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1"/>
  </p:notesMasterIdLst>
  <p:sldIdLst>
    <p:sldId id="364" r:id="rId2"/>
    <p:sldId id="341" r:id="rId3"/>
    <p:sldId id="375" r:id="rId4"/>
    <p:sldId id="395" r:id="rId5"/>
    <p:sldId id="396" r:id="rId6"/>
    <p:sldId id="397" r:id="rId7"/>
    <p:sldId id="404" r:id="rId8"/>
    <p:sldId id="398" r:id="rId9"/>
    <p:sldId id="399" r:id="rId10"/>
    <p:sldId id="400" r:id="rId11"/>
    <p:sldId id="402" r:id="rId12"/>
    <p:sldId id="403" r:id="rId13"/>
    <p:sldId id="401" r:id="rId14"/>
    <p:sldId id="376" r:id="rId15"/>
    <p:sldId id="377" r:id="rId16"/>
    <p:sldId id="405" r:id="rId17"/>
    <p:sldId id="406" r:id="rId18"/>
    <p:sldId id="379" r:id="rId19"/>
    <p:sldId id="409" r:id="rId20"/>
    <p:sldId id="410" r:id="rId21"/>
    <p:sldId id="411" r:id="rId22"/>
    <p:sldId id="380" r:id="rId23"/>
    <p:sldId id="382" r:id="rId24"/>
    <p:sldId id="383" r:id="rId25"/>
    <p:sldId id="384" r:id="rId26"/>
    <p:sldId id="407" r:id="rId27"/>
    <p:sldId id="385" r:id="rId28"/>
    <p:sldId id="408" r:id="rId29"/>
    <p:sldId id="41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4" autoAdjust="0"/>
    <p:restoredTop sz="94660"/>
  </p:normalViewPr>
  <p:slideViewPr>
    <p:cSldViewPr snapToGrid="0">
      <p:cViewPr varScale="1">
        <p:scale>
          <a:sx n="74" d="100"/>
          <a:sy n="74" d="100"/>
        </p:scale>
        <p:origin x="4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165339-DA39-4D2E-8D92-DB666EBE9B79}" type="datetimeFigureOut">
              <a:rPr lang="en-IN" smtClean="0"/>
              <a:t>16-06-2023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A12CAF-5D9C-47ED-A0DF-5179822E2579}" type="slidenum">
              <a:rPr lang="en-IN" smtClean="0"/>
              <a:t>‹#›</a:t>
            </a:fld>
            <a:endParaRPr lang="en-IN"/>
          </a:p>
        </p:txBody>
      </p:sp>
    </p:spTree>
    <p:extLst>
      <p:ext uri="{BB962C8B-B14F-4D97-AF65-F5344CB8AC3E}">
        <p14:creationId xmlns:p14="http://schemas.microsoft.com/office/powerpoint/2010/main" val="2521850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AA12CAF-5D9C-47ED-A0DF-5179822E2579}" type="slidenum">
              <a:rPr lang="en-IN" smtClean="0"/>
              <a:t>1</a:t>
            </a:fld>
            <a:endParaRPr lang="en-IN"/>
          </a:p>
        </p:txBody>
      </p:sp>
    </p:spTree>
    <p:extLst>
      <p:ext uri="{BB962C8B-B14F-4D97-AF65-F5344CB8AC3E}">
        <p14:creationId xmlns:p14="http://schemas.microsoft.com/office/powerpoint/2010/main" val="801061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AA12CAF-5D9C-47ED-A0DF-5179822E2579}" type="slidenum">
              <a:rPr lang="en-IN" smtClean="0"/>
              <a:t>3</a:t>
            </a:fld>
            <a:endParaRPr lang="en-IN"/>
          </a:p>
        </p:txBody>
      </p:sp>
    </p:spTree>
    <p:extLst>
      <p:ext uri="{BB962C8B-B14F-4D97-AF65-F5344CB8AC3E}">
        <p14:creationId xmlns:p14="http://schemas.microsoft.com/office/powerpoint/2010/main" val="17183461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4D5A8B1-667C-4BE9-AB93-4A9A9BD8C211}" type="datetime1">
              <a:rPr lang="en-IN" smtClean="0"/>
              <a:t>16-06-2023</a:t>
            </a:fld>
            <a:endParaRPr lang="en-IN"/>
          </a:p>
        </p:txBody>
      </p:sp>
      <p:sp>
        <p:nvSpPr>
          <p:cNvPr id="5" name="Footer Placeholder 4"/>
          <p:cNvSpPr>
            <a:spLocks noGrp="1"/>
          </p:cNvSpPr>
          <p:nvPr>
            <p:ph type="ftr" sz="quarter" idx="11"/>
          </p:nvPr>
        </p:nvSpPr>
        <p:spPr>
          <a:xfrm>
            <a:off x="2692397" y="5037663"/>
            <a:ext cx="5214635" cy="279400"/>
          </a:xfrm>
        </p:spPr>
        <p:txBody>
          <a:bodyPr/>
          <a:lstStyle/>
          <a:p>
            <a:r>
              <a:rPr lang="en-IN" smtClean="0"/>
              <a:t>ELECTRONIC MATERIALS AND DEVICES       DR.M.SARANYA NAIR </a:t>
            </a:r>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0CD31ECF-F1CA-485F-9ABF-18C19B2A0C7A}"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7653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4AF742-2DE6-4F14-B67D-44B356979062}" type="datetime1">
              <a:rPr lang="en-IN" smtClean="0"/>
              <a:t>16-06-2023</a:t>
            </a:fld>
            <a:endParaRPr lang="en-IN"/>
          </a:p>
        </p:txBody>
      </p:sp>
      <p:sp>
        <p:nvSpPr>
          <p:cNvPr id="6" name="Footer Placeholder 5"/>
          <p:cNvSpPr>
            <a:spLocks noGrp="1"/>
          </p:cNvSpPr>
          <p:nvPr>
            <p:ph type="ftr" sz="quarter" idx="11"/>
          </p:nvPr>
        </p:nvSpPr>
        <p:spPr/>
        <p:txBody>
          <a:bodyPr/>
          <a:lstStyle/>
          <a:p>
            <a:r>
              <a:rPr lang="en-IN" smtClean="0"/>
              <a:t>ELECTRONIC MATERIALS AND DEVICES       DR.M.SARANYA NAIR </a:t>
            </a:r>
            <a:endParaRPr lang="en-IN"/>
          </a:p>
        </p:txBody>
      </p:sp>
      <p:sp>
        <p:nvSpPr>
          <p:cNvPr id="7" name="Slide Number Placeholder 6"/>
          <p:cNvSpPr>
            <a:spLocks noGrp="1"/>
          </p:cNvSpPr>
          <p:nvPr>
            <p:ph type="sldNum" sz="quarter" idx="12"/>
          </p:nvPr>
        </p:nvSpPr>
        <p:spPr/>
        <p:txBody>
          <a:bodyPr/>
          <a:lstStyle/>
          <a:p>
            <a:fld id="{0CD31ECF-F1CA-485F-9ABF-18C19B2A0C7A}" type="slidenum">
              <a:rPr lang="en-IN" smtClean="0"/>
              <a:t>‹#›</a:t>
            </a:fld>
            <a:endParaRPr lang="en-IN"/>
          </a:p>
        </p:txBody>
      </p:sp>
    </p:spTree>
    <p:extLst>
      <p:ext uri="{BB962C8B-B14F-4D97-AF65-F5344CB8AC3E}">
        <p14:creationId xmlns:p14="http://schemas.microsoft.com/office/powerpoint/2010/main" val="2972030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A19F95-7C3B-4723-8E31-DBA8DE74B18C}" type="datetime1">
              <a:rPr lang="en-IN" smtClean="0"/>
              <a:t>16-06-2023</a:t>
            </a:fld>
            <a:endParaRPr lang="en-IN"/>
          </a:p>
        </p:txBody>
      </p:sp>
      <p:sp>
        <p:nvSpPr>
          <p:cNvPr id="5" name="Footer Placeholder 4"/>
          <p:cNvSpPr>
            <a:spLocks noGrp="1"/>
          </p:cNvSpPr>
          <p:nvPr>
            <p:ph type="ftr" sz="quarter" idx="11"/>
          </p:nvPr>
        </p:nvSpPr>
        <p:spPr/>
        <p:txBody>
          <a:bodyPr/>
          <a:lstStyle/>
          <a:p>
            <a:r>
              <a:rPr lang="en-IN" smtClean="0"/>
              <a:t>ELECTRONIC MATERIALS AND DEVICES       DR.M.SARANYA NAIR </a:t>
            </a:r>
            <a:endParaRPr lang="en-IN"/>
          </a:p>
        </p:txBody>
      </p:sp>
      <p:sp>
        <p:nvSpPr>
          <p:cNvPr id="6" name="Slide Number Placeholder 5"/>
          <p:cNvSpPr>
            <a:spLocks noGrp="1"/>
          </p:cNvSpPr>
          <p:nvPr>
            <p:ph type="sldNum" sz="quarter" idx="12"/>
          </p:nvPr>
        </p:nvSpPr>
        <p:spPr/>
        <p:txBody>
          <a:bodyPr/>
          <a:lstStyle/>
          <a:p>
            <a:fld id="{0CD31ECF-F1CA-485F-9ABF-18C19B2A0C7A}"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1139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7FBE7A6-5C0F-4621-B5BA-477AE0D0E085}" type="datetime1">
              <a:rPr lang="en-IN" smtClean="0"/>
              <a:t>16-06-2023</a:t>
            </a:fld>
            <a:endParaRPr lang="en-IN"/>
          </a:p>
        </p:txBody>
      </p:sp>
      <p:sp>
        <p:nvSpPr>
          <p:cNvPr id="5" name="Footer Placeholder 4"/>
          <p:cNvSpPr>
            <a:spLocks noGrp="1"/>
          </p:cNvSpPr>
          <p:nvPr>
            <p:ph type="ftr" sz="quarter" idx="11"/>
          </p:nvPr>
        </p:nvSpPr>
        <p:spPr/>
        <p:txBody>
          <a:bodyPr/>
          <a:lstStyle/>
          <a:p>
            <a:r>
              <a:rPr lang="en-IN" smtClean="0"/>
              <a:t>ELECTRONIC MATERIALS AND DEVICES       DR.M.SARANYA NAIR </a:t>
            </a:r>
            <a:endParaRPr lang="en-IN"/>
          </a:p>
        </p:txBody>
      </p:sp>
      <p:sp>
        <p:nvSpPr>
          <p:cNvPr id="6" name="Slide Number Placeholder 5"/>
          <p:cNvSpPr>
            <a:spLocks noGrp="1"/>
          </p:cNvSpPr>
          <p:nvPr>
            <p:ph type="sldNum" sz="quarter" idx="12"/>
          </p:nvPr>
        </p:nvSpPr>
        <p:spPr/>
        <p:txBody>
          <a:bodyPr/>
          <a:lstStyle/>
          <a:p>
            <a:fld id="{0CD31ECF-F1CA-485F-9ABF-18C19B2A0C7A}"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9212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33673D-9F41-4C09-A305-0F2DD0B15FA0}" type="datetime1">
              <a:rPr lang="en-IN" smtClean="0"/>
              <a:t>16-06-2023</a:t>
            </a:fld>
            <a:endParaRPr lang="en-IN"/>
          </a:p>
        </p:txBody>
      </p:sp>
      <p:sp>
        <p:nvSpPr>
          <p:cNvPr id="5" name="Footer Placeholder 4"/>
          <p:cNvSpPr>
            <a:spLocks noGrp="1"/>
          </p:cNvSpPr>
          <p:nvPr>
            <p:ph type="ftr" sz="quarter" idx="11"/>
          </p:nvPr>
        </p:nvSpPr>
        <p:spPr/>
        <p:txBody>
          <a:bodyPr/>
          <a:lstStyle/>
          <a:p>
            <a:r>
              <a:rPr lang="en-IN" smtClean="0"/>
              <a:t>ELECTRONIC MATERIALS AND DEVICES       DR.M.SARANYA NAIR </a:t>
            </a:r>
            <a:endParaRPr lang="en-IN"/>
          </a:p>
        </p:txBody>
      </p:sp>
      <p:sp>
        <p:nvSpPr>
          <p:cNvPr id="6" name="Slide Number Placeholder 5"/>
          <p:cNvSpPr>
            <a:spLocks noGrp="1"/>
          </p:cNvSpPr>
          <p:nvPr>
            <p:ph type="sldNum" sz="quarter" idx="12"/>
          </p:nvPr>
        </p:nvSpPr>
        <p:spPr/>
        <p:txBody>
          <a:bodyPr/>
          <a:lstStyle/>
          <a:p>
            <a:fld id="{0CD31ECF-F1CA-485F-9ABF-18C19B2A0C7A}" type="slidenum">
              <a:rPr lang="en-IN" smtClean="0"/>
              <a:t>‹#›</a:t>
            </a:fld>
            <a:endParaRPr lang="en-IN"/>
          </a:p>
        </p:txBody>
      </p:sp>
    </p:spTree>
    <p:extLst>
      <p:ext uri="{BB962C8B-B14F-4D97-AF65-F5344CB8AC3E}">
        <p14:creationId xmlns:p14="http://schemas.microsoft.com/office/powerpoint/2010/main" val="796339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D9111B-3C35-4639-9D98-0762ED0CFF70}" type="datetime1">
              <a:rPr lang="en-IN" smtClean="0"/>
              <a:t>16-06-2023</a:t>
            </a:fld>
            <a:endParaRPr lang="en-IN"/>
          </a:p>
        </p:txBody>
      </p:sp>
      <p:sp>
        <p:nvSpPr>
          <p:cNvPr id="5" name="Footer Placeholder 4"/>
          <p:cNvSpPr>
            <a:spLocks noGrp="1"/>
          </p:cNvSpPr>
          <p:nvPr>
            <p:ph type="ftr" sz="quarter" idx="11"/>
          </p:nvPr>
        </p:nvSpPr>
        <p:spPr/>
        <p:txBody>
          <a:bodyPr/>
          <a:lstStyle/>
          <a:p>
            <a:r>
              <a:rPr lang="en-IN" smtClean="0"/>
              <a:t>ELECTRONIC MATERIALS AND DEVICES       DR.M.SARANYA NAIR </a:t>
            </a:r>
            <a:endParaRPr lang="en-IN"/>
          </a:p>
        </p:txBody>
      </p:sp>
      <p:sp>
        <p:nvSpPr>
          <p:cNvPr id="6" name="Slide Number Placeholder 5"/>
          <p:cNvSpPr>
            <a:spLocks noGrp="1"/>
          </p:cNvSpPr>
          <p:nvPr>
            <p:ph type="sldNum" sz="quarter" idx="12"/>
          </p:nvPr>
        </p:nvSpPr>
        <p:spPr/>
        <p:txBody>
          <a:bodyPr/>
          <a:lstStyle/>
          <a:p>
            <a:fld id="{0CD31ECF-F1CA-485F-9ABF-18C19B2A0C7A}"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3947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EF4056-58B3-4F4D-93F2-ACEE478588BC}" type="datetime1">
              <a:rPr lang="en-IN" smtClean="0"/>
              <a:t>16-06-2023</a:t>
            </a:fld>
            <a:endParaRPr lang="en-IN"/>
          </a:p>
        </p:txBody>
      </p:sp>
      <p:sp>
        <p:nvSpPr>
          <p:cNvPr id="5" name="Footer Placeholder 4"/>
          <p:cNvSpPr>
            <a:spLocks noGrp="1"/>
          </p:cNvSpPr>
          <p:nvPr>
            <p:ph type="ftr" sz="quarter" idx="11"/>
          </p:nvPr>
        </p:nvSpPr>
        <p:spPr/>
        <p:txBody>
          <a:bodyPr/>
          <a:lstStyle/>
          <a:p>
            <a:r>
              <a:rPr lang="en-IN" smtClean="0"/>
              <a:t>ELECTRONIC MATERIALS AND DEVICES       DR.M.SARANYA NAIR </a:t>
            </a:r>
            <a:endParaRPr lang="en-IN"/>
          </a:p>
        </p:txBody>
      </p:sp>
      <p:sp>
        <p:nvSpPr>
          <p:cNvPr id="6" name="Slide Number Placeholder 5"/>
          <p:cNvSpPr>
            <a:spLocks noGrp="1"/>
          </p:cNvSpPr>
          <p:nvPr>
            <p:ph type="sldNum" sz="quarter" idx="12"/>
          </p:nvPr>
        </p:nvSpPr>
        <p:spPr/>
        <p:txBody>
          <a:bodyPr/>
          <a:lstStyle/>
          <a:p>
            <a:fld id="{0CD31ECF-F1CA-485F-9ABF-18C19B2A0C7A}"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5345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F8BAEF-2F65-4A14-8901-A618F1A6AC80}" type="datetime1">
              <a:rPr lang="en-IN" smtClean="0"/>
              <a:t>16-06-2023</a:t>
            </a:fld>
            <a:endParaRPr lang="en-IN"/>
          </a:p>
        </p:txBody>
      </p:sp>
      <p:sp>
        <p:nvSpPr>
          <p:cNvPr id="5" name="Footer Placeholder 4"/>
          <p:cNvSpPr>
            <a:spLocks noGrp="1"/>
          </p:cNvSpPr>
          <p:nvPr>
            <p:ph type="ftr" sz="quarter" idx="11"/>
          </p:nvPr>
        </p:nvSpPr>
        <p:spPr/>
        <p:txBody>
          <a:bodyPr/>
          <a:lstStyle/>
          <a:p>
            <a:r>
              <a:rPr lang="en-IN" smtClean="0"/>
              <a:t>ELECTRONIC MATERIALS AND DEVICES       DR.M.SARANYA NAIR </a:t>
            </a:r>
            <a:endParaRPr lang="en-IN"/>
          </a:p>
        </p:txBody>
      </p:sp>
      <p:sp>
        <p:nvSpPr>
          <p:cNvPr id="6" name="Slide Number Placeholder 5"/>
          <p:cNvSpPr>
            <a:spLocks noGrp="1"/>
          </p:cNvSpPr>
          <p:nvPr>
            <p:ph type="sldNum" sz="quarter" idx="12"/>
          </p:nvPr>
        </p:nvSpPr>
        <p:spPr/>
        <p:txBody>
          <a:bodyPr/>
          <a:lstStyle/>
          <a:p>
            <a:fld id="{0CD31ECF-F1CA-485F-9ABF-18C19B2A0C7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3049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01ACB19-D118-4959-B3EC-21B90F832831}" type="datetime1">
              <a:rPr lang="en-IN" smtClean="0"/>
              <a:t>16-06-2023</a:t>
            </a:fld>
            <a:endParaRPr lang="en-IN"/>
          </a:p>
        </p:txBody>
      </p:sp>
      <p:sp>
        <p:nvSpPr>
          <p:cNvPr id="5" name="Footer Placeholder 4"/>
          <p:cNvSpPr>
            <a:spLocks noGrp="1"/>
          </p:cNvSpPr>
          <p:nvPr>
            <p:ph type="ftr" sz="quarter" idx="11"/>
          </p:nvPr>
        </p:nvSpPr>
        <p:spPr/>
        <p:txBody>
          <a:bodyPr/>
          <a:lstStyle/>
          <a:p>
            <a:r>
              <a:rPr lang="en-IN" smtClean="0"/>
              <a:t>ELECTRONIC MATERIALS AND DEVICES       DR.M.SARANYA NAIR </a:t>
            </a:r>
            <a:endParaRPr lang="en-IN"/>
          </a:p>
        </p:txBody>
      </p:sp>
      <p:sp>
        <p:nvSpPr>
          <p:cNvPr id="6" name="Slide Number Placeholder 5"/>
          <p:cNvSpPr>
            <a:spLocks noGrp="1"/>
          </p:cNvSpPr>
          <p:nvPr>
            <p:ph type="sldNum" sz="quarter" idx="12"/>
          </p:nvPr>
        </p:nvSpPr>
        <p:spPr/>
        <p:txBody>
          <a:bodyPr/>
          <a:lstStyle/>
          <a:p>
            <a:fld id="{0CD31ECF-F1CA-485F-9ABF-18C19B2A0C7A}"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5600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FA5D04-A1F8-47F4-9505-EFE286E804BD}" type="datetime1">
              <a:rPr lang="en-IN" smtClean="0"/>
              <a:t>16-06-2023</a:t>
            </a:fld>
            <a:endParaRPr lang="en-IN"/>
          </a:p>
        </p:txBody>
      </p:sp>
      <p:sp>
        <p:nvSpPr>
          <p:cNvPr id="5" name="Footer Placeholder 4"/>
          <p:cNvSpPr>
            <a:spLocks noGrp="1"/>
          </p:cNvSpPr>
          <p:nvPr>
            <p:ph type="ftr" sz="quarter" idx="11"/>
          </p:nvPr>
        </p:nvSpPr>
        <p:spPr/>
        <p:txBody>
          <a:bodyPr/>
          <a:lstStyle/>
          <a:p>
            <a:r>
              <a:rPr lang="en-IN" smtClean="0"/>
              <a:t>ELECTRONIC MATERIALS AND DEVICES       DR.M.SARANYA NAIR </a:t>
            </a:r>
            <a:endParaRPr lang="en-IN"/>
          </a:p>
        </p:txBody>
      </p:sp>
      <p:sp>
        <p:nvSpPr>
          <p:cNvPr id="6" name="Slide Number Placeholder 5"/>
          <p:cNvSpPr>
            <a:spLocks noGrp="1"/>
          </p:cNvSpPr>
          <p:nvPr>
            <p:ph type="sldNum" sz="quarter" idx="12"/>
          </p:nvPr>
        </p:nvSpPr>
        <p:spPr/>
        <p:txBody>
          <a:bodyPr/>
          <a:lstStyle/>
          <a:p>
            <a:fld id="{0CD31ECF-F1CA-485F-9ABF-18C19B2A0C7A}" type="slidenum">
              <a:rPr lang="en-IN" smtClean="0"/>
              <a:t>‹#›</a:t>
            </a:fld>
            <a:endParaRPr lang="en-IN"/>
          </a:p>
        </p:txBody>
      </p:sp>
    </p:spTree>
    <p:extLst>
      <p:ext uri="{BB962C8B-B14F-4D97-AF65-F5344CB8AC3E}">
        <p14:creationId xmlns:p14="http://schemas.microsoft.com/office/powerpoint/2010/main" val="1962847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09EA33-5087-44A9-999B-DF729B8FF33B}" type="datetime1">
              <a:rPr lang="en-IN" smtClean="0"/>
              <a:t>16-06-2023</a:t>
            </a:fld>
            <a:endParaRPr lang="en-IN"/>
          </a:p>
        </p:txBody>
      </p:sp>
      <p:sp>
        <p:nvSpPr>
          <p:cNvPr id="5" name="Footer Placeholder 4"/>
          <p:cNvSpPr>
            <a:spLocks noGrp="1"/>
          </p:cNvSpPr>
          <p:nvPr>
            <p:ph type="ftr" sz="quarter" idx="11"/>
          </p:nvPr>
        </p:nvSpPr>
        <p:spPr/>
        <p:txBody>
          <a:bodyPr/>
          <a:lstStyle/>
          <a:p>
            <a:r>
              <a:rPr lang="en-IN" smtClean="0"/>
              <a:t>ELECTRONIC MATERIALS AND DEVICES       DR.M.SARANYA NAIR </a:t>
            </a:r>
            <a:endParaRPr lang="en-IN"/>
          </a:p>
        </p:txBody>
      </p:sp>
      <p:sp>
        <p:nvSpPr>
          <p:cNvPr id="6" name="Slide Number Placeholder 5"/>
          <p:cNvSpPr>
            <a:spLocks noGrp="1"/>
          </p:cNvSpPr>
          <p:nvPr>
            <p:ph type="sldNum" sz="quarter" idx="12"/>
          </p:nvPr>
        </p:nvSpPr>
        <p:spPr/>
        <p:txBody>
          <a:bodyPr/>
          <a:lstStyle/>
          <a:p>
            <a:fld id="{0CD31ECF-F1CA-485F-9ABF-18C19B2A0C7A}"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2778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A4D7D8-21D2-425A-98F3-3BA9BEE2512A}" type="datetime1">
              <a:rPr lang="en-IN" smtClean="0"/>
              <a:t>16-06-2023</a:t>
            </a:fld>
            <a:endParaRPr lang="en-IN"/>
          </a:p>
        </p:txBody>
      </p:sp>
      <p:sp>
        <p:nvSpPr>
          <p:cNvPr id="6" name="Footer Placeholder 5"/>
          <p:cNvSpPr>
            <a:spLocks noGrp="1"/>
          </p:cNvSpPr>
          <p:nvPr>
            <p:ph type="ftr" sz="quarter" idx="11"/>
          </p:nvPr>
        </p:nvSpPr>
        <p:spPr/>
        <p:txBody>
          <a:bodyPr/>
          <a:lstStyle/>
          <a:p>
            <a:r>
              <a:rPr lang="en-IN" smtClean="0"/>
              <a:t>ELECTRONIC MATERIALS AND DEVICES       DR.M.SARANYA NAIR </a:t>
            </a:r>
            <a:endParaRPr lang="en-IN"/>
          </a:p>
        </p:txBody>
      </p:sp>
      <p:sp>
        <p:nvSpPr>
          <p:cNvPr id="7" name="Slide Number Placeholder 6"/>
          <p:cNvSpPr>
            <a:spLocks noGrp="1"/>
          </p:cNvSpPr>
          <p:nvPr>
            <p:ph type="sldNum" sz="quarter" idx="12"/>
          </p:nvPr>
        </p:nvSpPr>
        <p:spPr/>
        <p:txBody>
          <a:bodyPr/>
          <a:lstStyle/>
          <a:p>
            <a:fld id="{0CD31ECF-F1CA-485F-9ABF-18C19B2A0C7A}" type="slidenum">
              <a:rPr lang="en-IN" smtClean="0"/>
              <a:t>‹#›</a:t>
            </a:fld>
            <a:endParaRPr lang="en-IN"/>
          </a:p>
        </p:txBody>
      </p:sp>
    </p:spTree>
    <p:extLst>
      <p:ext uri="{BB962C8B-B14F-4D97-AF65-F5344CB8AC3E}">
        <p14:creationId xmlns:p14="http://schemas.microsoft.com/office/powerpoint/2010/main" val="746846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CC947DB-3C2A-43A4-B76B-2288F4788D0F}" type="datetime1">
              <a:rPr lang="en-IN" smtClean="0"/>
              <a:t>16-06-2023</a:t>
            </a:fld>
            <a:endParaRPr lang="en-IN"/>
          </a:p>
        </p:txBody>
      </p:sp>
      <p:sp>
        <p:nvSpPr>
          <p:cNvPr id="8" name="Footer Placeholder 7"/>
          <p:cNvSpPr>
            <a:spLocks noGrp="1"/>
          </p:cNvSpPr>
          <p:nvPr>
            <p:ph type="ftr" sz="quarter" idx="11"/>
          </p:nvPr>
        </p:nvSpPr>
        <p:spPr/>
        <p:txBody>
          <a:bodyPr/>
          <a:lstStyle/>
          <a:p>
            <a:r>
              <a:rPr lang="en-IN" smtClean="0"/>
              <a:t>ELECTRONIC MATERIALS AND DEVICES       DR.M.SARANYA NAIR </a:t>
            </a:r>
            <a:endParaRPr lang="en-IN"/>
          </a:p>
        </p:txBody>
      </p:sp>
      <p:sp>
        <p:nvSpPr>
          <p:cNvPr id="9" name="Slide Number Placeholder 8"/>
          <p:cNvSpPr>
            <a:spLocks noGrp="1"/>
          </p:cNvSpPr>
          <p:nvPr>
            <p:ph type="sldNum" sz="quarter" idx="12"/>
          </p:nvPr>
        </p:nvSpPr>
        <p:spPr/>
        <p:txBody>
          <a:bodyPr/>
          <a:lstStyle/>
          <a:p>
            <a:fld id="{0CD31ECF-F1CA-485F-9ABF-18C19B2A0C7A}"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263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50C94C7-4FE9-46C9-B8F7-84739888A376}" type="datetime1">
              <a:rPr lang="en-IN" smtClean="0"/>
              <a:t>16-06-2023</a:t>
            </a:fld>
            <a:endParaRPr lang="en-IN"/>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
        <p:nvSpPr>
          <p:cNvPr id="5" name="Slide Number Placeholder 4"/>
          <p:cNvSpPr>
            <a:spLocks noGrp="1"/>
          </p:cNvSpPr>
          <p:nvPr>
            <p:ph type="sldNum" sz="quarter" idx="12"/>
          </p:nvPr>
        </p:nvSpPr>
        <p:spPr/>
        <p:txBody>
          <a:bodyPr/>
          <a:lstStyle/>
          <a:p>
            <a:fld id="{0CD31ECF-F1CA-485F-9ABF-18C19B2A0C7A}"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4270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8D218-7024-4088-8E35-4D82D1F67DAD}" type="datetime1">
              <a:rPr lang="en-IN" smtClean="0"/>
              <a:t>16-06-2023</a:t>
            </a:fld>
            <a:endParaRPr lang="en-IN"/>
          </a:p>
        </p:txBody>
      </p:sp>
      <p:sp>
        <p:nvSpPr>
          <p:cNvPr id="3" name="Footer Placeholder 2"/>
          <p:cNvSpPr>
            <a:spLocks noGrp="1"/>
          </p:cNvSpPr>
          <p:nvPr>
            <p:ph type="ftr" sz="quarter" idx="11"/>
          </p:nvPr>
        </p:nvSpPr>
        <p:spPr/>
        <p:txBody>
          <a:bodyPr/>
          <a:lstStyle/>
          <a:p>
            <a:r>
              <a:rPr lang="en-IN" smtClean="0"/>
              <a:t>ELECTRONIC MATERIALS AND DEVICES       DR.M.SARANYA NAIR </a:t>
            </a:r>
            <a:endParaRPr lang="en-IN"/>
          </a:p>
        </p:txBody>
      </p:sp>
      <p:sp>
        <p:nvSpPr>
          <p:cNvPr id="4" name="Slide Number Placeholder 3"/>
          <p:cNvSpPr>
            <a:spLocks noGrp="1"/>
          </p:cNvSpPr>
          <p:nvPr>
            <p:ph type="sldNum" sz="quarter" idx="12"/>
          </p:nvPr>
        </p:nvSpPr>
        <p:spPr/>
        <p:txBody>
          <a:bodyPr/>
          <a:lstStyle/>
          <a:p>
            <a:fld id="{0CD31ECF-F1CA-485F-9ABF-18C19B2A0C7A}" type="slidenum">
              <a:rPr lang="en-IN" smtClean="0"/>
              <a:t>‹#›</a:t>
            </a:fld>
            <a:endParaRPr lang="en-IN"/>
          </a:p>
        </p:txBody>
      </p:sp>
    </p:spTree>
    <p:extLst>
      <p:ext uri="{BB962C8B-B14F-4D97-AF65-F5344CB8AC3E}">
        <p14:creationId xmlns:p14="http://schemas.microsoft.com/office/powerpoint/2010/main" val="222421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DD4BA4-05DE-4EF1-BE65-16080FD989B7}" type="datetime1">
              <a:rPr lang="en-IN" smtClean="0"/>
              <a:t>16-06-2023</a:t>
            </a:fld>
            <a:endParaRPr lang="en-IN"/>
          </a:p>
        </p:txBody>
      </p:sp>
      <p:sp>
        <p:nvSpPr>
          <p:cNvPr id="6" name="Footer Placeholder 5"/>
          <p:cNvSpPr>
            <a:spLocks noGrp="1"/>
          </p:cNvSpPr>
          <p:nvPr>
            <p:ph type="ftr" sz="quarter" idx="11"/>
          </p:nvPr>
        </p:nvSpPr>
        <p:spPr/>
        <p:txBody>
          <a:bodyPr/>
          <a:lstStyle/>
          <a:p>
            <a:r>
              <a:rPr lang="en-IN" smtClean="0"/>
              <a:t>ELECTRONIC MATERIALS AND DEVICES       DR.M.SARANYA NAIR </a:t>
            </a:r>
            <a:endParaRPr lang="en-IN"/>
          </a:p>
        </p:txBody>
      </p:sp>
      <p:sp>
        <p:nvSpPr>
          <p:cNvPr id="7" name="Slide Number Placeholder 6"/>
          <p:cNvSpPr>
            <a:spLocks noGrp="1"/>
          </p:cNvSpPr>
          <p:nvPr>
            <p:ph type="sldNum" sz="quarter" idx="12"/>
          </p:nvPr>
        </p:nvSpPr>
        <p:spPr/>
        <p:txBody>
          <a:bodyPr/>
          <a:lstStyle/>
          <a:p>
            <a:fld id="{0CD31ECF-F1CA-485F-9ABF-18C19B2A0C7A}"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2729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3E165D-3B7E-4698-86F7-AFD53BB52CBB}" type="datetime1">
              <a:rPr lang="en-IN" smtClean="0"/>
              <a:t>16-06-2023</a:t>
            </a:fld>
            <a:endParaRPr lang="en-IN"/>
          </a:p>
        </p:txBody>
      </p:sp>
      <p:sp>
        <p:nvSpPr>
          <p:cNvPr id="6" name="Footer Placeholder 5"/>
          <p:cNvSpPr>
            <a:spLocks noGrp="1"/>
          </p:cNvSpPr>
          <p:nvPr>
            <p:ph type="ftr" sz="quarter" idx="11"/>
          </p:nvPr>
        </p:nvSpPr>
        <p:spPr/>
        <p:txBody>
          <a:bodyPr/>
          <a:lstStyle/>
          <a:p>
            <a:r>
              <a:rPr lang="en-IN" smtClean="0"/>
              <a:t>ELECTRONIC MATERIALS AND DEVICES       DR.M.SARANYA NAIR </a:t>
            </a:r>
            <a:endParaRPr lang="en-IN"/>
          </a:p>
        </p:txBody>
      </p:sp>
      <p:sp>
        <p:nvSpPr>
          <p:cNvPr id="7" name="Slide Number Placeholder 6"/>
          <p:cNvSpPr>
            <a:spLocks noGrp="1"/>
          </p:cNvSpPr>
          <p:nvPr>
            <p:ph type="sldNum" sz="quarter" idx="12"/>
          </p:nvPr>
        </p:nvSpPr>
        <p:spPr/>
        <p:txBody>
          <a:bodyPr/>
          <a:lstStyle/>
          <a:p>
            <a:fld id="{0CD31ECF-F1CA-485F-9ABF-18C19B2A0C7A}" type="slidenum">
              <a:rPr lang="en-IN" smtClean="0"/>
              <a:t>‹#›</a:t>
            </a:fld>
            <a:endParaRPr lang="en-IN"/>
          </a:p>
        </p:txBody>
      </p:sp>
    </p:spTree>
    <p:extLst>
      <p:ext uri="{BB962C8B-B14F-4D97-AF65-F5344CB8AC3E}">
        <p14:creationId xmlns:p14="http://schemas.microsoft.com/office/powerpoint/2010/main" val="2767747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617B872-5849-47F9-9D79-244CC964698C}" type="datetime1">
              <a:rPr lang="en-IN" smtClean="0"/>
              <a:t>16-06-2023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IN" smtClean="0"/>
              <a:t>ELECTRONIC MATERIALS AND DEVICES       DR.M.SARANYA NAIR </a:t>
            </a:r>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D31ECF-F1CA-485F-9ABF-18C19B2A0C7A}" type="slidenum">
              <a:rPr lang="en-IN" smtClean="0"/>
              <a:t>‹#›</a:t>
            </a:fld>
            <a:endParaRPr lang="en-IN"/>
          </a:p>
        </p:txBody>
      </p:sp>
    </p:spTree>
    <p:extLst>
      <p:ext uri="{BB962C8B-B14F-4D97-AF65-F5344CB8AC3E}">
        <p14:creationId xmlns:p14="http://schemas.microsoft.com/office/powerpoint/2010/main" val="11272662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sldNum="0" hd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saranyanair.m@vit.ac.in" TargetMode="External"/><Relationship Id="rId3" Type="http://schemas.openxmlformats.org/officeDocument/2006/relationships/notesSlide" Target="../notesSlides/notesSlide1.xml"/><Relationship Id="rId7" Type="http://schemas.openxmlformats.org/officeDocument/2006/relationships/image" Target="../media/image9.jpe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oleObject" Target="../embeddings/oleObject1.bin"/><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image" Target="../media/image27.emf"/></Relationships>
</file>

<file path=ppt/slides/_rels/slide2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8.emf"/><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2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6" y="-241005"/>
            <a:ext cx="6815669" cy="1515533"/>
          </a:xfrm>
        </p:spPr>
        <p:txBody>
          <a:bodyPr/>
          <a:lstStyle/>
          <a:p>
            <a:r>
              <a:rPr lang="en-IN" sz="3600" b="1" dirty="0"/>
              <a:t>ELECTRONIC MATERIALS AND DEVICES</a:t>
            </a:r>
          </a:p>
        </p:txBody>
      </p:sp>
      <p:sp>
        <p:nvSpPr>
          <p:cNvPr id="3" name="Subtitle 2"/>
          <p:cNvSpPr>
            <a:spLocks noGrp="1"/>
          </p:cNvSpPr>
          <p:nvPr>
            <p:ph type="subTitle" idx="1"/>
          </p:nvPr>
        </p:nvSpPr>
        <p:spPr>
          <a:xfrm>
            <a:off x="2331077" y="1584099"/>
            <a:ext cx="7534140" cy="3721997"/>
          </a:xfrm>
        </p:spPr>
        <p:txBody>
          <a:bodyPr>
            <a:normAutofit/>
          </a:bodyPr>
          <a:lstStyle/>
          <a:p>
            <a:r>
              <a:rPr lang="en-IN" dirty="0" smtClean="0"/>
              <a:t> </a:t>
            </a:r>
            <a:endParaRPr lang="en-IN" dirty="0"/>
          </a:p>
        </p:txBody>
      </p:sp>
      <p:pic>
        <p:nvPicPr>
          <p:cNvPr id="1026" name="Picture 2" descr="EBOOK Semiconductor Physics and Devices: Basic Principles 4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55339" y="2070546"/>
            <a:ext cx="2086243" cy="257434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extLst/>
          </p:nvPr>
        </p:nvGraphicFramePr>
        <p:xfrm>
          <a:off x="9606678" y="231328"/>
          <a:ext cx="2282825" cy="914400"/>
        </p:xfrm>
        <a:graphic>
          <a:graphicData uri="http://schemas.openxmlformats.org/drawingml/2006/table">
            <a:tbl>
              <a:tblPr firstRow="1" firstCol="1" bandRow="1">
                <a:tableStyleId>{5940675A-B579-460E-94D1-54222C63F5DA}</a:tableStyleId>
              </a:tblPr>
              <a:tblGrid>
                <a:gridCol w="482684"/>
                <a:gridCol w="432034"/>
                <a:gridCol w="432034"/>
                <a:gridCol w="432034"/>
                <a:gridCol w="504039"/>
              </a:tblGrid>
              <a:tr h="457200">
                <a:tc>
                  <a:txBody>
                    <a:bodyPr/>
                    <a:lstStyle/>
                    <a:p>
                      <a:pPr>
                        <a:lnSpc>
                          <a:spcPct val="107000"/>
                        </a:lnSpc>
                        <a:spcAft>
                          <a:spcPts val="0"/>
                        </a:spcAft>
                      </a:pPr>
                      <a:r>
                        <a:rPr lang="en-US" sz="2800" b="1" dirty="0">
                          <a:effectLst/>
                        </a:rPr>
                        <a:t>L</a:t>
                      </a:r>
                      <a:endParaRPr lang="en-IN" sz="2800" b="1" dirty="0">
                        <a:effectLst/>
                        <a:latin typeface="Calibri"/>
                        <a:ea typeface="Calibri"/>
                        <a:cs typeface="Shruti"/>
                      </a:endParaRPr>
                    </a:p>
                  </a:txBody>
                  <a:tcPr marL="68578" marR="68578" marT="0" marB="0"/>
                </a:tc>
                <a:tc>
                  <a:txBody>
                    <a:bodyPr/>
                    <a:lstStyle/>
                    <a:p>
                      <a:pPr>
                        <a:lnSpc>
                          <a:spcPct val="107000"/>
                        </a:lnSpc>
                        <a:spcAft>
                          <a:spcPts val="0"/>
                        </a:spcAft>
                      </a:pPr>
                      <a:r>
                        <a:rPr lang="en-US" sz="2800" b="1" dirty="0">
                          <a:effectLst/>
                        </a:rPr>
                        <a:t>T</a:t>
                      </a:r>
                      <a:endParaRPr lang="en-IN" sz="2800" b="1" dirty="0">
                        <a:effectLst/>
                        <a:latin typeface="Calibri"/>
                        <a:ea typeface="Calibri"/>
                        <a:cs typeface="Shruti"/>
                      </a:endParaRPr>
                    </a:p>
                  </a:txBody>
                  <a:tcPr marL="68578" marR="68578" marT="0" marB="0"/>
                </a:tc>
                <a:tc>
                  <a:txBody>
                    <a:bodyPr/>
                    <a:lstStyle/>
                    <a:p>
                      <a:pPr>
                        <a:lnSpc>
                          <a:spcPct val="107000"/>
                        </a:lnSpc>
                        <a:spcAft>
                          <a:spcPts val="0"/>
                        </a:spcAft>
                      </a:pPr>
                      <a:r>
                        <a:rPr lang="en-US" sz="2800" b="1">
                          <a:effectLst/>
                        </a:rPr>
                        <a:t>P</a:t>
                      </a:r>
                      <a:endParaRPr lang="en-IN" sz="2800" b="1">
                        <a:effectLst/>
                        <a:latin typeface="Calibri"/>
                        <a:ea typeface="Calibri"/>
                        <a:cs typeface="Shruti"/>
                      </a:endParaRPr>
                    </a:p>
                  </a:txBody>
                  <a:tcPr marL="68578" marR="68578" marT="0" marB="0"/>
                </a:tc>
                <a:tc>
                  <a:txBody>
                    <a:bodyPr/>
                    <a:lstStyle/>
                    <a:p>
                      <a:pPr>
                        <a:lnSpc>
                          <a:spcPct val="107000"/>
                        </a:lnSpc>
                        <a:spcAft>
                          <a:spcPts val="0"/>
                        </a:spcAft>
                      </a:pPr>
                      <a:r>
                        <a:rPr lang="en-US" sz="2800" b="1">
                          <a:effectLst/>
                        </a:rPr>
                        <a:t>J</a:t>
                      </a:r>
                      <a:endParaRPr lang="en-IN" sz="2800" b="1">
                        <a:effectLst/>
                        <a:latin typeface="Calibri"/>
                        <a:ea typeface="Calibri"/>
                        <a:cs typeface="Shruti"/>
                      </a:endParaRPr>
                    </a:p>
                  </a:txBody>
                  <a:tcPr marL="68578" marR="68578" marT="0" marB="0"/>
                </a:tc>
                <a:tc>
                  <a:txBody>
                    <a:bodyPr/>
                    <a:lstStyle/>
                    <a:p>
                      <a:pPr>
                        <a:lnSpc>
                          <a:spcPct val="107000"/>
                        </a:lnSpc>
                        <a:spcAft>
                          <a:spcPts val="0"/>
                        </a:spcAft>
                      </a:pPr>
                      <a:r>
                        <a:rPr lang="en-US" sz="2800" b="1">
                          <a:effectLst/>
                        </a:rPr>
                        <a:t>C</a:t>
                      </a:r>
                      <a:endParaRPr lang="en-IN" sz="2800" b="1">
                        <a:effectLst/>
                        <a:latin typeface="Calibri"/>
                        <a:ea typeface="Calibri"/>
                        <a:cs typeface="Shruti"/>
                      </a:endParaRPr>
                    </a:p>
                  </a:txBody>
                  <a:tcPr marL="68578" marR="68578" marT="0" marB="0"/>
                </a:tc>
              </a:tr>
              <a:tr h="457200">
                <a:tc>
                  <a:txBody>
                    <a:bodyPr/>
                    <a:lstStyle/>
                    <a:p>
                      <a:pPr>
                        <a:lnSpc>
                          <a:spcPct val="107000"/>
                        </a:lnSpc>
                        <a:spcAft>
                          <a:spcPts val="0"/>
                        </a:spcAft>
                      </a:pPr>
                      <a:r>
                        <a:rPr lang="en-US" sz="2800" b="1" dirty="0" smtClean="0">
                          <a:effectLst/>
                          <a:latin typeface="+mn-lt"/>
                          <a:ea typeface="+mn-ea"/>
                          <a:cs typeface="+mn-cs"/>
                        </a:rPr>
                        <a:t>3</a:t>
                      </a:r>
                      <a:endParaRPr lang="en-IN" sz="2800" b="1" dirty="0">
                        <a:effectLst/>
                        <a:latin typeface="Calibri"/>
                        <a:ea typeface="Calibri"/>
                        <a:cs typeface="Shruti"/>
                      </a:endParaRPr>
                    </a:p>
                  </a:txBody>
                  <a:tcPr marL="68578" marR="68578" marT="0" marB="0"/>
                </a:tc>
                <a:tc>
                  <a:txBody>
                    <a:bodyPr/>
                    <a:lstStyle/>
                    <a:p>
                      <a:pPr>
                        <a:lnSpc>
                          <a:spcPct val="107000"/>
                        </a:lnSpc>
                        <a:spcAft>
                          <a:spcPts val="0"/>
                        </a:spcAft>
                      </a:pPr>
                      <a:r>
                        <a:rPr lang="en-US" sz="2800" b="1" dirty="0">
                          <a:effectLst/>
                        </a:rPr>
                        <a:t>0</a:t>
                      </a:r>
                      <a:endParaRPr lang="en-IN" sz="2800" b="1" dirty="0">
                        <a:effectLst/>
                        <a:latin typeface="Calibri"/>
                        <a:ea typeface="Calibri"/>
                        <a:cs typeface="Shruti"/>
                      </a:endParaRPr>
                    </a:p>
                  </a:txBody>
                  <a:tcPr marL="68578" marR="68578" marT="0" marB="0"/>
                </a:tc>
                <a:tc>
                  <a:txBody>
                    <a:bodyPr/>
                    <a:lstStyle/>
                    <a:p>
                      <a:pPr>
                        <a:lnSpc>
                          <a:spcPct val="107000"/>
                        </a:lnSpc>
                        <a:spcAft>
                          <a:spcPts val="0"/>
                        </a:spcAft>
                      </a:pPr>
                      <a:r>
                        <a:rPr lang="en-US" sz="2800" b="1" dirty="0" smtClean="0">
                          <a:effectLst/>
                          <a:latin typeface="+mn-lt"/>
                          <a:ea typeface="+mn-ea"/>
                          <a:cs typeface="+mn-cs"/>
                        </a:rPr>
                        <a:t>0</a:t>
                      </a:r>
                      <a:endParaRPr lang="en-IN" sz="2800" b="1" dirty="0">
                        <a:effectLst/>
                        <a:latin typeface="Calibri"/>
                        <a:ea typeface="Calibri"/>
                        <a:cs typeface="Shruti"/>
                      </a:endParaRPr>
                    </a:p>
                  </a:txBody>
                  <a:tcPr marL="68578" marR="68578" marT="0" marB="0"/>
                </a:tc>
                <a:tc>
                  <a:txBody>
                    <a:bodyPr/>
                    <a:lstStyle/>
                    <a:p>
                      <a:pPr>
                        <a:lnSpc>
                          <a:spcPct val="107000"/>
                        </a:lnSpc>
                        <a:spcAft>
                          <a:spcPts val="0"/>
                        </a:spcAft>
                      </a:pPr>
                      <a:r>
                        <a:rPr lang="en-US" sz="2800" b="1" dirty="0" smtClean="0">
                          <a:effectLst/>
                          <a:latin typeface="+mn-lt"/>
                          <a:ea typeface="+mn-ea"/>
                          <a:cs typeface="+mn-cs"/>
                        </a:rPr>
                        <a:t>0</a:t>
                      </a:r>
                      <a:endParaRPr lang="en-IN" sz="2800" b="1" dirty="0">
                        <a:effectLst/>
                        <a:latin typeface="Calibri"/>
                        <a:ea typeface="Calibri"/>
                        <a:cs typeface="Shruti"/>
                      </a:endParaRPr>
                    </a:p>
                  </a:txBody>
                  <a:tcPr marL="68578" marR="68578" marT="0" marB="0"/>
                </a:tc>
                <a:tc>
                  <a:txBody>
                    <a:bodyPr/>
                    <a:lstStyle/>
                    <a:p>
                      <a:pPr>
                        <a:lnSpc>
                          <a:spcPct val="107000"/>
                        </a:lnSpc>
                        <a:spcAft>
                          <a:spcPts val="0"/>
                        </a:spcAft>
                      </a:pPr>
                      <a:r>
                        <a:rPr lang="en-US" sz="2800" b="1" dirty="0" smtClean="0">
                          <a:effectLst/>
                          <a:latin typeface="+mn-lt"/>
                          <a:ea typeface="+mn-ea"/>
                          <a:cs typeface="+mn-cs"/>
                        </a:rPr>
                        <a:t>3</a:t>
                      </a:r>
                      <a:endParaRPr lang="en-IN" sz="2800" b="1" dirty="0">
                        <a:effectLst/>
                        <a:latin typeface="Calibri"/>
                        <a:ea typeface="Calibri"/>
                        <a:cs typeface="Shruti"/>
                      </a:endParaRPr>
                    </a:p>
                  </a:txBody>
                  <a:tcPr marL="68578" marR="68578" marT="0" marB="0"/>
                </a:tc>
              </a:tr>
            </a:tbl>
          </a:graphicData>
        </a:graphic>
      </p:graphicFrame>
      <p:sp>
        <p:nvSpPr>
          <p:cNvPr id="4" name="Rectangle 2"/>
          <p:cNvSpPr>
            <a:spLocks noChangeArrowheads="1"/>
          </p:cNvSpPr>
          <p:nvPr/>
        </p:nvSpPr>
        <p:spPr bwMode="auto">
          <a:xfrm>
            <a:off x="128788" y="22148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6" name="Object 5"/>
          <p:cNvGraphicFramePr>
            <a:graphicFrameLocks noChangeAspect="1"/>
          </p:cNvGraphicFramePr>
          <p:nvPr>
            <p:extLst/>
          </p:nvPr>
        </p:nvGraphicFramePr>
        <p:xfrm>
          <a:off x="128788" y="225682"/>
          <a:ext cx="2563608" cy="827832"/>
        </p:xfrm>
        <a:graphic>
          <a:graphicData uri="http://schemas.openxmlformats.org/presentationml/2006/ole">
            <mc:AlternateContent xmlns:mc="http://schemas.openxmlformats.org/markup-compatibility/2006">
              <mc:Choice xmlns:v="urn:schemas-microsoft-com:vml" Requires="v">
                <p:oleObj spid="_x0000_s2072" name="Bitmap Image" r:id="rId5" imgW="9809524" imgH="2742857" progId="Paint.Picture">
                  <p:embed/>
                </p:oleObj>
              </mc:Choice>
              <mc:Fallback>
                <p:oleObj name="Bitmap Image" r:id="rId5" imgW="9809524" imgH="2742857"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788" y="225682"/>
                        <a:ext cx="2563608" cy="827832"/>
                      </a:xfrm>
                      <a:prstGeom prst="rect">
                        <a:avLst/>
                      </a:prstGeom>
                      <a:noFill/>
                    </p:spPr>
                  </p:pic>
                </p:oleObj>
              </mc:Fallback>
            </mc:AlternateContent>
          </a:graphicData>
        </a:graphic>
      </p:graphicFrame>
      <p:pic>
        <p:nvPicPr>
          <p:cNvPr id="1028" name="Picture 4" descr="Principles of Electronic Materials and Devices (IRWIN ELEC&amp;amp;COMPUTER  ENGINERING) : Kasap Prof., Safa O.: Amazon.in: Book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8788" y="2070546"/>
            <a:ext cx="2090537" cy="2587040"/>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2"/>
          <p:cNvSpPr txBox="1">
            <a:spLocks/>
          </p:cNvSpPr>
          <p:nvPr/>
        </p:nvSpPr>
        <p:spPr>
          <a:xfrm>
            <a:off x="2692927" y="1976739"/>
            <a:ext cx="6815138" cy="2519372"/>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pPr>
              <a:spcBef>
                <a:spcPts val="0"/>
              </a:spcBef>
              <a:spcAft>
                <a:spcPts val="0"/>
              </a:spcAft>
              <a:defRPr/>
            </a:pPr>
            <a:r>
              <a:rPr lang="en-IN" sz="1800" b="1" dirty="0" err="1" smtClean="0">
                <a:solidFill>
                  <a:schemeClr val="tx1">
                    <a:lumMod val="95000"/>
                    <a:lumOff val="5000"/>
                  </a:schemeClr>
                </a:solidFill>
              </a:rPr>
              <a:t>Dr.</a:t>
            </a:r>
            <a:r>
              <a:rPr lang="en-IN" sz="1800" b="1" dirty="0" smtClean="0">
                <a:solidFill>
                  <a:schemeClr val="tx1">
                    <a:lumMod val="95000"/>
                    <a:lumOff val="5000"/>
                  </a:schemeClr>
                </a:solidFill>
              </a:rPr>
              <a:t> M. </a:t>
            </a:r>
            <a:r>
              <a:rPr lang="en-IN" sz="1800" b="1" dirty="0" err="1" smtClean="0">
                <a:solidFill>
                  <a:schemeClr val="tx1">
                    <a:lumMod val="95000"/>
                    <a:lumOff val="5000"/>
                  </a:schemeClr>
                </a:solidFill>
              </a:rPr>
              <a:t>Saranya</a:t>
            </a:r>
            <a:r>
              <a:rPr lang="en-IN" sz="1800" b="1" dirty="0" smtClean="0">
                <a:solidFill>
                  <a:schemeClr val="tx1">
                    <a:lumMod val="95000"/>
                    <a:lumOff val="5000"/>
                  </a:schemeClr>
                </a:solidFill>
              </a:rPr>
              <a:t> Nair</a:t>
            </a:r>
          </a:p>
          <a:p>
            <a:pPr>
              <a:spcBef>
                <a:spcPts val="0"/>
              </a:spcBef>
              <a:spcAft>
                <a:spcPts val="0"/>
              </a:spcAft>
              <a:defRPr/>
            </a:pPr>
            <a:r>
              <a:rPr lang="en-IN" sz="1800" b="1" dirty="0" smtClean="0">
                <a:solidFill>
                  <a:schemeClr val="tx1">
                    <a:lumMod val="95000"/>
                    <a:lumOff val="5000"/>
                  </a:schemeClr>
                </a:solidFill>
              </a:rPr>
              <a:t>School of Electronics Engineering</a:t>
            </a:r>
          </a:p>
          <a:p>
            <a:pPr>
              <a:spcBef>
                <a:spcPts val="0"/>
              </a:spcBef>
              <a:spcAft>
                <a:spcPts val="0"/>
              </a:spcAft>
              <a:defRPr/>
            </a:pPr>
            <a:r>
              <a:rPr lang="en-IN" sz="1800" b="1" dirty="0" smtClean="0">
                <a:solidFill>
                  <a:schemeClr val="tx1">
                    <a:lumMod val="95000"/>
                    <a:lumOff val="5000"/>
                  </a:schemeClr>
                </a:solidFill>
              </a:rPr>
              <a:t>VIT-Chennai Campus</a:t>
            </a:r>
          </a:p>
          <a:p>
            <a:pPr>
              <a:spcBef>
                <a:spcPts val="0"/>
              </a:spcBef>
              <a:spcAft>
                <a:spcPts val="0"/>
              </a:spcAft>
              <a:defRPr/>
            </a:pPr>
            <a:r>
              <a:rPr lang="en-IN" sz="1800" b="1" dirty="0" smtClean="0">
                <a:solidFill>
                  <a:schemeClr val="tx1">
                    <a:lumMod val="95000"/>
                    <a:lumOff val="5000"/>
                  </a:schemeClr>
                </a:solidFill>
              </a:rPr>
              <a:t>E-mail : </a:t>
            </a:r>
            <a:r>
              <a:rPr lang="en-IN" sz="1800" b="1" dirty="0" smtClean="0">
                <a:solidFill>
                  <a:schemeClr val="tx1">
                    <a:lumMod val="95000"/>
                    <a:lumOff val="5000"/>
                  </a:schemeClr>
                </a:solidFill>
                <a:hlinkClick r:id="rId8"/>
              </a:rPr>
              <a:t>saranyanair.m@vit.ac.in</a:t>
            </a:r>
            <a:endParaRPr lang="en-IN" sz="1800" b="1" dirty="0" smtClean="0">
              <a:solidFill>
                <a:schemeClr val="tx1">
                  <a:lumMod val="95000"/>
                  <a:lumOff val="5000"/>
                </a:schemeClr>
              </a:solidFill>
            </a:endParaRPr>
          </a:p>
          <a:p>
            <a:pPr>
              <a:spcBef>
                <a:spcPts val="0"/>
              </a:spcBef>
              <a:spcAft>
                <a:spcPts val="0"/>
              </a:spcAft>
              <a:defRPr/>
            </a:pPr>
            <a:endParaRPr lang="en-IN" sz="1800" b="1" dirty="0">
              <a:solidFill>
                <a:schemeClr val="tx1">
                  <a:lumMod val="95000"/>
                  <a:lumOff val="5000"/>
                </a:schemeClr>
              </a:solidFill>
            </a:endParaRPr>
          </a:p>
          <a:p>
            <a:pPr>
              <a:spcBef>
                <a:spcPts val="0"/>
              </a:spcBef>
              <a:spcAft>
                <a:spcPts val="0"/>
              </a:spcAft>
              <a:defRPr/>
            </a:pPr>
            <a:endParaRPr lang="en-IN" sz="1800" b="1" dirty="0" smtClean="0">
              <a:solidFill>
                <a:schemeClr val="tx1">
                  <a:lumMod val="95000"/>
                  <a:lumOff val="5000"/>
                </a:schemeClr>
              </a:solidFill>
            </a:endParaRPr>
          </a:p>
          <a:p>
            <a:pPr>
              <a:spcBef>
                <a:spcPts val="0"/>
              </a:spcBef>
              <a:spcAft>
                <a:spcPts val="0"/>
              </a:spcAft>
              <a:defRPr/>
            </a:pPr>
            <a:r>
              <a:rPr lang="en-IN" sz="3100" b="1" dirty="0" smtClean="0">
                <a:solidFill>
                  <a:schemeClr val="tx1">
                    <a:lumMod val="95000"/>
                    <a:lumOff val="5000"/>
                  </a:schemeClr>
                </a:solidFill>
              </a:rPr>
              <a:t>MODULE </a:t>
            </a:r>
            <a:r>
              <a:rPr lang="en-IN" sz="3100" b="1" dirty="0">
                <a:solidFill>
                  <a:schemeClr val="tx1">
                    <a:lumMod val="95000"/>
                    <a:lumOff val="5000"/>
                  </a:schemeClr>
                </a:solidFill>
              </a:rPr>
              <a:t>6</a:t>
            </a:r>
            <a:endParaRPr lang="en-IN" sz="3100" b="1" dirty="0" smtClean="0">
              <a:solidFill>
                <a:schemeClr val="tx1">
                  <a:lumMod val="95000"/>
                  <a:lumOff val="5000"/>
                </a:schemeClr>
              </a:solidFill>
            </a:endParaRPr>
          </a:p>
          <a:p>
            <a:pPr>
              <a:defRPr/>
            </a:pPr>
            <a:endParaRPr lang="en-IN" sz="3100" dirty="0"/>
          </a:p>
        </p:txBody>
      </p:sp>
      <p:sp>
        <p:nvSpPr>
          <p:cNvPr id="7" name="Footer Placeholder 6"/>
          <p:cNvSpPr>
            <a:spLocks noGrp="1"/>
          </p:cNvSpPr>
          <p:nvPr>
            <p:ph type="ftr" sz="quarter" idx="11"/>
          </p:nvPr>
        </p:nvSpPr>
        <p:spPr>
          <a:xfrm>
            <a:off x="3617470" y="5026696"/>
            <a:ext cx="5214635" cy="279400"/>
          </a:xfrm>
        </p:spPr>
        <p:txBody>
          <a:bodyPr/>
          <a:lstStyle/>
          <a:p>
            <a:r>
              <a:rPr lang="en-IN" smtClean="0"/>
              <a:t>ELECTRONIC MATERIALS AND DEVICES       DR.M.SARANYA NAIR </a:t>
            </a:r>
            <a:endParaRPr lang="en-IN"/>
          </a:p>
        </p:txBody>
      </p:sp>
    </p:spTree>
    <p:extLst>
      <p:ext uri="{BB962C8B-B14F-4D97-AF65-F5344CB8AC3E}">
        <p14:creationId xmlns:p14="http://schemas.microsoft.com/office/powerpoint/2010/main" val="38117981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
        <p:nvSpPr>
          <p:cNvPr id="5" name="Rectangle 3"/>
          <p:cNvSpPr>
            <a:spLocks noChangeArrowheads="1"/>
          </p:cNvSpPr>
          <p:nvPr/>
        </p:nvSpPr>
        <p:spPr bwMode="auto">
          <a:xfrm>
            <a:off x="193182" y="417366"/>
            <a:ext cx="11809927" cy="18722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1" u="none" strike="noStrike" cap="none" normalizeH="0" baseline="0" dirty="0" smtClean="0">
                <a:ln>
                  <a:noFill/>
                </a:ln>
                <a:solidFill>
                  <a:srgbClr val="0372A6"/>
                </a:solidFill>
                <a:effectLst/>
                <a:ea typeface="Times New Roman" panose="02020603050405020304" pitchFamily="18" charset="0"/>
                <a:cs typeface="Tahoma" panose="020B0604030504040204" pitchFamily="34" charset="0"/>
              </a:rPr>
              <a:t>Reverse Biasing</a:t>
            </a:r>
            <a:endParaRPr kumimoji="0" lang="en-US" altLang="en-US" sz="2000" b="1" i="1" u="none" strike="noStrike" cap="none" normalizeH="0" baseline="0" dirty="0" smtClean="0">
              <a:ln>
                <a:noFill/>
              </a:ln>
              <a:solidFill>
                <a:srgbClr val="2E74B5"/>
              </a:solidFill>
              <a:effectLst/>
              <a:ea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ea typeface="Times New Roman" panose="02020603050405020304" pitchFamily="18" charset="0"/>
                <a:cs typeface="Tahoma" panose="020B0604030504040204" pitchFamily="34" charset="0"/>
              </a:rPr>
              <a:t>With an negative applied bias on the metal, the operation of MS junction is illustrated in Figure. There</a:t>
            </a:r>
            <a:r>
              <a:rPr kumimoji="0" lang="en-US" altLang="en-US" sz="2000" b="1" i="0" u="none" strike="noStrike" cap="none" normalizeH="0" dirty="0" smtClean="0">
                <a:ln>
                  <a:noFill/>
                </a:ln>
                <a:solidFill>
                  <a:srgbClr val="000000"/>
                </a:solidFill>
                <a:effectLst/>
                <a:ea typeface="Times New Roman" panose="02020603050405020304" pitchFamily="18" charset="0"/>
                <a:cs typeface="Tahoma" panose="020B0604030504040204" pitchFamily="34" charset="0"/>
              </a:rPr>
              <a:t> </a:t>
            </a:r>
            <a:r>
              <a:rPr kumimoji="0" lang="en-US" altLang="en-US" sz="2000" b="1" i="0" u="none" strike="noStrike" cap="none" normalizeH="0" baseline="0" dirty="0" smtClean="0">
                <a:ln>
                  <a:noFill/>
                </a:ln>
                <a:solidFill>
                  <a:srgbClr val="000000"/>
                </a:solidFill>
                <a:effectLst/>
                <a:ea typeface="Times New Roman" panose="02020603050405020304" pitchFamily="18" charset="0"/>
                <a:cs typeface="Tahoma" panose="020B0604030504040204" pitchFamily="34" charset="0"/>
              </a:rPr>
              <a:t>results an increasing of the barrier potential across the MS junction. The large barrier will block the diffusion of electrons from semiconductor to the metal. Therefore, the current will become a small constant at reversed bias, which is characterized as the rectifying behavior.</a:t>
            </a:r>
            <a:endParaRPr kumimoji="0" lang="en-US" altLang="en-US" sz="2000" b="1"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chemeClr val="tx1"/>
              </a:solidFill>
              <a:effectLst/>
            </a:endParaRPr>
          </a:p>
        </p:txBody>
      </p:sp>
      <p:sp>
        <p:nvSpPr>
          <p:cNvPr id="7" name="Rectangle 5"/>
          <p:cNvSpPr>
            <a:spLocks noChangeArrowheads="1"/>
          </p:cNvSpPr>
          <p:nvPr/>
        </p:nvSpPr>
        <p:spPr bwMode="auto">
          <a:xfrm>
            <a:off x="0" y="6784688"/>
            <a:ext cx="10204174"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1" u="none" strike="noStrike" cap="none" normalizeH="0" baseline="0" smtClean="0">
                <a:ln>
                  <a:noFill/>
                </a:ln>
                <a:solidFill>
                  <a:srgbClr val="000000"/>
                </a:solidFill>
                <a:effectLst/>
                <a:ea typeface="Calibri" panose="020F0502020204030204" pitchFamily="34" charset="0"/>
                <a:cs typeface="Tahoma" panose="020B0604030504040204" pitchFamily="34" charset="0"/>
              </a:rPr>
              <a:t>Figure 6. Schematic IVIV characteristics of Schottky diodes</a:t>
            </a:r>
            <a:endParaRPr kumimoji="0" lang="en-US" altLang="en-US" sz="1600" b="0" i="1" u="none" strike="noStrike" cap="none" normalizeH="0" baseline="0" smtClean="0">
              <a:ln>
                <a:noFill/>
              </a:ln>
              <a:solidFill>
                <a:srgbClr val="2E74B5"/>
              </a:solidFill>
              <a:effectLst/>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smtClean="0">
              <a:ln>
                <a:noFill/>
              </a:ln>
              <a:solidFill>
                <a:schemeClr val="tx1"/>
              </a:solidFill>
              <a:effectLst/>
            </a:endParaRPr>
          </a:p>
        </p:txBody>
      </p:sp>
      <p:pic>
        <p:nvPicPr>
          <p:cNvPr id="5122" name="Picture 2" descr="what is Schottky Diode - Hot carrier diod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8338" y="2311645"/>
            <a:ext cx="5459613" cy="3287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1115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98798"/>
            <a:ext cx="9601196" cy="370150"/>
          </a:xfrm>
        </p:spPr>
        <p:txBody>
          <a:bodyPr>
            <a:normAutofit fontScale="90000"/>
          </a:bodyPr>
          <a:lstStyle/>
          <a:p>
            <a:r>
              <a:rPr lang="en-IN" dirty="0" smtClean="0"/>
              <a:t>Summary</a:t>
            </a:r>
            <a:endParaRPr lang="en-IN" dirty="0"/>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pic>
        <p:nvPicPr>
          <p:cNvPr id="3074" name="Picture 2" descr="Schottky vs Standard Diode - Support - Engineering and Component Solution  Forum - TechForum │ Digi-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974" y="1123436"/>
            <a:ext cx="8782050" cy="4791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5715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60160"/>
            <a:ext cx="9601196" cy="1303867"/>
          </a:xfrm>
        </p:spPr>
        <p:txBody>
          <a:bodyPr/>
          <a:lstStyle/>
          <a:p>
            <a:r>
              <a:rPr lang="en-IN" dirty="0" smtClean="0"/>
              <a:t>PN vs </a:t>
            </a:r>
            <a:r>
              <a:rPr lang="en-IN" dirty="0" err="1" smtClean="0"/>
              <a:t>Schottky</a:t>
            </a:r>
            <a:endParaRPr lang="en-IN" dirty="0"/>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pic>
        <p:nvPicPr>
          <p:cNvPr id="6146" name="Picture 2" descr="Diode Figure - Schottky barrier diodes feature low VF but large I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3656" y="2147104"/>
            <a:ext cx="6194738" cy="3162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5541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2603440"/>
            <a:ext cx="9601196" cy="1303867"/>
          </a:xfrm>
        </p:spPr>
        <p:txBody>
          <a:bodyPr>
            <a:normAutofit fontScale="90000"/>
          </a:bodyPr>
          <a:lstStyle/>
          <a:p>
            <a:r>
              <a:rPr lang="en-IN" b="1" dirty="0" smtClean="0"/>
              <a:t>Metal Oxide Semiconductor </a:t>
            </a:r>
            <a:br>
              <a:rPr lang="en-IN" b="1" dirty="0" smtClean="0"/>
            </a:br>
            <a:r>
              <a:rPr lang="en-IN" b="1" dirty="0" smtClean="0"/>
              <a:t>MOS Capacitor </a:t>
            </a:r>
            <a:endParaRPr lang="en-IN" b="1" dirty="0"/>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Tree>
    <p:extLst>
      <p:ext uri="{BB962C8B-B14F-4D97-AF65-F5344CB8AC3E}">
        <p14:creationId xmlns:p14="http://schemas.microsoft.com/office/powerpoint/2010/main" val="8100851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5227033" y="5969000"/>
            <a:ext cx="7305900" cy="279400"/>
          </a:xfrm>
        </p:spPr>
        <p:txBody>
          <a:bodyPr/>
          <a:lstStyle/>
          <a:p>
            <a:r>
              <a:rPr lang="en-IN" smtClean="0"/>
              <a:t>ELECTRONIC MATERIALS AND DEVICES       DR.M.SARANYA NAIR </a:t>
            </a:r>
            <a:endParaRPr lang="en-IN" dirty="0"/>
          </a:p>
        </p:txBody>
      </p:sp>
      <p:pic>
        <p:nvPicPr>
          <p:cNvPr id="5" name="Picture 4"/>
          <p:cNvPicPr>
            <a:picLocks noChangeAspect="1"/>
          </p:cNvPicPr>
          <p:nvPr/>
        </p:nvPicPr>
        <p:blipFill>
          <a:blip r:embed="rId2">
            <a:grayscl/>
            <a:lum bright="-20000" contrast="40000"/>
          </a:blip>
          <a:stretch>
            <a:fillRect/>
          </a:stretch>
        </p:blipFill>
        <p:spPr>
          <a:xfrm>
            <a:off x="5718220" y="1004847"/>
            <a:ext cx="6323526" cy="4328637"/>
          </a:xfrm>
          <a:prstGeom prst="rect">
            <a:avLst/>
          </a:prstGeom>
        </p:spPr>
      </p:pic>
      <p:sp>
        <p:nvSpPr>
          <p:cNvPr id="8" name="Rectangle 7"/>
          <p:cNvSpPr/>
          <p:nvPr/>
        </p:nvSpPr>
        <p:spPr>
          <a:xfrm>
            <a:off x="741787" y="907008"/>
            <a:ext cx="4730840" cy="4524315"/>
          </a:xfrm>
          <a:prstGeom prst="rect">
            <a:avLst/>
          </a:prstGeom>
        </p:spPr>
        <p:txBody>
          <a:bodyPr wrap="square">
            <a:spAutoFit/>
          </a:bodyPr>
          <a:lstStyle/>
          <a:p>
            <a:pPr marL="285750" indent="-285750" algn="just">
              <a:buFont typeface="Arial" panose="020B0604020202020204" pitchFamily="34" charset="0"/>
              <a:buChar char="•"/>
            </a:pPr>
            <a:r>
              <a:rPr lang="en-IN" b="1" dirty="0"/>
              <a:t>MOS capacitor with a p-type semiconductor substrate. </a:t>
            </a:r>
            <a:r>
              <a:rPr lang="en-IN" b="1" dirty="0" smtClean="0"/>
              <a:t>The top </a:t>
            </a:r>
            <a:r>
              <a:rPr lang="en-IN" b="1" dirty="0"/>
              <a:t>metal gate is at a negative voltage with respect to the semiconductor </a:t>
            </a:r>
            <a:r>
              <a:rPr lang="en-IN" b="1" dirty="0" smtClean="0"/>
              <a:t>substrate – Forward Bias.</a:t>
            </a:r>
            <a:endParaRPr lang="en-IN" b="1" dirty="0"/>
          </a:p>
          <a:p>
            <a:pPr marL="285750" indent="-285750" algn="just">
              <a:buFont typeface="Arial" panose="020B0604020202020204" pitchFamily="34" charset="0"/>
              <a:buChar char="•"/>
            </a:pPr>
            <a:r>
              <a:rPr lang="en-IN" b="1" dirty="0" smtClean="0"/>
              <a:t>We </a:t>
            </a:r>
            <a:r>
              <a:rPr lang="en-IN" b="1" dirty="0"/>
              <a:t>can see that a negative </a:t>
            </a:r>
            <a:r>
              <a:rPr lang="en-IN" b="1" dirty="0" smtClean="0"/>
              <a:t>charge will </a:t>
            </a:r>
            <a:r>
              <a:rPr lang="en-IN" b="1" dirty="0"/>
              <a:t>exist on the top metal plate and an electric </a:t>
            </a:r>
            <a:r>
              <a:rPr lang="en-IN" b="1" dirty="0" smtClean="0"/>
              <a:t>field </a:t>
            </a:r>
            <a:r>
              <a:rPr lang="en-IN" b="1" dirty="0"/>
              <a:t>will be induced with the </a:t>
            </a:r>
            <a:r>
              <a:rPr lang="en-IN" b="1" dirty="0" smtClean="0"/>
              <a:t>direction shown </a:t>
            </a:r>
            <a:r>
              <a:rPr lang="en-IN" b="1" dirty="0"/>
              <a:t>in the </a:t>
            </a:r>
            <a:r>
              <a:rPr lang="en-IN" b="1" dirty="0" smtClean="0"/>
              <a:t>figure</a:t>
            </a:r>
            <a:r>
              <a:rPr lang="en-IN" b="1" dirty="0"/>
              <a:t>. </a:t>
            </a:r>
            <a:endParaRPr lang="en-IN" b="1" dirty="0" smtClean="0"/>
          </a:p>
          <a:p>
            <a:pPr marL="285750" indent="-285750" algn="just">
              <a:buFont typeface="Arial" panose="020B0604020202020204" pitchFamily="34" charset="0"/>
              <a:buChar char="•"/>
            </a:pPr>
            <a:r>
              <a:rPr lang="en-IN" b="1" dirty="0"/>
              <a:t>T</a:t>
            </a:r>
            <a:r>
              <a:rPr lang="en-IN" b="1" dirty="0" smtClean="0"/>
              <a:t>he </a:t>
            </a:r>
            <a:r>
              <a:rPr lang="en-IN" b="1" dirty="0"/>
              <a:t>majority carrier holes would experience a force toward the oxide– </a:t>
            </a:r>
            <a:r>
              <a:rPr lang="en-IN" b="1" dirty="0" smtClean="0"/>
              <a:t>semiconductor interface.</a:t>
            </a:r>
          </a:p>
          <a:p>
            <a:pPr marL="285750" indent="-285750" algn="just">
              <a:buFont typeface="Arial" panose="020B0604020202020204" pitchFamily="34" charset="0"/>
              <a:buChar char="•"/>
            </a:pPr>
            <a:r>
              <a:rPr lang="en-IN" b="1" dirty="0" smtClean="0">
                <a:solidFill>
                  <a:srgbClr val="FF0000"/>
                </a:solidFill>
              </a:rPr>
              <a:t>An </a:t>
            </a:r>
            <a:r>
              <a:rPr lang="en-IN" b="1" i="1" dirty="0">
                <a:solidFill>
                  <a:srgbClr val="FF0000"/>
                </a:solidFill>
              </a:rPr>
              <a:t>accumulation layer </a:t>
            </a:r>
            <a:r>
              <a:rPr lang="en-IN" b="1" dirty="0">
                <a:solidFill>
                  <a:srgbClr val="FF0000"/>
                </a:solidFill>
              </a:rPr>
              <a:t>of holes </a:t>
            </a:r>
            <a:r>
              <a:rPr lang="en-IN" b="1" dirty="0" smtClean="0">
                <a:solidFill>
                  <a:srgbClr val="FF0000"/>
                </a:solidFill>
              </a:rPr>
              <a:t>at the </a:t>
            </a:r>
            <a:r>
              <a:rPr lang="en-IN" b="1" dirty="0">
                <a:solidFill>
                  <a:srgbClr val="FF0000"/>
                </a:solidFill>
              </a:rPr>
              <a:t>oxide–semiconductor junction corresponds to the positive charge on the </a:t>
            </a:r>
            <a:r>
              <a:rPr lang="en-IN" b="1" dirty="0" smtClean="0">
                <a:solidFill>
                  <a:srgbClr val="FF0000"/>
                </a:solidFill>
              </a:rPr>
              <a:t>bottom “plate</a:t>
            </a:r>
            <a:r>
              <a:rPr lang="en-IN" b="1" dirty="0">
                <a:solidFill>
                  <a:srgbClr val="FF0000"/>
                </a:solidFill>
              </a:rPr>
              <a:t>” of the MOS capacitor.</a:t>
            </a:r>
          </a:p>
        </p:txBody>
      </p:sp>
      <p:sp>
        <p:nvSpPr>
          <p:cNvPr id="3" name="Rectangle 2"/>
          <p:cNvSpPr/>
          <p:nvPr/>
        </p:nvSpPr>
        <p:spPr>
          <a:xfrm>
            <a:off x="-45076" y="0"/>
            <a:ext cx="12237076" cy="369332"/>
          </a:xfrm>
          <a:prstGeom prst="rect">
            <a:avLst/>
          </a:prstGeom>
        </p:spPr>
        <p:txBody>
          <a:bodyPr wrap="square">
            <a:spAutoFit/>
          </a:bodyPr>
          <a:lstStyle/>
          <a:p>
            <a:pPr algn="ctr"/>
            <a:r>
              <a:rPr lang="en-IN" i="1" dirty="0">
                <a:solidFill>
                  <a:schemeClr val="bg1"/>
                </a:solidFill>
                <a:latin typeface="Times-Roman"/>
              </a:rPr>
              <a:t>The physics of the MOS structure can be more easily explained with the aid of </a:t>
            </a:r>
            <a:r>
              <a:rPr lang="en-IN" i="1" dirty="0" smtClean="0">
                <a:solidFill>
                  <a:schemeClr val="bg1"/>
                </a:solidFill>
                <a:latin typeface="Times-Roman"/>
              </a:rPr>
              <a:t>the simple </a:t>
            </a:r>
            <a:r>
              <a:rPr lang="en-IN" i="1" dirty="0">
                <a:solidFill>
                  <a:schemeClr val="bg1"/>
                </a:solidFill>
                <a:latin typeface="Times-Roman"/>
              </a:rPr>
              <a:t>parallel-plate capacitor.</a:t>
            </a:r>
            <a:endParaRPr lang="en-IN" i="1" dirty="0">
              <a:solidFill>
                <a:schemeClr val="bg1"/>
              </a:solidFill>
            </a:endParaRPr>
          </a:p>
        </p:txBody>
      </p:sp>
    </p:spTree>
    <p:extLst>
      <p:ext uri="{BB962C8B-B14F-4D97-AF65-F5344CB8AC3E}">
        <p14:creationId xmlns:p14="http://schemas.microsoft.com/office/powerpoint/2010/main" val="26498678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pic>
        <p:nvPicPr>
          <p:cNvPr id="5" name="Picture 4"/>
          <p:cNvPicPr>
            <a:picLocks noChangeAspect="1"/>
          </p:cNvPicPr>
          <p:nvPr/>
        </p:nvPicPr>
        <p:blipFill>
          <a:blip r:embed="rId2">
            <a:lum bright="-20000" contrast="20000"/>
          </a:blip>
          <a:stretch>
            <a:fillRect/>
          </a:stretch>
        </p:blipFill>
        <p:spPr>
          <a:xfrm>
            <a:off x="910535" y="760879"/>
            <a:ext cx="10428523" cy="3025510"/>
          </a:xfrm>
          <a:prstGeom prst="rect">
            <a:avLst/>
          </a:prstGeom>
        </p:spPr>
      </p:pic>
      <p:sp>
        <p:nvSpPr>
          <p:cNvPr id="2" name="Rectangle 1"/>
          <p:cNvSpPr/>
          <p:nvPr/>
        </p:nvSpPr>
        <p:spPr>
          <a:xfrm>
            <a:off x="1295401" y="4049160"/>
            <a:ext cx="9419822" cy="1200329"/>
          </a:xfrm>
          <a:prstGeom prst="rect">
            <a:avLst/>
          </a:prstGeom>
        </p:spPr>
        <p:txBody>
          <a:bodyPr wrap="square">
            <a:spAutoFit/>
          </a:bodyPr>
          <a:lstStyle/>
          <a:p>
            <a:pPr algn="just"/>
            <a:r>
              <a:rPr lang="en-IN" b="1" dirty="0" smtClean="0"/>
              <a:t>Reverse Bias - Majority </a:t>
            </a:r>
            <a:r>
              <a:rPr lang="en-IN" b="1" dirty="0"/>
              <a:t>carrier holes will experience a </a:t>
            </a:r>
            <a:r>
              <a:rPr lang="en-IN" b="1" dirty="0" smtClean="0"/>
              <a:t>force away </a:t>
            </a:r>
            <a:r>
              <a:rPr lang="en-IN" b="1" dirty="0"/>
              <a:t>from the oxide–semiconductor interface. As the holes are pushed away </a:t>
            </a:r>
            <a:r>
              <a:rPr lang="en-IN" b="1" dirty="0" smtClean="0"/>
              <a:t>from </a:t>
            </a:r>
            <a:r>
              <a:rPr lang="en-IN" b="1" dirty="0"/>
              <a:t>the interface, </a:t>
            </a:r>
            <a:r>
              <a:rPr lang="en-IN" b="1" dirty="0">
                <a:solidFill>
                  <a:srgbClr val="FF0000"/>
                </a:solidFill>
              </a:rPr>
              <a:t>a negative space charge region is </a:t>
            </a:r>
            <a:r>
              <a:rPr lang="en-IN" b="1" dirty="0" smtClean="0">
                <a:solidFill>
                  <a:srgbClr val="FF0000"/>
                </a:solidFill>
              </a:rPr>
              <a:t>created.</a:t>
            </a:r>
            <a:r>
              <a:rPr lang="en-IN" b="1" dirty="0" smtClean="0"/>
              <a:t> The </a:t>
            </a:r>
            <a:r>
              <a:rPr lang="en-IN" b="1" dirty="0"/>
              <a:t>negative charge in the induced depletion region corresponds </a:t>
            </a:r>
            <a:r>
              <a:rPr lang="en-IN" b="1" dirty="0" smtClean="0"/>
              <a:t>to the </a:t>
            </a:r>
            <a:r>
              <a:rPr lang="en-IN" b="1" dirty="0"/>
              <a:t>negative charge on the bottom “plate” of the MOS capacitor.</a:t>
            </a:r>
          </a:p>
        </p:txBody>
      </p:sp>
    </p:spTree>
    <p:extLst>
      <p:ext uri="{BB962C8B-B14F-4D97-AF65-F5344CB8AC3E}">
        <p14:creationId xmlns:p14="http://schemas.microsoft.com/office/powerpoint/2010/main" val="15408150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235158"/>
            <a:ext cx="9601196" cy="1303867"/>
          </a:xfrm>
        </p:spPr>
        <p:txBody>
          <a:bodyPr/>
          <a:lstStyle/>
          <a:p>
            <a:r>
              <a:rPr lang="en-IN" dirty="0" smtClean="0"/>
              <a:t>MOSCAP – Energy Band Diagrams </a:t>
            </a:r>
            <a:endParaRPr lang="en-IN" dirty="0"/>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pic>
        <p:nvPicPr>
          <p:cNvPr id="5" name="Picture 4"/>
          <p:cNvPicPr>
            <a:picLocks noChangeAspect="1"/>
          </p:cNvPicPr>
          <p:nvPr/>
        </p:nvPicPr>
        <p:blipFill>
          <a:blip r:embed="rId2">
            <a:lum bright="-20000" contrast="40000"/>
          </a:blip>
          <a:stretch>
            <a:fillRect/>
          </a:stretch>
        </p:blipFill>
        <p:spPr>
          <a:xfrm>
            <a:off x="2945155" y="1539025"/>
            <a:ext cx="5931605" cy="1909804"/>
          </a:xfrm>
          <a:prstGeom prst="rect">
            <a:avLst/>
          </a:prstGeom>
        </p:spPr>
      </p:pic>
      <p:sp>
        <p:nvSpPr>
          <p:cNvPr id="6" name="Rectangle 5"/>
          <p:cNvSpPr/>
          <p:nvPr/>
        </p:nvSpPr>
        <p:spPr>
          <a:xfrm>
            <a:off x="1295401" y="3794752"/>
            <a:ext cx="9097850" cy="646331"/>
          </a:xfrm>
          <a:prstGeom prst="rect">
            <a:avLst/>
          </a:prstGeom>
        </p:spPr>
        <p:txBody>
          <a:bodyPr wrap="square">
            <a:spAutoFit/>
          </a:bodyPr>
          <a:lstStyle/>
          <a:p>
            <a:pPr algn="just"/>
            <a:r>
              <a:rPr lang="en-IN" b="1" dirty="0"/>
              <a:t>The energy bands in the </a:t>
            </a:r>
            <a:r>
              <a:rPr lang="en-IN" b="1" dirty="0" smtClean="0"/>
              <a:t>semiconductor are flat </a:t>
            </a:r>
            <a:r>
              <a:rPr lang="en-IN" b="1" dirty="0"/>
              <a:t>indicating no net charge exists in the semiconductor. This condition is </a:t>
            </a:r>
            <a:r>
              <a:rPr lang="en-IN" b="1" dirty="0" smtClean="0"/>
              <a:t>known as </a:t>
            </a:r>
            <a:r>
              <a:rPr lang="en-IN" b="1" i="1" dirty="0" smtClean="0"/>
              <a:t>flat band.</a:t>
            </a:r>
            <a:endParaRPr lang="en-IN" b="1" dirty="0"/>
          </a:p>
        </p:txBody>
      </p:sp>
    </p:spTree>
    <p:extLst>
      <p:ext uri="{BB962C8B-B14F-4D97-AF65-F5344CB8AC3E}">
        <p14:creationId xmlns:p14="http://schemas.microsoft.com/office/powerpoint/2010/main" val="1365813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pic>
        <p:nvPicPr>
          <p:cNvPr id="5" name="Picture 4"/>
          <p:cNvPicPr>
            <a:picLocks noChangeAspect="1"/>
          </p:cNvPicPr>
          <p:nvPr/>
        </p:nvPicPr>
        <p:blipFill>
          <a:blip r:embed="rId2"/>
          <a:stretch>
            <a:fillRect/>
          </a:stretch>
        </p:blipFill>
        <p:spPr>
          <a:xfrm>
            <a:off x="3432412" y="804051"/>
            <a:ext cx="4874461" cy="2100453"/>
          </a:xfrm>
          <a:prstGeom prst="rect">
            <a:avLst/>
          </a:prstGeom>
        </p:spPr>
      </p:pic>
      <p:sp>
        <p:nvSpPr>
          <p:cNvPr id="6" name="Rectangle 5"/>
          <p:cNvSpPr/>
          <p:nvPr/>
        </p:nvSpPr>
        <p:spPr>
          <a:xfrm>
            <a:off x="1026016" y="3005591"/>
            <a:ext cx="10178603" cy="2031325"/>
          </a:xfrm>
          <a:prstGeom prst="rect">
            <a:avLst/>
          </a:prstGeom>
        </p:spPr>
        <p:txBody>
          <a:bodyPr wrap="square">
            <a:spAutoFit/>
          </a:bodyPr>
          <a:lstStyle/>
          <a:p>
            <a:pPr algn="just"/>
            <a:r>
              <a:rPr lang="en-IN" b="1" dirty="0"/>
              <a:t>The Fermi level is a constant in the </a:t>
            </a:r>
            <a:r>
              <a:rPr lang="en-IN" b="1" dirty="0" smtClean="0"/>
              <a:t>semiconductor since </a:t>
            </a:r>
            <a:r>
              <a:rPr lang="en-IN" b="1" dirty="0"/>
              <a:t>the MOS system is in thermal equilibrium and there is no </a:t>
            </a:r>
            <a:r>
              <a:rPr lang="en-IN" b="1" dirty="0" smtClean="0"/>
              <a:t>current through </a:t>
            </a:r>
            <a:r>
              <a:rPr lang="en-IN" b="1" dirty="0"/>
              <a:t>the oxide</a:t>
            </a:r>
            <a:r>
              <a:rPr lang="en-IN" b="1" dirty="0" smtClean="0"/>
              <a:t>.</a:t>
            </a:r>
          </a:p>
          <a:p>
            <a:pPr algn="just"/>
            <a:endParaRPr lang="en-IN" b="1" dirty="0"/>
          </a:p>
          <a:p>
            <a:pPr algn="just"/>
            <a:r>
              <a:rPr lang="en-IN" b="1" dirty="0" smtClean="0"/>
              <a:t>The </a:t>
            </a:r>
            <a:r>
              <a:rPr lang="en-IN" b="1" dirty="0"/>
              <a:t>valence-band edge is closer to </a:t>
            </a:r>
            <a:r>
              <a:rPr lang="en-IN" b="1" dirty="0" smtClean="0"/>
              <a:t>the Fermi </a:t>
            </a:r>
            <a:r>
              <a:rPr lang="en-IN" b="1" dirty="0"/>
              <a:t>level at the oxide–semiconductor interface than in the bulk material, </a:t>
            </a:r>
            <a:r>
              <a:rPr lang="en-IN" b="1" dirty="0" smtClean="0"/>
              <a:t>which implies </a:t>
            </a:r>
            <a:r>
              <a:rPr lang="en-IN" b="1" dirty="0"/>
              <a:t>that there is an accumulation of holes. </a:t>
            </a:r>
            <a:endParaRPr lang="en-IN" b="1" dirty="0" smtClean="0"/>
          </a:p>
          <a:p>
            <a:pPr algn="just"/>
            <a:endParaRPr lang="en-IN" b="1" dirty="0"/>
          </a:p>
          <a:p>
            <a:pPr algn="just"/>
            <a:r>
              <a:rPr lang="en-IN" b="1" dirty="0" smtClean="0"/>
              <a:t>The </a:t>
            </a:r>
            <a:r>
              <a:rPr lang="en-IN" b="1" dirty="0"/>
              <a:t>semiconductor surface </a:t>
            </a:r>
            <a:r>
              <a:rPr lang="en-IN" b="1" dirty="0" smtClean="0"/>
              <a:t>appears to </a:t>
            </a:r>
            <a:r>
              <a:rPr lang="en-IN" b="1" dirty="0"/>
              <a:t>be more p-type than the bulk material. </a:t>
            </a:r>
          </a:p>
        </p:txBody>
      </p:sp>
    </p:spTree>
    <p:extLst>
      <p:ext uri="{BB962C8B-B14F-4D97-AF65-F5344CB8AC3E}">
        <p14:creationId xmlns:p14="http://schemas.microsoft.com/office/powerpoint/2010/main" val="2242916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321937" y="6078706"/>
            <a:ext cx="7305900" cy="279400"/>
          </a:xfrm>
        </p:spPr>
        <p:txBody>
          <a:bodyPr/>
          <a:lstStyle/>
          <a:p>
            <a:r>
              <a:rPr lang="en-IN" smtClean="0"/>
              <a:t>ELECTRONIC MATERIALS AND DEVICES       DR.M.SARANYA NAIR </a:t>
            </a:r>
            <a:endParaRPr lang="en-IN"/>
          </a:p>
        </p:txBody>
      </p:sp>
      <p:pic>
        <p:nvPicPr>
          <p:cNvPr id="6" name="Picture 5"/>
          <p:cNvPicPr>
            <a:picLocks noChangeAspect="1"/>
          </p:cNvPicPr>
          <p:nvPr/>
        </p:nvPicPr>
        <p:blipFill>
          <a:blip r:embed="rId2">
            <a:lum bright="-20000" contrast="40000"/>
          </a:blip>
          <a:stretch>
            <a:fillRect/>
          </a:stretch>
        </p:blipFill>
        <p:spPr>
          <a:xfrm>
            <a:off x="2945727" y="244475"/>
            <a:ext cx="6114268" cy="2970420"/>
          </a:xfrm>
          <a:prstGeom prst="rect">
            <a:avLst/>
          </a:prstGeom>
        </p:spPr>
      </p:pic>
      <p:sp>
        <p:nvSpPr>
          <p:cNvPr id="7" name="Rectangle 6"/>
          <p:cNvSpPr/>
          <p:nvPr/>
        </p:nvSpPr>
        <p:spPr>
          <a:xfrm>
            <a:off x="948741" y="3954960"/>
            <a:ext cx="10255877" cy="1200329"/>
          </a:xfrm>
          <a:prstGeom prst="rect">
            <a:avLst/>
          </a:prstGeom>
        </p:spPr>
        <p:txBody>
          <a:bodyPr wrap="square">
            <a:spAutoFit/>
          </a:bodyPr>
          <a:lstStyle/>
          <a:p>
            <a:pPr algn="just"/>
            <a:r>
              <a:rPr lang="en-IN" b="1" dirty="0"/>
              <a:t>Now consider the case when a still larger positive voltage is applied to the </a:t>
            </a:r>
            <a:r>
              <a:rPr lang="en-IN" b="1" dirty="0" smtClean="0"/>
              <a:t>top metal </a:t>
            </a:r>
            <a:r>
              <a:rPr lang="en-IN" b="1" dirty="0"/>
              <a:t>gate of the MOS capacitor. We expect the induced electric </a:t>
            </a:r>
            <a:r>
              <a:rPr lang="en-IN" b="1" dirty="0" smtClean="0"/>
              <a:t>field </a:t>
            </a:r>
            <a:r>
              <a:rPr lang="en-IN" b="1" dirty="0"/>
              <a:t>to increase </a:t>
            </a:r>
            <a:r>
              <a:rPr lang="en-IN" b="1" dirty="0" smtClean="0"/>
              <a:t>in magnitude </a:t>
            </a:r>
            <a:r>
              <a:rPr lang="en-IN" b="1" dirty="0"/>
              <a:t>and the corresponding positive and negative charges on the MOS </a:t>
            </a:r>
            <a:r>
              <a:rPr lang="en-IN" b="1" dirty="0" smtClean="0"/>
              <a:t>capacitor to </a:t>
            </a:r>
            <a:r>
              <a:rPr lang="en-IN" b="1" dirty="0"/>
              <a:t>increase. A larger negative </a:t>
            </a:r>
            <a:r>
              <a:rPr lang="en-IN" b="1" dirty="0" smtClean="0"/>
              <a:t>charge </a:t>
            </a:r>
            <a:r>
              <a:rPr lang="en-IN" b="1" dirty="0"/>
              <a:t>in the MOS capacitor implies a larger </a:t>
            </a:r>
            <a:r>
              <a:rPr lang="en-IN" b="1" dirty="0" smtClean="0"/>
              <a:t>induced space </a:t>
            </a:r>
            <a:r>
              <a:rPr lang="en-IN" b="1" dirty="0"/>
              <a:t>charge region and more band bending.</a:t>
            </a:r>
          </a:p>
        </p:txBody>
      </p:sp>
      <p:sp>
        <p:nvSpPr>
          <p:cNvPr id="8" name="Rectangle 7"/>
          <p:cNvSpPr/>
          <p:nvPr/>
        </p:nvSpPr>
        <p:spPr>
          <a:xfrm>
            <a:off x="948741" y="5167234"/>
            <a:ext cx="10457643" cy="923330"/>
          </a:xfrm>
          <a:prstGeom prst="rect">
            <a:avLst/>
          </a:prstGeom>
        </p:spPr>
        <p:txBody>
          <a:bodyPr wrap="square">
            <a:spAutoFit/>
          </a:bodyPr>
          <a:lstStyle/>
          <a:p>
            <a:pPr marL="285750" indent="-285750" algn="just">
              <a:buFont typeface="Arial" panose="020B0604020202020204" pitchFamily="34" charset="0"/>
              <a:buChar char="•"/>
            </a:pPr>
            <a:r>
              <a:rPr lang="en-IN" b="1" dirty="0" smtClean="0"/>
              <a:t>By applying a sufficiently large positive gate voltage, we have inverted the surface of the semiconductor from a p-type to an n-type semiconductor. We have created an </a:t>
            </a:r>
            <a:r>
              <a:rPr lang="en-IN" b="1" i="1" dirty="0" smtClean="0">
                <a:solidFill>
                  <a:srgbClr val="FF0000"/>
                </a:solidFill>
              </a:rPr>
              <a:t>inversion layer</a:t>
            </a:r>
            <a:r>
              <a:rPr lang="en-IN" b="1" i="1" dirty="0" smtClean="0"/>
              <a:t> </a:t>
            </a:r>
            <a:r>
              <a:rPr lang="en-IN" b="1" dirty="0" smtClean="0"/>
              <a:t>of electrons at the oxide–semiconductor interface.</a:t>
            </a:r>
            <a:endParaRPr lang="en-IN" b="1" dirty="0"/>
          </a:p>
        </p:txBody>
      </p:sp>
      <p:sp>
        <p:nvSpPr>
          <p:cNvPr id="2" name="Rectangle 1"/>
          <p:cNvSpPr/>
          <p:nvPr/>
        </p:nvSpPr>
        <p:spPr>
          <a:xfrm>
            <a:off x="948742" y="3223237"/>
            <a:ext cx="10255877" cy="646331"/>
          </a:xfrm>
          <a:prstGeom prst="rect">
            <a:avLst/>
          </a:prstGeom>
        </p:spPr>
        <p:txBody>
          <a:bodyPr wrap="square">
            <a:spAutoFit/>
          </a:bodyPr>
          <a:lstStyle/>
          <a:p>
            <a:pPr algn="just"/>
            <a:r>
              <a:rPr lang="en-IN" b="1" dirty="0"/>
              <a:t>The conduction- and </a:t>
            </a:r>
            <a:r>
              <a:rPr lang="en-IN" b="1" dirty="0" smtClean="0"/>
              <a:t>valence- band </a:t>
            </a:r>
            <a:r>
              <a:rPr lang="en-IN" b="1" dirty="0"/>
              <a:t>edges bend </a:t>
            </a:r>
            <a:r>
              <a:rPr lang="en-IN" b="1" dirty="0" smtClean="0"/>
              <a:t>as shown </a:t>
            </a:r>
            <a:r>
              <a:rPr lang="en-IN" b="1" dirty="0"/>
              <a:t>in the </a:t>
            </a:r>
            <a:r>
              <a:rPr lang="en-IN" b="1" dirty="0" smtClean="0"/>
              <a:t>figure. The </a:t>
            </a:r>
            <a:r>
              <a:rPr lang="en-IN" b="1" dirty="0"/>
              <a:t>conduction band and intrinsic Fermi levels move closer to the Fermi level. </a:t>
            </a:r>
          </a:p>
        </p:txBody>
      </p:sp>
    </p:spTree>
    <p:extLst>
      <p:ext uri="{BB962C8B-B14F-4D97-AF65-F5344CB8AC3E}">
        <p14:creationId xmlns:p14="http://schemas.microsoft.com/office/powerpoint/2010/main" val="3040249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MOSCAP - </a:t>
            </a:r>
            <a:r>
              <a:rPr lang="en-IN" b="1" dirty="0"/>
              <a:t>Depletion Layer Thickness</a:t>
            </a:r>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pic>
        <p:nvPicPr>
          <p:cNvPr id="5" name="Picture 4"/>
          <p:cNvPicPr>
            <a:picLocks noChangeAspect="1"/>
          </p:cNvPicPr>
          <p:nvPr/>
        </p:nvPicPr>
        <p:blipFill>
          <a:blip r:embed="rId2"/>
          <a:stretch>
            <a:fillRect/>
          </a:stretch>
        </p:blipFill>
        <p:spPr>
          <a:xfrm>
            <a:off x="113956" y="2285999"/>
            <a:ext cx="5982044" cy="2862627"/>
          </a:xfrm>
          <a:prstGeom prst="rect">
            <a:avLst/>
          </a:prstGeom>
        </p:spPr>
      </p:pic>
      <p:pic>
        <p:nvPicPr>
          <p:cNvPr id="6" name="Picture 5"/>
          <p:cNvPicPr>
            <a:picLocks noChangeAspect="1"/>
          </p:cNvPicPr>
          <p:nvPr/>
        </p:nvPicPr>
        <p:blipFill>
          <a:blip r:embed="rId3"/>
          <a:stretch>
            <a:fillRect/>
          </a:stretch>
        </p:blipFill>
        <p:spPr>
          <a:xfrm>
            <a:off x="6251033" y="1983224"/>
            <a:ext cx="5752668" cy="3258477"/>
          </a:xfrm>
          <a:prstGeom prst="rect">
            <a:avLst/>
          </a:prstGeom>
        </p:spPr>
      </p:pic>
    </p:spTree>
    <p:extLst>
      <p:ext uri="{BB962C8B-B14F-4D97-AF65-F5344CB8AC3E}">
        <p14:creationId xmlns:p14="http://schemas.microsoft.com/office/powerpoint/2010/main" val="3166383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2396" y="-241005"/>
            <a:ext cx="6815669" cy="1515533"/>
          </a:xfrm>
        </p:spPr>
        <p:txBody>
          <a:bodyPr/>
          <a:lstStyle/>
          <a:p>
            <a:r>
              <a:rPr lang="en-IN" sz="3600" b="1" dirty="0"/>
              <a:t>ELECTRONIC MATERIALS AND DEVICES</a:t>
            </a:r>
          </a:p>
        </p:txBody>
      </p:sp>
      <p:sp>
        <p:nvSpPr>
          <p:cNvPr id="3" name="Subtitle 2"/>
          <p:cNvSpPr>
            <a:spLocks noGrp="1"/>
          </p:cNvSpPr>
          <p:nvPr>
            <p:ph type="subTitle" idx="1"/>
          </p:nvPr>
        </p:nvSpPr>
        <p:spPr>
          <a:xfrm>
            <a:off x="2331077" y="1584099"/>
            <a:ext cx="7534140" cy="3721997"/>
          </a:xfrm>
        </p:spPr>
        <p:txBody>
          <a:bodyPr>
            <a:normAutofit/>
          </a:bodyPr>
          <a:lstStyle/>
          <a:p>
            <a:r>
              <a:rPr lang="en-IN" sz="3600" b="1" dirty="0"/>
              <a:t>MODULE </a:t>
            </a:r>
            <a:r>
              <a:rPr lang="en-IN" sz="3600" b="1" dirty="0" smtClean="0"/>
              <a:t>6</a:t>
            </a:r>
            <a:endParaRPr lang="en-IN" sz="3600" b="1" dirty="0"/>
          </a:p>
          <a:p>
            <a:r>
              <a:rPr lang="en-IN" sz="3600" b="1" dirty="0"/>
              <a:t>Field Effect Transistor </a:t>
            </a:r>
            <a:r>
              <a:rPr lang="en-IN" sz="3600" dirty="0"/>
              <a:t>	</a:t>
            </a:r>
          </a:p>
          <a:p>
            <a:r>
              <a:rPr lang="en-IN" sz="3600" b="1" dirty="0"/>
              <a:t>	</a:t>
            </a:r>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Tree>
    <p:extLst>
      <p:ext uri="{BB962C8B-B14F-4D97-AF65-F5344CB8AC3E}">
        <p14:creationId xmlns:p14="http://schemas.microsoft.com/office/powerpoint/2010/main" val="26196826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pic>
        <p:nvPicPr>
          <p:cNvPr id="5" name="Picture 4"/>
          <p:cNvPicPr>
            <a:picLocks noChangeAspect="1"/>
          </p:cNvPicPr>
          <p:nvPr/>
        </p:nvPicPr>
        <p:blipFill>
          <a:blip r:embed="rId2"/>
          <a:stretch>
            <a:fillRect/>
          </a:stretch>
        </p:blipFill>
        <p:spPr>
          <a:xfrm>
            <a:off x="1024437" y="831029"/>
            <a:ext cx="2541032" cy="972013"/>
          </a:xfrm>
          <a:prstGeom prst="rect">
            <a:avLst/>
          </a:prstGeom>
        </p:spPr>
      </p:pic>
      <p:pic>
        <p:nvPicPr>
          <p:cNvPr id="6" name="Picture 5"/>
          <p:cNvPicPr>
            <a:picLocks noChangeAspect="1"/>
          </p:cNvPicPr>
          <p:nvPr/>
        </p:nvPicPr>
        <p:blipFill>
          <a:blip r:embed="rId3"/>
          <a:stretch>
            <a:fillRect/>
          </a:stretch>
        </p:blipFill>
        <p:spPr>
          <a:xfrm>
            <a:off x="1024437" y="2076225"/>
            <a:ext cx="2541032" cy="1117735"/>
          </a:xfrm>
          <a:prstGeom prst="rect">
            <a:avLst/>
          </a:prstGeom>
        </p:spPr>
      </p:pic>
      <p:pic>
        <p:nvPicPr>
          <p:cNvPr id="7" name="Picture 6"/>
          <p:cNvPicPr>
            <a:picLocks noChangeAspect="1"/>
          </p:cNvPicPr>
          <p:nvPr/>
        </p:nvPicPr>
        <p:blipFill>
          <a:blip r:embed="rId4"/>
          <a:stretch>
            <a:fillRect/>
          </a:stretch>
        </p:blipFill>
        <p:spPr>
          <a:xfrm>
            <a:off x="4635583" y="627182"/>
            <a:ext cx="5667516" cy="3360906"/>
          </a:xfrm>
          <a:prstGeom prst="rect">
            <a:avLst/>
          </a:prstGeom>
        </p:spPr>
      </p:pic>
      <p:sp>
        <p:nvSpPr>
          <p:cNvPr id="8" name="Rectangle 7"/>
          <p:cNvSpPr/>
          <p:nvPr/>
        </p:nvSpPr>
        <p:spPr>
          <a:xfrm>
            <a:off x="884349" y="3891240"/>
            <a:ext cx="6096000" cy="1477328"/>
          </a:xfrm>
          <a:prstGeom prst="rect">
            <a:avLst/>
          </a:prstGeom>
        </p:spPr>
        <p:txBody>
          <a:bodyPr>
            <a:spAutoFit/>
          </a:bodyPr>
          <a:lstStyle/>
          <a:p>
            <a:pPr algn="just"/>
            <a:r>
              <a:rPr lang="en-IN" b="1" dirty="0"/>
              <a:t>The electron concentration at the </a:t>
            </a:r>
            <a:r>
              <a:rPr lang="en-IN" b="1" dirty="0" smtClean="0"/>
              <a:t>surface is </a:t>
            </a:r>
            <a:r>
              <a:rPr lang="en-IN" b="1" dirty="0"/>
              <a:t>the same as the hole concentration in the bulk material. This condition is </a:t>
            </a:r>
            <a:r>
              <a:rPr lang="en-IN" b="1" dirty="0" smtClean="0"/>
              <a:t>known as </a:t>
            </a:r>
            <a:r>
              <a:rPr lang="en-IN" b="1" dirty="0"/>
              <a:t>the </a:t>
            </a:r>
            <a:r>
              <a:rPr lang="en-IN" b="1" i="1" dirty="0">
                <a:solidFill>
                  <a:srgbClr val="FF0000"/>
                </a:solidFill>
              </a:rPr>
              <a:t>threshold inversion point</a:t>
            </a:r>
            <a:r>
              <a:rPr lang="en-IN" b="1" i="1" dirty="0"/>
              <a:t>. </a:t>
            </a:r>
            <a:r>
              <a:rPr lang="en-IN" b="1" dirty="0"/>
              <a:t>The applied gate voltage creating this </a:t>
            </a:r>
            <a:r>
              <a:rPr lang="en-IN" b="1" dirty="0" smtClean="0"/>
              <a:t>condition is </a:t>
            </a:r>
            <a:r>
              <a:rPr lang="en-IN" b="1" dirty="0"/>
              <a:t>known as the </a:t>
            </a:r>
            <a:r>
              <a:rPr lang="en-IN" b="1" i="1" dirty="0"/>
              <a:t>threshold voltage.</a:t>
            </a:r>
            <a:endParaRPr lang="en-IN" b="1" dirty="0"/>
          </a:p>
        </p:txBody>
      </p:sp>
      <p:pic>
        <p:nvPicPr>
          <p:cNvPr id="9" name="Picture 8"/>
          <p:cNvPicPr>
            <a:picLocks noChangeAspect="1"/>
          </p:cNvPicPr>
          <p:nvPr/>
        </p:nvPicPr>
        <p:blipFill>
          <a:blip r:embed="rId5"/>
          <a:stretch>
            <a:fillRect/>
          </a:stretch>
        </p:blipFill>
        <p:spPr>
          <a:xfrm>
            <a:off x="7566905" y="4308746"/>
            <a:ext cx="2903619" cy="1110712"/>
          </a:xfrm>
          <a:prstGeom prst="rect">
            <a:avLst/>
          </a:prstGeom>
        </p:spPr>
      </p:pic>
    </p:spTree>
    <p:extLst>
      <p:ext uri="{BB962C8B-B14F-4D97-AF65-F5344CB8AC3E}">
        <p14:creationId xmlns:p14="http://schemas.microsoft.com/office/powerpoint/2010/main" val="3567458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
        <p:nvSpPr>
          <p:cNvPr id="5" name="Rectangle 4"/>
          <p:cNvSpPr/>
          <p:nvPr/>
        </p:nvSpPr>
        <p:spPr>
          <a:xfrm>
            <a:off x="922986" y="851826"/>
            <a:ext cx="10346028" cy="1015663"/>
          </a:xfrm>
          <a:prstGeom prst="rect">
            <a:avLst/>
          </a:prstGeom>
        </p:spPr>
        <p:txBody>
          <a:bodyPr wrap="square">
            <a:spAutoFit/>
          </a:bodyPr>
          <a:lstStyle/>
          <a:p>
            <a:r>
              <a:rPr lang="en-IN" sz="2000" b="1" dirty="0"/>
              <a:t>Calculate the maximum space charge width for a given semiconductor doping </a:t>
            </a:r>
            <a:r>
              <a:rPr lang="en-IN" sz="2000" b="1" dirty="0" smtClean="0"/>
              <a:t>concentration</a:t>
            </a:r>
            <a:r>
              <a:rPr lang="en-IN" sz="2000" b="1" dirty="0"/>
              <a:t>.</a:t>
            </a:r>
          </a:p>
          <a:p>
            <a:r>
              <a:rPr lang="en-IN" sz="2000" b="1" dirty="0"/>
              <a:t>Consider silicon at </a:t>
            </a:r>
            <a:r>
              <a:rPr lang="en-IN" sz="2000" b="1" i="1" dirty="0"/>
              <a:t>T </a:t>
            </a:r>
            <a:r>
              <a:rPr lang="en-IN" sz="2000" b="1" i="1" dirty="0" smtClean="0"/>
              <a:t> = </a:t>
            </a:r>
            <a:r>
              <a:rPr lang="en-IN" sz="2000" b="1" dirty="0" smtClean="0"/>
              <a:t>300 </a:t>
            </a:r>
            <a:r>
              <a:rPr lang="en-IN" sz="2000" b="1" dirty="0"/>
              <a:t>K doped to </a:t>
            </a:r>
            <a:r>
              <a:rPr lang="en-IN" sz="2000" b="1" i="1" dirty="0"/>
              <a:t>Na </a:t>
            </a:r>
            <a:r>
              <a:rPr lang="en-IN" sz="2000" b="1" i="1" dirty="0" smtClean="0"/>
              <a:t>=</a:t>
            </a:r>
            <a:r>
              <a:rPr lang="en-IN" sz="2000" b="1" dirty="0" smtClean="0"/>
              <a:t> </a:t>
            </a:r>
            <a:r>
              <a:rPr lang="en-IN" sz="2000" b="1" dirty="0"/>
              <a:t>10</a:t>
            </a:r>
            <a:r>
              <a:rPr lang="en-IN" sz="2000" b="1" baseline="30000" dirty="0"/>
              <a:t>16</a:t>
            </a:r>
            <a:r>
              <a:rPr lang="en-IN" sz="2000" b="1" dirty="0"/>
              <a:t> </a:t>
            </a:r>
            <a:r>
              <a:rPr lang="en-IN" sz="2000" b="1" dirty="0" smtClean="0"/>
              <a:t>/cm</a:t>
            </a:r>
            <a:r>
              <a:rPr lang="en-IN" sz="2000" b="1" baseline="30000" dirty="0" smtClean="0"/>
              <a:t>3</a:t>
            </a:r>
            <a:r>
              <a:rPr lang="en-IN" sz="2000" b="1" dirty="0"/>
              <a:t>. The intrinsic carrier concentration</a:t>
            </a:r>
          </a:p>
          <a:p>
            <a:r>
              <a:rPr lang="nl-NL" sz="2000" b="1" dirty="0"/>
              <a:t>is </a:t>
            </a:r>
            <a:r>
              <a:rPr lang="nl-NL" sz="2000" b="1" dirty="0" smtClean="0"/>
              <a:t>1.5 x </a:t>
            </a:r>
            <a:r>
              <a:rPr lang="nl-NL" sz="2000" b="1" dirty="0"/>
              <a:t>10</a:t>
            </a:r>
            <a:r>
              <a:rPr lang="nl-NL" sz="2000" b="1" baseline="30000" dirty="0"/>
              <a:t>10</a:t>
            </a:r>
            <a:r>
              <a:rPr lang="nl-NL" sz="2000" b="1" dirty="0"/>
              <a:t> </a:t>
            </a:r>
            <a:r>
              <a:rPr lang="en-IN" sz="2000" b="1" dirty="0"/>
              <a:t>/cm</a:t>
            </a:r>
            <a:r>
              <a:rPr lang="en-IN" sz="2000" b="1" baseline="30000" dirty="0"/>
              <a:t>3</a:t>
            </a:r>
            <a:r>
              <a:rPr lang="nl-NL" sz="2000" b="1" dirty="0" smtClean="0"/>
              <a:t>.</a:t>
            </a:r>
            <a:endParaRPr lang="en-IN" sz="2000" b="1" dirty="0"/>
          </a:p>
        </p:txBody>
      </p:sp>
      <p:pic>
        <p:nvPicPr>
          <p:cNvPr id="6" name="Picture 5"/>
          <p:cNvPicPr>
            <a:picLocks noChangeAspect="1"/>
          </p:cNvPicPr>
          <p:nvPr/>
        </p:nvPicPr>
        <p:blipFill>
          <a:blip r:embed="rId2"/>
          <a:stretch>
            <a:fillRect/>
          </a:stretch>
        </p:blipFill>
        <p:spPr>
          <a:xfrm>
            <a:off x="1127469" y="2252176"/>
            <a:ext cx="2903619" cy="1110712"/>
          </a:xfrm>
          <a:prstGeom prst="rect">
            <a:avLst/>
          </a:prstGeom>
        </p:spPr>
      </p:pic>
      <p:pic>
        <p:nvPicPr>
          <p:cNvPr id="7" name="Picture 6"/>
          <p:cNvPicPr>
            <a:picLocks noChangeAspect="1"/>
          </p:cNvPicPr>
          <p:nvPr/>
        </p:nvPicPr>
        <p:blipFill>
          <a:blip r:embed="rId3"/>
          <a:stretch>
            <a:fillRect/>
          </a:stretch>
        </p:blipFill>
        <p:spPr>
          <a:xfrm>
            <a:off x="1295401" y="3747575"/>
            <a:ext cx="2541032" cy="972013"/>
          </a:xfrm>
          <a:prstGeom prst="rect">
            <a:avLst/>
          </a:prstGeom>
        </p:spPr>
      </p:pic>
      <p:pic>
        <p:nvPicPr>
          <p:cNvPr id="8" name="Picture 7"/>
          <p:cNvPicPr>
            <a:picLocks noChangeAspect="1"/>
          </p:cNvPicPr>
          <p:nvPr/>
        </p:nvPicPr>
        <p:blipFill>
          <a:blip r:embed="rId4"/>
          <a:stretch>
            <a:fillRect/>
          </a:stretch>
        </p:blipFill>
        <p:spPr>
          <a:xfrm>
            <a:off x="8761553" y="5052922"/>
            <a:ext cx="2112883" cy="332484"/>
          </a:xfrm>
          <a:prstGeom prst="rect">
            <a:avLst/>
          </a:prstGeom>
        </p:spPr>
      </p:pic>
    </p:spTree>
    <p:extLst>
      <p:ext uri="{BB962C8B-B14F-4D97-AF65-F5344CB8AC3E}">
        <p14:creationId xmlns:p14="http://schemas.microsoft.com/office/powerpoint/2010/main" val="656293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11676"/>
            <a:ext cx="9601196" cy="292876"/>
          </a:xfrm>
        </p:spPr>
        <p:txBody>
          <a:bodyPr>
            <a:normAutofit fontScale="90000"/>
          </a:bodyPr>
          <a:lstStyle/>
          <a:p>
            <a:r>
              <a:rPr lang="en-IN" b="1" dirty="0"/>
              <a:t>THE BASIC MOSFET OPERATION</a:t>
            </a:r>
            <a:endParaRPr lang="en-IN" dirty="0"/>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
        <p:nvSpPr>
          <p:cNvPr id="5" name="Rectangle 4"/>
          <p:cNvSpPr/>
          <p:nvPr/>
        </p:nvSpPr>
        <p:spPr>
          <a:xfrm>
            <a:off x="755560" y="1267324"/>
            <a:ext cx="10539211" cy="646331"/>
          </a:xfrm>
          <a:prstGeom prst="rect">
            <a:avLst/>
          </a:prstGeom>
        </p:spPr>
        <p:txBody>
          <a:bodyPr wrap="square">
            <a:spAutoFit/>
          </a:bodyPr>
          <a:lstStyle/>
          <a:p>
            <a:r>
              <a:rPr lang="en-IN" b="1" dirty="0"/>
              <a:t>The current in a MOSFET is due to the </a:t>
            </a:r>
            <a:r>
              <a:rPr lang="en-IN" b="1" dirty="0" smtClean="0"/>
              <a:t>flow </a:t>
            </a:r>
            <a:r>
              <a:rPr lang="en-IN" b="1" dirty="0"/>
              <a:t>of charge in the inversion layer or </a:t>
            </a:r>
            <a:r>
              <a:rPr lang="en-IN" b="1" dirty="0" smtClean="0"/>
              <a:t>channel region </a:t>
            </a:r>
            <a:r>
              <a:rPr lang="en-IN" b="1" dirty="0"/>
              <a:t>adjacent to the oxide–semiconductor interface.</a:t>
            </a:r>
          </a:p>
        </p:txBody>
      </p:sp>
      <p:pic>
        <p:nvPicPr>
          <p:cNvPr id="6" name="Picture 5"/>
          <p:cNvPicPr>
            <a:picLocks noChangeAspect="1"/>
          </p:cNvPicPr>
          <p:nvPr/>
        </p:nvPicPr>
        <p:blipFill>
          <a:blip r:embed="rId2">
            <a:lum bright="-20000" contrast="40000"/>
          </a:blip>
          <a:stretch>
            <a:fillRect/>
          </a:stretch>
        </p:blipFill>
        <p:spPr>
          <a:xfrm>
            <a:off x="979009" y="2176427"/>
            <a:ext cx="4043752" cy="2777065"/>
          </a:xfrm>
          <a:prstGeom prst="rect">
            <a:avLst/>
          </a:prstGeom>
        </p:spPr>
      </p:pic>
      <p:pic>
        <p:nvPicPr>
          <p:cNvPr id="7" name="Picture 6"/>
          <p:cNvPicPr>
            <a:picLocks noChangeAspect="1"/>
          </p:cNvPicPr>
          <p:nvPr/>
        </p:nvPicPr>
        <p:blipFill>
          <a:blip r:embed="rId3">
            <a:lum bright="-20000" contrast="40000"/>
          </a:blip>
          <a:stretch>
            <a:fillRect/>
          </a:stretch>
        </p:blipFill>
        <p:spPr>
          <a:xfrm>
            <a:off x="5785550" y="2020060"/>
            <a:ext cx="5019824" cy="3264464"/>
          </a:xfrm>
          <a:prstGeom prst="rect">
            <a:avLst/>
          </a:prstGeom>
        </p:spPr>
      </p:pic>
      <p:sp>
        <p:nvSpPr>
          <p:cNvPr id="8" name="Rectangle 7"/>
          <p:cNvSpPr/>
          <p:nvPr/>
        </p:nvSpPr>
        <p:spPr>
          <a:xfrm>
            <a:off x="979009" y="5138080"/>
            <a:ext cx="6096000" cy="369332"/>
          </a:xfrm>
          <a:prstGeom prst="rect">
            <a:avLst/>
          </a:prstGeom>
        </p:spPr>
        <p:txBody>
          <a:bodyPr>
            <a:spAutoFit/>
          </a:bodyPr>
          <a:lstStyle/>
          <a:p>
            <a:pPr algn="just"/>
            <a:r>
              <a:rPr lang="en-IN" dirty="0" smtClean="0">
                <a:latin typeface="Times-Roman"/>
              </a:rPr>
              <a:t>n-channel enhancement </a:t>
            </a:r>
            <a:r>
              <a:rPr lang="en-IN" dirty="0">
                <a:latin typeface="Times-Roman"/>
              </a:rPr>
              <a:t>mode MOSFET</a:t>
            </a:r>
            <a:endParaRPr lang="en-IN" dirty="0"/>
          </a:p>
        </p:txBody>
      </p:sp>
      <p:sp>
        <p:nvSpPr>
          <p:cNvPr id="9" name="Rectangle 8"/>
          <p:cNvSpPr/>
          <p:nvPr/>
        </p:nvSpPr>
        <p:spPr>
          <a:xfrm>
            <a:off x="6096000" y="5442096"/>
            <a:ext cx="6096000" cy="369332"/>
          </a:xfrm>
          <a:prstGeom prst="rect">
            <a:avLst/>
          </a:prstGeom>
        </p:spPr>
        <p:txBody>
          <a:bodyPr>
            <a:spAutoFit/>
          </a:bodyPr>
          <a:lstStyle/>
          <a:p>
            <a:pPr algn="just"/>
            <a:r>
              <a:rPr lang="en-IN" dirty="0" smtClean="0">
                <a:latin typeface="Times-Roman"/>
              </a:rPr>
              <a:t>n-channel depletion </a:t>
            </a:r>
            <a:r>
              <a:rPr lang="en-IN" dirty="0">
                <a:latin typeface="Times-Roman"/>
              </a:rPr>
              <a:t>mode MOSFET</a:t>
            </a:r>
            <a:endParaRPr lang="en-IN" dirty="0"/>
          </a:p>
        </p:txBody>
      </p:sp>
    </p:spTree>
    <p:extLst>
      <p:ext uri="{BB962C8B-B14F-4D97-AF65-F5344CB8AC3E}">
        <p14:creationId xmlns:p14="http://schemas.microsoft.com/office/powerpoint/2010/main" val="33141742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
        <p:nvSpPr>
          <p:cNvPr id="5" name="Rectangle 4"/>
          <p:cNvSpPr/>
          <p:nvPr/>
        </p:nvSpPr>
        <p:spPr>
          <a:xfrm>
            <a:off x="832834" y="761056"/>
            <a:ext cx="10410422" cy="4708981"/>
          </a:xfrm>
          <a:prstGeom prst="rect">
            <a:avLst/>
          </a:prstGeom>
        </p:spPr>
        <p:txBody>
          <a:bodyPr wrap="square">
            <a:spAutoFit/>
          </a:bodyPr>
          <a:lstStyle/>
          <a:p>
            <a:pPr algn="just"/>
            <a:r>
              <a:rPr lang="en-IN" sz="2000" b="1" dirty="0"/>
              <a:t>There are four basic MOSFET device types</a:t>
            </a:r>
            <a:r>
              <a:rPr lang="en-IN" sz="2000" b="1" dirty="0" smtClean="0"/>
              <a:t>.</a:t>
            </a:r>
          </a:p>
          <a:p>
            <a:pPr algn="just"/>
            <a:endParaRPr lang="en-IN" sz="2000" b="1" dirty="0" smtClean="0"/>
          </a:p>
          <a:p>
            <a:pPr algn="just"/>
            <a:r>
              <a:rPr lang="en-IN" sz="2000" b="1" dirty="0" smtClean="0"/>
              <a:t>In </a:t>
            </a:r>
            <a:r>
              <a:rPr lang="en-IN" sz="2000" b="1" dirty="0"/>
              <a:t>the enhancement </a:t>
            </a:r>
            <a:r>
              <a:rPr lang="en-IN" sz="2000" b="1" dirty="0" smtClean="0"/>
              <a:t>mode, the </a:t>
            </a:r>
            <a:r>
              <a:rPr lang="en-IN" sz="2000" b="1" dirty="0"/>
              <a:t>semiconductor substrate is not inverted directly under the oxide with </a:t>
            </a:r>
            <a:r>
              <a:rPr lang="en-IN" sz="2000" b="1" dirty="0" smtClean="0"/>
              <a:t>zero gate </a:t>
            </a:r>
            <a:r>
              <a:rPr lang="en-IN" sz="2000" b="1" dirty="0"/>
              <a:t>voltage. </a:t>
            </a:r>
            <a:endParaRPr lang="en-IN" sz="2000" b="1" dirty="0" smtClean="0"/>
          </a:p>
          <a:p>
            <a:pPr algn="just"/>
            <a:r>
              <a:rPr lang="en-IN" sz="2000" b="1" dirty="0" smtClean="0"/>
              <a:t>A </a:t>
            </a:r>
            <a:r>
              <a:rPr lang="en-IN" sz="2000" b="1" dirty="0"/>
              <a:t>positive gate voltage induces the electron inversion layer, which </a:t>
            </a:r>
            <a:r>
              <a:rPr lang="en-IN" sz="2000" b="1" dirty="0" smtClean="0"/>
              <a:t>then “connects</a:t>
            </a:r>
            <a:r>
              <a:rPr lang="en-IN" sz="2000" b="1" dirty="0"/>
              <a:t>” the n-type source and the n-type drain regions. </a:t>
            </a:r>
            <a:endParaRPr lang="en-IN" sz="2000" b="1" dirty="0" smtClean="0"/>
          </a:p>
          <a:p>
            <a:pPr algn="just"/>
            <a:endParaRPr lang="en-IN" sz="2000" b="1" dirty="0" smtClean="0"/>
          </a:p>
          <a:p>
            <a:pPr algn="just"/>
            <a:r>
              <a:rPr lang="en-IN" sz="2000" b="1" dirty="0" smtClean="0"/>
              <a:t>The </a:t>
            </a:r>
            <a:r>
              <a:rPr lang="en-IN" sz="2000" b="1" dirty="0"/>
              <a:t>source terminal </a:t>
            </a:r>
            <a:r>
              <a:rPr lang="en-IN" sz="2000" b="1" dirty="0" smtClean="0"/>
              <a:t>is the </a:t>
            </a:r>
            <a:r>
              <a:rPr lang="en-IN" sz="2000" b="1" dirty="0"/>
              <a:t>source of carriers that </a:t>
            </a:r>
            <a:r>
              <a:rPr lang="en-IN" sz="2000" b="1" dirty="0" smtClean="0"/>
              <a:t>flow </a:t>
            </a:r>
            <a:r>
              <a:rPr lang="en-IN" sz="2000" b="1" dirty="0"/>
              <a:t>through the channel to the drain terminal. </a:t>
            </a:r>
            <a:endParaRPr lang="en-IN" sz="2000" b="1" dirty="0" smtClean="0"/>
          </a:p>
          <a:p>
            <a:pPr algn="just"/>
            <a:endParaRPr lang="en-IN" sz="2000" b="1" dirty="0"/>
          </a:p>
          <a:p>
            <a:pPr algn="just"/>
            <a:r>
              <a:rPr lang="en-IN" sz="2000" b="1" dirty="0" smtClean="0"/>
              <a:t>For this n-channel </a:t>
            </a:r>
            <a:r>
              <a:rPr lang="en-IN" sz="2000" b="1" dirty="0"/>
              <a:t>device, electrons </a:t>
            </a:r>
            <a:r>
              <a:rPr lang="en-IN" sz="2000" b="1" dirty="0" smtClean="0"/>
              <a:t>flow </a:t>
            </a:r>
            <a:r>
              <a:rPr lang="en-IN" sz="2000" b="1" dirty="0"/>
              <a:t>from the source to the drain so the </a:t>
            </a:r>
            <a:r>
              <a:rPr lang="en-IN" sz="2000" b="1" dirty="0" smtClean="0"/>
              <a:t>conventional current </a:t>
            </a:r>
            <a:r>
              <a:rPr lang="en-IN" sz="2000" b="1" dirty="0"/>
              <a:t>will enter the drain and leave the source. </a:t>
            </a:r>
            <a:endParaRPr lang="en-IN" sz="2000" b="1" dirty="0" smtClean="0"/>
          </a:p>
          <a:p>
            <a:pPr algn="just"/>
            <a:endParaRPr lang="en-IN" sz="2000" b="1" dirty="0"/>
          </a:p>
          <a:p>
            <a:pPr algn="just"/>
            <a:r>
              <a:rPr lang="en-IN" sz="2000" b="1" dirty="0"/>
              <a:t>In the </a:t>
            </a:r>
            <a:r>
              <a:rPr lang="en-IN" sz="2000" b="1" dirty="0" smtClean="0"/>
              <a:t>depletion mode, an </a:t>
            </a:r>
            <a:r>
              <a:rPr lang="en-IN" sz="2000" b="1" dirty="0"/>
              <a:t>n-channel </a:t>
            </a:r>
            <a:r>
              <a:rPr lang="en-IN" sz="2000" b="1" dirty="0" smtClean="0"/>
              <a:t>region exists </a:t>
            </a:r>
            <a:r>
              <a:rPr lang="en-IN" sz="2000" b="1" dirty="0"/>
              <a:t>under the oxide with 0 V applied to the gate. </a:t>
            </a:r>
            <a:endParaRPr lang="en-IN" sz="2000" b="1" dirty="0" smtClean="0"/>
          </a:p>
          <a:p>
            <a:pPr algn="just"/>
            <a:endParaRPr lang="en-IN" sz="2000" b="1" dirty="0"/>
          </a:p>
        </p:txBody>
      </p:sp>
    </p:spTree>
    <p:extLst>
      <p:ext uri="{BB962C8B-B14F-4D97-AF65-F5344CB8AC3E}">
        <p14:creationId xmlns:p14="http://schemas.microsoft.com/office/powerpoint/2010/main" val="38231322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37434"/>
            <a:ext cx="9601196" cy="473181"/>
          </a:xfrm>
        </p:spPr>
        <p:txBody>
          <a:bodyPr>
            <a:normAutofit fontScale="90000"/>
          </a:bodyPr>
          <a:lstStyle/>
          <a:p>
            <a:r>
              <a:rPr lang="en-IN" b="1" dirty="0"/>
              <a:t>Current–Voltage </a:t>
            </a:r>
            <a:r>
              <a:rPr lang="en-IN" b="1" dirty="0" smtClean="0"/>
              <a:t>(I-V) Characteristics</a:t>
            </a:r>
            <a:endParaRPr lang="en-IN" dirty="0"/>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pic>
        <p:nvPicPr>
          <p:cNvPr id="5" name="Picture 4"/>
          <p:cNvPicPr>
            <a:picLocks noChangeAspect="1"/>
          </p:cNvPicPr>
          <p:nvPr/>
        </p:nvPicPr>
        <p:blipFill>
          <a:blip r:embed="rId2">
            <a:lum bright="-20000" contrast="40000"/>
          </a:blip>
          <a:stretch>
            <a:fillRect/>
          </a:stretch>
        </p:blipFill>
        <p:spPr>
          <a:xfrm>
            <a:off x="2006602" y="1570573"/>
            <a:ext cx="8051797" cy="2841874"/>
          </a:xfrm>
          <a:prstGeom prst="rect">
            <a:avLst/>
          </a:prstGeom>
        </p:spPr>
      </p:pic>
      <p:sp>
        <p:nvSpPr>
          <p:cNvPr id="6" name="Rectangle 5"/>
          <p:cNvSpPr/>
          <p:nvPr/>
        </p:nvSpPr>
        <p:spPr>
          <a:xfrm>
            <a:off x="897227" y="4491672"/>
            <a:ext cx="9999369" cy="646331"/>
          </a:xfrm>
          <a:prstGeom prst="rect">
            <a:avLst/>
          </a:prstGeom>
        </p:spPr>
        <p:txBody>
          <a:bodyPr wrap="square">
            <a:spAutoFit/>
          </a:bodyPr>
          <a:lstStyle/>
          <a:p>
            <a:pPr algn="just"/>
            <a:r>
              <a:rPr lang="en-IN" dirty="0">
                <a:latin typeface="Times-Roman"/>
              </a:rPr>
              <a:t>n-channel enhancement mode MOSFET with a </a:t>
            </a:r>
            <a:r>
              <a:rPr lang="en-IN" dirty="0" smtClean="0">
                <a:latin typeface="Times-Roman"/>
              </a:rPr>
              <a:t>gate-to-source voltage </a:t>
            </a:r>
            <a:r>
              <a:rPr lang="en-IN" dirty="0">
                <a:latin typeface="Times-Roman"/>
              </a:rPr>
              <a:t>that is less than the threshold voltage and with only a very </a:t>
            </a:r>
            <a:r>
              <a:rPr lang="en-IN" dirty="0" smtClean="0">
                <a:latin typeface="Times-Roman"/>
              </a:rPr>
              <a:t>small drain-to-source </a:t>
            </a:r>
            <a:r>
              <a:rPr lang="en-IN" dirty="0">
                <a:latin typeface="Times-Roman"/>
              </a:rPr>
              <a:t>voltage</a:t>
            </a:r>
            <a:endParaRPr lang="en-IN" dirty="0"/>
          </a:p>
        </p:txBody>
      </p:sp>
    </p:spTree>
    <p:extLst>
      <p:ext uri="{BB962C8B-B14F-4D97-AF65-F5344CB8AC3E}">
        <p14:creationId xmlns:p14="http://schemas.microsoft.com/office/powerpoint/2010/main" val="18474716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
        <p:nvSpPr>
          <p:cNvPr id="5" name="Rectangle 4"/>
          <p:cNvSpPr/>
          <p:nvPr/>
        </p:nvSpPr>
        <p:spPr>
          <a:xfrm>
            <a:off x="729802" y="706989"/>
            <a:ext cx="10680879" cy="3170099"/>
          </a:xfrm>
          <a:prstGeom prst="rect">
            <a:avLst/>
          </a:prstGeom>
        </p:spPr>
        <p:txBody>
          <a:bodyPr wrap="square">
            <a:spAutoFit/>
          </a:bodyPr>
          <a:lstStyle/>
          <a:p>
            <a:pPr algn="just"/>
            <a:r>
              <a:rPr lang="en-IN" sz="2000" b="1" dirty="0"/>
              <a:t>The source and substrate, or body, terminals are held </a:t>
            </a:r>
            <a:r>
              <a:rPr lang="en-IN" sz="2000" b="1" dirty="0" smtClean="0"/>
              <a:t>at ground </a:t>
            </a:r>
            <a:r>
              <a:rPr lang="en-IN" sz="2000" b="1" dirty="0"/>
              <a:t>potential. With this bias </a:t>
            </a:r>
            <a:r>
              <a:rPr lang="en-IN" sz="2000" b="1" dirty="0" smtClean="0"/>
              <a:t>configuration</a:t>
            </a:r>
            <a:r>
              <a:rPr lang="en-IN" sz="2000" b="1" dirty="0"/>
              <a:t>, there is no electron inversion </a:t>
            </a:r>
            <a:r>
              <a:rPr lang="en-IN" sz="2000" b="1" dirty="0" smtClean="0"/>
              <a:t>layer, the </a:t>
            </a:r>
            <a:r>
              <a:rPr lang="en-IN" sz="2000" b="1" dirty="0"/>
              <a:t>drain-to-substrate </a:t>
            </a:r>
            <a:r>
              <a:rPr lang="en-IN" sz="2000" b="1" dirty="0" smtClean="0"/>
              <a:t>junction </a:t>
            </a:r>
            <a:r>
              <a:rPr lang="en-IN" sz="2000" b="1" dirty="0"/>
              <a:t>is reverse biased, and the drain current is </a:t>
            </a:r>
            <a:r>
              <a:rPr lang="en-IN" sz="2000" b="1" dirty="0" smtClean="0"/>
              <a:t>zero. </a:t>
            </a:r>
          </a:p>
          <a:p>
            <a:pPr algn="just"/>
            <a:endParaRPr lang="en-IN" sz="2000" b="1" dirty="0" smtClean="0"/>
          </a:p>
          <a:p>
            <a:pPr algn="just"/>
            <a:endParaRPr lang="en-IN" sz="2000" b="1" dirty="0"/>
          </a:p>
          <a:p>
            <a:pPr algn="just"/>
            <a:endParaRPr lang="en-IN" sz="2000" b="1" dirty="0"/>
          </a:p>
          <a:p>
            <a:pPr algn="just"/>
            <a:r>
              <a:rPr lang="en-IN" sz="2000" b="1" dirty="0" smtClean="0"/>
              <a:t>When an </a:t>
            </a:r>
            <a:r>
              <a:rPr lang="en-IN" sz="2000" b="1" dirty="0"/>
              <a:t>applied gate voltage </a:t>
            </a:r>
            <a:r>
              <a:rPr lang="en-IN" sz="2000" b="1" dirty="0" smtClean="0"/>
              <a:t>is </a:t>
            </a:r>
            <a:r>
              <a:rPr lang="en-IN" sz="2000" b="1" i="1" dirty="0" smtClean="0"/>
              <a:t>V</a:t>
            </a:r>
            <a:r>
              <a:rPr lang="en-IN" sz="2000" b="1" i="1" baseline="-25000" dirty="0" smtClean="0"/>
              <a:t>GS  </a:t>
            </a:r>
            <a:r>
              <a:rPr lang="en-IN" sz="2000" b="1" i="1" dirty="0" smtClean="0"/>
              <a:t>&gt;</a:t>
            </a:r>
            <a:r>
              <a:rPr lang="en-IN" sz="2000" b="1" dirty="0" smtClean="0"/>
              <a:t> </a:t>
            </a:r>
            <a:r>
              <a:rPr lang="en-IN" sz="2000" b="1" i="1" dirty="0"/>
              <a:t>V</a:t>
            </a:r>
            <a:r>
              <a:rPr lang="en-IN" sz="2000" b="1" i="1" baseline="-25000" dirty="0"/>
              <a:t>T</a:t>
            </a:r>
            <a:r>
              <a:rPr lang="en-IN" sz="2000" b="1" dirty="0"/>
              <a:t>. An electron inversion layer has been created so that when a small drain </a:t>
            </a:r>
            <a:r>
              <a:rPr lang="en-IN" sz="2000" b="1" dirty="0" smtClean="0"/>
              <a:t>voltage is </a:t>
            </a:r>
            <a:r>
              <a:rPr lang="en-IN" sz="2000" b="1" dirty="0"/>
              <a:t>applied, the electrons in the inversion layer will </a:t>
            </a:r>
            <a:r>
              <a:rPr lang="en-IN" sz="2000" b="1" dirty="0" smtClean="0"/>
              <a:t>flow </a:t>
            </a:r>
            <a:r>
              <a:rPr lang="en-IN" sz="2000" b="1" dirty="0"/>
              <a:t>from the source to the </a:t>
            </a:r>
            <a:r>
              <a:rPr lang="en-IN" sz="2000" b="1" dirty="0" smtClean="0"/>
              <a:t>positive drain </a:t>
            </a:r>
            <a:r>
              <a:rPr lang="en-IN" sz="2000" b="1" dirty="0"/>
              <a:t>terminal. The conventional current enters the drain terminal and leaves the </a:t>
            </a:r>
            <a:r>
              <a:rPr lang="en-IN" sz="2000" b="1" dirty="0" smtClean="0"/>
              <a:t>source terminal</a:t>
            </a:r>
            <a:r>
              <a:rPr lang="en-IN" sz="2000" b="1" dirty="0"/>
              <a:t>.</a:t>
            </a:r>
          </a:p>
        </p:txBody>
      </p:sp>
      <p:sp>
        <p:nvSpPr>
          <p:cNvPr id="6" name="Rectangle 5"/>
          <p:cNvSpPr/>
          <p:nvPr/>
        </p:nvSpPr>
        <p:spPr>
          <a:xfrm>
            <a:off x="1181316" y="4071739"/>
            <a:ext cx="6070244" cy="646331"/>
          </a:xfrm>
          <a:prstGeom prst="rect">
            <a:avLst/>
          </a:prstGeom>
        </p:spPr>
        <p:txBody>
          <a:bodyPr wrap="square">
            <a:spAutoFit/>
          </a:bodyPr>
          <a:lstStyle/>
          <a:p>
            <a:pPr algn="just"/>
            <a:r>
              <a:rPr lang="en-IN" b="1" dirty="0" smtClean="0"/>
              <a:t>For </a:t>
            </a:r>
            <a:r>
              <a:rPr lang="en-IN" b="1" dirty="0"/>
              <a:t>small </a:t>
            </a:r>
            <a:r>
              <a:rPr lang="en-IN" b="1" i="1" dirty="0"/>
              <a:t>V</a:t>
            </a:r>
            <a:r>
              <a:rPr lang="en-IN" sz="800" b="1" i="1" dirty="0"/>
              <a:t>DS </a:t>
            </a:r>
            <a:r>
              <a:rPr lang="en-IN" b="1" dirty="0"/>
              <a:t>values, the channel region has the characteristics of a resistor, </a:t>
            </a:r>
            <a:r>
              <a:rPr lang="en-IN" b="1" dirty="0" smtClean="0"/>
              <a:t>so we </a:t>
            </a:r>
            <a:r>
              <a:rPr lang="en-IN" b="1" dirty="0"/>
              <a:t>can write</a:t>
            </a:r>
          </a:p>
        </p:txBody>
      </p:sp>
      <p:pic>
        <p:nvPicPr>
          <p:cNvPr id="7" name="Picture 6"/>
          <p:cNvPicPr>
            <a:picLocks noChangeAspect="1"/>
          </p:cNvPicPr>
          <p:nvPr/>
        </p:nvPicPr>
        <p:blipFill>
          <a:blip r:embed="rId2"/>
          <a:stretch>
            <a:fillRect/>
          </a:stretch>
        </p:blipFill>
        <p:spPr>
          <a:xfrm>
            <a:off x="1632830" y="4852448"/>
            <a:ext cx="1583563" cy="584686"/>
          </a:xfrm>
          <a:prstGeom prst="rect">
            <a:avLst/>
          </a:prstGeom>
        </p:spPr>
      </p:pic>
      <p:pic>
        <p:nvPicPr>
          <p:cNvPr id="10" name="Picture 9"/>
          <p:cNvPicPr>
            <a:picLocks noChangeAspect="1"/>
          </p:cNvPicPr>
          <p:nvPr/>
        </p:nvPicPr>
        <p:blipFill>
          <a:blip r:embed="rId3">
            <a:lum bright="-20000" contrast="40000"/>
          </a:blip>
          <a:stretch>
            <a:fillRect/>
          </a:stretch>
        </p:blipFill>
        <p:spPr>
          <a:xfrm>
            <a:off x="7703074" y="3771259"/>
            <a:ext cx="3631051" cy="2747064"/>
          </a:xfrm>
          <a:prstGeom prst="rect">
            <a:avLst/>
          </a:prstGeom>
        </p:spPr>
      </p:pic>
      <p:sp>
        <p:nvSpPr>
          <p:cNvPr id="2" name="Rectangle 1"/>
          <p:cNvSpPr/>
          <p:nvPr/>
        </p:nvSpPr>
        <p:spPr>
          <a:xfrm>
            <a:off x="1295401" y="5518401"/>
            <a:ext cx="4829207" cy="369332"/>
          </a:xfrm>
          <a:prstGeom prst="rect">
            <a:avLst/>
          </a:prstGeom>
        </p:spPr>
        <p:txBody>
          <a:bodyPr wrap="none">
            <a:spAutoFit/>
          </a:bodyPr>
          <a:lstStyle/>
          <a:p>
            <a:r>
              <a:rPr lang="en-IN" b="1" dirty="0"/>
              <a:t>where </a:t>
            </a:r>
            <a:r>
              <a:rPr lang="en-IN" b="1" i="1" dirty="0" err="1"/>
              <a:t>g</a:t>
            </a:r>
            <a:r>
              <a:rPr lang="en-IN" sz="800" b="1" i="1" dirty="0" err="1"/>
              <a:t>d</a:t>
            </a:r>
            <a:r>
              <a:rPr lang="en-IN" sz="800" b="1" i="1" dirty="0"/>
              <a:t> </a:t>
            </a:r>
            <a:r>
              <a:rPr lang="en-IN" sz="800" b="1" i="1" dirty="0" smtClean="0"/>
              <a:t> </a:t>
            </a:r>
            <a:r>
              <a:rPr lang="en-IN" b="1" dirty="0" smtClean="0"/>
              <a:t>is defined </a:t>
            </a:r>
            <a:r>
              <a:rPr lang="en-IN" b="1" dirty="0"/>
              <a:t>as the channel conductance</a:t>
            </a:r>
          </a:p>
        </p:txBody>
      </p:sp>
    </p:spTree>
    <p:extLst>
      <p:ext uri="{BB962C8B-B14F-4D97-AF65-F5344CB8AC3E}">
        <p14:creationId xmlns:p14="http://schemas.microsoft.com/office/powerpoint/2010/main" val="20884825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
        <p:nvSpPr>
          <p:cNvPr id="5" name="Rectangle 4"/>
          <p:cNvSpPr/>
          <p:nvPr/>
        </p:nvSpPr>
        <p:spPr>
          <a:xfrm>
            <a:off x="1064654" y="2640615"/>
            <a:ext cx="9998298" cy="707886"/>
          </a:xfrm>
          <a:prstGeom prst="rect">
            <a:avLst/>
          </a:prstGeom>
        </p:spPr>
        <p:txBody>
          <a:bodyPr wrap="square">
            <a:spAutoFit/>
          </a:bodyPr>
          <a:lstStyle/>
          <a:p>
            <a:pPr algn="just"/>
            <a:r>
              <a:rPr lang="en-IN" sz="2000" b="1" dirty="0" smtClean="0"/>
              <a:t>When </a:t>
            </a:r>
            <a:r>
              <a:rPr lang="en-IN" sz="2000" b="1" i="1" dirty="0" smtClean="0"/>
              <a:t>VGS </a:t>
            </a:r>
            <a:r>
              <a:rPr lang="en-IN" sz="2000" b="1" dirty="0" smtClean="0"/>
              <a:t> &lt; </a:t>
            </a:r>
            <a:r>
              <a:rPr lang="en-IN" sz="2000" b="1" i="1" dirty="0" smtClean="0"/>
              <a:t>VT</a:t>
            </a:r>
            <a:r>
              <a:rPr lang="en-IN" sz="2000" b="1" dirty="0" smtClean="0"/>
              <a:t>, the drain current is zero. As </a:t>
            </a:r>
            <a:r>
              <a:rPr lang="en-IN" sz="2000" b="1" i="1" dirty="0" smtClean="0"/>
              <a:t>VGS  </a:t>
            </a:r>
            <a:r>
              <a:rPr lang="en-IN" sz="2000" b="1" dirty="0" smtClean="0"/>
              <a:t>becomes larger than </a:t>
            </a:r>
            <a:r>
              <a:rPr lang="en-IN" sz="2000" b="1" i="1" dirty="0" smtClean="0"/>
              <a:t>VT</a:t>
            </a:r>
            <a:r>
              <a:rPr lang="en-IN" sz="2000" b="1" dirty="0" smtClean="0"/>
              <a:t>, channel inversion charge density increases, which increases the channel conductance.</a:t>
            </a:r>
            <a:endParaRPr lang="en-IN" sz="2000" b="1" dirty="0"/>
          </a:p>
        </p:txBody>
      </p:sp>
      <p:pic>
        <p:nvPicPr>
          <p:cNvPr id="6" name="Picture 5"/>
          <p:cNvPicPr>
            <a:picLocks noChangeAspect="1"/>
          </p:cNvPicPr>
          <p:nvPr/>
        </p:nvPicPr>
        <p:blipFill>
          <a:blip r:embed="rId2"/>
          <a:stretch>
            <a:fillRect/>
          </a:stretch>
        </p:blipFill>
        <p:spPr>
          <a:xfrm>
            <a:off x="1812776" y="889000"/>
            <a:ext cx="2201672" cy="823889"/>
          </a:xfrm>
          <a:prstGeom prst="rect">
            <a:avLst/>
          </a:prstGeom>
        </p:spPr>
      </p:pic>
      <p:sp>
        <p:nvSpPr>
          <p:cNvPr id="7" name="Rectangle 6"/>
          <p:cNvSpPr/>
          <p:nvPr/>
        </p:nvSpPr>
        <p:spPr>
          <a:xfrm>
            <a:off x="4297249" y="789559"/>
            <a:ext cx="6933127" cy="646331"/>
          </a:xfrm>
          <a:prstGeom prst="rect">
            <a:avLst/>
          </a:prstGeom>
        </p:spPr>
        <p:txBody>
          <a:bodyPr wrap="square">
            <a:spAutoFit/>
          </a:bodyPr>
          <a:lstStyle/>
          <a:p>
            <a:pPr algn="just"/>
            <a:r>
              <a:rPr lang="en-IN" b="1" dirty="0"/>
              <a:t>where </a:t>
            </a:r>
            <a:r>
              <a:rPr lang="en-IN" b="1" dirty="0" smtClean="0">
                <a:sym typeface="Euclid Symbol" panose="05050102010706020507" pitchFamily="18" charset="2"/>
              </a:rPr>
              <a:t></a:t>
            </a:r>
            <a:r>
              <a:rPr lang="en-IN" sz="800" b="1" i="1" dirty="0" smtClean="0"/>
              <a:t>n  </a:t>
            </a:r>
            <a:r>
              <a:rPr lang="en-IN" b="1" dirty="0" smtClean="0"/>
              <a:t>is </a:t>
            </a:r>
            <a:r>
              <a:rPr lang="en-IN" b="1" dirty="0"/>
              <a:t>the mobility of the electrons in the inversion layer and </a:t>
            </a:r>
            <a:r>
              <a:rPr lang="en-IN" sz="1600" b="1" dirty="0"/>
              <a:t> </a:t>
            </a:r>
            <a:endParaRPr lang="en-IN" sz="1600" b="1" dirty="0" smtClean="0"/>
          </a:p>
          <a:p>
            <a:pPr algn="just"/>
            <a:r>
              <a:rPr lang="en-IN" b="1" i="1" dirty="0" err="1" smtClean="0"/>
              <a:t>Q</a:t>
            </a:r>
            <a:r>
              <a:rPr lang="en-IN" sz="800" b="1" i="1" dirty="0" err="1" smtClean="0"/>
              <a:t>n</a:t>
            </a:r>
            <a:r>
              <a:rPr lang="en-IN" sz="1600" b="1" dirty="0" smtClean="0"/>
              <a:t>’ </a:t>
            </a:r>
            <a:r>
              <a:rPr lang="en-IN" b="1" dirty="0" smtClean="0"/>
              <a:t>is </a:t>
            </a:r>
            <a:r>
              <a:rPr lang="en-IN" b="1" dirty="0"/>
              <a:t>the </a:t>
            </a:r>
            <a:r>
              <a:rPr lang="en-IN" b="1" dirty="0" smtClean="0"/>
              <a:t>magnitude of </a:t>
            </a:r>
            <a:r>
              <a:rPr lang="en-IN" b="1" dirty="0"/>
              <a:t>the inversion layer charge per unit area.</a:t>
            </a:r>
          </a:p>
        </p:txBody>
      </p:sp>
    </p:spTree>
    <p:extLst>
      <p:ext uri="{BB962C8B-B14F-4D97-AF65-F5344CB8AC3E}">
        <p14:creationId xmlns:p14="http://schemas.microsoft.com/office/powerpoint/2010/main" val="2387812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pic>
        <p:nvPicPr>
          <p:cNvPr id="2" name="Picture 1"/>
          <p:cNvPicPr>
            <a:picLocks noChangeAspect="1"/>
          </p:cNvPicPr>
          <p:nvPr/>
        </p:nvPicPr>
        <p:blipFill>
          <a:blip r:embed="rId2"/>
          <a:stretch>
            <a:fillRect/>
          </a:stretch>
        </p:blipFill>
        <p:spPr>
          <a:xfrm>
            <a:off x="194589" y="163239"/>
            <a:ext cx="5163021" cy="3099673"/>
          </a:xfrm>
          <a:prstGeom prst="rect">
            <a:avLst/>
          </a:prstGeom>
        </p:spPr>
      </p:pic>
      <p:pic>
        <p:nvPicPr>
          <p:cNvPr id="3" name="Picture 2"/>
          <p:cNvPicPr>
            <a:picLocks noChangeAspect="1"/>
          </p:cNvPicPr>
          <p:nvPr/>
        </p:nvPicPr>
        <p:blipFill>
          <a:blip r:embed="rId3"/>
          <a:stretch>
            <a:fillRect/>
          </a:stretch>
        </p:blipFill>
        <p:spPr>
          <a:xfrm>
            <a:off x="5557426" y="2696753"/>
            <a:ext cx="5376737" cy="3170480"/>
          </a:xfrm>
          <a:prstGeom prst="rect">
            <a:avLst/>
          </a:prstGeom>
        </p:spPr>
      </p:pic>
    </p:spTree>
    <p:extLst>
      <p:ext uri="{BB962C8B-B14F-4D97-AF65-F5344CB8AC3E}">
        <p14:creationId xmlns:p14="http://schemas.microsoft.com/office/powerpoint/2010/main" val="24320443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pic>
        <p:nvPicPr>
          <p:cNvPr id="5" name="Picture 4"/>
          <p:cNvPicPr>
            <a:picLocks noChangeAspect="1"/>
          </p:cNvPicPr>
          <p:nvPr/>
        </p:nvPicPr>
        <p:blipFill>
          <a:blip r:embed="rId2"/>
          <a:stretch>
            <a:fillRect/>
          </a:stretch>
        </p:blipFill>
        <p:spPr>
          <a:xfrm>
            <a:off x="489280" y="245174"/>
            <a:ext cx="5739801" cy="6430907"/>
          </a:xfrm>
          <a:prstGeom prst="rect">
            <a:avLst/>
          </a:prstGeom>
        </p:spPr>
      </p:pic>
      <p:pic>
        <p:nvPicPr>
          <p:cNvPr id="6" name="Picture 5"/>
          <p:cNvPicPr>
            <a:picLocks noChangeAspect="1"/>
          </p:cNvPicPr>
          <p:nvPr/>
        </p:nvPicPr>
        <p:blipFill>
          <a:blip r:embed="rId3"/>
          <a:stretch>
            <a:fillRect/>
          </a:stretch>
        </p:blipFill>
        <p:spPr>
          <a:xfrm>
            <a:off x="6538175" y="1584153"/>
            <a:ext cx="4744437" cy="3399990"/>
          </a:xfrm>
          <a:prstGeom prst="rect">
            <a:avLst/>
          </a:prstGeom>
        </p:spPr>
      </p:pic>
    </p:spTree>
    <p:extLst>
      <p:ext uri="{BB962C8B-B14F-4D97-AF65-F5344CB8AC3E}">
        <p14:creationId xmlns:p14="http://schemas.microsoft.com/office/powerpoint/2010/main" val="1993900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2682143"/>
            <a:ext cx="9601196" cy="1303867"/>
          </a:xfrm>
        </p:spPr>
        <p:txBody>
          <a:bodyPr/>
          <a:lstStyle/>
          <a:p>
            <a:r>
              <a:rPr lang="en-IN" dirty="0" smtClean="0"/>
              <a:t>Thank you</a:t>
            </a:r>
            <a:endParaRPr lang="en-IN" dirty="0"/>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Tree>
    <p:extLst>
      <p:ext uri="{BB962C8B-B14F-4D97-AF65-F5344CB8AC3E}">
        <p14:creationId xmlns:p14="http://schemas.microsoft.com/office/powerpoint/2010/main" val="2358783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56927"/>
            <a:ext cx="9601196" cy="1303867"/>
          </a:xfrm>
        </p:spPr>
        <p:txBody>
          <a:bodyPr>
            <a:normAutofit fontScale="90000"/>
          </a:bodyPr>
          <a:lstStyle/>
          <a:p>
            <a:r>
              <a:rPr lang="en-IN" dirty="0" smtClean="0"/>
              <a:t>Field Effect Transistor – MOSFET</a:t>
            </a:r>
            <a:br>
              <a:rPr lang="en-IN" dirty="0" smtClean="0"/>
            </a:br>
            <a:r>
              <a:rPr lang="en-IN" sz="2200" b="1" dirty="0" smtClean="0"/>
              <a:t>TWO-TERMINAL </a:t>
            </a:r>
            <a:r>
              <a:rPr lang="en-IN" sz="2200" b="1" dirty="0"/>
              <a:t>MOS </a:t>
            </a:r>
            <a:r>
              <a:rPr lang="en-IN" sz="2200" b="1" dirty="0" smtClean="0"/>
              <a:t>STRUCTURE : </a:t>
            </a:r>
            <a:r>
              <a:rPr lang="en-IN" sz="2400" dirty="0">
                <a:latin typeface="Times-Roman"/>
              </a:rPr>
              <a:t>MOS-</a:t>
            </a:r>
            <a:r>
              <a:rPr lang="en-IN" sz="2400" dirty="0" err="1">
                <a:latin typeface="Times-Roman"/>
              </a:rPr>
              <a:t>CAPacitor</a:t>
            </a:r>
            <a:r>
              <a:rPr lang="en-IN" sz="2400" dirty="0">
                <a:latin typeface="Times-Roman"/>
              </a:rPr>
              <a:t> (MOSCAP)</a:t>
            </a:r>
            <a:r>
              <a:rPr lang="en-IN" sz="2400" dirty="0"/>
              <a:t/>
            </a:r>
            <a:br>
              <a:rPr lang="en-IN" sz="2400" dirty="0"/>
            </a:br>
            <a:endParaRPr lang="en-IN" sz="2200" dirty="0"/>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
        <p:nvSpPr>
          <p:cNvPr id="3" name="Rectangle 2"/>
          <p:cNvSpPr/>
          <p:nvPr/>
        </p:nvSpPr>
        <p:spPr>
          <a:xfrm>
            <a:off x="4986541" y="2563459"/>
            <a:ext cx="6374502" cy="369332"/>
          </a:xfrm>
          <a:prstGeom prst="rect">
            <a:avLst/>
          </a:prstGeom>
        </p:spPr>
        <p:txBody>
          <a:bodyPr wrap="none">
            <a:spAutoFit/>
          </a:bodyPr>
          <a:lstStyle/>
          <a:p>
            <a:r>
              <a:rPr lang="en-IN" dirty="0">
                <a:latin typeface="Times-Roman"/>
              </a:rPr>
              <a:t>The heart of the MOSFET is the </a:t>
            </a:r>
            <a:r>
              <a:rPr lang="en-IN" dirty="0" smtClean="0">
                <a:latin typeface="Times-Roman"/>
              </a:rPr>
              <a:t>MOS-</a:t>
            </a:r>
            <a:r>
              <a:rPr lang="en-IN" dirty="0" err="1" smtClean="0">
                <a:latin typeface="Times-Roman"/>
              </a:rPr>
              <a:t>CAPacitor</a:t>
            </a:r>
            <a:r>
              <a:rPr lang="en-IN" dirty="0" smtClean="0">
                <a:latin typeface="Times-Roman"/>
              </a:rPr>
              <a:t> (MOSCAP)</a:t>
            </a:r>
            <a:endParaRPr lang="en-IN" dirty="0"/>
          </a:p>
        </p:txBody>
      </p:sp>
      <p:pic>
        <p:nvPicPr>
          <p:cNvPr id="5" name="Picture 4"/>
          <p:cNvPicPr>
            <a:picLocks noChangeAspect="1"/>
          </p:cNvPicPr>
          <p:nvPr/>
        </p:nvPicPr>
        <p:blipFill>
          <a:blip r:embed="rId3"/>
          <a:stretch>
            <a:fillRect/>
          </a:stretch>
        </p:blipFill>
        <p:spPr>
          <a:xfrm>
            <a:off x="861908" y="1885296"/>
            <a:ext cx="3967670" cy="2177626"/>
          </a:xfrm>
          <a:prstGeom prst="rect">
            <a:avLst/>
          </a:prstGeom>
        </p:spPr>
      </p:pic>
      <p:sp>
        <p:nvSpPr>
          <p:cNvPr id="6" name="Rectangle 5"/>
          <p:cNvSpPr/>
          <p:nvPr/>
        </p:nvSpPr>
        <p:spPr>
          <a:xfrm>
            <a:off x="4986541" y="3052635"/>
            <a:ext cx="6235251" cy="1477328"/>
          </a:xfrm>
          <a:prstGeom prst="rect">
            <a:avLst/>
          </a:prstGeom>
        </p:spPr>
        <p:txBody>
          <a:bodyPr wrap="square">
            <a:spAutoFit/>
          </a:bodyPr>
          <a:lstStyle/>
          <a:p>
            <a:pPr algn="just"/>
            <a:r>
              <a:rPr lang="en-IN" dirty="0">
                <a:latin typeface="Times-Roman"/>
              </a:rPr>
              <a:t>The </a:t>
            </a:r>
            <a:r>
              <a:rPr lang="en-IN" dirty="0" smtClean="0">
                <a:latin typeface="Times-Roman"/>
              </a:rPr>
              <a:t>metal may </a:t>
            </a:r>
            <a:r>
              <a:rPr lang="en-IN" dirty="0">
                <a:latin typeface="Times-Roman"/>
              </a:rPr>
              <a:t>be </a:t>
            </a:r>
            <a:r>
              <a:rPr lang="en-IN" dirty="0" smtClean="0">
                <a:latin typeface="Times-Roman"/>
              </a:rPr>
              <a:t>aluminium </a:t>
            </a:r>
            <a:r>
              <a:rPr lang="en-IN" dirty="0">
                <a:latin typeface="Times-Roman"/>
              </a:rPr>
              <a:t>or </a:t>
            </a:r>
            <a:r>
              <a:rPr lang="en-IN" dirty="0" smtClean="0">
                <a:latin typeface="Times-Roman"/>
              </a:rPr>
              <a:t>it </a:t>
            </a:r>
            <a:r>
              <a:rPr lang="en-IN" dirty="0">
                <a:latin typeface="Times-Roman"/>
              </a:rPr>
              <a:t>is </a:t>
            </a:r>
            <a:r>
              <a:rPr lang="en-IN" dirty="0" smtClean="0">
                <a:latin typeface="Times-Roman"/>
              </a:rPr>
              <a:t>actually a </a:t>
            </a:r>
            <a:r>
              <a:rPr lang="en-IN" dirty="0">
                <a:latin typeface="Times-Roman"/>
              </a:rPr>
              <a:t>high-conductivity </a:t>
            </a:r>
            <a:r>
              <a:rPr lang="en-IN" dirty="0" smtClean="0">
                <a:latin typeface="Times-Roman"/>
              </a:rPr>
              <a:t>silicon </a:t>
            </a:r>
            <a:r>
              <a:rPr lang="en-IN" dirty="0">
                <a:latin typeface="Times-Roman"/>
              </a:rPr>
              <a:t>that has been deposited on the </a:t>
            </a:r>
            <a:r>
              <a:rPr lang="en-IN" dirty="0" smtClean="0">
                <a:latin typeface="Times-Roman"/>
              </a:rPr>
              <a:t>oxide; however</a:t>
            </a:r>
            <a:r>
              <a:rPr lang="en-IN" dirty="0">
                <a:latin typeface="Times-Roman"/>
              </a:rPr>
              <a:t>, the term metal is usually still used. The parameter </a:t>
            </a:r>
            <a:r>
              <a:rPr lang="en-IN" i="1" dirty="0" err="1">
                <a:latin typeface="Times-Italic"/>
              </a:rPr>
              <a:t>t</a:t>
            </a:r>
            <a:r>
              <a:rPr lang="en-IN" sz="800" dirty="0" err="1">
                <a:latin typeface="Times-Roman"/>
              </a:rPr>
              <a:t>ox</a:t>
            </a:r>
            <a:r>
              <a:rPr lang="en-IN" sz="800" dirty="0">
                <a:latin typeface="Times-Roman"/>
              </a:rPr>
              <a:t> </a:t>
            </a:r>
            <a:r>
              <a:rPr lang="en-IN" dirty="0">
                <a:latin typeface="Times-Roman"/>
              </a:rPr>
              <a:t>in the </a:t>
            </a:r>
            <a:r>
              <a:rPr lang="en-IN" dirty="0" smtClean="0">
                <a:latin typeface="Times-Roman"/>
              </a:rPr>
              <a:t>figure </a:t>
            </a:r>
            <a:r>
              <a:rPr lang="en-IN" dirty="0">
                <a:latin typeface="Times-Roman"/>
              </a:rPr>
              <a:t>is </a:t>
            </a:r>
            <a:r>
              <a:rPr lang="en-IN" dirty="0" smtClean="0">
                <a:latin typeface="Times-Roman"/>
              </a:rPr>
              <a:t>the thickness </a:t>
            </a:r>
            <a:r>
              <a:rPr lang="en-IN" dirty="0">
                <a:latin typeface="Times-Roman"/>
              </a:rPr>
              <a:t>of the oxide and </a:t>
            </a:r>
            <a:r>
              <a:rPr lang="en-IN" dirty="0" smtClean="0">
                <a:latin typeface="Times-Roman"/>
                <a:sym typeface="Symbol" panose="05050102010706020507" pitchFamily="18" charset="2"/>
              </a:rPr>
              <a:t></a:t>
            </a:r>
            <a:r>
              <a:rPr lang="en-IN" sz="800" dirty="0" smtClean="0">
                <a:latin typeface="Times-Roman"/>
              </a:rPr>
              <a:t>ox </a:t>
            </a:r>
            <a:r>
              <a:rPr lang="en-IN" dirty="0">
                <a:latin typeface="Times-Roman"/>
              </a:rPr>
              <a:t>is the permittivity of the oxide.</a:t>
            </a:r>
            <a:endParaRPr lang="en-IN" dirty="0"/>
          </a:p>
        </p:txBody>
      </p:sp>
      <p:sp>
        <p:nvSpPr>
          <p:cNvPr id="7" name="TextBox 6"/>
          <p:cNvSpPr txBox="1"/>
          <p:nvPr/>
        </p:nvSpPr>
        <p:spPr>
          <a:xfrm>
            <a:off x="861908" y="4692795"/>
            <a:ext cx="10359884" cy="369332"/>
          </a:xfrm>
          <a:prstGeom prst="rect">
            <a:avLst/>
          </a:prstGeom>
          <a:noFill/>
        </p:spPr>
        <p:txBody>
          <a:bodyPr wrap="square" rtlCol="0">
            <a:spAutoFit/>
          </a:bodyPr>
          <a:lstStyle/>
          <a:p>
            <a:pPr algn="ctr"/>
            <a:r>
              <a:rPr lang="en-IN" b="1" dirty="0" smtClean="0">
                <a:solidFill>
                  <a:srgbClr val="FF0000"/>
                </a:solidFill>
              </a:rPr>
              <a:t>Before Studying about MOSCAP, let’s discuss about Metal-Semiconductor Contact (Module 4)</a:t>
            </a:r>
            <a:endParaRPr lang="en-IN" b="1" dirty="0">
              <a:solidFill>
                <a:srgbClr val="FF0000"/>
              </a:solidFill>
            </a:endParaRPr>
          </a:p>
        </p:txBody>
      </p:sp>
    </p:spTree>
    <p:extLst>
      <p:ext uri="{BB962C8B-B14F-4D97-AF65-F5344CB8AC3E}">
        <p14:creationId xmlns:p14="http://schemas.microsoft.com/office/powerpoint/2010/main" val="7240544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357271"/>
          </a:xfrm>
        </p:spPr>
        <p:txBody>
          <a:bodyPr>
            <a:normAutofit fontScale="90000"/>
          </a:bodyPr>
          <a:lstStyle/>
          <a:p>
            <a:r>
              <a:rPr lang="en-IN" b="1" dirty="0"/>
              <a:t>Metal-Semiconductors Contacts</a:t>
            </a:r>
            <a:br>
              <a:rPr lang="en-IN" b="1" dirty="0"/>
            </a:br>
            <a:endParaRPr lang="en-IN" dirty="0"/>
          </a:p>
        </p:txBody>
      </p:sp>
      <p:sp>
        <p:nvSpPr>
          <p:cNvPr id="3" name="Content Placeholder 2"/>
          <p:cNvSpPr>
            <a:spLocks noGrp="1"/>
          </p:cNvSpPr>
          <p:nvPr>
            <p:ph idx="1"/>
          </p:nvPr>
        </p:nvSpPr>
        <p:spPr>
          <a:xfrm>
            <a:off x="890250" y="1162435"/>
            <a:ext cx="10533309" cy="4808233"/>
          </a:xfrm>
        </p:spPr>
        <p:txBody>
          <a:bodyPr>
            <a:noAutofit/>
          </a:bodyPr>
          <a:lstStyle/>
          <a:p>
            <a:pPr algn="just"/>
            <a:r>
              <a:rPr lang="en-IN" sz="2000" b="1" dirty="0"/>
              <a:t>The metal-semiconductor (MS) contact </a:t>
            </a:r>
            <a:r>
              <a:rPr lang="en-IN" sz="2000" b="1" dirty="0" smtClean="0"/>
              <a:t>/ junction </a:t>
            </a:r>
            <a:r>
              <a:rPr lang="en-IN" sz="2000" b="1" dirty="0"/>
              <a:t>is that a metal and a semiconductor material are contacted </a:t>
            </a:r>
            <a:r>
              <a:rPr lang="en-IN" sz="2000" b="1" dirty="0" smtClean="0"/>
              <a:t>closely. Basically</a:t>
            </a:r>
            <a:r>
              <a:rPr lang="en-IN" sz="2000" b="1" dirty="0"/>
              <a:t>, there are two types of MS contacts that are widely used in semiconductor devices</a:t>
            </a:r>
            <a:r>
              <a:rPr lang="en-IN" sz="2000" b="1" dirty="0" smtClean="0"/>
              <a:t>:</a:t>
            </a:r>
          </a:p>
          <a:p>
            <a:pPr algn="just"/>
            <a:endParaRPr lang="en-IN" sz="2000" b="1" dirty="0"/>
          </a:p>
          <a:p>
            <a:pPr lvl="1"/>
            <a:r>
              <a:rPr lang="en-IN" b="1" dirty="0"/>
              <a:t>Rectifying </a:t>
            </a:r>
            <a:r>
              <a:rPr lang="en-IN" b="1" dirty="0" err="1"/>
              <a:t>Schottky</a:t>
            </a:r>
            <a:r>
              <a:rPr lang="en-IN" b="1" dirty="0"/>
              <a:t> Diodes</a:t>
            </a:r>
          </a:p>
          <a:p>
            <a:pPr lvl="1"/>
            <a:r>
              <a:rPr lang="en-IN" b="1" dirty="0"/>
              <a:t>Non-rectifying </a:t>
            </a:r>
            <a:r>
              <a:rPr lang="en-IN" b="1" dirty="0" err="1"/>
              <a:t>Ohmic</a:t>
            </a:r>
            <a:r>
              <a:rPr lang="en-IN" b="1" dirty="0"/>
              <a:t> contact</a:t>
            </a:r>
          </a:p>
          <a:p>
            <a:pPr algn="just"/>
            <a:endParaRPr lang="en-IN" sz="2000" b="1" dirty="0" smtClean="0">
              <a:solidFill>
                <a:srgbClr val="FF0000"/>
              </a:solidFill>
            </a:endParaRPr>
          </a:p>
          <a:p>
            <a:pPr algn="just"/>
            <a:r>
              <a:rPr lang="en-IN" sz="2000" b="1" dirty="0" smtClean="0">
                <a:solidFill>
                  <a:srgbClr val="FF0000"/>
                </a:solidFill>
              </a:rPr>
              <a:t>Here </a:t>
            </a:r>
            <a:r>
              <a:rPr lang="en-IN" sz="2000" b="1" dirty="0">
                <a:solidFill>
                  <a:srgbClr val="FF0000"/>
                </a:solidFill>
              </a:rPr>
              <a:t>we will discuss the rectifying contact</a:t>
            </a:r>
            <a:r>
              <a:rPr lang="en-IN" sz="2000" b="1" dirty="0" smtClean="0">
                <a:solidFill>
                  <a:srgbClr val="FF0000"/>
                </a:solidFill>
              </a:rPr>
              <a:t>, </a:t>
            </a:r>
            <a:r>
              <a:rPr lang="en-IN" sz="2000" b="1" dirty="0">
                <a:solidFill>
                  <a:srgbClr val="FF0000"/>
                </a:solidFill>
              </a:rPr>
              <a:t>called the </a:t>
            </a:r>
            <a:r>
              <a:rPr lang="en-IN" sz="2000" b="1" dirty="0" err="1">
                <a:solidFill>
                  <a:srgbClr val="FF0000"/>
                </a:solidFill>
              </a:rPr>
              <a:t>Schottky</a:t>
            </a:r>
            <a:r>
              <a:rPr lang="en-IN" sz="2000" b="1" dirty="0">
                <a:solidFill>
                  <a:srgbClr val="FF0000"/>
                </a:solidFill>
              </a:rPr>
              <a:t> barrier contact</a:t>
            </a:r>
            <a:r>
              <a:rPr lang="en-IN" sz="2000" b="1" dirty="0" smtClean="0">
                <a:solidFill>
                  <a:srgbClr val="FF0000"/>
                </a:solidFill>
              </a:rPr>
              <a:t>.</a:t>
            </a:r>
          </a:p>
          <a:p>
            <a:pPr algn="just"/>
            <a:endParaRPr lang="en-IN" sz="2000" b="1" dirty="0"/>
          </a:p>
        </p:txBody>
      </p:sp>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
        <p:nvSpPr>
          <p:cNvPr id="6" name="Rectangle 2"/>
          <p:cNvSpPr>
            <a:spLocks noChangeArrowheads="1"/>
          </p:cNvSpPr>
          <p:nvPr/>
        </p:nvSpPr>
        <p:spPr bwMode="auto">
          <a:xfrm>
            <a:off x="948204" y="4675605"/>
            <a:ext cx="10417399"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ctr" eaLnBrk="0" fontAlgn="base" hangingPunct="0">
              <a:spcBef>
                <a:spcPct val="0"/>
              </a:spcBef>
              <a:spcAft>
                <a:spcPct val="0"/>
              </a:spcAft>
            </a:pPr>
            <a:r>
              <a:rPr lang="en-US" altLang="en-US" sz="2000" b="1" dirty="0">
                <a:solidFill>
                  <a:srgbClr val="FF0000"/>
                </a:solidFill>
                <a:ea typeface="Calibri" panose="020F0502020204030204" pitchFamily="34" charset="0"/>
                <a:cs typeface="Tahoma" panose="020B0604030504040204" pitchFamily="34" charset="0"/>
              </a:rPr>
              <a:t>F</a:t>
            </a:r>
            <a:r>
              <a:rPr kumimoji="0" lang="en-US" altLang="en-US" sz="2000" b="1" i="0" u="none" strike="noStrike" cap="none" normalizeH="0" baseline="0" dirty="0" smtClean="0">
                <a:ln>
                  <a:noFill/>
                </a:ln>
                <a:solidFill>
                  <a:srgbClr val="FF0000"/>
                </a:solidFill>
                <a:effectLst/>
                <a:ea typeface="Calibri" panose="020F0502020204030204" pitchFamily="34" charset="0"/>
                <a:cs typeface="Tahoma" panose="020B0604030504040204" pitchFamily="34" charset="0"/>
              </a:rPr>
              <a:t>or a metal and an n-type semiconductor, a rectifying </a:t>
            </a:r>
            <a:r>
              <a:rPr kumimoji="0" lang="en-US" altLang="en-US" sz="2000" b="1" i="0" u="none" strike="noStrike" cap="none" normalizeH="0" baseline="0" dirty="0" err="1" smtClean="0">
                <a:ln>
                  <a:noFill/>
                </a:ln>
                <a:solidFill>
                  <a:srgbClr val="FF0000"/>
                </a:solidFill>
                <a:effectLst/>
                <a:ea typeface="Calibri" panose="020F0502020204030204" pitchFamily="34" charset="0"/>
                <a:cs typeface="Tahoma" panose="020B0604030504040204" pitchFamily="34" charset="0"/>
              </a:rPr>
              <a:t>Schottky</a:t>
            </a:r>
            <a:r>
              <a:rPr kumimoji="0" lang="en-US" altLang="en-US" sz="2000" b="1" i="0" u="none" strike="noStrike" cap="none" normalizeH="0" baseline="0" dirty="0" smtClean="0">
                <a:ln>
                  <a:noFill/>
                </a:ln>
                <a:solidFill>
                  <a:srgbClr val="FF0000"/>
                </a:solidFill>
                <a:effectLst/>
                <a:ea typeface="Calibri" panose="020F0502020204030204" pitchFamily="34" charset="0"/>
                <a:cs typeface="Tahoma" panose="020B0604030504040204" pitchFamily="34" charset="0"/>
              </a:rPr>
              <a:t> contact is formed when Φ</a:t>
            </a:r>
            <a:r>
              <a:rPr kumimoji="0" lang="en-US" altLang="en-US" sz="2000" b="1" i="0" u="none" strike="noStrike" cap="none" normalizeH="0" baseline="-25000" dirty="0" smtClean="0">
                <a:ln>
                  <a:noFill/>
                </a:ln>
                <a:solidFill>
                  <a:srgbClr val="FF0000"/>
                </a:solidFill>
                <a:effectLst/>
                <a:ea typeface="Calibri" panose="020F0502020204030204" pitchFamily="34" charset="0"/>
                <a:cs typeface="Tahoma" panose="020B0604030504040204" pitchFamily="34" charset="0"/>
              </a:rPr>
              <a:t>M</a:t>
            </a:r>
            <a:r>
              <a:rPr kumimoji="0" lang="en-US" altLang="en-US" sz="2000" b="1" i="0" u="none" strike="noStrike" cap="none" normalizeH="0" baseline="0" dirty="0" smtClean="0">
                <a:ln>
                  <a:noFill/>
                </a:ln>
                <a:solidFill>
                  <a:srgbClr val="FF0000"/>
                </a:solidFill>
                <a:effectLst/>
                <a:ea typeface="Calibri" panose="020F0502020204030204" pitchFamily="34" charset="0"/>
                <a:cs typeface="Tahoma" panose="020B0604030504040204" pitchFamily="34" charset="0"/>
              </a:rPr>
              <a:t>&gt;Φ</a:t>
            </a:r>
            <a:r>
              <a:rPr kumimoji="0" lang="en-US" altLang="en-US" sz="2000" b="1" i="0" u="none" strike="noStrike" cap="none" normalizeH="0" baseline="-25000" dirty="0" smtClean="0">
                <a:ln>
                  <a:noFill/>
                </a:ln>
                <a:solidFill>
                  <a:srgbClr val="FF0000"/>
                </a:solidFill>
                <a:effectLst/>
                <a:ea typeface="Calibri" panose="020F0502020204030204" pitchFamily="34" charset="0"/>
                <a:cs typeface="Tahoma" panose="020B0604030504040204" pitchFamily="34" charset="0"/>
              </a:rPr>
              <a:t>S</a:t>
            </a:r>
            <a:r>
              <a:rPr kumimoji="0" lang="en-US" altLang="en-US" sz="2000" b="1" i="0" u="none" strike="noStrike" cap="none" normalizeH="0" baseline="0" dirty="0" smtClean="0">
                <a:ln>
                  <a:noFill/>
                </a:ln>
                <a:solidFill>
                  <a:srgbClr val="FF0000"/>
                </a:solidFill>
                <a:effectLst/>
                <a:ea typeface="Calibri" panose="020F0502020204030204" pitchFamily="34" charset="0"/>
                <a:cs typeface="Tahoma" panose="020B0604030504040204" pitchFamily="34" charset="0"/>
              </a:rPr>
              <a:t>, and an </a:t>
            </a:r>
            <a:r>
              <a:rPr kumimoji="0" lang="en-US" altLang="en-US" sz="2000" b="1" i="0" u="none" strike="noStrike" cap="none" normalizeH="0" baseline="0" dirty="0" err="1" smtClean="0">
                <a:ln>
                  <a:noFill/>
                </a:ln>
                <a:solidFill>
                  <a:srgbClr val="FF0000"/>
                </a:solidFill>
                <a:effectLst/>
                <a:ea typeface="Calibri" panose="020F0502020204030204" pitchFamily="34" charset="0"/>
                <a:cs typeface="Tahoma" panose="020B0604030504040204" pitchFamily="34" charset="0"/>
              </a:rPr>
              <a:t>Ohmic</a:t>
            </a:r>
            <a:r>
              <a:rPr kumimoji="0" lang="en-US" altLang="en-US" sz="2000" b="1" i="0" u="none" strike="noStrike" cap="none" normalizeH="0" baseline="0" dirty="0" smtClean="0">
                <a:ln>
                  <a:noFill/>
                </a:ln>
                <a:solidFill>
                  <a:srgbClr val="FF0000"/>
                </a:solidFill>
                <a:effectLst/>
                <a:ea typeface="Calibri" panose="020F0502020204030204" pitchFamily="34" charset="0"/>
                <a:cs typeface="Tahoma" panose="020B0604030504040204" pitchFamily="34" charset="0"/>
              </a:rPr>
              <a:t> contact is formed when </a:t>
            </a:r>
            <a:r>
              <a:rPr lang="en-US" altLang="en-US" sz="2000" b="1" dirty="0">
                <a:solidFill>
                  <a:srgbClr val="FF0000"/>
                </a:solidFill>
                <a:ea typeface="Calibri" panose="020F0502020204030204" pitchFamily="34" charset="0"/>
                <a:cs typeface="Tahoma" panose="020B0604030504040204" pitchFamily="34" charset="0"/>
              </a:rPr>
              <a:t> </a:t>
            </a:r>
            <a:r>
              <a:rPr lang="en-US" altLang="en-US" sz="2000" b="1" dirty="0" smtClean="0">
                <a:solidFill>
                  <a:srgbClr val="FF0000"/>
                </a:solidFill>
                <a:ea typeface="Calibri" panose="020F0502020204030204" pitchFamily="34" charset="0"/>
                <a:cs typeface="Tahoma" panose="020B0604030504040204" pitchFamily="34" charset="0"/>
              </a:rPr>
              <a:t>Φ</a:t>
            </a:r>
            <a:r>
              <a:rPr lang="en-US" altLang="en-US" sz="2000" b="1" baseline="-25000" dirty="0" smtClean="0">
                <a:solidFill>
                  <a:srgbClr val="FF0000"/>
                </a:solidFill>
                <a:ea typeface="Calibri" panose="020F0502020204030204" pitchFamily="34" charset="0"/>
                <a:cs typeface="Tahoma" panose="020B0604030504040204" pitchFamily="34" charset="0"/>
              </a:rPr>
              <a:t>M</a:t>
            </a:r>
            <a:r>
              <a:rPr lang="en-US" altLang="en-US" sz="2000" b="1" dirty="0" smtClean="0">
                <a:solidFill>
                  <a:srgbClr val="FF0000"/>
                </a:solidFill>
                <a:ea typeface="Calibri" panose="020F0502020204030204" pitchFamily="34" charset="0"/>
                <a:cs typeface="Tahoma" panose="020B0604030504040204" pitchFamily="34" charset="0"/>
              </a:rPr>
              <a:t>&lt;Φ</a:t>
            </a:r>
            <a:r>
              <a:rPr lang="en-US" altLang="en-US" sz="2000" b="1" baseline="-25000" dirty="0" smtClean="0">
                <a:solidFill>
                  <a:srgbClr val="FF0000"/>
                </a:solidFill>
                <a:ea typeface="Calibri" panose="020F0502020204030204" pitchFamily="34" charset="0"/>
                <a:cs typeface="Tahoma" panose="020B0604030504040204" pitchFamily="34" charset="0"/>
              </a:rPr>
              <a:t>S</a:t>
            </a:r>
            <a:r>
              <a:rPr lang="en-US" altLang="en-US" sz="2000" b="1" dirty="0">
                <a:solidFill>
                  <a:srgbClr val="FF0000"/>
                </a:solidFill>
                <a:ea typeface="Calibri" panose="020F0502020204030204" pitchFamily="34" charset="0"/>
                <a:cs typeface="Tahoma" panose="020B0604030504040204" pitchFamily="34" charset="0"/>
              </a:rPr>
              <a:t> </a:t>
            </a:r>
            <a:r>
              <a:rPr lang="en-US" altLang="en-US" sz="2000" b="1" dirty="0" smtClean="0">
                <a:solidFill>
                  <a:srgbClr val="FF0000"/>
                </a:solidFill>
                <a:ea typeface="Calibri" panose="020F0502020204030204" pitchFamily="34" charset="0"/>
                <a:cs typeface="Tahoma" panose="020B0604030504040204" pitchFamily="34" charset="0"/>
              </a:rPr>
              <a:t>and vice versa for </a:t>
            </a:r>
            <a:r>
              <a:rPr kumimoji="0" lang="en-US" altLang="en-US" sz="2000" b="1" i="0" u="none" strike="noStrike" cap="none" normalizeH="0" baseline="0" dirty="0" smtClean="0">
                <a:ln>
                  <a:noFill/>
                </a:ln>
                <a:solidFill>
                  <a:srgbClr val="FF0000"/>
                </a:solidFill>
                <a:effectLst/>
                <a:ea typeface="Calibri" panose="020F0502020204030204" pitchFamily="34" charset="0"/>
                <a:cs typeface="Tahoma" panose="020B0604030504040204" pitchFamily="34" charset="0"/>
              </a:rPr>
              <a:t>a metal and an p-type semiconductor. </a:t>
            </a:r>
            <a:endParaRPr kumimoji="0" lang="en-US" altLang="en-US" sz="2000" b="1" i="0" u="none" strike="noStrike" cap="none" normalizeH="0" baseline="0" dirty="0" smtClean="0">
              <a:ln>
                <a:noFill/>
              </a:ln>
              <a:solidFill>
                <a:srgbClr val="FF0000"/>
              </a:solidFill>
              <a:effectLst/>
            </a:endParaRPr>
          </a:p>
        </p:txBody>
      </p:sp>
    </p:spTree>
    <p:extLst>
      <p:ext uri="{BB962C8B-B14F-4D97-AF65-F5344CB8AC3E}">
        <p14:creationId xmlns:p14="http://schemas.microsoft.com/office/powerpoint/2010/main" val="17707550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pic>
        <p:nvPicPr>
          <p:cNvPr id="3074" name="Picture 2" descr="https://1.bp.blogspot.com/-BCuuZ3-4xN0/YBvPL-O0_JI/AAAAAAAABt4/aqY7hk-2GHwRUn5y16EP1iCw5n-jvdcVwCLcBGAsYHQ/s2316/Fig-1.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4168" y="2839885"/>
            <a:ext cx="6622074" cy="296220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268405" y="757766"/>
            <a:ext cx="9470265" cy="646331"/>
          </a:xfrm>
          <a:prstGeom prst="rect">
            <a:avLst/>
          </a:prstGeom>
        </p:spPr>
        <p:txBody>
          <a:bodyPr wrap="square">
            <a:spAutoFit/>
          </a:bodyPr>
          <a:lstStyle/>
          <a:p>
            <a:pPr algn="ctr"/>
            <a:r>
              <a:rPr lang="en-IN" b="1" dirty="0">
                <a:solidFill>
                  <a:srgbClr val="FF0000"/>
                </a:solidFill>
              </a:rPr>
              <a:t>The schematic below shows a metal and an </a:t>
            </a:r>
            <a:r>
              <a:rPr lang="en-IN" b="1" i="1" dirty="0">
                <a:solidFill>
                  <a:srgbClr val="FF0000"/>
                </a:solidFill>
              </a:rPr>
              <a:t>n</a:t>
            </a:r>
            <a:r>
              <a:rPr lang="en-IN" b="1" dirty="0">
                <a:solidFill>
                  <a:srgbClr val="FF0000"/>
                </a:solidFill>
              </a:rPr>
              <a:t>-type semiconductor. The work functions of the metal and semiconductor have been labelled Φ</a:t>
            </a:r>
            <a:r>
              <a:rPr lang="en-IN" b="1" baseline="-25000" dirty="0">
                <a:solidFill>
                  <a:srgbClr val="FF0000"/>
                </a:solidFill>
              </a:rPr>
              <a:t>M</a:t>
            </a:r>
            <a:r>
              <a:rPr lang="en-IN" b="1" dirty="0">
                <a:solidFill>
                  <a:srgbClr val="FF0000"/>
                </a:solidFill>
              </a:rPr>
              <a:t> and Φ</a:t>
            </a:r>
            <a:r>
              <a:rPr lang="en-IN" b="1" baseline="-25000" dirty="0">
                <a:solidFill>
                  <a:srgbClr val="FF0000"/>
                </a:solidFill>
              </a:rPr>
              <a:t>S</a:t>
            </a:r>
            <a:r>
              <a:rPr lang="en-IN" b="1" dirty="0">
                <a:solidFill>
                  <a:srgbClr val="FF0000"/>
                </a:solidFill>
              </a:rPr>
              <a:t> respectively. </a:t>
            </a:r>
          </a:p>
        </p:txBody>
      </p:sp>
      <p:sp>
        <p:nvSpPr>
          <p:cNvPr id="2" name="Rectangle 1"/>
          <p:cNvSpPr/>
          <p:nvPr/>
        </p:nvSpPr>
        <p:spPr>
          <a:xfrm>
            <a:off x="807076" y="1571006"/>
            <a:ext cx="10577848" cy="1200329"/>
          </a:xfrm>
          <a:prstGeom prst="rect">
            <a:avLst/>
          </a:prstGeom>
        </p:spPr>
        <p:txBody>
          <a:bodyPr wrap="square">
            <a:spAutoFit/>
          </a:bodyPr>
          <a:lstStyle/>
          <a:p>
            <a:pPr algn="just"/>
            <a:r>
              <a:rPr lang="en-IN" b="1" dirty="0"/>
              <a:t>Before discussing the behaviour of a metal-semiconductor boundary, it is first necessary to introduce the concept of the work function. The work function of a material is the energy required to remove an electron from the Fermi level of a solid to a point in the vacuum (top of the conduction band) immediately outside the solid surface. The symbol for work function is Φ.</a:t>
            </a:r>
          </a:p>
        </p:txBody>
      </p:sp>
    </p:spTree>
    <p:extLst>
      <p:ext uri="{BB962C8B-B14F-4D97-AF65-F5344CB8AC3E}">
        <p14:creationId xmlns:p14="http://schemas.microsoft.com/office/powerpoint/2010/main" val="16208895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ELECTRONIC MATERIALS AND DEVICES       DR.M.SARANYA NAIR </a:t>
            </a:r>
            <a:endParaRPr lang="en-IN" dirty="0"/>
          </a:p>
        </p:txBody>
      </p:sp>
      <p:sp>
        <p:nvSpPr>
          <p:cNvPr id="11" name="Rectangle 7"/>
          <p:cNvSpPr>
            <a:spLocks noChangeArrowheads="1"/>
          </p:cNvSpPr>
          <p:nvPr/>
        </p:nvSpPr>
        <p:spPr bwMode="auto">
          <a:xfrm>
            <a:off x="734063" y="716166"/>
            <a:ext cx="10650829" cy="16312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smtClean="0">
                <a:ln>
                  <a:noFill/>
                </a:ln>
                <a:solidFill>
                  <a:srgbClr val="000000"/>
                </a:solidFill>
                <a:effectLst/>
                <a:ea typeface="Calibri" panose="020F0502020204030204" pitchFamily="34" charset="0"/>
                <a:cs typeface="Tahoma" panose="020B0604030504040204" pitchFamily="34" charset="0"/>
              </a:rPr>
              <a:t>When a metal and a semiconductor material are brought together, an instant ideal MS contact is formed. If there is no electron movement during the contacting process, the band diagram for the contact will be as in Figure, where there is a mismatch for the Fermi level in the metal and the Fermi level in the semiconductor.</a:t>
            </a:r>
            <a:endParaRPr kumimoji="0" lang="en-US" altLang="en-US" sz="2000" b="1" i="0" u="none" strike="noStrike" cap="none" normalizeH="0" baseline="0" dirty="0" smtClean="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1" i="0" u="none" strike="noStrike" cap="none" normalizeH="0" baseline="0" dirty="0" smtClean="0">
              <a:ln>
                <a:noFill/>
              </a:ln>
              <a:solidFill>
                <a:schemeClr val="tx1"/>
              </a:solidFill>
              <a:effectLst/>
            </a:endParaRPr>
          </a:p>
        </p:txBody>
      </p:sp>
      <p:pic>
        <p:nvPicPr>
          <p:cNvPr id="4102" name="Picture 1" descr="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0244" y="1830035"/>
            <a:ext cx="4654504" cy="334592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8"/>
          <p:cNvSpPr>
            <a:spLocks noChangeArrowheads="1"/>
          </p:cNvSpPr>
          <p:nvPr/>
        </p:nvSpPr>
        <p:spPr bwMode="auto">
          <a:xfrm>
            <a:off x="1056516" y="2621418"/>
            <a:ext cx="5853728"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00000"/>
                </a:solidFill>
                <a:effectLst/>
                <a:ea typeface="Calibri" panose="020F0502020204030204" pitchFamily="34" charset="0"/>
                <a:cs typeface="Tahoma" panose="020B0604030504040204" pitchFamily="34" charset="0"/>
              </a:rPr>
              <a:t>However, the situations in Figure are not in equilibrium condition, since the Fermi energy in the metal is not aligned with the Fermi energy in semiconductor. Therefore, electrons will keep transferring between the semiconductor and the metal until the E</a:t>
            </a:r>
            <a:r>
              <a:rPr kumimoji="0" lang="en-US" altLang="en-US" sz="2000" b="1" i="0" u="none" strike="noStrike" cap="none" normalizeH="0" baseline="-25000" dirty="0" smtClean="0">
                <a:ln>
                  <a:noFill/>
                </a:ln>
                <a:solidFill>
                  <a:srgbClr val="000000"/>
                </a:solidFill>
                <a:effectLst/>
                <a:ea typeface="Calibri" panose="020F0502020204030204" pitchFamily="34" charset="0"/>
                <a:cs typeface="Tahoma" panose="020B0604030504040204" pitchFamily="34" charset="0"/>
              </a:rPr>
              <a:t>F</a:t>
            </a:r>
            <a:r>
              <a:rPr kumimoji="0" lang="en-US" altLang="en-US" sz="2000" b="1" i="0" u="none" strike="noStrike" cap="none" normalizeH="0" baseline="0" dirty="0" smtClean="0">
                <a:ln>
                  <a:noFill/>
                </a:ln>
                <a:solidFill>
                  <a:srgbClr val="000000"/>
                </a:solidFill>
                <a:effectLst/>
                <a:ea typeface="Calibri" panose="020F0502020204030204" pitchFamily="34" charset="0"/>
                <a:cs typeface="Tahoma" panose="020B0604030504040204" pitchFamily="34" charset="0"/>
              </a:rPr>
              <a:t> is aligned, which would cause a formation of depletion region between the MS contact.</a:t>
            </a:r>
            <a:endParaRPr kumimoji="0" lang="en-US" altLang="en-US" sz="2000" b="1"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5583356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
        <p:nvSpPr>
          <p:cNvPr id="6" name="Rectangle 2"/>
          <p:cNvSpPr>
            <a:spLocks noGrp="1" noChangeArrowheads="1"/>
          </p:cNvSpPr>
          <p:nvPr>
            <p:ph idx="1"/>
          </p:nvPr>
        </p:nvSpPr>
        <p:spPr bwMode="auto">
          <a:xfrm>
            <a:off x="760108" y="684687"/>
            <a:ext cx="6212982"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defTabSz="914400">
              <a:buClrTx/>
              <a:buSzTx/>
            </a:pPr>
            <a:r>
              <a:rPr kumimoji="0" lang="en-US" altLang="en-US" sz="2000" b="1" i="0" u="none" strike="noStrike" cap="none" normalizeH="0" baseline="0" dirty="0" smtClean="0">
                <a:ln>
                  <a:noFill/>
                </a:ln>
                <a:solidFill>
                  <a:srgbClr val="000000"/>
                </a:solidFill>
                <a:effectLst/>
                <a:latin typeface="+mn-lt"/>
                <a:cs typeface="Tahoma" panose="020B0604030504040204" pitchFamily="34" charset="0"/>
              </a:rPr>
              <a:t>The </a:t>
            </a:r>
            <a:r>
              <a:rPr kumimoji="0" lang="en-US" altLang="en-US" sz="2000" b="1" i="0" u="none" strike="noStrike" cap="none" normalizeH="0" baseline="0" dirty="0" err="1" smtClean="0">
                <a:ln>
                  <a:noFill/>
                </a:ln>
                <a:solidFill>
                  <a:srgbClr val="000000"/>
                </a:solidFill>
                <a:effectLst/>
                <a:latin typeface="+mn-lt"/>
                <a:cs typeface="Tahoma" panose="020B0604030504040204" pitchFamily="34" charset="0"/>
              </a:rPr>
              <a:t>Schottky</a:t>
            </a:r>
            <a:r>
              <a:rPr kumimoji="0" lang="en-US" altLang="en-US" sz="2000" b="1" i="0" u="none" strike="noStrike" cap="none" normalizeH="0" baseline="0" dirty="0" smtClean="0">
                <a:ln>
                  <a:noFill/>
                </a:ln>
                <a:solidFill>
                  <a:srgbClr val="000000"/>
                </a:solidFill>
                <a:effectLst/>
                <a:latin typeface="+mn-lt"/>
                <a:cs typeface="Tahoma" panose="020B0604030504040204" pitchFamily="34" charset="0"/>
              </a:rPr>
              <a:t> barrier contact refers to the MS contact having a large potential barrier height formed when the Fermi energy of the metal and the semiconductor are aligned together.</a:t>
            </a:r>
          </a:p>
          <a:p>
            <a:pPr algn="just" defTabSz="914400">
              <a:buClrTx/>
              <a:buSzTx/>
            </a:pPr>
            <a:endParaRPr lang="en-US" altLang="en-US" sz="2000" b="1" dirty="0">
              <a:solidFill>
                <a:srgbClr val="000000"/>
              </a:solidFill>
              <a:latin typeface="+mn-lt"/>
              <a:cs typeface="Tahoma" panose="020B0604030504040204" pitchFamily="34" charset="0"/>
            </a:endParaRPr>
          </a:p>
          <a:p>
            <a:pPr algn="just" defTabSz="914400">
              <a:buClrTx/>
              <a:buSzTx/>
            </a:pPr>
            <a:endParaRPr kumimoji="0" lang="en-US" altLang="en-US" sz="2000" b="1" i="0" u="none" strike="noStrike" cap="none" normalizeH="0" baseline="0" dirty="0" smtClean="0">
              <a:ln>
                <a:noFill/>
              </a:ln>
              <a:solidFill>
                <a:srgbClr val="000000"/>
              </a:solidFill>
              <a:effectLst/>
              <a:latin typeface="+mn-lt"/>
              <a:cs typeface="Tahoma" panose="020B0604030504040204" pitchFamily="34" charset="0"/>
            </a:endParaRPr>
          </a:p>
          <a:p>
            <a:pPr algn="just" defTabSz="914400">
              <a:buClrTx/>
              <a:buSzTx/>
            </a:pPr>
            <a:r>
              <a:rPr kumimoji="0" lang="en-US" altLang="en-US" sz="2000" b="1" i="0" u="none" strike="noStrike" cap="none" normalizeH="0" baseline="0" dirty="0" smtClean="0">
                <a:ln>
                  <a:noFill/>
                </a:ln>
                <a:solidFill>
                  <a:srgbClr val="000000"/>
                </a:solidFill>
                <a:effectLst/>
                <a:latin typeface="+mn-lt"/>
                <a:cs typeface="Tahoma" panose="020B0604030504040204" pitchFamily="34" charset="0"/>
              </a:rPr>
              <a:t>The barrier height is defined as the energy difference between the band edge with majority carriers and the Fermi energy of the metal. </a:t>
            </a:r>
          </a:p>
          <a:p>
            <a:pPr algn="just" defTabSz="914400">
              <a:buClrTx/>
              <a:buSzTx/>
            </a:pPr>
            <a:endParaRPr lang="en-US" altLang="en-US" sz="2000" b="1" dirty="0">
              <a:solidFill>
                <a:srgbClr val="000000"/>
              </a:solidFill>
              <a:latin typeface="+mn-lt"/>
              <a:cs typeface="Tahoma" panose="020B0604030504040204" pitchFamily="34" charset="0"/>
            </a:endParaRPr>
          </a:p>
          <a:p>
            <a:pPr algn="just" defTabSz="914400">
              <a:buClrTx/>
              <a:buSzTx/>
            </a:pPr>
            <a:r>
              <a:rPr kumimoji="0" lang="en-US" altLang="en-US" sz="2000" b="1" i="0" u="none" strike="noStrike" cap="none" normalizeH="0" baseline="0" dirty="0" smtClean="0">
                <a:ln>
                  <a:noFill/>
                </a:ln>
                <a:solidFill>
                  <a:srgbClr val="000000"/>
                </a:solidFill>
                <a:effectLst/>
                <a:latin typeface="+mn-lt"/>
                <a:cs typeface="Tahoma" panose="020B0604030504040204" pitchFamily="34" charset="0"/>
              </a:rPr>
              <a:t>Since the </a:t>
            </a:r>
            <a:r>
              <a:rPr kumimoji="0" lang="en-US" altLang="en-US" sz="2000" b="1" i="0" u="none" strike="noStrike" cap="none" normalizeH="0" baseline="0" dirty="0" err="1" smtClean="0">
                <a:ln>
                  <a:noFill/>
                </a:ln>
                <a:solidFill>
                  <a:srgbClr val="000000"/>
                </a:solidFill>
                <a:effectLst/>
                <a:latin typeface="+mn-lt"/>
                <a:cs typeface="Tahoma" panose="020B0604030504040204" pitchFamily="34" charset="0"/>
              </a:rPr>
              <a:t>Schottky</a:t>
            </a:r>
            <a:r>
              <a:rPr kumimoji="0" lang="en-US" altLang="en-US" sz="2000" b="1" i="0" u="none" strike="noStrike" cap="none" normalizeH="0" baseline="0" dirty="0" smtClean="0">
                <a:ln>
                  <a:noFill/>
                </a:ln>
                <a:solidFill>
                  <a:srgbClr val="000000"/>
                </a:solidFill>
                <a:effectLst/>
                <a:latin typeface="+mn-lt"/>
                <a:cs typeface="Tahoma" panose="020B0604030504040204" pitchFamily="34" charset="0"/>
              </a:rPr>
              <a:t> barriers could lead to rectifying characteristics, it is normally used as</a:t>
            </a:r>
            <a:r>
              <a:rPr kumimoji="0" lang="en-US" altLang="en-US" sz="2000" b="1" i="0" u="none" strike="noStrike" cap="none" normalizeH="0" dirty="0" smtClean="0">
                <a:ln>
                  <a:noFill/>
                </a:ln>
                <a:solidFill>
                  <a:srgbClr val="000000"/>
                </a:solidFill>
                <a:effectLst/>
                <a:latin typeface="+mn-lt"/>
                <a:cs typeface="Tahoma" panose="020B0604030504040204" pitchFamily="34" charset="0"/>
              </a:rPr>
              <a:t> </a:t>
            </a:r>
            <a:r>
              <a:rPr kumimoji="0" lang="en-US" altLang="en-US" sz="2000" b="1" i="0" u="none" strike="noStrike" cap="none" normalizeH="0" baseline="0" dirty="0" smtClean="0">
                <a:ln>
                  <a:noFill/>
                </a:ln>
                <a:solidFill>
                  <a:srgbClr val="000000"/>
                </a:solidFill>
                <a:effectLst/>
                <a:latin typeface="+mn-lt"/>
                <a:cs typeface="Tahoma" panose="020B0604030504040204" pitchFamily="34" charset="0"/>
              </a:rPr>
              <a:t>a diode, which is a single MS junction with rectifying characteristics. </a:t>
            </a:r>
          </a:p>
          <a:p>
            <a:pPr algn="just" defTabSz="914400">
              <a:buClrTx/>
              <a:buSzTx/>
            </a:pPr>
            <a:endParaRPr lang="en-US" altLang="en-US" sz="2000" b="1" dirty="0">
              <a:solidFill>
                <a:srgbClr val="000000"/>
              </a:solidFill>
              <a:latin typeface="+mn-lt"/>
              <a:cs typeface="Tahoma" panose="020B0604030504040204" pitchFamily="34" charset="0"/>
            </a:endParaRPr>
          </a:p>
          <a:p>
            <a:pPr algn="just" defTabSz="914400">
              <a:buClrTx/>
              <a:buSzTx/>
            </a:pPr>
            <a:r>
              <a:rPr kumimoji="0" lang="en-US" altLang="en-US" sz="2000" b="1" i="0" u="none" strike="noStrike" cap="none" normalizeH="0" baseline="0" dirty="0" smtClean="0">
                <a:ln>
                  <a:noFill/>
                </a:ln>
                <a:solidFill>
                  <a:srgbClr val="000000"/>
                </a:solidFill>
                <a:effectLst/>
                <a:latin typeface="+mn-lt"/>
                <a:cs typeface="Tahoma" panose="020B0604030504040204" pitchFamily="34" charset="0"/>
              </a:rPr>
              <a:t>Both n-type and p-type semiconductors can form the </a:t>
            </a:r>
            <a:r>
              <a:rPr kumimoji="0" lang="en-US" altLang="en-US" sz="2000" b="1" i="0" u="none" strike="noStrike" cap="none" normalizeH="0" baseline="0" dirty="0" err="1" smtClean="0">
                <a:ln>
                  <a:noFill/>
                </a:ln>
                <a:solidFill>
                  <a:srgbClr val="000000"/>
                </a:solidFill>
                <a:effectLst/>
                <a:latin typeface="+mn-lt"/>
                <a:cs typeface="Tahoma" panose="020B0604030504040204" pitchFamily="34" charset="0"/>
              </a:rPr>
              <a:t>Schottky</a:t>
            </a:r>
            <a:r>
              <a:rPr kumimoji="0" lang="en-US" altLang="en-US" sz="2000" b="1" i="0" u="none" strike="noStrike" cap="none" normalizeH="0" baseline="0" dirty="0" smtClean="0">
                <a:ln>
                  <a:noFill/>
                </a:ln>
                <a:solidFill>
                  <a:srgbClr val="000000"/>
                </a:solidFill>
                <a:effectLst/>
                <a:latin typeface="+mn-lt"/>
                <a:cs typeface="Tahoma" panose="020B0604030504040204" pitchFamily="34" charset="0"/>
              </a:rPr>
              <a:t> contact</a:t>
            </a:r>
            <a:r>
              <a:rPr kumimoji="0" lang="en-US" altLang="en-US" sz="2000" b="1" i="0" u="none" strike="noStrike" cap="none" normalizeH="0" baseline="0" dirty="0" smtClean="0">
                <a:ln>
                  <a:noFill/>
                </a:ln>
                <a:solidFill>
                  <a:schemeClr val="tx1"/>
                </a:solidFill>
                <a:effectLst/>
                <a:latin typeface="+mn-lt"/>
              </a:rPr>
              <a:t> </a:t>
            </a:r>
          </a:p>
        </p:txBody>
      </p:sp>
      <p:pic>
        <p:nvPicPr>
          <p:cNvPr id="7" name="Picture 6" descr="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4954" y="1596085"/>
            <a:ext cx="4390300" cy="248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9875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
        <p:nvSpPr>
          <p:cNvPr id="5" name="Rectangle 2"/>
          <p:cNvSpPr>
            <a:spLocks noChangeArrowheads="1"/>
          </p:cNvSpPr>
          <p:nvPr/>
        </p:nvSpPr>
        <p:spPr bwMode="auto">
          <a:xfrm>
            <a:off x="965915" y="1000111"/>
            <a:ext cx="10217426" cy="218007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0372A6"/>
                </a:solidFill>
                <a:effectLst/>
                <a:ea typeface="Times New Roman" panose="02020603050405020304" pitchFamily="18" charset="0"/>
                <a:cs typeface="Tahoma" panose="020B0604030504040204" pitchFamily="34" charset="0"/>
              </a:rPr>
              <a:t>Under Equilibrium Condition (applied bias V=0)</a:t>
            </a:r>
            <a:endParaRPr kumimoji="0" lang="en-US" altLang="en-US" sz="2000" b="1" i="0" u="none" strike="noStrike" cap="none" normalizeH="0" baseline="0" dirty="0" smtClean="0">
              <a:ln>
                <a:noFill/>
              </a:ln>
              <a:solidFill>
                <a:srgbClr val="1F4D78"/>
              </a:solidFill>
              <a:effectLst/>
              <a:ea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pPr>
            <a:r>
              <a:rPr kumimoji="0" lang="en-US" altLang="en-US" sz="2000" b="1" i="0" u="none" strike="noStrike" cap="none" normalizeH="0" baseline="0" dirty="0" smtClean="0">
                <a:ln>
                  <a:noFill/>
                </a:ln>
                <a:solidFill>
                  <a:srgbClr val="000000"/>
                </a:solidFill>
                <a:effectLst/>
                <a:ea typeface="Times New Roman" panose="02020603050405020304" pitchFamily="18" charset="0"/>
                <a:cs typeface="Tahoma" panose="020B0604030504040204" pitchFamily="34" charset="0"/>
              </a:rPr>
              <a:t>Consider the case of </a:t>
            </a:r>
            <a:r>
              <a:rPr lang="en-US" altLang="en-US" sz="2000" b="1" dirty="0">
                <a:solidFill>
                  <a:srgbClr val="FF0000"/>
                </a:solidFill>
                <a:ea typeface="Calibri" panose="020F0502020204030204" pitchFamily="34" charset="0"/>
                <a:cs typeface="Tahoma" panose="020B0604030504040204" pitchFamily="34" charset="0"/>
              </a:rPr>
              <a:t> Φ</a:t>
            </a:r>
            <a:r>
              <a:rPr lang="en-US" altLang="en-US" sz="2000" b="1" baseline="-25000" dirty="0">
                <a:solidFill>
                  <a:srgbClr val="FF0000"/>
                </a:solidFill>
                <a:ea typeface="Calibri" panose="020F0502020204030204" pitchFamily="34" charset="0"/>
                <a:cs typeface="Tahoma" panose="020B0604030504040204" pitchFamily="34" charset="0"/>
              </a:rPr>
              <a:t>M</a:t>
            </a:r>
            <a:r>
              <a:rPr lang="en-US" altLang="en-US" sz="2000" b="1" dirty="0">
                <a:solidFill>
                  <a:srgbClr val="FF0000"/>
                </a:solidFill>
                <a:ea typeface="Calibri" panose="020F0502020204030204" pitchFamily="34" charset="0"/>
                <a:cs typeface="Tahoma" panose="020B0604030504040204" pitchFamily="34" charset="0"/>
              </a:rPr>
              <a:t>&gt;Φ</a:t>
            </a:r>
            <a:r>
              <a:rPr lang="en-US" altLang="en-US" sz="2000" b="1" baseline="-25000" dirty="0">
                <a:solidFill>
                  <a:srgbClr val="FF0000"/>
                </a:solidFill>
                <a:ea typeface="Calibri" panose="020F0502020204030204" pitchFamily="34" charset="0"/>
                <a:cs typeface="Tahoma" panose="020B0604030504040204" pitchFamily="34" charset="0"/>
              </a:rPr>
              <a:t>S</a:t>
            </a:r>
            <a:r>
              <a:rPr kumimoji="0" lang="en-US" altLang="en-US" sz="2000" b="1" i="0" u="none" strike="noStrike" cap="none" normalizeH="0" baseline="0" dirty="0" smtClean="0">
                <a:ln>
                  <a:noFill/>
                </a:ln>
                <a:solidFill>
                  <a:srgbClr val="000000"/>
                </a:solidFill>
                <a:effectLst/>
                <a:ea typeface="Times New Roman" panose="02020603050405020304" pitchFamily="18" charset="0"/>
                <a:cs typeface="Tahoma" panose="020B0604030504040204" pitchFamily="34" charset="0"/>
              </a:rPr>
              <a:t>, electrons will transfer from the semiconductor to the metal until the equilibrium condition is established. The net loss of electrons creates a negative charge in the metal and a positive charge in the semiconductor, which results a depletion region and a growing barrier at the semiconductor surface. As the result, the equilibrium band structure for a metal and a n-type semiconductor is illustrated in Figure.</a:t>
            </a:r>
            <a:endParaRPr kumimoji="0" lang="en-US" altLang="en-US" sz="2000" b="1"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chemeClr val="tx1"/>
              </a:solidFill>
              <a:effectLst/>
            </a:endParaRPr>
          </a:p>
        </p:txBody>
      </p:sp>
      <p:pic>
        <p:nvPicPr>
          <p:cNvPr id="6145" name="Picture 6" descr="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9478" y="3180187"/>
            <a:ext cx="4390300" cy="248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843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smtClean="0"/>
              <a:t>ELECTRONIC MATERIALS AND DEVICES       DR.M.SARANYA NAIR </a:t>
            </a:r>
            <a:endParaRPr lang="en-IN"/>
          </a:p>
        </p:txBody>
      </p:sp>
      <p:sp>
        <p:nvSpPr>
          <p:cNvPr id="5" name="Rectangle 2"/>
          <p:cNvSpPr>
            <a:spLocks noChangeArrowheads="1"/>
          </p:cNvSpPr>
          <p:nvPr/>
        </p:nvSpPr>
        <p:spPr bwMode="auto">
          <a:xfrm>
            <a:off x="831762" y="685345"/>
            <a:ext cx="10296939" cy="27956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 rIns="9144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1" u="none" strike="noStrike" cap="none" normalizeH="0" baseline="0" dirty="0" smtClean="0">
                <a:ln>
                  <a:noFill/>
                </a:ln>
                <a:solidFill>
                  <a:srgbClr val="0372A6"/>
                </a:solidFill>
                <a:effectLst/>
                <a:ea typeface="Times New Roman" panose="02020603050405020304" pitchFamily="18" charset="0"/>
                <a:cs typeface="Tahoma" panose="020B0604030504040204" pitchFamily="34" charset="0"/>
              </a:rPr>
              <a:t>Forward Biasing</a:t>
            </a:r>
            <a:endParaRPr kumimoji="0" lang="en-US" altLang="en-US" sz="2000" b="1" i="1" u="none" strike="noStrike" cap="none" normalizeH="0" baseline="0" dirty="0" smtClean="0">
              <a:ln>
                <a:noFill/>
              </a:ln>
              <a:solidFill>
                <a:srgbClr val="2E74B5"/>
              </a:solidFill>
              <a:effectLst/>
              <a:ea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pPr>
            <a:r>
              <a:rPr kumimoji="0" lang="en-US" altLang="en-US" sz="2000" b="1" i="0" u="none" strike="noStrike" cap="none" normalizeH="0" baseline="0" dirty="0" smtClean="0">
                <a:ln>
                  <a:noFill/>
                </a:ln>
                <a:solidFill>
                  <a:srgbClr val="000000"/>
                </a:solidFill>
                <a:effectLst/>
                <a:ea typeface="Times New Roman" panose="02020603050405020304" pitchFamily="18" charset="0"/>
                <a:cs typeface="Tahoma" panose="020B0604030504040204" pitchFamily="34" charset="0"/>
              </a:rPr>
              <a:t>Under a forward biasing, the operation of MS junction is illustrated in Figure. There</a:t>
            </a:r>
            <a:r>
              <a:rPr kumimoji="0" lang="en-US" altLang="en-US" sz="2000" b="1" i="0" u="none" strike="noStrike" cap="none" normalizeH="0" dirty="0" smtClean="0">
                <a:ln>
                  <a:noFill/>
                </a:ln>
                <a:solidFill>
                  <a:srgbClr val="000000"/>
                </a:solidFill>
                <a:effectLst/>
                <a:ea typeface="Times New Roman" panose="02020603050405020304" pitchFamily="18" charset="0"/>
                <a:cs typeface="Tahoma" panose="020B0604030504040204" pitchFamily="34" charset="0"/>
              </a:rPr>
              <a:t> </a:t>
            </a:r>
            <a:r>
              <a:rPr kumimoji="0" lang="en-US" altLang="en-US" sz="2000" b="1" i="0" u="none" strike="noStrike" cap="none" normalizeH="0" baseline="0" dirty="0" smtClean="0">
                <a:ln>
                  <a:noFill/>
                </a:ln>
                <a:solidFill>
                  <a:srgbClr val="000000"/>
                </a:solidFill>
                <a:effectLst/>
                <a:ea typeface="Times New Roman" panose="02020603050405020304" pitchFamily="18" charset="0"/>
                <a:cs typeface="Tahoma" panose="020B0604030504040204" pitchFamily="34" charset="0"/>
              </a:rPr>
              <a:t>results a reduction of the potential barrier across the semiconductor. Consequently, it will be much easier for electrons to pass over the barrier, which makes the electrons diffuse much easier from semiconductor to the metal. Therefore, as the </a:t>
            </a:r>
            <a:r>
              <a:rPr lang="en-US" altLang="en-US" sz="2000" b="1" dirty="0" smtClean="0">
                <a:solidFill>
                  <a:srgbClr val="000000"/>
                </a:solidFill>
                <a:ea typeface="Times New Roman" panose="02020603050405020304" pitchFamily="18" charset="0"/>
                <a:cs typeface="Tahoma" panose="020B0604030504040204" pitchFamily="34" charset="0"/>
              </a:rPr>
              <a:t>V</a:t>
            </a:r>
            <a:r>
              <a:rPr lang="en-US" altLang="en-US" sz="2000" b="1" baseline="-25000" dirty="0" smtClean="0">
                <a:solidFill>
                  <a:srgbClr val="000000"/>
                </a:solidFill>
                <a:ea typeface="Times New Roman" panose="02020603050405020304" pitchFamily="18" charset="0"/>
                <a:cs typeface="Tahoma" panose="020B0604030504040204" pitchFamily="34" charset="0"/>
              </a:rPr>
              <a:t>A </a:t>
            </a:r>
            <a:r>
              <a:rPr kumimoji="0" lang="en-US" altLang="en-US" sz="2000" b="1" i="0" u="none" strike="noStrike" cap="none" normalizeH="0" baseline="0" dirty="0" smtClean="0">
                <a:ln>
                  <a:noFill/>
                </a:ln>
                <a:solidFill>
                  <a:srgbClr val="000000"/>
                </a:solidFill>
                <a:effectLst/>
                <a:ea typeface="Times New Roman" panose="02020603050405020304" pitchFamily="18" charset="0"/>
                <a:cs typeface="Tahoma" panose="020B0604030504040204" pitchFamily="34" charset="0"/>
              </a:rPr>
              <a:t>increasing, the current will increase rapidly, since more electrons will be able to overcome the surface barrier. There will be more electrons diffuse from the semiconductor towards the metal, a positive current will be generated across the MS junction.</a:t>
            </a:r>
            <a:endParaRPr kumimoji="0" lang="en-US" altLang="en-US" sz="2000" b="1"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chemeClr val="tx1"/>
              </a:solidFill>
              <a:effectLst/>
            </a:endParaRPr>
          </a:p>
        </p:txBody>
      </p:sp>
      <p:pic>
        <p:nvPicPr>
          <p:cNvPr id="4100" name="Picture 4" descr="https://quick-learn.in/wp-content/uploads/2021/04/image-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7764" y="2913498"/>
            <a:ext cx="5294571" cy="2858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3720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14004</TotalTime>
  <Words>1489</Words>
  <Application>Microsoft Office PowerPoint</Application>
  <PresentationFormat>Widescreen</PresentationFormat>
  <Paragraphs>136</Paragraphs>
  <Slides>29</Slides>
  <Notes>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41" baseType="lpstr">
      <vt:lpstr>Arial</vt:lpstr>
      <vt:lpstr>Calibri</vt:lpstr>
      <vt:lpstr>Euclid Symbol</vt:lpstr>
      <vt:lpstr>Garamond</vt:lpstr>
      <vt:lpstr>Shruti</vt:lpstr>
      <vt:lpstr>Symbol</vt:lpstr>
      <vt:lpstr>Tahoma</vt:lpstr>
      <vt:lpstr>Times New Roman</vt:lpstr>
      <vt:lpstr>Times-Italic</vt:lpstr>
      <vt:lpstr>Times-Roman</vt:lpstr>
      <vt:lpstr>Organic</vt:lpstr>
      <vt:lpstr>Bitmap Image</vt:lpstr>
      <vt:lpstr>ELECTRONIC MATERIALS AND DEVICES</vt:lpstr>
      <vt:lpstr>ELECTRONIC MATERIALS AND DEVICES</vt:lpstr>
      <vt:lpstr>Field Effect Transistor – MOSFET TWO-TERMINAL MOS STRUCTURE : MOS-CAPacitor (MOSCAP) </vt:lpstr>
      <vt:lpstr>Metal-Semiconductors Contacts </vt:lpstr>
      <vt:lpstr>PowerPoint Presentation</vt:lpstr>
      <vt:lpstr>PowerPoint Presentation</vt:lpstr>
      <vt:lpstr>PowerPoint Presentation</vt:lpstr>
      <vt:lpstr>PowerPoint Presentation</vt:lpstr>
      <vt:lpstr>PowerPoint Presentation</vt:lpstr>
      <vt:lpstr>PowerPoint Presentation</vt:lpstr>
      <vt:lpstr>Summary</vt:lpstr>
      <vt:lpstr>PN vs Schottky</vt:lpstr>
      <vt:lpstr>Metal Oxide Semiconductor  MOS Capacitor </vt:lpstr>
      <vt:lpstr>PowerPoint Presentation</vt:lpstr>
      <vt:lpstr>PowerPoint Presentation</vt:lpstr>
      <vt:lpstr>MOSCAP – Energy Band Diagrams </vt:lpstr>
      <vt:lpstr>PowerPoint Presentation</vt:lpstr>
      <vt:lpstr>PowerPoint Presentation</vt:lpstr>
      <vt:lpstr>MOSCAP - Depletion Layer Thickness</vt:lpstr>
      <vt:lpstr>PowerPoint Presentation</vt:lpstr>
      <vt:lpstr>PowerPoint Presentation</vt:lpstr>
      <vt:lpstr>THE BASIC MOSFET OPERATION</vt:lpstr>
      <vt:lpstr>PowerPoint Presentation</vt:lpstr>
      <vt:lpstr>Current–Voltage (I-V) Characteristics</vt:lpstr>
      <vt:lpstr>PowerPoint Presentation</vt:lpstr>
      <vt:lpstr>PowerPoint Presentation</vt:lpstr>
      <vt:lpstr>PowerPoint Presentation</vt:lpstr>
      <vt:lpstr>PowerPoint Presentation</vt:lpstr>
      <vt:lpstr>Thank you</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MATERIALS AND DEVICES</dc:title>
  <dc:creator>HP</dc:creator>
  <cp:lastModifiedBy>HP</cp:lastModifiedBy>
  <cp:revision>218</cp:revision>
  <dcterms:created xsi:type="dcterms:W3CDTF">2022-02-09T19:41:17Z</dcterms:created>
  <dcterms:modified xsi:type="dcterms:W3CDTF">2023-06-16T00:56:53Z</dcterms:modified>
</cp:coreProperties>
</file>