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63" r:id="rId2"/>
    <p:sldId id="256" r:id="rId3"/>
    <p:sldId id="274" r:id="rId4"/>
    <p:sldId id="399" r:id="rId5"/>
    <p:sldId id="380" r:id="rId6"/>
    <p:sldId id="381" r:id="rId7"/>
    <p:sldId id="382" r:id="rId8"/>
    <p:sldId id="385" r:id="rId9"/>
    <p:sldId id="294" r:id="rId10"/>
    <p:sldId id="311" r:id="rId11"/>
    <p:sldId id="318" r:id="rId12"/>
    <p:sldId id="397" r:id="rId13"/>
    <p:sldId id="402" r:id="rId14"/>
    <p:sldId id="403" r:id="rId15"/>
    <p:sldId id="404" r:id="rId16"/>
    <p:sldId id="405"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 id="418"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4660"/>
  </p:normalViewPr>
  <p:slideViewPr>
    <p:cSldViewPr snapToGrid="0">
      <p:cViewPr varScale="1">
        <p:scale>
          <a:sx n="74" d="100"/>
          <a:sy n="74"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5339-DA39-4D2E-8D92-DB666EBE9B79}"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12CAF-5D9C-47ED-A0DF-5179822E2579}" type="slidenum">
              <a:rPr lang="en-IN" smtClean="0"/>
              <a:t>‹#›</a:t>
            </a:fld>
            <a:endParaRPr lang="en-IN"/>
          </a:p>
        </p:txBody>
      </p:sp>
    </p:spTree>
    <p:extLst>
      <p:ext uri="{BB962C8B-B14F-4D97-AF65-F5344CB8AC3E}">
        <p14:creationId xmlns:p14="http://schemas.microsoft.com/office/powerpoint/2010/main" val="25218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1</a:t>
            </a:fld>
            <a:endParaRPr lang="en-IN"/>
          </a:p>
        </p:txBody>
      </p:sp>
    </p:spTree>
    <p:extLst>
      <p:ext uri="{BB962C8B-B14F-4D97-AF65-F5344CB8AC3E}">
        <p14:creationId xmlns:p14="http://schemas.microsoft.com/office/powerpoint/2010/main" val="3218372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19</a:t>
            </a:fld>
            <a:endParaRPr lang="en-IN"/>
          </a:p>
        </p:txBody>
      </p:sp>
    </p:spTree>
    <p:extLst>
      <p:ext uri="{BB962C8B-B14F-4D97-AF65-F5344CB8AC3E}">
        <p14:creationId xmlns:p14="http://schemas.microsoft.com/office/powerpoint/2010/main" val="3448942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B9FBD62-2CEA-4E6E-86FA-B7E5A417B062}" type="datetime1">
              <a:rPr lang="en-IN" smtClean="0"/>
              <a:t>16-06-2023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D31ECF-F1CA-485F-9ABF-18C19B2A0C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534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4A6C9C-8AFB-4071-AED7-B8ABFC8211F6}"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97203089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32CA25-CB54-4A49-AFAC-B8178D11EC8C}"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13987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A18868-D59E-4833-9448-F7ACBA6F7265}"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1258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3BC001-EF04-4CFE-BCF8-1B04B5371C45}"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9633961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FFC1C4-E6D9-4270-B9FE-3EF829EB218B}"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94721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FD9EC9-84C5-4A8C-B54C-AA25D655D28F}"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4579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D2D7D8-4308-4F64-B77F-DF0E4E70AE49}"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0496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8AFAAEC-29A8-470B-A3F1-35FB1C92570E}"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6006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30CCE8-3691-4AE2-BE2C-03B19FE3BB8F}"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196284728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53D7E6-0A38-4F75-9A97-C2C2F081A6C9}"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7815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94E1C3-1430-45E0-BC63-45F310F9E111}"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468461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176196-93A9-4032-8FA5-7B5B11560B4C}" type="datetime1">
              <a:rPr lang="en-IN" smtClean="0"/>
              <a:t>16-06-2023</a:t>
            </a:fld>
            <a:endParaRPr lang="en-IN"/>
          </a:p>
        </p:txBody>
      </p:sp>
      <p:sp>
        <p:nvSpPr>
          <p:cNvPr id="8" name="Footer Placeholder 7"/>
          <p:cNvSpPr>
            <a:spLocks noGrp="1"/>
          </p:cNvSpPr>
          <p:nvPr>
            <p:ph type="ftr" sz="quarter" idx="11"/>
          </p:nvPr>
        </p:nvSpPr>
        <p:spPr/>
        <p:txBody>
          <a:bodyPr/>
          <a:lstStyle/>
          <a:p>
            <a:r>
              <a:rPr lang="en-IN" smtClean="0"/>
              <a:t>ELECTRONIC MATERIALS AND DEVICES       DR.M.SARANYA NAIR </a:t>
            </a:r>
            <a:endParaRPr lang="en-IN"/>
          </a:p>
        </p:txBody>
      </p:sp>
      <p:sp>
        <p:nvSpPr>
          <p:cNvPr id="9" name="Slide Number Placeholder 8"/>
          <p:cNvSpPr>
            <a:spLocks noGrp="1"/>
          </p:cNvSpPr>
          <p:nvPr>
            <p:ph type="sldNum" sz="quarter" idx="12"/>
          </p:nvPr>
        </p:nvSpPr>
        <p:spPr/>
        <p:txBody>
          <a:bodyPr/>
          <a:lstStyle/>
          <a:p>
            <a:fld id="{0CD31ECF-F1CA-485F-9ABF-18C19B2A0C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6357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3FC525-F452-4FB0-A8F7-8CADD287EC53}" type="datetime1">
              <a:rPr lang="en-IN" smtClean="0"/>
              <a:t>16-06-2023</a:t>
            </a:fld>
            <a:endParaRPr lang="en-IN"/>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Slide Number Placeholder 4"/>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2705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83ADCA-E37F-4572-B7F9-68151F99535D}" type="datetime1">
              <a:rPr lang="en-IN" smtClean="0"/>
              <a:t>16-06-2023</a:t>
            </a:fld>
            <a:endParaRPr lang="en-IN"/>
          </a:p>
        </p:txBody>
      </p:sp>
      <p:sp>
        <p:nvSpPr>
          <p:cNvPr id="3" name="Footer Placeholder 2"/>
          <p:cNvSpPr>
            <a:spLocks noGrp="1"/>
          </p:cNvSpPr>
          <p:nvPr>
            <p:ph type="ftr" sz="quarter" idx="11"/>
          </p:nvPr>
        </p:nvSpPr>
        <p:spPr/>
        <p:txBody>
          <a:bodyPr/>
          <a:lstStyle/>
          <a:p>
            <a:r>
              <a:rPr lang="en-IN" smtClean="0"/>
              <a:t>ELECTRONIC MATERIALS AND DEVICES       DR.M.SARANYA NAIR </a:t>
            </a:r>
            <a:endParaRPr lang="en-IN"/>
          </a:p>
        </p:txBody>
      </p:sp>
      <p:sp>
        <p:nvSpPr>
          <p:cNvPr id="4" name="Slide Number Placeholder 3"/>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2242150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7EE77-85CC-40F1-BBA0-F95594C5C315}"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7299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910BE5-2D64-4159-B4EC-E088A345C00D}"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76774747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FFC34F-4F0A-45A4-971D-6EF0986B645E}" type="datetime1">
              <a:rPr lang="en-IN" smtClean="0"/>
              <a:t>16-06-2023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smtClean="0"/>
              <a:t>ELECTRONIC MATERIALS AND DEVICES       DR.M.SARANYA NAIR </a:t>
            </a:r>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D31ECF-F1CA-485F-9ABF-18C19B2A0C7A}" type="slidenum">
              <a:rPr lang="en-IN" smtClean="0"/>
              <a:t>‹#›</a:t>
            </a:fld>
            <a:endParaRPr lang="en-IN"/>
          </a:p>
        </p:txBody>
      </p:sp>
    </p:spTree>
    <p:extLst>
      <p:ext uri="{BB962C8B-B14F-4D97-AF65-F5344CB8AC3E}">
        <p14:creationId xmlns:p14="http://schemas.microsoft.com/office/powerpoint/2010/main" val="1127266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ranyanair.m@vit.ac.in" TargetMode="External"/><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6" Type="http://schemas.openxmlformats.org/officeDocument/2006/relationships/image" Target="../media/image29.emf"/><Relationship Id="rId5" Type="http://schemas.openxmlformats.org/officeDocument/2006/relationships/image" Target="../media/image28.emf"/><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dirty="0" smtClean="0"/>
              <a:t> </a:t>
            </a:r>
            <a:endParaRPr lang="en-IN" dirty="0"/>
          </a:p>
        </p:txBody>
      </p:sp>
      <p:pic>
        <p:nvPicPr>
          <p:cNvPr id="1026" name="Picture 2" descr="EBOOK Semiconductor Physics and Devices: Basic Principles 4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5339" y="2070546"/>
            <a:ext cx="2086243" cy="2574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ext uri="{D42A27DB-BD31-4B8C-83A1-F6EECF244321}">
                <p14:modId xmlns:p14="http://schemas.microsoft.com/office/powerpoint/2010/main" val="2450819091"/>
              </p:ext>
            </p:extLst>
          </p:nvPr>
        </p:nvGraphicFramePr>
        <p:xfrm>
          <a:off x="9606678" y="231328"/>
          <a:ext cx="2282825" cy="914400"/>
        </p:xfrm>
        <a:graphic>
          <a:graphicData uri="http://schemas.openxmlformats.org/drawingml/2006/table">
            <a:tbl>
              <a:tblPr firstRow="1" firstCol="1" bandRow="1">
                <a:tableStyleId>{5940675A-B579-460E-94D1-54222C63F5DA}</a:tableStyleId>
              </a:tblPr>
              <a:tblGrid>
                <a:gridCol w="482684"/>
                <a:gridCol w="432034"/>
                <a:gridCol w="432034"/>
                <a:gridCol w="432034"/>
                <a:gridCol w="504039"/>
              </a:tblGrid>
              <a:tr h="457200">
                <a:tc>
                  <a:txBody>
                    <a:bodyPr/>
                    <a:lstStyle/>
                    <a:p>
                      <a:pPr>
                        <a:lnSpc>
                          <a:spcPct val="107000"/>
                        </a:lnSpc>
                        <a:spcAft>
                          <a:spcPts val="0"/>
                        </a:spcAft>
                      </a:pPr>
                      <a:r>
                        <a:rPr lang="en-US" sz="2800" b="1" dirty="0">
                          <a:effectLst/>
                        </a:rPr>
                        <a:t>L</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T</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P</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J</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C</a:t>
                      </a:r>
                      <a:endParaRPr lang="en-IN" sz="2800" b="1">
                        <a:effectLst/>
                        <a:latin typeface="Calibri"/>
                        <a:ea typeface="Calibri"/>
                        <a:cs typeface="Shruti"/>
                      </a:endParaRPr>
                    </a:p>
                  </a:txBody>
                  <a:tcPr marL="68578" marR="68578" marT="0" marB="0"/>
                </a:tc>
              </a:tr>
              <a:tr h="457200">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r>
            </a:tbl>
          </a:graphicData>
        </a:graphic>
      </p:graphicFrame>
      <p:sp>
        <p:nvSpPr>
          <p:cNvPr id="4" name="Rectangle 2"/>
          <p:cNvSpPr>
            <a:spLocks noChangeArrowheads="1"/>
          </p:cNvSpPr>
          <p:nvPr/>
        </p:nvSpPr>
        <p:spPr bwMode="auto">
          <a:xfrm>
            <a:off x="128788" y="221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ext uri="{D42A27DB-BD31-4B8C-83A1-F6EECF244321}">
                <p14:modId xmlns:p14="http://schemas.microsoft.com/office/powerpoint/2010/main" val="2756483129"/>
              </p:ext>
            </p:extLst>
          </p:nvPr>
        </p:nvGraphicFramePr>
        <p:xfrm>
          <a:off x="128788" y="225682"/>
          <a:ext cx="2563608" cy="827832"/>
        </p:xfrm>
        <a:graphic>
          <a:graphicData uri="http://schemas.openxmlformats.org/presentationml/2006/ole">
            <mc:AlternateContent xmlns:mc="http://schemas.openxmlformats.org/markup-compatibility/2006">
              <mc:Choice xmlns:v="urn:schemas-microsoft-com:vml" Requires="v">
                <p:oleObj spid="_x0000_s1132" name="Bitmap Image" r:id="rId5" imgW="9809524" imgH="2742857" progId="Paint.Picture">
                  <p:embed/>
                </p:oleObj>
              </mc:Choice>
              <mc:Fallback>
                <p:oleObj name="Bitmap Image" r:id="rId5" imgW="9809524" imgH="2742857"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88" y="225682"/>
                        <a:ext cx="2563608" cy="827832"/>
                      </a:xfrm>
                      <a:prstGeom prst="rect">
                        <a:avLst/>
                      </a:prstGeom>
                      <a:solidFill>
                        <a:schemeClr val="accent4">
                          <a:lumMod val="20000"/>
                          <a:lumOff val="80000"/>
                        </a:schemeClr>
                      </a:solidFill>
                    </p:spPr>
                  </p:pic>
                </p:oleObj>
              </mc:Fallback>
            </mc:AlternateContent>
          </a:graphicData>
        </a:graphic>
      </p:graphicFrame>
      <p:pic>
        <p:nvPicPr>
          <p:cNvPr id="1028" name="Picture 4" descr="Principles of Electronic Materials and Devices (IRWIN ELEC&amp;amp;COMPUTER  ENGINERING) : Kasap Prof., Safa O.: Amazon.in: Boo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88" y="2070546"/>
            <a:ext cx="2090537" cy="258704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2692927" y="1976739"/>
            <a:ext cx="6815138" cy="251937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spcBef>
                <a:spcPts val="0"/>
              </a:spcBef>
              <a:spcAft>
                <a:spcPts val="0"/>
              </a:spcAft>
              <a:defRPr/>
            </a:pPr>
            <a:r>
              <a:rPr lang="en-IN" sz="1800" b="1" dirty="0" err="1" smtClean="0">
                <a:solidFill>
                  <a:schemeClr val="tx1">
                    <a:lumMod val="95000"/>
                    <a:lumOff val="5000"/>
                  </a:schemeClr>
                </a:solidFill>
              </a:rPr>
              <a:t>Dr.</a:t>
            </a:r>
            <a:r>
              <a:rPr lang="en-IN" sz="1800" b="1" dirty="0" smtClean="0">
                <a:solidFill>
                  <a:schemeClr val="tx1">
                    <a:lumMod val="95000"/>
                    <a:lumOff val="5000"/>
                  </a:schemeClr>
                </a:solidFill>
              </a:rPr>
              <a:t> M. </a:t>
            </a:r>
            <a:r>
              <a:rPr lang="en-IN" sz="1800" b="1" dirty="0" err="1" smtClean="0">
                <a:solidFill>
                  <a:schemeClr val="tx1">
                    <a:lumMod val="95000"/>
                    <a:lumOff val="5000"/>
                  </a:schemeClr>
                </a:solidFill>
              </a:rPr>
              <a:t>Saranya</a:t>
            </a:r>
            <a:r>
              <a:rPr lang="en-IN" sz="1800" b="1" dirty="0" smtClean="0">
                <a:solidFill>
                  <a:schemeClr val="tx1">
                    <a:lumMod val="95000"/>
                    <a:lumOff val="5000"/>
                  </a:schemeClr>
                </a:solidFill>
              </a:rPr>
              <a:t> Nair</a:t>
            </a:r>
          </a:p>
          <a:p>
            <a:pPr>
              <a:spcBef>
                <a:spcPts val="0"/>
              </a:spcBef>
              <a:spcAft>
                <a:spcPts val="0"/>
              </a:spcAft>
              <a:defRPr/>
            </a:pPr>
            <a:r>
              <a:rPr lang="en-IN" sz="1800" b="1" dirty="0" smtClean="0">
                <a:solidFill>
                  <a:schemeClr val="tx1">
                    <a:lumMod val="95000"/>
                    <a:lumOff val="5000"/>
                  </a:schemeClr>
                </a:solidFill>
              </a:rPr>
              <a:t>School of Electronics Engineering</a:t>
            </a:r>
          </a:p>
          <a:p>
            <a:pPr>
              <a:spcBef>
                <a:spcPts val="0"/>
              </a:spcBef>
              <a:spcAft>
                <a:spcPts val="0"/>
              </a:spcAft>
              <a:defRPr/>
            </a:pPr>
            <a:r>
              <a:rPr lang="en-IN" sz="1800" b="1" dirty="0" smtClean="0">
                <a:solidFill>
                  <a:schemeClr val="tx1">
                    <a:lumMod val="95000"/>
                    <a:lumOff val="5000"/>
                  </a:schemeClr>
                </a:solidFill>
              </a:rPr>
              <a:t>VIT-Chennai Campus</a:t>
            </a:r>
          </a:p>
          <a:p>
            <a:pPr>
              <a:spcBef>
                <a:spcPts val="0"/>
              </a:spcBef>
              <a:spcAft>
                <a:spcPts val="0"/>
              </a:spcAft>
              <a:defRPr/>
            </a:pPr>
            <a:r>
              <a:rPr lang="en-IN" sz="1800" b="1" dirty="0" smtClean="0">
                <a:solidFill>
                  <a:schemeClr val="tx1">
                    <a:lumMod val="95000"/>
                    <a:lumOff val="5000"/>
                  </a:schemeClr>
                </a:solidFill>
              </a:rPr>
              <a:t>E-mail : </a:t>
            </a:r>
            <a:r>
              <a:rPr lang="en-IN" sz="1800" b="1" dirty="0" smtClean="0">
                <a:solidFill>
                  <a:schemeClr val="tx1">
                    <a:lumMod val="95000"/>
                    <a:lumOff val="5000"/>
                  </a:schemeClr>
                </a:solidFill>
                <a:hlinkClick r:id="rId8"/>
              </a:rPr>
              <a:t>saranyanair.m@vit.ac.in</a:t>
            </a:r>
            <a:endParaRPr lang="en-IN" sz="1800" b="1" dirty="0" smtClean="0">
              <a:solidFill>
                <a:schemeClr val="tx1">
                  <a:lumMod val="95000"/>
                  <a:lumOff val="5000"/>
                </a:schemeClr>
              </a:solidFill>
            </a:endParaRPr>
          </a:p>
          <a:p>
            <a:pPr>
              <a:spcBef>
                <a:spcPts val="0"/>
              </a:spcBef>
              <a:spcAft>
                <a:spcPts val="0"/>
              </a:spcAft>
              <a:defRPr/>
            </a:pPr>
            <a:endParaRPr lang="en-IN" sz="1800" b="1" dirty="0">
              <a:solidFill>
                <a:schemeClr val="tx1">
                  <a:lumMod val="95000"/>
                  <a:lumOff val="5000"/>
                </a:schemeClr>
              </a:solidFill>
            </a:endParaRPr>
          </a:p>
          <a:p>
            <a:pPr>
              <a:spcBef>
                <a:spcPts val="0"/>
              </a:spcBef>
              <a:spcAft>
                <a:spcPts val="0"/>
              </a:spcAft>
              <a:defRPr/>
            </a:pPr>
            <a:endParaRPr lang="en-IN" sz="1800" b="1" dirty="0">
              <a:solidFill>
                <a:schemeClr val="tx1">
                  <a:lumMod val="95000"/>
                  <a:lumOff val="5000"/>
                </a:schemeClr>
              </a:solidFill>
            </a:endParaRPr>
          </a:p>
          <a:p>
            <a:pPr>
              <a:spcBef>
                <a:spcPts val="0"/>
              </a:spcBef>
              <a:spcAft>
                <a:spcPts val="0"/>
              </a:spcAft>
              <a:defRPr/>
            </a:pPr>
            <a:r>
              <a:rPr lang="en-IN" sz="3100" b="1" dirty="0" smtClean="0">
                <a:solidFill>
                  <a:schemeClr val="tx1">
                    <a:lumMod val="95000"/>
                    <a:lumOff val="5000"/>
                  </a:schemeClr>
                </a:solidFill>
              </a:rPr>
              <a:t>Revision</a:t>
            </a:r>
          </a:p>
          <a:p>
            <a:pPr>
              <a:defRPr/>
            </a:pPr>
            <a:endParaRPr lang="en-IN" sz="3100" dirty="0"/>
          </a:p>
        </p:txBody>
      </p:sp>
      <p:sp>
        <p:nvSpPr>
          <p:cNvPr id="7" name="Footer Placeholder 6"/>
          <p:cNvSpPr>
            <a:spLocks noGrp="1"/>
          </p:cNvSpPr>
          <p:nvPr>
            <p:ph type="ftr" sz="quarter" idx="11"/>
          </p:nvPr>
        </p:nvSpPr>
        <p:spPr>
          <a:xfrm>
            <a:off x="3617470" y="5026696"/>
            <a:ext cx="5214635" cy="279400"/>
          </a:xfrm>
        </p:spPr>
        <p:txBody>
          <a:bodyPr/>
          <a:lstStyle/>
          <a:p>
            <a:pPr algn="ctr"/>
            <a:r>
              <a:rPr lang="en-IN" dirty="0" smtClean="0"/>
              <a:t>ELECTRONIC MATERIALS AND DEVICES       DR.M.SARANYA NAIR </a:t>
            </a:r>
            <a:endParaRPr lang="en-IN" dirty="0"/>
          </a:p>
        </p:txBody>
      </p:sp>
    </p:spTree>
    <p:extLst>
      <p:ext uri="{BB962C8B-B14F-4D97-AF65-F5344CB8AC3E}">
        <p14:creationId xmlns:p14="http://schemas.microsoft.com/office/powerpoint/2010/main" val="57606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700" b="1" dirty="0"/>
              <a:t>ELECTRICAL AND THERMAL CONDUCTION IN </a:t>
            </a:r>
            <a:r>
              <a:rPr lang="en-IN" sz="2700" b="1" dirty="0" smtClean="0"/>
              <a:t>SOLIDS</a:t>
            </a:r>
            <a:r>
              <a:rPr lang="en-IN" b="1" dirty="0"/>
              <a:t/>
            </a:r>
            <a:br>
              <a:rPr lang="en-IN" b="1" dirty="0"/>
            </a:br>
            <a:r>
              <a:rPr lang="en-IN" b="1" dirty="0" smtClean="0"/>
              <a:t/>
            </a:r>
            <a:br>
              <a:rPr lang="en-IN" b="1" dirty="0" smtClean="0"/>
            </a:br>
            <a:r>
              <a:rPr lang="en-IN" sz="2000" b="1" dirty="0" smtClean="0"/>
              <a:t>CLASSICAL </a:t>
            </a:r>
            <a:r>
              <a:rPr lang="en-IN" sz="2000" b="1" dirty="0"/>
              <a:t>THEORY: THE DRUDE MODEL</a:t>
            </a:r>
            <a:endParaRPr lang="en-IN" sz="2000"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8" name="Rectangle 7"/>
          <p:cNvSpPr/>
          <p:nvPr/>
        </p:nvSpPr>
        <p:spPr>
          <a:xfrm>
            <a:off x="1295401" y="2735773"/>
            <a:ext cx="1063689" cy="369332"/>
          </a:xfrm>
          <a:prstGeom prst="rect">
            <a:avLst/>
          </a:prstGeom>
        </p:spPr>
        <p:txBody>
          <a:bodyPr wrap="none">
            <a:spAutoFit/>
          </a:bodyPr>
          <a:lstStyle/>
          <a:p>
            <a:r>
              <a:rPr lang="en-IN" dirty="0" err="1"/>
              <a:t>J</a:t>
            </a:r>
            <a:r>
              <a:rPr lang="en-IN" baseline="-25000" dirty="0" err="1"/>
              <a:t>x</a:t>
            </a:r>
            <a:r>
              <a:rPr lang="en-IN" dirty="0"/>
              <a:t> = </a:t>
            </a:r>
            <a:r>
              <a:rPr lang="en-IN" dirty="0" err="1" smtClean="0"/>
              <a:t>env</a:t>
            </a:r>
            <a:r>
              <a:rPr lang="en-IN" baseline="-25000" dirty="0" err="1" smtClean="0"/>
              <a:t>dx</a:t>
            </a:r>
            <a:endParaRPr lang="en-IN" baseline="-25000" dirty="0"/>
          </a:p>
        </p:txBody>
      </p:sp>
      <p:pic>
        <p:nvPicPr>
          <p:cNvPr id="10" name="Picture 9"/>
          <p:cNvPicPr>
            <a:picLocks noChangeAspect="1"/>
          </p:cNvPicPr>
          <p:nvPr/>
        </p:nvPicPr>
        <p:blipFill>
          <a:blip r:embed="rId2">
            <a:duotone>
              <a:prstClr val="black"/>
              <a:schemeClr val="accent6">
                <a:tint val="45000"/>
                <a:satMod val="400000"/>
              </a:schemeClr>
            </a:duotone>
            <a:lum contrast="40000"/>
          </a:blip>
          <a:stretch>
            <a:fillRect/>
          </a:stretch>
        </p:blipFill>
        <p:spPr>
          <a:xfrm>
            <a:off x="2807367" y="2709022"/>
            <a:ext cx="1545692" cy="563346"/>
          </a:xfrm>
          <a:prstGeom prst="rect">
            <a:avLst/>
          </a:prstGeom>
          <a:ln>
            <a:solidFill>
              <a:schemeClr val="accent1"/>
            </a:solidFill>
          </a:ln>
        </p:spPr>
      </p:pic>
      <p:pic>
        <p:nvPicPr>
          <p:cNvPr id="11" name="Picture 10"/>
          <p:cNvPicPr>
            <a:picLocks noChangeAspect="1"/>
          </p:cNvPicPr>
          <p:nvPr/>
        </p:nvPicPr>
        <p:blipFill>
          <a:blip r:embed="rId3">
            <a:duotone>
              <a:prstClr val="black"/>
              <a:schemeClr val="accent6">
                <a:tint val="45000"/>
                <a:satMod val="400000"/>
              </a:schemeClr>
            </a:duotone>
            <a:lum contrast="20000"/>
          </a:blip>
          <a:stretch>
            <a:fillRect/>
          </a:stretch>
        </p:blipFill>
        <p:spPr>
          <a:xfrm>
            <a:off x="5838975" y="2604479"/>
            <a:ext cx="1489104" cy="614392"/>
          </a:xfrm>
          <a:prstGeom prst="rect">
            <a:avLst/>
          </a:prstGeom>
          <a:ln>
            <a:solidFill>
              <a:schemeClr val="accent1"/>
            </a:solidFill>
          </a:ln>
        </p:spPr>
      </p:pic>
      <p:pic>
        <p:nvPicPr>
          <p:cNvPr id="12" name="Picture 11"/>
          <p:cNvPicPr>
            <a:picLocks noChangeAspect="1"/>
          </p:cNvPicPr>
          <p:nvPr/>
        </p:nvPicPr>
        <p:blipFill>
          <a:blip r:embed="rId4">
            <a:lum contrast="20000"/>
            <a:duotone>
              <a:prstClr val="black"/>
              <a:schemeClr val="accent6">
                <a:tint val="45000"/>
                <a:satMod val="400000"/>
              </a:schemeClr>
            </a:duotone>
          </a:blip>
          <a:stretch>
            <a:fillRect/>
          </a:stretch>
        </p:blipFill>
        <p:spPr>
          <a:xfrm>
            <a:off x="4481848" y="2556549"/>
            <a:ext cx="1228338" cy="689068"/>
          </a:xfrm>
          <a:prstGeom prst="rect">
            <a:avLst/>
          </a:prstGeom>
          <a:ln>
            <a:solidFill>
              <a:schemeClr val="accent1"/>
            </a:solidFill>
          </a:ln>
        </p:spPr>
      </p:pic>
      <p:pic>
        <p:nvPicPr>
          <p:cNvPr id="13" name="Picture 12"/>
          <p:cNvPicPr>
            <a:picLocks noChangeAspect="1"/>
          </p:cNvPicPr>
          <p:nvPr/>
        </p:nvPicPr>
        <p:blipFill>
          <a:blip r:embed="rId5">
            <a:duotone>
              <a:prstClr val="black"/>
              <a:schemeClr val="accent6">
                <a:tint val="45000"/>
                <a:satMod val="400000"/>
              </a:schemeClr>
            </a:duotone>
            <a:lum contrast="20000"/>
          </a:blip>
          <a:stretch>
            <a:fillRect/>
          </a:stretch>
        </p:blipFill>
        <p:spPr>
          <a:xfrm>
            <a:off x="7577206" y="2697413"/>
            <a:ext cx="1441483" cy="407692"/>
          </a:xfrm>
          <a:prstGeom prst="rect">
            <a:avLst/>
          </a:prstGeom>
          <a:ln>
            <a:solidFill>
              <a:schemeClr val="accent1"/>
            </a:solidFill>
          </a:ln>
        </p:spPr>
      </p:pic>
      <p:pic>
        <p:nvPicPr>
          <p:cNvPr id="14" name="Picture 13"/>
          <p:cNvPicPr>
            <a:picLocks noChangeAspect="1"/>
          </p:cNvPicPr>
          <p:nvPr/>
        </p:nvPicPr>
        <p:blipFill>
          <a:blip r:embed="rId6">
            <a:lum contrast="20000"/>
            <a:duotone>
              <a:prstClr val="black"/>
              <a:schemeClr val="accent6">
                <a:tint val="45000"/>
                <a:satMod val="400000"/>
              </a:schemeClr>
            </a:duotone>
          </a:blip>
          <a:stretch>
            <a:fillRect/>
          </a:stretch>
        </p:blipFill>
        <p:spPr>
          <a:xfrm>
            <a:off x="4481848" y="3652148"/>
            <a:ext cx="1596980" cy="566670"/>
          </a:xfrm>
          <a:prstGeom prst="rect">
            <a:avLst/>
          </a:prstGeom>
          <a:ln>
            <a:solidFill>
              <a:schemeClr val="accent1"/>
            </a:solidFill>
          </a:ln>
        </p:spPr>
      </p:pic>
      <p:pic>
        <p:nvPicPr>
          <p:cNvPr id="15" name="Picture 14"/>
          <p:cNvPicPr>
            <a:picLocks noChangeAspect="1"/>
          </p:cNvPicPr>
          <p:nvPr/>
        </p:nvPicPr>
        <p:blipFill rotWithShape="1">
          <a:blip r:embed="rId7">
            <a:lum contrast="40000"/>
            <a:duotone>
              <a:prstClr val="black"/>
              <a:schemeClr val="accent6">
                <a:tint val="45000"/>
                <a:satMod val="400000"/>
              </a:schemeClr>
            </a:duotone>
          </a:blip>
          <a:srcRect r="63199"/>
          <a:stretch/>
        </p:blipFill>
        <p:spPr>
          <a:xfrm>
            <a:off x="6392202" y="3509770"/>
            <a:ext cx="1459176" cy="760699"/>
          </a:xfrm>
          <a:prstGeom prst="rect">
            <a:avLst/>
          </a:prstGeom>
          <a:ln>
            <a:solidFill>
              <a:schemeClr val="accent1"/>
            </a:solidFill>
          </a:ln>
        </p:spPr>
      </p:pic>
    </p:spTree>
    <p:extLst>
      <p:ext uri="{BB962C8B-B14F-4D97-AF65-F5344CB8AC3E}">
        <p14:creationId xmlns:p14="http://schemas.microsoft.com/office/powerpoint/2010/main" val="3638849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979" y="770009"/>
            <a:ext cx="9601196" cy="1303867"/>
          </a:xfrm>
        </p:spPr>
        <p:txBody>
          <a:bodyPr>
            <a:normAutofit/>
          </a:bodyPr>
          <a:lstStyle/>
          <a:p>
            <a:r>
              <a:rPr lang="en-IN" sz="2400" b="1" dirty="0"/>
              <a:t>ELECTRICAL CONDUCTIVITY OF NONMETALS</a:t>
            </a:r>
            <a:endParaRPr lang="en-IN" sz="2400" dirty="0"/>
          </a:p>
        </p:txBody>
      </p:sp>
      <p:sp>
        <p:nvSpPr>
          <p:cNvPr id="4" name="Footer Placeholder 3"/>
          <p:cNvSpPr>
            <a:spLocks noGrp="1"/>
          </p:cNvSpPr>
          <p:nvPr>
            <p:ph type="ftr" sz="quarter" idx="11"/>
          </p:nvPr>
        </p:nvSpPr>
        <p:spPr>
          <a:xfrm>
            <a:off x="1102218" y="6011080"/>
            <a:ext cx="7305900" cy="279400"/>
          </a:xfrm>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duotone>
              <a:prstClr val="black"/>
              <a:srgbClr val="FFFF00">
                <a:tint val="45000"/>
                <a:satMod val="400000"/>
              </a:srgbClr>
            </a:duotone>
          </a:blip>
          <a:stretch>
            <a:fillRect/>
          </a:stretch>
        </p:blipFill>
        <p:spPr>
          <a:xfrm>
            <a:off x="4640655" y="2073876"/>
            <a:ext cx="2507120" cy="640505"/>
          </a:xfrm>
          <a:prstGeom prst="rect">
            <a:avLst/>
          </a:prstGeom>
          <a:ln>
            <a:solidFill>
              <a:schemeClr val="accent1"/>
            </a:solidFill>
          </a:ln>
        </p:spPr>
      </p:pic>
    </p:spTree>
    <p:extLst>
      <p:ext uri="{BB962C8B-B14F-4D97-AF65-F5344CB8AC3E}">
        <p14:creationId xmlns:p14="http://schemas.microsoft.com/office/powerpoint/2010/main" val="2059248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6" name="Rectangle 5"/>
          <p:cNvSpPr/>
          <p:nvPr/>
        </p:nvSpPr>
        <p:spPr>
          <a:xfrm>
            <a:off x="897227" y="735503"/>
            <a:ext cx="10474817" cy="5632311"/>
          </a:xfrm>
          <a:prstGeom prst="rect">
            <a:avLst/>
          </a:prstGeom>
        </p:spPr>
        <p:txBody>
          <a:bodyPr wrap="square">
            <a:spAutoFit/>
          </a:bodyPr>
          <a:lstStyle/>
          <a:p>
            <a:pPr marL="342900" indent="-342900" algn="just">
              <a:buAutoNum type="arabicPeriod"/>
            </a:pPr>
            <a:r>
              <a:rPr lang="en-IN" b="1" dirty="0" smtClean="0">
                <a:latin typeface="Andalus" panose="02020603050405020304" pitchFamily="18" charset="-78"/>
                <a:cs typeface="Andalus" panose="02020603050405020304" pitchFamily="18" charset="-78"/>
              </a:rPr>
              <a:t>Calculate </a:t>
            </a:r>
            <a:r>
              <a:rPr lang="en-IN" b="1" dirty="0">
                <a:latin typeface="Andalus" panose="02020603050405020304" pitchFamily="18" charset="-78"/>
                <a:cs typeface="Andalus" panose="02020603050405020304" pitchFamily="18" charset="-78"/>
              </a:rPr>
              <a:t>the drift mobility </a:t>
            </a:r>
            <a:r>
              <a:rPr lang="en-IN" b="1" dirty="0" smtClean="0">
                <a:latin typeface="Andalus" panose="02020603050405020304" pitchFamily="18" charset="-78"/>
                <a:cs typeface="Andalus" panose="02020603050405020304" pitchFamily="18" charset="-78"/>
              </a:rPr>
              <a:t>of </a:t>
            </a:r>
            <a:r>
              <a:rPr lang="en-IN" b="1" dirty="0">
                <a:latin typeface="Andalus" panose="02020603050405020304" pitchFamily="18" charset="-78"/>
                <a:cs typeface="Andalus" panose="02020603050405020304" pitchFamily="18" charset="-78"/>
              </a:rPr>
              <a:t>conduction electrons in copper at room temperature, given that the conductivity of copper is 5.9 × 10</a:t>
            </a:r>
            <a:r>
              <a:rPr lang="en-IN" b="1" baseline="30000" dirty="0">
                <a:latin typeface="Andalus" panose="02020603050405020304" pitchFamily="18" charset="-78"/>
                <a:cs typeface="Andalus" panose="02020603050405020304" pitchFamily="18" charset="-78"/>
              </a:rPr>
              <a:t>5</a:t>
            </a:r>
            <a:r>
              <a:rPr lang="en-IN" b="1" dirty="0">
                <a:latin typeface="Andalus" panose="02020603050405020304" pitchFamily="18" charset="-78"/>
                <a:cs typeface="Andalus" panose="02020603050405020304" pitchFamily="18" charset="-78"/>
              </a:rPr>
              <a:t> Ω</a:t>
            </a:r>
            <a:r>
              <a:rPr lang="en-IN" b="1" baseline="30000" dirty="0">
                <a:latin typeface="Andalus" panose="02020603050405020304" pitchFamily="18" charset="-78"/>
                <a:cs typeface="Andalus" panose="02020603050405020304" pitchFamily="18" charset="-78"/>
              </a:rPr>
              <a:t>−1</a:t>
            </a:r>
            <a:r>
              <a:rPr lang="en-IN" b="1" dirty="0">
                <a:latin typeface="Andalus" panose="02020603050405020304" pitchFamily="18" charset="-78"/>
                <a:cs typeface="Andalus" panose="02020603050405020304" pitchFamily="18" charset="-78"/>
              </a:rPr>
              <a:t> cm</a:t>
            </a:r>
            <a:r>
              <a:rPr lang="en-IN" b="1" baseline="30000" dirty="0">
                <a:latin typeface="Andalus" panose="02020603050405020304" pitchFamily="18" charset="-78"/>
                <a:cs typeface="Andalus" panose="02020603050405020304" pitchFamily="18" charset="-78"/>
              </a:rPr>
              <a:t>−1</a:t>
            </a:r>
            <a:r>
              <a:rPr lang="en-IN" b="1" dirty="0">
                <a:latin typeface="Andalus" panose="02020603050405020304" pitchFamily="18" charset="-78"/>
                <a:cs typeface="Andalus" panose="02020603050405020304" pitchFamily="18" charset="-78"/>
              </a:rPr>
              <a:t>. The density of copper is 8.96 g cm</a:t>
            </a:r>
            <a:r>
              <a:rPr lang="en-IN" b="1" baseline="30000" dirty="0">
                <a:latin typeface="Andalus" panose="02020603050405020304" pitchFamily="18" charset="-78"/>
                <a:cs typeface="Andalus" panose="02020603050405020304" pitchFamily="18" charset="-78"/>
              </a:rPr>
              <a:t>−3</a:t>
            </a:r>
            <a:r>
              <a:rPr lang="en-IN" b="1" dirty="0">
                <a:latin typeface="Andalus" panose="02020603050405020304" pitchFamily="18" charset="-78"/>
                <a:cs typeface="Andalus" panose="02020603050405020304" pitchFamily="18" charset="-78"/>
              </a:rPr>
              <a:t> and its atomic mass is 63.5 g mol</a:t>
            </a:r>
            <a:r>
              <a:rPr lang="en-IN" b="1" baseline="30000" dirty="0">
                <a:latin typeface="Andalus" panose="02020603050405020304" pitchFamily="18" charset="-78"/>
                <a:cs typeface="Andalus" panose="02020603050405020304" pitchFamily="18" charset="-78"/>
              </a:rPr>
              <a:t>−</a:t>
            </a:r>
            <a:r>
              <a:rPr lang="en-IN" b="1" baseline="30000" dirty="0" smtClean="0">
                <a:latin typeface="Andalus" panose="02020603050405020304" pitchFamily="18" charset="-78"/>
                <a:cs typeface="Andalus" panose="02020603050405020304" pitchFamily="18" charset="-78"/>
              </a:rPr>
              <a:t>1</a:t>
            </a:r>
            <a:r>
              <a:rPr lang="en-IN" b="1" dirty="0" smtClean="0">
                <a:latin typeface="Andalus" panose="02020603050405020304" pitchFamily="18" charset="-78"/>
                <a:cs typeface="Andalus" panose="02020603050405020304" pitchFamily="18" charset="-78"/>
              </a:rPr>
              <a:t>.</a:t>
            </a:r>
          </a:p>
          <a:p>
            <a:pPr marL="342900" indent="-342900" algn="just">
              <a:buAutoNum type="arabicPeriod"/>
            </a:pPr>
            <a:endParaRPr lang="en-IN" b="1" dirty="0" smtClean="0">
              <a:latin typeface="Andalus" panose="02020603050405020304" pitchFamily="18" charset="-78"/>
              <a:cs typeface="Andalus" panose="02020603050405020304" pitchFamily="18" charset="-78"/>
            </a:endParaRPr>
          </a:p>
          <a:p>
            <a:pPr marL="0" lvl="1" algn="just"/>
            <a:r>
              <a:rPr lang="en-IN" b="1" dirty="0" smtClean="0">
                <a:latin typeface="Andalus" panose="02020603050405020304" pitchFamily="18" charset="-78"/>
                <a:cs typeface="Andalus" panose="02020603050405020304" pitchFamily="18" charset="-78"/>
              </a:rPr>
              <a:t>2.   A silicon semiconductor resistor is in the shape of a rectangular bar with a cross sectional area of 8.5 x 10</a:t>
            </a:r>
            <a:r>
              <a:rPr lang="en-IN" b="1" baseline="30000" dirty="0" smtClean="0">
                <a:latin typeface="Andalus" panose="02020603050405020304" pitchFamily="18" charset="-78"/>
                <a:cs typeface="Andalus" panose="02020603050405020304" pitchFamily="18" charset="-78"/>
              </a:rPr>
              <a:t>-4</a:t>
            </a:r>
            <a:r>
              <a:rPr lang="en-IN" b="1" dirty="0" smtClean="0">
                <a:latin typeface="Andalus" panose="02020603050405020304" pitchFamily="18" charset="-78"/>
                <a:cs typeface="Andalus" panose="02020603050405020304" pitchFamily="18" charset="-78"/>
              </a:rPr>
              <a:t> cm</a:t>
            </a:r>
            <a:r>
              <a:rPr lang="en-IN" b="1" baseline="30000" dirty="0" smtClean="0">
                <a:latin typeface="Andalus" panose="02020603050405020304" pitchFamily="18" charset="-78"/>
                <a:cs typeface="Andalus" panose="02020603050405020304" pitchFamily="18" charset="-78"/>
              </a:rPr>
              <a:t>2</a:t>
            </a:r>
            <a:r>
              <a:rPr lang="en-IN" b="1" dirty="0" smtClean="0">
                <a:latin typeface="Andalus" panose="02020603050405020304" pitchFamily="18" charset="-78"/>
                <a:cs typeface="Andalus" panose="02020603050405020304" pitchFamily="18" charset="-78"/>
              </a:rPr>
              <a:t>, a length of 0.075 cm, and is doped with a concentration of 2 x 10</a:t>
            </a:r>
            <a:r>
              <a:rPr lang="en-IN" b="1" baseline="30000" dirty="0" smtClean="0">
                <a:latin typeface="Andalus" panose="02020603050405020304" pitchFamily="18" charset="-78"/>
                <a:cs typeface="Andalus" panose="02020603050405020304" pitchFamily="18" charset="-78"/>
              </a:rPr>
              <a:t>16</a:t>
            </a:r>
            <a:r>
              <a:rPr lang="en-IN" b="1" dirty="0" smtClean="0">
                <a:latin typeface="Andalus" panose="02020603050405020304" pitchFamily="18" charset="-78"/>
                <a:cs typeface="Andalus" panose="02020603050405020304" pitchFamily="18" charset="-78"/>
              </a:rPr>
              <a:t> cm</a:t>
            </a:r>
            <a:r>
              <a:rPr lang="en-IN" b="1" baseline="30000" dirty="0" smtClean="0">
                <a:latin typeface="Andalus" panose="02020603050405020304" pitchFamily="18" charset="-78"/>
                <a:cs typeface="Andalus" panose="02020603050405020304" pitchFamily="18" charset="-78"/>
              </a:rPr>
              <a:t>-3</a:t>
            </a:r>
            <a:r>
              <a:rPr lang="en-IN" b="1" dirty="0" smtClean="0">
                <a:latin typeface="Andalus" panose="02020603050405020304" pitchFamily="18" charset="-78"/>
                <a:cs typeface="Andalus" panose="02020603050405020304" pitchFamily="18" charset="-78"/>
              </a:rPr>
              <a:t> boron atoms. Let T = 300 K. A bias of 2 volts is applied across the length of the silicon device. Calculate the current in the resistor. Determine the average drift velocity of holes. </a:t>
            </a:r>
          </a:p>
          <a:p>
            <a:pPr marL="342900" indent="-342900" algn="just">
              <a:buAutoNum type="arabicPeriod"/>
            </a:pPr>
            <a:endParaRPr lang="en-IN" b="1" dirty="0" smtClean="0">
              <a:latin typeface="Andalus" panose="02020603050405020304" pitchFamily="18" charset="-78"/>
              <a:cs typeface="Andalus" panose="02020603050405020304" pitchFamily="18" charset="-78"/>
            </a:endParaRPr>
          </a:p>
          <a:p>
            <a:pPr algn="just"/>
            <a:r>
              <a:rPr lang="en-IN" b="1" dirty="0" smtClean="0">
                <a:latin typeface="Andalus" panose="02020603050405020304" pitchFamily="18" charset="-78"/>
                <a:cs typeface="Andalus" panose="02020603050405020304" pitchFamily="18" charset="-78"/>
              </a:rPr>
              <a:t>3. Consider </a:t>
            </a:r>
            <a:r>
              <a:rPr lang="en-IN" b="1" dirty="0">
                <a:latin typeface="Andalus" panose="02020603050405020304" pitchFamily="18" charset="-78"/>
                <a:cs typeface="Andalus" panose="02020603050405020304" pitchFamily="18" charset="-78"/>
              </a:rPr>
              <a:t>the BCC unit cell of the Chromium crystal </a:t>
            </a:r>
          </a:p>
          <a:p>
            <a:pPr lvl="1" algn="just"/>
            <a:r>
              <a:rPr lang="en-IN" b="1" dirty="0">
                <a:latin typeface="Andalus" panose="02020603050405020304" pitchFamily="18" charset="-78"/>
                <a:cs typeface="Andalus" panose="02020603050405020304" pitchFamily="18" charset="-78"/>
              </a:rPr>
              <a:t>a. How many atoms are there per unit cell. </a:t>
            </a:r>
          </a:p>
          <a:p>
            <a:pPr lvl="1" algn="just"/>
            <a:r>
              <a:rPr lang="en-IN" b="1" dirty="0">
                <a:latin typeface="Andalus" panose="02020603050405020304" pitchFamily="18" charset="-78"/>
                <a:cs typeface="Andalus" panose="02020603050405020304" pitchFamily="18" charset="-78"/>
              </a:rPr>
              <a:t>b. Calculate the atomic packing factor (APF) if the lattice parameter is 2.3 times of the atom’s radius. </a:t>
            </a:r>
          </a:p>
          <a:p>
            <a:pPr lvl="1" algn="just"/>
            <a:r>
              <a:rPr lang="en-IN" b="1" dirty="0">
                <a:latin typeface="Andalus" panose="02020603050405020304" pitchFamily="18" charset="-78"/>
                <a:cs typeface="Andalus" panose="02020603050405020304" pitchFamily="18" charset="-78"/>
              </a:rPr>
              <a:t>c. Calculate the atomic concentration (number of atoms per unit volume) in Cr, given that the atomic mass of Cr is 51.99 g mol</a:t>
            </a:r>
            <a:r>
              <a:rPr lang="en-IN" b="1" baseline="30000" dirty="0">
                <a:latin typeface="Andalus" panose="02020603050405020304" pitchFamily="18" charset="-78"/>
                <a:cs typeface="Andalus" panose="02020603050405020304" pitchFamily="18" charset="-78"/>
              </a:rPr>
              <a:t>−1</a:t>
            </a:r>
            <a:r>
              <a:rPr lang="en-IN" b="1" dirty="0">
                <a:latin typeface="Andalus" panose="02020603050405020304" pitchFamily="18" charset="-78"/>
                <a:cs typeface="Andalus" panose="02020603050405020304" pitchFamily="18" charset="-78"/>
              </a:rPr>
              <a:t> and the radius of the Cr atom is 1.25 </a:t>
            </a:r>
            <a:r>
              <a:rPr lang="en-IN" b="1" dirty="0" smtClean="0">
                <a:latin typeface="Andalus" panose="02020603050405020304" pitchFamily="18" charset="-78"/>
                <a:cs typeface="Andalus" panose="02020603050405020304" pitchFamily="18" charset="-78"/>
              </a:rPr>
              <a:t>Angstrom.</a:t>
            </a:r>
          </a:p>
          <a:p>
            <a:pPr lvl="1" algn="just"/>
            <a:endParaRPr lang="en-IN" b="1" dirty="0">
              <a:latin typeface="Andalus" panose="02020603050405020304" pitchFamily="18" charset="-78"/>
              <a:cs typeface="Andalus" panose="02020603050405020304" pitchFamily="18" charset="-78"/>
            </a:endParaRPr>
          </a:p>
          <a:p>
            <a:pPr lvl="1" algn="just"/>
            <a:endParaRPr lang="en-IN" b="1" dirty="0" smtClean="0">
              <a:latin typeface="Andalus" panose="02020603050405020304" pitchFamily="18" charset="-78"/>
              <a:cs typeface="Andalus" panose="02020603050405020304" pitchFamily="18" charset="-78"/>
            </a:endParaRPr>
          </a:p>
          <a:p>
            <a:pPr lvl="1"/>
            <a:endParaRPr lang="en-IN" b="1" dirty="0">
              <a:latin typeface="Andalus" panose="02020603050405020304" pitchFamily="18" charset="-78"/>
              <a:cs typeface="Andalus" panose="02020603050405020304" pitchFamily="18" charset="-78"/>
            </a:endParaRPr>
          </a:p>
          <a:p>
            <a:pPr marL="800100" lvl="1" indent="-342900" algn="just">
              <a:buAutoNum type="arabicPeriod"/>
            </a:pPr>
            <a:endParaRPr lang="en-IN" b="1" dirty="0">
              <a:latin typeface="Andalus" panose="02020603050405020304" pitchFamily="18" charset="-78"/>
              <a:cs typeface="Andalus" panose="02020603050405020304" pitchFamily="18" charset="-78"/>
            </a:endParaRPr>
          </a:p>
          <a:p>
            <a:pPr marL="342900" indent="-342900" algn="just">
              <a:buAutoNum type="arabicPeriod"/>
            </a:pPr>
            <a:endParaRPr lang="en-IN" b="1" dirty="0">
              <a:latin typeface="Andalus" panose="02020603050405020304" pitchFamily="18" charset="-78"/>
              <a:cs typeface="Andalus" panose="02020603050405020304" pitchFamily="18" charset="-78"/>
            </a:endParaRPr>
          </a:p>
          <a:p>
            <a:pPr algn="just"/>
            <a:endParaRPr lang="en-IN"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82819708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671" y="844042"/>
            <a:ext cx="10282705" cy="4487812"/>
          </a:xfrm>
        </p:spPr>
        <p:txBody>
          <a:bodyPr>
            <a:normAutofit lnSpcReduction="10000"/>
          </a:bodyPr>
          <a:lstStyle/>
          <a:p>
            <a:pPr marL="0" indent="0">
              <a:buNone/>
            </a:pPr>
            <a:r>
              <a:rPr lang="en-IN" dirty="0" smtClean="0"/>
              <a:t>4. Chromium has BCC crystal structure, density 7.3 g/cubic cm, atomic mass 51.99 g/mol. Determine lattice parameter, atomic radius and atomic concentration.</a:t>
            </a:r>
          </a:p>
          <a:p>
            <a:pPr marL="0" indent="0">
              <a:buNone/>
            </a:pPr>
            <a:endParaRPr lang="en-IN" dirty="0" smtClean="0"/>
          </a:p>
          <a:p>
            <a:pPr marL="0" indent="0">
              <a:buNone/>
            </a:pPr>
            <a:endParaRPr lang="en-IN" dirty="0" smtClean="0"/>
          </a:p>
          <a:p>
            <a:pPr marL="0" indent="0">
              <a:buNone/>
            </a:pPr>
            <a:r>
              <a:rPr lang="en-IN" dirty="0" smtClean="0"/>
              <a:t>5. Aluminium </a:t>
            </a:r>
            <a:r>
              <a:rPr lang="en-IN" dirty="0"/>
              <a:t>has </a:t>
            </a:r>
            <a:r>
              <a:rPr lang="en-IN" dirty="0" smtClean="0"/>
              <a:t>FCC </a:t>
            </a:r>
            <a:r>
              <a:rPr lang="en-IN" dirty="0"/>
              <a:t>crystal structure, </a:t>
            </a:r>
            <a:r>
              <a:rPr lang="en-IN" dirty="0" smtClean="0"/>
              <a:t>radius 118 pm, atomic </a:t>
            </a:r>
            <a:r>
              <a:rPr lang="en-IN" dirty="0"/>
              <a:t>mass </a:t>
            </a:r>
            <a:r>
              <a:rPr lang="en-IN" dirty="0" smtClean="0"/>
              <a:t>26.98 </a:t>
            </a:r>
            <a:r>
              <a:rPr lang="en-IN" dirty="0"/>
              <a:t>g/mol. Determine </a:t>
            </a:r>
            <a:r>
              <a:rPr lang="en-IN" dirty="0" smtClean="0"/>
              <a:t>number of Al atoms per unit volume.</a:t>
            </a:r>
          </a:p>
          <a:p>
            <a:pPr marL="0" indent="0">
              <a:buNone/>
            </a:pPr>
            <a:endParaRPr lang="en-IN" dirty="0"/>
          </a:p>
          <a:p>
            <a:pPr marL="0" indent="0">
              <a:buNone/>
            </a:pPr>
            <a:r>
              <a:rPr lang="en-IN" dirty="0" smtClean="0"/>
              <a:t>6. A n-type Silicon has conductivity 2 S/m. Determine hole &amp; electron concentration. Find the change in conductivity if a heat source provides 2 x 10</a:t>
            </a:r>
            <a:r>
              <a:rPr lang="en-IN" baseline="30000" dirty="0" smtClean="0"/>
              <a:t>15</a:t>
            </a:r>
            <a:r>
              <a:rPr lang="en-IN" dirty="0" smtClean="0"/>
              <a:t> electron-hole pairs/ cubic cm. </a:t>
            </a:r>
            <a:endParaRPr lang="en-IN" dirty="0"/>
          </a:p>
          <a:p>
            <a:pPr marL="0" indent="0">
              <a:buNone/>
            </a:pPr>
            <a:endParaRPr lang="en-IN" dirty="0" smtClean="0"/>
          </a:p>
          <a:p>
            <a:pPr marL="0" indent="0">
              <a:buNone/>
            </a:pP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11791247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2</a:t>
            </a:r>
          </a:p>
          <a:p>
            <a:r>
              <a:rPr lang="en-IN" sz="3600" dirty="0" smtClean="0"/>
              <a:t> </a:t>
            </a:r>
            <a:r>
              <a:rPr lang="en-IN" sz="3600" b="1" dirty="0"/>
              <a:t>Semiconductor Fundamentals </a:t>
            </a:r>
            <a:r>
              <a:rPr lang="en-IN" sz="3600" dirty="0"/>
              <a:t>	</a:t>
            </a:r>
          </a:p>
        </p:txBody>
      </p:sp>
      <p:sp>
        <p:nvSpPr>
          <p:cNvPr id="4" name="Footer Placeholder 3"/>
          <p:cNvSpPr>
            <a:spLocks noGrp="1"/>
          </p:cNvSpPr>
          <p:nvPr>
            <p:ph type="ftr" sz="quarter" idx="11"/>
          </p:nvPr>
        </p:nvSpPr>
        <p:spPr/>
        <p:txBody>
          <a:bodyPr/>
          <a:lstStyle/>
          <a:p>
            <a:r>
              <a:rPr lang="en-IN" smtClean="0"/>
              <a:t>WIN 2021-22       ELECTRONIC MATERIALS AND DEVICES       DR.M.SARANYA NAIR </a:t>
            </a:r>
            <a:endParaRPr lang="en-IN"/>
          </a:p>
        </p:txBody>
      </p:sp>
      <p:sp>
        <p:nvSpPr>
          <p:cNvPr id="5" name="Rectangle 4"/>
          <p:cNvSpPr/>
          <p:nvPr/>
        </p:nvSpPr>
        <p:spPr>
          <a:xfrm>
            <a:off x="2692395" y="2973766"/>
            <a:ext cx="6941001" cy="1754326"/>
          </a:xfrm>
          <a:prstGeom prst="rect">
            <a:avLst/>
          </a:prstGeom>
        </p:spPr>
        <p:txBody>
          <a:bodyPr wrap="square">
            <a:spAutoFit/>
          </a:bodyPr>
          <a:lstStyle/>
          <a:p>
            <a:pPr algn="ctr"/>
            <a:r>
              <a:rPr lang="en-US" dirty="0">
                <a:solidFill>
                  <a:srgbClr val="FF0000"/>
                </a:solidFill>
                <a:latin typeface="Times New Roman" panose="02020603050405020304" pitchFamily="18" charset="0"/>
                <a:ea typeface="Calibri" panose="020F0502020204030204" pitchFamily="34" charset="0"/>
              </a:rPr>
              <a:t>Introduction to Solids, Crystals, and Electronic materials – Formation of energy bands – Energy band Model – Effective mass - Direct and indirect </a:t>
            </a:r>
            <a:r>
              <a:rPr lang="en-US" dirty="0" err="1">
                <a:solidFill>
                  <a:srgbClr val="FF0000"/>
                </a:solidFill>
                <a:latin typeface="Times New Roman" panose="02020603050405020304" pitchFamily="18" charset="0"/>
                <a:ea typeface="Calibri" panose="020F0502020204030204" pitchFamily="34" charset="0"/>
              </a:rPr>
              <a:t>bandgap</a:t>
            </a:r>
            <a:r>
              <a:rPr lang="en-US" dirty="0">
                <a:solidFill>
                  <a:srgbClr val="FF0000"/>
                </a:solidFill>
                <a:latin typeface="Times New Roman" panose="02020603050405020304" pitchFamily="18" charset="0"/>
                <a:ea typeface="Calibri" panose="020F0502020204030204" pitchFamily="34" charset="0"/>
              </a:rPr>
              <a:t> – Elemental and compound semiconductors, Intrinsic and extrinsic semiconductors. The density of states, Carrier statistics, Fermi level, Equilibrium carrier concentration, </a:t>
            </a:r>
            <a:r>
              <a:rPr lang="en-US" dirty="0">
                <a:latin typeface="Times New Roman" panose="02020603050405020304" pitchFamily="18" charset="0"/>
                <a:ea typeface="Calibri" panose="020F0502020204030204" pitchFamily="34" charset="0"/>
              </a:rPr>
              <a:t>Quasi-equilibrium, and Quasi-Fermi level.</a:t>
            </a:r>
            <a:endParaRPr lang="en-IN" dirty="0"/>
          </a:p>
        </p:txBody>
      </p:sp>
    </p:spTree>
    <p:extLst>
      <p:ext uri="{BB962C8B-B14F-4D97-AF65-F5344CB8AC3E}">
        <p14:creationId xmlns:p14="http://schemas.microsoft.com/office/powerpoint/2010/main" val="31176493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Semiconductors – Qualitative Study</a:t>
            </a:r>
            <a:endParaRPr lang="en-IN" dirty="0"/>
          </a:p>
        </p:txBody>
      </p:sp>
      <p:sp>
        <p:nvSpPr>
          <p:cNvPr id="4" name="Footer Placeholder 3"/>
          <p:cNvSpPr>
            <a:spLocks noGrp="1"/>
          </p:cNvSpPr>
          <p:nvPr>
            <p:ph type="ftr" sz="quarter" idx="11"/>
          </p:nvPr>
        </p:nvSpPr>
        <p:spPr/>
        <p:txBody>
          <a:bodyPr/>
          <a:lstStyle/>
          <a:p>
            <a:r>
              <a:rPr lang="en-IN" dirty="0" smtClean="0"/>
              <a:t>WIN 2021-22       ELECTRONIC MATERIALS AND DEVICES       DR.M.SARANYA NAIR </a:t>
            </a:r>
            <a:endParaRPr lang="en-IN" dirty="0"/>
          </a:p>
        </p:txBody>
      </p:sp>
      <p:sp>
        <p:nvSpPr>
          <p:cNvPr id="7" name="Rectangle 6"/>
          <p:cNvSpPr/>
          <p:nvPr/>
        </p:nvSpPr>
        <p:spPr>
          <a:xfrm>
            <a:off x="1295400" y="2552680"/>
            <a:ext cx="9252397" cy="3416320"/>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Intrinsic type</a:t>
            </a:r>
          </a:p>
          <a:p>
            <a:pPr marL="285750" indent="-285750">
              <a:buFont typeface="Arial" panose="020B0604020202020204" pitchFamily="34" charset="0"/>
              <a:buChar char="•"/>
            </a:pPr>
            <a:r>
              <a:rPr lang="en-IN" sz="2400" b="1" dirty="0" smtClean="0">
                <a:solidFill>
                  <a:srgbClr val="FF0000"/>
                </a:solidFill>
              </a:rPr>
              <a:t>Extrinsic type</a:t>
            </a:r>
          </a:p>
          <a:p>
            <a:pPr marL="285750" indent="-285750">
              <a:buFont typeface="Arial" panose="020B0604020202020204" pitchFamily="34" charset="0"/>
              <a:buChar char="•"/>
            </a:pPr>
            <a:r>
              <a:rPr lang="en-IN" sz="2400" b="1" dirty="0">
                <a:solidFill>
                  <a:srgbClr val="FF0000"/>
                </a:solidFill>
              </a:rPr>
              <a:t>Formation of Energy Bands </a:t>
            </a:r>
          </a:p>
          <a:p>
            <a:pPr marL="285750" indent="-285750">
              <a:buFont typeface="Arial" panose="020B0604020202020204" pitchFamily="34" charset="0"/>
              <a:buChar char="•"/>
            </a:pPr>
            <a:r>
              <a:rPr lang="en-IN" sz="2400" b="1" dirty="0">
                <a:solidFill>
                  <a:srgbClr val="FF0000"/>
                </a:solidFill>
              </a:rPr>
              <a:t>Electron Effective Mass</a:t>
            </a:r>
          </a:p>
          <a:p>
            <a:pPr marL="285750" indent="-285750">
              <a:buFont typeface="Arial" panose="020B0604020202020204" pitchFamily="34" charset="0"/>
              <a:buChar char="•"/>
            </a:pPr>
            <a:r>
              <a:rPr lang="en-IN" sz="2400" b="1" dirty="0">
                <a:solidFill>
                  <a:srgbClr val="FF0000"/>
                </a:solidFill>
              </a:rPr>
              <a:t>Metals, Insulators, and Semiconductors</a:t>
            </a:r>
          </a:p>
          <a:p>
            <a:pPr marL="285750" indent="-285750">
              <a:buFont typeface="Arial" panose="020B0604020202020204" pitchFamily="34" charset="0"/>
              <a:buChar char="•"/>
            </a:pPr>
            <a:r>
              <a:rPr lang="en-IN" sz="2400" b="1" dirty="0">
                <a:solidFill>
                  <a:srgbClr val="FF0000"/>
                </a:solidFill>
              </a:rPr>
              <a:t>Fermi Level</a:t>
            </a:r>
          </a:p>
          <a:p>
            <a:pPr marL="285750" indent="-285750">
              <a:buFont typeface="Arial" panose="020B0604020202020204" pitchFamily="34" charset="0"/>
              <a:buChar char="•"/>
            </a:pPr>
            <a:r>
              <a:rPr lang="en-IN" sz="2400" b="1" dirty="0">
                <a:solidFill>
                  <a:srgbClr val="FF0000"/>
                </a:solidFill>
              </a:rPr>
              <a:t>Effective </a:t>
            </a:r>
            <a:r>
              <a:rPr lang="en-IN" sz="2400" b="1" dirty="0" smtClean="0">
                <a:solidFill>
                  <a:srgbClr val="FF0000"/>
                </a:solidFill>
              </a:rPr>
              <a:t>Density of States</a:t>
            </a:r>
            <a:endParaRPr lang="en-IN" sz="2400" b="1" dirty="0">
              <a:solidFill>
                <a:srgbClr val="FF0000"/>
              </a:solidFill>
            </a:endParaRPr>
          </a:p>
          <a:p>
            <a:pPr marL="285750" indent="-285750">
              <a:buFont typeface="Arial" panose="020B0604020202020204" pitchFamily="34" charset="0"/>
              <a:buChar char="•"/>
            </a:pPr>
            <a:endParaRPr lang="en-IN" sz="2400" dirty="0"/>
          </a:p>
          <a:p>
            <a:endParaRPr lang="en-IN" sz="2400" b="1" dirty="0" smtClean="0">
              <a:solidFill>
                <a:srgbClr val="FF0000"/>
              </a:solidFill>
            </a:endParaRPr>
          </a:p>
        </p:txBody>
      </p:sp>
    </p:spTree>
    <p:extLst>
      <p:ext uri="{BB962C8B-B14F-4D97-AF65-F5344CB8AC3E}">
        <p14:creationId xmlns:p14="http://schemas.microsoft.com/office/powerpoint/2010/main" val="29260509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solidFill>
                  <a:srgbClr val="FF0000"/>
                </a:solidFill>
              </a:rPr>
              <a:t>Equilibrium Distribution of Electrons and </a:t>
            </a:r>
            <a:r>
              <a:rPr lang="en-IN" sz="2800" b="1" dirty="0" smtClean="0">
                <a:solidFill>
                  <a:srgbClr val="FF0000"/>
                </a:solidFill>
              </a:rPr>
              <a:t>Holes – Problems</a:t>
            </a:r>
            <a:r>
              <a:rPr lang="en-IN" sz="2800" dirty="0">
                <a:solidFill>
                  <a:srgbClr val="FF0000"/>
                </a:solidFill>
              </a:rPr>
              <a:t/>
            </a:r>
            <a:br>
              <a:rPr lang="en-IN" sz="2800" dirty="0">
                <a:solidFill>
                  <a:srgbClr val="FF0000"/>
                </a:solidFill>
              </a:rPr>
            </a:br>
            <a:endParaRPr lang="en-IN" sz="2800"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1460762" y="2601439"/>
            <a:ext cx="3173846" cy="910561"/>
          </a:xfrm>
          <a:prstGeom prst="rect">
            <a:avLst/>
          </a:prstGeom>
        </p:spPr>
      </p:pic>
      <p:pic>
        <p:nvPicPr>
          <p:cNvPr id="6" name="Picture 5"/>
          <p:cNvPicPr>
            <a:picLocks noChangeAspect="1"/>
          </p:cNvPicPr>
          <p:nvPr/>
        </p:nvPicPr>
        <p:blipFill>
          <a:blip r:embed="rId3"/>
          <a:stretch>
            <a:fillRect/>
          </a:stretch>
        </p:blipFill>
        <p:spPr>
          <a:xfrm>
            <a:off x="5467309" y="2683138"/>
            <a:ext cx="2475144" cy="684602"/>
          </a:xfrm>
          <a:prstGeom prst="rect">
            <a:avLst/>
          </a:prstGeom>
        </p:spPr>
      </p:pic>
      <p:pic>
        <p:nvPicPr>
          <p:cNvPr id="7" name="Picture 6"/>
          <p:cNvPicPr>
            <a:picLocks noChangeAspect="1"/>
          </p:cNvPicPr>
          <p:nvPr/>
        </p:nvPicPr>
        <p:blipFill>
          <a:blip r:embed="rId4"/>
          <a:stretch>
            <a:fillRect/>
          </a:stretch>
        </p:blipFill>
        <p:spPr>
          <a:xfrm>
            <a:off x="1170074" y="3496775"/>
            <a:ext cx="3755221" cy="951025"/>
          </a:xfrm>
          <a:prstGeom prst="rect">
            <a:avLst/>
          </a:prstGeom>
        </p:spPr>
      </p:pic>
      <p:pic>
        <p:nvPicPr>
          <p:cNvPr id="8" name="Picture 7"/>
          <p:cNvPicPr>
            <a:picLocks noChangeAspect="1"/>
          </p:cNvPicPr>
          <p:nvPr/>
        </p:nvPicPr>
        <p:blipFill>
          <a:blip r:embed="rId5"/>
          <a:stretch>
            <a:fillRect/>
          </a:stretch>
        </p:blipFill>
        <p:spPr>
          <a:xfrm>
            <a:off x="5467309" y="3489198"/>
            <a:ext cx="2475144" cy="726936"/>
          </a:xfrm>
          <a:prstGeom prst="rect">
            <a:avLst/>
          </a:prstGeom>
        </p:spPr>
      </p:pic>
      <p:pic>
        <p:nvPicPr>
          <p:cNvPr id="9" name="Picture 8"/>
          <p:cNvPicPr>
            <a:picLocks noChangeAspect="1"/>
          </p:cNvPicPr>
          <p:nvPr/>
        </p:nvPicPr>
        <p:blipFill>
          <a:blip r:embed="rId6"/>
          <a:stretch>
            <a:fillRect/>
          </a:stretch>
        </p:blipFill>
        <p:spPr>
          <a:xfrm>
            <a:off x="1862072" y="4502924"/>
            <a:ext cx="8080419" cy="1466076"/>
          </a:xfrm>
          <a:prstGeom prst="rect">
            <a:avLst/>
          </a:prstGeom>
        </p:spPr>
      </p:pic>
    </p:spTree>
    <p:extLst>
      <p:ext uri="{BB962C8B-B14F-4D97-AF65-F5344CB8AC3E}">
        <p14:creationId xmlns:p14="http://schemas.microsoft.com/office/powerpoint/2010/main" val="46790145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858591" y="806853"/>
            <a:ext cx="10358908" cy="2862322"/>
          </a:xfrm>
          <a:prstGeom prst="rect">
            <a:avLst/>
          </a:prstGeom>
        </p:spPr>
        <p:txBody>
          <a:bodyPr wrap="square">
            <a:spAutoFit/>
          </a:bodyPr>
          <a:lstStyle/>
          <a:p>
            <a:pPr algn="just"/>
            <a:r>
              <a:rPr lang="en-IN" dirty="0" smtClean="0">
                <a:latin typeface="Times New Roman" panose="02020603050405020304" pitchFamily="18" charset="0"/>
                <a:cs typeface="Times New Roman" panose="02020603050405020304" pitchFamily="18" charset="0"/>
              </a:rPr>
              <a:t>1. Calculate </a:t>
            </a:r>
            <a:r>
              <a:rPr lang="en-IN" dirty="0">
                <a:latin typeface="Times New Roman" panose="02020603050405020304" pitchFamily="18" charset="0"/>
                <a:cs typeface="Times New Roman" panose="02020603050405020304" pitchFamily="18" charset="0"/>
              </a:rPr>
              <a:t>the thermal-equilibrium hole concentration in silicon at </a:t>
            </a:r>
            <a:r>
              <a:rPr lang="en-IN" i="1"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 400 </a:t>
            </a:r>
            <a:r>
              <a:rPr lang="en-IN" dirty="0" smtClean="0">
                <a:latin typeface="Times New Roman" panose="02020603050405020304" pitchFamily="18" charset="0"/>
                <a:cs typeface="Times New Roman" panose="02020603050405020304" pitchFamily="18" charset="0"/>
              </a:rPr>
              <a:t>K. Assume </a:t>
            </a:r>
            <a:r>
              <a:rPr lang="en-IN" dirty="0">
                <a:latin typeface="Times New Roman" panose="02020603050405020304" pitchFamily="18" charset="0"/>
                <a:cs typeface="Times New Roman" panose="02020603050405020304" pitchFamily="18" charset="0"/>
              </a:rPr>
              <a:t>that the Fermi energy is 0.27 eV above the valence-band energy. </a:t>
            </a:r>
            <a:endParaRPr lang="en-IN"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2. Calculate </a:t>
            </a:r>
            <a:r>
              <a:rPr lang="en-IN" dirty="0">
                <a:latin typeface="Times New Roman" panose="02020603050405020304" pitchFamily="18" charset="0"/>
                <a:cs typeface="Times New Roman" panose="02020603050405020304" pitchFamily="18" charset="0"/>
              </a:rPr>
              <a:t>the thermal equilibrium concentrations of electrons and holes for a given Fermi </a:t>
            </a:r>
            <a:r>
              <a:rPr lang="en-IN" dirty="0" smtClean="0">
                <a:latin typeface="Times New Roman" panose="02020603050405020304" pitchFamily="18" charset="0"/>
                <a:cs typeface="Times New Roman" panose="02020603050405020304" pitchFamily="18" charset="0"/>
              </a:rPr>
              <a:t>energy. Consider </a:t>
            </a:r>
            <a:r>
              <a:rPr lang="en-IN" dirty="0">
                <a:latin typeface="Times New Roman" panose="02020603050405020304" pitchFamily="18" charset="0"/>
                <a:cs typeface="Times New Roman" panose="02020603050405020304" pitchFamily="18" charset="0"/>
              </a:rPr>
              <a:t>silicon at </a:t>
            </a:r>
            <a:r>
              <a:rPr lang="en-IN" i="1"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 300 K, Assume that the Fermi energy is 0.22 eV below the conduction band</a:t>
            </a:r>
            <a:r>
              <a:rPr lang="en-IN" dirty="0" smtClean="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3. Determine </a:t>
            </a:r>
            <a:r>
              <a:rPr lang="en-IN" dirty="0">
                <a:latin typeface="Times New Roman" panose="02020603050405020304" pitchFamily="18" charset="0"/>
                <a:cs typeface="Times New Roman" panose="02020603050405020304" pitchFamily="18" charset="0"/>
              </a:rPr>
              <a:t>the thermal-equilibrium concentrations of electrons and holes in silicon at </a:t>
            </a:r>
            <a:r>
              <a:rPr lang="en-IN" i="1"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 300 K if the Fermi energy level is 0.215 eV above the valence-band energy</a:t>
            </a:r>
          </a:p>
          <a:p>
            <a:pPr algn="just"/>
            <a:r>
              <a:rPr lang="en-IN"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5184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307" y="856921"/>
            <a:ext cx="10501647" cy="3318936"/>
          </a:xfrm>
        </p:spPr>
        <p:txBody>
          <a:bodyPr>
            <a:normAutofit/>
          </a:bodyPr>
          <a:lstStyle/>
          <a:p>
            <a:r>
              <a:rPr lang="en-IN" b="1" dirty="0"/>
              <a:t>The Intrinsic Carrier </a:t>
            </a:r>
            <a:r>
              <a:rPr lang="en-IN" b="1" dirty="0" smtClean="0"/>
              <a:t>Concentration  - Derivation</a:t>
            </a:r>
          </a:p>
          <a:p>
            <a:pPr marL="0" indent="0">
              <a:buNone/>
            </a:pPr>
            <a:r>
              <a:rPr lang="en-IN" dirty="0" smtClean="0">
                <a:latin typeface="Times New Roman" panose="02020603050405020304" pitchFamily="18" charset="0"/>
                <a:cs typeface="Times New Roman" panose="02020603050405020304" pitchFamily="18" charset="0"/>
              </a:rPr>
              <a:t>Problem : Calculate </a:t>
            </a:r>
            <a:r>
              <a:rPr lang="en-IN" dirty="0">
                <a:latin typeface="Times New Roman" panose="02020603050405020304" pitchFamily="18" charset="0"/>
                <a:cs typeface="Times New Roman" panose="02020603050405020304" pitchFamily="18" charset="0"/>
              </a:rPr>
              <a:t>the intrinsic carrier concentration in silicon at </a:t>
            </a:r>
            <a:r>
              <a:rPr lang="en-IN" i="1" dirty="0">
                <a:latin typeface="Times New Roman" panose="02020603050405020304" pitchFamily="18" charset="0"/>
                <a:cs typeface="Times New Roman" panose="02020603050405020304" pitchFamily="18" charset="0"/>
              </a:rPr>
              <a:t>T =</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300 </a:t>
            </a:r>
            <a:r>
              <a:rPr lang="en-IN" dirty="0">
                <a:latin typeface="Times New Roman" panose="02020603050405020304" pitchFamily="18" charset="0"/>
                <a:cs typeface="Times New Roman" panose="02020603050405020304" pitchFamily="18" charset="0"/>
              </a:rPr>
              <a:t>K</a:t>
            </a:r>
            <a:r>
              <a:rPr lang="en-IN" dirty="0" smtClean="0">
                <a:latin typeface="Times New Roman" panose="02020603050405020304" pitchFamily="18" charset="0"/>
                <a:cs typeface="Times New Roman" panose="02020603050405020304" pitchFamily="18" charset="0"/>
              </a:rPr>
              <a: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smtClean="0">
                <a:solidFill>
                  <a:srgbClr val="FF0000"/>
                </a:solidFill>
              </a:rPr>
              <a:t>Qualitative Study :Energy </a:t>
            </a:r>
            <a:r>
              <a:rPr lang="en-IN" dirty="0">
                <a:solidFill>
                  <a:srgbClr val="FF0000"/>
                </a:solidFill>
              </a:rPr>
              <a:t>Band </a:t>
            </a:r>
            <a:r>
              <a:rPr lang="en-IN" dirty="0" smtClean="0">
                <a:solidFill>
                  <a:srgbClr val="FF0000"/>
                </a:solidFill>
              </a:rPr>
              <a:t>Structures </a:t>
            </a:r>
          </a:p>
          <a:p>
            <a:pPr marL="0" indent="0">
              <a:buNone/>
            </a:pPr>
            <a:r>
              <a:rPr lang="en-IN" dirty="0"/>
              <a:t>	</a:t>
            </a:r>
            <a:r>
              <a:rPr lang="en-IN" b="1" dirty="0" smtClean="0"/>
              <a:t>Intrinsic / Extrinsic </a:t>
            </a:r>
            <a:r>
              <a:rPr lang="en-IN" b="1" dirty="0"/>
              <a:t>Semiconductor </a:t>
            </a:r>
            <a:endParaRPr lang="en-IN" b="1" dirty="0" smtClean="0"/>
          </a:p>
          <a:p>
            <a:pPr marL="0" indent="0">
              <a:buNone/>
            </a:pPr>
            <a:r>
              <a:rPr lang="en-IN" b="1" dirty="0" smtClean="0"/>
              <a:t>	Direct </a:t>
            </a:r>
            <a:r>
              <a:rPr lang="en-IN" b="1" dirty="0"/>
              <a:t>&amp; Indirect </a:t>
            </a:r>
            <a:r>
              <a:rPr lang="en-IN" b="1" dirty="0" err="1"/>
              <a:t>Bandgap</a:t>
            </a:r>
            <a:r>
              <a:rPr lang="en-IN" b="1" dirty="0"/>
              <a:t> Semiconductor</a:t>
            </a:r>
            <a:endParaRPr lang="en-IN" b="1" dirty="0">
              <a:latin typeface="Times New Roman" panose="02020603050405020304" pitchFamily="18" charset="0"/>
              <a:cs typeface="Times New Roman" panose="02020603050405020304" pitchFamily="18" charset="0"/>
            </a:endParaRPr>
          </a:p>
          <a:p>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166380098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28930" y="1595067"/>
            <a:ext cx="7534140" cy="967830"/>
          </a:xfrm>
        </p:spPr>
        <p:txBody>
          <a:bodyPr>
            <a:normAutofit fontScale="77500" lnSpcReduction="20000"/>
          </a:bodyPr>
          <a:lstStyle/>
          <a:p>
            <a:r>
              <a:rPr lang="en-IN" sz="3600" b="1" dirty="0"/>
              <a:t>MODULE 3</a:t>
            </a:r>
          </a:p>
          <a:p>
            <a:r>
              <a:rPr lang="en-IN" sz="3600" b="1" dirty="0" smtClean="0"/>
              <a:t> </a:t>
            </a:r>
            <a:r>
              <a:rPr lang="en-IN" sz="3600" b="1" dirty="0"/>
              <a:t>Carrier Transport Mechanism </a:t>
            </a:r>
            <a:r>
              <a:rPr lang="en-IN" b="1" dirty="0">
                <a:solidFill>
                  <a:srgbClr val="FF0000"/>
                </a:solidFill>
              </a:rPr>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2599741" y="2562897"/>
            <a:ext cx="6992517" cy="923330"/>
          </a:xfrm>
          <a:prstGeom prst="rect">
            <a:avLst/>
          </a:prstGeom>
        </p:spPr>
        <p:txBody>
          <a:bodyPr wrap="square">
            <a:spAutoFit/>
          </a:bodyPr>
          <a:lstStyle/>
          <a:p>
            <a:pPr algn="ctr"/>
            <a:r>
              <a:rPr lang="en-US" dirty="0">
                <a:latin typeface="Times New Roman" panose="02020603050405020304" pitchFamily="18" charset="0"/>
                <a:ea typeface="Calibri" panose="020F0502020204030204" pitchFamily="34" charset="0"/>
              </a:rPr>
              <a:t>Charge carriers in semiconductors – Drift and Diffusion of carriers – Mobility – Generation, Recombination and injection of carriers – Carrier transport equations – Excess carrier lifetime.</a:t>
            </a:r>
            <a:endParaRPr lang="en-IN" dirty="0"/>
          </a:p>
        </p:txBody>
      </p:sp>
    </p:spTree>
    <p:extLst>
      <p:ext uri="{BB962C8B-B14F-4D97-AF65-F5344CB8AC3E}">
        <p14:creationId xmlns:p14="http://schemas.microsoft.com/office/powerpoint/2010/main" val="182493708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2800" b="1" dirty="0" smtClean="0"/>
              <a:t>MODULE 1</a:t>
            </a:r>
            <a:r>
              <a:rPr lang="en-IN" sz="2800" dirty="0" smtClean="0"/>
              <a:t> </a:t>
            </a:r>
          </a:p>
          <a:p>
            <a:r>
              <a:rPr lang="en-IN" sz="2800" b="1" dirty="0"/>
              <a:t>Electrical and Thermal conduction in </a:t>
            </a:r>
            <a:r>
              <a:rPr lang="en-IN" sz="2800" b="1" dirty="0" smtClean="0"/>
              <a:t>Solids</a:t>
            </a:r>
            <a:endParaRPr lang="en-IN" sz="2800" dirty="0" smtClean="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2562896" y="2809414"/>
            <a:ext cx="7109138" cy="1477328"/>
          </a:xfrm>
          <a:prstGeom prst="rect">
            <a:avLst/>
          </a:prstGeom>
        </p:spPr>
        <p:txBody>
          <a:bodyPr wrap="square">
            <a:spAutoFit/>
          </a:bodyPr>
          <a:lstStyle/>
          <a:p>
            <a:pPr algn="just"/>
            <a:r>
              <a:rPr lang="en-US" dirty="0">
                <a:solidFill>
                  <a:srgbClr val="FF0000"/>
                </a:solidFill>
                <a:latin typeface="Times New Roman" panose="02020603050405020304" pitchFamily="18" charset="0"/>
                <a:ea typeface="Calibri" panose="020F0502020204030204" pitchFamily="34" charset="0"/>
              </a:rPr>
              <a:t>Crystalline state – Crystalline  defects </a:t>
            </a:r>
            <a:r>
              <a:rPr lang="en-US" dirty="0">
                <a:latin typeface="Times New Roman" panose="02020603050405020304" pitchFamily="18" charset="0"/>
                <a:ea typeface="Calibri" panose="020F0502020204030204" pitchFamily="34" charset="0"/>
              </a:rPr>
              <a:t>– Single </a:t>
            </a:r>
            <a:r>
              <a:rPr lang="en-US" dirty="0" err="1">
                <a:latin typeface="Times New Roman" panose="02020603050405020304" pitchFamily="18" charset="0"/>
                <a:ea typeface="Calibri" panose="020F0502020204030204" pitchFamily="34" charset="0"/>
              </a:rPr>
              <a:t>Cyrstal</a:t>
            </a:r>
            <a:r>
              <a:rPr lang="en-US" dirty="0">
                <a:latin typeface="Times New Roman" panose="02020603050405020304" pitchFamily="18" charset="0"/>
                <a:ea typeface="Calibri" panose="020F0502020204030204" pitchFamily="34" charset="0"/>
              </a:rPr>
              <a:t> Growth -</a:t>
            </a:r>
            <a:r>
              <a:rPr lang="en-US" dirty="0" err="1">
                <a:latin typeface="Times New Roman" panose="02020603050405020304" pitchFamily="18" charset="0"/>
                <a:ea typeface="Calibri" panose="020F0502020204030204" pitchFamily="34" charset="0"/>
              </a:rPr>
              <a:t>Czochralski</a:t>
            </a:r>
            <a:r>
              <a:rPr lang="en-US" dirty="0">
                <a:latin typeface="Times New Roman" panose="02020603050405020304" pitchFamily="18" charset="0"/>
                <a:ea typeface="Calibri" panose="020F0502020204030204" pitchFamily="34" charset="0"/>
              </a:rPr>
              <a:t> Growth – Amorphous Semiconductor - </a:t>
            </a:r>
            <a:r>
              <a:rPr lang="en-US" dirty="0">
                <a:solidFill>
                  <a:srgbClr val="FF0000"/>
                </a:solidFill>
                <a:latin typeface="Times New Roman" panose="02020603050405020304" pitchFamily="18" charset="0"/>
                <a:ea typeface="Calibri" panose="020F0502020204030204" pitchFamily="34" charset="0"/>
              </a:rPr>
              <a:t>Classical Theory: </a:t>
            </a:r>
            <a:r>
              <a:rPr lang="en-US" dirty="0" err="1">
                <a:solidFill>
                  <a:srgbClr val="FF0000"/>
                </a:solidFill>
                <a:latin typeface="Times New Roman" panose="02020603050405020304" pitchFamily="18" charset="0"/>
                <a:ea typeface="Calibri" panose="020F0502020204030204" pitchFamily="34" charset="0"/>
              </a:rPr>
              <a:t>Drude</a:t>
            </a:r>
            <a:r>
              <a:rPr lang="en-US" dirty="0">
                <a:solidFill>
                  <a:srgbClr val="FF0000"/>
                </a:solidFill>
                <a:latin typeface="Times New Roman" panose="02020603050405020304" pitchFamily="18" charset="0"/>
                <a:ea typeface="Calibri" panose="020F0502020204030204" pitchFamily="34" charset="0"/>
              </a:rPr>
              <a:t> Model – Temperature dependence of resistivity – The Hall Effect </a:t>
            </a:r>
            <a:r>
              <a:rPr lang="en-US" dirty="0">
                <a:latin typeface="Times New Roman" panose="02020603050405020304" pitchFamily="18" charset="0"/>
                <a:ea typeface="Calibri" panose="020F0502020204030204" pitchFamily="34" charset="0"/>
              </a:rPr>
              <a:t>and Hall Devices – Thermal conduction – </a:t>
            </a:r>
            <a:r>
              <a:rPr lang="en-US" dirty="0">
                <a:solidFill>
                  <a:srgbClr val="FF0000"/>
                </a:solidFill>
                <a:latin typeface="Times New Roman" panose="02020603050405020304" pitchFamily="18" charset="0"/>
                <a:ea typeface="Calibri" panose="020F0502020204030204" pitchFamily="34" charset="0"/>
              </a:rPr>
              <a:t>Electrical conductivity of non-metals </a:t>
            </a:r>
            <a:r>
              <a:rPr lang="en-US" dirty="0">
                <a:latin typeface="Times New Roman" panose="02020603050405020304" pitchFamily="18" charset="0"/>
                <a:ea typeface="Calibri" panose="020F0502020204030204" pitchFamily="34" charset="0"/>
              </a:rPr>
              <a:t>– Skin Effect – Thin metal films </a:t>
            </a:r>
            <a:endParaRPr lang="en-IN" dirty="0"/>
          </a:p>
        </p:txBody>
      </p:sp>
    </p:spTree>
    <p:extLst>
      <p:ext uri="{BB962C8B-B14F-4D97-AF65-F5344CB8AC3E}">
        <p14:creationId xmlns:p14="http://schemas.microsoft.com/office/powerpoint/2010/main" val="2252100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867064"/>
            <a:ext cx="9601196" cy="705000"/>
          </a:xfrm>
        </p:spPr>
        <p:txBody>
          <a:bodyPr>
            <a:normAutofit fontScale="90000"/>
          </a:bodyPr>
          <a:lstStyle/>
          <a:p>
            <a:r>
              <a:rPr lang="en-IN" dirty="0" smtClean="0"/>
              <a:t>Problems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010825"/>
            <a:ext cx="9252397" cy="3785652"/>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Drift Current, Diffusion Current, Total Current</a:t>
            </a:r>
          </a:p>
          <a:p>
            <a:pPr marL="285750" indent="-285750">
              <a:buFont typeface="Arial" panose="020B0604020202020204" pitchFamily="34" charset="0"/>
              <a:buChar char="•"/>
            </a:pPr>
            <a:r>
              <a:rPr lang="en-IN" sz="2400" b="1" dirty="0" smtClean="0">
                <a:solidFill>
                  <a:srgbClr val="FF0000"/>
                </a:solidFill>
              </a:rPr>
              <a:t>Einstein Relation</a:t>
            </a:r>
          </a:p>
          <a:p>
            <a:pPr marL="285750" indent="-285750">
              <a:buFont typeface="Arial" panose="020B0604020202020204" pitchFamily="34" charset="0"/>
              <a:buChar char="•"/>
            </a:pPr>
            <a:r>
              <a:rPr lang="en-IN" sz="2400" b="1" dirty="0" smtClean="0">
                <a:solidFill>
                  <a:srgbClr val="FF0000"/>
                </a:solidFill>
              </a:rPr>
              <a:t>Mobility Effects – Qualitative Study</a:t>
            </a:r>
          </a:p>
          <a:p>
            <a:pPr marL="285750" indent="-285750">
              <a:buFont typeface="Arial" panose="020B0604020202020204" pitchFamily="34" charset="0"/>
              <a:buChar char="•"/>
            </a:pPr>
            <a:r>
              <a:rPr lang="en-IN" sz="2400" b="1" dirty="0" smtClean="0">
                <a:solidFill>
                  <a:srgbClr val="FF0000"/>
                </a:solidFill>
              </a:rPr>
              <a:t>Excess Carrier Concentration – 2 Equations</a:t>
            </a:r>
          </a:p>
          <a:p>
            <a:pPr marL="285750" indent="-285750">
              <a:buFont typeface="Arial" panose="020B0604020202020204" pitchFamily="34" charset="0"/>
              <a:buChar char="•"/>
            </a:pPr>
            <a:r>
              <a:rPr lang="en-IN" sz="2400" b="1" dirty="0" smtClean="0">
                <a:solidFill>
                  <a:srgbClr val="FF0000"/>
                </a:solidFill>
              </a:rPr>
              <a:t>Diffusion Length </a:t>
            </a:r>
          </a:p>
          <a:p>
            <a:pPr marL="285750" indent="-285750">
              <a:buFont typeface="Arial" panose="020B0604020202020204" pitchFamily="34" charset="0"/>
              <a:buChar char="•"/>
            </a:pPr>
            <a:r>
              <a:rPr lang="en-IN" sz="2400" b="1" dirty="0" smtClean="0">
                <a:solidFill>
                  <a:srgbClr val="FF0000"/>
                </a:solidFill>
              </a:rPr>
              <a:t>Recombination Rate </a:t>
            </a:r>
          </a:p>
          <a:p>
            <a:endParaRPr lang="en-IN" sz="2400" b="1" dirty="0">
              <a:solidFill>
                <a:srgbClr val="FF0000"/>
              </a:solidFill>
            </a:endParaRPr>
          </a:p>
          <a:p>
            <a:r>
              <a:rPr lang="en-IN" sz="2400" b="1" dirty="0" smtClean="0">
                <a:solidFill>
                  <a:srgbClr val="002060"/>
                </a:solidFill>
              </a:rPr>
              <a:t>Practice all problems solved in class </a:t>
            </a:r>
            <a:endParaRPr lang="en-IN" sz="2400" b="1" dirty="0" smtClean="0">
              <a:solidFill>
                <a:srgbClr val="002060"/>
              </a:solidFill>
            </a:endParaRPr>
          </a:p>
          <a:p>
            <a:pPr marL="285750" indent="-285750">
              <a:buFont typeface="Arial" panose="020B0604020202020204" pitchFamily="34" charset="0"/>
              <a:buChar char="•"/>
            </a:pPr>
            <a:endParaRPr lang="en-IN" sz="2400" b="1" dirty="0">
              <a:solidFill>
                <a:srgbClr val="002060"/>
              </a:solidFill>
            </a:endParaRPr>
          </a:p>
          <a:p>
            <a:endParaRPr lang="en-IN" sz="2400" b="1" dirty="0" smtClean="0">
              <a:solidFill>
                <a:srgbClr val="FF0000"/>
              </a:solidFill>
            </a:endParaRPr>
          </a:p>
        </p:txBody>
      </p:sp>
    </p:spTree>
    <p:extLst>
      <p:ext uri="{BB962C8B-B14F-4D97-AF65-F5344CB8AC3E}">
        <p14:creationId xmlns:p14="http://schemas.microsoft.com/office/powerpoint/2010/main" val="358860213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a:t>
            </a:r>
            <a:r>
              <a:rPr lang="en-IN" sz="3600" b="1" dirty="0" smtClean="0"/>
              <a:t>4</a:t>
            </a:r>
            <a:endParaRPr lang="en-IN" sz="3600" b="1" dirty="0"/>
          </a:p>
          <a:p>
            <a:r>
              <a:rPr lang="en-IN" sz="3600" dirty="0" smtClean="0"/>
              <a:t>  </a:t>
            </a:r>
            <a:r>
              <a:rPr lang="en-IN" sz="4400" b="1" dirty="0" smtClean="0"/>
              <a:t>Junction </a:t>
            </a:r>
            <a:r>
              <a:rPr lang="en-IN" sz="4400" b="1" dirty="0"/>
              <a:t>diodes </a:t>
            </a:r>
            <a:r>
              <a:rPr lang="en-IN" sz="4400" dirty="0"/>
              <a:t>	</a:t>
            </a:r>
          </a:p>
          <a:p>
            <a:r>
              <a:rPr lang="en-IN" b="1" dirty="0">
                <a:solidFill>
                  <a:srgbClr val="FF0000"/>
                </a:solidFill>
              </a:rPr>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11902626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PN Diode </a:t>
            </a:r>
            <a:r>
              <a:rPr lang="en-IN" dirty="0" smtClean="0"/>
              <a:t>– Qualitative </a:t>
            </a:r>
            <a:r>
              <a:rPr lang="en-IN" dirty="0" smtClean="0"/>
              <a:t>Study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3046988"/>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Basic Structure</a:t>
            </a:r>
          </a:p>
          <a:p>
            <a:pPr marL="285750" indent="-285750">
              <a:buFont typeface="Arial" panose="020B0604020202020204" pitchFamily="34" charset="0"/>
              <a:buChar char="•"/>
            </a:pPr>
            <a:r>
              <a:rPr lang="en-IN" sz="2400" b="1" dirty="0" smtClean="0">
                <a:solidFill>
                  <a:srgbClr val="FF0000"/>
                </a:solidFill>
              </a:rPr>
              <a:t>Zero Bias – Derivation for </a:t>
            </a:r>
            <a:r>
              <a:rPr lang="en-IN" sz="2400" b="1" dirty="0" err="1" smtClean="0">
                <a:solidFill>
                  <a:srgbClr val="FF0000"/>
                </a:solidFill>
              </a:rPr>
              <a:t>V</a:t>
            </a:r>
            <a:r>
              <a:rPr lang="en-IN" sz="2400" b="1" baseline="-25000" dirty="0" err="1" smtClean="0">
                <a:solidFill>
                  <a:srgbClr val="FF0000"/>
                </a:solidFill>
              </a:rPr>
              <a:t>bi</a:t>
            </a:r>
            <a:r>
              <a:rPr lang="en-IN" sz="2400" b="1" dirty="0" smtClean="0">
                <a:solidFill>
                  <a:srgbClr val="FF0000"/>
                </a:solidFill>
              </a:rPr>
              <a:t>, </a:t>
            </a:r>
            <a:r>
              <a:rPr lang="en-IN" sz="2400" b="1" dirty="0" err="1" smtClean="0">
                <a:solidFill>
                  <a:srgbClr val="FF0000"/>
                </a:solidFill>
              </a:rPr>
              <a:t>x</a:t>
            </a:r>
            <a:r>
              <a:rPr lang="en-IN" sz="2400" b="1" baseline="-25000" dirty="0" err="1" smtClean="0">
                <a:solidFill>
                  <a:srgbClr val="FF0000"/>
                </a:solidFill>
              </a:rPr>
              <a:t>n</a:t>
            </a:r>
            <a:r>
              <a:rPr lang="en-IN" sz="2400" b="1" dirty="0" smtClean="0">
                <a:solidFill>
                  <a:srgbClr val="FF0000"/>
                </a:solidFill>
              </a:rPr>
              <a:t>, </a:t>
            </a:r>
            <a:r>
              <a:rPr lang="en-IN" sz="2400" b="1" dirty="0" err="1" smtClean="0">
                <a:solidFill>
                  <a:srgbClr val="FF0000"/>
                </a:solidFill>
              </a:rPr>
              <a:t>x</a:t>
            </a:r>
            <a:r>
              <a:rPr lang="en-IN" sz="2400" b="1" baseline="-25000" dirty="0" err="1" smtClean="0">
                <a:solidFill>
                  <a:srgbClr val="FF0000"/>
                </a:solidFill>
              </a:rPr>
              <a:t>p</a:t>
            </a:r>
            <a:r>
              <a:rPr lang="en-IN" sz="2400" b="1" dirty="0" smtClean="0">
                <a:solidFill>
                  <a:srgbClr val="FF0000"/>
                </a:solidFill>
              </a:rPr>
              <a:t> &amp; W</a:t>
            </a:r>
          </a:p>
          <a:p>
            <a:pPr marL="285750" indent="-285750">
              <a:buFont typeface="Arial" panose="020B0604020202020204" pitchFamily="34" charset="0"/>
              <a:buChar char="•"/>
            </a:pPr>
            <a:r>
              <a:rPr lang="en-IN" sz="2400" b="1" dirty="0" smtClean="0">
                <a:solidFill>
                  <a:srgbClr val="FF0000"/>
                </a:solidFill>
              </a:rPr>
              <a:t>Expressions for Forward &amp; Reverse Bias </a:t>
            </a:r>
          </a:p>
          <a:p>
            <a:pPr marL="285750" indent="-285750">
              <a:buFont typeface="Arial" panose="020B0604020202020204" pitchFamily="34" charset="0"/>
              <a:buChar char="•"/>
            </a:pPr>
            <a:r>
              <a:rPr lang="en-IN" sz="2400" b="1" dirty="0" smtClean="0">
                <a:solidFill>
                  <a:srgbClr val="FF0000"/>
                </a:solidFill>
              </a:rPr>
              <a:t>Junction Breakdown</a:t>
            </a:r>
          </a:p>
          <a:p>
            <a:pPr marL="285750" indent="-285750">
              <a:buFont typeface="Arial" panose="020B0604020202020204" pitchFamily="34" charset="0"/>
              <a:buChar char="•"/>
            </a:pPr>
            <a:r>
              <a:rPr lang="en-IN" sz="2400" b="1" dirty="0" smtClean="0">
                <a:solidFill>
                  <a:srgbClr val="FF0000"/>
                </a:solidFill>
              </a:rPr>
              <a:t>MS Contacts – Band Structure under Different Biasing, Comparison with PN Diode  </a:t>
            </a:r>
            <a:endParaRPr lang="en-IN" sz="2400" b="1" dirty="0" smtClean="0">
              <a:solidFill>
                <a:srgbClr val="FF0000"/>
              </a:solidFill>
            </a:endParaRPr>
          </a:p>
          <a:p>
            <a:pPr marL="285750" indent="-285750">
              <a:buFont typeface="Arial" panose="020B0604020202020204" pitchFamily="34" charset="0"/>
              <a:buChar char="•"/>
            </a:pPr>
            <a:endParaRPr lang="en-IN" sz="2400" b="1" dirty="0">
              <a:solidFill>
                <a:srgbClr val="FF0000"/>
              </a:solidFill>
            </a:endParaRPr>
          </a:p>
          <a:p>
            <a:endParaRPr lang="en-IN" sz="2400" b="1" dirty="0" smtClean="0">
              <a:solidFill>
                <a:srgbClr val="FF0000"/>
              </a:solidFill>
            </a:endParaRPr>
          </a:p>
        </p:txBody>
      </p:sp>
    </p:spTree>
    <p:extLst>
      <p:ext uri="{BB962C8B-B14F-4D97-AF65-F5344CB8AC3E}">
        <p14:creationId xmlns:p14="http://schemas.microsoft.com/office/powerpoint/2010/main" val="451947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PN Diode </a:t>
            </a:r>
            <a:r>
              <a:rPr lang="en-IN" dirty="0" smtClean="0"/>
              <a:t>– Problems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1938992"/>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Problems related to </a:t>
            </a:r>
            <a:r>
              <a:rPr lang="en-IN" sz="2400" b="1" dirty="0" err="1" smtClean="0">
                <a:solidFill>
                  <a:srgbClr val="FF0000"/>
                </a:solidFill>
              </a:rPr>
              <a:t>V</a:t>
            </a:r>
            <a:r>
              <a:rPr lang="en-IN" sz="2400" b="1" baseline="-25000" dirty="0" err="1" smtClean="0">
                <a:solidFill>
                  <a:srgbClr val="FF0000"/>
                </a:solidFill>
              </a:rPr>
              <a:t>bi</a:t>
            </a:r>
            <a:r>
              <a:rPr lang="en-IN" sz="2400" b="1" dirty="0" smtClean="0">
                <a:solidFill>
                  <a:srgbClr val="FF0000"/>
                </a:solidFill>
              </a:rPr>
              <a:t>, </a:t>
            </a:r>
            <a:r>
              <a:rPr lang="en-IN" sz="2400" b="1" dirty="0" err="1" smtClean="0">
                <a:solidFill>
                  <a:srgbClr val="FF0000"/>
                </a:solidFill>
              </a:rPr>
              <a:t>x</a:t>
            </a:r>
            <a:r>
              <a:rPr lang="en-IN" sz="2400" b="1" baseline="-25000" dirty="0" err="1" smtClean="0">
                <a:solidFill>
                  <a:srgbClr val="FF0000"/>
                </a:solidFill>
              </a:rPr>
              <a:t>n</a:t>
            </a:r>
            <a:r>
              <a:rPr lang="en-IN" sz="2400" b="1" dirty="0" smtClean="0">
                <a:solidFill>
                  <a:srgbClr val="FF0000"/>
                </a:solidFill>
              </a:rPr>
              <a:t>, </a:t>
            </a:r>
            <a:r>
              <a:rPr lang="en-IN" sz="2400" b="1" dirty="0" err="1" smtClean="0">
                <a:solidFill>
                  <a:srgbClr val="FF0000"/>
                </a:solidFill>
              </a:rPr>
              <a:t>x</a:t>
            </a:r>
            <a:r>
              <a:rPr lang="en-IN" sz="2400" b="1" baseline="-25000" dirty="0" err="1" smtClean="0">
                <a:solidFill>
                  <a:srgbClr val="FF0000"/>
                </a:solidFill>
              </a:rPr>
              <a:t>p</a:t>
            </a:r>
            <a:r>
              <a:rPr lang="en-IN" sz="2400" b="1" dirty="0" smtClean="0">
                <a:solidFill>
                  <a:srgbClr val="FF0000"/>
                </a:solidFill>
              </a:rPr>
              <a:t> &amp; W for all Biasing (Problems solved in class)</a:t>
            </a:r>
          </a:p>
          <a:p>
            <a:pPr marL="285750" indent="-285750">
              <a:buFont typeface="Arial" panose="020B0604020202020204" pitchFamily="34" charset="0"/>
              <a:buChar char="•"/>
            </a:pPr>
            <a:r>
              <a:rPr lang="en-IN" sz="2400" b="1" dirty="0" smtClean="0">
                <a:solidFill>
                  <a:srgbClr val="FF0000"/>
                </a:solidFill>
              </a:rPr>
              <a:t>Forward Current Problems</a:t>
            </a:r>
          </a:p>
          <a:p>
            <a:pPr marL="285750" indent="-285750">
              <a:buFont typeface="Arial" panose="020B0604020202020204" pitchFamily="34" charset="0"/>
              <a:buChar char="•"/>
            </a:pPr>
            <a:r>
              <a:rPr lang="en-IN" sz="2400" b="1" dirty="0" smtClean="0">
                <a:solidFill>
                  <a:srgbClr val="FF0000"/>
                </a:solidFill>
              </a:rPr>
              <a:t>Junction Capacitance Problems</a:t>
            </a:r>
          </a:p>
          <a:p>
            <a:pPr marL="285750" indent="-285750">
              <a:buFont typeface="Arial" panose="020B0604020202020204" pitchFamily="34" charset="0"/>
              <a:buChar char="•"/>
            </a:pPr>
            <a:r>
              <a:rPr lang="en-IN" sz="2400" b="1" dirty="0" smtClean="0">
                <a:solidFill>
                  <a:srgbClr val="FF0000"/>
                </a:solidFill>
              </a:rPr>
              <a:t>One-sided Junctions Problems</a:t>
            </a:r>
            <a:endParaRPr lang="en-IN" sz="2400" b="1" dirty="0" smtClean="0">
              <a:solidFill>
                <a:srgbClr val="FF0000"/>
              </a:solidFill>
            </a:endParaRPr>
          </a:p>
        </p:txBody>
      </p:sp>
    </p:spTree>
    <p:extLst>
      <p:ext uri="{BB962C8B-B14F-4D97-AF65-F5344CB8AC3E}">
        <p14:creationId xmlns:p14="http://schemas.microsoft.com/office/powerpoint/2010/main" val="313503942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a:t>
            </a:r>
            <a:r>
              <a:rPr lang="en-IN" sz="3600" b="1" dirty="0" smtClean="0"/>
              <a:t>5</a:t>
            </a:r>
            <a:endParaRPr lang="en-IN" sz="3600" b="1" dirty="0"/>
          </a:p>
          <a:p>
            <a:r>
              <a:rPr lang="en-IN" sz="3600" b="1" dirty="0"/>
              <a:t>Bipolar Junction Transistor 	</a:t>
            </a:r>
          </a:p>
          <a:p>
            <a:r>
              <a:rPr lang="en-IN" sz="3600" b="1" dirty="0"/>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36920984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BJT </a:t>
            </a:r>
            <a:r>
              <a:rPr lang="en-IN" dirty="0" smtClean="0"/>
              <a:t>– Detailed Study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2677656"/>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Basic </a:t>
            </a:r>
            <a:r>
              <a:rPr lang="en-IN" sz="2400" b="1" dirty="0" smtClean="0">
                <a:solidFill>
                  <a:srgbClr val="FF0000"/>
                </a:solidFill>
              </a:rPr>
              <a:t>Structure, Symbol, Doping Profile, Band Structure</a:t>
            </a:r>
            <a:endParaRPr lang="en-IN" sz="2400" b="1" dirty="0">
              <a:solidFill>
                <a:srgbClr val="FF0000"/>
              </a:solidFill>
            </a:endParaRPr>
          </a:p>
          <a:p>
            <a:pPr marL="285750" indent="-285750">
              <a:buFont typeface="Arial" panose="020B0604020202020204" pitchFamily="34" charset="0"/>
              <a:buChar char="•"/>
            </a:pPr>
            <a:r>
              <a:rPr lang="en-IN" sz="2400" b="1" dirty="0" smtClean="0">
                <a:solidFill>
                  <a:srgbClr val="FF0000"/>
                </a:solidFill>
              </a:rPr>
              <a:t>Modes of Operation</a:t>
            </a:r>
          </a:p>
          <a:p>
            <a:pPr marL="285750" indent="-285750">
              <a:buFont typeface="Arial" panose="020B0604020202020204" pitchFamily="34" charset="0"/>
              <a:buChar char="•"/>
            </a:pPr>
            <a:r>
              <a:rPr lang="en-IN" sz="2400" b="1" dirty="0" smtClean="0">
                <a:solidFill>
                  <a:srgbClr val="FF0000"/>
                </a:solidFill>
              </a:rPr>
              <a:t>Minority Carrier Distribution &amp; Current Components</a:t>
            </a:r>
          </a:p>
          <a:p>
            <a:pPr marL="285750" indent="-285750">
              <a:buFont typeface="Arial" panose="020B0604020202020204" pitchFamily="34" charset="0"/>
              <a:buChar char="•"/>
            </a:pPr>
            <a:r>
              <a:rPr lang="en-IN" sz="2400" b="1" dirty="0" smtClean="0">
                <a:solidFill>
                  <a:srgbClr val="FF0000"/>
                </a:solidFill>
              </a:rPr>
              <a:t>Transistor CE Characteristics  </a:t>
            </a:r>
            <a:endParaRPr lang="en-IN" sz="2400" b="1" dirty="0" smtClean="0">
              <a:solidFill>
                <a:srgbClr val="FF0000"/>
              </a:solidFill>
            </a:endParaRPr>
          </a:p>
          <a:p>
            <a:pPr marL="285750" indent="-285750">
              <a:buFont typeface="Arial" panose="020B0604020202020204" pitchFamily="34" charset="0"/>
              <a:buChar char="•"/>
            </a:pPr>
            <a:endParaRPr lang="en-IN" sz="2400" b="1" dirty="0">
              <a:solidFill>
                <a:srgbClr val="FF0000"/>
              </a:solidFill>
            </a:endParaRPr>
          </a:p>
          <a:p>
            <a:r>
              <a:rPr lang="en-IN" sz="2400" b="1" dirty="0" smtClean="0">
                <a:solidFill>
                  <a:srgbClr val="002060"/>
                </a:solidFill>
              </a:rPr>
              <a:t>Study for both </a:t>
            </a:r>
            <a:r>
              <a:rPr lang="en-IN" sz="2400" b="1" dirty="0" err="1" smtClean="0">
                <a:solidFill>
                  <a:srgbClr val="002060"/>
                </a:solidFill>
              </a:rPr>
              <a:t>npn</a:t>
            </a:r>
            <a:r>
              <a:rPr lang="en-IN" sz="2400" b="1" dirty="0" smtClean="0">
                <a:solidFill>
                  <a:srgbClr val="002060"/>
                </a:solidFill>
              </a:rPr>
              <a:t> &amp; </a:t>
            </a:r>
            <a:r>
              <a:rPr lang="en-IN" sz="2400" b="1" dirty="0" err="1" smtClean="0">
                <a:solidFill>
                  <a:srgbClr val="002060"/>
                </a:solidFill>
              </a:rPr>
              <a:t>pnp</a:t>
            </a:r>
            <a:r>
              <a:rPr lang="en-IN" sz="2400" b="1" dirty="0" smtClean="0">
                <a:solidFill>
                  <a:srgbClr val="002060"/>
                </a:solidFill>
              </a:rPr>
              <a:t>  </a:t>
            </a:r>
            <a:endParaRPr lang="en-IN" sz="2400" dirty="0">
              <a:solidFill>
                <a:srgbClr val="002060"/>
              </a:solidFill>
            </a:endParaRPr>
          </a:p>
          <a:p>
            <a:endParaRPr lang="en-IN" sz="2400" b="1" dirty="0" smtClean="0">
              <a:solidFill>
                <a:srgbClr val="FF0000"/>
              </a:solidFill>
            </a:endParaRPr>
          </a:p>
        </p:txBody>
      </p:sp>
    </p:spTree>
    <p:extLst>
      <p:ext uri="{BB962C8B-B14F-4D97-AF65-F5344CB8AC3E}">
        <p14:creationId xmlns:p14="http://schemas.microsoft.com/office/powerpoint/2010/main" val="227761437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BJT </a:t>
            </a:r>
            <a:r>
              <a:rPr lang="en-IN" dirty="0" smtClean="0"/>
              <a:t>– </a:t>
            </a:r>
            <a:r>
              <a:rPr lang="en-IN" dirty="0" smtClean="0"/>
              <a:t>Problems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1938992"/>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Load Line &amp; Q –Point </a:t>
            </a:r>
          </a:p>
          <a:p>
            <a:pPr marL="285750" indent="-285750">
              <a:buFont typeface="Arial" panose="020B0604020202020204" pitchFamily="34" charset="0"/>
              <a:buChar char="•"/>
            </a:pPr>
            <a:r>
              <a:rPr lang="en-IN" sz="2400" b="1" dirty="0" smtClean="0">
                <a:solidFill>
                  <a:srgbClr val="FF0000"/>
                </a:solidFill>
              </a:rPr>
              <a:t>Hard </a:t>
            </a:r>
            <a:r>
              <a:rPr lang="en-IN" sz="2400" b="1" dirty="0" err="1" smtClean="0">
                <a:solidFill>
                  <a:srgbClr val="FF0000"/>
                </a:solidFill>
              </a:rPr>
              <a:t>Satuartion</a:t>
            </a:r>
            <a:r>
              <a:rPr lang="en-IN" sz="2400" b="1" dirty="0" smtClean="0">
                <a:solidFill>
                  <a:srgbClr val="FF0000"/>
                </a:solidFill>
              </a:rPr>
              <a:t> </a:t>
            </a:r>
          </a:p>
          <a:p>
            <a:pPr marL="285750" indent="-285750">
              <a:buFont typeface="Arial" panose="020B0604020202020204" pitchFamily="34" charset="0"/>
              <a:buChar char="•"/>
            </a:pPr>
            <a:r>
              <a:rPr lang="en-IN" sz="2400" b="1" dirty="0" smtClean="0">
                <a:solidFill>
                  <a:srgbClr val="FF0000"/>
                </a:solidFill>
              </a:rPr>
              <a:t>Other Problems solved in class</a:t>
            </a:r>
            <a:endParaRPr lang="en-IN" sz="2400" b="1" dirty="0" smtClean="0">
              <a:solidFill>
                <a:srgbClr val="FF0000"/>
              </a:solidFill>
            </a:endParaRPr>
          </a:p>
          <a:p>
            <a:pPr marL="285750" indent="-285750">
              <a:buFont typeface="Arial" panose="020B0604020202020204" pitchFamily="34" charset="0"/>
              <a:buChar char="•"/>
            </a:pPr>
            <a:endParaRPr lang="en-IN" sz="2400" b="1" dirty="0">
              <a:solidFill>
                <a:srgbClr val="FF0000"/>
              </a:solidFill>
            </a:endParaRPr>
          </a:p>
          <a:p>
            <a:endParaRPr lang="en-IN" sz="2400" b="1" dirty="0" smtClean="0">
              <a:solidFill>
                <a:srgbClr val="FF0000"/>
              </a:solidFill>
            </a:endParaRPr>
          </a:p>
        </p:txBody>
      </p:sp>
    </p:spTree>
    <p:extLst>
      <p:ext uri="{BB962C8B-B14F-4D97-AF65-F5344CB8AC3E}">
        <p14:creationId xmlns:p14="http://schemas.microsoft.com/office/powerpoint/2010/main" val="32793352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a:t>
            </a:r>
            <a:r>
              <a:rPr lang="en-IN" sz="3600" b="1" dirty="0" smtClean="0"/>
              <a:t>6</a:t>
            </a:r>
            <a:endParaRPr lang="en-IN" sz="3600" b="1" dirty="0"/>
          </a:p>
          <a:p>
            <a:r>
              <a:rPr lang="en-IN" sz="3600" b="1" dirty="0"/>
              <a:t>Field Effect Transistor </a:t>
            </a:r>
            <a:r>
              <a:rPr lang="en-IN" sz="3600" dirty="0"/>
              <a:t>	</a:t>
            </a:r>
          </a:p>
          <a:p>
            <a:r>
              <a:rPr lang="en-IN" sz="3600" b="1" dirty="0"/>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6241856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MOSCAP – Detailed Study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3416320"/>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Basic Structure</a:t>
            </a:r>
            <a:endParaRPr lang="en-IN" sz="2400" b="1" dirty="0">
              <a:solidFill>
                <a:srgbClr val="FF0000"/>
              </a:solidFill>
            </a:endParaRPr>
          </a:p>
          <a:p>
            <a:pPr marL="285750" indent="-285750">
              <a:buFont typeface="Arial" panose="020B0604020202020204" pitchFamily="34" charset="0"/>
              <a:buChar char="•"/>
            </a:pPr>
            <a:r>
              <a:rPr lang="en-IN" sz="2400" b="1" dirty="0" smtClean="0">
                <a:solidFill>
                  <a:srgbClr val="FF0000"/>
                </a:solidFill>
              </a:rPr>
              <a:t>Formation of Accumulation layer</a:t>
            </a:r>
          </a:p>
          <a:p>
            <a:pPr marL="285750" indent="-285750">
              <a:buFont typeface="Arial" panose="020B0604020202020204" pitchFamily="34" charset="0"/>
              <a:buChar char="•"/>
            </a:pPr>
            <a:r>
              <a:rPr lang="en-IN" sz="2400" b="1" dirty="0" smtClean="0">
                <a:solidFill>
                  <a:srgbClr val="FF0000"/>
                </a:solidFill>
              </a:rPr>
              <a:t>Formation of Space Charge Region </a:t>
            </a:r>
          </a:p>
          <a:p>
            <a:pPr marL="285750" indent="-285750">
              <a:buFont typeface="Arial" panose="020B0604020202020204" pitchFamily="34" charset="0"/>
              <a:buChar char="•"/>
            </a:pPr>
            <a:r>
              <a:rPr lang="en-IN" sz="2400" b="1" dirty="0" smtClean="0">
                <a:solidFill>
                  <a:srgbClr val="FF0000"/>
                </a:solidFill>
              </a:rPr>
              <a:t>Energy Band Diagrams – Flat Band, Accumulation Layer, Inversion Layer, Band Bending</a:t>
            </a:r>
          </a:p>
          <a:p>
            <a:pPr marL="285750" indent="-285750">
              <a:buFont typeface="Arial" panose="020B0604020202020204" pitchFamily="34" charset="0"/>
              <a:buChar char="•"/>
            </a:pPr>
            <a:r>
              <a:rPr lang="en-IN" sz="2400" b="1" dirty="0" smtClean="0">
                <a:solidFill>
                  <a:srgbClr val="FF0000"/>
                </a:solidFill>
              </a:rPr>
              <a:t>Depletion Layer Width – Problem </a:t>
            </a:r>
          </a:p>
          <a:p>
            <a:pPr marL="285750" indent="-285750">
              <a:buFont typeface="Arial" panose="020B0604020202020204" pitchFamily="34" charset="0"/>
              <a:buChar char="•"/>
            </a:pPr>
            <a:endParaRPr lang="en-IN" sz="2400" b="1" dirty="0">
              <a:solidFill>
                <a:srgbClr val="FF0000"/>
              </a:solidFill>
            </a:endParaRPr>
          </a:p>
          <a:p>
            <a:r>
              <a:rPr lang="en-IN" sz="2400" b="1" dirty="0" smtClean="0">
                <a:solidFill>
                  <a:srgbClr val="002060"/>
                </a:solidFill>
              </a:rPr>
              <a:t>Study for both n-type &amp; p-type semiconductor </a:t>
            </a:r>
            <a:endParaRPr lang="en-IN" sz="2400" dirty="0">
              <a:solidFill>
                <a:srgbClr val="002060"/>
              </a:solidFill>
            </a:endParaRPr>
          </a:p>
          <a:p>
            <a:endParaRPr lang="en-IN" sz="2400" b="1" dirty="0" smtClean="0">
              <a:solidFill>
                <a:srgbClr val="FF0000"/>
              </a:solidFill>
            </a:endParaRPr>
          </a:p>
        </p:txBody>
      </p:sp>
    </p:spTree>
    <p:extLst>
      <p:ext uri="{BB962C8B-B14F-4D97-AF65-F5344CB8AC3E}">
        <p14:creationId xmlns:p14="http://schemas.microsoft.com/office/powerpoint/2010/main" val="36928365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133303"/>
            <a:ext cx="9601196" cy="705000"/>
          </a:xfrm>
        </p:spPr>
        <p:txBody>
          <a:bodyPr>
            <a:normAutofit fontScale="90000"/>
          </a:bodyPr>
          <a:lstStyle/>
          <a:p>
            <a:r>
              <a:rPr lang="en-IN" dirty="0" smtClean="0"/>
              <a:t>MOSFET </a:t>
            </a:r>
            <a:r>
              <a:rPr lang="en-IN" dirty="0" smtClean="0"/>
              <a:t>– Detailed Study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7" name="Rectangle 6"/>
          <p:cNvSpPr/>
          <p:nvPr/>
        </p:nvSpPr>
        <p:spPr>
          <a:xfrm>
            <a:off x="1295400" y="2552680"/>
            <a:ext cx="9252397" cy="3416320"/>
          </a:xfrm>
          <a:prstGeom prst="rect">
            <a:avLst/>
          </a:prstGeom>
        </p:spPr>
        <p:txBody>
          <a:bodyPr wrap="square">
            <a:spAutoFit/>
          </a:bodyPr>
          <a:lstStyle/>
          <a:p>
            <a:pPr marL="285750" indent="-285750">
              <a:buFont typeface="Arial" panose="020B0604020202020204" pitchFamily="34" charset="0"/>
              <a:buChar char="•"/>
            </a:pPr>
            <a:r>
              <a:rPr lang="en-IN" sz="2400" b="1" dirty="0" smtClean="0">
                <a:solidFill>
                  <a:srgbClr val="FF0000"/>
                </a:solidFill>
              </a:rPr>
              <a:t>Basic </a:t>
            </a:r>
            <a:r>
              <a:rPr lang="en-IN" sz="2400" b="1" dirty="0" smtClean="0">
                <a:solidFill>
                  <a:srgbClr val="FF0000"/>
                </a:solidFill>
              </a:rPr>
              <a:t>Structure &amp; Symbol</a:t>
            </a:r>
          </a:p>
          <a:p>
            <a:pPr marL="285750" indent="-285750">
              <a:buFont typeface="Arial" panose="020B0604020202020204" pitchFamily="34" charset="0"/>
              <a:buChar char="•"/>
            </a:pPr>
            <a:r>
              <a:rPr lang="en-IN" sz="2400" b="1" dirty="0" smtClean="0">
                <a:solidFill>
                  <a:srgbClr val="FF0000"/>
                </a:solidFill>
              </a:rPr>
              <a:t>Difference between n/p channel enhancement / depletion mode MOSFET </a:t>
            </a:r>
          </a:p>
          <a:p>
            <a:pPr marL="285750" indent="-285750">
              <a:buFont typeface="Arial" panose="020B0604020202020204" pitchFamily="34" charset="0"/>
              <a:buChar char="•"/>
            </a:pPr>
            <a:r>
              <a:rPr lang="en-IN" sz="2400" b="1" dirty="0" smtClean="0">
                <a:solidFill>
                  <a:srgbClr val="FF0000"/>
                </a:solidFill>
              </a:rPr>
              <a:t>Basic Operation in Enhancement Mode MOSFET</a:t>
            </a:r>
            <a:endParaRPr lang="en-IN" sz="2400" b="1" dirty="0">
              <a:solidFill>
                <a:srgbClr val="FF0000"/>
              </a:solidFill>
            </a:endParaRPr>
          </a:p>
          <a:p>
            <a:pPr marL="285750" indent="-285750">
              <a:buFont typeface="Arial" panose="020B0604020202020204" pitchFamily="34" charset="0"/>
              <a:buChar char="•"/>
            </a:pPr>
            <a:r>
              <a:rPr lang="en-IN" sz="2400" b="1" dirty="0" smtClean="0">
                <a:solidFill>
                  <a:srgbClr val="FF0000"/>
                </a:solidFill>
              </a:rPr>
              <a:t>C-V Characteristics </a:t>
            </a:r>
          </a:p>
          <a:p>
            <a:pPr marL="742950" lvl="1" indent="-285750">
              <a:buFont typeface="Arial" panose="020B0604020202020204" pitchFamily="34" charset="0"/>
              <a:buChar char="•"/>
            </a:pPr>
            <a:r>
              <a:rPr lang="en-IN" sz="2400" b="1" dirty="0" smtClean="0">
                <a:solidFill>
                  <a:srgbClr val="FF0000"/>
                </a:solidFill>
              </a:rPr>
              <a:t>Saturation &amp; Non-Saturation Regions</a:t>
            </a:r>
          </a:p>
          <a:p>
            <a:pPr lvl="1"/>
            <a:endParaRPr lang="en-IN" sz="2400" b="1" dirty="0">
              <a:solidFill>
                <a:srgbClr val="FF0000"/>
              </a:solidFill>
            </a:endParaRPr>
          </a:p>
          <a:p>
            <a:r>
              <a:rPr lang="en-IN" sz="2400" b="1" dirty="0" smtClean="0">
                <a:solidFill>
                  <a:srgbClr val="002060"/>
                </a:solidFill>
              </a:rPr>
              <a:t>Study for both </a:t>
            </a:r>
            <a:r>
              <a:rPr lang="en-IN" sz="2400" b="1" dirty="0" smtClean="0">
                <a:solidFill>
                  <a:srgbClr val="002060"/>
                </a:solidFill>
              </a:rPr>
              <a:t>n-channel </a:t>
            </a:r>
            <a:r>
              <a:rPr lang="en-IN" sz="2400" b="1" dirty="0" smtClean="0">
                <a:solidFill>
                  <a:srgbClr val="002060"/>
                </a:solidFill>
              </a:rPr>
              <a:t>&amp; </a:t>
            </a:r>
            <a:r>
              <a:rPr lang="en-IN" sz="2400" b="1" dirty="0" smtClean="0">
                <a:solidFill>
                  <a:srgbClr val="002060"/>
                </a:solidFill>
              </a:rPr>
              <a:t>p-channel</a:t>
            </a:r>
            <a:endParaRPr lang="en-IN" sz="2400" dirty="0">
              <a:solidFill>
                <a:srgbClr val="002060"/>
              </a:solidFill>
            </a:endParaRPr>
          </a:p>
          <a:p>
            <a:endParaRPr lang="en-IN" sz="2400" b="1" dirty="0" smtClean="0">
              <a:solidFill>
                <a:srgbClr val="FF0000"/>
              </a:solidFill>
            </a:endParaRPr>
          </a:p>
        </p:txBody>
      </p:sp>
    </p:spTree>
    <p:extLst>
      <p:ext uri="{BB962C8B-B14F-4D97-AF65-F5344CB8AC3E}">
        <p14:creationId xmlns:p14="http://schemas.microsoft.com/office/powerpoint/2010/main" val="282577043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Introduction to Solids – Qualitative </a:t>
            </a:r>
            <a:endParaRPr lang="en-IN" sz="2800" dirty="0"/>
          </a:p>
        </p:txBody>
      </p:sp>
      <p:sp>
        <p:nvSpPr>
          <p:cNvPr id="3" name="Content Placeholder 2"/>
          <p:cNvSpPr>
            <a:spLocks noGrp="1"/>
          </p:cNvSpPr>
          <p:nvPr>
            <p:ph idx="1"/>
          </p:nvPr>
        </p:nvSpPr>
        <p:spPr/>
        <p:txBody>
          <a:bodyPr/>
          <a:lstStyle/>
          <a:p>
            <a:r>
              <a:rPr lang="en-IN" b="1" dirty="0"/>
              <a:t>COVALENTLY BONDED SOLIDS: </a:t>
            </a:r>
            <a:r>
              <a:rPr lang="en-IN" b="1" dirty="0" smtClean="0"/>
              <a:t>DIAMOND</a:t>
            </a:r>
          </a:p>
          <a:p>
            <a:r>
              <a:rPr lang="en-IN" b="1" dirty="0"/>
              <a:t>METALLIC BONDING: </a:t>
            </a:r>
            <a:r>
              <a:rPr lang="en-IN" b="1" dirty="0" smtClean="0"/>
              <a:t>COPPER</a:t>
            </a:r>
          </a:p>
          <a:p>
            <a:r>
              <a:rPr lang="en-IN" b="1" dirty="0"/>
              <a:t>IONICALLY BONDED SOLIDS: SALT</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2" descr="Solid state: molecules: animated gif | Teaching chemistry, Chemistry,  States of matte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9156613" y="646202"/>
            <a:ext cx="2021068" cy="177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352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720780"/>
            <a:ext cx="9601196" cy="1303867"/>
          </a:xfrm>
        </p:spPr>
        <p:txBody>
          <a:bodyPr>
            <a:normAutofit fontScale="90000"/>
          </a:bodyPr>
          <a:lstStyle/>
          <a:p>
            <a:r>
              <a:rPr lang="en-IN" dirty="0" smtClean="0"/>
              <a:t>Thank you </a:t>
            </a:r>
            <a:br>
              <a:rPr lang="en-IN" dirty="0" smtClean="0"/>
            </a:b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07043873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Title 1"/>
          <p:cNvSpPr txBox="1">
            <a:spLocks/>
          </p:cNvSpPr>
          <p:nvPr/>
        </p:nvSpPr>
        <p:spPr>
          <a:xfrm>
            <a:off x="1153733" y="1098043"/>
            <a:ext cx="9844824" cy="111712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smtClean="0"/>
              <a:t>Crystalline State – Simple Cubic, FCC, BCC, HCP</a:t>
            </a:r>
          </a:p>
          <a:p>
            <a:r>
              <a:rPr lang="en-IN" sz="2800" b="1" dirty="0" smtClean="0"/>
              <a:t>Problems   </a:t>
            </a:r>
            <a:endParaRPr lang="en-IN" sz="2800" b="1" dirty="0"/>
          </a:p>
        </p:txBody>
      </p:sp>
    </p:spTree>
    <p:extLst>
      <p:ext uri="{BB962C8B-B14F-4D97-AF65-F5344CB8AC3E}">
        <p14:creationId xmlns:p14="http://schemas.microsoft.com/office/powerpoint/2010/main" val="333611224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368" y="853343"/>
            <a:ext cx="10129229" cy="1303867"/>
          </a:xfrm>
        </p:spPr>
        <p:txBody>
          <a:bodyPr>
            <a:noAutofit/>
          </a:bodyPr>
          <a:lstStyle/>
          <a:p>
            <a:pPr algn="l"/>
            <a:r>
              <a:rPr lang="en-IN" sz="1800" b="1" dirty="0" smtClean="0"/>
              <a:t>Consider the FCC unit cell of the copper crystal</a:t>
            </a:r>
            <a:br>
              <a:rPr lang="en-IN" sz="1800" b="1" dirty="0" smtClean="0"/>
            </a:br>
            <a:r>
              <a:rPr lang="en-IN" sz="1800" b="1" i="1" dirty="0" smtClean="0"/>
              <a:t>a. </a:t>
            </a:r>
            <a:r>
              <a:rPr lang="en-IN" sz="1800" b="1" dirty="0" smtClean="0"/>
              <a:t>How many atoms are there per unit cell?</a:t>
            </a:r>
            <a:br>
              <a:rPr lang="en-IN" sz="1800" b="1" dirty="0" smtClean="0"/>
            </a:br>
            <a:r>
              <a:rPr lang="en-IN" sz="1800" b="1" i="1" dirty="0" smtClean="0"/>
              <a:t>b. </a:t>
            </a:r>
            <a:r>
              <a:rPr lang="en-IN" sz="1800" b="1" dirty="0" smtClean="0"/>
              <a:t>If </a:t>
            </a:r>
            <a:r>
              <a:rPr lang="en-IN" sz="1800" b="1" i="1" dirty="0" smtClean="0"/>
              <a:t>R </a:t>
            </a:r>
            <a:r>
              <a:rPr lang="en-IN" sz="1800" b="1" dirty="0" smtClean="0"/>
              <a:t>is the radius of the Cu atom, find the lattice parameter </a:t>
            </a:r>
            <a:r>
              <a:rPr lang="en-IN" sz="1800" b="1" i="1" dirty="0" smtClean="0"/>
              <a:t>a</a:t>
            </a:r>
            <a:r>
              <a:rPr lang="en-IN" sz="1800" b="1" dirty="0" smtClean="0"/>
              <a:t>.</a:t>
            </a:r>
            <a:br>
              <a:rPr lang="en-IN" sz="1800" b="1" dirty="0" smtClean="0"/>
            </a:br>
            <a:r>
              <a:rPr lang="en-IN" sz="1800" b="1" i="1" dirty="0" smtClean="0"/>
              <a:t>c. </a:t>
            </a:r>
            <a:r>
              <a:rPr lang="en-IN" sz="1800" b="1" dirty="0" smtClean="0"/>
              <a:t>Calculate the atomic packing factor (APF)</a:t>
            </a:r>
            <a:br>
              <a:rPr lang="en-IN" sz="1800" b="1" dirty="0" smtClean="0"/>
            </a:br>
            <a:r>
              <a:rPr lang="en-IN" sz="1800" b="1" i="1" dirty="0" smtClean="0"/>
              <a:t>d. </a:t>
            </a:r>
            <a:r>
              <a:rPr lang="en-IN" sz="1800" b="1" dirty="0" smtClean="0"/>
              <a:t>Calculate the atomic concentration (number of atoms per unit volume) in Cu and the density of the crystal given that the atomic mass of Cu is 63.55 g mol−1 and the radius of the Cu atom is 0.128 nm.</a:t>
            </a:r>
            <a:endParaRPr lang="en-IN" sz="1800" b="1" dirty="0"/>
          </a:p>
        </p:txBody>
      </p:sp>
      <p:sp>
        <p:nvSpPr>
          <p:cNvPr id="3" name="Content Placeholder 2"/>
          <p:cNvSpPr>
            <a:spLocks noGrp="1"/>
          </p:cNvSpPr>
          <p:nvPr>
            <p:ph idx="1"/>
          </p:nvPr>
        </p:nvSpPr>
        <p:spPr/>
        <p:txBody>
          <a:bodyPr/>
          <a:lstStyle/>
          <a:p>
            <a:r>
              <a:rPr lang="en-IN" dirty="0"/>
              <a:t>APF </a:t>
            </a:r>
            <a:r>
              <a:rPr lang="en-IN" dirty="0" smtClean="0"/>
              <a:t>=Volume </a:t>
            </a:r>
            <a:r>
              <a:rPr lang="en-IN" dirty="0"/>
              <a:t>of atoms in unit </a:t>
            </a:r>
            <a:r>
              <a:rPr lang="en-IN" dirty="0" smtClean="0"/>
              <a:t>cell / Volume </a:t>
            </a:r>
            <a:r>
              <a:rPr lang="en-IN" dirty="0"/>
              <a:t>of unit </a:t>
            </a:r>
            <a:r>
              <a:rPr lang="en-IN" dirty="0" smtClean="0"/>
              <a:t>cell</a:t>
            </a:r>
          </a:p>
          <a:p>
            <a:r>
              <a:rPr lang="en-IN" i="1" dirty="0" err="1" smtClean="0"/>
              <a:t>n</a:t>
            </a:r>
            <a:r>
              <a:rPr lang="en-IN" baseline="-25000" dirty="0" err="1" smtClean="0"/>
              <a:t>at</a:t>
            </a:r>
            <a:r>
              <a:rPr lang="en-IN" dirty="0" smtClean="0"/>
              <a:t> = Number of atoms in unit cell / Volume of unit cell</a:t>
            </a:r>
          </a:p>
          <a:p>
            <a:r>
              <a:rPr lang="el-GR" i="1" dirty="0"/>
              <a:t>ρ </a:t>
            </a:r>
            <a:r>
              <a:rPr lang="el-GR" dirty="0" smtClean="0"/>
              <a:t>=</a:t>
            </a:r>
            <a:r>
              <a:rPr lang="en-IN" dirty="0" smtClean="0"/>
              <a:t> Mass </a:t>
            </a:r>
            <a:r>
              <a:rPr lang="en-IN" dirty="0"/>
              <a:t>of all atoms in unit </a:t>
            </a:r>
            <a:r>
              <a:rPr lang="en-IN" dirty="0" smtClean="0"/>
              <a:t>cell / Volume </a:t>
            </a:r>
            <a:r>
              <a:rPr lang="en-IN" dirty="0"/>
              <a:t>of unit cell</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152" name="Picture 8" descr="How to calculate the theoretical density of FCC Copper, which has an atomic  radius of 0.128 nm and an atomic weight of 63.55 g/mol - Quo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1301" y="126299"/>
            <a:ext cx="3185666" cy="15893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846594" y="4311236"/>
            <a:ext cx="10486813" cy="1322487"/>
          </a:xfrm>
          <a:prstGeom prst="rect">
            <a:avLst/>
          </a:prstGeom>
        </p:spPr>
      </p:pic>
    </p:spTree>
    <p:extLst>
      <p:ext uri="{BB962C8B-B14F-4D97-AF65-F5344CB8AC3E}">
        <p14:creationId xmlns:p14="http://schemas.microsoft.com/office/powerpoint/2010/main" val="3613043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 name="Picture 5"/>
          <p:cNvPicPr>
            <a:picLocks noChangeAspect="1"/>
          </p:cNvPicPr>
          <p:nvPr/>
        </p:nvPicPr>
        <p:blipFill>
          <a:blip r:embed="rId2"/>
          <a:stretch>
            <a:fillRect/>
          </a:stretch>
        </p:blipFill>
        <p:spPr>
          <a:xfrm>
            <a:off x="918807" y="863688"/>
            <a:ext cx="10363086" cy="1852583"/>
          </a:xfrm>
          <a:prstGeom prst="rect">
            <a:avLst/>
          </a:prstGeom>
        </p:spPr>
      </p:pic>
      <p:pic>
        <p:nvPicPr>
          <p:cNvPr id="7" name="Picture 6"/>
          <p:cNvPicPr>
            <a:picLocks noChangeAspect="1"/>
          </p:cNvPicPr>
          <p:nvPr/>
        </p:nvPicPr>
        <p:blipFill>
          <a:blip r:embed="rId3"/>
          <a:stretch>
            <a:fillRect/>
          </a:stretch>
        </p:blipFill>
        <p:spPr>
          <a:xfrm>
            <a:off x="2464601" y="2716271"/>
            <a:ext cx="7677033" cy="2744371"/>
          </a:xfrm>
          <a:prstGeom prst="rect">
            <a:avLst/>
          </a:prstGeom>
        </p:spPr>
      </p:pic>
    </p:spTree>
    <p:extLst>
      <p:ext uri="{BB962C8B-B14F-4D97-AF65-F5344CB8AC3E}">
        <p14:creationId xmlns:p14="http://schemas.microsoft.com/office/powerpoint/2010/main" val="2885648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985096" y="706516"/>
            <a:ext cx="6124042" cy="1619687"/>
          </a:xfrm>
          <a:prstGeom prst="rect">
            <a:avLst/>
          </a:prstGeom>
        </p:spPr>
      </p:pic>
      <p:pic>
        <p:nvPicPr>
          <p:cNvPr id="6" name="Picture 5"/>
          <p:cNvPicPr>
            <a:picLocks noChangeAspect="1"/>
          </p:cNvPicPr>
          <p:nvPr/>
        </p:nvPicPr>
        <p:blipFill>
          <a:blip r:embed="rId3"/>
          <a:stretch>
            <a:fillRect/>
          </a:stretch>
        </p:blipFill>
        <p:spPr>
          <a:xfrm>
            <a:off x="884161" y="2452498"/>
            <a:ext cx="9431816" cy="3516502"/>
          </a:xfrm>
          <a:prstGeom prst="rect">
            <a:avLst/>
          </a:prstGeom>
        </p:spPr>
      </p:pic>
    </p:spTree>
    <p:extLst>
      <p:ext uri="{BB962C8B-B14F-4D97-AF65-F5344CB8AC3E}">
        <p14:creationId xmlns:p14="http://schemas.microsoft.com/office/powerpoint/2010/main" val="29049364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Relation : a vs R for different Unit cell Structures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 name="Picture 5"/>
          <p:cNvPicPr>
            <a:picLocks noChangeAspect="1"/>
          </p:cNvPicPr>
          <p:nvPr/>
        </p:nvPicPr>
        <p:blipFill rotWithShape="1">
          <a:blip r:embed="rId2"/>
          <a:srcRect b="41982"/>
          <a:stretch/>
        </p:blipFill>
        <p:spPr>
          <a:xfrm>
            <a:off x="3495508" y="2711834"/>
            <a:ext cx="5236367" cy="1563952"/>
          </a:xfrm>
          <a:prstGeom prst="rect">
            <a:avLst/>
          </a:prstGeom>
        </p:spPr>
      </p:pic>
    </p:spTree>
    <p:extLst>
      <p:ext uri="{BB962C8B-B14F-4D97-AF65-F5344CB8AC3E}">
        <p14:creationId xmlns:p14="http://schemas.microsoft.com/office/powerpoint/2010/main" val="3671778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638955"/>
            <a:ext cx="9601196" cy="1303867"/>
          </a:xfrm>
        </p:spPr>
        <p:txBody>
          <a:bodyPr>
            <a:normAutofit fontScale="90000"/>
          </a:bodyPr>
          <a:lstStyle/>
          <a:p>
            <a:r>
              <a:rPr lang="en-IN" sz="3200" b="1" dirty="0"/>
              <a:t>CRYSTALLINE DEFECTS AND THEIR</a:t>
            </a:r>
            <a:br>
              <a:rPr lang="en-IN" sz="3200" b="1" dirty="0"/>
            </a:br>
            <a:r>
              <a:rPr lang="en-IN" sz="3200" b="1" dirty="0" smtClean="0"/>
              <a:t>SIGNIFICANCE</a:t>
            </a:r>
            <a:br>
              <a:rPr lang="en-IN" sz="3200" b="1" dirty="0" smtClean="0"/>
            </a:br>
            <a:r>
              <a:rPr lang="en-IN" sz="3200" b="1" dirty="0"/>
              <a:t/>
            </a:r>
            <a:br>
              <a:rPr lang="en-IN" sz="3200" b="1" dirty="0"/>
            </a:br>
            <a:r>
              <a:rPr lang="en-IN" sz="3200" b="1" dirty="0" smtClean="0"/>
              <a:t/>
            </a:r>
            <a:br>
              <a:rPr lang="en-IN" sz="3200" b="1" dirty="0" smtClean="0"/>
            </a:br>
            <a:r>
              <a:rPr lang="en-IN" sz="3200" b="1" dirty="0" smtClean="0"/>
              <a:t>Qualitative Explanation </a:t>
            </a:r>
            <a:endParaRPr lang="en-IN" sz="3200"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489466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22739</TotalTime>
  <Words>1212</Words>
  <Application>Microsoft Office PowerPoint</Application>
  <PresentationFormat>Widescreen</PresentationFormat>
  <Paragraphs>177</Paragraphs>
  <Slides>30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Andalus</vt:lpstr>
      <vt:lpstr>Arial</vt:lpstr>
      <vt:lpstr>Calibri</vt:lpstr>
      <vt:lpstr>Garamond</vt:lpstr>
      <vt:lpstr>Shruti</vt:lpstr>
      <vt:lpstr>Times New Roman</vt:lpstr>
      <vt:lpstr>Organic</vt:lpstr>
      <vt:lpstr>Bitmap Image</vt:lpstr>
      <vt:lpstr>ELECTRONIC MATERIALS AND DEVICES</vt:lpstr>
      <vt:lpstr>ELECTRONIC MATERIALS AND DEVICES</vt:lpstr>
      <vt:lpstr>Introduction to Solids – Qualitative </vt:lpstr>
      <vt:lpstr>PowerPoint Presentation</vt:lpstr>
      <vt:lpstr>Consider the FCC unit cell of the copper crystal a. How many atoms are there per unit cell? b. If R is the radius of the Cu atom, find the lattice parameter a. c. Calculate the atomic packing factor (APF) d. Calculate the atomic concentration (number of atoms per unit volume) in Cu and the density of the crystal given that the atomic mass of Cu is 63.55 g mol−1 and the radius of the Cu atom is 0.128 nm.</vt:lpstr>
      <vt:lpstr>PowerPoint Presentation</vt:lpstr>
      <vt:lpstr>PowerPoint Presentation</vt:lpstr>
      <vt:lpstr>Relation : a vs R for different Unit cell Structures</vt:lpstr>
      <vt:lpstr>CRYSTALLINE DEFECTS AND THEIR SIGNIFICANCE   Qualitative Explanation </vt:lpstr>
      <vt:lpstr>ELECTRICAL AND THERMAL CONDUCTION IN SOLIDS  CLASSICAL THEORY: THE DRUDE MODEL</vt:lpstr>
      <vt:lpstr>ELECTRICAL CONDUCTIVITY OF NONMETALS</vt:lpstr>
      <vt:lpstr>PowerPoint Presentation</vt:lpstr>
      <vt:lpstr>PowerPoint Presentation</vt:lpstr>
      <vt:lpstr>ELECTRONIC MATERIALS AND DEVICES</vt:lpstr>
      <vt:lpstr>Semiconductors – Qualitative Study</vt:lpstr>
      <vt:lpstr>Equilibrium Distribution of Electrons and Holes – Problems </vt:lpstr>
      <vt:lpstr>PowerPoint Presentation</vt:lpstr>
      <vt:lpstr>PowerPoint Presentation</vt:lpstr>
      <vt:lpstr>ELECTRONIC MATERIALS AND DEVICES</vt:lpstr>
      <vt:lpstr>Problems</vt:lpstr>
      <vt:lpstr>ELECTRONIC MATERIALS AND DEVICES</vt:lpstr>
      <vt:lpstr>PN Diode – Qualitative Study</vt:lpstr>
      <vt:lpstr>PN Diode – Problems</vt:lpstr>
      <vt:lpstr>ELECTRONIC MATERIALS AND DEVICES</vt:lpstr>
      <vt:lpstr>BJT – Detailed Study</vt:lpstr>
      <vt:lpstr>BJT – Problems</vt:lpstr>
      <vt:lpstr>ELECTRONIC MATERIALS AND DEVICES</vt:lpstr>
      <vt:lpstr>MOSCAP – Detailed Study</vt:lpstr>
      <vt:lpstr>MOSFET – Detailed Study</vt:lpstr>
      <vt:lpstr>Thank you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MATERIALS AND DEVICES</dc:title>
  <dc:creator>HP</dc:creator>
  <cp:lastModifiedBy>HP</cp:lastModifiedBy>
  <cp:revision>258</cp:revision>
  <dcterms:created xsi:type="dcterms:W3CDTF">2022-02-09T19:41:17Z</dcterms:created>
  <dcterms:modified xsi:type="dcterms:W3CDTF">2023-06-16T01:28:46Z</dcterms:modified>
</cp:coreProperties>
</file>