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9" r:id="rId3"/>
    <p:sldId id="260" r:id="rId4"/>
    <p:sldId id="261" r:id="rId5"/>
    <p:sldId id="262" r:id="rId6"/>
    <p:sldId id="263" r:id="rId7"/>
    <p:sldId id="264" r:id="rId8"/>
    <p:sldId id="265" r:id="rId9"/>
    <p:sldId id="266" r:id="rId10"/>
    <p:sldId id="267" r:id="rId11"/>
    <p:sldId id="268"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openxmlformats.org/officeDocument/2006/relationships/customXml" Target="../customXml/item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E7722E6-37F3-4B09-8B37-09D3B6FDDB4E}"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24080927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22E6-37F3-4B09-8B37-09D3B6FDDB4E}"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394784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22E6-37F3-4B09-8B37-09D3B6FDDB4E}"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14129180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E7722E6-37F3-4B09-8B37-09D3B6FDDB4E}"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681729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E7722E6-37F3-4B09-8B37-09D3B6FDDB4E}" type="datetimeFigureOut">
              <a:rPr lang="en-US" smtClean="0"/>
              <a:t>8/24/2023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2982193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E7722E6-37F3-4B09-8B37-09D3B6FDDB4E}"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2131298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E7722E6-37F3-4B09-8B37-09D3B6FDDB4E}" type="datetimeFigureOut">
              <a:rPr lang="en-US" smtClean="0"/>
              <a:t>8/24/2023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416144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E7722E6-37F3-4B09-8B37-09D3B6FDDB4E}" type="datetimeFigureOut">
              <a:rPr lang="en-US" smtClean="0"/>
              <a:t>8/24/2023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23217479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E7722E6-37F3-4B09-8B37-09D3B6FDDB4E}" type="datetimeFigureOut">
              <a:rPr lang="en-US" smtClean="0"/>
              <a:t>8/24/2023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16783723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7722E6-37F3-4B09-8B37-09D3B6FDDB4E}"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33988858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7722E6-37F3-4B09-8B37-09D3B6FDDB4E}" type="datetimeFigureOut">
              <a:rPr lang="en-US" smtClean="0"/>
              <a:t>8/24/2023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A253AFE-08C9-4695-998E-27F73B965E9A}" type="slidenum">
              <a:rPr lang="en-US" smtClean="0"/>
              <a:t>‹#›</a:t>
            </a:fld>
            <a:endParaRPr lang="en-US"/>
          </a:p>
        </p:txBody>
      </p:sp>
    </p:spTree>
    <p:extLst>
      <p:ext uri="{BB962C8B-B14F-4D97-AF65-F5344CB8AC3E}">
        <p14:creationId xmlns:p14="http://schemas.microsoft.com/office/powerpoint/2010/main" val="14347777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7722E6-37F3-4B09-8B37-09D3B6FDDB4E}" type="datetimeFigureOut">
              <a:rPr lang="en-US" smtClean="0"/>
              <a:t>8/24/2023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253AFE-08C9-4695-998E-27F73B965E9A}" type="slidenum">
              <a:rPr lang="en-US" smtClean="0"/>
              <a:t>‹#›</a:t>
            </a:fld>
            <a:endParaRPr lang="en-US"/>
          </a:p>
        </p:txBody>
      </p:sp>
    </p:spTree>
    <p:extLst>
      <p:ext uri="{BB962C8B-B14F-4D97-AF65-F5344CB8AC3E}">
        <p14:creationId xmlns:p14="http://schemas.microsoft.com/office/powerpoint/2010/main" val="40000771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geeksforgeeks.org/page-rank-algorithm-implementatio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www.geeksforgeeks.org/pattern-searching-set-8-suffix-tree-introduction/" TargetMode="External"/><Relationship Id="rId2" Type="http://schemas.openxmlformats.org/officeDocument/2006/relationships/hyperlink" Target="https://www.geeksforgeeks.org/binary-search-tree-set-1-search-and-insertion/" TargetMode="External"/><Relationship Id="rId1" Type="http://schemas.openxmlformats.org/officeDocument/2006/relationships/slideLayout" Target="../slideLayouts/slideLayout2.xml"/><Relationship Id="rId4" Type="http://schemas.openxmlformats.org/officeDocument/2006/relationships/hyperlink" Target="https://www.geeksforgeeks.org/applications-of-minimum-spanning-tre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of Stack</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7500" lnSpcReduction="20000"/>
          </a:bodyPr>
          <a:lstStyle/>
          <a:p>
            <a:pPr fontAlgn="base"/>
            <a:r>
              <a:rPr lang="en-US" dirty="0" smtClean="0"/>
              <a:t>CD/DVD </a:t>
            </a:r>
            <a:r>
              <a:rPr lang="en-US" dirty="0"/>
              <a:t>stand.</a:t>
            </a:r>
          </a:p>
          <a:p>
            <a:pPr fontAlgn="base"/>
            <a:r>
              <a:rPr lang="en-US" dirty="0"/>
              <a:t>Stack of books in a book shop.</a:t>
            </a:r>
          </a:p>
          <a:p>
            <a:pPr fontAlgn="base"/>
            <a:r>
              <a:rPr lang="en-US" dirty="0"/>
              <a:t>Call center systems.</a:t>
            </a:r>
          </a:p>
          <a:p>
            <a:pPr fontAlgn="base"/>
            <a:r>
              <a:rPr lang="en-US" dirty="0"/>
              <a:t>Undo and Redo mechanism in text editors.</a:t>
            </a:r>
          </a:p>
          <a:p>
            <a:pPr fontAlgn="base"/>
            <a:r>
              <a:rPr lang="en-US" dirty="0"/>
              <a:t>The history of a web browser is stored in the form of a stack.</a:t>
            </a:r>
          </a:p>
          <a:p>
            <a:pPr fontAlgn="base"/>
            <a:r>
              <a:rPr lang="en-US" dirty="0"/>
              <a:t>Call logs, E-mails, and Google photos in any gallery are also stored in form of a stack.</a:t>
            </a:r>
          </a:p>
          <a:p>
            <a:pPr fontAlgn="base"/>
            <a:r>
              <a:rPr lang="en-US" dirty="0"/>
              <a:t>YouTube downloads and Notifications are also shown in LIFO format(the latest appears first ).</a:t>
            </a:r>
          </a:p>
          <a:p>
            <a:pPr fontAlgn="base"/>
            <a:r>
              <a:rPr lang="en-US" dirty="0"/>
              <a:t>Allocation of memory by an operating system while executing a process.</a:t>
            </a:r>
          </a:p>
          <a:p>
            <a:endParaRPr lang="en-US" dirty="0"/>
          </a:p>
        </p:txBody>
      </p:sp>
    </p:spTree>
    <p:extLst>
      <p:ext uri="{BB962C8B-B14F-4D97-AF65-F5344CB8AC3E}">
        <p14:creationId xmlns:p14="http://schemas.microsoft.com/office/powerpoint/2010/main" val="15884543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Applications of Graphs</a:t>
            </a: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dirty="0"/>
              <a:t>In </a:t>
            </a:r>
            <a:r>
              <a:rPr lang="en-US" b="1" dirty="0"/>
              <a:t>mapping system </a:t>
            </a:r>
            <a:r>
              <a:rPr lang="en-US" dirty="0"/>
              <a:t>we use graph. It is useful to find out which is an excellent place from the location as well as your nearby location. In GPS we also use graphs.</a:t>
            </a:r>
          </a:p>
          <a:p>
            <a:pPr fontAlgn="base"/>
            <a:r>
              <a:rPr lang="en-US" b="1" dirty="0"/>
              <a:t>Facebook</a:t>
            </a:r>
            <a:r>
              <a:rPr lang="en-US" dirty="0"/>
              <a:t> uses graphs. Using graphs suggests mutual friends. it shows a list of the f following pages, friends, and contact list.</a:t>
            </a:r>
          </a:p>
          <a:p>
            <a:pPr fontAlgn="base"/>
            <a:r>
              <a:rPr lang="en-US" b="1" dirty="0"/>
              <a:t>Microsoft</a:t>
            </a:r>
            <a:r>
              <a:rPr lang="en-US" dirty="0"/>
              <a:t> </a:t>
            </a:r>
            <a:r>
              <a:rPr lang="en-US" b="1" dirty="0"/>
              <a:t>Excel</a:t>
            </a:r>
            <a:r>
              <a:rPr lang="en-US" dirty="0"/>
              <a:t> uses DAG means Directed Acyclic Graphs.</a:t>
            </a:r>
          </a:p>
          <a:p>
            <a:pPr fontAlgn="base"/>
            <a:r>
              <a:rPr lang="en-US" dirty="0"/>
              <a:t>In the </a:t>
            </a:r>
            <a:r>
              <a:rPr lang="en-US" b="1" dirty="0" err="1"/>
              <a:t>Dijkstra</a:t>
            </a:r>
            <a:r>
              <a:rPr lang="en-US" dirty="0"/>
              <a:t> </a:t>
            </a:r>
            <a:r>
              <a:rPr lang="en-US" b="1" dirty="0"/>
              <a:t>algorithm</a:t>
            </a:r>
            <a:r>
              <a:rPr lang="en-US" dirty="0"/>
              <a:t>, we use a graph. we find the smallest path between two or many nodes.</a:t>
            </a:r>
          </a:p>
          <a:p>
            <a:pPr fontAlgn="base"/>
            <a:r>
              <a:rPr lang="en-US" dirty="0"/>
              <a:t>On </a:t>
            </a:r>
            <a:r>
              <a:rPr lang="en-US" b="1" dirty="0"/>
              <a:t>social</a:t>
            </a:r>
            <a:r>
              <a:rPr lang="en-US" dirty="0"/>
              <a:t> </a:t>
            </a:r>
            <a:r>
              <a:rPr lang="en-US" b="1" dirty="0"/>
              <a:t>media</a:t>
            </a:r>
            <a:r>
              <a:rPr lang="en-US" dirty="0"/>
              <a:t> sites, we use graphs to track the data of the users. liked showing preferred post suggestions, recommendations, etc.</a:t>
            </a:r>
          </a:p>
          <a:p>
            <a:pPr fontAlgn="base"/>
            <a:r>
              <a:rPr lang="en-US" dirty="0"/>
              <a:t>Graphs are used in biochemical applications such as structuring of protein,</a:t>
            </a:r>
            <a:r>
              <a:rPr lang="en-US" b="1" dirty="0"/>
              <a:t> DNA </a:t>
            </a:r>
            <a:r>
              <a:rPr lang="en-US" dirty="0"/>
              <a:t>etc.</a:t>
            </a:r>
          </a:p>
          <a:p>
            <a:endParaRPr lang="en-US" dirty="0"/>
          </a:p>
        </p:txBody>
      </p:sp>
    </p:spTree>
    <p:extLst>
      <p:ext uri="{BB962C8B-B14F-4D97-AF65-F5344CB8AC3E}">
        <p14:creationId xmlns:p14="http://schemas.microsoft.com/office/powerpoint/2010/main" val="19610862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fontAlgn="base"/>
            <a:r>
              <a:rPr lang="en-US" dirty="0"/>
              <a:t>In </a:t>
            </a:r>
            <a:r>
              <a:rPr lang="en-US" b="1" dirty="0"/>
              <a:t>Computer science</a:t>
            </a:r>
            <a:r>
              <a:rPr lang="en-US" dirty="0"/>
              <a:t> graphs are used to represent the flow of computation.</a:t>
            </a:r>
          </a:p>
          <a:p>
            <a:pPr fontAlgn="base"/>
            <a:r>
              <a:rPr lang="en-US" b="1" dirty="0"/>
              <a:t>Google maps</a:t>
            </a:r>
            <a:r>
              <a:rPr lang="en-US" dirty="0"/>
              <a:t> uses graphs for building transportation systems, where intersection of two(or more) roads are considered to be a vertex and the road connecting two vertices is considered to be an edge, thus their navigation system is based on the algorithm to calculate the shortest path between two vertices.</a:t>
            </a:r>
          </a:p>
          <a:p>
            <a:pPr fontAlgn="base"/>
            <a:r>
              <a:rPr lang="en-US" dirty="0"/>
              <a:t>In </a:t>
            </a:r>
            <a:r>
              <a:rPr lang="en-US" b="1" dirty="0"/>
              <a:t>Facebook</a:t>
            </a:r>
            <a:r>
              <a:rPr lang="en-US" dirty="0"/>
              <a:t>, users are considered to be the vertices and if they are friends then there is an edge running between them. Facebook’s Friend suggestion algorithm uses graph theory. Facebook is an example of </a:t>
            </a:r>
            <a:r>
              <a:rPr lang="en-US" b="1" dirty="0"/>
              <a:t>undirected graph</a:t>
            </a:r>
            <a:r>
              <a:rPr lang="en-US" dirty="0"/>
              <a:t>.</a:t>
            </a:r>
          </a:p>
          <a:p>
            <a:pPr fontAlgn="base"/>
            <a:r>
              <a:rPr lang="en-US" dirty="0"/>
              <a:t>In </a:t>
            </a:r>
            <a:r>
              <a:rPr lang="en-US" b="1" dirty="0"/>
              <a:t>World Wide Web</a:t>
            </a:r>
            <a:r>
              <a:rPr lang="en-US" dirty="0"/>
              <a:t>, web pages are considered to be the vertices. There is an edge from a page u to other page v if there is a link of page v on page u. This is an example of </a:t>
            </a:r>
            <a:r>
              <a:rPr lang="en-US" b="1" dirty="0"/>
              <a:t>Directed graph</a:t>
            </a:r>
            <a:r>
              <a:rPr lang="en-US" dirty="0"/>
              <a:t>. It was the basic idea behind </a:t>
            </a:r>
            <a:r>
              <a:rPr lang="en-US" u="sng" dirty="0">
                <a:hlinkClick r:id="rId2"/>
              </a:rPr>
              <a:t>Google Page Ranking Algorithm</a:t>
            </a:r>
            <a:r>
              <a:rPr lang="en-US" dirty="0"/>
              <a:t>.</a:t>
            </a:r>
          </a:p>
          <a:p>
            <a:pPr fontAlgn="base"/>
            <a:r>
              <a:rPr lang="en-US" dirty="0"/>
              <a:t>In </a:t>
            </a:r>
            <a:r>
              <a:rPr lang="en-US" b="1" dirty="0"/>
              <a:t>Operating System</a:t>
            </a:r>
            <a:r>
              <a:rPr lang="en-US" dirty="0"/>
              <a:t>, we come across the Resource Allocation Graph where each process and resources are considered to be vertices. Edges are drawn from resources to the allocated process, or from requesting process to the requested resource. If this leads to any formation of a cycle then a deadlock will occur.</a:t>
            </a:r>
          </a:p>
          <a:p>
            <a:endParaRPr lang="en-US" dirty="0"/>
          </a:p>
        </p:txBody>
      </p:sp>
    </p:spTree>
    <p:extLst>
      <p:ext uri="{BB962C8B-B14F-4D97-AF65-F5344CB8AC3E}">
        <p14:creationId xmlns:p14="http://schemas.microsoft.com/office/powerpoint/2010/main" val="3453416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 of Queue</a:t>
            </a:r>
            <a:r>
              <a:rPr lang="en-US" dirty="0" smtClean="0"/>
              <a:t/>
            </a:r>
            <a:br>
              <a:rPr lang="en-US" dirty="0" smtClean="0"/>
            </a:br>
            <a:endParaRPr lang="en-US" dirty="0"/>
          </a:p>
        </p:txBody>
      </p:sp>
      <p:sp>
        <p:nvSpPr>
          <p:cNvPr id="3" name="Content Placeholder 2"/>
          <p:cNvSpPr>
            <a:spLocks noGrp="1"/>
          </p:cNvSpPr>
          <p:nvPr>
            <p:ph idx="1"/>
          </p:nvPr>
        </p:nvSpPr>
        <p:spPr/>
        <p:txBody>
          <a:bodyPr>
            <a:normAutofit fontScale="70000" lnSpcReduction="20000"/>
          </a:bodyPr>
          <a:lstStyle/>
          <a:p>
            <a:pPr fontAlgn="base"/>
            <a:r>
              <a:rPr lang="en-US" b="1" dirty="0"/>
              <a:t>Task Scheduling</a:t>
            </a:r>
            <a:r>
              <a:rPr lang="en-US" dirty="0"/>
              <a:t>: Queues can be used to schedule tasks based on priority or the order in which they were received.</a:t>
            </a:r>
          </a:p>
          <a:p>
            <a:pPr fontAlgn="base"/>
            <a:r>
              <a:rPr lang="en-US" b="1" dirty="0"/>
              <a:t> Resource Allocation:</a:t>
            </a:r>
            <a:r>
              <a:rPr lang="en-US" dirty="0"/>
              <a:t> Queues can be used to manage and allocate resources, such as printers or CPU processing time.</a:t>
            </a:r>
          </a:p>
          <a:p>
            <a:pPr fontAlgn="base"/>
            <a:r>
              <a:rPr lang="en-US" b="1" dirty="0"/>
              <a:t> Batch Processing</a:t>
            </a:r>
            <a:r>
              <a:rPr lang="en-US" dirty="0"/>
              <a:t>: Queues can be used to handle batch processing jobs, such as data analysis or image rendering.</a:t>
            </a:r>
          </a:p>
          <a:p>
            <a:pPr fontAlgn="base"/>
            <a:r>
              <a:rPr lang="en-US" dirty="0"/>
              <a:t> </a:t>
            </a:r>
            <a:r>
              <a:rPr lang="en-US" b="1" dirty="0"/>
              <a:t>Message Buffering</a:t>
            </a:r>
            <a:r>
              <a:rPr lang="en-US" dirty="0"/>
              <a:t>: Queues can be used to buffer messages in communication systems, such as message queues in messaging systems or buffers in computer networks.</a:t>
            </a:r>
          </a:p>
          <a:p>
            <a:pPr fontAlgn="base"/>
            <a:r>
              <a:rPr lang="en-US" b="1" dirty="0"/>
              <a:t>Event Handling</a:t>
            </a:r>
            <a:r>
              <a:rPr lang="en-US" dirty="0"/>
              <a:t>: Queues can be used to handle events in event-driven systems, such as GUI applications or simulation systems.</a:t>
            </a:r>
          </a:p>
          <a:p>
            <a:pPr fontAlgn="base"/>
            <a:r>
              <a:rPr lang="en-US" b="1" dirty="0"/>
              <a:t>Traffic Management</a:t>
            </a:r>
            <a:r>
              <a:rPr lang="en-US" dirty="0"/>
              <a:t>: Queues can be used to manage traffic flow in transportation systems, such as airport control systems or road networks.</a:t>
            </a:r>
          </a:p>
          <a:p>
            <a:endParaRPr lang="en-US" dirty="0"/>
          </a:p>
        </p:txBody>
      </p:sp>
    </p:spTree>
    <p:extLst>
      <p:ext uri="{BB962C8B-B14F-4D97-AF65-F5344CB8AC3E}">
        <p14:creationId xmlns:p14="http://schemas.microsoft.com/office/powerpoint/2010/main" val="2691901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fontAlgn="base"/>
            <a:r>
              <a:rPr lang="en-US" b="1" dirty="0" smtClean="0"/>
              <a:t>Operating systems:</a:t>
            </a:r>
            <a:r>
              <a:rPr lang="en-US" dirty="0" smtClean="0"/>
              <a:t> Operating systems often use queues to manage processes and resources. For example, a process scheduler might use a queue to manage the order in which processes are executed.</a:t>
            </a:r>
          </a:p>
          <a:p>
            <a:pPr fontAlgn="base"/>
            <a:r>
              <a:rPr lang="en-US" b="1" dirty="0" smtClean="0"/>
              <a:t>Network protocols: </a:t>
            </a:r>
            <a:r>
              <a:rPr lang="en-US" dirty="0" smtClean="0"/>
              <a:t>Network protocols like TCP and UDP use queues to manage packets that are transmitted over the network. Queues can help to ensure that packets are delivered in the correct order and at the appropriate rate.</a:t>
            </a:r>
          </a:p>
          <a:p>
            <a:pPr fontAlgn="base"/>
            <a:r>
              <a:rPr lang="en-US" b="1" dirty="0" smtClean="0"/>
              <a:t>Printer queues :</a:t>
            </a:r>
            <a:r>
              <a:rPr lang="en-US" dirty="0" smtClean="0"/>
              <a:t>In printing systems, queues are used to manage the order in which print jobs are processed. Jobs are added to the queue as they are submitted, and the printer processes them in the order they were received.</a:t>
            </a:r>
          </a:p>
          <a:p>
            <a:pPr fontAlgn="base"/>
            <a:r>
              <a:rPr lang="en-US" b="1" dirty="0" smtClean="0"/>
              <a:t>Web servers:</a:t>
            </a:r>
            <a:r>
              <a:rPr lang="en-US" dirty="0" smtClean="0"/>
              <a:t> Web servers use queues to manage incoming requests from clients. Requests are added to the queue as they are received, and they are processed by the server in the order they were received.</a:t>
            </a:r>
          </a:p>
          <a:p>
            <a:pPr fontAlgn="base"/>
            <a:r>
              <a:rPr lang="en-US" b="1" dirty="0" smtClean="0"/>
              <a:t>Breadth-first search algorithm: </a:t>
            </a:r>
            <a:r>
              <a:rPr lang="en-US" dirty="0" smtClean="0"/>
              <a:t>The breadth-first search algorithm uses a queue to explore nodes in a graph level-by-level. The algorithm starts at a given node, adds its neighbors to the queue, and then processes each neighbor in turn.</a:t>
            </a:r>
          </a:p>
          <a:p>
            <a:endParaRPr lang="en-US" dirty="0"/>
          </a:p>
        </p:txBody>
      </p:sp>
    </p:spTree>
    <p:extLst>
      <p:ext uri="{BB962C8B-B14F-4D97-AF65-F5344CB8AC3E}">
        <p14:creationId xmlns:p14="http://schemas.microsoft.com/office/powerpoint/2010/main" val="104900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Queues applications in real life</a:t>
            </a:r>
            <a:endParaRPr lang="en-US" dirty="0"/>
          </a:p>
        </p:txBody>
      </p:sp>
      <p:sp>
        <p:nvSpPr>
          <p:cNvPr id="3" name="Content Placeholder 2"/>
          <p:cNvSpPr>
            <a:spLocks noGrp="1"/>
          </p:cNvSpPr>
          <p:nvPr>
            <p:ph idx="1"/>
          </p:nvPr>
        </p:nvSpPr>
        <p:spPr/>
        <p:txBody>
          <a:bodyPr>
            <a:normAutofit fontScale="85000" lnSpcReduction="20000"/>
          </a:bodyPr>
          <a:lstStyle/>
          <a:p>
            <a:pPr fontAlgn="base"/>
            <a:r>
              <a:rPr lang="en-US" dirty="0"/>
              <a:t>Applied as waiting lists for a single shared resource like CPU, Disk, and Printer.</a:t>
            </a:r>
          </a:p>
          <a:p>
            <a:pPr fontAlgn="base"/>
            <a:r>
              <a:rPr lang="en-US" dirty="0"/>
              <a:t>Applied as buffers on MP3 players and portable CD players.</a:t>
            </a:r>
          </a:p>
          <a:p>
            <a:pPr fontAlgn="base"/>
            <a:r>
              <a:rPr lang="en-US" dirty="0" smtClean="0"/>
              <a:t>Applied </a:t>
            </a:r>
            <a:r>
              <a:rPr lang="en-US" dirty="0"/>
              <a:t>to add a song at the end or to play from the front.</a:t>
            </a:r>
          </a:p>
          <a:p>
            <a:pPr fontAlgn="base"/>
            <a:r>
              <a:rPr lang="en-US" dirty="0"/>
              <a:t>Applied on </a:t>
            </a:r>
            <a:r>
              <a:rPr lang="en-US" dirty="0" err="1"/>
              <a:t>WhatsApp</a:t>
            </a:r>
            <a:r>
              <a:rPr lang="en-US" dirty="0"/>
              <a:t> when we send messages to our friends and they don’t have an internet connection then these messages are queued on the server of </a:t>
            </a:r>
            <a:r>
              <a:rPr lang="en-US" dirty="0" err="1"/>
              <a:t>WhatsApp</a:t>
            </a:r>
            <a:r>
              <a:rPr lang="en-US" dirty="0"/>
              <a:t>.</a:t>
            </a:r>
          </a:p>
          <a:p>
            <a:pPr fontAlgn="base"/>
            <a:r>
              <a:rPr lang="en-US" dirty="0"/>
              <a:t>Traffic software ( Each  light gets on one by one after every time of interval of time.)</a:t>
            </a:r>
          </a:p>
          <a:p>
            <a:endParaRPr lang="en-US" dirty="0"/>
          </a:p>
        </p:txBody>
      </p:sp>
    </p:spTree>
    <p:extLst>
      <p:ext uri="{BB962C8B-B14F-4D97-AF65-F5344CB8AC3E}">
        <p14:creationId xmlns:p14="http://schemas.microsoft.com/office/powerpoint/2010/main" val="2724609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Applications of linked list in the real world</a:t>
            </a:r>
            <a:endParaRPr lang="en-US" dirty="0"/>
          </a:p>
        </p:txBody>
      </p:sp>
      <p:sp>
        <p:nvSpPr>
          <p:cNvPr id="3" name="Content Placeholder 2"/>
          <p:cNvSpPr>
            <a:spLocks noGrp="1"/>
          </p:cNvSpPr>
          <p:nvPr>
            <p:ph idx="1"/>
          </p:nvPr>
        </p:nvSpPr>
        <p:spPr/>
        <p:txBody>
          <a:bodyPr>
            <a:normAutofit fontScale="62500" lnSpcReduction="20000"/>
          </a:bodyPr>
          <a:lstStyle/>
          <a:p>
            <a:pPr fontAlgn="base"/>
            <a:r>
              <a:rPr lang="en-US" dirty="0" smtClean="0"/>
              <a:t>Image </a:t>
            </a:r>
            <a:r>
              <a:rPr lang="en-US" dirty="0"/>
              <a:t>viewer – Previous and next images are linked and can be accessed by the next and previous buttons.</a:t>
            </a:r>
          </a:p>
          <a:p>
            <a:pPr fontAlgn="base"/>
            <a:r>
              <a:rPr lang="en-US" dirty="0"/>
              <a:t>Previous and next page in a web browser – We can access the previous and next URL searched in a web browser by pressing the back and next buttons since they are linked as a linked list.</a:t>
            </a:r>
          </a:p>
          <a:p>
            <a:pPr fontAlgn="base"/>
            <a:r>
              <a:rPr lang="en-US" dirty="0"/>
              <a:t>Music Player – Songs in the music player are linked to the previous and next songs. So you can play songs either from starting or ending of the list.</a:t>
            </a:r>
          </a:p>
          <a:p>
            <a:pPr fontAlgn="base"/>
            <a:r>
              <a:rPr lang="en-US" dirty="0"/>
              <a:t>GPS navigation systems- Linked lists can be used to store and manage a list of locations and routes, allowing users to easily navigate to their desired destination.</a:t>
            </a:r>
          </a:p>
          <a:p>
            <a:pPr fontAlgn="base"/>
            <a:r>
              <a:rPr lang="en-US" dirty="0"/>
              <a:t>Robotics- Linked lists can be used to implement control systems for robots, allowing them to navigate and interact with their environment.</a:t>
            </a:r>
          </a:p>
          <a:p>
            <a:pPr fontAlgn="base"/>
            <a:r>
              <a:rPr lang="en-US" dirty="0"/>
              <a:t>Task Scheduling- Operating systems use linked lists to manage task scheduling, where each process waiting to be executed is represented as a node in the list.</a:t>
            </a:r>
          </a:p>
          <a:p>
            <a:endParaRPr lang="en-US" dirty="0"/>
          </a:p>
        </p:txBody>
      </p:sp>
    </p:spTree>
    <p:extLst>
      <p:ext uri="{BB962C8B-B14F-4D97-AF65-F5344CB8AC3E}">
        <p14:creationId xmlns:p14="http://schemas.microsoft.com/office/powerpoint/2010/main" val="26957533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55000" lnSpcReduction="20000"/>
          </a:bodyPr>
          <a:lstStyle/>
          <a:p>
            <a:pPr fontAlgn="base"/>
            <a:r>
              <a:rPr lang="en-US" dirty="0"/>
              <a:t>Image Processing- Linked lists can be used to represent images, where each pixel is represented as a node in the list.</a:t>
            </a:r>
          </a:p>
          <a:p>
            <a:pPr fontAlgn="base"/>
            <a:r>
              <a:rPr lang="en-US" dirty="0"/>
              <a:t>File Systems- File systems use linked lists to represent the hierarchical structure of directories, where each directory or file is represented as a node in the list.</a:t>
            </a:r>
          </a:p>
          <a:p>
            <a:pPr fontAlgn="base"/>
            <a:r>
              <a:rPr lang="en-US" dirty="0"/>
              <a:t>Symbol Table- Compilers use linked lists to build a symbol table, which is a data structure that stores information about identifiers used in a program.</a:t>
            </a:r>
          </a:p>
          <a:p>
            <a:pPr fontAlgn="base"/>
            <a:r>
              <a:rPr lang="en-US" dirty="0"/>
              <a:t>Undo/Redo Functionality- Many software applications implement undo/redo functionality using linked lists, where each action that can be undone is represented as a node in a doubly linked list.</a:t>
            </a:r>
          </a:p>
          <a:p>
            <a:pPr fontAlgn="base"/>
            <a:r>
              <a:rPr lang="en-US" dirty="0"/>
              <a:t>Speech Recognition-  Speech recognition software uses linked lists to represent the possible phonetic pronunciations of a word, where each possible pronunciation is represented as a node in the list.</a:t>
            </a:r>
          </a:p>
          <a:p>
            <a:pPr fontAlgn="base"/>
            <a:r>
              <a:rPr lang="en-US" dirty="0"/>
              <a:t>Polynomial Representation- Polynomials can be represented using linked lists, where each term in the polynomial is represented as a node in the list.</a:t>
            </a:r>
          </a:p>
          <a:p>
            <a:pPr fontAlgn="base"/>
            <a:r>
              <a:rPr lang="en-US" dirty="0"/>
              <a:t>Simulation of Physical Systems-  Linked lists can be used to simulate physical systems, where each element in the list represents a discrete point in time and the state of the system at that time.</a:t>
            </a:r>
          </a:p>
          <a:p>
            <a:endParaRPr lang="en-US" dirty="0"/>
          </a:p>
        </p:txBody>
      </p:sp>
    </p:spTree>
    <p:extLst>
      <p:ext uri="{BB962C8B-B14F-4D97-AF65-F5344CB8AC3E}">
        <p14:creationId xmlns:p14="http://schemas.microsoft.com/office/powerpoint/2010/main" val="469701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Application of Trees</a:t>
            </a:r>
            <a:endParaRPr lang="en-US" dirty="0"/>
          </a:p>
        </p:txBody>
      </p:sp>
      <p:sp>
        <p:nvSpPr>
          <p:cNvPr id="3" name="Content Placeholder 2"/>
          <p:cNvSpPr>
            <a:spLocks noGrp="1"/>
          </p:cNvSpPr>
          <p:nvPr>
            <p:ph idx="1"/>
          </p:nvPr>
        </p:nvSpPr>
        <p:spPr/>
        <p:txBody>
          <a:bodyPr>
            <a:normAutofit fontScale="92500" lnSpcReduction="10000"/>
          </a:bodyPr>
          <a:lstStyle/>
          <a:p>
            <a:pPr fontAlgn="base"/>
            <a:r>
              <a:rPr lang="en-US" dirty="0"/>
              <a:t>Store hierarchical data, like folder structure, organization structure, XML/HTML data.</a:t>
            </a:r>
          </a:p>
          <a:p>
            <a:pPr fontAlgn="base"/>
            <a:r>
              <a:rPr lang="en-US" u="sng" dirty="0">
                <a:hlinkClick r:id="rId2"/>
              </a:rPr>
              <a:t>Binary Search Tree</a:t>
            </a:r>
            <a:r>
              <a:rPr lang="en-US" dirty="0"/>
              <a:t> is a tree that allows fast search, insert, delete on a sorted data. It also allows finding closest item</a:t>
            </a:r>
          </a:p>
          <a:p>
            <a:pPr fontAlgn="base"/>
            <a:r>
              <a:rPr lang="en-US" u="sng" dirty="0" smtClean="0">
                <a:hlinkClick r:id="rId3"/>
              </a:rPr>
              <a:t>Suffix </a:t>
            </a:r>
            <a:r>
              <a:rPr lang="en-US" u="sng" dirty="0">
                <a:hlinkClick r:id="rId3"/>
              </a:rPr>
              <a:t>Tree</a:t>
            </a:r>
            <a:r>
              <a:rPr lang="en-US" dirty="0"/>
              <a:t> : For quick pattern searching in a fixed text.</a:t>
            </a:r>
          </a:p>
          <a:p>
            <a:pPr fontAlgn="base"/>
            <a:r>
              <a:rPr lang="en-US" u="sng" dirty="0">
                <a:hlinkClick r:id="rId4"/>
              </a:rPr>
              <a:t>Spanning Trees</a:t>
            </a:r>
            <a:r>
              <a:rPr lang="en-US" dirty="0"/>
              <a:t> and shortest path trees are used in routers and bridges respectively in computer networks</a:t>
            </a:r>
          </a:p>
          <a:p>
            <a:endParaRPr lang="en-US" dirty="0"/>
          </a:p>
        </p:txBody>
      </p:sp>
    </p:spTree>
    <p:extLst>
      <p:ext uri="{BB962C8B-B14F-4D97-AF65-F5344CB8AC3E}">
        <p14:creationId xmlns:p14="http://schemas.microsoft.com/office/powerpoint/2010/main" val="26930166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7500" lnSpcReduction="20000"/>
          </a:bodyPr>
          <a:lstStyle/>
          <a:p>
            <a:pPr fontAlgn="base"/>
            <a:r>
              <a:rPr lang="en-US" dirty="0"/>
              <a:t>As a workflow for compositing digital images for visual effects.</a:t>
            </a:r>
          </a:p>
          <a:p>
            <a:pPr fontAlgn="base"/>
            <a:r>
              <a:rPr lang="en-US" dirty="0"/>
              <a:t>Decision trees.</a:t>
            </a:r>
          </a:p>
          <a:p>
            <a:pPr fontAlgn="base"/>
            <a:r>
              <a:rPr lang="en-US" dirty="0"/>
              <a:t>Organization chart of a large organization.</a:t>
            </a:r>
          </a:p>
          <a:p>
            <a:pPr fontAlgn="base"/>
            <a:r>
              <a:rPr lang="en-US" dirty="0"/>
              <a:t>In XML parser.</a:t>
            </a:r>
          </a:p>
          <a:p>
            <a:pPr fontAlgn="base"/>
            <a:r>
              <a:rPr lang="en-US" dirty="0"/>
              <a:t>Machine learning algorithm.</a:t>
            </a:r>
          </a:p>
          <a:p>
            <a:pPr fontAlgn="base"/>
            <a:r>
              <a:rPr lang="en-US" dirty="0"/>
              <a:t>For indexing in database.</a:t>
            </a:r>
          </a:p>
          <a:p>
            <a:pPr fontAlgn="base"/>
            <a:r>
              <a:rPr lang="en-US" dirty="0"/>
              <a:t>IN server like DNS (Domain Name Server)</a:t>
            </a:r>
          </a:p>
          <a:p>
            <a:pPr fontAlgn="base"/>
            <a:r>
              <a:rPr lang="en-US" dirty="0"/>
              <a:t>In Computer Graphics.</a:t>
            </a:r>
          </a:p>
          <a:p>
            <a:pPr fontAlgn="base"/>
            <a:r>
              <a:rPr lang="en-US" dirty="0"/>
              <a:t>To evaluate an expression.</a:t>
            </a:r>
          </a:p>
          <a:p>
            <a:pPr fontAlgn="base"/>
            <a:r>
              <a:rPr lang="en-US" dirty="0"/>
              <a:t>In chess game to store defense moves of player.</a:t>
            </a:r>
          </a:p>
          <a:p>
            <a:pPr fontAlgn="base"/>
            <a:r>
              <a:rPr lang="en-US" dirty="0"/>
              <a:t>In java virtual machine.</a:t>
            </a:r>
          </a:p>
          <a:p>
            <a:endParaRPr lang="en-US" dirty="0"/>
          </a:p>
        </p:txBody>
      </p:sp>
    </p:spTree>
    <p:extLst>
      <p:ext uri="{BB962C8B-B14F-4D97-AF65-F5344CB8AC3E}">
        <p14:creationId xmlns:p14="http://schemas.microsoft.com/office/powerpoint/2010/main" val="3600215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62500" lnSpcReduction="20000"/>
          </a:bodyPr>
          <a:lstStyle/>
          <a:p>
            <a:pPr fontAlgn="base"/>
            <a:r>
              <a:rPr lang="en-US" dirty="0"/>
              <a:t>Tree data structures are used to organize and manage files and directories in a file system. Each file and directory is represented as a node in the tree, with parent-child relationships indicating the hierarchical structure of the file system.</a:t>
            </a:r>
          </a:p>
          <a:p>
            <a:pPr fontAlgn="base"/>
            <a:r>
              <a:rPr lang="en-US" dirty="0"/>
              <a:t>Tree data structures are often used in parsing, such as in compilers and interpreters, to represent the structure of a program or a document.</a:t>
            </a:r>
          </a:p>
          <a:p>
            <a:pPr fontAlgn="base"/>
            <a:r>
              <a:rPr lang="en-US" dirty="0"/>
              <a:t>Tree data structures, such as binary search trees, are commonly used to implement efficient searching and sorting algorithms.</a:t>
            </a:r>
          </a:p>
          <a:p>
            <a:pPr fontAlgn="base"/>
            <a:r>
              <a:rPr lang="en-US" dirty="0"/>
              <a:t> Graphics and UI design</a:t>
            </a:r>
          </a:p>
          <a:p>
            <a:pPr fontAlgn="base"/>
            <a:r>
              <a:rPr lang="en-US" dirty="0"/>
              <a:t> Tree data structures are commonly used in decision-making algorithms in artificial intelligence, such as game-playing algorithms, expert systems, and decision trees.</a:t>
            </a:r>
          </a:p>
          <a:p>
            <a:pPr fontAlgn="base"/>
            <a:r>
              <a:rPr lang="en-US" dirty="0"/>
              <a:t>Tree data structures can be used to represent the topology of a network and to calculate routing tables for efficient data transmission.</a:t>
            </a:r>
          </a:p>
          <a:p>
            <a:endParaRPr lang="en-US" dirty="0"/>
          </a:p>
        </p:txBody>
      </p:sp>
    </p:spTree>
    <p:extLst>
      <p:ext uri="{BB962C8B-B14F-4D97-AF65-F5344CB8AC3E}">
        <p14:creationId xmlns:p14="http://schemas.microsoft.com/office/powerpoint/2010/main" val="1601433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51E3336-8798-446C-BCB3-7CD253DC19F7}"/>
</file>

<file path=customXml/itemProps2.xml><?xml version="1.0" encoding="utf-8"?>
<ds:datastoreItem xmlns:ds="http://schemas.openxmlformats.org/officeDocument/2006/customXml" ds:itemID="{8A09BCFF-59A3-4824-B4BB-A2F959C23944}"/>
</file>

<file path=customXml/itemProps3.xml><?xml version="1.0" encoding="utf-8"?>
<ds:datastoreItem xmlns:ds="http://schemas.openxmlformats.org/officeDocument/2006/customXml" ds:itemID="{860DD29F-EDBE-46A7-9FF3-BA53733B2490}"/>
</file>

<file path=docProps/app.xml><?xml version="1.0" encoding="utf-8"?>
<Properties xmlns="http://schemas.openxmlformats.org/officeDocument/2006/extended-properties" xmlns:vt="http://schemas.openxmlformats.org/officeDocument/2006/docPropsVTypes">
  <TotalTime>441</TotalTime>
  <Words>665</Words>
  <Application>Microsoft Office PowerPoint</Application>
  <PresentationFormat>On-screen Show (4:3)</PresentationFormat>
  <Paragraphs>75</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Application of Stack </vt:lpstr>
      <vt:lpstr>Application of Queue </vt:lpstr>
      <vt:lpstr>PowerPoint Presentation</vt:lpstr>
      <vt:lpstr>Queues applications in real life</vt:lpstr>
      <vt:lpstr>Applications of linked list in the real world</vt:lpstr>
      <vt:lpstr>PowerPoint Presentation</vt:lpstr>
      <vt:lpstr>Application of Trees</vt:lpstr>
      <vt:lpstr>PowerPoint Presentation</vt:lpstr>
      <vt:lpstr>PowerPoint Presentation</vt:lpstr>
      <vt:lpstr>Applications of Graphs</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Windows User</cp:lastModifiedBy>
  <cp:revision>6</cp:revision>
  <dcterms:created xsi:type="dcterms:W3CDTF">2023-08-24T05:53:10Z</dcterms:created>
  <dcterms:modified xsi:type="dcterms:W3CDTF">2023-08-24T13:14:54Z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0x0101002A06AB650870D14683C2E0C81D53E97C</vt:lpwstr>
  </property>
</Properties>
</file>