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9" r:id="rId13"/>
    <p:sldId id="271" r:id="rId14"/>
    <p:sldId id="272" r:id="rId15"/>
    <p:sldId id="273" r:id="rId16"/>
    <p:sldId id="274" r:id="rId17"/>
    <p:sldId id="275" r:id="rId18"/>
    <p:sldId id="280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91BC-A51B-4C69-B16A-80317D3F7AE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8EE63-12A7-4D01-8282-68D6C665E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-152400"/>
            <a:ext cx="4572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Graph Traversal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686800" cy="5257800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Types:</a:t>
            </a:r>
          </a:p>
          <a:p>
            <a:pPr algn="l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DFS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Depth First Search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BFS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 Breadth First Search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038600"/>
            <a:ext cx="92202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‘B’ are ‘A’, ‘E’ &amp; ‘F’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All adjacent vertices of ‘B’ are visited, so </a:t>
            </a: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dequeue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‘B’ and the pointer points to ‘D’.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143000" y="609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8200" y="11385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572000" y="1066800"/>
          <a:ext cx="257175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1888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‘D’ are ‘A’ &amp; ‘F’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‘A’ &amp; ‘F’ are already visited, so </a:t>
            </a: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dequeue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‘D’ from the 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2667000" y="27432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00" y="1066800"/>
          <a:ext cx="257175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61888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104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38800" y="16002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‘G’ are ‘A’ &amp; ‘E’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Dequeue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‘G’ since both adjacent vertices are already visited.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447800" y="30480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572000" y="1066800"/>
          <a:ext cx="257175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6001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1982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52404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096000" y="16002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533400" y="20574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‘E’ are ‘B’ &amp; ‘G’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Dequeue ‘E’ both adjacent vertices are visited so go back to queue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509866" y="10668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239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3542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3986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8768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24600" y="16002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2819400" y="7620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‘F’ are ‘D’ &amp; ‘C’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‘D’ is visited so mark ‘C’ as visited and enqueue it..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09866" y="10668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239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93542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3986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8768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79244" y="11385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781800" y="15240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Depth First 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C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2819400" y="7620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‘F’ are ‘D’ &amp; ‘C’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Since adjacent vertices of ‘F’ are visited, </a:t>
            </a: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dequeue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‘F’ from the queue.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09866" y="10668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239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93542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3986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8768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79244" y="11385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C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3581400" y="1371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‘C’ are ‘F’ &amp; ‘H’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Vertex ‘F’ is visited so mark ‘H’ as visited and enqueue it.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509866" y="10668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239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93542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3986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8768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79244" y="11385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70800" y="112893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190936" y="16002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C H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3581400" y="1371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‘C’ are ‘F’ &amp; ‘H’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‘C’ are visited so </a:t>
            </a: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dequeue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‘C’ from queue.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509866" y="10668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5239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3542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3986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8768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79244" y="11385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70800" y="112893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C H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3733800" y="2514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‘H’ is ‘C’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‘H’ is visited so </a:t>
            </a: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dequeue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‘H’ from queue.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509866" y="10668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5239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3542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3986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8768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79244" y="11385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70800" y="112893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990492" y="112893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620000" y="16002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F C H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3733800" y="25908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038600"/>
            <a:ext cx="9220200" cy="16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If Queue is empty then all the vertices have been visited as follows: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endParaRPr lang="en-US" sz="23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		 </a:t>
            </a:r>
            <a:r>
              <a:rPr lang="en-US" sz="2300" b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A  B  D  G  E  F  C  H 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509866" y="1066800"/>
          <a:ext cx="3276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523936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93542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33986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87688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179244" y="11385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570800" y="112893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90492" y="112893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396116" y="1128932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-152400"/>
            <a:ext cx="4572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Graph Traversal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686800" cy="5562600"/>
          </a:xfrm>
        </p:spPr>
        <p:txBody>
          <a:bodyPr>
            <a:normAutofit fontScale="92500"/>
          </a:bodyPr>
          <a:lstStyle/>
          <a:p>
            <a:pPr marL="514350" indent="-514350" algn="l">
              <a:lnSpc>
                <a:spcPct val="20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BFS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Breadth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First Search</a:t>
            </a:r>
          </a:p>
          <a:p>
            <a:pPr marL="514350" indent="-514350" algn="just">
              <a:lnSpc>
                <a:spcPct val="200000"/>
              </a:lnSpc>
            </a:pPr>
            <a:r>
              <a:rPr lang="en-US" b="1" dirty="0" smtClean="0"/>
              <a:t>	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The BFS begins at a root node and inspects all the neighboring nodes. Then for each of </a:t>
            </a:r>
            <a:r>
              <a:rPr lang="en-US" smtClean="0">
                <a:solidFill>
                  <a:srgbClr val="7030A0"/>
                </a:solidFill>
              </a:rPr>
              <a:t>those neighbor </a:t>
            </a:r>
            <a:r>
              <a:rPr lang="en-US" dirty="0" smtClean="0">
                <a:solidFill>
                  <a:srgbClr val="7030A0"/>
                </a:solidFill>
              </a:rPr>
              <a:t>nodes in turn, it inspects their neighbor nodes which were unvisited,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Algorithm - BFS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BFS ( G, S )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Initialize  queue Q;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Visited(S) = true;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(Q,S);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While(!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Q.empty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) do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v =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dequeu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(Q);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print(v);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For all vertices w adjacent to v do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if(visited(w) == false) then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{	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Q,w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visited(w) = true;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end for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End while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Exercise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https://encrypted-tbn3.gstatic.com/images?q=tbn:ANd9GcTamqM6udY8dEkjzxrLxhbnTI2_NOquIQCDiMsN2pFk8psw51y9"/>
          <p:cNvPicPr>
            <a:picLocks noChangeAspect="1" noChangeArrowheads="1"/>
          </p:cNvPicPr>
          <p:nvPr/>
        </p:nvPicPr>
        <p:blipFill>
          <a:blip r:embed="rId2" cstate="print"/>
          <a:srcRect b="8999"/>
          <a:stretch>
            <a:fillRect/>
          </a:stretch>
        </p:blipFill>
        <p:spPr bwMode="auto">
          <a:xfrm>
            <a:off x="1076961" y="1143000"/>
            <a:ext cx="7000239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5802868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Solution: a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b  c  d e  f  g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17526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105400" y="17526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</a:t>
            </a:r>
            <a:endParaRPr lang="en-US" sz="3600" b="1" dirty="0"/>
          </a:p>
        </p:txBody>
      </p:sp>
      <p:sp>
        <p:nvSpPr>
          <p:cNvPr id="6" name="Oval 5"/>
          <p:cNvSpPr/>
          <p:nvPr/>
        </p:nvSpPr>
        <p:spPr>
          <a:xfrm>
            <a:off x="3581400" y="34290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876800" y="50292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667000" y="52578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G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66800" y="37338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629400" y="28956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781800" y="45720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H</a:t>
            </a:r>
            <a:endParaRPr lang="en-US" b="1" dirty="0"/>
          </a:p>
        </p:txBody>
      </p:sp>
      <p:cxnSp>
        <p:nvCxnSpPr>
          <p:cNvPr id="13" name="Straight Connector 12"/>
          <p:cNvCxnSpPr>
            <a:stCxn id="9" idx="0"/>
            <a:endCxn id="4" idx="3"/>
          </p:cNvCxnSpPr>
          <p:nvPr/>
        </p:nvCxnSpPr>
        <p:spPr>
          <a:xfrm flipV="1">
            <a:off x="1409700" y="2403008"/>
            <a:ext cx="900533" cy="13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2"/>
          </p:cNvCxnSpPr>
          <p:nvPr/>
        </p:nvCxnSpPr>
        <p:spPr>
          <a:xfrm>
            <a:off x="1524000" y="4495800"/>
            <a:ext cx="1143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795167" y="2403008"/>
            <a:ext cx="886666" cy="113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1"/>
          </p:cNvCxnSpPr>
          <p:nvPr/>
        </p:nvCxnSpPr>
        <p:spPr>
          <a:xfrm>
            <a:off x="4166767" y="4079408"/>
            <a:ext cx="810466" cy="106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19812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7" idx="0"/>
          </p:cNvCxnSpPr>
          <p:nvPr/>
        </p:nvCxnSpPr>
        <p:spPr>
          <a:xfrm flipH="1">
            <a:off x="5219700" y="2514600"/>
            <a:ext cx="2286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6"/>
            <a:endCxn id="10" idx="0"/>
          </p:cNvCxnSpPr>
          <p:nvPr/>
        </p:nvCxnSpPr>
        <p:spPr>
          <a:xfrm>
            <a:off x="5791200" y="2133600"/>
            <a:ext cx="11811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4"/>
          </p:cNvCxnSpPr>
          <p:nvPr/>
        </p:nvCxnSpPr>
        <p:spPr>
          <a:xfrm>
            <a:off x="6972300" y="3657600"/>
            <a:ext cx="381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</p:cNvCxnSpPr>
          <p:nvPr/>
        </p:nvCxnSpPr>
        <p:spPr>
          <a:xfrm flipH="1">
            <a:off x="3124200" y="4079408"/>
            <a:ext cx="557633" cy="1254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4154269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/>
              <a:buChar char="à"/>
            </a:pPr>
            <a:r>
              <a:rPr lang="en-US" sz="2800" b="1" dirty="0" smtClean="0">
                <a:solidFill>
                  <a:srgbClr val="7030A0"/>
                </a:solidFill>
                <a:sym typeface="Wingdings" pitchFamily="2" charset="2"/>
              </a:rPr>
              <a:t>Make use of Queue for performing BFS in a graph</a:t>
            </a:r>
          </a:p>
          <a:p>
            <a:pPr>
              <a:lnSpc>
                <a:spcPct val="200000"/>
              </a:lnSpc>
              <a:buFont typeface="Wingdings"/>
              <a:buChar char="à"/>
            </a:pPr>
            <a:r>
              <a:rPr lang="en-US" sz="2800" b="1" dirty="0" smtClean="0">
                <a:solidFill>
                  <a:srgbClr val="7030A0"/>
                </a:solidFill>
                <a:sym typeface="Wingdings" pitchFamily="2" charset="2"/>
              </a:rPr>
              <a:t>Select a vertex randomly say ‘A’  and mark it visited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35622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6" idx="7"/>
          </p:cNvCxnSpPr>
          <p:nvPr/>
        </p:nvCxnSpPr>
        <p:spPr>
          <a:xfrm flipH="1">
            <a:off x="1886905" y="1752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2000" y="1066800"/>
          <a:ext cx="4114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00600" y="16002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154269"/>
            <a:ext cx="92202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‘A’ are ‘B’, ‘D’ &amp; ‘G’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Select ‘B’ and mark it visited. Enqueue ‘B’ on to Queue &amp; update result</a:t>
            </a:r>
          </a:p>
          <a:p>
            <a:pPr>
              <a:lnSpc>
                <a:spcPct val="150000"/>
              </a:lnSpc>
            </a:pPr>
            <a:endParaRPr lang="en-US" sz="2300" b="1" dirty="0" smtClean="0">
              <a:solidFill>
                <a:srgbClr val="7030A0"/>
              </a:solidFill>
              <a:sym typeface="Wingdings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35622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6" idx="7"/>
          </p:cNvCxnSpPr>
          <p:nvPr/>
        </p:nvCxnSpPr>
        <p:spPr>
          <a:xfrm flipH="1">
            <a:off x="1886905" y="1752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2000" y="1066800"/>
          <a:ext cx="4114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154269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‘A’ are ‘B’, ‘D’ &amp; 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‘G’</a:t>
            </a:r>
            <a:endParaRPr lang="en-US" sz="23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Select ‘D’ and mark it visited. Enqueue ‘D’ on to Queue &amp; update result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14800" y="35622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6" idx="7"/>
          </p:cNvCxnSpPr>
          <p:nvPr/>
        </p:nvCxnSpPr>
        <p:spPr>
          <a:xfrm flipH="1">
            <a:off x="1886905" y="1752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2000" y="1066800"/>
          <a:ext cx="30861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154269"/>
            <a:ext cx="922020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‘A’ are ‘B’, ‘D’ &amp; 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‘G’</a:t>
            </a:r>
            <a:endParaRPr lang="en-US" sz="23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Select ‘G’ and mark it visited. </a:t>
            </a: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Enqueue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‘G’ on to Queue &amp; update result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All adjacent vertices of ‘A’ are visited, so </a:t>
            </a:r>
            <a:r>
              <a:rPr lang="en-US" sz="2300" b="1" dirty="0" err="1" smtClean="0">
                <a:solidFill>
                  <a:srgbClr val="7030A0"/>
                </a:solidFill>
                <a:sym typeface="Wingdings" pitchFamily="2" charset="2"/>
              </a:rPr>
              <a:t>dequeue</a:t>
            </a: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 ‘A’ and pointer points to ‘B’.</a:t>
            </a:r>
          </a:p>
          <a:p>
            <a:pPr>
              <a:lnSpc>
                <a:spcPct val="150000"/>
              </a:lnSpc>
            </a:pPr>
            <a:endParaRPr lang="en-US" sz="2300" b="1" dirty="0" smtClean="0">
              <a:solidFill>
                <a:srgbClr val="7030A0"/>
              </a:solidFill>
              <a:sym typeface="Wingdings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35622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6" idx="7"/>
          </p:cNvCxnSpPr>
          <p:nvPr/>
        </p:nvCxnSpPr>
        <p:spPr>
          <a:xfrm flipH="1">
            <a:off x="1886905" y="1752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2000" y="1066800"/>
          <a:ext cx="257175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038600"/>
            <a:ext cx="9220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‘B’ are ‘A’, ‘E’ &amp; ‘F’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Select ‘E’ and mark it visited. Enqueue ‘E’ on to Queue &amp; update result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143000" y="609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2000" y="1066800"/>
          <a:ext cx="257175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888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257800" y="1600200"/>
            <a:ext cx="1" cy="4507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Breadth First Search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038600"/>
            <a:ext cx="92202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Adjacent vertices of ‘B’ are ‘A’, ‘E’ &amp; ‘F’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‘E’ is already visited.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2300" b="1" dirty="0" smtClean="0">
                <a:solidFill>
                  <a:srgbClr val="7030A0"/>
                </a:solidFill>
                <a:sym typeface="Wingdings" pitchFamily="2" charset="2"/>
              </a:rPr>
              <a:t>Select ‘F’ and mark it visited. Enqueue ‘F’ on to Queue &amp; update result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200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Result : A B D G E  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152400" y="838200"/>
            <a:ext cx="3581400" cy="2743200"/>
            <a:chOff x="152400" y="838200"/>
            <a:chExt cx="3581400" cy="2743200"/>
          </a:xfrm>
        </p:grpSpPr>
        <p:grpSp>
          <p:nvGrpSpPr>
            <p:cNvPr id="12" name="Group 19"/>
            <p:cNvGrpSpPr/>
            <p:nvPr/>
          </p:nvGrpSpPr>
          <p:grpSpPr>
            <a:xfrm>
              <a:off x="152400" y="838200"/>
              <a:ext cx="3581400" cy="2743200"/>
              <a:chOff x="1066800" y="1752600"/>
              <a:chExt cx="64008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09800" y="17526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105400" y="1752600"/>
                <a:ext cx="685800" cy="762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F</a:t>
                </a:r>
                <a:endParaRPr lang="en-US" sz="36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3429000"/>
                <a:ext cx="685800" cy="762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76800" y="50292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5257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G</a:t>
                </a:r>
                <a:endParaRPr lang="en-US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66800" y="3733800"/>
                <a:ext cx="685800" cy="7620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E</a:t>
                </a:r>
                <a:endParaRPr lang="en-US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29400" y="28956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C</a:t>
                </a:r>
                <a:endParaRPr lang="en-US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81800" y="4572000"/>
                <a:ext cx="685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H</a:t>
                </a:r>
                <a:endParaRPr lang="en-US" b="1" dirty="0"/>
              </a:p>
            </p:txBody>
          </p:sp>
          <p:cxnSp>
            <p:nvCxnSpPr>
              <p:cNvPr id="13" name="Straight Connector 12"/>
              <p:cNvCxnSpPr>
                <a:stCxn id="9" idx="0"/>
                <a:endCxn id="4" idx="3"/>
              </p:cNvCxnSpPr>
              <p:nvPr/>
            </p:nvCxnSpPr>
            <p:spPr>
              <a:xfrm flipV="1">
                <a:off x="1409700" y="2403008"/>
                <a:ext cx="900533" cy="13307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8" idx="2"/>
              </p:cNvCxnSpPr>
              <p:nvPr/>
            </p:nvCxnSpPr>
            <p:spPr>
              <a:xfrm>
                <a:off x="1524000" y="4495800"/>
                <a:ext cx="11430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" idx="5"/>
                <a:endCxn id="6" idx="1"/>
              </p:cNvCxnSpPr>
              <p:nvPr/>
            </p:nvCxnSpPr>
            <p:spPr>
              <a:xfrm>
                <a:off x="2795167" y="2403008"/>
                <a:ext cx="886666" cy="113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5"/>
                <a:endCxn id="7" idx="1"/>
              </p:cNvCxnSpPr>
              <p:nvPr/>
            </p:nvCxnSpPr>
            <p:spPr>
              <a:xfrm>
                <a:off x="4166767" y="4079408"/>
                <a:ext cx="810466" cy="106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95600" y="1981200"/>
                <a:ext cx="220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219700" y="2514600"/>
                <a:ext cx="228600" cy="251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5" idx="6"/>
                <a:endCxn id="10" idx="0"/>
              </p:cNvCxnSpPr>
              <p:nvPr/>
            </p:nvCxnSpPr>
            <p:spPr>
              <a:xfrm>
                <a:off x="5791200" y="2133600"/>
                <a:ext cx="11811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4"/>
              </p:cNvCxnSpPr>
              <p:nvPr/>
            </p:nvCxnSpPr>
            <p:spPr>
              <a:xfrm>
                <a:off x="6972300" y="3657600"/>
                <a:ext cx="381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stCxn id="6" idx="3"/>
              <a:endCxn id="8" idx="7"/>
            </p:cNvCxnSpPr>
            <p:nvPr/>
          </p:nvCxnSpPr>
          <p:spPr>
            <a:xfrm flipH="1">
              <a:off x="1375276" y="2334005"/>
              <a:ext cx="240298" cy="8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143000" y="609600"/>
            <a:ext cx="246695" cy="235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0" y="1828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Queue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00" y="1066800"/>
          <a:ext cx="257175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618880" y="1114864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6AB650870D14683C2E0C81D53E97C" ma:contentTypeVersion="9" ma:contentTypeDescription="Create a new document." ma:contentTypeScope="" ma:versionID="24f3f4f279e93235be8060eeeb785a09">
  <xsd:schema xmlns:xsd="http://www.w3.org/2001/XMLSchema" xmlns:xs="http://www.w3.org/2001/XMLSchema" xmlns:p="http://schemas.microsoft.com/office/2006/metadata/properties" xmlns:ns2="568bec11-dbd9-4d40-a10c-c6ec4eb7b11d" xmlns:ns3="ed45e3d2-0df7-4eff-9a14-e585899f4ac0" targetNamespace="http://schemas.microsoft.com/office/2006/metadata/properties" ma:root="true" ma:fieldsID="a78e496dbb088407c09a4080b28efb0a" ns2:_="" ns3:_="">
    <xsd:import namespace="568bec11-dbd9-4d40-a10c-c6ec4eb7b11d"/>
    <xsd:import namespace="ed45e3d2-0df7-4eff-9a14-e585899f4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bec11-dbd9-4d40-a10c-c6ec4eb7b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5e3d2-0df7-4eff-9a14-e585899f4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58D32B-D5EF-46B7-84ED-6965DD91C3C9}"/>
</file>

<file path=customXml/itemProps2.xml><?xml version="1.0" encoding="utf-8"?>
<ds:datastoreItem xmlns:ds="http://schemas.openxmlformats.org/officeDocument/2006/customXml" ds:itemID="{BD1F5495-D754-447C-8AD7-94F396E1CC82}"/>
</file>

<file path=customXml/itemProps3.xml><?xml version="1.0" encoding="utf-8"?>
<ds:datastoreItem xmlns:ds="http://schemas.openxmlformats.org/officeDocument/2006/customXml" ds:itemID="{C29A6388-DF1B-493F-AA32-3368100269D7}"/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1044</Words>
  <Application>Microsoft Office PowerPoint</Application>
  <PresentationFormat>On-screen Show (4:3)</PresentationFormat>
  <Paragraphs>385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Graph Traversal</vt:lpstr>
      <vt:lpstr>Graph Traversal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Depth First Search</vt:lpstr>
      <vt:lpstr>Breadth First Search</vt:lpstr>
      <vt:lpstr>Breadth First Search</vt:lpstr>
      <vt:lpstr>Breadth First Search</vt:lpstr>
      <vt:lpstr>Breadth First Search</vt:lpstr>
      <vt:lpstr>Algorithm - BFS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</dc:title>
  <dc:creator>VITCC</dc:creator>
  <cp:lastModifiedBy>Windows User</cp:lastModifiedBy>
  <cp:revision>166</cp:revision>
  <dcterms:created xsi:type="dcterms:W3CDTF">2013-10-24T03:55:26Z</dcterms:created>
  <dcterms:modified xsi:type="dcterms:W3CDTF">2023-10-11T08:00:26Z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0x0101002A06AB650870D14683C2E0C81D53E97C</vt:lpwstr>
  </property>
</Properties>
</file>