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0.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84" r:id="rId4"/>
    <p:sldId id="259" r:id="rId5"/>
    <p:sldId id="260" r:id="rId6"/>
    <p:sldId id="261" r:id="rId7"/>
    <p:sldId id="268" r:id="rId8"/>
    <p:sldId id="269" r:id="rId9"/>
    <p:sldId id="270" r:id="rId10"/>
    <p:sldId id="283" r:id="rId11"/>
    <p:sldId id="272" r:id="rId12"/>
    <p:sldId id="273" r:id="rId13"/>
    <p:sldId id="274" r:id="rId14"/>
    <p:sldId id="275" r:id="rId15"/>
    <p:sldId id="276" r:id="rId16"/>
    <p:sldId id="277" r:id="rId17"/>
    <p:sldId id="278" r:id="rId18"/>
    <p:sldId id="279" r:id="rId19"/>
    <p:sldId id="280" r:id="rId20"/>
    <p:sldId id="281" r:id="rId21"/>
    <p:sldId id="285" r:id="rId22"/>
    <p:sldId id="28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4491BC-A51B-4C69-B16A-80317D3F7AEB}" type="datetimeFigureOut">
              <a:rPr lang="en-US" smtClean="0"/>
              <a:pPr/>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8EE63-12A7-4D01-8282-68D6C665E9D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4491BC-A51B-4C69-B16A-80317D3F7AEB}" type="datetimeFigureOut">
              <a:rPr lang="en-US" smtClean="0"/>
              <a:pPr/>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8EE63-12A7-4D01-8282-68D6C665E9D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4491BC-A51B-4C69-B16A-80317D3F7AEB}" type="datetimeFigureOut">
              <a:rPr lang="en-US" smtClean="0"/>
              <a:pPr/>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8EE63-12A7-4D01-8282-68D6C665E9D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4491BC-A51B-4C69-B16A-80317D3F7AEB}" type="datetimeFigureOut">
              <a:rPr lang="en-US" smtClean="0"/>
              <a:pPr/>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8EE63-12A7-4D01-8282-68D6C665E9D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4491BC-A51B-4C69-B16A-80317D3F7AEB}" type="datetimeFigureOut">
              <a:rPr lang="en-US" smtClean="0"/>
              <a:pPr/>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8EE63-12A7-4D01-8282-68D6C665E9D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4491BC-A51B-4C69-B16A-80317D3F7AEB}" type="datetimeFigureOut">
              <a:rPr lang="en-US" smtClean="0"/>
              <a:pPr/>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28EE63-12A7-4D01-8282-68D6C665E9D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4491BC-A51B-4C69-B16A-80317D3F7AEB}" type="datetimeFigureOut">
              <a:rPr lang="en-US" smtClean="0"/>
              <a:pPr/>
              <a:t>10/12/2023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28EE63-12A7-4D01-8282-68D6C665E9D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4491BC-A51B-4C69-B16A-80317D3F7AEB}" type="datetimeFigureOut">
              <a:rPr lang="en-US" smtClean="0"/>
              <a:pPr/>
              <a:t>10/12/2023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28EE63-12A7-4D01-8282-68D6C665E9D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4491BC-A51B-4C69-B16A-80317D3F7AEB}" type="datetimeFigureOut">
              <a:rPr lang="en-US" smtClean="0"/>
              <a:pPr/>
              <a:t>10/12/2023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28EE63-12A7-4D01-8282-68D6C665E9D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4491BC-A51B-4C69-B16A-80317D3F7AEB}" type="datetimeFigureOut">
              <a:rPr lang="en-US" smtClean="0"/>
              <a:pPr/>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28EE63-12A7-4D01-8282-68D6C665E9D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4491BC-A51B-4C69-B16A-80317D3F7AEB}" type="datetimeFigureOut">
              <a:rPr lang="en-US" smtClean="0"/>
              <a:pPr/>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28EE63-12A7-4D01-8282-68D6C665E9D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4491BC-A51B-4C69-B16A-80317D3F7AEB}" type="datetimeFigureOut">
              <a:rPr lang="en-US" smtClean="0"/>
              <a:pPr/>
              <a:t>10/12/2023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28EE63-12A7-4D01-8282-68D6C665E9D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4600" y="-152400"/>
            <a:ext cx="4572000" cy="1470025"/>
          </a:xfrm>
        </p:spPr>
        <p:txBody>
          <a:bodyPr/>
          <a:lstStyle/>
          <a:p>
            <a:r>
              <a:rPr lang="en-US" dirty="0" smtClean="0">
                <a:solidFill>
                  <a:schemeClr val="accent2">
                    <a:lumMod val="50000"/>
                  </a:schemeClr>
                </a:solidFill>
              </a:rPr>
              <a:t>Graph Traversal</a:t>
            </a:r>
            <a:endParaRPr lang="en-US" dirty="0">
              <a:solidFill>
                <a:schemeClr val="accent2">
                  <a:lumMod val="50000"/>
                </a:schemeClr>
              </a:solidFill>
            </a:endParaRPr>
          </a:p>
        </p:txBody>
      </p:sp>
      <p:sp>
        <p:nvSpPr>
          <p:cNvPr id="3" name="Subtitle 2"/>
          <p:cNvSpPr>
            <a:spLocks noGrp="1"/>
          </p:cNvSpPr>
          <p:nvPr>
            <p:ph type="subTitle" idx="1"/>
          </p:nvPr>
        </p:nvSpPr>
        <p:spPr>
          <a:xfrm>
            <a:off x="152400" y="1371600"/>
            <a:ext cx="8686800" cy="5257800"/>
          </a:xfrm>
        </p:spPr>
        <p:txBody>
          <a:bodyPr>
            <a:normAutofit/>
          </a:bodyPr>
          <a:lstStyle/>
          <a:p>
            <a:pPr algn="l"/>
            <a:r>
              <a:rPr lang="en-US" u="sng" dirty="0" smtClean="0">
                <a:solidFill>
                  <a:schemeClr val="accent1">
                    <a:lumMod val="50000"/>
                  </a:schemeClr>
                </a:solidFill>
              </a:rPr>
              <a:t>Types:</a:t>
            </a:r>
          </a:p>
          <a:p>
            <a:pPr algn="l"/>
            <a:endParaRPr lang="en-US" dirty="0">
              <a:solidFill>
                <a:schemeClr val="accent1">
                  <a:lumMod val="50000"/>
                </a:schemeClr>
              </a:solidFill>
            </a:endParaRPr>
          </a:p>
          <a:p>
            <a:pPr marL="514350" indent="-514350" algn="l">
              <a:lnSpc>
                <a:spcPct val="200000"/>
              </a:lnSpc>
              <a:buAutoNum type="arabicPeriod"/>
            </a:pPr>
            <a:r>
              <a:rPr lang="en-US" b="1" dirty="0" smtClean="0">
                <a:solidFill>
                  <a:schemeClr val="accent1">
                    <a:lumMod val="50000"/>
                  </a:schemeClr>
                </a:solidFill>
              </a:rPr>
              <a:t>DFS </a:t>
            </a:r>
            <a:r>
              <a:rPr lang="en-US" b="1" dirty="0" smtClean="0">
                <a:solidFill>
                  <a:schemeClr val="accent1">
                    <a:lumMod val="50000"/>
                  </a:schemeClr>
                </a:solidFill>
                <a:sym typeface="Wingdings" pitchFamily="2" charset="2"/>
              </a:rPr>
              <a:t></a:t>
            </a:r>
            <a:r>
              <a:rPr lang="en-US" b="1" dirty="0" smtClean="0">
                <a:solidFill>
                  <a:schemeClr val="accent1">
                    <a:lumMod val="50000"/>
                  </a:schemeClr>
                </a:solidFill>
              </a:rPr>
              <a:t>Depth First Search</a:t>
            </a:r>
          </a:p>
          <a:p>
            <a:pPr marL="514350" indent="-514350" algn="l">
              <a:lnSpc>
                <a:spcPct val="200000"/>
              </a:lnSpc>
              <a:buAutoNum type="arabicPeriod"/>
            </a:pPr>
            <a:r>
              <a:rPr lang="en-US" dirty="0" smtClean="0">
                <a:solidFill>
                  <a:schemeClr val="accent1">
                    <a:lumMod val="50000"/>
                  </a:schemeClr>
                </a:solidFill>
              </a:rPr>
              <a:t>BFS </a:t>
            </a:r>
            <a:r>
              <a:rPr lang="en-US" dirty="0" smtClean="0">
                <a:solidFill>
                  <a:schemeClr val="accent1">
                    <a:lumMod val="50000"/>
                  </a:schemeClr>
                </a:solidFill>
                <a:sym typeface="Wingdings" pitchFamily="2" charset="2"/>
              </a:rPr>
              <a:t> Breadth First Search</a:t>
            </a:r>
            <a:endParaRPr lang="en-US"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p>
            <a:r>
              <a:rPr lang="en-US" sz="3600" u="sng" dirty="0" smtClean="0">
                <a:solidFill>
                  <a:schemeClr val="accent1">
                    <a:lumMod val="50000"/>
                  </a:schemeClr>
                </a:solidFill>
              </a:rPr>
              <a:t>Depth First Search</a:t>
            </a:r>
            <a:endParaRPr lang="en-US" u="sng" dirty="0"/>
          </a:p>
        </p:txBody>
      </p:sp>
      <p:sp>
        <p:nvSpPr>
          <p:cNvPr id="22" name="TextBox 21"/>
          <p:cNvSpPr txBox="1"/>
          <p:nvPr/>
        </p:nvSpPr>
        <p:spPr>
          <a:xfrm>
            <a:off x="228600" y="4119701"/>
            <a:ext cx="8686800" cy="2800767"/>
          </a:xfrm>
          <a:prstGeom prst="rect">
            <a:avLst/>
          </a:prstGeom>
          <a:noFill/>
        </p:spPr>
        <p:txBody>
          <a:bodyPr wrap="square" rtlCol="0">
            <a:spAutoFit/>
          </a:bodyPr>
          <a:lstStyle/>
          <a:p>
            <a:pPr>
              <a:lnSpc>
                <a:spcPct val="200000"/>
              </a:lnSpc>
              <a:buFont typeface="Wingdings"/>
              <a:buChar char="à"/>
            </a:pPr>
            <a:r>
              <a:rPr lang="en-US" sz="2400" b="1" dirty="0" smtClean="0">
                <a:solidFill>
                  <a:srgbClr val="7030A0"/>
                </a:solidFill>
                <a:sym typeface="Wingdings" pitchFamily="2" charset="2"/>
              </a:rPr>
              <a:t>Adjacent vertices of ‘E’ are B &amp; G.</a:t>
            </a:r>
          </a:p>
          <a:p>
            <a:pPr>
              <a:lnSpc>
                <a:spcPct val="200000"/>
              </a:lnSpc>
              <a:buFont typeface="Wingdings"/>
              <a:buChar char="à"/>
            </a:pPr>
            <a:r>
              <a:rPr lang="en-US" sz="2400" b="1" dirty="0" smtClean="0">
                <a:solidFill>
                  <a:srgbClr val="7030A0"/>
                </a:solidFill>
                <a:sym typeface="Wingdings" pitchFamily="2" charset="2"/>
              </a:rPr>
              <a:t>Both ‘B’ &amp; ‘G’ are already visited.</a:t>
            </a:r>
          </a:p>
          <a:p>
            <a:pPr>
              <a:lnSpc>
                <a:spcPct val="200000"/>
              </a:lnSpc>
              <a:buFont typeface="Wingdings"/>
              <a:buChar char="à"/>
            </a:pPr>
            <a:r>
              <a:rPr lang="en-US" sz="2400" b="1" dirty="0" smtClean="0">
                <a:solidFill>
                  <a:srgbClr val="7030A0"/>
                </a:solidFill>
                <a:sym typeface="Wingdings" pitchFamily="2" charset="2"/>
              </a:rPr>
              <a:t>Pop ‘E’ out of stack which makes us to point at vertex ‘B’.</a:t>
            </a:r>
          </a:p>
          <a:p>
            <a:pPr>
              <a:lnSpc>
                <a:spcPct val="200000"/>
              </a:lnSpc>
            </a:pPr>
            <a:endParaRPr lang="en-US" sz="1600" b="1" dirty="0">
              <a:solidFill>
                <a:srgbClr val="7030A0"/>
              </a:solidFill>
            </a:endParaRPr>
          </a:p>
        </p:txBody>
      </p:sp>
      <p:sp>
        <p:nvSpPr>
          <p:cNvPr id="24" name="TextBox 23"/>
          <p:cNvSpPr txBox="1"/>
          <p:nvPr/>
        </p:nvSpPr>
        <p:spPr>
          <a:xfrm>
            <a:off x="3886200" y="3562290"/>
            <a:ext cx="3657600" cy="400110"/>
          </a:xfrm>
          <a:prstGeom prst="rect">
            <a:avLst/>
          </a:prstGeom>
          <a:noFill/>
        </p:spPr>
        <p:txBody>
          <a:bodyPr wrap="square" rtlCol="0">
            <a:spAutoFit/>
          </a:bodyPr>
          <a:lstStyle/>
          <a:p>
            <a:r>
              <a:rPr lang="en-US" sz="2000" b="1" dirty="0" smtClean="0">
                <a:solidFill>
                  <a:schemeClr val="accent2">
                    <a:lumMod val="50000"/>
                  </a:schemeClr>
                </a:solidFill>
              </a:rPr>
              <a:t>Result : A B E G  </a:t>
            </a:r>
            <a:endParaRPr lang="en-US" sz="2000" b="1" dirty="0">
              <a:solidFill>
                <a:schemeClr val="accent2">
                  <a:lumMod val="50000"/>
                </a:schemeClr>
              </a:solidFill>
            </a:endParaRPr>
          </a:p>
        </p:txBody>
      </p:sp>
      <p:graphicFrame>
        <p:nvGraphicFramePr>
          <p:cNvPr id="26" name="Table 25"/>
          <p:cNvGraphicFramePr>
            <a:graphicFrameLocks noGrp="1"/>
          </p:cNvGraphicFramePr>
          <p:nvPr/>
        </p:nvGraphicFramePr>
        <p:xfrm>
          <a:off x="8001000" y="228600"/>
          <a:ext cx="685800" cy="2971800"/>
        </p:xfrm>
        <a:graphic>
          <a:graphicData uri="http://schemas.openxmlformats.org/drawingml/2006/table">
            <a:tbl>
              <a:tblPr firstRow="1" bandRow="1">
                <a:tableStyleId>{5C22544A-7EE6-4342-B048-85BDC9FD1C3A}</a:tableStyleId>
              </a:tblPr>
              <a:tblGrid>
                <a:gridCol w="685800"/>
              </a:tblGrid>
              <a:tr h="495300">
                <a:tc>
                  <a:txBody>
                    <a:bodyPr/>
                    <a:lstStyle/>
                    <a:p>
                      <a:endParaRPr lang="en-US" dirty="0"/>
                    </a:p>
                  </a:txBody>
                  <a:tcPr/>
                </a:tc>
              </a:tr>
              <a:tr h="495300">
                <a:tc>
                  <a:txBody>
                    <a:bodyPr/>
                    <a:lstStyle/>
                    <a:p>
                      <a:endParaRPr lang="en-US"/>
                    </a:p>
                  </a:txBody>
                  <a:tcPr/>
                </a:tc>
              </a:tr>
              <a:tr h="495300">
                <a:tc>
                  <a:txBody>
                    <a:bodyPr/>
                    <a:lstStyle/>
                    <a:p>
                      <a:r>
                        <a:rPr lang="en-US" dirty="0" smtClean="0"/>
                        <a:t>    </a:t>
                      </a:r>
                      <a:endParaRPr lang="en-US" b="1" dirty="0"/>
                    </a:p>
                  </a:txBody>
                  <a:tcPr/>
                </a:tc>
              </a:tr>
              <a:tr h="495300">
                <a:tc>
                  <a:txBody>
                    <a:bodyPr/>
                    <a:lstStyle/>
                    <a:p>
                      <a:r>
                        <a:rPr lang="en-US" dirty="0" smtClean="0"/>
                        <a:t>    </a:t>
                      </a:r>
                      <a:r>
                        <a:rPr lang="en-US" sz="2400" b="1" dirty="0" smtClean="0"/>
                        <a:t>E</a:t>
                      </a:r>
                      <a:endParaRPr lang="en-US" b="1" dirty="0"/>
                    </a:p>
                  </a:txBody>
                  <a:tcPr/>
                </a:tc>
              </a:tr>
              <a:tr h="495300">
                <a:tc>
                  <a:txBody>
                    <a:bodyPr/>
                    <a:lstStyle/>
                    <a:p>
                      <a:r>
                        <a:rPr lang="en-US" dirty="0" smtClean="0"/>
                        <a:t>    </a:t>
                      </a:r>
                      <a:r>
                        <a:rPr lang="en-US" sz="2400" b="1" dirty="0" smtClean="0"/>
                        <a:t>B</a:t>
                      </a:r>
                      <a:endParaRPr lang="en-US" b="1" dirty="0"/>
                    </a:p>
                  </a:txBody>
                  <a:tcPr/>
                </a:tc>
              </a:tr>
              <a:tr h="495300">
                <a:tc>
                  <a:txBody>
                    <a:bodyPr/>
                    <a:lstStyle/>
                    <a:p>
                      <a:r>
                        <a:rPr lang="en-US" dirty="0" smtClean="0"/>
                        <a:t>    </a:t>
                      </a:r>
                      <a:r>
                        <a:rPr lang="en-US" sz="2400" b="1" dirty="0" smtClean="0"/>
                        <a:t>A</a:t>
                      </a:r>
                      <a:endParaRPr lang="en-US" b="1" dirty="0"/>
                    </a:p>
                  </a:txBody>
                  <a:tcPr/>
                </a:tc>
              </a:tr>
            </a:tbl>
          </a:graphicData>
        </a:graphic>
      </p:graphicFrame>
      <p:grpSp>
        <p:nvGrpSpPr>
          <p:cNvPr id="3" name="Group 27"/>
          <p:cNvGrpSpPr/>
          <p:nvPr/>
        </p:nvGrpSpPr>
        <p:grpSpPr>
          <a:xfrm>
            <a:off x="4114800" y="685800"/>
            <a:ext cx="3581400" cy="2743200"/>
            <a:chOff x="152400" y="838200"/>
            <a:chExt cx="3581400" cy="2743200"/>
          </a:xfrm>
        </p:grpSpPr>
        <p:grpSp>
          <p:nvGrpSpPr>
            <p:cNvPr id="4" name="Group 19"/>
            <p:cNvGrpSpPr/>
            <p:nvPr/>
          </p:nvGrpSpPr>
          <p:grpSpPr>
            <a:xfrm>
              <a:off x="152400" y="838200"/>
              <a:ext cx="3581400" cy="2743200"/>
              <a:chOff x="1066800" y="1752600"/>
              <a:chExt cx="6400800" cy="4267200"/>
            </a:xfrm>
          </p:grpSpPr>
          <p:sp>
            <p:nvSpPr>
              <p:cNvPr id="32" name="Oval 31"/>
              <p:cNvSpPr/>
              <p:nvPr/>
            </p:nvSpPr>
            <p:spPr>
              <a:xfrm>
                <a:off x="2209800" y="17526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B</a:t>
                </a:r>
                <a:endParaRPr lang="en-US" b="1" dirty="0"/>
              </a:p>
            </p:txBody>
          </p:sp>
          <p:sp>
            <p:nvSpPr>
              <p:cNvPr id="33" name="Oval 32"/>
              <p:cNvSpPr/>
              <p:nvPr/>
            </p:nvSpPr>
            <p:spPr>
              <a:xfrm>
                <a:off x="5105400" y="17526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F</a:t>
                </a:r>
                <a:endParaRPr lang="en-US" sz="3600" b="1" dirty="0"/>
              </a:p>
            </p:txBody>
          </p:sp>
          <p:sp>
            <p:nvSpPr>
              <p:cNvPr id="34" name="Oval 33"/>
              <p:cNvSpPr/>
              <p:nvPr/>
            </p:nvSpPr>
            <p:spPr>
              <a:xfrm>
                <a:off x="3581400" y="34290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A</a:t>
                </a:r>
                <a:endParaRPr lang="en-US" b="1" dirty="0"/>
              </a:p>
            </p:txBody>
          </p:sp>
          <p:sp>
            <p:nvSpPr>
              <p:cNvPr id="35" name="Oval 34"/>
              <p:cNvSpPr/>
              <p:nvPr/>
            </p:nvSpPr>
            <p:spPr>
              <a:xfrm>
                <a:off x="4876800" y="50292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D</a:t>
                </a:r>
                <a:endParaRPr lang="en-US" b="1" dirty="0"/>
              </a:p>
            </p:txBody>
          </p:sp>
          <p:sp>
            <p:nvSpPr>
              <p:cNvPr id="36" name="Oval 35"/>
              <p:cNvSpPr/>
              <p:nvPr/>
            </p:nvSpPr>
            <p:spPr>
              <a:xfrm>
                <a:off x="2667000" y="52578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G</a:t>
                </a:r>
                <a:endParaRPr lang="en-US" b="1" dirty="0"/>
              </a:p>
            </p:txBody>
          </p:sp>
          <p:sp>
            <p:nvSpPr>
              <p:cNvPr id="37" name="Oval 36"/>
              <p:cNvSpPr/>
              <p:nvPr/>
            </p:nvSpPr>
            <p:spPr>
              <a:xfrm>
                <a:off x="1066800" y="37338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E</a:t>
                </a:r>
                <a:endParaRPr lang="en-US" b="1" dirty="0"/>
              </a:p>
            </p:txBody>
          </p:sp>
          <p:sp>
            <p:nvSpPr>
              <p:cNvPr id="38" name="Oval 37"/>
              <p:cNvSpPr/>
              <p:nvPr/>
            </p:nvSpPr>
            <p:spPr>
              <a:xfrm>
                <a:off x="6629400" y="28956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C</a:t>
                </a:r>
                <a:endParaRPr lang="en-US" b="1" dirty="0"/>
              </a:p>
            </p:txBody>
          </p:sp>
          <p:sp>
            <p:nvSpPr>
              <p:cNvPr id="39" name="Oval 38"/>
              <p:cNvSpPr/>
              <p:nvPr/>
            </p:nvSpPr>
            <p:spPr>
              <a:xfrm>
                <a:off x="6781800" y="45720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H</a:t>
                </a:r>
                <a:endParaRPr lang="en-US" b="1" dirty="0"/>
              </a:p>
            </p:txBody>
          </p:sp>
          <p:cxnSp>
            <p:nvCxnSpPr>
              <p:cNvPr id="40" name="Straight Connector 39"/>
              <p:cNvCxnSpPr>
                <a:stCxn id="37" idx="0"/>
                <a:endCxn id="32" idx="3"/>
              </p:cNvCxnSpPr>
              <p:nvPr/>
            </p:nvCxnSpPr>
            <p:spPr>
              <a:xfrm flipV="1">
                <a:off x="1409700" y="2403008"/>
                <a:ext cx="900533" cy="13307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6" idx="2"/>
              </p:cNvCxnSpPr>
              <p:nvPr/>
            </p:nvCxnSpPr>
            <p:spPr>
              <a:xfrm>
                <a:off x="1524000" y="4495800"/>
                <a:ext cx="114300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2" idx="5"/>
                <a:endCxn id="34" idx="1"/>
              </p:cNvCxnSpPr>
              <p:nvPr/>
            </p:nvCxnSpPr>
            <p:spPr>
              <a:xfrm>
                <a:off x="2795167" y="2403008"/>
                <a:ext cx="886666" cy="1137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4" idx="5"/>
                <a:endCxn id="35" idx="1"/>
              </p:cNvCxnSpPr>
              <p:nvPr/>
            </p:nvCxnSpPr>
            <p:spPr>
              <a:xfrm>
                <a:off x="4166767" y="4079408"/>
                <a:ext cx="810466" cy="1061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895600" y="1981200"/>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3" idx="4"/>
                <a:endCxn id="35" idx="0"/>
              </p:cNvCxnSpPr>
              <p:nvPr/>
            </p:nvCxnSpPr>
            <p:spPr>
              <a:xfrm flipH="1">
                <a:off x="5219700" y="2514600"/>
                <a:ext cx="228600" cy="2514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3" idx="6"/>
                <a:endCxn id="38" idx="0"/>
              </p:cNvCxnSpPr>
              <p:nvPr/>
            </p:nvCxnSpPr>
            <p:spPr>
              <a:xfrm>
                <a:off x="5791200" y="2133600"/>
                <a:ext cx="11811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8" idx="4"/>
              </p:cNvCxnSpPr>
              <p:nvPr/>
            </p:nvCxnSpPr>
            <p:spPr>
              <a:xfrm>
                <a:off x="6972300" y="3657600"/>
                <a:ext cx="38100" cy="91440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a:stCxn id="34" idx="3"/>
              <a:endCxn id="36" idx="7"/>
            </p:cNvCxnSpPr>
            <p:nvPr/>
          </p:nvCxnSpPr>
          <p:spPr>
            <a:xfrm flipH="1">
              <a:off x="1375276" y="2334005"/>
              <a:ext cx="240298" cy="82927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9" name="Straight Arrow Connector 48"/>
          <p:cNvCxnSpPr/>
          <p:nvPr/>
        </p:nvCxnSpPr>
        <p:spPr>
          <a:xfrm flipH="1">
            <a:off x="5105400" y="533400"/>
            <a:ext cx="246695" cy="2350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687600" y="609600"/>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B</a:t>
            </a:r>
            <a:endParaRPr lang="en-US" b="1" dirty="0"/>
          </a:p>
        </p:txBody>
      </p:sp>
      <p:sp>
        <p:nvSpPr>
          <p:cNvPr id="54" name="Oval 53"/>
          <p:cNvSpPr/>
          <p:nvPr/>
        </p:nvSpPr>
        <p:spPr>
          <a:xfrm>
            <a:off x="2307757" y="609600"/>
            <a:ext cx="383721" cy="48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F</a:t>
            </a:r>
            <a:endParaRPr lang="en-US" sz="3600" b="1" dirty="0"/>
          </a:p>
        </p:txBody>
      </p:sp>
      <p:sp>
        <p:nvSpPr>
          <p:cNvPr id="55" name="Oval 54"/>
          <p:cNvSpPr/>
          <p:nvPr/>
        </p:nvSpPr>
        <p:spPr>
          <a:xfrm>
            <a:off x="1455043" y="1687286"/>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A</a:t>
            </a:r>
            <a:endParaRPr lang="en-US" b="1" dirty="0"/>
          </a:p>
        </p:txBody>
      </p:sp>
      <p:sp>
        <p:nvSpPr>
          <p:cNvPr id="56" name="Oval 55"/>
          <p:cNvSpPr/>
          <p:nvPr/>
        </p:nvSpPr>
        <p:spPr>
          <a:xfrm>
            <a:off x="2179850" y="2715986"/>
            <a:ext cx="383721" cy="48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D</a:t>
            </a:r>
            <a:endParaRPr lang="en-US" b="1" dirty="0"/>
          </a:p>
        </p:txBody>
      </p:sp>
      <p:sp>
        <p:nvSpPr>
          <p:cNvPr id="57" name="Oval 56"/>
          <p:cNvSpPr/>
          <p:nvPr/>
        </p:nvSpPr>
        <p:spPr>
          <a:xfrm>
            <a:off x="943414" y="2862943"/>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G</a:t>
            </a:r>
            <a:endParaRPr lang="en-US" b="1" dirty="0"/>
          </a:p>
        </p:txBody>
      </p:sp>
      <p:sp>
        <p:nvSpPr>
          <p:cNvPr id="58" name="Oval 57"/>
          <p:cNvSpPr/>
          <p:nvPr/>
        </p:nvSpPr>
        <p:spPr>
          <a:xfrm>
            <a:off x="48064" y="1883229"/>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E</a:t>
            </a:r>
            <a:endParaRPr lang="en-US" b="1" dirty="0"/>
          </a:p>
        </p:txBody>
      </p:sp>
      <p:sp>
        <p:nvSpPr>
          <p:cNvPr id="59" name="Oval 58"/>
          <p:cNvSpPr/>
          <p:nvPr/>
        </p:nvSpPr>
        <p:spPr>
          <a:xfrm>
            <a:off x="3160471" y="1344386"/>
            <a:ext cx="383721" cy="48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C</a:t>
            </a:r>
            <a:endParaRPr lang="en-US" b="1" dirty="0"/>
          </a:p>
        </p:txBody>
      </p:sp>
      <p:sp>
        <p:nvSpPr>
          <p:cNvPr id="60" name="Oval 59"/>
          <p:cNvSpPr/>
          <p:nvPr/>
        </p:nvSpPr>
        <p:spPr>
          <a:xfrm>
            <a:off x="3245743" y="2422071"/>
            <a:ext cx="383721" cy="48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H</a:t>
            </a:r>
            <a:endParaRPr lang="en-US" b="1" dirty="0"/>
          </a:p>
        </p:txBody>
      </p:sp>
      <p:cxnSp>
        <p:nvCxnSpPr>
          <p:cNvPr id="61" name="Straight Connector 60"/>
          <p:cNvCxnSpPr>
            <a:stCxn id="58" idx="0"/>
            <a:endCxn id="53" idx="3"/>
          </p:cNvCxnSpPr>
          <p:nvPr/>
        </p:nvCxnSpPr>
        <p:spPr>
          <a:xfrm flipV="1">
            <a:off x="239925" y="1027719"/>
            <a:ext cx="503870" cy="855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57" idx="2"/>
          </p:cNvCxnSpPr>
          <p:nvPr/>
        </p:nvCxnSpPr>
        <p:spPr>
          <a:xfrm>
            <a:off x="303878" y="2373086"/>
            <a:ext cx="639536" cy="734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3" idx="5"/>
            <a:endCxn id="55" idx="1"/>
          </p:cNvCxnSpPr>
          <p:nvPr/>
        </p:nvCxnSpPr>
        <p:spPr>
          <a:xfrm>
            <a:off x="1015126" y="1027719"/>
            <a:ext cx="496111" cy="731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5" idx="5"/>
            <a:endCxn id="56" idx="1"/>
          </p:cNvCxnSpPr>
          <p:nvPr/>
        </p:nvCxnSpPr>
        <p:spPr>
          <a:xfrm>
            <a:off x="1782569" y="2105405"/>
            <a:ext cx="453475" cy="682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071321" y="756557"/>
            <a:ext cx="12364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4" idx="4"/>
            <a:endCxn id="56" idx="0"/>
          </p:cNvCxnSpPr>
          <p:nvPr/>
        </p:nvCxnSpPr>
        <p:spPr>
          <a:xfrm flipH="1">
            <a:off x="2371710" y="1099457"/>
            <a:ext cx="127907" cy="16165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4" idx="6"/>
            <a:endCxn id="59" idx="0"/>
          </p:cNvCxnSpPr>
          <p:nvPr/>
        </p:nvCxnSpPr>
        <p:spPr>
          <a:xfrm>
            <a:off x="2691478" y="854529"/>
            <a:ext cx="660854" cy="489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59" idx="4"/>
          </p:cNvCxnSpPr>
          <p:nvPr/>
        </p:nvCxnSpPr>
        <p:spPr>
          <a:xfrm>
            <a:off x="3352332" y="1834243"/>
            <a:ext cx="21318" cy="587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5" idx="3"/>
            <a:endCxn id="57" idx="7"/>
          </p:cNvCxnSpPr>
          <p:nvPr/>
        </p:nvCxnSpPr>
        <p:spPr>
          <a:xfrm flipH="1">
            <a:off x="1270940" y="2105405"/>
            <a:ext cx="240298" cy="829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457200" y="1828800"/>
            <a:ext cx="246695" cy="2350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8686800" y="2472396"/>
            <a:ext cx="274320" cy="0"/>
          </a:xfrm>
          <a:prstGeom prst="straightConnector1">
            <a:avLst/>
          </a:prstGeom>
          <a:ln w="349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8193256" y="1718604"/>
            <a:ext cx="228600" cy="461665"/>
          </a:xfrm>
          <a:prstGeom prst="rect">
            <a:avLst/>
          </a:prstGeom>
          <a:noFill/>
        </p:spPr>
        <p:txBody>
          <a:bodyPr wrap="square" rtlCol="0">
            <a:spAutoFit/>
          </a:bodyPr>
          <a:lstStyle/>
          <a:p>
            <a:r>
              <a:rPr lang="en-US" sz="2400" b="1" dirty="0" smtClean="0">
                <a:solidFill>
                  <a:srgbClr val="FF0000"/>
                </a:solidFill>
              </a:rPr>
              <a:t>X</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p>
            <a:r>
              <a:rPr lang="en-US" sz="3600" u="sng" dirty="0" smtClean="0">
                <a:solidFill>
                  <a:schemeClr val="accent1">
                    <a:lumMod val="50000"/>
                  </a:schemeClr>
                </a:solidFill>
              </a:rPr>
              <a:t>Depth First Search</a:t>
            </a:r>
            <a:endParaRPr lang="en-US" u="sng" dirty="0"/>
          </a:p>
        </p:txBody>
      </p:sp>
      <p:sp>
        <p:nvSpPr>
          <p:cNvPr id="22" name="TextBox 21"/>
          <p:cNvSpPr txBox="1"/>
          <p:nvPr/>
        </p:nvSpPr>
        <p:spPr>
          <a:xfrm>
            <a:off x="228600" y="4119701"/>
            <a:ext cx="8686800" cy="2800767"/>
          </a:xfrm>
          <a:prstGeom prst="rect">
            <a:avLst/>
          </a:prstGeom>
          <a:noFill/>
        </p:spPr>
        <p:txBody>
          <a:bodyPr wrap="square" rtlCol="0">
            <a:spAutoFit/>
          </a:bodyPr>
          <a:lstStyle/>
          <a:p>
            <a:pPr>
              <a:lnSpc>
                <a:spcPct val="200000"/>
              </a:lnSpc>
              <a:buFont typeface="Wingdings"/>
              <a:buChar char="à"/>
            </a:pPr>
            <a:r>
              <a:rPr lang="en-US" sz="2400" b="1" dirty="0" smtClean="0">
                <a:solidFill>
                  <a:srgbClr val="7030A0"/>
                </a:solidFill>
                <a:sym typeface="Wingdings" pitchFamily="2" charset="2"/>
              </a:rPr>
              <a:t>Adjacent vertices of ‘B’ are E, A &amp; F.</a:t>
            </a:r>
          </a:p>
          <a:p>
            <a:pPr>
              <a:lnSpc>
                <a:spcPct val="200000"/>
              </a:lnSpc>
              <a:buFont typeface="Wingdings"/>
              <a:buChar char="à"/>
            </a:pPr>
            <a:r>
              <a:rPr lang="en-US" sz="2400" b="1" dirty="0" smtClean="0">
                <a:solidFill>
                  <a:srgbClr val="7030A0"/>
                </a:solidFill>
                <a:sym typeface="Wingdings" pitchFamily="2" charset="2"/>
              </a:rPr>
              <a:t>Both ‘E’ &amp; ‘A’ are already visited.</a:t>
            </a:r>
          </a:p>
          <a:p>
            <a:pPr>
              <a:lnSpc>
                <a:spcPct val="200000"/>
              </a:lnSpc>
              <a:buFont typeface="Wingdings"/>
              <a:buChar char="à"/>
            </a:pPr>
            <a:r>
              <a:rPr lang="en-US" sz="2400" b="1" dirty="0" smtClean="0">
                <a:solidFill>
                  <a:srgbClr val="7030A0"/>
                </a:solidFill>
                <a:sym typeface="Wingdings" pitchFamily="2" charset="2"/>
              </a:rPr>
              <a:t>Mark ‘F’ as visited, push it on to stack and update the result.</a:t>
            </a:r>
          </a:p>
          <a:p>
            <a:pPr>
              <a:lnSpc>
                <a:spcPct val="200000"/>
              </a:lnSpc>
            </a:pPr>
            <a:endParaRPr lang="en-US" sz="1600" b="1" dirty="0">
              <a:solidFill>
                <a:srgbClr val="7030A0"/>
              </a:solidFill>
            </a:endParaRPr>
          </a:p>
        </p:txBody>
      </p:sp>
      <p:sp>
        <p:nvSpPr>
          <p:cNvPr id="24" name="TextBox 23"/>
          <p:cNvSpPr txBox="1"/>
          <p:nvPr/>
        </p:nvSpPr>
        <p:spPr>
          <a:xfrm>
            <a:off x="3886200" y="3562290"/>
            <a:ext cx="3657600" cy="400110"/>
          </a:xfrm>
          <a:prstGeom prst="rect">
            <a:avLst/>
          </a:prstGeom>
          <a:noFill/>
        </p:spPr>
        <p:txBody>
          <a:bodyPr wrap="square" rtlCol="0">
            <a:spAutoFit/>
          </a:bodyPr>
          <a:lstStyle/>
          <a:p>
            <a:r>
              <a:rPr lang="en-US" sz="2000" b="1" dirty="0" smtClean="0">
                <a:solidFill>
                  <a:schemeClr val="accent2">
                    <a:lumMod val="50000"/>
                  </a:schemeClr>
                </a:solidFill>
              </a:rPr>
              <a:t>Result : A B E G F  </a:t>
            </a:r>
            <a:endParaRPr lang="en-US" sz="2000" b="1" dirty="0">
              <a:solidFill>
                <a:schemeClr val="accent2">
                  <a:lumMod val="50000"/>
                </a:schemeClr>
              </a:solidFill>
            </a:endParaRPr>
          </a:p>
        </p:txBody>
      </p:sp>
      <p:graphicFrame>
        <p:nvGraphicFramePr>
          <p:cNvPr id="26" name="Table 25"/>
          <p:cNvGraphicFramePr>
            <a:graphicFrameLocks noGrp="1"/>
          </p:cNvGraphicFramePr>
          <p:nvPr/>
        </p:nvGraphicFramePr>
        <p:xfrm>
          <a:off x="8001000" y="228600"/>
          <a:ext cx="685800" cy="2971800"/>
        </p:xfrm>
        <a:graphic>
          <a:graphicData uri="http://schemas.openxmlformats.org/drawingml/2006/table">
            <a:tbl>
              <a:tblPr firstRow="1" bandRow="1">
                <a:tableStyleId>{5C22544A-7EE6-4342-B048-85BDC9FD1C3A}</a:tableStyleId>
              </a:tblPr>
              <a:tblGrid>
                <a:gridCol w="685800"/>
              </a:tblGrid>
              <a:tr h="495300">
                <a:tc>
                  <a:txBody>
                    <a:bodyPr/>
                    <a:lstStyle/>
                    <a:p>
                      <a:endParaRPr lang="en-US" dirty="0"/>
                    </a:p>
                  </a:txBody>
                  <a:tcPr/>
                </a:tc>
              </a:tr>
              <a:tr h="495300">
                <a:tc>
                  <a:txBody>
                    <a:bodyPr/>
                    <a:lstStyle/>
                    <a:p>
                      <a:endParaRPr lang="en-US"/>
                    </a:p>
                  </a:txBody>
                  <a:tcPr/>
                </a:tc>
              </a:tr>
              <a:tr h="495300">
                <a:tc>
                  <a:txBody>
                    <a:bodyPr/>
                    <a:lstStyle/>
                    <a:p>
                      <a:r>
                        <a:rPr lang="en-US" dirty="0" smtClean="0"/>
                        <a:t>    </a:t>
                      </a:r>
                      <a:endParaRPr lang="en-US" b="1" dirty="0"/>
                    </a:p>
                  </a:txBody>
                  <a:tcPr/>
                </a:tc>
              </a:tr>
              <a:tr h="495300">
                <a:tc>
                  <a:txBody>
                    <a:bodyPr/>
                    <a:lstStyle/>
                    <a:p>
                      <a:r>
                        <a:rPr lang="en-US" dirty="0" smtClean="0"/>
                        <a:t>    </a:t>
                      </a:r>
                      <a:r>
                        <a:rPr lang="en-US" sz="2400" b="1" dirty="0" smtClean="0"/>
                        <a:t>F</a:t>
                      </a:r>
                      <a:endParaRPr lang="en-US" b="1" dirty="0"/>
                    </a:p>
                  </a:txBody>
                  <a:tcPr/>
                </a:tc>
              </a:tr>
              <a:tr h="495300">
                <a:tc>
                  <a:txBody>
                    <a:bodyPr/>
                    <a:lstStyle/>
                    <a:p>
                      <a:r>
                        <a:rPr lang="en-US" dirty="0" smtClean="0"/>
                        <a:t>    </a:t>
                      </a:r>
                      <a:r>
                        <a:rPr lang="en-US" sz="2400" b="1" dirty="0" smtClean="0"/>
                        <a:t>B</a:t>
                      </a:r>
                      <a:endParaRPr lang="en-US" b="1" dirty="0"/>
                    </a:p>
                  </a:txBody>
                  <a:tcPr/>
                </a:tc>
              </a:tr>
              <a:tr h="495300">
                <a:tc>
                  <a:txBody>
                    <a:bodyPr/>
                    <a:lstStyle/>
                    <a:p>
                      <a:r>
                        <a:rPr lang="en-US" dirty="0" smtClean="0"/>
                        <a:t>    </a:t>
                      </a:r>
                      <a:r>
                        <a:rPr lang="en-US" sz="2400" b="1" dirty="0" smtClean="0"/>
                        <a:t>A</a:t>
                      </a:r>
                      <a:endParaRPr lang="en-US" b="1" dirty="0"/>
                    </a:p>
                  </a:txBody>
                  <a:tcPr/>
                </a:tc>
              </a:tr>
            </a:tbl>
          </a:graphicData>
        </a:graphic>
      </p:graphicFrame>
      <p:grpSp>
        <p:nvGrpSpPr>
          <p:cNvPr id="3" name="Group 27"/>
          <p:cNvGrpSpPr/>
          <p:nvPr/>
        </p:nvGrpSpPr>
        <p:grpSpPr>
          <a:xfrm>
            <a:off x="4114800" y="685800"/>
            <a:ext cx="3581400" cy="2743200"/>
            <a:chOff x="152400" y="838200"/>
            <a:chExt cx="3581400" cy="2743200"/>
          </a:xfrm>
        </p:grpSpPr>
        <p:grpSp>
          <p:nvGrpSpPr>
            <p:cNvPr id="4" name="Group 19"/>
            <p:cNvGrpSpPr/>
            <p:nvPr/>
          </p:nvGrpSpPr>
          <p:grpSpPr>
            <a:xfrm>
              <a:off x="152400" y="838200"/>
              <a:ext cx="3581400" cy="2743200"/>
              <a:chOff x="1066800" y="1752600"/>
              <a:chExt cx="6400800" cy="4267200"/>
            </a:xfrm>
          </p:grpSpPr>
          <p:sp>
            <p:nvSpPr>
              <p:cNvPr id="32" name="Oval 31"/>
              <p:cNvSpPr/>
              <p:nvPr/>
            </p:nvSpPr>
            <p:spPr>
              <a:xfrm>
                <a:off x="2209800" y="17526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B</a:t>
                </a:r>
                <a:endParaRPr lang="en-US" b="1" dirty="0"/>
              </a:p>
            </p:txBody>
          </p:sp>
          <p:sp>
            <p:nvSpPr>
              <p:cNvPr id="33" name="Oval 32"/>
              <p:cNvSpPr/>
              <p:nvPr/>
            </p:nvSpPr>
            <p:spPr>
              <a:xfrm>
                <a:off x="5105400" y="17526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F</a:t>
                </a:r>
                <a:endParaRPr lang="en-US" sz="3600" b="1" dirty="0"/>
              </a:p>
            </p:txBody>
          </p:sp>
          <p:sp>
            <p:nvSpPr>
              <p:cNvPr id="34" name="Oval 33"/>
              <p:cNvSpPr/>
              <p:nvPr/>
            </p:nvSpPr>
            <p:spPr>
              <a:xfrm>
                <a:off x="3581400" y="34290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A</a:t>
                </a:r>
                <a:endParaRPr lang="en-US" b="1" dirty="0"/>
              </a:p>
            </p:txBody>
          </p:sp>
          <p:sp>
            <p:nvSpPr>
              <p:cNvPr id="35" name="Oval 34"/>
              <p:cNvSpPr/>
              <p:nvPr/>
            </p:nvSpPr>
            <p:spPr>
              <a:xfrm>
                <a:off x="4876800" y="50292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D</a:t>
                </a:r>
                <a:endParaRPr lang="en-US" b="1" dirty="0"/>
              </a:p>
            </p:txBody>
          </p:sp>
          <p:sp>
            <p:nvSpPr>
              <p:cNvPr id="36" name="Oval 35"/>
              <p:cNvSpPr/>
              <p:nvPr/>
            </p:nvSpPr>
            <p:spPr>
              <a:xfrm>
                <a:off x="2667000" y="52578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G</a:t>
                </a:r>
                <a:endParaRPr lang="en-US" b="1" dirty="0"/>
              </a:p>
            </p:txBody>
          </p:sp>
          <p:sp>
            <p:nvSpPr>
              <p:cNvPr id="37" name="Oval 36"/>
              <p:cNvSpPr/>
              <p:nvPr/>
            </p:nvSpPr>
            <p:spPr>
              <a:xfrm>
                <a:off x="1066800" y="37338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E</a:t>
                </a:r>
                <a:endParaRPr lang="en-US" b="1" dirty="0"/>
              </a:p>
            </p:txBody>
          </p:sp>
          <p:sp>
            <p:nvSpPr>
              <p:cNvPr id="38" name="Oval 37"/>
              <p:cNvSpPr/>
              <p:nvPr/>
            </p:nvSpPr>
            <p:spPr>
              <a:xfrm>
                <a:off x="6629400" y="28956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C</a:t>
                </a:r>
                <a:endParaRPr lang="en-US" b="1" dirty="0"/>
              </a:p>
            </p:txBody>
          </p:sp>
          <p:sp>
            <p:nvSpPr>
              <p:cNvPr id="39" name="Oval 38"/>
              <p:cNvSpPr/>
              <p:nvPr/>
            </p:nvSpPr>
            <p:spPr>
              <a:xfrm>
                <a:off x="6781800" y="45720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H</a:t>
                </a:r>
                <a:endParaRPr lang="en-US" b="1" dirty="0"/>
              </a:p>
            </p:txBody>
          </p:sp>
          <p:cxnSp>
            <p:nvCxnSpPr>
              <p:cNvPr id="40" name="Straight Connector 39"/>
              <p:cNvCxnSpPr>
                <a:stCxn id="37" idx="0"/>
                <a:endCxn id="32" idx="3"/>
              </p:cNvCxnSpPr>
              <p:nvPr/>
            </p:nvCxnSpPr>
            <p:spPr>
              <a:xfrm flipV="1">
                <a:off x="1409700" y="2403008"/>
                <a:ext cx="900533" cy="13307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6" idx="2"/>
              </p:cNvCxnSpPr>
              <p:nvPr/>
            </p:nvCxnSpPr>
            <p:spPr>
              <a:xfrm>
                <a:off x="1524000" y="4495800"/>
                <a:ext cx="114300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2" idx="5"/>
                <a:endCxn id="34" idx="1"/>
              </p:cNvCxnSpPr>
              <p:nvPr/>
            </p:nvCxnSpPr>
            <p:spPr>
              <a:xfrm>
                <a:off x="2795167" y="2403008"/>
                <a:ext cx="886666" cy="1137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4" idx="5"/>
                <a:endCxn id="35" idx="1"/>
              </p:cNvCxnSpPr>
              <p:nvPr/>
            </p:nvCxnSpPr>
            <p:spPr>
              <a:xfrm>
                <a:off x="4166767" y="4079408"/>
                <a:ext cx="810466" cy="1061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895600" y="1981200"/>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3" idx="4"/>
                <a:endCxn id="35" idx="0"/>
              </p:cNvCxnSpPr>
              <p:nvPr/>
            </p:nvCxnSpPr>
            <p:spPr>
              <a:xfrm flipH="1">
                <a:off x="5219700" y="2514600"/>
                <a:ext cx="228600" cy="2514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3" idx="6"/>
                <a:endCxn id="38" idx="0"/>
              </p:cNvCxnSpPr>
              <p:nvPr/>
            </p:nvCxnSpPr>
            <p:spPr>
              <a:xfrm>
                <a:off x="5791200" y="2133600"/>
                <a:ext cx="11811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8" idx="4"/>
              </p:cNvCxnSpPr>
              <p:nvPr/>
            </p:nvCxnSpPr>
            <p:spPr>
              <a:xfrm>
                <a:off x="6972300" y="3657600"/>
                <a:ext cx="38100" cy="91440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a:stCxn id="34" idx="3"/>
              <a:endCxn id="36" idx="7"/>
            </p:cNvCxnSpPr>
            <p:nvPr/>
          </p:nvCxnSpPr>
          <p:spPr>
            <a:xfrm flipH="1">
              <a:off x="1375276" y="2334005"/>
              <a:ext cx="240298" cy="82927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9" name="Straight Arrow Connector 48"/>
          <p:cNvCxnSpPr/>
          <p:nvPr/>
        </p:nvCxnSpPr>
        <p:spPr>
          <a:xfrm flipH="1">
            <a:off x="6705600" y="533400"/>
            <a:ext cx="246695" cy="2350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687600" y="609600"/>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B</a:t>
            </a:r>
            <a:endParaRPr lang="en-US" b="1" dirty="0"/>
          </a:p>
        </p:txBody>
      </p:sp>
      <p:sp>
        <p:nvSpPr>
          <p:cNvPr id="54" name="Oval 53"/>
          <p:cNvSpPr/>
          <p:nvPr/>
        </p:nvSpPr>
        <p:spPr>
          <a:xfrm>
            <a:off x="2307757" y="609600"/>
            <a:ext cx="383721" cy="48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F</a:t>
            </a:r>
            <a:endParaRPr lang="en-US" sz="3600" b="1" dirty="0"/>
          </a:p>
        </p:txBody>
      </p:sp>
      <p:sp>
        <p:nvSpPr>
          <p:cNvPr id="55" name="Oval 54"/>
          <p:cNvSpPr/>
          <p:nvPr/>
        </p:nvSpPr>
        <p:spPr>
          <a:xfrm>
            <a:off x="1455043" y="1687286"/>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A</a:t>
            </a:r>
            <a:endParaRPr lang="en-US" b="1" dirty="0"/>
          </a:p>
        </p:txBody>
      </p:sp>
      <p:sp>
        <p:nvSpPr>
          <p:cNvPr id="56" name="Oval 55"/>
          <p:cNvSpPr/>
          <p:nvPr/>
        </p:nvSpPr>
        <p:spPr>
          <a:xfrm>
            <a:off x="2179850" y="2715986"/>
            <a:ext cx="383721" cy="48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D</a:t>
            </a:r>
            <a:endParaRPr lang="en-US" b="1" dirty="0"/>
          </a:p>
        </p:txBody>
      </p:sp>
      <p:sp>
        <p:nvSpPr>
          <p:cNvPr id="57" name="Oval 56"/>
          <p:cNvSpPr/>
          <p:nvPr/>
        </p:nvSpPr>
        <p:spPr>
          <a:xfrm>
            <a:off x="943414" y="2862943"/>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G</a:t>
            </a:r>
            <a:endParaRPr lang="en-US" b="1" dirty="0"/>
          </a:p>
        </p:txBody>
      </p:sp>
      <p:sp>
        <p:nvSpPr>
          <p:cNvPr id="58" name="Oval 57"/>
          <p:cNvSpPr/>
          <p:nvPr/>
        </p:nvSpPr>
        <p:spPr>
          <a:xfrm>
            <a:off x="48064" y="1883229"/>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E</a:t>
            </a:r>
            <a:endParaRPr lang="en-US" b="1" dirty="0"/>
          </a:p>
        </p:txBody>
      </p:sp>
      <p:sp>
        <p:nvSpPr>
          <p:cNvPr id="59" name="Oval 58"/>
          <p:cNvSpPr/>
          <p:nvPr/>
        </p:nvSpPr>
        <p:spPr>
          <a:xfrm>
            <a:off x="3160471" y="1344386"/>
            <a:ext cx="383721" cy="48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C</a:t>
            </a:r>
            <a:endParaRPr lang="en-US" b="1" dirty="0"/>
          </a:p>
        </p:txBody>
      </p:sp>
      <p:sp>
        <p:nvSpPr>
          <p:cNvPr id="60" name="Oval 59"/>
          <p:cNvSpPr/>
          <p:nvPr/>
        </p:nvSpPr>
        <p:spPr>
          <a:xfrm>
            <a:off x="3245743" y="2422071"/>
            <a:ext cx="383721" cy="48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H</a:t>
            </a:r>
            <a:endParaRPr lang="en-US" b="1" dirty="0"/>
          </a:p>
        </p:txBody>
      </p:sp>
      <p:cxnSp>
        <p:nvCxnSpPr>
          <p:cNvPr id="61" name="Straight Connector 60"/>
          <p:cNvCxnSpPr>
            <a:stCxn id="58" idx="0"/>
            <a:endCxn id="53" idx="3"/>
          </p:cNvCxnSpPr>
          <p:nvPr/>
        </p:nvCxnSpPr>
        <p:spPr>
          <a:xfrm flipV="1">
            <a:off x="239925" y="1027719"/>
            <a:ext cx="503870" cy="855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57" idx="2"/>
          </p:cNvCxnSpPr>
          <p:nvPr/>
        </p:nvCxnSpPr>
        <p:spPr>
          <a:xfrm>
            <a:off x="303878" y="2373086"/>
            <a:ext cx="639536" cy="734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3" idx="5"/>
            <a:endCxn id="55" idx="1"/>
          </p:cNvCxnSpPr>
          <p:nvPr/>
        </p:nvCxnSpPr>
        <p:spPr>
          <a:xfrm>
            <a:off x="1015126" y="1027719"/>
            <a:ext cx="496111" cy="731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5" idx="5"/>
            <a:endCxn id="56" idx="1"/>
          </p:cNvCxnSpPr>
          <p:nvPr/>
        </p:nvCxnSpPr>
        <p:spPr>
          <a:xfrm>
            <a:off x="1782569" y="2105405"/>
            <a:ext cx="453475" cy="682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071321" y="756557"/>
            <a:ext cx="12364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4" idx="4"/>
            <a:endCxn id="56" idx="0"/>
          </p:cNvCxnSpPr>
          <p:nvPr/>
        </p:nvCxnSpPr>
        <p:spPr>
          <a:xfrm flipH="1">
            <a:off x="2371710" y="1099457"/>
            <a:ext cx="127907" cy="16165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4" idx="6"/>
            <a:endCxn id="59" idx="0"/>
          </p:cNvCxnSpPr>
          <p:nvPr/>
        </p:nvCxnSpPr>
        <p:spPr>
          <a:xfrm>
            <a:off x="2691478" y="854529"/>
            <a:ext cx="660854" cy="489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59" idx="4"/>
          </p:cNvCxnSpPr>
          <p:nvPr/>
        </p:nvCxnSpPr>
        <p:spPr>
          <a:xfrm>
            <a:off x="3352332" y="1834243"/>
            <a:ext cx="21318" cy="587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5" idx="3"/>
            <a:endCxn id="57" idx="7"/>
          </p:cNvCxnSpPr>
          <p:nvPr/>
        </p:nvCxnSpPr>
        <p:spPr>
          <a:xfrm flipH="1">
            <a:off x="1270940" y="2105405"/>
            <a:ext cx="240298" cy="829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914400" y="381000"/>
            <a:ext cx="246695" cy="2350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8686800" y="1981200"/>
            <a:ext cx="274320" cy="0"/>
          </a:xfrm>
          <a:prstGeom prst="straightConnector1">
            <a:avLst/>
          </a:prstGeom>
          <a:ln w="349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p>
            <a:r>
              <a:rPr lang="en-US" sz="3600" u="sng" dirty="0" smtClean="0">
                <a:solidFill>
                  <a:schemeClr val="accent1">
                    <a:lumMod val="50000"/>
                  </a:schemeClr>
                </a:solidFill>
              </a:rPr>
              <a:t>Depth First Search</a:t>
            </a:r>
            <a:endParaRPr lang="en-US" u="sng" dirty="0"/>
          </a:p>
        </p:txBody>
      </p:sp>
      <p:sp>
        <p:nvSpPr>
          <p:cNvPr id="22" name="TextBox 21"/>
          <p:cNvSpPr txBox="1"/>
          <p:nvPr/>
        </p:nvSpPr>
        <p:spPr>
          <a:xfrm>
            <a:off x="228600" y="4119701"/>
            <a:ext cx="8686800" cy="2800767"/>
          </a:xfrm>
          <a:prstGeom prst="rect">
            <a:avLst/>
          </a:prstGeom>
          <a:noFill/>
        </p:spPr>
        <p:txBody>
          <a:bodyPr wrap="square" rtlCol="0">
            <a:spAutoFit/>
          </a:bodyPr>
          <a:lstStyle/>
          <a:p>
            <a:pPr>
              <a:lnSpc>
                <a:spcPct val="200000"/>
              </a:lnSpc>
              <a:buFont typeface="Wingdings"/>
              <a:buChar char="à"/>
            </a:pPr>
            <a:r>
              <a:rPr lang="en-US" sz="2400" b="1" dirty="0" smtClean="0">
                <a:solidFill>
                  <a:srgbClr val="7030A0"/>
                </a:solidFill>
                <a:sym typeface="Wingdings" pitchFamily="2" charset="2"/>
              </a:rPr>
              <a:t>Adjacent vertices of ‘F’ are B, D &amp; C .</a:t>
            </a:r>
          </a:p>
          <a:p>
            <a:pPr>
              <a:lnSpc>
                <a:spcPct val="200000"/>
              </a:lnSpc>
              <a:buFont typeface="Wingdings"/>
              <a:buChar char="à"/>
            </a:pPr>
            <a:r>
              <a:rPr lang="en-US" sz="2400" b="1" dirty="0" smtClean="0">
                <a:solidFill>
                  <a:srgbClr val="7030A0"/>
                </a:solidFill>
                <a:sym typeface="Wingdings" pitchFamily="2" charset="2"/>
              </a:rPr>
              <a:t>Vertex ‘B’ is already visited. Out of ‘D’ &amp; ‘C’ mark ‘C’ as marked.</a:t>
            </a:r>
          </a:p>
          <a:p>
            <a:pPr>
              <a:lnSpc>
                <a:spcPct val="200000"/>
              </a:lnSpc>
              <a:buFont typeface="Wingdings"/>
              <a:buChar char="à"/>
            </a:pPr>
            <a:r>
              <a:rPr lang="en-US" sz="2400" b="1" dirty="0" smtClean="0">
                <a:solidFill>
                  <a:srgbClr val="7030A0"/>
                </a:solidFill>
                <a:sym typeface="Wingdings" pitchFamily="2" charset="2"/>
              </a:rPr>
              <a:t>Push ‘C’ on to stack mark it visited and update the result.</a:t>
            </a:r>
            <a:endParaRPr lang="en-US" sz="1600" b="1" dirty="0" smtClean="0">
              <a:solidFill>
                <a:srgbClr val="7030A0"/>
              </a:solidFill>
            </a:endParaRPr>
          </a:p>
          <a:p>
            <a:pPr>
              <a:lnSpc>
                <a:spcPct val="200000"/>
              </a:lnSpc>
            </a:pPr>
            <a:endParaRPr lang="en-US" sz="1600" b="1" dirty="0">
              <a:solidFill>
                <a:srgbClr val="7030A0"/>
              </a:solidFill>
            </a:endParaRPr>
          </a:p>
        </p:txBody>
      </p:sp>
      <p:sp>
        <p:nvSpPr>
          <p:cNvPr id="24" name="TextBox 23"/>
          <p:cNvSpPr txBox="1"/>
          <p:nvPr/>
        </p:nvSpPr>
        <p:spPr>
          <a:xfrm>
            <a:off x="3886200" y="3562290"/>
            <a:ext cx="3657600" cy="400110"/>
          </a:xfrm>
          <a:prstGeom prst="rect">
            <a:avLst/>
          </a:prstGeom>
          <a:noFill/>
        </p:spPr>
        <p:txBody>
          <a:bodyPr wrap="square" rtlCol="0">
            <a:spAutoFit/>
          </a:bodyPr>
          <a:lstStyle/>
          <a:p>
            <a:r>
              <a:rPr lang="en-US" sz="2000" b="1" dirty="0" smtClean="0">
                <a:solidFill>
                  <a:schemeClr val="accent2">
                    <a:lumMod val="50000"/>
                  </a:schemeClr>
                </a:solidFill>
              </a:rPr>
              <a:t>Result : A B E G F C  </a:t>
            </a:r>
            <a:endParaRPr lang="en-US" sz="2000" b="1" dirty="0">
              <a:solidFill>
                <a:schemeClr val="accent2">
                  <a:lumMod val="50000"/>
                </a:schemeClr>
              </a:solidFill>
            </a:endParaRPr>
          </a:p>
        </p:txBody>
      </p:sp>
      <p:graphicFrame>
        <p:nvGraphicFramePr>
          <p:cNvPr id="26" name="Table 25"/>
          <p:cNvGraphicFramePr>
            <a:graphicFrameLocks noGrp="1"/>
          </p:cNvGraphicFramePr>
          <p:nvPr/>
        </p:nvGraphicFramePr>
        <p:xfrm>
          <a:off x="8001000" y="228600"/>
          <a:ext cx="685800" cy="2971800"/>
        </p:xfrm>
        <a:graphic>
          <a:graphicData uri="http://schemas.openxmlformats.org/drawingml/2006/table">
            <a:tbl>
              <a:tblPr firstRow="1" bandRow="1">
                <a:tableStyleId>{5C22544A-7EE6-4342-B048-85BDC9FD1C3A}</a:tableStyleId>
              </a:tblPr>
              <a:tblGrid>
                <a:gridCol w="685800"/>
              </a:tblGrid>
              <a:tr h="495300">
                <a:tc>
                  <a:txBody>
                    <a:bodyPr/>
                    <a:lstStyle/>
                    <a:p>
                      <a:endParaRPr lang="en-US" dirty="0"/>
                    </a:p>
                  </a:txBody>
                  <a:tcPr/>
                </a:tc>
              </a:tr>
              <a:tr h="495300">
                <a:tc>
                  <a:txBody>
                    <a:bodyPr/>
                    <a:lstStyle/>
                    <a:p>
                      <a:endParaRPr lang="en-US"/>
                    </a:p>
                  </a:txBody>
                  <a:tcPr/>
                </a:tc>
              </a:tr>
              <a:tr h="495300">
                <a:tc>
                  <a:txBody>
                    <a:bodyPr/>
                    <a:lstStyle/>
                    <a:p>
                      <a:r>
                        <a:rPr lang="en-US" dirty="0" smtClean="0"/>
                        <a:t>    </a:t>
                      </a:r>
                      <a:r>
                        <a:rPr lang="en-US" sz="2400" b="1" dirty="0" smtClean="0"/>
                        <a:t>C</a:t>
                      </a:r>
                      <a:endParaRPr lang="en-US" b="1" dirty="0"/>
                    </a:p>
                  </a:txBody>
                  <a:tcPr/>
                </a:tc>
              </a:tr>
              <a:tr h="495300">
                <a:tc>
                  <a:txBody>
                    <a:bodyPr/>
                    <a:lstStyle/>
                    <a:p>
                      <a:r>
                        <a:rPr lang="en-US" dirty="0" smtClean="0"/>
                        <a:t>    </a:t>
                      </a:r>
                      <a:r>
                        <a:rPr lang="en-US" sz="2400" b="1" dirty="0" smtClean="0"/>
                        <a:t>F</a:t>
                      </a:r>
                      <a:endParaRPr lang="en-US" b="1" dirty="0"/>
                    </a:p>
                  </a:txBody>
                  <a:tcPr/>
                </a:tc>
              </a:tr>
              <a:tr h="495300">
                <a:tc>
                  <a:txBody>
                    <a:bodyPr/>
                    <a:lstStyle/>
                    <a:p>
                      <a:r>
                        <a:rPr lang="en-US" dirty="0" smtClean="0"/>
                        <a:t>    </a:t>
                      </a:r>
                      <a:r>
                        <a:rPr lang="en-US" sz="2400" b="1" dirty="0" smtClean="0"/>
                        <a:t>B</a:t>
                      </a:r>
                      <a:endParaRPr lang="en-US" b="1" dirty="0"/>
                    </a:p>
                  </a:txBody>
                  <a:tcPr/>
                </a:tc>
              </a:tr>
              <a:tr h="495300">
                <a:tc>
                  <a:txBody>
                    <a:bodyPr/>
                    <a:lstStyle/>
                    <a:p>
                      <a:r>
                        <a:rPr lang="en-US" dirty="0" smtClean="0"/>
                        <a:t>    </a:t>
                      </a:r>
                      <a:r>
                        <a:rPr lang="en-US" sz="2400" b="1" dirty="0" smtClean="0"/>
                        <a:t>A</a:t>
                      </a:r>
                      <a:endParaRPr lang="en-US" b="1" dirty="0"/>
                    </a:p>
                  </a:txBody>
                  <a:tcPr/>
                </a:tc>
              </a:tr>
            </a:tbl>
          </a:graphicData>
        </a:graphic>
      </p:graphicFrame>
      <p:grpSp>
        <p:nvGrpSpPr>
          <p:cNvPr id="3" name="Group 27"/>
          <p:cNvGrpSpPr/>
          <p:nvPr/>
        </p:nvGrpSpPr>
        <p:grpSpPr>
          <a:xfrm>
            <a:off x="4114800" y="685800"/>
            <a:ext cx="3581400" cy="2743200"/>
            <a:chOff x="152400" y="838200"/>
            <a:chExt cx="3581400" cy="2743200"/>
          </a:xfrm>
        </p:grpSpPr>
        <p:grpSp>
          <p:nvGrpSpPr>
            <p:cNvPr id="4" name="Group 19"/>
            <p:cNvGrpSpPr/>
            <p:nvPr/>
          </p:nvGrpSpPr>
          <p:grpSpPr>
            <a:xfrm>
              <a:off x="152400" y="838200"/>
              <a:ext cx="3581400" cy="2743200"/>
              <a:chOff x="1066800" y="1752600"/>
              <a:chExt cx="6400800" cy="4267200"/>
            </a:xfrm>
          </p:grpSpPr>
          <p:sp>
            <p:nvSpPr>
              <p:cNvPr id="32" name="Oval 31"/>
              <p:cNvSpPr/>
              <p:nvPr/>
            </p:nvSpPr>
            <p:spPr>
              <a:xfrm>
                <a:off x="2209800" y="17526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B</a:t>
                </a:r>
                <a:endParaRPr lang="en-US" b="1" dirty="0"/>
              </a:p>
            </p:txBody>
          </p:sp>
          <p:sp>
            <p:nvSpPr>
              <p:cNvPr id="33" name="Oval 32"/>
              <p:cNvSpPr/>
              <p:nvPr/>
            </p:nvSpPr>
            <p:spPr>
              <a:xfrm>
                <a:off x="5105400" y="17526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F</a:t>
                </a:r>
                <a:endParaRPr lang="en-US" sz="3600" b="1" dirty="0"/>
              </a:p>
            </p:txBody>
          </p:sp>
          <p:sp>
            <p:nvSpPr>
              <p:cNvPr id="34" name="Oval 33"/>
              <p:cNvSpPr/>
              <p:nvPr/>
            </p:nvSpPr>
            <p:spPr>
              <a:xfrm>
                <a:off x="3581400" y="34290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A</a:t>
                </a:r>
                <a:endParaRPr lang="en-US" b="1" dirty="0"/>
              </a:p>
            </p:txBody>
          </p:sp>
          <p:sp>
            <p:nvSpPr>
              <p:cNvPr id="35" name="Oval 34"/>
              <p:cNvSpPr/>
              <p:nvPr/>
            </p:nvSpPr>
            <p:spPr>
              <a:xfrm>
                <a:off x="4876800" y="50292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D</a:t>
                </a:r>
                <a:endParaRPr lang="en-US" b="1" dirty="0"/>
              </a:p>
            </p:txBody>
          </p:sp>
          <p:sp>
            <p:nvSpPr>
              <p:cNvPr id="36" name="Oval 35"/>
              <p:cNvSpPr/>
              <p:nvPr/>
            </p:nvSpPr>
            <p:spPr>
              <a:xfrm>
                <a:off x="2667000" y="52578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G</a:t>
                </a:r>
                <a:endParaRPr lang="en-US" b="1" dirty="0"/>
              </a:p>
            </p:txBody>
          </p:sp>
          <p:sp>
            <p:nvSpPr>
              <p:cNvPr id="37" name="Oval 36"/>
              <p:cNvSpPr/>
              <p:nvPr/>
            </p:nvSpPr>
            <p:spPr>
              <a:xfrm>
                <a:off x="1066800" y="37338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E</a:t>
                </a:r>
                <a:endParaRPr lang="en-US" b="1" dirty="0"/>
              </a:p>
            </p:txBody>
          </p:sp>
          <p:sp>
            <p:nvSpPr>
              <p:cNvPr id="38" name="Oval 37"/>
              <p:cNvSpPr/>
              <p:nvPr/>
            </p:nvSpPr>
            <p:spPr>
              <a:xfrm>
                <a:off x="6629400" y="28956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C</a:t>
                </a:r>
                <a:endParaRPr lang="en-US" b="1" dirty="0"/>
              </a:p>
            </p:txBody>
          </p:sp>
          <p:sp>
            <p:nvSpPr>
              <p:cNvPr id="39" name="Oval 38"/>
              <p:cNvSpPr/>
              <p:nvPr/>
            </p:nvSpPr>
            <p:spPr>
              <a:xfrm>
                <a:off x="6781800" y="45720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H</a:t>
                </a:r>
                <a:endParaRPr lang="en-US" b="1" dirty="0"/>
              </a:p>
            </p:txBody>
          </p:sp>
          <p:cxnSp>
            <p:nvCxnSpPr>
              <p:cNvPr id="40" name="Straight Connector 39"/>
              <p:cNvCxnSpPr>
                <a:stCxn id="37" idx="0"/>
                <a:endCxn id="32" idx="3"/>
              </p:cNvCxnSpPr>
              <p:nvPr/>
            </p:nvCxnSpPr>
            <p:spPr>
              <a:xfrm flipV="1">
                <a:off x="1409700" y="2403008"/>
                <a:ext cx="900533" cy="13307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6" idx="2"/>
              </p:cNvCxnSpPr>
              <p:nvPr/>
            </p:nvCxnSpPr>
            <p:spPr>
              <a:xfrm>
                <a:off x="1524000" y="4495800"/>
                <a:ext cx="114300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2" idx="5"/>
                <a:endCxn id="34" idx="1"/>
              </p:cNvCxnSpPr>
              <p:nvPr/>
            </p:nvCxnSpPr>
            <p:spPr>
              <a:xfrm>
                <a:off x="2795167" y="2403008"/>
                <a:ext cx="886666" cy="1137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4" idx="5"/>
                <a:endCxn id="35" idx="1"/>
              </p:cNvCxnSpPr>
              <p:nvPr/>
            </p:nvCxnSpPr>
            <p:spPr>
              <a:xfrm>
                <a:off x="4166767" y="4079408"/>
                <a:ext cx="810466" cy="1061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895600" y="1981200"/>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3" idx="4"/>
                <a:endCxn id="35" idx="0"/>
              </p:cNvCxnSpPr>
              <p:nvPr/>
            </p:nvCxnSpPr>
            <p:spPr>
              <a:xfrm flipH="1">
                <a:off x="5219700" y="2514600"/>
                <a:ext cx="228600" cy="2514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3" idx="6"/>
                <a:endCxn id="38" idx="0"/>
              </p:cNvCxnSpPr>
              <p:nvPr/>
            </p:nvCxnSpPr>
            <p:spPr>
              <a:xfrm>
                <a:off x="5791200" y="2133600"/>
                <a:ext cx="11811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8" idx="4"/>
              </p:cNvCxnSpPr>
              <p:nvPr/>
            </p:nvCxnSpPr>
            <p:spPr>
              <a:xfrm>
                <a:off x="6972300" y="3657600"/>
                <a:ext cx="38100" cy="91440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a:stCxn id="34" idx="3"/>
              <a:endCxn id="36" idx="7"/>
            </p:cNvCxnSpPr>
            <p:nvPr/>
          </p:nvCxnSpPr>
          <p:spPr>
            <a:xfrm flipH="1">
              <a:off x="1375276" y="2334005"/>
              <a:ext cx="240298" cy="82927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9" name="Straight Arrow Connector 48"/>
          <p:cNvCxnSpPr/>
          <p:nvPr/>
        </p:nvCxnSpPr>
        <p:spPr>
          <a:xfrm flipH="1">
            <a:off x="7543800" y="1219200"/>
            <a:ext cx="246695" cy="2350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687600" y="609600"/>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B</a:t>
            </a:r>
            <a:endParaRPr lang="en-US" b="1" dirty="0"/>
          </a:p>
        </p:txBody>
      </p:sp>
      <p:sp>
        <p:nvSpPr>
          <p:cNvPr id="54" name="Oval 53"/>
          <p:cNvSpPr/>
          <p:nvPr/>
        </p:nvSpPr>
        <p:spPr>
          <a:xfrm>
            <a:off x="2307757" y="609600"/>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F</a:t>
            </a:r>
            <a:endParaRPr lang="en-US" sz="3600" b="1" dirty="0"/>
          </a:p>
        </p:txBody>
      </p:sp>
      <p:sp>
        <p:nvSpPr>
          <p:cNvPr id="55" name="Oval 54"/>
          <p:cNvSpPr/>
          <p:nvPr/>
        </p:nvSpPr>
        <p:spPr>
          <a:xfrm>
            <a:off x="1455043" y="1687286"/>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A</a:t>
            </a:r>
            <a:endParaRPr lang="en-US" b="1" dirty="0"/>
          </a:p>
        </p:txBody>
      </p:sp>
      <p:sp>
        <p:nvSpPr>
          <p:cNvPr id="56" name="Oval 55"/>
          <p:cNvSpPr/>
          <p:nvPr/>
        </p:nvSpPr>
        <p:spPr>
          <a:xfrm>
            <a:off x="2179850" y="2715986"/>
            <a:ext cx="383721" cy="48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D</a:t>
            </a:r>
            <a:endParaRPr lang="en-US" b="1" dirty="0"/>
          </a:p>
        </p:txBody>
      </p:sp>
      <p:sp>
        <p:nvSpPr>
          <p:cNvPr id="57" name="Oval 56"/>
          <p:cNvSpPr/>
          <p:nvPr/>
        </p:nvSpPr>
        <p:spPr>
          <a:xfrm>
            <a:off x="943414" y="2862943"/>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G</a:t>
            </a:r>
            <a:endParaRPr lang="en-US" b="1" dirty="0"/>
          </a:p>
        </p:txBody>
      </p:sp>
      <p:sp>
        <p:nvSpPr>
          <p:cNvPr id="58" name="Oval 57"/>
          <p:cNvSpPr/>
          <p:nvPr/>
        </p:nvSpPr>
        <p:spPr>
          <a:xfrm>
            <a:off x="48064" y="1883229"/>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E</a:t>
            </a:r>
            <a:endParaRPr lang="en-US" b="1" dirty="0"/>
          </a:p>
        </p:txBody>
      </p:sp>
      <p:sp>
        <p:nvSpPr>
          <p:cNvPr id="59" name="Oval 58"/>
          <p:cNvSpPr/>
          <p:nvPr/>
        </p:nvSpPr>
        <p:spPr>
          <a:xfrm>
            <a:off x="3160471" y="1344386"/>
            <a:ext cx="383721" cy="48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C</a:t>
            </a:r>
            <a:endParaRPr lang="en-US" b="1" dirty="0"/>
          </a:p>
        </p:txBody>
      </p:sp>
      <p:sp>
        <p:nvSpPr>
          <p:cNvPr id="60" name="Oval 59"/>
          <p:cNvSpPr/>
          <p:nvPr/>
        </p:nvSpPr>
        <p:spPr>
          <a:xfrm>
            <a:off x="3245743" y="2422071"/>
            <a:ext cx="383721" cy="48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H</a:t>
            </a:r>
            <a:endParaRPr lang="en-US" b="1" dirty="0"/>
          </a:p>
        </p:txBody>
      </p:sp>
      <p:cxnSp>
        <p:nvCxnSpPr>
          <p:cNvPr id="61" name="Straight Connector 60"/>
          <p:cNvCxnSpPr>
            <a:stCxn id="58" idx="0"/>
            <a:endCxn id="53" idx="3"/>
          </p:cNvCxnSpPr>
          <p:nvPr/>
        </p:nvCxnSpPr>
        <p:spPr>
          <a:xfrm flipV="1">
            <a:off x="239925" y="1027719"/>
            <a:ext cx="503870" cy="855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57" idx="2"/>
          </p:cNvCxnSpPr>
          <p:nvPr/>
        </p:nvCxnSpPr>
        <p:spPr>
          <a:xfrm>
            <a:off x="303878" y="2373086"/>
            <a:ext cx="639536" cy="734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3" idx="5"/>
            <a:endCxn id="55" idx="1"/>
          </p:cNvCxnSpPr>
          <p:nvPr/>
        </p:nvCxnSpPr>
        <p:spPr>
          <a:xfrm>
            <a:off x="1015126" y="1027719"/>
            <a:ext cx="496111" cy="731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5" idx="5"/>
            <a:endCxn id="56" idx="1"/>
          </p:cNvCxnSpPr>
          <p:nvPr/>
        </p:nvCxnSpPr>
        <p:spPr>
          <a:xfrm>
            <a:off x="1782569" y="2105405"/>
            <a:ext cx="453475" cy="682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071321" y="756557"/>
            <a:ext cx="12364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4" idx="4"/>
            <a:endCxn id="56" idx="0"/>
          </p:cNvCxnSpPr>
          <p:nvPr/>
        </p:nvCxnSpPr>
        <p:spPr>
          <a:xfrm flipH="1">
            <a:off x="2371710" y="1099457"/>
            <a:ext cx="127907" cy="16165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4" idx="6"/>
            <a:endCxn id="59" idx="0"/>
          </p:cNvCxnSpPr>
          <p:nvPr/>
        </p:nvCxnSpPr>
        <p:spPr>
          <a:xfrm>
            <a:off x="2691478" y="854529"/>
            <a:ext cx="660854" cy="489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59" idx="4"/>
          </p:cNvCxnSpPr>
          <p:nvPr/>
        </p:nvCxnSpPr>
        <p:spPr>
          <a:xfrm>
            <a:off x="3352332" y="1834243"/>
            <a:ext cx="21318" cy="587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5" idx="3"/>
            <a:endCxn id="57" idx="7"/>
          </p:cNvCxnSpPr>
          <p:nvPr/>
        </p:nvCxnSpPr>
        <p:spPr>
          <a:xfrm flipH="1">
            <a:off x="1270940" y="2105405"/>
            <a:ext cx="240298" cy="829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2667000" y="533400"/>
            <a:ext cx="246695" cy="2350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8686800" y="1524000"/>
            <a:ext cx="274320" cy="0"/>
          </a:xfrm>
          <a:prstGeom prst="straightConnector1">
            <a:avLst/>
          </a:prstGeom>
          <a:ln w="349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p>
            <a:r>
              <a:rPr lang="en-US" sz="3600" u="sng" dirty="0" smtClean="0">
                <a:solidFill>
                  <a:schemeClr val="accent1">
                    <a:lumMod val="50000"/>
                  </a:schemeClr>
                </a:solidFill>
              </a:rPr>
              <a:t>Depth First Search</a:t>
            </a:r>
            <a:endParaRPr lang="en-US" u="sng" dirty="0"/>
          </a:p>
        </p:txBody>
      </p:sp>
      <p:sp>
        <p:nvSpPr>
          <p:cNvPr id="22" name="TextBox 21"/>
          <p:cNvSpPr txBox="1"/>
          <p:nvPr/>
        </p:nvSpPr>
        <p:spPr>
          <a:xfrm>
            <a:off x="228600" y="4119701"/>
            <a:ext cx="8686800" cy="2800767"/>
          </a:xfrm>
          <a:prstGeom prst="rect">
            <a:avLst/>
          </a:prstGeom>
          <a:noFill/>
        </p:spPr>
        <p:txBody>
          <a:bodyPr wrap="square" rtlCol="0">
            <a:spAutoFit/>
          </a:bodyPr>
          <a:lstStyle/>
          <a:p>
            <a:pPr>
              <a:lnSpc>
                <a:spcPct val="200000"/>
              </a:lnSpc>
              <a:buFont typeface="Wingdings"/>
              <a:buChar char="à"/>
            </a:pPr>
            <a:r>
              <a:rPr lang="en-US" sz="2400" b="1" dirty="0" smtClean="0">
                <a:solidFill>
                  <a:srgbClr val="7030A0"/>
                </a:solidFill>
                <a:sym typeface="Wingdings" pitchFamily="2" charset="2"/>
              </a:rPr>
              <a:t>Adjacent vertices of ‘C’ are F &amp; </a:t>
            </a:r>
            <a:r>
              <a:rPr lang="en-US" sz="2400" b="1" dirty="0">
                <a:solidFill>
                  <a:srgbClr val="7030A0"/>
                </a:solidFill>
                <a:sym typeface="Wingdings" pitchFamily="2" charset="2"/>
              </a:rPr>
              <a:t>H</a:t>
            </a:r>
            <a:r>
              <a:rPr lang="en-US" sz="2400" b="1" dirty="0" smtClean="0">
                <a:solidFill>
                  <a:srgbClr val="7030A0"/>
                </a:solidFill>
                <a:sym typeface="Wingdings" pitchFamily="2" charset="2"/>
              </a:rPr>
              <a:t> .</a:t>
            </a:r>
          </a:p>
          <a:p>
            <a:pPr>
              <a:lnSpc>
                <a:spcPct val="200000"/>
              </a:lnSpc>
              <a:buFont typeface="Wingdings"/>
              <a:buChar char="à"/>
            </a:pPr>
            <a:r>
              <a:rPr lang="en-US" sz="2400" b="1" dirty="0" smtClean="0">
                <a:solidFill>
                  <a:srgbClr val="7030A0"/>
                </a:solidFill>
                <a:sym typeface="Wingdings" pitchFamily="2" charset="2"/>
              </a:rPr>
              <a:t>Vertex ‘F’ is already visited, So mark ‘H’ as visited.</a:t>
            </a:r>
          </a:p>
          <a:p>
            <a:pPr>
              <a:lnSpc>
                <a:spcPct val="200000"/>
              </a:lnSpc>
              <a:buFont typeface="Wingdings"/>
              <a:buChar char="à"/>
            </a:pPr>
            <a:r>
              <a:rPr lang="en-US" sz="2400" b="1" dirty="0" smtClean="0">
                <a:solidFill>
                  <a:srgbClr val="7030A0"/>
                </a:solidFill>
                <a:sym typeface="Wingdings" pitchFamily="2" charset="2"/>
              </a:rPr>
              <a:t>Push ‘H’ on to stack mark it visited and update the result.</a:t>
            </a:r>
            <a:endParaRPr lang="en-US" sz="1600" b="1" dirty="0" smtClean="0">
              <a:solidFill>
                <a:srgbClr val="7030A0"/>
              </a:solidFill>
            </a:endParaRPr>
          </a:p>
          <a:p>
            <a:pPr>
              <a:lnSpc>
                <a:spcPct val="200000"/>
              </a:lnSpc>
            </a:pPr>
            <a:endParaRPr lang="en-US" sz="1600" b="1" dirty="0">
              <a:solidFill>
                <a:srgbClr val="7030A0"/>
              </a:solidFill>
            </a:endParaRPr>
          </a:p>
        </p:txBody>
      </p:sp>
      <p:sp>
        <p:nvSpPr>
          <p:cNvPr id="24" name="TextBox 23"/>
          <p:cNvSpPr txBox="1"/>
          <p:nvPr/>
        </p:nvSpPr>
        <p:spPr>
          <a:xfrm>
            <a:off x="3886200" y="3562290"/>
            <a:ext cx="3657600" cy="400110"/>
          </a:xfrm>
          <a:prstGeom prst="rect">
            <a:avLst/>
          </a:prstGeom>
          <a:noFill/>
        </p:spPr>
        <p:txBody>
          <a:bodyPr wrap="square" rtlCol="0">
            <a:spAutoFit/>
          </a:bodyPr>
          <a:lstStyle/>
          <a:p>
            <a:r>
              <a:rPr lang="en-US" sz="2000" b="1" dirty="0" smtClean="0">
                <a:solidFill>
                  <a:schemeClr val="accent2">
                    <a:lumMod val="50000"/>
                  </a:schemeClr>
                </a:solidFill>
              </a:rPr>
              <a:t>Result : A B E G F C H  </a:t>
            </a:r>
            <a:endParaRPr lang="en-US" sz="2000" b="1" dirty="0">
              <a:solidFill>
                <a:schemeClr val="accent2">
                  <a:lumMod val="50000"/>
                </a:schemeClr>
              </a:solidFill>
            </a:endParaRPr>
          </a:p>
        </p:txBody>
      </p:sp>
      <p:graphicFrame>
        <p:nvGraphicFramePr>
          <p:cNvPr id="26" name="Table 25"/>
          <p:cNvGraphicFramePr>
            <a:graphicFrameLocks noGrp="1"/>
          </p:cNvGraphicFramePr>
          <p:nvPr/>
        </p:nvGraphicFramePr>
        <p:xfrm>
          <a:off x="8001000" y="228600"/>
          <a:ext cx="685800" cy="2971800"/>
        </p:xfrm>
        <a:graphic>
          <a:graphicData uri="http://schemas.openxmlformats.org/drawingml/2006/table">
            <a:tbl>
              <a:tblPr firstRow="1" bandRow="1">
                <a:tableStyleId>{5C22544A-7EE6-4342-B048-85BDC9FD1C3A}</a:tableStyleId>
              </a:tblPr>
              <a:tblGrid>
                <a:gridCol w="685800"/>
              </a:tblGrid>
              <a:tr h="495300">
                <a:tc>
                  <a:txBody>
                    <a:bodyPr/>
                    <a:lstStyle/>
                    <a:p>
                      <a:endParaRPr lang="en-US" dirty="0"/>
                    </a:p>
                  </a:txBody>
                  <a:tcPr/>
                </a:tc>
              </a:tr>
              <a:tr h="495300">
                <a:tc>
                  <a:txBody>
                    <a:bodyPr/>
                    <a:lstStyle/>
                    <a:p>
                      <a:r>
                        <a:rPr lang="en-US" dirty="0" smtClean="0"/>
                        <a:t>    </a:t>
                      </a:r>
                      <a:r>
                        <a:rPr lang="en-US" sz="2400" b="1" dirty="0" smtClean="0"/>
                        <a:t>H</a:t>
                      </a:r>
                      <a:endParaRPr lang="en-US" b="1" dirty="0"/>
                    </a:p>
                  </a:txBody>
                  <a:tcPr/>
                </a:tc>
              </a:tr>
              <a:tr h="495300">
                <a:tc>
                  <a:txBody>
                    <a:bodyPr/>
                    <a:lstStyle/>
                    <a:p>
                      <a:r>
                        <a:rPr lang="en-US" dirty="0" smtClean="0"/>
                        <a:t>    </a:t>
                      </a:r>
                      <a:r>
                        <a:rPr lang="en-US" sz="2400" b="1" dirty="0" smtClean="0"/>
                        <a:t>C</a:t>
                      </a:r>
                      <a:endParaRPr lang="en-US" b="1" dirty="0"/>
                    </a:p>
                  </a:txBody>
                  <a:tcPr/>
                </a:tc>
              </a:tr>
              <a:tr h="495300">
                <a:tc>
                  <a:txBody>
                    <a:bodyPr/>
                    <a:lstStyle/>
                    <a:p>
                      <a:r>
                        <a:rPr lang="en-US" dirty="0" smtClean="0"/>
                        <a:t>    </a:t>
                      </a:r>
                      <a:r>
                        <a:rPr lang="en-US" sz="2400" b="1" dirty="0" smtClean="0"/>
                        <a:t>F</a:t>
                      </a:r>
                      <a:endParaRPr lang="en-US" b="1" dirty="0"/>
                    </a:p>
                  </a:txBody>
                  <a:tcPr/>
                </a:tc>
              </a:tr>
              <a:tr h="495300">
                <a:tc>
                  <a:txBody>
                    <a:bodyPr/>
                    <a:lstStyle/>
                    <a:p>
                      <a:r>
                        <a:rPr lang="en-US" dirty="0" smtClean="0"/>
                        <a:t>    </a:t>
                      </a:r>
                      <a:r>
                        <a:rPr lang="en-US" sz="2400" b="1" dirty="0" smtClean="0"/>
                        <a:t>B</a:t>
                      </a:r>
                      <a:endParaRPr lang="en-US" b="1" dirty="0"/>
                    </a:p>
                  </a:txBody>
                  <a:tcPr/>
                </a:tc>
              </a:tr>
              <a:tr h="495300">
                <a:tc>
                  <a:txBody>
                    <a:bodyPr/>
                    <a:lstStyle/>
                    <a:p>
                      <a:r>
                        <a:rPr lang="en-US" dirty="0" smtClean="0"/>
                        <a:t>    </a:t>
                      </a:r>
                      <a:r>
                        <a:rPr lang="en-US" sz="2400" b="1" dirty="0" smtClean="0"/>
                        <a:t>A</a:t>
                      </a:r>
                      <a:endParaRPr lang="en-US" b="1" dirty="0"/>
                    </a:p>
                  </a:txBody>
                  <a:tcPr/>
                </a:tc>
              </a:tr>
            </a:tbl>
          </a:graphicData>
        </a:graphic>
      </p:graphicFrame>
      <p:grpSp>
        <p:nvGrpSpPr>
          <p:cNvPr id="3" name="Group 27"/>
          <p:cNvGrpSpPr/>
          <p:nvPr/>
        </p:nvGrpSpPr>
        <p:grpSpPr>
          <a:xfrm>
            <a:off x="4114800" y="685800"/>
            <a:ext cx="3581400" cy="2743200"/>
            <a:chOff x="152400" y="838200"/>
            <a:chExt cx="3581400" cy="2743200"/>
          </a:xfrm>
        </p:grpSpPr>
        <p:grpSp>
          <p:nvGrpSpPr>
            <p:cNvPr id="4" name="Group 19"/>
            <p:cNvGrpSpPr/>
            <p:nvPr/>
          </p:nvGrpSpPr>
          <p:grpSpPr>
            <a:xfrm>
              <a:off x="152400" y="838200"/>
              <a:ext cx="3581400" cy="2743200"/>
              <a:chOff x="1066800" y="1752600"/>
              <a:chExt cx="6400800" cy="4267200"/>
            </a:xfrm>
          </p:grpSpPr>
          <p:sp>
            <p:nvSpPr>
              <p:cNvPr id="32" name="Oval 31"/>
              <p:cNvSpPr/>
              <p:nvPr/>
            </p:nvSpPr>
            <p:spPr>
              <a:xfrm>
                <a:off x="2209800" y="17526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B</a:t>
                </a:r>
                <a:endParaRPr lang="en-US" b="1" dirty="0"/>
              </a:p>
            </p:txBody>
          </p:sp>
          <p:sp>
            <p:nvSpPr>
              <p:cNvPr id="33" name="Oval 32"/>
              <p:cNvSpPr/>
              <p:nvPr/>
            </p:nvSpPr>
            <p:spPr>
              <a:xfrm>
                <a:off x="5105400" y="17526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F</a:t>
                </a:r>
                <a:endParaRPr lang="en-US" sz="3600" b="1" dirty="0"/>
              </a:p>
            </p:txBody>
          </p:sp>
          <p:sp>
            <p:nvSpPr>
              <p:cNvPr id="34" name="Oval 33"/>
              <p:cNvSpPr/>
              <p:nvPr/>
            </p:nvSpPr>
            <p:spPr>
              <a:xfrm>
                <a:off x="3581400" y="34290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A</a:t>
                </a:r>
                <a:endParaRPr lang="en-US" b="1" dirty="0"/>
              </a:p>
            </p:txBody>
          </p:sp>
          <p:sp>
            <p:nvSpPr>
              <p:cNvPr id="35" name="Oval 34"/>
              <p:cNvSpPr/>
              <p:nvPr/>
            </p:nvSpPr>
            <p:spPr>
              <a:xfrm>
                <a:off x="4876800" y="50292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D</a:t>
                </a:r>
                <a:endParaRPr lang="en-US" b="1" dirty="0"/>
              </a:p>
            </p:txBody>
          </p:sp>
          <p:sp>
            <p:nvSpPr>
              <p:cNvPr id="36" name="Oval 35"/>
              <p:cNvSpPr/>
              <p:nvPr/>
            </p:nvSpPr>
            <p:spPr>
              <a:xfrm>
                <a:off x="2667000" y="52578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G</a:t>
                </a:r>
                <a:endParaRPr lang="en-US" b="1" dirty="0"/>
              </a:p>
            </p:txBody>
          </p:sp>
          <p:sp>
            <p:nvSpPr>
              <p:cNvPr id="37" name="Oval 36"/>
              <p:cNvSpPr/>
              <p:nvPr/>
            </p:nvSpPr>
            <p:spPr>
              <a:xfrm>
                <a:off x="1066800" y="37338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E</a:t>
                </a:r>
                <a:endParaRPr lang="en-US" b="1" dirty="0"/>
              </a:p>
            </p:txBody>
          </p:sp>
          <p:sp>
            <p:nvSpPr>
              <p:cNvPr id="38" name="Oval 37"/>
              <p:cNvSpPr/>
              <p:nvPr/>
            </p:nvSpPr>
            <p:spPr>
              <a:xfrm>
                <a:off x="6629400" y="28956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C</a:t>
                </a:r>
                <a:endParaRPr lang="en-US" b="1" dirty="0"/>
              </a:p>
            </p:txBody>
          </p:sp>
          <p:sp>
            <p:nvSpPr>
              <p:cNvPr id="39" name="Oval 38"/>
              <p:cNvSpPr/>
              <p:nvPr/>
            </p:nvSpPr>
            <p:spPr>
              <a:xfrm>
                <a:off x="6781800" y="45720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H</a:t>
                </a:r>
                <a:endParaRPr lang="en-US" b="1" dirty="0"/>
              </a:p>
            </p:txBody>
          </p:sp>
          <p:cxnSp>
            <p:nvCxnSpPr>
              <p:cNvPr id="40" name="Straight Connector 39"/>
              <p:cNvCxnSpPr>
                <a:stCxn id="37" idx="0"/>
                <a:endCxn id="32" idx="3"/>
              </p:cNvCxnSpPr>
              <p:nvPr/>
            </p:nvCxnSpPr>
            <p:spPr>
              <a:xfrm flipV="1">
                <a:off x="1409700" y="2403008"/>
                <a:ext cx="900533" cy="13307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6" idx="2"/>
              </p:cNvCxnSpPr>
              <p:nvPr/>
            </p:nvCxnSpPr>
            <p:spPr>
              <a:xfrm>
                <a:off x="1524000" y="4495800"/>
                <a:ext cx="114300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2" idx="5"/>
                <a:endCxn id="34" idx="1"/>
              </p:cNvCxnSpPr>
              <p:nvPr/>
            </p:nvCxnSpPr>
            <p:spPr>
              <a:xfrm>
                <a:off x="2795167" y="2403008"/>
                <a:ext cx="886666" cy="1137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4" idx="5"/>
                <a:endCxn id="35" idx="1"/>
              </p:cNvCxnSpPr>
              <p:nvPr/>
            </p:nvCxnSpPr>
            <p:spPr>
              <a:xfrm>
                <a:off x="4166767" y="4079408"/>
                <a:ext cx="810466" cy="1061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895600" y="1981200"/>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3" idx="4"/>
                <a:endCxn id="35" idx="0"/>
              </p:cNvCxnSpPr>
              <p:nvPr/>
            </p:nvCxnSpPr>
            <p:spPr>
              <a:xfrm flipH="1">
                <a:off x="5219700" y="2514600"/>
                <a:ext cx="228600" cy="2514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3" idx="6"/>
                <a:endCxn id="38" idx="0"/>
              </p:cNvCxnSpPr>
              <p:nvPr/>
            </p:nvCxnSpPr>
            <p:spPr>
              <a:xfrm>
                <a:off x="5791200" y="2133600"/>
                <a:ext cx="11811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8" idx="4"/>
              </p:cNvCxnSpPr>
              <p:nvPr/>
            </p:nvCxnSpPr>
            <p:spPr>
              <a:xfrm>
                <a:off x="6972300" y="3657600"/>
                <a:ext cx="38100" cy="91440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a:stCxn id="34" idx="3"/>
              <a:endCxn id="36" idx="7"/>
            </p:cNvCxnSpPr>
            <p:nvPr/>
          </p:nvCxnSpPr>
          <p:spPr>
            <a:xfrm flipH="1">
              <a:off x="1375276" y="2334005"/>
              <a:ext cx="240298" cy="82927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9" name="Straight Arrow Connector 48"/>
          <p:cNvCxnSpPr/>
          <p:nvPr/>
        </p:nvCxnSpPr>
        <p:spPr>
          <a:xfrm flipH="1">
            <a:off x="7557868" y="2271932"/>
            <a:ext cx="246695" cy="2350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687600" y="609600"/>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B</a:t>
            </a:r>
            <a:endParaRPr lang="en-US" b="1" dirty="0"/>
          </a:p>
        </p:txBody>
      </p:sp>
      <p:sp>
        <p:nvSpPr>
          <p:cNvPr id="54" name="Oval 53"/>
          <p:cNvSpPr/>
          <p:nvPr/>
        </p:nvSpPr>
        <p:spPr>
          <a:xfrm>
            <a:off x="2307757" y="609600"/>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F</a:t>
            </a:r>
            <a:endParaRPr lang="en-US" sz="3600" b="1" dirty="0"/>
          </a:p>
        </p:txBody>
      </p:sp>
      <p:sp>
        <p:nvSpPr>
          <p:cNvPr id="55" name="Oval 54"/>
          <p:cNvSpPr/>
          <p:nvPr/>
        </p:nvSpPr>
        <p:spPr>
          <a:xfrm>
            <a:off x="1455043" y="1687286"/>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A</a:t>
            </a:r>
            <a:endParaRPr lang="en-US" b="1" dirty="0"/>
          </a:p>
        </p:txBody>
      </p:sp>
      <p:sp>
        <p:nvSpPr>
          <p:cNvPr id="56" name="Oval 55"/>
          <p:cNvSpPr/>
          <p:nvPr/>
        </p:nvSpPr>
        <p:spPr>
          <a:xfrm>
            <a:off x="2179850" y="2715986"/>
            <a:ext cx="383721" cy="48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D</a:t>
            </a:r>
            <a:endParaRPr lang="en-US" b="1" dirty="0"/>
          </a:p>
        </p:txBody>
      </p:sp>
      <p:sp>
        <p:nvSpPr>
          <p:cNvPr id="57" name="Oval 56"/>
          <p:cNvSpPr/>
          <p:nvPr/>
        </p:nvSpPr>
        <p:spPr>
          <a:xfrm>
            <a:off x="943414" y="2862943"/>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G</a:t>
            </a:r>
            <a:endParaRPr lang="en-US" b="1" dirty="0"/>
          </a:p>
        </p:txBody>
      </p:sp>
      <p:sp>
        <p:nvSpPr>
          <p:cNvPr id="58" name="Oval 57"/>
          <p:cNvSpPr/>
          <p:nvPr/>
        </p:nvSpPr>
        <p:spPr>
          <a:xfrm>
            <a:off x="48064" y="1883229"/>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E</a:t>
            </a:r>
            <a:endParaRPr lang="en-US" b="1" dirty="0"/>
          </a:p>
        </p:txBody>
      </p:sp>
      <p:sp>
        <p:nvSpPr>
          <p:cNvPr id="59" name="Oval 58"/>
          <p:cNvSpPr/>
          <p:nvPr/>
        </p:nvSpPr>
        <p:spPr>
          <a:xfrm>
            <a:off x="3160471" y="1344386"/>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C</a:t>
            </a:r>
            <a:endParaRPr lang="en-US" b="1" dirty="0"/>
          </a:p>
        </p:txBody>
      </p:sp>
      <p:sp>
        <p:nvSpPr>
          <p:cNvPr id="60" name="Oval 59"/>
          <p:cNvSpPr/>
          <p:nvPr/>
        </p:nvSpPr>
        <p:spPr>
          <a:xfrm>
            <a:off x="3245743" y="2422071"/>
            <a:ext cx="383721" cy="48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H</a:t>
            </a:r>
            <a:endParaRPr lang="en-US" b="1" dirty="0"/>
          </a:p>
        </p:txBody>
      </p:sp>
      <p:cxnSp>
        <p:nvCxnSpPr>
          <p:cNvPr id="61" name="Straight Connector 60"/>
          <p:cNvCxnSpPr>
            <a:stCxn id="58" idx="0"/>
            <a:endCxn id="53" idx="3"/>
          </p:cNvCxnSpPr>
          <p:nvPr/>
        </p:nvCxnSpPr>
        <p:spPr>
          <a:xfrm flipV="1">
            <a:off x="239925" y="1027719"/>
            <a:ext cx="503870" cy="855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57" idx="2"/>
          </p:cNvCxnSpPr>
          <p:nvPr/>
        </p:nvCxnSpPr>
        <p:spPr>
          <a:xfrm>
            <a:off x="303878" y="2373086"/>
            <a:ext cx="639536" cy="734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3" idx="5"/>
            <a:endCxn id="55" idx="1"/>
          </p:cNvCxnSpPr>
          <p:nvPr/>
        </p:nvCxnSpPr>
        <p:spPr>
          <a:xfrm>
            <a:off x="1015126" y="1027719"/>
            <a:ext cx="496111" cy="731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5" idx="5"/>
            <a:endCxn id="56" idx="1"/>
          </p:cNvCxnSpPr>
          <p:nvPr/>
        </p:nvCxnSpPr>
        <p:spPr>
          <a:xfrm>
            <a:off x="1782569" y="2105405"/>
            <a:ext cx="453475" cy="682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071321" y="756557"/>
            <a:ext cx="12364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4" idx="4"/>
            <a:endCxn id="56" idx="0"/>
          </p:cNvCxnSpPr>
          <p:nvPr/>
        </p:nvCxnSpPr>
        <p:spPr>
          <a:xfrm flipH="1">
            <a:off x="2371710" y="1099457"/>
            <a:ext cx="127907" cy="16165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4" idx="6"/>
            <a:endCxn id="59" idx="0"/>
          </p:cNvCxnSpPr>
          <p:nvPr/>
        </p:nvCxnSpPr>
        <p:spPr>
          <a:xfrm>
            <a:off x="2691478" y="854529"/>
            <a:ext cx="660854" cy="489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59" idx="4"/>
          </p:cNvCxnSpPr>
          <p:nvPr/>
        </p:nvCxnSpPr>
        <p:spPr>
          <a:xfrm>
            <a:off x="3352332" y="1834243"/>
            <a:ext cx="21318" cy="587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5" idx="3"/>
            <a:endCxn id="57" idx="7"/>
          </p:cNvCxnSpPr>
          <p:nvPr/>
        </p:nvCxnSpPr>
        <p:spPr>
          <a:xfrm flipH="1">
            <a:off x="1270940" y="2105405"/>
            <a:ext cx="240298" cy="829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3429000" y="1066800"/>
            <a:ext cx="246695" cy="2350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8686800" y="990600"/>
            <a:ext cx="274320" cy="0"/>
          </a:xfrm>
          <a:prstGeom prst="straightConnector1">
            <a:avLst/>
          </a:prstGeom>
          <a:ln w="349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p>
            <a:r>
              <a:rPr lang="en-US" sz="3600" u="sng" dirty="0" smtClean="0">
                <a:solidFill>
                  <a:schemeClr val="accent1">
                    <a:lumMod val="50000"/>
                  </a:schemeClr>
                </a:solidFill>
              </a:rPr>
              <a:t>Depth First Search</a:t>
            </a:r>
            <a:endParaRPr lang="en-US" u="sng" dirty="0"/>
          </a:p>
        </p:txBody>
      </p:sp>
      <p:sp>
        <p:nvSpPr>
          <p:cNvPr id="22" name="TextBox 21"/>
          <p:cNvSpPr txBox="1"/>
          <p:nvPr/>
        </p:nvSpPr>
        <p:spPr>
          <a:xfrm>
            <a:off x="228600" y="4119701"/>
            <a:ext cx="8686800" cy="2800767"/>
          </a:xfrm>
          <a:prstGeom prst="rect">
            <a:avLst/>
          </a:prstGeom>
          <a:noFill/>
        </p:spPr>
        <p:txBody>
          <a:bodyPr wrap="square" rtlCol="0">
            <a:spAutoFit/>
          </a:bodyPr>
          <a:lstStyle/>
          <a:p>
            <a:pPr>
              <a:lnSpc>
                <a:spcPct val="200000"/>
              </a:lnSpc>
              <a:buFont typeface="Wingdings"/>
              <a:buChar char="à"/>
            </a:pPr>
            <a:r>
              <a:rPr lang="en-US" sz="2400" b="1" dirty="0" smtClean="0">
                <a:solidFill>
                  <a:srgbClr val="7030A0"/>
                </a:solidFill>
                <a:sym typeface="Wingdings" pitchFamily="2" charset="2"/>
              </a:rPr>
              <a:t>Adjacent vertices of ‘H’ is ‘C’ .</a:t>
            </a:r>
          </a:p>
          <a:p>
            <a:pPr>
              <a:lnSpc>
                <a:spcPct val="200000"/>
              </a:lnSpc>
              <a:buFont typeface="Wingdings"/>
              <a:buChar char="à"/>
            </a:pPr>
            <a:r>
              <a:rPr lang="en-US" sz="2400" b="1" dirty="0" smtClean="0">
                <a:solidFill>
                  <a:srgbClr val="7030A0"/>
                </a:solidFill>
                <a:sym typeface="Wingdings" pitchFamily="2" charset="2"/>
              </a:rPr>
              <a:t>Vertex ‘C’ is already visited.</a:t>
            </a:r>
          </a:p>
          <a:p>
            <a:pPr>
              <a:lnSpc>
                <a:spcPct val="200000"/>
              </a:lnSpc>
              <a:buFont typeface="Wingdings"/>
              <a:buChar char="à"/>
            </a:pPr>
            <a:r>
              <a:rPr lang="en-US" sz="2400" b="1" dirty="0" smtClean="0">
                <a:solidFill>
                  <a:srgbClr val="7030A0"/>
                </a:solidFill>
                <a:sym typeface="Wingdings" pitchFamily="2" charset="2"/>
              </a:rPr>
              <a:t>Pop ‘H’ from the stack, so that top pointer points to ‘C’.</a:t>
            </a:r>
            <a:endParaRPr lang="en-US" sz="1600" b="1" dirty="0" smtClean="0">
              <a:solidFill>
                <a:srgbClr val="7030A0"/>
              </a:solidFill>
            </a:endParaRPr>
          </a:p>
          <a:p>
            <a:pPr>
              <a:lnSpc>
                <a:spcPct val="200000"/>
              </a:lnSpc>
            </a:pPr>
            <a:endParaRPr lang="en-US" sz="1600" b="1" dirty="0">
              <a:solidFill>
                <a:srgbClr val="7030A0"/>
              </a:solidFill>
            </a:endParaRPr>
          </a:p>
        </p:txBody>
      </p:sp>
      <p:sp>
        <p:nvSpPr>
          <p:cNvPr id="24" name="TextBox 23"/>
          <p:cNvSpPr txBox="1"/>
          <p:nvPr/>
        </p:nvSpPr>
        <p:spPr>
          <a:xfrm>
            <a:off x="3886200" y="3562290"/>
            <a:ext cx="3657600" cy="400110"/>
          </a:xfrm>
          <a:prstGeom prst="rect">
            <a:avLst/>
          </a:prstGeom>
          <a:noFill/>
        </p:spPr>
        <p:txBody>
          <a:bodyPr wrap="square" rtlCol="0">
            <a:spAutoFit/>
          </a:bodyPr>
          <a:lstStyle/>
          <a:p>
            <a:r>
              <a:rPr lang="en-US" sz="2000" b="1" dirty="0" smtClean="0">
                <a:solidFill>
                  <a:schemeClr val="accent2">
                    <a:lumMod val="50000"/>
                  </a:schemeClr>
                </a:solidFill>
              </a:rPr>
              <a:t>Result : A B E G F C H  </a:t>
            </a:r>
            <a:endParaRPr lang="en-US" sz="2000" b="1" dirty="0">
              <a:solidFill>
                <a:schemeClr val="accent2">
                  <a:lumMod val="50000"/>
                </a:schemeClr>
              </a:solidFill>
            </a:endParaRPr>
          </a:p>
        </p:txBody>
      </p:sp>
      <p:graphicFrame>
        <p:nvGraphicFramePr>
          <p:cNvPr id="26" name="Table 25"/>
          <p:cNvGraphicFramePr>
            <a:graphicFrameLocks noGrp="1"/>
          </p:cNvGraphicFramePr>
          <p:nvPr/>
        </p:nvGraphicFramePr>
        <p:xfrm>
          <a:off x="8001000" y="228600"/>
          <a:ext cx="685800" cy="2971800"/>
        </p:xfrm>
        <a:graphic>
          <a:graphicData uri="http://schemas.openxmlformats.org/drawingml/2006/table">
            <a:tbl>
              <a:tblPr firstRow="1" bandRow="1">
                <a:tableStyleId>{5C22544A-7EE6-4342-B048-85BDC9FD1C3A}</a:tableStyleId>
              </a:tblPr>
              <a:tblGrid>
                <a:gridCol w="685800"/>
              </a:tblGrid>
              <a:tr h="495300">
                <a:tc>
                  <a:txBody>
                    <a:bodyPr/>
                    <a:lstStyle/>
                    <a:p>
                      <a:endParaRPr lang="en-US" dirty="0"/>
                    </a:p>
                  </a:txBody>
                  <a:tcPr/>
                </a:tc>
              </a:tr>
              <a:tr h="495300">
                <a:tc>
                  <a:txBody>
                    <a:bodyPr/>
                    <a:lstStyle/>
                    <a:p>
                      <a:r>
                        <a:rPr lang="en-US" dirty="0" smtClean="0"/>
                        <a:t>    </a:t>
                      </a:r>
                      <a:endParaRPr lang="en-US" b="1" dirty="0"/>
                    </a:p>
                  </a:txBody>
                  <a:tcPr/>
                </a:tc>
              </a:tr>
              <a:tr h="495300">
                <a:tc>
                  <a:txBody>
                    <a:bodyPr/>
                    <a:lstStyle/>
                    <a:p>
                      <a:r>
                        <a:rPr lang="en-US" dirty="0" smtClean="0"/>
                        <a:t>    </a:t>
                      </a:r>
                      <a:r>
                        <a:rPr lang="en-US" sz="2400" b="1" dirty="0" smtClean="0"/>
                        <a:t>C</a:t>
                      </a:r>
                      <a:endParaRPr lang="en-US" b="1" dirty="0"/>
                    </a:p>
                  </a:txBody>
                  <a:tcPr/>
                </a:tc>
              </a:tr>
              <a:tr h="495300">
                <a:tc>
                  <a:txBody>
                    <a:bodyPr/>
                    <a:lstStyle/>
                    <a:p>
                      <a:r>
                        <a:rPr lang="en-US" dirty="0" smtClean="0"/>
                        <a:t>    </a:t>
                      </a:r>
                      <a:r>
                        <a:rPr lang="en-US" sz="2400" b="1" dirty="0" smtClean="0"/>
                        <a:t>F</a:t>
                      </a:r>
                      <a:endParaRPr lang="en-US" b="1" dirty="0"/>
                    </a:p>
                  </a:txBody>
                  <a:tcPr/>
                </a:tc>
              </a:tr>
              <a:tr h="495300">
                <a:tc>
                  <a:txBody>
                    <a:bodyPr/>
                    <a:lstStyle/>
                    <a:p>
                      <a:r>
                        <a:rPr lang="en-US" dirty="0" smtClean="0"/>
                        <a:t>    </a:t>
                      </a:r>
                      <a:r>
                        <a:rPr lang="en-US" sz="2400" b="1" dirty="0" smtClean="0"/>
                        <a:t>B</a:t>
                      </a:r>
                      <a:endParaRPr lang="en-US" b="1" dirty="0"/>
                    </a:p>
                  </a:txBody>
                  <a:tcPr/>
                </a:tc>
              </a:tr>
              <a:tr h="495300">
                <a:tc>
                  <a:txBody>
                    <a:bodyPr/>
                    <a:lstStyle/>
                    <a:p>
                      <a:r>
                        <a:rPr lang="en-US" dirty="0" smtClean="0"/>
                        <a:t>    </a:t>
                      </a:r>
                      <a:r>
                        <a:rPr lang="en-US" sz="2400" b="1" dirty="0" smtClean="0"/>
                        <a:t>A</a:t>
                      </a:r>
                      <a:endParaRPr lang="en-US" b="1" dirty="0"/>
                    </a:p>
                  </a:txBody>
                  <a:tcPr/>
                </a:tc>
              </a:tr>
            </a:tbl>
          </a:graphicData>
        </a:graphic>
      </p:graphicFrame>
      <p:grpSp>
        <p:nvGrpSpPr>
          <p:cNvPr id="3" name="Group 27"/>
          <p:cNvGrpSpPr/>
          <p:nvPr/>
        </p:nvGrpSpPr>
        <p:grpSpPr>
          <a:xfrm>
            <a:off x="4114800" y="685800"/>
            <a:ext cx="3581400" cy="2743200"/>
            <a:chOff x="152400" y="838200"/>
            <a:chExt cx="3581400" cy="2743200"/>
          </a:xfrm>
        </p:grpSpPr>
        <p:grpSp>
          <p:nvGrpSpPr>
            <p:cNvPr id="4" name="Group 19"/>
            <p:cNvGrpSpPr/>
            <p:nvPr/>
          </p:nvGrpSpPr>
          <p:grpSpPr>
            <a:xfrm>
              <a:off x="152400" y="838200"/>
              <a:ext cx="3581400" cy="2743200"/>
              <a:chOff x="1066800" y="1752600"/>
              <a:chExt cx="6400800" cy="4267200"/>
            </a:xfrm>
          </p:grpSpPr>
          <p:sp>
            <p:nvSpPr>
              <p:cNvPr id="32" name="Oval 31"/>
              <p:cNvSpPr/>
              <p:nvPr/>
            </p:nvSpPr>
            <p:spPr>
              <a:xfrm>
                <a:off x="2209800" y="17526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B</a:t>
                </a:r>
                <a:endParaRPr lang="en-US" b="1" dirty="0"/>
              </a:p>
            </p:txBody>
          </p:sp>
          <p:sp>
            <p:nvSpPr>
              <p:cNvPr id="33" name="Oval 32"/>
              <p:cNvSpPr/>
              <p:nvPr/>
            </p:nvSpPr>
            <p:spPr>
              <a:xfrm>
                <a:off x="5105400" y="17526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F</a:t>
                </a:r>
                <a:endParaRPr lang="en-US" sz="3600" b="1" dirty="0"/>
              </a:p>
            </p:txBody>
          </p:sp>
          <p:sp>
            <p:nvSpPr>
              <p:cNvPr id="34" name="Oval 33"/>
              <p:cNvSpPr/>
              <p:nvPr/>
            </p:nvSpPr>
            <p:spPr>
              <a:xfrm>
                <a:off x="3581400" y="34290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A</a:t>
                </a:r>
                <a:endParaRPr lang="en-US" b="1" dirty="0"/>
              </a:p>
            </p:txBody>
          </p:sp>
          <p:sp>
            <p:nvSpPr>
              <p:cNvPr id="35" name="Oval 34"/>
              <p:cNvSpPr/>
              <p:nvPr/>
            </p:nvSpPr>
            <p:spPr>
              <a:xfrm>
                <a:off x="4876800" y="50292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D</a:t>
                </a:r>
                <a:endParaRPr lang="en-US" b="1" dirty="0"/>
              </a:p>
            </p:txBody>
          </p:sp>
          <p:sp>
            <p:nvSpPr>
              <p:cNvPr id="36" name="Oval 35"/>
              <p:cNvSpPr/>
              <p:nvPr/>
            </p:nvSpPr>
            <p:spPr>
              <a:xfrm>
                <a:off x="2667000" y="52578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G</a:t>
                </a:r>
                <a:endParaRPr lang="en-US" b="1" dirty="0"/>
              </a:p>
            </p:txBody>
          </p:sp>
          <p:sp>
            <p:nvSpPr>
              <p:cNvPr id="37" name="Oval 36"/>
              <p:cNvSpPr/>
              <p:nvPr/>
            </p:nvSpPr>
            <p:spPr>
              <a:xfrm>
                <a:off x="1066800" y="37338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E</a:t>
                </a:r>
                <a:endParaRPr lang="en-US" b="1" dirty="0"/>
              </a:p>
            </p:txBody>
          </p:sp>
          <p:sp>
            <p:nvSpPr>
              <p:cNvPr id="38" name="Oval 37"/>
              <p:cNvSpPr/>
              <p:nvPr/>
            </p:nvSpPr>
            <p:spPr>
              <a:xfrm>
                <a:off x="6629400" y="28956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C</a:t>
                </a:r>
                <a:endParaRPr lang="en-US" b="1" dirty="0"/>
              </a:p>
            </p:txBody>
          </p:sp>
          <p:sp>
            <p:nvSpPr>
              <p:cNvPr id="39" name="Oval 38"/>
              <p:cNvSpPr/>
              <p:nvPr/>
            </p:nvSpPr>
            <p:spPr>
              <a:xfrm>
                <a:off x="6781800" y="45720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H</a:t>
                </a:r>
                <a:endParaRPr lang="en-US" b="1" dirty="0"/>
              </a:p>
            </p:txBody>
          </p:sp>
          <p:cxnSp>
            <p:nvCxnSpPr>
              <p:cNvPr id="40" name="Straight Connector 39"/>
              <p:cNvCxnSpPr>
                <a:stCxn id="37" idx="0"/>
                <a:endCxn id="32" idx="3"/>
              </p:cNvCxnSpPr>
              <p:nvPr/>
            </p:nvCxnSpPr>
            <p:spPr>
              <a:xfrm flipV="1">
                <a:off x="1409700" y="2403008"/>
                <a:ext cx="900533" cy="13307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6" idx="2"/>
              </p:cNvCxnSpPr>
              <p:nvPr/>
            </p:nvCxnSpPr>
            <p:spPr>
              <a:xfrm>
                <a:off x="1524000" y="4495800"/>
                <a:ext cx="114300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2" idx="5"/>
                <a:endCxn id="34" idx="1"/>
              </p:cNvCxnSpPr>
              <p:nvPr/>
            </p:nvCxnSpPr>
            <p:spPr>
              <a:xfrm>
                <a:off x="2795167" y="2403008"/>
                <a:ext cx="886666" cy="1137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4" idx="5"/>
                <a:endCxn id="35" idx="1"/>
              </p:cNvCxnSpPr>
              <p:nvPr/>
            </p:nvCxnSpPr>
            <p:spPr>
              <a:xfrm>
                <a:off x="4166767" y="4079408"/>
                <a:ext cx="810466" cy="1061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895600" y="1981200"/>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3" idx="4"/>
                <a:endCxn id="35" idx="0"/>
              </p:cNvCxnSpPr>
              <p:nvPr/>
            </p:nvCxnSpPr>
            <p:spPr>
              <a:xfrm flipH="1">
                <a:off x="5219700" y="2514600"/>
                <a:ext cx="228600" cy="2514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3" idx="6"/>
                <a:endCxn id="38" idx="0"/>
              </p:cNvCxnSpPr>
              <p:nvPr/>
            </p:nvCxnSpPr>
            <p:spPr>
              <a:xfrm>
                <a:off x="5791200" y="2133600"/>
                <a:ext cx="11811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8" idx="4"/>
              </p:cNvCxnSpPr>
              <p:nvPr/>
            </p:nvCxnSpPr>
            <p:spPr>
              <a:xfrm>
                <a:off x="6972300" y="3657600"/>
                <a:ext cx="38100" cy="91440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a:stCxn id="34" idx="3"/>
              <a:endCxn id="36" idx="7"/>
            </p:cNvCxnSpPr>
            <p:nvPr/>
          </p:nvCxnSpPr>
          <p:spPr>
            <a:xfrm flipH="1">
              <a:off x="1375276" y="2334005"/>
              <a:ext cx="240298" cy="82927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9" name="Straight Arrow Connector 48"/>
          <p:cNvCxnSpPr/>
          <p:nvPr/>
        </p:nvCxnSpPr>
        <p:spPr>
          <a:xfrm flipH="1">
            <a:off x="7543800" y="1219200"/>
            <a:ext cx="246695" cy="2350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687600" y="609600"/>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B</a:t>
            </a:r>
            <a:endParaRPr lang="en-US" b="1" dirty="0"/>
          </a:p>
        </p:txBody>
      </p:sp>
      <p:sp>
        <p:nvSpPr>
          <p:cNvPr id="54" name="Oval 53"/>
          <p:cNvSpPr/>
          <p:nvPr/>
        </p:nvSpPr>
        <p:spPr>
          <a:xfrm>
            <a:off x="2307757" y="609600"/>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F</a:t>
            </a:r>
            <a:endParaRPr lang="en-US" sz="3600" b="1" dirty="0"/>
          </a:p>
        </p:txBody>
      </p:sp>
      <p:sp>
        <p:nvSpPr>
          <p:cNvPr id="55" name="Oval 54"/>
          <p:cNvSpPr/>
          <p:nvPr/>
        </p:nvSpPr>
        <p:spPr>
          <a:xfrm>
            <a:off x="1455043" y="1687286"/>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A</a:t>
            </a:r>
            <a:endParaRPr lang="en-US" b="1" dirty="0"/>
          </a:p>
        </p:txBody>
      </p:sp>
      <p:sp>
        <p:nvSpPr>
          <p:cNvPr id="56" name="Oval 55"/>
          <p:cNvSpPr/>
          <p:nvPr/>
        </p:nvSpPr>
        <p:spPr>
          <a:xfrm>
            <a:off x="2179850" y="2715986"/>
            <a:ext cx="383721" cy="48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D</a:t>
            </a:r>
            <a:endParaRPr lang="en-US" b="1" dirty="0"/>
          </a:p>
        </p:txBody>
      </p:sp>
      <p:sp>
        <p:nvSpPr>
          <p:cNvPr id="57" name="Oval 56"/>
          <p:cNvSpPr/>
          <p:nvPr/>
        </p:nvSpPr>
        <p:spPr>
          <a:xfrm>
            <a:off x="943414" y="2862943"/>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G</a:t>
            </a:r>
            <a:endParaRPr lang="en-US" b="1" dirty="0"/>
          </a:p>
        </p:txBody>
      </p:sp>
      <p:sp>
        <p:nvSpPr>
          <p:cNvPr id="58" name="Oval 57"/>
          <p:cNvSpPr/>
          <p:nvPr/>
        </p:nvSpPr>
        <p:spPr>
          <a:xfrm>
            <a:off x="48064" y="1883229"/>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E</a:t>
            </a:r>
            <a:endParaRPr lang="en-US" b="1" dirty="0"/>
          </a:p>
        </p:txBody>
      </p:sp>
      <p:sp>
        <p:nvSpPr>
          <p:cNvPr id="59" name="Oval 58"/>
          <p:cNvSpPr/>
          <p:nvPr/>
        </p:nvSpPr>
        <p:spPr>
          <a:xfrm>
            <a:off x="3160471" y="1344386"/>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C</a:t>
            </a:r>
            <a:endParaRPr lang="en-US" b="1" dirty="0"/>
          </a:p>
        </p:txBody>
      </p:sp>
      <p:sp>
        <p:nvSpPr>
          <p:cNvPr id="60" name="Oval 59"/>
          <p:cNvSpPr/>
          <p:nvPr/>
        </p:nvSpPr>
        <p:spPr>
          <a:xfrm>
            <a:off x="3245743" y="2422071"/>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H</a:t>
            </a:r>
            <a:endParaRPr lang="en-US" b="1" dirty="0"/>
          </a:p>
        </p:txBody>
      </p:sp>
      <p:cxnSp>
        <p:nvCxnSpPr>
          <p:cNvPr id="61" name="Straight Connector 60"/>
          <p:cNvCxnSpPr>
            <a:stCxn id="58" idx="0"/>
            <a:endCxn id="53" idx="3"/>
          </p:cNvCxnSpPr>
          <p:nvPr/>
        </p:nvCxnSpPr>
        <p:spPr>
          <a:xfrm flipV="1">
            <a:off x="239925" y="1027719"/>
            <a:ext cx="503870" cy="855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57" idx="2"/>
          </p:cNvCxnSpPr>
          <p:nvPr/>
        </p:nvCxnSpPr>
        <p:spPr>
          <a:xfrm>
            <a:off x="303878" y="2373086"/>
            <a:ext cx="639536" cy="734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3" idx="5"/>
            <a:endCxn id="55" idx="1"/>
          </p:cNvCxnSpPr>
          <p:nvPr/>
        </p:nvCxnSpPr>
        <p:spPr>
          <a:xfrm>
            <a:off x="1015126" y="1027719"/>
            <a:ext cx="496111" cy="731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5" idx="5"/>
            <a:endCxn id="56" idx="1"/>
          </p:cNvCxnSpPr>
          <p:nvPr/>
        </p:nvCxnSpPr>
        <p:spPr>
          <a:xfrm>
            <a:off x="1782569" y="2105405"/>
            <a:ext cx="453475" cy="682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071321" y="756557"/>
            <a:ext cx="12364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4" idx="4"/>
            <a:endCxn id="56" idx="0"/>
          </p:cNvCxnSpPr>
          <p:nvPr/>
        </p:nvCxnSpPr>
        <p:spPr>
          <a:xfrm flipH="1">
            <a:off x="2371710" y="1099457"/>
            <a:ext cx="127907" cy="16165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4" idx="6"/>
            <a:endCxn id="59" idx="0"/>
          </p:cNvCxnSpPr>
          <p:nvPr/>
        </p:nvCxnSpPr>
        <p:spPr>
          <a:xfrm>
            <a:off x="2691478" y="854529"/>
            <a:ext cx="660854" cy="489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59" idx="4"/>
          </p:cNvCxnSpPr>
          <p:nvPr/>
        </p:nvCxnSpPr>
        <p:spPr>
          <a:xfrm>
            <a:off x="3352332" y="1834243"/>
            <a:ext cx="21318" cy="587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5" idx="3"/>
            <a:endCxn id="57" idx="7"/>
          </p:cNvCxnSpPr>
          <p:nvPr/>
        </p:nvCxnSpPr>
        <p:spPr>
          <a:xfrm flipH="1">
            <a:off x="1270940" y="2105405"/>
            <a:ext cx="240298" cy="829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3581400" y="2286000"/>
            <a:ext cx="246695" cy="2350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8686800" y="1447800"/>
            <a:ext cx="274320" cy="0"/>
          </a:xfrm>
          <a:prstGeom prst="straightConnector1">
            <a:avLst/>
          </a:prstGeom>
          <a:ln w="349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p>
            <a:r>
              <a:rPr lang="en-US" sz="3600" u="sng" dirty="0" smtClean="0">
                <a:solidFill>
                  <a:schemeClr val="accent1">
                    <a:lumMod val="50000"/>
                  </a:schemeClr>
                </a:solidFill>
              </a:rPr>
              <a:t>Depth First Search</a:t>
            </a:r>
            <a:endParaRPr lang="en-US" u="sng" dirty="0"/>
          </a:p>
        </p:txBody>
      </p:sp>
      <p:sp>
        <p:nvSpPr>
          <p:cNvPr id="22" name="TextBox 21"/>
          <p:cNvSpPr txBox="1"/>
          <p:nvPr/>
        </p:nvSpPr>
        <p:spPr>
          <a:xfrm>
            <a:off x="228600" y="4119701"/>
            <a:ext cx="8686800" cy="2800767"/>
          </a:xfrm>
          <a:prstGeom prst="rect">
            <a:avLst/>
          </a:prstGeom>
          <a:noFill/>
        </p:spPr>
        <p:txBody>
          <a:bodyPr wrap="square" rtlCol="0">
            <a:spAutoFit/>
          </a:bodyPr>
          <a:lstStyle/>
          <a:p>
            <a:pPr>
              <a:lnSpc>
                <a:spcPct val="200000"/>
              </a:lnSpc>
              <a:buFont typeface="Wingdings"/>
              <a:buChar char="à"/>
            </a:pPr>
            <a:r>
              <a:rPr lang="en-US" sz="2400" b="1" dirty="0" smtClean="0">
                <a:solidFill>
                  <a:srgbClr val="7030A0"/>
                </a:solidFill>
                <a:sym typeface="Wingdings" pitchFamily="2" charset="2"/>
              </a:rPr>
              <a:t>Adjacent vertices of ‘C‘ are ‘F’ &amp; ‘H’ .</a:t>
            </a:r>
          </a:p>
          <a:p>
            <a:pPr>
              <a:lnSpc>
                <a:spcPct val="200000"/>
              </a:lnSpc>
              <a:buFont typeface="Wingdings"/>
              <a:buChar char="à"/>
            </a:pPr>
            <a:r>
              <a:rPr lang="en-US" sz="2400" b="1" dirty="0" smtClean="0">
                <a:solidFill>
                  <a:srgbClr val="7030A0"/>
                </a:solidFill>
                <a:sym typeface="Wingdings" pitchFamily="2" charset="2"/>
              </a:rPr>
              <a:t>Vertex ‘F’ &amp; ‘H’ are already visited.</a:t>
            </a:r>
          </a:p>
          <a:p>
            <a:pPr>
              <a:lnSpc>
                <a:spcPct val="200000"/>
              </a:lnSpc>
              <a:buFont typeface="Wingdings"/>
              <a:buChar char="à"/>
            </a:pPr>
            <a:r>
              <a:rPr lang="en-US" sz="2400" b="1" dirty="0" smtClean="0">
                <a:solidFill>
                  <a:srgbClr val="7030A0"/>
                </a:solidFill>
                <a:sym typeface="Wingdings" pitchFamily="2" charset="2"/>
              </a:rPr>
              <a:t>Pop ‘C’ from the stack, so that top pointer points to ‘F’.</a:t>
            </a:r>
            <a:endParaRPr lang="en-US" sz="1600" b="1" dirty="0" smtClean="0">
              <a:solidFill>
                <a:srgbClr val="7030A0"/>
              </a:solidFill>
            </a:endParaRPr>
          </a:p>
          <a:p>
            <a:pPr>
              <a:lnSpc>
                <a:spcPct val="200000"/>
              </a:lnSpc>
            </a:pPr>
            <a:endParaRPr lang="en-US" sz="1600" b="1" dirty="0">
              <a:solidFill>
                <a:srgbClr val="7030A0"/>
              </a:solidFill>
            </a:endParaRPr>
          </a:p>
        </p:txBody>
      </p:sp>
      <p:sp>
        <p:nvSpPr>
          <p:cNvPr id="24" name="TextBox 23"/>
          <p:cNvSpPr txBox="1"/>
          <p:nvPr/>
        </p:nvSpPr>
        <p:spPr>
          <a:xfrm>
            <a:off x="3886200" y="3562290"/>
            <a:ext cx="3657600" cy="400110"/>
          </a:xfrm>
          <a:prstGeom prst="rect">
            <a:avLst/>
          </a:prstGeom>
          <a:noFill/>
        </p:spPr>
        <p:txBody>
          <a:bodyPr wrap="square" rtlCol="0">
            <a:spAutoFit/>
          </a:bodyPr>
          <a:lstStyle/>
          <a:p>
            <a:r>
              <a:rPr lang="en-US" sz="2000" b="1" dirty="0" smtClean="0">
                <a:solidFill>
                  <a:schemeClr val="accent2">
                    <a:lumMod val="50000"/>
                  </a:schemeClr>
                </a:solidFill>
              </a:rPr>
              <a:t>Result : A B E G F C H  </a:t>
            </a:r>
            <a:endParaRPr lang="en-US" sz="2000" b="1" dirty="0">
              <a:solidFill>
                <a:schemeClr val="accent2">
                  <a:lumMod val="50000"/>
                </a:schemeClr>
              </a:solidFill>
            </a:endParaRPr>
          </a:p>
        </p:txBody>
      </p:sp>
      <p:graphicFrame>
        <p:nvGraphicFramePr>
          <p:cNvPr id="26" name="Table 25"/>
          <p:cNvGraphicFramePr>
            <a:graphicFrameLocks noGrp="1"/>
          </p:cNvGraphicFramePr>
          <p:nvPr/>
        </p:nvGraphicFramePr>
        <p:xfrm>
          <a:off x="8001000" y="228600"/>
          <a:ext cx="685800" cy="2971800"/>
        </p:xfrm>
        <a:graphic>
          <a:graphicData uri="http://schemas.openxmlformats.org/drawingml/2006/table">
            <a:tbl>
              <a:tblPr firstRow="1" bandRow="1">
                <a:tableStyleId>{5C22544A-7EE6-4342-B048-85BDC9FD1C3A}</a:tableStyleId>
              </a:tblPr>
              <a:tblGrid>
                <a:gridCol w="685800"/>
              </a:tblGrid>
              <a:tr h="495300">
                <a:tc>
                  <a:txBody>
                    <a:bodyPr/>
                    <a:lstStyle/>
                    <a:p>
                      <a:endParaRPr lang="en-US" dirty="0"/>
                    </a:p>
                  </a:txBody>
                  <a:tcPr/>
                </a:tc>
              </a:tr>
              <a:tr h="495300">
                <a:tc>
                  <a:txBody>
                    <a:bodyPr/>
                    <a:lstStyle/>
                    <a:p>
                      <a:r>
                        <a:rPr lang="en-US" dirty="0" smtClean="0"/>
                        <a:t>    </a:t>
                      </a:r>
                      <a:endParaRPr lang="en-US" b="1" dirty="0"/>
                    </a:p>
                  </a:txBody>
                  <a:tcPr/>
                </a:tc>
              </a:tr>
              <a:tr h="495300">
                <a:tc>
                  <a:txBody>
                    <a:bodyPr/>
                    <a:lstStyle/>
                    <a:p>
                      <a:r>
                        <a:rPr lang="en-US" dirty="0" smtClean="0"/>
                        <a:t>    </a:t>
                      </a:r>
                      <a:endParaRPr lang="en-US" b="1" dirty="0"/>
                    </a:p>
                  </a:txBody>
                  <a:tcPr/>
                </a:tc>
              </a:tr>
              <a:tr h="495300">
                <a:tc>
                  <a:txBody>
                    <a:bodyPr/>
                    <a:lstStyle/>
                    <a:p>
                      <a:r>
                        <a:rPr lang="en-US" dirty="0" smtClean="0"/>
                        <a:t>    </a:t>
                      </a:r>
                      <a:r>
                        <a:rPr lang="en-US" sz="2400" b="1" dirty="0" smtClean="0"/>
                        <a:t>F</a:t>
                      </a:r>
                      <a:endParaRPr lang="en-US" b="1" dirty="0"/>
                    </a:p>
                  </a:txBody>
                  <a:tcPr/>
                </a:tc>
              </a:tr>
              <a:tr h="495300">
                <a:tc>
                  <a:txBody>
                    <a:bodyPr/>
                    <a:lstStyle/>
                    <a:p>
                      <a:r>
                        <a:rPr lang="en-US" dirty="0" smtClean="0"/>
                        <a:t>    </a:t>
                      </a:r>
                      <a:r>
                        <a:rPr lang="en-US" sz="2400" b="1" dirty="0" smtClean="0"/>
                        <a:t>B</a:t>
                      </a:r>
                      <a:endParaRPr lang="en-US" b="1" dirty="0"/>
                    </a:p>
                  </a:txBody>
                  <a:tcPr/>
                </a:tc>
              </a:tr>
              <a:tr h="495300">
                <a:tc>
                  <a:txBody>
                    <a:bodyPr/>
                    <a:lstStyle/>
                    <a:p>
                      <a:r>
                        <a:rPr lang="en-US" dirty="0" smtClean="0"/>
                        <a:t>    </a:t>
                      </a:r>
                      <a:r>
                        <a:rPr lang="en-US" sz="2400" b="1" dirty="0" smtClean="0"/>
                        <a:t>A</a:t>
                      </a:r>
                      <a:endParaRPr lang="en-US" b="1" dirty="0"/>
                    </a:p>
                  </a:txBody>
                  <a:tcPr/>
                </a:tc>
              </a:tr>
            </a:tbl>
          </a:graphicData>
        </a:graphic>
      </p:graphicFrame>
      <p:grpSp>
        <p:nvGrpSpPr>
          <p:cNvPr id="3" name="Group 27"/>
          <p:cNvGrpSpPr/>
          <p:nvPr/>
        </p:nvGrpSpPr>
        <p:grpSpPr>
          <a:xfrm>
            <a:off x="4114800" y="685800"/>
            <a:ext cx="3581400" cy="2743200"/>
            <a:chOff x="152400" y="838200"/>
            <a:chExt cx="3581400" cy="2743200"/>
          </a:xfrm>
        </p:grpSpPr>
        <p:grpSp>
          <p:nvGrpSpPr>
            <p:cNvPr id="4" name="Group 19"/>
            <p:cNvGrpSpPr/>
            <p:nvPr/>
          </p:nvGrpSpPr>
          <p:grpSpPr>
            <a:xfrm>
              <a:off x="152400" y="838200"/>
              <a:ext cx="3581400" cy="2743200"/>
              <a:chOff x="1066800" y="1752600"/>
              <a:chExt cx="6400800" cy="4267200"/>
            </a:xfrm>
          </p:grpSpPr>
          <p:sp>
            <p:nvSpPr>
              <p:cNvPr id="32" name="Oval 31"/>
              <p:cNvSpPr/>
              <p:nvPr/>
            </p:nvSpPr>
            <p:spPr>
              <a:xfrm>
                <a:off x="2209800" y="17526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B</a:t>
                </a:r>
                <a:endParaRPr lang="en-US" b="1" dirty="0"/>
              </a:p>
            </p:txBody>
          </p:sp>
          <p:sp>
            <p:nvSpPr>
              <p:cNvPr id="33" name="Oval 32"/>
              <p:cNvSpPr/>
              <p:nvPr/>
            </p:nvSpPr>
            <p:spPr>
              <a:xfrm>
                <a:off x="5105400" y="17526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F</a:t>
                </a:r>
                <a:endParaRPr lang="en-US" sz="3600" b="1" dirty="0"/>
              </a:p>
            </p:txBody>
          </p:sp>
          <p:sp>
            <p:nvSpPr>
              <p:cNvPr id="34" name="Oval 33"/>
              <p:cNvSpPr/>
              <p:nvPr/>
            </p:nvSpPr>
            <p:spPr>
              <a:xfrm>
                <a:off x="3581400" y="34290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A</a:t>
                </a:r>
                <a:endParaRPr lang="en-US" b="1" dirty="0"/>
              </a:p>
            </p:txBody>
          </p:sp>
          <p:sp>
            <p:nvSpPr>
              <p:cNvPr id="35" name="Oval 34"/>
              <p:cNvSpPr/>
              <p:nvPr/>
            </p:nvSpPr>
            <p:spPr>
              <a:xfrm>
                <a:off x="4876800" y="50292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D</a:t>
                </a:r>
                <a:endParaRPr lang="en-US" b="1" dirty="0"/>
              </a:p>
            </p:txBody>
          </p:sp>
          <p:sp>
            <p:nvSpPr>
              <p:cNvPr id="36" name="Oval 35"/>
              <p:cNvSpPr/>
              <p:nvPr/>
            </p:nvSpPr>
            <p:spPr>
              <a:xfrm>
                <a:off x="2667000" y="52578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G</a:t>
                </a:r>
                <a:endParaRPr lang="en-US" b="1" dirty="0"/>
              </a:p>
            </p:txBody>
          </p:sp>
          <p:sp>
            <p:nvSpPr>
              <p:cNvPr id="37" name="Oval 36"/>
              <p:cNvSpPr/>
              <p:nvPr/>
            </p:nvSpPr>
            <p:spPr>
              <a:xfrm>
                <a:off x="1066800" y="37338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E</a:t>
                </a:r>
                <a:endParaRPr lang="en-US" b="1" dirty="0"/>
              </a:p>
            </p:txBody>
          </p:sp>
          <p:sp>
            <p:nvSpPr>
              <p:cNvPr id="38" name="Oval 37"/>
              <p:cNvSpPr/>
              <p:nvPr/>
            </p:nvSpPr>
            <p:spPr>
              <a:xfrm>
                <a:off x="6629400" y="28956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C</a:t>
                </a:r>
                <a:endParaRPr lang="en-US" b="1" dirty="0"/>
              </a:p>
            </p:txBody>
          </p:sp>
          <p:sp>
            <p:nvSpPr>
              <p:cNvPr id="39" name="Oval 38"/>
              <p:cNvSpPr/>
              <p:nvPr/>
            </p:nvSpPr>
            <p:spPr>
              <a:xfrm>
                <a:off x="6781800" y="45720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H</a:t>
                </a:r>
                <a:endParaRPr lang="en-US" b="1" dirty="0"/>
              </a:p>
            </p:txBody>
          </p:sp>
          <p:cxnSp>
            <p:nvCxnSpPr>
              <p:cNvPr id="40" name="Straight Connector 39"/>
              <p:cNvCxnSpPr>
                <a:stCxn id="37" idx="0"/>
                <a:endCxn id="32" idx="3"/>
              </p:cNvCxnSpPr>
              <p:nvPr/>
            </p:nvCxnSpPr>
            <p:spPr>
              <a:xfrm flipV="1">
                <a:off x="1409700" y="2403008"/>
                <a:ext cx="900533" cy="13307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6" idx="2"/>
              </p:cNvCxnSpPr>
              <p:nvPr/>
            </p:nvCxnSpPr>
            <p:spPr>
              <a:xfrm>
                <a:off x="1524000" y="4495800"/>
                <a:ext cx="114300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2" idx="5"/>
                <a:endCxn id="34" idx="1"/>
              </p:cNvCxnSpPr>
              <p:nvPr/>
            </p:nvCxnSpPr>
            <p:spPr>
              <a:xfrm>
                <a:off x="2795167" y="2403008"/>
                <a:ext cx="886666" cy="1137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4" idx="5"/>
                <a:endCxn id="35" idx="1"/>
              </p:cNvCxnSpPr>
              <p:nvPr/>
            </p:nvCxnSpPr>
            <p:spPr>
              <a:xfrm>
                <a:off x="4166767" y="4079408"/>
                <a:ext cx="810466" cy="1061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895600" y="1981200"/>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3" idx="4"/>
                <a:endCxn id="35" idx="0"/>
              </p:cNvCxnSpPr>
              <p:nvPr/>
            </p:nvCxnSpPr>
            <p:spPr>
              <a:xfrm flipH="1">
                <a:off x="5219700" y="2514600"/>
                <a:ext cx="228600" cy="2514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3" idx="6"/>
                <a:endCxn id="38" idx="0"/>
              </p:cNvCxnSpPr>
              <p:nvPr/>
            </p:nvCxnSpPr>
            <p:spPr>
              <a:xfrm>
                <a:off x="5791200" y="2133600"/>
                <a:ext cx="11811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8" idx="4"/>
              </p:cNvCxnSpPr>
              <p:nvPr/>
            </p:nvCxnSpPr>
            <p:spPr>
              <a:xfrm>
                <a:off x="6972300" y="3657600"/>
                <a:ext cx="38100" cy="91440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a:stCxn id="34" idx="3"/>
              <a:endCxn id="36" idx="7"/>
            </p:cNvCxnSpPr>
            <p:nvPr/>
          </p:nvCxnSpPr>
          <p:spPr>
            <a:xfrm flipH="1">
              <a:off x="1375276" y="2334005"/>
              <a:ext cx="240298" cy="82927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9" name="Straight Arrow Connector 48"/>
          <p:cNvCxnSpPr/>
          <p:nvPr/>
        </p:nvCxnSpPr>
        <p:spPr>
          <a:xfrm flipH="1">
            <a:off x="6705600" y="533400"/>
            <a:ext cx="246695" cy="2350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687600" y="609600"/>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B</a:t>
            </a:r>
            <a:endParaRPr lang="en-US" b="1" dirty="0"/>
          </a:p>
        </p:txBody>
      </p:sp>
      <p:sp>
        <p:nvSpPr>
          <p:cNvPr id="54" name="Oval 53"/>
          <p:cNvSpPr/>
          <p:nvPr/>
        </p:nvSpPr>
        <p:spPr>
          <a:xfrm>
            <a:off x="2307757" y="609600"/>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F</a:t>
            </a:r>
            <a:endParaRPr lang="en-US" sz="3600" b="1" dirty="0"/>
          </a:p>
        </p:txBody>
      </p:sp>
      <p:sp>
        <p:nvSpPr>
          <p:cNvPr id="55" name="Oval 54"/>
          <p:cNvSpPr/>
          <p:nvPr/>
        </p:nvSpPr>
        <p:spPr>
          <a:xfrm>
            <a:off x="1455043" y="1687286"/>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A</a:t>
            </a:r>
            <a:endParaRPr lang="en-US" b="1" dirty="0"/>
          </a:p>
        </p:txBody>
      </p:sp>
      <p:sp>
        <p:nvSpPr>
          <p:cNvPr id="56" name="Oval 55"/>
          <p:cNvSpPr/>
          <p:nvPr/>
        </p:nvSpPr>
        <p:spPr>
          <a:xfrm>
            <a:off x="2179850" y="2715986"/>
            <a:ext cx="383721" cy="48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D</a:t>
            </a:r>
            <a:endParaRPr lang="en-US" b="1" dirty="0"/>
          </a:p>
        </p:txBody>
      </p:sp>
      <p:sp>
        <p:nvSpPr>
          <p:cNvPr id="57" name="Oval 56"/>
          <p:cNvSpPr/>
          <p:nvPr/>
        </p:nvSpPr>
        <p:spPr>
          <a:xfrm>
            <a:off x="943414" y="2862943"/>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G</a:t>
            </a:r>
            <a:endParaRPr lang="en-US" b="1" dirty="0"/>
          </a:p>
        </p:txBody>
      </p:sp>
      <p:sp>
        <p:nvSpPr>
          <p:cNvPr id="58" name="Oval 57"/>
          <p:cNvSpPr/>
          <p:nvPr/>
        </p:nvSpPr>
        <p:spPr>
          <a:xfrm>
            <a:off x="48064" y="1883229"/>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E</a:t>
            </a:r>
            <a:endParaRPr lang="en-US" b="1" dirty="0"/>
          </a:p>
        </p:txBody>
      </p:sp>
      <p:sp>
        <p:nvSpPr>
          <p:cNvPr id="59" name="Oval 58"/>
          <p:cNvSpPr/>
          <p:nvPr/>
        </p:nvSpPr>
        <p:spPr>
          <a:xfrm>
            <a:off x="3160471" y="1344386"/>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C</a:t>
            </a:r>
            <a:endParaRPr lang="en-US" b="1" dirty="0"/>
          </a:p>
        </p:txBody>
      </p:sp>
      <p:sp>
        <p:nvSpPr>
          <p:cNvPr id="60" name="Oval 59"/>
          <p:cNvSpPr/>
          <p:nvPr/>
        </p:nvSpPr>
        <p:spPr>
          <a:xfrm>
            <a:off x="3245743" y="2422071"/>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H</a:t>
            </a:r>
            <a:endParaRPr lang="en-US" b="1" dirty="0"/>
          </a:p>
        </p:txBody>
      </p:sp>
      <p:cxnSp>
        <p:nvCxnSpPr>
          <p:cNvPr id="61" name="Straight Connector 60"/>
          <p:cNvCxnSpPr>
            <a:stCxn id="58" idx="0"/>
            <a:endCxn id="53" idx="3"/>
          </p:cNvCxnSpPr>
          <p:nvPr/>
        </p:nvCxnSpPr>
        <p:spPr>
          <a:xfrm flipV="1">
            <a:off x="239925" y="1027719"/>
            <a:ext cx="503870" cy="855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57" idx="2"/>
          </p:cNvCxnSpPr>
          <p:nvPr/>
        </p:nvCxnSpPr>
        <p:spPr>
          <a:xfrm>
            <a:off x="303878" y="2373086"/>
            <a:ext cx="639536" cy="734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3" idx="5"/>
            <a:endCxn id="55" idx="1"/>
          </p:cNvCxnSpPr>
          <p:nvPr/>
        </p:nvCxnSpPr>
        <p:spPr>
          <a:xfrm>
            <a:off x="1015126" y="1027719"/>
            <a:ext cx="496111" cy="731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5" idx="5"/>
            <a:endCxn id="56" idx="1"/>
          </p:cNvCxnSpPr>
          <p:nvPr/>
        </p:nvCxnSpPr>
        <p:spPr>
          <a:xfrm>
            <a:off x="1782569" y="2105405"/>
            <a:ext cx="453475" cy="682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071321" y="756557"/>
            <a:ext cx="12364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4" idx="4"/>
            <a:endCxn id="56" idx="0"/>
          </p:cNvCxnSpPr>
          <p:nvPr/>
        </p:nvCxnSpPr>
        <p:spPr>
          <a:xfrm flipH="1">
            <a:off x="2371710" y="1099457"/>
            <a:ext cx="127907" cy="16165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4" idx="6"/>
            <a:endCxn id="59" idx="0"/>
          </p:cNvCxnSpPr>
          <p:nvPr/>
        </p:nvCxnSpPr>
        <p:spPr>
          <a:xfrm>
            <a:off x="2691478" y="854529"/>
            <a:ext cx="660854" cy="489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59" idx="4"/>
          </p:cNvCxnSpPr>
          <p:nvPr/>
        </p:nvCxnSpPr>
        <p:spPr>
          <a:xfrm>
            <a:off x="3352332" y="1834243"/>
            <a:ext cx="21318" cy="587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5" idx="3"/>
            <a:endCxn id="57" idx="7"/>
          </p:cNvCxnSpPr>
          <p:nvPr/>
        </p:nvCxnSpPr>
        <p:spPr>
          <a:xfrm flipH="1">
            <a:off x="1270940" y="2105405"/>
            <a:ext cx="240298" cy="829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3505200" y="1143000"/>
            <a:ext cx="246695" cy="2350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8686800" y="1981200"/>
            <a:ext cx="274320" cy="0"/>
          </a:xfrm>
          <a:prstGeom prst="straightConnector1">
            <a:avLst/>
          </a:prstGeom>
          <a:ln w="349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p>
            <a:r>
              <a:rPr lang="en-US" sz="3600" u="sng" dirty="0" smtClean="0">
                <a:solidFill>
                  <a:schemeClr val="accent1">
                    <a:lumMod val="50000"/>
                  </a:schemeClr>
                </a:solidFill>
              </a:rPr>
              <a:t>Depth First Search</a:t>
            </a:r>
            <a:endParaRPr lang="en-US" u="sng" dirty="0"/>
          </a:p>
        </p:txBody>
      </p:sp>
      <p:sp>
        <p:nvSpPr>
          <p:cNvPr id="22" name="TextBox 21"/>
          <p:cNvSpPr txBox="1"/>
          <p:nvPr/>
        </p:nvSpPr>
        <p:spPr>
          <a:xfrm>
            <a:off x="228600" y="4119701"/>
            <a:ext cx="8686800" cy="2800767"/>
          </a:xfrm>
          <a:prstGeom prst="rect">
            <a:avLst/>
          </a:prstGeom>
          <a:noFill/>
        </p:spPr>
        <p:txBody>
          <a:bodyPr wrap="square" rtlCol="0">
            <a:spAutoFit/>
          </a:bodyPr>
          <a:lstStyle/>
          <a:p>
            <a:pPr>
              <a:lnSpc>
                <a:spcPct val="200000"/>
              </a:lnSpc>
              <a:buFont typeface="Wingdings"/>
              <a:buChar char="à"/>
            </a:pPr>
            <a:r>
              <a:rPr lang="en-US" sz="2400" b="1" dirty="0" smtClean="0">
                <a:solidFill>
                  <a:srgbClr val="7030A0"/>
                </a:solidFill>
                <a:sym typeface="Wingdings" pitchFamily="2" charset="2"/>
              </a:rPr>
              <a:t>Adjacent vertices of ‘F‘ are ‘B’, ‘D’ &amp; ‘C’ .</a:t>
            </a:r>
          </a:p>
          <a:p>
            <a:pPr>
              <a:lnSpc>
                <a:spcPct val="200000"/>
              </a:lnSpc>
              <a:buFont typeface="Wingdings"/>
              <a:buChar char="à"/>
            </a:pPr>
            <a:r>
              <a:rPr lang="en-US" sz="2400" b="1" dirty="0" smtClean="0">
                <a:solidFill>
                  <a:srgbClr val="7030A0"/>
                </a:solidFill>
                <a:sym typeface="Wingdings" pitchFamily="2" charset="2"/>
              </a:rPr>
              <a:t>Vertex ‘B’ &amp; ‘C’ are already visited, So mark ‘D’ as visited.</a:t>
            </a:r>
          </a:p>
          <a:p>
            <a:pPr>
              <a:lnSpc>
                <a:spcPct val="200000"/>
              </a:lnSpc>
              <a:buFont typeface="Wingdings"/>
              <a:buChar char="à"/>
            </a:pPr>
            <a:r>
              <a:rPr lang="en-US" sz="2400" b="1" dirty="0" smtClean="0">
                <a:solidFill>
                  <a:srgbClr val="7030A0"/>
                </a:solidFill>
                <a:sym typeface="Wingdings" pitchFamily="2" charset="2"/>
              </a:rPr>
              <a:t>Push ‘D’ on to the stack and update the result.</a:t>
            </a:r>
            <a:endParaRPr lang="en-US" sz="1600" b="1" dirty="0" smtClean="0">
              <a:solidFill>
                <a:srgbClr val="7030A0"/>
              </a:solidFill>
            </a:endParaRPr>
          </a:p>
          <a:p>
            <a:pPr>
              <a:lnSpc>
                <a:spcPct val="200000"/>
              </a:lnSpc>
            </a:pPr>
            <a:endParaRPr lang="en-US" sz="1600" b="1" dirty="0">
              <a:solidFill>
                <a:srgbClr val="7030A0"/>
              </a:solidFill>
            </a:endParaRPr>
          </a:p>
        </p:txBody>
      </p:sp>
      <p:sp>
        <p:nvSpPr>
          <p:cNvPr id="24" name="TextBox 23"/>
          <p:cNvSpPr txBox="1"/>
          <p:nvPr/>
        </p:nvSpPr>
        <p:spPr>
          <a:xfrm>
            <a:off x="3886200" y="3562290"/>
            <a:ext cx="3657600" cy="400110"/>
          </a:xfrm>
          <a:prstGeom prst="rect">
            <a:avLst/>
          </a:prstGeom>
          <a:noFill/>
        </p:spPr>
        <p:txBody>
          <a:bodyPr wrap="square" rtlCol="0">
            <a:spAutoFit/>
          </a:bodyPr>
          <a:lstStyle/>
          <a:p>
            <a:r>
              <a:rPr lang="en-US" sz="2000" b="1" dirty="0" smtClean="0">
                <a:solidFill>
                  <a:schemeClr val="accent2">
                    <a:lumMod val="50000"/>
                  </a:schemeClr>
                </a:solidFill>
              </a:rPr>
              <a:t>Result : A B E G F C H D  </a:t>
            </a:r>
            <a:endParaRPr lang="en-US" sz="2000" b="1" dirty="0">
              <a:solidFill>
                <a:schemeClr val="accent2">
                  <a:lumMod val="50000"/>
                </a:schemeClr>
              </a:solidFill>
            </a:endParaRPr>
          </a:p>
        </p:txBody>
      </p:sp>
      <p:graphicFrame>
        <p:nvGraphicFramePr>
          <p:cNvPr id="26" name="Table 25"/>
          <p:cNvGraphicFramePr>
            <a:graphicFrameLocks noGrp="1"/>
          </p:cNvGraphicFramePr>
          <p:nvPr/>
        </p:nvGraphicFramePr>
        <p:xfrm>
          <a:off x="8001000" y="228600"/>
          <a:ext cx="685800" cy="2971800"/>
        </p:xfrm>
        <a:graphic>
          <a:graphicData uri="http://schemas.openxmlformats.org/drawingml/2006/table">
            <a:tbl>
              <a:tblPr firstRow="1" bandRow="1">
                <a:tableStyleId>{5C22544A-7EE6-4342-B048-85BDC9FD1C3A}</a:tableStyleId>
              </a:tblPr>
              <a:tblGrid>
                <a:gridCol w="685800"/>
              </a:tblGrid>
              <a:tr h="495300">
                <a:tc>
                  <a:txBody>
                    <a:bodyPr/>
                    <a:lstStyle/>
                    <a:p>
                      <a:endParaRPr lang="en-US" dirty="0"/>
                    </a:p>
                  </a:txBody>
                  <a:tcPr/>
                </a:tc>
              </a:tr>
              <a:tr h="495300">
                <a:tc>
                  <a:txBody>
                    <a:bodyPr/>
                    <a:lstStyle/>
                    <a:p>
                      <a:r>
                        <a:rPr lang="en-US" dirty="0" smtClean="0"/>
                        <a:t>    </a:t>
                      </a:r>
                      <a:endParaRPr lang="en-US" b="1" dirty="0"/>
                    </a:p>
                  </a:txBody>
                  <a:tcPr/>
                </a:tc>
              </a:tr>
              <a:tr h="495300">
                <a:tc>
                  <a:txBody>
                    <a:bodyPr/>
                    <a:lstStyle/>
                    <a:p>
                      <a:r>
                        <a:rPr lang="en-US" dirty="0" smtClean="0"/>
                        <a:t>    </a:t>
                      </a:r>
                      <a:r>
                        <a:rPr lang="en-US" sz="2400" b="1" dirty="0" smtClean="0"/>
                        <a:t>D</a:t>
                      </a:r>
                      <a:endParaRPr lang="en-US" b="1" dirty="0"/>
                    </a:p>
                  </a:txBody>
                  <a:tcPr/>
                </a:tc>
              </a:tr>
              <a:tr h="495300">
                <a:tc>
                  <a:txBody>
                    <a:bodyPr/>
                    <a:lstStyle/>
                    <a:p>
                      <a:r>
                        <a:rPr lang="en-US" dirty="0" smtClean="0"/>
                        <a:t>    </a:t>
                      </a:r>
                      <a:r>
                        <a:rPr lang="en-US" sz="2400" b="1" dirty="0" smtClean="0"/>
                        <a:t>F</a:t>
                      </a:r>
                      <a:endParaRPr lang="en-US" b="1" dirty="0"/>
                    </a:p>
                  </a:txBody>
                  <a:tcPr/>
                </a:tc>
              </a:tr>
              <a:tr h="495300">
                <a:tc>
                  <a:txBody>
                    <a:bodyPr/>
                    <a:lstStyle/>
                    <a:p>
                      <a:r>
                        <a:rPr lang="en-US" dirty="0" smtClean="0"/>
                        <a:t>    </a:t>
                      </a:r>
                      <a:r>
                        <a:rPr lang="en-US" sz="2400" b="1" dirty="0" smtClean="0"/>
                        <a:t>B</a:t>
                      </a:r>
                      <a:endParaRPr lang="en-US" b="1" dirty="0"/>
                    </a:p>
                  </a:txBody>
                  <a:tcPr/>
                </a:tc>
              </a:tr>
              <a:tr h="495300">
                <a:tc>
                  <a:txBody>
                    <a:bodyPr/>
                    <a:lstStyle/>
                    <a:p>
                      <a:r>
                        <a:rPr lang="en-US" dirty="0" smtClean="0"/>
                        <a:t>    </a:t>
                      </a:r>
                      <a:r>
                        <a:rPr lang="en-US" sz="2400" b="1" dirty="0" smtClean="0"/>
                        <a:t>A</a:t>
                      </a:r>
                      <a:endParaRPr lang="en-US" b="1" dirty="0"/>
                    </a:p>
                  </a:txBody>
                  <a:tcPr/>
                </a:tc>
              </a:tr>
            </a:tbl>
          </a:graphicData>
        </a:graphic>
      </p:graphicFrame>
      <p:grpSp>
        <p:nvGrpSpPr>
          <p:cNvPr id="3" name="Group 27"/>
          <p:cNvGrpSpPr/>
          <p:nvPr/>
        </p:nvGrpSpPr>
        <p:grpSpPr>
          <a:xfrm>
            <a:off x="4114800" y="685800"/>
            <a:ext cx="3581400" cy="2743200"/>
            <a:chOff x="152400" y="838200"/>
            <a:chExt cx="3581400" cy="2743200"/>
          </a:xfrm>
        </p:grpSpPr>
        <p:grpSp>
          <p:nvGrpSpPr>
            <p:cNvPr id="4" name="Group 19"/>
            <p:cNvGrpSpPr/>
            <p:nvPr/>
          </p:nvGrpSpPr>
          <p:grpSpPr>
            <a:xfrm>
              <a:off x="152400" y="838200"/>
              <a:ext cx="3581400" cy="2743200"/>
              <a:chOff x="1066800" y="1752600"/>
              <a:chExt cx="6400800" cy="4267200"/>
            </a:xfrm>
          </p:grpSpPr>
          <p:sp>
            <p:nvSpPr>
              <p:cNvPr id="32" name="Oval 31"/>
              <p:cNvSpPr/>
              <p:nvPr/>
            </p:nvSpPr>
            <p:spPr>
              <a:xfrm>
                <a:off x="2209800" y="17526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B</a:t>
                </a:r>
                <a:endParaRPr lang="en-US" b="1" dirty="0"/>
              </a:p>
            </p:txBody>
          </p:sp>
          <p:sp>
            <p:nvSpPr>
              <p:cNvPr id="33" name="Oval 32"/>
              <p:cNvSpPr/>
              <p:nvPr/>
            </p:nvSpPr>
            <p:spPr>
              <a:xfrm>
                <a:off x="5105400" y="17526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F</a:t>
                </a:r>
                <a:endParaRPr lang="en-US" sz="3600" b="1" dirty="0"/>
              </a:p>
            </p:txBody>
          </p:sp>
          <p:sp>
            <p:nvSpPr>
              <p:cNvPr id="34" name="Oval 33"/>
              <p:cNvSpPr/>
              <p:nvPr/>
            </p:nvSpPr>
            <p:spPr>
              <a:xfrm>
                <a:off x="3581400" y="34290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A</a:t>
                </a:r>
                <a:endParaRPr lang="en-US" b="1" dirty="0"/>
              </a:p>
            </p:txBody>
          </p:sp>
          <p:sp>
            <p:nvSpPr>
              <p:cNvPr id="35" name="Oval 34"/>
              <p:cNvSpPr/>
              <p:nvPr/>
            </p:nvSpPr>
            <p:spPr>
              <a:xfrm>
                <a:off x="4876800" y="50292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D</a:t>
                </a:r>
                <a:endParaRPr lang="en-US" b="1" dirty="0"/>
              </a:p>
            </p:txBody>
          </p:sp>
          <p:sp>
            <p:nvSpPr>
              <p:cNvPr id="36" name="Oval 35"/>
              <p:cNvSpPr/>
              <p:nvPr/>
            </p:nvSpPr>
            <p:spPr>
              <a:xfrm>
                <a:off x="2667000" y="52578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G</a:t>
                </a:r>
                <a:endParaRPr lang="en-US" b="1" dirty="0"/>
              </a:p>
            </p:txBody>
          </p:sp>
          <p:sp>
            <p:nvSpPr>
              <p:cNvPr id="37" name="Oval 36"/>
              <p:cNvSpPr/>
              <p:nvPr/>
            </p:nvSpPr>
            <p:spPr>
              <a:xfrm>
                <a:off x="1066800" y="37338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E</a:t>
                </a:r>
                <a:endParaRPr lang="en-US" b="1" dirty="0"/>
              </a:p>
            </p:txBody>
          </p:sp>
          <p:sp>
            <p:nvSpPr>
              <p:cNvPr id="38" name="Oval 37"/>
              <p:cNvSpPr/>
              <p:nvPr/>
            </p:nvSpPr>
            <p:spPr>
              <a:xfrm>
                <a:off x="6629400" y="28956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C</a:t>
                </a:r>
                <a:endParaRPr lang="en-US" b="1" dirty="0"/>
              </a:p>
            </p:txBody>
          </p:sp>
          <p:sp>
            <p:nvSpPr>
              <p:cNvPr id="39" name="Oval 38"/>
              <p:cNvSpPr/>
              <p:nvPr/>
            </p:nvSpPr>
            <p:spPr>
              <a:xfrm>
                <a:off x="6781800" y="45720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H</a:t>
                </a:r>
                <a:endParaRPr lang="en-US" b="1" dirty="0"/>
              </a:p>
            </p:txBody>
          </p:sp>
          <p:cxnSp>
            <p:nvCxnSpPr>
              <p:cNvPr id="40" name="Straight Connector 39"/>
              <p:cNvCxnSpPr>
                <a:stCxn id="37" idx="0"/>
                <a:endCxn id="32" idx="3"/>
              </p:cNvCxnSpPr>
              <p:nvPr/>
            </p:nvCxnSpPr>
            <p:spPr>
              <a:xfrm flipV="1">
                <a:off x="1409700" y="2403008"/>
                <a:ext cx="900533" cy="13307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6" idx="2"/>
              </p:cNvCxnSpPr>
              <p:nvPr/>
            </p:nvCxnSpPr>
            <p:spPr>
              <a:xfrm>
                <a:off x="1524000" y="4495800"/>
                <a:ext cx="114300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2" idx="5"/>
                <a:endCxn id="34" idx="1"/>
              </p:cNvCxnSpPr>
              <p:nvPr/>
            </p:nvCxnSpPr>
            <p:spPr>
              <a:xfrm>
                <a:off x="2795167" y="2403008"/>
                <a:ext cx="886666" cy="1137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4" idx="5"/>
                <a:endCxn id="35" idx="1"/>
              </p:cNvCxnSpPr>
              <p:nvPr/>
            </p:nvCxnSpPr>
            <p:spPr>
              <a:xfrm>
                <a:off x="4166767" y="4079408"/>
                <a:ext cx="810466" cy="1061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895600" y="1981200"/>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3" idx="4"/>
                <a:endCxn id="35" idx="0"/>
              </p:cNvCxnSpPr>
              <p:nvPr/>
            </p:nvCxnSpPr>
            <p:spPr>
              <a:xfrm flipH="1">
                <a:off x="5219700" y="2514600"/>
                <a:ext cx="228600" cy="2514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3" idx="6"/>
                <a:endCxn id="38" idx="0"/>
              </p:cNvCxnSpPr>
              <p:nvPr/>
            </p:nvCxnSpPr>
            <p:spPr>
              <a:xfrm>
                <a:off x="5791200" y="2133600"/>
                <a:ext cx="11811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8" idx="4"/>
              </p:cNvCxnSpPr>
              <p:nvPr/>
            </p:nvCxnSpPr>
            <p:spPr>
              <a:xfrm>
                <a:off x="6972300" y="3657600"/>
                <a:ext cx="38100" cy="91440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a:stCxn id="34" idx="3"/>
              <a:endCxn id="36" idx="7"/>
            </p:cNvCxnSpPr>
            <p:nvPr/>
          </p:nvCxnSpPr>
          <p:spPr>
            <a:xfrm flipH="1">
              <a:off x="1375276" y="2334005"/>
              <a:ext cx="240298" cy="82927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9" name="Straight Arrow Connector 48"/>
          <p:cNvCxnSpPr/>
          <p:nvPr/>
        </p:nvCxnSpPr>
        <p:spPr>
          <a:xfrm flipH="1">
            <a:off x="6553200" y="2590800"/>
            <a:ext cx="246695" cy="2350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687600" y="609600"/>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B</a:t>
            </a:r>
            <a:endParaRPr lang="en-US" b="1" dirty="0"/>
          </a:p>
        </p:txBody>
      </p:sp>
      <p:sp>
        <p:nvSpPr>
          <p:cNvPr id="54" name="Oval 53"/>
          <p:cNvSpPr/>
          <p:nvPr/>
        </p:nvSpPr>
        <p:spPr>
          <a:xfrm>
            <a:off x="2307757" y="609600"/>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F</a:t>
            </a:r>
            <a:endParaRPr lang="en-US" sz="3600" b="1" dirty="0"/>
          </a:p>
        </p:txBody>
      </p:sp>
      <p:sp>
        <p:nvSpPr>
          <p:cNvPr id="55" name="Oval 54"/>
          <p:cNvSpPr/>
          <p:nvPr/>
        </p:nvSpPr>
        <p:spPr>
          <a:xfrm>
            <a:off x="1455043" y="1687286"/>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A</a:t>
            </a:r>
            <a:endParaRPr lang="en-US" b="1" dirty="0"/>
          </a:p>
        </p:txBody>
      </p:sp>
      <p:sp>
        <p:nvSpPr>
          <p:cNvPr id="56" name="Oval 55"/>
          <p:cNvSpPr/>
          <p:nvPr/>
        </p:nvSpPr>
        <p:spPr>
          <a:xfrm>
            <a:off x="2179850" y="2715986"/>
            <a:ext cx="383721" cy="48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D</a:t>
            </a:r>
            <a:endParaRPr lang="en-US" b="1" dirty="0"/>
          </a:p>
        </p:txBody>
      </p:sp>
      <p:sp>
        <p:nvSpPr>
          <p:cNvPr id="57" name="Oval 56"/>
          <p:cNvSpPr/>
          <p:nvPr/>
        </p:nvSpPr>
        <p:spPr>
          <a:xfrm>
            <a:off x="943414" y="2862943"/>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G</a:t>
            </a:r>
            <a:endParaRPr lang="en-US" b="1" dirty="0"/>
          </a:p>
        </p:txBody>
      </p:sp>
      <p:sp>
        <p:nvSpPr>
          <p:cNvPr id="58" name="Oval 57"/>
          <p:cNvSpPr/>
          <p:nvPr/>
        </p:nvSpPr>
        <p:spPr>
          <a:xfrm>
            <a:off x="48064" y="1883229"/>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E</a:t>
            </a:r>
            <a:endParaRPr lang="en-US" b="1" dirty="0"/>
          </a:p>
        </p:txBody>
      </p:sp>
      <p:sp>
        <p:nvSpPr>
          <p:cNvPr id="59" name="Oval 58"/>
          <p:cNvSpPr/>
          <p:nvPr/>
        </p:nvSpPr>
        <p:spPr>
          <a:xfrm>
            <a:off x="3160471" y="1344386"/>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C</a:t>
            </a:r>
            <a:endParaRPr lang="en-US" b="1" dirty="0"/>
          </a:p>
        </p:txBody>
      </p:sp>
      <p:sp>
        <p:nvSpPr>
          <p:cNvPr id="60" name="Oval 59"/>
          <p:cNvSpPr/>
          <p:nvPr/>
        </p:nvSpPr>
        <p:spPr>
          <a:xfrm>
            <a:off x="3245743" y="2422071"/>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H</a:t>
            </a:r>
            <a:endParaRPr lang="en-US" b="1" dirty="0"/>
          </a:p>
        </p:txBody>
      </p:sp>
      <p:cxnSp>
        <p:nvCxnSpPr>
          <p:cNvPr id="61" name="Straight Connector 60"/>
          <p:cNvCxnSpPr>
            <a:stCxn id="58" idx="0"/>
            <a:endCxn id="53" idx="3"/>
          </p:cNvCxnSpPr>
          <p:nvPr/>
        </p:nvCxnSpPr>
        <p:spPr>
          <a:xfrm flipV="1">
            <a:off x="239925" y="1027719"/>
            <a:ext cx="503870" cy="855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57" idx="2"/>
          </p:cNvCxnSpPr>
          <p:nvPr/>
        </p:nvCxnSpPr>
        <p:spPr>
          <a:xfrm>
            <a:off x="303878" y="2373086"/>
            <a:ext cx="639536" cy="734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3" idx="5"/>
            <a:endCxn id="55" idx="1"/>
          </p:cNvCxnSpPr>
          <p:nvPr/>
        </p:nvCxnSpPr>
        <p:spPr>
          <a:xfrm>
            <a:off x="1015126" y="1027719"/>
            <a:ext cx="496111" cy="731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5" idx="5"/>
            <a:endCxn id="56" idx="1"/>
          </p:cNvCxnSpPr>
          <p:nvPr/>
        </p:nvCxnSpPr>
        <p:spPr>
          <a:xfrm>
            <a:off x="1782569" y="2105405"/>
            <a:ext cx="453475" cy="682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071321" y="756557"/>
            <a:ext cx="12364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4" idx="4"/>
            <a:endCxn id="56" idx="0"/>
          </p:cNvCxnSpPr>
          <p:nvPr/>
        </p:nvCxnSpPr>
        <p:spPr>
          <a:xfrm flipH="1">
            <a:off x="2371710" y="1099457"/>
            <a:ext cx="127907" cy="16165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4" idx="6"/>
            <a:endCxn id="59" idx="0"/>
          </p:cNvCxnSpPr>
          <p:nvPr/>
        </p:nvCxnSpPr>
        <p:spPr>
          <a:xfrm>
            <a:off x="2691478" y="854529"/>
            <a:ext cx="660854" cy="489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59" idx="4"/>
          </p:cNvCxnSpPr>
          <p:nvPr/>
        </p:nvCxnSpPr>
        <p:spPr>
          <a:xfrm>
            <a:off x="3352332" y="1834243"/>
            <a:ext cx="21318" cy="587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5" idx="3"/>
            <a:endCxn id="57" idx="7"/>
          </p:cNvCxnSpPr>
          <p:nvPr/>
        </p:nvCxnSpPr>
        <p:spPr>
          <a:xfrm flipH="1">
            <a:off x="1270940" y="2105405"/>
            <a:ext cx="240298" cy="829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2743200" y="533400"/>
            <a:ext cx="246695" cy="2350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8686800" y="1524000"/>
            <a:ext cx="274320" cy="0"/>
          </a:xfrm>
          <a:prstGeom prst="straightConnector1">
            <a:avLst/>
          </a:prstGeom>
          <a:ln w="349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p>
            <a:r>
              <a:rPr lang="en-US" sz="3600" u="sng" dirty="0" smtClean="0">
                <a:solidFill>
                  <a:schemeClr val="accent1">
                    <a:lumMod val="50000"/>
                  </a:schemeClr>
                </a:solidFill>
              </a:rPr>
              <a:t>Depth First Search</a:t>
            </a:r>
            <a:endParaRPr lang="en-US" u="sng" dirty="0"/>
          </a:p>
        </p:txBody>
      </p:sp>
      <p:sp>
        <p:nvSpPr>
          <p:cNvPr id="22" name="TextBox 21"/>
          <p:cNvSpPr txBox="1"/>
          <p:nvPr/>
        </p:nvSpPr>
        <p:spPr>
          <a:xfrm>
            <a:off x="228600" y="4119701"/>
            <a:ext cx="8686800" cy="2308324"/>
          </a:xfrm>
          <a:prstGeom prst="rect">
            <a:avLst/>
          </a:prstGeom>
          <a:noFill/>
        </p:spPr>
        <p:txBody>
          <a:bodyPr wrap="square" rtlCol="0">
            <a:spAutoFit/>
          </a:bodyPr>
          <a:lstStyle/>
          <a:p>
            <a:pPr>
              <a:lnSpc>
                <a:spcPct val="200000"/>
              </a:lnSpc>
              <a:buFont typeface="Wingdings"/>
              <a:buChar char="à"/>
            </a:pPr>
            <a:r>
              <a:rPr lang="en-US" sz="2400" b="1" dirty="0" smtClean="0">
                <a:solidFill>
                  <a:srgbClr val="7030A0"/>
                </a:solidFill>
                <a:sym typeface="Wingdings" pitchFamily="2" charset="2"/>
              </a:rPr>
              <a:t>Adjacent vertices of ‘D‘ are ‘A’ &amp; ‘F’ .</a:t>
            </a:r>
          </a:p>
          <a:p>
            <a:pPr>
              <a:lnSpc>
                <a:spcPct val="200000"/>
              </a:lnSpc>
              <a:buFont typeface="Wingdings"/>
              <a:buChar char="à"/>
            </a:pPr>
            <a:r>
              <a:rPr lang="en-US" sz="2400" b="1" dirty="0" smtClean="0">
                <a:solidFill>
                  <a:srgbClr val="7030A0"/>
                </a:solidFill>
                <a:sym typeface="Wingdings" pitchFamily="2" charset="2"/>
              </a:rPr>
              <a:t>Vertex ‘A’ &amp; ‘F’ are already visited.</a:t>
            </a:r>
          </a:p>
          <a:p>
            <a:pPr>
              <a:lnSpc>
                <a:spcPct val="200000"/>
              </a:lnSpc>
              <a:buFont typeface="Wingdings"/>
              <a:buChar char="à"/>
            </a:pPr>
            <a:r>
              <a:rPr lang="en-US" sz="2400" b="1" dirty="0" smtClean="0">
                <a:solidFill>
                  <a:srgbClr val="7030A0"/>
                </a:solidFill>
                <a:sym typeface="Wingdings" pitchFamily="2" charset="2"/>
              </a:rPr>
              <a:t>Pop ‘D’ from the stack, so that the top pointer points to ‘F’.</a:t>
            </a:r>
            <a:endParaRPr lang="en-US" sz="1600" b="1" dirty="0">
              <a:solidFill>
                <a:srgbClr val="7030A0"/>
              </a:solidFill>
            </a:endParaRPr>
          </a:p>
        </p:txBody>
      </p:sp>
      <p:sp>
        <p:nvSpPr>
          <p:cNvPr id="24" name="TextBox 23"/>
          <p:cNvSpPr txBox="1"/>
          <p:nvPr/>
        </p:nvSpPr>
        <p:spPr>
          <a:xfrm>
            <a:off x="3886200" y="3562290"/>
            <a:ext cx="3657600" cy="400110"/>
          </a:xfrm>
          <a:prstGeom prst="rect">
            <a:avLst/>
          </a:prstGeom>
          <a:noFill/>
        </p:spPr>
        <p:txBody>
          <a:bodyPr wrap="square" rtlCol="0">
            <a:spAutoFit/>
          </a:bodyPr>
          <a:lstStyle/>
          <a:p>
            <a:r>
              <a:rPr lang="en-US" sz="2000" b="1" dirty="0" smtClean="0">
                <a:solidFill>
                  <a:schemeClr val="accent2">
                    <a:lumMod val="50000"/>
                  </a:schemeClr>
                </a:solidFill>
              </a:rPr>
              <a:t>Result : A B E G F C H D  </a:t>
            </a:r>
            <a:endParaRPr lang="en-US" sz="2000" b="1" dirty="0">
              <a:solidFill>
                <a:schemeClr val="accent2">
                  <a:lumMod val="50000"/>
                </a:schemeClr>
              </a:solidFill>
            </a:endParaRPr>
          </a:p>
        </p:txBody>
      </p:sp>
      <p:graphicFrame>
        <p:nvGraphicFramePr>
          <p:cNvPr id="26" name="Table 25"/>
          <p:cNvGraphicFramePr>
            <a:graphicFrameLocks noGrp="1"/>
          </p:cNvGraphicFramePr>
          <p:nvPr/>
        </p:nvGraphicFramePr>
        <p:xfrm>
          <a:off x="8001000" y="228600"/>
          <a:ext cx="685800" cy="2971800"/>
        </p:xfrm>
        <a:graphic>
          <a:graphicData uri="http://schemas.openxmlformats.org/drawingml/2006/table">
            <a:tbl>
              <a:tblPr firstRow="1" bandRow="1">
                <a:tableStyleId>{5C22544A-7EE6-4342-B048-85BDC9FD1C3A}</a:tableStyleId>
              </a:tblPr>
              <a:tblGrid>
                <a:gridCol w="685800"/>
              </a:tblGrid>
              <a:tr h="495300">
                <a:tc>
                  <a:txBody>
                    <a:bodyPr/>
                    <a:lstStyle/>
                    <a:p>
                      <a:endParaRPr lang="en-US" dirty="0"/>
                    </a:p>
                  </a:txBody>
                  <a:tcPr/>
                </a:tc>
              </a:tr>
              <a:tr h="495300">
                <a:tc>
                  <a:txBody>
                    <a:bodyPr/>
                    <a:lstStyle/>
                    <a:p>
                      <a:r>
                        <a:rPr lang="en-US" dirty="0" smtClean="0"/>
                        <a:t>    </a:t>
                      </a:r>
                      <a:endParaRPr lang="en-US" b="1" dirty="0"/>
                    </a:p>
                  </a:txBody>
                  <a:tcPr/>
                </a:tc>
              </a:tr>
              <a:tr h="495300">
                <a:tc>
                  <a:txBody>
                    <a:bodyPr/>
                    <a:lstStyle/>
                    <a:p>
                      <a:r>
                        <a:rPr lang="en-US" dirty="0" smtClean="0"/>
                        <a:t>    </a:t>
                      </a:r>
                      <a:endParaRPr lang="en-US" b="1" dirty="0"/>
                    </a:p>
                  </a:txBody>
                  <a:tcPr/>
                </a:tc>
              </a:tr>
              <a:tr h="495300">
                <a:tc>
                  <a:txBody>
                    <a:bodyPr/>
                    <a:lstStyle/>
                    <a:p>
                      <a:r>
                        <a:rPr lang="en-US" dirty="0" smtClean="0"/>
                        <a:t>    </a:t>
                      </a:r>
                      <a:r>
                        <a:rPr lang="en-US" sz="2400" b="1" dirty="0" smtClean="0"/>
                        <a:t>F</a:t>
                      </a:r>
                      <a:endParaRPr lang="en-US" b="1" dirty="0"/>
                    </a:p>
                  </a:txBody>
                  <a:tcPr/>
                </a:tc>
              </a:tr>
              <a:tr h="495300">
                <a:tc>
                  <a:txBody>
                    <a:bodyPr/>
                    <a:lstStyle/>
                    <a:p>
                      <a:r>
                        <a:rPr lang="en-US" dirty="0" smtClean="0"/>
                        <a:t>    </a:t>
                      </a:r>
                      <a:r>
                        <a:rPr lang="en-US" sz="2400" b="1" dirty="0" smtClean="0"/>
                        <a:t>B</a:t>
                      </a:r>
                      <a:endParaRPr lang="en-US" b="1" dirty="0"/>
                    </a:p>
                  </a:txBody>
                  <a:tcPr/>
                </a:tc>
              </a:tr>
              <a:tr h="495300">
                <a:tc>
                  <a:txBody>
                    <a:bodyPr/>
                    <a:lstStyle/>
                    <a:p>
                      <a:r>
                        <a:rPr lang="en-US" dirty="0" smtClean="0"/>
                        <a:t>    </a:t>
                      </a:r>
                      <a:r>
                        <a:rPr lang="en-US" sz="2400" b="1" dirty="0" smtClean="0"/>
                        <a:t>A</a:t>
                      </a:r>
                      <a:endParaRPr lang="en-US" b="1" dirty="0"/>
                    </a:p>
                  </a:txBody>
                  <a:tcPr/>
                </a:tc>
              </a:tr>
            </a:tbl>
          </a:graphicData>
        </a:graphic>
      </p:graphicFrame>
      <p:grpSp>
        <p:nvGrpSpPr>
          <p:cNvPr id="3" name="Group 27"/>
          <p:cNvGrpSpPr/>
          <p:nvPr/>
        </p:nvGrpSpPr>
        <p:grpSpPr>
          <a:xfrm>
            <a:off x="4114800" y="685800"/>
            <a:ext cx="3581400" cy="2743200"/>
            <a:chOff x="152400" y="838200"/>
            <a:chExt cx="3581400" cy="2743200"/>
          </a:xfrm>
        </p:grpSpPr>
        <p:grpSp>
          <p:nvGrpSpPr>
            <p:cNvPr id="4" name="Group 19"/>
            <p:cNvGrpSpPr/>
            <p:nvPr/>
          </p:nvGrpSpPr>
          <p:grpSpPr>
            <a:xfrm>
              <a:off x="152400" y="838200"/>
              <a:ext cx="3581400" cy="2743200"/>
              <a:chOff x="1066800" y="1752600"/>
              <a:chExt cx="6400800" cy="4267200"/>
            </a:xfrm>
          </p:grpSpPr>
          <p:sp>
            <p:nvSpPr>
              <p:cNvPr id="32" name="Oval 31"/>
              <p:cNvSpPr/>
              <p:nvPr/>
            </p:nvSpPr>
            <p:spPr>
              <a:xfrm>
                <a:off x="2209800" y="17526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B</a:t>
                </a:r>
                <a:endParaRPr lang="en-US" b="1" dirty="0"/>
              </a:p>
            </p:txBody>
          </p:sp>
          <p:sp>
            <p:nvSpPr>
              <p:cNvPr id="33" name="Oval 32"/>
              <p:cNvSpPr/>
              <p:nvPr/>
            </p:nvSpPr>
            <p:spPr>
              <a:xfrm>
                <a:off x="5105400" y="17526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F</a:t>
                </a:r>
                <a:endParaRPr lang="en-US" sz="3600" b="1" dirty="0"/>
              </a:p>
            </p:txBody>
          </p:sp>
          <p:sp>
            <p:nvSpPr>
              <p:cNvPr id="34" name="Oval 33"/>
              <p:cNvSpPr/>
              <p:nvPr/>
            </p:nvSpPr>
            <p:spPr>
              <a:xfrm>
                <a:off x="3581400" y="34290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A</a:t>
                </a:r>
                <a:endParaRPr lang="en-US" b="1" dirty="0"/>
              </a:p>
            </p:txBody>
          </p:sp>
          <p:sp>
            <p:nvSpPr>
              <p:cNvPr id="35" name="Oval 34"/>
              <p:cNvSpPr/>
              <p:nvPr/>
            </p:nvSpPr>
            <p:spPr>
              <a:xfrm>
                <a:off x="4876800" y="50292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D</a:t>
                </a:r>
                <a:endParaRPr lang="en-US" b="1" dirty="0"/>
              </a:p>
            </p:txBody>
          </p:sp>
          <p:sp>
            <p:nvSpPr>
              <p:cNvPr id="36" name="Oval 35"/>
              <p:cNvSpPr/>
              <p:nvPr/>
            </p:nvSpPr>
            <p:spPr>
              <a:xfrm>
                <a:off x="2667000" y="52578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G</a:t>
                </a:r>
                <a:endParaRPr lang="en-US" b="1" dirty="0"/>
              </a:p>
            </p:txBody>
          </p:sp>
          <p:sp>
            <p:nvSpPr>
              <p:cNvPr id="37" name="Oval 36"/>
              <p:cNvSpPr/>
              <p:nvPr/>
            </p:nvSpPr>
            <p:spPr>
              <a:xfrm>
                <a:off x="1066800" y="37338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E</a:t>
                </a:r>
                <a:endParaRPr lang="en-US" b="1" dirty="0"/>
              </a:p>
            </p:txBody>
          </p:sp>
          <p:sp>
            <p:nvSpPr>
              <p:cNvPr id="38" name="Oval 37"/>
              <p:cNvSpPr/>
              <p:nvPr/>
            </p:nvSpPr>
            <p:spPr>
              <a:xfrm>
                <a:off x="6629400" y="28956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C</a:t>
                </a:r>
                <a:endParaRPr lang="en-US" b="1" dirty="0"/>
              </a:p>
            </p:txBody>
          </p:sp>
          <p:sp>
            <p:nvSpPr>
              <p:cNvPr id="39" name="Oval 38"/>
              <p:cNvSpPr/>
              <p:nvPr/>
            </p:nvSpPr>
            <p:spPr>
              <a:xfrm>
                <a:off x="6781800" y="45720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H</a:t>
                </a:r>
                <a:endParaRPr lang="en-US" b="1" dirty="0"/>
              </a:p>
            </p:txBody>
          </p:sp>
          <p:cxnSp>
            <p:nvCxnSpPr>
              <p:cNvPr id="40" name="Straight Connector 39"/>
              <p:cNvCxnSpPr>
                <a:stCxn id="37" idx="0"/>
                <a:endCxn id="32" idx="3"/>
              </p:cNvCxnSpPr>
              <p:nvPr/>
            </p:nvCxnSpPr>
            <p:spPr>
              <a:xfrm flipV="1">
                <a:off x="1409700" y="2403008"/>
                <a:ext cx="900533" cy="13307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6" idx="2"/>
              </p:cNvCxnSpPr>
              <p:nvPr/>
            </p:nvCxnSpPr>
            <p:spPr>
              <a:xfrm>
                <a:off x="1524000" y="4495800"/>
                <a:ext cx="114300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2" idx="5"/>
                <a:endCxn id="34" idx="1"/>
              </p:cNvCxnSpPr>
              <p:nvPr/>
            </p:nvCxnSpPr>
            <p:spPr>
              <a:xfrm>
                <a:off x="2795167" y="2403008"/>
                <a:ext cx="886666" cy="1137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4" idx="5"/>
                <a:endCxn id="35" idx="1"/>
              </p:cNvCxnSpPr>
              <p:nvPr/>
            </p:nvCxnSpPr>
            <p:spPr>
              <a:xfrm>
                <a:off x="4166767" y="4079408"/>
                <a:ext cx="810466" cy="1061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895600" y="1981200"/>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3" idx="4"/>
                <a:endCxn id="35" idx="0"/>
              </p:cNvCxnSpPr>
              <p:nvPr/>
            </p:nvCxnSpPr>
            <p:spPr>
              <a:xfrm flipH="1">
                <a:off x="5219700" y="2514600"/>
                <a:ext cx="228600" cy="2514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3" idx="6"/>
                <a:endCxn id="38" idx="0"/>
              </p:cNvCxnSpPr>
              <p:nvPr/>
            </p:nvCxnSpPr>
            <p:spPr>
              <a:xfrm>
                <a:off x="5791200" y="2133600"/>
                <a:ext cx="11811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8" idx="4"/>
              </p:cNvCxnSpPr>
              <p:nvPr/>
            </p:nvCxnSpPr>
            <p:spPr>
              <a:xfrm>
                <a:off x="6972300" y="3657600"/>
                <a:ext cx="38100" cy="91440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a:stCxn id="34" idx="3"/>
              <a:endCxn id="36" idx="7"/>
            </p:cNvCxnSpPr>
            <p:nvPr/>
          </p:nvCxnSpPr>
          <p:spPr>
            <a:xfrm flipH="1">
              <a:off x="1375276" y="2334005"/>
              <a:ext cx="240298" cy="82927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9" name="Straight Arrow Connector 48"/>
          <p:cNvCxnSpPr/>
          <p:nvPr/>
        </p:nvCxnSpPr>
        <p:spPr>
          <a:xfrm flipH="1">
            <a:off x="6629400" y="457200"/>
            <a:ext cx="246695" cy="2350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687600" y="609600"/>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B</a:t>
            </a:r>
            <a:endParaRPr lang="en-US" b="1" dirty="0"/>
          </a:p>
        </p:txBody>
      </p:sp>
      <p:sp>
        <p:nvSpPr>
          <p:cNvPr id="54" name="Oval 53"/>
          <p:cNvSpPr/>
          <p:nvPr/>
        </p:nvSpPr>
        <p:spPr>
          <a:xfrm>
            <a:off x="2307757" y="609600"/>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F</a:t>
            </a:r>
            <a:endParaRPr lang="en-US" sz="3600" b="1" dirty="0"/>
          </a:p>
        </p:txBody>
      </p:sp>
      <p:sp>
        <p:nvSpPr>
          <p:cNvPr id="55" name="Oval 54"/>
          <p:cNvSpPr/>
          <p:nvPr/>
        </p:nvSpPr>
        <p:spPr>
          <a:xfrm>
            <a:off x="1455043" y="1687286"/>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A</a:t>
            </a:r>
            <a:endParaRPr lang="en-US" b="1" dirty="0"/>
          </a:p>
        </p:txBody>
      </p:sp>
      <p:sp>
        <p:nvSpPr>
          <p:cNvPr id="56" name="Oval 55"/>
          <p:cNvSpPr/>
          <p:nvPr/>
        </p:nvSpPr>
        <p:spPr>
          <a:xfrm>
            <a:off x="2179850" y="2715986"/>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D</a:t>
            </a:r>
            <a:endParaRPr lang="en-US" b="1" dirty="0"/>
          </a:p>
        </p:txBody>
      </p:sp>
      <p:sp>
        <p:nvSpPr>
          <p:cNvPr id="57" name="Oval 56"/>
          <p:cNvSpPr/>
          <p:nvPr/>
        </p:nvSpPr>
        <p:spPr>
          <a:xfrm>
            <a:off x="943414" y="2862943"/>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G</a:t>
            </a:r>
            <a:endParaRPr lang="en-US" b="1" dirty="0"/>
          </a:p>
        </p:txBody>
      </p:sp>
      <p:sp>
        <p:nvSpPr>
          <p:cNvPr id="58" name="Oval 57"/>
          <p:cNvSpPr/>
          <p:nvPr/>
        </p:nvSpPr>
        <p:spPr>
          <a:xfrm>
            <a:off x="48064" y="1883229"/>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E</a:t>
            </a:r>
            <a:endParaRPr lang="en-US" b="1" dirty="0"/>
          </a:p>
        </p:txBody>
      </p:sp>
      <p:sp>
        <p:nvSpPr>
          <p:cNvPr id="59" name="Oval 58"/>
          <p:cNvSpPr/>
          <p:nvPr/>
        </p:nvSpPr>
        <p:spPr>
          <a:xfrm>
            <a:off x="3160471" y="1344386"/>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C</a:t>
            </a:r>
            <a:endParaRPr lang="en-US" b="1" dirty="0"/>
          </a:p>
        </p:txBody>
      </p:sp>
      <p:sp>
        <p:nvSpPr>
          <p:cNvPr id="60" name="Oval 59"/>
          <p:cNvSpPr/>
          <p:nvPr/>
        </p:nvSpPr>
        <p:spPr>
          <a:xfrm>
            <a:off x="3245743" y="2422071"/>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H</a:t>
            </a:r>
            <a:endParaRPr lang="en-US" b="1" dirty="0"/>
          </a:p>
        </p:txBody>
      </p:sp>
      <p:cxnSp>
        <p:nvCxnSpPr>
          <p:cNvPr id="61" name="Straight Connector 60"/>
          <p:cNvCxnSpPr>
            <a:stCxn id="58" idx="0"/>
            <a:endCxn id="53" idx="3"/>
          </p:cNvCxnSpPr>
          <p:nvPr/>
        </p:nvCxnSpPr>
        <p:spPr>
          <a:xfrm flipV="1">
            <a:off x="239925" y="1027719"/>
            <a:ext cx="503870" cy="855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57" idx="2"/>
          </p:cNvCxnSpPr>
          <p:nvPr/>
        </p:nvCxnSpPr>
        <p:spPr>
          <a:xfrm>
            <a:off x="303878" y="2373086"/>
            <a:ext cx="639536" cy="734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3" idx="5"/>
            <a:endCxn id="55" idx="1"/>
          </p:cNvCxnSpPr>
          <p:nvPr/>
        </p:nvCxnSpPr>
        <p:spPr>
          <a:xfrm>
            <a:off x="1015126" y="1027719"/>
            <a:ext cx="496111" cy="731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5" idx="5"/>
            <a:endCxn id="56" idx="1"/>
          </p:cNvCxnSpPr>
          <p:nvPr/>
        </p:nvCxnSpPr>
        <p:spPr>
          <a:xfrm>
            <a:off x="1782569" y="2105405"/>
            <a:ext cx="453475" cy="682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071321" y="756557"/>
            <a:ext cx="12364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4" idx="4"/>
            <a:endCxn id="56" idx="0"/>
          </p:cNvCxnSpPr>
          <p:nvPr/>
        </p:nvCxnSpPr>
        <p:spPr>
          <a:xfrm flipH="1">
            <a:off x="2371710" y="1099457"/>
            <a:ext cx="127907" cy="16165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4" idx="6"/>
            <a:endCxn id="59" idx="0"/>
          </p:cNvCxnSpPr>
          <p:nvPr/>
        </p:nvCxnSpPr>
        <p:spPr>
          <a:xfrm>
            <a:off x="2691478" y="854529"/>
            <a:ext cx="660854" cy="489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59" idx="4"/>
          </p:cNvCxnSpPr>
          <p:nvPr/>
        </p:nvCxnSpPr>
        <p:spPr>
          <a:xfrm>
            <a:off x="3352332" y="1834243"/>
            <a:ext cx="21318" cy="587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5" idx="3"/>
            <a:endCxn id="57" idx="7"/>
          </p:cNvCxnSpPr>
          <p:nvPr/>
        </p:nvCxnSpPr>
        <p:spPr>
          <a:xfrm flipH="1">
            <a:off x="1270940" y="2105405"/>
            <a:ext cx="240298" cy="829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2514600" y="2514600"/>
            <a:ext cx="246695" cy="2350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8686800" y="1981200"/>
            <a:ext cx="274320" cy="0"/>
          </a:xfrm>
          <a:prstGeom prst="straightConnector1">
            <a:avLst/>
          </a:prstGeom>
          <a:ln w="349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p>
            <a:r>
              <a:rPr lang="en-US" sz="3600" u="sng" dirty="0" smtClean="0">
                <a:solidFill>
                  <a:schemeClr val="accent1">
                    <a:lumMod val="50000"/>
                  </a:schemeClr>
                </a:solidFill>
              </a:rPr>
              <a:t>Depth First Search</a:t>
            </a:r>
            <a:endParaRPr lang="en-US" u="sng" dirty="0"/>
          </a:p>
        </p:txBody>
      </p:sp>
      <p:sp>
        <p:nvSpPr>
          <p:cNvPr id="22" name="TextBox 21"/>
          <p:cNvSpPr txBox="1"/>
          <p:nvPr/>
        </p:nvSpPr>
        <p:spPr>
          <a:xfrm>
            <a:off x="228600" y="4119701"/>
            <a:ext cx="8686800" cy="2308324"/>
          </a:xfrm>
          <a:prstGeom prst="rect">
            <a:avLst/>
          </a:prstGeom>
          <a:noFill/>
        </p:spPr>
        <p:txBody>
          <a:bodyPr wrap="square" rtlCol="0">
            <a:spAutoFit/>
          </a:bodyPr>
          <a:lstStyle/>
          <a:p>
            <a:pPr>
              <a:lnSpc>
                <a:spcPct val="200000"/>
              </a:lnSpc>
              <a:buFont typeface="Wingdings"/>
              <a:buChar char="à"/>
            </a:pPr>
            <a:r>
              <a:rPr lang="en-US" sz="2400" b="1" dirty="0" smtClean="0">
                <a:solidFill>
                  <a:srgbClr val="7030A0"/>
                </a:solidFill>
                <a:sym typeface="Wingdings" pitchFamily="2" charset="2"/>
              </a:rPr>
              <a:t>Adjacent vertices of ‘F‘ are ‘B’, ‘D’ &amp; ‘C’ .</a:t>
            </a:r>
          </a:p>
          <a:p>
            <a:pPr>
              <a:lnSpc>
                <a:spcPct val="200000"/>
              </a:lnSpc>
              <a:buFont typeface="Wingdings"/>
              <a:buChar char="à"/>
            </a:pPr>
            <a:r>
              <a:rPr lang="en-US" sz="2400" b="1" dirty="0" smtClean="0">
                <a:solidFill>
                  <a:srgbClr val="7030A0"/>
                </a:solidFill>
                <a:sym typeface="Wingdings" pitchFamily="2" charset="2"/>
              </a:rPr>
              <a:t>Vertices  ‘B’, ‘D’ &amp; ‘C’ are already visited.</a:t>
            </a:r>
          </a:p>
          <a:p>
            <a:pPr>
              <a:lnSpc>
                <a:spcPct val="200000"/>
              </a:lnSpc>
              <a:buFont typeface="Wingdings"/>
              <a:buChar char="à"/>
            </a:pPr>
            <a:r>
              <a:rPr lang="en-US" sz="2400" b="1" dirty="0" smtClean="0">
                <a:solidFill>
                  <a:srgbClr val="7030A0"/>
                </a:solidFill>
                <a:sym typeface="Wingdings" pitchFamily="2" charset="2"/>
              </a:rPr>
              <a:t>Pop ‘F’ from the stack, so that the top pointer points to ‘B’.</a:t>
            </a:r>
            <a:endParaRPr lang="en-US" sz="1600" b="1" dirty="0">
              <a:solidFill>
                <a:srgbClr val="7030A0"/>
              </a:solidFill>
            </a:endParaRPr>
          </a:p>
        </p:txBody>
      </p:sp>
      <p:sp>
        <p:nvSpPr>
          <p:cNvPr id="24" name="TextBox 23"/>
          <p:cNvSpPr txBox="1"/>
          <p:nvPr/>
        </p:nvSpPr>
        <p:spPr>
          <a:xfrm>
            <a:off x="3886200" y="3562290"/>
            <a:ext cx="3657600" cy="400110"/>
          </a:xfrm>
          <a:prstGeom prst="rect">
            <a:avLst/>
          </a:prstGeom>
          <a:noFill/>
        </p:spPr>
        <p:txBody>
          <a:bodyPr wrap="square" rtlCol="0">
            <a:spAutoFit/>
          </a:bodyPr>
          <a:lstStyle/>
          <a:p>
            <a:r>
              <a:rPr lang="en-US" sz="2000" b="1" dirty="0" smtClean="0">
                <a:solidFill>
                  <a:schemeClr val="accent2">
                    <a:lumMod val="50000"/>
                  </a:schemeClr>
                </a:solidFill>
              </a:rPr>
              <a:t>Result : A B E G F C H D  </a:t>
            </a:r>
            <a:endParaRPr lang="en-US" sz="2000" b="1" dirty="0">
              <a:solidFill>
                <a:schemeClr val="accent2">
                  <a:lumMod val="50000"/>
                </a:schemeClr>
              </a:solidFill>
            </a:endParaRPr>
          </a:p>
        </p:txBody>
      </p:sp>
      <p:graphicFrame>
        <p:nvGraphicFramePr>
          <p:cNvPr id="26" name="Table 25"/>
          <p:cNvGraphicFramePr>
            <a:graphicFrameLocks noGrp="1"/>
          </p:cNvGraphicFramePr>
          <p:nvPr/>
        </p:nvGraphicFramePr>
        <p:xfrm>
          <a:off x="8001000" y="228600"/>
          <a:ext cx="685800" cy="2971800"/>
        </p:xfrm>
        <a:graphic>
          <a:graphicData uri="http://schemas.openxmlformats.org/drawingml/2006/table">
            <a:tbl>
              <a:tblPr firstRow="1" bandRow="1">
                <a:tableStyleId>{5C22544A-7EE6-4342-B048-85BDC9FD1C3A}</a:tableStyleId>
              </a:tblPr>
              <a:tblGrid>
                <a:gridCol w="685800"/>
              </a:tblGrid>
              <a:tr h="495300">
                <a:tc>
                  <a:txBody>
                    <a:bodyPr/>
                    <a:lstStyle/>
                    <a:p>
                      <a:endParaRPr lang="en-US" dirty="0"/>
                    </a:p>
                  </a:txBody>
                  <a:tcPr/>
                </a:tc>
              </a:tr>
              <a:tr h="495300">
                <a:tc>
                  <a:txBody>
                    <a:bodyPr/>
                    <a:lstStyle/>
                    <a:p>
                      <a:r>
                        <a:rPr lang="en-US" dirty="0" smtClean="0"/>
                        <a:t>    </a:t>
                      </a:r>
                      <a:endParaRPr lang="en-US" b="1" dirty="0"/>
                    </a:p>
                  </a:txBody>
                  <a:tcPr/>
                </a:tc>
              </a:tr>
              <a:tr h="495300">
                <a:tc>
                  <a:txBody>
                    <a:bodyPr/>
                    <a:lstStyle/>
                    <a:p>
                      <a:r>
                        <a:rPr lang="en-US" dirty="0" smtClean="0"/>
                        <a:t>    </a:t>
                      </a:r>
                      <a:endParaRPr lang="en-US" b="1" dirty="0"/>
                    </a:p>
                  </a:txBody>
                  <a:tcPr/>
                </a:tc>
              </a:tr>
              <a:tr h="495300">
                <a:tc>
                  <a:txBody>
                    <a:bodyPr/>
                    <a:lstStyle/>
                    <a:p>
                      <a:r>
                        <a:rPr lang="en-US" dirty="0" smtClean="0"/>
                        <a:t>    </a:t>
                      </a:r>
                      <a:endParaRPr lang="en-US" b="1" dirty="0"/>
                    </a:p>
                  </a:txBody>
                  <a:tcPr/>
                </a:tc>
              </a:tr>
              <a:tr h="495300">
                <a:tc>
                  <a:txBody>
                    <a:bodyPr/>
                    <a:lstStyle/>
                    <a:p>
                      <a:r>
                        <a:rPr lang="en-US" dirty="0" smtClean="0"/>
                        <a:t>    </a:t>
                      </a:r>
                      <a:r>
                        <a:rPr lang="en-US" sz="2400" b="1" dirty="0" smtClean="0"/>
                        <a:t>B</a:t>
                      </a:r>
                      <a:endParaRPr lang="en-US" b="1" dirty="0"/>
                    </a:p>
                  </a:txBody>
                  <a:tcPr/>
                </a:tc>
              </a:tr>
              <a:tr h="495300">
                <a:tc>
                  <a:txBody>
                    <a:bodyPr/>
                    <a:lstStyle/>
                    <a:p>
                      <a:r>
                        <a:rPr lang="en-US" dirty="0" smtClean="0"/>
                        <a:t>    </a:t>
                      </a:r>
                      <a:r>
                        <a:rPr lang="en-US" sz="2400" b="1" dirty="0" smtClean="0"/>
                        <a:t>A</a:t>
                      </a:r>
                      <a:endParaRPr lang="en-US" b="1" dirty="0"/>
                    </a:p>
                  </a:txBody>
                  <a:tcPr/>
                </a:tc>
              </a:tr>
            </a:tbl>
          </a:graphicData>
        </a:graphic>
      </p:graphicFrame>
      <p:grpSp>
        <p:nvGrpSpPr>
          <p:cNvPr id="3" name="Group 27"/>
          <p:cNvGrpSpPr/>
          <p:nvPr/>
        </p:nvGrpSpPr>
        <p:grpSpPr>
          <a:xfrm>
            <a:off x="4114800" y="685800"/>
            <a:ext cx="3581400" cy="2743200"/>
            <a:chOff x="152400" y="838200"/>
            <a:chExt cx="3581400" cy="2743200"/>
          </a:xfrm>
        </p:grpSpPr>
        <p:grpSp>
          <p:nvGrpSpPr>
            <p:cNvPr id="4" name="Group 19"/>
            <p:cNvGrpSpPr/>
            <p:nvPr/>
          </p:nvGrpSpPr>
          <p:grpSpPr>
            <a:xfrm>
              <a:off x="152400" y="838200"/>
              <a:ext cx="3581400" cy="2743200"/>
              <a:chOff x="1066800" y="1752600"/>
              <a:chExt cx="6400800" cy="4267200"/>
            </a:xfrm>
          </p:grpSpPr>
          <p:sp>
            <p:nvSpPr>
              <p:cNvPr id="32" name="Oval 31"/>
              <p:cNvSpPr/>
              <p:nvPr/>
            </p:nvSpPr>
            <p:spPr>
              <a:xfrm>
                <a:off x="2209800" y="17526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B</a:t>
                </a:r>
                <a:endParaRPr lang="en-US" b="1" dirty="0"/>
              </a:p>
            </p:txBody>
          </p:sp>
          <p:sp>
            <p:nvSpPr>
              <p:cNvPr id="33" name="Oval 32"/>
              <p:cNvSpPr/>
              <p:nvPr/>
            </p:nvSpPr>
            <p:spPr>
              <a:xfrm>
                <a:off x="5105400" y="17526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F</a:t>
                </a:r>
                <a:endParaRPr lang="en-US" sz="3600" b="1" dirty="0"/>
              </a:p>
            </p:txBody>
          </p:sp>
          <p:sp>
            <p:nvSpPr>
              <p:cNvPr id="34" name="Oval 33"/>
              <p:cNvSpPr/>
              <p:nvPr/>
            </p:nvSpPr>
            <p:spPr>
              <a:xfrm>
                <a:off x="3581400" y="34290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A</a:t>
                </a:r>
                <a:endParaRPr lang="en-US" b="1" dirty="0"/>
              </a:p>
            </p:txBody>
          </p:sp>
          <p:sp>
            <p:nvSpPr>
              <p:cNvPr id="35" name="Oval 34"/>
              <p:cNvSpPr/>
              <p:nvPr/>
            </p:nvSpPr>
            <p:spPr>
              <a:xfrm>
                <a:off x="4876800" y="50292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D</a:t>
                </a:r>
                <a:endParaRPr lang="en-US" b="1" dirty="0"/>
              </a:p>
            </p:txBody>
          </p:sp>
          <p:sp>
            <p:nvSpPr>
              <p:cNvPr id="36" name="Oval 35"/>
              <p:cNvSpPr/>
              <p:nvPr/>
            </p:nvSpPr>
            <p:spPr>
              <a:xfrm>
                <a:off x="2667000" y="52578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G</a:t>
                </a:r>
                <a:endParaRPr lang="en-US" b="1" dirty="0"/>
              </a:p>
            </p:txBody>
          </p:sp>
          <p:sp>
            <p:nvSpPr>
              <p:cNvPr id="37" name="Oval 36"/>
              <p:cNvSpPr/>
              <p:nvPr/>
            </p:nvSpPr>
            <p:spPr>
              <a:xfrm>
                <a:off x="1066800" y="37338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E</a:t>
                </a:r>
                <a:endParaRPr lang="en-US" b="1" dirty="0"/>
              </a:p>
            </p:txBody>
          </p:sp>
          <p:sp>
            <p:nvSpPr>
              <p:cNvPr id="38" name="Oval 37"/>
              <p:cNvSpPr/>
              <p:nvPr/>
            </p:nvSpPr>
            <p:spPr>
              <a:xfrm>
                <a:off x="6629400" y="28956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C</a:t>
                </a:r>
                <a:endParaRPr lang="en-US" b="1" dirty="0"/>
              </a:p>
            </p:txBody>
          </p:sp>
          <p:sp>
            <p:nvSpPr>
              <p:cNvPr id="39" name="Oval 38"/>
              <p:cNvSpPr/>
              <p:nvPr/>
            </p:nvSpPr>
            <p:spPr>
              <a:xfrm>
                <a:off x="6781800" y="45720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H</a:t>
                </a:r>
                <a:endParaRPr lang="en-US" b="1" dirty="0"/>
              </a:p>
            </p:txBody>
          </p:sp>
          <p:cxnSp>
            <p:nvCxnSpPr>
              <p:cNvPr id="40" name="Straight Connector 39"/>
              <p:cNvCxnSpPr>
                <a:stCxn id="37" idx="0"/>
                <a:endCxn id="32" idx="3"/>
              </p:cNvCxnSpPr>
              <p:nvPr/>
            </p:nvCxnSpPr>
            <p:spPr>
              <a:xfrm flipV="1">
                <a:off x="1409700" y="2403008"/>
                <a:ext cx="900533" cy="13307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6" idx="2"/>
              </p:cNvCxnSpPr>
              <p:nvPr/>
            </p:nvCxnSpPr>
            <p:spPr>
              <a:xfrm>
                <a:off x="1524000" y="4495800"/>
                <a:ext cx="114300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2" idx="5"/>
                <a:endCxn id="34" idx="1"/>
              </p:cNvCxnSpPr>
              <p:nvPr/>
            </p:nvCxnSpPr>
            <p:spPr>
              <a:xfrm>
                <a:off x="2795167" y="2403008"/>
                <a:ext cx="886666" cy="1137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4" idx="5"/>
                <a:endCxn id="35" idx="1"/>
              </p:cNvCxnSpPr>
              <p:nvPr/>
            </p:nvCxnSpPr>
            <p:spPr>
              <a:xfrm>
                <a:off x="4166767" y="4079408"/>
                <a:ext cx="810466" cy="1061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895600" y="1981200"/>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3" idx="4"/>
                <a:endCxn id="35" idx="0"/>
              </p:cNvCxnSpPr>
              <p:nvPr/>
            </p:nvCxnSpPr>
            <p:spPr>
              <a:xfrm flipH="1">
                <a:off x="5219700" y="2514600"/>
                <a:ext cx="228600" cy="2514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3" idx="6"/>
                <a:endCxn id="38" idx="0"/>
              </p:cNvCxnSpPr>
              <p:nvPr/>
            </p:nvCxnSpPr>
            <p:spPr>
              <a:xfrm>
                <a:off x="5791200" y="2133600"/>
                <a:ext cx="11811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8" idx="4"/>
              </p:cNvCxnSpPr>
              <p:nvPr/>
            </p:nvCxnSpPr>
            <p:spPr>
              <a:xfrm>
                <a:off x="6972300" y="3657600"/>
                <a:ext cx="38100" cy="91440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a:stCxn id="34" idx="3"/>
              <a:endCxn id="36" idx="7"/>
            </p:cNvCxnSpPr>
            <p:nvPr/>
          </p:nvCxnSpPr>
          <p:spPr>
            <a:xfrm flipH="1">
              <a:off x="1375276" y="2334005"/>
              <a:ext cx="240298" cy="82927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9" name="Straight Arrow Connector 48"/>
          <p:cNvCxnSpPr/>
          <p:nvPr/>
        </p:nvCxnSpPr>
        <p:spPr>
          <a:xfrm flipH="1">
            <a:off x="5105400" y="533400"/>
            <a:ext cx="246695" cy="2350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687600" y="609600"/>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B</a:t>
            </a:r>
            <a:endParaRPr lang="en-US" b="1" dirty="0"/>
          </a:p>
        </p:txBody>
      </p:sp>
      <p:sp>
        <p:nvSpPr>
          <p:cNvPr id="54" name="Oval 53"/>
          <p:cNvSpPr/>
          <p:nvPr/>
        </p:nvSpPr>
        <p:spPr>
          <a:xfrm>
            <a:off x="2307757" y="609600"/>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F</a:t>
            </a:r>
            <a:endParaRPr lang="en-US" sz="3600" b="1" dirty="0"/>
          </a:p>
        </p:txBody>
      </p:sp>
      <p:sp>
        <p:nvSpPr>
          <p:cNvPr id="55" name="Oval 54"/>
          <p:cNvSpPr/>
          <p:nvPr/>
        </p:nvSpPr>
        <p:spPr>
          <a:xfrm>
            <a:off x="1455043" y="1687286"/>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A</a:t>
            </a:r>
            <a:endParaRPr lang="en-US" b="1" dirty="0"/>
          </a:p>
        </p:txBody>
      </p:sp>
      <p:sp>
        <p:nvSpPr>
          <p:cNvPr id="56" name="Oval 55"/>
          <p:cNvSpPr/>
          <p:nvPr/>
        </p:nvSpPr>
        <p:spPr>
          <a:xfrm>
            <a:off x="2179850" y="2715986"/>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D</a:t>
            </a:r>
            <a:endParaRPr lang="en-US" b="1" dirty="0"/>
          </a:p>
        </p:txBody>
      </p:sp>
      <p:sp>
        <p:nvSpPr>
          <p:cNvPr id="57" name="Oval 56"/>
          <p:cNvSpPr/>
          <p:nvPr/>
        </p:nvSpPr>
        <p:spPr>
          <a:xfrm>
            <a:off x="943414" y="2862943"/>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G</a:t>
            </a:r>
            <a:endParaRPr lang="en-US" b="1" dirty="0"/>
          </a:p>
        </p:txBody>
      </p:sp>
      <p:sp>
        <p:nvSpPr>
          <p:cNvPr id="58" name="Oval 57"/>
          <p:cNvSpPr/>
          <p:nvPr/>
        </p:nvSpPr>
        <p:spPr>
          <a:xfrm>
            <a:off x="48064" y="1883229"/>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E</a:t>
            </a:r>
            <a:endParaRPr lang="en-US" b="1" dirty="0"/>
          </a:p>
        </p:txBody>
      </p:sp>
      <p:sp>
        <p:nvSpPr>
          <p:cNvPr id="59" name="Oval 58"/>
          <p:cNvSpPr/>
          <p:nvPr/>
        </p:nvSpPr>
        <p:spPr>
          <a:xfrm>
            <a:off x="3160471" y="1344386"/>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C</a:t>
            </a:r>
            <a:endParaRPr lang="en-US" b="1" dirty="0"/>
          </a:p>
        </p:txBody>
      </p:sp>
      <p:sp>
        <p:nvSpPr>
          <p:cNvPr id="60" name="Oval 59"/>
          <p:cNvSpPr/>
          <p:nvPr/>
        </p:nvSpPr>
        <p:spPr>
          <a:xfrm>
            <a:off x="3245743" y="2422071"/>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H</a:t>
            </a:r>
            <a:endParaRPr lang="en-US" b="1" dirty="0"/>
          </a:p>
        </p:txBody>
      </p:sp>
      <p:cxnSp>
        <p:nvCxnSpPr>
          <p:cNvPr id="61" name="Straight Connector 60"/>
          <p:cNvCxnSpPr>
            <a:stCxn id="58" idx="0"/>
            <a:endCxn id="53" idx="3"/>
          </p:cNvCxnSpPr>
          <p:nvPr/>
        </p:nvCxnSpPr>
        <p:spPr>
          <a:xfrm flipV="1">
            <a:off x="239925" y="1027719"/>
            <a:ext cx="503870" cy="855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57" idx="2"/>
          </p:cNvCxnSpPr>
          <p:nvPr/>
        </p:nvCxnSpPr>
        <p:spPr>
          <a:xfrm>
            <a:off x="303878" y="2373086"/>
            <a:ext cx="639536" cy="734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3" idx="5"/>
            <a:endCxn id="55" idx="1"/>
          </p:cNvCxnSpPr>
          <p:nvPr/>
        </p:nvCxnSpPr>
        <p:spPr>
          <a:xfrm>
            <a:off x="1015126" y="1027719"/>
            <a:ext cx="496111" cy="731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5" idx="5"/>
            <a:endCxn id="56" idx="1"/>
          </p:cNvCxnSpPr>
          <p:nvPr/>
        </p:nvCxnSpPr>
        <p:spPr>
          <a:xfrm>
            <a:off x="1782569" y="2105405"/>
            <a:ext cx="453475" cy="682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071321" y="756557"/>
            <a:ext cx="12364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4" idx="4"/>
            <a:endCxn id="56" idx="0"/>
          </p:cNvCxnSpPr>
          <p:nvPr/>
        </p:nvCxnSpPr>
        <p:spPr>
          <a:xfrm flipH="1">
            <a:off x="2371710" y="1099457"/>
            <a:ext cx="127907" cy="16165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4" idx="6"/>
            <a:endCxn id="59" idx="0"/>
          </p:cNvCxnSpPr>
          <p:nvPr/>
        </p:nvCxnSpPr>
        <p:spPr>
          <a:xfrm>
            <a:off x="2691478" y="854529"/>
            <a:ext cx="660854" cy="489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59" idx="4"/>
          </p:cNvCxnSpPr>
          <p:nvPr/>
        </p:nvCxnSpPr>
        <p:spPr>
          <a:xfrm>
            <a:off x="3352332" y="1834243"/>
            <a:ext cx="21318" cy="587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5" idx="3"/>
            <a:endCxn id="57" idx="7"/>
          </p:cNvCxnSpPr>
          <p:nvPr/>
        </p:nvCxnSpPr>
        <p:spPr>
          <a:xfrm flipH="1">
            <a:off x="1270940" y="2105405"/>
            <a:ext cx="240298" cy="829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2667000" y="533400"/>
            <a:ext cx="246695" cy="2350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8686800" y="2438400"/>
            <a:ext cx="274320" cy="0"/>
          </a:xfrm>
          <a:prstGeom prst="straightConnector1">
            <a:avLst/>
          </a:prstGeom>
          <a:ln w="349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p>
            <a:r>
              <a:rPr lang="en-US" sz="3600" u="sng" dirty="0" smtClean="0">
                <a:solidFill>
                  <a:schemeClr val="accent1">
                    <a:lumMod val="50000"/>
                  </a:schemeClr>
                </a:solidFill>
              </a:rPr>
              <a:t>Depth First Search</a:t>
            </a:r>
            <a:endParaRPr lang="en-US" u="sng" dirty="0"/>
          </a:p>
        </p:txBody>
      </p:sp>
      <p:sp>
        <p:nvSpPr>
          <p:cNvPr id="22" name="TextBox 21"/>
          <p:cNvSpPr txBox="1"/>
          <p:nvPr/>
        </p:nvSpPr>
        <p:spPr>
          <a:xfrm>
            <a:off x="228600" y="4119701"/>
            <a:ext cx="8686800" cy="2308324"/>
          </a:xfrm>
          <a:prstGeom prst="rect">
            <a:avLst/>
          </a:prstGeom>
          <a:noFill/>
        </p:spPr>
        <p:txBody>
          <a:bodyPr wrap="square" rtlCol="0">
            <a:spAutoFit/>
          </a:bodyPr>
          <a:lstStyle/>
          <a:p>
            <a:pPr>
              <a:lnSpc>
                <a:spcPct val="200000"/>
              </a:lnSpc>
              <a:buFont typeface="Wingdings"/>
              <a:buChar char="à"/>
            </a:pPr>
            <a:r>
              <a:rPr lang="en-US" sz="2400" b="1" dirty="0" smtClean="0">
                <a:solidFill>
                  <a:srgbClr val="7030A0"/>
                </a:solidFill>
                <a:sym typeface="Wingdings" pitchFamily="2" charset="2"/>
              </a:rPr>
              <a:t>Adjacent vertices of ‘B‘ are ‘E’, ‘A’ &amp; ‘F’ .</a:t>
            </a:r>
          </a:p>
          <a:p>
            <a:pPr>
              <a:lnSpc>
                <a:spcPct val="200000"/>
              </a:lnSpc>
              <a:buFont typeface="Wingdings"/>
              <a:buChar char="à"/>
            </a:pPr>
            <a:r>
              <a:rPr lang="en-US" sz="2400" b="1" dirty="0" smtClean="0">
                <a:solidFill>
                  <a:srgbClr val="7030A0"/>
                </a:solidFill>
                <a:sym typeface="Wingdings" pitchFamily="2" charset="2"/>
              </a:rPr>
              <a:t>Vertices  ‘E’, ‘A’ &amp; ‘F’ are already visited.</a:t>
            </a:r>
          </a:p>
          <a:p>
            <a:pPr>
              <a:lnSpc>
                <a:spcPct val="200000"/>
              </a:lnSpc>
              <a:buFont typeface="Wingdings"/>
              <a:buChar char="à"/>
            </a:pPr>
            <a:r>
              <a:rPr lang="en-US" sz="2400" b="1" dirty="0" smtClean="0">
                <a:solidFill>
                  <a:srgbClr val="7030A0"/>
                </a:solidFill>
                <a:sym typeface="Wingdings" pitchFamily="2" charset="2"/>
              </a:rPr>
              <a:t>Pop ‘B’ from the stack, so that the top pointer points to ‘A’.</a:t>
            </a:r>
            <a:endParaRPr lang="en-US" sz="1600" b="1" dirty="0">
              <a:solidFill>
                <a:srgbClr val="7030A0"/>
              </a:solidFill>
            </a:endParaRPr>
          </a:p>
        </p:txBody>
      </p:sp>
      <p:sp>
        <p:nvSpPr>
          <p:cNvPr id="24" name="TextBox 23"/>
          <p:cNvSpPr txBox="1"/>
          <p:nvPr/>
        </p:nvSpPr>
        <p:spPr>
          <a:xfrm>
            <a:off x="3886200" y="3562290"/>
            <a:ext cx="3657600" cy="400110"/>
          </a:xfrm>
          <a:prstGeom prst="rect">
            <a:avLst/>
          </a:prstGeom>
          <a:noFill/>
        </p:spPr>
        <p:txBody>
          <a:bodyPr wrap="square" rtlCol="0">
            <a:spAutoFit/>
          </a:bodyPr>
          <a:lstStyle/>
          <a:p>
            <a:r>
              <a:rPr lang="en-US" sz="2000" b="1" dirty="0" smtClean="0">
                <a:solidFill>
                  <a:schemeClr val="accent2">
                    <a:lumMod val="50000"/>
                  </a:schemeClr>
                </a:solidFill>
              </a:rPr>
              <a:t>Result : A B E G F C H D  </a:t>
            </a:r>
            <a:endParaRPr lang="en-US" sz="2000" b="1" dirty="0">
              <a:solidFill>
                <a:schemeClr val="accent2">
                  <a:lumMod val="50000"/>
                </a:schemeClr>
              </a:solidFill>
            </a:endParaRPr>
          </a:p>
        </p:txBody>
      </p:sp>
      <p:graphicFrame>
        <p:nvGraphicFramePr>
          <p:cNvPr id="26" name="Table 25"/>
          <p:cNvGraphicFramePr>
            <a:graphicFrameLocks noGrp="1"/>
          </p:cNvGraphicFramePr>
          <p:nvPr/>
        </p:nvGraphicFramePr>
        <p:xfrm>
          <a:off x="8001000" y="228600"/>
          <a:ext cx="685800" cy="2971800"/>
        </p:xfrm>
        <a:graphic>
          <a:graphicData uri="http://schemas.openxmlformats.org/drawingml/2006/table">
            <a:tbl>
              <a:tblPr firstRow="1" bandRow="1">
                <a:tableStyleId>{5C22544A-7EE6-4342-B048-85BDC9FD1C3A}</a:tableStyleId>
              </a:tblPr>
              <a:tblGrid>
                <a:gridCol w="685800"/>
              </a:tblGrid>
              <a:tr h="495300">
                <a:tc>
                  <a:txBody>
                    <a:bodyPr/>
                    <a:lstStyle/>
                    <a:p>
                      <a:endParaRPr lang="en-US" dirty="0"/>
                    </a:p>
                  </a:txBody>
                  <a:tcPr/>
                </a:tc>
              </a:tr>
              <a:tr h="495300">
                <a:tc>
                  <a:txBody>
                    <a:bodyPr/>
                    <a:lstStyle/>
                    <a:p>
                      <a:r>
                        <a:rPr lang="en-US" dirty="0" smtClean="0"/>
                        <a:t>    </a:t>
                      </a:r>
                      <a:endParaRPr lang="en-US" b="1" dirty="0"/>
                    </a:p>
                  </a:txBody>
                  <a:tcPr/>
                </a:tc>
              </a:tr>
              <a:tr h="495300">
                <a:tc>
                  <a:txBody>
                    <a:bodyPr/>
                    <a:lstStyle/>
                    <a:p>
                      <a:r>
                        <a:rPr lang="en-US" dirty="0" smtClean="0"/>
                        <a:t>    </a:t>
                      </a:r>
                      <a:endParaRPr lang="en-US" b="1" dirty="0"/>
                    </a:p>
                  </a:txBody>
                  <a:tcPr/>
                </a:tc>
              </a:tr>
              <a:tr h="495300">
                <a:tc>
                  <a:txBody>
                    <a:bodyPr/>
                    <a:lstStyle/>
                    <a:p>
                      <a:r>
                        <a:rPr lang="en-US" dirty="0" smtClean="0"/>
                        <a:t>    </a:t>
                      </a:r>
                      <a:endParaRPr lang="en-US" b="1" dirty="0"/>
                    </a:p>
                  </a:txBody>
                  <a:tcPr/>
                </a:tc>
              </a:tr>
              <a:tr h="495300">
                <a:tc>
                  <a:txBody>
                    <a:bodyPr/>
                    <a:lstStyle/>
                    <a:p>
                      <a:r>
                        <a:rPr lang="en-US" dirty="0" smtClean="0"/>
                        <a:t>    </a:t>
                      </a:r>
                      <a:endParaRPr lang="en-US" b="1" dirty="0"/>
                    </a:p>
                  </a:txBody>
                  <a:tcPr/>
                </a:tc>
              </a:tr>
              <a:tr h="495300">
                <a:tc>
                  <a:txBody>
                    <a:bodyPr/>
                    <a:lstStyle/>
                    <a:p>
                      <a:r>
                        <a:rPr lang="en-US" dirty="0" smtClean="0"/>
                        <a:t>    </a:t>
                      </a:r>
                      <a:r>
                        <a:rPr lang="en-US" sz="2400" b="1" dirty="0" smtClean="0"/>
                        <a:t>A</a:t>
                      </a:r>
                      <a:endParaRPr lang="en-US" b="1" dirty="0"/>
                    </a:p>
                  </a:txBody>
                  <a:tcPr/>
                </a:tc>
              </a:tr>
            </a:tbl>
          </a:graphicData>
        </a:graphic>
      </p:graphicFrame>
      <p:grpSp>
        <p:nvGrpSpPr>
          <p:cNvPr id="3" name="Group 27"/>
          <p:cNvGrpSpPr/>
          <p:nvPr/>
        </p:nvGrpSpPr>
        <p:grpSpPr>
          <a:xfrm>
            <a:off x="4114800" y="685800"/>
            <a:ext cx="3581400" cy="2743200"/>
            <a:chOff x="152400" y="838200"/>
            <a:chExt cx="3581400" cy="2743200"/>
          </a:xfrm>
        </p:grpSpPr>
        <p:grpSp>
          <p:nvGrpSpPr>
            <p:cNvPr id="4" name="Group 19"/>
            <p:cNvGrpSpPr/>
            <p:nvPr/>
          </p:nvGrpSpPr>
          <p:grpSpPr>
            <a:xfrm>
              <a:off x="152400" y="838200"/>
              <a:ext cx="3581400" cy="2743200"/>
              <a:chOff x="1066800" y="1752600"/>
              <a:chExt cx="6400800" cy="4267200"/>
            </a:xfrm>
          </p:grpSpPr>
          <p:sp>
            <p:nvSpPr>
              <p:cNvPr id="32" name="Oval 31"/>
              <p:cNvSpPr/>
              <p:nvPr/>
            </p:nvSpPr>
            <p:spPr>
              <a:xfrm>
                <a:off x="2209800" y="17526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B</a:t>
                </a:r>
                <a:endParaRPr lang="en-US" b="1" dirty="0"/>
              </a:p>
            </p:txBody>
          </p:sp>
          <p:sp>
            <p:nvSpPr>
              <p:cNvPr id="33" name="Oval 32"/>
              <p:cNvSpPr/>
              <p:nvPr/>
            </p:nvSpPr>
            <p:spPr>
              <a:xfrm>
                <a:off x="5105400" y="17526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F</a:t>
                </a:r>
                <a:endParaRPr lang="en-US" sz="3600" b="1" dirty="0"/>
              </a:p>
            </p:txBody>
          </p:sp>
          <p:sp>
            <p:nvSpPr>
              <p:cNvPr id="34" name="Oval 33"/>
              <p:cNvSpPr/>
              <p:nvPr/>
            </p:nvSpPr>
            <p:spPr>
              <a:xfrm>
                <a:off x="3581400" y="34290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A</a:t>
                </a:r>
                <a:endParaRPr lang="en-US" b="1" dirty="0"/>
              </a:p>
            </p:txBody>
          </p:sp>
          <p:sp>
            <p:nvSpPr>
              <p:cNvPr id="35" name="Oval 34"/>
              <p:cNvSpPr/>
              <p:nvPr/>
            </p:nvSpPr>
            <p:spPr>
              <a:xfrm>
                <a:off x="4876800" y="50292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D</a:t>
                </a:r>
                <a:endParaRPr lang="en-US" b="1" dirty="0"/>
              </a:p>
            </p:txBody>
          </p:sp>
          <p:sp>
            <p:nvSpPr>
              <p:cNvPr id="36" name="Oval 35"/>
              <p:cNvSpPr/>
              <p:nvPr/>
            </p:nvSpPr>
            <p:spPr>
              <a:xfrm>
                <a:off x="2667000" y="52578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G</a:t>
                </a:r>
                <a:endParaRPr lang="en-US" b="1" dirty="0"/>
              </a:p>
            </p:txBody>
          </p:sp>
          <p:sp>
            <p:nvSpPr>
              <p:cNvPr id="37" name="Oval 36"/>
              <p:cNvSpPr/>
              <p:nvPr/>
            </p:nvSpPr>
            <p:spPr>
              <a:xfrm>
                <a:off x="1066800" y="37338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E</a:t>
                </a:r>
                <a:endParaRPr lang="en-US" b="1" dirty="0"/>
              </a:p>
            </p:txBody>
          </p:sp>
          <p:sp>
            <p:nvSpPr>
              <p:cNvPr id="38" name="Oval 37"/>
              <p:cNvSpPr/>
              <p:nvPr/>
            </p:nvSpPr>
            <p:spPr>
              <a:xfrm>
                <a:off x="6629400" y="28956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C</a:t>
                </a:r>
                <a:endParaRPr lang="en-US" b="1" dirty="0"/>
              </a:p>
            </p:txBody>
          </p:sp>
          <p:sp>
            <p:nvSpPr>
              <p:cNvPr id="39" name="Oval 38"/>
              <p:cNvSpPr/>
              <p:nvPr/>
            </p:nvSpPr>
            <p:spPr>
              <a:xfrm>
                <a:off x="6781800" y="45720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H</a:t>
                </a:r>
                <a:endParaRPr lang="en-US" b="1" dirty="0"/>
              </a:p>
            </p:txBody>
          </p:sp>
          <p:cxnSp>
            <p:nvCxnSpPr>
              <p:cNvPr id="40" name="Straight Connector 39"/>
              <p:cNvCxnSpPr>
                <a:stCxn id="37" idx="0"/>
                <a:endCxn id="32" idx="3"/>
              </p:cNvCxnSpPr>
              <p:nvPr/>
            </p:nvCxnSpPr>
            <p:spPr>
              <a:xfrm flipV="1">
                <a:off x="1409700" y="2403008"/>
                <a:ext cx="900533" cy="13307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6" idx="2"/>
              </p:cNvCxnSpPr>
              <p:nvPr/>
            </p:nvCxnSpPr>
            <p:spPr>
              <a:xfrm>
                <a:off x="1524000" y="4495800"/>
                <a:ext cx="114300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2" idx="5"/>
                <a:endCxn id="34" idx="1"/>
              </p:cNvCxnSpPr>
              <p:nvPr/>
            </p:nvCxnSpPr>
            <p:spPr>
              <a:xfrm>
                <a:off x="2795167" y="2403008"/>
                <a:ext cx="886666" cy="1137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4" idx="5"/>
                <a:endCxn id="35" idx="1"/>
              </p:cNvCxnSpPr>
              <p:nvPr/>
            </p:nvCxnSpPr>
            <p:spPr>
              <a:xfrm>
                <a:off x="4166767" y="4079408"/>
                <a:ext cx="810466" cy="1061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895600" y="1981200"/>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3" idx="4"/>
                <a:endCxn id="35" idx="0"/>
              </p:cNvCxnSpPr>
              <p:nvPr/>
            </p:nvCxnSpPr>
            <p:spPr>
              <a:xfrm flipH="1">
                <a:off x="5219700" y="2514600"/>
                <a:ext cx="228600" cy="2514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3" idx="6"/>
                <a:endCxn id="38" idx="0"/>
              </p:cNvCxnSpPr>
              <p:nvPr/>
            </p:nvCxnSpPr>
            <p:spPr>
              <a:xfrm>
                <a:off x="5791200" y="2133600"/>
                <a:ext cx="11811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8" idx="4"/>
              </p:cNvCxnSpPr>
              <p:nvPr/>
            </p:nvCxnSpPr>
            <p:spPr>
              <a:xfrm>
                <a:off x="6972300" y="3657600"/>
                <a:ext cx="38100" cy="91440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a:stCxn id="34" idx="3"/>
              <a:endCxn id="36" idx="7"/>
            </p:cNvCxnSpPr>
            <p:nvPr/>
          </p:nvCxnSpPr>
          <p:spPr>
            <a:xfrm flipH="1">
              <a:off x="1375276" y="2334005"/>
              <a:ext cx="240298" cy="82927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9" name="Straight Arrow Connector 48"/>
          <p:cNvCxnSpPr/>
          <p:nvPr/>
        </p:nvCxnSpPr>
        <p:spPr>
          <a:xfrm flipH="1">
            <a:off x="5867400" y="1600200"/>
            <a:ext cx="246695" cy="2350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687600" y="609600"/>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B</a:t>
            </a:r>
            <a:endParaRPr lang="en-US" b="1" dirty="0"/>
          </a:p>
        </p:txBody>
      </p:sp>
      <p:sp>
        <p:nvSpPr>
          <p:cNvPr id="54" name="Oval 53"/>
          <p:cNvSpPr/>
          <p:nvPr/>
        </p:nvSpPr>
        <p:spPr>
          <a:xfrm>
            <a:off x="2307757" y="609600"/>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F</a:t>
            </a:r>
            <a:endParaRPr lang="en-US" sz="3600" b="1" dirty="0"/>
          </a:p>
        </p:txBody>
      </p:sp>
      <p:sp>
        <p:nvSpPr>
          <p:cNvPr id="55" name="Oval 54"/>
          <p:cNvSpPr/>
          <p:nvPr/>
        </p:nvSpPr>
        <p:spPr>
          <a:xfrm>
            <a:off x="1455043" y="1687286"/>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A</a:t>
            </a:r>
            <a:endParaRPr lang="en-US" b="1" dirty="0"/>
          </a:p>
        </p:txBody>
      </p:sp>
      <p:sp>
        <p:nvSpPr>
          <p:cNvPr id="56" name="Oval 55"/>
          <p:cNvSpPr/>
          <p:nvPr/>
        </p:nvSpPr>
        <p:spPr>
          <a:xfrm>
            <a:off x="2179850" y="2715986"/>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D</a:t>
            </a:r>
            <a:endParaRPr lang="en-US" b="1" dirty="0"/>
          </a:p>
        </p:txBody>
      </p:sp>
      <p:sp>
        <p:nvSpPr>
          <p:cNvPr id="57" name="Oval 56"/>
          <p:cNvSpPr/>
          <p:nvPr/>
        </p:nvSpPr>
        <p:spPr>
          <a:xfrm>
            <a:off x="943414" y="2862943"/>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G</a:t>
            </a:r>
            <a:endParaRPr lang="en-US" b="1" dirty="0"/>
          </a:p>
        </p:txBody>
      </p:sp>
      <p:sp>
        <p:nvSpPr>
          <p:cNvPr id="58" name="Oval 57"/>
          <p:cNvSpPr/>
          <p:nvPr/>
        </p:nvSpPr>
        <p:spPr>
          <a:xfrm>
            <a:off x="48064" y="1883229"/>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E</a:t>
            </a:r>
            <a:endParaRPr lang="en-US" b="1" dirty="0"/>
          </a:p>
        </p:txBody>
      </p:sp>
      <p:sp>
        <p:nvSpPr>
          <p:cNvPr id="59" name="Oval 58"/>
          <p:cNvSpPr/>
          <p:nvPr/>
        </p:nvSpPr>
        <p:spPr>
          <a:xfrm>
            <a:off x="3160471" y="1344386"/>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C</a:t>
            </a:r>
            <a:endParaRPr lang="en-US" b="1" dirty="0"/>
          </a:p>
        </p:txBody>
      </p:sp>
      <p:sp>
        <p:nvSpPr>
          <p:cNvPr id="60" name="Oval 59"/>
          <p:cNvSpPr/>
          <p:nvPr/>
        </p:nvSpPr>
        <p:spPr>
          <a:xfrm>
            <a:off x="3245743" y="2422071"/>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H</a:t>
            </a:r>
            <a:endParaRPr lang="en-US" b="1" dirty="0"/>
          </a:p>
        </p:txBody>
      </p:sp>
      <p:cxnSp>
        <p:nvCxnSpPr>
          <p:cNvPr id="61" name="Straight Connector 60"/>
          <p:cNvCxnSpPr>
            <a:stCxn id="58" idx="0"/>
            <a:endCxn id="53" idx="3"/>
          </p:cNvCxnSpPr>
          <p:nvPr/>
        </p:nvCxnSpPr>
        <p:spPr>
          <a:xfrm flipV="1">
            <a:off x="239925" y="1027719"/>
            <a:ext cx="503870" cy="855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57" idx="2"/>
          </p:cNvCxnSpPr>
          <p:nvPr/>
        </p:nvCxnSpPr>
        <p:spPr>
          <a:xfrm>
            <a:off x="303878" y="2373086"/>
            <a:ext cx="639536" cy="734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3" idx="5"/>
            <a:endCxn id="55" idx="1"/>
          </p:cNvCxnSpPr>
          <p:nvPr/>
        </p:nvCxnSpPr>
        <p:spPr>
          <a:xfrm>
            <a:off x="1015126" y="1027719"/>
            <a:ext cx="496111" cy="731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5" idx="5"/>
            <a:endCxn id="56" idx="1"/>
          </p:cNvCxnSpPr>
          <p:nvPr/>
        </p:nvCxnSpPr>
        <p:spPr>
          <a:xfrm>
            <a:off x="1782569" y="2105405"/>
            <a:ext cx="453475" cy="682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071321" y="756557"/>
            <a:ext cx="12364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4" idx="4"/>
            <a:endCxn id="56" idx="0"/>
          </p:cNvCxnSpPr>
          <p:nvPr/>
        </p:nvCxnSpPr>
        <p:spPr>
          <a:xfrm flipH="1">
            <a:off x="2371710" y="1099457"/>
            <a:ext cx="127907" cy="16165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4" idx="6"/>
            <a:endCxn id="59" idx="0"/>
          </p:cNvCxnSpPr>
          <p:nvPr/>
        </p:nvCxnSpPr>
        <p:spPr>
          <a:xfrm>
            <a:off x="2691478" y="854529"/>
            <a:ext cx="660854" cy="489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59" idx="4"/>
          </p:cNvCxnSpPr>
          <p:nvPr/>
        </p:nvCxnSpPr>
        <p:spPr>
          <a:xfrm>
            <a:off x="3352332" y="1834243"/>
            <a:ext cx="21318" cy="587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5" idx="3"/>
            <a:endCxn id="57" idx="7"/>
          </p:cNvCxnSpPr>
          <p:nvPr/>
        </p:nvCxnSpPr>
        <p:spPr>
          <a:xfrm flipH="1">
            <a:off x="1270940" y="2105405"/>
            <a:ext cx="240298" cy="829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990600" y="381000"/>
            <a:ext cx="246695" cy="2350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8686800" y="2971800"/>
            <a:ext cx="274320" cy="0"/>
          </a:xfrm>
          <a:prstGeom prst="straightConnector1">
            <a:avLst/>
          </a:prstGeom>
          <a:ln w="349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4600" y="-152400"/>
            <a:ext cx="4572000" cy="1470025"/>
          </a:xfrm>
        </p:spPr>
        <p:txBody>
          <a:bodyPr/>
          <a:lstStyle/>
          <a:p>
            <a:r>
              <a:rPr lang="en-US" dirty="0" smtClean="0">
                <a:solidFill>
                  <a:schemeClr val="accent2">
                    <a:lumMod val="50000"/>
                  </a:schemeClr>
                </a:solidFill>
              </a:rPr>
              <a:t>Graph Traversal</a:t>
            </a:r>
            <a:endParaRPr lang="en-US" dirty="0">
              <a:solidFill>
                <a:schemeClr val="accent2">
                  <a:lumMod val="50000"/>
                </a:schemeClr>
              </a:solidFill>
            </a:endParaRPr>
          </a:p>
        </p:txBody>
      </p:sp>
      <p:sp>
        <p:nvSpPr>
          <p:cNvPr id="3" name="Subtitle 2"/>
          <p:cNvSpPr>
            <a:spLocks noGrp="1"/>
          </p:cNvSpPr>
          <p:nvPr>
            <p:ph type="subTitle" idx="1"/>
          </p:nvPr>
        </p:nvSpPr>
        <p:spPr>
          <a:xfrm>
            <a:off x="152400" y="1143000"/>
            <a:ext cx="8686800" cy="5562600"/>
          </a:xfrm>
        </p:spPr>
        <p:txBody>
          <a:bodyPr>
            <a:normAutofit fontScale="85000" lnSpcReduction="10000"/>
          </a:bodyPr>
          <a:lstStyle/>
          <a:p>
            <a:pPr marL="514350" indent="-514350" algn="l">
              <a:lnSpc>
                <a:spcPct val="200000"/>
              </a:lnSpc>
            </a:pPr>
            <a:r>
              <a:rPr lang="en-US" dirty="0" smtClean="0">
                <a:solidFill>
                  <a:schemeClr val="accent1">
                    <a:lumMod val="50000"/>
                  </a:schemeClr>
                </a:solidFill>
              </a:rPr>
              <a:t>DFS </a:t>
            </a:r>
            <a:r>
              <a:rPr lang="en-US" dirty="0" smtClean="0">
                <a:solidFill>
                  <a:schemeClr val="accent1">
                    <a:lumMod val="50000"/>
                  </a:schemeClr>
                </a:solidFill>
                <a:sym typeface="Wingdings" pitchFamily="2" charset="2"/>
              </a:rPr>
              <a:t></a:t>
            </a:r>
            <a:r>
              <a:rPr lang="en-US" dirty="0" smtClean="0">
                <a:solidFill>
                  <a:schemeClr val="accent1">
                    <a:lumMod val="50000"/>
                  </a:schemeClr>
                </a:solidFill>
              </a:rPr>
              <a:t>Depth First Search</a:t>
            </a:r>
          </a:p>
          <a:p>
            <a:pPr marL="514350" indent="-514350" algn="just">
              <a:lnSpc>
                <a:spcPct val="200000"/>
              </a:lnSpc>
            </a:pPr>
            <a:r>
              <a:rPr lang="en-US" b="1" dirty="0" smtClean="0"/>
              <a:t>	</a:t>
            </a:r>
            <a:r>
              <a:rPr lang="en-US" b="1" dirty="0" smtClean="0">
                <a:solidFill>
                  <a:schemeClr val="tx1"/>
                </a:solidFill>
              </a:rPr>
              <a:t>Depth-first search</a:t>
            </a:r>
            <a:r>
              <a:rPr lang="en-US" dirty="0" smtClean="0">
                <a:solidFill>
                  <a:schemeClr val="tx1"/>
                </a:solidFill>
              </a:rPr>
              <a:t> (</a:t>
            </a:r>
            <a:r>
              <a:rPr lang="en-US" b="1" dirty="0" smtClean="0">
                <a:solidFill>
                  <a:schemeClr val="tx1"/>
                </a:solidFill>
              </a:rPr>
              <a:t>DFS</a:t>
            </a:r>
            <a:r>
              <a:rPr lang="en-US" dirty="0" smtClean="0">
                <a:solidFill>
                  <a:schemeClr val="tx1"/>
                </a:solidFill>
              </a:rPr>
              <a:t>) is an algorithm for traversing or searching tree or graph data structures. One starts at the root (selecting some node as the root in the graph case) and explores as far as possible along each branch before backtracking.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p>
            <a:r>
              <a:rPr lang="en-US" sz="3600" u="sng" dirty="0" smtClean="0">
                <a:solidFill>
                  <a:schemeClr val="accent1">
                    <a:lumMod val="50000"/>
                  </a:schemeClr>
                </a:solidFill>
              </a:rPr>
              <a:t>Depth First Search</a:t>
            </a:r>
            <a:endParaRPr lang="en-US" u="sng" dirty="0"/>
          </a:p>
        </p:txBody>
      </p:sp>
      <p:sp>
        <p:nvSpPr>
          <p:cNvPr id="22" name="TextBox 21"/>
          <p:cNvSpPr txBox="1"/>
          <p:nvPr/>
        </p:nvSpPr>
        <p:spPr>
          <a:xfrm>
            <a:off x="228600" y="3886200"/>
            <a:ext cx="8686800" cy="2862322"/>
          </a:xfrm>
          <a:prstGeom prst="rect">
            <a:avLst/>
          </a:prstGeom>
          <a:noFill/>
        </p:spPr>
        <p:txBody>
          <a:bodyPr wrap="square" rtlCol="0">
            <a:spAutoFit/>
          </a:bodyPr>
          <a:lstStyle/>
          <a:p>
            <a:pPr>
              <a:lnSpc>
                <a:spcPct val="200000"/>
              </a:lnSpc>
              <a:buFont typeface="Wingdings"/>
              <a:buChar char="à"/>
            </a:pPr>
            <a:r>
              <a:rPr lang="en-US" sz="2250" b="1" dirty="0" smtClean="0">
                <a:solidFill>
                  <a:srgbClr val="7030A0"/>
                </a:solidFill>
                <a:sym typeface="Wingdings" pitchFamily="2" charset="2"/>
              </a:rPr>
              <a:t>Adjacent vertices of ‘A‘ are ‘B’, ‘G’ &amp; ‘D’ .</a:t>
            </a:r>
          </a:p>
          <a:p>
            <a:pPr>
              <a:lnSpc>
                <a:spcPct val="200000"/>
              </a:lnSpc>
              <a:buFont typeface="Wingdings"/>
              <a:buChar char="à"/>
            </a:pPr>
            <a:r>
              <a:rPr lang="en-US" sz="2250" b="1" dirty="0" smtClean="0">
                <a:solidFill>
                  <a:srgbClr val="7030A0"/>
                </a:solidFill>
                <a:sym typeface="Wingdings" pitchFamily="2" charset="2"/>
              </a:rPr>
              <a:t>Vertices  ‘B’, ‘G’ &amp; ‘D’ are already visited.</a:t>
            </a:r>
          </a:p>
          <a:p>
            <a:pPr>
              <a:lnSpc>
                <a:spcPct val="200000"/>
              </a:lnSpc>
              <a:buFont typeface="Wingdings"/>
              <a:buChar char="à"/>
            </a:pPr>
            <a:r>
              <a:rPr lang="en-US" sz="2250" b="1" dirty="0" smtClean="0">
                <a:solidFill>
                  <a:srgbClr val="7030A0"/>
                </a:solidFill>
                <a:sym typeface="Wingdings" pitchFamily="2" charset="2"/>
              </a:rPr>
              <a:t>Pop ‘A’ from the stack, if stack is empty stop the process. Traversal out put would be            </a:t>
            </a:r>
            <a:r>
              <a:rPr lang="en-US" sz="2250" b="1" dirty="0" smtClean="0">
                <a:solidFill>
                  <a:schemeClr val="accent2">
                    <a:lumMod val="50000"/>
                  </a:schemeClr>
                </a:solidFill>
                <a:sym typeface="Wingdings" pitchFamily="2" charset="2"/>
              </a:rPr>
              <a:t>A B  EGFCHD</a:t>
            </a:r>
            <a:endParaRPr lang="en-US" sz="2250" b="1" dirty="0">
              <a:solidFill>
                <a:schemeClr val="accent2">
                  <a:lumMod val="50000"/>
                </a:schemeClr>
              </a:solidFill>
            </a:endParaRPr>
          </a:p>
        </p:txBody>
      </p:sp>
      <p:sp>
        <p:nvSpPr>
          <p:cNvPr id="24" name="TextBox 23"/>
          <p:cNvSpPr txBox="1"/>
          <p:nvPr/>
        </p:nvSpPr>
        <p:spPr>
          <a:xfrm>
            <a:off x="3886200" y="3562290"/>
            <a:ext cx="3657600" cy="400110"/>
          </a:xfrm>
          <a:prstGeom prst="rect">
            <a:avLst/>
          </a:prstGeom>
          <a:noFill/>
        </p:spPr>
        <p:txBody>
          <a:bodyPr wrap="square" rtlCol="0">
            <a:spAutoFit/>
          </a:bodyPr>
          <a:lstStyle/>
          <a:p>
            <a:r>
              <a:rPr lang="en-US" sz="2000" b="1" dirty="0" smtClean="0">
                <a:solidFill>
                  <a:schemeClr val="accent2">
                    <a:lumMod val="50000"/>
                  </a:schemeClr>
                </a:solidFill>
              </a:rPr>
              <a:t>Result : A B E G F C H D  </a:t>
            </a:r>
            <a:endParaRPr lang="en-US" sz="2000" b="1" dirty="0">
              <a:solidFill>
                <a:schemeClr val="accent2">
                  <a:lumMod val="50000"/>
                </a:schemeClr>
              </a:solidFill>
            </a:endParaRPr>
          </a:p>
        </p:txBody>
      </p:sp>
      <p:graphicFrame>
        <p:nvGraphicFramePr>
          <p:cNvPr id="26" name="Table 25"/>
          <p:cNvGraphicFramePr>
            <a:graphicFrameLocks noGrp="1"/>
          </p:cNvGraphicFramePr>
          <p:nvPr/>
        </p:nvGraphicFramePr>
        <p:xfrm>
          <a:off x="8001000" y="228600"/>
          <a:ext cx="685800" cy="2971800"/>
        </p:xfrm>
        <a:graphic>
          <a:graphicData uri="http://schemas.openxmlformats.org/drawingml/2006/table">
            <a:tbl>
              <a:tblPr firstRow="1" bandRow="1">
                <a:tableStyleId>{5C22544A-7EE6-4342-B048-85BDC9FD1C3A}</a:tableStyleId>
              </a:tblPr>
              <a:tblGrid>
                <a:gridCol w="685800"/>
              </a:tblGrid>
              <a:tr h="495300">
                <a:tc>
                  <a:txBody>
                    <a:bodyPr/>
                    <a:lstStyle/>
                    <a:p>
                      <a:endParaRPr lang="en-US" dirty="0"/>
                    </a:p>
                  </a:txBody>
                  <a:tcPr/>
                </a:tc>
              </a:tr>
              <a:tr h="495300">
                <a:tc>
                  <a:txBody>
                    <a:bodyPr/>
                    <a:lstStyle/>
                    <a:p>
                      <a:r>
                        <a:rPr lang="en-US" dirty="0" smtClean="0"/>
                        <a:t>    </a:t>
                      </a:r>
                      <a:endParaRPr lang="en-US" b="1" dirty="0"/>
                    </a:p>
                  </a:txBody>
                  <a:tcPr/>
                </a:tc>
              </a:tr>
              <a:tr h="495300">
                <a:tc>
                  <a:txBody>
                    <a:bodyPr/>
                    <a:lstStyle/>
                    <a:p>
                      <a:r>
                        <a:rPr lang="en-US" dirty="0" smtClean="0"/>
                        <a:t>    </a:t>
                      </a:r>
                      <a:endParaRPr lang="en-US" b="1" dirty="0"/>
                    </a:p>
                  </a:txBody>
                  <a:tcPr/>
                </a:tc>
              </a:tr>
              <a:tr h="495300">
                <a:tc>
                  <a:txBody>
                    <a:bodyPr/>
                    <a:lstStyle/>
                    <a:p>
                      <a:r>
                        <a:rPr lang="en-US" dirty="0" smtClean="0"/>
                        <a:t>    </a:t>
                      </a:r>
                      <a:endParaRPr lang="en-US" b="1" dirty="0"/>
                    </a:p>
                  </a:txBody>
                  <a:tcPr/>
                </a:tc>
              </a:tr>
              <a:tr h="495300">
                <a:tc>
                  <a:txBody>
                    <a:bodyPr/>
                    <a:lstStyle/>
                    <a:p>
                      <a:r>
                        <a:rPr lang="en-US" dirty="0" smtClean="0"/>
                        <a:t>    </a:t>
                      </a:r>
                      <a:endParaRPr lang="en-US" b="1" dirty="0"/>
                    </a:p>
                  </a:txBody>
                  <a:tcPr/>
                </a:tc>
              </a:tr>
              <a:tr h="495300">
                <a:tc>
                  <a:txBody>
                    <a:bodyPr/>
                    <a:lstStyle/>
                    <a:p>
                      <a:r>
                        <a:rPr lang="en-US" dirty="0" smtClean="0"/>
                        <a:t>    </a:t>
                      </a:r>
                      <a:endParaRPr lang="en-US" b="1" dirty="0"/>
                    </a:p>
                  </a:txBody>
                  <a:tcPr/>
                </a:tc>
              </a:tr>
            </a:tbl>
          </a:graphicData>
        </a:graphic>
      </p:graphicFrame>
      <p:grpSp>
        <p:nvGrpSpPr>
          <p:cNvPr id="3" name="Group 27"/>
          <p:cNvGrpSpPr/>
          <p:nvPr/>
        </p:nvGrpSpPr>
        <p:grpSpPr>
          <a:xfrm>
            <a:off x="4114800" y="685800"/>
            <a:ext cx="3581400" cy="2743200"/>
            <a:chOff x="152400" y="838200"/>
            <a:chExt cx="3581400" cy="2743200"/>
          </a:xfrm>
        </p:grpSpPr>
        <p:grpSp>
          <p:nvGrpSpPr>
            <p:cNvPr id="4" name="Group 19"/>
            <p:cNvGrpSpPr/>
            <p:nvPr/>
          </p:nvGrpSpPr>
          <p:grpSpPr>
            <a:xfrm>
              <a:off x="152400" y="838200"/>
              <a:ext cx="3581400" cy="2743200"/>
              <a:chOff x="1066800" y="1752600"/>
              <a:chExt cx="6400800" cy="4267200"/>
            </a:xfrm>
          </p:grpSpPr>
          <p:sp>
            <p:nvSpPr>
              <p:cNvPr id="32" name="Oval 31"/>
              <p:cNvSpPr/>
              <p:nvPr/>
            </p:nvSpPr>
            <p:spPr>
              <a:xfrm>
                <a:off x="2209800" y="17526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B</a:t>
                </a:r>
                <a:endParaRPr lang="en-US" b="1" dirty="0"/>
              </a:p>
            </p:txBody>
          </p:sp>
          <p:sp>
            <p:nvSpPr>
              <p:cNvPr id="33" name="Oval 32"/>
              <p:cNvSpPr/>
              <p:nvPr/>
            </p:nvSpPr>
            <p:spPr>
              <a:xfrm>
                <a:off x="5105400" y="17526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F</a:t>
                </a:r>
                <a:endParaRPr lang="en-US" sz="3600" b="1" dirty="0"/>
              </a:p>
            </p:txBody>
          </p:sp>
          <p:sp>
            <p:nvSpPr>
              <p:cNvPr id="34" name="Oval 33"/>
              <p:cNvSpPr/>
              <p:nvPr/>
            </p:nvSpPr>
            <p:spPr>
              <a:xfrm>
                <a:off x="3581400" y="34290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A</a:t>
                </a:r>
                <a:endParaRPr lang="en-US" b="1" dirty="0"/>
              </a:p>
            </p:txBody>
          </p:sp>
          <p:sp>
            <p:nvSpPr>
              <p:cNvPr id="35" name="Oval 34"/>
              <p:cNvSpPr/>
              <p:nvPr/>
            </p:nvSpPr>
            <p:spPr>
              <a:xfrm>
                <a:off x="4876800" y="50292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D</a:t>
                </a:r>
                <a:endParaRPr lang="en-US" b="1" dirty="0"/>
              </a:p>
            </p:txBody>
          </p:sp>
          <p:sp>
            <p:nvSpPr>
              <p:cNvPr id="36" name="Oval 35"/>
              <p:cNvSpPr/>
              <p:nvPr/>
            </p:nvSpPr>
            <p:spPr>
              <a:xfrm>
                <a:off x="2667000" y="52578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G</a:t>
                </a:r>
                <a:endParaRPr lang="en-US" b="1" dirty="0"/>
              </a:p>
            </p:txBody>
          </p:sp>
          <p:sp>
            <p:nvSpPr>
              <p:cNvPr id="37" name="Oval 36"/>
              <p:cNvSpPr/>
              <p:nvPr/>
            </p:nvSpPr>
            <p:spPr>
              <a:xfrm>
                <a:off x="1066800" y="37338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E</a:t>
                </a:r>
                <a:endParaRPr lang="en-US" b="1" dirty="0"/>
              </a:p>
            </p:txBody>
          </p:sp>
          <p:sp>
            <p:nvSpPr>
              <p:cNvPr id="38" name="Oval 37"/>
              <p:cNvSpPr/>
              <p:nvPr/>
            </p:nvSpPr>
            <p:spPr>
              <a:xfrm>
                <a:off x="6629400" y="28956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C</a:t>
                </a:r>
                <a:endParaRPr lang="en-US" b="1" dirty="0"/>
              </a:p>
            </p:txBody>
          </p:sp>
          <p:sp>
            <p:nvSpPr>
              <p:cNvPr id="39" name="Oval 38"/>
              <p:cNvSpPr/>
              <p:nvPr/>
            </p:nvSpPr>
            <p:spPr>
              <a:xfrm>
                <a:off x="6781800" y="45720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H</a:t>
                </a:r>
                <a:endParaRPr lang="en-US" b="1" dirty="0"/>
              </a:p>
            </p:txBody>
          </p:sp>
          <p:cxnSp>
            <p:nvCxnSpPr>
              <p:cNvPr id="40" name="Straight Connector 39"/>
              <p:cNvCxnSpPr>
                <a:stCxn id="37" idx="0"/>
                <a:endCxn id="32" idx="3"/>
              </p:cNvCxnSpPr>
              <p:nvPr/>
            </p:nvCxnSpPr>
            <p:spPr>
              <a:xfrm flipV="1">
                <a:off x="1409700" y="2403008"/>
                <a:ext cx="900533" cy="13307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6" idx="2"/>
              </p:cNvCxnSpPr>
              <p:nvPr/>
            </p:nvCxnSpPr>
            <p:spPr>
              <a:xfrm>
                <a:off x="1524000" y="4495800"/>
                <a:ext cx="114300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2" idx="5"/>
                <a:endCxn id="34" idx="1"/>
              </p:cNvCxnSpPr>
              <p:nvPr/>
            </p:nvCxnSpPr>
            <p:spPr>
              <a:xfrm>
                <a:off x="2795167" y="2403008"/>
                <a:ext cx="886666" cy="1137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4" idx="5"/>
                <a:endCxn id="35" idx="1"/>
              </p:cNvCxnSpPr>
              <p:nvPr/>
            </p:nvCxnSpPr>
            <p:spPr>
              <a:xfrm>
                <a:off x="4166767" y="4079408"/>
                <a:ext cx="810466" cy="1061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895600" y="1981200"/>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3" idx="4"/>
                <a:endCxn id="35" idx="0"/>
              </p:cNvCxnSpPr>
              <p:nvPr/>
            </p:nvCxnSpPr>
            <p:spPr>
              <a:xfrm flipH="1">
                <a:off x="5219700" y="2514600"/>
                <a:ext cx="228600" cy="2514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3" idx="6"/>
                <a:endCxn id="38" idx="0"/>
              </p:cNvCxnSpPr>
              <p:nvPr/>
            </p:nvCxnSpPr>
            <p:spPr>
              <a:xfrm>
                <a:off x="5791200" y="2133600"/>
                <a:ext cx="11811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8" idx="4"/>
              </p:cNvCxnSpPr>
              <p:nvPr/>
            </p:nvCxnSpPr>
            <p:spPr>
              <a:xfrm>
                <a:off x="6972300" y="3657600"/>
                <a:ext cx="38100" cy="91440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a:stCxn id="34" idx="3"/>
              <a:endCxn id="36" idx="7"/>
            </p:cNvCxnSpPr>
            <p:nvPr/>
          </p:nvCxnSpPr>
          <p:spPr>
            <a:xfrm flipH="1">
              <a:off x="1375276" y="2334005"/>
              <a:ext cx="240298" cy="829276"/>
            </a:xfrm>
            <a:prstGeom prst="line">
              <a:avLst/>
            </a:prstGeom>
          </p:spPr>
          <p:style>
            <a:lnRef idx="1">
              <a:schemeClr val="accent1"/>
            </a:lnRef>
            <a:fillRef idx="0">
              <a:schemeClr val="accent1"/>
            </a:fillRef>
            <a:effectRef idx="0">
              <a:schemeClr val="accent1"/>
            </a:effectRef>
            <a:fontRef idx="minor">
              <a:schemeClr val="tx1"/>
            </a:fontRef>
          </p:style>
        </p:cxnSp>
      </p:grpSp>
      <p:sp>
        <p:nvSpPr>
          <p:cNvPr id="53" name="Oval 52"/>
          <p:cNvSpPr/>
          <p:nvPr/>
        </p:nvSpPr>
        <p:spPr>
          <a:xfrm>
            <a:off x="687600" y="609600"/>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B</a:t>
            </a:r>
            <a:endParaRPr lang="en-US" b="1" dirty="0"/>
          </a:p>
        </p:txBody>
      </p:sp>
      <p:sp>
        <p:nvSpPr>
          <p:cNvPr id="54" name="Oval 53"/>
          <p:cNvSpPr/>
          <p:nvPr/>
        </p:nvSpPr>
        <p:spPr>
          <a:xfrm>
            <a:off x="2307757" y="609600"/>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F</a:t>
            </a:r>
            <a:endParaRPr lang="en-US" sz="3600" b="1" dirty="0"/>
          </a:p>
        </p:txBody>
      </p:sp>
      <p:sp>
        <p:nvSpPr>
          <p:cNvPr id="55" name="Oval 54"/>
          <p:cNvSpPr/>
          <p:nvPr/>
        </p:nvSpPr>
        <p:spPr>
          <a:xfrm>
            <a:off x="1455043" y="1687286"/>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A</a:t>
            </a:r>
            <a:endParaRPr lang="en-US" b="1" dirty="0"/>
          </a:p>
        </p:txBody>
      </p:sp>
      <p:sp>
        <p:nvSpPr>
          <p:cNvPr id="56" name="Oval 55"/>
          <p:cNvSpPr/>
          <p:nvPr/>
        </p:nvSpPr>
        <p:spPr>
          <a:xfrm>
            <a:off x="2179850" y="2715986"/>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D</a:t>
            </a:r>
            <a:endParaRPr lang="en-US" b="1" dirty="0"/>
          </a:p>
        </p:txBody>
      </p:sp>
      <p:sp>
        <p:nvSpPr>
          <p:cNvPr id="57" name="Oval 56"/>
          <p:cNvSpPr/>
          <p:nvPr/>
        </p:nvSpPr>
        <p:spPr>
          <a:xfrm>
            <a:off x="943414" y="2862943"/>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G</a:t>
            </a:r>
            <a:endParaRPr lang="en-US" b="1" dirty="0"/>
          </a:p>
        </p:txBody>
      </p:sp>
      <p:sp>
        <p:nvSpPr>
          <p:cNvPr id="58" name="Oval 57"/>
          <p:cNvSpPr/>
          <p:nvPr/>
        </p:nvSpPr>
        <p:spPr>
          <a:xfrm>
            <a:off x="48064" y="1883229"/>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E</a:t>
            </a:r>
            <a:endParaRPr lang="en-US" b="1" dirty="0"/>
          </a:p>
        </p:txBody>
      </p:sp>
      <p:sp>
        <p:nvSpPr>
          <p:cNvPr id="59" name="Oval 58"/>
          <p:cNvSpPr/>
          <p:nvPr/>
        </p:nvSpPr>
        <p:spPr>
          <a:xfrm>
            <a:off x="3160471" y="1344386"/>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C</a:t>
            </a:r>
            <a:endParaRPr lang="en-US" b="1" dirty="0"/>
          </a:p>
        </p:txBody>
      </p:sp>
      <p:sp>
        <p:nvSpPr>
          <p:cNvPr id="60" name="Oval 59"/>
          <p:cNvSpPr/>
          <p:nvPr/>
        </p:nvSpPr>
        <p:spPr>
          <a:xfrm>
            <a:off x="3245743" y="2422071"/>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H</a:t>
            </a:r>
            <a:endParaRPr lang="en-US" b="1" dirty="0"/>
          </a:p>
        </p:txBody>
      </p:sp>
      <p:cxnSp>
        <p:nvCxnSpPr>
          <p:cNvPr id="61" name="Straight Connector 60"/>
          <p:cNvCxnSpPr>
            <a:stCxn id="58" idx="0"/>
            <a:endCxn id="53" idx="3"/>
          </p:cNvCxnSpPr>
          <p:nvPr/>
        </p:nvCxnSpPr>
        <p:spPr>
          <a:xfrm flipV="1">
            <a:off x="239925" y="1027719"/>
            <a:ext cx="503870" cy="855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57" idx="2"/>
          </p:cNvCxnSpPr>
          <p:nvPr/>
        </p:nvCxnSpPr>
        <p:spPr>
          <a:xfrm>
            <a:off x="303878" y="2373086"/>
            <a:ext cx="639536" cy="734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3" idx="5"/>
            <a:endCxn id="55" idx="1"/>
          </p:cNvCxnSpPr>
          <p:nvPr/>
        </p:nvCxnSpPr>
        <p:spPr>
          <a:xfrm>
            <a:off x="1015126" y="1027719"/>
            <a:ext cx="496111" cy="731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5" idx="5"/>
            <a:endCxn id="56" idx="1"/>
          </p:cNvCxnSpPr>
          <p:nvPr/>
        </p:nvCxnSpPr>
        <p:spPr>
          <a:xfrm>
            <a:off x="1782569" y="2105405"/>
            <a:ext cx="453475" cy="682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071321" y="756557"/>
            <a:ext cx="12364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4" idx="4"/>
            <a:endCxn id="56" idx="0"/>
          </p:cNvCxnSpPr>
          <p:nvPr/>
        </p:nvCxnSpPr>
        <p:spPr>
          <a:xfrm flipH="1">
            <a:off x="2371710" y="1099457"/>
            <a:ext cx="127907" cy="16165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4" idx="6"/>
            <a:endCxn id="59" idx="0"/>
          </p:cNvCxnSpPr>
          <p:nvPr/>
        </p:nvCxnSpPr>
        <p:spPr>
          <a:xfrm>
            <a:off x="2691478" y="854529"/>
            <a:ext cx="660854" cy="489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59" idx="4"/>
          </p:cNvCxnSpPr>
          <p:nvPr/>
        </p:nvCxnSpPr>
        <p:spPr>
          <a:xfrm>
            <a:off x="3352332" y="1834243"/>
            <a:ext cx="21318" cy="587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5" idx="3"/>
            <a:endCxn id="57" idx="7"/>
          </p:cNvCxnSpPr>
          <p:nvPr/>
        </p:nvCxnSpPr>
        <p:spPr>
          <a:xfrm flipH="1">
            <a:off x="1270940" y="2105405"/>
            <a:ext cx="240298" cy="829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1752600" y="1524000"/>
            <a:ext cx="246695" cy="2350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dirty="0"/>
              <a:t>DFS(</a:t>
            </a:r>
            <a:r>
              <a:rPr lang="en-US" dirty="0" err="1"/>
              <a:t>G,v</a:t>
            </a:r>
            <a:r>
              <a:rPr lang="en-US" dirty="0"/>
              <a:t>)   ( v is the vertex where the search starts )    </a:t>
            </a:r>
          </a:p>
          <a:p>
            <a:pPr marL="0" indent="0">
              <a:buNone/>
            </a:pPr>
            <a:r>
              <a:rPr lang="en-US" dirty="0"/>
              <a:t>        Stack S := {};   ( start with an empty stack )    </a:t>
            </a:r>
          </a:p>
          <a:p>
            <a:pPr marL="0" indent="0">
              <a:buNone/>
            </a:pPr>
            <a:r>
              <a:rPr lang="en-US" dirty="0"/>
              <a:t>        </a:t>
            </a:r>
            <a:r>
              <a:rPr lang="en-US" b="1" dirty="0"/>
              <a:t>for</a:t>
            </a:r>
            <a:r>
              <a:rPr lang="en-US" dirty="0"/>
              <a:t> each vertex u, set visited[u] := </a:t>
            </a:r>
            <a:r>
              <a:rPr lang="en-US" b="1" dirty="0"/>
              <a:t>false</a:t>
            </a:r>
            <a:r>
              <a:rPr lang="en-US" dirty="0"/>
              <a:t>;    </a:t>
            </a:r>
          </a:p>
          <a:p>
            <a:pPr marL="0" indent="0">
              <a:buNone/>
            </a:pPr>
            <a:r>
              <a:rPr lang="en-US" dirty="0"/>
              <a:t>        push S, v;    </a:t>
            </a:r>
          </a:p>
          <a:p>
            <a:pPr marL="0" indent="0">
              <a:buNone/>
            </a:pPr>
            <a:r>
              <a:rPr lang="en-US" dirty="0"/>
              <a:t>        </a:t>
            </a:r>
            <a:r>
              <a:rPr lang="en-US" b="1" dirty="0"/>
              <a:t>while</a:t>
            </a:r>
            <a:r>
              <a:rPr lang="en-US" dirty="0"/>
              <a:t> (S is not empty) </a:t>
            </a:r>
            <a:r>
              <a:rPr lang="en-US" b="1" dirty="0"/>
              <a:t>do</a:t>
            </a:r>
            <a:r>
              <a:rPr lang="en-US" dirty="0"/>
              <a:t>    </a:t>
            </a:r>
          </a:p>
          <a:p>
            <a:pPr marL="0" indent="0">
              <a:buNone/>
            </a:pPr>
            <a:r>
              <a:rPr lang="en-US" dirty="0"/>
              <a:t>           u := pop S;    </a:t>
            </a:r>
          </a:p>
          <a:p>
            <a:pPr marL="0" indent="0">
              <a:buNone/>
            </a:pPr>
            <a:r>
              <a:rPr lang="en-US" dirty="0"/>
              <a:t>           </a:t>
            </a:r>
            <a:r>
              <a:rPr lang="en-US" b="1" dirty="0"/>
              <a:t>if</a:t>
            </a:r>
            <a:r>
              <a:rPr lang="en-US" dirty="0"/>
              <a:t> (not visited[u]) then    </a:t>
            </a:r>
          </a:p>
          <a:p>
            <a:pPr marL="0" indent="0">
              <a:buNone/>
            </a:pPr>
            <a:r>
              <a:rPr lang="en-US" dirty="0"/>
              <a:t>              visited[u] := </a:t>
            </a:r>
            <a:r>
              <a:rPr lang="en-US" b="1" dirty="0"/>
              <a:t>true</a:t>
            </a:r>
            <a:r>
              <a:rPr lang="en-US" dirty="0"/>
              <a:t>;    </a:t>
            </a:r>
          </a:p>
          <a:p>
            <a:pPr marL="0" indent="0">
              <a:buNone/>
            </a:pPr>
            <a:r>
              <a:rPr lang="en-US" dirty="0"/>
              <a:t>              </a:t>
            </a:r>
            <a:r>
              <a:rPr lang="en-US" b="1" dirty="0"/>
              <a:t>for</a:t>
            </a:r>
            <a:r>
              <a:rPr lang="en-US" dirty="0"/>
              <a:t> each unvisited </a:t>
            </a:r>
            <a:r>
              <a:rPr lang="en-US" dirty="0" err="1"/>
              <a:t>neighbour</a:t>
            </a:r>
            <a:r>
              <a:rPr lang="en-US" dirty="0"/>
              <a:t> w of </a:t>
            </a:r>
            <a:r>
              <a:rPr lang="en-US" dirty="0" err="1"/>
              <a:t>uu</a:t>
            </a:r>
            <a:r>
              <a:rPr lang="en-US" dirty="0"/>
              <a:t>    </a:t>
            </a:r>
          </a:p>
          <a:p>
            <a:pPr marL="0" indent="0">
              <a:buNone/>
            </a:pPr>
            <a:r>
              <a:rPr lang="en-US" dirty="0"/>
              <a:t>                 push S, w;    </a:t>
            </a:r>
          </a:p>
          <a:p>
            <a:pPr marL="0" indent="0">
              <a:buNone/>
            </a:pPr>
            <a:r>
              <a:rPr lang="en-US" dirty="0"/>
              <a:t>           end </a:t>
            </a:r>
            <a:r>
              <a:rPr lang="en-US" b="1" dirty="0"/>
              <a:t>if</a:t>
            </a:r>
            <a:r>
              <a:rPr lang="en-US" dirty="0"/>
              <a:t>    </a:t>
            </a:r>
          </a:p>
          <a:p>
            <a:pPr marL="0" indent="0">
              <a:buNone/>
            </a:pPr>
            <a:r>
              <a:rPr lang="en-US" dirty="0"/>
              <a:t>        end </a:t>
            </a:r>
            <a:r>
              <a:rPr lang="en-US" b="1" dirty="0"/>
              <a:t>while</a:t>
            </a:r>
            <a:r>
              <a:rPr lang="en-US" dirty="0"/>
              <a:t>    </a:t>
            </a:r>
          </a:p>
          <a:p>
            <a:pPr marL="0" indent="0">
              <a:buNone/>
            </a:pPr>
            <a:r>
              <a:rPr lang="en-US" dirty="0"/>
              <a:t>     END DFS()    </a:t>
            </a:r>
          </a:p>
          <a:p>
            <a:endParaRPr lang="en-US" dirty="0"/>
          </a:p>
        </p:txBody>
      </p:sp>
    </p:spTree>
    <p:extLst>
      <p:ext uri="{BB962C8B-B14F-4D97-AF65-F5344CB8AC3E}">
        <p14:creationId xmlns:p14="http://schemas.microsoft.com/office/powerpoint/2010/main" val="2165402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b="1" dirty="0" smtClean="0">
                <a:solidFill>
                  <a:schemeClr val="accent2">
                    <a:lumMod val="50000"/>
                  </a:schemeClr>
                </a:solidFill>
              </a:rPr>
              <a:t>Exercise</a:t>
            </a:r>
            <a:endParaRPr lang="en-US" b="1" dirty="0">
              <a:solidFill>
                <a:schemeClr val="accent2">
                  <a:lumMod val="50000"/>
                </a:schemeClr>
              </a:solidFill>
            </a:endParaRPr>
          </a:p>
        </p:txBody>
      </p:sp>
      <p:pic>
        <p:nvPicPr>
          <p:cNvPr id="1026" name="Picture 2" descr="https://encrypted-tbn3.gstatic.com/images?q=tbn:ANd9GcTamqM6udY8dEkjzxrLxhbnTI2_NOquIQCDiMsN2pFk8psw51y9"/>
          <p:cNvPicPr>
            <a:picLocks noChangeAspect="1" noChangeArrowheads="1"/>
          </p:cNvPicPr>
          <p:nvPr/>
        </p:nvPicPr>
        <p:blipFill>
          <a:blip r:embed="rId2" cstate="print"/>
          <a:srcRect b="8999"/>
          <a:stretch>
            <a:fillRect/>
          </a:stretch>
        </p:blipFill>
        <p:spPr bwMode="auto">
          <a:xfrm>
            <a:off x="1076961" y="1143000"/>
            <a:ext cx="7000239" cy="4343400"/>
          </a:xfrm>
          <a:prstGeom prst="rect">
            <a:avLst/>
          </a:prstGeom>
          <a:noFill/>
        </p:spPr>
      </p:pic>
      <p:sp>
        <p:nvSpPr>
          <p:cNvPr id="4" name="TextBox 3"/>
          <p:cNvSpPr txBox="1"/>
          <p:nvPr/>
        </p:nvSpPr>
        <p:spPr>
          <a:xfrm>
            <a:off x="1828800" y="5802868"/>
            <a:ext cx="5715000" cy="461665"/>
          </a:xfrm>
          <a:prstGeom prst="rect">
            <a:avLst/>
          </a:prstGeom>
          <a:noFill/>
        </p:spPr>
        <p:txBody>
          <a:bodyPr wrap="square" rtlCol="0">
            <a:spAutoFit/>
          </a:bodyPr>
          <a:lstStyle/>
          <a:p>
            <a:r>
              <a:rPr lang="en-US" sz="2400" b="1" dirty="0" smtClean="0">
                <a:solidFill>
                  <a:schemeClr val="accent2">
                    <a:lumMod val="50000"/>
                  </a:schemeClr>
                </a:solidFill>
              </a:rPr>
              <a:t>Solution: a </a:t>
            </a:r>
            <a:r>
              <a:rPr lang="en-US" sz="2400" b="1" dirty="0" smtClean="0">
                <a:solidFill>
                  <a:schemeClr val="accent2">
                    <a:lumMod val="50000"/>
                  </a:schemeClr>
                </a:solidFill>
                <a:sym typeface="Wingdings" pitchFamily="2" charset="2"/>
              </a:rPr>
              <a:t> b  c  f  e  d  g</a:t>
            </a:r>
            <a:endParaRPr lang="en-US" sz="2400" b="1" dirty="0">
              <a:solidFill>
                <a:schemeClr val="accent2">
                  <a:lumMod val="50000"/>
                </a:schemeClr>
              </a:solidFill>
            </a:endParaRPr>
          </a:p>
        </p:txBody>
      </p:sp>
      <p:sp>
        <p:nvSpPr>
          <p:cNvPr id="5" name="TextBox 4"/>
          <p:cNvSpPr txBox="1"/>
          <p:nvPr/>
        </p:nvSpPr>
        <p:spPr>
          <a:xfrm>
            <a:off x="2057400" y="3352800"/>
            <a:ext cx="457200" cy="523220"/>
          </a:xfrm>
          <a:prstGeom prst="rect">
            <a:avLst/>
          </a:prstGeom>
          <a:noFill/>
        </p:spPr>
        <p:txBody>
          <a:bodyPr wrap="square" rtlCol="0">
            <a:spAutoFit/>
          </a:bodyPr>
          <a:lstStyle/>
          <a:p>
            <a:r>
              <a:rPr lang="en-US" sz="2800" b="1" dirty="0" smtClean="0"/>
              <a:t>2</a:t>
            </a:r>
            <a:endParaRPr lang="en-US" b="1" dirty="0"/>
          </a:p>
        </p:txBody>
      </p:sp>
      <p:sp>
        <p:nvSpPr>
          <p:cNvPr id="6" name="TextBox 5"/>
          <p:cNvSpPr txBox="1"/>
          <p:nvPr/>
        </p:nvSpPr>
        <p:spPr>
          <a:xfrm>
            <a:off x="3505200" y="2067580"/>
            <a:ext cx="457200" cy="523220"/>
          </a:xfrm>
          <a:prstGeom prst="rect">
            <a:avLst/>
          </a:prstGeom>
          <a:noFill/>
        </p:spPr>
        <p:txBody>
          <a:bodyPr wrap="square" rtlCol="0">
            <a:spAutoFit/>
          </a:bodyPr>
          <a:lstStyle/>
          <a:p>
            <a:r>
              <a:rPr lang="en-US" sz="2800" b="1" dirty="0" smtClean="0"/>
              <a:t>1</a:t>
            </a:r>
            <a:endParaRPr lang="en-US" b="1" dirty="0"/>
          </a:p>
        </p:txBody>
      </p:sp>
      <p:sp>
        <p:nvSpPr>
          <p:cNvPr id="7" name="TextBox 6"/>
          <p:cNvSpPr txBox="1"/>
          <p:nvPr/>
        </p:nvSpPr>
        <p:spPr>
          <a:xfrm>
            <a:off x="4267200" y="3210580"/>
            <a:ext cx="457200" cy="523220"/>
          </a:xfrm>
          <a:prstGeom prst="rect">
            <a:avLst/>
          </a:prstGeom>
          <a:noFill/>
        </p:spPr>
        <p:txBody>
          <a:bodyPr wrap="square" rtlCol="0">
            <a:spAutoFit/>
          </a:bodyPr>
          <a:lstStyle/>
          <a:p>
            <a:r>
              <a:rPr lang="en-US" sz="2800" b="1" dirty="0" smtClean="0"/>
              <a:t>2</a:t>
            </a:r>
            <a:endParaRPr lang="en-US" b="1" dirty="0"/>
          </a:p>
        </p:txBody>
      </p:sp>
      <p:sp>
        <p:nvSpPr>
          <p:cNvPr id="8" name="TextBox 7"/>
          <p:cNvSpPr txBox="1"/>
          <p:nvPr/>
        </p:nvSpPr>
        <p:spPr>
          <a:xfrm>
            <a:off x="4648200" y="4277380"/>
            <a:ext cx="457200" cy="523220"/>
          </a:xfrm>
          <a:prstGeom prst="rect">
            <a:avLst/>
          </a:prstGeom>
          <a:noFill/>
        </p:spPr>
        <p:txBody>
          <a:bodyPr wrap="square" rtlCol="0">
            <a:spAutoFit/>
          </a:bodyPr>
          <a:lstStyle/>
          <a:p>
            <a:r>
              <a:rPr lang="en-US" sz="2800" b="1" dirty="0" smtClean="0"/>
              <a:t>3</a:t>
            </a:r>
            <a:endParaRPr lang="en-US" b="1" dirty="0"/>
          </a:p>
        </p:txBody>
      </p:sp>
      <p:sp>
        <p:nvSpPr>
          <p:cNvPr id="9" name="TextBox 8"/>
          <p:cNvSpPr txBox="1"/>
          <p:nvPr/>
        </p:nvSpPr>
        <p:spPr>
          <a:xfrm>
            <a:off x="3352800" y="3810000"/>
            <a:ext cx="457200" cy="523220"/>
          </a:xfrm>
          <a:prstGeom prst="rect">
            <a:avLst/>
          </a:prstGeom>
          <a:noFill/>
        </p:spPr>
        <p:txBody>
          <a:bodyPr wrap="square" rtlCol="0">
            <a:spAutoFit/>
          </a:bodyPr>
          <a:lstStyle/>
          <a:p>
            <a:r>
              <a:rPr lang="en-US" sz="2800" b="1" dirty="0" smtClean="0"/>
              <a:t>4</a:t>
            </a:r>
            <a:endParaRPr lang="en-US" b="1" dirty="0"/>
          </a:p>
        </p:txBody>
      </p:sp>
      <p:sp>
        <p:nvSpPr>
          <p:cNvPr id="10" name="TextBox 9"/>
          <p:cNvSpPr txBox="1"/>
          <p:nvPr/>
        </p:nvSpPr>
        <p:spPr>
          <a:xfrm>
            <a:off x="4953000" y="2590800"/>
            <a:ext cx="457200" cy="523220"/>
          </a:xfrm>
          <a:prstGeom prst="rect">
            <a:avLst/>
          </a:prstGeom>
          <a:noFill/>
        </p:spPr>
        <p:txBody>
          <a:bodyPr wrap="square" rtlCol="0">
            <a:spAutoFit/>
          </a:bodyPr>
          <a:lstStyle/>
          <a:p>
            <a:r>
              <a:rPr lang="en-US" sz="2800" b="1" dirty="0" smtClean="0"/>
              <a:t>4</a:t>
            </a:r>
            <a:endParaRPr lang="en-US" b="1" dirty="0"/>
          </a:p>
        </p:txBody>
      </p:sp>
      <p:sp>
        <p:nvSpPr>
          <p:cNvPr id="11" name="TextBox 10"/>
          <p:cNvSpPr txBox="1"/>
          <p:nvPr/>
        </p:nvSpPr>
        <p:spPr>
          <a:xfrm>
            <a:off x="5181600" y="1752600"/>
            <a:ext cx="457200" cy="523220"/>
          </a:xfrm>
          <a:prstGeom prst="rect">
            <a:avLst/>
          </a:prstGeom>
          <a:noFill/>
        </p:spPr>
        <p:txBody>
          <a:bodyPr wrap="square" rtlCol="0">
            <a:spAutoFit/>
          </a:bodyPr>
          <a:lstStyle/>
          <a:p>
            <a:r>
              <a:rPr lang="en-US" sz="2800" b="1" dirty="0" smtClean="0"/>
              <a:t>3</a:t>
            </a:r>
            <a:endParaRPr lang="en-US" b="1" dirty="0"/>
          </a:p>
        </p:txBody>
      </p:sp>
      <p:sp>
        <p:nvSpPr>
          <p:cNvPr id="12" name="TextBox 11"/>
          <p:cNvSpPr txBox="1"/>
          <p:nvPr/>
        </p:nvSpPr>
        <p:spPr>
          <a:xfrm>
            <a:off x="6629400" y="2677180"/>
            <a:ext cx="457200" cy="523220"/>
          </a:xfrm>
          <a:prstGeom prst="rect">
            <a:avLst/>
          </a:prstGeom>
          <a:noFill/>
        </p:spPr>
        <p:txBody>
          <a:bodyPr wrap="square" rtlCol="0">
            <a:spAutoFit/>
          </a:bodyPr>
          <a:lstStyle/>
          <a:p>
            <a:r>
              <a:rPr lang="en-US" sz="2800" b="1" smtClean="0"/>
              <a:t>5</a:t>
            </a: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209800" y="17526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B</a:t>
            </a:r>
            <a:endParaRPr lang="en-US" b="1" dirty="0"/>
          </a:p>
        </p:txBody>
      </p:sp>
      <p:sp>
        <p:nvSpPr>
          <p:cNvPr id="5" name="Oval 4"/>
          <p:cNvSpPr/>
          <p:nvPr/>
        </p:nvSpPr>
        <p:spPr>
          <a:xfrm>
            <a:off x="5105400" y="17526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F</a:t>
            </a:r>
            <a:endParaRPr lang="en-US" sz="3600" b="1" dirty="0"/>
          </a:p>
        </p:txBody>
      </p:sp>
      <p:sp>
        <p:nvSpPr>
          <p:cNvPr id="6" name="Oval 5"/>
          <p:cNvSpPr/>
          <p:nvPr/>
        </p:nvSpPr>
        <p:spPr>
          <a:xfrm>
            <a:off x="3581400" y="34290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A</a:t>
            </a:r>
            <a:endParaRPr lang="en-US" b="1" dirty="0"/>
          </a:p>
        </p:txBody>
      </p:sp>
      <p:sp>
        <p:nvSpPr>
          <p:cNvPr id="7" name="Oval 6"/>
          <p:cNvSpPr/>
          <p:nvPr/>
        </p:nvSpPr>
        <p:spPr>
          <a:xfrm>
            <a:off x="4876800" y="50292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D</a:t>
            </a:r>
            <a:endParaRPr lang="en-US" b="1" dirty="0"/>
          </a:p>
        </p:txBody>
      </p:sp>
      <p:sp>
        <p:nvSpPr>
          <p:cNvPr id="8" name="Oval 7"/>
          <p:cNvSpPr/>
          <p:nvPr/>
        </p:nvSpPr>
        <p:spPr>
          <a:xfrm>
            <a:off x="2667000" y="52578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G</a:t>
            </a:r>
            <a:endParaRPr lang="en-US" b="1" dirty="0"/>
          </a:p>
        </p:txBody>
      </p:sp>
      <p:sp>
        <p:nvSpPr>
          <p:cNvPr id="9" name="Oval 8"/>
          <p:cNvSpPr/>
          <p:nvPr/>
        </p:nvSpPr>
        <p:spPr>
          <a:xfrm>
            <a:off x="1066800" y="37338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E</a:t>
            </a:r>
            <a:endParaRPr lang="en-US" b="1" dirty="0"/>
          </a:p>
        </p:txBody>
      </p:sp>
      <p:sp>
        <p:nvSpPr>
          <p:cNvPr id="10" name="Oval 9"/>
          <p:cNvSpPr/>
          <p:nvPr/>
        </p:nvSpPr>
        <p:spPr>
          <a:xfrm>
            <a:off x="6629400" y="28956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C</a:t>
            </a:r>
            <a:endParaRPr lang="en-US" b="1" dirty="0"/>
          </a:p>
        </p:txBody>
      </p:sp>
      <p:sp>
        <p:nvSpPr>
          <p:cNvPr id="11" name="Oval 10"/>
          <p:cNvSpPr/>
          <p:nvPr/>
        </p:nvSpPr>
        <p:spPr>
          <a:xfrm>
            <a:off x="6781800" y="45720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H</a:t>
            </a:r>
            <a:endParaRPr lang="en-US" b="1" dirty="0"/>
          </a:p>
        </p:txBody>
      </p:sp>
      <p:cxnSp>
        <p:nvCxnSpPr>
          <p:cNvPr id="13" name="Straight Connector 12"/>
          <p:cNvCxnSpPr>
            <a:stCxn id="9" idx="0"/>
            <a:endCxn id="4" idx="3"/>
          </p:cNvCxnSpPr>
          <p:nvPr/>
        </p:nvCxnSpPr>
        <p:spPr>
          <a:xfrm flipV="1">
            <a:off x="1409700" y="2403008"/>
            <a:ext cx="900533" cy="1330792"/>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a:endCxn id="8" idx="2"/>
          </p:cNvCxnSpPr>
          <p:nvPr/>
        </p:nvCxnSpPr>
        <p:spPr>
          <a:xfrm>
            <a:off x="1524000" y="4495800"/>
            <a:ext cx="1143000" cy="1143000"/>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a:stCxn id="4" idx="5"/>
            <a:endCxn id="6" idx="1"/>
          </p:cNvCxnSpPr>
          <p:nvPr/>
        </p:nvCxnSpPr>
        <p:spPr>
          <a:xfrm>
            <a:off x="2795167" y="2403008"/>
            <a:ext cx="886666" cy="1137584"/>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a:stCxn id="6" idx="5"/>
            <a:endCxn id="7" idx="1"/>
          </p:cNvCxnSpPr>
          <p:nvPr/>
        </p:nvCxnSpPr>
        <p:spPr>
          <a:xfrm>
            <a:off x="4166767" y="4079408"/>
            <a:ext cx="810466" cy="1061384"/>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2895600" y="1981200"/>
            <a:ext cx="2209800" cy="0"/>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a:stCxn id="5" idx="4"/>
            <a:endCxn id="7" idx="0"/>
          </p:cNvCxnSpPr>
          <p:nvPr/>
        </p:nvCxnSpPr>
        <p:spPr>
          <a:xfrm flipH="1">
            <a:off x="5219700" y="2514600"/>
            <a:ext cx="228600" cy="2514600"/>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a:stCxn id="5" idx="6"/>
            <a:endCxn id="10" idx="0"/>
          </p:cNvCxnSpPr>
          <p:nvPr/>
        </p:nvCxnSpPr>
        <p:spPr>
          <a:xfrm>
            <a:off x="5791200" y="2133600"/>
            <a:ext cx="1181100" cy="762000"/>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p:cNvCxnSpPr>
            <a:stCxn id="10" idx="4"/>
          </p:cNvCxnSpPr>
          <p:nvPr/>
        </p:nvCxnSpPr>
        <p:spPr>
          <a:xfrm>
            <a:off x="6972300" y="3657600"/>
            <a:ext cx="38100" cy="914400"/>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30"/>
          <p:cNvCxnSpPr>
            <a:stCxn id="6" idx="3"/>
          </p:cNvCxnSpPr>
          <p:nvPr/>
        </p:nvCxnSpPr>
        <p:spPr>
          <a:xfrm flipH="1">
            <a:off x="3124200" y="4079408"/>
            <a:ext cx="557633" cy="1254592"/>
          </a:xfrm>
          <a:prstGeom prst="line">
            <a:avLst/>
          </a:prstGeom>
        </p:spPr>
        <p:style>
          <a:lnRef idx="3">
            <a:schemeClr val="dk1"/>
          </a:lnRef>
          <a:fillRef idx="0">
            <a:schemeClr val="dk1"/>
          </a:fillRef>
          <a:effectRef idx="2">
            <a:schemeClr val="dk1"/>
          </a:effectRef>
          <a:fontRef idx="minor">
            <a:schemeClr val="tx1"/>
          </a:fontRef>
        </p:style>
      </p:cxnSp>
      <p:sp>
        <p:nvSpPr>
          <p:cNvPr id="20"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1">
                    <a:lumMod val="50000"/>
                  </a:schemeClr>
                </a:solidFill>
              </a:rPr>
              <a:t>Depth First Search</a:t>
            </a:r>
            <a:endParaRPr lang="en-US" dirty="0"/>
          </a:p>
        </p:txBody>
      </p:sp>
    </p:spTree>
    <p:extLst>
      <p:ext uri="{BB962C8B-B14F-4D97-AF65-F5344CB8AC3E}">
        <p14:creationId xmlns:p14="http://schemas.microsoft.com/office/powerpoint/2010/main" val="37044495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209800" y="17526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B</a:t>
            </a:r>
            <a:endParaRPr lang="en-US" b="1" dirty="0"/>
          </a:p>
        </p:txBody>
      </p:sp>
      <p:sp>
        <p:nvSpPr>
          <p:cNvPr id="5" name="Oval 4"/>
          <p:cNvSpPr/>
          <p:nvPr/>
        </p:nvSpPr>
        <p:spPr>
          <a:xfrm>
            <a:off x="5105400" y="17526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F</a:t>
            </a:r>
            <a:endParaRPr lang="en-US" sz="3600" b="1" dirty="0"/>
          </a:p>
        </p:txBody>
      </p:sp>
      <p:sp>
        <p:nvSpPr>
          <p:cNvPr id="6" name="Oval 5"/>
          <p:cNvSpPr/>
          <p:nvPr/>
        </p:nvSpPr>
        <p:spPr>
          <a:xfrm>
            <a:off x="3581400" y="34290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A</a:t>
            </a:r>
            <a:endParaRPr lang="en-US" b="1" dirty="0"/>
          </a:p>
        </p:txBody>
      </p:sp>
      <p:sp>
        <p:nvSpPr>
          <p:cNvPr id="7" name="Oval 6"/>
          <p:cNvSpPr/>
          <p:nvPr/>
        </p:nvSpPr>
        <p:spPr>
          <a:xfrm>
            <a:off x="4876800" y="50292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D</a:t>
            </a:r>
            <a:endParaRPr lang="en-US" b="1" dirty="0"/>
          </a:p>
        </p:txBody>
      </p:sp>
      <p:sp>
        <p:nvSpPr>
          <p:cNvPr id="8" name="Oval 7"/>
          <p:cNvSpPr/>
          <p:nvPr/>
        </p:nvSpPr>
        <p:spPr>
          <a:xfrm>
            <a:off x="2667000" y="52578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G</a:t>
            </a:r>
            <a:endParaRPr lang="en-US" b="1" dirty="0"/>
          </a:p>
        </p:txBody>
      </p:sp>
      <p:sp>
        <p:nvSpPr>
          <p:cNvPr id="9" name="Oval 8"/>
          <p:cNvSpPr/>
          <p:nvPr/>
        </p:nvSpPr>
        <p:spPr>
          <a:xfrm>
            <a:off x="1066800" y="37338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E</a:t>
            </a:r>
            <a:endParaRPr lang="en-US" b="1" dirty="0"/>
          </a:p>
        </p:txBody>
      </p:sp>
      <p:sp>
        <p:nvSpPr>
          <p:cNvPr id="10" name="Oval 9"/>
          <p:cNvSpPr/>
          <p:nvPr/>
        </p:nvSpPr>
        <p:spPr>
          <a:xfrm>
            <a:off x="6629400" y="28956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C</a:t>
            </a:r>
            <a:endParaRPr lang="en-US" b="1" dirty="0"/>
          </a:p>
        </p:txBody>
      </p:sp>
      <p:sp>
        <p:nvSpPr>
          <p:cNvPr id="11" name="Oval 10"/>
          <p:cNvSpPr/>
          <p:nvPr/>
        </p:nvSpPr>
        <p:spPr>
          <a:xfrm>
            <a:off x="6781800" y="45720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H</a:t>
            </a:r>
            <a:endParaRPr lang="en-US" b="1" dirty="0"/>
          </a:p>
        </p:txBody>
      </p:sp>
      <p:cxnSp>
        <p:nvCxnSpPr>
          <p:cNvPr id="13" name="Straight Connector 12"/>
          <p:cNvCxnSpPr>
            <a:stCxn id="9" idx="0"/>
            <a:endCxn id="4" idx="3"/>
          </p:cNvCxnSpPr>
          <p:nvPr/>
        </p:nvCxnSpPr>
        <p:spPr>
          <a:xfrm flipV="1">
            <a:off x="1409700" y="2403008"/>
            <a:ext cx="900533" cy="13307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2"/>
          </p:cNvCxnSpPr>
          <p:nvPr/>
        </p:nvCxnSpPr>
        <p:spPr>
          <a:xfrm>
            <a:off x="1524000" y="4495800"/>
            <a:ext cx="114300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5"/>
            <a:endCxn id="6" idx="1"/>
          </p:cNvCxnSpPr>
          <p:nvPr/>
        </p:nvCxnSpPr>
        <p:spPr>
          <a:xfrm>
            <a:off x="2795167" y="2403008"/>
            <a:ext cx="886666" cy="1137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6" idx="5"/>
            <a:endCxn id="7" idx="1"/>
          </p:cNvCxnSpPr>
          <p:nvPr/>
        </p:nvCxnSpPr>
        <p:spPr>
          <a:xfrm>
            <a:off x="4166767" y="4079408"/>
            <a:ext cx="810466" cy="1061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895600" y="1981200"/>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5" idx="4"/>
            <a:endCxn id="7" idx="0"/>
          </p:cNvCxnSpPr>
          <p:nvPr/>
        </p:nvCxnSpPr>
        <p:spPr>
          <a:xfrm flipH="1">
            <a:off x="5219700" y="2514600"/>
            <a:ext cx="228600" cy="2514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5" idx="6"/>
            <a:endCxn id="10" idx="0"/>
          </p:cNvCxnSpPr>
          <p:nvPr/>
        </p:nvCxnSpPr>
        <p:spPr>
          <a:xfrm>
            <a:off x="5791200" y="2133600"/>
            <a:ext cx="11811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0" idx="4"/>
          </p:cNvCxnSpPr>
          <p:nvPr/>
        </p:nvCxnSpPr>
        <p:spPr>
          <a:xfrm>
            <a:off x="6972300" y="3657600"/>
            <a:ext cx="381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6" idx="3"/>
          </p:cNvCxnSpPr>
          <p:nvPr/>
        </p:nvCxnSpPr>
        <p:spPr>
          <a:xfrm flipH="1">
            <a:off x="3124200" y="4079408"/>
            <a:ext cx="557633" cy="1254592"/>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p>
            <a:r>
              <a:rPr lang="en-US" dirty="0" smtClean="0">
                <a:solidFill>
                  <a:schemeClr val="accent1">
                    <a:lumMod val="50000"/>
                  </a:schemeClr>
                </a:solidFill>
              </a:rPr>
              <a:t>Depth First Search</a:t>
            </a:r>
            <a:endParaRPr lang="en-US" dirty="0"/>
          </a:p>
        </p:txBody>
      </p:sp>
      <p:sp>
        <p:nvSpPr>
          <p:cNvPr id="22" name="TextBox 21"/>
          <p:cNvSpPr txBox="1"/>
          <p:nvPr/>
        </p:nvSpPr>
        <p:spPr>
          <a:xfrm>
            <a:off x="228600" y="4154269"/>
            <a:ext cx="8686800" cy="1815882"/>
          </a:xfrm>
          <a:prstGeom prst="rect">
            <a:avLst/>
          </a:prstGeom>
          <a:noFill/>
        </p:spPr>
        <p:txBody>
          <a:bodyPr wrap="square" rtlCol="0">
            <a:spAutoFit/>
          </a:bodyPr>
          <a:lstStyle/>
          <a:p>
            <a:pPr>
              <a:lnSpc>
                <a:spcPct val="200000"/>
              </a:lnSpc>
              <a:buFont typeface="Wingdings"/>
              <a:buChar char="à"/>
            </a:pPr>
            <a:r>
              <a:rPr lang="en-US" sz="2800" b="1" dirty="0" smtClean="0">
                <a:solidFill>
                  <a:srgbClr val="7030A0"/>
                </a:solidFill>
                <a:sym typeface="Wingdings" pitchFamily="2" charset="2"/>
              </a:rPr>
              <a:t>Make use of Stack for performing DFS in a graph</a:t>
            </a:r>
          </a:p>
          <a:p>
            <a:pPr>
              <a:lnSpc>
                <a:spcPct val="200000"/>
              </a:lnSpc>
              <a:buFont typeface="Wingdings"/>
              <a:buChar char="à"/>
            </a:pPr>
            <a:r>
              <a:rPr lang="en-US" sz="2800" b="1" dirty="0" smtClean="0">
                <a:solidFill>
                  <a:srgbClr val="7030A0"/>
                </a:solidFill>
                <a:sym typeface="Wingdings" pitchFamily="2" charset="2"/>
              </a:rPr>
              <a:t>Select a vertex randomly say ‘A’  and mark it visited</a:t>
            </a:r>
            <a:endParaRPr lang="en-US" b="1" dirty="0">
              <a:solidFill>
                <a:srgbClr val="7030A0"/>
              </a:solidFill>
            </a:endParaRPr>
          </a:p>
        </p:txBody>
      </p:sp>
      <p:sp>
        <p:nvSpPr>
          <p:cNvPr id="24" name="TextBox 23"/>
          <p:cNvSpPr txBox="1"/>
          <p:nvPr/>
        </p:nvSpPr>
        <p:spPr>
          <a:xfrm>
            <a:off x="4114800" y="3562290"/>
            <a:ext cx="3657600" cy="400110"/>
          </a:xfrm>
          <a:prstGeom prst="rect">
            <a:avLst/>
          </a:prstGeom>
          <a:noFill/>
        </p:spPr>
        <p:txBody>
          <a:bodyPr wrap="square" rtlCol="0">
            <a:spAutoFit/>
          </a:bodyPr>
          <a:lstStyle/>
          <a:p>
            <a:r>
              <a:rPr lang="en-US" sz="2000" b="1" dirty="0" smtClean="0">
                <a:solidFill>
                  <a:schemeClr val="accent2">
                    <a:lumMod val="50000"/>
                  </a:schemeClr>
                </a:solidFill>
              </a:rPr>
              <a:t>Result : A  </a:t>
            </a:r>
            <a:endParaRPr lang="en-US" sz="2000" b="1" dirty="0">
              <a:solidFill>
                <a:schemeClr val="accent2">
                  <a:lumMod val="50000"/>
                </a:schemeClr>
              </a:solidFill>
            </a:endParaRPr>
          </a:p>
        </p:txBody>
      </p:sp>
      <p:graphicFrame>
        <p:nvGraphicFramePr>
          <p:cNvPr id="26" name="Table 25"/>
          <p:cNvGraphicFramePr>
            <a:graphicFrameLocks noGrp="1"/>
          </p:cNvGraphicFramePr>
          <p:nvPr/>
        </p:nvGraphicFramePr>
        <p:xfrm>
          <a:off x="7620000" y="228600"/>
          <a:ext cx="685800" cy="2971800"/>
        </p:xfrm>
        <a:graphic>
          <a:graphicData uri="http://schemas.openxmlformats.org/drawingml/2006/table">
            <a:tbl>
              <a:tblPr firstRow="1" bandRow="1">
                <a:tableStyleId>{5C22544A-7EE6-4342-B048-85BDC9FD1C3A}</a:tableStyleId>
              </a:tblPr>
              <a:tblGrid>
                <a:gridCol w="685800"/>
              </a:tblGrid>
              <a:tr h="495300">
                <a:tc>
                  <a:txBody>
                    <a:bodyPr/>
                    <a:lstStyle/>
                    <a:p>
                      <a:endParaRPr lang="en-US" dirty="0"/>
                    </a:p>
                  </a:txBody>
                  <a:tcPr/>
                </a:tc>
              </a:tr>
              <a:tr h="495300">
                <a:tc>
                  <a:txBody>
                    <a:bodyPr/>
                    <a:lstStyle/>
                    <a:p>
                      <a:endParaRPr lang="en-US"/>
                    </a:p>
                  </a:txBody>
                  <a:tcPr/>
                </a:tc>
              </a:tr>
              <a:tr h="495300">
                <a:tc>
                  <a:txBody>
                    <a:bodyPr/>
                    <a:lstStyle/>
                    <a:p>
                      <a:endParaRPr lang="en-US"/>
                    </a:p>
                  </a:txBody>
                  <a:tcPr/>
                </a:tc>
              </a:tr>
              <a:tr h="495300">
                <a:tc>
                  <a:txBody>
                    <a:bodyPr/>
                    <a:lstStyle/>
                    <a:p>
                      <a:endParaRPr lang="en-US"/>
                    </a:p>
                  </a:txBody>
                  <a:tcPr/>
                </a:tc>
              </a:tr>
              <a:tr h="495300">
                <a:tc>
                  <a:txBody>
                    <a:bodyPr/>
                    <a:lstStyle/>
                    <a:p>
                      <a:endParaRPr lang="en-US"/>
                    </a:p>
                  </a:txBody>
                  <a:tcPr/>
                </a:tc>
              </a:tr>
              <a:tr h="495300">
                <a:tc>
                  <a:txBody>
                    <a:bodyPr/>
                    <a:lstStyle/>
                    <a:p>
                      <a:r>
                        <a:rPr lang="en-US" dirty="0" smtClean="0"/>
                        <a:t>    </a:t>
                      </a:r>
                      <a:r>
                        <a:rPr lang="en-US" sz="2400" b="1" dirty="0" smtClean="0"/>
                        <a:t>A</a:t>
                      </a:r>
                      <a:endParaRPr lang="en-US" b="1" dirty="0"/>
                    </a:p>
                  </a:txBody>
                  <a:tcPr/>
                </a:tc>
              </a:tr>
            </a:tbl>
          </a:graphicData>
        </a:graphic>
      </p:graphicFrame>
      <p:grpSp>
        <p:nvGrpSpPr>
          <p:cNvPr id="31" name="Group 30"/>
          <p:cNvGrpSpPr/>
          <p:nvPr/>
        </p:nvGrpSpPr>
        <p:grpSpPr>
          <a:xfrm>
            <a:off x="152400" y="838200"/>
            <a:ext cx="3581400" cy="2743200"/>
            <a:chOff x="152400" y="838200"/>
            <a:chExt cx="3581400" cy="2743200"/>
          </a:xfrm>
        </p:grpSpPr>
        <p:grpSp>
          <p:nvGrpSpPr>
            <p:cNvPr id="20" name="Group 19"/>
            <p:cNvGrpSpPr/>
            <p:nvPr/>
          </p:nvGrpSpPr>
          <p:grpSpPr>
            <a:xfrm>
              <a:off x="152400" y="838200"/>
              <a:ext cx="3581400" cy="2743200"/>
              <a:chOff x="1066800" y="1752600"/>
              <a:chExt cx="6400800" cy="4267200"/>
            </a:xfrm>
          </p:grpSpPr>
          <p:sp>
            <p:nvSpPr>
              <p:cNvPr id="4" name="Oval 3"/>
              <p:cNvSpPr/>
              <p:nvPr/>
            </p:nvSpPr>
            <p:spPr>
              <a:xfrm>
                <a:off x="2209800" y="17526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B</a:t>
                </a:r>
                <a:endParaRPr lang="en-US" b="1" dirty="0"/>
              </a:p>
            </p:txBody>
          </p:sp>
          <p:sp>
            <p:nvSpPr>
              <p:cNvPr id="5" name="Oval 4"/>
              <p:cNvSpPr/>
              <p:nvPr/>
            </p:nvSpPr>
            <p:spPr>
              <a:xfrm>
                <a:off x="5105400" y="17526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F</a:t>
                </a:r>
                <a:endParaRPr lang="en-US" sz="3600" b="1" dirty="0"/>
              </a:p>
            </p:txBody>
          </p:sp>
          <p:sp>
            <p:nvSpPr>
              <p:cNvPr id="6" name="Oval 5"/>
              <p:cNvSpPr/>
              <p:nvPr/>
            </p:nvSpPr>
            <p:spPr>
              <a:xfrm>
                <a:off x="3581400" y="34290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A</a:t>
                </a:r>
                <a:endParaRPr lang="en-US" b="1" dirty="0"/>
              </a:p>
            </p:txBody>
          </p:sp>
          <p:sp>
            <p:nvSpPr>
              <p:cNvPr id="7" name="Oval 6"/>
              <p:cNvSpPr/>
              <p:nvPr/>
            </p:nvSpPr>
            <p:spPr>
              <a:xfrm>
                <a:off x="4876800" y="50292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D</a:t>
                </a:r>
                <a:endParaRPr lang="en-US" b="1" dirty="0"/>
              </a:p>
            </p:txBody>
          </p:sp>
          <p:sp>
            <p:nvSpPr>
              <p:cNvPr id="8" name="Oval 7"/>
              <p:cNvSpPr/>
              <p:nvPr/>
            </p:nvSpPr>
            <p:spPr>
              <a:xfrm>
                <a:off x="2667000" y="52578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G</a:t>
                </a:r>
                <a:endParaRPr lang="en-US" b="1" dirty="0"/>
              </a:p>
            </p:txBody>
          </p:sp>
          <p:sp>
            <p:nvSpPr>
              <p:cNvPr id="9" name="Oval 8"/>
              <p:cNvSpPr/>
              <p:nvPr/>
            </p:nvSpPr>
            <p:spPr>
              <a:xfrm>
                <a:off x="1066800" y="37338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E</a:t>
                </a:r>
                <a:endParaRPr lang="en-US" b="1" dirty="0"/>
              </a:p>
            </p:txBody>
          </p:sp>
          <p:sp>
            <p:nvSpPr>
              <p:cNvPr id="10" name="Oval 9"/>
              <p:cNvSpPr/>
              <p:nvPr/>
            </p:nvSpPr>
            <p:spPr>
              <a:xfrm>
                <a:off x="6629400" y="28956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C</a:t>
                </a:r>
                <a:endParaRPr lang="en-US" b="1" dirty="0"/>
              </a:p>
            </p:txBody>
          </p:sp>
          <p:sp>
            <p:nvSpPr>
              <p:cNvPr id="11" name="Oval 10"/>
              <p:cNvSpPr/>
              <p:nvPr/>
            </p:nvSpPr>
            <p:spPr>
              <a:xfrm>
                <a:off x="6781800" y="45720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H</a:t>
                </a:r>
                <a:endParaRPr lang="en-US" b="1" dirty="0"/>
              </a:p>
            </p:txBody>
          </p:sp>
          <p:cxnSp>
            <p:nvCxnSpPr>
              <p:cNvPr id="13" name="Straight Connector 12"/>
              <p:cNvCxnSpPr>
                <a:stCxn id="9" idx="0"/>
                <a:endCxn id="4" idx="3"/>
              </p:cNvCxnSpPr>
              <p:nvPr/>
            </p:nvCxnSpPr>
            <p:spPr>
              <a:xfrm flipV="1">
                <a:off x="1409700" y="2403008"/>
                <a:ext cx="900533" cy="13307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2"/>
              </p:cNvCxnSpPr>
              <p:nvPr/>
            </p:nvCxnSpPr>
            <p:spPr>
              <a:xfrm>
                <a:off x="1524000" y="4495800"/>
                <a:ext cx="114300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5"/>
                <a:endCxn id="6" idx="1"/>
              </p:cNvCxnSpPr>
              <p:nvPr/>
            </p:nvCxnSpPr>
            <p:spPr>
              <a:xfrm>
                <a:off x="2795167" y="2403008"/>
                <a:ext cx="886666" cy="1137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6" idx="5"/>
                <a:endCxn id="7" idx="1"/>
              </p:cNvCxnSpPr>
              <p:nvPr/>
            </p:nvCxnSpPr>
            <p:spPr>
              <a:xfrm>
                <a:off x="4166767" y="4079408"/>
                <a:ext cx="810466" cy="1061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895600" y="1981200"/>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5" idx="4"/>
                <a:endCxn id="7" idx="0"/>
              </p:cNvCxnSpPr>
              <p:nvPr/>
            </p:nvCxnSpPr>
            <p:spPr>
              <a:xfrm flipH="1">
                <a:off x="5219700" y="2514600"/>
                <a:ext cx="228600" cy="2514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5" idx="6"/>
                <a:endCxn id="10" idx="0"/>
              </p:cNvCxnSpPr>
              <p:nvPr/>
            </p:nvCxnSpPr>
            <p:spPr>
              <a:xfrm>
                <a:off x="5791200" y="2133600"/>
                <a:ext cx="11811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0" idx="4"/>
              </p:cNvCxnSpPr>
              <p:nvPr/>
            </p:nvCxnSpPr>
            <p:spPr>
              <a:xfrm>
                <a:off x="6972300" y="3657600"/>
                <a:ext cx="38100" cy="91440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0" name="Straight Connector 29"/>
            <p:cNvCxnSpPr>
              <a:stCxn id="6" idx="3"/>
              <a:endCxn id="8" idx="7"/>
            </p:cNvCxnSpPr>
            <p:nvPr/>
          </p:nvCxnSpPr>
          <p:spPr>
            <a:xfrm flipH="1">
              <a:off x="1375276" y="2334005"/>
              <a:ext cx="240298" cy="82927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3" name="Straight Arrow Connector 32"/>
          <p:cNvCxnSpPr>
            <a:endCxn id="6" idx="7"/>
          </p:cNvCxnSpPr>
          <p:nvPr/>
        </p:nvCxnSpPr>
        <p:spPr>
          <a:xfrm flipH="1">
            <a:off x="1886905" y="1752600"/>
            <a:ext cx="246695" cy="2350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8305800" y="2971800"/>
            <a:ext cx="274320" cy="0"/>
          </a:xfrm>
          <a:prstGeom prst="straightConnector1">
            <a:avLst/>
          </a:prstGeom>
          <a:ln w="349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p>
            <a:r>
              <a:rPr lang="en-US" sz="3600" u="sng" dirty="0" smtClean="0">
                <a:solidFill>
                  <a:schemeClr val="accent1">
                    <a:lumMod val="50000"/>
                  </a:schemeClr>
                </a:solidFill>
              </a:rPr>
              <a:t>Depth First Search</a:t>
            </a:r>
            <a:endParaRPr lang="en-US" u="sng" dirty="0"/>
          </a:p>
        </p:txBody>
      </p:sp>
      <p:sp>
        <p:nvSpPr>
          <p:cNvPr id="22" name="TextBox 21"/>
          <p:cNvSpPr txBox="1"/>
          <p:nvPr/>
        </p:nvSpPr>
        <p:spPr>
          <a:xfrm>
            <a:off x="228600" y="4016276"/>
            <a:ext cx="8686800" cy="2308324"/>
          </a:xfrm>
          <a:prstGeom prst="rect">
            <a:avLst/>
          </a:prstGeom>
          <a:noFill/>
        </p:spPr>
        <p:txBody>
          <a:bodyPr wrap="square" rtlCol="0">
            <a:spAutoFit/>
          </a:bodyPr>
          <a:lstStyle/>
          <a:p>
            <a:pPr>
              <a:lnSpc>
                <a:spcPct val="200000"/>
              </a:lnSpc>
              <a:buFont typeface="Wingdings"/>
              <a:buChar char="à"/>
            </a:pPr>
            <a:r>
              <a:rPr lang="en-US" sz="2400" b="1" dirty="0" smtClean="0">
                <a:solidFill>
                  <a:srgbClr val="7030A0"/>
                </a:solidFill>
                <a:sym typeface="Wingdings" pitchFamily="2" charset="2"/>
              </a:rPr>
              <a:t>Adjacent vertices of ‘A’ are B,G &amp; D.</a:t>
            </a:r>
          </a:p>
          <a:p>
            <a:pPr>
              <a:lnSpc>
                <a:spcPct val="200000"/>
              </a:lnSpc>
              <a:buFont typeface="Wingdings"/>
              <a:buChar char="à"/>
            </a:pPr>
            <a:r>
              <a:rPr lang="en-US" sz="2400" b="1" dirty="0" smtClean="0">
                <a:solidFill>
                  <a:srgbClr val="7030A0"/>
                </a:solidFill>
                <a:sym typeface="Wingdings" pitchFamily="2" charset="2"/>
              </a:rPr>
              <a:t>Select the least vertex  out of B,G &amp; D, say ‘B’ and mark it visited &amp; Push it on to stack and update the result.</a:t>
            </a:r>
            <a:endParaRPr lang="en-US" sz="1600" b="1" dirty="0">
              <a:solidFill>
                <a:srgbClr val="7030A0"/>
              </a:solidFill>
            </a:endParaRPr>
          </a:p>
        </p:txBody>
      </p:sp>
      <p:sp>
        <p:nvSpPr>
          <p:cNvPr id="24" name="TextBox 23"/>
          <p:cNvSpPr txBox="1"/>
          <p:nvPr/>
        </p:nvSpPr>
        <p:spPr>
          <a:xfrm>
            <a:off x="3886200" y="3562290"/>
            <a:ext cx="3657600" cy="400110"/>
          </a:xfrm>
          <a:prstGeom prst="rect">
            <a:avLst/>
          </a:prstGeom>
          <a:noFill/>
        </p:spPr>
        <p:txBody>
          <a:bodyPr wrap="square" rtlCol="0">
            <a:spAutoFit/>
          </a:bodyPr>
          <a:lstStyle/>
          <a:p>
            <a:r>
              <a:rPr lang="en-US" sz="2000" b="1" dirty="0" smtClean="0">
                <a:solidFill>
                  <a:schemeClr val="accent2">
                    <a:lumMod val="50000"/>
                  </a:schemeClr>
                </a:solidFill>
              </a:rPr>
              <a:t>Result : A B  </a:t>
            </a:r>
            <a:endParaRPr lang="en-US" sz="2000" b="1" dirty="0">
              <a:solidFill>
                <a:schemeClr val="accent2">
                  <a:lumMod val="50000"/>
                </a:schemeClr>
              </a:solidFill>
            </a:endParaRPr>
          </a:p>
        </p:txBody>
      </p:sp>
      <p:graphicFrame>
        <p:nvGraphicFramePr>
          <p:cNvPr id="26" name="Table 25"/>
          <p:cNvGraphicFramePr>
            <a:graphicFrameLocks noGrp="1"/>
          </p:cNvGraphicFramePr>
          <p:nvPr/>
        </p:nvGraphicFramePr>
        <p:xfrm>
          <a:off x="8001000" y="228600"/>
          <a:ext cx="685800" cy="2971800"/>
        </p:xfrm>
        <a:graphic>
          <a:graphicData uri="http://schemas.openxmlformats.org/drawingml/2006/table">
            <a:tbl>
              <a:tblPr firstRow="1" bandRow="1">
                <a:tableStyleId>{5C22544A-7EE6-4342-B048-85BDC9FD1C3A}</a:tableStyleId>
              </a:tblPr>
              <a:tblGrid>
                <a:gridCol w="685800"/>
              </a:tblGrid>
              <a:tr h="495300">
                <a:tc>
                  <a:txBody>
                    <a:bodyPr/>
                    <a:lstStyle/>
                    <a:p>
                      <a:endParaRPr lang="en-US" dirty="0"/>
                    </a:p>
                  </a:txBody>
                  <a:tcPr/>
                </a:tc>
              </a:tr>
              <a:tr h="495300">
                <a:tc>
                  <a:txBody>
                    <a:bodyPr/>
                    <a:lstStyle/>
                    <a:p>
                      <a:endParaRPr lang="en-US"/>
                    </a:p>
                  </a:txBody>
                  <a:tcPr/>
                </a:tc>
              </a:tr>
              <a:tr h="495300">
                <a:tc>
                  <a:txBody>
                    <a:bodyPr/>
                    <a:lstStyle/>
                    <a:p>
                      <a:endParaRPr lang="en-US"/>
                    </a:p>
                  </a:txBody>
                  <a:tcPr/>
                </a:tc>
              </a:tr>
              <a:tr h="495300">
                <a:tc>
                  <a:txBody>
                    <a:bodyPr/>
                    <a:lstStyle/>
                    <a:p>
                      <a:r>
                        <a:rPr lang="en-US" dirty="0" smtClean="0"/>
                        <a:t>    </a:t>
                      </a:r>
                      <a:endParaRPr lang="en-US" b="1" dirty="0"/>
                    </a:p>
                  </a:txBody>
                  <a:tcPr/>
                </a:tc>
              </a:tr>
              <a:tr h="495300">
                <a:tc>
                  <a:txBody>
                    <a:bodyPr/>
                    <a:lstStyle/>
                    <a:p>
                      <a:r>
                        <a:rPr lang="en-US" dirty="0" smtClean="0"/>
                        <a:t>    </a:t>
                      </a:r>
                      <a:r>
                        <a:rPr lang="en-US" sz="2400" b="1" dirty="0" smtClean="0"/>
                        <a:t>B</a:t>
                      </a:r>
                      <a:endParaRPr lang="en-US" b="1" dirty="0"/>
                    </a:p>
                  </a:txBody>
                  <a:tcPr/>
                </a:tc>
              </a:tr>
              <a:tr h="495300">
                <a:tc>
                  <a:txBody>
                    <a:bodyPr/>
                    <a:lstStyle/>
                    <a:p>
                      <a:r>
                        <a:rPr lang="en-US" dirty="0" smtClean="0"/>
                        <a:t>    </a:t>
                      </a:r>
                      <a:r>
                        <a:rPr lang="en-US" sz="2400" b="1" dirty="0" smtClean="0"/>
                        <a:t>A</a:t>
                      </a:r>
                      <a:endParaRPr lang="en-US" b="1" dirty="0"/>
                    </a:p>
                  </a:txBody>
                  <a:tcPr/>
                </a:tc>
              </a:tr>
            </a:tbl>
          </a:graphicData>
        </a:graphic>
      </p:graphicFrame>
      <p:grpSp>
        <p:nvGrpSpPr>
          <p:cNvPr id="28" name="Group 27"/>
          <p:cNvGrpSpPr/>
          <p:nvPr/>
        </p:nvGrpSpPr>
        <p:grpSpPr>
          <a:xfrm>
            <a:off x="4114800" y="685800"/>
            <a:ext cx="3581400" cy="2743200"/>
            <a:chOff x="152400" y="838200"/>
            <a:chExt cx="3581400" cy="2743200"/>
          </a:xfrm>
        </p:grpSpPr>
        <p:grpSp>
          <p:nvGrpSpPr>
            <p:cNvPr id="30" name="Group 19"/>
            <p:cNvGrpSpPr/>
            <p:nvPr/>
          </p:nvGrpSpPr>
          <p:grpSpPr>
            <a:xfrm>
              <a:off x="152400" y="838200"/>
              <a:ext cx="3581400" cy="2743200"/>
              <a:chOff x="1066800" y="1752600"/>
              <a:chExt cx="6400800" cy="4267200"/>
            </a:xfrm>
          </p:grpSpPr>
          <p:sp>
            <p:nvSpPr>
              <p:cNvPr id="32" name="Oval 31"/>
              <p:cNvSpPr/>
              <p:nvPr/>
            </p:nvSpPr>
            <p:spPr>
              <a:xfrm>
                <a:off x="2209800" y="17526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B</a:t>
                </a:r>
                <a:endParaRPr lang="en-US" b="1" dirty="0"/>
              </a:p>
            </p:txBody>
          </p:sp>
          <p:sp>
            <p:nvSpPr>
              <p:cNvPr id="33" name="Oval 32"/>
              <p:cNvSpPr/>
              <p:nvPr/>
            </p:nvSpPr>
            <p:spPr>
              <a:xfrm>
                <a:off x="5105400" y="17526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F</a:t>
                </a:r>
                <a:endParaRPr lang="en-US" sz="3600" b="1" dirty="0"/>
              </a:p>
            </p:txBody>
          </p:sp>
          <p:sp>
            <p:nvSpPr>
              <p:cNvPr id="34" name="Oval 33"/>
              <p:cNvSpPr/>
              <p:nvPr/>
            </p:nvSpPr>
            <p:spPr>
              <a:xfrm>
                <a:off x="3581400" y="34290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A</a:t>
                </a:r>
                <a:endParaRPr lang="en-US" b="1" dirty="0"/>
              </a:p>
            </p:txBody>
          </p:sp>
          <p:sp>
            <p:nvSpPr>
              <p:cNvPr id="35" name="Oval 34"/>
              <p:cNvSpPr/>
              <p:nvPr/>
            </p:nvSpPr>
            <p:spPr>
              <a:xfrm>
                <a:off x="4876800" y="50292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D</a:t>
                </a:r>
                <a:endParaRPr lang="en-US" b="1" dirty="0"/>
              </a:p>
            </p:txBody>
          </p:sp>
          <p:sp>
            <p:nvSpPr>
              <p:cNvPr id="36" name="Oval 35"/>
              <p:cNvSpPr/>
              <p:nvPr/>
            </p:nvSpPr>
            <p:spPr>
              <a:xfrm>
                <a:off x="2667000" y="52578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G</a:t>
                </a:r>
                <a:endParaRPr lang="en-US" b="1" dirty="0"/>
              </a:p>
            </p:txBody>
          </p:sp>
          <p:sp>
            <p:nvSpPr>
              <p:cNvPr id="37" name="Oval 36"/>
              <p:cNvSpPr/>
              <p:nvPr/>
            </p:nvSpPr>
            <p:spPr>
              <a:xfrm>
                <a:off x="1066800" y="37338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E</a:t>
                </a:r>
                <a:endParaRPr lang="en-US" b="1" dirty="0"/>
              </a:p>
            </p:txBody>
          </p:sp>
          <p:sp>
            <p:nvSpPr>
              <p:cNvPr id="38" name="Oval 37"/>
              <p:cNvSpPr/>
              <p:nvPr/>
            </p:nvSpPr>
            <p:spPr>
              <a:xfrm>
                <a:off x="6629400" y="28956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C</a:t>
                </a:r>
                <a:endParaRPr lang="en-US" b="1" dirty="0"/>
              </a:p>
            </p:txBody>
          </p:sp>
          <p:sp>
            <p:nvSpPr>
              <p:cNvPr id="39" name="Oval 38"/>
              <p:cNvSpPr/>
              <p:nvPr/>
            </p:nvSpPr>
            <p:spPr>
              <a:xfrm>
                <a:off x="6781800" y="45720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H</a:t>
                </a:r>
                <a:endParaRPr lang="en-US" b="1" dirty="0"/>
              </a:p>
            </p:txBody>
          </p:sp>
          <p:cxnSp>
            <p:nvCxnSpPr>
              <p:cNvPr id="40" name="Straight Connector 39"/>
              <p:cNvCxnSpPr>
                <a:stCxn id="37" idx="0"/>
                <a:endCxn id="32" idx="3"/>
              </p:cNvCxnSpPr>
              <p:nvPr/>
            </p:nvCxnSpPr>
            <p:spPr>
              <a:xfrm flipV="1">
                <a:off x="1409700" y="2403008"/>
                <a:ext cx="900533" cy="13307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6" idx="2"/>
              </p:cNvCxnSpPr>
              <p:nvPr/>
            </p:nvCxnSpPr>
            <p:spPr>
              <a:xfrm>
                <a:off x="1524000" y="4495800"/>
                <a:ext cx="114300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2" idx="5"/>
                <a:endCxn id="34" idx="1"/>
              </p:cNvCxnSpPr>
              <p:nvPr/>
            </p:nvCxnSpPr>
            <p:spPr>
              <a:xfrm>
                <a:off x="2795167" y="2403008"/>
                <a:ext cx="886666" cy="1137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4" idx="5"/>
                <a:endCxn id="35" idx="1"/>
              </p:cNvCxnSpPr>
              <p:nvPr/>
            </p:nvCxnSpPr>
            <p:spPr>
              <a:xfrm>
                <a:off x="4166767" y="4079408"/>
                <a:ext cx="810466" cy="1061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895600" y="1981200"/>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3" idx="4"/>
                <a:endCxn id="35" idx="0"/>
              </p:cNvCxnSpPr>
              <p:nvPr/>
            </p:nvCxnSpPr>
            <p:spPr>
              <a:xfrm flipH="1">
                <a:off x="5219700" y="2514600"/>
                <a:ext cx="228600" cy="2514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3" idx="6"/>
                <a:endCxn id="38" idx="0"/>
              </p:cNvCxnSpPr>
              <p:nvPr/>
            </p:nvCxnSpPr>
            <p:spPr>
              <a:xfrm>
                <a:off x="5791200" y="2133600"/>
                <a:ext cx="11811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8" idx="4"/>
              </p:cNvCxnSpPr>
              <p:nvPr/>
            </p:nvCxnSpPr>
            <p:spPr>
              <a:xfrm>
                <a:off x="6972300" y="3657600"/>
                <a:ext cx="38100" cy="91440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a:stCxn id="34" idx="3"/>
              <a:endCxn id="36" idx="7"/>
            </p:cNvCxnSpPr>
            <p:nvPr/>
          </p:nvCxnSpPr>
          <p:spPr>
            <a:xfrm flipH="1">
              <a:off x="1375276" y="2334005"/>
              <a:ext cx="240298" cy="82927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9" name="Straight Arrow Connector 48"/>
          <p:cNvCxnSpPr/>
          <p:nvPr/>
        </p:nvCxnSpPr>
        <p:spPr>
          <a:xfrm flipH="1">
            <a:off x="5105400" y="526976"/>
            <a:ext cx="246695" cy="2350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48064" y="609600"/>
            <a:ext cx="3581400" cy="2743200"/>
            <a:chOff x="152400" y="838200"/>
            <a:chExt cx="3581400" cy="2743200"/>
          </a:xfrm>
        </p:grpSpPr>
        <p:grpSp>
          <p:nvGrpSpPr>
            <p:cNvPr id="51" name="Group 19"/>
            <p:cNvGrpSpPr/>
            <p:nvPr/>
          </p:nvGrpSpPr>
          <p:grpSpPr>
            <a:xfrm>
              <a:off x="152400" y="838200"/>
              <a:ext cx="3581400" cy="2743200"/>
              <a:chOff x="1066800" y="1752600"/>
              <a:chExt cx="6400800" cy="4267200"/>
            </a:xfrm>
          </p:grpSpPr>
          <p:sp>
            <p:nvSpPr>
              <p:cNvPr id="53" name="Oval 52"/>
              <p:cNvSpPr/>
              <p:nvPr/>
            </p:nvSpPr>
            <p:spPr>
              <a:xfrm>
                <a:off x="2209800" y="17526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B</a:t>
                </a:r>
                <a:endParaRPr lang="en-US" b="1" dirty="0"/>
              </a:p>
            </p:txBody>
          </p:sp>
          <p:sp>
            <p:nvSpPr>
              <p:cNvPr id="54" name="Oval 53"/>
              <p:cNvSpPr/>
              <p:nvPr/>
            </p:nvSpPr>
            <p:spPr>
              <a:xfrm>
                <a:off x="5105400" y="17526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F</a:t>
                </a:r>
                <a:endParaRPr lang="en-US" sz="3600" b="1" dirty="0"/>
              </a:p>
            </p:txBody>
          </p:sp>
          <p:sp>
            <p:nvSpPr>
              <p:cNvPr id="55" name="Oval 54"/>
              <p:cNvSpPr/>
              <p:nvPr/>
            </p:nvSpPr>
            <p:spPr>
              <a:xfrm>
                <a:off x="3581400" y="34290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A</a:t>
                </a:r>
                <a:endParaRPr lang="en-US" b="1" dirty="0"/>
              </a:p>
            </p:txBody>
          </p:sp>
          <p:sp>
            <p:nvSpPr>
              <p:cNvPr id="56" name="Oval 55"/>
              <p:cNvSpPr/>
              <p:nvPr/>
            </p:nvSpPr>
            <p:spPr>
              <a:xfrm>
                <a:off x="4876800" y="50292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D</a:t>
                </a:r>
                <a:endParaRPr lang="en-US" b="1" dirty="0"/>
              </a:p>
            </p:txBody>
          </p:sp>
          <p:sp>
            <p:nvSpPr>
              <p:cNvPr id="57" name="Oval 56"/>
              <p:cNvSpPr/>
              <p:nvPr/>
            </p:nvSpPr>
            <p:spPr>
              <a:xfrm>
                <a:off x="2667000" y="52578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G</a:t>
                </a:r>
                <a:endParaRPr lang="en-US" b="1" dirty="0"/>
              </a:p>
            </p:txBody>
          </p:sp>
          <p:sp>
            <p:nvSpPr>
              <p:cNvPr id="58" name="Oval 57"/>
              <p:cNvSpPr/>
              <p:nvPr/>
            </p:nvSpPr>
            <p:spPr>
              <a:xfrm>
                <a:off x="1066800" y="37338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E</a:t>
                </a:r>
                <a:endParaRPr lang="en-US" b="1" dirty="0"/>
              </a:p>
            </p:txBody>
          </p:sp>
          <p:sp>
            <p:nvSpPr>
              <p:cNvPr id="59" name="Oval 58"/>
              <p:cNvSpPr/>
              <p:nvPr/>
            </p:nvSpPr>
            <p:spPr>
              <a:xfrm>
                <a:off x="6629400" y="28956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C</a:t>
                </a:r>
                <a:endParaRPr lang="en-US" b="1" dirty="0"/>
              </a:p>
            </p:txBody>
          </p:sp>
          <p:sp>
            <p:nvSpPr>
              <p:cNvPr id="60" name="Oval 59"/>
              <p:cNvSpPr/>
              <p:nvPr/>
            </p:nvSpPr>
            <p:spPr>
              <a:xfrm>
                <a:off x="6781800" y="45720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H</a:t>
                </a:r>
                <a:endParaRPr lang="en-US" b="1" dirty="0"/>
              </a:p>
            </p:txBody>
          </p:sp>
          <p:cxnSp>
            <p:nvCxnSpPr>
              <p:cNvPr id="61" name="Straight Connector 60"/>
              <p:cNvCxnSpPr>
                <a:stCxn id="58" idx="0"/>
                <a:endCxn id="53" idx="3"/>
              </p:cNvCxnSpPr>
              <p:nvPr/>
            </p:nvCxnSpPr>
            <p:spPr>
              <a:xfrm flipV="1">
                <a:off x="1409700" y="2403008"/>
                <a:ext cx="900533" cy="1330792"/>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57" idx="2"/>
              </p:cNvCxnSpPr>
              <p:nvPr/>
            </p:nvCxnSpPr>
            <p:spPr>
              <a:xfrm>
                <a:off x="1524000" y="4495800"/>
                <a:ext cx="114300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3" idx="5"/>
                <a:endCxn id="55" idx="1"/>
              </p:cNvCxnSpPr>
              <p:nvPr/>
            </p:nvCxnSpPr>
            <p:spPr>
              <a:xfrm>
                <a:off x="2795167" y="2403008"/>
                <a:ext cx="886666" cy="1137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5" idx="5"/>
                <a:endCxn id="56" idx="1"/>
              </p:cNvCxnSpPr>
              <p:nvPr/>
            </p:nvCxnSpPr>
            <p:spPr>
              <a:xfrm>
                <a:off x="4166767" y="4079408"/>
                <a:ext cx="810466" cy="1061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895600" y="1981200"/>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4" idx="4"/>
                <a:endCxn id="56" idx="0"/>
              </p:cNvCxnSpPr>
              <p:nvPr/>
            </p:nvCxnSpPr>
            <p:spPr>
              <a:xfrm flipH="1">
                <a:off x="5219700" y="2514600"/>
                <a:ext cx="228600" cy="2514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4" idx="6"/>
                <a:endCxn id="59" idx="0"/>
              </p:cNvCxnSpPr>
              <p:nvPr/>
            </p:nvCxnSpPr>
            <p:spPr>
              <a:xfrm>
                <a:off x="5791200" y="2133600"/>
                <a:ext cx="11811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59" idx="4"/>
              </p:cNvCxnSpPr>
              <p:nvPr/>
            </p:nvCxnSpPr>
            <p:spPr>
              <a:xfrm>
                <a:off x="6972300" y="3657600"/>
                <a:ext cx="38100" cy="91440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52" name="Straight Connector 51"/>
            <p:cNvCxnSpPr>
              <a:stCxn id="55" idx="3"/>
              <a:endCxn id="57" idx="7"/>
            </p:cNvCxnSpPr>
            <p:nvPr/>
          </p:nvCxnSpPr>
          <p:spPr>
            <a:xfrm flipH="1">
              <a:off x="1375276" y="2334005"/>
              <a:ext cx="240298" cy="82927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0" name="Straight Arrow Connector 69"/>
          <p:cNvCxnSpPr/>
          <p:nvPr/>
        </p:nvCxnSpPr>
        <p:spPr>
          <a:xfrm flipH="1">
            <a:off x="1752600" y="1524000"/>
            <a:ext cx="246695" cy="2350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8686800" y="2514600"/>
            <a:ext cx="274320" cy="0"/>
          </a:xfrm>
          <a:prstGeom prst="straightConnector1">
            <a:avLst/>
          </a:prstGeom>
          <a:ln w="349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p>
            <a:r>
              <a:rPr lang="en-US" sz="3600" u="sng" dirty="0" smtClean="0">
                <a:solidFill>
                  <a:schemeClr val="accent1">
                    <a:lumMod val="50000"/>
                  </a:schemeClr>
                </a:solidFill>
              </a:rPr>
              <a:t>Depth First Search</a:t>
            </a:r>
            <a:endParaRPr lang="en-US" u="sng" dirty="0"/>
          </a:p>
        </p:txBody>
      </p:sp>
      <p:sp>
        <p:nvSpPr>
          <p:cNvPr id="22" name="TextBox 21"/>
          <p:cNvSpPr txBox="1"/>
          <p:nvPr/>
        </p:nvSpPr>
        <p:spPr>
          <a:xfrm>
            <a:off x="228600" y="3886200"/>
            <a:ext cx="8686800" cy="2943563"/>
          </a:xfrm>
          <a:prstGeom prst="rect">
            <a:avLst/>
          </a:prstGeom>
          <a:noFill/>
        </p:spPr>
        <p:txBody>
          <a:bodyPr wrap="square" rtlCol="0">
            <a:spAutoFit/>
          </a:bodyPr>
          <a:lstStyle/>
          <a:p>
            <a:pPr>
              <a:lnSpc>
                <a:spcPct val="200000"/>
              </a:lnSpc>
              <a:buFont typeface="Wingdings"/>
              <a:buChar char="à"/>
            </a:pPr>
            <a:r>
              <a:rPr lang="en-US" sz="2400" b="1" dirty="0" smtClean="0">
                <a:solidFill>
                  <a:srgbClr val="7030A0"/>
                </a:solidFill>
                <a:sym typeface="Wingdings" pitchFamily="2" charset="2"/>
              </a:rPr>
              <a:t>Adjacent vertices of ‘B’ are A,E &amp; F.</a:t>
            </a:r>
          </a:p>
          <a:p>
            <a:pPr>
              <a:lnSpc>
                <a:spcPct val="200000"/>
              </a:lnSpc>
              <a:buFont typeface="Wingdings"/>
              <a:buChar char="à"/>
            </a:pPr>
            <a:r>
              <a:rPr lang="en-US" sz="2400" b="1" dirty="0" smtClean="0">
                <a:solidFill>
                  <a:srgbClr val="7030A0"/>
                </a:solidFill>
                <a:sym typeface="Wingdings" pitchFamily="2" charset="2"/>
              </a:rPr>
              <a:t>‘A’ is already visited.</a:t>
            </a:r>
          </a:p>
          <a:p>
            <a:pPr>
              <a:lnSpc>
                <a:spcPct val="200000"/>
              </a:lnSpc>
              <a:buFont typeface="Wingdings"/>
              <a:buChar char="à"/>
            </a:pPr>
            <a:r>
              <a:rPr lang="en-US" sz="2400" b="1" dirty="0" smtClean="0">
                <a:solidFill>
                  <a:srgbClr val="7030A0"/>
                </a:solidFill>
                <a:sym typeface="Wingdings" pitchFamily="2" charset="2"/>
              </a:rPr>
              <a:t>Select the least vertex  out of E &amp; F, say ‘E’ and mark it visited &amp;      Push it on to stack and update the result.</a:t>
            </a:r>
            <a:endParaRPr lang="en-US" sz="1600" b="1" dirty="0">
              <a:solidFill>
                <a:srgbClr val="7030A0"/>
              </a:solidFill>
            </a:endParaRPr>
          </a:p>
        </p:txBody>
      </p:sp>
      <p:sp>
        <p:nvSpPr>
          <p:cNvPr id="24" name="TextBox 23"/>
          <p:cNvSpPr txBox="1"/>
          <p:nvPr/>
        </p:nvSpPr>
        <p:spPr>
          <a:xfrm>
            <a:off x="3886200" y="3562290"/>
            <a:ext cx="3657600" cy="400110"/>
          </a:xfrm>
          <a:prstGeom prst="rect">
            <a:avLst/>
          </a:prstGeom>
          <a:noFill/>
        </p:spPr>
        <p:txBody>
          <a:bodyPr wrap="square" rtlCol="0">
            <a:spAutoFit/>
          </a:bodyPr>
          <a:lstStyle/>
          <a:p>
            <a:r>
              <a:rPr lang="en-US" sz="2000" b="1" dirty="0" smtClean="0">
                <a:solidFill>
                  <a:schemeClr val="accent2">
                    <a:lumMod val="50000"/>
                  </a:schemeClr>
                </a:solidFill>
              </a:rPr>
              <a:t>Result : A B E  </a:t>
            </a:r>
            <a:endParaRPr lang="en-US" sz="2000" b="1" dirty="0">
              <a:solidFill>
                <a:schemeClr val="accent2">
                  <a:lumMod val="50000"/>
                </a:schemeClr>
              </a:solidFill>
            </a:endParaRPr>
          </a:p>
        </p:txBody>
      </p:sp>
      <p:graphicFrame>
        <p:nvGraphicFramePr>
          <p:cNvPr id="26" name="Table 25"/>
          <p:cNvGraphicFramePr>
            <a:graphicFrameLocks noGrp="1"/>
          </p:cNvGraphicFramePr>
          <p:nvPr/>
        </p:nvGraphicFramePr>
        <p:xfrm>
          <a:off x="8001000" y="228600"/>
          <a:ext cx="685800" cy="2971800"/>
        </p:xfrm>
        <a:graphic>
          <a:graphicData uri="http://schemas.openxmlformats.org/drawingml/2006/table">
            <a:tbl>
              <a:tblPr firstRow="1" bandRow="1">
                <a:tableStyleId>{5C22544A-7EE6-4342-B048-85BDC9FD1C3A}</a:tableStyleId>
              </a:tblPr>
              <a:tblGrid>
                <a:gridCol w="685800"/>
              </a:tblGrid>
              <a:tr h="495300">
                <a:tc>
                  <a:txBody>
                    <a:bodyPr/>
                    <a:lstStyle/>
                    <a:p>
                      <a:endParaRPr lang="en-US" dirty="0"/>
                    </a:p>
                  </a:txBody>
                  <a:tcPr/>
                </a:tc>
              </a:tr>
              <a:tr h="495300">
                <a:tc>
                  <a:txBody>
                    <a:bodyPr/>
                    <a:lstStyle/>
                    <a:p>
                      <a:endParaRPr lang="en-US"/>
                    </a:p>
                  </a:txBody>
                  <a:tcPr/>
                </a:tc>
              </a:tr>
              <a:tr h="495300">
                <a:tc>
                  <a:txBody>
                    <a:bodyPr/>
                    <a:lstStyle/>
                    <a:p>
                      <a:endParaRPr lang="en-US"/>
                    </a:p>
                  </a:txBody>
                  <a:tcPr/>
                </a:tc>
              </a:tr>
              <a:tr h="495300">
                <a:tc>
                  <a:txBody>
                    <a:bodyPr/>
                    <a:lstStyle/>
                    <a:p>
                      <a:r>
                        <a:rPr lang="en-US" dirty="0" smtClean="0"/>
                        <a:t>    </a:t>
                      </a:r>
                      <a:r>
                        <a:rPr lang="en-US" sz="2400" b="1" dirty="0" smtClean="0"/>
                        <a:t>E</a:t>
                      </a:r>
                      <a:endParaRPr lang="en-US" b="1" dirty="0"/>
                    </a:p>
                  </a:txBody>
                  <a:tcPr/>
                </a:tc>
              </a:tr>
              <a:tr h="495300">
                <a:tc>
                  <a:txBody>
                    <a:bodyPr/>
                    <a:lstStyle/>
                    <a:p>
                      <a:r>
                        <a:rPr lang="en-US" dirty="0" smtClean="0"/>
                        <a:t>    </a:t>
                      </a:r>
                      <a:r>
                        <a:rPr lang="en-US" sz="2400" b="1" dirty="0" smtClean="0"/>
                        <a:t>B</a:t>
                      </a:r>
                      <a:endParaRPr lang="en-US" b="1" dirty="0"/>
                    </a:p>
                  </a:txBody>
                  <a:tcPr/>
                </a:tc>
              </a:tr>
              <a:tr h="495300">
                <a:tc>
                  <a:txBody>
                    <a:bodyPr/>
                    <a:lstStyle/>
                    <a:p>
                      <a:r>
                        <a:rPr lang="en-US" dirty="0" smtClean="0"/>
                        <a:t>    </a:t>
                      </a:r>
                      <a:r>
                        <a:rPr lang="en-US" sz="2400" b="1" dirty="0" smtClean="0"/>
                        <a:t>A</a:t>
                      </a:r>
                      <a:endParaRPr lang="en-US" b="1" dirty="0"/>
                    </a:p>
                  </a:txBody>
                  <a:tcPr/>
                </a:tc>
              </a:tr>
            </a:tbl>
          </a:graphicData>
        </a:graphic>
      </p:graphicFrame>
      <p:grpSp>
        <p:nvGrpSpPr>
          <p:cNvPr id="3" name="Group 27"/>
          <p:cNvGrpSpPr/>
          <p:nvPr/>
        </p:nvGrpSpPr>
        <p:grpSpPr>
          <a:xfrm>
            <a:off x="4114800" y="685800"/>
            <a:ext cx="3581400" cy="2743200"/>
            <a:chOff x="152400" y="838200"/>
            <a:chExt cx="3581400" cy="2743200"/>
          </a:xfrm>
        </p:grpSpPr>
        <p:grpSp>
          <p:nvGrpSpPr>
            <p:cNvPr id="4" name="Group 19"/>
            <p:cNvGrpSpPr/>
            <p:nvPr/>
          </p:nvGrpSpPr>
          <p:grpSpPr>
            <a:xfrm>
              <a:off x="152400" y="838200"/>
              <a:ext cx="3581400" cy="2743200"/>
              <a:chOff x="1066800" y="1752600"/>
              <a:chExt cx="6400800" cy="4267200"/>
            </a:xfrm>
          </p:grpSpPr>
          <p:sp>
            <p:nvSpPr>
              <p:cNvPr id="32" name="Oval 31"/>
              <p:cNvSpPr/>
              <p:nvPr/>
            </p:nvSpPr>
            <p:spPr>
              <a:xfrm>
                <a:off x="2209800" y="17526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B</a:t>
                </a:r>
                <a:endParaRPr lang="en-US" b="1" dirty="0"/>
              </a:p>
            </p:txBody>
          </p:sp>
          <p:sp>
            <p:nvSpPr>
              <p:cNvPr id="33" name="Oval 32"/>
              <p:cNvSpPr/>
              <p:nvPr/>
            </p:nvSpPr>
            <p:spPr>
              <a:xfrm>
                <a:off x="5105400" y="17526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F</a:t>
                </a:r>
                <a:endParaRPr lang="en-US" sz="3600" b="1" dirty="0"/>
              </a:p>
            </p:txBody>
          </p:sp>
          <p:sp>
            <p:nvSpPr>
              <p:cNvPr id="34" name="Oval 33"/>
              <p:cNvSpPr/>
              <p:nvPr/>
            </p:nvSpPr>
            <p:spPr>
              <a:xfrm>
                <a:off x="3581400" y="34290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A</a:t>
                </a:r>
                <a:endParaRPr lang="en-US" b="1" dirty="0"/>
              </a:p>
            </p:txBody>
          </p:sp>
          <p:sp>
            <p:nvSpPr>
              <p:cNvPr id="35" name="Oval 34"/>
              <p:cNvSpPr/>
              <p:nvPr/>
            </p:nvSpPr>
            <p:spPr>
              <a:xfrm>
                <a:off x="4876800" y="50292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D</a:t>
                </a:r>
                <a:endParaRPr lang="en-US" b="1" dirty="0"/>
              </a:p>
            </p:txBody>
          </p:sp>
          <p:sp>
            <p:nvSpPr>
              <p:cNvPr id="36" name="Oval 35"/>
              <p:cNvSpPr/>
              <p:nvPr/>
            </p:nvSpPr>
            <p:spPr>
              <a:xfrm>
                <a:off x="2667000" y="52578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G</a:t>
                </a:r>
                <a:endParaRPr lang="en-US" b="1" dirty="0"/>
              </a:p>
            </p:txBody>
          </p:sp>
          <p:sp>
            <p:nvSpPr>
              <p:cNvPr id="37" name="Oval 36"/>
              <p:cNvSpPr/>
              <p:nvPr/>
            </p:nvSpPr>
            <p:spPr>
              <a:xfrm>
                <a:off x="1066800" y="37338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E</a:t>
                </a:r>
                <a:endParaRPr lang="en-US" b="1" dirty="0"/>
              </a:p>
            </p:txBody>
          </p:sp>
          <p:sp>
            <p:nvSpPr>
              <p:cNvPr id="38" name="Oval 37"/>
              <p:cNvSpPr/>
              <p:nvPr/>
            </p:nvSpPr>
            <p:spPr>
              <a:xfrm>
                <a:off x="6629400" y="28956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C</a:t>
                </a:r>
                <a:endParaRPr lang="en-US" b="1" dirty="0"/>
              </a:p>
            </p:txBody>
          </p:sp>
          <p:sp>
            <p:nvSpPr>
              <p:cNvPr id="39" name="Oval 38"/>
              <p:cNvSpPr/>
              <p:nvPr/>
            </p:nvSpPr>
            <p:spPr>
              <a:xfrm>
                <a:off x="6781800" y="45720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H</a:t>
                </a:r>
                <a:endParaRPr lang="en-US" b="1" dirty="0"/>
              </a:p>
            </p:txBody>
          </p:sp>
          <p:cxnSp>
            <p:nvCxnSpPr>
              <p:cNvPr id="40" name="Straight Connector 39"/>
              <p:cNvCxnSpPr>
                <a:stCxn id="37" idx="0"/>
                <a:endCxn id="32" idx="3"/>
              </p:cNvCxnSpPr>
              <p:nvPr/>
            </p:nvCxnSpPr>
            <p:spPr>
              <a:xfrm flipV="1">
                <a:off x="1409700" y="2403008"/>
                <a:ext cx="900533" cy="13307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6" idx="2"/>
              </p:cNvCxnSpPr>
              <p:nvPr/>
            </p:nvCxnSpPr>
            <p:spPr>
              <a:xfrm>
                <a:off x="1524000" y="4495800"/>
                <a:ext cx="114300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2" idx="5"/>
                <a:endCxn id="34" idx="1"/>
              </p:cNvCxnSpPr>
              <p:nvPr/>
            </p:nvCxnSpPr>
            <p:spPr>
              <a:xfrm>
                <a:off x="2795167" y="2403008"/>
                <a:ext cx="886666" cy="1137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4" idx="5"/>
                <a:endCxn id="35" idx="1"/>
              </p:cNvCxnSpPr>
              <p:nvPr/>
            </p:nvCxnSpPr>
            <p:spPr>
              <a:xfrm>
                <a:off x="4166767" y="4079408"/>
                <a:ext cx="810466" cy="1061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895600" y="1981200"/>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3" idx="4"/>
                <a:endCxn id="35" idx="0"/>
              </p:cNvCxnSpPr>
              <p:nvPr/>
            </p:nvCxnSpPr>
            <p:spPr>
              <a:xfrm flipH="1">
                <a:off x="5219700" y="2514600"/>
                <a:ext cx="228600" cy="2514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3" idx="6"/>
                <a:endCxn id="38" idx="0"/>
              </p:cNvCxnSpPr>
              <p:nvPr/>
            </p:nvCxnSpPr>
            <p:spPr>
              <a:xfrm>
                <a:off x="5791200" y="2133600"/>
                <a:ext cx="11811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8" idx="4"/>
              </p:cNvCxnSpPr>
              <p:nvPr/>
            </p:nvCxnSpPr>
            <p:spPr>
              <a:xfrm>
                <a:off x="6972300" y="3657600"/>
                <a:ext cx="38100" cy="91440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a:stCxn id="34" idx="3"/>
              <a:endCxn id="36" idx="7"/>
            </p:cNvCxnSpPr>
            <p:nvPr/>
          </p:nvCxnSpPr>
          <p:spPr>
            <a:xfrm flipH="1">
              <a:off x="1375276" y="2334005"/>
              <a:ext cx="240298" cy="82927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9" name="Straight Arrow Connector 48"/>
          <p:cNvCxnSpPr/>
          <p:nvPr/>
        </p:nvCxnSpPr>
        <p:spPr>
          <a:xfrm flipH="1">
            <a:off x="4495800" y="1828800"/>
            <a:ext cx="246695" cy="2350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5" name="Group 49"/>
          <p:cNvGrpSpPr/>
          <p:nvPr/>
        </p:nvGrpSpPr>
        <p:grpSpPr>
          <a:xfrm>
            <a:off x="48064" y="609600"/>
            <a:ext cx="3581400" cy="2743200"/>
            <a:chOff x="152400" y="838200"/>
            <a:chExt cx="3581400" cy="2743200"/>
          </a:xfrm>
        </p:grpSpPr>
        <p:grpSp>
          <p:nvGrpSpPr>
            <p:cNvPr id="6" name="Group 19"/>
            <p:cNvGrpSpPr/>
            <p:nvPr/>
          </p:nvGrpSpPr>
          <p:grpSpPr>
            <a:xfrm>
              <a:off x="152400" y="838200"/>
              <a:ext cx="3581400" cy="2743200"/>
              <a:chOff x="1066800" y="1752600"/>
              <a:chExt cx="6400800" cy="4267200"/>
            </a:xfrm>
          </p:grpSpPr>
          <p:sp>
            <p:nvSpPr>
              <p:cNvPr id="53" name="Oval 52"/>
              <p:cNvSpPr/>
              <p:nvPr/>
            </p:nvSpPr>
            <p:spPr>
              <a:xfrm>
                <a:off x="2209800" y="17526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B</a:t>
                </a:r>
                <a:endParaRPr lang="en-US" b="1" dirty="0"/>
              </a:p>
            </p:txBody>
          </p:sp>
          <p:sp>
            <p:nvSpPr>
              <p:cNvPr id="54" name="Oval 53"/>
              <p:cNvSpPr/>
              <p:nvPr/>
            </p:nvSpPr>
            <p:spPr>
              <a:xfrm>
                <a:off x="5105400" y="17526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F</a:t>
                </a:r>
                <a:endParaRPr lang="en-US" sz="3600" b="1" dirty="0"/>
              </a:p>
            </p:txBody>
          </p:sp>
          <p:sp>
            <p:nvSpPr>
              <p:cNvPr id="55" name="Oval 54"/>
              <p:cNvSpPr/>
              <p:nvPr/>
            </p:nvSpPr>
            <p:spPr>
              <a:xfrm>
                <a:off x="3581400" y="34290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A</a:t>
                </a:r>
                <a:endParaRPr lang="en-US" b="1" dirty="0"/>
              </a:p>
            </p:txBody>
          </p:sp>
          <p:sp>
            <p:nvSpPr>
              <p:cNvPr id="56" name="Oval 55"/>
              <p:cNvSpPr/>
              <p:nvPr/>
            </p:nvSpPr>
            <p:spPr>
              <a:xfrm>
                <a:off x="4876800" y="50292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D</a:t>
                </a:r>
                <a:endParaRPr lang="en-US" b="1" dirty="0"/>
              </a:p>
            </p:txBody>
          </p:sp>
          <p:sp>
            <p:nvSpPr>
              <p:cNvPr id="57" name="Oval 56"/>
              <p:cNvSpPr/>
              <p:nvPr/>
            </p:nvSpPr>
            <p:spPr>
              <a:xfrm>
                <a:off x="2667000" y="52578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G</a:t>
                </a:r>
                <a:endParaRPr lang="en-US" b="1" dirty="0"/>
              </a:p>
            </p:txBody>
          </p:sp>
          <p:sp>
            <p:nvSpPr>
              <p:cNvPr id="58" name="Oval 57"/>
              <p:cNvSpPr/>
              <p:nvPr/>
            </p:nvSpPr>
            <p:spPr>
              <a:xfrm>
                <a:off x="1066800" y="37338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E</a:t>
                </a:r>
                <a:endParaRPr lang="en-US" b="1" dirty="0"/>
              </a:p>
            </p:txBody>
          </p:sp>
          <p:sp>
            <p:nvSpPr>
              <p:cNvPr id="59" name="Oval 58"/>
              <p:cNvSpPr/>
              <p:nvPr/>
            </p:nvSpPr>
            <p:spPr>
              <a:xfrm>
                <a:off x="6629400" y="28956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C</a:t>
                </a:r>
                <a:endParaRPr lang="en-US" b="1" dirty="0"/>
              </a:p>
            </p:txBody>
          </p:sp>
          <p:sp>
            <p:nvSpPr>
              <p:cNvPr id="60" name="Oval 59"/>
              <p:cNvSpPr/>
              <p:nvPr/>
            </p:nvSpPr>
            <p:spPr>
              <a:xfrm>
                <a:off x="6781800" y="45720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H</a:t>
                </a:r>
                <a:endParaRPr lang="en-US" b="1" dirty="0"/>
              </a:p>
            </p:txBody>
          </p:sp>
          <p:cxnSp>
            <p:nvCxnSpPr>
              <p:cNvPr id="61" name="Straight Connector 60"/>
              <p:cNvCxnSpPr>
                <a:stCxn id="58" idx="0"/>
                <a:endCxn id="53" idx="3"/>
              </p:cNvCxnSpPr>
              <p:nvPr/>
            </p:nvCxnSpPr>
            <p:spPr>
              <a:xfrm flipV="1">
                <a:off x="1409700" y="2403008"/>
                <a:ext cx="900533" cy="1330792"/>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57" idx="2"/>
              </p:cNvCxnSpPr>
              <p:nvPr/>
            </p:nvCxnSpPr>
            <p:spPr>
              <a:xfrm>
                <a:off x="1524000" y="4495800"/>
                <a:ext cx="114300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3" idx="5"/>
                <a:endCxn id="55" idx="1"/>
              </p:cNvCxnSpPr>
              <p:nvPr/>
            </p:nvCxnSpPr>
            <p:spPr>
              <a:xfrm>
                <a:off x="2795167" y="2403008"/>
                <a:ext cx="886666" cy="1137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5" idx="5"/>
                <a:endCxn id="56" idx="1"/>
              </p:cNvCxnSpPr>
              <p:nvPr/>
            </p:nvCxnSpPr>
            <p:spPr>
              <a:xfrm>
                <a:off x="4166767" y="4079408"/>
                <a:ext cx="810466" cy="1061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895600" y="1981200"/>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4" idx="4"/>
                <a:endCxn id="56" idx="0"/>
              </p:cNvCxnSpPr>
              <p:nvPr/>
            </p:nvCxnSpPr>
            <p:spPr>
              <a:xfrm flipH="1">
                <a:off x="5219700" y="2514600"/>
                <a:ext cx="228600" cy="2514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4" idx="6"/>
                <a:endCxn id="59" idx="0"/>
              </p:cNvCxnSpPr>
              <p:nvPr/>
            </p:nvCxnSpPr>
            <p:spPr>
              <a:xfrm>
                <a:off x="5791200" y="2133600"/>
                <a:ext cx="11811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59" idx="4"/>
              </p:cNvCxnSpPr>
              <p:nvPr/>
            </p:nvCxnSpPr>
            <p:spPr>
              <a:xfrm>
                <a:off x="6972300" y="3657600"/>
                <a:ext cx="38100" cy="91440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52" name="Straight Connector 51"/>
            <p:cNvCxnSpPr>
              <a:stCxn id="55" idx="3"/>
              <a:endCxn id="57" idx="7"/>
            </p:cNvCxnSpPr>
            <p:nvPr/>
          </p:nvCxnSpPr>
          <p:spPr>
            <a:xfrm flipH="1">
              <a:off x="1375276" y="2334005"/>
              <a:ext cx="240298" cy="82927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0" name="Straight Arrow Connector 69"/>
          <p:cNvCxnSpPr/>
          <p:nvPr/>
        </p:nvCxnSpPr>
        <p:spPr>
          <a:xfrm flipH="1">
            <a:off x="990600" y="381000"/>
            <a:ext cx="246695" cy="2350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8686800" y="1981200"/>
            <a:ext cx="274320" cy="0"/>
          </a:xfrm>
          <a:prstGeom prst="straightConnector1">
            <a:avLst/>
          </a:prstGeom>
          <a:ln w="349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p>
            <a:r>
              <a:rPr lang="en-US" sz="3600" u="sng" dirty="0" smtClean="0">
                <a:solidFill>
                  <a:schemeClr val="accent1">
                    <a:lumMod val="50000"/>
                  </a:schemeClr>
                </a:solidFill>
              </a:rPr>
              <a:t>Depth First Search</a:t>
            </a:r>
            <a:endParaRPr lang="en-US" u="sng" dirty="0"/>
          </a:p>
        </p:txBody>
      </p:sp>
      <p:sp>
        <p:nvSpPr>
          <p:cNvPr id="22" name="TextBox 21"/>
          <p:cNvSpPr txBox="1"/>
          <p:nvPr/>
        </p:nvSpPr>
        <p:spPr>
          <a:xfrm>
            <a:off x="228600" y="4119701"/>
            <a:ext cx="8686800" cy="2204899"/>
          </a:xfrm>
          <a:prstGeom prst="rect">
            <a:avLst/>
          </a:prstGeom>
          <a:noFill/>
        </p:spPr>
        <p:txBody>
          <a:bodyPr wrap="square" rtlCol="0">
            <a:spAutoFit/>
          </a:bodyPr>
          <a:lstStyle/>
          <a:p>
            <a:pPr>
              <a:lnSpc>
                <a:spcPct val="200000"/>
              </a:lnSpc>
              <a:buFont typeface="Wingdings"/>
              <a:buChar char="à"/>
            </a:pPr>
            <a:r>
              <a:rPr lang="en-US" sz="2400" b="1" dirty="0" smtClean="0">
                <a:solidFill>
                  <a:srgbClr val="7030A0"/>
                </a:solidFill>
                <a:sym typeface="Wingdings" pitchFamily="2" charset="2"/>
              </a:rPr>
              <a:t>Adjacent vertices of ‘E’ are B &amp; G.</a:t>
            </a:r>
          </a:p>
          <a:p>
            <a:pPr>
              <a:lnSpc>
                <a:spcPct val="200000"/>
              </a:lnSpc>
              <a:buFont typeface="Wingdings"/>
              <a:buChar char="à"/>
            </a:pPr>
            <a:r>
              <a:rPr lang="en-US" sz="2400" b="1" dirty="0" smtClean="0">
                <a:solidFill>
                  <a:srgbClr val="7030A0"/>
                </a:solidFill>
                <a:sym typeface="Wingdings" pitchFamily="2" charset="2"/>
              </a:rPr>
              <a:t>‘B’ is already visited.</a:t>
            </a:r>
          </a:p>
          <a:p>
            <a:pPr>
              <a:lnSpc>
                <a:spcPct val="200000"/>
              </a:lnSpc>
              <a:buFont typeface="Wingdings"/>
              <a:buChar char="à"/>
            </a:pPr>
            <a:r>
              <a:rPr lang="en-US" sz="2400" b="1" dirty="0" smtClean="0">
                <a:solidFill>
                  <a:srgbClr val="7030A0"/>
                </a:solidFill>
                <a:sym typeface="Wingdings" pitchFamily="2" charset="2"/>
              </a:rPr>
              <a:t>Mark ‘G’ as visited &amp; Push it on to stack and update the result.</a:t>
            </a:r>
            <a:endParaRPr lang="en-US" sz="1600" b="1" dirty="0">
              <a:solidFill>
                <a:srgbClr val="7030A0"/>
              </a:solidFill>
            </a:endParaRPr>
          </a:p>
        </p:txBody>
      </p:sp>
      <p:sp>
        <p:nvSpPr>
          <p:cNvPr id="24" name="TextBox 23"/>
          <p:cNvSpPr txBox="1"/>
          <p:nvPr/>
        </p:nvSpPr>
        <p:spPr>
          <a:xfrm>
            <a:off x="3886200" y="3562290"/>
            <a:ext cx="3657600" cy="400110"/>
          </a:xfrm>
          <a:prstGeom prst="rect">
            <a:avLst/>
          </a:prstGeom>
          <a:noFill/>
        </p:spPr>
        <p:txBody>
          <a:bodyPr wrap="square" rtlCol="0">
            <a:spAutoFit/>
          </a:bodyPr>
          <a:lstStyle/>
          <a:p>
            <a:r>
              <a:rPr lang="en-US" sz="2000" b="1" dirty="0" smtClean="0">
                <a:solidFill>
                  <a:schemeClr val="accent2">
                    <a:lumMod val="50000"/>
                  </a:schemeClr>
                </a:solidFill>
              </a:rPr>
              <a:t>Result : A B E G  </a:t>
            </a:r>
            <a:endParaRPr lang="en-US" sz="2000" b="1" dirty="0">
              <a:solidFill>
                <a:schemeClr val="accent2">
                  <a:lumMod val="50000"/>
                </a:schemeClr>
              </a:solidFill>
            </a:endParaRPr>
          </a:p>
        </p:txBody>
      </p:sp>
      <p:graphicFrame>
        <p:nvGraphicFramePr>
          <p:cNvPr id="26" name="Table 25"/>
          <p:cNvGraphicFramePr>
            <a:graphicFrameLocks noGrp="1"/>
          </p:cNvGraphicFramePr>
          <p:nvPr/>
        </p:nvGraphicFramePr>
        <p:xfrm>
          <a:off x="8001000" y="228600"/>
          <a:ext cx="685800" cy="2971800"/>
        </p:xfrm>
        <a:graphic>
          <a:graphicData uri="http://schemas.openxmlformats.org/drawingml/2006/table">
            <a:tbl>
              <a:tblPr firstRow="1" bandRow="1">
                <a:tableStyleId>{5C22544A-7EE6-4342-B048-85BDC9FD1C3A}</a:tableStyleId>
              </a:tblPr>
              <a:tblGrid>
                <a:gridCol w="685800"/>
              </a:tblGrid>
              <a:tr h="495300">
                <a:tc>
                  <a:txBody>
                    <a:bodyPr/>
                    <a:lstStyle/>
                    <a:p>
                      <a:endParaRPr lang="en-US" dirty="0"/>
                    </a:p>
                  </a:txBody>
                  <a:tcPr/>
                </a:tc>
              </a:tr>
              <a:tr h="495300">
                <a:tc>
                  <a:txBody>
                    <a:bodyPr/>
                    <a:lstStyle/>
                    <a:p>
                      <a:endParaRPr lang="en-US"/>
                    </a:p>
                  </a:txBody>
                  <a:tcPr/>
                </a:tc>
              </a:tr>
              <a:tr h="495300">
                <a:tc>
                  <a:txBody>
                    <a:bodyPr/>
                    <a:lstStyle/>
                    <a:p>
                      <a:r>
                        <a:rPr lang="en-US" dirty="0" smtClean="0"/>
                        <a:t>    </a:t>
                      </a:r>
                      <a:r>
                        <a:rPr lang="en-US" sz="2400" b="1" dirty="0" smtClean="0"/>
                        <a:t>G</a:t>
                      </a:r>
                      <a:endParaRPr lang="en-US" b="1" dirty="0"/>
                    </a:p>
                  </a:txBody>
                  <a:tcPr/>
                </a:tc>
              </a:tr>
              <a:tr h="495300">
                <a:tc>
                  <a:txBody>
                    <a:bodyPr/>
                    <a:lstStyle/>
                    <a:p>
                      <a:r>
                        <a:rPr lang="en-US" dirty="0" smtClean="0"/>
                        <a:t>    </a:t>
                      </a:r>
                      <a:r>
                        <a:rPr lang="en-US" sz="2400" b="1" dirty="0" smtClean="0"/>
                        <a:t>E</a:t>
                      </a:r>
                      <a:endParaRPr lang="en-US" b="1" dirty="0"/>
                    </a:p>
                  </a:txBody>
                  <a:tcPr/>
                </a:tc>
              </a:tr>
              <a:tr h="495300">
                <a:tc>
                  <a:txBody>
                    <a:bodyPr/>
                    <a:lstStyle/>
                    <a:p>
                      <a:r>
                        <a:rPr lang="en-US" dirty="0" smtClean="0"/>
                        <a:t>    </a:t>
                      </a:r>
                      <a:r>
                        <a:rPr lang="en-US" sz="2400" b="1" dirty="0" smtClean="0"/>
                        <a:t>B</a:t>
                      </a:r>
                      <a:endParaRPr lang="en-US" b="1" dirty="0"/>
                    </a:p>
                  </a:txBody>
                  <a:tcPr/>
                </a:tc>
              </a:tr>
              <a:tr h="495300">
                <a:tc>
                  <a:txBody>
                    <a:bodyPr/>
                    <a:lstStyle/>
                    <a:p>
                      <a:r>
                        <a:rPr lang="en-US" dirty="0" smtClean="0"/>
                        <a:t>    </a:t>
                      </a:r>
                      <a:r>
                        <a:rPr lang="en-US" sz="2400" b="1" dirty="0" smtClean="0"/>
                        <a:t>A</a:t>
                      </a:r>
                      <a:endParaRPr lang="en-US" b="1" dirty="0"/>
                    </a:p>
                  </a:txBody>
                  <a:tcPr/>
                </a:tc>
              </a:tr>
            </a:tbl>
          </a:graphicData>
        </a:graphic>
      </p:graphicFrame>
      <p:grpSp>
        <p:nvGrpSpPr>
          <p:cNvPr id="3" name="Group 27"/>
          <p:cNvGrpSpPr/>
          <p:nvPr/>
        </p:nvGrpSpPr>
        <p:grpSpPr>
          <a:xfrm>
            <a:off x="4114800" y="685800"/>
            <a:ext cx="3581400" cy="2743200"/>
            <a:chOff x="152400" y="838200"/>
            <a:chExt cx="3581400" cy="2743200"/>
          </a:xfrm>
        </p:grpSpPr>
        <p:grpSp>
          <p:nvGrpSpPr>
            <p:cNvPr id="4" name="Group 19"/>
            <p:cNvGrpSpPr/>
            <p:nvPr/>
          </p:nvGrpSpPr>
          <p:grpSpPr>
            <a:xfrm>
              <a:off x="152400" y="838200"/>
              <a:ext cx="3581400" cy="2743200"/>
              <a:chOff x="1066800" y="1752600"/>
              <a:chExt cx="6400800" cy="4267200"/>
            </a:xfrm>
          </p:grpSpPr>
          <p:sp>
            <p:nvSpPr>
              <p:cNvPr id="32" name="Oval 31"/>
              <p:cNvSpPr/>
              <p:nvPr/>
            </p:nvSpPr>
            <p:spPr>
              <a:xfrm>
                <a:off x="2209800" y="17526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B</a:t>
                </a:r>
                <a:endParaRPr lang="en-US" b="1" dirty="0"/>
              </a:p>
            </p:txBody>
          </p:sp>
          <p:sp>
            <p:nvSpPr>
              <p:cNvPr id="33" name="Oval 32"/>
              <p:cNvSpPr/>
              <p:nvPr/>
            </p:nvSpPr>
            <p:spPr>
              <a:xfrm>
                <a:off x="5105400" y="17526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F</a:t>
                </a:r>
                <a:endParaRPr lang="en-US" sz="3600" b="1" dirty="0"/>
              </a:p>
            </p:txBody>
          </p:sp>
          <p:sp>
            <p:nvSpPr>
              <p:cNvPr id="34" name="Oval 33"/>
              <p:cNvSpPr/>
              <p:nvPr/>
            </p:nvSpPr>
            <p:spPr>
              <a:xfrm>
                <a:off x="3581400" y="34290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A</a:t>
                </a:r>
                <a:endParaRPr lang="en-US" b="1" dirty="0"/>
              </a:p>
            </p:txBody>
          </p:sp>
          <p:sp>
            <p:nvSpPr>
              <p:cNvPr id="35" name="Oval 34"/>
              <p:cNvSpPr/>
              <p:nvPr/>
            </p:nvSpPr>
            <p:spPr>
              <a:xfrm>
                <a:off x="4876800" y="50292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D</a:t>
                </a:r>
                <a:endParaRPr lang="en-US" b="1" dirty="0"/>
              </a:p>
            </p:txBody>
          </p:sp>
          <p:sp>
            <p:nvSpPr>
              <p:cNvPr id="36" name="Oval 35"/>
              <p:cNvSpPr/>
              <p:nvPr/>
            </p:nvSpPr>
            <p:spPr>
              <a:xfrm>
                <a:off x="2667000" y="52578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G</a:t>
                </a:r>
                <a:endParaRPr lang="en-US" b="1" dirty="0"/>
              </a:p>
            </p:txBody>
          </p:sp>
          <p:sp>
            <p:nvSpPr>
              <p:cNvPr id="37" name="Oval 36"/>
              <p:cNvSpPr/>
              <p:nvPr/>
            </p:nvSpPr>
            <p:spPr>
              <a:xfrm>
                <a:off x="1066800" y="37338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E</a:t>
                </a:r>
                <a:endParaRPr lang="en-US" b="1" dirty="0"/>
              </a:p>
            </p:txBody>
          </p:sp>
          <p:sp>
            <p:nvSpPr>
              <p:cNvPr id="38" name="Oval 37"/>
              <p:cNvSpPr/>
              <p:nvPr/>
            </p:nvSpPr>
            <p:spPr>
              <a:xfrm>
                <a:off x="6629400" y="28956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C</a:t>
                </a:r>
                <a:endParaRPr lang="en-US" b="1" dirty="0"/>
              </a:p>
            </p:txBody>
          </p:sp>
          <p:sp>
            <p:nvSpPr>
              <p:cNvPr id="39" name="Oval 38"/>
              <p:cNvSpPr/>
              <p:nvPr/>
            </p:nvSpPr>
            <p:spPr>
              <a:xfrm>
                <a:off x="6781800" y="45720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H</a:t>
                </a:r>
                <a:endParaRPr lang="en-US" b="1" dirty="0"/>
              </a:p>
            </p:txBody>
          </p:sp>
          <p:cxnSp>
            <p:nvCxnSpPr>
              <p:cNvPr id="40" name="Straight Connector 39"/>
              <p:cNvCxnSpPr>
                <a:stCxn id="37" idx="0"/>
                <a:endCxn id="32" idx="3"/>
              </p:cNvCxnSpPr>
              <p:nvPr/>
            </p:nvCxnSpPr>
            <p:spPr>
              <a:xfrm flipV="1">
                <a:off x="1409700" y="2403008"/>
                <a:ext cx="900533" cy="13307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6" idx="2"/>
              </p:cNvCxnSpPr>
              <p:nvPr/>
            </p:nvCxnSpPr>
            <p:spPr>
              <a:xfrm>
                <a:off x="1524000" y="4495800"/>
                <a:ext cx="114300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2" idx="5"/>
                <a:endCxn id="34" idx="1"/>
              </p:cNvCxnSpPr>
              <p:nvPr/>
            </p:nvCxnSpPr>
            <p:spPr>
              <a:xfrm>
                <a:off x="2795167" y="2403008"/>
                <a:ext cx="886666" cy="1137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4" idx="5"/>
                <a:endCxn id="35" idx="1"/>
              </p:cNvCxnSpPr>
              <p:nvPr/>
            </p:nvCxnSpPr>
            <p:spPr>
              <a:xfrm>
                <a:off x="4166767" y="4079408"/>
                <a:ext cx="810466" cy="1061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895600" y="1981200"/>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3" idx="4"/>
                <a:endCxn id="35" idx="0"/>
              </p:cNvCxnSpPr>
              <p:nvPr/>
            </p:nvCxnSpPr>
            <p:spPr>
              <a:xfrm flipH="1">
                <a:off x="5219700" y="2514600"/>
                <a:ext cx="228600" cy="2514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3" idx="6"/>
                <a:endCxn id="38" idx="0"/>
              </p:cNvCxnSpPr>
              <p:nvPr/>
            </p:nvCxnSpPr>
            <p:spPr>
              <a:xfrm>
                <a:off x="5791200" y="2133600"/>
                <a:ext cx="11811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8" idx="4"/>
              </p:cNvCxnSpPr>
              <p:nvPr/>
            </p:nvCxnSpPr>
            <p:spPr>
              <a:xfrm>
                <a:off x="6972300" y="3657600"/>
                <a:ext cx="38100" cy="91440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a:stCxn id="34" idx="3"/>
              <a:endCxn id="36" idx="7"/>
            </p:cNvCxnSpPr>
            <p:nvPr/>
          </p:nvCxnSpPr>
          <p:spPr>
            <a:xfrm flipH="1">
              <a:off x="1375276" y="2334005"/>
              <a:ext cx="240298" cy="82927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9" name="Straight Arrow Connector 48"/>
          <p:cNvCxnSpPr/>
          <p:nvPr/>
        </p:nvCxnSpPr>
        <p:spPr>
          <a:xfrm flipH="1">
            <a:off x="5410200" y="2895600"/>
            <a:ext cx="246695" cy="2350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5" name="Group 49"/>
          <p:cNvGrpSpPr/>
          <p:nvPr/>
        </p:nvGrpSpPr>
        <p:grpSpPr>
          <a:xfrm>
            <a:off x="48064" y="609600"/>
            <a:ext cx="3581400" cy="2743200"/>
            <a:chOff x="152400" y="838200"/>
            <a:chExt cx="3581400" cy="2743200"/>
          </a:xfrm>
        </p:grpSpPr>
        <p:grpSp>
          <p:nvGrpSpPr>
            <p:cNvPr id="6" name="Group 19"/>
            <p:cNvGrpSpPr/>
            <p:nvPr/>
          </p:nvGrpSpPr>
          <p:grpSpPr>
            <a:xfrm>
              <a:off x="152400" y="838200"/>
              <a:ext cx="3581400" cy="2743200"/>
              <a:chOff x="1066800" y="1752600"/>
              <a:chExt cx="6400800" cy="4267200"/>
            </a:xfrm>
          </p:grpSpPr>
          <p:sp>
            <p:nvSpPr>
              <p:cNvPr id="53" name="Oval 52"/>
              <p:cNvSpPr/>
              <p:nvPr/>
            </p:nvSpPr>
            <p:spPr>
              <a:xfrm>
                <a:off x="2209800" y="17526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B</a:t>
                </a:r>
                <a:endParaRPr lang="en-US" b="1" dirty="0"/>
              </a:p>
            </p:txBody>
          </p:sp>
          <p:sp>
            <p:nvSpPr>
              <p:cNvPr id="54" name="Oval 53"/>
              <p:cNvSpPr/>
              <p:nvPr/>
            </p:nvSpPr>
            <p:spPr>
              <a:xfrm>
                <a:off x="5105400" y="17526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F</a:t>
                </a:r>
                <a:endParaRPr lang="en-US" sz="3600" b="1" dirty="0"/>
              </a:p>
            </p:txBody>
          </p:sp>
          <p:sp>
            <p:nvSpPr>
              <p:cNvPr id="55" name="Oval 54"/>
              <p:cNvSpPr/>
              <p:nvPr/>
            </p:nvSpPr>
            <p:spPr>
              <a:xfrm>
                <a:off x="3581400" y="34290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A</a:t>
                </a:r>
                <a:endParaRPr lang="en-US" b="1" dirty="0"/>
              </a:p>
            </p:txBody>
          </p:sp>
          <p:sp>
            <p:nvSpPr>
              <p:cNvPr id="56" name="Oval 55"/>
              <p:cNvSpPr/>
              <p:nvPr/>
            </p:nvSpPr>
            <p:spPr>
              <a:xfrm>
                <a:off x="4876800" y="50292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D</a:t>
                </a:r>
                <a:endParaRPr lang="en-US" b="1" dirty="0"/>
              </a:p>
            </p:txBody>
          </p:sp>
          <p:sp>
            <p:nvSpPr>
              <p:cNvPr id="57" name="Oval 56"/>
              <p:cNvSpPr/>
              <p:nvPr/>
            </p:nvSpPr>
            <p:spPr>
              <a:xfrm>
                <a:off x="2667000" y="52578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G</a:t>
                </a:r>
                <a:endParaRPr lang="en-US" b="1" dirty="0"/>
              </a:p>
            </p:txBody>
          </p:sp>
          <p:sp>
            <p:nvSpPr>
              <p:cNvPr id="58" name="Oval 57"/>
              <p:cNvSpPr/>
              <p:nvPr/>
            </p:nvSpPr>
            <p:spPr>
              <a:xfrm>
                <a:off x="1066800" y="37338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E</a:t>
                </a:r>
                <a:endParaRPr lang="en-US" b="1" dirty="0"/>
              </a:p>
            </p:txBody>
          </p:sp>
          <p:sp>
            <p:nvSpPr>
              <p:cNvPr id="59" name="Oval 58"/>
              <p:cNvSpPr/>
              <p:nvPr/>
            </p:nvSpPr>
            <p:spPr>
              <a:xfrm>
                <a:off x="6629400" y="28956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C</a:t>
                </a:r>
                <a:endParaRPr lang="en-US" b="1" dirty="0"/>
              </a:p>
            </p:txBody>
          </p:sp>
          <p:sp>
            <p:nvSpPr>
              <p:cNvPr id="60" name="Oval 59"/>
              <p:cNvSpPr/>
              <p:nvPr/>
            </p:nvSpPr>
            <p:spPr>
              <a:xfrm>
                <a:off x="6781800" y="45720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H</a:t>
                </a:r>
                <a:endParaRPr lang="en-US" b="1" dirty="0"/>
              </a:p>
            </p:txBody>
          </p:sp>
          <p:cxnSp>
            <p:nvCxnSpPr>
              <p:cNvPr id="61" name="Straight Connector 60"/>
              <p:cNvCxnSpPr>
                <a:stCxn id="58" idx="0"/>
                <a:endCxn id="53" idx="3"/>
              </p:cNvCxnSpPr>
              <p:nvPr/>
            </p:nvCxnSpPr>
            <p:spPr>
              <a:xfrm flipV="1">
                <a:off x="1409700" y="2403008"/>
                <a:ext cx="900533" cy="1330792"/>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57" idx="2"/>
              </p:cNvCxnSpPr>
              <p:nvPr/>
            </p:nvCxnSpPr>
            <p:spPr>
              <a:xfrm>
                <a:off x="1524000" y="4495800"/>
                <a:ext cx="114300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3" idx="5"/>
                <a:endCxn id="55" idx="1"/>
              </p:cNvCxnSpPr>
              <p:nvPr/>
            </p:nvCxnSpPr>
            <p:spPr>
              <a:xfrm>
                <a:off x="2795167" y="2403008"/>
                <a:ext cx="886666" cy="1137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5" idx="5"/>
                <a:endCxn id="56" idx="1"/>
              </p:cNvCxnSpPr>
              <p:nvPr/>
            </p:nvCxnSpPr>
            <p:spPr>
              <a:xfrm>
                <a:off x="4166767" y="4079408"/>
                <a:ext cx="810466" cy="1061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895600" y="1981200"/>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4" idx="4"/>
                <a:endCxn id="56" idx="0"/>
              </p:cNvCxnSpPr>
              <p:nvPr/>
            </p:nvCxnSpPr>
            <p:spPr>
              <a:xfrm flipH="1">
                <a:off x="5219700" y="2514600"/>
                <a:ext cx="228600" cy="2514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4" idx="6"/>
                <a:endCxn id="59" idx="0"/>
              </p:cNvCxnSpPr>
              <p:nvPr/>
            </p:nvCxnSpPr>
            <p:spPr>
              <a:xfrm>
                <a:off x="5791200" y="2133600"/>
                <a:ext cx="11811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59" idx="4"/>
              </p:cNvCxnSpPr>
              <p:nvPr/>
            </p:nvCxnSpPr>
            <p:spPr>
              <a:xfrm>
                <a:off x="6972300" y="3657600"/>
                <a:ext cx="38100" cy="91440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52" name="Straight Connector 51"/>
            <p:cNvCxnSpPr>
              <a:stCxn id="55" idx="3"/>
              <a:endCxn id="57" idx="7"/>
            </p:cNvCxnSpPr>
            <p:nvPr/>
          </p:nvCxnSpPr>
          <p:spPr>
            <a:xfrm flipH="1">
              <a:off x="1375276" y="2334005"/>
              <a:ext cx="240298" cy="82927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0" name="Straight Arrow Connector 69"/>
          <p:cNvCxnSpPr/>
          <p:nvPr/>
        </p:nvCxnSpPr>
        <p:spPr>
          <a:xfrm flipH="1">
            <a:off x="457200" y="1828800"/>
            <a:ext cx="246695" cy="2350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8686800" y="1524000"/>
            <a:ext cx="274320" cy="0"/>
          </a:xfrm>
          <a:prstGeom prst="straightConnector1">
            <a:avLst/>
          </a:prstGeom>
          <a:ln w="349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p>
            <a:r>
              <a:rPr lang="en-US" sz="3600" u="sng" dirty="0" smtClean="0">
                <a:solidFill>
                  <a:schemeClr val="accent1">
                    <a:lumMod val="50000"/>
                  </a:schemeClr>
                </a:solidFill>
              </a:rPr>
              <a:t>Depth First Search</a:t>
            </a:r>
            <a:endParaRPr lang="en-US" u="sng" dirty="0"/>
          </a:p>
        </p:txBody>
      </p:sp>
      <p:sp>
        <p:nvSpPr>
          <p:cNvPr id="22" name="TextBox 21"/>
          <p:cNvSpPr txBox="1"/>
          <p:nvPr/>
        </p:nvSpPr>
        <p:spPr>
          <a:xfrm>
            <a:off x="228600" y="4119701"/>
            <a:ext cx="8686800" cy="2800767"/>
          </a:xfrm>
          <a:prstGeom prst="rect">
            <a:avLst/>
          </a:prstGeom>
          <a:noFill/>
        </p:spPr>
        <p:txBody>
          <a:bodyPr wrap="square" rtlCol="0">
            <a:spAutoFit/>
          </a:bodyPr>
          <a:lstStyle/>
          <a:p>
            <a:pPr>
              <a:lnSpc>
                <a:spcPct val="200000"/>
              </a:lnSpc>
              <a:buFont typeface="Wingdings"/>
              <a:buChar char="à"/>
            </a:pPr>
            <a:r>
              <a:rPr lang="en-US" sz="2400" b="1" dirty="0" smtClean="0">
                <a:solidFill>
                  <a:srgbClr val="7030A0"/>
                </a:solidFill>
                <a:sym typeface="Wingdings" pitchFamily="2" charset="2"/>
              </a:rPr>
              <a:t>Adjacent vertices of ‘G’ are A &amp; E.</a:t>
            </a:r>
          </a:p>
          <a:p>
            <a:pPr>
              <a:lnSpc>
                <a:spcPct val="200000"/>
              </a:lnSpc>
              <a:buFont typeface="Wingdings"/>
              <a:buChar char="à"/>
            </a:pPr>
            <a:r>
              <a:rPr lang="en-US" sz="2400" b="1" dirty="0" smtClean="0">
                <a:solidFill>
                  <a:srgbClr val="7030A0"/>
                </a:solidFill>
                <a:sym typeface="Wingdings" pitchFamily="2" charset="2"/>
              </a:rPr>
              <a:t>Both ‘A’ &amp; ‘E’ are already visited.</a:t>
            </a:r>
          </a:p>
          <a:p>
            <a:pPr>
              <a:lnSpc>
                <a:spcPct val="200000"/>
              </a:lnSpc>
              <a:buFont typeface="Wingdings"/>
              <a:buChar char="à"/>
            </a:pPr>
            <a:r>
              <a:rPr lang="en-US" sz="2400" b="1" dirty="0" smtClean="0">
                <a:solidFill>
                  <a:srgbClr val="7030A0"/>
                </a:solidFill>
                <a:sym typeface="Wingdings" pitchFamily="2" charset="2"/>
              </a:rPr>
              <a:t>Pop ‘G’ out of stack which makes us to point at vertex ‘E’.</a:t>
            </a:r>
          </a:p>
          <a:p>
            <a:pPr>
              <a:lnSpc>
                <a:spcPct val="200000"/>
              </a:lnSpc>
            </a:pPr>
            <a:endParaRPr lang="en-US" sz="1600" b="1" dirty="0">
              <a:solidFill>
                <a:srgbClr val="7030A0"/>
              </a:solidFill>
            </a:endParaRPr>
          </a:p>
        </p:txBody>
      </p:sp>
      <p:sp>
        <p:nvSpPr>
          <p:cNvPr id="24" name="TextBox 23"/>
          <p:cNvSpPr txBox="1"/>
          <p:nvPr/>
        </p:nvSpPr>
        <p:spPr>
          <a:xfrm>
            <a:off x="3886200" y="3562290"/>
            <a:ext cx="3657600" cy="400110"/>
          </a:xfrm>
          <a:prstGeom prst="rect">
            <a:avLst/>
          </a:prstGeom>
          <a:noFill/>
        </p:spPr>
        <p:txBody>
          <a:bodyPr wrap="square" rtlCol="0">
            <a:spAutoFit/>
          </a:bodyPr>
          <a:lstStyle/>
          <a:p>
            <a:r>
              <a:rPr lang="en-US" sz="2000" b="1" dirty="0" smtClean="0">
                <a:solidFill>
                  <a:schemeClr val="accent2">
                    <a:lumMod val="50000"/>
                  </a:schemeClr>
                </a:solidFill>
              </a:rPr>
              <a:t>Result : A B E G  </a:t>
            </a:r>
            <a:endParaRPr lang="en-US" sz="2000" b="1" dirty="0">
              <a:solidFill>
                <a:schemeClr val="accent2">
                  <a:lumMod val="50000"/>
                </a:schemeClr>
              </a:solidFill>
            </a:endParaRPr>
          </a:p>
        </p:txBody>
      </p:sp>
      <p:graphicFrame>
        <p:nvGraphicFramePr>
          <p:cNvPr id="26" name="Table 25"/>
          <p:cNvGraphicFramePr>
            <a:graphicFrameLocks noGrp="1"/>
          </p:cNvGraphicFramePr>
          <p:nvPr/>
        </p:nvGraphicFramePr>
        <p:xfrm>
          <a:off x="8001000" y="228600"/>
          <a:ext cx="685800" cy="2971800"/>
        </p:xfrm>
        <a:graphic>
          <a:graphicData uri="http://schemas.openxmlformats.org/drawingml/2006/table">
            <a:tbl>
              <a:tblPr firstRow="1" bandRow="1">
                <a:tableStyleId>{5C22544A-7EE6-4342-B048-85BDC9FD1C3A}</a:tableStyleId>
              </a:tblPr>
              <a:tblGrid>
                <a:gridCol w="685800"/>
              </a:tblGrid>
              <a:tr h="495300">
                <a:tc>
                  <a:txBody>
                    <a:bodyPr/>
                    <a:lstStyle/>
                    <a:p>
                      <a:endParaRPr lang="en-US" dirty="0"/>
                    </a:p>
                  </a:txBody>
                  <a:tcPr/>
                </a:tc>
              </a:tr>
              <a:tr h="495300">
                <a:tc>
                  <a:txBody>
                    <a:bodyPr/>
                    <a:lstStyle/>
                    <a:p>
                      <a:endParaRPr lang="en-US"/>
                    </a:p>
                  </a:txBody>
                  <a:tcPr/>
                </a:tc>
              </a:tr>
              <a:tr h="495300">
                <a:tc>
                  <a:txBody>
                    <a:bodyPr/>
                    <a:lstStyle/>
                    <a:p>
                      <a:r>
                        <a:rPr lang="en-US" sz="2400" dirty="0" smtClean="0"/>
                        <a:t> </a:t>
                      </a:r>
                      <a:r>
                        <a:rPr lang="en-US" sz="2400" b="1" dirty="0" smtClean="0"/>
                        <a:t>  G</a:t>
                      </a:r>
                      <a:endParaRPr lang="en-US" sz="2400" b="1" dirty="0"/>
                    </a:p>
                  </a:txBody>
                  <a:tcPr/>
                </a:tc>
              </a:tr>
              <a:tr h="495300">
                <a:tc>
                  <a:txBody>
                    <a:bodyPr/>
                    <a:lstStyle/>
                    <a:p>
                      <a:r>
                        <a:rPr lang="en-US" dirty="0" smtClean="0"/>
                        <a:t>    </a:t>
                      </a:r>
                      <a:r>
                        <a:rPr lang="en-US" sz="2400" b="1" dirty="0" smtClean="0"/>
                        <a:t>E</a:t>
                      </a:r>
                      <a:endParaRPr lang="en-US" b="1" dirty="0"/>
                    </a:p>
                  </a:txBody>
                  <a:tcPr/>
                </a:tc>
              </a:tr>
              <a:tr h="495300">
                <a:tc>
                  <a:txBody>
                    <a:bodyPr/>
                    <a:lstStyle/>
                    <a:p>
                      <a:r>
                        <a:rPr lang="en-US" dirty="0" smtClean="0"/>
                        <a:t>    </a:t>
                      </a:r>
                      <a:r>
                        <a:rPr lang="en-US" sz="2400" b="1" dirty="0" smtClean="0"/>
                        <a:t>B</a:t>
                      </a:r>
                      <a:endParaRPr lang="en-US" b="1" dirty="0"/>
                    </a:p>
                  </a:txBody>
                  <a:tcPr/>
                </a:tc>
              </a:tr>
              <a:tr h="495300">
                <a:tc>
                  <a:txBody>
                    <a:bodyPr/>
                    <a:lstStyle/>
                    <a:p>
                      <a:r>
                        <a:rPr lang="en-US" dirty="0" smtClean="0"/>
                        <a:t>    </a:t>
                      </a:r>
                      <a:r>
                        <a:rPr lang="en-US" sz="2400" b="1" dirty="0" smtClean="0"/>
                        <a:t>A</a:t>
                      </a:r>
                      <a:endParaRPr lang="en-US" b="1" dirty="0"/>
                    </a:p>
                  </a:txBody>
                  <a:tcPr/>
                </a:tc>
              </a:tr>
            </a:tbl>
          </a:graphicData>
        </a:graphic>
      </p:graphicFrame>
      <p:grpSp>
        <p:nvGrpSpPr>
          <p:cNvPr id="3" name="Group 27"/>
          <p:cNvGrpSpPr/>
          <p:nvPr/>
        </p:nvGrpSpPr>
        <p:grpSpPr>
          <a:xfrm>
            <a:off x="4114800" y="685800"/>
            <a:ext cx="3581400" cy="2743200"/>
            <a:chOff x="152400" y="838200"/>
            <a:chExt cx="3581400" cy="2743200"/>
          </a:xfrm>
        </p:grpSpPr>
        <p:grpSp>
          <p:nvGrpSpPr>
            <p:cNvPr id="4" name="Group 19"/>
            <p:cNvGrpSpPr/>
            <p:nvPr/>
          </p:nvGrpSpPr>
          <p:grpSpPr>
            <a:xfrm>
              <a:off x="152400" y="838200"/>
              <a:ext cx="3581400" cy="2743200"/>
              <a:chOff x="1066800" y="1752600"/>
              <a:chExt cx="6400800" cy="4267200"/>
            </a:xfrm>
          </p:grpSpPr>
          <p:sp>
            <p:nvSpPr>
              <p:cNvPr id="32" name="Oval 31"/>
              <p:cNvSpPr/>
              <p:nvPr/>
            </p:nvSpPr>
            <p:spPr>
              <a:xfrm>
                <a:off x="2209800" y="17526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B</a:t>
                </a:r>
                <a:endParaRPr lang="en-US" b="1" dirty="0"/>
              </a:p>
            </p:txBody>
          </p:sp>
          <p:sp>
            <p:nvSpPr>
              <p:cNvPr id="33" name="Oval 32"/>
              <p:cNvSpPr/>
              <p:nvPr/>
            </p:nvSpPr>
            <p:spPr>
              <a:xfrm>
                <a:off x="5105400" y="17526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F</a:t>
                </a:r>
                <a:endParaRPr lang="en-US" sz="3600" b="1" dirty="0"/>
              </a:p>
            </p:txBody>
          </p:sp>
          <p:sp>
            <p:nvSpPr>
              <p:cNvPr id="34" name="Oval 33"/>
              <p:cNvSpPr/>
              <p:nvPr/>
            </p:nvSpPr>
            <p:spPr>
              <a:xfrm>
                <a:off x="3581400" y="34290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A</a:t>
                </a:r>
                <a:endParaRPr lang="en-US" b="1" dirty="0"/>
              </a:p>
            </p:txBody>
          </p:sp>
          <p:sp>
            <p:nvSpPr>
              <p:cNvPr id="35" name="Oval 34"/>
              <p:cNvSpPr/>
              <p:nvPr/>
            </p:nvSpPr>
            <p:spPr>
              <a:xfrm>
                <a:off x="4876800" y="50292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D</a:t>
                </a:r>
                <a:endParaRPr lang="en-US" b="1" dirty="0"/>
              </a:p>
            </p:txBody>
          </p:sp>
          <p:sp>
            <p:nvSpPr>
              <p:cNvPr id="36" name="Oval 35"/>
              <p:cNvSpPr/>
              <p:nvPr/>
            </p:nvSpPr>
            <p:spPr>
              <a:xfrm>
                <a:off x="2667000" y="52578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G</a:t>
                </a:r>
                <a:endParaRPr lang="en-US" b="1" dirty="0"/>
              </a:p>
            </p:txBody>
          </p:sp>
          <p:sp>
            <p:nvSpPr>
              <p:cNvPr id="37" name="Oval 36"/>
              <p:cNvSpPr/>
              <p:nvPr/>
            </p:nvSpPr>
            <p:spPr>
              <a:xfrm>
                <a:off x="1066800" y="3733800"/>
                <a:ext cx="685800" cy="76200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E</a:t>
                </a:r>
                <a:endParaRPr lang="en-US" b="1" dirty="0"/>
              </a:p>
            </p:txBody>
          </p:sp>
          <p:sp>
            <p:nvSpPr>
              <p:cNvPr id="38" name="Oval 37"/>
              <p:cNvSpPr/>
              <p:nvPr/>
            </p:nvSpPr>
            <p:spPr>
              <a:xfrm>
                <a:off x="6629400" y="28956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C</a:t>
                </a:r>
                <a:endParaRPr lang="en-US" b="1" dirty="0"/>
              </a:p>
            </p:txBody>
          </p:sp>
          <p:sp>
            <p:nvSpPr>
              <p:cNvPr id="39" name="Oval 38"/>
              <p:cNvSpPr/>
              <p:nvPr/>
            </p:nvSpPr>
            <p:spPr>
              <a:xfrm>
                <a:off x="6781800" y="4572000"/>
                <a:ext cx="685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H</a:t>
                </a:r>
                <a:endParaRPr lang="en-US" b="1" dirty="0"/>
              </a:p>
            </p:txBody>
          </p:sp>
          <p:cxnSp>
            <p:nvCxnSpPr>
              <p:cNvPr id="40" name="Straight Connector 39"/>
              <p:cNvCxnSpPr>
                <a:stCxn id="37" idx="0"/>
                <a:endCxn id="32" idx="3"/>
              </p:cNvCxnSpPr>
              <p:nvPr/>
            </p:nvCxnSpPr>
            <p:spPr>
              <a:xfrm flipV="1">
                <a:off x="1409700" y="2403008"/>
                <a:ext cx="900533" cy="13307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6" idx="2"/>
              </p:cNvCxnSpPr>
              <p:nvPr/>
            </p:nvCxnSpPr>
            <p:spPr>
              <a:xfrm>
                <a:off x="1524000" y="4495800"/>
                <a:ext cx="114300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2" idx="5"/>
                <a:endCxn id="34" idx="1"/>
              </p:cNvCxnSpPr>
              <p:nvPr/>
            </p:nvCxnSpPr>
            <p:spPr>
              <a:xfrm>
                <a:off x="2795167" y="2403008"/>
                <a:ext cx="886666" cy="1137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4" idx="5"/>
                <a:endCxn id="35" idx="1"/>
              </p:cNvCxnSpPr>
              <p:nvPr/>
            </p:nvCxnSpPr>
            <p:spPr>
              <a:xfrm>
                <a:off x="4166767" y="4079408"/>
                <a:ext cx="810466" cy="1061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895600" y="1981200"/>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3" idx="4"/>
                <a:endCxn id="35" idx="0"/>
              </p:cNvCxnSpPr>
              <p:nvPr/>
            </p:nvCxnSpPr>
            <p:spPr>
              <a:xfrm flipH="1">
                <a:off x="5219700" y="2514600"/>
                <a:ext cx="228600" cy="2514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3" idx="6"/>
                <a:endCxn id="38" idx="0"/>
              </p:cNvCxnSpPr>
              <p:nvPr/>
            </p:nvCxnSpPr>
            <p:spPr>
              <a:xfrm>
                <a:off x="5791200" y="2133600"/>
                <a:ext cx="11811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8" idx="4"/>
              </p:cNvCxnSpPr>
              <p:nvPr/>
            </p:nvCxnSpPr>
            <p:spPr>
              <a:xfrm>
                <a:off x="6972300" y="3657600"/>
                <a:ext cx="38100" cy="91440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a:stCxn id="34" idx="3"/>
              <a:endCxn id="36" idx="7"/>
            </p:cNvCxnSpPr>
            <p:nvPr/>
          </p:nvCxnSpPr>
          <p:spPr>
            <a:xfrm flipH="1">
              <a:off x="1375276" y="2334005"/>
              <a:ext cx="240298" cy="82927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9" name="Straight Arrow Connector 48"/>
          <p:cNvCxnSpPr/>
          <p:nvPr/>
        </p:nvCxnSpPr>
        <p:spPr>
          <a:xfrm flipH="1">
            <a:off x="4495800" y="1905000"/>
            <a:ext cx="246695" cy="2350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687600" y="609600"/>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B</a:t>
            </a:r>
            <a:endParaRPr lang="en-US" b="1" dirty="0"/>
          </a:p>
        </p:txBody>
      </p:sp>
      <p:sp>
        <p:nvSpPr>
          <p:cNvPr id="54" name="Oval 53"/>
          <p:cNvSpPr/>
          <p:nvPr/>
        </p:nvSpPr>
        <p:spPr>
          <a:xfrm>
            <a:off x="2307757" y="609600"/>
            <a:ext cx="383721" cy="48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F</a:t>
            </a:r>
            <a:endParaRPr lang="en-US" sz="3600" b="1" dirty="0"/>
          </a:p>
        </p:txBody>
      </p:sp>
      <p:sp>
        <p:nvSpPr>
          <p:cNvPr id="55" name="Oval 54"/>
          <p:cNvSpPr/>
          <p:nvPr/>
        </p:nvSpPr>
        <p:spPr>
          <a:xfrm>
            <a:off x="1455043" y="1687286"/>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A</a:t>
            </a:r>
            <a:endParaRPr lang="en-US" b="1" dirty="0"/>
          </a:p>
        </p:txBody>
      </p:sp>
      <p:sp>
        <p:nvSpPr>
          <p:cNvPr id="56" name="Oval 55"/>
          <p:cNvSpPr/>
          <p:nvPr/>
        </p:nvSpPr>
        <p:spPr>
          <a:xfrm>
            <a:off x="2179850" y="2715986"/>
            <a:ext cx="383721" cy="48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D</a:t>
            </a:r>
            <a:endParaRPr lang="en-US" b="1" dirty="0"/>
          </a:p>
        </p:txBody>
      </p:sp>
      <p:sp>
        <p:nvSpPr>
          <p:cNvPr id="57" name="Oval 56"/>
          <p:cNvSpPr/>
          <p:nvPr/>
        </p:nvSpPr>
        <p:spPr>
          <a:xfrm>
            <a:off x="943414" y="2862943"/>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G</a:t>
            </a:r>
            <a:endParaRPr lang="en-US" b="1" dirty="0"/>
          </a:p>
        </p:txBody>
      </p:sp>
      <p:sp>
        <p:nvSpPr>
          <p:cNvPr id="58" name="Oval 57"/>
          <p:cNvSpPr/>
          <p:nvPr/>
        </p:nvSpPr>
        <p:spPr>
          <a:xfrm>
            <a:off x="48064" y="1883229"/>
            <a:ext cx="383721" cy="489857"/>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E</a:t>
            </a:r>
            <a:endParaRPr lang="en-US" b="1" dirty="0"/>
          </a:p>
        </p:txBody>
      </p:sp>
      <p:sp>
        <p:nvSpPr>
          <p:cNvPr id="59" name="Oval 58"/>
          <p:cNvSpPr/>
          <p:nvPr/>
        </p:nvSpPr>
        <p:spPr>
          <a:xfrm>
            <a:off x="3160471" y="1344386"/>
            <a:ext cx="383721" cy="48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C</a:t>
            </a:r>
            <a:endParaRPr lang="en-US" b="1" dirty="0"/>
          </a:p>
        </p:txBody>
      </p:sp>
      <p:sp>
        <p:nvSpPr>
          <p:cNvPr id="60" name="Oval 59"/>
          <p:cNvSpPr/>
          <p:nvPr/>
        </p:nvSpPr>
        <p:spPr>
          <a:xfrm>
            <a:off x="3245743" y="2422071"/>
            <a:ext cx="383721" cy="48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H</a:t>
            </a:r>
            <a:endParaRPr lang="en-US" b="1" dirty="0"/>
          </a:p>
        </p:txBody>
      </p:sp>
      <p:cxnSp>
        <p:nvCxnSpPr>
          <p:cNvPr id="61" name="Straight Connector 60"/>
          <p:cNvCxnSpPr>
            <a:stCxn id="58" idx="0"/>
            <a:endCxn id="53" idx="3"/>
          </p:cNvCxnSpPr>
          <p:nvPr/>
        </p:nvCxnSpPr>
        <p:spPr>
          <a:xfrm flipV="1">
            <a:off x="239925" y="1027719"/>
            <a:ext cx="503870" cy="855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57" idx="2"/>
          </p:cNvCxnSpPr>
          <p:nvPr/>
        </p:nvCxnSpPr>
        <p:spPr>
          <a:xfrm>
            <a:off x="303878" y="2373086"/>
            <a:ext cx="639536" cy="734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3" idx="5"/>
            <a:endCxn id="55" idx="1"/>
          </p:cNvCxnSpPr>
          <p:nvPr/>
        </p:nvCxnSpPr>
        <p:spPr>
          <a:xfrm>
            <a:off x="1015126" y="1027719"/>
            <a:ext cx="496111" cy="731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5" idx="5"/>
            <a:endCxn id="56" idx="1"/>
          </p:cNvCxnSpPr>
          <p:nvPr/>
        </p:nvCxnSpPr>
        <p:spPr>
          <a:xfrm>
            <a:off x="1782569" y="2105405"/>
            <a:ext cx="453475" cy="682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071321" y="756557"/>
            <a:ext cx="12364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4" idx="4"/>
            <a:endCxn id="56" idx="0"/>
          </p:cNvCxnSpPr>
          <p:nvPr/>
        </p:nvCxnSpPr>
        <p:spPr>
          <a:xfrm flipH="1">
            <a:off x="2371710" y="1099457"/>
            <a:ext cx="127907" cy="16165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4" idx="6"/>
            <a:endCxn id="59" idx="0"/>
          </p:cNvCxnSpPr>
          <p:nvPr/>
        </p:nvCxnSpPr>
        <p:spPr>
          <a:xfrm>
            <a:off x="2691478" y="854529"/>
            <a:ext cx="660854" cy="489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59" idx="4"/>
          </p:cNvCxnSpPr>
          <p:nvPr/>
        </p:nvCxnSpPr>
        <p:spPr>
          <a:xfrm>
            <a:off x="3352332" y="1834243"/>
            <a:ext cx="21318" cy="587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5" idx="3"/>
            <a:endCxn id="57" idx="7"/>
          </p:cNvCxnSpPr>
          <p:nvPr/>
        </p:nvCxnSpPr>
        <p:spPr>
          <a:xfrm flipH="1">
            <a:off x="1270940" y="2105405"/>
            <a:ext cx="240298" cy="829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1315328" y="2861604"/>
            <a:ext cx="246695" cy="2350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8686800" y="1981200"/>
            <a:ext cx="274320" cy="0"/>
          </a:xfrm>
          <a:prstGeom prst="straightConnector1">
            <a:avLst/>
          </a:prstGeom>
          <a:ln w="349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8221392" y="1219200"/>
            <a:ext cx="228600" cy="461665"/>
          </a:xfrm>
          <a:prstGeom prst="rect">
            <a:avLst/>
          </a:prstGeom>
          <a:noFill/>
        </p:spPr>
        <p:txBody>
          <a:bodyPr wrap="square" rtlCol="0">
            <a:spAutoFit/>
          </a:bodyPr>
          <a:lstStyle/>
          <a:p>
            <a:r>
              <a:rPr lang="en-US" sz="2400" b="1" dirty="0" smtClean="0">
                <a:solidFill>
                  <a:srgbClr val="FF0000"/>
                </a:solidFill>
              </a:rPr>
              <a:t>X</a:t>
            </a:r>
            <a:endParaRPr lang="en-US" b="1" dirty="0">
              <a:solidFill>
                <a:srgbClr val="FF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06AB650870D14683C2E0C81D53E97C" ma:contentTypeVersion="9" ma:contentTypeDescription="Create a new document." ma:contentTypeScope="" ma:versionID="24f3f4f279e93235be8060eeeb785a09">
  <xsd:schema xmlns:xsd="http://www.w3.org/2001/XMLSchema" xmlns:xs="http://www.w3.org/2001/XMLSchema" xmlns:p="http://schemas.microsoft.com/office/2006/metadata/properties" xmlns:ns2="568bec11-dbd9-4d40-a10c-c6ec4eb7b11d" xmlns:ns3="ed45e3d2-0df7-4eff-9a14-e585899f4ac0" targetNamespace="http://schemas.microsoft.com/office/2006/metadata/properties" ma:root="true" ma:fieldsID="a78e496dbb088407c09a4080b28efb0a" ns2:_="" ns3:_="">
    <xsd:import namespace="568bec11-dbd9-4d40-a10c-c6ec4eb7b11d"/>
    <xsd:import namespace="ed45e3d2-0df7-4eff-9a14-e585899f4ac0"/>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8bec11-dbd9-4d40-a10c-c6ec4eb7b1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d45e3d2-0df7-4eff-9a14-e585899f4ac0"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B7BFDD9-77E6-413B-A5BC-97F862193F16}"/>
</file>

<file path=customXml/itemProps2.xml><?xml version="1.0" encoding="utf-8"?>
<ds:datastoreItem xmlns:ds="http://schemas.openxmlformats.org/officeDocument/2006/customXml" ds:itemID="{FB650B47-8E63-4530-ACAE-A40860652F9C}"/>
</file>

<file path=customXml/itemProps3.xml><?xml version="1.0" encoding="utf-8"?>
<ds:datastoreItem xmlns:ds="http://schemas.openxmlformats.org/officeDocument/2006/customXml" ds:itemID="{F83A53D3-2AAB-427F-9C5A-FFB6D213C140}"/>
</file>

<file path=docProps/app.xml><?xml version="1.0" encoding="utf-8"?>
<Properties xmlns="http://schemas.openxmlformats.org/officeDocument/2006/extended-properties" xmlns:vt="http://schemas.openxmlformats.org/officeDocument/2006/docPropsVTypes">
  <TotalTime>20958</TotalTime>
  <Words>1306</Words>
  <Application>Microsoft Office PowerPoint</Application>
  <PresentationFormat>On-screen Show (4:3)</PresentationFormat>
  <Paragraphs>443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Graph Traversal</vt:lpstr>
      <vt:lpstr>Graph Traversal</vt:lpstr>
      <vt:lpstr>PowerPoint Presentation</vt:lpstr>
      <vt:lpstr>PowerPoint Presentation</vt:lpstr>
      <vt:lpstr>Depth First Search</vt:lpstr>
      <vt:lpstr>Depth First Search</vt:lpstr>
      <vt:lpstr>Depth First Search</vt:lpstr>
      <vt:lpstr>Depth First Search</vt:lpstr>
      <vt:lpstr>Depth First Search</vt:lpstr>
      <vt:lpstr>Depth First Search</vt:lpstr>
      <vt:lpstr>Depth First Search</vt:lpstr>
      <vt:lpstr>Depth First Search</vt:lpstr>
      <vt:lpstr>Depth First Search</vt:lpstr>
      <vt:lpstr>Depth First Search</vt:lpstr>
      <vt:lpstr>Depth First Search</vt:lpstr>
      <vt:lpstr>Depth First Search</vt:lpstr>
      <vt:lpstr>Depth First Search</vt:lpstr>
      <vt:lpstr>Depth First Search</vt:lpstr>
      <vt:lpstr>Depth First Search</vt:lpstr>
      <vt:lpstr>Depth First Search</vt:lpstr>
      <vt:lpstr>PowerPoint Presentation</vt:lpstr>
      <vt:lpstr>Exercise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Traversal</dc:title>
  <dc:creator>VITCC</dc:creator>
  <cp:lastModifiedBy>Windows User</cp:lastModifiedBy>
  <cp:revision>96</cp:revision>
  <dcterms:created xsi:type="dcterms:W3CDTF">2013-10-24T03:55:26Z</dcterms:created>
  <dcterms:modified xsi:type="dcterms:W3CDTF">2023-10-12T10:15:36Z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0x0101002A06AB650870D14683C2E0C81D53E97C</vt:lpwstr>
  </property>
</Properties>
</file>