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80"/>
  </p:notesMasterIdLst>
  <p:sldIdLst>
    <p:sldId id="346" r:id="rId5"/>
    <p:sldId id="312" r:id="rId6"/>
    <p:sldId id="257" r:id="rId7"/>
    <p:sldId id="258" r:id="rId8"/>
    <p:sldId id="259" r:id="rId9"/>
    <p:sldId id="323" r:id="rId10"/>
    <p:sldId id="260" r:id="rId11"/>
    <p:sldId id="324" r:id="rId12"/>
    <p:sldId id="262" r:id="rId13"/>
    <p:sldId id="261" r:id="rId14"/>
    <p:sldId id="314" r:id="rId15"/>
    <p:sldId id="315" r:id="rId16"/>
    <p:sldId id="316" r:id="rId17"/>
    <p:sldId id="325" r:id="rId18"/>
    <p:sldId id="326" r:id="rId19"/>
    <p:sldId id="317" r:id="rId20"/>
    <p:sldId id="318" r:id="rId21"/>
    <p:sldId id="272" r:id="rId22"/>
    <p:sldId id="319" r:id="rId23"/>
    <p:sldId id="340" r:id="rId24"/>
    <p:sldId id="266" r:id="rId25"/>
    <p:sldId id="265" r:id="rId26"/>
    <p:sldId id="271" r:id="rId27"/>
    <p:sldId id="268" r:id="rId28"/>
    <p:sldId id="269" r:id="rId29"/>
    <p:sldId id="270" r:id="rId30"/>
    <p:sldId id="275" r:id="rId31"/>
    <p:sldId id="276" r:id="rId32"/>
    <p:sldId id="277" r:id="rId33"/>
    <p:sldId id="341" r:id="rId34"/>
    <p:sldId id="278" r:id="rId35"/>
    <p:sldId id="333" r:id="rId36"/>
    <p:sldId id="279" r:id="rId37"/>
    <p:sldId id="334" r:id="rId38"/>
    <p:sldId id="280" r:id="rId39"/>
    <p:sldId id="342" r:id="rId40"/>
    <p:sldId id="282" r:id="rId41"/>
    <p:sldId id="281" r:id="rId42"/>
    <p:sldId id="321" r:id="rId43"/>
    <p:sldId id="283" r:id="rId44"/>
    <p:sldId id="322" r:id="rId45"/>
    <p:sldId id="284" r:id="rId46"/>
    <p:sldId id="285" r:id="rId47"/>
    <p:sldId id="286" r:id="rId48"/>
    <p:sldId id="289" r:id="rId49"/>
    <p:sldId id="335" r:id="rId50"/>
    <p:sldId id="336" r:id="rId51"/>
    <p:sldId id="337" r:id="rId52"/>
    <p:sldId id="290" r:id="rId53"/>
    <p:sldId id="291" r:id="rId54"/>
    <p:sldId id="343" r:id="rId55"/>
    <p:sldId id="344" r:id="rId56"/>
    <p:sldId id="292" r:id="rId57"/>
    <p:sldId id="293" r:id="rId58"/>
    <p:sldId id="295" r:id="rId59"/>
    <p:sldId id="294" r:id="rId60"/>
    <p:sldId id="296" r:id="rId61"/>
    <p:sldId id="297" r:id="rId62"/>
    <p:sldId id="298" r:id="rId63"/>
    <p:sldId id="299" r:id="rId64"/>
    <p:sldId id="327" r:id="rId65"/>
    <p:sldId id="300" r:id="rId66"/>
    <p:sldId id="328" r:id="rId67"/>
    <p:sldId id="302" r:id="rId68"/>
    <p:sldId id="329" r:id="rId69"/>
    <p:sldId id="304" r:id="rId70"/>
    <p:sldId id="338" r:id="rId71"/>
    <p:sldId id="330" r:id="rId72"/>
    <p:sldId id="306" r:id="rId73"/>
    <p:sldId id="331" r:id="rId74"/>
    <p:sldId id="308" r:id="rId75"/>
    <p:sldId id="332" r:id="rId76"/>
    <p:sldId id="309" r:id="rId77"/>
    <p:sldId id="320" r:id="rId78"/>
    <p:sldId id="345" r:id="rId7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77AC09-D379-4CE6-88D6-8911139F02CD}" v="5" dt="2023-11-03T01:32:32.762"/>
    <p1510:client id="{28336FE8-578C-4BF6-A29E-AA1C1505CD23}" v="2" dt="2023-10-18T04:14:00.281"/>
    <p1510:client id="{2A77B733-A5A6-4BAF-B34C-B86229F84EED}" v="17" dt="2023-09-26T11:50:11.710"/>
    <p1510:client id="{61B6B466-753F-4E7A-96F2-77B86FD2CA21}" v="2" dt="2023-09-26T11:49:25.031"/>
    <p1510:client id="{65523C16-BCDF-41E8-8D44-B12241324122}" v="1" dt="2023-10-10T09:09:44.181"/>
    <p1510:client id="{78130DA5-D08F-41F1-808E-D29767B5B20F}" v="1" dt="2023-10-17T14:08:06.260"/>
    <p1510:client id="{8E7F9C79-DFA5-43CF-88F0-B7C72C93CA64}" v="1" dt="2023-10-08T04:45:31.769"/>
    <p1510:client id="{ADA42780-CFD9-481C-96C2-08997EEB1E98}" v="1" dt="2023-10-17T14:06:59.542"/>
    <p1510:client id="{D6F701BD-1FFC-464E-944F-BDA6C46A9663}" v="1" dt="2023-10-10T09:41:49.30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tableStyles" Target="tableStyle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notesMaster" Target="notesMasters/notesMaster1.xml"/><Relationship Id="rId85" Type="http://schemas.microsoft.com/office/2016/11/relationships/changesInfo" Target="changesInfos/changesInfo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presProps" Target="presProps.xml"/><Relationship Id="rId86"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61" Type="http://schemas.openxmlformats.org/officeDocument/2006/relationships/slide" Target="slides/slide57.xml"/><Relationship Id="rId8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eedam Prasanth Sai" userId="S::beedamprasanth.sai2022@vitstudent.ac.in::36a1a84b-345f-4226-b8f3-5f8b0d4c5994" providerId="AD" clId="Web-{2A77B733-A5A6-4BAF-B34C-B86229F84EED}"/>
    <pc:docChg chg="modSld">
      <pc:chgData name="Beedam Prasanth Sai" userId="S::beedamprasanth.sai2022@vitstudent.ac.in::36a1a84b-345f-4226-b8f3-5f8b0d4c5994" providerId="AD" clId="Web-{2A77B733-A5A6-4BAF-B34C-B86229F84EED}" dt="2023-09-26T11:50:09.773" v="14" actId="20577"/>
      <pc:docMkLst>
        <pc:docMk/>
      </pc:docMkLst>
      <pc:sldChg chg="modSp">
        <pc:chgData name="Beedam Prasanth Sai" userId="S::beedamprasanth.sai2022@vitstudent.ac.in::36a1a84b-345f-4226-b8f3-5f8b0d4c5994" providerId="AD" clId="Web-{2A77B733-A5A6-4BAF-B34C-B86229F84EED}" dt="2023-09-26T11:50:09.773" v="14" actId="20577"/>
        <pc:sldMkLst>
          <pc:docMk/>
          <pc:sldMk cId="0" sldId="259"/>
        </pc:sldMkLst>
        <pc:spChg chg="mod">
          <ac:chgData name="Beedam Prasanth Sai" userId="S::beedamprasanth.sai2022@vitstudent.ac.in::36a1a84b-345f-4226-b8f3-5f8b0d4c5994" providerId="AD" clId="Web-{2A77B733-A5A6-4BAF-B34C-B86229F84EED}" dt="2023-09-26T11:50:09.773" v="14" actId="20577"/>
          <ac:spMkLst>
            <pc:docMk/>
            <pc:sldMk cId="0" sldId="259"/>
            <ac:spMk id="3" creationId="{00000000-0000-0000-0000-000000000000}"/>
          </ac:spMkLst>
        </pc:spChg>
      </pc:sldChg>
    </pc:docChg>
  </pc:docChgLst>
  <pc:docChgLst>
    <pc:chgData name="Sneha Dey" userId="S::sneha.dey2022@vitstudent.ac.in::8bf0c487-93dc-4ea1-8fa9-a10c11d6ec82" providerId="AD" clId="Web-{ADA42780-CFD9-481C-96C2-08997EEB1E98}"/>
    <pc:docChg chg="addSld">
      <pc:chgData name="Sneha Dey" userId="S::sneha.dey2022@vitstudent.ac.in::8bf0c487-93dc-4ea1-8fa9-a10c11d6ec82" providerId="AD" clId="Web-{ADA42780-CFD9-481C-96C2-08997EEB1E98}" dt="2023-10-17T14:06:59.542" v="0"/>
      <pc:docMkLst>
        <pc:docMk/>
      </pc:docMkLst>
      <pc:sldChg chg="new">
        <pc:chgData name="Sneha Dey" userId="S::sneha.dey2022@vitstudent.ac.in::8bf0c487-93dc-4ea1-8fa9-a10c11d6ec82" providerId="AD" clId="Web-{ADA42780-CFD9-481C-96C2-08997EEB1E98}" dt="2023-10-17T14:06:59.542" v="0"/>
        <pc:sldMkLst>
          <pc:docMk/>
          <pc:sldMk cId="2834394909" sldId="347"/>
        </pc:sldMkLst>
      </pc:sldChg>
    </pc:docChg>
  </pc:docChgLst>
  <pc:docChgLst>
    <pc:chgData name="Gokulakrishnan  Mohandass" userId="S::gokulakrishnan.m2022@vitstudent.ac.in::025bd49c-93fd-4640-81bd-9a3078d2d108" providerId="AD" clId="Web-{D6F701BD-1FFC-464E-944F-BDA6C46A9663}"/>
    <pc:docChg chg="sldOrd">
      <pc:chgData name="Gokulakrishnan  Mohandass" userId="S::gokulakrishnan.m2022@vitstudent.ac.in::025bd49c-93fd-4640-81bd-9a3078d2d108" providerId="AD" clId="Web-{D6F701BD-1FFC-464E-944F-BDA6C46A9663}" dt="2023-10-10T09:41:49.301" v="0"/>
      <pc:docMkLst>
        <pc:docMk/>
      </pc:docMkLst>
      <pc:sldChg chg="ord">
        <pc:chgData name="Gokulakrishnan  Mohandass" userId="S::gokulakrishnan.m2022@vitstudent.ac.in::025bd49c-93fd-4640-81bd-9a3078d2d108" providerId="AD" clId="Web-{D6F701BD-1FFC-464E-944F-BDA6C46A9663}" dt="2023-10-10T09:41:49.301" v="0"/>
        <pc:sldMkLst>
          <pc:docMk/>
          <pc:sldMk cId="0" sldId="261"/>
        </pc:sldMkLst>
      </pc:sldChg>
    </pc:docChg>
  </pc:docChgLst>
  <pc:docChgLst>
    <pc:chgData name="Elamathi Elangovan" userId="S::elamathi.e2022@vitstudent.ac.in::bd75a9fe-d105-431b-83b0-38fed7b8c144" providerId="AD" clId="Web-{61B6B466-753F-4E7A-96F2-77B86FD2CA21}"/>
    <pc:docChg chg="sldOrd">
      <pc:chgData name="Elamathi Elangovan" userId="S::elamathi.e2022@vitstudent.ac.in::bd75a9fe-d105-431b-83b0-38fed7b8c144" providerId="AD" clId="Web-{61B6B466-753F-4E7A-96F2-77B86FD2CA21}" dt="2023-09-26T11:49:25.031" v="1"/>
      <pc:docMkLst>
        <pc:docMk/>
      </pc:docMkLst>
      <pc:sldChg chg="ord">
        <pc:chgData name="Elamathi Elangovan" userId="S::elamathi.e2022@vitstudent.ac.in::bd75a9fe-d105-431b-83b0-38fed7b8c144" providerId="AD" clId="Web-{61B6B466-753F-4E7A-96F2-77B86FD2CA21}" dt="2023-09-26T11:49:25.031" v="1"/>
        <pc:sldMkLst>
          <pc:docMk/>
          <pc:sldMk cId="0" sldId="312"/>
        </pc:sldMkLst>
      </pc:sldChg>
    </pc:docChg>
  </pc:docChgLst>
  <pc:docChgLst>
    <pc:chgData name="Arnav Manish Borse" userId="S::arnavmanish.borse2022@vitstudent.ac.in::d7836bc3-a2be-4fdd-9d52-1d5501cf338c" providerId="AD" clId="Web-{0F77AC09-D379-4CE6-88D6-8911139F02CD}"/>
    <pc:docChg chg="modSld sldOrd">
      <pc:chgData name="Arnav Manish Borse" userId="S::arnavmanish.borse2022@vitstudent.ac.in::d7836bc3-a2be-4fdd-9d52-1d5501cf338c" providerId="AD" clId="Web-{0F77AC09-D379-4CE6-88D6-8911139F02CD}" dt="2023-11-03T01:32:32.762" v="4"/>
      <pc:docMkLst>
        <pc:docMk/>
      </pc:docMkLst>
      <pc:sldChg chg="ord">
        <pc:chgData name="Arnav Manish Borse" userId="S::arnavmanish.borse2022@vitstudent.ac.in::d7836bc3-a2be-4fdd-9d52-1d5501cf338c" providerId="AD" clId="Web-{0F77AC09-D379-4CE6-88D6-8911139F02CD}" dt="2023-11-03T01:04:29.290" v="0"/>
        <pc:sldMkLst>
          <pc:docMk/>
          <pc:sldMk cId="0" sldId="265"/>
        </pc:sldMkLst>
      </pc:sldChg>
      <pc:sldChg chg="modSp">
        <pc:chgData name="Arnav Manish Borse" userId="S::arnavmanish.borse2022@vitstudent.ac.in::d7836bc3-a2be-4fdd-9d52-1d5501cf338c" providerId="AD" clId="Web-{0F77AC09-D379-4CE6-88D6-8911139F02CD}" dt="2023-11-03T01:18:30.143" v="1" actId="1076"/>
        <pc:sldMkLst>
          <pc:docMk/>
          <pc:sldMk cId="0" sldId="280"/>
        </pc:sldMkLst>
        <pc:spChg chg="mod">
          <ac:chgData name="Arnav Manish Borse" userId="S::arnavmanish.borse2022@vitstudent.ac.in::d7836bc3-a2be-4fdd-9d52-1d5501cf338c" providerId="AD" clId="Web-{0F77AC09-D379-4CE6-88D6-8911139F02CD}" dt="2023-11-03T01:18:30.143" v="1" actId="1076"/>
          <ac:spMkLst>
            <pc:docMk/>
            <pc:sldMk cId="0" sldId="280"/>
            <ac:spMk id="2" creationId="{00000000-0000-0000-0000-000000000000}"/>
          </ac:spMkLst>
        </pc:spChg>
      </pc:sldChg>
      <pc:sldChg chg="modSp">
        <pc:chgData name="Arnav Manish Borse" userId="S::arnavmanish.borse2022@vitstudent.ac.in::d7836bc3-a2be-4fdd-9d52-1d5501cf338c" providerId="AD" clId="Web-{0F77AC09-D379-4CE6-88D6-8911139F02CD}" dt="2023-11-03T01:27:31.893" v="3" actId="1076"/>
        <pc:sldMkLst>
          <pc:docMk/>
          <pc:sldMk cId="0" sldId="283"/>
        </pc:sldMkLst>
        <pc:spChg chg="mod">
          <ac:chgData name="Arnav Manish Borse" userId="S::arnavmanish.borse2022@vitstudent.ac.in::d7836bc3-a2be-4fdd-9d52-1d5501cf338c" providerId="AD" clId="Web-{0F77AC09-D379-4CE6-88D6-8911139F02CD}" dt="2023-11-03T01:27:31.893" v="3" actId="1076"/>
          <ac:spMkLst>
            <pc:docMk/>
            <pc:sldMk cId="0" sldId="283"/>
            <ac:spMk id="2" creationId="{00000000-0000-0000-0000-000000000000}"/>
          </ac:spMkLst>
        </pc:spChg>
      </pc:sldChg>
      <pc:sldChg chg="ord">
        <pc:chgData name="Arnav Manish Borse" userId="S::arnavmanish.borse2022@vitstudent.ac.in::d7836bc3-a2be-4fdd-9d52-1d5501cf338c" providerId="AD" clId="Web-{0F77AC09-D379-4CE6-88D6-8911139F02CD}" dt="2023-11-03T01:32:32.762" v="4"/>
        <pc:sldMkLst>
          <pc:docMk/>
          <pc:sldMk cId="0" sldId="294"/>
        </pc:sldMkLst>
      </pc:sldChg>
    </pc:docChg>
  </pc:docChgLst>
  <pc:docChgLst>
    <pc:chgData name="Ms S Dakshini" userId="S::ms.sdakshini2022@vitstudent.ac.in::a0701078-2a0b-44e3-8ff5-1711255ba1c1" providerId="AD" clId="Web-{8E7F9C79-DFA5-43CF-88F0-B7C72C93CA64}"/>
    <pc:docChg chg="modSld">
      <pc:chgData name="Ms S Dakshini" userId="S::ms.sdakshini2022@vitstudent.ac.in::a0701078-2a0b-44e3-8ff5-1711255ba1c1" providerId="AD" clId="Web-{8E7F9C79-DFA5-43CF-88F0-B7C72C93CA64}" dt="2023-10-08T04:45:31.769" v="0" actId="1076"/>
      <pc:docMkLst>
        <pc:docMk/>
      </pc:docMkLst>
      <pc:sldChg chg="modSp">
        <pc:chgData name="Ms S Dakshini" userId="S::ms.sdakshini2022@vitstudent.ac.in::a0701078-2a0b-44e3-8ff5-1711255ba1c1" providerId="AD" clId="Web-{8E7F9C79-DFA5-43CF-88F0-B7C72C93CA64}" dt="2023-10-08T04:45:31.769" v="0" actId="1076"/>
        <pc:sldMkLst>
          <pc:docMk/>
          <pc:sldMk cId="0" sldId="314"/>
        </pc:sldMkLst>
        <pc:spChg chg="mod">
          <ac:chgData name="Ms S Dakshini" userId="S::ms.sdakshini2022@vitstudent.ac.in::a0701078-2a0b-44e3-8ff5-1711255ba1c1" providerId="AD" clId="Web-{8E7F9C79-DFA5-43CF-88F0-B7C72C93CA64}" dt="2023-10-08T04:45:31.769" v="0" actId="1076"/>
          <ac:spMkLst>
            <pc:docMk/>
            <pc:sldMk cId="0" sldId="314"/>
            <ac:spMk id="2" creationId="{00000000-0000-0000-0000-000000000000}"/>
          </ac:spMkLst>
        </pc:spChg>
      </pc:sldChg>
    </pc:docChg>
  </pc:docChgLst>
  <pc:docChgLst>
    <pc:chgData name="Palem Ganga Joshika Reddy" userId="S::palem.ganga2022@vitstudent.ac.in::995b9b80-c8c9-48df-a9c3-70a62dddb854" providerId="AD" clId="Web-{28336FE8-578C-4BF6-A29E-AA1C1505CD23}"/>
    <pc:docChg chg="sldOrd">
      <pc:chgData name="Palem Ganga Joshika Reddy" userId="S::palem.ganga2022@vitstudent.ac.in::995b9b80-c8c9-48df-a9c3-70a62dddb854" providerId="AD" clId="Web-{28336FE8-578C-4BF6-A29E-AA1C1505CD23}" dt="2023-10-18T04:14:00.281" v="1"/>
      <pc:docMkLst>
        <pc:docMk/>
      </pc:docMkLst>
      <pc:sldChg chg="ord">
        <pc:chgData name="Palem Ganga Joshika Reddy" userId="S::palem.ganga2022@vitstudent.ac.in::995b9b80-c8c9-48df-a9c3-70a62dddb854" providerId="AD" clId="Web-{28336FE8-578C-4BF6-A29E-AA1C1505CD23}" dt="2023-10-18T04:13:29.874" v="0"/>
        <pc:sldMkLst>
          <pc:docMk/>
          <pc:sldMk cId="0" sldId="272"/>
        </pc:sldMkLst>
      </pc:sldChg>
      <pc:sldChg chg="ord">
        <pc:chgData name="Palem Ganga Joshika Reddy" userId="S::palem.ganga2022@vitstudent.ac.in::995b9b80-c8c9-48df-a9c3-70a62dddb854" providerId="AD" clId="Web-{28336FE8-578C-4BF6-A29E-AA1C1505CD23}" dt="2023-10-18T04:14:00.281" v="1"/>
        <pc:sldMkLst>
          <pc:docMk/>
          <pc:sldMk cId="0" sldId="326"/>
        </pc:sldMkLst>
      </pc:sldChg>
    </pc:docChg>
  </pc:docChgLst>
  <pc:docChgLst>
    <pc:chgData name="Sneha Dey" userId="S::sneha.dey2022@vitstudent.ac.in::8bf0c487-93dc-4ea1-8fa9-a10c11d6ec82" providerId="AD" clId="Web-{78130DA5-D08F-41F1-808E-D29767B5B20F}"/>
    <pc:docChg chg="delSld">
      <pc:chgData name="Sneha Dey" userId="S::sneha.dey2022@vitstudent.ac.in::8bf0c487-93dc-4ea1-8fa9-a10c11d6ec82" providerId="AD" clId="Web-{78130DA5-D08F-41F1-808E-D29767B5B20F}" dt="2023-10-17T14:08:06.260" v="0"/>
      <pc:docMkLst>
        <pc:docMk/>
      </pc:docMkLst>
      <pc:sldChg chg="del">
        <pc:chgData name="Sneha Dey" userId="S::sneha.dey2022@vitstudent.ac.in::8bf0c487-93dc-4ea1-8fa9-a10c11d6ec82" providerId="AD" clId="Web-{78130DA5-D08F-41F1-808E-D29767B5B20F}" dt="2023-10-17T14:08:06.260" v="0"/>
        <pc:sldMkLst>
          <pc:docMk/>
          <pc:sldMk cId="2834394909" sldId="347"/>
        </pc:sldMkLst>
      </pc:sldChg>
    </pc:docChg>
  </pc:docChgLst>
  <pc:docChgLst>
    <pc:chgData name="Pranjal Punshi" userId="S::pranjal.punshi2022@vitstudent.ac.in::29c59934-8234-4303-8a6f-f66710e94806" providerId="AD" clId="Web-{65523C16-BCDF-41E8-8D44-B12241324122}"/>
    <pc:docChg chg="modSld">
      <pc:chgData name="Pranjal Punshi" userId="S::pranjal.punshi2022@vitstudent.ac.in::29c59934-8234-4303-8a6f-f66710e94806" providerId="AD" clId="Web-{65523C16-BCDF-41E8-8D44-B12241324122}" dt="2023-10-10T09:09:44.181" v="0" actId="1076"/>
      <pc:docMkLst>
        <pc:docMk/>
      </pc:docMkLst>
      <pc:sldChg chg="modSp">
        <pc:chgData name="Pranjal Punshi" userId="S::pranjal.punshi2022@vitstudent.ac.in::29c59934-8234-4303-8a6f-f66710e94806" providerId="AD" clId="Web-{65523C16-BCDF-41E8-8D44-B12241324122}" dt="2023-10-10T09:09:44.181" v="0" actId="1076"/>
        <pc:sldMkLst>
          <pc:docMk/>
          <pc:sldMk cId="0" sldId="284"/>
        </pc:sldMkLst>
        <pc:spChg chg="mod">
          <ac:chgData name="Pranjal Punshi" userId="S::pranjal.punshi2022@vitstudent.ac.in::29c59934-8234-4303-8a6f-f66710e94806" providerId="AD" clId="Web-{65523C16-BCDF-41E8-8D44-B12241324122}" dt="2023-10-10T09:09:44.181" v="0" actId="1076"/>
          <ac:spMkLst>
            <pc:docMk/>
            <pc:sldMk cId="0" sldId="284"/>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12FA5E-EA49-49FF-8D41-08758ECE64A6}" type="datetimeFigureOut">
              <a:rPr lang="en-US" smtClean="0"/>
              <a:pPr/>
              <a:t>11/2/2023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CC39A60-1FAC-448C-93F9-AF3562F7E5A7}" type="slidenum">
              <a:rPr lang="en-US" smtClean="0"/>
              <a:pPr/>
              <a:t>‹#›</a:t>
            </a:fld>
            <a:endParaRPr lang="en-US"/>
          </a:p>
        </p:txBody>
      </p:sp>
    </p:spTree>
    <p:extLst>
      <p:ext uri="{BB962C8B-B14F-4D97-AF65-F5344CB8AC3E}">
        <p14:creationId xmlns:p14="http://schemas.microsoft.com/office/powerpoint/2010/main" val="1674293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err="1"/>
              <a:t>Efor</a:t>
            </a:r>
            <a:r>
              <a:rPr lang="en-US"/>
              <a:t> </a:t>
            </a:r>
          </a:p>
        </p:txBody>
      </p:sp>
      <p:sp>
        <p:nvSpPr>
          <p:cNvPr id="4" name="Slide Number Placeholder 3"/>
          <p:cNvSpPr>
            <a:spLocks noGrp="1"/>
          </p:cNvSpPr>
          <p:nvPr>
            <p:ph type="sldNum" sz="quarter" idx="10"/>
          </p:nvPr>
        </p:nvSpPr>
        <p:spPr/>
        <p:txBody>
          <a:bodyPr/>
          <a:lstStyle/>
          <a:p>
            <a:fld id="{9CC39A60-1FAC-448C-93F9-AF3562F7E5A7}" type="slidenum">
              <a:rPr lang="en-US" smtClean="0"/>
              <a:pPr/>
              <a:t>14</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C39A60-1FAC-448C-93F9-AF3562F7E5A7}" type="slidenum">
              <a:rPr lang="en-US" smtClean="0"/>
              <a:pPr/>
              <a:t>15</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CC39A60-1FAC-448C-93F9-AF3562F7E5A7}" type="slidenum">
              <a:rPr lang="en-US" smtClean="0"/>
              <a:pPr/>
              <a:t>74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CC364AB-19DA-4619-A420-8196191050C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364AB-19DA-4619-A420-8196191050C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364AB-19DA-4619-A420-8196191050C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CC364AB-19DA-4619-A420-8196191050C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C364AB-19DA-4619-A420-8196191050C9}" type="datetimeFigureOut">
              <a:rPr lang="en-US" smtClean="0"/>
              <a:pPr/>
              <a:t>11/2/2023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CC364AB-19DA-4619-A420-8196191050C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C364AB-19DA-4619-A420-8196191050C9}" type="datetimeFigureOut">
              <a:rPr lang="en-US" smtClean="0"/>
              <a:pPr/>
              <a:t>11/2/2023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CC364AB-19DA-4619-A420-8196191050C9}" type="datetimeFigureOut">
              <a:rPr lang="en-US" smtClean="0"/>
              <a:pPr/>
              <a:t>11/2/2023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C364AB-19DA-4619-A420-8196191050C9}" type="datetimeFigureOut">
              <a:rPr lang="en-US" smtClean="0"/>
              <a:pPr/>
              <a:t>11/2/2023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CC364AB-19DA-4619-A420-8196191050C9}" type="datetimeFigureOut">
              <a:rPr lang="en-US" smtClean="0"/>
              <a:pPr/>
              <a:t>11/2/2023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EB568DE-ADCE-472E-AD7C-1AC89CAB45F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C364AB-19DA-4619-A420-8196191050C9}" type="datetimeFigureOut">
              <a:rPr lang="en-US" smtClean="0"/>
              <a:pPr/>
              <a:t>11/2/2023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B568DE-ADCE-472E-AD7C-1AC89CAB45F4}"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48783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304800"/>
            <a:ext cx="4038600" cy="6629400"/>
          </a:xfrm>
        </p:spPr>
        <p:txBody>
          <a:bodyPr>
            <a:noAutofit/>
          </a:bodyPr>
          <a:lstStyle/>
          <a:p>
            <a:pPr>
              <a:buNone/>
            </a:pPr>
            <a:r>
              <a:rPr lang="en-US" sz="1800" b="1">
                <a:solidFill>
                  <a:srgbClr val="7030A0"/>
                </a:solidFill>
              </a:rPr>
              <a:t>pop()</a:t>
            </a:r>
          </a:p>
          <a:p>
            <a:pPr>
              <a:buNone/>
            </a:pPr>
            <a:r>
              <a:rPr lang="en-US" sz="1800" b="1"/>
              <a:t>{       </a:t>
            </a:r>
          </a:p>
          <a:p>
            <a:pPr>
              <a:buNone/>
            </a:pPr>
            <a:r>
              <a:rPr lang="en-US" sz="1800" b="1"/>
              <a:t>    if(head==NULL)</a:t>
            </a:r>
          </a:p>
          <a:p>
            <a:pPr>
              <a:buNone/>
            </a:pPr>
            <a:r>
              <a:rPr lang="en-US" sz="1800" b="1"/>
              <a:t>    {</a:t>
            </a:r>
          </a:p>
          <a:p>
            <a:pPr>
              <a:buNone/>
            </a:pPr>
            <a:r>
              <a:rPr lang="en-US" sz="1800" b="1"/>
              <a:t>                 print stack is empty;</a:t>
            </a:r>
          </a:p>
          <a:p>
            <a:pPr>
              <a:buNone/>
            </a:pPr>
            <a:r>
              <a:rPr lang="en-US" sz="1800" b="1"/>
              <a:t>                 return(0);</a:t>
            </a:r>
          </a:p>
          <a:p>
            <a:pPr>
              <a:buNone/>
            </a:pPr>
            <a:r>
              <a:rPr lang="en-US" sz="1800" b="1"/>
              <a:t>    }</a:t>
            </a:r>
          </a:p>
          <a:p>
            <a:pPr>
              <a:buNone/>
            </a:pPr>
            <a:r>
              <a:rPr lang="en-US" sz="1800" b="1"/>
              <a:t>else</a:t>
            </a:r>
          </a:p>
          <a:p>
            <a:pPr>
              <a:buNone/>
            </a:pPr>
            <a:r>
              <a:rPr lang="en-US" sz="1800" b="1"/>
              <a:t>{</a:t>
            </a:r>
          </a:p>
          <a:p>
            <a:pPr>
              <a:buNone/>
            </a:pPr>
            <a:r>
              <a:rPr lang="en-US" sz="1800" b="1"/>
              <a:t>  if(head==top)</a:t>
            </a:r>
          </a:p>
          <a:p>
            <a:pPr>
              <a:buNone/>
            </a:pPr>
            <a:r>
              <a:rPr lang="en-US" sz="1800" b="1"/>
              <a:t>  {</a:t>
            </a:r>
          </a:p>
          <a:p>
            <a:pPr>
              <a:buNone/>
            </a:pPr>
            <a:r>
              <a:rPr lang="en-US" sz="1800" b="1"/>
              <a:t>   </a:t>
            </a:r>
            <a:r>
              <a:rPr lang="en-US" sz="1800" b="1" err="1"/>
              <a:t>delnode</a:t>
            </a:r>
            <a:r>
              <a:rPr lang="en-US" sz="1800" b="1"/>
              <a:t>=head;</a:t>
            </a:r>
          </a:p>
          <a:p>
            <a:pPr>
              <a:buNone/>
            </a:pPr>
            <a:r>
              <a:rPr lang="en-US" sz="1800" b="1"/>
              <a:t>   print “Deleted node is </a:t>
            </a:r>
            <a:r>
              <a:rPr lang="en-US" sz="1800" b="1" err="1"/>
              <a:t>delnode</a:t>
            </a:r>
            <a:r>
              <a:rPr lang="en-US" sz="1800" b="1"/>
              <a:t>-&gt;data”;</a:t>
            </a:r>
          </a:p>
          <a:p>
            <a:pPr>
              <a:buNone/>
            </a:pPr>
            <a:r>
              <a:rPr lang="en-US" sz="1800" b="1"/>
              <a:t>   head=top=NULL;</a:t>
            </a:r>
          </a:p>
          <a:p>
            <a:pPr>
              <a:buNone/>
            </a:pPr>
            <a:r>
              <a:rPr lang="en-US" sz="1800" b="1"/>
              <a:t>   free(</a:t>
            </a:r>
            <a:r>
              <a:rPr lang="en-US" sz="1800" b="1" err="1"/>
              <a:t>delnode</a:t>
            </a:r>
            <a:r>
              <a:rPr lang="en-US" sz="1800" b="1"/>
              <a:t>);</a:t>
            </a:r>
          </a:p>
          <a:p>
            <a:pPr>
              <a:buNone/>
            </a:pPr>
            <a:r>
              <a:rPr lang="en-US" sz="1800" b="1"/>
              <a:t>   return(0);</a:t>
            </a:r>
          </a:p>
          <a:p>
            <a:pPr>
              <a:buNone/>
            </a:pPr>
            <a:r>
              <a:rPr lang="en-US" sz="1800" b="1"/>
              <a:t>     }</a:t>
            </a:r>
          </a:p>
          <a:p>
            <a:pPr>
              <a:buNone/>
            </a:pPr>
            <a:r>
              <a:rPr lang="en-US" sz="1800" b="1"/>
              <a:t>        </a:t>
            </a:r>
          </a:p>
        </p:txBody>
      </p:sp>
      <p:sp>
        <p:nvSpPr>
          <p:cNvPr id="4" name="Content Placeholder 2"/>
          <p:cNvSpPr txBox="1">
            <a:spLocks/>
          </p:cNvSpPr>
          <p:nvPr/>
        </p:nvSpPr>
        <p:spPr>
          <a:xfrm>
            <a:off x="4876800" y="731837"/>
            <a:ext cx="4191000" cy="5897563"/>
          </a:xfrm>
          <a:prstGeom prst="rect">
            <a:avLst/>
          </a:prstGeom>
        </p:spPr>
        <p:txBody>
          <a:bodyPr vert="horz" lIns="91440" tIns="45720" rIns="91440" bIns="45720" rtlCol="0">
            <a:normAutofit/>
          </a:bodyPr>
          <a:lstStyle/>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top=head;</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while(top-&gt;link!=NULL)</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err="1">
                <a:ln>
                  <a:noFill/>
                </a:ln>
                <a:solidFill>
                  <a:schemeClr val="tx1"/>
                </a:solidFill>
                <a:effectLst/>
                <a:uLnTx/>
                <a:uFillTx/>
                <a:latin typeface="+mn-lt"/>
                <a:ea typeface="+mn-ea"/>
                <a:cs typeface="+mn-cs"/>
              </a:rPr>
              <a:t>prev</a:t>
            </a:r>
            <a:r>
              <a:rPr kumimoji="0" lang="en-US" sz="2000" b="1" i="0" u="none" strike="noStrike" kern="1200" cap="none" spc="0" normalizeH="0" baseline="0" noProof="0">
                <a:ln>
                  <a:noFill/>
                </a:ln>
                <a:solidFill>
                  <a:schemeClr val="tx1"/>
                </a:solidFill>
                <a:effectLst/>
                <a:uLnTx/>
                <a:uFillTx/>
                <a:latin typeface="+mn-lt"/>
                <a:ea typeface="+mn-ea"/>
                <a:cs typeface="+mn-cs"/>
              </a:rPr>
              <a:t>=top;</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top=top-&gt;link;</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lang="en-US" sz="2000" b="1"/>
              <a:t>}</a:t>
            </a:r>
            <a:endParaRPr kumimoji="0" lang="en-US" sz="2000" b="1" i="0" u="none" strike="noStrike" kern="1200" cap="none" spc="0" normalizeH="0" baseline="0" noProof="0">
              <a:ln>
                <a:noFill/>
              </a:ln>
              <a:solidFill>
                <a:schemeClr val="tx1"/>
              </a:solidFill>
              <a:effectLst/>
              <a:uLnTx/>
              <a:uFillTx/>
              <a:latin typeface="+mn-lt"/>
              <a:ea typeface="+mn-ea"/>
              <a:cs typeface="+mn-cs"/>
            </a:endParaRP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err="1">
                <a:ln>
                  <a:noFill/>
                </a:ln>
                <a:solidFill>
                  <a:schemeClr val="tx1"/>
                </a:solidFill>
                <a:effectLst/>
                <a:uLnTx/>
                <a:uFillTx/>
                <a:latin typeface="+mn-lt"/>
                <a:ea typeface="+mn-ea"/>
                <a:cs typeface="+mn-cs"/>
              </a:rPr>
              <a:t>delnode</a:t>
            </a:r>
            <a:r>
              <a:rPr kumimoji="0" lang="en-US" sz="2000" b="1" i="0" u="none" strike="noStrike" kern="1200" cap="none" spc="0" normalizeH="0" baseline="0" noProof="0">
                <a:ln>
                  <a:noFill/>
                </a:ln>
                <a:solidFill>
                  <a:schemeClr val="tx1"/>
                </a:solidFill>
                <a:effectLst/>
                <a:uLnTx/>
                <a:uFillTx/>
                <a:latin typeface="+mn-lt"/>
                <a:ea typeface="+mn-ea"/>
                <a:cs typeface="+mn-cs"/>
              </a:rPr>
              <a:t>=top;</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print “Deleted node is </a:t>
            </a:r>
            <a:r>
              <a:rPr kumimoji="0" lang="en-US" sz="2000" b="1" i="0" u="none" strike="noStrike" kern="1200" cap="none" spc="0" normalizeH="0" baseline="0" noProof="0" err="1">
                <a:ln>
                  <a:noFill/>
                </a:ln>
                <a:solidFill>
                  <a:schemeClr val="tx1"/>
                </a:solidFill>
                <a:effectLst/>
                <a:uLnTx/>
                <a:uFillTx/>
                <a:latin typeface="+mn-lt"/>
                <a:ea typeface="+mn-ea"/>
                <a:cs typeface="+mn-cs"/>
              </a:rPr>
              <a:t>delnode</a:t>
            </a:r>
            <a:r>
              <a:rPr kumimoji="0" lang="en-US" sz="2000" b="1" i="0" u="none" strike="noStrike" kern="1200" cap="none" spc="0" normalizeH="0" baseline="0" noProof="0">
                <a:ln>
                  <a:noFill/>
                </a:ln>
                <a:solidFill>
                  <a:schemeClr val="tx1"/>
                </a:solidFill>
                <a:effectLst/>
                <a:uLnTx/>
                <a:uFillTx/>
                <a:latin typeface="+mn-lt"/>
                <a:ea typeface="+mn-ea"/>
                <a:cs typeface="+mn-cs"/>
              </a:rPr>
              <a:t>-&gt;data;</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err="1">
                <a:ln>
                  <a:noFill/>
                </a:ln>
                <a:solidFill>
                  <a:schemeClr val="tx1"/>
                </a:solidFill>
                <a:effectLst/>
                <a:uLnTx/>
                <a:uFillTx/>
                <a:latin typeface="+mn-lt"/>
                <a:ea typeface="+mn-ea"/>
                <a:cs typeface="+mn-cs"/>
              </a:rPr>
              <a:t>prev</a:t>
            </a:r>
            <a:r>
              <a:rPr kumimoji="0" lang="en-US" sz="2000" b="1" i="0" u="none" strike="noStrike" kern="1200" cap="none" spc="0" normalizeH="0" baseline="0" noProof="0">
                <a:ln>
                  <a:noFill/>
                </a:ln>
                <a:solidFill>
                  <a:schemeClr val="tx1"/>
                </a:solidFill>
                <a:effectLst/>
                <a:uLnTx/>
                <a:uFillTx/>
                <a:latin typeface="+mn-lt"/>
                <a:ea typeface="+mn-ea"/>
                <a:cs typeface="+mn-cs"/>
              </a:rPr>
              <a:t>-&gt;link=NULL;</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top=</a:t>
            </a:r>
            <a:r>
              <a:rPr kumimoji="0" lang="en-US" sz="2000" b="1" i="0" u="none" strike="noStrike" kern="1200" cap="none" spc="0" normalizeH="0" baseline="0" noProof="0" err="1">
                <a:ln>
                  <a:noFill/>
                </a:ln>
                <a:solidFill>
                  <a:schemeClr val="tx1"/>
                </a:solidFill>
                <a:effectLst/>
                <a:uLnTx/>
                <a:uFillTx/>
                <a:latin typeface="+mn-lt"/>
                <a:ea typeface="+mn-ea"/>
                <a:cs typeface="+mn-cs"/>
              </a:rPr>
              <a:t>prev</a:t>
            </a:r>
            <a:r>
              <a:rPr kumimoji="0" lang="en-US" sz="2000" b="1" i="0" u="none" strike="noStrike" kern="1200" cap="none" spc="0" normalizeH="0" baseline="0" noProof="0">
                <a:ln>
                  <a:noFill/>
                </a:ln>
                <a:solidFill>
                  <a:schemeClr val="tx1"/>
                </a:solidFill>
                <a:effectLst/>
                <a:uLnTx/>
                <a:uFillTx/>
                <a:latin typeface="+mn-lt"/>
                <a:ea typeface="+mn-ea"/>
                <a:cs typeface="+mn-cs"/>
              </a:rPr>
              <a:t>;</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return(0);</a:t>
            </a:r>
          </a:p>
          <a:p>
            <a:pPr marL="342900" marR="0" lvl="0" indent="-342900"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tx1"/>
                </a:solidFill>
                <a:effectLst/>
                <a:uLnTx/>
                <a:uFillTx/>
                <a:latin typeface="+mn-lt"/>
                <a:ea typeface="+mn-ea"/>
                <a:cs typeface="+mn-cs"/>
              </a:rPr>
              <a:t>}</a:t>
            </a:r>
          </a:p>
        </p:txBody>
      </p:sp>
      <p:cxnSp>
        <p:nvCxnSpPr>
          <p:cNvPr id="6" name="Straight Connector 5"/>
          <p:cNvCxnSpPr/>
          <p:nvPr/>
        </p:nvCxnSpPr>
        <p:spPr>
          <a:xfrm>
            <a:off x="4648200" y="0"/>
            <a:ext cx="0" cy="6858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273627"/>
            <a:ext cx="8305800" cy="6095999"/>
          </a:xfrm>
        </p:spPr>
        <p:txBody>
          <a:bodyPr>
            <a:normAutofit fontScale="90000"/>
          </a:bodyPr>
          <a:lstStyle/>
          <a:p>
            <a:pPr algn="l"/>
            <a:br>
              <a:rPr lang="en-US"/>
            </a:br>
            <a:br>
              <a:rPr lang="en-US"/>
            </a:br>
            <a:br>
              <a:rPr lang="en-US"/>
            </a:br>
            <a:br>
              <a:rPr lang="en-US"/>
            </a:br>
            <a:br>
              <a:rPr lang="en-US"/>
            </a:br>
            <a:br>
              <a:rPr lang="en-US"/>
            </a:br>
            <a:r>
              <a:rPr lang="en-US" b="1" u="sng">
                <a:solidFill>
                  <a:srgbClr val="7030A0"/>
                </a:solidFill>
              </a:rPr>
              <a:t>Queue Operations:</a:t>
            </a:r>
            <a:br>
              <a:rPr lang="en-US">
                <a:solidFill>
                  <a:schemeClr val="accent2">
                    <a:lumMod val="50000"/>
                  </a:schemeClr>
                </a:solidFill>
              </a:rPr>
            </a:br>
            <a:br>
              <a:rPr lang="en-US"/>
            </a:br>
            <a:r>
              <a:rPr lang="en-US">
                <a:solidFill>
                  <a:srgbClr val="7030A0"/>
                </a:solidFill>
              </a:rPr>
              <a:t>1.enqueue( ) </a:t>
            </a:r>
            <a:r>
              <a:rPr lang="en-US">
                <a:solidFill>
                  <a:schemeClr val="accent2">
                    <a:lumMod val="50000"/>
                  </a:schemeClr>
                </a:solidFill>
              </a:rPr>
              <a:t>– Inserting the element at the rear end of the Queue (Inserting a new node at the end of the linked list)</a:t>
            </a:r>
            <a:br>
              <a:rPr lang="en-US">
                <a:solidFill>
                  <a:schemeClr val="accent2">
                    <a:lumMod val="50000"/>
                  </a:schemeClr>
                </a:solidFill>
              </a:rPr>
            </a:br>
            <a:br>
              <a:rPr lang="en-US">
                <a:solidFill>
                  <a:schemeClr val="accent2">
                    <a:lumMod val="50000"/>
                  </a:schemeClr>
                </a:solidFill>
              </a:rPr>
            </a:br>
            <a:r>
              <a:rPr lang="en-US">
                <a:solidFill>
                  <a:srgbClr val="7030A0"/>
                </a:solidFill>
              </a:rPr>
              <a:t>2.dequeue( ) </a:t>
            </a:r>
            <a:r>
              <a:rPr lang="en-US">
                <a:solidFill>
                  <a:schemeClr val="accent2">
                    <a:lumMod val="50000"/>
                  </a:schemeClr>
                </a:solidFill>
              </a:rPr>
              <a:t>– Deleting the front element from the Queue(Deleting the first node from the linked list)</a:t>
            </a:r>
            <a:br>
              <a:rPr lang="en-US"/>
            </a:br>
            <a:br>
              <a:rPr lang="en-US"/>
            </a:br>
            <a:br>
              <a:rPr lang="en-US"/>
            </a:br>
            <a:br>
              <a:rPr lang="en-US"/>
            </a:br>
            <a:br>
              <a:rPr lang="en-US"/>
            </a:br>
            <a:br>
              <a:rPr lang="en-US"/>
            </a:br>
            <a:br>
              <a:rPr lang="en-US"/>
            </a:b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991600" cy="6095999"/>
          </a:xfrm>
        </p:spPr>
        <p:txBody>
          <a:bodyPr>
            <a:normAutofit fontScale="90000"/>
          </a:bodyPr>
          <a:lstStyle/>
          <a:p>
            <a:pPr algn="l"/>
            <a:br>
              <a:rPr lang="en-US"/>
            </a:br>
            <a:br>
              <a:rPr lang="en-US"/>
            </a:br>
            <a:br>
              <a:rPr lang="en-US"/>
            </a:br>
            <a:br>
              <a:rPr lang="en-US"/>
            </a:br>
            <a:br>
              <a:rPr lang="en-US"/>
            </a:br>
            <a:br>
              <a:rPr lang="en-US"/>
            </a:br>
            <a:br>
              <a:rPr lang="en-US"/>
            </a:br>
            <a:br>
              <a:rPr lang="en-US" b="1">
                <a:solidFill>
                  <a:srgbClr val="7030A0"/>
                </a:solidFill>
              </a:rPr>
            </a:br>
            <a:r>
              <a:rPr lang="en-US" b="1">
                <a:solidFill>
                  <a:srgbClr val="7030A0"/>
                </a:solidFill>
              </a:rPr>
              <a:t>                     </a:t>
            </a:r>
            <a:r>
              <a:rPr lang="en-US" b="1" u="sng">
                <a:solidFill>
                  <a:srgbClr val="7030A0"/>
                </a:solidFill>
              </a:rPr>
              <a:t>Queue Operations</a:t>
            </a:r>
            <a:br>
              <a:rPr lang="en-US">
                <a:solidFill>
                  <a:schemeClr val="accent2">
                    <a:lumMod val="50000"/>
                  </a:schemeClr>
                </a:solidFill>
              </a:rPr>
            </a:br>
            <a:br>
              <a:rPr lang="en-US"/>
            </a:br>
            <a:r>
              <a:rPr lang="en-US">
                <a:solidFill>
                  <a:srgbClr val="7030A0"/>
                </a:solidFill>
              </a:rPr>
              <a:t>Declarations:</a:t>
            </a:r>
            <a:br>
              <a:rPr lang="en-US" b="1">
                <a:solidFill>
                  <a:schemeClr val="accent2">
                    <a:lumMod val="75000"/>
                  </a:schemeClr>
                </a:solidFill>
              </a:rPr>
            </a:br>
            <a:br>
              <a:rPr lang="en-US"/>
            </a:br>
            <a:r>
              <a:rPr lang="en-US"/>
              <a:t> </a:t>
            </a:r>
            <a:r>
              <a:rPr lang="en-US" sz="3600" err="1">
                <a:solidFill>
                  <a:schemeClr val="accent2">
                    <a:lumMod val="50000"/>
                  </a:schemeClr>
                </a:solidFill>
              </a:rPr>
              <a:t>struct</a:t>
            </a:r>
            <a:r>
              <a:rPr lang="en-US" sz="3600">
                <a:solidFill>
                  <a:schemeClr val="accent2">
                    <a:lumMod val="50000"/>
                  </a:schemeClr>
                </a:solidFill>
              </a:rPr>
              <a:t> node</a:t>
            </a:r>
            <a:br>
              <a:rPr lang="en-US" sz="3600">
                <a:solidFill>
                  <a:schemeClr val="accent2">
                    <a:lumMod val="50000"/>
                  </a:schemeClr>
                </a:solidFill>
              </a:rPr>
            </a:br>
            <a:r>
              <a:rPr lang="en-US" sz="3600">
                <a:solidFill>
                  <a:schemeClr val="accent2">
                    <a:lumMod val="50000"/>
                  </a:schemeClr>
                </a:solidFill>
              </a:rPr>
              <a:t>{</a:t>
            </a:r>
            <a:br>
              <a:rPr lang="en-US" sz="3600">
                <a:solidFill>
                  <a:schemeClr val="accent2">
                    <a:lumMod val="50000"/>
                  </a:schemeClr>
                </a:solidFill>
              </a:rPr>
            </a:br>
            <a:r>
              <a:rPr lang="en-US" sz="3600">
                <a:solidFill>
                  <a:schemeClr val="accent2">
                    <a:lumMod val="50000"/>
                  </a:schemeClr>
                </a:solidFill>
              </a:rPr>
              <a:t>       </a:t>
            </a:r>
            <a:r>
              <a:rPr lang="en-US" sz="3600" err="1">
                <a:solidFill>
                  <a:schemeClr val="accent2">
                    <a:lumMod val="50000"/>
                  </a:schemeClr>
                </a:solidFill>
              </a:rPr>
              <a:t>int</a:t>
            </a:r>
            <a:r>
              <a:rPr lang="en-US" sz="3600">
                <a:solidFill>
                  <a:schemeClr val="accent2">
                    <a:lumMod val="50000"/>
                  </a:schemeClr>
                </a:solidFill>
              </a:rPr>
              <a:t> data;</a:t>
            </a:r>
            <a:br>
              <a:rPr lang="en-US" sz="3600">
                <a:solidFill>
                  <a:schemeClr val="accent2">
                    <a:lumMod val="50000"/>
                  </a:schemeClr>
                </a:solidFill>
              </a:rPr>
            </a:br>
            <a:r>
              <a:rPr lang="en-US" sz="3600">
                <a:solidFill>
                  <a:schemeClr val="accent2">
                    <a:lumMod val="50000"/>
                  </a:schemeClr>
                </a:solidFill>
              </a:rPr>
              <a:t>       node *link;</a:t>
            </a:r>
            <a:br>
              <a:rPr lang="en-US" sz="3600">
                <a:solidFill>
                  <a:schemeClr val="accent2">
                    <a:lumMod val="50000"/>
                  </a:schemeClr>
                </a:solidFill>
              </a:rPr>
            </a:br>
            <a:r>
              <a:rPr lang="en-US" sz="3600">
                <a:solidFill>
                  <a:schemeClr val="accent2">
                    <a:lumMod val="50000"/>
                  </a:schemeClr>
                </a:solidFill>
              </a:rPr>
              <a:t>}*rear,*front=NULL,*</a:t>
            </a:r>
            <a:r>
              <a:rPr lang="en-US" sz="3600" err="1">
                <a:solidFill>
                  <a:schemeClr val="accent2">
                    <a:lumMod val="50000"/>
                  </a:schemeClr>
                </a:solidFill>
              </a:rPr>
              <a:t>delnode</a:t>
            </a:r>
            <a:r>
              <a:rPr lang="en-US" sz="3600">
                <a:solidFill>
                  <a:schemeClr val="accent2">
                    <a:lumMod val="50000"/>
                  </a:schemeClr>
                </a:solidFill>
              </a:rPr>
              <a:t>,*</a:t>
            </a:r>
            <a:r>
              <a:rPr lang="en-US" sz="3600" err="1">
                <a:solidFill>
                  <a:schemeClr val="accent2">
                    <a:lumMod val="50000"/>
                  </a:schemeClr>
                </a:solidFill>
              </a:rPr>
              <a:t>newnode</a:t>
            </a:r>
            <a:r>
              <a:rPr lang="en-US" sz="3600">
                <a:solidFill>
                  <a:schemeClr val="accent2">
                    <a:lumMod val="50000"/>
                  </a:schemeClr>
                </a:solidFill>
              </a:rPr>
              <a:t>; </a:t>
            </a:r>
            <a:br>
              <a:rPr lang="en-US" sz="3600">
                <a:solidFill>
                  <a:schemeClr val="accent2">
                    <a:lumMod val="50000"/>
                  </a:schemeClr>
                </a:solidFill>
              </a:rPr>
            </a:br>
            <a:br>
              <a:rPr lang="en-US"/>
            </a:br>
            <a:br>
              <a:rPr lang="en-US"/>
            </a:br>
            <a:br>
              <a:rPr lang="en-US"/>
            </a:br>
            <a:br>
              <a:rPr lang="en-US"/>
            </a:br>
            <a:br>
              <a:rPr lang="en-US"/>
            </a:br>
            <a:br>
              <a:rPr lang="en-US"/>
            </a:br>
            <a:br>
              <a:rPr lang="en-US"/>
            </a:br>
            <a:br>
              <a:rPr lang="en-US"/>
            </a:br>
            <a:br>
              <a:rPr lang="en-US"/>
            </a:b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fontScale="92500" lnSpcReduction="10000"/>
          </a:bodyPr>
          <a:lstStyle/>
          <a:p>
            <a:pPr algn="ctr">
              <a:buNone/>
            </a:pPr>
            <a:r>
              <a:rPr lang="en-US" b="1" u="sng">
                <a:solidFill>
                  <a:srgbClr val="7030A0"/>
                </a:solidFill>
              </a:rPr>
              <a:t>Creating a new node</a:t>
            </a:r>
          </a:p>
          <a:p>
            <a:pPr>
              <a:buNone/>
            </a:pPr>
            <a:r>
              <a:rPr lang="en-US" err="1">
                <a:solidFill>
                  <a:srgbClr val="7030A0"/>
                </a:solidFill>
              </a:rPr>
              <a:t>getnode</a:t>
            </a:r>
            <a:r>
              <a:rPr lang="en-US">
                <a:solidFill>
                  <a:srgbClr val="7030A0"/>
                </a:solidFill>
              </a:rPr>
              <a:t>()</a:t>
            </a:r>
          </a:p>
          <a:p>
            <a:pPr>
              <a:buNone/>
            </a:pPr>
            <a:r>
              <a:rPr lang="en-US"/>
              <a:t>{</a:t>
            </a:r>
          </a:p>
          <a:p>
            <a:pPr>
              <a:buNone/>
            </a:pPr>
            <a:r>
              <a:rPr lang="en-US"/>
              <a:t>    </a:t>
            </a:r>
            <a:r>
              <a:rPr lang="en-US" err="1"/>
              <a:t>newnode</a:t>
            </a:r>
            <a:r>
              <a:rPr lang="en-US"/>
              <a:t>=(node*)</a:t>
            </a:r>
            <a:r>
              <a:rPr lang="en-US" err="1"/>
              <a:t>malloc</a:t>
            </a:r>
            <a:r>
              <a:rPr lang="en-US"/>
              <a:t>(</a:t>
            </a:r>
            <a:r>
              <a:rPr lang="en-US" err="1"/>
              <a:t>sizeof</a:t>
            </a:r>
            <a:r>
              <a:rPr lang="en-US"/>
              <a:t>(node));</a:t>
            </a:r>
          </a:p>
          <a:p>
            <a:pPr>
              <a:buNone/>
            </a:pPr>
            <a:r>
              <a:rPr lang="en-US"/>
              <a:t>}</a:t>
            </a:r>
          </a:p>
          <a:p>
            <a:pPr>
              <a:buNone/>
            </a:pPr>
            <a:endParaRPr lang="en-US"/>
          </a:p>
          <a:p>
            <a:pPr>
              <a:buNone/>
            </a:pPr>
            <a:r>
              <a:rPr lang="en-US" err="1">
                <a:solidFill>
                  <a:srgbClr val="7030A0"/>
                </a:solidFill>
              </a:rPr>
              <a:t>readnode</a:t>
            </a:r>
            <a:r>
              <a:rPr lang="en-US">
                <a:solidFill>
                  <a:srgbClr val="7030A0"/>
                </a:solidFill>
              </a:rPr>
              <a:t>()</a:t>
            </a:r>
          </a:p>
          <a:p>
            <a:pPr>
              <a:buNone/>
            </a:pPr>
            <a:r>
              <a:rPr lang="en-US"/>
              <a:t>{</a:t>
            </a:r>
          </a:p>
          <a:p>
            <a:pPr>
              <a:buNone/>
            </a:pPr>
            <a:r>
              <a:rPr lang="en-US"/>
              <a:t>    read </a:t>
            </a:r>
            <a:r>
              <a:rPr lang="en-US" err="1"/>
              <a:t>newnode</a:t>
            </a:r>
            <a:r>
              <a:rPr lang="en-US"/>
              <a:t>-&gt;data;</a:t>
            </a:r>
          </a:p>
          <a:p>
            <a:pPr>
              <a:buNone/>
            </a:pPr>
            <a:r>
              <a:rPr lang="en-US"/>
              <a:t>    </a:t>
            </a:r>
            <a:r>
              <a:rPr lang="en-US" err="1"/>
              <a:t>newnode</a:t>
            </a:r>
            <a:r>
              <a:rPr lang="en-US"/>
              <a:t>-&gt;link=NULL;</a:t>
            </a:r>
          </a:p>
          <a:p>
            <a:pPr>
              <a:buNone/>
            </a:pPr>
            <a:r>
              <a:rPr lang="en-US"/>
              <a:t>}</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err="1">
                <a:solidFill>
                  <a:srgbClr val="7030A0"/>
                </a:solidFill>
              </a:rPr>
              <a:t>Enqueue</a:t>
            </a:r>
            <a:r>
              <a:rPr lang="en-US" sz="4000" b="1">
                <a:solidFill>
                  <a:srgbClr val="7030A0"/>
                </a:solidFill>
              </a:rPr>
              <a:t>() – Insertion in a Queue</a:t>
            </a:r>
          </a:p>
        </p:txBody>
      </p:sp>
      <p:sp>
        <p:nvSpPr>
          <p:cNvPr id="16" name="TextBox 15"/>
          <p:cNvSpPr txBox="1"/>
          <p:nvPr/>
        </p:nvSpPr>
        <p:spPr>
          <a:xfrm>
            <a:off x="3733800" y="18288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29" name="Table 28"/>
          <p:cNvGraphicFramePr>
            <a:graphicFrameLocks noGrp="1"/>
          </p:cNvGraphicFramePr>
          <p:nvPr/>
        </p:nvGraphicFramePr>
        <p:xfrm>
          <a:off x="6172200" y="5334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nvGraphicFramePr>
        <p:xfrm>
          <a:off x="1981200" y="5334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4038600" y="5334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1000</a:t>
                      </a:r>
                    </a:p>
                  </a:txBody>
                  <a:tcPr/>
                </a:tc>
                <a:extLst>
                  <a:ext uri="{0D108BD9-81ED-4DB2-BD59-A6C34878D82A}">
                    <a16:rowId xmlns:a16="http://schemas.microsoft.com/office/drawing/2014/main" val="10000"/>
                  </a:ext>
                </a:extLst>
              </a:tr>
            </a:tbl>
          </a:graphicData>
        </a:graphic>
      </p:graphicFrame>
      <p:cxnSp>
        <p:nvCxnSpPr>
          <p:cNvPr id="32" name="Straight Arrow Connector 31"/>
          <p:cNvCxnSpPr/>
          <p:nvPr/>
        </p:nvCxnSpPr>
        <p:spPr>
          <a:xfrm>
            <a:off x="5715000" y="5486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581400" y="556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20574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4770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6781800" y="5867400"/>
            <a:ext cx="838200" cy="369332"/>
          </a:xfrm>
          <a:prstGeom prst="rect">
            <a:avLst/>
          </a:prstGeom>
          <a:noFill/>
        </p:spPr>
        <p:txBody>
          <a:bodyPr wrap="square" rtlCol="0">
            <a:spAutoFit/>
          </a:bodyPr>
          <a:lstStyle/>
          <a:p>
            <a:r>
              <a:rPr lang="en-US" b="1">
                <a:solidFill>
                  <a:srgbClr val="7030A0"/>
                </a:solidFill>
              </a:rPr>
              <a:t>1000</a:t>
            </a:r>
          </a:p>
        </p:txBody>
      </p:sp>
      <p:sp>
        <p:nvSpPr>
          <p:cNvPr id="37" name="TextBox 36"/>
          <p:cNvSpPr txBox="1"/>
          <p:nvPr/>
        </p:nvSpPr>
        <p:spPr>
          <a:xfrm>
            <a:off x="2362200" y="5867400"/>
            <a:ext cx="838200" cy="369332"/>
          </a:xfrm>
          <a:prstGeom prst="rect">
            <a:avLst/>
          </a:prstGeom>
          <a:noFill/>
        </p:spPr>
        <p:txBody>
          <a:bodyPr wrap="square" rtlCol="0">
            <a:spAutoFit/>
          </a:bodyPr>
          <a:lstStyle/>
          <a:p>
            <a:r>
              <a:rPr lang="en-US" b="1">
                <a:solidFill>
                  <a:srgbClr val="7030A0"/>
                </a:solidFill>
              </a:rPr>
              <a:t>2000</a:t>
            </a:r>
          </a:p>
        </p:txBody>
      </p:sp>
      <p:sp>
        <p:nvSpPr>
          <p:cNvPr id="38" name="TextBox 37"/>
          <p:cNvSpPr txBox="1"/>
          <p:nvPr/>
        </p:nvSpPr>
        <p:spPr>
          <a:xfrm>
            <a:off x="4419600" y="5867400"/>
            <a:ext cx="838200" cy="369332"/>
          </a:xfrm>
          <a:prstGeom prst="rect">
            <a:avLst/>
          </a:prstGeom>
          <a:noFill/>
        </p:spPr>
        <p:txBody>
          <a:bodyPr wrap="square" rtlCol="0">
            <a:spAutoFit/>
          </a:bodyPr>
          <a:lstStyle/>
          <a:p>
            <a:r>
              <a:rPr lang="en-US" b="1">
                <a:solidFill>
                  <a:srgbClr val="7030A0"/>
                </a:solidFill>
              </a:rPr>
              <a:t>3000</a:t>
            </a:r>
          </a:p>
        </p:txBody>
      </p:sp>
      <p:sp>
        <p:nvSpPr>
          <p:cNvPr id="39" name="TextBox 38"/>
          <p:cNvSpPr txBox="1"/>
          <p:nvPr/>
        </p:nvSpPr>
        <p:spPr>
          <a:xfrm>
            <a:off x="1752600" y="6183868"/>
            <a:ext cx="838200" cy="369332"/>
          </a:xfrm>
          <a:prstGeom prst="rect">
            <a:avLst/>
          </a:prstGeom>
          <a:noFill/>
        </p:spPr>
        <p:txBody>
          <a:bodyPr wrap="square" rtlCol="0">
            <a:spAutoFit/>
          </a:bodyPr>
          <a:lstStyle/>
          <a:p>
            <a:r>
              <a:rPr lang="en-US" b="1">
                <a:solidFill>
                  <a:srgbClr val="C00000"/>
                </a:solidFill>
              </a:rPr>
              <a:t>front</a:t>
            </a:r>
          </a:p>
        </p:txBody>
      </p:sp>
      <p:sp>
        <p:nvSpPr>
          <p:cNvPr id="40" name="TextBox 39"/>
          <p:cNvSpPr txBox="1"/>
          <p:nvPr/>
        </p:nvSpPr>
        <p:spPr>
          <a:xfrm>
            <a:off x="6172200" y="6172200"/>
            <a:ext cx="838200" cy="369332"/>
          </a:xfrm>
          <a:prstGeom prst="rect">
            <a:avLst/>
          </a:prstGeom>
          <a:noFill/>
        </p:spPr>
        <p:txBody>
          <a:bodyPr wrap="square" rtlCol="0">
            <a:spAutoFit/>
          </a:bodyPr>
          <a:lstStyle/>
          <a:p>
            <a:r>
              <a:rPr lang="en-US" b="1">
                <a:solidFill>
                  <a:srgbClr val="C00000"/>
                </a:solidFill>
              </a:rPr>
              <a:t>rear</a:t>
            </a:r>
          </a:p>
        </p:txBody>
      </p:sp>
      <p:sp>
        <p:nvSpPr>
          <p:cNvPr id="41" name="TextBox 40"/>
          <p:cNvSpPr txBox="1"/>
          <p:nvPr/>
        </p:nvSpPr>
        <p:spPr>
          <a:xfrm>
            <a:off x="3886200" y="4648200"/>
            <a:ext cx="2057400" cy="369332"/>
          </a:xfrm>
          <a:prstGeom prst="rect">
            <a:avLst/>
          </a:prstGeom>
          <a:noFill/>
        </p:spPr>
        <p:txBody>
          <a:bodyPr wrap="square" rtlCol="0">
            <a:spAutoFit/>
          </a:bodyPr>
          <a:lstStyle/>
          <a:p>
            <a:r>
              <a:rPr lang="en-US" b="1">
                <a:solidFill>
                  <a:srgbClr val="C00000"/>
                </a:solidFill>
              </a:rPr>
              <a:t>After Insertion</a:t>
            </a:r>
          </a:p>
        </p:txBody>
      </p:sp>
      <p:graphicFrame>
        <p:nvGraphicFramePr>
          <p:cNvPr id="43" name="Table 42"/>
          <p:cNvGraphicFramePr>
            <a:graphicFrameLocks noGrp="1"/>
          </p:cNvGraphicFramePr>
          <p:nvPr/>
        </p:nvGraphicFramePr>
        <p:xfrm>
          <a:off x="28194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nvGraphicFramePr>
        <p:xfrm>
          <a:off x="48768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46" name="Straight Arrow Connector 45"/>
          <p:cNvCxnSpPr/>
          <p:nvPr/>
        </p:nvCxnSpPr>
        <p:spPr>
          <a:xfrm>
            <a:off x="44196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flipV="1">
            <a:off x="2971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61722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3200400" y="3124200"/>
            <a:ext cx="838200" cy="369332"/>
          </a:xfrm>
          <a:prstGeom prst="rect">
            <a:avLst/>
          </a:prstGeom>
          <a:noFill/>
        </p:spPr>
        <p:txBody>
          <a:bodyPr wrap="square" rtlCol="0">
            <a:spAutoFit/>
          </a:bodyPr>
          <a:lstStyle/>
          <a:p>
            <a:r>
              <a:rPr lang="en-US" b="1">
                <a:solidFill>
                  <a:srgbClr val="7030A0"/>
                </a:solidFill>
              </a:rPr>
              <a:t>2000</a:t>
            </a:r>
          </a:p>
        </p:txBody>
      </p:sp>
      <p:sp>
        <p:nvSpPr>
          <p:cNvPr id="51" name="TextBox 50"/>
          <p:cNvSpPr txBox="1"/>
          <p:nvPr/>
        </p:nvSpPr>
        <p:spPr>
          <a:xfrm>
            <a:off x="5257800" y="3124200"/>
            <a:ext cx="838200" cy="369332"/>
          </a:xfrm>
          <a:prstGeom prst="rect">
            <a:avLst/>
          </a:prstGeom>
          <a:noFill/>
        </p:spPr>
        <p:txBody>
          <a:bodyPr wrap="square" rtlCol="0">
            <a:spAutoFit/>
          </a:bodyPr>
          <a:lstStyle/>
          <a:p>
            <a:r>
              <a:rPr lang="en-US" b="1">
                <a:solidFill>
                  <a:srgbClr val="7030A0"/>
                </a:solidFill>
              </a:rPr>
              <a:t>3000</a:t>
            </a:r>
          </a:p>
        </p:txBody>
      </p:sp>
      <p:sp>
        <p:nvSpPr>
          <p:cNvPr id="52" name="TextBox 51"/>
          <p:cNvSpPr txBox="1"/>
          <p:nvPr/>
        </p:nvSpPr>
        <p:spPr>
          <a:xfrm>
            <a:off x="2667000" y="3440668"/>
            <a:ext cx="838200" cy="369332"/>
          </a:xfrm>
          <a:prstGeom prst="rect">
            <a:avLst/>
          </a:prstGeom>
          <a:noFill/>
        </p:spPr>
        <p:txBody>
          <a:bodyPr wrap="square" rtlCol="0">
            <a:spAutoFit/>
          </a:bodyPr>
          <a:lstStyle/>
          <a:p>
            <a:r>
              <a:rPr lang="en-US" b="1">
                <a:solidFill>
                  <a:srgbClr val="C00000"/>
                </a:solidFill>
              </a:rPr>
              <a:t>front</a:t>
            </a:r>
          </a:p>
        </p:txBody>
      </p:sp>
      <p:sp>
        <p:nvSpPr>
          <p:cNvPr id="53" name="TextBox 52"/>
          <p:cNvSpPr txBox="1"/>
          <p:nvPr/>
        </p:nvSpPr>
        <p:spPr>
          <a:xfrm>
            <a:off x="5867400" y="3429000"/>
            <a:ext cx="838200" cy="369332"/>
          </a:xfrm>
          <a:prstGeom prst="rect">
            <a:avLst/>
          </a:prstGeom>
          <a:noFill/>
        </p:spPr>
        <p:txBody>
          <a:bodyPr wrap="square" rtlCol="0">
            <a:spAutoFit/>
          </a:bodyPr>
          <a:lstStyle/>
          <a:p>
            <a:r>
              <a:rPr lang="en-US" b="1">
                <a:solidFill>
                  <a:srgbClr val="C00000"/>
                </a:solidFill>
              </a:rPr>
              <a:t>rear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err="1">
                <a:solidFill>
                  <a:srgbClr val="7030A0"/>
                </a:solidFill>
              </a:rPr>
              <a:t>Dequeue</a:t>
            </a:r>
            <a:r>
              <a:rPr lang="en-US" sz="4000" b="1">
                <a:solidFill>
                  <a:srgbClr val="7030A0"/>
                </a:solidFill>
              </a:rPr>
              <a:t>() – Deletion in a Queue</a:t>
            </a:r>
          </a:p>
        </p:txBody>
      </p:sp>
      <p:sp>
        <p:nvSpPr>
          <p:cNvPr id="16" name="TextBox 15"/>
          <p:cNvSpPr txBox="1"/>
          <p:nvPr/>
        </p:nvSpPr>
        <p:spPr>
          <a:xfrm>
            <a:off x="3733800" y="1828800"/>
            <a:ext cx="2057400" cy="369332"/>
          </a:xfrm>
          <a:prstGeom prst="rect">
            <a:avLst/>
          </a:prstGeom>
          <a:noFill/>
        </p:spPr>
        <p:txBody>
          <a:bodyPr wrap="square" rtlCol="0">
            <a:spAutoFit/>
          </a:bodyPr>
          <a:lstStyle/>
          <a:p>
            <a:r>
              <a:rPr lang="en-US" b="1">
                <a:solidFill>
                  <a:srgbClr val="C00000"/>
                </a:solidFill>
              </a:rPr>
              <a:t>Before Deletion</a:t>
            </a:r>
          </a:p>
        </p:txBody>
      </p:sp>
      <p:graphicFrame>
        <p:nvGraphicFramePr>
          <p:cNvPr id="30" name="Table 29"/>
          <p:cNvGraphicFramePr>
            <a:graphicFrameLocks noGrp="1"/>
          </p:cNvGraphicFramePr>
          <p:nvPr/>
        </p:nvGraphicFramePr>
        <p:xfrm>
          <a:off x="3124200" y="5334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31" name="Table 30"/>
          <p:cNvGraphicFramePr>
            <a:graphicFrameLocks noGrp="1"/>
          </p:cNvGraphicFramePr>
          <p:nvPr/>
        </p:nvGraphicFramePr>
        <p:xfrm>
          <a:off x="5181600" y="5334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4724400" y="5562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32004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6477000" y="5867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3505200" y="5867400"/>
            <a:ext cx="838200" cy="369332"/>
          </a:xfrm>
          <a:prstGeom prst="rect">
            <a:avLst/>
          </a:prstGeom>
          <a:noFill/>
        </p:spPr>
        <p:txBody>
          <a:bodyPr wrap="square" rtlCol="0">
            <a:spAutoFit/>
          </a:bodyPr>
          <a:lstStyle/>
          <a:p>
            <a:r>
              <a:rPr lang="en-US" b="1">
                <a:solidFill>
                  <a:srgbClr val="7030A0"/>
                </a:solidFill>
              </a:rPr>
              <a:t>2000</a:t>
            </a:r>
          </a:p>
        </p:txBody>
      </p:sp>
      <p:sp>
        <p:nvSpPr>
          <p:cNvPr id="38" name="TextBox 37"/>
          <p:cNvSpPr txBox="1"/>
          <p:nvPr/>
        </p:nvSpPr>
        <p:spPr>
          <a:xfrm>
            <a:off x="5562600" y="5867400"/>
            <a:ext cx="838200" cy="369332"/>
          </a:xfrm>
          <a:prstGeom prst="rect">
            <a:avLst/>
          </a:prstGeom>
          <a:noFill/>
        </p:spPr>
        <p:txBody>
          <a:bodyPr wrap="square" rtlCol="0">
            <a:spAutoFit/>
          </a:bodyPr>
          <a:lstStyle/>
          <a:p>
            <a:r>
              <a:rPr lang="en-US" b="1">
                <a:solidFill>
                  <a:srgbClr val="7030A0"/>
                </a:solidFill>
              </a:rPr>
              <a:t>3000</a:t>
            </a:r>
          </a:p>
        </p:txBody>
      </p:sp>
      <p:sp>
        <p:nvSpPr>
          <p:cNvPr id="39" name="TextBox 38"/>
          <p:cNvSpPr txBox="1"/>
          <p:nvPr/>
        </p:nvSpPr>
        <p:spPr>
          <a:xfrm>
            <a:off x="2895600" y="6183868"/>
            <a:ext cx="838200" cy="369332"/>
          </a:xfrm>
          <a:prstGeom prst="rect">
            <a:avLst/>
          </a:prstGeom>
          <a:noFill/>
        </p:spPr>
        <p:txBody>
          <a:bodyPr wrap="square" rtlCol="0">
            <a:spAutoFit/>
          </a:bodyPr>
          <a:lstStyle/>
          <a:p>
            <a:r>
              <a:rPr lang="en-US" b="1">
                <a:solidFill>
                  <a:srgbClr val="C00000"/>
                </a:solidFill>
              </a:rPr>
              <a:t>front</a:t>
            </a:r>
          </a:p>
        </p:txBody>
      </p:sp>
      <p:sp>
        <p:nvSpPr>
          <p:cNvPr id="40" name="TextBox 39"/>
          <p:cNvSpPr txBox="1"/>
          <p:nvPr/>
        </p:nvSpPr>
        <p:spPr>
          <a:xfrm>
            <a:off x="6172200" y="6172200"/>
            <a:ext cx="838200" cy="369332"/>
          </a:xfrm>
          <a:prstGeom prst="rect">
            <a:avLst/>
          </a:prstGeom>
          <a:noFill/>
        </p:spPr>
        <p:txBody>
          <a:bodyPr wrap="square" rtlCol="0">
            <a:spAutoFit/>
          </a:bodyPr>
          <a:lstStyle/>
          <a:p>
            <a:r>
              <a:rPr lang="en-US" b="1">
                <a:solidFill>
                  <a:srgbClr val="C00000"/>
                </a:solidFill>
              </a:rPr>
              <a:t>rear</a:t>
            </a:r>
          </a:p>
        </p:txBody>
      </p:sp>
      <p:sp>
        <p:nvSpPr>
          <p:cNvPr id="41" name="TextBox 40"/>
          <p:cNvSpPr txBox="1"/>
          <p:nvPr/>
        </p:nvSpPr>
        <p:spPr>
          <a:xfrm>
            <a:off x="3886200" y="4648200"/>
            <a:ext cx="2057400" cy="369332"/>
          </a:xfrm>
          <a:prstGeom prst="rect">
            <a:avLst/>
          </a:prstGeom>
          <a:noFill/>
        </p:spPr>
        <p:txBody>
          <a:bodyPr wrap="square" rtlCol="0">
            <a:spAutoFit/>
          </a:bodyPr>
          <a:lstStyle/>
          <a:p>
            <a:r>
              <a:rPr lang="en-US" b="1">
                <a:solidFill>
                  <a:srgbClr val="C00000"/>
                </a:solidFill>
              </a:rPr>
              <a:t>After Deletion</a:t>
            </a:r>
          </a:p>
        </p:txBody>
      </p:sp>
      <p:graphicFrame>
        <p:nvGraphicFramePr>
          <p:cNvPr id="26" name="Table 25"/>
          <p:cNvGraphicFramePr>
            <a:graphicFrameLocks noGrp="1"/>
          </p:cNvGraphicFramePr>
          <p:nvPr/>
        </p:nvGraphicFramePr>
        <p:xfrm>
          <a:off x="18288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7" name="Table 26"/>
          <p:cNvGraphicFramePr>
            <a:graphicFrameLocks noGrp="1"/>
          </p:cNvGraphicFramePr>
          <p:nvPr/>
        </p:nvGraphicFramePr>
        <p:xfrm>
          <a:off x="38862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nvGraphicFramePr>
        <p:xfrm>
          <a:off x="59436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42" name="Straight Arrow Connector 41"/>
          <p:cNvCxnSpPr/>
          <p:nvPr/>
        </p:nvCxnSpPr>
        <p:spPr>
          <a:xfrm>
            <a:off x="34290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54864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p:nvPr/>
        </p:nvCxnSpPr>
        <p:spPr>
          <a:xfrm flipV="1">
            <a:off x="2209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flipV="1">
            <a:off x="72390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2438400" y="3124200"/>
            <a:ext cx="838200" cy="369332"/>
          </a:xfrm>
          <a:prstGeom prst="rect">
            <a:avLst/>
          </a:prstGeom>
          <a:noFill/>
        </p:spPr>
        <p:txBody>
          <a:bodyPr wrap="square" rtlCol="0">
            <a:spAutoFit/>
          </a:bodyPr>
          <a:lstStyle/>
          <a:p>
            <a:r>
              <a:rPr lang="en-US" b="1">
                <a:solidFill>
                  <a:srgbClr val="7030A0"/>
                </a:solidFill>
              </a:rPr>
              <a:t>1000</a:t>
            </a:r>
          </a:p>
        </p:txBody>
      </p:sp>
      <p:sp>
        <p:nvSpPr>
          <p:cNvPr id="56" name="TextBox 55"/>
          <p:cNvSpPr txBox="1"/>
          <p:nvPr/>
        </p:nvSpPr>
        <p:spPr>
          <a:xfrm>
            <a:off x="4267200" y="3124200"/>
            <a:ext cx="838200" cy="369332"/>
          </a:xfrm>
          <a:prstGeom prst="rect">
            <a:avLst/>
          </a:prstGeom>
          <a:noFill/>
        </p:spPr>
        <p:txBody>
          <a:bodyPr wrap="square" rtlCol="0">
            <a:spAutoFit/>
          </a:bodyPr>
          <a:lstStyle/>
          <a:p>
            <a:r>
              <a:rPr lang="en-US" b="1">
                <a:solidFill>
                  <a:srgbClr val="7030A0"/>
                </a:solidFill>
              </a:rPr>
              <a:t>2000</a:t>
            </a:r>
          </a:p>
        </p:txBody>
      </p:sp>
      <p:sp>
        <p:nvSpPr>
          <p:cNvPr id="57" name="TextBox 56"/>
          <p:cNvSpPr txBox="1"/>
          <p:nvPr/>
        </p:nvSpPr>
        <p:spPr>
          <a:xfrm>
            <a:off x="6324600" y="3124200"/>
            <a:ext cx="838200" cy="369332"/>
          </a:xfrm>
          <a:prstGeom prst="rect">
            <a:avLst/>
          </a:prstGeom>
          <a:noFill/>
        </p:spPr>
        <p:txBody>
          <a:bodyPr wrap="square" rtlCol="0">
            <a:spAutoFit/>
          </a:bodyPr>
          <a:lstStyle/>
          <a:p>
            <a:r>
              <a:rPr lang="en-US" b="1">
                <a:solidFill>
                  <a:srgbClr val="7030A0"/>
                </a:solidFill>
              </a:rPr>
              <a:t>3000</a:t>
            </a:r>
          </a:p>
        </p:txBody>
      </p:sp>
      <p:sp>
        <p:nvSpPr>
          <p:cNvPr id="58" name="TextBox 57"/>
          <p:cNvSpPr txBox="1"/>
          <p:nvPr/>
        </p:nvSpPr>
        <p:spPr>
          <a:xfrm>
            <a:off x="1905000" y="3440668"/>
            <a:ext cx="838200" cy="369332"/>
          </a:xfrm>
          <a:prstGeom prst="rect">
            <a:avLst/>
          </a:prstGeom>
          <a:noFill/>
        </p:spPr>
        <p:txBody>
          <a:bodyPr wrap="square" rtlCol="0">
            <a:spAutoFit/>
          </a:bodyPr>
          <a:lstStyle/>
          <a:p>
            <a:r>
              <a:rPr lang="en-US" b="1">
                <a:solidFill>
                  <a:srgbClr val="C00000"/>
                </a:solidFill>
              </a:rPr>
              <a:t>front</a:t>
            </a:r>
          </a:p>
        </p:txBody>
      </p:sp>
      <p:sp>
        <p:nvSpPr>
          <p:cNvPr id="59" name="TextBox 58"/>
          <p:cNvSpPr txBox="1"/>
          <p:nvPr/>
        </p:nvSpPr>
        <p:spPr>
          <a:xfrm>
            <a:off x="6934200" y="3429000"/>
            <a:ext cx="838200" cy="369332"/>
          </a:xfrm>
          <a:prstGeom prst="rect">
            <a:avLst/>
          </a:prstGeom>
          <a:noFill/>
        </p:spPr>
        <p:txBody>
          <a:bodyPr wrap="square" rtlCol="0">
            <a:spAutoFit/>
          </a:bodyPr>
          <a:lstStyle/>
          <a:p>
            <a:r>
              <a:rPr lang="en-US" b="1">
                <a:solidFill>
                  <a:srgbClr val="C00000"/>
                </a:solidFill>
              </a:rPr>
              <a:t>rear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err="1">
                <a:solidFill>
                  <a:srgbClr val="7030A0"/>
                </a:solidFill>
              </a:rPr>
              <a:t>Enqueue</a:t>
            </a:r>
            <a:endParaRPr lang="en-US" sz="3600" b="1" u="sng">
              <a:solidFill>
                <a:srgbClr val="7030A0"/>
              </a:solidFill>
            </a:endParaRPr>
          </a:p>
        </p:txBody>
      </p:sp>
      <p:sp>
        <p:nvSpPr>
          <p:cNvPr id="3" name="Content Placeholder 2"/>
          <p:cNvSpPr>
            <a:spLocks noGrp="1"/>
          </p:cNvSpPr>
          <p:nvPr>
            <p:ph idx="1"/>
          </p:nvPr>
        </p:nvSpPr>
        <p:spPr>
          <a:xfrm>
            <a:off x="457200" y="685800"/>
            <a:ext cx="8229600" cy="6172200"/>
          </a:xfrm>
        </p:spPr>
        <p:txBody>
          <a:bodyPr>
            <a:normAutofit fontScale="55000" lnSpcReduction="20000"/>
          </a:bodyPr>
          <a:lstStyle/>
          <a:p>
            <a:pPr>
              <a:buNone/>
            </a:pPr>
            <a:r>
              <a:rPr lang="en-US" b="1" err="1">
                <a:solidFill>
                  <a:srgbClr val="7030A0"/>
                </a:solidFill>
              </a:rPr>
              <a:t>enqueue</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a:t>
            </a:r>
            <a:r>
              <a:rPr lang="en-US" b="1" err="1">
                <a:solidFill>
                  <a:schemeClr val="accent2">
                    <a:lumMod val="50000"/>
                  </a:schemeClr>
                </a:solidFill>
              </a:rPr>
              <a:t>getnode</a:t>
            </a:r>
            <a:r>
              <a:rPr lang="en-US" b="1">
                <a:solidFill>
                  <a:schemeClr val="accent2">
                    <a:lumMod val="50000"/>
                  </a:schemeClr>
                </a:solidFill>
              </a:rPr>
              <a:t>();</a:t>
            </a:r>
          </a:p>
          <a:p>
            <a:pPr>
              <a:buNone/>
            </a:pPr>
            <a:r>
              <a:rPr lang="en-US" b="1">
                <a:solidFill>
                  <a:schemeClr val="accent2">
                    <a:lumMod val="50000"/>
                  </a:schemeClr>
                </a:solidFill>
              </a:rPr>
              <a:t>    if(</a:t>
            </a:r>
            <a:r>
              <a:rPr lang="en-US" b="1" err="1">
                <a:solidFill>
                  <a:schemeClr val="accent2">
                    <a:lumMod val="50000"/>
                  </a:schemeClr>
                </a:solidFill>
              </a:rPr>
              <a:t>newnode</a:t>
            </a:r>
            <a:r>
              <a:rPr lang="en-US" b="1">
                <a:solidFill>
                  <a:schemeClr val="accent2">
                    <a:lumMod val="50000"/>
                  </a:schemeClr>
                </a:solidFill>
              </a:rPr>
              <a:t>==NULL)</a:t>
            </a:r>
          </a:p>
          <a:p>
            <a:pPr>
              <a:buNone/>
            </a:pPr>
            <a:r>
              <a:rPr lang="en-US" b="1">
                <a:solidFill>
                  <a:schemeClr val="accent2">
                    <a:lumMod val="50000"/>
                  </a:schemeClr>
                </a:solidFill>
              </a:rPr>
              <a:t>    {</a:t>
            </a:r>
          </a:p>
          <a:p>
            <a:pPr>
              <a:buNone/>
            </a:pPr>
            <a:r>
              <a:rPr lang="en-US" b="1">
                <a:solidFill>
                  <a:schemeClr val="accent2">
                    <a:lumMod val="50000"/>
                  </a:schemeClr>
                </a:solidFill>
              </a:rPr>
              <a:t>                     print ”Memory insufficient Queue is full";</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else</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readnode</a:t>
            </a:r>
            <a:r>
              <a:rPr lang="en-US" b="1">
                <a:solidFill>
                  <a:schemeClr val="accent2">
                    <a:lumMod val="50000"/>
                  </a:schemeClr>
                </a:solidFill>
              </a:rPr>
              <a:t>();</a:t>
            </a:r>
          </a:p>
          <a:p>
            <a:pPr>
              <a:buNone/>
            </a:pPr>
            <a:r>
              <a:rPr lang="en-US" b="1">
                <a:solidFill>
                  <a:schemeClr val="accent2">
                    <a:lumMod val="50000"/>
                  </a:schemeClr>
                </a:solidFill>
              </a:rPr>
              <a:t>        if(front==NULL)</a:t>
            </a:r>
          </a:p>
          <a:p>
            <a:pPr>
              <a:buNone/>
            </a:pPr>
            <a:r>
              <a:rPr lang="en-US" b="1">
                <a:solidFill>
                  <a:schemeClr val="accent2">
                    <a:lumMod val="50000"/>
                  </a:schemeClr>
                </a:solidFill>
              </a:rPr>
              <a:t>        {</a:t>
            </a:r>
          </a:p>
          <a:p>
            <a:pPr>
              <a:buNone/>
            </a:pPr>
            <a:r>
              <a:rPr lang="en-US" b="1">
                <a:solidFill>
                  <a:schemeClr val="accent2">
                    <a:lumMod val="50000"/>
                  </a:schemeClr>
                </a:solidFill>
              </a:rPr>
              <a:t>                     front=rear=</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rear-&gt;link=</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rear=</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print "The new node inserted is , rear-&gt;data;</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b="1" u="sng" err="1">
                <a:solidFill>
                  <a:srgbClr val="7030A0"/>
                </a:solidFill>
              </a:rPr>
              <a:t>Dequeue</a:t>
            </a:r>
            <a:endParaRPr lang="en-US" sz="3200" b="1" u="sng">
              <a:solidFill>
                <a:srgbClr val="7030A0"/>
              </a:solidFill>
            </a:endParaRPr>
          </a:p>
        </p:txBody>
      </p:sp>
      <p:sp>
        <p:nvSpPr>
          <p:cNvPr id="3" name="Content Placeholder 2"/>
          <p:cNvSpPr>
            <a:spLocks noGrp="1"/>
          </p:cNvSpPr>
          <p:nvPr>
            <p:ph idx="1"/>
          </p:nvPr>
        </p:nvSpPr>
        <p:spPr>
          <a:xfrm>
            <a:off x="457200" y="152400"/>
            <a:ext cx="8229600" cy="7239000"/>
          </a:xfrm>
        </p:spPr>
        <p:txBody>
          <a:bodyPr>
            <a:normAutofit fontScale="62500" lnSpcReduction="20000"/>
          </a:bodyPr>
          <a:lstStyle/>
          <a:p>
            <a:pPr>
              <a:buNone/>
            </a:pPr>
            <a:r>
              <a:rPr lang="en-US" b="1" err="1">
                <a:solidFill>
                  <a:srgbClr val="7030A0"/>
                </a:solidFill>
              </a:rPr>
              <a:t>dequeue</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if(front==NULL)</a:t>
            </a:r>
          </a:p>
          <a:p>
            <a:pPr>
              <a:buNone/>
            </a:pPr>
            <a:r>
              <a:rPr lang="en-US" b="1">
                <a:solidFill>
                  <a:schemeClr val="accent2">
                    <a:lumMod val="50000"/>
                  </a:schemeClr>
                </a:solidFill>
              </a:rPr>
              <a:t>    {</a:t>
            </a:r>
          </a:p>
          <a:p>
            <a:pPr>
              <a:buNone/>
            </a:pPr>
            <a:r>
              <a:rPr lang="en-US" b="1">
                <a:solidFill>
                  <a:schemeClr val="accent2">
                    <a:lumMod val="50000"/>
                  </a:schemeClr>
                </a:solidFill>
              </a:rPr>
              <a:t>                 print “Deletion is not possible Queue is empty";</a:t>
            </a:r>
          </a:p>
          <a:p>
            <a:pPr>
              <a:buNone/>
            </a:pPr>
            <a:r>
              <a:rPr lang="en-US" b="1">
                <a:solidFill>
                  <a:schemeClr val="accent2">
                    <a:lumMod val="50000"/>
                  </a:schemeClr>
                </a:solidFill>
              </a:rPr>
              <a:t>                 return( );</a:t>
            </a:r>
          </a:p>
          <a:p>
            <a:pPr>
              <a:buNone/>
            </a:pPr>
            <a:r>
              <a:rPr lang="en-US" b="1">
                <a:solidFill>
                  <a:schemeClr val="accent2">
                    <a:lumMod val="50000"/>
                  </a:schemeClr>
                </a:solidFill>
              </a:rPr>
              <a:t>    }</a:t>
            </a:r>
          </a:p>
          <a:p>
            <a:pPr>
              <a:buNone/>
            </a:pPr>
            <a:r>
              <a:rPr lang="en-US" b="1">
                <a:solidFill>
                  <a:schemeClr val="accent2">
                    <a:lumMod val="50000"/>
                  </a:schemeClr>
                </a:solidFill>
              </a:rPr>
              <a:t>    else</a:t>
            </a:r>
          </a:p>
          <a:p>
            <a:pPr>
              <a:buNone/>
            </a:pPr>
            <a:r>
              <a:rPr lang="en-US" b="1">
                <a:solidFill>
                  <a:schemeClr val="accent2">
                    <a:lumMod val="50000"/>
                  </a:schemeClr>
                </a:solidFill>
              </a:rPr>
              <a:t>    {            if(front==rear)</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=front;</a:t>
            </a:r>
          </a:p>
          <a:p>
            <a:pPr>
              <a:buNone/>
            </a:pPr>
            <a:r>
              <a:rPr lang="en-US" b="1">
                <a:solidFill>
                  <a:schemeClr val="accent2">
                    <a:lumMod val="50000"/>
                  </a:schemeClr>
                </a:solidFill>
              </a:rPr>
              <a:t>                            print "Deleted node is ,</a:t>
            </a:r>
            <a:r>
              <a:rPr lang="en-US" b="1" err="1">
                <a:solidFill>
                  <a:schemeClr val="accent2">
                    <a:lumMod val="50000"/>
                  </a:schemeClr>
                </a:solidFill>
              </a:rPr>
              <a:t>delnode</a:t>
            </a:r>
            <a:r>
              <a:rPr lang="en-US" b="1">
                <a:solidFill>
                  <a:schemeClr val="accent2">
                    <a:lumMod val="50000"/>
                  </a:schemeClr>
                </a:solidFill>
              </a:rPr>
              <a:t>-&gt;data;</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front=rear=NULL;</a:t>
            </a:r>
          </a:p>
          <a:p>
            <a:pPr>
              <a:buNone/>
            </a:pPr>
            <a:r>
              <a:rPr lang="en-US" b="1">
                <a:solidFill>
                  <a:schemeClr val="accent2">
                    <a:lumMod val="50000"/>
                  </a:schemeClr>
                </a:solidFill>
              </a:rPr>
              <a:t>                            return( );</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=front;</a:t>
            </a:r>
          </a:p>
          <a:p>
            <a:pPr>
              <a:buNone/>
            </a:pPr>
            <a:r>
              <a:rPr lang="en-US" b="1">
                <a:solidFill>
                  <a:schemeClr val="accent2">
                    <a:lumMod val="50000"/>
                  </a:schemeClr>
                </a:solidFill>
              </a:rPr>
              <a:t>        print "Deleted node is “,</a:t>
            </a:r>
            <a:r>
              <a:rPr lang="en-US" b="1" err="1">
                <a:solidFill>
                  <a:schemeClr val="accent2">
                    <a:lumMod val="50000"/>
                  </a:schemeClr>
                </a:solidFill>
              </a:rPr>
              <a:t>delnode</a:t>
            </a:r>
            <a:r>
              <a:rPr lang="en-US" b="1">
                <a:solidFill>
                  <a:schemeClr val="accent2">
                    <a:lumMod val="50000"/>
                  </a:schemeClr>
                </a:solidFill>
              </a:rPr>
              <a:t>-&gt;data;</a:t>
            </a:r>
          </a:p>
          <a:p>
            <a:pPr>
              <a:buNone/>
            </a:pPr>
            <a:r>
              <a:rPr lang="en-US" b="1">
                <a:solidFill>
                  <a:schemeClr val="accent2">
                    <a:lumMod val="50000"/>
                  </a:schemeClr>
                </a:solidFill>
              </a:rPr>
              <a:t>        front=front-&gt;link;</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a:solidFill>
                  <a:schemeClr val="accent4">
                    <a:lumMod val="75000"/>
                  </a:schemeClr>
                </a:solidFill>
              </a:rPr>
              <a:t>Types of Linked List</a:t>
            </a:r>
            <a:r>
              <a:rPr lang="en-US" b="1"/>
              <a:t>	</a:t>
            </a:r>
            <a:endParaRPr lang="en-US"/>
          </a:p>
        </p:txBody>
      </p:sp>
      <p:sp>
        <p:nvSpPr>
          <p:cNvPr id="3" name="Content Placeholder 2"/>
          <p:cNvSpPr>
            <a:spLocks noGrp="1"/>
          </p:cNvSpPr>
          <p:nvPr>
            <p:ph idx="1"/>
          </p:nvPr>
        </p:nvSpPr>
        <p:spPr>
          <a:xfrm>
            <a:off x="228600" y="1676400"/>
            <a:ext cx="8915400" cy="4114800"/>
          </a:xfrm>
        </p:spPr>
        <p:txBody>
          <a:bodyPr>
            <a:normAutofit/>
          </a:bodyPr>
          <a:lstStyle/>
          <a:p>
            <a:pPr>
              <a:buNone/>
            </a:pPr>
            <a:r>
              <a:rPr lang="en-US" b="1">
                <a:solidFill>
                  <a:schemeClr val="accent4">
                    <a:lumMod val="75000"/>
                  </a:schemeClr>
                </a:solidFill>
              </a:rPr>
              <a:t> 		</a:t>
            </a:r>
            <a:r>
              <a:rPr lang="en-US" b="1">
                <a:solidFill>
                  <a:schemeClr val="accent2">
                    <a:lumMod val="75000"/>
                  </a:schemeClr>
                </a:solidFill>
              </a:rPr>
              <a:t>1. Single Linked List</a:t>
            </a:r>
          </a:p>
          <a:p>
            <a:pPr>
              <a:buNone/>
            </a:pPr>
            <a:r>
              <a:rPr lang="en-US" b="1">
                <a:solidFill>
                  <a:schemeClr val="accent2">
                    <a:lumMod val="75000"/>
                  </a:schemeClr>
                </a:solidFill>
              </a:rPr>
              <a:t>		2. Doubly Linked List</a:t>
            </a:r>
          </a:p>
          <a:p>
            <a:pPr>
              <a:buNone/>
            </a:pPr>
            <a:r>
              <a:rPr lang="en-US" b="1">
                <a:solidFill>
                  <a:schemeClr val="accent2">
                    <a:lumMod val="75000"/>
                  </a:schemeClr>
                </a:solidFill>
              </a:rPr>
              <a:t>		3. Circular Linked List</a:t>
            </a:r>
          </a:p>
          <a:p>
            <a:pPr>
              <a:buNone/>
            </a:pPr>
            <a:r>
              <a:rPr lang="en-US" b="1">
                <a:solidFill>
                  <a:schemeClr val="accent2">
                    <a:lumMod val="75000"/>
                  </a:schemeClr>
                </a:solidFill>
              </a:rPr>
              <a:t>			(</a:t>
            </a:r>
            <a:r>
              <a:rPr lang="en-US" b="1" err="1">
                <a:solidFill>
                  <a:schemeClr val="accent2">
                    <a:lumMod val="75000"/>
                  </a:schemeClr>
                </a:solidFill>
              </a:rPr>
              <a:t>i</a:t>
            </a:r>
            <a:r>
              <a:rPr lang="en-US" b="1">
                <a:solidFill>
                  <a:schemeClr val="accent2">
                    <a:lumMod val="75000"/>
                  </a:schemeClr>
                </a:solidFill>
              </a:rPr>
              <a:t>) Circular Singly Linked List</a:t>
            </a:r>
          </a:p>
          <a:p>
            <a:pPr>
              <a:buNone/>
            </a:pPr>
            <a:r>
              <a:rPr lang="en-US" b="1">
                <a:solidFill>
                  <a:schemeClr val="accent2">
                    <a:lumMod val="75000"/>
                  </a:schemeClr>
                </a:solidFill>
              </a:rPr>
              <a:t>			(ii) Circular Doubly Linked List</a:t>
            </a:r>
          </a:p>
          <a:p>
            <a:pPr>
              <a:buNone/>
            </a:pPr>
            <a:r>
              <a:rPr lang="en-US" b="1">
                <a:solidFill>
                  <a:schemeClr val="accent2">
                    <a:lumMod val="75000"/>
                  </a:schemeClr>
                </a:solidFill>
              </a:rPr>
              <a:t>		</a:t>
            </a:r>
            <a:endParaRPr lang="en-US">
              <a:solidFill>
                <a:schemeClr val="accent2">
                  <a:lumMod val="75000"/>
                </a:schemeClr>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a:solidFill>
                  <a:srgbClr val="7030A0"/>
                </a:solidFill>
              </a:rPr>
              <a:t>Display</a:t>
            </a:r>
          </a:p>
        </p:txBody>
      </p:sp>
      <p:sp>
        <p:nvSpPr>
          <p:cNvPr id="3" name="Content Placeholder 2"/>
          <p:cNvSpPr>
            <a:spLocks noGrp="1"/>
          </p:cNvSpPr>
          <p:nvPr>
            <p:ph idx="1"/>
          </p:nvPr>
        </p:nvSpPr>
        <p:spPr>
          <a:xfrm>
            <a:off x="152400" y="381000"/>
            <a:ext cx="8229600" cy="5867400"/>
          </a:xfrm>
        </p:spPr>
        <p:txBody>
          <a:bodyPr>
            <a:noAutofit/>
          </a:bodyPr>
          <a:lstStyle/>
          <a:p>
            <a:pPr>
              <a:buNone/>
            </a:pPr>
            <a:r>
              <a:rPr lang="en-US" sz="2000" b="1" err="1">
                <a:solidFill>
                  <a:schemeClr val="accent2">
                    <a:lumMod val="50000"/>
                  </a:schemeClr>
                </a:solidFill>
              </a:rPr>
              <a:t>int</a:t>
            </a:r>
            <a:r>
              <a:rPr lang="en-US" sz="2000" b="1">
                <a:solidFill>
                  <a:schemeClr val="accent2">
                    <a:lumMod val="50000"/>
                  </a:schemeClr>
                </a:solidFill>
              </a:rPr>
              <a:t> display()</a:t>
            </a:r>
          </a:p>
          <a:p>
            <a:pPr>
              <a:buNone/>
            </a:pPr>
            <a:r>
              <a:rPr lang="en-US" sz="2000" b="1">
                <a:solidFill>
                  <a:schemeClr val="accent2">
                    <a:lumMod val="50000"/>
                  </a:schemeClr>
                </a:solidFill>
              </a:rPr>
              <a:t>{</a:t>
            </a:r>
          </a:p>
          <a:p>
            <a:pPr>
              <a:buNone/>
            </a:pPr>
            <a:r>
              <a:rPr lang="en-US" sz="2000" b="1">
                <a:solidFill>
                  <a:schemeClr val="accent2">
                    <a:lumMod val="50000"/>
                  </a:schemeClr>
                </a:solidFill>
              </a:rPr>
              <a:t>    if(front==NULL)</a:t>
            </a:r>
          </a:p>
          <a:p>
            <a:pPr>
              <a:buNone/>
            </a:pPr>
            <a:r>
              <a:rPr lang="en-US" sz="2000" b="1">
                <a:solidFill>
                  <a:schemeClr val="accent2">
                    <a:lumMod val="50000"/>
                  </a:schemeClr>
                </a:solidFill>
              </a:rPr>
              <a:t>    {</a:t>
            </a:r>
          </a:p>
          <a:p>
            <a:pPr>
              <a:buNone/>
            </a:pPr>
            <a:r>
              <a:rPr lang="en-US" sz="2000" b="1">
                <a:solidFill>
                  <a:schemeClr val="accent2">
                    <a:lumMod val="50000"/>
                  </a:schemeClr>
                </a:solidFill>
              </a:rPr>
              <a:t>                 print “Display is not possible Queue is empty";</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    }</a:t>
            </a:r>
          </a:p>
          <a:p>
            <a:pPr>
              <a:buNone/>
            </a:pPr>
            <a:r>
              <a:rPr lang="en-US" sz="2000" b="1">
                <a:solidFill>
                  <a:schemeClr val="accent2">
                    <a:lumMod val="50000"/>
                  </a:schemeClr>
                </a:solidFill>
              </a:rPr>
              <a:t>    rear=front;</a:t>
            </a:r>
          </a:p>
          <a:p>
            <a:pPr>
              <a:buNone/>
            </a:pPr>
            <a:r>
              <a:rPr lang="en-US" sz="2000" b="1">
                <a:solidFill>
                  <a:schemeClr val="accent2">
                    <a:lumMod val="50000"/>
                  </a:schemeClr>
                </a:solidFill>
              </a:rPr>
              <a:t>    while(rear!=NULL)</a:t>
            </a:r>
          </a:p>
          <a:p>
            <a:pPr>
              <a:buNone/>
            </a:pPr>
            <a:r>
              <a:rPr lang="en-US" sz="2000" b="1">
                <a:solidFill>
                  <a:schemeClr val="accent2">
                    <a:lumMod val="50000"/>
                  </a:schemeClr>
                </a:solidFill>
              </a:rPr>
              <a:t>    {</a:t>
            </a:r>
          </a:p>
          <a:p>
            <a:pPr>
              <a:buNone/>
            </a:pPr>
            <a:r>
              <a:rPr lang="en-US" sz="2000" b="1">
                <a:solidFill>
                  <a:schemeClr val="accent2">
                    <a:lumMod val="50000"/>
                  </a:schemeClr>
                </a:solidFill>
              </a:rPr>
              <a:t>                    print  rear-&gt;data;</a:t>
            </a:r>
          </a:p>
          <a:p>
            <a:pPr>
              <a:buNone/>
            </a:pPr>
            <a:r>
              <a:rPr lang="en-US" sz="2000" b="1">
                <a:solidFill>
                  <a:schemeClr val="accent2">
                    <a:lumMod val="50000"/>
                  </a:schemeClr>
                </a:solidFill>
              </a:rPr>
              <a:t>                    rear=rear-&gt;link;</a:t>
            </a:r>
          </a:p>
          <a:p>
            <a:pPr>
              <a:buNone/>
            </a:pPr>
            <a:r>
              <a:rPr lang="en-US" sz="2000" b="1">
                <a:solidFill>
                  <a:schemeClr val="accent2">
                    <a:lumMod val="50000"/>
                  </a:schemeClr>
                </a:solidFill>
              </a:rPr>
              <a:t>}</a:t>
            </a:r>
          </a:p>
          <a:p>
            <a:pPr>
              <a:buNone/>
            </a:pPr>
            <a:r>
              <a:rPr lang="en-US" sz="2000" b="1">
                <a:solidFill>
                  <a:schemeClr val="accent2">
                    <a:lumMod val="50000"/>
                  </a:schemeClr>
                </a:solidFill>
              </a:rPr>
              <a:t>return(0);</a:t>
            </a:r>
          </a:p>
          <a:p>
            <a:pPr>
              <a:buNone/>
            </a:pPr>
            <a:r>
              <a:rPr lang="en-US" sz="2000" b="1">
                <a:solidFill>
                  <a:schemeClr val="accent2">
                    <a:lumMod val="50000"/>
                  </a:schemeClr>
                </a:solidFill>
              </a:rPr>
              <a:t>}</a:t>
            </a:r>
          </a:p>
        </p:txBody>
      </p:sp>
      <p:graphicFrame>
        <p:nvGraphicFramePr>
          <p:cNvPr id="4" name="Table 3"/>
          <p:cNvGraphicFramePr>
            <a:graphicFrameLocks noGrp="1"/>
          </p:cNvGraphicFramePr>
          <p:nvPr/>
        </p:nvGraphicFramePr>
        <p:xfrm>
          <a:off x="3352800" y="3048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410200" y="3048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7467600" y="3048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49530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276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581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581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5814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5791200" y="35814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7848600" y="35814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3429000" y="3897868"/>
            <a:ext cx="838200" cy="369332"/>
          </a:xfrm>
          <a:prstGeom prst="rect">
            <a:avLst/>
          </a:prstGeom>
          <a:noFill/>
        </p:spPr>
        <p:txBody>
          <a:bodyPr wrap="square" rtlCol="0">
            <a:spAutoFit/>
          </a:bodyPr>
          <a:lstStyle/>
          <a:p>
            <a:r>
              <a:rPr lang="en-US" b="1">
                <a:solidFill>
                  <a:srgbClr val="C00000"/>
                </a:solidFill>
              </a:rPr>
              <a:t>front</a:t>
            </a:r>
          </a:p>
        </p:txBody>
      </p:sp>
      <p:sp>
        <p:nvSpPr>
          <p:cNvPr id="15" name="TextBox 14"/>
          <p:cNvSpPr txBox="1"/>
          <p:nvPr/>
        </p:nvSpPr>
        <p:spPr>
          <a:xfrm>
            <a:off x="8458200" y="3886200"/>
            <a:ext cx="838200" cy="369332"/>
          </a:xfrm>
          <a:prstGeom prst="rect">
            <a:avLst/>
          </a:prstGeom>
          <a:noFill/>
        </p:spPr>
        <p:txBody>
          <a:bodyPr wrap="square" rtlCol="0">
            <a:spAutoFit/>
          </a:bodyPr>
          <a:lstStyle/>
          <a:p>
            <a:r>
              <a:rPr lang="en-US" b="1">
                <a:solidFill>
                  <a:srgbClr val="C00000"/>
                </a:solidFill>
              </a:rPr>
              <a:t>rear</a:t>
            </a:r>
          </a:p>
        </p:txBody>
      </p:sp>
      <p:sp>
        <p:nvSpPr>
          <p:cNvPr id="16" name="TextBox 15"/>
          <p:cNvSpPr txBox="1"/>
          <p:nvPr/>
        </p:nvSpPr>
        <p:spPr>
          <a:xfrm>
            <a:off x="5105400" y="4572000"/>
            <a:ext cx="3810000" cy="923330"/>
          </a:xfrm>
          <a:prstGeom prst="rect">
            <a:avLst/>
          </a:prstGeom>
          <a:noFill/>
        </p:spPr>
        <p:txBody>
          <a:bodyPr wrap="square" rtlCol="0">
            <a:spAutoFit/>
          </a:bodyPr>
          <a:lstStyle/>
          <a:p>
            <a:r>
              <a:rPr lang="en-US" b="1" u="sng">
                <a:solidFill>
                  <a:srgbClr val="7030A0"/>
                </a:solidFill>
              </a:rPr>
              <a:t>OUTPUT:</a:t>
            </a:r>
          </a:p>
          <a:p>
            <a:endParaRPr lang="en-US"/>
          </a:p>
          <a:p>
            <a:r>
              <a:rPr lang="en-US" b="1">
                <a:solidFill>
                  <a:schemeClr val="accent2">
                    <a:lumMod val="75000"/>
                  </a:schemeClr>
                </a:solidFill>
              </a:rPr>
              <a:t>10  20  30</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28600"/>
            <a:ext cx="8229600" cy="1143000"/>
          </a:xfrm>
        </p:spPr>
        <p:txBody>
          <a:bodyPr/>
          <a:lstStyle/>
          <a:p>
            <a:r>
              <a:rPr lang="en-US" b="1" u="sng">
                <a:solidFill>
                  <a:srgbClr val="7030A0"/>
                </a:solidFill>
              </a:rPr>
              <a:t>Topics</a:t>
            </a:r>
          </a:p>
        </p:txBody>
      </p:sp>
      <p:sp>
        <p:nvSpPr>
          <p:cNvPr id="3" name="Content Placeholder 2"/>
          <p:cNvSpPr>
            <a:spLocks noGrp="1"/>
          </p:cNvSpPr>
          <p:nvPr>
            <p:ph idx="1"/>
          </p:nvPr>
        </p:nvSpPr>
        <p:spPr/>
        <p:txBody>
          <a:bodyPr/>
          <a:lstStyle/>
          <a:p>
            <a:pPr marL="514350" indent="-514350">
              <a:buAutoNum type="arabicPeriod"/>
            </a:pPr>
            <a:r>
              <a:rPr lang="en-US">
                <a:solidFill>
                  <a:schemeClr val="accent2">
                    <a:lumMod val="50000"/>
                  </a:schemeClr>
                </a:solidFill>
              </a:rPr>
              <a:t>Linked Implementation of Stack.</a:t>
            </a:r>
          </a:p>
          <a:p>
            <a:pPr marL="514350" indent="-514350">
              <a:buAutoNum type="arabicPeriod"/>
            </a:pPr>
            <a:r>
              <a:rPr lang="en-US">
                <a:solidFill>
                  <a:schemeClr val="accent2">
                    <a:lumMod val="50000"/>
                  </a:schemeClr>
                </a:solidFill>
              </a:rPr>
              <a:t>Linked Implementation of Queue.</a:t>
            </a:r>
          </a:p>
          <a:p>
            <a:pPr marL="514350" indent="-514350">
              <a:buAutoNum type="arabicPeriod"/>
            </a:pPr>
            <a:r>
              <a:rPr lang="en-US">
                <a:solidFill>
                  <a:schemeClr val="accent2">
                    <a:lumMod val="50000"/>
                  </a:schemeClr>
                </a:solidFill>
              </a:rPr>
              <a:t>Singly Linked List.</a:t>
            </a:r>
          </a:p>
          <a:p>
            <a:pPr marL="514350" indent="-514350">
              <a:buAutoNum type="arabicPeriod"/>
            </a:pPr>
            <a:r>
              <a:rPr lang="en-US">
                <a:solidFill>
                  <a:schemeClr val="accent2">
                    <a:lumMod val="50000"/>
                  </a:schemeClr>
                </a:solidFill>
              </a:rPr>
              <a:t>Doubly Linked List.</a:t>
            </a:r>
          </a:p>
          <a:p>
            <a:pPr marL="514350" indent="-514350">
              <a:buAutoNum type="arabicPeriod"/>
            </a:pPr>
            <a:r>
              <a:rPr lang="en-US">
                <a:solidFill>
                  <a:schemeClr val="accent2">
                    <a:lumMod val="50000"/>
                  </a:schemeClr>
                </a:solidFill>
              </a:rPr>
              <a:t>Circular Singly Linked List.</a:t>
            </a:r>
          </a:p>
          <a:p>
            <a:pPr marL="514350" indent="-514350">
              <a:buAutoNum type="arabicPeriod"/>
            </a:pPr>
            <a:r>
              <a:rPr lang="en-US">
                <a:solidFill>
                  <a:schemeClr val="accent2">
                    <a:lumMod val="50000"/>
                  </a:schemeClr>
                </a:solidFill>
              </a:rPr>
              <a:t>Circular Doubly Linked List.</a:t>
            </a:r>
          </a:p>
          <a:p>
            <a:pPr marL="514350" indent="-514350">
              <a:buNone/>
            </a:pPr>
            <a:endParaRPr lang="en-US">
              <a:solidFill>
                <a:schemeClr val="accent2">
                  <a:lumMod val="50000"/>
                </a:schemeClr>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76029067"/>
              </p:ext>
            </p:extLst>
          </p:nvPr>
        </p:nvGraphicFramePr>
        <p:xfrm>
          <a:off x="1524000" y="1397000"/>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tc>
                  <a:txBody>
                    <a:bodyPr/>
                    <a:lstStyle/>
                    <a:p>
                      <a:pPr algn="ctr"/>
                      <a:r>
                        <a:rPr lang="en-US"/>
                        <a:t>40</a:t>
                      </a:r>
                    </a:p>
                  </a:txBody>
                  <a:tcPr/>
                </a:tc>
                <a:tc>
                  <a:txBody>
                    <a:bodyPr/>
                    <a:lstStyle/>
                    <a:p>
                      <a:pPr algn="ctr"/>
                      <a:r>
                        <a:rPr lang="en-US"/>
                        <a:t>50</a:t>
                      </a:r>
                    </a:p>
                  </a:txBody>
                  <a:tcPr/>
                </a:tc>
                <a:tc>
                  <a:txBody>
                    <a:bodyPr/>
                    <a:lstStyle/>
                    <a:p>
                      <a:pPr algn="ctr"/>
                      <a:r>
                        <a:rPr lang="en-US"/>
                        <a:t>100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42051585"/>
              </p:ext>
            </p:extLst>
          </p:nvPr>
        </p:nvGraphicFramePr>
        <p:xfrm>
          <a:off x="1524000" y="2143760"/>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t>100</a:t>
                      </a:r>
                    </a:p>
                  </a:txBody>
                  <a:tcPr/>
                </a:tc>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tc>
                  <a:txBody>
                    <a:bodyPr/>
                    <a:lstStyle/>
                    <a:p>
                      <a:pPr algn="ctr"/>
                      <a:r>
                        <a:rPr lang="en-US"/>
                        <a:t>40</a:t>
                      </a:r>
                    </a:p>
                  </a:txBody>
                  <a:tcPr/>
                </a:tc>
                <a:tc>
                  <a:txBody>
                    <a:bodyPr/>
                    <a:lstStyle/>
                    <a:p>
                      <a:pPr algn="ctr"/>
                      <a:r>
                        <a:rPr lang="en-US"/>
                        <a:t>50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689249433"/>
              </p:ext>
            </p:extLst>
          </p:nvPr>
        </p:nvGraphicFramePr>
        <p:xfrm>
          <a:off x="1524000" y="3134360"/>
          <a:ext cx="6096000" cy="370840"/>
        </p:xfrm>
        <a:graphic>
          <a:graphicData uri="http://schemas.openxmlformats.org/drawingml/2006/table">
            <a:tbl>
              <a:tblPr firstRow="1" bandRow="1">
                <a:tableStyleId>{5940675A-B579-460E-94D1-54222C63F5DA}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ctr"/>
                      <a:r>
                        <a:rPr lang="en-US"/>
                        <a:t>10</a:t>
                      </a:r>
                    </a:p>
                  </a:txBody>
                  <a:tcPr/>
                </a:tc>
                <a:tc>
                  <a:txBody>
                    <a:bodyPr/>
                    <a:lstStyle/>
                    <a:p>
                      <a:pPr algn="ctr"/>
                      <a:r>
                        <a:rPr lang="en-US"/>
                        <a:t>20</a:t>
                      </a:r>
                    </a:p>
                  </a:txBody>
                  <a:tcPr/>
                </a:tc>
                <a:tc>
                  <a:txBody>
                    <a:bodyPr/>
                    <a:lstStyle/>
                    <a:p>
                      <a:pPr algn="ctr"/>
                      <a:r>
                        <a:rPr lang="en-US"/>
                        <a:t>30</a:t>
                      </a:r>
                    </a:p>
                  </a:txBody>
                  <a:tcPr/>
                </a:tc>
                <a:tc>
                  <a:txBody>
                    <a:bodyPr/>
                    <a:lstStyle/>
                    <a:p>
                      <a:pPr algn="ctr"/>
                      <a:r>
                        <a:rPr lang="en-US"/>
                        <a:t>40</a:t>
                      </a:r>
                    </a:p>
                  </a:txBody>
                  <a:tcPr/>
                </a:tc>
                <a:tc>
                  <a:txBody>
                    <a:bodyPr/>
                    <a:lstStyle/>
                    <a:p>
                      <a:pPr algn="ctr"/>
                      <a:r>
                        <a:rPr lang="en-US"/>
                        <a:t>50</a:t>
                      </a:r>
                    </a:p>
                  </a:txBody>
                  <a:tcPr/>
                </a:tc>
                <a:tc>
                  <a:txBody>
                    <a:bodyPr/>
                    <a:lstStyle/>
                    <a:p>
                      <a:pPr algn="ctr"/>
                      <a:endParaRPr lang="en-US"/>
                    </a:p>
                  </a:txBody>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289339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a:solidFill>
                  <a:schemeClr val="accent4">
                    <a:lumMod val="75000"/>
                  </a:schemeClr>
                </a:solidFill>
              </a:rPr>
              <a:t>Linked List</a:t>
            </a:r>
            <a:r>
              <a:rPr lang="en-US" b="1"/>
              <a:t>	</a:t>
            </a:r>
            <a:endParaRPr lang="en-US"/>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b="1">
                <a:solidFill>
                  <a:schemeClr val="accent4">
                    <a:lumMod val="75000"/>
                  </a:schemeClr>
                </a:solidFill>
              </a:rPr>
              <a:t> </a:t>
            </a:r>
            <a:r>
              <a:rPr lang="en-US" b="1" u="sng">
                <a:solidFill>
                  <a:schemeClr val="accent4">
                    <a:lumMod val="75000"/>
                  </a:schemeClr>
                </a:solidFill>
              </a:rPr>
              <a:t>Node:</a:t>
            </a:r>
          </a:p>
          <a:p>
            <a:pPr algn="just">
              <a:buNone/>
            </a:pPr>
            <a:r>
              <a:rPr lang="en-US"/>
              <a:t>		</a:t>
            </a:r>
            <a:r>
              <a:rPr lang="en-US">
                <a:solidFill>
                  <a:schemeClr val="accent2">
                    <a:lumMod val="75000"/>
                  </a:schemeClr>
                </a:solidFill>
              </a:rPr>
              <a:t>A node is a memory location which contains 	data and address. A Node in a single Linked List 	contains 2Fields namely:</a:t>
            </a:r>
          </a:p>
          <a:p>
            <a:pPr algn="just">
              <a:buNone/>
            </a:pPr>
            <a:r>
              <a:rPr lang="en-US">
                <a:solidFill>
                  <a:schemeClr val="accent2">
                    <a:lumMod val="75000"/>
                  </a:schemeClr>
                </a:solidFill>
              </a:rPr>
              <a:t>		1.Data Field – To store the data.</a:t>
            </a:r>
          </a:p>
          <a:p>
            <a:pPr algn="just">
              <a:buNone/>
            </a:pPr>
            <a:r>
              <a:rPr lang="en-US">
                <a:solidFill>
                  <a:schemeClr val="accent2">
                    <a:lumMod val="75000"/>
                  </a:schemeClr>
                </a:solidFill>
              </a:rPr>
              <a:t>		2.Address Field – To store the address of the 				    next node.</a:t>
            </a:r>
          </a:p>
          <a:p>
            <a:pPr algn="just">
              <a:buNone/>
            </a:pPr>
            <a:endParaRPr lang="en-US">
              <a:solidFill>
                <a:schemeClr val="accent2">
                  <a:lumMod val="75000"/>
                </a:schemeClr>
              </a:solidFill>
            </a:endParaRPr>
          </a:p>
        </p:txBody>
      </p:sp>
      <p:graphicFrame>
        <p:nvGraphicFramePr>
          <p:cNvPr id="13" name="Table 12"/>
          <p:cNvGraphicFramePr>
            <a:graphicFrameLocks noGrp="1"/>
          </p:cNvGraphicFramePr>
          <p:nvPr/>
        </p:nvGraphicFramePr>
        <p:xfrm>
          <a:off x="2209800" y="5181600"/>
          <a:ext cx="4800600" cy="838200"/>
        </p:xfrm>
        <a:graphic>
          <a:graphicData uri="http://schemas.openxmlformats.org/drawingml/2006/table">
            <a:tbl>
              <a:tblPr firstRow="1" bandRow="1">
                <a:tableStyleId>{5C22544A-7EE6-4342-B048-85BDC9FD1C3A}</a:tableStyleId>
              </a:tblPr>
              <a:tblGrid>
                <a:gridCol w="2400300">
                  <a:extLst>
                    <a:ext uri="{9D8B030D-6E8A-4147-A177-3AD203B41FA5}">
                      <a16:colId xmlns:a16="http://schemas.microsoft.com/office/drawing/2014/main" val="20000"/>
                    </a:ext>
                  </a:extLst>
                </a:gridCol>
                <a:gridCol w="2400300">
                  <a:extLst>
                    <a:ext uri="{9D8B030D-6E8A-4147-A177-3AD203B41FA5}">
                      <a16:colId xmlns:a16="http://schemas.microsoft.com/office/drawing/2014/main" val="20001"/>
                    </a:ext>
                  </a:extLst>
                </a:gridCol>
              </a:tblGrid>
              <a:tr h="838200">
                <a:tc>
                  <a:txBody>
                    <a:bodyPr/>
                    <a:lstStyle/>
                    <a:p>
                      <a:pPr algn="ctr"/>
                      <a:r>
                        <a:rPr lang="en-US" sz="2800" b="1">
                          <a:solidFill>
                            <a:srgbClr val="FFC000"/>
                          </a:solidFill>
                        </a:rPr>
                        <a:t>Data</a:t>
                      </a:r>
                      <a:r>
                        <a:rPr lang="en-US" sz="2800" b="1" baseline="0">
                          <a:solidFill>
                            <a:srgbClr val="FFC000"/>
                          </a:solidFill>
                        </a:rPr>
                        <a:t> Field</a:t>
                      </a:r>
                      <a:endParaRPr lang="en-US" sz="2800" b="1">
                        <a:solidFill>
                          <a:srgbClr val="FFC000"/>
                        </a:solidFill>
                      </a:endParaRPr>
                    </a:p>
                  </a:txBody>
                  <a:tcPr anchor="ctr"/>
                </a:tc>
                <a:tc>
                  <a:txBody>
                    <a:bodyPr/>
                    <a:lstStyle/>
                    <a:p>
                      <a:pPr algn="ctr"/>
                      <a:r>
                        <a:rPr lang="en-US" sz="2800" b="1">
                          <a:solidFill>
                            <a:srgbClr val="FFC000"/>
                          </a:solidFill>
                        </a:rPr>
                        <a:t>Address Field</a:t>
                      </a:r>
                    </a:p>
                  </a:txBody>
                  <a:tcPr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a:solidFill>
                  <a:schemeClr val="accent4">
                    <a:lumMod val="75000"/>
                  </a:schemeClr>
                </a:solidFill>
              </a:rPr>
              <a:t>Linked List</a:t>
            </a:r>
            <a:r>
              <a:rPr lang="en-US" b="1"/>
              <a:t>	</a:t>
            </a:r>
            <a:endParaRPr lang="en-US"/>
          </a:p>
        </p:txBody>
      </p:sp>
      <p:sp>
        <p:nvSpPr>
          <p:cNvPr id="3" name="Content Placeholder 2"/>
          <p:cNvSpPr>
            <a:spLocks noGrp="1"/>
          </p:cNvSpPr>
          <p:nvPr>
            <p:ph idx="1"/>
          </p:nvPr>
        </p:nvSpPr>
        <p:spPr>
          <a:xfrm>
            <a:off x="228600" y="914400"/>
            <a:ext cx="8915400" cy="5791200"/>
          </a:xfrm>
        </p:spPr>
        <p:txBody>
          <a:bodyPr>
            <a:normAutofit/>
          </a:bodyPr>
          <a:lstStyle/>
          <a:p>
            <a:pPr>
              <a:buNone/>
            </a:pPr>
            <a:r>
              <a:rPr lang="en-US"/>
              <a:t> </a:t>
            </a:r>
            <a:r>
              <a:rPr lang="en-US" b="1" u="sng">
                <a:solidFill>
                  <a:schemeClr val="accent4">
                    <a:lumMod val="75000"/>
                  </a:schemeClr>
                </a:solidFill>
              </a:rPr>
              <a:t>Definition:</a:t>
            </a:r>
          </a:p>
          <a:p>
            <a:pPr algn="just">
              <a:buNone/>
            </a:pPr>
            <a:r>
              <a:rPr lang="en-US"/>
              <a:t>	</a:t>
            </a:r>
            <a:r>
              <a:rPr lang="en-US">
                <a:solidFill>
                  <a:schemeClr val="accent2">
                    <a:lumMod val="75000"/>
                  </a:schemeClr>
                </a:solidFill>
              </a:rPr>
              <a:t>In order to avoid the linear cost of insertion and deletion, we need to ensure that the list is not stored contiguously, since otherwise entire parts of the list will need to be moved. Figure shows the general idea of a linked list.</a:t>
            </a:r>
          </a:p>
          <a:p>
            <a:pPr algn="just">
              <a:buNone/>
            </a:pPr>
            <a:r>
              <a:rPr lang="en-US" sz="2400" b="1">
                <a:solidFill>
                  <a:schemeClr val="accent2">
                    <a:lumMod val="75000"/>
                  </a:schemeClr>
                </a:solidFill>
              </a:rPr>
              <a:t>            N1		   N2		     N3		        N4</a:t>
            </a:r>
          </a:p>
          <a:p>
            <a:pPr algn="just">
              <a:buNone/>
            </a:pPr>
            <a:r>
              <a:rPr lang="en-US" sz="2800"/>
              <a:t>  </a:t>
            </a:r>
          </a:p>
          <a:p>
            <a:pPr algn="just">
              <a:buNone/>
            </a:pPr>
            <a:r>
              <a:rPr lang="en-US" sz="2800"/>
              <a:t>	     </a:t>
            </a:r>
            <a:r>
              <a:rPr lang="en-US" sz="2800" b="1">
                <a:solidFill>
                  <a:schemeClr val="accent2">
                    <a:lumMod val="75000"/>
                  </a:schemeClr>
                </a:solidFill>
              </a:rPr>
              <a:t> </a:t>
            </a:r>
            <a:r>
              <a:rPr lang="en-US" sz="2000" b="1">
                <a:solidFill>
                  <a:schemeClr val="accent2">
                    <a:lumMod val="75000"/>
                  </a:schemeClr>
                </a:solidFill>
              </a:rPr>
              <a:t>1000		  2000		    3000		          4000</a:t>
            </a:r>
            <a:endParaRPr lang="en-US" sz="2800" b="1">
              <a:solidFill>
                <a:schemeClr val="accent2">
                  <a:lumMod val="75000"/>
                </a:schemeClr>
              </a:solidFill>
            </a:endParaRPr>
          </a:p>
          <a:p>
            <a:pPr algn="just">
              <a:buNone/>
            </a:pPr>
            <a:endParaRPr lang="en-US"/>
          </a:p>
          <a:p>
            <a:pPr algn="just">
              <a:buNone/>
            </a:pPr>
            <a:endParaRPr lang="en-US"/>
          </a:p>
          <a:p>
            <a:pPr algn="just">
              <a:buNone/>
            </a:pPr>
            <a:endParaRPr lang="en-US"/>
          </a:p>
        </p:txBody>
      </p:sp>
      <p:graphicFrame>
        <p:nvGraphicFramePr>
          <p:cNvPr id="5" name="Table 4"/>
          <p:cNvGraphicFramePr>
            <a:graphicFrameLocks noGrp="1"/>
          </p:cNvGraphicFramePr>
          <p:nvPr>
            <p:extLst>
              <p:ext uri="{D42A27DB-BD31-4B8C-83A1-F6EECF244321}">
                <p14:modId xmlns:p14="http://schemas.microsoft.com/office/powerpoint/2010/main" val="1818260901"/>
              </p:ext>
            </p:extLst>
          </p:nvPr>
        </p:nvGraphicFramePr>
        <p:xfrm>
          <a:off x="609600" y="45821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322681903"/>
              </p:ext>
            </p:extLst>
          </p:nvPr>
        </p:nvGraphicFramePr>
        <p:xfrm>
          <a:off x="2667000" y="45821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3248255927"/>
              </p:ext>
            </p:extLst>
          </p:nvPr>
        </p:nvGraphicFramePr>
        <p:xfrm>
          <a:off x="4724400" y="45821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graphicFrame>
        <p:nvGraphicFramePr>
          <p:cNvPr id="8" name="Table 7"/>
          <p:cNvGraphicFramePr>
            <a:graphicFrameLocks noGrp="1"/>
          </p:cNvGraphicFramePr>
          <p:nvPr/>
        </p:nvGraphicFramePr>
        <p:xfrm>
          <a:off x="6781800" y="45821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10" name="Straight Arrow Connector 9"/>
          <p:cNvCxnSpPr/>
          <p:nvPr/>
        </p:nvCxnSpPr>
        <p:spPr>
          <a:xfrm>
            <a:off x="2209800" y="481076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a:off x="4267200" y="481076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6324600" y="481076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38200" y="49530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flipV="1">
            <a:off x="8001000" y="4953000"/>
            <a:ext cx="0" cy="685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762000" y="5715000"/>
            <a:ext cx="838200" cy="369332"/>
          </a:xfrm>
          <a:prstGeom prst="rect">
            <a:avLst/>
          </a:prstGeom>
          <a:noFill/>
        </p:spPr>
        <p:txBody>
          <a:bodyPr wrap="square" rtlCol="0">
            <a:spAutoFit/>
          </a:bodyPr>
          <a:lstStyle/>
          <a:p>
            <a:r>
              <a:rPr lang="en-US" b="1">
                <a:solidFill>
                  <a:srgbClr val="C00000"/>
                </a:solidFill>
              </a:rPr>
              <a:t>head</a:t>
            </a:r>
          </a:p>
        </p:txBody>
      </p:sp>
      <p:sp>
        <p:nvSpPr>
          <p:cNvPr id="16" name="TextBox 15"/>
          <p:cNvSpPr txBox="1"/>
          <p:nvPr/>
        </p:nvSpPr>
        <p:spPr>
          <a:xfrm>
            <a:off x="8001000" y="5638800"/>
            <a:ext cx="838200" cy="369332"/>
          </a:xfrm>
          <a:prstGeom prst="rect">
            <a:avLst/>
          </a:prstGeom>
          <a:noFill/>
        </p:spPr>
        <p:txBody>
          <a:bodyPr wrap="square" rtlCol="0">
            <a:spAutoFit/>
          </a:bodyPr>
          <a:lstStyle/>
          <a:p>
            <a:r>
              <a:rPr lang="en-US" b="1">
                <a:solidFill>
                  <a:srgbClr val="C00000"/>
                </a:solidFill>
              </a:rPr>
              <a:t>Last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a:solidFill>
                  <a:srgbClr val="7030A0"/>
                </a:solidFill>
              </a:rPr>
              <a:t>Singly Linked List</a:t>
            </a: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a:t>It’s a Dynamic Data structure.</a:t>
            </a:r>
          </a:p>
          <a:p>
            <a:pPr>
              <a:buFont typeface="Wingdings" pitchFamily="2" charset="2"/>
              <a:buChar char="Ø"/>
            </a:pPr>
            <a:r>
              <a:rPr lang="en-US" sz="2800"/>
              <a:t>A node in a singly linked list has two fields namely: </a:t>
            </a:r>
          </a:p>
          <a:p>
            <a:pPr>
              <a:buNone/>
            </a:pPr>
            <a:r>
              <a:rPr lang="en-US" sz="2800"/>
              <a:t>	</a:t>
            </a:r>
            <a:r>
              <a:rPr lang="en-US" sz="2800">
                <a:solidFill>
                  <a:schemeClr val="accent2">
                    <a:lumMod val="50000"/>
                  </a:schemeClr>
                </a:solidFill>
              </a:rPr>
              <a:t>Data Field    – For holding the data</a:t>
            </a:r>
          </a:p>
          <a:p>
            <a:pPr>
              <a:buNone/>
            </a:pPr>
            <a:r>
              <a:rPr lang="en-US" sz="2800">
                <a:solidFill>
                  <a:schemeClr val="accent2">
                    <a:lumMod val="50000"/>
                  </a:schemeClr>
                </a:solidFill>
              </a:rPr>
              <a:t>	Linked Field – For holding the address of next node </a:t>
            </a:r>
          </a:p>
          <a:p>
            <a:pPr>
              <a:buFont typeface="Wingdings" pitchFamily="2" charset="2"/>
              <a:buChar char="Ø"/>
            </a:pPr>
            <a:r>
              <a:rPr lang="en-US" sz="2800"/>
              <a:t>There exists a single link between each node.</a:t>
            </a:r>
          </a:p>
          <a:p>
            <a:pPr>
              <a:buFont typeface="Wingdings" pitchFamily="2" charset="2"/>
              <a:buChar char="Ø"/>
            </a:pPr>
            <a:r>
              <a:rPr lang="en-US" sz="2800"/>
              <a:t>The first node is indicated using a head pointer and the last node is indicated using a last pointer.</a:t>
            </a:r>
          </a:p>
          <a:p>
            <a:pPr>
              <a:buFont typeface="Wingdings" pitchFamily="2" charset="2"/>
              <a:buChar char="Ø"/>
            </a:pPr>
            <a:r>
              <a:rPr lang="en-US" sz="2800"/>
              <a:t>The last nodes link field is filled with NULL pointer to indicate the termination of linked list.</a:t>
            </a:r>
          </a:p>
          <a:p>
            <a:pPr>
              <a:buFont typeface="Wingdings" pitchFamily="2" charset="2"/>
              <a:buChar char="Ø"/>
            </a:pPr>
            <a:r>
              <a:rPr lang="en-US" sz="2800"/>
              <a:t>Traversal in a SLL is possible only in one direction(From head to last).</a:t>
            </a:r>
          </a:p>
          <a:p>
            <a:pPr>
              <a:buFont typeface="Wingdings" pitchFamily="2" charset="2"/>
              <a:buChar char="Ø"/>
            </a:pPr>
            <a:endParaRPr lang="en-US" sz="280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638800"/>
          </a:xfrm>
        </p:spPr>
        <p:txBody>
          <a:bodyPr>
            <a:normAutofit/>
          </a:bodyPr>
          <a:lstStyle/>
          <a:p>
            <a:pPr algn="ctr">
              <a:buNone/>
            </a:pPr>
            <a:r>
              <a:rPr lang="en-US" b="1">
                <a:solidFill>
                  <a:schemeClr val="accent4">
                    <a:lumMod val="75000"/>
                  </a:schemeClr>
                </a:solidFill>
              </a:rPr>
              <a:t> 		 Single Linked List – Node</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nvGraphicFramePr>
        <p:xfrm>
          <a:off x="2590800" y="2819400"/>
          <a:ext cx="4495800" cy="990600"/>
        </p:xfrm>
        <a:graphic>
          <a:graphicData uri="http://schemas.openxmlformats.org/drawingml/2006/table">
            <a:tbl>
              <a:tblPr firstRow="1" bandRow="1">
                <a:tableStyleId>{5C22544A-7EE6-4342-B048-85BDC9FD1C3A}</a:tableStyleId>
              </a:tblPr>
              <a:tblGrid>
                <a:gridCol w="2247900">
                  <a:extLst>
                    <a:ext uri="{9D8B030D-6E8A-4147-A177-3AD203B41FA5}">
                      <a16:colId xmlns:a16="http://schemas.microsoft.com/office/drawing/2014/main" val="20000"/>
                    </a:ext>
                  </a:extLst>
                </a:gridCol>
                <a:gridCol w="2247900">
                  <a:extLst>
                    <a:ext uri="{9D8B030D-6E8A-4147-A177-3AD203B41FA5}">
                      <a16:colId xmlns:a16="http://schemas.microsoft.com/office/drawing/2014/main" val="20001"/>
                    </a:ext>
                  </a:extLst>
                </a:gridCol>
              </a:tblGrid>
              <a:tr h="990600">
                <a:tc>
                  <a:txBody>
                    <a:bodyPr/>
                    <a:lstStyle/>
                    <a:p>
                      <a:pPr algn="ctr"/>
                      <a:r>
                        <a:rPr lang="en-US" sz="2800" b="1">
                          <a:solidFill>
                            <a:srgbClr val="FFC000"/>
                          </a:solidFill>
                        </a:rPr>
                        <a:t>Data</a:t>
                      </a:r>
                      <a:r>
                        <a:rPr lang="en-US" sz="2800" b="1" baseline="0">
                          <a:solidFill>
                            <a:srgbClr val="FFC000"/>
                          </a:solidFill>
                        </a:rPr>
                        <a:t> Field</a:t>
                      </a:r>
                      <a:endParaRPr lang="en-US" sz="2800" b="1">
                        <a:solidFill>
                          <a:srgbClr val="FFC000"/>
                        </a:solidFill>
                      </a:endParaRPr>
                    </a:p>
                  </a:txBody>
                  <a:tcPr anchor="ctr"/>
                </a:tc>
                <a:tc>
                  <a:txBody>
                    <a:bodyPr/>
                    <a:lstStyle/>
                    <a:p>
                      <a:pPr algn="ctr"/>
                      <a:r>
                        <a:rPr lang="en-US" sz="2800" b="1">
                          <a:solidFill>
                            <a:srgbClr val="FFC000"/>
                          </a:solidFill>
                        </a:rPr>
                        <a:t>Address Field</a:t>
                      </a:r>
                    </a:p>
                  </a:txBody>
                  <a:tcPr anchor="ctr"/>
                </a:tc>
                <a:extLst>
                  <a:ext uri="{0D108BD9-81ED-4DB2-BD59-A6C34878D82A}">
                    <a16:rowId xmlns:a16="http://schemas.microsoft.com/office/drawing/2014/main" val="10000"/>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a:solidFill>
                  <a:schemeClr val="accent4">
                    <a:lumMod val="75000"/>
                  </a:schemeClr>
                </a:solidFill>
              </a:rPr>
              <a:t> 		 </a:t>
            </a:r>
          </a:p>
          <a:p>
            <a:pPr algn="ctr">
              <a:buNone/>
            </a:pPr>
            <a:r>
              <a:rPr lang="en-US" b="1">
                <a:solidFill>
                  <a:schemeClr val="accent4">
                    <a:lumMod val="75000"/>
                  </a:schemeClr>
                </a:solidFill>
              </a:rPr>
              <a:t>Single Linked List - Representation</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817677043"/>
              </p:ext>
            </p:extLst>
          </p:nvPr>
        </p:nvGraphicFramePr>
        <p:xfrm>
          <a:off x="16764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7338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7912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32766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334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0574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0866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286000" y="3733800"/>
            <a:ext cx="838200" cy="369332"/>
          </a:xfrm>
          <a:prstGeom prst="rect">
            <a:avLst/>
          </a:prstGeom>
          <a:noFill/>
        </p:spPr>
        <p:txBody>
          <a:bodyPr wrap="square" rtlCol="0">
            <a:spAutoFit/>
          </a:bodyPr>
          <a:lstStyle/>
          <a:p>
            <a:r>
              <a:rPr lang="en-US" b="1">
                <a:solidFill>
                  <a:srgbClr val="7030A0"/>
                </a:solidFill>
              </a:rPr>
              <a:t>1000</a:t>
            </a:r>
          </a:p>
        </p:txBody>
      </p:sp>
      <p:sp>
        <p:nvSpPr>
          <p:cNvPr id="21" name="TextBox 20"/>
          <p:cNvSpPr txBox="1"/>
          <p:nvPr/>
        </p:nvSpPr>
        <p:spPr>
          <a:xfrm>
            <a:off x="4114800" y="3733800"/>
            <a:ext cx="838200" cy="369332"/>
          </a:xfrm>
          <a:prstGeom prst="rect">
            <a:avLst/>
          </a:prstGeom>
          <a:noFill/>
        </p:spPr>
        <p:txBody>
          <a:bodyPr wrap="square" rtlCol="0">
            <a:spAutoFit/>
          </a:bodyPr>
          <a:lstStyle/>
          <a:p>
            <a:r>
              <a:rPr lang="en-US" b="1">
                <a:solidFill>
                  <a:srgbClr val="7030A0"/>
                </a:solidFill>
              </a:rPr>
              <a:t>2000</a:t>
            </a:r>
          </a:p>
        </p:txBody>
      </p:sp>
      <p:sp>
        <p:nvSpPr>
          <p:cNvPr id="22" name="TextBox 21"/>
          <p:cNvSpPr txBox="1"/>
          <p:nvPr/>
        </p:nvSpPr>
        <p:spPr>
          <a:xfrm>
            <a:off x="6172200" y="3733800"/>
            <a:ext cx="838200" cy="369332"/>
          </a:xfrm>
          <a:prstGeom prst="rect">
            <a:avLst/>
          </a:prstGeom>
          <a:noFill/>
        </p:spPr>
        <p:txBody>
          <a:bodyPr wrap="square" rtlCol="0">
            <a:spAutoFit/>
          </a:bodyPr>
          <a:lstStyle/>
          <a:p>
            <a:r>
              <a:rPr lang="en-US" b="1">
                <a:solidFill>
                  <a:srgbClr val="7030A0"/>
                </a:solidFill>
              </a:rPr>
              <a:t>3000</a:t>
            </a:r>
          </a:p>
        </p:txBody>
      </p:sp>
      <p:sp>
        <p:nvSpPr>
          <p:cNvPr id="23" name="TextBox 22"/>
          <p:cNvSpPr txBox="1"/>
          <p:nvPr/>
        </p:nvSpPr>
        <p:spPr>
          <a:xfrm>
            <a:off x="1752600" y="4050268"/>
            <a:ext cx="838200" cy="369332"/>
          </a:xfrm>
          <a:prstGeom prst="rect">
            <a:avLst/>
          </a:prstGeom>
          <a:noFill/>
        </p:spPr>
        <p:txBody>
          <a:bodyPr wrap="square" rtlCol="0">
            <a:spAutoFit/>
          </a:bodyPr>
          <a:lstStyle/>
          <a:p>
            <a:r>
              <a:rPr lang="en-US" b="1">
                <a:solidFill>
                  <a:srgbClr val="C00000"/>
                </a:solidFill>
              </a:rPr>
              <a:t>head</a:t>
            </a:r>
          </a:p>
        </p:txBody>
      </p:sp>
      <p:sp>
        <p:nvSpPr>
          <p:cNvPr id="24" name="TextBox 23"/>
          <p:cNvSpPr txBox="1"/>
          <p:nvPr/>
        </p:nvSpPr>
        <p:spPr>
          <a:xfrm>
            <a:off x="6781800" y="4038600"/>
            <a:ext cx="838200" cy="369332"/>
          </a:xfrm>
          <a:prstGeom prst="rect">
            <a:avLst/>
          </a:prstGeom>
          <a:noFill/>
        </p:spPr>
        <p:txBody>
          <a:bodyPr wrap="square" rtlCol="0">
            <a:spAutoFit/>
          </a:bodyPr>
          <a:lstStyle/>
          <a:p>
            <a:r>
              <a:rPr lang="en-US" b="1">
                <a:solidFill>
                  <a:srgbClr val="C00000"/>
                </a:solidFill>
              </a:rPr>
              <a:t>Last</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0"/>
            <a:ext cx="8229600" cy="1143000"/>
          </a:xfrm>
        </p:spPr>
        <p:txBody>
          <a:bodyPr/>
          <a:lstStyle/>
          <a:p>
            <a:r>
              <a:rPr lang="en-US" b="1" u="sng">
                <a:solidFill>
                  <a:schemeClr val="accent4">
                    <a:lumMod val="75000"/>
                  </a:schemeClr>
                </a:solidFill>
              </a:rPr>
              <a:t>Linked List</a:t>
            </a:r>
            <a:endParaRPr lang="en-US"/>
          </a:p>
        </p:txBody>
      </p:sp>
      <p:sp>
        <p:nvSpPr>
          <p:cNvPr id="3" name="Content Placeholder 2"/>
          <p:cNvSpPr>
            <a:spLocks noGrp="1"/>
          </p:cNvSpPr>
          <p:nvPr>
            <p:ph idx="1"/>
          </p:nvPr>
        </p:nvSpPr>
        <p:spPr>
          <a:xfrm>
            <a:off x="-685800" y="1143000"/>
            <a:ext cx="10058400" cy="5334000"/>
          </a:xfrm>
        </p:spPr>
        <p:txBody>
          <a:bodyPr>
            <a:normAutofit/>
          </a:bodyPr>
          <a:lstStyle/>
          <a:p>
            <a:pPr>
              <a:buNone/>
            </a:pPr>
            <a:r>
              <a:rPr lang="en-US" b="1"/>
              <a:t>           </a:t>
            </a:r>
            <a:r>
              <a:rPr lang="en-US" b="1" u="sng">
                <a:solidFill>
                  <a:schemeClr val="accent2">
                    <a:lumMod val="75000"/>
                  </a:schemeClr>
                </a:solidFill>
              </a:rPr>
              <a:t>Operations carried out in a Linked List :</a:t>
            </a:r>
            <a:r>
              <a:rPr lang="en-US">
                <a:solidFill>
                  <a:schemeClr val="accent2">
                    <a:lumMod val="75000"/>
                  </a:schemeClr>
                </a:solidFill>
              </a:rPr>
              <a:t>	</a:t>
            </a:r>
          </a:p>
          <a:p>
            <a:pPr>
              <a:buNone/>
            </a:pPr>
            <a:endParaRPr lang="en-US">
              <a:solidFill>
                <a:schemeClr val="accent2">
                  <a:lumMod val="75000"/>
                </a:schemeClr>
              </a:solidFill>
            </a:endParaRPr>
          </a:p>
          <a:p>
            <a:pPr>
              <a:buNone/>
            </a:pPr>
            <a:r>
              <a:rPr lang="en-US">
                <a:solidFill>
                  <a:schemeClr val="accent2">
                    <a:lumMod val="75000"/>
                  </a:schemeClr>
                </a:solidFill>
              </a:rPr>
              <a:t>		1.Creating a Linked List – Creation( )</a:t>
            </a:r>
          </a:p>
          <a:p>
            <a:pPr>
              <a:buNone/>
            </a:pPr>
            <a:r>
              <a:rPr lang="en-US">
                <a:solidFill>
                  <a:schemeClr val="accent2">
                    <a:lumMod val="75000"/>
                  </a:schemeClr>
                </a:solidFill>
              </a:rPr>
              <a:t>		2.Inserting a node on to Linked List – Insert( )</a:t>
            </a:r>
          </a:p>
          <a:p>
            <a:pPr>
              <a:buNone/>
            </a:pPr>
            <a:r>
              <a:rPr lang="en-US">
                <a:solidFill>
                  <a:schemeClr val="accent2">
                    <a:lumMod val="75000"/>
                  </a:schemeClr>
                </a:solidFill>
              </a:rPr>
              <a:t>		3.Deleting a node from Linked List – Delete( )</a:t>
            </a:r>
          </a:p>
          <a:p>
            <a:pPr>
              <a:buNone/>
            </a:pPr>
            <a:r>
              <a:rPr lang="en-US">
                <a:solidFill>
                  <a:schemeClr val="accent2">
                    <a:lumMod val="75000"/>
                  </a:schemeClr>
                </a:solidFill>
              </a:rPr>
              <a:t>		4.Modifying elements from Linked List – Modify( )</a:t>
            </a:r>
          </a:p>
          <a:p>
            <a:pPr>
              <a:buNone/>
            </a:pPr>
            <a:r>
              <a:rPr lang="en-US">
                <a:solidFill>
                  <a:schemeClr val="accent2">
                    <a:lumMod val="75000"/>
                  </a:schemeClr>
                </a:solidFill>
              </a:rPr>
              <a:t>		5.Displaying the elements of a Linked List – Display( )           </a:t>
            </a:r>
          </a:p>
          <a:p>
            <a:pPr>
              <a:buNone/>
            </a:pPr>
            <a:r>
              <a:rPr lang="en-US">
                <a:solidFill>
                  <a:schemeClr val="accent2">
                    <a:lumMod val="75000"/>
                  </a:schemeClr>
                </a:solidFill>
              </a:rPr>
              <a:t>		6.Finding an element from the Display( ) – Find( )</a:t>
            </a:r>
          </a:p>
          <a:p>
            <a:pPr>
              <a:buNone/>
            </a:pPr>
            <a:endParaRPr 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a:solidFill>
                  <a:schemeClr val="accent4">
                    <a:lumMod val="75000"/>
                  </a:schemeClr>
                </a:solidFill>
              </a:rPr>
              <a:t>Declaration for a SLL</a:t>
            </a:r>
          </a:p>
        </p:txBody>
      </p:sp>
      <p:sp>
        <p:nvSpPr>
          <p:cNvPr id="3" name="Content Placeholder 2"/>
          <p:cNvSpPr>
            <a:spLocks noGrp="1"/>
          </p:cNvSpPr>
          <p:nvPr>
            <p:ph idx="1"/>
          </p:nvPr>
        </p:nvSpPr>
        <p:spPr>
          <a:xfrm>
            <a:off x="228600" y="1600200"/>
            <a:ext cx="8686800" cy="4800600"/>
          </a:xfrm>
        </p:spPr>
        <p:txBody>
          <a:bodyPr>
            <a:normAutofit fontScale="92500"/>
          </a:bodyPr>
          <a:lstStyle/>
          <a:p>
            <a:pPr>
              <a:buNone/>
            </a:pPr>
            <a:r>
              <a:rPr lang="en-US" err="1">
                <a:solidFill>
                  <a:schemeClr val="accent2">
                    <a:lumMod val="50000"/>
                  </a:schemeClr>
                </a:solidFill>
              </a:rPr>
              <a:t>struct</a:t>
            </a:r>
            <a:r>
              <a:rPr lang="en-US">
                <a:solidFill>
                  <a:schemeClr val="accent2">
                    <a:lumMod val="50000"/>
                  </a:schemeClr>
                </a:solidFill>
              </a:rPr>
              <a:t> node</a:t>
            </a:r>
          </a:p>
          <a:p>
            <a:pPr>
              <a:buNone/>
            </a:pPr>
            <a:r>
              <a:rPr lang="en-US">
                <a:solidFill>
                  <a:schemeClr val="accent2">
                    <a:lumMod val="50000"/>
                  </a:schemeClr>
                </a:solidFill>
              </a:rPr>
              <a:t>{</a:t>
            </a:r>
          </a:p>
          <a:p>
            <a:pPr>
              <a:buNone/>
            </a:pPr>
            <a:r>
              <a:rPr lang="en-US">
                <a:solidFill>
                  <a:schemeClr val="accent2">
                    <a:lumMod val="50000"/>
                  </a:schemeClr>
                </a:solidFill>
              </a:rPr>
              <a:t>       </a:t>
            </a:r>
            <a:r>
              <a:rPr lang="en-US" err="1">
                <a:solidFill>
                  <a:schemeClr val="accent2">
                    <a:lumMod val="50000"/>
                  </a:schemeClr>
                </a:solidFill>
              </a:rPr>
              <a:t>int</a:t>
            </a:r>
            <a:r>
              <a:rPr lang="en-US">
                <a:solidFill>
                  <a:schemeClr val="accent2">
                    <a:lumMod val="50000"/>
                  </a:schemeClr>
                </a:solidFill>
              </a:rPr>
              <a:t> data; </a:t>
            </a:r>
            <a:r>
              <a:rPr lang="en-US">
                <a:solidFill>
                  <a:srgbClr val="7030A0"/>
                </a:solidFill>
              </a:rPr>
              <a:t>// Data Field</a:t>
            </a:r>
          </a:p>
          <a:p>
            <a:pPr>
              <a:buNone/>
            </a:pPr>
            <a:r>
              <a:rPr lang="en-US">
                <a:solidFill>
                  <a:schemeClr val="accent2">
                    <a:lumMod val="50000"/>
                  </a:schemeClr>
                </a:solidFill>
              </a:rPr>
              <a:t>       </a:t>
            </a:r>
            <a:r>
              <a:rPr lang="en-US" err="1">
                <a:solidFill>
                  <a:schemeClr val="accent2">
                    <a:lumMod val="50000"/>
                  </a:schemeClr>
                </a:solidFill>
              </a:rPr>
              <a:t>struct</a:t>
            </a:r>
            <a:r>
              <a:rPr lang="en-US">
                <a:solidFill>
                  <a:schemeClr val="accent2">
                    <a:lumMod val="50000"/>
                  </a:schemeClr>
                </a:solidFill>
              </a:rPr>
              <a:t> node *link; </a:t>
            </a:r>
            <a:r>
              <a:rPr lang="en-US">
                <a:solidFill>
                  <a:srgbClr val="7030A0"/>
                </a:solidFill>
              </a:rPr>
              <a:t>// Address or link field</a:t>
            </a:r>
          </a:p>
          <a:p>
            <a:pPr>
              <a:buNone/>
            </a:pPr>
            <a:r>
              <a:rPr lang="en-US">
                <a:solidFill>
                  <a:schemeClr val="accent2">
                    <a:lumMod val="50000"/>
                  </a:schemeClr>
                </a:solidFill>
              </a:rPr>
              <a:t>}*head=NULL,*</a:t>
            </a:r>
            <a:r>
              <a:rPr lang="en-US" err="1">
                <a:solidFill>
                  <a:schemeClr val="accent2">
                    <a:lumMod val="50000"/>
                  </a:schemeClr>
                </a:solidFill>
              </a:rPr>
              <a:t>newnode</a:t>
            </a:r>
            <a:r>
              <a:rPr lang="en-US">
                <a:solidFill>
                  <a:schemeClr val="accent2">
                    <a:lumMod val="50000"/>
                  </a:schemeClr>
                </a:solidFill>
              </a:rPr>
              <a:t>,*last,*</a:t>
            </a:r>
            <a:r>
              <a:rPr lang="en-US" err="1">
                <a:solidFill>
                  <a:schemeClr val="accent2">
                    <a:lumMod val="50000"/>
                  </a:schemeClr>
                </a:solidFill>
              </a:rPr>
              <a:t>delnode</a:t>
            </a:r>
            <a:r>
              <a:rPr lang="en-US">
                <a:solidFill>
                  <a:schemeClr val="accent2">
                    <a:lumMod val="50000"/>
                  </a:schemeClr>
                </a:solidFill>
              </a:rPr>
              <a:t>,*</a:t>
            </a:r>
            <a:r>
              <a:rPr lang="en-US" err="1">
                <a:solidFill>
                  <a:schemeClr val="accent2">
                    <a:lumMod val="50000"/>
                  </a:schemeClr>
                </a:solidFill>
              </a:rPr>
              <a:t>prev</a:t>
            </a:r>
            <a:r>
              <a:rPr lang="en-US">
                <a:solidFill>
                  <a:schemeClr val="accent2">
                    <a:lumMod val="50000"/>
                  </a:schemeClr>
                </a:solidFill>
              </a:rPr>
              <a:t>,*temp;</a:t>
            </a:r>
          </a:p>
          <a:p>
            <a:pPr>
              <a:buNone/>
            </a:pPr>
            <a:endParaRPr lang="en-US">
              <a:solidFill>
                <a:schemeClr val="accent2">
                  <a:lumMod val="50000"/>
                </a:schemeClr>
              </a:solidFill>
            </a:endParaRPr>
          </a:p>
          <a:p>
            <a:pPr>
              <a:buNone/>
            </a:pPr>
            <a:r>
              <a:rPr lang="en-US">
                <a:solidFill>
                  <a:schemeClr val="accent2">
                    <a:lumMod val="50000"/>
                  </a:schemeClr>
                </a:solidFill>
              </a:rPr>
              <a:t>	</a:t>
            </a:r>
            <a:r>
              <a:rPr lang="en-US">
                <a:solidFill>
                  <a:srgbClr val="7030A0"/>
                </a:solidFill>
              </a:rPr>
              <a:t>Where node is a user defined data type which is capable of holding data and address of next node.</a:t>
            </a:r>
          </a:p>
          <a:p>
            <a:pPr>
              <a:buNone/>
            </a:pPr>
            <a:endParaRPr lang="en-US">
              <a:solidFill>
                <a:schemeClr val="accent2">
                  <a:lumMod val="50000"/>
                </a:schemeClr>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a:solidFill>
                  <a:srgbClr val="7030A0"/>
                </a:solidFill>
              </a:rPr>
              <a:t>Singly Linked List</a:t>
            </a: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a:solidFill>
                  <a:schemeClr val="accent2">
                    <a:lumMod val="50000"/>
                  </a:schemeClr>
                </a:solidFill>
              </a:rPr>
              <a:t>To create a new node in a SLL we can define two basic functions </a:t>
            </a:r>
          </a:p>
          <a:p>
            <a:pPr>
              <a:buNone/>
            </a:pPr>
            <a:r>
              <a:rPr lang="en-US" sz="2800">
                <a:solidFill>
                  <a:schemeClr val="accent2">
                    <a:lumMod val="50000"/>
                  </a:schemeClr>
                </a:solidFill>
              </a:rPr>
              <a:t>		</a:t>
            </a:r>
            <a:r>
              <a:rPr lang="en-US" sz="2800" err="1">
                <a:solidFill>
                  <a:srgbClr val="7030A0"/>
                </a:solidFill>
              </a:rPr>
              <a:t>getnode</a:t>
            </a:r>
            <a:r>
              <a:rPr lang="en-US" sz="2800">
                <a:solidFill>
                  <a:srgbClr val="7030A0"/>
                </a:solidFill>
              </a:rPr>
              <a:t>( ) </a:t>
            </a:r>
            <a:r>
              <a:rPr lang="en-US" sz="2800">
                <a:solidFill>
                  <a:schemeClr val="accent2">
                    <a:lumMod val="50000"/>
                  </a:schemeClr>
                </a:solidFill>
              </a:rPr>
              <a:t>– for allocating the memory for a 					node dynamically.</a:t>
            </a:r>
          </a:p>
          <a:p>
            <a:pPr>
              <a:buNone/>
            </a:pPr>
            <a:r>
              <a:rPr lang="en-US" sz="2800">
                <a:solidFill>
                  <a:schemeClr val="accent2">
                    <a:lumMod val="50000"/>
                  </a:schemeClr>
                </a:solidFill>
              </a:rPr>
              <a:t>		</a:t>
            </a:r>
            <a:r>
              <a:rPr lang="en-US" sz="2800" err="1">
                <a:solidFill>
                  <a:srgbClr val="7030A0"/>
                </a:solidFill>
              </a:rPr>
              <a:t>readnode</a:t>
            </a:r>
            <a:r>
              <a:rPr lang="en-US" sz="2800">
                <a:solidFill>
                  <a:srgbClr val="7030A0"/>
                </a:solidFill>
              </a:rPr>
              <a:t>( )</a:t>
            </a:r>
            <a:r>
              <a:rPr lang="en-US" sz="2800">
                <a:solidFill>
                  <a:schemeClr val="accent2">
                    <a:lumMod val="50000"/>
                  </a:schemeClr>
                </a:solidFill>
              </a:rPr>
              <a:t>- for reading data and assigning a NULL 			value in link field.</a:t>
            </a:r>
          </a:p>
          <a:p>
            <a:pPr>
              <a:buNone/>
            </a:pPr>
            <a:endParaRPr lang="en-US" sz="2800">
              <a:solidFill>
                <a:schemeClr val="accent2">
                  <a:lumMod val="50000"/>
                </a:schemeClr>
              </a:solidFill>
            </a:endParaRPr>
          </a:p>
          <a:p>
            <a:pPr>
              <a:buFont typeface="Wingdings" pitchFamily="2" charset="2"/>
              <a:buChar char="Ø"/>
            </a:pPr>
            <a:r>
              <a:rPr lang="en-US" sz="2800">
                <a:solidFill>
                  <a:schemeClr val="accent2">
                    <a:lumMod val="50000"/>
                  </a:schemeClr>
                </a:solidFill>
              </a:rPr>
              <a:t>Whenever we need to create a new node we can call the functions </a:t>
            </a:r>
            <a:r>
              <a:rPr lang="en-US" sz="2800" err="1">
                <a:solidFill>
                  <a:schemeClr val="accent2">
                    <a:lumMod val="50000"/>
                  </a:schemeClr>
                </a:solidFill>
              </a:rPr>
              <a:t>getnode</a:t>
            </a:r>
            <a:r>
              <a:rPr lang="en-US" sz="2800">
                <a:solidFill>
                  <a:schemeClr val="accent2">
                    <a:lumMod val="50000"/>
                  </a:schemeClr>
                </a:solidFill>
              </a:rPr>
              <a:t>( ) and </a:t>
            </a:r>
            <a:r>
              <a:rPr lang="en-US" sz="2800" err="1">
                <a:solidFill>
                  <a:schemeClr val="accent2">
                    <a:lumMod val="50000"/>
                  </a:schemeClr>
                </a:solidFill>
              </a:rPr>
              <a:t>readnode</a:t>
            </a:r>
            <a:r>
              <a:rPr lang="en-US" sz="2800">
                <a:solidFill>
                  <a:schemeClr val="accent2">
                    <a:lumMod val="50000"/>
                  </a:schemeClr>
                </a:solidFill>
              </a:rPr>
              <a:t>( ).</a:t>
            </a:r>
          </a:p>
          <a:p>
            <a:pPr>
              <a:buFont typeface="Wingdings" pitchFamily="2" charset="2"/>
              <a:buChar char="Ø"/>
            </a:pPr>
            <a:endParaRPr lang="en-US" sz="2800">
              <a:solidFill>
                <a:schemeClr val="accent2">
                  <a:lumMod val="50000"/>
                </a:schemeClr>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lnSpcReduction="10000"/>
          </a:bodyPr>
          <a:lstStyle/>
          <a:p>
            <a:pPr algn="ctr">
              <a:buNone/>
            </a:pPr>
            <a:r>
              <a:rPr lang="en-US" b="1" u="sng">
                <a:solidFill>
                  <a:srgbClr val="7030A0"/>
                </a:solidFill>
              </a:rPr>
              <a:t>Creating a new node</a:t>
            </a:r>
          </a:p>
          <a:p>
            <a:pPr>
              <a:buNone/>
            </a:pPr>
            <a:r>
              <a:rPr lang="en-US" err="1">
                <a:solidFill>
                  <a:srgbClr val="7030A0"/>
                </a:solidFill>
              </a:rPr>
              <a:t>getnode</a:t>
            </a:r>
            <a:r>
              <a:rPr lang="en-US">
                <a:solidFill>
                  <a:srgbClr val="7030A0"/>
                </a:solidFill>
              </a:rPr>
              <a:t>()</a:t>
            </a:r>
          </a:p>
          <a:p>
            <a:pPr>
              <a:buNone/>
            </a:pPr>
            <a:r>
              <a:rPr lang="en-US">
                <a:solidFill>
                  <a:schemeClr val="accent2">
                    <a:lumMod val="50000"/>
                  </a:schemeClr>
                </a:solidFill>
              </a:rPr>
              <a:t>     {</a:t>
            </a:r>
          </a:p>
          <a:p>
            <a:pPr>
              <a:buNone/>
            </a:pPr>
            <a:r>
              <a:rPr lang="en-US">
                <a:solidFill>
                  <a:schemeClr val="accent2">
                    <a:lumMod val="50000"/>
                  </a:schemeClr>
                </a:solidFill>
              </a:rPr>
              <a:t>          </a:t>
            </a:r>
            <a:r>
              <a:rPr lang="en-US" err="1">
                <a:solidFill>
                  <a:schemeClr val="accent2">
                    <a:lumMod val="50000"/>
                  </a:schemeClr>
                </a:solidFill>
              </a:rPr>
              <a:t>newnode</a:t>
            </a:r>
            <a:r>
              <a:rPr lang="en-US">
                <a:solidFill>
                  <a:schemeClr val="accent2">
                    <a:lumMod val="50000"/>
                  </a:schemeClr>
                </a:solidFill>
              </a:rPr>
              <a:t>=(node*)</a:t>
            </a:r>
            <a:r>
              <a:rPr lang="en-US" err="1">
                <a:solidFill>
                  <a:schemeClr val="accent2">
                    <a:lumMod val="50000"/>
                  </a:schemeClr>
                </a:solidFill>
              </a:rPr>
              <a:t>malloc</a:t>
            </a:r>
            <a:r>
              <a:rPr lang="en-US">
                <a:solidFill>
                  <a:schemeClr val="accent2">
                    <a:lumMod val="50000"/>
                  </a:schemeClr>
                </a:solidFill>
              </a:rPr>
              <a:t>(</a:t>
            </a:r>
            <a:r>
              <a:rPr lang="en-US" err="1">
                <a:solidFill>
                  <a:schemeClr val="accent2">
                    <a:lumMod val="50000"/>
                  </a:schemeClr>
                </a:solidFill>
              </a:rPr>
              <a:t>sizeof</a:t>
            </a:r>
            <a:r>
              <a:rPr lang="en-US">
                <a:solidFill>
                  <a:schemeClr val="accent2">
                    <a:lumMod val="50000"/>
                  </a:schemeClr>
                </a:solidFill>
              </a:rPr>
              <a:t>(node));</a:t>
            </a:r>
          </a:p>
          <a:p>
            <a:pPr>
              <a:buNone/>
            </a:pPr>
            <a:r>
              <a:rPr lang="en-US">
                <a:solidFill>
                  <a:schemeClr val="accent2">
                    <a:lumMod val="50000"/>
                  </a:schemeClr>
                </a:solidFill>
              </a:rPr>
              <a:t>     }</a:t>
            </a:r>
          </a:p>
          <a:p>
            <a:pPr>
              <a:buNone/>
            </a:pPr>
            <a:endParaRPr lang="en-US">
              <a:solidFill>
                <a:schemeClr val="accent2">
                  <a:lumMod val="50000"/>
                </a:schemeClr>
              </a:solidFill>
            </a:endParaRPr>
          </a:p>
          <a:p>
            <a:pPr>
              <a:buNone/>
            </a:pPr>
            <a:r>
              <a:rPr lang="en-US" err="1">
                <a:solidFill>
                  <a:srgbClr val="7030A0"/>
                </a:solidFill>
              </a:rPr>
              <a:t>readnode</a:t>
            </a:r>
            <a:r>
              <a:rPr lang="en-US">
                <a:solidFill>
                  <a:srgbClr val="7030A0"/>
                </a:solidFill>
              </a:rPr>
              <a:t>()</a:t>
            </a:r>
          </a:p>
          <a:p>
            <a:pPr>
              <a:buNone/>
            </a:pPr>
            <a:r>
              <a:rPr lang="en-US">
                <a:solidFill>
                  <a:schemeClr val="accent2">
                    <a:lumMod val="50000"/>
                  </a:schemeClr>
                </a:solidFill>
              </a:rPr>
              <a:t>     {</a:t>
            </a:r>
          </a:p>
          <a:p>
            <a:pPr>
              <a:buNone/>
            </a:pPr>
            <a:r>
              <a:rPr lang="en-US">
                <a:solidFill>
                  <a:schemeClr val="accent2">
                    <a:lumMod val="50000"/>
                  </a:schemeClr>
                </a:solidFill>
              </a:rPr>
              <a:t>		Read </a:t>
            </a:r>
            <a:r>
              <a:rPr lang="en-US" err="1">
                <a:solidFill>
                  <a:schemeClr val="accent2">
                    <a:lumMod val="50000"/>
                  </a:schemeClr>
                </a:solidFill>
              </a:rPr>
              <a:t>newnode</a:t>
            </a:r>
            <a:r>
              <a:rPr lang="en-US">
                <a:solidFill>
                  <a:schemeClr val="accent2">
                    <a:lumMod val="50000"/>
                  </a:schemeClr>
                </a:solidFill>
              </a:rPr>
              <a:t>-&gt;data;</a:t>
            </a:r>
          </a:p>
          <a:p>
            <a:pPr>
              <a:buNone/>
            </a:pPr>
            <a:r>
              <a:rPr lang="en-US">
                <a:solidFill>
                  <a:schemeClr val="accent2">
                    <a:lumMod val="50000"/>
                  </a:schemeClr>
                </a:solidFill>
              </a:rPr>
              <a:t>          </a:t>
            </a:r>
            <a:r>
              <a:rPr lang="en-US" err="1">
                <a:solidFill>
                  <a:schemeClr val="accent2">
                    <a:lumMod val="50000"/>
                  </a:schemeClr>
                </a:solidFill>
              </a:rPr>
              <a:t>newnode</a:t>
            </a:r>
            <a:r>
              <a:rPr lang="en-US">
                <a:solidFill>
                  <a:schemeClr val="accent2">
                    <a:lumMod val="50000"/>
                  </a:schemeClr>
                </a:solidFill>
              </a:rPr>
              <a:t>-&gt;link=NULL;</a:t>
            </a:r>
          </a:p>
          <a:p>
            <a:pPr>
              <a:buNone/>
            </a:pPr>
            <a:r>
              <a:rPr lang="en-US">
                <a:solidFill>
                  <a:schemeClr val="accent2">
                    <a:lumMod val="50000"/>
                  </a:schemeClr>
                </a:solidFill>
              </a:rPr>
              <a:t>     }</a:t>
            </a:r>
          </a:p>
        </p:txBody>
      </p:sp>
      <p:graphicFrame>
        <p:nvGraphicFramePr>
          <p:cNvPr id="4" name="Table 3"/>
          <p:cNvGraphicFramePr>
            <a:graphicFrameLocks noGrp="1"/>
          </p:cNvGraphicFramePr>
          <p:nvPr/>
        </p:nvGraphicFramePr>
        <p:xfrm>
          <a:off x="5486400" y="2819400"/>
          <a:ext cx="3429000" cy="7620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762000">
                <a:tc>
                  <a:txBody>
                    <a:bodyPr/>
                    <a:lstStyle/>
                    <a:p>
                      <a:pPr algn="ctr"/>
                      <a:r>
                        <a:rPr lang="en-US" sz="2000" b="1">
                          <a:solidFill>
                            <a:schemeClr val="accent6">
                              <a:lumMod val="20000"/>
                              <a:lumOff val="80000"/>
                            </a:schemeClr>
                          </a:solidFill>
                        </a:rPr>
                        <a:t>Data</a:t>
                      </a:r>
                      <a:r>
                        <a:rPr lang="en-US" sz="2000" b="1" baseline="0">
                          <a:solidFill>
                            <a:schemeClr val="accent6">
                              <a:lumMod val="20000"/>
                              <a:lumOff val="80000"/>
                            </a:schemeClr>
                          </a:solidFill>
                        </a:rPr>
                        <a:t> Field</a:t>
                      </a:r>
                      <a:endParaRPr lang="en-US" sz="2000" b="1">
                        <a:solidFill>
                          <a:schemeClr val="accent6">
                            <a:lumMod val="20000"/>
                            <a:lumOff val="80000"/>
                          </a:schemeClr>
                        </a:solidFill>
                      </a:endParaRPr>
                    </a:p>
                  </a:txBody>
                  <a:tcPr anchor="ctr"/>
                </a:tc>
                <a:tc>
                  <a:txBody>
                    <a:bodyPr/>
                    <a:lstStyle/>
                    <a:p>
                      <a:pPr algn="ctr"/>
                      <a:r>
                        <a:rPr lang="en-US" sz="2000" b="1">
                          <a:solidFill>
                            <a:schemeClr val="accent6">
                              <a:lumMod val="20000"/>
                              <a:lumOff val="80000"/>
                            </a:schemeClr>
                          </a:solidFill>
                        </a:rPr>
                        <a:t>Address Field</a:t>
                      </a:r>
                    </a:p>
                  </a:txBody>
                  <a:tcPr anchor="ct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492260" y="4876800"/>
          <a:ext cx="3429000" cy="762000"/>
        </p:xfrm>
        <a:graphic>
          <a:graphicData uri="http://schemas.openxmlformats.org/drawingml/2006/table">
            <a:tbl>
              <a:tblPr firstRow="1" bandRow="1">
                <a:tableStyleId>{5C22544A-7EE6-4342-B048-85BDC9FD1C3A}</a:tableStyleId>
              </a:tblPr>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tblGrid>
              <a:tr h="762000">
                <a:tc>
                  <a:txBody>
                    <a:bodyPr/>
                    <a:lstStyle/>
                    <a:p>
                      <a:pPr algn="ctr"/>
                      <a:r>
                        <a:rPr lang="en-US" sz="2000" b="1">
                          <a:solidFill>
                            <a:schemeClr val="accent6">
                              <a:lumMod val="20000"/>
                              <a:lumOff val="80000"/>
                            </a:schemeClr>
                          </a:solidFill>
                        </a:rPr>
                        <a:t>10</a:t>
                      </a:r>
                    </a:p>
                  </a:txBody>
                  <a:tcPr anchor="ctr"/>
                </a:tc>
                <a:tc>
                  <a:txBody>
                    <a:bodyPr/>
                    <a:lstStyle/>
                    <a:p>
                      <a:pPr algn="ctr"/>
                      <a:r>
                        <a:rPr lang="en-US" sz="2000" b="1">
                          <a:solidFill>
                            <a:schemeClr val="accent6">
                              <a:lumMod val="20000"/>
                              <a:lumOff val="80000"/>
                            </a:schemeClr>
                          </a:solidFill>
                        </a:rPr>
                        <a:t>NULL</a:t>
                      </a:r>
                    </a:p>
                  </a:txBody>
                  <a:tcPr anchor="ct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flipV="1">
            <a:off x="6324600" y="57795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 name="TextBox 6"/>
          <p:cNvSpPr txBox="1"/>
          <p:nvPr/>
        </p:nvSpPr>
        <p:spPr>
          <a:xfrm>
            <a:off x="6019800" y="6096000"/>
            <a:ext cx="11430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sp>
        <p:nvSpPr>
          <p:cNvPr id="8" name="TextBox 7"/>
          <p:cNvSpPr txBox="1"/>
          <p:nvPr/>
        </p:nvSpPr>
        <p:spPr>
          <a:xfrm>
            <a:off x="6858000" y="5650468"/>
            <a:ext cx="1143000" cy="369332"/>
          </a:xfrm>
          <a:prstGeom prst="rect">
            <a:avLst/>
          </a:prstGeom>
          <a:noFill/>
        </p:spPr>
        <p:txBody>
          <a:bodyPr wrap="square" rtlCol="0">
            <a:spAutoFit/>
          </a:bodyPr>
          <a:lstStyle/>
          <a:p>
            <a:r>
              <a:rPr lang="en-US" b="1">
                <a:solidFill>
                  <a:srgbClr val="C00000"/>
                </a:solidFill>
              </a:rPr>
              <a:t>1000</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57200" y="304800"/>
            <a:ext cx="8305800" cy="6095999"/>
          </a:xfrm>
        </p:spPr>
        <p:txBody>
          <a:bodyPr>
            <a:normAutofit fontScale="90000"/>
          </a:bodyPr>
          <a:lstStyle/>
          <a:p>
            <a:pPr algn="l"/>
            <a:br>
              <a:rPr lang="en-US"/>
            </a:br>
            <a:br>
              <a:rPr lang="en-US"/>
            </a:br>
            <a:br>
              <a:rPr lang="en-US"/>
            </a:br>
            <a:br>
              <a:rPr lang="en-US"/>
            </a:br>
            <a:br>
              <a:rPr lang="en-US"/>
            </a:br>
            <a:br>
              <a:rPr lang="en-US"/>
            </a:br>
            <a:r>
              <a:rPr lang="en-US" b="1" u="sng">
                <a:solidFill>
                  <a:srgbClr val="7030A0"/>
                </a:solidFill>
              </a:rPr>
              <a:t>Stack Operations:</a:t>
            </a:r>
            <a:br>
              <a:rPr lang="en-US">
                <a:solidFill>
                  <a:schemeClr val="accent2">
                    <a:lumMod val="50000"/>
                  </a:schemeClr>
                </a:solidFill>
              </a:rPr>
            </a:br>
            <a:br>
              <a:rPr lang="en-US"/>
            </a:br>
            <a:r>
              <a:rPr lang="en-US">
                <a:solidFill>
                  <a:srgbClr val="7030A0"/>
                </a:solidFill>
              </a:rPr>
              <a:t>1.Push( ) </a:t>
            </a:r>
            <a:r>
              <a:rPr lang="en-US">
                <a:solidFill>
                  <a:schemeClr val="accent2">
                    <a:lumMod val="50000"/>
                  </a:schemeClr>
                </a:solidFill>
              </a:rPr>
              <a:t>– Inserting the element at the top of the stack (Inserting a new node at the end of the linked list)</a:t>
            </a:r>
            <a:br>
              <a:rPr lang="en-US">
                <a:solidFill>
                  <a:schemeClr val="accent2">
                    <a:lumMod val="50000"/>
                  </a:schemeClr>
                </a:solidFill>
              </a:rPr>
            </a:br>
            <a:br>
              <a:rPr lang="en-US">
                <a:solidFill>
                  <a:schemeClr val="accent2">
                    <a:lumMod val="50000"/>
                  </a:schemeClr>
                </a:solidFill>
              </a:rPr>
            </a:br>
            <a:r>
              <a:rPr lang="en-US">
                <a:solidFill>
                  <a:srgbClr val="7030A0"/>
                </a:solidFill>
              </a:rPr>
              <a:t>2.Pop( ) </a:t>
            </a:r>
            <a:r>
              <a:rPr lang="en-US">
                <a:solidFill>
                  <a:schemeClr val="accent2">
                    <a:lumMod val="50000"/>
                  </a:schemeClr>
                </a:solidFill>
              </a:rPr>
              <a:t>– Deleting the top most element from the stack (Deleting the last node from the linked list)</a:t>
            </a:r>
            <a:br>
              <a:rPr lang="en-US"/>
            </a:br>
            <a:br>
              <a:rPr lang="en-US"/>
            </a:br>
            <a:br>
              <a:rPr lang="en-US"/>
            </a:br>
            <a:br>
              <a:rPr lang="en-US"/>
            </a:br>
            <a:br>
              <a:rPr lang="en-US"/>
            </a:br>
            <a:br>
              <a:rPr lang="en-US"/>
            </a:br>
            <a:br>
              <a:rPr lang="en-US"/>
            </a:br>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669280050"/>
              </p:ext>
            </p:extLst>
          </p:nvPr>
        </p:nvGraphicFramePr>
        <p:xfrm>
          <a:off x="1259758" y="38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15883296"/>
              </p:ext>
            </p:extLst>
          </p:nvPr>
        </p:nvGraphicFramePr>
        <p:xfrm>
          <a:off x="3317158" y="38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194096782"/>
              </p:ext>
            </p:extLst>
          </p:nvPr>
        </p:nvGraphicFramePr>
        <p:xfrm>
          <a:off x="5374558" y="38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859958" y="60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917358" y="609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40758" y="914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69958" y="914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69358" y="9144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3698158" y="9144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5755558" y="9144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1335958" y="1230868"/>
            <a:ext cx="838200" cy="369332"/>
          </a:xfrm>
          <a:prstGeom prst="rect">
            <a:avLst/>
          </a:prstGeom>
          <a:noFill/>
        </p:spPr>
        <p:txBody>
          <a:bodyPr wrap="square" rtlCol="0">
            <a:spAutoFit/>
          </a:bodyPr>
          <a:lstStyle/>
          <a:p>
            <a:r>
              <a:rPr lang="en-US" b="1">
                <a:solidFill>
                  <a:srgbClr val="C00000"/>
                </a:solidFill>
              </a:rPr>
              <a:t>head</a:t>
            </a:r>
          </a:p>
        </p:txBody>
      </p:sp>
      <p:sp>
        <p:nvSpPr>
          <p:cNvPr id="15" name="TextBox 14"/>
          <p:cNvSpPr txBox="1"/>
          <p:nvPr/>
        </p:nvSpPr>
        <p:spPr>
          <a:xfrm>
            <a:off x="6365158" y="1219200"/>
            <a:ext cx="838200" cy="369332"/>
          </a:xfrm>
          <a:prstGeom prst="rect">
            <a:avLst/>
          </a:prstGeom>
          <a:noFill/>
        </p:spPr>
        <p:txBody>
          <a:bodyPr wrap="square" rtlCol="0">
            <a:spAutoFit/>
          </a:bodyPr>
          <a:lstStyle/>
          <a:p>
            <a:r>
              <a:rPr lang="en-US" b="1">
                <a:solidFill>
                  <a:srgbClr val="C00000"/>
                </a:solidFill>
              </a:rPr>
              <a:t>Last</a:t>
            </a:r>
          </a:p>
        </p:txBody>
      </p:sp>
      <p:sp>
        <p:nvSpPr>
          <p:cNvPr id="2" name="TextBox 1"/>
          <p:cNvSpPr txBox="1"/>
          <p:nvPr/>
        </p:nvSpPr>
        <p:spPr>
          <a:xfrm>
            <a:off x="762000" y="2286000"/>
            <a:ext cx="4838700" cy="3046988"/>
          </a:xfrm>
          <a:prstGeom prst="rect">
            <a:avLst/>
          </a:prstGeom>
          <a:noFill/>
        </p:spPr>
        <p:txBody>
          <a:bodyPr wrap="square" rtlCol="0">
            <a:spAutoFit/>
          </a:bodyPr>
          <a:lstStyle/>
          <a:p>
            <a:r>
              <a:rPr lang="en-US" sz="3200"/>
              <a:t>temp=head</a:t>
            </a:r>
          </a:p>
          <a:p>
            <a:r>
              <a:rPr lang="en-US" sz="3200"/>
              <a:t>Until(temp!=NULL)</a:t>
            </a:r>
          </a:p>
          <a:p>
            <a:r>
              <a:rPr lang="en-US" sz="3200"/>
              <a:t>{</a:t>
            </a:r>
          </a:p>
          <a:p>
            <a:r>
              <a:rPr lang="en-US" sz="3200" err="1"/>
              <a:t>prev</a:t>
            </a:r>
            <a:r>
              <a:rPr lang="en-US" sz="3200"/>
              <a:t> = temp</a:t>
            </a:r>
          </a:p>
          <a:p>
            <a:r>
              <a:rPr lang="en-US" sz="3200"/>
              <a:t>temp=temp-&gt;link</a:t>
            </a:r>
          </a:p>
          <a:p>
            <a:r>
              <a:rPr lang="en-US" sz="3200"/>
              <a:t>}</a:t>
            </a:r>
          </a:p>
        </p:txBody>
      </p:sp>
      <p:sp>
        <p:nvSpPr>
          <p:cNvPr id="17" name="TextBox 16"/>
          <p:cNvSpPr txBox="1"/>
          <p:nvPr/>
        </p:nvSpPr>
        <p:spPr>
          <a:xfrm>
            <a:off x="5374558" y="2057400"/>
            <a:ext cx="3388442" cy="2031325"/>
          </a:xfrm>
          <a:prstGeom prst="rect">
            <a:avLst/>
          </a:prstGeom>
          <a:noFill/>
        </p:spPr>
        <p:txBody>
          <a:bodyPr wrap="square" rtlCol="0">
            <a:spAutoFit/>
          </a:bodyPr>
          <a:lstStyle/>
          <a:p>
            <a:r>
              <a:rPr lang="en-US"/>
              <a:t>temp= head; temp=1000</a:t>
            </a:r>
          </a:p>
          <a:p>
            <a:pPr marL="342900" indent="-342900">
              <a:buAutoNum type="arabicParenR"/>
            </a:pPr>
            <a:r>
              <a:rPr lang="en-US"/>
              <a:t>1000!=NULL</a:t>
            </a:r>
          </a:p>
          <a:p>
            <a:r>
              <a:rPr lang="en-US"/>
              <a:t>	</a:t>
            </a:r>
            <a:r>
              <a:rPr lang="en-US" err="1"/>
              <a:t>prev</a:t>
            </a:r>
            <a:r>
              <a:rPr lang="en-US"/>
              <a:t>=temp; </a:t>
            </a:r>
            <a:r>
              <a:rPr lang="en-US" err="1"/>
              <a:t>prev</a:t>
            </a:r>
            <a:r>
              <a:rPr lang="en-US"/>
              <a:t>=1000</a:t>
            </a:r>
          </a:p>
          <a:p>
            <a:r>
              <a:rPr lang="en-US"/>
              <a:t>	temp=2000</a:t>
            </a:r>
          </a:p>
          <a:p>
            <a:r>
              <a:rPr lang="en-US"/>
              <a:t>2) 2000!=NULL</a:t>
            </a:r>
          </a:p>
          <a:p>
            <a:r>
              <a:rPr lang="en-US"/>
              <a:t>	</a:t>
            </a:r>
            <a:r>
              <a:rPr lang="en-US" err="1"/>
              <a:t>prev</a:t>
            </a:r>
            <a:r>
              <a:rPr lang="en-US"/>
              <a:t>=2000</a:t>
            </a:r>
          </a:p>
          <a:p>
            <a:r>
              <a:rPr lang="en-US"/>
              <a:t>	temp=3000</a:t>
            </a:r>
          </a:p>
        </p:txBody>
      </p:sp>
    </p:spTree>
    <p:extLst>
      <p:ext uri="{BB962C8B-B14F-4D97-AF65-F5344CB8AC3E}">
        <p14:creationId xmlns:p14="http://schemas.microsoft.com/office/powerpoint/2010/main" val="26951677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200" b="1" u="sng">
                <a:solidFill>
                  <a:srgbClr val="7030A0"/>
                </a:solidFill>
              </a:rPr>
              <a:t>Creating a SLL</a:t>
            </a:r>
          </a:p>
        </p:txBody>
      </p:sp>
      <p:sp>
        <p:nvSpPr>
          <p:cNvPr id="3" name="Content Placeholder 2"/>
          <p:cNvSpPr>
            <a:spLocks noGrp="1"/>
          </p:cNvSpPr>
          <p:nvPr>
            <p:ph idx="1"/>
          </p:nvPr>
        </p:nvSpPr>
        <p:spPr>
          <a:xfrm>
            <a:off x="-76200" y="304800"/>
            <a:ext cx="4724400" cy="6248400"/>
          </a:xfrm>
        </p:spPr>
        <p:txBody>
          <a:bodyPr>
            <a:noAutofit/>
          </a:bodyPr>
          <a:lstStyle/>
          <a:p>
            <a:pPr>
              <a:buNone/>
            </a:pPr>
            <a:r>
              <a:rPr lang="en-US" sz="1800" b="1">
                <a:solidFill>
                  <a:srgbClr val="7030A0"/>
                </a:solidFill>
              </a:rPr>
              <a:t>create()</a:t>
            </a:r>
          </a:p>
          <a:p>
            <a:pPr>
              <a:buNone/>
            </a:pPr>
            <a:r>
              <a:rPr lang="en-US" sz="1800" b="1">
                <a:solidFill>
                  <a:schemeClr val="accent2">
                    <a:lumMod val="50000"/>
                  </a:schemeClr>
                </a:solidFill>
              </a:rPr>
              <a:t>     {         </a:t>
            </a:r>
          </a:p>
          <a:p>
            <a:pPr>
              <a:buNone/>
            </a:pPr>
            <a:r>
              <a:rPr lang="en-US" sz="1800" b="1">
                <a:solidFill>
                  <a:schemeClr val="accent2">
                    <a:lumMod val="50000"/>
                  </a:schemeClr>
                </a:solidFill>
              </a:rPr>
              <a:t>               </a:t>
            </a:r>
            <a:r>
              <a:rPr lang="en-US" sz="1800" b="1" err="1">
                <a:solidFill>
                  <a:schemeClr val="accent2">
                    <a:lumMod val="50000"/>
                  </a:schemeClr>
                </a:solidFill>
              </a:rPr>
              <a:t>int</a:t>
            </a:r>
            <a:r>
              <a:rPr lang="en-US" sz="1800" b="1">
                <a:solidFill>
                  <a:schemeClr val="accent2">
                    <a:lumMod val="50000"/>
                  </a:schemeClr>
                </a:solidFill>
              </a:rPr>
              <a:t> c;</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print  “Linked List is already created“;</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a:t>
            </a:r>
          </a:p>
          <a:p>
            <a:pPr>
              <a:buNone/>
            </a:pPr>
            <a:r>
              <a:rPr lang="en-US" sz="1800" b="1">
                <a:solidFill>
                  <a:schemeClr val="accent2">
                    <a:lumMod val="50000"/>
                  </a:schemeClr>
                </a:solidFill>
              </a:rPr>
              <a:t>                else</a:t>
            </a:r>
          </a:p>
          <a:p>
            <a:pPr>
              <a:buNone/>
            </a:pPr>
            <a:r>
              <a:rPr lang="en-US" sz="1800" b="1">
                <a:solidFill>
                  <a:schemeClr val="accent2">
                    <a:lumMod val="50000"/>
                  </a:schemeClr>
                </a:solidFill>
              </a:rPr>
              <a:t>                {</a:t>
            </a:r>
          </a:p>
          <a:p>
            <a:pPr>
              <a:buNone/>
            </a:pPr>
            <a:r>
              <a:rPr lang="en-US" sz="1800" b="1">
                <a:solidFill>
                  <a:schemeClr val="accent2">
                    <a:lumMod val="50000"/>
                  </a:schemeClr>
                </a:solidFill>
              </a:rPr>
              <a:t>                    do</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getnode</a:t>
            </a:r>
            <a:r>
              <a:rPr lang="en-US" sz="1800" b="1">
                <a:solidFill>
                  <a:schemeClr val="accent2">
                    <a:lumMod val="50000"/>
                  </a:schemeClr>
                </a:solidFill>
              </a:rPr>
              <a:t>();</a:t>
            </a:r>
          </a:p>
          <a:p>
            <a:pPr>
              <a:buNone/>
            </a:pPr>
            <a:r>
              <a:rPr lang="en-US" sz="1800" b="1">
                <a:solidFill>
                  <a:schemeClr val="accent2">
                    <a:lumMod val="50000"/>
                  </a:schemeClr>
                </a:solidFill>
              </a:rPr>
              <a:t>                    	</a:t>
            </a:r>
            <a:r>
              <a:rPr lang="en-US" sz="1800" b="1" err="1">
                <a:solidFill>
                  <a:schemeClr val="accent2">
                    <a:lumMod val="50000"/>
                  </a:schemeClr>
                </a:solidFill>
              </a:rPr>
              <a:t>readnode</a:t>
            </a:r>
            <a:r>
              <a:rPr lang="en-US" sz="1800" b="1">
                <a:solidFill>
                  <a:schemeClr val="accent2">
                    <a:lumMod val="50000"/>
                  </a:schemeClr>
                </a:solidFill>
              </a:rPr>
              <a:t>();</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head=last=</a:t>
            </a:r>
            <a:r>
              <a:rPr lang="en-US" sz="1800" b="1" err="1">
                <a:solidFill>
                  <a:schemeClr val="accent2">
                    <a:lumMod val="50000"/>
                  </a:schemeClr>
                </a:solidFill>
              </a:rPr>
              <a:t>newnode</a:t>
            </a:r>
            <a:r>
              <a:rPr lang="en-US" sz="1800" b="1">
                <a:solidFill>
                  <a:schemeClr val="accent2">
                    <a:lumMod val="50000"/>
                  </a:schemeClr>
                </a:solidFill>
              </a:rPr>
              <a:t>;</a:t>
            </a:r>
          </a:p>
          <a:p>
            <a:pPr>
              <a:buNone/>
            </a:pPr>
            <a:r>
              <a:rPr lang="en-US" sz="1800" b="1">
                <a:solidFill>
                  <a:schemeClr val="accent2">
                    <a:lumMod val="50000"/>
                  </a:schemeClr>
                </a:solidFill>
              </a:rPr>
              <a:t>                    }</a:t>
            </a:r>
          </a:p>
        </p:txBody>
      </p:sp>
      <p:sp>
        <p:nvSpPr>
          <p:cNvPr id="4" name="Content Placeholder 2"/>
          <p:cNvSpPr txBox="1">
            <a:spLocks/>
          </p:cNvSpPr>
          <p:nvPr/>
        </p:nvSpPr>
        <p:spPr>
          <a:xfrm>
            <a:off x="3124200" y="152400"/>
            <a:ext cx="5105400" cy="56388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endParaRPr kumimoji="0" lang="en-US" b="1" i="0" u="none" strike="noStrike" kern="1200" cap="none" spc="0" normalizeH="0" baseline="0" noProof="0">
              <a:ln>
                <a:noFill/>
              </a:ln>
              <a:solidFill>
                <a:schemeClr val="accent2">
                  <a:lumMod val="50000"/>
                </a:schemeClr>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last-&gt;link=</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last=last-&gt;link or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print “Press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p:txBody>
      </p:sp>
      <p:cxnSp>
        <p:nvCxnSpPr>
          <p:cNvPr id="6" name="Straight Connector 5"/>
          <p:cNvCxnSpPr/>
          <p:nvPr/>
        </p:nvCxnSpPr>
        <p:spPr>
          <a:xfrm>
            <a:off x="38862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Table 6"/>
          <p:cNvGraphicFramePr>
            <a:graphicFrameLocks noGrp="1"/>
          </p:cNvGraphicFramePr>
          <p:nvPr>
            <p:extLst>
              <p:ext uri="{D42A27DB-BD31-4B8C-83A1-F6EECF244321}">
                <p14:modId xmlns:p14="http://schemas.microsoft.com/office/powerpoint/2010/main" val="3610634942"/>
              </p:ext>
            </p:extLst>
          </p:nvPr>
        </p:nvGraphicFramePr>
        <p:xfrm>
          <a:off x="3920613" y="419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flipV="1">
            <a:off x="4301613" y="4724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4419600" y="4724400"/>
            <a:ext cx="838200" cy="369332"/>
          </a:xfrm>
          <a:prstGeom prst="rect">
            <a:avLst/>
          </a:prstGeom>
          <a:noFill/>
        </p:spPr>
        <p:txBody>
          <a:bodyPr wrap="square" rtlCol="0">
            <a:spAutoFit/>
          </a:bodyPr>
          <a:lstStyle/>
          <a:p>
            <a:r>
              <a:rPr lang="en-US" b="1">
                <a:solidFill>
                  <a:srgbClr val="7030A0"/>
                </a:solidFill>
              </a:rPr>
              <a:t>1000</a:t>
            </a:r>
          </a:p>
        </p:txBody>
      </p:sp>
      <p:sp>
        <p:nvSpPr>
          <p:cNvPr id="10" name="TextBox 9"/>
          <p:cNvSpPr txBox="1"/>
          <p:nvPr/>
        </p:nvSpPr>
        <p:spPr>
          <a:xfrm>
            <a:off x="3996813" y="5040868"/>
            <a:ext cx="838200" cy="369332"/>
          </a:xfrm>
          <a:prstGeom prst="rect">
            <a:avLst/>
          </a:prstGeom>
          <a:noFill/>
        </p:spPr>
        <p:txBody>
          <a:bodyPr wrap="square" rtlCol="0">
            <a:spAutoFit/>
          </a:bodyPr>
          <a:lstStyle/>
          <a:p>
            <a:r>
              <a:rPr lang="en-US" b="1">
                <a:solidFill>
                  <a:srgbClr val="C00000"/>
                </a:solidFill>
              </a:rPr>
              <a:t>head</a:t>
            </a:r>
          </a:p>
        </p:txBody>
      </p:sp>
      <p:cxnSp>
        <p:nvCxnSpPr>
          <p:cNvPr id="11" name="Straight Arrow Connector 10"/>
          <p:cNvCxnSpPr/>
          <p:nvPr/>
        </p:nvCxnSpPr>
        <p:spPr>
          <a:xfrm flipV="1">
            <a:off x="8077200" y="4596579"/>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7848600" y="5058696"/>
            <a:ext cx="838200" cy="369332"/>
          </a:xfrm>
          <a:prstGeom prst="rect">
            <a:avLst/>
          </a:prstGeom>
          <a:noFill/>
        </p:spPr>
        <p:txBody>
          <a:bodyPr wrap="square" rtlCol="0">
            <a:spAutoFit/>
          </a:bodyPr>
          <a:lstStyle/>
          <a:p>
            <a:r>
              <a:rPr lang="en-US" b="1">
                <a:solidFill>
                  <a:srgbClr val="C00000"/>
                </a:solidFill>
              </a:rPr>
              <a:t>Last</a:t>
            </a:r>
          </a:p>
        </p:txBody>
      </p:sp>
      <p:cxnSp>
        <p:nvCxnSpPr>
          <p:cNvPr id="13" name="Straight Arrow Connector 12"/>
          <p:cNvCxnSpPr/>
          <p:nvPr/>
        </p:nvCxnSpPr>
        <p:spPr>
          <a:xfrm flipV="1">
            <a:off x="9067800" y="4724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991600" y="5029200"/>
            <a:ext cx="13716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graphicFrame>
        <p:nvGraphicFramePr>
          <p:cNvPr id="15" name="Table 14"/>
          <p:cNvGraphicFramePr>
            <a:graphicFrameLocks noGrp="1"/>
          </p:cNvGraphicFramePr>
          <p:nvPr>
            <p:extLst>
              <p:ext uri="{D42A27DB-BD31-4B8C-83A1-F6EECF244321}">
                <p14:modId xmlns:p14="http://schemas.microsoft.com/office/powerpoint/2010/main" val="521201124"/>
              </p:ext>
            </p:extLst>
          </p:nvPr>
        </p:nvGraphicFramePr>
        <p:xfrm>
          <a:off x="5791200" y="419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6324600" y="4648200"/>
            <a:ext cx="838200" cy="369332"/>
          </a:xfrm>
          <a:prstGeom prst="rect">
            <a:avLst/>
          </a:prstGeom>
          <a:noFill/>
        </p:spPr>
        <p:txBody>
          <a:bodyPr wrap="square" rtlCol="0">
            <a:spAutoFit/>
          </a:bodyPr>
          <a:lstStyle/>
          <a:p>
            <a:r>
              <a:rPr lang="en-US" b="1">
                <a:solidFill>
                  <a:srgbClr val="7030A0"/>
                </a:solidFill>
              </a:rPr>
              <a:t>2000</a:t>
            </a:r>
          </a:p>
        </p:txBody>
      </p:sp>
      <p:cxnSp>
        <p:nvCxnSpPr>
          <p:cNvPr id="17" name="Straight Arrow Connector 16"/>
          <p:cNvCxnSpPr/>
          <p:nvPr/>
        </p:nvCxnSpPr>
        <p:spPr>
          <a:xfrm>
            <a:off x="5363497" y="4343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9" name="Table 18"/>
          <p:cNvGraphicFramePr>
            <a:graphicFrameLocks noGrp="1"/>
          </p:cNvGraphicFramePr>
          <p:nvPr>
            <p:extLst>
              <p:ext uri="{D42A27DB-BD31-4B8C-83A1-F6EECF244321}">
                <p14:modId xmlns:p14="http://schemas.microsoft.com/office/powerpoint/2010/main" val="2967720856"/>
              </p:ext>
            </p:extLst>
          </p:nvPr>
        </p:nvGraphicFramePr>
        <p:xfrm>
          <a:off x="7772400" y="4191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20" name="TextBox 19"/>
          <p:cNvSpPr txBox="1"/>
          <p:nvPr/>
        </p:nvSpPr>
        <p:spPr>
          <a:xfrm>
            <a:off x="8153400" y="4572000"/>
            <a:ext cx="838200" cy="369332"/>
          </a:xfrm>
          <a:prstGeom prst="rect">
            <a:avLst/>
          </a:prstGeom>
          <a:noFill/>
        </p:spPr>
        <p:txBody>
          <a:bodyPr wrap="square" rtlCol="0">
            <a:spAutoFit/>
          </a:bodyPr>
          <a:lstStyle/>
          <a:p>
            <a:r>
              <a:rPr lang="en-US" b="1">
                <a:solidFill>
                  <a:srgbClr val="7030A0"/>
                </a:solidFill>
              </a:rPr>
              <a:t>3000</a:t>
            </a:r>
          </a:p>
        </p:txBody>
      </p:sp>
      <p:cxnSp>
        <p:nvCxnSpPr>
          <p:cNvPr id="21" name="Straight Arrow Connector 20"/>
          <p:cNvCxnSpPr/>
          <p:nvPr/>
        </p:nvCxnSpPr>
        <p:spPr>
          <a:xfrm>
            <a:off x="7315200" y="435902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Inserting as last node in SLL</a:t>
            </a:r>
          </a:p>
        </p:txBody>
      </p:sp>
      <p:graphicFrame>
        <p:nvGraphicFramePr>
          <p:cNvPr id="4" name="Table 3"/>
          <p:cNvGraphicFramePr>
            <a:graphicFrameLocks noGrp="1"/>
          </p:cNvGraphicFramePr>
          <p:nvPr>
            <p:extLst>
              <p:ext uri="{D42A27DB-BD31-4B8C-83A1-F6EECF244321}">
                <p14:modId xmlns:p14="http://schemas.microsoft.com/office/powerpoint/2010/main" val="3966123262"/>
              </p:ext>
            </p:extLst>
          </p:nvPr>
        </p:nvGraphicFramePr>
        <p:xfrm>
          <a:off x="1524000" y="2209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929114164"/>
              </p:ext>
            </p:extLst>
          </p:nvPr>
        </p:nvGraphicFramePr>
        <p:xfrm>
          <a:off x="3581400" y="2209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885548230"/>
              </p:ext>
            </p:extLst>
          </p:nvPr>
        </p:nvGraphicFramePr>
        <p:xfrm>
          <a:off x="5638800" y="2209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3124200" y="2438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5181600" y="2438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1905000" y="2743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6934200" y="2743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2133600" y="2743200"/>
            <a:ext cx="838200" cy="369332"/>
          </a:xfrm>
          <a:prstGeom prst="rect">
            <a:avLst/>
          </a:prstGeom>
          <a:noFill/>
        </p:spPr>
        <p:txBody>
          <a:bodyPr wrap="square" rtlCol="0">
            <a:spAutoFit/>
          </a:bodyPr>
          <a:lstStyle/>
          <a:p>
            <a:r>
              <a:rPr lang="en-US" b="1">
                <a:solidFill>
                  <a:srgbClr val="7030A0"/>
                </a:solidFill>
              </a:rPr>
              <a:t>1000</a:t>
            </a:r>
          </a:p>
        </p:txBody>
      </p:sp>
      <p:sp>
        <p:nvSpPr>
          <p:cNvPr id="15" name="TextBox 14"/>
          <p:cNvSpPr txBox="1"/>
          <p:nvPr/>
        </p:nvSpPr>
        <p:spPr>
          <a:xfrm>
            <a:off x="3962400" y="2743200"/>
            <a:ext cx="838200" cy="369332"/>
          </a:xfrm>
          <a:prstGeom prst="rect">
            <a:avLst/>
          </a:prstGeom>
          <a:noFill/>
        </p:spPr>
        <p:txBody>
          <a:bodyPr wrap="square" rtlCol="0">
            <a:spAutoFit/>
          </a:bodyPr>
          <a:lstStyle/>
          <a:p>
            <a:r>
              <a:rPr lang="en-US" b="1">
                <a:solidFill>
                  <a:srgbClr val="7030A0"/>
                </a:solidFill>
              </a:rPr>
              <a:t>2000</a:t>
            </a:r>
          </a:p>
        </p:txBody>
      </p:sp>
      <p:sp>
        <p:nvSpPr>
          <p:cNvPr id="16" name="TextBox 15"/>
          <p:cNvSpPr txBox="1"/>
          <p:nvPr/>
        </p:nvSpPr>
        <p:spPr>
          <a:xfrm>
            <a:off x="6019800" y="2743200"/>
            <a:ext cx="838200" cy="369332"/>
          </a:xfrm>
          <a:prstGeom prst="rect">
            <a:avLst/>
          </a:prstGeom>
          <a:noFill/>
        </p:spPr>
        <p:txBody>
          <a:bodyPr wrap="square" rtlCol="0">
            <a:spAutoFit/>
          </a:bodyPr>
          <a:lstStyle/>
          <a:p>
            <a:r>
              <a:rPr lang="en-US" b="1">
                <a:solidFill>
                  <a:srgbClr val="7030A0"/>
                </a:solidFill>
              </a:rPr>
              <a:t>3000</a:t>
            </a:r>
          </a:p>
        </p:txBody>
      </p:sp>
      <p:sp>
        <p:nvSpPr>
          <p:cNvPr id="17" name="TextBox 16"/>
          <p:cNvSpPr txBox="1"/>
          <p:nvPr/>
        </p:nvSpPr>
        <p:spPr>
          <a:xfrm>
            <a:off x="1600200" y="3059668"/>
            <a:ext cx="838200" cy="369332"/>
          </a:xfrm>
          <a:prstGeom prst="rect">
            <a:avLst/>
          </a:prstGeom>
          <a:noFill/>
        </p:spPr>
        <p:txBody>
          <a:bodyPr wrap="square" rtlCol="0">
            <a:spAutoFit/>
          </a:bodyPr>
          <a:lstStyle/>
          <a:p>
            <a:r>
              <a:rPr lang="en-US" b="1">
                <a:solidFill>
                  <a:srgbClr val="C00000"/>
                </a:solidFill>
              </a:rPr>
              <a:t>head</a:t>
            </a:r>
          </a:p>
        </p:txBody>
      </p:sp>
      <p:sp>
        <p:nvSpPr>
          <p:cNvPr id="18" name="TextBox 17"/>
          <p:cNvSpPr txBox="1"/>
          <p:nvPr/>
        </p:nvSpPr>
        <p:spPr>
          <a:xfrm>
            <a:off x="6629400" y="3048000"/>
            <a:ext cx="838200" cy="369332"/>
          </a:xfrm>
          <a:prstGeom prst="rect">
            <a:avLst/>
          </a:prstGeom>
          <a:noFill/>
        </p:spPr>
        <p:txBody>
          <a:bodyPr wrap="square" rtlCol="0">
            <a:spAutoFit/>
          </a:bodyPr>
          <a:lstStyle/>
          <a:p>
            <a:r>
              <a:rPr lang="en-US" b="1">
                <a:solidFill>
                  <a:srgbClr val="C00000"/>
                </a:solidFill>
              </a:rPr>
              <a:t>Last</a:t>
            </a:r>
          </a:p>
        </p:txBody>
      </p:sp>
      <p:sp>
        <p:nvSpPr>
          <p:cNvPr id="19" name="TextBox 18"/>
          <p:cNvSpPr txBox="1"/>
          <p:nvPr/>
        </p:nvSpPr>
        <p:spPr>
          <a:xfrm>
            <a:off x="3962400" y="16002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20" name="Table 19"/>
          <p:cNvGraphicFramePr>
            <a:graphicFrameLocks noGrp="1"/>
          </p:cNvGraphicFramePr>
          <p:nvPr>
            <p:extLst>
              <p:ext uri="{D42A27DB-BD31-4B8C-83A1-F6EECF244321}">
                <p14:modId xmlns:p14="http://schemas.microsoft.com/office/powerpoint/2010/main" val="4268312786"/>
              </p:ext>
            </p:extLst>
          </p:nvPr>
        </p:nvGraphicFramePr>
        <p:xfrm>
          <a:off x="7620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2039563684"/>
              </p:ext>
            </p:extLst>
          </p:nvPr>
        </p:nvGraphicFramePr>
        <p:xfrm>
          <a:off x="28194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extLst>
              <p:ext uri="{D42A27DB-BD31-4B8C-83A1-F6EECF244321}">
                <p14:modId xmlns:p14="http://schemas.microsoft.com/office/powerpoint/2010/main" val="2854996194"/>
              </p:ext>
            </p:extLst>
          </p:nvPr>
        </p:nvGraphicFramePr>
        <p:xfrm>
          <a:off x="48768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23" name="Straight Arrow Connector 22"/>
          <p:cNvCxnSpPr/>
          <p:nvPr/>
        </p:nvCxnSpPr>
        <p:spPr>
          <a:xfrm>
            <a:off x="23622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4196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143000" y="541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371600" y="5410200"/>
            <a:ext cx="838200" cy="369332"/>
          </a:xfrm>
          <a:prstGeom prst="rect">
            <a:avLst/>
          </a:prstGeom>
          <a:noFill/>
        </p:spPr>
        <p:txBody>
          <a:bodyPr wrap="square" rtlCol="0">
            <a:spAutoFit/>
          </a:bodyPr>
          <a:lstStyle/>
          <a:p>
            <a:r>
              <a:rPr lang="en-US" b="1">
                <a:solidFill>
                  <a:srgbClr val="7030A0"/>
                </a:solidFill>
              </a:rPr>
              <a:t>1000</a:t>
            </a:r>
          </a:p>
        </p:txBody>
      </p:sp>
      <p:sp>
        <p:nvSpPr>
          <p:cNvPr id="28" name="TextBox 27"/>
          <p:cNvSpPr txBox="1"/>
          <p:nvPr/>
        </p:nvSpPr>
        <p:spPr>
          <a:xfrm>
            <a:off x="3200400" y="5410200"/>
            <a:ext cx="838200" cy="369332"/>
          </a:xfrm>
          <a:prstGeom prst="rect">
            <a:avLst/>
          </a:prstGeom>
          <a:noFill/>
        </p:spPr>
        <p:txBody>
          <a:bodyPr wrap="square" rtlCol="0">
            <a:spAutoFit/>
          </a:bodyPr>
          <a:lstStyle/>
          <a:p>
            <a:r>
              <a:rPr lang="en-US" b="1">
                <a:solidFill>
                  <a:srgbClr val="7030A0"/>
                </a:solidFill>
              </a:rPr>
              <a:t>2000</a:t>
            </a:r>
          </a:p>
        </p:txBody>
      </p:sp>
      <p:sp>
        <p:nvSpPr>
          <p:cNvPr id="29" name="TextBox 28"/>
          <p:cNvSpPr txBox="1"/>
          <p:nvPr/>
        </p:nvSpPr>
        <p:spPr>
          <a:xfrm>
            <a:off x="5410200" y="5410200"/>
            <a:ext cx="838200" cy="369332"/>
          </a:xfrm>
          <a:prstGeom prst="rect">
            <a:avLst/>
          </a:prstGeom>
          <a:noFill/>
        </p:spPr>
        <p:txBody>
          <a:bodyPr wrap="square" rtlCol="0">
            <a:spAutoFit/>
          </a:bodyPr>
          <a:lstStyle/>
          <a:p>
            <a:r>
              <a:rPr lang="en-US" b="1">
                <a:solidFill>
                  <a:srgbClr val="7030A0"/>
                </a:solidFill>
              </a:rPr>
              <a:t>3000</a:t>
            </a:r>
          </a:p>
        </p:txBody>
      </p:sp>
      <p:sp>
        <p:nvSpPr>
          <p:cNvPr id="30" name="TextBox 29"/>
          <p:cNvSpPr txBox="1"/>
          <p:nvPr/>
        </p:nvSpPr>
        <p:spPr>
          <a:xfrm>
            <a:off x="838200" y="5726668"/>
            <a:ext cx="838200" cy="369332"/>
          </a:xfrm>
          <a:prstGeom prst="rect">
            <a:avLst/>
          </a:prstGeom>
          <a:noFill/>
        </p:spPr>
        <p:txBody>
          <a:bodyPr wrap="square" rtlCol="0">
            <a:spAutoFit/>
          </a:bodyPr>
          <a:lstStyle/>
          <a:p>
            <a:r>
              <a:rPr lang="en-US" b="1">
                <a:solidFill>
                  <a:srgbClr val="C00000"/>
                </a:solidFill>
              </a:rPr>
              <a:t>head</a:t>
            </a:r>
          </a:p>
        </p:txBody>
      </p:sp>
      <p:sp>
        <p:nvSpPr>
          <p:cNvPr id="32" name="TextBox 31"/>
          <p:cNvSpPr txBox="1"/>
          <p:nvPr/>
        </p:nvSpPr>
        <p:spPr>
          <a:xfrm>
            <a:off x="4495800" y="4267200"/>
            <a:ext cx="2057400" cy="369332"/>
          </a:xfrm>
          <a:prstGeom prst="rect">
            <a:avLst/>
          </a:prstGeom>
          <a:noFill/>
        </p:spPr>
        <p:txBody>
          <a:bodyPr wrap="square" rtlCol="0">
            <a:spAutoFit/>
          </a:bodyPr>
          <a:lstStyle/>
          <a:p>
            <a:r>
              <a:rPr lang="en-US" b="1">
                <a:solidFill>
                  <a:srgbClr val="C00000"/>
                </a:solidFill>
              </a:rPr>
              <a:t>After Insertion</a:t>
            </a:r>
          </a:p>
        </p:txBody>
      </p:sp>
      <p:graphicFrame>
        <p:nvGraphicFramePr>
          <p:cNvPr id="33" name="Table 32"/>
          <p:cNvGraphicFramePr>
            <a:graphicFrameLocks noGrp="1"/>
          </p:cNvGraphicFramePr>
          <p:nvPr>
            <p:extLst>
              <p:ext uri="{D42A27DB-BD31-4B8C-83A1-F6EECF244321}">
                <p14:modId xmlns:p14="http://schemas.microsoft.com/office/powerpoint/2010/main" val="4115332940"/>
              </p:ext>
            </p:extLst>
          </p:nvPr>
        </p:nvGraphicFramePr>
        <p:xfrm>
          <a:off x="69342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75000"/>
                      </a:schemeClr>
                    </a:solidFill>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4" name="Straight Arrow Connector 33"/>
          <p:cNvCxnSpPr/>
          <p:nvPr/>
        </p:nvCxnSpPr>
        <p:spPr>
          <a:xfrm>
            <a:off x="64770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229600" y="5421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315200" y="5421868"/>
            <a:ext cx="838200" cy="369332"/>
          </a:xfrm>
          <a:prstGeom prst="rect">
            <a:avLst/>
          </a:prstGeom>
          <a:noFill/>
        </p:spPr>
        <p:txBody>
          <a:bodyPr wrap="square" rtlCol="0">
            <a:spAutoFit/>
          </a:bodyPr>
          <a:lstStyle/>
          <a:p>
            <a:r>
              <a:rPr lang="en-US" b="1">
                <a:solidFill>
                  <a:srgbClr val="7030A0"/>
                </a:solidFill>
              </a:rPr>
              <a:t>4000</a:t>
            </a:r>
          </a:p>
        </p:txBody>
      </p:sp>
      <p:sp>
        <p:nvSpPr>
          <p:cNvPr id="37" name="TextBox 36"/>
          <p:cNvSpPr txBox="1"/>
          <p:nvPr/>
        </p:nvSpPr>
        <p:spPr>
          <a:xfrm>
            <a:off x="7924800" y="5726668"/>
            <a:ext cx="838200" cy="369332"/>
          </a:xfrm>
          <a:prstGeom prst="rect">
            <a:avLst/>
          </a:prstGeom>
          <a:noFill/>
        </p:spPr>
        <p:txBody>
          <a:bodyPr wrap="square" rtlCol="0">
            <a:spAutoFit/>
          </a:bodyPr>
          <a:lstStyle/>
          <a:p>
            <a:r>
              <a:rPr lang="en-US" b="1">
                <a:solidFill>
                  <a:srgbClr val="C00000"/>
                </a:solidFill>
              </a:rPr>
              <a:t>Last</a:t>
            </a:r>
          </a:p>
        </p:txBody>
      </p:sp>
    </p:spTree>
    <p:extLst>
      <p:ext uri="{BB962C8B-B14F-4D97-AF65-F5344CB8AC3E}">
        <p14:creationId xmlns:p14="http://schemas.microsoft.com/office/powerpoint/2010/main" val="402381480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Inserting as last node in SLL</a:t>
            </a:r>
          </a:p>
        </p:txBody>
      </p:sp>
      <p:sp>
        <p:nvSpPr>
          <p:cNvPr id="3" name="Content Placeholder 2"/>
          <p:cNvSpPr>
            <a:spLocks noGrp="1"/>
          </p:cNvSpPr>
          <p:nvPr>
            <p:ph idx="1"/>
          </p:nvPr>
        </p:nvSpPr>
        <p:spPr>
          <a:xfrm>
            <a:off x="228600" y="838200"/>
            <a:ext cx="4267200" cy="5029200"/>
          </a:xfrm>
        </p:spPr>
        <p:txBody>
          <a:bodyPr>
            <a:normAutofit fontScale="55000" lnSpcReduction="20000"/>
          </a:bodyPr>
          <a:lstStyle/>
          <a:p>
            <a:pPr>
              <a:buNone/>
            </a:pPr>
            <a:r>
              <a:rPr lang="en-US" b="1" err="1">
                <a:solidFill>
                  <a:schemeClr val="accent2">
                    <a:lumMod val="50000"/>
                  </a:schemeClr>
                </a:solidFill>
              </a:rPr>
              <a:t>i</a:t>
            </a:r>
            <a:r>
              <a:rPr lang="en-US" b="1" err="1">
                <a:solidFill>
                  <a:schemeClr val="accent4">
                    <a:lumMod val="50000"/>
                  </a:schemeClr>
                </a:solidFill>
              </a:rPr>
              <a:t>nsertlast</a:t>
            </a:r>
            <a:r>
              <a:rPr lang="en-US" b="1">
                <a:solidFill>
                  <a:schemeClr val="accent4">
                    <a:lumMod val="50000"/>
                  </a:schemeClr>
                </a:solidFill>
              </a:rPr>
              <a:t>()</a:t>
            </a:r>
          </a:p>
          <a:p>
            <a:pPr>
              <a:buNone/>
            </a:pPr>
            <a:r>
              <a:rPr lang="en-US" b="1">
                <a:solidFill>
                  <a:schemeClr val="accent2">
                    <a:lumMod val="50000"/>
                  </a:schemeClr>
                </a:solidFill>
              </a:rPr>
              <a:t>{</a:t>
            </a:r>
          </a:p>
          <a:p>
            <a:pPr>
              <a:buNone/>
            </a:pPr>
            <a:r>
              <a:rPr lang="en-US" b="1">
                <a:solidFill>
                  <a:schemeClr val="accent2">
                    <a:lumMod val="50000"/>
                  </a:schemeClr>
                </a:solidFill>
              </a:rPr>
              <a:t>    </a:t>
            </a:r>
            <a:r>
              <a:rPr lang="en-US" b="1" err="1">
                <a:solidFill>
                  <a:schemeClr val="accent2">
                    <a:lumMod val="50000"/>
                  </a:schemeClr>
                </a:solidFill>
              </a:rPr>
              <a:t>getnode</a:t>
            </a:r>
            <a:r>
              <a:rPr lang="en-US" b="1">
                <a:solidFill>
                  <a:schemeClr val="accent2">
                    <a:lumMod val="50000"/>
                  </a:schemeClr>
                </a:solidFill>
              </a:rPr>
              <a:t>();</a:t>
            </a:r>
          </a:p>
          <a:p>
            <a:pPr>
              <a:buNone/>
            </a:pPr>
            <a:r>
              <a:rPr lang="en-US" b="1">
                <a:solidFill>
                  <a:schemeClr val="accent2">
                    <a:lumMod val="50000"/>
                  </a:schemeClr>
                </a:solidFill>
              </a:rPr>
              <a:t>    if(</a:t>
            </a:r>
            <a:r>
              <a:rPr lang="en-US" b="1" err="1">
                <a:solidFill>
                  <a:schemeClr val="accent2">
                    <a:lumMod val="50000"/>
                  </a:schemeClr>
                </a:solidFill>
              </a:rPr>
              <a:t>newnode</a:t>
            </a:r>
            <a:r>
              <a:rPr lang="en-US" b="1">
                <a:solidFill>
                  <a:schemeClr val="accent2">
                    <a:lumMod val="50000"/>
                  </a:schemeClr>
                </a:solidFill>
              </a:rPr>
              <a:t>==NULL)</a:t>
            </a:r>
          </a:p>
          <a:p>
            <a:pPr>
              <a:buNone/>
            </a:pPr>
            <a:r>
              <a:rPr lang="en-US" b="1">
                <a:solidFill>
                  <a:schemeClr val="accent2">
                    <a:lumMod val="50000"/>
                  </a:schemeClr>
                </a:solidFill>
              </a:rPr>
              <a:t>    {</a:t>
            </a:r>
          </a:p>
          <a:p>
            <a:pPr>
              <a:buNone/>
            </a:pPr>
            <a:r>
              <a:rPr lang="en-US" b="1">
                <a:solidFill>
                  <a:schemeClr val="accent2">
                    <a:lumMod val="50000"/>
                  </a:schemeClr>
                </a:solidFill>
              </a:rPr>
              <a:t>      print “Memory Insufficient";</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readnode</a:t>
            </a:r>
            <a:r>
              <a:rPr lang="en-US" b="1">
                <a:solidFill>
                  <a:schemeClr val="accent2">
                    <a:lumMod val="50000"/>
                  </a:schemeClr>
                </a:solidFill>
              </a:rPr>
              <a:t>();</a:t>
            </a:r>
          </a:p>
          <a:p>
            <a:pPr>
              <a:buNone/>
            </a:pPr>
            <a:r>
              <a:rPr lang="en-US" b="1">
                <a:solidFill>
                  <a:schemeClr val="accent2">
                    <a:lumMod val="50000"/>
                  </a:schemeClr>
                </a:solidFill>
              </a:rPr>
              <a:t>   if(head==NULL)</a:t>
            </a:r>
          </a:p>
          <a:p>
            <a:pPr>
              <a:buNone/>
            </a:pPr>
            <a:r>
              <a:rPr lang="en-US" b="1">
                <a:solidFill>
                  <a:schemeClr val="accent2">
                    <a:lumMod val="50000"/>
                  </a:schemeClr>
                </a:solidFill>
              </a:rPr>
              <a:t>    {</a:t>
            </a:r>
          </a:p>
          <a:p>
            <a:pPr>
              <a:buNone/>
            </a:pPr>
            <a:r>
              <a:rPr lang="en-US" b="1">
                <a:solidFill>
                  <a:schemeClr val="accent2">
                    <a:lumMod val="50000"/>
                  </a:schemeClr>
                </a:solidFill>
              </a:rPr>
              <a:t>       head=last=</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last-&gt;link=</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last=last-&gt;link;</a:t>
            </a:r>
          </a:p>
          <a:p>
            <a:pPr>
              <a:buNone/>
            </a:pPr>
            <a:r>
              <a:rPr lang="en-US" b="1">
                <a:solidFill>
                  <a:schemeClr val="accent2">
                    <a:lumMod val="50000"/>
                  </a:schemeClr>
                </a:solidFill>
              </a:rPr>
              <a:t>}</a:t>
            </a: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3962400" y="3733800"/>
            <a:ext cx="838200" cy="369332"/>
          </a:xfrm>
          <a:prstGeom prst="rect">
            <a:avLst/>
          </a:prstGeom>
          <a:noFill/>
        </p:spPr>
        <p:txBody>
          <a:bodyPr wrap="square" rtlCol="0">
            <a:spAutoFit/>
          </a:bodyPr>
          <a:lstStyle/>
          <a:p>
            <a:r>
              <a:rPr lang="en-US" b="1">
                <a:solidFill>
                  <a:srgbClr val="7030A0"/>
                </a:solidFill>
              </a:rPr>
              <a:t>1000</a:t>
            </a:r>
          </a:p>
        </p:txBody>
      </p:sp>
      <p:sp>
        <p:nvSpPr>
          <p:cNvPr id="15" name="TextBox 14"/>
          <p:cNvSpPr txBox="1"/>
          <p:nvPr/>
        </p:nvSpPr>
        <p:spPr>
          <a:xfrm>
            <a:off x="5791200" y="3733800"/>
            <a:ext cx="838200" cy="369332"/>
          </a:xfrm>
          <a:prstGeom prst="rect">
            <a:avLst/>
          </a:prstGeom>
          <a:noFill/>
        </p:spPr>
        <p:txBody>
          <a:bodyPr wrap="square" rtlCol="0">
            <a:spAutoFit/>
          </a:bodyPr>
          <a:lstStyle/>
          <a:p>
            <a:r>
              <a:rPr lang="en-US" b="1">
                <a:solidFill>
                  <a:srgbClr val="7030A0"/>
                </a:solidFill>
              </a:rPr>
              <a:t>2000</a:t>
            </a:r>
          </a:p>
        </p:txBody>
      </p:sp>
      <p:sp>
        <p:nvSpPr>
          <p:cNvPr id="16" name="TextBox 15"/>
          <p:cNvSpPr txBox="1"/>
          <p:nvPr/>
        </p:nvSpPr>
        <p:spPr>
          <a:xfrm>
            <a:off x="7848600" y="3733800"/>
            <a:ext cx="838200" cy="369332"/>
          </a:xfrm>
          <a:prstGeom prst="rect">
            <a:avLst/>
          </a:prstGeom>
          <a:noFill/>
        </p:spPr>
        <p:txBody>
          <a:bodyPr wrap="square" rtlCol="0">
            <a:spAutoFit/>
          </a:bodyPr>
          <a:lstStyle/>
          <a:p>
            <a:r>
              <a:rPr lang="en-US" b="1">
                <a:solidFill>
                  <a:srgbClr val="7030A0"/>
                </a:solidFill>
              </a:rPr>
              <a:t>3000</a:t>
            </a:r>
          </a:p>
        </p:txBody>
      </p:sp>
      <p:sp>
        <p:nvSpPr>
          <p:cNvPr id="17" name="TextBox 16"/>
          <p:cNvSpPr txBox="1"/>
          <p:nvPr/>
        </p:nvSpPr>
        <p:spPr>
          <a:xfrm>
            <a:off x="3429000" y="4050268"/>
            <a:ext cx="838200" cy="369332"/>
          </a:xfrm>
          <a:prstGeom prst="rect">
            <a:avLst/>
          </a:prstGeom>
          <a:noFill/>
        </p:spPr>
        <p:txBody>
          <a:bodyPr wrap="square" rtlCol="0">
            <a:spAutoFit/>
          </a:bodyPr>
          <a:lstStyle/>
          <a:p>
            <a:r>
              <a:rPr lang="en-US" b="1">
                <a:solidFill>
                  <a:srgbClr val="C00000"/>
                </a:solidFill>
              </a:rPr>
              <a:t>head</a:t>
            </a:r>
          </a:p>
        </p:txBody>
      </p:sp>
      <p:sp>
        <p:nvSpPr>
          <p:cNvPr id="18" name="TextBox 17"/>
          <p:cNvSpPr txBox="1"/>
          <p:nvPr/>
        </p:nvSpPr>
        <p:spPr>
          <a:xfrm>
            <a:off x="8458200" y="4038600"/>
            <a:ext cx="838200" cy="369332"/>
          </a:xfrm>
          <a:prstGeom prst="rect">
            <a:avLst/>
          </a:prstGeom>
          <a:noFill/>
        </p:spPr>
        <p:txBody>
          <a:bodyPr wrap="square" rtlCol="0">
            <a:spAutoFit/>
          </a:bodyPr>
          <a:lstStyle/>
          <a:p>
            <a:r>
              <a:rPr lang="en-US" b="1">
                <a:solidFill>
                  <a:srgbClr val="C00000"/>
                </a:solidFill>
              </a:rPr>
              <a:t>Last</a:t>
            </a:r>
          </a:p>
        </p:txBody>
      </p:sp>
      <p:sp>
        <p:nvSpPr>
          <p:cNvPr id="19" name="TextBox 18"/>
          <p:cNvSpPr txBox="1"/>
          <p:nvPr/>
        </p:nvSpPr>
        <p:spPr>
          <a:xfrm>
            <a:off x="5791200" y="25908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20" name="Table 19"/>
          <p:cNvGraphicFramePr>
            <a:graphicFrameLocks noGrp="1"/>
          </p:cNvGraphicFramePr>
          <p:nvPr/>
        </p:nvGraphicFramePr>
        <p:xfrm>
          <a:off x="11430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1" name="Table 20"/>
          <p:cNvGraphicFramePr>
            <a:graphicFrameLocks noGrp="1"/>
          </p:cNvGraphicFramePr>
          <p:nvPr/>
        </p:nvGraphicFramePr>
        <p:xfrm>
          <a:off x="32004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22" name="Table 21"/>
          <p:cNvGraphicFramePr>
            <a:graphicFrameLocks noGrp="1"/>
          </p:cNvGraphicFramePr>
          <p:nvPr/>
        </p:nvGraphicFramePr>
        <p:xfrm>
          <a:off x="52578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23" name="Straight Arrow Connector 22"/>
          <p:cNvCxnSpPr/>
          <p:nvPr/>
        </p:nvCxnSpPr>
        <p:spPr>
          <a:xfrm>
            <a:off x="27432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a:off x="48006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flipV="1">
            <a:off x="15240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752600" y="6019800"/>
            <a:ext cx="838200" cy="369332"/>
          </a:xfrm>
          <a:prstGeom prst="rect">
            <a:avLst/>
          </a:prstGeom>
          <a:noFill/>
        </p:spPr>
        <p:txBody>
          <a:bodyPr wrap="square" rtlCol="0">
            <a:spAutoFit/>
          </a:bodyPr>
          <a:lstStyle/>
          <a:p>
            <a:r>
              <a:rPr lang="en-US" b="1">
                <a:solidFill>
                  <a:srgbClr val="7030A0"/>
                </a:solidFill>
              </a:rPr>
              <a:t>1000</a:t>
            </a:r>
          </a:p>
        </p:txBody>
      </p:sp>
      <p:sp>
        <p:nvSpPr>
          <p:cNvPr id="28" name="TextBox 27"/>
          <p:cNvSpPr txBox="1"/>
          <p:nvPr/>
        </p:nvSpPr>
        <p:spPr>
          <a:xfrm>
            <a:off x="3581400" y="6019800"/>
            <a:ext cx="838200" cy="369332"/>
          </a:xfrm>
          <a:prstGeom prst="rect">
            <a:avLst/>
          </a:prstGeom>
          <a:noFill/>
        </p:spPr>
        <p:txBody>
          <a:bodyPr wrap="square" rtlCol="0">
            <a:spAutoFit/>
          </a:bodyPr>
          <a:lstStyle/>
          <a:p>
            <a:r>
              <a:rPr lang="en-US" b="1">
                <a:solidFill>
                  <a:srgbClr val="7030A0"/>
                </a:solidFill>
              </a:rPr>
              <a:t>2000</a:t>
            </a:r>
          </a:p>
        </p:txBody>
      </p:sp>
      <p:sp>
        <p:nvSpPr>
          <p:cNvPr id="29" name="TextBox 28"/>
          <p:cNvSpPr txBox="1"/>
          <p:nvPr/>
        </p:nvSpPr>
        <p:spPr>
          <a:xfrm>
            <a:off x="5791200" y="6019800"/>
            <a:ext cx="838200" cy="369332"/>
          </a:xfrm>
          <a:prstGeom prst="rect">
            <a:avLst/>
          </a:prstGeom>
          <a:noFill/>
        </p:spPr>
        <p:txBody>
          <a:bodyPr wrap="square" rtlCol="0">
            <a:spAutoFit/>
          </a:bodyPr>
          <a:lstStyle/>
          <a:p>
            <a:r>
              <a:rPr lang="en-US" b="1">
                <a:solidFill>
                  <a:srgbClr val="7030A0"/>
                </a:solidFill>
              </a:rPr>
              <a:t>3000</a:t>
            </a:r>
          </a:p>
        </p:txBody>
      </p:sp>
      <p:sp>
        <p:nvSpPr>
          <p:cNvPr id="30" name="TextBox 29"/>
          <p:cNvSpPr txBox="1"/>
          <p:nvPr/>
        </p:nvSpPr>
        <p:spPr>
          <a:xfrm>
            <a:off x="1219200" y="6336268"/>
            <a:ext cx="838200" cy="369332"/>
          </a:xfrm>
          <a:prstGeom prst="rect">
            <a:avLst/>
          </a:prstGeom>
          <a:noFill/>
        </p:spPr>
        <p:txBody>
          <a:bodyPr wrap="square" rtlCol="0">
            <a:spAutoFit/>
          </a:bodyPr>
          <a:lstStyle/>
          <a:p>
            <a:r>
              <a:rPr lang="en-US" b="1">
                <a:solidFill>
                  <a:srgbClr val="C00000"/>
                </a:solidFill>
              </a:rPr>
              <a:t>head</a:t>
            </a:r>
          </a:p>
        </p:txBody>
      </p:sp>
      <p:sp>
        <p:nvSpPr>
          <p:cNvPr id="32" name="TextBox 31"/>
          <p:cNvSpPr txBox="1"/>
          <p:nvPr/>
        </p:nvSpPr>
        <p:spPr>
          <a:xfrm>
            <a:off x="4876800" y="4876800"/>
            <a:ext cx="2057400" cy="369332"/>
          </a:xfrm>
          <a:prstGeom prst="rect">
            <a:avLst/>
          </a:prstGeom>
          <a:noFill/>
        </p:spPr>
        <p:txBody>
          <a:bodyPr wrap="square" rtlCol="0">
            <a:spAutoFit/>
          </a:bodyPr>
          <a:lstStyle/>
          <a:p>
            <a:r>
              <a:rPr lang="en-US" b="1">
                <a:solidFill>
                  <a:srgbClr val="C00000"/>
                </a:solidFill>
              </a:rPr>
              <a:t>After Insertion</a:t>
            </a:r>
          </a:p>
        </p:txBody>
      </p:sp>
      <p:graphicFrame>
        <p:nvGraphicFramePr>
          <p:cNvPr id="33" name="Table 32"/>
          <p:cNvGraphicFramePr>
            <a:graphicFrameLocks noGrp="1"/>
          </p:cNvGraphicFramePr>
          <p:nvPr/>
        </p:nvGraphicFramePr>
        <p:xfrm>
          <a:off x="73152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75000"/>
                      </a:schemeClr>
                    </a:solidFill>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4" name="Straight Arrow Connector 33"/>
          <p:cNvCxnSpPr/>
          <p:nvPr/>
        </p:nvCxnSpPr>
        <p:spPr>
          <a:xfrm>
            <a:off x="6858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8610600" y="60314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696200" y="6031468"/>
            <a:ext cx="838200" cy="369332"/>
          </a:xfrm>
          <a:prstGeom prst="rect">
            <a:avLst/>
          </a:prstGeom>
          <a:noFill/>
        </p:spPr>
        <p:txBody>
          <a:bodyPr wrap="square" rtlCol="0">
            <a:spAutoFit/>
          </a:bodyPr>
          <a:lstStyle/>
          <a:p>
            <a:r>
              <a:rPr lang="en-US" b="1">
                <a:solidFill>
                  <a:srgbClr val="7030A0"/>
                </a:solidFill>
              </a:rPr>
              <a:t>4000</a:t>
            </a:r>
          </a:p>
        </p:txBody>
      </p:sp>
      <p:sp>
        <p:nvSpPr>
          <p:cNvPr id="37" name="TextBox 36"/>
          <p:cNvSpPr txBox="1"/>
          <p:nvPr/>
        </p:nvSpPr>
        <p:spPr>
          <a:xfrm>
            <a:off x="8305800" y="6336268"/>
            <a:ext cx="838200" cy="369332"/>
          </a:xfrm>
          <a:prstGeom prst="rect">
            <a:avLst/>
          </a:prstGeom>
          <a:noFill/>
        </p:spPr>
        <p:txBody>
          <a:bodyPr wrap="square" rtlCol="0">
            <a:spAutoFit/>
          </a:bodyPr>
          <a:lstStyle/>
          <a:p>
            <a:r>
              <a:rPr lang="en-US" b="1">
                <a:solidFill>
                  <a:srgbClr val="C00000"/>
                </a:solidFill>
              </a:rPr>
              <a:t>Last</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a:solidFill>
                  <a:srgbClr val="7030A0"/>
                </a:solidFill>
              </a:rPr>
              <a:t>Inserting as First node in SLL</a:t>
            </a:r>
            <a:endParaRPr lang="en-US" sz="3600"/>
          </a:p>
        </p:txBody>
      </p:sp>
      <p:graphicFrame>
        <p:nvGraphicFramePr>
          <p:cNvPr id="4" name="Table 3"/>
          <p:cNvGraphicFramePr>
            <a:graphicFrameLocks noGrp="1"/>
          </p:cNvGraphicFramePr>
          <p:nvPr>
            <p:extLst>
              <p:ext uri="{D42A27DB-BD31-4B8C-83A1-F6EECF244321}">
                <p14:modId xmlns:p14="http://schemas.microsoft.com/office/powerpoint/2010/main" val="1475806006"/>
              </p:ext>
            </p:extLst>
          </p:nvPr>
        </p:nvGraphicFramePr>
        <p:xfrm>
          <a:off x="2667000" y="12192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254950687"/>
              </p:ext>
            </p:extLst>
          </p:nvPr>
        </p:nvGraphicFramePr>
        <p:xfrm>
          <a:off x="4724400" y="12192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96269791"/>
              </p:ext>
            </p:extLst>
          </p:nvPr>
        </p:nvGraphicFramePr>
        <p:xfrm>
          <a:off x="6781800" y="12192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4267200" y="144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6324600" y="14478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838200" y="1752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077200" y="1752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76600" y="17526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5105400" y="17526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7162800" y="17526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533400" y="2069068"/>
            <a:ext cx="838200" cy="369332"/>
          </a:xfrm>
          <a:prstGeom prst="rect">
            <a:avLst/>
          </a:prstGeom>
          <a:noFill/>
        </p:spPr>
        <p:txBody>
          <a:bodyPr wrap="square" rtlCol="0">
            <a:spAutoFit/>
          </a:bodyPr>
          <a:lstStyle/>
          <a:p>
            <a:r>
              <a:rPr lang="en-US" b="1">
                <a:solidFill>
                  <a:srgbClr val="C00000"/>
                </a:solidFill>
              </a:rPr>
              <a:t>head</a:t>
            </a:r>
          </a:p>
        </p:txBody>
      </p:sp>
      <p:sp>
        <p:nvSpPr>
          <p:cNvPr id="15" name="TextBox 14"/>
          <p:cNvSpPr txBox="1"/>
          <p:nvPr/>
        </p:nvSpPr>
        <p:spPr>
          <a:xfrm>
            <a:off x="7772400" y="2057400"/>
            <a:ext cx="838200" cy="369332"/>
          </a:xfrm>
          <a:prstGeom prst="rect">
            <a:avLst/>
          </a:prstGeom>
          <a:noFill/>
        </p:spPr>
        <p:txBody>
          <a:bodyPr wrap="square" rtlCol="0">
            <a:spAutoFit/>
          </a:bodyPr>
          <a:lstStyle/>
          <a:p>
            <a:r>
              <a:rPr lang="en-US" b="1">
                <a:solidFill>
                  <a:srgbClr val="C00000"/>
                </a:solidFill>
              </a:rPr>
              <a:t>Last</a:t>
            </a:r>
          </a:p>
        </p:txBody>
      </p:sp>
      <p:sp>
        <p:nvSpPr>
          <p:cNvPr id="16" name="TextBox 15"/>
          <p:cNvSpPr txBox="1"/>
          <p:nvPr/>
        </p:nvSpPr>
        <p:spPr>
          <a:xfrm>
            <a:off x="5105400" y="6096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17" name="Table 16"/>
          <p:cNvGraphicFramePr>
            <a:graphicFrameLocks noGrp="1"/>
          </p:cNvGraphicFramePr>
          <p:nvPr>
            <p:extLst>
              <p:ext uri="{D42A27DB-BD31-4B8C-83A1-F6EECF244321}">
                <p14:modId xmlns:p14="http://schemas.microsoft.com/office/powerpoint/2010/main" val="614171278"/>
              </p:ext>
            </p:extLst>
          </p:nvPr>
        </p:nvGraphicFramePr>
        <p:xfrm>
          <a:off x="2667000" y="4495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1340111948"/>
              </p:ext>
            </p:extLst>
          </p:nvPr>
        </p:nvGraphicFramePr>
        <p:xfrm>
          <a:off x="4724400" y="4495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850240765"/>
              </p:ext>
            </p:extLst>
          </p:nvPr>
        </p:nvGraphicFramePr>
        <p:xfrm>
          <a:off x="6781800" y="4495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20" name="Straight Arrow Connector 19"/>
          <p:cNvCxnSpPr/>
          <p:nvPr/>
        </p:nvCxnSpPr>
        <p:spPr>
          <a:xfrm>
            <a:off x="42672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3246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0668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276600" y="5029200"/>
            <a:ext cx="838200" cy="369332"/>
          </a:xfrm>
          <a:prstGeom prst="rect">
            <a:avLst/>
          </a:prstGeom>
          <a:noFill/>
        </p:spPr>
        <p:txBody>
          <a:bodyPr wrap="square" rtlCol="0">
            <a:spAutoFit/>
          </a:bodyPr>
          <a:lstStyle/>
          <a:p>
            <a:r>
              <a:rPr lang="en-US" b="1">
                <a:solidFill>
                  <a:srgbClr val="7030A0"/>
                </a:solidFill>
              </a:rPr>
              <a:t>1000</a:t>
            </a:r>
          </a:p>
        </p:txBody>
      </p:sp>
      <p:sp>
        <p:nvSpPr>
          <p:cNvPr id="24" name="TextBox 23"/>
          <p:cNvSpPr txBox="1"/>
          <p:nvPr/>
        </p:nvSpPr>
        <p:spPr>
          <a:xfrm>
            <a:off x="5105400" y="5029200"/>
            <a:ext cx="838200" cy="369332"/>
          </a:xfrm>
          <a:prstGeom prst="rect">
            <a:avLst/>
          </a:prstGeom>
          <a:noFill/>
        </p:spPr>
        <p:txBody>
          <a:bodyPr wrap="square" rtlCol="0">
            <a:spAutoFit/>
          </a:bodyPr>
          <a:lstStyle/>
          <a:p>
            <a:r>
              <a:rPr lang="en-US" b="1">
                <a:solidFill>
                  <a:srgbClr val="7030A0"/>
                </a:solidFill>
              </a:rPr>
              <a:t>2000</a:t>
            </a:r>
          </a:p>
        </p:txBody>
      </p:sp>
      <p:sp>
        <p:nvSpPr>
          <p:cNvPr id="25" name="TextBox 24"/>
          <p:cNvSpPr txBox="1"/>
          <p:nvPr/>
        </p:nvSpPr>
        <p:spPr>
          <a:xfrm>
            <a:off x="7315200" y="5029200"/>
            <a:ext cx="838200" cy="369332"/>
          </a:xfrm>
          <a:prstGeom prst="rect">
            <a:avLst/>
          </a:prstGeom>
          <a:noFill/>
        </p:spPr>
        <p:txBody>
          <a:bodyPr wrap="square" rtlCol="0">
            <a:spAutoFit/>
          </a:bodyPr>
          <a:lstStyle/>
          <a:p>
            <a:r>
              <a:rPr lang="en-US" b="1">
                <a:solidFill>
                  <a:srgbClr val="7030A0"/>
                </a:solidFill>
              </a:rPr>
              <a:t>3000</a:t>
            </a:r>
          </a:p>
        </p:txBody>
      </p:sp>
      <p:sp>
        <p:nvSpPr>
          <p:cNvPr id="26" name="TextBox 25"/>
          <p:cNvSpPr txBox="1"/>
          <p:nvPr/>
        </p:nvSpPr>
        <p:spPr>
          <a:xfrm>
            <a:off x="762000" y="5345668"/>
            <a:ext cx="838200" cy="369332"/>
          </a:xfrm>
          <a:prstGeom prst="rect">
            <a:avLst/>
          </a:prstGeom>
          <a:noFill/>
        </p:spPr>
        <p:txBody>
          <a:bodyPr wrap="square" rtlCol="0">
            <a:spAutoFit/>
          </a:bodyPr>
          <a:lstStyle/>
          <a:p>
            <a:r>
              <a:rPr lang="en-US" b="1">
                <a:solidFill>
                  <a:srgbClr val="C00000"/>
                </a:solidFill>
              </a:rPr>
              <a:t>head</a:t>
            </a:r>
          </a:p>
        </p:txBody>
      </p:sp>
      <p:sp>
        <p:nvSpPr>
          <p:cNvPr id="27" name="TextBox 26"/>
          <p:cNvSpPr txBox="1"/>
          <p:nvPr/>
        </p:nvSpPr>
        <p:spPr>
          <a:xfrm>
            <a:off x="4267200" y="3886200"/>
            <a:ext cx="2057400" cy="369332"/>
          </a:xfrm>
          <a:prstGeom prst="rect">
            <a:avLst/>
          </a:prstGeom>
          <a:noFill/>
        </p:spPr>
        <p:txBody>
          <a:bodyPr wrap="square" rtlCol="0">
            <a:spAutoFit/>
          </a:bodyPr>
          <a:lstStyle/>
          <a:p>
            <a:r>
              <a:rPr lang="en-US" b="1">
                <a:solidFill>
                  <a:srgbClr val="C00000"/>
                </a:solidFill>
              </a:rPr>
              <a:t>After Insertion</a:t>
            </a:r>
          </a:p>
        </p:txBody>
      </p:sp>
      <p:cxnSp>
        <p:nvCxnSpPr>
          <p:cNvPr id="30" name="Straight Arrow Connector 29"/>
          <p:cNvCxnSpPr/>
          <p:nvPr/>
        </p:nvCxnSpPr>
        <p:spPr>
          <a:xfrm flipV="1">
            <a:off x="8153400" y="502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143000" y="4964668"/>
            <a:ext cx="838200" cy="369332"/>
          </a:xfrm>
          <a:prstGeom prst="rect">
            <a:avLst/>
          </a:prstGeom>
          <a:noFill/>
        </p:spPr>
        <p:txBody>
          <a:bodyPr wrap="square" rtlCol="0">
            <a:spAutoFit/>
          </a:bodyPr>
          <a:lstStyle/>
          <a:p>
            <a:r>
              <a:rPr lang="en-US" b="1">
                <a:solidFill>
                  <a:srgbClr val="7030A0"/>
                </a:solidFill>
              </a:rPr>
              <a:t>4000</a:t>
            </a:r>
          </a:p>
        </p:txBody>
      </p:sp>
      <p:sp>
        <p:nvSpPr>
          <p:cNvPr id="32" name="TextBox 31"/>
          <p:cNvSpPr txBox="1"/>
          <p:nvPr/>
        </p:nvSpPr>
        <p:spPr>
          <a:xfrm>
            <a:off x="7848600" y="5334000"/>
            <a:ext cx="838200" cy="369332"/>
          </a:xfrm>
          <a:prstGeom prst="rect">
            <a:avLst/>
          </a:prstGeom>
          <a:noFill/>
        </p:spPr>
        <p:txBody>
          <a:bodyPr wrap="square" rtlCol="0">
            <a:spAutoFit/>
          </a:bodyPr>
          <a:lstStyle/>
          <a:p>
            <a:r>
              <a:rPr lang="en-US" b="1">
                <a:solidFill>
                  <a:srgbClr val="C00000"/>
                </a:solidFill>
              </a:rPr>
              <a:t>Last</a:t>
            </a:r>
          </a:p>
        </p:txBody>
      </p:sp>
      <p:graphicFrame>
        <p:nvGraphicFramePr>
          <p:cNvPr id="33" name="Table 32"/>
          <p:cNvGraphicFramePr>
            <a:graphicFrameLocks noGrp="1"/>
          </p:cNvGraphicFramePr>
          <p:nvPr>
            <p:extLst>
              <p:ext uri="{D42A27DB-BD31-4B8C-83A1-F6EECF244321}">
                <p14:modId xmlns:p14="http://schemas.microsoft.com/office/powerpoint/2010/main" val="755495336"/>
              </p:ext>
            </p:extLst>
          </p:nvPr>
        </p:nvGraphicFramePr>
        <p:xfrm>
          <a:off x="609600" y="4495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50000"/>
                      </a:schemeClr>
                    </a:solidFill>
                  </a:tcPr>
                </a:tc>
                <a:tc>
                  <a:txBody>
                    <a:bodyPr/>
                    <a:lstStyle/>
                    <a:p>
                      <a:r>
                        <a:rPr lang="en-US"/>
                        <a:t>1000</a:t>
                      </a:r>
                    </a:p>
                  </a:txBody>
                  <a:tcPr/>
                </a:tc>
                <a:extLst>
                  <a:ext uri="{0D108BD9-81ED-4DB2-BD59-A6C34878D82A}">
                    <a16:rowId xmlns:a16="http://schemas.microsoft.com/office/drawing/2014/main" val="10000"/>
                  </a:ext>
                </a:extLst>
              </a:tr>
            </a:tbl>
          </a:graphicData>
        </a:graphic>
      </p:graphicFrame>
      <p:cxnSp>
        <p:nvCxnSpPr>
          <p:cNvPr id="34" name="Straight Arrow Connector 33"/>
          <p:cNvCxnSpPr/>
          <p:nvPr/>
        </p:nvCxnSpPr>
        <p:spPr>
          <a:xfrm>
            <a:off x="2209800" y="4724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447800" y="5193268"/>
            <a:ext cx="11430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sp>
        <p:nvSpPr>
          <p:cNvPr id="38" name="TextBox 37"/>
          <p:cNvSpPr txBox="1"/>
          <p:nvPr/>
        </p:nvSpPr>
        <p:spPr>
          <a:xfrm>
            <a:off x="1143000" y="1688068"/>
            <a:ext cx="838200" cy="369332"/>
          </a:xfrm>
          <a:prstGeom prst="rect">
            <a:avLst/>
          </a:prstGeom>
          <a:noFill/>
        </p:spPr>
        <p:txBody>
          <a:bodyPr wrap="square" rtlCol="0">
            <a:spAutoFit/>
          </a:bodyPr>
          <a:lstStyle/>
          <a:p>
            <a:r>
              <a:rPr lang="en-US" b="1">
                <a:solidFill>
                  <a:srgbClr val="7030A0"/>
                </a:solidFill>
              </a:rPr>
              <a:t>4000</a:t>
            </a:r>
          </a:p>
        </p:txBody>
      </p:sp>
      <p:graphicFrame>
        <p:nvGraphicFramePr>
          <p:cNvPr id="39" name="Table 38"/>
          <p:cNvGraphicFramePr>
            <a:graphicFrameLocks noGrp="1"/>
          </p:cNvGraphicFramePr>
          <p:nvPr>
            <p:extLst>
              <p:ext uri="{D42A27DB-BD31-4B8C-83A1-F6EECF244321}">
                <p14:modId xmlns:p14="http://schemas.microsoft.com/office/powerpoint/2010/main" val="4162516020"/>
              </p:ext>
            </p:extLst>
          </p:nvPr>
        </p:nvGraphicFramePr>
        <p:xfrm>
          <a:off x="609600" y="12192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50000"/>
                      </a:schemeClr>
                    </a:solidFill>
                  </a:tcPr>
                </a:tc>
                <a:tc>
                  <a:txBody>
                    <a:bodyPr/>
                    <a:lstStyle/>
                    <a:p>
                      <a:r>
                        <a:rPr lang="en-US"/>
                        <a:t>1000</a:t>
                      </a:r>
                    </a:p>
                  </a:txBody>
                  <a:tcPr/>
                </a:tc>
                <a:extLst>
                  <a:ext uri="{0D108BD9-81ED-4DB2-BD59-A6C34878D82A}">
                    <a16:rowId xmlns:a16="http://schemas.microsoft.com/office/drawing/2014/main" val="10000"/>
                  </a:ext>
                </a:extLst>
              </a:tr>
            </a:tbl>
          </a:graphicData>
        </a:graphic>
      </p:graphicFrame>
      <p:sp>
        <p:nvSpPr>
          <p:cNvPr id="40" name="TextBox 39"/>
          <p:cNvSpPr txBox="1"/>
          <p:nvPr/>
        </p:nvSpPr>
        <p:spPr>
          <a:xfrm>
            <a:off x="1447800" y="1916668"/>
            <a:ext cx="11430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cxnSp>
        <p:nvCxnSpPr>
          <p:cNvPr id="41" name="Straight Arrow Connector 40"/>
          <p:cNvCxnSpPr/>
          <p:nvPr/>
        </p:nvCxnSpPr>
        <p:spPr>
          <a:xfrm flipV="1">
            <a:off x="1905000" y="160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609600" y="2734270"/>
            <a:ext cx="3962400" cy="923330"/>
          </a:xfrm>
          <a:prstGeom prst="rect">
            <a:avLst/>
          </a:prstGeom>
          <a:noFill/>
        </p:spPr>
        <p:txBody>
          <a:bodyPr wrap="square" rtlCol="0">
            <a:spAutoFit/>
          </a:bodyPr>
          <a:lstStyle/>
          <a:p>
            <a:pPr marL="342900" indent="-342900">
              <a:buAutoNum type="arabicPeriod"/>
            </a:pPr>
            <a:r>
              <a:rPr lang="en-US" err="1"/>
              <a:t>getnode</a:t>
            </a:r>
            <a:r>
              <a:rPr lang="en-US"/>
              <a:t>() and </a:t>
            </a:r>
            <a:r>
              <a:rPr lang="en-US" err="1"/>
              <a:t>readnode</a:t>
            </a:r>
            <a:r>
              <a:rPr lang="en-US"/>
              <a:t>()</a:t>
            </a:r>
          </a:p>
          <a:p>
            <a:pPr marL="342900" indent="-342900">
              <a:buAutoNum type="arabicPeriod"/>
            </a:pPr>
            <a:r>
              <a:rPr lang="en-US" err="1"/>
              <a:t>Newnode</a:t>
            </a:r>
            <a:r>
              <a:rPr lang="en-US"/>
              <a:t>-&gt;link=head</a:t>
            </a:r>
          </a:p>
          <a:p>
            <a:pPr marL="342900" indent="-342900">
              <a:buAutoNum type="arabicPeriod"/>
            </a:pPr>
            <a:r>
              <a:rPr lang="en-US"/>
              <a:t>Head=</a:t>
            </a:r>
            <a:r>
              <a:rPr lang="en-US" err="1"/>
              <a:t>newnode</a:t>
            </a:r>
            <a:endParaRPr lang="en-US"/>
          </a:p>
        </p:txBody>
      </p:sp>
      <p:cxnSp>
        <p:nvCxnSpPr>
          <p:cNvPr id="42" name="Straight Arrow Connector 41"/>
          <p:cNvCxnSpPr/>
          <p:nvPr/>
        </p:nvCxnSpPr>
        <p:spPr>
          <a:xfrm>
            <a:off x="2209800" y="14462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82337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2394" y="-117987"/>
            <a:ext cx="8229600" cy="1143000"/>
          </a:xfrm>
        </p:spPr>
        <p:txBody>
          <a:bodyPr>
            <a:normAutofit/>
          </a:bodyPr>
          <a:lstStyle/>
          <a:p>
            <a:r>
              <a:rPr lang="en-US" sz="3600" b="1" u="sng">
                <a:solidFill>
                  <a:srgbClr val="7030A0"/>
                </a:solidFill>
              </a:rPr>
              <a:t>Inserting as First node in SLL</a:t>
            </a:r>
            <a:endParaRPr lang="en-US" sz="3600"/>
          </a:p>
        </p:txBody>
      </p:sp>
      <p:sp>
        <p:nvSpPr>
          <p:cNvPr id="3" name="Content Placeholder 2"/>
          <p:cNvSpPr>
            <a:spLocks noGrp="1"/>
          </p:cNvSpPr>
          <p:nvPr>
            <p:ph idx="1"/>
          </p:nvPr>
        </p:nvSpPr>
        <p:spPr>
          <a:xfrm>
            <a:off x="228600" y="914400"/>
            <a:ext cx="3505200" cy="4800600"/>
          </a:xfrm>
        </p:spPr>
        <p:txBody>
          <a:bodyPr>
            <a:normAutofit fontScale="55000" lnSpcReduction="20000"/>
          </a:bodyPr>
          <a:lstStyle/>
          <a:p>
            <a:pPr>
              <a:buNone/>
            </a:pPr>
            <a:r>
              <a:rPr lang="en-US" b="1" err="1">
                <a:solidFill>
                  <a:schemeClr val="accent4">
                    <a:lumMod val="50000"/>
                  </a:schemeClr>
                </a:solidFill>
              </a:rPr>
              <a:t>int</a:t>
            </a:r>
            <a:r>
              <a:rPr lang="en-US" b="1">
                <a:solidFill>
                  <a:schemeClr val="accent4">
                    <a:lumMod val="50000"/>
                  </a:schemeClr>
                </a:solidFill>
              </a:rPr>
              <a:t> </a:t>
            </a:r>
            <a:r>
              <a:rPr lang="en-US" b="1" err="1">
                <a:solidFill>
                  <a:schemeClr val="accent4">
                    <a:lumMod val="50000"/>
                  </a:schemeClr>
                </a:solidFill>
              </a:rPr>
              <a:t>insertfirst</a:t>
            </a:r>
            <a:r>
              <a:rPr lang="en-US" b="1">
                <a:solidFill>
                  <a:schemeClr val="accent4">
                    <a:lumMod val="50000"/>
                  </a:schemeClr>
                </a:solidFill>
              </a:rPr>
              <a:t>()</a:t>
            </a:r>
          </a:p>
          <a:p>
            <a:pPr>
              <a:buNone/>
            </a:pPr>
            <a:r>
              <a:rPr lang="en-US" b="1">
                <a:solidFill>
                  <a:schemeClr val="accent2">
                    <a:lumMod val="50000"/>
                  </a:schemeClr>
                </a:solidFill>
              </a:rPr>
              <a:t>{</a:t>
            </a:r>
          </a:p>
          <a:p>
            <a:pPr>
              <a:buNone/>
            </a:pPr>
            <a:r>
              <a:rPr lang="en-US" b="1">
                <a:solidFill>
                  <a:schemeClr val="accent2">
                    <a:lumMod val="50000"/>
                  </a:schemeClr>
                </a:solidFill>
              </a:rPr>
              <a:t>    </a:t>
            </a:r>
            <a:r>
              <a:rPr lang="en-US" b="1" err="1">
                <a:solidFill>
                  <a:schemeClr val="accent2">
                    <a:lumMod val="50000"/>
                  </a:schemeClr>
                </a:solidFill>
              </a:rPr>
              <a:t>getnode</a:t>
            </a:r>
            <a:r>
              <a:rPr lang="en-US" b="1">
                <a:solidFill>
                  <a:schemeClr val="accent2">
                    <a:lumMod val="50000"/>
                  </a:schemeClr>
                </a:solidFill>
              </a:rPr>
              <a:t>();</a:t>
            </a:r>
          </a:p>
          <a:p>
            <a:pPr>
              <a:buNone/>
            </a:pPr>
            <a:r>
              <a:rPr lang="en-US" b="1">
                <a:solidFill>
                  <a:schemeClr val="accent2">
                    <a:lumMod val="50000"/>
                  </a:schemeClr>
                </a:solidFill>
              </a:rPr>
              <a:t>    if(</a:t>
            </a:r>
            <a:r>
              <a:rPr lang="en-US" b="1" err="1">
                <a:solidFill>
                  <a:schemeClr val="accent2">
                    <a:lumMod val="50000"/>
                  </a:schemeClr>
                </a:solidFill>
              </a:rPr>
              <a:t>newnode</a:t>
            </a:r>
            <a:r>
              <a:rPr lang="en-US" b="1">
                <a:solidFill>
                  <a:schemeClr val="accent2">
                    <a:lumMod val="50000"/>
                  </a:schemeClr>
                </a:solidFill>
              </a:rPr>
              <a:t>==NULL)</a:t>
            </a:r>
          </a:p>
          <a:p>
            <a:pPr>
              <a:buNone/>
            </a:pPr>
            <a:r>
              <a:rPr lang="en-US" b="1">
                <a:solidFill>
                  <a:schemeClr val="accent2">
                    <a:lumMod val="50000"/>
                  </a:schemeClr>
                </a:solidFill>
              </a:rPr>
              <a:t>    {</a:t>
            </a:r>
          </a:p>
          <a:p>
            <a:pPr>
              <a:buNone/>
            </a:pPr>
            <a:r>
              <a:rPr lang="en-US" b="1">
                <a:solidFill>
                  <a:schemeClr val="accent2">
                    <a:lumMod val="50000"/>
                  </a:schemeClr>
                </a:solidFill>
              </a:rPr>
              <a:t>         print “No Memory";</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readnode</a:t>
            </a:r>
            <a:r>
              <a:rPr lang="en-US" b="1">
                <a:solidFill>
                  <a:schemeClr val="accent2">
                    <a:lumMod val="50000"/>
                  </a:schemeClr>
                </a:solidFill>
              </a:rPr>
              <a:t>();</a:t>
            </a:r>
          </a:p>
          <a:p>
            <a:pPr>
              <a:buNone/>
            </a:pPr>
            <a:r>
              <a:rPr lang="en-US" b="1">
                <a:solidFill>
                  <a:schemeClr val="accent2">
                    <a:lumMod val="50000"/>
                  </a:schemeClr>
                </a:solidFill>
              </a:rPr>
              <a:t>if(head==NULL)</a:t>
            </a:r>
          </a:p>
          <a:p>
            <a:pPr>
              <a:buNone/>
            </a:pPr>
            <a:r>
              <a:rPr lang="en-US" b="1">
                <a:solidFill>
                  <a:schemeClr val="accent2">
                    <a:lumMod val="50000"/>
                  </a:schemeClr>
                </a:solidFill>
              </a:rPr>
              <a:t>    {</a:t>
            </a:r>
          </a:p>
          <a:p>
            <a:pPr>
              <a:buNone/>
            </a:pPr>
            <a:r>
              <a:rPr lang="en-US" b="1">
                <a:solidFill>
                  <a:schemeClr val="accent2">
                    <a:lumMod val="50000"/>
                  </a:schemeClr>
                </a:solidFill>
              </a:rPr>
              <a:t>        head=last=</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newnode</a:t>
            </a:r>
            <a:r>
              <a:rPr lang="en-US" b="1">
                <a:solidFill>
                  <a:schemeClr val="accent2">
                    <a:lumMod val="50000"/>
                  </a:schemeClr>
                </a:solidFill>
              </a:rPr>
              <a:t>-&gt;link=head;</a:t>
            </a:r>
          </a:p>
          <a:p>
            <a:pPr>
              <a:buNone/>
            </a:pPr>
            <a:r>
              <a:rPr lang="en-US" b="1">
                <a:solidFill>
                  <a:schemeClr val="accent2">
                    <a:lumMod val="50000"/>
                  </a:schemeClr>
                </a:solidFill>
              </a:rPr>
              <a:t>    head=</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a:t>
            </a:r>
          </a:p>
        </p:txBody>
      </p:sp>
      <p:graphicFrame>
        <p:nvGraphicFramePr>
          <p:cNvPr id="4" name="Table 3"/>
          <p:cNvGraphicFramePr>
            <a:graphicFrameLocks noGrp="1"/>
          </p:cNvGraphicFramePr>
          <p:nvPr/>
        </p:nvGraphicFramePr>
        <p:xfrm>
          <a:off x="33528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54102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7467600" y="3200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49530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7010400" y="3429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37338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8763000" y="3733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962400" y="37338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5791200" y="37338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7848600" y="37338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3429000" y="4050268"/>
            <a:ext cx="838200" cy="369332"/>
          </a:xfrm>
          <a:prstGeom prst="rect">
            <a:avLst/>
          </a:prstGeom>
          <a:noFill/>
        </p:spPr>
        <p:txBody>
          <a:bodyPr wrap="square" rtlCol="0">
            <a:spAutoFit/>
          </a:bodyPr>
          <a:lstStyle/>
          <a:p>
            <a:r>
              <a:rPr lang="en-US" b="1">
                <a:solidFill>
                  <a:srgbClr val="C00000"/>
                </a:solidFill>
              </a:rPr>
              <a:t>head</a:t>
            </a:r>
          </a:p>
        </p:txBody>
      </p:sp>
      <p:sp>
        <p:nvSpPr>
          <p:cNvPr id="15" name="TextBox 14"/>
          <p:cNvSpPr txBox="1"/>
          <p:nvPr/>
        </p:nvSpPr>
        <p:spPr>
          <a:xfrm>
            <a:off x="8458200" y="4038600"/>
            <a:ext cx="838200" cy="369332"/>
          </a:xfrm>
          <a:prstGeom prst="rect">
            <a:avLst/>
          </a:prstGeom>
          <a:noFill/>
        </p:spPr>
        <p:txBody>
          <a:bodyPr wrap="square" rtlCol="0">
            <a:spAutoFit/>
          </a:bodyPr>
          <a:lstStyle/>
          <a:p>
            <a:r>
              <a:rPr lang="en-US" b="1">
                <a:solidFill>
                  <a:srgbClr val="C00000"/>
                </a:solidFill>
              </a:rPr>
              <a:t>Last</a:t>
            </a:r>
          </a:p>
        </p:txBody>
      </p:sp>
      <p:sp>
        <p:nvSpPr>
          <p:cNvPr id="16" name="TextBox 15"/>
          <p:cNvSpPr txBox="1"/>
          <p:nvPr/>
        </p:nvSpPr>
        <p:spPr>
          <a:xfrm>
            <a:off x="5791200" y="25908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17" name="Table 16"/>
          <p:cNvGraphicFramePr>
            <a:graphicFrameLocks noGrp="1"/>
          </p:cNvGraphicFramePr>
          <p:nvPr/>
        </p:nvGraphicFramePr>
        <p:xfrm>
          <a:off x="29718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nvGraphicFramePr>
        <p:xfrm>
          <a:off x="50292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70866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20" name="Straight Arrow Connector 19"/>
          <p:cNvCxnSpPr/>
          <p:nvPr/>
        </p:nvCxnSpPr>
        <p:spPr>
          <a:xfrm>
            <a:off x="45720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66294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13716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1400" y="6019800"/>
            <a:ext cx="838200" cy="369332"/>
          </a:xfrm>
          <a:prstGeom prst="rect">
            <a:avLst/>
          </a:prstGeom>
          <a:noFill/>
        </p:spPr>
        <p:txBody>
          <a:bodyPr wrap="square" rtlCol="0">
            <a:spAutoFit/>
          </a:bodyPr>
          <a:lstStyle/>
          <a:p>
            <a:r>
              <a:rPr lang="en-US" b="1">
                <a:solidFill>
                  <a:srgbClr val="7030A0"/>
                </a:solidFill>
              </a:rPr>
              <a:t>1000</a:t>
            </a:r>
          </a:p>
        </p:txBody>
      </p:sp>
      <p:sp>
        <p:nvSpPr>
          <p:cNvPr id="24" name="TextBox 23"/>
          <p:cNvSpPr txBox="1"/>
          <p:nvPr/>
        </p:nvSpPr>
        <p:spPr>
          <a:xfrm>
            <a:off x="5410200" y="6019800"/>
            <a:ext cx="838200" cy="369332"/>
          </a:xfrm>
          <a:prstGeom prst="rect">
            <a:avLst/>
          </a:prstGeom>
          <a:noFill/>
        </p:spPr>
        <p:txBody>
          <a:bodyPr wrap="square" rtlCol="0">
            <a:spAutoFit/>
          </a:bodyPr>
          <a:lstStyle/>
          <a:p>
            <a:r>
              <a:rPr lang="en-US" b="1">
                <a:solidFill>
                  <a:srgbClr val="7030A0"/>
                </a:solidFill>
              </a:rPr>
              <a:t>2000</a:t>
            </a:r>
          </a:p>
        </p:txBody>
      </p:sp>
      <p:sp>
        <p:nvSpPr>
          <p:cNvPr id="25" name="TextBox 24"/>
          <p:cNvSpPr txBox="1"/>
          <p:nvPr/>
        </p:nvSpPr>
        <p:spPr>
          <a:xfrm>
            <a:off x="7620000" y="6019800"/>
            <a:ext cx="838200" cy="369332"/>
          </a:xfrm>
          <a:prstGeom prst="rect">
            <a:avLst/>
          </a:prstGeom>
          <a:noFill/>
        </p:spPr>
        <p:txBody>
          <a:bodyPr wrap="square" rtlCol="0">
            <a:spAutoFit/>
          </a:bodyPr>
          <a:lstStyle/>
          <a:p>
            <a:r>
              <a:rPr lang="en-US" b="1">
                <a:solidFill>
                  <a:srgbClr val="7030A0"/>
                </a:solidFill>
              </a:rPr>
              <a:t>3000</a:t>
            </a:r>
          </a:p>
        </p:txBody>
      </p:sp>
      <p:sp>
        <p:nvSpPr>
          <p:cNvPr id="26" name="TextBox 25"/>
          <p:cNvSpPr txBox="1"/>
          <p:nvPr/>
        </p:nvSpPr>
        <p:spPr>
          <a:xfrm>
            <a:off x="1066800" y="6336268"/>
            <a:ext cx="838200" cy="369332"/>
          </a:xfrm>
          <a:prstGeom prst="rect">
            <a:avLst/>
          </a:prstGeom>
          <a:noFill/>
        </p:spPr>
        <p:txBody>
          <a:bodyPr wrap="square" rtlCol="0">
            <a:spAutoFit/>
          </a:bodyPr>
          <a:lstStyle/>
          <a:p>
            <a:r>
              <a:rPr lang="en-US" b="1">
                <a:solidFill>
                  <a:srgbClr val="C00000"/>
                </a:solidFill>
              </a:rPr>
              <a:t>head</a:t>
            </a:r>
          </a:p>
        </p:txBody>
      </p:sp>
      <p:sp>
        <p:nvSpPr>
          <p:cNvPr id="27" name="TextBox 26"/>
          <p:cNvSpPr txBox="1"/>
          <p:nvPr/>
        </p:nvSpPr>
        <p:spPr>
          <a:xfrm>
            <a:off x="4572000" y="4876800"/>
            <a:ext cx="2057400" cy="369332"/>
          </a:xfrm>
          <a:prstGeom prst="rect">
            <a:avLst/>
          </a:prstGeom>
          <a:noFill/>
        </p:spPr>
        <p:txBody>
          <a:bodyPr wrap="square" rtlCol="0">
            <a:spAutoFit/>
          </a:bodyPr>
          <a:lstStyle/>
          <a:p>
            <a:r>
              <a:rPr lang="en-US" b="1">
                <a:solidFill>
                  <a:srgbClr val="C00000"/>
                </a:solidFill>
              </a:rPr>
              <a:t>After Insertion</a:t>
            </a:r>
          </a:p>
        </p:txBody>
      </p:sp>
      <p:cxnSp>
        <p:nvCxnSpPr>
          <p:cNvPr id="30" name="Straight Arrow Connector 29"/>
          <p:cNvCxnSpPr/>
          <p:nvPr/>
        </p:nvCxnSpPr>
        <p:spPr>
          <a:xfrm flipV="1">
            <a:off x="8458200" y="6019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1447800" y="5955268"/>
            <a:ext cx="838200" cy="369332"/>
          </a:xfrm>
          <a:prstGeom prst="rect">
            <a:avLst/>
          </a:prstGeom>
          <a:noFill/>
        </p:spPr>
        <p:txBody>
          <a:bodyPr wrap="square" rtlCol="0">
            <a:spAutoFit/>
          </a:bodyPr>
          <a:lstStyle/>
          <a:p>
            <a:r>
              <a:rPr lang="en-US" b="1">
                <a:solidFill>
                  <a:srgbClr val="7030A0"/>
                </a:solidFill>
              </a:rPr>
              <a:t>4000</a:t>
            </a:r>
          </a:p>
        </p:txBody>
      </p:sp>
      <p:sp>
        <p:nvSpPr>
          <p:cNvPr id="32" name="TextBox 31"/>
          <p:cNvSpPr txBox="1"/>
          <p:nvPr/>
        </p:nvSpPr>
        <p:spPr>
          <a:xfrm>
            <a:off x="8153400" y="6324600"/>
            <a:ext cx="838200" cy="369332"/>
          </a:xfrm>
          <a:prstGeom prst="rect">
            <a:avLst/>
          </a:prstGeom>
          <a:noFill/>
        </p:spPr>
        <p:txBody>
          <a:bodyPr wrap="square" rtlCol="0">
            <a:spAutoFit/>
          </a:bodyPr>
          <a:lstStyle/>
          <a:p>
            <a:r>
              <a:rPr lang="en-US" b="1">
                <a:solidFill>
                  <a:srgbClr val="C00000"/>
                </a:solidFill>
              </a:rPr>
              <a:t>Last</a:t>
            </a:r>
          </a:p>
        </p:txBody>
      </p:sp>
      <p:graphicFrame>
        <p:nvGraphicFramePr>
          <p:cNvPr id="33" name="Table 32"/>
          <p:cNvGraphicFramePr>
            <a:graphicFrameLocks noGrp="1"/>
          </p:cNvGraphicFramePr>
          <p:nvPr/>
        </p:nvGraphicFramePr>
        <p:xfrm>
          <a:off x="914400" y="5486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50000"/>
                      </a:schemeClr>
                    </a:solidFill>
                  </a:tcPr>
                </a:tc>
                <a:tc>
                  <a:txBody>
                    <a:bodyPr/>
                    <a:lstStyle/>
                    <a:p>
                      <a:r>
                        <a:rPr lang="en-US"/>
                        <a:t>1000</a:t>
                      </a:r>
                    </a:p>
                  </a:txBody>
                  <a:tcPr/>
                </a:tc>
                <a:extLst>
                  <a:ext uri="{0D108BD9-81ED-4DB2-BD59-A6C34878D82A}">
                    <a16:rowId xmlns:a16="http://schemas.microsoft.com/office/drawing/2014/main" val="10000"/>
                  </a:ext>
                </a:extLst>
              </a:tr>
            </a:tbl>
          </a:graphicData>
        </a:graphic>
      </p:graphicFrame>
      <p:cxnSp>
        <p:nvCxnSpPr>
          <p:cNvPr id="34" name="Straight Arrow Connector 33"/>
          <p:cNvCxnSpPr/>
          <p:nvPr/>
        </p:nvCxnSpPr>
        <p:spPr>
          <a:xfrm>
            <a:off x="2514600" y="5715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1752600" y="6183868"/>
            <a:ext cx="11430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00697320"/>
              </p:ext>
            </p:extLst>
          </p:nvPr>
        </p:nvGraphicFramePr>
        <p:xfrm>
          <a:off x="685800" y="152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468539060"/>
              </p:ext>
            </p:extLst>
          </p:nvPr>
        </p:nvGraphicFramePr>
        <p:xfrm>
          <a:off x="2743200" y="152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904724183"/>
              </p:ext>
            </p:extLst>
          </p:nvPr>
        </p:nvGraphicFramePr>
        <p:xfrm>
          <a:off x="4800600" y="152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286000" y="381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381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685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685800"/>
            <a:ext cx="838200" cy="369332"/>
          </a:xfrm>
          <a:prstGeom prst="rect">
            <a:avLst/>
          </a:prstGeom>
          <a:noFill/>
        </p:spPr>
        <p:txBody>
          <a:bodyPr wrap="square" rtlCol="0">
            <a:spAutoFit/>
          </a:bodyPr>
          <a:lstStyle/>
          <a:p>
            <a:r>
              <a:rPr lang="en-US" b="1">
                <a:solidFill>
                  <a:srgbClr val="7030A0"/>
                </a:solidFill>
              </a:rPr>
              <a:t>1000</a:t>
            </a:r>
          </a:p>
        </p:txBody>
      </p:sp>
      <p:sp>
        <p:nvSpPr>
          <p:cNvPr id="11" name="TextBox 10"/>
          <p:cNvSpPr txBox="1"/>
          <p:nvPr/>
        </p:nvSpPr>
        <p:spPr>
          <a:xfrm>
            <a:off x="3124200" y="685800"/>
            <a:ext cx="838200" cy="369332"/>
          </a:xfrm>
          <a:prstGeom prst="rect">
            <a:avLst/>
          </a:prstGeom>
          <a:noFill/>
        </p:spPr>
        <p:txBody>
          <a:bodyPr wrap="square" rtlCol="0">
            <a:spAutoFit/>
          </a:bodyPr>
          <a:lstStyle/>
          <a:p>
            <a:r>
              <a:rPr lang="en-US" b="1">
                <a:solidFill>
                  <a:srgbClr val="7030A0"/>
                </a:solidFill>
              </a:rPr>
              <a:t>2000</a:t>
            </a:r>
          </a:p>
        </p:txBody>
      </p:sp>
      <p:sp>
        <p:nvSpPr>
          <p:cNvPr id="12" name="TextBox 11"/>
          <p:cNvSpPr txBox="1"/>
          <p:nvPr/>
        </p:nvSpPr>
        <p:spPr>
          <a:xfrm>
            <a:off x="5181600" y="685800"/>
            <a:ext cx="838200" cy="369332"/>
          </a:xfrm>
          <a:prstGeom prst="rect">
            <a:avLst/>
          </a:prstGeom>
          <a:noFill/>
        </p:spPr>
        <p:txBody>
          <a:bodyPr wrap="square" rtlCol="0">
            <a:spAutoFit/>
          </a:bodyPr>
          <a:lstStyle/>
          <a:p>
            <a:r>
              <a:rPr lang="en-US" b="1">
                <a:solidFill>
                  <a:srgbClr val="7030A0"/>
                </a:solidFill>
              </a:rPr>
              <a:t>3000</a:t>
            </a:r>
          </a:p>
        </p:txBody>
      </p:sp>
      <p:sp>
        <p:nvSpPr>
          <p:cNvPr id="13" name="TextBox 12"/>
          <p:cNvSpPr txBox="1"/>
          <p:nvPr/>
        </p:nvSpPr>
        <p:spPr>
          <a:xfrm>
            <a:off x="762000" y="1002268"/>
            <a:ext cx="838200" cy="369332"/>
          </a:xfrm>
          <a:prstGeom prst="rect">
            <a:avLst/>
          </a:prstGeom>
          <a:noFill/>
        </p:spPr>
        <p:txBody>
          <a:bodyPr wrap="square" rtlCol="0">
            <a:spAutoFit/>
          </a:bodyPr>
          <a:lstStyle/>
          <a:p>
            <a:r>
              <a:rPr lang="en-US" b="1">
                <a:solidFill>
                  <a:srgbClr val="C00000"/>
                </a:solidFill>
              </a:rPr>
              <a:t>head</a:t>
            </a:r>
          </a:p>
        </p:txBody>
      </p:sp>
      <p:graphicFrame>
        <p:nvGraphicFramePr>
          <p:cNvPr id="14" name="Table 13"/>
          <p:cNvGraphicFramePr>
            <a:graphicFrameLocks noGrp="1"/>
          </p:cNvGraphicFramePr>
          <p:nvPr>
            <p:extLst>
              <p:ext uri="{D42A27DB-BD31-4B8C-83A1-F6EECF244321}">
                <p14:modId xmlns:p14="http://schemas.microsoft.com/office/powerpoint/2010/main" val="1153612719"/>
              </p:ext>
            </p:extLst>
          </p:nvPr>
        </p:nvGraphicFramePr>
        <p:xfrm>
          <a:off x="6858000" y="152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15" name="TextBox 14"/>
          <p:cNvSpPr txBox="1"/>
          <p:nvPr/>
        </p:nvSpPr>
        <p:spPr>
          <a:xfrm>
            <a:off x="7848600" y="609600"/>
            <a:ext cx="838200" cy="369332"/>
          </a:xfrm>
          <a:prstGeom prst="rect">
            <a:avLst/>
          </a:prstGeom>
          <a:noFill/>
        </p:spPr>
        <p:txBody>
          <a:bodyPr wrap="square" rtlCol="0">
            <a:spAutoFit/>
          </a:bodyPr>
          <a:lstStyle/>
          <a:p>
            <a:r>
              <a:rPr lang="en-US" b="1">
                <a:solidFill>
                  <a:srgbClr val="7030A0"/>
                </a:solidFill>
              </a:rPr>
              <a:t>4000</a:t>
            </a:r>
          </a:p>
        </p:txBody>
      </p:sp>
      <p:cxnSp>
        <p:nvCxnSpPr>
          <p:cNvPr id="16" name="Straight Arrow Connector 15"/>
          <p:cNvCxnSpPr/>
          <p:nvPr/>
        </p:nvCxnSpPr>
        <p:spPr>
          <a:xfrm flipV="1">
            <a:off x="7467600" y="609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7162800" y="914400"/>
            <a:ext cx="838200" cy="369332"/>
          </a:xfrm>
          <a:prstGeom prst="rect">
            <a:avLst/>
          </a:prstGeom>
          <a:noFill/>
        </p:spPr>
        <p:txBody>
          <a:bodyPr wrap="square" rtlCol="0">
            <a:spAutoFit/>
          </a:bodyPr>
          <a:lstStyle/>
          <a:p>
            <a:r>
              <a:rPr lang="en-US" b="1">
                <a:solidFill>
                  <a:srgbClr val="C00000"/>
                </a:solidFill>
              </a:rPr>
              <a:t>Last</a:t>
            </a:r>
          </a:p>
        </p:txBody>
      </p:sp>
      <p:cxnSp>
        <p:nvCxnSpPr>
          <p:cNvPr id="18" name="Straight Arrow Connector 17"/>
          <p:cNvCxnSpPr/>
          <p:nvPr/>
        </p:nvCxnSpPr>
        <p:spPr>
          <a:xfrm>
            <a:off x="6400800" y="381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Content Placeholder 2"/>
          <p:cNvSpPr>
            <a:spLocks noGrp="1"/>
          </p:cNvSpPr>
          <p:nvPr>
            <p:ph idx="1"/>
          </p:nvPr>
        </p:nvSpPr>
        <p:spPr>
          <a:xfrm>
            <a:off x="1562100" y="1219200"/>
            <a:ext cx="5295900" cy="5135563"/>
          </a:xfrm>
        </p:spPr>
        <p:txBody>
          <a:bodyPr>
            <a:noAutofit/>
          </a:bodyPr>
          <a:lstStyle/>
          <a:p>
            <a:pPr>
              <a:buNone/>
            </a:pPr>
            <a:r>
              <a:rPr lang="en-US" sz="2000" b="1">
                <a:solidFill>
                  <a:srgbClr val="7030A0"/>
                </a:solidFill>
              </a:rPr>
              <a:t>modify()</a:t>
            </a:r>
          </a:p>
          <a:p>
            <a:pPr>
              <a:buNone/>
            </a:pPr>
            <a:r>
              <a:rPr lang="en-US" sz="2000" b="1">
                <a:solidFill>
                  <a:schemeClr val="accent2">
                    <a:lumMod val="50000"/>
                  </a:schemeClr>
                </a:solidFill>
              </a:rPr>
              <a:t>{ if(head==NULL)</a:t>
            </a:r>
          </a:p>
          <a:p>
            <a:pPr>
              <a:buNone/>
            </a:pPr>
            <a:r>
              <a:rPr lang="en-US" sz="2000" b="1">
                <a:solidFill>
                  <a:schemeClr val="accent2">
                    <a:lumMod val="50000"/>
                  </a:schemeClr>
                </a:solidFill>
              </a:rPr>
              <a:t>    {      </a:t>
            </a:r>
            <a:r>
              <a:rPr lang="en-US" sz="2000" b="1" err="1">
                <a:solidFill>
                  <a:schemeClr val="accent2">
                    <a:lumMod val="50000"/>
                  </a:schemeClr>
                </a:solidFill>
              </a:rPr>
              <a:t>printf</a:t>
            </a:r>
            <a:r>
              <a:rPr lang="en-US" sz="2000" b="1">
                <a:solidFill>
                  <a:schemeClr val="accent2">
                    <a:lumMod val="50000"/>
                  </a:schemeClr>
                </a:solidFill>
              </a:rPr>
              <a:t>("\</a:t>
            </a:r>
            <a:r>
              <a:rPr lang="en-US" sz="2000" b="1" err="1">
                <a:solidFill>
                  <a:schemeClr val="accent2">
                    <a:lumMod val="50000"/>
                  </a:schemeClr>
                </a:solidFill>
              </a:rPr>
              <a:t>nSLL</a:t>
            </a:r>
            <a:r>
              <a:rPr lang="en-US" sz="2000" b="1">
                <a:solidFill>
                  <a:schemeClr val="accent2">
                    <a:lumMod val="50000"/>
                  </a:schemeClr>
                </a:solidFill>
              </a:rPr>
              <a:t> is Empty");</a:t>
            </a:r>
          </a:p>
          <a:p>
            <a:pPr>
              <a:buNone/>
            </a:pPr>
            <a:r>
              <a:rPr lang="en-US" sz="2000" b="1">
                <a:solidFill>
                  <a:schemeClr val="accent2">
                    <a:lumMod val="50000"/>
                  </a:schemeClr>
                </a:solidFill>
              </a:rPr>
              <a:t>           return(0);           }</a:t>
            </a:r>
          </a:p>
          <a:p>
            <a:pPr>
              <a:buNone/>
            </a:pPr>
            <a:r>
              <a:rPr lang="en-US" sz="2000" b="1">
                <a:solidFill>
                  <a:schemeClr val="accent2">
                    <a:lumMod val="50000"/>
                  </a:schemeClr>
                </a:solidFill>
              </a:rPr>
              <a:t>	     read x; //x is the item to be replaced</a:t>
            </a:r>
          </a:p>
          <a:p>
            <a:pPr>
              <a:buNone/>
            </a:pPr>
            <a:r>
              <a:rPr lang="en-US" sz="2000" b="1">
                <a:solidFill>
                  <a:schemeClr val="accent2">
                    <a:lumMod val="50000"/>
                  </a:schemeClr>
                </a:solidFill>
              </a:rPr>
              <a:t>           temp=head;</a:t>
            </a:r>
          </a:p>
          <a:p>
            <a:pPr>
              <a:buNone/>
            </a:pPr>
            <a:r>
              <a:rPr lang="en-US" sz="2000" b="1">
                <a:solidFill>
                  <a:schemeClr val="accent2">
                    <a:lumMod val="50000"/>
                  </a:schemeClr>
                </a:solidFill>
              </a:rPr>
              <a:t>           until(temp!=NULL)</a:t>
            </a:r>
          </a:p>
          <a:p>
            <a:pPr>
              <a:buNone/>
            </a:pPr>
            <a:r>
              <a:rPr lang="en-US" sz="2000" b="1">
                <a:solidFill>
                  <a:schemeClr val="accent2">
                    <a:lumMod val="50000"/>
                  </a:schemeClr>
                </a:solidFill>
              </a:rPr>
              <a:t>           {</a:t>
            </a:r>
          </a:p>
          <a:p>
            <a:pPr>
              <a:buNone/>
            </a:pPr>
            <a:r>
              <a:rPr lang="en-US" sz="2000" b="1">
                <a:solidFill>
                  <a:schemeClr val="accent2">
                    <a:lumMod val="50000"/>
                  </a:schemeClr>
                </a:solidFill>
              </a:rPr>
              <a:t>            if(temp-&gt;data==x)</a:t>
            </a:r>
          </a:p>
          <a:p>
            <a:pPr>
              <a:buNone/>
            </a:pPr>
            <a:r>
              <a:rPr lang="en-US" sz="2000" b="1">
                <a:solidFill>
                  <a:schemeClr val="accent2">
                    <a:lumMod val="50000"/>
                  </a:schemeClr>
                </a:solidFill>
              </a:rPr>
              <a:t>		{read temp-&gt;data</a:t>
            </a:r>
          </a:p>
          <a:p>
            <a:pPr>
              <a:buNone/>
            </a:pPr>
            <a:r>
              <a:rPr lang="en-US" sz="2000" b="1">
                <a:solidFill>
                  <a:schemeClr val="accent2">
                    <a:lumMod val="50000"/>
                  </a:schemeClr>
                </a:solidFill>
              </a:rPr>
              <a:t>		 exit(0) }   </a:t>
            </a:r>
          </a:p>
          <a:p>
            <a:pPr>
              <a:buNone/>
            </a:pPr>
            <a:r>
              <a:rPr lang="en-US" sz="2000" b="1">
                <a:solidFill>
                  <a:schemeClr val="accent2">
                    <a:lumMod val="50000"/>
                  </a:schemeClr>
                </a:solidFill>
              </a:rPr>
              <a:t>	     else</a:t>
            </a:r>
          </a:p>
          <a:p>
            <a:pPr>
              <a:buNone/>
            </a:pPr>
            <a:r>
              <a:rPr lang="en-US" sz="2000" b="1">
                <a:solidFill>
                  <a:schemeClr val="accent2">
                    <a:lumMod val="50000"/>
                  </a:schemeClr>
                </a:solidFill>
              </a:rPr>
              <a:t>           	 temp=temp-&gt;link;</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p>
        </p:txBody>
      </p:sp>
    </p:spTree>
    <p:extLst>
      <p:ext uri="{BB962C8B-B14F-4D97-AF65-F5344CB8AC3E}">
        <p14:creationId xmlns:p14="http://schemas.microsoft.com/office/powerpoint/2010/main" val="284397599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991224496"/>
              </p:ext>
            </p:extLst>
          </p:nvPr>
        </p:nvGraphicFramePr>
        <p:xfrm>
          <a:off x="762000" y="106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1842857294"/>
              </p:ext>
            </p:extLst>
          </p:nvPr>
        </p:nvGraphicFramePr>
        <p:xfrm>
          <a:off x="2819400" y="106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8416620"/>
              </p:ext>
            </p:extLst>
          </p:nvPr>
        </p:nvGraphicFramePr>
        <p:xfrm>
          <a:off x="4876800" y="106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362200" y="129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419600" y="129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143000" y="160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371600" y="16002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3200400" y="16002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5257800" y="16002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838200" y="1916668"/>
            <a:ext cx="838200" cy="369332"/>
          </a:xfrm>
          <a:prstGeom prst="rect">
            <a:avLst/>
          </a:prstGeom>
          <a:noFill/>
        </p:spPr>
        <p:txBody>
          <a:bodyPr wrap="square" rtlCol="0">
            <a:spAutoFit/>
          </a:bodyPr>
          <a:lstStyle/>
          <a:p>
            <a:r>
              <a:rPr lang="en-US" b="1">
                <a:solidFill>
                  <a:srgbClr val="C00000"/>
                </a:solidFill>
              </a:rPr>
              <a:t>head</a:t>
            </a:r>
          </a:p>
        </p:txBody>
      </p:sp>
      <p:sp>
        <p:nvSpPr>
          <p:cNvPr id="16" name="TextBox 15"/>
          <p:cNvSpPr txBox="1"/>
          <p:nvPr/>
        </p:nvSpPr>
        <p:spPr>
          <a:xfrm>
            <a:off x="3581400" y="533400"/>
            <a:ext cx="2057400" cy="369332"/>
          </a:xfrm>
          <a:prstGeom prst="rect">
            <a:avLst/>
          </a:prstGeom>
          <a:noFill/>
        </p:spPr>
        <p:txBody>
          <a:bodyPr wrap="square" rtlCol="0">
            <a:spAutoFit/>
          </a:bodyPr>
          <a:lstStyle/>
          <a:p>
            <a:r>
              <a:rPr lang="en-US" b="1">
                <a:solidFill>
                  <a:srgbClr val="C00000"/>
                </a:solidFill>
              </a:rPr>
              <a:t>Before Insertion</a:t>
            </a:r>
          </a:p>
        </p:txBody>
      </p:sp>
      <p:graphicFrame>
        <p:nvGraphicFramePr>
          <p:cNvPr id="17" name="Table 16"/>
          <p:cNvGraphicFramePr>
            <a:graphicFrameLocks noGrp="1"/>
          </p:cNvGraphicFramePr>
          <p:nvPr>
            <p:extLst>
              <p:ext uri="{D42A27DB-BD31-4B8C-83A1-F6EECF244321}">
                <p14:modId xmlns:p14="http://schemas.microsoft.com/office/powerpoint/2010/main" val="1492263169"/>
              </p:ext>
            </p:extLst>
          </p:nvPr>
        </p:nvGraphicFramePr>
        <p:xfrm>
          <a:off x="0" y="4976336"/>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18" name="Table 17"/>
          <p:cNvGraphicFramePr>
            <a:graphicFrameLocks noGrp="1"/>
          </p:cNvGraphicFramePr>
          <p:nvPr>
            <p:extLst>
              <p:ext uri="{D42A27DB-BD31-4B8C-83A1-F6EECF244321}">
                <p14:modId xmlns:p14="http://schemas.microsoft.com/office/powerpoint/2010/main" val="4015999973"/>
              </p:ext>
            </p:extLst>
          </p:nvPr>
        </p:nvGraphicFramePr>
        <p:xfrm>
          <a:off x="2057400" y="4976336"/>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solidFill>
                            <a:schemeClr val="accent4">
                              <a:lumMod val="50000"/>
                            </a:schemeClr>
                          </a:solidFill>
                        </a:rPr>
                        <a:t>4000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3127355169"/>
              </p:ext>
            </p:extLst>
          </p:nvPr>
        </p:nvGraphicFramePr>
        <p:xfrm>
          <a:off x="6172200" y="4976336"/>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20" name="Straight Arrow Connector 19"/>
          <p:cNvCxnSpPr/>
          <p:nvPr/>
        </p:nvCxnSpPr>
        <p:spPr>
          <a:xfrm>
            <a:off x="1600200" y="5204936"/>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304800" y="550973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 y="5433536"/>
            <a:ext cx="838200" cy="369332"/>
          </a:xfrm>
          <a:prstGeom prst="rect">
            <a:avLst/>
          </a:prstGeom>
          <a:noFill/>
        </p:spPr>
        <p:txBody>
          <a:bodyPr wrap="square" rtlCol="0">
            <a:spAutoFit/>
          </a:bodyPr>
          <a:lstStyle/>
          <a:p>
            <a:r>
              <a:rPr lang="en-US" b="1">
                <a:solidFill>
                  <a:srgbClr val="7030A0"/>
                </a:solidFill>
              </a:rPr>
              <a:t>1000</a:t>
            </a:r>
          </a:p>
        </p:txBody>
      </p:sp>
      <p:sp>
        <p:nvSpPr>
          <p:cNvPr id="24" name="TextBox 23"/>
          <p:cNvSpPr txBox="1"/>
          <p:nvPr/>
        </p:nvSpPr>
        <p:spPr>
          <a:xfrm>
            <a:off x="2438400" y="5509736"/>
            <a:ext cx="838200" cy="369332"/>
          </a:xfrm>
          <a:prstGeom prst="rect">
            <a:avLst/>
          </a:prstGeom>
          <a:noFill/>
        </p:spPr>
        <p:txBody>
          <a:bodyPr wrap="square" rtlCol="0">
            <a:spAutoFit/>
          </a:bodyPr>
          <a:lstStyle/>
          <a:p>
            <a:r>
              <a:rPr lang="en-US" b="1">
                <a:solidFill>
                  <a:srgbClr val="7030A0"/>
                </a:solidFill>
              </a:rPr>
              <a:t>2000</a:t>
            </a:r>
          </a:p>
        </p:txBody>
      </p:sp>
      <p:sp>
        <p:nvSpPr>
          <p:cNvPr id="25" name="TextBox 24"/>
          <p:cNvSpPr txBox="1"/>
          <p:nvPr/>
        </p:nvSpPr>
        <p:spPr>
          <a:xfrm>
            <a:off x="6477000" y="5421868"/>
            <a:ext cx="838200" cy="369332"/>
          </a:xfrm>
          <a:prstGeom prst="rect">
            <a:avLst/>
          </a:prstGeom>
          <a:noFill/>
        </p:spPr>
        <p:txBody>
          <a:bodyPr wrap="square" rtlCol="0">
            <a:spAutoFit/>
          </a:bodyPr>
          <a:lstStyle/>
          <a:p>
            <a:r>
              <a:rPr lang="en-US" b="1">
                <a:solidFill>
                  <a:srgbClr val="7030A0"/>
                </a:solidFill>
              </a:rPr>
              <a:t>3000</a:t>
            </a:r>
          </a:p>
        </p:txBody>
      </p:sp>
      <p:sp>
        <p:nvSpPr>
          <p:cNvPr id="26" name="TextBox 25"/>
          <p:cNvSpPr txBox="1"/>
          <p:nvPr/>
        </p:nvSpPr>
        <p:spPr>
          <a:xfrm>
            <a:off x="0" y="5826204"/>
            <a:ext cx="838200" cy="369332"/>
          </a:xfrm>
          <a:prstGeom prst="rect">
            <a:avLst/>
          </a:prstGeom>
          <a:noFill/>
        </p:spPr>
        <p:txBody>
          <a:bodyPr wrap="square" rtlCol="0">
            <a:spAutoFit/>
          </a:bodyPr>
          <a:lstStyle/>
          <a:p>
            <a:r>
              <a:rPr lang="en-US" b="1">
                <a:solidFill>
                  <a:srgbClr val="C00000"/>
                </a:solidFill>
              </a:rPr>
              <a:t>head</a:t>
            </a:r>
          </a:p>
        </p:txBody>
      </p:sp>
      <p:sp>
        <p:nvSpPr>
          <p:cNvPr id="27" name="TextBox 26"/>
          <p:cNvSpPr txBox="1"/>
          <p:nvPr/>
        </p:nvSpPr>
        <p:spPr>
          <a:xfrm>
            <a:off x="2209800" y="4366736"/>
            <a:ext cx="3886200" cy="369332"/>
          </a:xfrm>
          <a:prstGeom prst="rect">
            <a:avLst/>
          </a:prstGeom>
          <a:noFill/>
        </p:spPr>
        <p:txBody>
          <a:bodyPr wrap="square" rtlCol="0">
            <a:spAutoFit/>
          </a:bodyPr>
          <a:lstStyle/>
          <a:p>
            <a:r>
              <a:rPr lang="en-US" b="1">
                <a:solidFill>
                  <a:srgbClr val="C00000"/>
                </a:solidFill>
              </a:rPr>
              <a:t>After Insertion – </a:t>
            </a:r>
            <a:r>
              <a:rPr lang="en-US" b="1">
                <a:solidFill>
                  <a:schemeClr val="accent4">
                    <a:lumMod val="50000"/>
                  </a:schemeClr>
                </a:solidFill>
              </a:rPr>
              <a:t>where x=20</a:t>
            </a:r>
          </a:p>
        </p:txBody>
      </p:sp>
      <p:cxnSp>
        <p:nvCxnSpPr>
          <p:cNvPr id="28" name="Straight Arrow Connector 27"/>
          <p:cNvCxnSpPr/>
          <p:nvPr/>
        </p:nvCxnSpPr>
        <p:spPr>
          <a:xfrm flipV="1">
            <a:off x="8610600" y="550973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4343400" y="5802868"/>
            <a:ext cx="838200" cy="369332"/>
          </a:xfrm>
          <a:prstGeom prst="rect">
            <a:avLst/>
          </a:prstGeom>
          <a:noFill/>
        </p:spPr>
        <p:txBody>
          <a:bodyPr wrap="square" rtlCol="0">
            <a:spAutoFit/>
          </a:bodyPr>
          <a:lstStyle/>
          <a:p>
            <a:r>
              <a:rPr lang="en-US" b="1">
                <a:solidFill>
                  <a:srgbClr val="7030A0"/>
                </a:solidFill>
              </a:rPr>
              <a:t>4000</a:t>
            </a:r>
          </a:p>
        </p:txBody>
      </p:sp>
      <p:sp>
        <p:nvSpPr>
          <p:cNvPr id="30" name="TextBox 29"/>
          <p:cNvSpPr txBox="1"/>
          <p:nvPr/>
        </p:nvSpPr>
        <p:spPr>
          <a:xfrm>
            <a:off x="8305800" y="5814536"/>
            <a:ext cx="838200" cy="369332"/>
          </a:xfrm>
          <a:prstGeom prst="rect">
            <a:avLst/>
          </a:prstGeom>
          <a:noFill/>
        </p:spPr>
        <p:txBody>
          <a:bodyPr wrap="square" rtlCol="0">
            <a:spAutoFit/>
          </a:bodyPr>
          <a:lstStyle/>
          <a:p>
            <a:r>
              <a:rPr lang="en-US" b="1">
                <a:solidFill>
                  <a:srgbClr val="C00000"/>
                </a:solidFill>
              </a:rPr>
              <a:t>Last</a:t>
            </a:r>
          </a:p>
        </p:txBody>
      </p:sp>
      <p:graphicFrame>
        <p:nvGraphicFramePr>
          <p:cNvPr id="31" name="Table 30"/>
          <p:cNvGraphicFramePr>
            <a:graphicFrameLocks noGrp="1"/>
          </p:cNvGraphicFramePr>
          <p:nvPr>
            <p:extLst>
              <p:ext uri="{D42A27DB-BD31-4B8C-83A1-F6EECF244321}">
                <p14:modId xmlns:p14="http://schemas.microsoft.com/office/powerpoint/2010/main" val="785078630"/>
              </p:ext>
            </p:extLst>
          </p:nvPr>
        </p:nvGraphicFramePr>
        <p:xfrm>
          <a:off x="4114800" y="5345668"/>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solidFill>
                      <a:schemeClr val="accent2">
                        <a:lumMod val="50000"/>
                      </a:schemeClr>
                    </a:solidFill>
                  </a:tcPr>
                </a:tc>
                <a:tc>
                  <a:txBody>
                    <a:bodyPr/>
                    <a:lstStyle/>
                    <a:p>
                      <a:r>
                        <a:rPr lang="en-US"/>
                        <a:t>3000</a:t>
                      </a:r>
                    </a:p>
                  </a:txBody>
                  <a:tcPr/>
                </a:tc>
                <a:extLst>
                  <a:ext uri="{0D108BD9-81ED-4DB2-BD59-A6C34878D82A}">
                    <a16:rowId xmlns:a16="http://schemas.microsoft.com/office/drawing/2014/main" val="10000"/>
                  </a:ext>
                </a:extLst>
              </a:tr>
            </a:tbl>
          </a:graphicData>
        </a:graphic>
      </p:graphicFrame>
      <p:sp>
        <p:nvSpPr>
          <p:cNvPr id="33" name="TextBox 32"/>
          <p:cNvSpPr txBox="1"/>
          <p:nvPr/>
        </p:nvSpPr>
        <p:spPr>
          <a:xfrm>
            <a:off x="4800600" y="6107668"/>
            <a:ext cx="12192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cxnSp>
        <p:nvCxnSpPr>
          <p:cNvPr id="34" name="Straight Arrow Connector 33"/>
          <p:cNvCxnSpPr/>
          <p:nvPr/>
        </p:nvCxnSpPr>
        <p:spPr>
          <a:xfrm flipV="1">
            <a:off x="5181600" y="58028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Elbow Connector 39"/>
          <p:cNvCxnSpPr/>
          <p:nvPr/>
        </p:nvCxnSpPr>
        <p:spPr>
          <a:xfrm>
            <a:off x="3657600" y="5193268"/>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Elbow Connector 42"/>
          <p:cNvCxnSpPr/>
          <p:nvPr/>
        </p:nvCxnSpPr>
        <p:spPr>
          <a:xfrm flipV="1">
            <a:off x="5715000" y="5193268"/>
            <a:ext cx="457200" cy="304800"/>
          </a:xfrm>
          <a:prstGeom prst="bentConnector3">
            <a:avLst>
              <a:gd name="adj1" fmla="val 50000"/>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2209800" y="0"/>
            <a:ext cx="5638800" cy="523220"/>
          </a:xfrm>
          <a:prstGeom prst="rect">
            <a:avLst/>
          </a:prstGeom>
          <a:noFill/>
        </p:spPr>
        <p:txBody>
          <a:bodyPr wrap="square" rtlCol="0">
            <a:spAutoFit/>
          </a:bodyPr>
          <a:lstStyle/>
          <a:p>
            <a:r>
              <a:rPr lang="en-US" sz="2800" b="1" u="sng">
                <a:solidFill>
                  <a:srgbClr val="7030A0"/>
                </a:solidFill>
              </a:rPr>
              <a:t>Insert Middle operation in a SLL</a:t>
            </a:r>
          </a:p>
        </p:txBody>
      </p:sp>
      <p:cxnSp>
        <p:nvCxnSpPr>
          <p:cNvPr id="35" name="Straight Arrow Connector 34"/>
          <p:cNvCxnSpPr/>
          <p:nvPr/>
        </p:nvCxnSpPr>
        <p:spPr>
          <a:xfrm flipV="1">
            <a:off x="2362200" y="5552768"/>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2057400" y="5869236"/>
            <a:ext cx="838200" cy="369332"/>
          </a:xfrm>
          <a:prstGeom prst="rect">
            <a:avLst/>
          </a:prstGeom>
          <a:noFill/>
        </p:spPr>
        <p:txBody>
          <a:bodyPr wrap="square" rtlCol="0">
            <a:spAutoFit/>
          </a:bodyPr>
          <a:lstStyle/>
          <a:p>
            <a:r>
              <a:rPr lang="en-US" b="1">
                <a:solidFill>
                  <a:srgbClr val="C00000"/>
                </a:solidFill>
              </a:rPr>
              <a:t>temp</a:t>
            </a:r>
          </a:p>
        </p:txBody>
      </p:sp>
      <p:graphicFrame>
        <p:nvGraphicFramePr>
          <p:cNvPr id="38" name="Table 37"/>
          <p:cNvGraphicFramePr>
            <a:graphicFrameLocks noGrp="1"/>
          </p:cNvGraphicFramePr>
          <p:nvPr>
            <p:extLst>
              <p:ext uri="{D42A27DB-BD31-4B8C-83A1-F6EECF244321}">
                <p14:modId xmlns:p14="http://schemas.microsoft.com/office/powerpoint/2010/main" val="2734918845"/>
              </p:ext>
            </p:extLst>
          </p:nvPr>
        </p:nvGraphicFramePr>
        <p:xfrm>
          <a:off x="8229600" y="4953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9" name="Straight Arrow Connector 38"/>
          <p:cNvCxnSpPr/>
          <p:nvPr/>
        </p:nvCxnSpPr>
        <p:spPr>
          <a:xfrm>
            <a:off x="7772400" y="51269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8686800" y="5410200"/>
            <a:ext cx="838200" cy="369332"/>
          </a:xfrm>
          <a:prstGeom prst="rect">
            <a:avLst/>
          </a:prstGeom>
          <a:noFill/>
        </p:spPr>
        <p:txBody>
          <a:bodyPr wrap="square" rtlCol="0">
            <a:spAutoFit/>
          </a:bodyPr>
          <a:lstStyle/>
          <a:p>
            <a:r>
              <a:rPr lang="en-US" b="1">
                <a:solidFill>
                  <a:srgbClr val="7030A0"/>
                </a:solidFill>
              </a:rPr>
              <a:t>4000</a:t>
            </a:r>
          </a:p>
        </p:txBody>
      </p:sp>
      <p:cxnSp>
        <p:nvCxnSpPr>
          <p:cNvPr id="42" name="Straight Arrow Connector 41"/>
          <p:cNvCxnSpPr/>
          <p:nvPr/>
        </p:nvCxnSpPr>
        <p:spPr>
          <a:xfrm flipV="1">
            <a:off x="7302912" y="1626616"/>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6998112" y="1931416"/>
            <a:ext cx="838200" cy="369332"/>
          </a:xfrm>
          <a:prstGeom prst="rect">
            <a:avLst/>
          </a:prstGeom>
          <a:noFill/>
        </p:spPr>
        <p:txBody>
          <a:bodyPr wrap="square" rtlCol="0">
            <a:spAutoFit/>
          </a:bodyPr>
          <a:lstStyle/>
          <a:p>
            <a:r>
              <a:rPr lang="en-US" b="1">
                <a:solidFill>
                  <a:srgbClr val="C00000"/>
                </a:solidFill>
              </a:rPr>
              <a:t>Last</a:t>
            </a:r>
          </a:p>
        </p:txBody>
      </p:sp>
      <p:graphicFrame>
        <p:nvGraphicFramePr>
          <p:cNvPr id="46" name="Table 45"/>
          <p:cNvGraphicFramePr>
            <a:graphicFrameLocks noGrp="1"/>
          </p:cNvGraphicFramePr>
          <p:nvPr>
            <p:extLst>
              <p:ext uri="{D42A27DB-BD31-4B8C-83A1-F6EECF244321}">
                <p14:modId xmlns:p14="http://schemas.microsoft.com/office/powerpoint/2010/main" val="1777443214"/>
              </p:ext>
            </p:extLst>
          </p:nvPr>
        </p:nvGraphicFramePr>
        <p:xfrm>
          <a:off x="6921912" y="106988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47" name="Straight Arrow Connector 46"/>
          <p:cNvCxnSpPr/>
          <p:nvPr/>
        </p:nvCxnSpPr>
        <p:spPr>
          <a:xfrm>
            <a:off x="6464712" y="124378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379112" y="1527080"/>
            <a:ext cx="838200" cy="369332"/>
          </a:xfrm>
          <a:prstGeom prst="rect">
            <a:avLst/>
          </a:prstGeom>
          <a:noFill/>
        </p:spPr>
        <p:txBody>
          <a:bodyPr wrap="square" rtlCol="0">
            <a:spAutoFit/>
          </a:bodyPr>
          <a:lstStyle/>
          <a:p>
            <a:r>
              <a:rPr lang="en-US" b="1">
                <a:solidFill>
                  <a:srgbClr val="7030A0"/>
                </a:solidFill>
              </a:rPr>
              <a:t>4000</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533400"/>
            <a:ext cx="4724400" cy="6400800"/>
          </a:xfrm>
        </p:spPr>
        <p:txBody>
          <a:bodyPr>
            <a:noAutofit/>
          </a:bodyPr>
          <a:lstStyle/>
          <a:p>
            <a:pPr>
              <a:buNone/>
            </a:pPr>
            <a:r>
              <a:rPr lang="en-US" sz="1800" b="1" err="1">
                <a:solidFill>
                  <a:schemeClr val="accent4">
                    <a:lumMod val="50000"/>
                  </a:schemeClr>
                </a:solidFill>
              </a:rPr>
              <a:t>insertmiddle</a:t>
            </a:r>
            <a:r>
              <a:rPr lang="en-US" sz="1800" b="1">
                <a:solidFill>
                  <a:schemeClr val="accent4">
                    <a:lumMod val="50000"/>
                  </a:schemeClr>
                </a:solidFill>
              </a:rPr>
              <a:t>()</a:t>
            </a:r>
          </a:p>
          <a:p>
            <a:pPr>
              <a:buNone/>
            </a:pPr>
            <a:r>
              <a:rPr lang="en-US" sz="1800" b="1">
                <a:solidFill>
                  <a:schemeClr val="accent2">
                    <a:lumMod val="50000"/>
                  </a:schemeClr>
                </a:solidFill>
              </a:rPr>
              <a:t>{</a:t>
            </a:r>
          </a:p>
          <a:p>
            <a:pPr>
              <a:buNone/>
            </a:pPr>
            <a:r>
              <a:rPr lang="en-US" sz="1800" b="1">
                <a:solidFill>
                  <a:schemeClr val="accent2">
                    <a:lumMod val="50000"/>
                  </a:schemeClr>
                </a:solidFill>
              </a:rPr>
              <a:t>    </a:t>
            </a:r>
            <a:r>
              <a:rPr lang="en-US" sz="1800" b="1" err="1">
                <a:solidFill>
                  <a:schemeClr val="accent2">
                    <a:lumMod val="50000"/>
                  </a:schemeClr>
                </a:solidFill>
              </a:rPr>
              <a:t>getnode</a:t>
            </a:r>
            <a:r>
              <a:rPr lang="en-US" sz="1800" b="1">
                <a:solidFill>
                  <a:schemeClr val="accent2">
                    <a:lumMod val="50000"/>
                  </a:schemeClr>
                </a:solidFill>
              </a:rPr>
              <a:t>();</a:t>
            </a:r>
          </a:p>
          <a:p>
            <a:pPr>
              <a:buNone/>
            </a:pPr>
            <a:r>
              <a:rPr lang="en-US" sz="1800" b="1">
                <a:solidFill>
                  <a:schemeClr val="accent2">
                    <a:lumMod val="50000"/>
                  </a:schemeClr>
                </a:solidFill>
              </a:rPr>
              <a:t>    if(</a:t>
            </a:r>
            <a:r>
              <a:rPr lang="en-US" sz="1800" b="1" err="1">
                <a:solidFill>
                  <a:schemeClr val="accent2">
                    <a:lumMod val="50000"/>
                  </a:schemeClr>
                </a:solidFill>
              </a:rPr>
              <a:t>newnode</a:t>
            </a:r>
            <a:r>
              <a:rPr lang="en-US" sz="1800" b="1">
                <a:solidFill>
                  <a:schemeClr val="accent2">
                    <a:lumMod val="50000"/>
                  </a:schemeClr>
                </a:solidFill>
              </a:rPr>
              <a:t>==NULL)</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printf</a:t>
            </a:r>
            <a:r>
              <a:rPr lang="en-US" sz="1800" b="1">
                <a:solidFill>
                  <a:schemeClr val="accent2">
                    <a:lumMod val="50000"/>
                  </a:schemeClr>
                </a:solidFill>
              </a:rPr>
              <a:t>("\</a:t>
            </a:r>
            <a:r>
              <a:rPr lang="en-US" sz="1800" b="1" err="1">
                <a:solidFill>
                  <a:schemeClr val="accent2">
                    <a:lumMod val="50000"/>
                  </a:schemeClr>
                </a:solidFill>
              </a:rPr>
              <a:t>nNo</a:t>
            </a:r>
            <a:r>
              <a:rPr lang="en-US" sz="1800" b="1">
                <a:solidFill>
                  <a:schemeClr val="accent2">
                    <a:lumMod val="50000"/>
                  </a:schemeClr>
                </a:solidFill>
              </a:rPr>
              <a:t> Memory");</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readnode</a:t>
            </a:r>
            <a:r>
              <a:rPr lang="en-US" sz="1800" b="1">
                <a:solidFill>
                  <a:schemeClr val="accent2">
                    <a:lumMod val="50000"/>
                  </a:schemeClr>
                </a:solidFill>
              </a:rPr>
              <a:t>();</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head=last=</a:t>
            </a:r>
            <a:r>
              <a:rPr lang="en-US" sz="1800" b="1" err="1">
                <a:solidFill>
                  <a:schemeClr val="accent2">
                    <a:lumMod val="50000"/>
                  </a:schemeClr>
                </a:solidFill>
              </a:rPr>
              <a:t>newnode</a:t>
            </a:r>
            <a:r>
              <a:rPr lang="en-US" sz="1800" b="1">
                <a:solidFill>
                  <a:schemeClr val="accent2">
                    <a:lumMod val="50000"/>
                  </a:schemeClr>
                </a:solidFill>
              </a:rPr>
              <a:t>;</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 </a:t>
            </a:r>
          </a:p>
          <a:p>
            <a:pPr>
              <a:buNone/>
            </a:pPr>
            <a:r>
              <a:rPr lang="en-US" sz="1800" b="1">
                <a:solidFill>
                  <a:schemeClr val="accent2">
                    <a:lumMod val="50000"/>
                  </a:schemeClr>
                </a:solidFill>
              </a:rPr>
              <a:t>    print ”Enter the node after which you want to insert the new node:";</a:t>
            </a:r>
          </a:p>
          <a:p>
            <a:pPr>
              <a:buNone/>
            </a:pPr>
            <a:r>
              <a:rPr lang="en-US" sz="1800" b="1">
                <a:solidFill>
                  <a:schemeClr val="accent2">
                    <a:lumMod val="50000"/>
                  </a:schemeClr>
                </a:solidFill>
              </a:rPr>
              <a:t>    read x;</a:t>
            </a:r>
          </a:p>
          <a:p>
            <a:pPr>
              <a:buNone/>
            </a:pPr>
            <a:r>
              <a:rPr lang="en-US" sz="1800" b="1">
                <a:solidFill>
                  <a:schemeClr val="accent2">
                    <a:lumMod val="50000"/>
                  </a:schemeClr>
                </a:solidFill>
              </a:rPr>
              <a:t>    temp=head;</a:t>
            </a:r>
            <a:endParaRPr lang="en-US" sz="1050" b="1">
              <a:solidFill>
                <a:schemeClr val="accent2">
                  <a:lumMod val="50000"/>
                </a:schemeClr>
              </a:solidFill>
            </a:endParaRPr>
          </a:p>
        </p:txBody>
      </p:sp>
      <p:sp>
        <p:nvSpPr>
          <p:cNvPr id="7" name="TextBox 6"/>
          <p:cNvSpPr txBox="1"/>
          <p:nvPr/>
        </p:nvSpPr>
        <p:spPr>
          <a:xfrm>
            <a:off x="5181600" y="954881"/>
            <a:ext cx="3733800" cy="3693319"/>
          </a:xfrm>
          <a:prstGeom prst="rect">
            <a:avLst/>
          </a:prstGeom>
          <a:noFill/>
        </p:spPr>
        <p:txBody>
          <a:bodyPr wrap="square" rtlCol="0">
            <a:spAutoFit/>
          </a:bodyPr>
          <a:lstStyle/>
          <a:p>
            <a:r>
              <a:rPr lang="en-US" b="1">
                <a:solidFill>
                  <a:schemeClr val="accent2">
                    <a:lumMod val="50000"/>
                  </a:schemeClr>
                </a:solidFill>
              </a:rPr>
              <a:t>while(temp!=NULL)</a:t>
            </a:r>
          </a:p>
          <a:p>
            <a:r>
              <a:rPr lang="en-US" b="1">
                <a:solidFill>
                  <a:schemeClr val="accent2">
                    <a:lumMod val="50000"/>
                  </a:schemeClr>
                </a:solidFill>
              </a:rPr>
              <a:t>{</a:t>
            </a:r>
          </a:p>
          <a:p>
            <a:r>
              <a:rPr lang="en-US" b="1">
                <a:solidFill>
                  <a:schemeClr val="accent2">
                    <a:lumMod val="50000"/>
                  </a:schemeClr>
                </a:solidFill>
              </a:rPr>
              <a:t>   if(temp-&gt;data==x)</a:t>
            </a:r>
          </a:p>
          <a:p>
            <a:r>
              <a:rPr lang="en-US" b="1">
                <a:solidFill>
                  <a:schemeClr val="accent2">
                    <a:lumMod val="50000"/>
                  </a:schemeClr>
                </a:solidFill>
              </a:rPr>
              <a:t>   {</a:t>
            </a:r>
          </a:p>
          <a:p>
            <a:r>
              <a:rPr lang="en-US" b="1">
                <a:solidFill>
                  <a:schemeClr val="accent2">
                    <a:lumMod val="50000"/>
                  </a:schemeClr>
                </a:solidFill>
              </a:rPr>
              <a:t>             </a:t>
            </a:r>
            <a:r>
              <a:rPr lang="en-US" b="1" err="1">
                <a:solidFill>
                  <a:schemeClr val="accent2">
                    <a:lumMod val="50000"/>
                  </a:schemeClr>
                </a:solidFill>
              </a:rPr>
              <a:t>newnode</a:t>
            </a:r>
            <a:r>
              <a:rPr lang="en-US" b="1">
                <a:solidFill>
                  <a:schemeClr val="accent2">
                    <a:lumMod val="50000"/>
                  </a:schemeClr>
                </a:solidFill>
              </a:rPr>
              <a:t>-&gt;link=temp-&gt;link;</a:t>
            </a:r>
          </a:p>
          <a:p>
            <a:r>
              <a:rPr lang="en-US" b="1">
                <a:solidFill>
                  <a:schemeClr val="accent2">
                    <a:lumMod val="50000"/>
                  </a:schemeClr>
                </a:solidFill>
              </a:rPr>
              <a:t>             temp-&gt;link=</a:t>
            </a:r>
            <a:r>
              <a:rPr lang="en-US" b="1" err="1">
                <a:solidFill>
                  <a:schemeClr val="accent2">
                    <a:lumMod val="50000"/>
                  </a:schemeClr>
                </a:solidFill>
              </a:rPr>
              <a:t>newnode</a:t>
            </a:r>
            <a:r>
              <a:rPr lang="en-US" b="1">
                <a:solidFill>
                  <a:schemeClr val="accent2">
                    <a:lumMod val="50000"/>
                  </a:schemeClr>
                </a:solidFill>
              </a:rPr>
              <a:t>;</a:t>
            </a:r>
          </a:p>
          <a:p>
            <a:r>
              <a:rPr lang="en-US" b="1">
                <a:solidFill>
                  <a:schemeClr val="accent2">
                    <a:lumMod val="50000"/>
                  </a:schemeClr>
                </a:solidFill>
              </a:rPr>
              <a:t>             return(0);</a:t>
            </a:r>
          </a:p>
          <a:p>
            <a:r>
              <a:rPr lang="en-US" b="1">
                <a:solidFill>
                  <a:schemeClr val="accent2">
                    <a:lumMod val="50000"/>
                  </a:schemeClr>
                </a:solidFill>
              </a:rPr>
              <a:t>    }</a:t>
            </a:r>
          </a:p>
          <a:p>
            <a:r>
              <a:rPr lang="en-US" b="1">
                <a:solidFill>
                  <a:schemeClr val="accent2">
                    <a:lumMod val="50000"/>
                  </a:schemeClr>
                </a:solidFill>
              </a:rPr>
              <a:t>    else</a:t>
            </a:r>
          </a:p>
          <a:p>
            <a:r>
              <a:rPr lang="en-US" b="1">
                <a:solidFill>
                  <a:schemeClr val="accent2">
                    <a:lumMod val="50000"/>
                  </a:schemeClr>
                </a:solidFill>
              </a:rPr>
              <a:t>             temp=temp-&gt;link;</a:t>
            </a:r>
          </a:p>
          <a:p>
            <a:r>
              <a:rPr lang="en-US" b="1">
                <a:solidFill>
                  <a:schemeClr val="accent2">
                    <a:lumMod val="50000"/>
                  </a:schemeClr>
                </a:solidFill>
              </a:rPr>
              <a:t>    }</a:t>
            </a:r>
          </a:p>
          <a:p>
            <a:r>
              <a:rPr lang="en-US" b="1">
                <a:solidFill>
                  <a:schemeClr val="accent2">
                    <a:lumMod val="50000"/>
                  </a:schemeClr>
                </a:solidFill>
              </a:rPr>
              <a:t>    return(0);</a:t>
            </a:r>
          </a:p>
          <a:p>
            <a:r>
              <a:rPr lang="en-US" b="1">
                <a:solidFill>
                  <a:schemeClr val="accent2">
                    <a:lumMod val="50000"/>
                  </a:schemeClr>
                </a:solidFill>
              </a:rPr>
              <a:t>}</a:t>
            </a:r>
          </a:p>
        </p:txBody>
      </p:sp>
      <p:cxnSp>
        <p:nvCxnSpPr>
          <p:cNvPr id="9" name="Straight Connector 8"/>
          <p:cNvCxnSpPr/>
          <p:nvPr/>
        </p:nvCxnSpPr>
        <p:spPr>
          <a:xfrm>
            <a:off x="5029200" y="457200"/>
            <a:ext cx="0" cy="6334780"/>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2209800" y="0"/>
            <a:ext cx="5638800" cy="523220"/>
          </a:xfrm>
          <a:prstGeom prst="rect">
            <a:avLst/>
          </a:prstGeom>
          <a:noFill/>
        </p:spPr>
        <p:txBody>
          <a:bodyPr wrap="square" rtlCol="0">
            <a:spAutoFit/>
          </a:bodyPr>
          <a:lstStyle/>
          <a:p>
            <a:r>
              <a:rPr lang="en-US" sz="2800" b="1" u="sng">
                <a:solidFill>
                  <a:srgbClr val="7030A0"/>
                </a:solidFill>
              </a:rPr>
              <a:t>Insert Middle operation in a SLL</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b="1" u="sng">
                <a:solidFill>
                  <a:srgbClr val="7030A0"/>
                </a:solidFill>
              </a:rPr>
              <a:t>Deleting the First node in SLL</a:t>
            </a:r>
            <a:endParaRPr lang="en-US"/>
          </a:p>
        </p:txBody>
      </p:sp>
      <p:graphicFrame>
        <p:nvGraphicFramePr>
          <p:cNvPr id="4" name="Table 3"/>
          <p:cNvGraphicFramePr>
            <a:graphicFrameLocks noGrp="1"/>
          </p:cNvGraphicFramePr>
          <p:nvPr>
            <p:extLst>
              <p:ext uri="{D42A27DB-BD31-4B8C-83A1-F6EECF244321}">
                <p14:modId xmlns:p14="http://schemas.microsoft.com/office/powerpoint/2010/main" val="3018760981"/>
              </p:ext>
            </p:extLst>
          </p:nvPr>
        </p:nvGraphicFramePr>
        <p:xfrm>
          <a:off x="12192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523218520"/>
              </p:ext>
            </p:extLst>
          </p:nvPr>
        </p:nvGraphicFramePr>
        <p:xfrm>
          <a:off x="32766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677318562"/>
              </p:ext>
            </p:extLst>
          </p:nvPr>
        </p:nvGraphicFramePr>
        <p:xfrm>
          <a:off x="53340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819400" y="152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876800" y="152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600200" y="182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629400" y="182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828800" y="18288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3657600" y="18288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5715000" y="18288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1295400" y="2145268"/>
            <a:ext cx="838200" cy="369332"/>
          </a:xfrm>
          <a:prstGeom prst="rect">
            <a:avLst/>
          </a:prstGeom>
          <a:noFill/>
        </p:spPr>
        <p:txBody>
          <a:bodyPr wrap="square" rtlCol="0">
            <a:spAutoFit/>
          </a:bodyPr>
          <a:lstStyle/>
          <a:p>
            <a:r>
              <a:rPr lang="en-US" b="1">
                <a:solidFill>
                  <a:srgbClr val="C00000"/>
                </a:solidFill>
              </a:rPr>
              <a:t>head</a:t>
            </a:r>
          </a:p>
        </p:txBody>
      </p:sp>
      <p:sp>
        <p:nvSpPr>
          <p:cNvPr id="15" name="TextBox 14"/>
          <p:cNvSpPr txBox="1"/>
          <p:nvPr/>
        </p:nvSpPr>
        <p:spPr>
          <a:xfrm>
            <a:off x="6324600" y="2133600"/>
            <a:ext cx="838200" cy="369332"/>
          </a:xfrm>
          <a:prstGeom prst="rect">
            <a:avLst/>
          </a:prstGeom>
          <a:noFill/>
        </p:spPr>
        <p:txBody>
          <a:bodyPr wrap="square" rtlCol="0">
            <a:spAutoFit/>
          </a:bodyPr>
          <a:lstStyle/>
          <a:p>
            <a:r>
              <a:rPr lang="en-US" b="1">
                <a:solidFill>
                  <a:srgbClr val="C00000"/>
                </a:solidFill>
              </a:rPr>
              <a:t>Last</a:t>
            </a:r>
          </a:p>
        </p:txBody>
      </p:sp>
      <p:sp>
        <p:nvSpPr>
          <p:cNvPr id="16" name="TextBox 15"/>
          <p:cNvSpPr txBox="1"/>
          <p:nvPr/>
        </p:nvSpPr>
        <p:spPr>
          <a:xfrm>
            <a:off x="3657600" y="685800"/>
            <a:ext cx="2057400" cy="369332"/>
          </a:xfrm>
          <a:prstGeom prst="rect">
            <a:avLst/>
          </a:prstGeom>
          <a:noFill/>
        </p:spPr>
        <p:txBody>
          <a:bodyPr wrap="square" rtlCol="0">
            <a:spAutoFit/>
          </a:bodyPr>
          <a:lstStyle/>
          <a:p>
            <a:r>
              <a:rPr lang="en-US" b="1">
                <a:solidFill>
                  <a:srgbClr val="C00000"/>
                </a:solidFill>
              </a:rPr>
              <a:t>Before Deletion</a:t>
            </a:r>
          </a:p>
        </p:txBody>
      </p:sp>
      <p:graphicFrame>
        <p:nvGraphicFramePr>
          <p:cNvPr id="18" name="Table 17"/>
          <p:cNvGraphicFramePr>
            <a:graphicFrameLocks noGrp="1"/>
          </p:cNvGraphicFramePr>
          <p:nvPr>
            <p:extLst>
              <p:ext uri="{D42A27DB-BD31-4B8C-83A1-F6EECF244321}">
                <p14:modId xmlns:p14="http://schemas.microsoft.com/office/powerpoint/2010/main" val="2002076026"/>
              </p:ext>
            </p:extLst>
          </p:nvPr>
        </p:nvGraphicFramePr>
        <p:xfrm>
          <a:off x="3733800" y="51155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extLst>
              <p:ext uri="{D42A27DB-BD31-4B8C-83A1-F6EECF244321}">
                <p14:modId xmlns:p14="http://schemas.microsoft.com/office/powerpoint/2010/main" val="149086380"/>
              </p:ext>
            </p:extLst>
          </p:nvPr>
        </p:nvGraphicFramePr>
        <p:xfrm>
          <a:off x="5791200" y="51155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21" name="Straight Arrow Connector 20"/>
          <p:cNvCxnSpPr/>
          <p:nvPr/>
        </p:nvCxnSpPr>
        <p:spPr>
          <a:xfrm>
            <a:off x="5334000" y="534416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038600" y="564896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flipV="1">
            <a:off x="7086600" y="564896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4114800" y="5648960"/>
            <a:ext cx="838200" cy="369332"/>
          </a:xfrm>
          <a:prstGeom prst="rect">
            <a:avLst/>
          </a:prstGeom>
          <a:noFill/>
        </p:spPr>
        <p:txBody>
          <a:bodyPr wrap="square" rtlCol="0">
            <a:spAutoFit/>
          </a:bodyPr>
          <a:lstStyle/>
          <a:p>
            <a:r>
              <a:rPr lang="en-US" b="1">
                <a:solidFill>
                  <a:srgbClr val="7030A0"/>
                </a:solidFill>
              </a:rPr>
              <a:t>2000</a:t>
            </a:r>
          </a:p>
        </p:txBody>
      </p:sp>
      <p:sp>
        <p:nvSpPr>
          <p:cNvPr id="26" name="TextBox 25"/>
          <p:cNvSpPr txBox="1"/>
          <p:nvPr/>
        </p:nvSpPr>
        <p:spPr>
          <a:xfrm>
            <a:off x="6172200" y="5648960"/>
            <a:ext cx="838200" cy="369332"/>
          </a:xfrm>
          <a:prstGeom prst="rect">
            <a:avLst/>
          </a:prstGeom>
          <a:noFill/>
        </p:spPr>
        <p:txBody>
          <a:bodyPr wrap="square" rtlCol="0">
            <a:spAutoFit/>
          </a:bodyPr>
          <a:lstStyle/>
          <a:p>
            <a:r>
              <a:rPr lang="en-US" b="1">
                <a:solidFill>
                  <a:srgbClr val="7030A0"/>
                </a:solidFill>
              </a:rPr>
              <a:t>3000</a:t>
            </a:r>
          </a:p>
        </p:txBody>
      </p:sp>
      <p:sp>
        <p:nvSpPr>
          <p:cNvPr id="27" name="TextBox 26"/>
          <p:cNvSpPr txBox="1"/>
          <p:nvPr/>
        </p:nvSpPr>
        <p:spPr>
          <a:xfrm>
            <a:off x="3733800" y="5965428"/>
            <a:ext cx="838200" cy="369332"/>
          </a:xfrm>
          <a:prstGeom prst="rect">
            <a:avLst/>
          </a:prstGeom>
          <a:noFill/>
        </p:spPr>
        <p:txBody>
          <a:bodyPr wrap="square" rtlCol="0">
            <a:spAutoFit/>
          </a:bodyPr>
          <a:lstStyle/>
          <a:p>
            <a:r>
              <a:rPr lang="en-US" b="1">
                <a:solidFill>
                  <a:srgbClr val="C00000"/>
                </a:solidFill>
              </a:rPr>
              <a:t>head</a:t>
            </a:r>
          </a:p>
        </p:txBody>
      </p:sp>
      <p:sp>
        <p:nvSpPr>
          <p:cNvPr id="28" name="TextBox 27"/>
          <p:cNvSpPr txBox="1"/>
          <p:nvPr/>
        </p:nvSpPr>
        <p:spPr>
          <a:xfrm>
            <a:off x="6781800" y="5953760"/>
            <a:ext cx="838200" cy="369332"/>
          </a:xfrm>
          <a:prstGeom prst="rect">
            <a:avLst/>
          </a:prstGeom>
          <a:noFill/>
        </p:spPr>
        <p:txBody>
          <a:bodyPr wrap="square" rtlCol="0">
            <a:spAutoFit/>
          </a:bodyPr>
          <a:lstStyle/>
          <a:p>
            <a:r>
              <a:rPr lang="en-US" b="1">
                <a:solidFill>
                  <a:srgbClr val="C00000"/>
                </a:solidFill>
              </a:rPr>
              <a:t>Last</a:t>
            </a:r>
          </a:p>
        </p:txBody>
      </p:sp>
      <p:sp>
        <p:nvSpPr>
          <p:cNvPr id="29" name="TextBox 28"/>
          <p:cNvSpPr txBox="1"/>
          <p:nvPr/>
        </p:nvSpPr>
        <p:spPr>
          <a:xfrm>
            <a:off x="4114800" y="4505960"/>
            <a:ext cx="2057400" cy="369332"/>
          </a:xfrm>
          <a:prstGeom prst="rect">
            <a:avLst/>
          </a:prstGeom>
          <a:noFill/>
        </p:spPr>
        <p:txBody>
          <a:bodyPr wrap="square" rtlCol="0">
            <a:spAutoFit/>
          </a:bodyPr>
          <a:lstStyle/>
          <a:p>
            <a:r>
              <a:rPr lang="en-US" b="1">
                <a:solidFill>
                  <a:srgbClr val="C00000"/>
                </a:solidFill>
              </a:rPr>
              <a:t>Before Deletion</a:t>
            </a:r>
          </a:p>
        </p:txBody>
      </p:sp>
      <p:graphicFrame>
        <p:nvGraphicFramePr>
          <p:cNvPr id="30" name="Table 29"/>
          <p:cNvGraphicFramePr>
            <a:graphicFrameLocks noGrp="1"/>
          </p:cNvGraphicFramePr>
          <p:nvPr>
            <p:extLst>
              <p:ext uri="{D42A27DB-BD31-4B8C-83A1-F6EECF244321}">
                <p14:modId xmlns:p14="http://schemas.microsoft.com/office/powerpoint/2010/main" val="1534134559"/>
              </p:ext>
            </p:extLst>
          </p:nvPr>
        </p:nvGraphicFramePr>
        <p:xfrm>
          <a:off x="685800" y="63347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solidFill>
                      <a:schemeClr val="accent2">
                        <a:lumMod val="50000"/>
                      </a:schemeClr>
                    </a:solidFill>
                  </a:tcPr>
                </a:tc>
                <a:tc>
                  <a:txBody>
                    <a:bodyPr/>
                    <a:lstStyle/>
                    <a:p>
                      <a:r>
                        <a:rPr lang="en-US"/>
                        <a:t>2000</a:t>
                      </a:r>
                    </a:p>
                  </a:txBody>
                  <a:tcPr/>
                </a:tc>
                <a:extLst>
                  <a:ext uri="{0D108BD9-81ED-4DB2-BD59-A6C34878D82A}">
                    <a16:rowId xmlns:a16="http://schemas.microsoft.com/office/drawing/2014/main" val="10000"/>
                  </a:ext>
                </a:extLst>
              </a:tr>
            </a:tbl>
          </a:graphicData>
        </a:graphic>
      </p:graphicFrame>
      <p:sp>
        <p:nvSpPr>
          <p:cNvPr id="31" name="TextBox 30"/>
          <p:cNvSpPr txBox="1"/>
          <p:nvPr/>
        </p:nvSpPr>
        <p:spPr>
          <a:xfrm>
            <a:off x="685800" y="5801360"/>
            <a:ext cx="2057400" cy="369332"/>
          </a:xfrm>
          <a:prstGeom prst="rect">
            <a:avLst/>
          </a:prstGeom>
          <a:noFill/>
        </p:spPr>
        <p:txBody>
          <a:bodyPr wrap="square" rtlCol="0">
            <a:spAutoFit/>
          </a:bodyPr>
          <a:lstStyle/>
          <a:p>
            <a:r>
              <a:rPr lang="en-US" b="1">
                <a:solidFill>
                  <a:srgbClr val="C00000"/>
                </a:solidFill>
              </a:rPr>
              <a:t>Deleted Node</a:t>
            </a:r>
          </a:p>
        </p:txBody>
      </p:sp>
      <p:cxnSp>
        <p:nvCxnSpPr>
          <p:cNvPr id="32" name="Straight Arrow Connector 31"/>
          <p:cNvCxnSpPr/>
          <p:nvPr/>
        </p:nvCxnSpPr>
        <p:spPr>
          <a:xfrm flipV="1">
            <a:off x="2438400" y="1981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2133600" y="2297668"/>
            <a:ext cx="1295400" cy="369332"/>
          </a:xfrm>
          <a:prstGeom prst="rect">
            <a:avLst/>
          </a:prstGeom>
          <a:noFill/>
        </p:spPr>
        <p:txBody>
          <a:bodyPr wrap="square" rtlCol="0">
            <a:spAutoFit/>
          </a:bodyPr>
          <a:lstStyle/>
          <a:p>
            <a:r>
              <a:rPr lang="en-US" b="1" err="1">
                <a:solidFill>
                  <a:srgbClr val="C00000"/>
                </a:solidFill>
              </a:rPr>
              <a:t>delnode</a:t>
            </a:r>
            <a:endParaRPr lang="en-US" b="1">
              <a:solidFill>
                <a:srgbClr val="C00000"/>
              </a:solidFill>
            </a:endParaRPr>
          </a:p>
        </p:txBody>
      </p:sp>
      <p:sp>
        <p:nvSpPr>
          <p:cNvPr id="3" name="TextBox 2"/>
          <p:cNvSpPr txBox="1"/>
          <p:nvPr/>
        </p:nvSpPr>
        <p:spPr>
          <a:xfrm>
            <a:off x="228600" y="2895600"/>
            <a:ext cx="3200400" cy="923330"/>
          </a:xfrm>
          <a:prstGeom prst="rect">
            <a:avLst/>
          </a:prstGeom>
          <a:noFill/>
        </p:spPr>
        <p:txBody>
          <a:bodyPr wrap="square" rtlCol="0">
            <a:spAutoFit/>
          </a:bodyPr>
          <a:lstStyle/>
          <a:p>
            <a:r>
              <a:rPr lang="en-US" err="1"/>
              <a:t>delnode</a:t>
            </a:r>
            <a:r>
              <a:rPr lang="en-US"/>
              <a:t> = head</a:t>
            </a:r>
          </a:p>
          <a:p>
            <a:r>
              <a:rPr lang="en-US"/>
              <a:t>head = head-&gt;link</a:t>
            </a:r>
          </a:p>
          <a:p>
            <a:r>
              <a:rPr lang="en-US"/>
              <a:t>Free(</a:t>
            </a:r>
            <a:r>
              <a:rPr lang="en-US" err="1"/>
              <a:t>delnode</a:t>
            </a:r>
            <a:r>
              <a:rPr lang="en-US"/>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 y="685800"/>
            <a:ext cx="8991600" cy="6095999"/>
          </a:xfrm>
        </p:spPr>
        <p:txBody>
          <a:bodyPr>
            <a:normAutofit fontScale="90000"/>
          </a:bodyPr>
          <a:lstStyle/>
          <a:p>
            <a:pPr algn="l"/>
            <a:br>
              <a:rPr lang="en-US"/>
            </a:br>
            <a:br>
              <a:rPr lang="en-US"/>
            </a:br>
            <a:br>
              <a:rPr lang="en-US"/>
            </a:br>
            <a:br>
              <a:rPr lang="en-US"/>
            </a:br>
            <a:br>
              <a:rPr lang="en-US"/>
            </a:br>
            <a:br>
              <a:rPr lang="en-US"/>
            </a:br>
            <a:br>
              <a:rPr lang="en-US"/>
            </a:br>
            <a:br>
              <a:rPr lang="en-US" b="1">
                <a:solidFill>
                  <a:srgbClr val="7030A0"/>
                </a:solidFill>
              </a:rPr>
            </a:br>
            <a:r>
              <a:rPr lang="en-US" b="1">
                <a:solidFill>
                  <a:srgbClr val="7030A0"/>
                </a:solidFill>
              </a:rPr>
              <a:t>                     </a:t>
            </a:r>
            <a:r>
              <a:rPr lang="en-US" b="1" u="sng">
                <a:solidFill>
                  <a:srgbClr val="7030A0"/>
                </a:solidFill>
              </a:rPr>
              <a:t>Stack Operations</a:t>
            </a:r>
            <a:br>
              <a:rPr lang="en-US">
                <a:solidFill>
                  <a:schemeClr val="accent2">
                    <a:lumMod val="50000"/>
                  </a:schemeClr>
                </a:solidFill>
              </a:rPr>
            </a:br>
            <a:br>
              <a:rPr lang="en-US"/>
            </a:br>
            <a:r>
              <a:rPr lang="en-US">
                <a:solidFill>
                  <a:srgbClr val="7030A0"/>
                </a:solidFill>
              </a:rPr>
              <a:t>Declarations:</a:t>
            </a:r>
            <a:br>
              <a:rPr lang="en-US" b="1">
                <a:solidFill>
                  <a:schemeClr val="accent2">
                    <a:lumMod val="75000"/>
                  </a:schemeClr>
                </a:solidFill>
              </a:rPr>
            </a:br>
            <a:br>
              <a:rPr lang="en-US"/>
            </a:br>
            <a:r>
              <a:rPr lang="en-US"/>
              <a:t> </a:t>
            </a:r>
            <a:r>
              <a:rPr lang="en-US" sz="3600" err="1">
                <a:solidFill>
                  <a:schemeClr val="accent2">
                    <a:lumMod val="50000"/>
                  </a:schemeClr>
                </a:solidFill>
              </a:rPr>
              <a:t>struct</a:t>
            </a:r>
            <a:r>
              <a:rPr lang="en-US" sz="3600">
                <a:solidFill>
                  <a:schemeClr val="accent2">
                    <a:lumMod val="50000"/>
                  </a:schemeClr>
                </a:solidFill>
              </a:rPr>
              <a:t> node</a:t>
            </a:r>
            <a:br>
              <a:rPr lang="en-US" sz="3600">
                <a:solidFill>
                  <a:schemeClr val="accent2">
                    <a:lumMod val="50000"/>
                  </a:schemeClr>
                </a:solidFill>
              </a:rPr>
            </a:br>
            <a:r>
              <a:rPr lang="en-US" sz="3600">
                <a:solidFill>
                  <a:schemeClr val="accent2">
                    <a:lumMod val="50000"/>
                  </a:schemeClr>
                </a:solidFill>
              </a:rPr>
              <a:t>{</a:t>
            </a:r>
            <a:br>
              <a:rPr lang="en-US" sz="3600">
                <a:solidFill>
                  <a:schemeClr val="accent2">
                    <a:lumMod val="50000"/>
                  </a:schemeClr>
                </a:solidFill>
              </a:rPr>
            </a:br>
            <a:r>
              <a:rPr lang="en-US" sz="3600">
                <a:solidFill>
                  <a:schemeClr val="accent2">
                    <a:lumMod val="50000"/>
                  </a:schemeClr>
                </a:solidFill>
              </a:rPr>
              <a:t>       </a:t>
            </a:r>
            <a:r>
              <a:rPr lang="en-US" sz="3600" err="1">
                <a:solidFill>
                  <a:schemeClr val="accent2">
                    <a:lumMod val="50000"/>
                  </a:schemeClr>
                </a:solidFill>
              </a:rPr>
              <a:t>int</a:t>
            </a:r>
            <a:r>
              <a:rPr lang="en-US" sz="3600">
                <a:solidFill>
                  <a:schemeClr val="accent2">
                    <a:lumMod val="50000"/>
                  </a:schemeClr>
                </a:solidFill>
              </a:rPr>
              <a:t> data; </a:t>
            </a:r>
            <a:r>
              <a:rPr lang="en-US" sz="3600">
                <a:solidFill>
                  <a:srgbClr val="7030A0"/>
                </a:solidFill>
              </a:rPr>
              <a:t>//Data Field</a:t>
            </a:r>
            <a:br>
              <a:rPr lang="en-US" sz="3600">
                <a:solidFill>
                  <a:schemeClr val="accent2">
                    <a:lumMod val="50000"/>
                  </a:schemeClr>
                </a:solidFill>
              </a:rPr>
            </a:br>
            <a:r>
              <a:rPr lang="en-US" sz="3600">
                <a:solidFill>
                  <a:schemeClr val="accent2">
                    <a:lumMod val="50000"/>
                  </a:schemeClr>
                </a:solidFill>
              </a:rPr>
              <a:t>       </a:t>
            </a:r>
            <a:r>
              <a:rPr lang="en-US" sz="3600" err="1">
                <a:solidFill>
                  <a:schemeClr val="accent2">
                    <a:lumMod val="50000"/>
                  </a:schemeClr>
                </a:solidFill>
              </a:rPr>
              <a:t>struct</a:t>
            </a:r>
            <a:r>
              <a:rPr lang="en-US" sz="3600">
                <a:solidFill>
                  <a:schemeClr val="accent2">
                    <a:lumMod val="50000"/>
                  </a:schemeClr>
                </a:solidFill>
              </a:rPr>
              <a:t> node *link; </a:t>
            </a:r>
            <a:r>
              <a:rPr lang="en-US" sz="3600">
                <a:solidFill>
                  <a:srgbClr val="7030A0"/>
                </a:solidFill>
              </a:rPr>
              <a:t>//Link Field</a:t>
            </a:r>
            <a:br>
              <a:rPr lang="en-US" sz="3600">
                <a:solidFill>
                  <a:schemeClr val="accent2">
                    <a:lumMod val="50000"/>
                  </a:schemeClr>
                </a:solidFill>
              </a:rPr>
            </a:br>
            <a:r>
              <a:rPr lang="en-US" sz="3600">
                <a:solidFill>
                  <a:schemeClr val="accent2">
                    <a:lumMod val="50000"/>
                  </a:schemeClr>
                </a:solidFill>
              </a:rPr>
              <a:t>}*top,*head=NULL,*</a:t>
            </a:r>
            <a:r>
              <a:rPr lang="en-US" sz="3600" err="1">
                <a:solidFill>
                  <a:schemeClr val="accent2">
                    <a:lumMod val="50000"/>
                  </a:schemeClr>
                </a:solidFill>
              </a:rPr>
              <a:t>prev</a:t>
            </a:r>
            <a:r>
              <a:rPr lang="en-US" sz="3600">
                <a:solidFill>
                  <a:schemeClr val="accent2">
                    <a:lumMod val="50000"/>
                  </a:schemeClr>
                </a:solidFill>
              </a:rPr>
              <a:t>,*</a:t>
            </a:r>
            <a:r>
              <a:rPr lang="en-US" sz="3600" err="1">
                <a:solidFill>
                  <a:schemeClr val="accent2">
                    <a:lumMod val="50000"/>
                  </a:schemeClr>
                </a:solidFill>
              </a:rPr>
              <a:t>delnode</a:t>
            </a:r>
            <a:r>
              <a:rPr lang="en-US" sz="3600">
                <a:solidFill>
                  <a:schemeClr val="accent2">
                    <a:lumMod val="50000"/>
                  </a:schemeClr>
                </a:solidFill>
              </a:rPr>
              <a:t>,*</a:t>
            </a:r>
            <a:r>
              <a:rPr lang="en-US" sz="3600" err="1">
                <a:solidFill>
                  <a:schemeClr val="accent2">
                    <a:lumMod val="50000"/>
                  </a:schemeClr>
                </a:solidFill>
              </a:rPr>
              <a:t>newnode</a:t>
            </a:r>
            <a:r>
              <a:rPr lang="en-US" sz="3600">
                <a:solidFill>
                  <a:schemeClr val="accent2">
                    <a:lumMod val="50000"/>
                  </a:schemeClr>
                </a:solidFill>
              </a:rPr>
              <a:t>; </a:t>
            </a:r>
            <a:br>
              <a:rPr lang="en-US" sz="3600">
                <a:solidFill>
                  <a:schemeClr val="accent2">
                    <a:lumMod val="50000"/>
                  </a:schemeClr>
                </a:solidFill>
              </a:rPr>
            </a:br>
            <a:br>
              <a:rPr lang="en-US"/>
            </a:br>
            <a:br>
              <a:rPr lang="en-US"/>
            </a:br>
            <a:br>
              <a:rPr lang="en-US"/>
            </a:br>
            <a:br>
              <a:rPr lang="en-US"/>
            </a:br>
            <a:br>
              <a:rPr lang="en-US"/>
            </a:br>
            <a:br>
              <a:rPr lang="en-US"/>
            </a:br>
            <a:br>
              <a:rPr lang="en-US"/>
            </a:br>
            <a:br>
              <a:rPr lang="en-US"/>
            </a:br>
            <a:br>
              <a:rPr lang="en-US"/>
            </a:br>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1168" y="-253181"/>
            <a:ext cx="8229600" cy="1143000"/>
          </a:xfrm>
        </p:spPr>
        <p:txBody>
          <a:bodyPr>
            <a:normAutofit/>
          </a:bodyPr>
          <a:lstStyle/>
          <a:p>
            <a:r>
              <a:rPr lang="en-US" sz="2800" b="1" u="sng" dirty="0">
                <a:solidFill>
                  <a:srgbClr val="7030A0"/>
                </a:solidFill>
              </a:rPr>
              <a:t>Deleting the First node in SLL</a:t>
            </a:r>
            <a:endParaRPr lang="en-US" sz="2800" dirty="0">
              <a:ea typeface="Calibri"/>
              <a:cs typeface="Calibri"/>
            </a:endParaRPr>
          </a:p>
        </p:txBody>
      </p:sp>
      <p:sp>
        <p:nvSpPr>
          <p:cNvPr id="3" name="Content Placeholder 2"/>
          <p:cNvSpPr>
            <a:spLocks noGrp="1"/>
          </p:cNvSpPr>
          <p:nvPr>
            <p:ph idx="1"/>
          </p:nvPr>
        </p:nvSpPr>
        <p:spPr>
          <a:xfrm>
            <a:off x="0" y="609600"/>
            <a:ext cx="4419600" cy="5715000"/>
          </a:xfrm>
        </p:spPr>
        <p:txBody>
          <a:bodyPr>
            <a:noAutofit/>
          </a:bodyPr>
          <a:lstStyle/>
          <a:p>
            <a:pPr>
              <a:buNone/>
            </a:pPr>
            <a:r>
              <a:rPr lang="en-US" sz="2000" b="1" err="1">
                <a:solidFill>
                  <a:schemeClr val="accent4">
                    <a:lumMod val="50000"/>
                  </a:schemeClr>
                </a:solidFill>
              </a:rPr>
              <a:t>delfirst</a:t>
            </a:r>
            <a:r>
              <a:rPr lang="en-US" sz="2000" b="1">
                <a:solidFill>
                  <a:schemeClr val="accent4">
                    <a:lumMod val="50000"/>
                  </a:schemeClr>
                </a:solidFill>
              </a:rPr>
              <a:t>()</a:t>
            </a:r>
          </a:p>
          <a:p>
            <a:pPr>
              <a:buNone/>
            </a:pPr>
            <a:r>
              <a:rPr lang="en-US" sz="2000" b="1">
                <a:solidFill>
                  <a:schemeClr val="accent2">
                    <a:lumMod val="50000"/>
                  </a:schemeClr>
                </a:solidFill>
              </a:rPr>
              <a:t>{</a:t>
            </a:r>
          </a:p>
          <a:p>
            <a:pPr>
              <a:buNone/>
            </a:pPr>
            <a:r>
              <a:rPr lang="en-US" sz="2000" b="1">
                <a:solidFill>
                  <a:schemeClr val="accent2">
                    <a:lumMod val="50000"/>
                  </a:schemeClr>
                </a:solidFill>
              </a:rPr>
              <a:t>    if(head==NULL)</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r>
              <a:rPr lang="en-US" sz="2000" b="1" err="1">
                <a:solidFill>
                  <a:schemeClr val="accent2">
                    <a:lumMod val="50000"/>
                  </a:schemeClr>
                </a:solidFill>
              </a:rPr>
              <a:t>print”SLL</a:t>
            </a:r>
            <a:r>
              <a:rPr lang="en-US" sz="2000" b="1">
                <a:solidFill>
                  <a:schemeClr val="accent2">
                    <a:lumMod val="50000"/>
                  </a:schemeClr>
                </a:solidFill>
              </a:rPr>
              <a:t> is empty:";</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    }</a:t>
            </a:r>
          </a:p>
          <a:p>
            <a:pPr>
              <a:buNone/>
            </a:pPr>
            <a:r>
              <a:rPr lang="en-US" sz="2000" b="1">
                <a:solidFill>
                  <a:schemeClr val="accent2">
                    <a:lumMod val="50000"/>
                  </a:schemeClr>
                </a:solidFill>
              </a:rPr>
              <a:t>    else if(head==last)</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r>
              <a:rPr lang="en-US" sz="2000" b="1" err="1">
                <a:solidFill>
                  <a:schemeClr val="accent2">
                    <a:lumMod val="50000"/>
                  </a:schemeClr>
                </a:solidFill>
              </a:rPr>
              <a:t>delnode</a:t>
            </a:r>
            <a:r>
              <a:rPr lang="en-US" sz="2000" b="1">
                <a:solidFill>
                  <a:schemeClr val="accent2">
                    <a:lumMod val="50000"/>
                  </a:schemeClr>
                </a:solidFill>
              </a:rPr>
              <a:t>=head;</a:t>
            </a:r>
          </a:p>
          <a:p>
            <a:pPr>
              <a:buNone/>
            </a:pPr>
            <a:r>
              <a:rPr lang="en-US" sz="2000" b="1">
                <a:solidFill>
                  <a:schemeClr val="accent2">
                    <a:lumMod val="50000"/>
                  </a:schemeClr>
                </a:solidFill>
              </a:rPr>
              <a:t>    </a:t>
            </a:r>
            <a:r>
              <a:rPr lang="en-US" sz="2000" b="1" err="1">
                <a:solidFill>
                  <a:schemeClr val="accent2">
                    <a:lumMod val="50000"/>
                  </a:schemeClr>
                </a:solidFill>
              </a:rPr>
              <a:t>print”Deleted</a:t>
            </a:r>
            <a:r>
              <a:rPr lang="en-US" sz="2000" b="1">
                <a:solidFill>
                  <a:schemeClr val="accent2">
                    <a:lumMod val="50000"/>
                  </a:schemeClr>
                </a:solidFill>
              </a:rPr>
              <a:t> node is </a:t>
            </a:r>
            <a:r>
              <a:rPr lang="en-US" sz="2000" b="1" err="1">
                <a:solidFill>
                  <a:schemeClr val="accent2">
                    <a:lumMod val="50000"/>
                  </a:schemeClr>
                </a:solidFill>
              </a:rPr>
              <a:t>delnode</a:t>
            </a:r>
            <a:r>
              <a:rPr lang="en-US" sz="2000" b="1">
                <a:solidFill>
                  <a:schemeClr val="accent2">
                    <a:lumMod val="50000"/>
                  </a:schemeClr>
                </a:solidFill>
              </a:rPr>
              <a:t>-&gt;data;</a:t>
            </a:r>
          </a:p>
          <a:p>
            <a:pPr>
              <a:buNone/>
            </a:pPr>
            <a:r>
              <a:rPr lang="en-US" sz="2000" b="1">
                <a:solidFill>
                  <a:schemeClr val="accent2">
                    <a:lumMod val="50000"/>
                  </a:schemeClr>
                </a:solidFill>
              </a:rPr>
              <a:t>    head=last=NULL;</a:t>
            </a:r>
          </a:p>
          <a:p>
            <a:pPr>
              <a:buNone/>
            </a:pPr>
            <a:r>
              <a:rPr lang="en-US" sz="2000" b="1">
                <a:solidFill>
                  <a:schemeClr val="accent2">
                    <a:lumMod val="50000"/>
                  </a:schemeClr>
                </a:solidFill>
              </a:rPr>
              <a:t>    free(</a:t>
            </a:r>
            <a:r>
              <a:rPr lang="en-US" sz="2000" b="1" err="1">
                <a:solidFill>
                  <a:schemeClr val="accent2">
                    <a:lumMod val="50000"/>
                  </a:schemeClr>
                </a:solidFill>
              </a:rPr>
              <a:t>delnode</a:t>
            </a:r>
            <a:r>
              <a:rPr lang="en-US" sz="2000" b="1">
                <a:solidFill>
                  <a:schemeClr val="accent2">
                    <a:lumMod val="50000"/>
                  </a:schemeClr>
                </a:solidFill>
              </a:rPr>
              <a:t>);</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a:t>
            </a:r>
          </a:p>
        </p:txBody>
      </p:sp>
      <p:sp>
        <p:nvSpPr>
          <p:cNvPr id="35" name="Content Placeholder 2"/>
          <p:cNvSpPr txBox="1">
            <a:spLocks/>
          </p:cNvSpPr>
          <p:nvPr/>
        </p:nvSpPr>
        <p:spPr>
          <a:xfrm>
            <a:off x="4572000" y="609600"/>
            <a:ext cx="4419600" cy="5715000"/>
          </a:xfrm>
          <a:prstGeom prst="rect">
            <a:avLst/>
          </a:prstGeom>
        </p:spPr>
        <p:txBody>
          <a:bodyPr vert="horz" lIns="91440" tIns="45720" rIns="91440" bIns="45720" rtlCol="0">
            <a:noAutofit/>
          </a:bodyPr>
          <a:lstStyle/>
          <a:p>
            <a:pPr>
              <a:buNone/>
            </a:pPr>
            <a:r>
              <a:rPr lang="en-US" sz="2000" b="1">
                <a:solidFill>
                  <a:schemeClr val="accent2">
                    <a:lumMod val="50000"/>
                  </a:schemeClr>
                </a:solidFill>
              </a:rPr>
              <a:t>else</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r>
              <a:rPr lang="en-US" sz="2000" b="1" err="1">
                <a:solidFill>
                  <a:schemeClr val="accent2">
                    <a:lumMod val="50000"/>
                  </a:schemeClr>
                </a:solidFill>
              </a:rPr>
              <a:t>delnode</a:t>
            </a:r>
            <a:r>
              <a:rPr lang="en-US" sz="2000" b="1">
                <a:solidFill>
                  <a:schemeClr val="accent2">
                    <a:lumMod val="50000"/>
                  </a:schemeClr>
                </a:solidFill>
              </a:rPr>
              <a:t>=head;</a:t>
            </a:r>
          </a:p>
          <a:p>
            <a:pPr>
              <a:buNone/>
            </a:pPr>
            <a:r>
              <a:rPr lang="en-US" sz="2000" b="1">
                <a:solidFill>
                  <a:schemeClr val="accent2">
                    <a:lumMod val="50000"/>
                  </a:schemeClr>
                </a:solidFill>
              </a:rPr>
              <a:t>     </a:t>
            </a:r>
            <a:r>
              <a:rPr lang="en-US" sz="2000" b="1" err="1">
                <a:solidFill>
                  <a:schemeClr val="accent2">
                    <a:lumMod val="50000"/>
                  </a:schemeClr>
                </a:solidFill>
              </a:rPr>
              <a:t>print”Deleted</a:t>
            </a:r>
            <a:r>
              <a:rPr lang="en-US" sz="2000" b="1">
                <a:solidFill>
                  <a:schemeClr val="accent2">
                    <a:lumMod val="50000"/>
                  </a:schemeClr>
                </a:solidFill>
              </a:rPr>
              <a:t> node is </a:t>
            </a:r>
            <a:r>
              <a:rPr lang="en-US" sz="2000" b="1" err="1">
                <a:solidFill>
                  <a:schemeClr val="accent2">
                    <a:lumMod val="50000"/>
                  </a:schemeClr>
                </a:solidFill>
              </a:rPr>
              <a:t>delnode</a:t>
            </a:r>
            <a:r>
              <a:rPr lang="en-US" sz="2000" b="1">
                <a:solidFill>
                  <a:schemeClr val="accent2">
                    <a:lumMod val="50000"/>
                  </a:schemeClr>
                </a:solidFill>
              </a:rPr>
              <a:t>-&gt;data;</a:t>
            </a:r>
          </a:p>
          <a:p>
            <a:pPr>
              <a:buNone/>
            </a:pPr>
            <a:r>
              <a:rPr lang="en-US" sz="2000" b="1">
                <a:solidFill>
                  <a:schemeClr val="accent2">
                    <a:lumMod val="50000"/>
                  </a:schemeClr>
                </a:solidFill>
              </a:rPr>
              <a:t>     head=head-&gt;link;</a:t>
            </a:r>
          </a:p>
          <a:p>
            <a:pPr>
              <a:buNone/>
            </a:pPr>
            <a:r>
              <a:rPr lang="en-US" sz="2000" b="1">
                <a:solidFill>
                  <a:schemeClr val="accent2">
                    <a:lumMod val="50000"/>
                  </a:schemeClr>
                </a:solidFill>
              </a:rPr>
              <a:t>     free(</a:t>
            </a:r>
            <a:r>
              <a:rPr lang="en-US" sz="2000" b="1" err="1">
                <a:solidFill>
                  <a:schemeClr val="accent2">
                    <a:lumMod val="50000"/>
                  </a:schemeClr>
                </a:solidFill>
              </a:rPr>
              <a:t>delnode</a:t>
            </a:r>
            <a:r>
              <a:rPr lang="en-US" sz="2000" b="1">
                <a:solidFill>
                  <a:schemeClr val="accent2">
                    <a:lumMod val="50000"/>
                  </a:schemeClr>
                </a:solidFill>
              </a:rPr>
              <a:t>);</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a:t>
            </a:r>
          </a:p>
          <a:p>
            <a:pPr>
              <a:buNone/>
            </a:pPr>
            <a:r>
              <a:rPr lang="en-US" sz="2000" b="1">
                <a:solidFill>
                  <a:schemeClr val="accent2">
                    <a:lumMod val="50000"/>
                  </a:schemeClr>
                </a:solidFill>
              </a:rPr>
              <a:t>}</a:t>
            </a:r>
          </a:p>
        </p:txBody>
      </p:sp>
      <p:cxnSp>
        <p:nvCxnSpPr>
          <p:cNvPr id="37" name="Straight Connector 36"/>
          <p:cNvCxnSpPr/>
          <p:nvPr/>
        </p:nvCxnSpPr>
        <p:spPr>
          <a:xfrm>
            <a:off x="4343400" y="547468"/>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3600" b="1" u="sng">
                <a:solidFill>
                  <a:srgbClr val="7030A0"/>
                </a:solidFill>
              </a:rPr>
              <a:t>Deleting the last node in SLL</a:t>
            </a:r>
            <a:endParaRPr lang="en-US" sz="3600"/>
          </a:p>
        </p:txBody>
      </p:sp>
      <p:graphicFrame>
        <p:nvGraphicFramePr>
          <p:cNvPr id="4" name="Table 3"/>
          <p:cNvGraphicFramePr>
            <a:graphicFrameLocks noGrp="1"/>
          </p:cNvGraphicFramePr>
          <p:nvPr>
            <p:extLst>
              <p:ext uri="{D42A27DB-BD31-4B8C-83A1-F6EECF244321}">
                <p14:modId xmlns:p14="http://schemas.microsoft.com/office/powerpoint/2010/main" val="2700446675"/>
              </p:ext>
            </p:extLst>
          </p:nvPr>
        </p:nvGraphicFramePr>
        <p:xfrm>
          <a:off x="10668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27076204"/>
              </p:ext>
            </p:extLst>
          </p:nvPr>
        </p:nvGraphicFramePr>
        <p:xfrm>
          <a:off x="31242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804365858"/>
              </p:ext>
            </p:extLst>
          </p:nvPr>
        </p:nvGraphicFramePr>
        <p:xfrm>
          <a:off x="5181600" y="1295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667000" y="152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724400" y="1524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447800" y="182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6286500" y="1814393"/>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676400" y="18288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3505200" y="18288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5562600" y="18288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1143000" y="2145268"/>
            <a:ext cx="838200" cy="369332"/>
          </a:xfrm>
          <a:prstGeom prst="rect">
            <a:avLst/>
          </a:prstGeom>
          <a:noFill/>
        </p:spPr>
        <p:txBody>
          <a:bodyPr wrap="square" rtlCol="0">
            <a:spAutoFit/>
          </a:bodyPr>
          <a:lstStyle/>
          <a:p>
            <a:r>
              <a:rPr lang="en-US" b="1">
                <a:solidFill>
                  <a:srgbClr val="C00000"/>
                </a:solidFill>
              </a:rPr>
              <a:t>head</a:t>
            </a:r>
          </a:p>
        </p:txBody>
      </p:sp>
      <p:sp>
        <p:nvSpPr>
          <p:cNvPr id="15" name="TextBox 14"/>
          <p:cNvSpPr txBox="1"/>
          <p:nvPr/>
        </p:nvSpPr>
        <p:spPr>
          <a:xfrm>
            <a:off x="5981700" y="2119193"/>
            <a:ext cx="838200" cy="369332"/>
          </a:xfrm>
          <a:prstGeom prst="rect">
            <a:avLst/>
          </a:prstGeom>
          <a:noFill/>
        </p:spPr>
        <p:txBody>
          <a:bodyPr wrap="square" rtlCol="0">
            <a:spAutoFit/>
          </a:bodyPr>
          <a:lstStyle/>
          <a:p>
            <a:r>
              <a:rPr lang="en-US" b="1">
                <a:solidFill>
                  <a:srgbClr val="C00000"/>
                </a:solidFill>
              </a:rPr>
              <a:t>Last</a:t>
            </a:r>
          </a:p>
        </p:txBody>
      </p:sp>
      <p:sp>
        <p:nvSpPr>
          <p:cNvPr id="16" name="TextBox 15"/>
          <p:cNvSpPr txBox="1"/>
          <p:nvPr/>
        </p:nvSpPr>
        <p:spPr>
          <a:xfrm>
            <a:off x="3505200" y="685800"/>
            <a:ext cx="2057400" cy="369332"/>
          </a:xfrm>
          <a:prstGeom prst="rect">
            <a:avLst/>
          </a:prstGeom>
          <a:noFill/>
        </p:spPr>
        <p:txBody>
          <a:bodyPr wrap="square" rtlCol="0">
            <a:spAutoFit/>
          </a:bodyPr>
          <a:lstStyle/>
          <a:p>
            <a:r>
              <a:rPr lang="en-US" b="1">
                <a:solidFill>
                  <a:srgbClr val="C00000"/>
                </a:solidFill>
              </a:rPr>
              <a:t>Before Deletion</a:t>
            </a:r>
          </a:p>
        </p:txBody>
      </p:sp>
      <p:sp>
        <p:nvSpPr>
          <p:cNvPr id="27" name="TextBox 26"/>
          <p:cNvSpPr txBox="1"/>
          <p:nvPr/>
        </p:nvSpPr>
        <p:spPr>
          <a:xfrm>
            <a:off x="2895600" y="4659868"/>
            <a:ext cx="2057400" cy="369332"/>
          </a:xfrm>
          <a:prstGeom prst="rect">
            <a:avLst/>
          </a:prstGeom>
          <a:noFill/>
        </p:spPr>
        <p:txBody>
          <a:bodyPr wrap="square" rtlCol="0">
            <a:spAutoFit/>
          </a:bodyPr>
          <a:lstStyle/>
          <a:p>
            <a:r>
              <a:rPr lang="en-US" b="1">
                <a:solidFill>
                  <a:srgbClr val="C00000"/>
                </a:solidFill>
              </a:rPr>
              <a:t>After Deletion</a:t>
            </a:r>
          </a:p>
        </p:txBody>
      </p:sp>
      <p:graphicFrame>
        <p:nvGraphicFramePr>
          <p:cNvPr id="28" name="Table 27"/>
          <p:cNvGraphicFramePr>
            <a:graphicFrameLocks noGrp="1"/>
          </p:cNvGraphicFramePr>
          <p:nvPr>
            <p:extLst>
              <p:ext uri="{D42A27DB-BD31-4B8C-83A1-F6EECF244321}">
                <p14:modId xmlns:p14="http://schemas.microsoft.com/office/powerpoint/2010/main" val="191303932"/>
              </p:ext>
            </p:extLst>
          </p:nvPr>
        </p:nvGraphicFramePr>
        <p:xfrm>
          <a:off x="2057400" y="51917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extLst>
              <p:ext uri="{D42A27DB-BD31-4B8C-83A1-F6EECF244321}">
                <p14:modId xmlns:p14="http://schemas.microsoft.com/office/powerpoint/2010/main" val="592385494"/>
              </p:ext>
            </p:extLst>
          </p:nvPr>
        </p:nvGraphicFramePr>
        <p:xfrm>
          <a:off x="4114800" y="51917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3" name="Straight Arrow Connector 32"/>
          <p:cNvCxnSpPr/>
          <p:nvPr/>
        </p:nvCxnSpPr>
        <p:spPr>
          <a:xfrm>
            <a:off x="3657600" y="542036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V="1">
            <a:off x="2438400" y="572516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2667000" y="5725160"/>
            <a:ext cx="838200" cy="369332"/>
          </a:xfrm>
          <a:prstGeom prst="rect">
            <a:avLst/>
          </a:prstGeom>
          <a:noFill/>
        </p:spPr>
        <p:txBody>
          <a:bodyPr wrap="square" rtlCol="0">
            <a:spAutoFit/>
          </a:bodyPr>
          <a:lstStyle/>
          <a:p>
            <a:r>
              <a:rPr lang="en-US" b="1">
                <a:solidFill>
                  <a:srgbClr val="7030A0"/>
                </a:solidFill>
              </a:rPr>
              <a:t>1000</a:t>
            </a:r>
          </a:p>
        </p:txBody>
      </p:sp>
      <p:sp>
        <p:nvSpPr>
          <p:cNvPr id="38" name="TextBox 37"/>
          <p:cNvSpPr txBox="1"/>
          <p:nvPr/>
        </p:nvSpPr>
        <p:spPr>
          <a:xfrm>
            <a:off x="4495800" y="5725160"/>
            <a:ext cx="838200" cy="369332"/>
          </a:xfrm>
          <a:prstGeom prst="rect">
            <a:avLst/>
          </a:prstGeom>
          <a:noFill/>
        </p:spPr>
        <p:txBody>
          <a:bodyPr wrap="square" rtlCol="0">
            <a:spAutoFit/>
          </a:bodyPr>
          <a:lstStyle/>
          <a:p>
            <a:r>
              <a:rPr lang="en-US" b="1">
                <a:solidFill>
                  <a:srgbClr val="7030A0"/>
                </a:solidFill>
              </a:rPr>
              <a:t>2000</a:t>
            </a:r>
          </a:p>
        </p:txBody>
      </p:sp>
      <p:sp>
        <p:nvSpPr>
          <p:cNvPr id="40" name="TextBox 39"/>
          <p:cNvSpPr txBox="1"/>
          <p:nvPr/>
        </p:nvSpPr>
        <p:spPr>
          <a:xfrm>
            <a:off x="2133600" y="6041628"/>
            <a:ext cx="838200" cy="369332"/>
          </a:xfrm>
          <a:prstGeom prst="rect">
            <a:avLst/>
          </a:prstGeom>
          <a:noFill/>
        </p:spPr>
        <p:txBody>
          <a:bodyPr wrap="square" rtlCol="0">
            <a:spAutoFit/>
          </a:bodyPr>
          <a:lstStyle/>
          <a:p>
            <a:r>
              <a:rPr lang="en-US" b="1">
                <a:solidFill>
                  <a:srgbClr val="C00000"/>
                </a:solidFill>
              </a:rPr>
              <a:t>head</a:t>
            </a:r>
          </a:p>
        </p:txBody>
      </p:sp>
      <p:sp>
        <p:nvSpPr>
          <p:cNvPr id="41" name="TextBox 40"/>
          <p:cNvSpPr txBox="1"/>
          <p:nvPr/>
        </p:nvSpPr>
        <p:spPr>
          <a:xfrm>
            <a:off x="4953000" y="6029960"/>
            <a:ext cx="838200" cy="369332"/>
          </a:xfrm>
          <a:prstGeom prst="rect">
            <a:avLst/>
          </a:prstGeom>
          <a:noFill/>
        </p:spPr>
        <p:txBody>
          <a:bodyPr wrap="square" rtlCol="0">
            <a:spAutoFit/>
          </a:bodyPr>
          <a:lstStyle/>
          <a:p>
            <a:r>
              <a:rPr lang="en-US" b="1">
                <a:solidFill>
                  <a:srgbClr val="C00000"/>
                </a:solidFill>
              </a:rPr>
              <a:t>Last</a:t>
            </a:r>
          </a:p>
        </p:txBody>
      </p:sp>
      <p:cxnSp>
        <p:nvCxnSpPr>
          <p:cNvPr id="43" name="Straight Arrow Connector 42"/>
          <p:cNvCxnSpPr/>
          <p:nvPr/>
        </p:nvCxnSpPr>
        <p:spPr>
          <a:xfrm flipV="1">
            <a:off x="5181600" y="572516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6" name="Table 25"/>
          <p:cNvGraphicFramePr>
            <a:graphicFrameLocks noGrp="1"/>
          </p:cNvGraphicFramePr>
          <p:nvPr>
            <p:extLst>
              <p:ext uri="{D42A27DB-BD31-4B8C-83A1-F6EECF244321}">
                <p14:modId xmlns:p14="http://schemas.microsoft.com/office/powerpoint/2010/main" val="3655174600"/>
              </p:ext>
            </p:extLst>
          </p:nvPr>
        </p:nvGraphicFramePr>
        <p:xfrm>
          <a:off x="6477000" y="633476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solidFill>
                      <a:schemeClr val="accent2">
                        <a:lumMod val="50000"/>
                      </a:schemeClr>
                    </a:solidFill>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30" name="TextBox 29"/>
          <p:cNvSpPr txBox="1"/>
          <p:nvPr/>
        </p:nvSpPr>
        <p:spPr>
          <a:xfrm>
            <a:off x="6400800" y="5889228"/>
            <a:ext cx="2057400" cy="369332"/>
          </a:xfrm>
          <a:prstGeom prst="rect">
            <a:avLst/>
          </a:prstGeom>
          <a:noFill/>
        </p:spPr>
        <p:txBody>
          <a:bodyPr wrap="square" rtlCol="0">
            <a:spAutoFit/>
          </a:bodyPr>
          <a:lstStyle/>
          <a:p>
            <a:r>
              <a:rPr lang="en-US" b="1">
                <a:solidFill>
                  <a:srgbClr val="C00000"/>
                </a:solidFill>
              </a:rPr>
              <a:t>Deleted Node</a:t>
            </a:r>
          </a:p>
        </p:txBody>
      </p:sp>
      <p:sp>
        <p:nvSpPr>
          <p:cNvPr id="32" name="TextBox 31"/>
          <p:cNvSpPr txBox="1"/>
          <p:nvPr/>
        </p:nvSpPr>
        <p:spPr>
          <a:xfrm>
            <a:off x="5105400" y="2329934"/>
            <a:ext cx="1295400" cy="369332"/>
          </a:xfrm>
          <a:prstGeom prst="rect">
            <a:avLst/>
          </a:prstGeom>
          <a:noFill/>
        </p:spPr>
        <p:txBody>
          <a:bodyPr wrap="square" rtlCol="0">
            <a:spAutoFit/>
          </a:bodyPr>
          <a:lstStyle/>
          <a:p>
            <a:r>
              <a:rPr lang="en-US" b="1" err="1">
                <a:solidFill>
                  <a:srgbClr val="C00000"/>
                </a:solidFill>
              </a:rPr>
              <a:t>delnode</a:t>
            </a:r>
            <a:endParaRPr lang="en-US" b="1">
              <a:solidFill>
                <a:srgbClr val="C00000"/>
              </a:solidFill>
            </a:endParaRPr>
          </a:p>
        </p:txBody>
      </p:sp>
      <p:cxnSp>
        <p:nvCxnSpPr>
          <p:cNvPr id="34" name="Straight Arrow Connector 33"/>
          <p:cNvCxnSpPr/>
          <p:nvPr/>
        </p:nvCxnSpPr>
        <p:spPr>
          <a:xfrm flipV="1">
            <a:off x="5334000" y="182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304800" y="2769275"/>
            <a:ext cx="4572000" cy="2031325"/>
          </a:xfrm>
          <a:prstGeom prst="rect">
            <a:avLst/>
          </a:prstGeom>
        </p:spPr>
        <p:txBody>
          <a:bodyPr>
            <a:spAutoFit/>
          </a:bodyPr>
          <a:lstStyle/>
          <a:p>
            <a:pPr marL="342900" lvl="0" indent="-342900">
              <a:spcBef>
                <a:spcPct val="20000"/>
              </a:spcBef>
              <a:defRPr/>
            </a:pPr>
            <a:r>
              <a:rPr lang="en-US" b="1">
                <a:solidFill>
                  <a:schemeClr val="accent2">
                    <a:lumMod val="50000"/>
                  </a:schemeClr>
                </a:solidFill>
              </a:rPr>
              <a:t>      temp=head;</a:t>
            </a:r>
          </a:p>
          <a:p>
            <a:pPr marL="342900" lvl="0" indent="-342900">
              <a:spcBef>
                <a:spcPct val="20000"/>
              </a:spcBef>
              <a:defRPr/>
            </a:pPr>
            <a:r>
              <a:rPr lang="en-US" b="1">
                <a:solidFill>
                  <a:schemeClr val="accent2">
                    <a:lumMod val="50000"/>
                  </a:schemeClr>
                </a:solidFill>
              </a:rPr>
              <a:t>     while(temp-&gt;link!=NULL)</a:t>
            </a:r>
          </a:p>
          <a:p>
            <a:pPr marL="342900" lvl="0" indent="-342900">
              <a:spcBef>
                <a:spcPct val="20000"/>
              </a:spcBef>
              <a:defRPr/>
            </a:pPr>
            <a:r>
              <a:rPr lang="en-US" b="1">
                <a:solidFill>
                  <a:schemeClr val="accent2">
                    <a:lumMod val="50000"/>
                  </a:schemeClr>
                </a:solidFill>
              </a:rPr>
              <a:t>     {</a:t>
            </a:r>
          </a:p>
          <a:p>
            <a:pPr marL="342900" lvl="0" indent="-342900">
              <a:spcBef>
                <a:spcPct val="20000"/>
              </a:spcBef>
              <a:defRPr/>
            </a:pPr>
            <a:r>
              <a:rPr lang="en-US" b="1">
                <a:solidFill>
                  <a:schemeClr val="accent2">
                    <a:lumMod val="50000"/>
                  </a:schemeClr>
                </a:solidFill>
              </a:rPr>
              <a:t>      </a:t>
            </a:r>
            <a:r>
              <a:rPr lang="en-US" b="1" err="1">
                <a:solidFill>
                  <a:schemeClr val="accent2">
                    <a:lumMod val="50000"/>
                  </a:schemeClr>
                </a:solidFill>
              </a:rPr>
              <a:t>prev</a:t>
            </a:r>
            <a:r>
              <a:rPr lang="en-US" b="1">
                <a:solidFill>
                  <a:schemeClr val="accent2">
                    <a:lumMod val="50000"/>
                  </a:schemeClr>
                </a:solidFill>
              </a:rPr>
              <a:t>=temp;</a:t>
            </a:r>
          </a:p>
          <a:p>
            <a:pPr marL="342900" lvl="0" indent="-342900">
              <a:spcBef>
                <a:spcPct val="20000"/>
              </a:spcBef>
              <a:defRPr/>
            </a:pPr>
            <a:r>
              <a:rPr lang="en-US" b="1">
                <a:solidFill>
                  <a:schemeClr val="accent2">
                    <a:lumMod val="50000"/>
                  </a:schemeClr>
                </a:solidFill>
              </a:rPr>
              <a:t>      temp=temp-&gt;link;</a:t>
            </a:r>
          </a:p>
          <a:p>
            <a:pPr marL="342900" lvl="0" indent="-342900">
              <a:spcBef>
                <a:spcPct val="20000"/>
              </a:spcBef>
              <a:defRPr/>
            </a:pPr>
            <a:r>
              <a:rPr lang="en-US" b="1">
                <a:solidFill>
                  <a:schemeClr val="accent2">
                    <a:lumMod val="50000"/>
                  </a:schemeClr>
                </a:solidFill>
              </a:rPr>
              <a:t>      }</a:t>
            </a:r>
          </a:p>
        </p:txBody>
      </p:sp>
      <p:sp>
        <p:nvSpPr>
          <p:cNvPr id="36" name="Rectangle 35"/>
          <p:cNvSpPr/>
          <p:nvPr/>
        </p:nvSpPr>
        <p:spPr>
          <a:xfrm>
            <a:off x="3124200" y="2769275"/>
            <a:ext cx="4572000" cy="2031325"/>
          </a:xfrm>
          <a:prstGeom prst="rect">
            <a:avLst/>
          </a:prstGeom>
        </p:spPr>
        <p:txBody>
          <a:bodyPr>
            <a:spAutoFit/>
          </a:bodyPr>
          <a:lstStyle/>
          <a:p>
            <a:pPr marL="342900" lvl="0" indent="-342900">
              <a:spcBef>
                <a:spcPct val="20000"/>
              </a:spcBef>
              <a:defRPr/>
            </a:pPr>
            <a:r>
              <a:rPr lang="en-US" b="1">
                <a:solidFill>
                  <a:schemeClr val="accent2">
                    <a:lumMod val="50000"/>
                  </a:schemeClr>
                </a:solidFill>
              </a:rPr>
              <a:t>   1) temp=1000;</a:t>
            </a:r>
          </a:p>
          <a:p>
            <a:pPr marL="342900" lvl="0" indent="-342900">
              <a:spcBef>
                <a:spcPct val="20000"/>
              </a:spcBef>
              <a:defRPr/>
            </a:pPr>
            <a:r>
              <a:rPr lang="en-US" b="1">
                <a:solidFill>
                  <a:schemeClr val="accent2">
                    <a:lumMod val="50000"/>
                  </a:schemeClr>
                </a:solidFill>
              </a:rPr>
              <a:t>     while(temp-&gt;link!=NULL)</a:t>
            </a:r>
          </a:p>
          <a:p>
            <a:pPr marL="342900" lvl="0" indent="-342900">
              <a:spcBef>
                <a:spcPct val="20000"/>
              </a:spcBef>
              <a:defRPr/>
            </a:pPr>
            <a:r>
              <a:rPr lang="en-US" b="1">
                <a:solidFill>
                  <a:schemeClr val="accent2">
                    <a:lumMod val="50000"/>
                  </a:schemeClr>
                </a:solidFill>
              </a:rPr>
              <a:t>     {</a:t>
            </a:r>
          </a:p>
          <a:p>
            <a:pPr marL="342900" lvl="0" indent="-342900">
              <a:spcBef>
                <a:spcPct val="20000"/>
              </a:spcBef>
              <a:defRPr/>
            </a:pPr>
            <a:r>
              <a:rPr lang="en-US" b="1">
                <a:solidFill>
                  <a:schemeClr val="accent2">
                    <a:lumMod val="50000"/>
                  </a:schemeClr>
                </a:solidFill>
              </a:rPr>
              <a:t>      </a:t>
            </a:r>
            <a:r>
              <a:rPr lang="en-US" b="1" err="1">
                <a:solidFill>
                  <a:schemeClr val="accent2">
                    <a:lumMod val="50000"/>
                  </a:schemeClr>
                </a:solidFill>
              </a:rPr>
              <a:t>prev</a:t>
            </a:r>
            <a:r>
              <a:rPr lang="en-US" b="1">
                <a:solidFill>
                  <a:schemeClr val="accent2">
                    <a:lumMod val="50000"/>
                  </a:schemeClr>
                </a:solidFill>
              </a:rPr>
              <a:t>=temp;</a:t>
            </a:r>
          </a:p>
          <a:p>
            <a:pPr marL="342900" lvl="0" indent="-342900">
              <a:spcBef>
                <a:spcPct val="20000"/>
              </a:spcBef>
              <a:defRPr/>
            </a:pPr>
            <a:r>
              <a:rPr lang="en-US" b="1">
                <a:solidFill>
                  <a:schemeClr val="accent2">
                    <a:lumMod val="50000"/>
                  </a:schemeClr>
                </a:solidFill>
              </a:rPr>
              <a:t>      temp=temp-&gt;link;</a:t>
            </a:r>
          </a:p>
          <a:p>
            <a:pPr marL="342900" lvl="0" indent="-342900">
              <a:spcBef>
                <a:spcPct val="20000"/>
              </a:spcBef>
              <a:defRPr/>
            </a:pPr>
            <a:r>
              <a:rPr lang="en-US" b="1">
                <a:solidFill>
                  <a:schemeClr val="accent2">
                    <a:lumMod val="50000"/>
                  </a:schemeClr>
                </a:solidFill>
              </a:rPr>
              <a:t>      }</a:t>
            </a:r>
          </a:p>
        </p:txBody>
      </p:sp>
      <p:cxnSp>
        <p:nvCxnSpPr>
          <p:cNvPr id="39" name="Straight Arrow Connector 38"/>
          <p:cNvCxnSpPr/>
          <p:nvPr/>
        </p:nvCxnSpPr>
        <p:spPr>
          <a:xfrm flipV="1">
            <a:off x="7010400" y="1828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2" name="TextBox 41"/>
          <p:cNvSpPr txBox="1"/>
          <p:nvPr/>
        </p:nvSpPr>
        <p:spPr>
          <a:xfrm>
            <a:off x="6705600" y="2145268"/>
            <a:ext cx="838200" cy="369332"/>
          </a:xfrm>
          <a:prstGeom prst="rect">
            <a:avLst/>
          </a:prstGeom>
          <a:noFill/>
        </p:spPr>
        <p:txBody>
          <a:bodyPr wrap="square" rtlCol="0">
            <a:spAutoFit/>
          </a:bodyPr>
          <a:lstStyle/>
          <a:p>
            <a:r>
              <a:rPr lang="en-US" b="1">
                <a:solidFill>
                  <a:srgbClr val="C00000"/>
                </a:solidFill>
              </a:rPr>
              <a:t>temp</a:t>
            </a:r>
          </a:p>
        </p:txBody>
      </p:sp>
      <p:sp>
        <p:nvSpPr>
          <p:cNvPr id="44" name="TextBox 43"/>
          <p:cNvSpPr txBox="1"/>
          <p:nvPr/>
        </p:nvSpPr>
        <p:spPr>
          <a:xfrm>
            <a:off x="3886200" y="2057400"/>
            <a:ext cx="838200" cy="369332"/>
          </a:xfrm>
          <a:prstGeom prst="rect">
            <a:avLst/>
          </a:prstGeom>
          <a:noFill/>
        </p:spPr>
        <p:txBody>
          <a:bodyPr wrap="square" rtlCol="0">
            <a:spAutoFit/>
          </a:bodyPr>
          <a:lstStyle/>
          <a:p>
            <a:r>
              <a:rPr lang="en-US" b="1" err="1">
                <a:solidFill>
                  <a:srgbClr val="C00000"/>
                </a:solidFill>
              </a:rPr>
              <a:t>prev</a:t>
            </a:r>
            <a:endParaRPr lang="en-US" b="1">
              <a:solidFill>
                <a:srgbClr val="C00000"/>
              </a:solidFill>
            </a:endParaRPr>
          </a:p>
        </p:txBody>
      </p:sp>
      <p:cxnSp>
        <p:nvCxnSpPr>
          <p:cNvPr id="45" name="Straight Arrow Connector 44"/>
          <p:cNvCxnSpPr/>
          <p:nvPr/>
        </p:nvCxnSpPr>
        <p:spPr>
          <a:xfrm flipV="1">
            <a:off x="4191000" y="1752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Rectangle 45"/>
          <p:cNvSpPr/>
          <p:nvPr/>
        </p:nvSpPr>
        <p:spPr>
          <a:xfrm>
            <a:off x="5791200" y="2743200"/>
            <a:ext cx="4572000" cy="2031325"/>
          </a:xfrm>
          <a:prstGeom prst="rect">
            <a:avLst/>
          </a:prstGeom>
        </p:spPr>
        <p:txBody>
          <a:bodyPr>
            <a:spAutoFit/>
          </a:bodyPr>
          <a:lstStyle/>
          <a:p>
            <a:pPr marL="342900" lvl="0" indent="-342900">
              <a:spcBef>
                <a:spcPct val="20000"/>
              </a:spcBef>
              <a:defRPr/>
            </a:pPr>
            <a:r>
              <a:rPr lang="en-US" b="1">
                <a:solidFill>
                  <a:schemeClr val="accent2">
                    <a:lumMod val="50000"/>
                  </a:schemeClr>
                </a:solidFill>
              </a:rPr>
              <a:t>   2) temp=2000;</a:t>
            </a:r>
          </a:p>
          <a:p>
            <a:pPr marL="342900" lvl="0" indent="-342900">
              <a:spcBef>
                <a:spcPct val="20000"/>
              </a:spcBef>
              <a:defRPr/>
            </a:pPr>
            <a:r>
              <a:rPr lang="en-US" b="1">
                <a:solidFill>
                  <a:schemeClr val="accent2">
                    <a:lumMod val="50000"/>
                  </a:schemeClr>
                </a:solidFill>
              </a:rPr>
              <a:t>     while(temp-&gt;link!=NULL)</a:t>
            </a:r>
          </a:p>
          <a:p>
            <a:pPr marL="342900" lvl="0" indent="-342900">
              <a:spcBef>
                <a:spcPct val="20000"/>
              </a:spcBef>
              <a:defRPr/>
            </a:pPr>
            <a:r>
              <a:rPr lang="en-US" b="1">
                <a:solidFill>
                  <a:schemeClr val="accent2">
                    <a:lumMod val="50000"/>
                  </a:schemeClr>
                </a:solidFill>
              </a:rPr>
              <a:t>     {</a:t>
            </a:r>
          </a:p>
          <a:p>
            <a:pPr marL="342900" lvl="0" indent="-342900">
              <a:spcBef>
                <a:spcPct val="20000"/>
              </a:spcBef>
              <a:defRPr/>
            </a:pPr>
            <a:r>
              <a:rPr lang="en-US" b="1">
                <a:solidFill>
                  <a:schemeClr val="accent2">
                    <a:lumMod val="50000"/>
                  </a:schemeClr>
                </a:solidFill>
              </a:rPr>
              <a:t>      </a:t>
            </a:r>
            <a:r>
              <a:rPr lang="en-US" b="1" err="1">
                <a:solidFill>
                  <a:schemeClr val="accent2">
                    <a:lumMod val="50000"/>
                  </a:schemeClr>
                </a:solidFill>
              </a:rPr>
              <a:t>prev</a:t>
            </a:r>
            <a:r>
              <a:rPr lang="en-US" b="1">
                <a:solidFill>
                  <a:schemeClr val="accent2">
                    <a:lumMod val="50000"/>
                  </a:schemeClr>
                </a:solidFill>
              </a:rPr>
              <a:t>=temp;</a:t>
            </a:r>
          </a:p>
          <a:p>
            <a:pPr marL="342900" lvl="0" indent="-342900">
              <a:spcBef>
                <a:spcPct val="20000"/>
              </a:spcBef>
              <a:defRPr/>
            </a:pPr>
            <a:r>
              <a:rPr lang="en-US" b="1">
                <a:solidFill>
                  <a:schemeClr val="accent2">
                    <a:lumMod val="50000"/>
                  </a:schemeClr>
                </a:solidFill>
              </a:rPr>
              <a:t>      temp=temp-&gt;link;</a:t>
            </a:r>
          </a:p>
          <a:p>
            <a:pPr marL="342900" lvl="0" indent="-342900">
              <a:spcBef>
                <a:spcPct val="20000"/>
              </a:spcBef>
              <a:defRPr/>
            </a:pPr>
            <a:r>
              <a:rPr lang="en-US" b="1">
                <a:solidFill>
                  <a:schemeClr val="accent2">
                    <a:lumMod val="50000"/>
                  </a:schemeClr>
                </a:solidFill>
              </a:rPr>
              <a:t>      }</a:t>
            </a:r>
          </a:p>
        </p:txBody>
      </p:sp>
      <p:sp>
        <p:nvSpPr>
          <p:cNvPr id="47" name="Rectangle 46"/>
          <p:cNvSpPr/>
          <p:nvPr/>
        </p:nvSpPr>
        <p:spPr>
          <a:xfrm>
            <a:off x="7391400" y="457200"/>
            <a:ext cx="4572000" cy="2031325"/>
          </a:xfrm>
          <a:prstGeom prst="rect">
            <a:avLst/>
          </a:prstGeom>
        </p:spPr>
        <p:txBody>
          <a:bodyPr>
            <a:spAutoFit/>
          </a:bodyPr>
          <a:lstStyle/>
          <a:p>
            <a:pPr marL="342900" lvl="0" indent="-342900">
              <a:spcBef>
                <a:spcPct val="20000"/>
              </a:spcBef>
              <a:defRPr/>
            </a:pPr>
            <a:r>
              <a:rPr lang="en-US" b="1">
                <a:solidFill>
                  <a:schemeClr val="accent2">
                    <a:lumMod val="50000"/>
                  </a:schemeClr>
                </a:solidFill>
              </a:rPr>
              <a:t>   3) temp=3000;</a:t>
            </a:r>
          </a:p>
          <a:p>
            <a:pPr marL="342900" lvl="0" indent="-342900">
              <a:spcBef>
                <a:spcPct val="20000"/>
              </a:spcBef>
              <a:defRPr/>
            </a:pPr>
            <a:r>
              <a:rPr lang="en-US" b="1">
                <a:solidFill>
                  <a:schemeClr val="accent2">
                    <a:lumMod val="50000"/>
                  </a:schemeClr>
                </a:solidFill>
              </a:rPr>
              <a:t>     while(temp-&gt;link!=NULL)</a:t>
            </a:r>
          </a:p>
          <a:p>
            <a:pPr marL="342900" lvl="0" indent="-342900">
              <a:spcBef>
                <a:spcPct val="20000"/>
              </a:spcBef>
              <a:defRPr/>
            </a:pPr>
            <a:r>
              <a:rPr lang="en-US" b="1">
                <a:solidFill>
                  <a:schemeClr val="accent2">
                    <a:lumMod val="50000"/>
                  </a:schemeClr>
                </a:solidFill>
              </a:rPr>
              <a:t>     {</a:t>
            </a:r>
          </a:p>
          <a:p>
            <a:pPr marL="342900" lvl="0" indent="-342900">
              <a:spcBef>
                <a:spcPct val="20000"/>
              </a:spcBef>
              <a:defRPr/>
            </a:pPr>
            <a:r>
              <a:rPr lang="en-US" b="1">
                <a:solidFill>
                  <a:schemeClr val="accent2">
                    <a:lumMod val="50000"/>
                  </a:schemeClr>
                </a:solidFill>
              </a:rPr>
              <a:t>      </a:t>
            </a:r>
            <a:r>
              <a:rPr lang="en-US" b="1" err="1">
                <a:solidFill>
                  <a:schemeClr val="accent2">
                    <a:lumMod val="50000"/>
                  </a:schemeClr>
                </a:solidFill>
              </a:rPr>
              <a:t>prev</a:t>
            </a:r>
            <a:r>
              <a:rPr lang="en-US" b="1">
                <a:solidFill>
                  <a:schemeClr val="accent2">
                    <a:lumMod val="50000"/>
                  </a:schemeClr>
                </a:solidFill>
              </a:rPr>
              <a:t>=temp;</a:t>
            </a:r>
          </a:p>
          <a:p>
            <a:pPr marL="342900" lvl="0" indent="-342900">
              <a:spcBef>
                <a:spcPct val="20000"/>
              </a:spcBef>
              <a:defRPr/>
            </a:pPr>
            <a:r>
              <a:rPr lang="en-US" b="1">
                <a:solidFill>
                  <a:schemeClr val="accent2">
                    <a:lumMod val="50000"/>
                  </a:schemeClr>
                </a:solidFill>
              </a:rPr>
              <a:t>      temp=temp-&gt;link;</a:t>
            </a:r>
          </a:p>
          <a:p>
            <a:pPr marL="342900" lvl="0" indent="-342900">
              <a:spcBef>
                <a:spcPct val="20000"/>
              </a:spcBef>
              <a:defRPr/>
            </a:pPr>
            <a:r>
              <a:rPr lang="en-US" b="1">
                <a:solidFill>
                  <a:schemeClr val="accent2">
                    <a:lumMod val="50000"/>
                  </a:schemeClr>
                </a:solidFill>
              </a:rPr>
              <a:t>      }</a:t>
            </a:r>
          </a:p>
        </p:txBody>
      </p:sp>
      <p:sp>
        <p:nvSpPr>
          <p:cNvPr id="19" name="TextBox 18"/>
          <p:cNvSpPr txBox="1"/>
          <p:nvPr/>
        </p:nvSpPr>
        <p:spPr>
          <a:xfrm>
            <a:off x="-2438400" y="457200"/>
            <a:ext cx="2362200" cy="1200329"/>
          </a:xfrm>
          <a:prstGeom prst="rect">
            <a:avLst/>
          </a:prstGeom>
          <a:noFill/>
        </p:spPr>
        <p:txBody>
          <a:bodyPr wrap="square" rtlCol="0">
            <a:spAutoFit/>
          </a:bodyPr>
          <a:lstStyle/>
          <a:p>
            <a:r>
              <a:rPr lang="en-US" err="1"/>
              <a:t>delnode</a:t>
            </a:r>
            <a:r>
              <a:rPr lang="en-US"/>
              <a:t>=last</a:t>
            </a:r>
          </a:p>
          <a:p>
            <a:r>
              <a:rPr lang="en-US"/>
              <a:t>last=</a:t>
            </a:r>
            <a:r>
              <a:rPr lang="en-US" err="1"/>
              <a:t>prev</a:t>
            </a:r>
            <a:endParaRPr lang="en-US"/>
          </a:p>
          <a:p>
            <a:r>
              <a:rPr lang="en-US"/>
              <a:t>Free(</a:t>
            </a:r>
            <a:r>
              <a:rPr lang="en-US" err="1"/>
              <a:t>delnode</a:t>
            </a:r>
            <a:r>
              <a:rPr lang="en-US"/>
              <a:t>)</a:t>
            </a:r>
          </a:p>
          <a:p>
            <a:r>
              <a:rPr lang="en-US"/>
              <a:t>last-&gt;link=NULL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1671" y="40341"/>
            <a:ext cx="8229600" cy="1143000"/>
          </a:xfrm>
        </p:spPr>
        <p:txBody>
          <a:bodyPr>
            <a:normAutofit/>
          </a:bodyPr>
          <a:lstStyle/>
          <a:p>
            <a:r>
              <a:rPr lang="en-US" sz="3600" b="1" u="sng">
                <a:solidFill>
                  <a:srgbClr val="7030A0"/>
                </a:solidFill>
              </a:rPr>
              <a:t>Deleting the last node in SLL</a:t>
            </a:r>
            <a:endParaRPr lang="en-US" sz="3600"/>
          </a:p>
        </p:txBody>
      </p:sp>
      <p:sp>
        <p:nvSpPr>
          <p:cNvPr id="3" name="Content Placeholder 2"/>
          <p:cNvSpPr>
            <a:spLocks noGrp="1"/>
          </p:cNvSpPr>
          <p:nvPr>
            <p:ph idx="1"/>
          </p:nvPr>
        </p:nvSpPr>
        <p:spPr>
          <a:xfrm>
            <a:off x="0" y="990600"/>
            <a:ext cx="4419600" cy="5715000"/>
          </a:xfrm>
        </p:spPr>
        <p:txBody>
          <a:bodyPr>
            <a:noAutofit/>
          </a:bodyPr>
          <a:lstStyle/>
          <a:p>
            <a:pPr>
              <a:buNone/>
            </a:pPr>
            <a:r>
              <a:rPr lang="en-US" sz="1800" b="1" err="1">
                <a:solidFill>
                  <a:srgbClr val="7030A0"/>
                </a:solidFill>
              </a:rPr>
              <a:t>int</a:t>
            </a:r>
            <a:r>
              <a:rPr lang="en-US" sz="1800" b="1">
                <a:solidFill>
                  <a:srgbClr val="7030A0"/>
                </a:solidFill>
              </a:rPr>
              <a:t> </a:t>
            </a:r>
            <a:r>
              <a:rPr lang="en-US" sz="1800" b="1" err="1">
                <a:solidFill>
                  <a:srgbClr val="7030A0"/>
                </a:solidFill>
              </a:rPr>
              <a:t>dellast</a:t>
            </a:r>
            <a:r>
              <a:rPr lang="en-US" sz="1800" b="1">
                <a:solidFill>
                  <a:srgbClr val="7030A0"/>
                </a:solidFill>
              </a:rPr>
              <a:t>()</a:t>
            </a:r>
          </a:p>
          <a:p>
            <a:pPr>
              <a:buNone/>
            </a:pPr>
            <a:r>
              <a:rPr lang="en-US" sz="1800" b="1">
                <a:solidFill>
                  <a:schemeClr val="accent2">
                    <a:lumMod val="50000"/>
                  </a:schemeClr>
                </a:solidFill>
              </a:rPr>
              <a:t>{</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printf</a:t>
            </a:r>
            <a:r>
              <a:rPr lang="en-US" sz="1800" b="1">
                <a:solidFill>
                  <a:schemeClr val="accent2">
                    <a:lumMod val="50000"/>
                  </a:schemeClr>
                </a:solidFill>
              </a:rPr>
              <a:t>("\</a:t>
            </a:r>
            <a:r>
              <a:rPr lang="en-US" sz="1800" b="1" err="1">
                <a:solidFill>
                  <a:schemeClr val="accent2">
                    <a:lumMod val="50000"/>
                  </a:schemeClr>
                </a:solidFill>
              </a:rPr>
              <a:t>nSLL</a:t>
            </a:r>
            <a:r>
              <a:rPr lang="en-US" sz="1800" b="1">
                <a:solidFill>
                  <a:schemeClr val="accent2">
                    <a:lumMod val="50000"/>
                  </a:schemeClr>
                </a:solidFill>
              </a:rPr>
              <a:t> is empty:");</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a:t>
            </a:r>
          </a:p>
          <a:p>
            <a:pPr>
              <a:buNone/>
            </a:pPr>
            <a:r>
              <a:rPr lang="en-US" sz="1800" b="1">
                <a:solidFill>
                  <a:schemeClr val="accent2">
                    <a:lumMod val="50000"/>
                  </a:schemeClr>
                </a:solidFill>
              </a:rPr>
              <a:t>    else if(head==last)</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delnode</a:t>
            </a:r>
            <a:r>
              <a:rPr lang="en-US" sz="1800" b="1">
                <a:solidFill>
                  <a:schemeClr val="accent2">
                    <a:lumMod val="50000"/>
                  </a:schemeClr>
                </a:solidFill>
              </a:rPr>
              <a:t>=head;</a:t>
            </a:r>
          </a:p>
          <a:p>
            <a:pPr>
              <a:buNone/>
            </a:pPr>
            <a:r>
              <a:rPr lang="en-US" sz="1800" b="1">
                <a:solidFill>
                  <a:schemeClr val="accent2">
                    <a:lumMod val="50000"/>
                  </a:schemeClr>
                </a:solidFill>
              </a:rPr>
              <a:t>         </a:t>
            </a:r>
            <a:r>
              <a:rPr lang="en-US" sz="1800" b="1" err="1">
                <a:solidFill>
                  <a:schemeClr val="accent2">
                    <a:lumMod val="50000"/>
                  </a:schemeClr>
                </a:solidFill>
              </a:rPr>
              <a:t>print”Deleted</a:t>
            </a:r>
            <a:r>
              <a:rPr lang="en-US" sz="1800" b="1">
                <a:solidFill>
                  <a:schemeClr val="accent2">
                    <a:lumMod val="50000"/>
                  </a:schemeClr>
                </a:solidFill>
              </a:rPr>
              <a:t> node is  </a:t>
            </a:r>
            <a:r>
              <a:rPr lang="en-US" sz="1800" b="1" err="1">
                <a:solidFill>
                  <a:schemeClr val="accent2">
                    <a:lumMod val="50000"/>
                  </a:schemeClr>
                </a:solidFill>
              </a:rPr>
              <a:t>delnode</a:t>
            </a:r>
            <a:r>
              <a:rPr lang="en-US" sz="1800" b="1">
                <a:solidFill>
                  <a:schemeClr val="accent2">
                    <a:lumMod val="50000"/>
                  </a:schemeClr>
                </a:solidFill>
              </a:rPr>
              <a:t>-&gt;data;</a:t>
            </a:r>
          </a:p>
          <a:p>
            <a:pPr>
              <a:buNone/>
            </a:pPr>
            <a:r>
              <a:rPr lang="en-US" sz="1800" b="1">
                <a:solidFill>
                  <a:schemeClr val="accent2">
                    <a:lumMod val="50000"/>
                  </a:schemeClr>
                </a:solidFill>
              </a:rPr>
              <a:t>         head=last=NULL;</a:t>
            </a:r>
          </a:p>
          <a:p>
            <a:pPr>
              <a:buNone/>
            </a:pPr>
            <a:r>
              <a:rPr lang="en-US" sz="1800" b="1">
                <a:solidFill>
                  <a:schemeClr val="accent2">
                    <a:lumMod val="50000"/>
                  </a:schemeClr>
                </a:solidFill>
              </a:rPr>
              <a:t>         free(</a:t>
            </a:r>
            <a:r>
              <a:rPr lang="en-US" sz="1800" b="1" err="1">
                <a:solidFill>
                  <a:schemeClr val="accent2">
                    <a:lumMod val="50000"/>
                  </a:schemeClr>
                </a:solidFill>
              </a:rPr>
              <a:t>delnode</a:t>
            </a:r>
            <a:r>
              <a:rPr lang="en-US" sz="1800" b="1">
                <a:solidFill>
                  <a:schemeClr val="accent2">
                    <a:lumMod val="50000"/>
                  </a:schemeClr>
                </a:solidFill>
              </a:rPr>
              <a:t>);</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a:t>
            </a:r>
          </a:p>
        </p:txBody>
      </p:sp>
      <p:sp>
        <p:nvSpPr>
          <p:cNvPr id="44" name="Content Placeholder 2"/>
          <p:cNvSpPr txBox="1">
            <a:spLocks/>
          </p:cNvSpPr>
          <p:nvPr/>
        </p:nvSpPr>
        <p:spPr>
          <a:xfrm>
            <a:off x="4800600" y="762000"/>
            <a:ext cx="4343400" cy="57150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temp=head;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while(temp-&gt;link!=NULL)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prev</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temp=temp-&gt;link;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print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nDeleted</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node is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last=</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prev</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last-&gt;link=NULL;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free(</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p:txBody>
      </p:sp>
      <p:cxnSp>
        <p:nvCxnSpPr>
          <p:cNvPr id="46" name="Straight Connector 45"/>
          <p:cNvCxnSpPr/>
          <p:nvPr/>
        </p:nvCxnSpPr>
        <p:spPr>
          <a:xfrm>
            <a:off x="4572000" y="609600"/>
            <a:ext cx="0" cy="6248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fontScale="90000"/>
          </a:bodyPr>
          <a:lstStyle/>
          <a:p>
            <a:r>
              <a:rPr lang="en-US" sz="4000" b="1" u="sng">
                <a:solidFill>
                  <a:srgbClr val="7030A0"/>
                </a:solidFill>
              </a:rPr>
              <a:t>Deleting any node other than first and  last node in SLL</a:t>
            </a:r>
            <a:endParaRPr lang="en-US"/>
          </a:p>
        </p:txBody>
      </p:sp>
      <p:graphicFrame>
        <p:nvGraphicFramePr>
          <p:cNvPr id="4" name="Table 3"/>
          <p:cNvGraphicFramePr>
            <a:graphicFrameLocks noGrp="1"/>
          </p:cNvGraphicFramePr>
          <p:nvPr/>
        </p:nvGraphicFramePr>
        <p:xfrm>
          <a:off x="685800" y="2057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2743200" y="2057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4800600" y="2057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2860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1295400" y="2590800"/>
            <a:ext cx="838200" cy="369332"/>
          </a:xfrm>
          <a:prstGeom prst="rect">
            <a:avLst/>
          </a:prstGeom>
          <a:noFill/>
        </p:spPr>
        <p:txBody>
          <a:bodyPr wrap="square" rtlCol="0">
            <a:spAutoFit/>
          </a:bodyPr>
          <a:lstStyle/>
          <a:p>
            <a:r>
              <a:rPr lang="en-US" b="1">
                <a:solidFill>
                  <a:srgbClr val="7030A0"/>
                </a:solidFill>
              </a:rPr>
              <a:t>1000</a:t>
            </a:r>
          </a:p>
        </p:txBody>
      </p:sp>
      <p:sp>
        <p:nvSpPr>
          <p:cNvPr id="12" name="TextBox 11"/>
          <p:cNvSpPr txBox="1"/>
          <p:nvPr/>
        </p:nvSpPr>
        <p:spPr>
          <a:xfrm>
            <a:off x="3124200" y="2590800"/>
            <a:ext cx="838200" cy="369332"/>
          </a:xfrm>
          <a:prstGeom prst="rect">
            <a:avLst/>
          </a:prstGeom>
          <a:noFill/>
        </p:spPr>
        <p:txBody>
          <a:bodyPr wrap="square" rtlCol="0">
            <a:spAutoFit/>
          </a:bodyPr>
          <a:lstStyle/>
          <a:p>
            <a:r>
              <a:rPr lang="en-US" b="1">
                <a:solidFill>
                  <a:srgbClr val="7030A0"/>
                </a:solidFill>
              </a:rPr>
              <a:t>2000</a:t>
            </a:r>
          </a:p>
        </p:txBody>
      </p:sp>
      <p:sp>
        <p:nvSpPr>
          <p:cNvPr id="13" name="TextBox 12"/>
          <p:cNvSpPr txBox="1"/>
          <p:nvPr/>
        </p:nvSpPr>
        <p:spPr>
          <a:xfrm>
            <a:off x="5181600" y="2590800"/>
            <a:ext cx="838200" cy="369332"/>
          </a:xfrm>
          <a:prstGeom prst="rect">
            <a:avLst/>
          </a:prstGeom>
          <a:noFill/>
        </p:spPr>
        <p:txBody>
          <a:bodyPr wrap="square" rtlCol="0">
            <a:spAutoFit/>
          </a:bodyPr>
          <a:lstStyle/>
          <a:p>
            <a:r>
              <a:rPr lang="en-US" b="1">
                <a:solidFill>
                  <a:srgbClr val="7030A0"/>
                </a:solidFill>
              </a:rPr>
              <a:t>3000</a:t>
            </a:r>
          </a:p>
        </p:txBody>
      </p:sp>
      <p:sp>
        <p:nvSpPr>
          <p:cNvPr id="14" name="TextBox 13"/>
          <p:cNvSpPr txBox="1"/>
          <p:nvPr/>
        </p:nvSpPr>
        <p:spPr>
          <a:xfrm>
            <a:off x="762000" y="2907268"/>
            <a:ext cx="838200" cy="369332"/>
          </a:xfrm>
          <a:prstGeom prst="rect">
            <a:avLst/>
          </a:prstGeom>
          <a:noFill/>
        </p:spPr>
        <p:txBody>
          <a:bodyPr wrap="square" rtlCol="0">
            <a:spAutoFit/>
          </a:bodyPr>
          <a:lstStyle/>
          <a:p>
            <a:r>
              <a:rPr lang="en-US" b="1">
                <a:solidFill>
                  <a:srgbClr val="C00000"/>
                </a:solidFill>
              </a:rPr>
              <a:t>head</a:t>
            </a:r>
          </a:p>
        </p:txBody>
      </p:sp>
      <p:sp>
        <p:nvSpPr>
          <p:cNvPr id="16" name="TextBox 15"/>
          <p:cNvSpPr txBox="1"/>
          <p:nvPr/>
        </p:nvSpPr>
        <p:spPr>
          <a:xfrm>
            <a:off x="3124200" y="1447800"/>
            <a:ext cx="2057400" cy="369332"/>
          </a:xfrm>
          <a:prstGeom prst="rect">
            <a:avLst/>
          </a:prstGeom>
          <a:noFill/>
        </p:spPr>
        <p:txBody>
          <a:bodyPr wrap="square" rtlCol="0">
            <a:spAutoFit/>
          </a:bodyPr>
          <a:lstStyle/>
          <a:p>
            <a:r>
              <a:rPr lang="en-US" b="1">
                <a:solidFill>
                  <a:srgbClr val="C00000"/>
                </a:solidFill>
              </a:rPr>
              <a:t>Before Deletion</a:t>
            </a:r>
          </a:p>
        </p:txBody>
      </p:sp>
      <p:graphicFrame>
        <p:nvGraphicFramePr>
          <p:cNvPr id="17" name="Table 16"/>
          <p:cNvGraphicFramePr>
            <a:graphicFrameLocks noGrp="1"/>
          </p:cNvGraphicFramePr>
          <p:nvPr/>
        </p:nvGraphicFramePr>
        <p:xfrm>
          <a:off x="6858000" y="2057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18" name="TextBox 17"/>
          <p:cNvSpPr txBox="1"/>
          <p:nvPr/>
        </p:nvSpPr>
        <p:spPr>
          <a:xfrm>
            <a:off x="7848600" y="2514600"/>
            <a:ext cx="838200" cy="369332"/>
          </a:xfrm>
          <a:prstGeom prst="rect">
            <a:avLst/>
          </a:prstGeom>
          <a:noFill/>
        </p:spPr>
        <p:txBody>
          <a:bodyPr wrap="square" rtlCol="0">
            <a:spAutoFit/>
          </a:bodyPr>
          <a:lstStyle/>
          <a:p>
            <a:r>
              <a:rPr lang="en-US" b="1">
                <a:solidFill>
                  <a:srgbClr val="7030A0"/>
                </a:solidFill>
              </a:rPr>
              <a:t>4000</a:t>
            </a:r>
          </a:p>
        </p:txBody>
      </p:sp>
      <p:cxnSp>
        <p:nvCxnSpPr>
          <p:cNvPr id="19" name="Straight Arrow Connector 18"/>
          <p:cNvCxnSpPr/>
          <p:nvPr/>
        </p:nvCxnSpPr>
        <p:spPr>
          <a:xfrm flipV="1">
            <a:off x="7467600" y="2514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7162800" y="2819400"/>
            <a:ext cx="838200" cy="369332"/>
          </a:xfrm>
          <a:prstGeom prst="rect">
            <a:avLst/>
          </a:prstGeom>
          <a:noFill/>
        </p:spPr>
        <p:txBody>
          <a:bodyPr wrap="square" rtlCol="0">
            <a:spAutoFit/>
          </a:bodyPr>
          <a:lstStyle/>
          <a:p>
            <a:r>
              <a:rPr lang="en-US" b="1">
                <a:solidFill>
                  <a:srgbClr val="C00000"/>
                </a:solidFill>
              </a:rPr>
              <a:t>Last</a:t>
            </a:r>
          </a:p>
        </p:txBody>
      </p:sp>
      <p:cxnSp>
        <p:nvCxnSpPr>
          <p:cNvPr id="21" name="Straight Arrow Connector 20"/>
          <p:cNvCxnSpPr/>
          <p:nvPr/>
        </p:nvCxnSpPr>
        <p:spPr>
          <a:xfrm>
            <a:off x="6400800" y="2286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2" name="Table 21"/>
          <p:cNvGraphicFramePr>
            <a:graphicFrameLocks noGrp="1"/>
          </p:cNvGraphicFramePr>
          <p:nvPr/>
        </p:nvGraphicFramePr>
        <p:xfrm>
          <a:off x="8382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3" name="Table 22"/>
          <p:cNvGraphicFramePr>
            <a:graphicFrameLocks noGrp="1"/>
          </p:cNvGraphicFramePr>
          <p:nvPr/>
        </p:nvGraphicFramePr>
        <p:xfrm>
          <a:off x="28956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graphicFrame>
        <p:nvGraphicFramePr>
          <p:cNvPr id="24" name="Table 23"/>
          <p:cNvGraphicFramePr>
            <a:graphicFrameLocks noGrp="1"/>
          </p:cNvGraphicFramePr>
          <p:nvPr/>
        </p:nvGraphicFramePr>
        <p:xfrm>
          <a:off x="6934200" y="5638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solidFill>
                      <a:schemeClr val="accent2">
                        <a:lumMod val="50000"/>
                      </a:schemeClr>
                    </a:solidFill>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25" name="Straight Arrow Connector 24"/>
          <p:cNvCxnSpPr/>
          <p:nvPr/>
        </p:nvCxnSpPr>
        <p:spPr>
          <a:xfrm>
            <a:off x="24384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4495800" y="45720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12192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1447800" y="4876800"/>
            <a:ext cx="838200" cy="369332"/>
          </a:xfrm>
          <a:prstGeom prst="rect">
            <a:avLst/>
          </a:prstGeom>
          <a:noFill/>
        </p:spPr>
        <p:txBody>
          <a:bodyPr wrap="square" rtlCol="0">
            <a:spAutoFit/>
          </a:bodyPr>
          <a:lstStyle/>
          <a:p>
            <a:r>
              <a:rPr lang="en-US" b="1">
                <a:solidFill>
                  <a:srgbClr val="7030A0"/>
                </a:solidFill>
              </a:rPr>
              <a:t>1000</a:t>
            </a:r>
          </a:p>
        </p:txBody>
      </p:sp>
      <p:sp>
        <p:nvSpPr>
          <p:cNvPr id="29" name="TextBox 28"/>
          <p:cNvSpPr txBox="1"/>
          <p:nvPr/>
        </p:nvSpPr>
        <p:spPr>
          <a:xfrm>
            <a:off x="3276600" y="4876800"/>
            <a:ext cx="838200" cy="369332"/>
          </a:xfrm>
          <a:prstGeom prst="rect">
            <a:avLst/>
          </a:prstGeom>
          <a:noFill/>
        </p:spPr>
        <p:txBody>
          <a:bodyPr wrap="square" rtlCol="0">
            <a:spAutoFit/>
          </a:bodyPr>
          <a:lstStyle/>
          <a:p>
            <a:r>
              <a:rPr lang="en-US" b="1">
                <a:solidFill>
                  <a:srgbClr val="7030A0"/>
                </a:solidFill>
              </a:rPr>
              <a:t>2000</a:t>
            </a:r>
          </a:p>
        </p:txBody>
      </p:sp>
      <p:sp>
        <p:nvSpPr>
          <p:cNvPr id="30" name="TextBox 29"/>
          <p:cNvSpPr txBox="1"/>
          <p:nvPr/>
        </p:nvSpPr>
        <p:spPr>
          <a:xfrm>
            <a:off x="7315200" y="6172200"/>
            <a:ext cx="838200" cy="369332"/>
          </a:xfrm>
          <a:prstGeom prst="rect">
            <a:avLst/>
          </a:prstGeom>
          <a:noFill/>
        </p:spPr>
        <p:txBody>
          <a:bodyPr wrap="square" rtlCol="0">
            <a:spAutoFit/>
          </a:bodyPr>
          <a:lstStyle/>
          <a:p>
            <a:r>
              <a:rPr lang="en-US" b="1">
                <a:solidFill>
                  <a:srgbClr val="7030A0"/>
                </a:solidFill>
              </a:rPr>
              <a:t>3000</a:t>
            </a:r>
          </a:p>
        </p:txBody>
      </p:sp>
      <p:sp>
        <p:nvSpPr>
          <p:cNvPr id="31" name="TextBox 30"/>
          <p:cNvSpPr txBox="1"/>
          <p:nvPr/>
        </p:nvSpPr>
        <p:spPr>
          <a:xfrm>
            <a:off x="914400" y="5193268"/>
            <a:ext cx="838200" cy="369332"/>
          </a:xfrm>
          <a:prstGeom prst="rect">
            <a:avLst/>
          </a:prstGeom>
          <a:noFill/>
        </p:spPr>
        <p:txBody>
          <a:bodyPr wrap="square" rtlCol="0">
            <a:spAutoFit/>
          </a:bodyPr>
          <a:lstStyle/>
          <a:p>
            <a:r>
              <a:rPr lang="en-US" b="1">
                <a:solidFill>
                  <a:srgbClr val="C00000"/>
                </a:solidFill>
              </a:rPr>
              <a:t>head</a:t>
            </a:r>
          </a:p>
        </p:txBody>
      </p:sp>
      <p:sp>
        <p:nvSpPr>
          <p:cNvPr id="32" name="TextBox 31"/>
          <p:cNvSpPr txBox="1"/>
          <p:nvPr/>
        </p:nvSpPr>
        <p:spPr>
          <a:xfrm>
            <a:off x="2286000" y="3733800"/>
            <a:ext cx="4038600" cy="369332"/>
          </a:xfrm>
          <a:prstGeom prst="rect">
            <a:avLst/>
          </a:prstGeom>
          <a:noFill/>
        </p:spPr>
        <p:txBody>
          <a:bodyPr wrap="square" rtlCol="0">
            <a:spAutoFit/>
          </a:bodyPr>
          <a:lstStyle/>
          <a:p>
            <a:r>
              <a:rPr lang="en-US" b="1">
                <a:solidFill>
                  <a:srgbClr val="C00000"/>
                </a:solidFill>
              </a:rPr>
              <a:t>Before Deletion – </a:t>
            </a:r>
            <a:r>
              <a:rPr lang="en-US" b="1">
                <a:solidFill>
                  <a:srgbClr val="7030A0"/>
                </a:solidFill>
              </a:rPr>
              <a:t>where x=30</a:t>
            </a:r>
          </a:p>
        </p:txBody>
      </p:sp>
      <p:graphicFrame>
        <p:nvGraphicFramePr>
          <p:cNvPr id="33" name="Table 32"/>
          <p:cNvGraphicFramePr>
            <a:graphicFrameLocks noGrp="1"/>
          </p:cNvGraphicFramePr>
          <p:nvPr/>
        </p:nvGraphicFramePr>
        <p:xfrm>
          <a:off x="50292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34" name="TextBox 33"/>
          <p:cNvSpPr txBox="1"/>
          <p:nvPr/>
        </p:nvSpPr>
        <p:spPr>
          <a:xfrm>
            <a:off x="6019800" y="4800600"/>
            <a:ext cx="838200" cy="369332"/>
          </a:xfrm>
          <a:prstGeom prst="rect">
            <a:avLst/>
          </a:prstGeom>
          <a:noFill/>
        </p:spPr>
        <p:txBody>
          <a:bodyPr wrap="square" rtlCol="0">
            <a:spAutoFit/>
          </a:bodyPr>
          <a:lstStyle/>
          <a:p>
            <a:r>
              <a:rPr lang="en-US" b="1">
                <a:solidFill>
                  <a:srgbClr val="7030A0"/>
                </a:solidFill>
              </a:rPr>
              <a:t>4000</a:t>
            </a:r>
          </a:p>
        </p:txBody>
      </p:sp>
      <p:cxnSp>
        <p:nvCxnSpPr>
          <p:cNvPr id="35" name="Straight Arrow Connector 34"/>
          <p:cNvCxnSpPr/>
          <p:nvPr/>
        </p:nvCxnSpPr>
        <p:spPr>
          <a:xfrm flipV="1">
            <a:off x="56388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334000" y="5105400"/>
            <a:ext cx="838200" cy="369332"/>
          </a:xfrm>
          <a:prstGeom prst="rect">
            <a:avLst/>
          </a:prstGeom>
          <a:noFill/>
        </p:spPr>
        <p:txBody>
          <a:bodyPr wrap="square" rtlCol="0">
            <a:spAutoFit/>
          </a:bodyPr>
          <a:lstStyle/>
          <a:p>
            <a:r>
              <a:rPr lang="en-US" b="1">
                <a:solidFill>
                  <a:srgbClr val="C00000"/>
                </a:solidFill>
              </a:rPr>
              <a:t>Last</a:t>
            </a:r>
          </a:p>
        </p:txBody>
      </p:sp>
      <p:sp>
        <p:nvSpPr>
          <p:cNvPr id="38" name="TextBox 37"/>
          <p:cNvSpPr txBox="1"/>
          <p:nvPr/>
        </p:nvSpPr>
        <p:spPr>
          <a:xfrm>
            <a:off x="6858000" y="5117068"/>
            <a:ext cx="2057400" cy="369332"/>
          </a:xfrm>
          <a:prstGeom prst="rect">
            <a:avLst/>
          </a:prstGeom>
          <a:noFill/>
        </p:spPr>
        <p:txBody>
          <a:bodyPr wrap="square" rtlCol="0">
            <a:spAutoFit/>
          </a:bodyPr>
          <a:lstStyle/>
          <a:p>
            <a:r>
              <a:rPr lang="en-US" b="1">
                <a:solidFill>
                  <a:srgbClr val="C00000"/>
                </a:solidFill>
              </a:rPr>
              <a:t>Deleted Node</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Autofit/>
          </a:bodyPr>
          <a:lstStyle/>
          <a:p>
            <a:r>
              <a:rPr lang="en-US" sz="2400" b="1" u="sng">
                <a:solidFill>
                  <a:srgbClr val="7030A0"/>
                </a:solidFill>
              </a:rPr>
              <a:t>Deleting any node other than first and  last node in SLL</a:t>
            </a:r>
            <a:endParaRPr lang="en-US" sz="3200"/>
          </a:p>
        </p:txBody>
      </p:sp>
      <p:sp>
        <p:nvSpPr>
          <p:cNvPr id="3" name="Content Placeholder 2"/>
          <p:cNvSpPr>
            <a:spLocks noGrp="1"/>
          </p:cNvSpPr>
          <p:nvPr>
            <p:ph idx="1"/>
          </p:nvPr>
        </p:nvSpPr>
        <p:spPr>
          <a:xfrm>
            <a:off x="76200" y="685800"/>
            <a:ext cx="4419600" cy="5867400"/>
          </a:xfrm>
        </p:spPr>
        <p:txBody>
          <a:bodyPr>
            <a:noAutofit/>
          </a:bodyPr>
          <a:lstStyle/>
          <a:p>
            <a:pPr>
              <a:buNone/>
            </a:pPr>
            <a:r>
              <a:rPr lang="en-US" sz="1800" b="1" err="1">
                <a:solidFill>
                  <a:srgbClr val="7030A0"/>
                </a:solidFill>
              </a:rPr>
              <a:t>delmiddle</a:t>
            </a:r>
            <a:r>
              <a:rPr lang="en-US" sz="1800" b="1">
                <a:solidFill>
                  <a:srgbClr val="7030A0"/>
                </a:solidFill>
              </a:rPr>
              <a:t>()</a:t>
            </a:r>
          </a:p>
          <a:p>
            <a:pPr>
              <a:buNone/>
            </a:pPr>
            <a:r>
              <a:rPr lang="en-US" sz="1800" b="1">
                <a:solidFill>
                  <a:schemeClr val="accent2">
                    <a:lumMod val="50000"/>
                  </a:schemeClr>
                </a:solidFill>
              </a:rPr>
              <a:t>{</a:t>
            </a:r>
          </a:p>
          <a:p>
            <a:pPr>
              <a:buNone/>
            </a:pPr>
            <a:r>
              <a:rPr lang="en-US" sz="1800" b="1">
                <a:solidFill>
                  <a:schemeClr val="accent2">
                    <a:lumMod val="50000"/>
                  </a:schemeClr>
                </a:solidFill>
              </a:rPr>
              <a:t>    </a:t>
            </a:r>
            <a:r>
              <a:rPr lang="en-US" sz="1800" b="1" err="1">
                <a:solidFill>
                  <a:schemeClr val="accent2">
                    <a:lumMod val="50000"/>
                  </a:schemeClr>
                </a:solidFill>
              </a:rPr>
              <a:t>int</a:t>
            </a:r>
            <a:r>
              <a:rPr lang="en-US" sz="1800" b="1">
                <a:solidFill>
                  <a:schemeClr val="accent2">
                    <a:lumMod val="50000"/>
                  </a:schemeClr>
                </a:solidFill>
              </a:rPr>
              <a:t> x;</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printf</a:t>
            </a:r>
            <a:r>
              <a:rPr lang="en-US" sz="1800" b="1">
                <a:solidFill>
                  <a:schemeClr val="accent2">
                    <a:lumMod val="50000"/>
                  </a:schemeClr>
                </a:solidFill>
              </a:rPr>
              <a:t>("\</a:t>
            </a:r>
            <a:r>
              <a:rPr lang="en-US" sz="1800" b="1" err="1">
                <a:solidFill>
                  <a:schemeClr val="accent2">
                    <a:lumMod val="50000"/>
                  </a:schemeClr>
                </a:solidFill>
              </a:rPr>
              <a:t>nSLL</a:t>
            </a:r>
            <a:r>
              <a:rPr lang="en-US" sz="1800" b="1">
                <a:solidFill>
                  <a:schemeClr val="accent2">
                    <a:lumMod val="50000"/>
                  </a:schemeClr>
                </a:solidFill>
              </a:rPr>
              <a:t> is empty:");</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a:t>
            </a:r>
          </a:p>
          <a:p>
            <a:pPr>
              <a:buNone/>
            </a:pPr>
            <a:r>
              <a:rPr lang="en-US" sz="1800" b="1">
                <a:solidFill>
                  <a:schemeClr val="accent2">
                    <a:lumMod val="50000"/>
                  </a:schemeClr>
                </a:solidFill>
              </a:rPr>
              <a:t>    else if(head==last)</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delnode</a:t>
            </a:r>
            <a:r>
              <a:rPr lang="en-US" sz="1800" b="1">
                <a:solidFill>
                  <a:schemeClr val="accent2">
                    <a:lumMod val="50000"/>
                  </a:schemeClr>
                </a:solidFill>
              </a:rPr>
              <a:t>=head;</a:t>
            </a:r>
          </a:p>
          <a:p>
            <a:pPr>
              <a:buNone/>
            </a:pPr>
            <a:r>
              <a:rPr lang="en-US" sz="1800" b="1">
                <a:solidFill>
                  <a:schemeClr val="accent2">
                    <a:lumMod val="50000"/>
                  </a:schemeClr>
                </a:solidFill>
              </a:rPr>
              <a:t>         </a:t>
            </a:r>
            <a:r>
              <a:rPr lang="en-US" sz="1800" b="1" err="1">
                <a:solidFill>
                  <a:schemeClr val="accent2">
                    <a:lumMod val="50000"/>
                  </a:schemeClr>
                </a:solidFill>
              </a:rPr>
              <a:t>print”Deleted</a:t>
            </a:r>
            <a:r>
              <a:rPr lang="en-US" sz="1800" b="1">
                <a:solidFill>
                  <a:schemeClr val="accent2">
                    <a:lumMod val="50000"/>
                  </a:schemeClr>
                </a:solidFill>
              </a:rPr>
              <a:t> node is </a:t>
            </a:r>
            <a:r>
              <a:rPr lang="en-US" sz="1800" b="1" err="1">
                <a:solidFill>
                  <a:schemeClr val="accent2">
                    <a:lumMod val="50000"/>
                  </a:schemeClr>
                </a:solidFill>
              </a:rPr>
              <a:t>delnode</a:t>
            </a:r>
            <a:r>
              <a:rPr lang="en-US" sz="1800" b="1">
                <a:solidFill>
                  <a:schemeClr val="accent2">
                    <a:lumMod val="50000"/>
                  </a:schemeClr>
                </a:solidFill>
              </a:rPr>
              <a:t>-&gt;data);</a:t>
            </a:r>
          </a:p>
          <a:p>
            <a:pPr>
              <a:buNone/>
            </a:pPr>
            <a:r>
              <a:rPr lang="en-US" sz="1800" b="1">
                <a:solidFill>
                  <a:schemeClr val="accent2">
                    <a:lumMod val="50000"/>
                  </a:schemeClr>
                </a:solidFill>
              </a:rPr>
              <a:t>         head=last=NULL;</a:t>
            </a:r>
          </a:p>
          <a:p>
            <a:pPr>
              <a:buNone/>
            </a:pPr>
            <a:r>
              <a:rPr lang="en-US" sz="1800" b="1">
                <a:solidFill>
                  <a:schemeClr val="accent2">
                    <a:lumMod val="50000"/>
                  </a:schemeClr>
                </a:solidFill>
              </a:rPr>
              <a:t>         free(</a:t>
            </a:r>
            <a:r>
              <a:rPr lang="en-US" sz="1800" b="1" err="1">
                <a:solidFill>
                  <a:schemeClr val="accent2">
                    <a:lumMod val="50000"/>
                  </a:schemeClr>
                </a:solidFill>
              </a:rPr>
              <a:t>delnode</a:t>
            </a:r>
            <a:r>
              <a:rPr lang="en-US" sz="1800" b="1">
                <a:solidFill>
                  <a:schemeClr val="accent2">
                    <a:lumMod val="50000"/>
                  </a:schemeClr>
                </a:solidFill>
              </a:rPr>
              <a:t>);</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a:t>
            </a:r>
          </a:p>
        </p:txBody>
      </p:sp>
      <p:sp>
        <p:nvSpPr>
          <p:cNvPr id="4" name="Content Placeholder 2"/>
          <p:cNvSpPr txBox="1">
            <a:spLocks/>
          </p:cNvSpPr>
          <p:nvPr/>
        </p:nvSpPr>
        <p:spPr>
          <a:xfrm>
            <a:off x="4343400" y="609600"/>
            <a:ext cx="4876800" cy="45259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         temp=head;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printf</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nEnter</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the element which has to be deleted");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lang="en-US" b="1">
                <a:solidFill>
                  <a:schemeClr val="accent2">
                    <a:lumMod val="50000"/>
                  </a:schemeClr>
                </a:solidFill>
              </a:rPr>
              <a:t>Read </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print“Deleted</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node is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prev</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-&gt;link=temp-&gt;link;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free(</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delnode</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return(0);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     </a:t>
            </a:r>
            <a:r>
              <a:rPr kumimoji="0" lang="en-US" b="1" i="0" u="none" strike="noStrike" kern="1200" cap="none" spc="0" normalizeH="0" baseline="0" noProof="0" err="1">
                <a:ln>
                  <a:noFill/>
                </a:ln>
                <a:solidFill>
                  <a:schemeClr val="accent2">
                    <a:lumMod val="50000"/>
                  </a:schemeClr>
                </a:solidFill>
                <a:effectLst/>
                <a:uLnTx/>
                <a:uFillTx/>
                <a:latin typeface="+mn-lt"/>
                <a:ea typeface="+mn-ea"/>
                <a:cs typeface="+mn-cs"/>
              </a:rPr>
              <a:t>prev</a:t>
            </a: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=temp;</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temp=temp-&gt;link;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b="1" i="0" u="none" strike="noStrike" kern="1200" cap="none" spc="0" normalizeH="0" baseline="0" noProof="0">
                <a:ln>
                  <a:noFill/>
                </a:ln>
                <a:solidFill>
                  <a:schemeClr val="accent2">
                    <a:lumMod val="50000"/>
                  </a:schemeClr>
                </a:solidFill>
                <a:effectLst/>
                <a:uLnTx/>
                <a:uFillTx/>
                <a:latin typeface="+mn-lt"/>
                <a:ea typeface="+mn-ea"/>
                <a:cs typeface="+mn-cs"/>
              </a:rPr>
              <a:t>         }}}</a:t>
            </a:r>
          </a:p>
        </p:txBody>
      </p:sp>
      <p:cxnSp>
        <p:nvCxnSpPr>
          <p:cNvPr id="6" name="Straight Connector 5"/>
          <p:cNvCxnSpPr/>
          <p:nvPr/>
        </p:nvCxnSpPr>
        <p:spPr>
          <a:xfrm>
            <a:off x="4343400" y="381000"/>
            <a:ext cx="76200" cy="64770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a:solidFill>
                  <a:srgbClr val="7030A0"/>
                </a:solidFill>
              </a:rPr>
              <a:t>Traversal and display</a:t>
            </a:r>
          </a:p>
        </p:txBody>
      </p:sp>
      <p:sp>
        <p:nvSpPr>
          <p:cNvPr id="3" name="Content Placeholder 2"/>
          <p:cNvSpPr>
            <a:spLocks noGrp="1"/>
          </p:cNvSpPr>
          <p:nvPr>
            <p:ph idx="1"/>
          </p:nvPr>
        </p:nvSpPr>
        <p:spPr>
          <a:xfrm>
            <a:off x="228600" y="457200"/>
            <a:ext cx="3429000" cy="5135563"/>
          </a:xfrm>
        </p:spPr>
        <p:txBody>
          <a:bodyPr>
            <a:noAutofit/>
          </a:bodyPr>
          <a:lstStyle/>
          <a:p>
            <a:pPr>
              <a:buNone/>
            </a:pPr>
            <a:r>
              <a:rPr lang="en-US" sz="2000" b="1">
                <a:solidFill>
                  <a:srgbClr val="7030A0"/>
                </a:solidFill>
              </a:rPr>
              <a:t>display()</a:t>
            </a:r>
          </a:p>
          <a:p>
            <a:pPr>
              <a:buNone/>
            </a:pPr>
            <a:r>
              <a:rPr lang="en-US" sz="2000" b="1">
                <a:solidFill>
                  <a:schemeClr val="accent2">
                    <a:lumMod val="50000"/>
                  </a:schemeClr>
                </a:solidFill>
              </a:rPr>
              <a:t>     {</a:t>
            </a:r>
          </a:p>
          <a:p>
            <a:pPr>
              <a:buNone/>
            </a:pPr>
            <a:r>
              <a:rPr lang="en-US" sz="2000" b="1">
                <a:solidFill>
                  <a:schemeClr val="accent2">
                    <a:lumMod val="50000"/>
                  </a:schemeClr>
                </a:solidFill>
              </a:rPr>
              <a:t>          if(head==NULL)</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r>
              <a:rPr lang="en-US" sz="2000" b="1" err="1">
                <a:solidFill>
                  <a:schemeClr val="accent2">
                    <a:lumMod val="50000"/>
                  </a:schemeClr>
                </a:solidFill>
              </a:rPr>
              <a:t>printf</a:t>
            </a:r>
            <a:r>
              <a:rPr lang="en-US" sz="2000" b="1">
                <a:solidFill>
                  <a:schemeClr val="accent2">
                    <a:lumMod val="50000"/>
                  </a:schemeClr>
                </a:solidFill>
              </a:rPr>
              <a:t>("\</a:t>
            </a:r>
            <a:r>
              <a:rPr lang="en-US" sz="2000" b="1" err="1">
                <a:solidFill>
                  <a:schemeClr val="accent2">
                    <a:lumMod val="50000"/>
                  </a:schemeClr>
                </a:solidFill>
              </a:rPr>
              <a:t>nSLL</a:t>
            </a:r>
            <a:r>
              <a:rPr lang="en-US" sz="2000" b="1">
                <a:solidFill>
                  <a:schemeClr val="accent2">
                    <a:lumMod val="50000"/>
                  </a:schemeClr>
                </a:solidFill>
              </a:rPr>
              <a:t> is Empty");</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           }</a:t>
            </a:r>
          </a:p>
          <a:p>
            <a:pPr>
              <a:buNone/>
            </a:pPr>
            <a:r>
              <a:rPr lang="en-US" sz="2000" b="1">
                <a:solidFill>
                  <a:schemeClr val="accent2">
                    <a:lumMod val="50000"/>
                  </a:schemeClr>
                </a:solidFill>
              </a:rPr>
              <a:t>           temp=head;</a:t>
            </a:r>
          </a:p>
          <a:p>
            <a:pPr>
              <a:buNone/>
            </a:pPr>
            <a:r>
              <a:rPr lang="en-US" sz="2000" b="1">
                <a:solidFill>
                  <a:schemeClr val="accent2">
                    <a:lumMod val="50000"/>
                  </a:schemeClr>
                </a:solidFill>
              </a:rPr>
              <a:t>           until(temp!=NULL)</a:t>
            </a:r>
          </a:p>
          <a:p>
            <a:pPr>
              <a:buNone/>
            </a:pPr>
            <a:r>
              <a:rPr lang="en-US" sz="2000" b="1">
                <a:solidFill>
                  <a:schemeClr val="accent2">
                    <a:lumMod val="50000"/>
                  </a:schemeClr>
                </a:solidFill>
              </a:rPr>
              <a:t>           {</a:t>
            </a:r>
          </a:p>
          <a:p>
            <a:pPr>
              <a:buNone/>
            </a:pPr>
            <a:r>
              <a:rPr lang="en-US" sz="2000" b="1">
                <a:solidFill>
                  <a:schemeClr val="accent2">
                    <a:lumMod val="50000"/>
                  </a:schemeClr>
                </a:solidFill>
              </a:rPr>
              <a:t>            print temp-&gt;data;</a:t>
            </a:r>
          </a:p>
          <a:p>
            <a:pPr>
              <a:buNone/>
            </a:pPr>
            <a:r>
              <a:rPr lang="en-US" sz="2000" b="1">
                <a:solidFill>
                  <a:schemeClr val="accent2">
                    <a:lumMod val="50000"/>
                  </a:schemeClr>
                </a:solidFill>
              </a:rPr>
              <a:t>            temp=temp-&gt;link;</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p>
        </p:txBody>
      </p:sp>
      <p:sp>
        <p:nvSpPr>
          <p:cNvPr id="4" name="TextBox 3"/>
          <p:cNvSpPr txBox="1"/>
          <p:nvPr/>
        </p:nvSpPr>
        <p:spPr>
          <a:xfrm>
            <a:off x="228600" y="5791200"/>
            <a:ext cx="8915400" cy="923330"/>
          </a:xfrm>
          <a:prstGeom prst="rect">
            <a:avLst/>
          </a:prstGeom>
          <a:noFill/>
        </p:spPr>
        <p:txBody>
          <a:bodyPr wrap="square" rtlCol="0">
            <a:spAutoFit/>
          </a:bodyPr>
          <a:lstStyle/>
          <a:p>
            <a:pPr>
              <a:buNone/>
            </a:pPr>
            <a:r>
              <a:rPr lang="en-US" b="1">
                <a:solidFill>
                  <a:srgbClr val="7030A0"/>
                </a:solidFill>
              </a:rPr>
              <a:t>Traversal:</a:t>
            </a:r>
          </a:p>
          <a:p>
            <a:pPr>
              <a:buNone/>
            </a:pPr>
            <a:r>
              <a:rPr lang="en-US" b="1">
                <a:solidFill>
                  <a:schemeClr val="accent2">
                    <a:lumMod val="50000"/>
                  </a:schemeClr>
                </a:solidFill>
              </a:rPr>
              <a:t>Visiting all the nodes in a linked list from head to last is called traversal                       </a:t>
            </a:r>
            <a:r>
              <a:rPr lang="en-US" b="1">
                <a:solidFill>
                  <a:schemeClr val="accent2">
                    <a:lumMod val="50000"/>
                  </a:schemeClr>
                </a:solidFill>
                <a:hlinkClick r:id="rId2" action="ppaction://hlinksldjump"/>
              </a:rPr>
              <a:t>Stack</a:t>
            </a:r>
            <a:endParaRPr lang="en-US" b="1">
              <a:solidFill>
                <a:schemeClr val="accent2">
                  <a:lumMod val="50000"/>
                </a:schemeClr>
              </a:solidFill>
            </a:endParaRPr>
          </a:p>
          <a:p>
            <a:endParaRPr lang="en-US"/>
          </a:p>
        </p:txBody>
      </p:sp>
      <p:graphicFrame>
        <p:nvGraphicFramePr>
          <p:cNvPr id="5" name="Table 4"/>
          <p:cNvGraphicFramePr>
            <a:graphicFrameLocks noGrp="1"/>
          </p:cNvGraphicFramePr>
          <p:nvPr/>
        </p:nvGraphicFramePr>
        <p:xfrm>
          <a:off x="32766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nvGraphicFramePr>
        <p:xfrm>
          <a:off x="53340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7" name="Table 6"/>
          <p:cNvGraphicFramePr>
            <a:graphicFrameLocks noGrp="1"/>
          </p:cNvGraphicFramePr>
          <p:nvPr/>
        </p:nvGraphicFramePr>
        <p:xfrm>
          <a:off x="7391400" y="2590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48768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6934200" y="2819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flipV="1">
            <a:off x="36576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p:nvPr/>
        </p:nvCxnSpPr>
        <p:spPr>
          <a:xfrm flipV="1">
            <a:off x="7543800" y="3124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3886200" y="3124200"/>
            <a:ext cx="838200" cy="369332"/>
          </a:xfrm>
          <a:prstGeom prst="rect">
            <a:avLst/>
          </a:prstGeom>
          <a:noFill/>
        </p:spPr>
        <p:txBody>
          <a:bodyPr wrap="square" rtlCol="0">
            <a:spAutoFit/>
          </a:bodyPr>
          <a:lstStyle/>
          <a:p>
            <a:r>
              <a:rPr lang="en-US" b="1">
                <a:solidFill>
                  <a:srgbClr val="7030A0"/>
                </a:solidFill>
              </a:rPr>
              <a:t>1000</a:t>
            </a:r>
          </a:p>
        </p:txBody>
      </p:sp>
      <p:sp>
        <p:nvSpPr>
          <p:cNvPr id="13" name="TextBox 12"/>
          <p:cNvSpPr txBox="1"/>
          <p:nvPr/>
        </p:nvSpPr>
        <p:spPr>
          <a:xfrm>
            <a:off x="5715000" y="3124200"/>
            <a:ext cx="838200" cy="369332"/>
          </a:xfrm>
          <a:prstGeom prst="rect">
            <a:avLst/>
          </a:prstGeom>
          <a:noFill/>
        </p:spPr>
        <p:txBody>
          <a:bodyPr wrap="square" rtlCol="0">
            <a:spAutoFit/>
          </a:bodyPr>
          <a:lstStyle/>
          <a:p>
            <a:r>
              <a:rPr lang="en-US" b="1">
                <a:solidFill>
                  <a:srgbClr val="7030A0"/>
                </a:solidFill>
              </a:rPr>
              <a:t>2000</a:t>
            </a:r>
          </a:p>
        </p:txBody>
      </p:sp>
      <p:sp>
        <p:nvSpPr>
          <p:cNvPr id="14" name="TextBox 13"/>
          <p:cNvSpPr txBox="1"/>
          <p:nvPr/>
        </p:nvSpPr>
        <p:spPr>
          <a:xfrm>
            <a:off x="7772400" y="3124200"/>
            <a:ext cx="838200" cy="369332"/>
          </a:xfrm>
          <a:prstGeom prst="rect">
            <a:avLst/>
          </a:prstGeom>
          <a:noFill/>
        </p:spPr>
        <p:txBody>
          <a:bodyPr wrap="square" rtlCol="0">
            <a:spAutoFit/>
          </a:bodyPr>
          <a:lstStyle/>
          <a:p>
            <a:r>
              <a:rPr lang="en-US" b="1">
                <a:solidFill>
                  <a:srgbClr val="7030A0"/>
                </a:solidFill>
              </a:rPr>
              <a:t>3000</a:t>
            </a:r>
          </a:p>
        </p:txBody>
      </p:sp>
      <p:sp>
        <p:nvSpPr>
          <p:cNvPr id="15" name="TextBox 14"/>
          <p:cNvSpPr txBox="1"/>
          <p:nvPr/>
        </p:nvSpPr>
        <p:spPr>
          <a:xfrm>
            <a:off x="3352800" y="3440668"/>
            <a:ext cx="838200" cy="369332"/>
          </a:xfrm>
          <a:prstGeom prst="rect">
            <a:avLst/>
          </a:prstGeom>
          <a:noFill/>
        </p:spPr>
        <p:txBody>
          <a:bodyPr wrap="square" rtlCol="0">
            <a:spAutoFit/>
          </a:bodyPr>
          <a:lstStyle/>
          <a:p>
            <a:r>
              <a:rPr lang="en-US" b="1">
                <a:solidFill>
                  <a:srgbClr val="C00000"/>
                </a:solidFill>
              </a:rPr>
              <a:t>head</a:t>
            </a:r>
          </a:p>
        </p:txBody>
      </p:sp>
      <p:sp>
        <p:nvSpPr>
          <p:cNvPr id="16" name="TextBox 15"/>
          <p:cNvSpPr txBox="1"/>
          <p:nvPr/>
        </p:nvSpPr>
        <p:spPr>
          <a:xfrm>
            <a:off x="7239000" y="3429000"/>
            <a:ext cx="838200" cy="369332"/>
          </a:xfrm>
          <a:prstGeom prst="rect">
            <a:avLst/>
          </a:prstGeom>
          <a:noFill/>
        </p:spPr>
        <p:txBody>
          <a:bodyPr wrap="square" rtlCol="0">
            <a:spAutoFit/>
          </a:bodyPr>
          <a:lstStyle/>
          <a:p>
            <a:r>
              <a:rPr lang="en-US" b="1">
                <a:solidFill>
                  <a:srgbClr val="C00000"/>
                </a:solidFill>
              </a:rPr>
              <a:t>Last</a:t>
            </a:r>
          </a:p>
        </p:txBody>
      </p:sp>
      <p:sp>
        <p:nvSpPr>
          <p:cNvPr id="18" name="TextBox 17"/>
          <p:cNvSpPr txBox="1"/>
          <p:nvPr/>
        </p:nvSpPr>
        <p:spPr>
          <a:xfrm>
            <a:off x="4343400" y="3886200"/>
            <a:ext cx="3886200" cy="923330"/>
          </a:xfrm>
          <a:prstGeom prst="rect">
            <a:avLst/>
          </a:prstGeom>
          <a:noFill/>
        </p:spPr>
        <p:txBody>
          <a:bodyPr wrap="square" rtlCol="0">
            <a:spAutoFit/>
          </a:bodyPr>
          <a:lstStyle/>
          <a:p>
            <a:r>
              <a:rPr lang="en-US" b="1" u="sng">
                <a:solidFill>
                  <a:schemeClr val="accent6">
                    <a:lumMod val="50000"/>
                  </a:schemeClr>
                </a:solidFill>
              </a:rPr>
              <a:t>Output:</a:t>
            </a:r>
          </a:p>
          <a:p>
            <a:endParaRPr lang="en-US" b="1">
              <a:solidFill>
                <a:schemeClr val="accent6">
                  <a:lumMod val="50000"/>
                </a:schemeClr>
              </a:solidFill>
            </a:endParaRPr>
          </a:p>
          <a:p>
            <a:r>
              <a:rPr lang="en-US" b="1">
                <a:solidFill>
                  <a:schemeClr val="accent6">
                    <a:lumMod val="50000"/>
                  </a:schemeClr>
                </a:solidFill>
              </a:rPr>
              <a:t>10      20     30</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685800" y="-28000"/>
            <a:ext cx="7086600" cy="6863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F1( )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Initialize current, previous and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next pointers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Node* current = head;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Node *</a:t>
            </a:r>
            <a:r>
              <a:rPr kumimoji="0" lang="en-US" sz="2200" b="0" i="0" u="none" strike="noStrike" cap="none" normalizeH="0" baseline="0" err="1">
                <a:ln>
                  <a:noFill/>
                </a:ln>
                <a:solidFill>
                  <a:schemeClr val="tx1"/>
                </a:solidFill>
                <a:effectLst/>
                <a:latin typeface="Arial Unicode MS" pitchFamily="34" charset="-128"/>
                <a:cs typeface="Arial" pitchFamily="34" charset="0"/>
              </a:rPr>
              <a:t>prev</a:t>
            </a:r>
            <a:r>
              <a:rPr kumimoji="0" lang="en-US" sz="2200" b="0" i="0" u="none" strike="noStrike" cap="none" normalizeH="0" baseline="0">
                <a:ln>
                  <a:noFill/>
                </a:ln>
                <a:solidFill>
                  <a:schemeClr val="tx1"/>
                </a:solidFill>
                <a:effectLst/>
                <a:latin typeface="Arial Unicode MS" pitchFamily="34" charset="-128"/>
                <a:cs typeface="Arial" pitchFamily="34" charset="0"/>
              </a:rPr>
              <a:t> = NULL, *next = NULL;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a:t>
            </a:r>
            <a:r>
              <a:rPr kumimoji="0" lang="en-US" sz="22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while</a:t>
            </a:r>
            <a:r>
              <a:rPr kumimoji="0" lang="en-US" sz="2200" b="0" i="0" u="none" strike="noStrike" cap="none" normalizeH="0" baseline="0">
                <a:ln>
                  <a:noFill/>
                </a:ln>
                <a:solidFill>
                  <a:schemeClr val="tx1"/>
                </a:solidFill>
                <a:effectLst/>
                <a:latin typeface="Arial" pitchFamily="34" charset="0"/>
                <a:cs typeface="Arial" pitchFamily="34" charset="0"/>
              </a:rPr>
              <a:t> </a:t>
            </a:r>
            <a:r>
              <a:rPr kumimoji="0" lang="en-US" sz="2200" b="0" i="0" u="none" strike="noStrike" cap="none" normalizeH="0" baseline="0">
                <a:ln>
                  <a:noFill/>
                </a:ln>
                <a:solidFill>
                  <a:schemeClr val="tx1"/>
                </a:solidFill>
                <a:effectLst/>
                <a:latin typeface="Arial Unicode MS" pitchFamily="34" charset="-128"/>
                <a:cs typeface="Arial" pitchFamily="34" charset="0"/>
              </a:rPr>
              <a:t>(current != NULL) {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Store next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next = current-&gt;link;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a:t>
            </a:r>
            <a:r>
              <a:rPr kumimoji="0" lang="en-US" sz="22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Reverse current node's pointer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current-&gt;link = </a:t>
            </a:r>
            <a:r>
              <a:rPr kumimoji="0" lang="en-US" sz="2200" b="0" i="0" u="none" strike="noStrike" cap="none" normalizeH="0" baseline="0" err="1">
                <a:ln>
                  <a:noFill/>
                </a:ln>
                <a:solidFill>
                  <a:schemeClr val="tx1"/>
                </a:solidFill>
                <a:effectLst/>
                <a:latin typeface="Arial Unicode MS" pitchFamily="34" charset="-128"/>
                <a:cs typeface="Arial" pitchFamily="34" charset="0"/>
              </a:rPr>
              <a:t>prev</a:t>
            </a:r>
            <a:r>
              <a:rPr kumimoji="0" lang="en-US" sz="2200" b="0" i="0" u="none" strike="noStrike" cap="none" normalizeH="0" baseline="0">
                <a:ln>
                  <a:noFill/>
                </a:ln>
                <a:solidFill>
                  <a:schemeClr val="tx1"/>
                </a:solidFill>
                <a:effectLst/>
                <a:latin typeface="Arial Unicode MS" pitchFamily="34" charset="-128"/>
                <a:cs typeface="Arial"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a:t>
            </a:r>
            <a:r>
              <a:rPr kumimoji="0" lang="en-US" sz="2200" b="0" i="0" u="none" strike="noStrike" cap="none" normalizeH="0" baseline="0">
                <a:ln>
                  <a:noFill/>
                </a:ln>
                <a:solidFill>
                  <a:schemeClr val="tx1"/>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Move pointers one position ahead.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a:t>
            </a:r>
            <a:r>
              <a:rPr kumimoji="0" lang="en-US" sz="2200" b="0" i="0" u="none" strike="noStrike" cap="none" normalizeH="0" baseline="0" err="1">
                <a:ln>
                  <a:noFill/>
                </a:ln>
                <a:solidFill>
                  <a:schemeClr val="tx1"/>
                </a:solidFill>
                <a:effectLst/>
                <a:latin typeface="Arial Unicode MS" pitchFamily="34" charset="-128"/>
                <a:cs typeface="Arial" pitchFamily="34" charset="0"/>
              </a:rPr>
              <a:t>prev</a:t>
            </a:r>
            <a:r>
              <a:rPr kumimoji="0" lang="en-US" sz="2200" b="0" i="0" u="none" strike="noStrike" cap="none" normalizeH="0" baseline="0">
                <a:ln>
                  <a:noFill/>
                </a:ln>
                <a:solidFill>
                  <a:schemeClr val="tx1"/>
                </a:solidFill>
                <a:effectLst/>
                <a:latin typeface="Arial Unicode MS" pitchFamily="34" charset="-128"/>
                <a:cs typeface="Arial" pitchFamily="34" charset="0"/>
              </a:rPr>
              <a:t> = current;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current = next;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head = </a:t>
            </a:r>
            <a:r>
              <a:rPr kumimoji="0" lang="en-US" sz="2200" b="0" i="0" u="none" strike="noStrike" cap="none" normalizeH="0" baseline="0" err="1">
                <a:ln>
                  <a:noFill/>
                </a:ln>
                <a:solidFill>
                  <a:schemeClr val="tx1"/>
                </a:solidFill>
                <a:effectLst/>
                <a:latin typeface="Arial Unicode MS" pitchFamily="34" charset="-128"/>
                <a:cs typeface="Arial" pitchFamily="34" charset="0"/>
              </a:rPr>
              <a:t>prev</a:t>
            </a:r>
            <a:r>
              <a:rPr kumimoji="0" lang="en-US" sz="2200" b="0" i="0" u="none" strike="noStrike" cap="none" normalizeH="0" baseline="0">
                <a:ln>
                  <a:noFill/>
                </a:ln>
                <a:solidFill>
                  <a:schemeClr val="tx1"/>
                </a:solidFill>
                <a:effectLst/>
                <a:latin typeface="Arial Unicode MS" pitchFamily="34" charset="-128"/>
                <a:cs typeface="Arial" pitchFamily="34" charset="0"/>
              </a:rPr>
              <a:t>; </a:t>
            </a:r>
            <a:endParaRPr kumimoji="0" lang="en-US" sz="22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200" b="0" i="0" u="none" strike="noStrike" cap="none" normalizeH="0" baseline="0">
                <a:ln>
                  <a:noFill/>
                </a:ln>
                <a:solidFill>
                  <a:schemeClr val="tx1"/>
                </a:solidFill>
                <a:effectLst/>
                <a:latin typeface="Arial Unicode MS" pitchFamily="34" charset="-128"/>
                <a:cs typeface="Arial" pitchFamily="34" charset="0"/>
              </a:rPr>
              <a:t>    } </a:t>
            </a:r>
            <a:endParaRPr kumimoji="0" lang="en-US" sz="22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5512977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1000" y="658534"/>
            <a:ext cx="8458200" cy="56323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F2( )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struct</a:t>
            </a:r>
            <a:r>
              <a:rPr kumimoji="0" lang="en-US"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a:ln>
                  <a:noFill/>
                </a:ln>
                <a:solidFill>
                  <a:schemeClr val="tx1"/>
                </a:solidFill>
                <a:effectLst/>
                <a:latin typeface="Arial Unicode MS" pitchFamily="34" charset="-128"/>
                <a:cs typeface="Arial" pitchFamily="34" charset="0"/>
              </a:rPr>
              <a:t>Node *</a:t>
            </a:r>
            <a:r>
              <a:rPr kumimoji="0" lang="en-US" sz="2400" b="0" i="0" u="none" strike="noStrike" cap="none" normalizeH="0" baseline="0" err="1">
                <a:ln>
                  <a:noFill/>
                </a:ln>
                <a:solidFill>
                  <a:schemeClr val="tx1"/>
                </a:solidFill>
                <a:effectLst/>
                <a:latin typeface="Arial Unicode MS" pitchFamily="34" charset="-128"/>
                <a:cs typeface="Arial" pitchFamily="34" charset="0"/>
              </a:rPr>
              <a:t>slow_ptr</a:t>
            </a:r>
            <a:r>
              <a:rPr kumimoji="0" lang="en-US" sz="2400" b="0" i="0" u="none" strike="noStrike" cap="none" normalizeH="0" baseline="0">
                <a:ln>
                  <a:noFill/>
                </a:ln>
                <a:solidFill>
                  <a:schemeClr val="tx1"/>
                </a:solidFill>
                <a:effectLst/>
                <a:latin typeface="Arial Unicode MS" pitchFamily="34" charset="-128"/>
                <a:cs typeface="Arial" pitchFamily="34" charset="0"/>
              </a:rPr>
              <a:t> = head;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struct</a:t>
            </a:r>
            <a:r>
              <a:rPr kumimoji="0" lang="en-US"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a:ln>
                  <a:noFill/>
                </a:ln>
                <a:solidFill>
                  <a:schemeClr val="tx1"/>
                </a:solidFill>
                <a:effectLst/>
                <a:latin typeface="Arial Unicode MS" pitchFamily="34" charset="-128"/>
                <a:cs typeface="Arial" pitchFamily="34" charset="0"/>
              </a:rPr>
              <a:t>Node *</a:t>
            </a:r>
            <a:r>
              <a:rPr kumimoji="0" lang="en-US" sz="2400" b="0" i="0" u="none" strike="noStrike" cap="none" normalizeH="0" baseline="0" err="1">
                <a:ln>
                  <a:noFill/>
                </a:ln>
                <a:solidFill>
                  <a:schemeClr val="tx1"/>
                </a:solidFill>
                <a:effectLst/>
                <a:latin typeface="Arial Unicode MS" pitchFamily="34" charset="-128"/>
                <a:cs typeface="Arial" pitchFamily="34" charset="0"/>
              </a:rPr>
              <a:t>fast_ptr</a:t>
            </a:r>
            <a:r>
              <a:rPr kumimoji="0" lang="en-US" sz="2400" b="0" i="0" u="none" strike="noStrike" cap="none" normalizeH="0" baseline="0">
                <a:ln>
                  <a:noFill/>
                </a:ln>
                <a:solidFill>
                  <a:schemeClr val="tx1"/>
                </a:solidFill>
                <a:effectLst/>
                <a:latin typeface="Arial Unicode MS" pitchFamily="34" charset="-128"/>
                <a:cs typeface="Arial" pitchFamily="34" charset="0"/>
              </a:rPr>
              <a:t> = head;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b="0" i="0" u="none" strike="noStrike" cap="none" normalizeH="0" baseline="0">
                <a:ln>
                  <a:noFill/>
                </a:ln>
                <a:solidFill>
                  <a:schemeClr val="tx1"/>
                </a:solidFill>
                <a:effectLst/>
                <a:latin typeface="Arial" pitchFamily="34" charset="0"/>
                <a:cs typeface="Arial" pitchFamily="34" charset="0"/>
              </a:rPr>
              <a:t> </a:t>
            </a:r>
            <a:endParaRPr kumimoji="0" lang="en-US" sz="48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if</a:t>
            </a:r>
            <a:r>
              <a:rPr kumimoji="0" lang="en-US"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a:ln>
                  <a:noFill/>
                </a:ln>
                <a:solidFill>
                  <a:schemeClr val="tx1"/>
                </a:solidFill>
                <a:effectLst/>
                <a:latin typeface="Arial Unicode MS" pitchFamily="34" charset="-128"/>
                <a:cs typeface="Arial" pitchFamily="34" charset="0"/>
              </a:rPr>
              <a:t>(head!=NULL)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while</a:t>
            </a:r>
            <a:r>
              <a:rPr kumimoji="0" lang="en-US" b="0" i="0" u="none" strike="noStrike" cap="none" normalizeH="0" baseline="0">
                <a:ln>
                  <a:noFill/>
                </a:ln>
                <a:solidFill>
                  <a:schemeClr val="tx1"/>
                </a:solidFill>
                <a:effectLst/>
                <a:latin typeface="Arial" pitchFamily="34" charset="0"/>
                <a:cs typeface="Arial" pitchFamily="34" charset="0"/>
              </a:rPr>
              <a:t> </a:t>
            </a:r>
            <a:r>
              <a:rPr kumimoji="0" lang="en-US" sz="2400" b="0" i="0" u="none" strike="noStrike" cap="none" normalizeH="0" baseline="0">
                <a:ln>
                  <a:noFill/>
                </a:ln>
                <a:solidFill>
                  <a:schemeClr val="tx1"/>
                </a:solidFill>
                <a:effectLst/>
                <a:latin typeface="Arial Unicode MS" pitchFamily="34" charset="-128"/>
                <a:cs typeface="Arial" pitchFamily="34" charset="0"/>
              </a:rPr>
              <a:t>(</a:t>
            </a:r>
            <a:r>
              <a:rPr kumimoji="0" lang="en-US" sz="2400" b="0" i="0" u="none" strike="noStrike" cap="none" normalizeH="0" baseline="0" err="1">
                <a:ln>
                  <a:noFill/>
                </a:ln>
                <a:solidFill>
                  <a:schemeClr val="tx1"/>
                </a:solidFill>
                <a:effectLst/>
                <a:latin typeface="Arial Unicode MS" pitchFamily="34" charset="-128"/>
                <a:cs typeface="Arial" pitchFamily="34" charset="0"/>
              </a:rPr>
              <a:t>fast_ptr</a:t>
            </a:r>
            <a:r>
              <a:rPr kumimoji="0" lang="en-US" sz="2400" b="0" i="0" u="none" strike="noStrike" cap="none" normalizeH="0" baseline="0">
                <a:ln>
                  <a:noFill/>
                </a:ln>
                <a:solidFill>
                  <a:schemeClr val="tx1"/>
                </a:solidFill>
                <a:effectLst/>
                <a:latin typeface="Arial Unicode MS" pitchFamily="34" charset="-128"/>
                <a:cs typeface="Arial" pitchFamily="34" charset="0"/>
              </a:rPr>
              <a:t>-&gt;link != NULL)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fast_ptr</a:t>
            </a:r>
            <a:r>
              <a:rPr kumimoji="0" lang="en-US" sz="2400" b="0" i="0" u="none" strike="noStrike" cap="none" normalizeH="0" baseline="0">
                <a:ln>
                  <a:noFill/>
                </a:ln>
                <a:solidFill>
                  <a:schemeClr val="tx1"/>
                </a:solidFill>
                <a:effectLst/>
                <a:latin typeface="Arial Unicode MS" pitchFamily="34" charset="-128"/>
                <a:cs typeface="Arial" pitchFamily="34" charset="0"/>
              </a:rPr>
              <a:t> = </a:t>
            </a:r>
            <a:r>
              <a:rPr kumimoji="0" lang="en-US" sz="2400" b="0" i="0" u="none" strike="noStrike" cap="none" normalizeH="0" baseline="0" err="1">
                <a:ln>
                  <a:noFill/>
                </a:ln>
                <a:solidFill>
                  <a:schemeClr val="tx1"/>
                </a:solidFill>
                <a:effectLst/>
                <a:latin typeface="Arial Unicode MS" pitchFamily="34" charset="-128"/>
                <a:cs typeface="Arial" pitchFamily="34" charset="0"/>
              </a:rPr>
              <a:t>fast_ptr</a:t>
            </a:r>
            <a:r>
              <a:rPr kumimoji="0" lang="en-US" sz="2400" b="0" i="0" u="none" strike="noStrike" cap="none" normalizeH="0" baseline="0">
                <a:ln>
                  <a:noFill/>
                </a:ln>
                <a:solidFill>
                  <a:schemeClr val="tx1"/>
                </a:solidFill>
                <a:effectLst/>
                <a:latin typeface="Arial Unicode MS" pitchFamily="34" charset="-128"/>
                <a:cs typeface="Arial" pitchFamily="34" charset="0"/>
              </a:rPr>
              <a:t>-&gt;next-&gt;</a:t>
            </a:r>
            <a:r>
              <a:rPr lang="en-US" sz="2400" err="1">
                <a:latin typeface="Arial Unicode MS" pitchFamily="34" charset="-128"/>
                <a:cs typeface="Arial" pitchFamily="34" charset="0"/>
              </a:rPr>
              <a:t>link</a:t>
            </a:r>
            <a:r>
              <a:rPr kumimoji="0" lang="en-US" sz="2400" b="0" i="0" u="none" strike="noStrike" cap="none" normalizeH="0" baseline="0" err="1">
                <a:ln>
                  <a:noFill/>
                </a:ln>
                <a:solidFill>
                  <a:schemeClr val="tx1"/>
                </a:solidFill>
                <a:effectLst/>
                <a:latin typeface="Arial Unicode MS" pitchFamily="34" charset="-128"/>
                <a:cs typeface="Arial" pitchFamily="34" charset="0"/>
              </a:rPr>
              <a:t>t</a:t>
            </a:r>
            <a:r>
              <a:rPr kumimoji="0" lang="en-US" sz="2400" b="0" i="0" u="none" strike="noStrike" cap="none" normalizeH="0" baseline="0">
                <a:ln>
                  <a:noFill/>
                </a:ln>
                <a:solidFill>
                  <a:schemeClr val="tx1"/>
                </a:solidFill>
                <a:effectLst/>
                <a:latin typeface="Arial Unicode MS" pitchFamily="34" charset="-128"/>
                <a:cs typeface="Arial" pitchFamily="34" charset="0"/>
              </a:rPr>
              <a:t>;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slow_ptr</a:t>
            </a:r>
            <a:r>
              <a:rPr kumimoji="0" lang="en-US" sz="2400" b="0" i="0" u="none" strike="noStrike" cap="none" normalizeH="0" baseline="0">
                <a:ln>
                  <a:noFill/>
                </a:ln>
                <a:solidFill>
                  <a:schemeClr val="tx1"/>
                </a:solidFill>
                <a:effectLst/>
                <a:latin typeface="Arial Unicode MS" pitchFamily="34" charset="-128"/>
                <a:cs typeface="Arial" pitchFamily="34" charset="0"/>
              </a:rPr>
              <a:t> = </a:t>
            </a:r>
            <a:r>
              <a:rPr kumimoji="0" lang="en-US" sz="2400" b="0" i="0" u="none" strike="noStrike" cap="none" normalizeH="0" baseline="0" err="1">
                <a:ln>
                  <a:noFill/>
                </a:ln>
                <a:solidFill>
                  <a:schemeClr val="tx1"/>
                </a:solidFill>
                <a:effectLst/>
                <a:latin typeface="Arial Unicode MS" pitchFamily="34" charset="-128"/>
                <a:cs typeface="Arial" pitchFamily="34" charset="0"/>
              </a:rPr>
              <a:t>slow_ptr</a:t>
            </a:r>
            <a:r>
              <a:rPr kumimoji="0" lang="en-US" sz="2400" b="0" i="0" u="none" strike="noStrike" cap="none" normalizeH="0" baseline="0">
                <a:ln>
                  <a:noFill/>
                </a:ln>
                <a:solidFill>
                  <a:schemeClr val="tx1"/>
                </a:solidFill>
                <a:effectLst/>
                <a:latin typeface="Arial Unicode MS" pitchFamily="34" charset="-128"/>
                <a:cs typeface="Arial" pitchFamily="34" charset="0"/>
              </a:rPr>
              <a:t>-&gt;link;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printf</a:t>
            </a:r>
            <a:r>
              <a:rPr kumimoji="0" lang="en-US" sz="2400" b="0" i="0" u="none" strike="noStrike" cap="none" normalizeH="0">
                <a:ln>
                  <a:noFill/>
                </a:ln>
                <a:solidFill>
                  <a:schemeClr val="tx1"/>
                </a:solidFill>
                <a:effectLst/>
                <a:latin typeface="Arial Unicode MS" pitchFamily="34" charset="-128"/>
                <a:cs typeface="Arial" pitchFamily="34" charset="0"/>
              </a:rPr>
              <a:t> </a:t>
            </a:r>
            <a:r>
              <a:rPr kumimoji="0" lang="en-US" sz="2400" b="0" i="0" u="none" strike="noStrike" cap="none" normalizeH="0" baseline="0" err="1">
                <a:ln>
                  <a:noFill/>
                </a:ln>
                <a:solidFill>
                  <a:schemeClr val="tx1"/>
                </a:solidFill>
                <a:effectLst/>
                <a:latin typeface="Arial Unicode MS" pitchFamily="34" charset="-128"/>
                <a:cs typeface="Arial" pitchFamily="34" charset="0"/>
              </a:rPr>
              <a:t>slow_ptr</a:t>
            </a:r>
            <a:r>
              <a:rPr kumimoji="0" lang="en-US" sz="2400" b="0" i="0" u="none" strike="noStrike" cap="none" normalizeH="0" baseline="0">
                <a:ln>
                  <a:noFill/>
                </a:ln>
                <a:solidFill>
                  <a:schemeClr val="tx1"/>
                </a:solidFill>
                <a:effectLst/>
                <a:latin typeface="Arial Unicode MS" pitchFamily="34" charset="-128"/>
                <a:cs typeface="Arial" pitchFamily="34" charset="0"/>
              </a:rPr>
              <a:t>-&gt;data</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  </a:t>
            </a:r>
            <a:endParaRPr kumimoji="0" lang="en-US"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a:ln>
                  <a:noFill/>
                </a:ln>
                <a:solidFill>
                  <a:schemeClr val="tx1"/>
                </a:solidFill>
                <a:effectLst/>
                <a:latin typeface="Arial Unicode MS" pitchFamily="34" charset="-128"/>
                <a:cs typeface="Arial" pitchFamily="34" charset="0"/>
              </a:rPr>
              <a:t>}  </a:t>
            </a:r>
            <a:endParaRPr kumimoji="0" lang="en-US" sz="48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7550315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381000" y="386007"/>
            <a:ext cx="7467600"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F3(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2000" b="0" i="0" u="none" strike="noStrike" cap="none" normalizeH="0" baseline="0" err="1">
                <a:ln>
                  <a:noFill/>
                </a:ln>
                <a:solidFill>
                  <a:schemeClr val="tx1"/>
                </a:solidFill>
                <a:effectLst/>
                <a:latin typeface="Arial Unicode MS" pitchFamily="34" charset="-128"/>
                <a:cs typeface="Arial" pitchFamily="34" charset="0"/>
              </a:rPr>
              <a:t>int</a:t>
            </a:r>
            <a:r>
              <a:rPr kumimoji="0" lang="en-US" sz="1600" b="0" i="0" u="none" strike="noStrike" cap="none" normalizeH="0" baseline="0">
                <a:ln>
                  <a:noFill/>
                </a:ln>
                <a:solidFill>
                  <a:schemeClr val="tx1"/>
                </a:solidFill>
                <a:effectLst/>
                <a:latin typeface="Arial" pitchFamily="34" charset="0"/>
                <a:cs typeface="Arial" pitchFamily="34" charset="0"/>
              </a:rPr>
              <a:t> </a:t>
            </a:r>
            <a:r>
              <a:rPr kumimoji="0" lang="en-US" sz="2000" b="0" i="0" u="none" strike="noStrike" cap="none" normalizeH="0" baseline="0">
                <a:ln>
                  <a:noFill/>
                </a:ln>
                <a:solidFill>
                  <a:schemeClr val="tx1"/>
                </a:solidFill>
                <a:effectLst/>
                <a:latin typeface="Arial Unicode MS" pitchFamily="34" charset="-128"/>
                <a:cs typeface="Arial" pitchFamily="34" charset="0"/>
              </a:rPr>
              <a:t>count = 0;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2000" b="0" i="0" u="none" strike="noStrike" cap="none" normalizeH="0" baseline="0" err="1">
                <a:ln>
                  <a:noFill/>
                </a:ln>
                <a:solidFill>
                  <a:schemeClr val="tx1"/>
                </a:solidFill>
                <a:effectLst/>
                <a:latin typeface="Arial Unicode MS" pitchFamily="34" charset="-128"/>
                <a:cs typeface="Arial" pitchFamily="34" charset="0"/>
              </a:rPr>
              <a:t>struct</a:t>
            </a:r>
            <a:r>
              <a:rPr kumimoji="0" lang="en-US" sz="1600" b="0" i="0" u="none" strike="noStrike" cap="none" normalizeH="0" baseline="0">
                <a:ln>
                  <a:noFill/>
                </a:ln>
                <a:solidFill>
                  <a:schemeClr val="tx1"/>
                </a:solidFill>
                <a:effectLst/>
                <a:latin typeface="Arial" pitchFamily="34" charset="0"/>
                <a:cs typeface="Arial" pitchFamily="34" charset="0"/>
              </a:rPr>
              <a:t> </a:t>
            </a:r>
            <a:r>
              <a:rPr kumimoji="0" lang="en-US" sz="2000" b="0" i="0" u="none" strike="noStrike" cap="none" normalizeH="0" baseline="0">
                <a:ln>
                  <a:noFill/>
                </a:ln>
                <a:solidFill>
                  <a:schemeClr val="tx1"/>
                </a:solidFill>
                <a:effectLst/>
                <a:latin typeface="Arial Unicode MS" pitchFamily="34" charset="-128"/>
                <a:cs typeface="Arial" pitchFamily="34" charset="0"/>
              </a:rPr>
              <a:t>node *mid = head; </a:t>
            </a:r>
          </a:p>
          <a:p>
            <a:pPr marL="0" marR="0" lvl="0" indent="0" algn="l" defTabSz="914400" rtl="0" eaLnBrk="0" fontAlgn="base" latinLnBrk="0" hangingPunct="0">
              <a:lnSpc>
                <a:spcPct val="100000"/>
              </a:lnSpc>
              <a:spcBef>
                <a:spcPct val="0"/>
              </a:spcBef>
              <a:spcAft>
                <a:spcPct val="0"/>
              </a:spcAft>
              <a:buClrTx/>
              <a:buSzTx/>
              <a:buFontTx/>
              <a:buNone/>
              <a:tabLst/>
            </a:pPr>
            <a:r>
              <a:rPr lang="en-US" sz="2000">
                <a:latin typeface="Arial Unicode MS" pitchFamily="34" charset="-128"/>
                <a:cs typeface="Arial" pitchFamily="34" charset="0"/>
              </a:rPr>
              <a:t>    temp = head</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1600" b="0" i="0" u="none" strike="noStrike" cap="none" normalizeH="0" baseline="0">
                <a:ln>
                  <a:noFill/>
                </a:ln>
                <a:solidFill>
                  <a:schemeClr val="tx1"/>
                </a:solidFill>
                <a:effectLst/>
                <a:latin typeface="Arial" pitchFamily="34" charset="0"/>
                <a:cs typeface="Arial" pitchFamily="34" charset="0"/>
              </a:rPr>
              <a:t> </a:t>
            </a:r>
            <a:endParaRPr kumimoji="0" lang="en-US" sz="44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while</a:t>
            </a:r>
            <a:r>
              <a:rPr kumimoji="0" lang="en-US" sz="1600" b="0" i="0" u="none" strike="noStrike" cap="none" normalizeH="0" baseline="0">
                <a:ln>
                  <a:noFill/>
                </a:ln>
                <a:solidFill>
                  <a:schemeClr val="tx1"/>
                </a:solidFill>
                <a:effectLst/>
                <a:latin typeface="Arial" pitchFamily="34" charset="0"/>
                <a:cs typeface="Arial" pitchFamily="34" charset="0"/>
              </a:rPr>
              <a:t> </a:t>
            </a:r>
            <a:r>
              <a:rPr kumimoji="0" lang="en-US" sz="2000" b="0" i="0" u="none" strike="noStrike" cap="none" normalizeH="0" baseline="0">
                <a:ln>
                  <a:noFill/>
                </a:ln>
                <a:solidFill>
                  <a:schemeClr val="tx1"/>
                </a:solidFill>
                <a:effectLst/>
                <a:latin typeface="Arial Unicode MS" pitchFamily="34" charset="-128"/>
                <a:cs typeface="Arial" pitchFamily="34" charset="0"/>
              </a:rPr>
              <a:t>(temp != NULL)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 update mid, when 'count' is odd number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if</a:t>
            </a:r>
            <a:r>
              <a:rPr kumimoji="0" lang="en-US" sz="1600" b="0" i="0" u="none" strike="noStrike" cap="none" normalizeH="0" baseline="0">
                <a:ln>
                  <a:noFill/>
                </a:ln>
                <a:solidFill>
                  <a:schemeClr val="tx1"/>
                </a:solidFill>
                <a:effectLst/>
                <a:latin typeface="Arial" pitchFamily="34" charset="0"/>
                <a:cs typeface="Arial" pitchFamily="34" charset="0"/>
              </a:rPr>
              <a:t> </a:t>
            </a:r>
            <a:r>
              <a:rPr kumimoji="0" lang="en-US" sz="2000" b="0" i="0" u="none" strike="noStrike" cap="none" normalizeH="0" baseline="0">
                <a:ln>
                  <a:noFill/>
                </a:ln>
                <a:solidFill>
                  <a:schemeClr val="tx1"/>
                </a:solidFill>
                <a:effectLst/>
                <a:latin typeface="Arial Unicode MS" pitchFamily="34" charset="-128"/>
                <a:cs typeface="Arial" pitchFamily="34" charset="0"/>
              </a:rPr>
              <a:t>(count &amp; 1)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mid = mid-&gt;link;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1600" b="0" i="0" u="none" strike="noStrike" cap="none" normalizeH="0" baseline="0">
                <a:ln>
                  <a:noFill/>
                </a:ln>
                <a:solidFill>
                  <a:schemeClr val="tx1"/>
                </a:solidFill>
                <a:effectLst/>
                <a:latin typeface="Arial" pitchFamily="34" charset="0"/>
                <a:cs typeface="Arial" pitchFamily="34" charset="0"/>
              </a:rPr>
              <a:t> </a:t>
            </a:r>
            <a:endParaRPr kumimoji="0" lang="en-US" sz="44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++count;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temp = temp-&gt;link;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1600" b="0" i="0" u="none" strike="noStrike" cap="none" normalizeH="0" baseline="0">
                <a:ln>
                  <a:noFill/>
                </a:ln>
                <a:solidFill>
                  <a:schemeClr val="tx1"/>
                </a:solidFill>
                <a:effectLst/>
                <a:latin typeface="Arial" pitchFamily="34" charset="0"/>
                <a:cs typeface="Arial" pitchFamily="34" charset="0"/>
              </a:rPr>
              <a:t> </a:t>
            </a:r>
            <a:endParaRPr kumimoji="0" lang="en-US" sz="44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 if empty list is provided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if</a:t>
            </a:r>
            <a:r>
              <a:rPr kumimoji="0" lang="en-US" sz="1600" b="0" i="0" u="none" strike="noStrike" cap="none" normalizeH="0" baseline="0">
                <a:ln>
                  <a:noFill/>
                </a:ln>
                <a:solidFill>
                  <a:schemeClr val="tx1"/>
                </a:solidFill>
                <a:effectLst/>
                <a:latin typeface="Arial" pitchFamily="34" charset="0"/>
                <a:cs typeface="Arial" pitchFamily="34" charset="0"/>
              </a:rPr>
              <a:t> </a:t>
            </a:r>
            <a:r>
              <a:rPr kumimoji="0" lang="en-US" sz="2000" b="0" i="0" u="none" strike="noStrike" cap="none" normalizeH="0" baseline="0">
                <a:ln>
                  <a:noFill/>
                </a:ln>
                <a:solidFill>
                  <a:schemeClr val="tx1"/>
                </a:solidFill>
                <a:effectLst/>
                <a:latin typeface="Arial Unicode MS" pitchFamily="34" charset="-128"/>
                <a:cs typeface="Arial" pitchFamily="34" charset="0"/>
              </a:rPr>
              <a:t>(mid != NULL) </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r>
              <a:rPr kumimoji="0" lang="en-US" sz="2000" b="0" i="0" u="none" strike="noStrike" cap="none" normalizeH="0" baseline="0" err="1">
                <a:ln>
                  <a:noFill/>
                </a:ln>
                <a:solidFill>
                  <a:schemeClr val="tx1"/>
                </a:solidFill>
                <a:effectLst/>
                <a:latin typeface="Arial Unicode MS" pitchFamily="34" charset="-128"/>
                <a:cs typeface="Arial" pitchFamily="34" charset="0"/>
              </a:rPr>
              <a:t>printf</a:t>
            </a:r>
            <a:r>
              <a:rPr kumimoji="0" lang="en-US" sz="2000" b="0" i="0" u="none" strike="noStrike" cap="none" normalizeH="0" baseline="0">
                <a:ln>
                  <a:noFill/>
                </a:ln>
                <a:solidFill>
                  <a:schemeClr val="tx1"/>
                </a:solidFill>
                <a:effectLst/>
                <a:latin typeface="Arial Unicode MS" pitchFamily="34" charset="-128"/>
                <a:cs typeface="Arial" pitchFamily="34" charset="0"/>
              </a:rPr>
              <a:t> mid-&gt;data</a:t>
            </a:r>
            <a:endParaRPr kumimoji="0" lang="en-US" sz="1600" b="0" i="0" u="none" strike="noStrike" cap="none" normalizeH="0" baseline="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a:ln>
                  <a:noFill/>
                </a:ln>
                <a:solidFill>
                  <a:schemeClr val="tx1"/>
                </a:solidFill>
                <a:effectLst/>
                <a:latin typeface="Arial Unicode MS" pitchFamily="34" charset="-128"/>
                <a:cs typeface="Arial" pitchFamily="34" charset="0"/>
              </a:rPr>
              <a:t>} </a:t>
            </a:r>
            <a:endParaRPr kumimoji="0" lang="en-US" sz="4400" b="0" i="0" u="none" strike="noStrike" cap="none" normalizeH="0" baseline="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val="28109251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a:solidFill>
                  <a:srgbClr val="7030A0"/>
                </a:solidFill>
              </a:rPr>
              <a:t>Advantages of Linked List</a:t>
            </a:r>
          </a:p>
        </p:txBody>
      </p:sp>
      <p:sp>
        <p:nvSpPr>
          <p:cNvPr id="3" name="Content Placeholder 2"/>
          <p:cNvSpPr>
            <a:spLocks noGrp="1"/>
          </p:cNvSpPr>
          <p:nvPr>
            <p:ph idx="1"/>
          </p:nvPr>
        </p:nvSpPr>
        <p:spPr>
          <a:xfrm>
            <a:off x="152400" y="762000"/>
            <a:ext cx="8686800" cy="5562600"/>
          </a:xfrm>
        </p:spPr>
        <p:txBody>
          <a:bodyPr>
            <a:noAutofit/>
          </a:bodyPr>
          <a:lstStyle/>
          <a:p>
            <a:pPr>
              <a:buNone/>
            </a:pPr>
            <a:r>
              <a:rPr lang="en-US" sz="2000" b="1" u="sng">
                <a:solidFill>
                  <a:srgbClr val="7030A0"/>
                </a:solidFill>
              </a:rPr>
              <a:t>Advantages</a:t>
            </a:r>
          </a:p>
          <a:p>
            <a:pPr algn="just">
              <a:buNone/>
            </a:pPr>
            <a:r>
              <a:rPr lang="en-US" sz="2000">
                <a:solidFill>
                  <a:schemeClr val="accent2">
                    <a:lumMod val="50000"/>
                  </a:schemeClr>
                </a:solidFill>
              </a:rPr>
              <a:t>1. 	A linked list is a dynamic data structure. It can grow in size whenever there is a need to add more elements.  An array on the other hand is a static data structure which has a fixed size. Size of an array is fixed, therefore, we need to know the upper limit or maximum size beforehand in order to declare an array. This many times, can lead to wastage of memory.</a:t>
            </a:r>
          </a:p>
          <a:p>
            <a:pPr algn="just">
              <a:buNone/>
            </a:pPr>
            <a:r>
              <a:rPr lang="en-US" sz="2000">
                <a:solidFill>
                  <a:schemeClr val="accent2">
                    <a:lumMod val="50000"/>
                  </a:schemeClr>
                </a:solidFill>
              </a:rPr>
              <a:t>2. 	A linked list provides us with ease of insertion and deletion. An element can be easily added to a linked list. It is also easy to delete an element from a linked list. Deletion of an element is not so easy from an array. All the elements on the right of the index where the element has been deleted need to be moved one space behind to accommodate for the deletion.</a:t>
            </a:r>
          </a:p>
          <a:p>
            <a:pPr algn="just">
              <a:buNone/>
            </a:pPr>
            <a:r>
              <a:rPr lang="en-US" sz="2000">
                <a:solidFill>
                  <a:schemeClr val="accent2">
                    <a:lumMod val="50000"/>
                  </a:schemeClr>
                </a:solidFill>
              </a:rPr>
              <a:t>3.	Let us consider an array : A = [1,2,5,7,9,10]. If we delete an element “5″ which is on index -”2″ ( an array index starts at “0″), we will have to move all elements on the right of “5″ – (7,9,10) one space to the left.  This can be an expensive operation. Also, if we want to insert an element on a given index, all the elements starting from that index to the end need to be moved one space to the right. In the above case, if we want to insert “4″ then – (5,7,9,10) will need to be moved one space to the right.</a:t>
            </a:r>
          </a:p>
          <a:p>
            <a:pPr>
              <a:buNone/>
            </a:pPr>
            <a:endParaRPr lang="en-US"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42900"/>
            <a:ext cx="8229600" cy="5745163"/>
          </a:xfrm>
        </p:spPr>
        <p:txBody>
          <a:bodyPr vert="horz" lIns="91440" tIns="45720" rIns="91440" bIns="45720" rtlCol="0" anchor="t">
            <a:normAutofit fontScale="92500" lnSpcReduction="10000"/>
          </a:bodyPr>
          <a:lstStyle/>
          <a:p>
            <a:pPr algn="ctr">
              <a:buNone/>
            </a:pPr>
            <a:r>
              <a:rPr lang="en-US" b="1" u="sng">
                <a:solidFill>
                  <a:srgbClr val="7030A0"/>
                </a:solidFill>
              </a:rPr>
              <a:t>Creating a new node</a:t>
            </a:r>
          </a:p>
          <a:p>
            <a:pPr>
              <a:buNone/>
            </a:pPr>
            <a:r>
              <a:rPr lang="en-US" err="1">
                <a:solidFill>
                  <a:srgbClr val="7030A0"/>
                </a:solidFill>
              </a:rPr>
              <a:t>getnode</a:t>
            </a:r>
            <a:r>
              <a:rPr lang="en-US">
                <a:solidFill>
                  <a:srgbClr val="7030A0"/>
                </a:solidFill>
              </a:rPr>
              <a:t>()</a:t>
            </a:r>
          </a:p>
          <a:p>
            <a:pPr>
              <a:buNone/>
            </a:pPr>
            <a:r>
              <a:rPr lang="en-US"/>
              <a:t>{</a:t>
            </a:r>
          </a:p>
          <a:p>
            <a:pPr>
              <a:buNone/>
            </a:pPr>
            <a:r>
              <a:rPr lang="en-US"/>
              <a:t>    </a:t>
            </a:r>
            <a:r>
              <a:rPr lang="en-US" err="1"/>
              <a:t>newnode</a:t>
            </a:r>
            <a:r>
              <a:rPr lang="en-US"/>
              <a:t>=(node*)malloc(</a:t>
            </a:r>
            <a:r>
              <a:rPr lang="en-US" err="1"/>
              <a:t>sizeof</a:t>
            </a:r>
            <a:r>
              <a:rPr lang="en-US"/>
              <a:t>(node));</a:t>
            </a:r>
          </a:p>
          <a:p>
            <a:pPr>
              <a:buNone/>
            </a:pPr>
            <a:r>
              <a:rPr lang="en-US"/>
              <a:t>}</a:t>
            </a:r>
            <a:endParaRPr lang="en-US">
              <a:ea typeface="Calibri"/>
              <a:cs typeface="Calibri"/>
            </a:endParaRPr>
          </a:p>
          <a:p>
            <a:pPr>
              <a:buNone/>
            </a:pPr>
            <a:endParaRPr lang="en-US"/>
          </a:p>
          <a:p>
            <a:pPr>
              <a:buNone/>
            </a:pPr>
            <a:r>
              <a:rPr lang="en-US" err="1">
                <a:solidFill>
                  <a:srgbClr val="7030A0"/>
                </a:solidFill>
              </a:rPr>
              <a:t>readnode</a:t>
            </a:r>
            <a:r>
              <a:rPr lang="en-US">
                <a:solidFill>
                  <a:srgbClr val="7030A0"/>
                </a:solidFill>
              </a:rPr>
              <a:t>()</a:t>
            </a:r>
          </a:p>
          <a:p>
            <a:pPr>
              <a:buNone/>
            </a:pPr>
            <a:r>
              <a:rPr lang="en-US"/>
              <a:t>{</a:t>
            </a:r>
          </a:p>
          <a:p>
            <a:pPr>
              <a:buNone/>
            </a:pPr>
            <a:r>
              <a:rPr lang="en-US"/>
              <a:t>    read </a:t>
            </a:r>
            <a:r>
              <a:rPr lang="en-US" err="1"/>
              <a:t>newnode</a:t>
            </a:r>
            <a:r>
              <a:rPr lang="en-US"/>
              <a:t>-&gt;data;</a:t>
            </a:r>
          </a:p>
          <a:p>
            <a:pPr>
              <a:buNone/>
            </a:pPr>
            <a:r>
              <a:rPr lang="en-US"/>
              <a:t>    </a:t>
            </a:r>
            <a:r>
              <a:rPr lang="en-US" err="1"/>
              <a:t>newnode</a:t>
            </a:r>
            <a:r>
              <a:rPr lang="en-US"/>
              <a:t>-&gt;link=NULL;</a:t>
            </a:r>
          </a:p>
          <a:p>
            <a:pPr>
              <a:buNone/>
            </a:pPr>
            <a:r>
              <a:rPr lang="en-US"/>
              <a: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a:solidFill>
                  <a:srgbClr val="7030A0"/>
                </a:solidFill>
              </a:rPr>
              <a:t>Disadvantages of Linked List</a:t>
            </a:r>
          </a:p>
        </p:txBody>
      </p:sp>
      <p:sp>
        <p:nvSpPr>
          <p:cNvPr id="3" name="Content Placeholder 2"/>
          <p:cNvSpPr>
            <a:spLocks noGrp="1"/>
          </p:cNvSpPr>
          <p:nvPr>
            <p:ph idx="1"/>
          </p:nvPr>
        </p:nvSpPr>
        <p:spPr>
          <a:xfrm>
            <a:off x="152400" y="1219200"/>
            <a:ext cx="8686800" cy="5562600"/>
          </a:xfrm>
        </p:spPr>
        <p:txBody>
          <a:bodyPr>
            <a:noAutofit/>
          </a:bodyPr>
          <a:lstStyle/>
          <a:p>
            <a:pPr>
              <a:buNone/>
            </a:pPr>
            <a:r>
              <a:rPr lang="en-US" sz="2800" b="1" u="sng">
                <a:solidFill>
                  <a:srgbClr val="7030A0"/>
                </a:solidFill>
              </a:rPr>
              <a:t>Disadvantages</a:t>
            </a:r>
          </a:p>
          <a:p>
            <a:pPr>
              <a:lnSpc>
                <a:spcPct val="200000"/>
              </a:lnSpc>
              <a:buNone/>
            </a:pPr>
            <a:r>
              <a:rPr lang="en-US" sz="2400">
                <a:solidFill>
                  <a:schemeClr val="accent2">
                    <a:lumMod val="50000"/>
                  </a:schemeClr>
                </a:solidFill>
              </a:rPr>
              <a:t>1. Arrays have better cache locality than Linked lists.</a:t>
            </a:r>
          </a:p>
          <a:p>
            <a:pPr>
              <a:lnSpc>
                <a:spcPct val="200000"/>
              </a:lnSpc>
              <a:buNone/>
            </a:pPr>
            <a:r>
              <a:rPr lang="en-US" sz="2400">
                <a:solidFill>
                  <a:schemeClr val="accent2">
                    <a:lumMod val="50000"/>
                  </a:schemeClr>
                </a:solidFill>
              </a:rPr>
              <a:t>2. Extra storage space for a pointer is required in case of linked lists.</a:t>
            </a:r>
          </a:p>
          <a:p>
            <a:pPr>
              <a:buNone/>
            </a:pPr>
            <a:endParaRPr lang="en-US" sz="200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03900332"/>
              </p:ext>
            </p:extLst>
          </p:nvPr>
        </p:nvGraphicFramePr>
        <p:xfrm>
          <a:off x="6858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659484578"/>
              </p:ext>
            </p:extLst>
          </p:nvPr>
        </p:nvGraphicFramePr>
        <p:xfrm>
          <a:off x="27432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1378312574"/>
              </p:ext>
            </p:extLst>
          </p:nvPr>
        </p:nvGraphicFramePr>
        <p:xfrm>
          <a:off x="48006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286000" y="99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99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129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1295400"/>
            <a:ext cx="838200" cy="369332"/>
          </a:xfrm>
          <a:prstGeom prst="rect">
            <a:avLst/>
          </a:prstGeom>
          <a:noFill/>
        </p:spPr>
        <p:txBody>
          <a:bodyPr wrap="square" rtlCol="0">
            <a:spAutoFit/>
          </a:bodyPr>
          <a:lstStyle/>
          <a:p>
            <a:r>
              <a:rPr lang="en-US" b="1">
                <a:solidFill>
                  <a:srgbClr val="7030A0"/>
                </a:solidFill>
              </a:rPr>
              <a:t>1000</a:t>
            </a:r>
          </a:p>
        </p:txBody>
      </p:sp>
      <p:sp>
        <p:nvSpPr>
          <p:cNvPr id="11" name="TextBox 10"/>
          <p:cNvSpPr txBox="1"/>
          <p:nvPr/>
        </p:nvSpPr>
        <p:spPr>
          <a:xfrm>
            <a:off x="3124200" y="1295400"/>
            <a:ext cx="838200" cy="369332"/>
          </a:xfrm>
          <a:prstGeom prst="rect">
            <a:avLst/>
          </a:prstGeom>
          <a:noFill/>
        </p:spPr>
        <p:txBody>
          <a:bodyPr wrap="square" rtlCol="0">
            <a:spAutoFit/>
          </a:bodyPr>
          <a:lstStyle/>
          <a:p>
            <a:r>
              <a:rPr lang="en-US" b="1">
                <a:solidFill>
                  <a:srgbClr val="7030A0"/>
                </a:solidFill>
              </a:rPr>
              <a:t>2000</a:t>
            </a:r>
          </a:p>
        </p:txBody>
      </p:sp>
      <p:sp>
        <p:nvSpPr>
          <p:cNvPr id="12" name="TextBox 11"/>
          <p:cNvSpPr txBox="1"/>
          <p:nvPr/>
        </p:nvSpPr>
        <p:spPr>
          <a:xfrm>
            <a:off x="5181600" y="1295400"/>
            <a:ext cx="838200" cy="369332"/>
          </a:xfrm>
          <a:prstGeom prst="rect">
            <a:avLst/>
          </a:prstGeom>
          <a:noFill/>
        </p:spPr>
        <p:txBody>
          <a:bodyPr wrap="square" rtlCol="0">
            <a:spAutoFit/>
          </a:bodyPr>
          <a:lstStyle/>
          <a:p>
            <a:r>
              <a:rPr lang="en-US" b="1">
                <a:solidFill>
                  <a:srgbClr val="7030A0"/>
                </a:solidFill>
              </a:rPr>
              <a:t>3000</a:t>
            </a:r>
          </a:p>
        </p:txBody>
      </p:sp>
      <p:sp>
        <p:nvSpPr>
          <p:cNvPr id="13" name="TextBox 12"/>
          <p:cNvSpPr txBox="1"/>
          <p:nvPr/>
        </p:nvSpPr>
        <p:spPr>
          <a:xfrm>
            <a:off x="762000" y="1611868"/>
            <a:ext cx="838200" cy="369332"/>
          </a:xfrm>
          <a:prstGeom prst="rect">
            <a:avLst/>
          </a:prstGeom>
          <a:noFill/>
        </p:spPr>
        <p:txBody>
          <a:bodyPr wrap="square" rtlCol="0">
            <a:spAutoFit/>
          </a:bodyPr>
          <a:lstStyle/>
          <a:p>
            <a:r>
              <a:rPr lang="en-US" b="1">
                <a:solidFill>
                  <a:srgbClr val="C00000"/>
                </a:solidFill>
              </a:rPr>
              <a:t>head</a:t>
            </a:r>
          </a:p>
        </p:txBody>
      </p:sp>
      <p:graphicFrame>
        <p:nvGraphicFramePr>
          <p:cNvPr id="15" name="Table 14"/>
          <p:cNvGraphicFramePr>
            <a:graphicFrameLocks noGrp="1"/>
          </p:cNvGraphicFramePr>
          <p:nvPr>
            <p:extLst>
              <p:ext uri="{D42A27DB-BD31-4B8C-83A1-F6EECF244321}">
                <p14:modId xmlns:p14="http://schemas.microsoft.com/office/powerpoint/2010/main" val="3314371403"/>
              </p:ext>
            </p:extLst>
          </p:nvPr>
        </p:nvGraphicFramePr>
        <p:xfrm>
          <a:off x="68580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7848600" y="1219200"/>
            <a:ext cx="838200" cy="369332"/>
          </a:xfrm>
          <a:prstGeom prst="rect">
            <a:avLst/>
          </a:prstGeom>
          <a:noFill/>
        </p:spPr>
        <p:txBody>
          <a:bodyPr wrap="square" rtlCol="0">
            <a:spAutoFit/>
          </a:bodyPr>
          <a:lstStyle/>
          <a:p>
            <a:r>
              <a:rPr lang="en-US" b="1">
                <a:solidFill>
                  <a:srgbClr val="7030A0"/>
                </a:solidFill>
              </a:rPr>
              <a:t>4000</a:t>
            </a:r>
          </a:p>
        </p:txBody>
      </p:sp>
      <p:cxnSp>
        <p:nvCxnSpPr>
          <p:cNvPr id="17" name="Straight Arrow Connector 16"/>
          <p:cNvCxnSpPr/>
          <p:nvPr/>
        </p:nvCxnSpPr>
        <p:spPr>
          <a:xfrm flipV="1">
            <a:off x="84582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53400" y="1524000"/>
            <a:ext cx="838200" cy="369332"/>
          </a:xfrm>
          <a:prstGeom prst="rect">
            <a:avLst/>
          </a:prstGeom>
          <a:noFill/>
        </p:spPr>
        <p:txBody>
          <a:bodyPr wrap="square" rtlCol="0">
            <a:spAutoFit/>
          </a:bodyPr>
          <a:lstStyle/>
          <a:p>
            <a:r>
              <a:rPr lang="en-US" b="1">
                <a:solidFill>
                  <a:srgbClr val="C00000"/>
                </a:solidFill>
              </a:rPr>
              <a:t>top</a:t>
            </a:r>
          </a:p>
        </p:txBody>
      </p:sp>
      <p:cxnSp>
        <p:nvCxnSpPr>
          <p:cNvPr id="20" name="Straight Arrow Connector 19"/>
          <p:cNvCxnSpPr/>
          <p:nvPr/>
        </p:nvCxnSpPr>
        <p:spPr>
          <a:xfrm flipV="1">
            <a:off x="70866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81800" y="1524000"/>
            <a:ext cx="12192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cxnSp>
        <p:nvCxnSpPr>
          <p:cNvPr id="22" name="Straight Arrow Connector 21"/>
          <p:cNvCxnSpPr/>
          <p:nvPr/>
        </p:nvCxnSpPr>
        <p:spPr>
          <a:xfrm>
            <a:off x="6400800" y="99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43300" y="0"/>
            <a:ext cx="2476500" cy="369332"/>
          </a:xfrm>
          <a:prstGeom prst="rect">
            <a:avLst/>
          </a:prstGeom>
          <a:noFill/>
        </p:spPr>
        <p:txBody>
          <a:bodyPr wrap="square" rtlCol="0">
            <a:spAutoFit/>
          </a:bodyPr>
          <a:lstStyle/>
          <a:p>
            <a:r>
              <a:rPr lang="en-US"/>
              <a:t>Push( ) – </a:t>
            </a:r>
            <a:r>
              <a:rPr lang="en-US" err="1"/>
              <a:t>insertlast</a:t>
            </a:r>
            <a:r>
              <a:rPr lang="en-US"/>
              <a:t>( )</a:t>
            </a:r>
          </a:p>
        </p:txBody>
      </p:sp>
      <p:graphicFrame>
        <p:nvGraphicFramePr>
          <p:cNvPr id="24" name="Table 23"/>
          <p:cNvGraphicFramePr>
            <a:graphicFrameLocks noGrp="1"/>
          </p:cNvGraphicFramePr>
          <p:nvPr>
            <p:extLst>
              <p:ext uri="{D42A27DB-BD31-4B8C-83A1-F6EECF244321}">
                <p14:modId xmlns:p14="http://schemas.microsoft.com/office/powerpoint/2010/main" val="3334128931"/>
              </p:ext>
            </p:extLst>
          </p:nvPr>
        </p:nvGraphicFramePr>
        <p:xfrm>
          <a:off x="685800" y="2971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5" name="Table 24"/>
          <p:cNvGraphicFramePr>
            <a:graphicFrameLocks noGrp="1"/>
          </p:cNvGraphicFramePr>
          <p:nvPr>
            <p:extLst>
              <p:ext uri="{D42A27DB-BD31-4B8C-83A1-F6EECF244321}">
                <p14:modId xmlns:p14="http://schemas.microsoft.com/office/powerpoint/2010/main" val="1155245330"/>
              </p:ext>
            </p:extLst>
          </p:nvPr>
        </p:nvGraphicFramePr>
        <p:xfrm>
          <a:off x="2743200" y="2971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26" name="Table 25"/>
          <p:cNvGraphicFramePr>
            <a:graphicFrameLocks noGrp="1"/>
          </p:cNvGraphicFramePr>
          <p:nvPr>
            <p:extLst>
              <p:ext uri="{D42A27DB-BD31-4B8C-83A1-F6EECF244321}">
                <p14:modId xmlns:p14="http://schemas.microsoft.com/office/powerpoint/2010/main" val="1285718072"/>
              </p:ext>
            </p:extLst>
          </p:nvPr>
        </p:nvGraphicFramePr>
        <p:xfrm>
          <a:off x="4800600" y="2971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4000</a:t>
                      </a:r>
                    </a:p>
                  </a:txBody>
                  <a:tcPr/>
                </a:tc>
                <a:extLst>
                  <a:ext uri="{0D108BD9-81ED-4DB2-BD59-A6C34878D82A}">
                    <a16:rowId xmlns:a16="http://schemas.microsoft.com/office/drawing/2014/main" val="10000"/>
                  </a:ext>
                </a:extLst>
              </a:tr>
            </a:tbl>
          </a:graphicData>
        </a:graphic>
      </p:graphicFrame>
      <p:cxnSp>
        <p:nvCxnSpPr>
          <p:cNvPr id="27" name="Straight Arrow Connector 26"/>
          <p:cNvCxnSpPr/>
          <p:nvPr/>
        </p:nvCxnSpPr>
        <p:spPr>
          <a:xfrm>
            <a:off x="2286000" y="3200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a:off x="4343400" y="3200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flipV="1">
            <a:off x="1066800" y="3505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95400" y="3505200"/>
            <a:ext cx="838200" cy="369332"/>
          </a:xfrm>
          <a:prstGeom prst="rect">
            <a:avLst/>
          </a:prstGeom>
          <a:noFill/>
        </p:spPr>
        <p:txBody>
          <a:bodyPr wrap="square" rtlCol="0">
            <a:spAutoFit/>
          </a:bodyPr>
          <a:lstStyle/>
          <a:p>
            <a:r>
              <a:rPr lang="en-US" b="1">
                <a:solidFill>
                  <a:srgbClr val="7030A0"/>
                </a:solidFill>
              </a:rPr>
              <a:t>1000</a:t>
            </a:r>
          </a:p>
        </p:txBody>
      </p:sp>
      <p:sp>
        <p:nvSpPr>
          <p:cNvPr id="31" name="TextBox 30"/>
          <p:cNvSpPr txBox="1"/>
          <p:nvPr/>
        </p:nvSpPr>
        <p:spPr>
          <a:xfrm>
            <a:off x="3124200" y="3505200"/>
            <a:ext cx="838200" cy="369332"/>
          </a:xfrm>
          <a:prstGeom prst="rect">
            <a:avLst/>
          </a:prstGeom>
          <a:noFill/>
        </p:spPr>
        <p:txBody>
          <a:bodyPr wrap="square" rtlCol="0">
            <a:spAutoFit/>
          </a:bodyPr>
          <a:lstStyle/>
          <a:p>
            <a:r>
              <a:rPr lang="en-US" b="1">
                <a:solidFill>
                  <a:srgbClr val="7030A0"/>
                </a:solidFill>
              </a:rPr>
              <a:t>2000</a:t>
            </a:r>
          </a:p>
        </p:txBody>
      </p:sp>
      <p:sp>
        <p:nvSpPr>
          <p:cNvPr id="32" name="TextBox 31"/>
          <p:cNvSpPr txBox="1"/>
          <p:nvPr/>
        </p:nvSpPr>
        <p:spPr>
          <a:xfrm>
            <a:off x="5181600" y="3505200"/>
            <a:ext cx="838200" cy="369332"/>
          </a:xfrm>
          <a:prstGeom prst="rect">
            <a:avLst/>
          </a:prstGeom>
          <a:noFill/>
        </p:spPr>
        <p:txBody>
          <a:bodyPr wrap="square" rtlCol="0">
            <a:spAutoFit/>
          </a:bodyPr>
          <a:lstStyle/>
          <a:p>
            <a:r>
              <a:rPr lang="en-US" b="1">
                <a:solidFill>
                  <a:srgbClr val="7030A0"/>
                </a:solidFill>
              </a:rPr>
              <a:t>3000</a:t>
            </a:r>
          </a:p>
        </p:txBody>
      </p:sp>
      <p:sp>
        <p:nvSpPr>
          <p:cNvPr id="33" name="TextBox 32"/>
          <p:cNvSpPr txBox="1"/>
          <p:nvPr/>
        </p:nvSpPr>
        <p:spPr>
          <a:xfrm>
            <a:off x="762000" y="3821668"/>
            <a:ext cx="838200" cy="369332"/>
          </a:xfrm>
          <a:prstGeom prst="rect">
            <a:avLst/>
          </a:prstGeom>
          <a:noFill/>
        </p:spPr>
        <p:txBody>
          <a:bodyPr wrap="square" rtlCol="0">
            <a:spAutoFit/>
          </a:bodyPr>
          <a:lstStyle/>
          <a:p>
            <a:r>
              <a:rPr lang="en-US" b="1">
                <a:solidFill>
                  <a:srgbClr val="C00000"/>
                </a:solidFill>
              </a:rPr>
              <a:t>head</a:t>
            </a:r>
          </a:p>
        </p:txBody>
      </p:sp>
      <p:graphicFrame>
        <p:nvGraphicFramePr>
          <p:cNvPr id="34" name="Table 33"/>
          <p:cNvGraphicFramePr>
            <a:graphicFrameLocks noGrp="1"/>
          </p:cNvGraphicFramePr>
          <p:nvPr>
            <p:extLst>
              <p:ext uri="{D42A27DB-BD31-4B8C-83A1-F6EECF244321}">
                <p14:modId xmlns:p14="http://schemas.microsoft.com/office/powerpoint/2010/main" val="3452975145"/>
              </p:ext>
            </p:extLst>
          </p:nvPr>
        </p:nvGraphicFramePr>
        <p:xfrm>
          <a:off x="6858000" y="2971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35" name="TextBox 34"/>
          <p:cNvSpPr txBox="1"/>
          <p:nvPr/>
        </p:nvSpPr>
        <p:spPr>
          <a:xfrm>
            <a:off x="7848600" y="3429000"/>
            <a:ext cx="838200" cy="369332"/>
          </a:xfrm>
          <a:prstGeom prst="rect">
            <a:avLst/>
          </a:prstGeom>
          <a:noFill/>
        </p:spPr>
        <p:txBody>
          <a:bodyPr wrap="square" rtlCol="0">
            <a:spAutoFit/>
          </a:bodyPr>
          <a:lstStyle/>
          <a:p>
            <a:r>
              <a:rPr lang="en-US" b="1">
                <a:solidFill>
                  <a:srgbClr val="7030A0"/>
                </a:solidFill>
              </a:rPr>
              <a:t>4000</a:t>
            </a:r>
          </a:p>
        </p:txBody>
      </p:sp>
      <p:cxnSp>
        <p:nvCxnSpPr>
          <p:cNvPr id="36" name="Straight Arrow Connector 35"/>
          <p:cNvCxnSpPr/>
          <p:nvPr/>
        </p:nvCxnSpPr>
        <p:spPr>
          <a:xfrm flipV="1">
            <a:off x="84582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TextBox 36"/>
          <p:cNvSpPr txBox="1"/>
          <p:nvPr/>
        </p:nvSpPr>
        <p:spPr>
          <a:xfrm>
            <a:off x="8153400" y="3733800"/>
            <a:ext cx="838200" cy="369332"/>
          </a:xfrm>
          <a:prstGeom prst="rect">
            <a:avLst/>
          </a:prstGeom>
          <a:noFill/>
        </p:spPr>
        <p:txBody>
          <a:bodyPr wrap="square" rtlCol="0">
            <a:spAutoFit/>
          </a:bodyPr>
          <a:lstStyle/>
          <a:p>
            <a:r>
              <a:rPr lang="en-US" b="1">
                <a:solidFill>
                  <a:srgbClr val="C00000"/>
                </a:solidFill>
              </a:rPr>
              <a:t>top</a:t>
            </a:r>
          </a:p>
        </p:txBody>
      </p:sp>
      <p:cxnSp>
        <p:nvCxnSpPr>
          <p:cNvPr id="38" name="Straight Arrow Connector 37"/>
          <p:cNvCxnSpPr/>
          <p:nvPr/>
        </p:nvCxnSpPr>
        <p:spPr>
          <a:xfrm flipV="1">
            <a:off x="7086600" y="34290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9" name="TextBox 38"/>
          <p:cNvSpPr txBox="1"/>
          <p:nvPr/>
        </p:nvSpPr>
        <p:spPr>
          <a:xfrm>
            <a:off x="6781800" y="3733800"/>
            <a:ext cx="12192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cxnSp>
        <p:nvCxnSpPr>
          <p:cNvPr id="40" name="Straight Arrow Connector 39"/>
          <p:cNvCxnSpPr/>
          <p:nvPr/>
        </p:nvCxnSpPr>
        <p:spPr>
          <a:xfrm>
            <a:off x="6400800" y="3200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1" name="TextBox 40"/>
          <p:cNvSpPr txBox="1"/>
          <p:nvPr/>
        </p:nvSpPr>
        <p:spPr>
          <a:xfrm>
            <a:off x="3543300" y="2209800"/>
            <a:ext cx="2057400" cy="369332"/>
          </a:xfrm>
          <a:prstGeom prst="rect">
            <a:avLst/>
          </a:prstGeom>
          <a:noFill/>
        </p:spPr>
        <p:txBody>
          <a:bodyPr wrap="square" rtlCol="0">
            <a:spAutoFit/>
          </a:bodyPr>
          <a:lstStyle/>
          <a:p>
            <a:r>
              <a:rPr lang="en-US"/>
              <a:t>Pop( ) - </a:t>
            </a:r>
            <a:r>
              <a:rPr lang="en-US" err="1"/>
              <a:t>Deletelast</a:t>
            </a:r>
            <a:r>
              <a:rPr lang="en-US"/>
              <a:t>( )</a:t>
            </a:r>
          </a:p>
        </p:txBody>
      </p:sp>
    </p:spTree>
    <p:extLst>
      <p:ext uri="{BB962C8B-B14F-4D97-AF65-F5344CB8AC3E}">
        <p14:creationId xmlns:p14="http://schemas.microsoft.com/office/powerpoint/2010/main" val="181391978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40657190"/>
              </p:ext>
            </p:extLst>
          </p:nvPr>
        </p:nvGraphicFramePr>
        <p:xfrm>
          <a:off x="6858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958014483"/>
              </p:ext>
            </p:extLst>
          </p:nvPr>
        </p:nvGraphicFramePr>
        <p:xfrm>
          <a:off x="27432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2026610799"/>
              </p:ext>
            </p:extLst>
          </p:nvPr>
        </p:nvGraphicFramePr>
        <p:xfrm>
          <a:off x="48006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7" name="Straight Arrow Connector 6"/>
          <p:cNvCxnSpPr/>
          <p:nvPr/>
        </p:nvCxnSpPr>
        <p:spPr>
          <a:xfrm>
            <a:off x="2286000" y="990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4343400" y="9890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1066800" y="1295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1295400" y="1295400"/>
            <a:ext cx="838200" cy="369332"/>
          </a:xfrm>
          <a:prstGeom prst="rect">
            <a:avLst/>
          </a:prstGeom>
          <a:noFill/>
        </p:spPr>
        <p:txBody>
          <a:bodyPr wrap="square" rtlCol="0">
            <a:spAutoFit/>
          </a:bodyPr>
          <a:lstStyle/>
          <a:p>
            <a:r>
              <a:rPr lang="en-US" b="1">
                <a:solidFill>
                  <a:srgbClr val="7030A0"/>
                </a:solidFill>
              </a:rPr>
              <a:t>1000</a:t>
            </a:r>
          </a:p>
        </p:txBody>
      </p:sp>
      <p:sp>
        <p:nvSpPr>
          <p:cNvPr id="11" name="TextBox 10"/>
          <p:cNvSpPr txBox="1"/>
          <p:nvPr/>
        </p:nvSpPr>
        <p:spPr>
          <a:xfrm>
            <a:off x="3124200" y="1295400"/>
            <a:ext cx="838200" cy="369332"/>
          </a:xfrm>
          <a:prstGeom prst="rect">
            <a:avLst/>
          </a:prstGeom>
          <a:noFill/>
        </p:spPr>
        <p:txBody>
          <a:bodyPr wrap="square" rtlCol="0">
            <a:spAutoFit/>
          </a:bodyPr>
          <a:lstStyle/>
          <a:p>
            <a:r>
              <a:rPr lang="en-US" b="1">
                <a:solidFill>
                  <a:srgbClr val="7030A0"/>
                </a:solidFill>
              </a:rPr>
              <a:t>2000</a:t>
            </a:r>
          </a:p>
        </p:txBody>
      </p:sp>
      <p:sp>
        <p:nvSpPr>
          <p:cNvPr id="12" name="TextBox 11"/>
          <p:cNvSpPr txBox="1"/>
          <p:nvPr/>
        </p:nvSpPr>
        <p:spPr>
          <a:xfrm>
            <a:off x="5181600" y="1295400"/>
            <a:ext cx="838200" cy="369332"/>
          </a:xfrm>
          <a:prstGeom prst="rect">
            <a:avLst/>
          </a:prstGeom>
          <a:noFill/>
        </p:spPr>
        <p:txBody>
          <a:bodyPr wrap="square" rtlCol="0">
            <a:spAutoFit/>
          </a:bodyPr>
          <a:lstStyle/>
          <a:p>
            <a:r>
              <a:rPr lang="en-US" b="1">
                <a:solidFill>
                  <a:srgbClr val="7030A0"/>
                </a:solidFill>
              </a:rPr>
              <a:t>3000</a:t>
            </a:r>
          </a:p>
        </p:txBody>
      </p:sp>
      <p:sp>
        <p:nvSpPr>
          <p:cNvPr id="13" name="TextBox 12"/>
          <p:cNvSpPr txBox="1"/>
          <p:nvPr/>
        </p:nvSpPr>
        <p:spPr>
          <a:xfrm>
            <a:off x="762000" y="1611868"/>
            <a:ext cx="838200" cy="369332"/>
          </a:xfrm>
          <a:prstGeom prst="rect">
            <a:avLst/>
          </a:prstGeom>
          <a:noFill/>
        </p:spPr>
        <p:txBody>
          <a:bodyPr wrap="square" rtlCol="0">
            <a:spAutoFit/>
          </a:bodyPr>
          <a:lstStyle/>
          <a:p>
            <a:r>
              <a:rPr lang="en-US" b="1">
                <a:solidFill>
                  <a:srgbClr val="C00000"/>
                </a:solidFill>
              </a:rPr>
              <a:t>front</a:t>
            </a:r>
          </a:p>
        </p:txBody>
      </p:sp>
      <p:graphicFrame>
        <p:nvGraphicFramePr>
          <p:cNvPr id="15" name="Table 14"/>
          <p:cNvGraphicFramePr>
            <a:graphicFrameLocks noGrp="1"/>
          </p:cNvGraphicFramePr>
          <p:nvPr>
            <p:extLst>
              <p:ext uri="{D42A27DB-BD31-4B8C-83A1-F6EECF244321}">
                <p14:modId xmlns:p14="http://schemas.microsoft.com/office/powerpoint/2010/main" val="3182220614"/>
              </p:ext>
            </p:extLst>
          </p:nvPr>
        </p:nvGraphicFramePr>
        <p:xfrm>
          <a:off x="6858000" y="762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16" name="TextBox 15"/>
          <p:cNvSpPr txBox="1"/>
          <p:nvPr/>
        </p:nvSpPr>
        <p:spPr>
          <a:xfrm>
            <a:off x="7848600" y="1219200"/>
            <a:ext cx="838200" cy="369332"/>
          </a:xfrm>
          <a:prstGeom prst="rect">
            <a:avLst/>
          </a:prstGeom>
          <a:noFill/>
        </p:spPr>
        <p:txBody>
          <a:bodyPr wrap="square" rtlCol="0">
            <a:spAutoFit/>
          </a:bodyPr>
          <a:lstStyle/>
          <a:p>
            <a:r>
              <a:rPr lang="en-US" b="1">
                <a:solidFill>
                  <a:srgbClr val="7030A0"/>
                </a:solidFill>
              </a:rPr>
              <a:t>4000</a:t>
            </a:r>
          </a:p>
        </p:txBody>
      </p:sp>
      <p:cxnSp>
        <p:nvCxnSpPr>
          <p:cNvPr id="17" name="Straight Arrow Connector 16"/>
          <p:cNvCxnSpPr/>
          <p:nvPr/>
        </p:nvCxnSpPr>
        <p:spPr>
          <a:xfrm flipV="1">
            <a:off x="84582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8153400" y="1524000"/>
            <a:ext cx="838200" cy="369332"/>
          </a:xfrm>
          <a:prstGeom prst="rect">
            <a:avLst/>
          </a:prstGeom>
          <a:noFill/>
        </p:spPr>
        <p:txBody>
          <a:bodyPr wrap="square" rtlCol="0">
            <a:spAutoFit/>
          </a:bodyPr>
          <a:lstStyle/>
          <a:p>
            <a:r>
              <a:rPr lang="en-US" b="1">
                <a:solidFill>
                  <a:srgbClr val="C00000"/>
                </a:solidFill>
              </a:rPr>
              <a:t>rear</a:t>
            </a:r>
          </a:p>
        </p:txBody>
      </p:sp>
      <p:cxnSp>
        <p:nvCxnSpPr>
          <p:cNvPr id="20" name="Straight Arrow Connector 19"/>
          <p:cNvCxnSpPr/>
          <p:nvPr/>
        </p:nvCxnSpPr>
        <p:spPr>
          <a:xfrm flipV="1">
            <a:off x="7086600" y="1219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6781800" y="1524000"/>
            <a:ext cx="12192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sp>
        <p:nvSpPr>
          <p:cNvPr id="23" name="TextBox 22"/>
          <p:cNvSpPr txBox="1"/>
          <p:nvPr/>
        </p:nvSpPr>
        <p:spPr>
          <a:xfrm>
            <a:off x="3543300" y="0"/>
            <a:ext cx="2476500" cy="369332"/>
          </a:xfrm>
          <a:prstGeom prst="rect">
            <a:avLst/>
          </a:prstGeom>
          <a:noFill/>
        </p:spPr>
        <p:txBody>
          <a:bodyPr wrap="square" rtlCol="0">
            <a:spAutoFit/>
          </a:bodyPr>
          <a:lstStyle/>
          <a:p>
            <a:r>
              <a:rPr lang="en-US" err="1"/>
              <a:t>enqueue</a:t>
            </a:r>
            <a:r>
              <a:rPr lang="en-US"/>
              <a:t>( ) – </a:t>
            </a:r>
            <a:r>
              <a:rPr lang="en-US" err="1"/>
              <a:t>insertlast</a:t>
            </a:r>
            <a:r>
              <a:rPr lang="en-US"/>
              <a:t>( )</a:t>
            </a:r>
          </a:p>
        </p:txBody>
      </p:sp>
      <p:sp>
        <p:nvSpPr>
          <p:cNvPr id="41" name="TextBox 40"/>
          <p:cNvSpPr txBox="1"/>
          <p:nvPr/>
        </p:nvSpPr>
        <p:spPr>
          <a:xfrm>
            <a:off x="3543300" y="3657600"/>
            <a:ext cx="3009900" cy="369332"/>
          </a:xfrm>
          <a:prstGeom prst="rect">
            <a:avLst/>
          </a:prstGeom>
          <a:noFill/>
        </p:spPr>
        <p:txBody>
          <a:bodyPr wrap="square" rtlCol="0">
            <a:spAutoFit/>
          </a:bodyPr>
          <a:lstStyle/>
          <a:p>
            <a:r>
              <a:rPr lang="en-US" err="1"/>
              <a:t>dequeue</a:t>
            </a:r>
            <a:r>
              <a:rPr lang="en-US"/>
              <a:t>( ) - </a:t>
            </a:r>
            <a:r>
              <a:rPr lang="en-US" err="1"/>
              <a:t>Deletefirst</a:t>
            </a:r>
            <a:r>
              <a:rPr lang="en-US"/>
              <a:t>( )</a:t>
            </a:r>
          </a:p>
        </p:txBody>
      </p:sp>
      <p:cxnSp>
        <p:nvCxnSpPr>
          <p:cNvPr id="42" name="Straight Arrow Connector 41"/>
          <p:cNvCxnSpPr/>
          <p:nvPr/>
        </p:nvCxnSpPr>
        <p:spPr>
          <a:xfrm>
            <a:off x="6400800" y="9890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3" name="Table 42"/>
          <p:cNvGraphicFramePr>
            <a:graphicFrameLocks noGrp="1"/>
          </p:cNvGraphicFramePr>
          <p:nvPr>
            <p:extLst>
              <p:ext uri="{D42A27DB-BD31-4B8C-83A1-F6EECF244321}">
                <p14:modId xmlns:p14="http://schemas.microsoft.com/office/powerpoint/2010/main" val="4273046880"/>
              </p:ext>
            </p:extLst>
          </p:nvPr>
        </p:nvGraphicFramePr>
        <p:xfrm>
          <a:off x="6858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44" name="Table 43"/>
          <p:cNvGraphicFramePr>
            <a:graphicFrameLocks noGrp="1"/>
          </p:cNvGraphicFramePr>
          <p:nvPr>
            <p:extLst>
              <p:ext uri="{D42A27DB-BD31-4B8C-83A1-F6EECF244321}">
                <p14:modId xmlns:p14="http://schemas.microsoft.com/office/powerpoint/2010/main" val="2125193851"/>
              </p:ext>
            </p:extLst>
          </p:nvPr>
        </p:nvGraphicFramePr>
        <p:xfrm>
          <a:off x="27432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45" name="Table 44"/>
          <p:cNvGraphicFramePr>
            <a:graphicFrameLocks noGrp="1"/>
          </p:cNvGraphicFramePr>
          <p:nvPr>
            <p:extLst>
              <p:ext uri="{D42A27DB-BD31-4B8C-83A1-F6EECF244321}">
                <p14:modId xmlns:p14="http://schemas.microsoft.com/office/powerpoint/2010/main" val="1383547811"/>
              </p:ext>
            </p:extLst>
          </p:nvPr>
        </p:nvGraphicFramePr>
        <p:xfrm>
          <a:off x="48006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47" name="Straight Arrow Connector 46"/>
          <p:cNvCxnSpPr/>
          <p:nvPr/>
        </p:nvCxnSpPr>
        <p:spPr>
          <a:xfrm>
            <a:off x="4343400" y="45704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V="1">
            <a:off x="2895600" y="4876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1295400" y="4876800"/>
            <a:ext cx="838200" cy="369332"/>
          </a:xfrm>
          <a:prstGeom prst="rect">
            <a:avLst/>
          </a:prstGeom>
          <a:noFill/>
        </p:spPr>
        <p:txBody>
          <a:bodyPr wrap="square" rtlCol="0">
            <a:spAutoFit/>
          </a:bodyPr>
          <a:lstStyle/>
          <a:p>
            <a:r>
              <a:rPr lang="en-US" b="1">
                <a:solidFill>
                  <a:srgbClr val="7030A0"/>
                </a:solidFill>
              </a:rPr>
              <a:t>1000</a:t>
            </a:r>
          </a:p>
        </p:txBody>
      </p:sp>
      <p:sp>
        <p:nvSpPr>
          <p:cNvPr id="50" name="TextBox 49"/>
          <p:cNvSpPr txBox="1"/>
          <p:nvPr/>
        </p:nvSpPr>
        <p:spPr>
          <a:xfrm>
            <a:off x="3124200" y="4876800"/>
            <a:ext cx="838200" cy="369332"/>
          </a:xfrm>
          <a:prstGeom prst="rect">
            <a:avLst/>
          </a:prstGeom>
          <a:noFill/>
        </p:spPr>
        <p:txBody>
          <a:bodyPr wrap="square" rtlCol="0">
            <a:spAutoFit/>
          </a:bodyPr>
          <a:lstStyle/>
          <a:p>
            <a:r>
              <a:rPr lang="en-US" b="1">
                <a:solidFill>
                  <a:srgbClr val="7030A0"/>
                </a:solidFill>
              </a:rPr>
              <a:t>2000</a:t>
            </a:r>
          </a:p>
        </p:txBody>
      </p:sp>
      <p:sp>
        <p:nvSpPr>
          <p:cNvPr id="51" name="TextBox 50"/>
          <p:cNvSpPr txBox="1"/>
          <p:nvPr/>
        </p:nvSpPr>
        <p:spPr>
          <a:xfrm>
            <a:off x="5181600" y="4876800"/>
            <a:ext cx="838200" cy="369332"/>
          </a:xfrm>
          <a:prstGeom prst="rect">
            <a:avLst/>
          </a:prstGeom>
          <a:noFill/>
        </p:spPr>
        <p:txBody>
          <a:bodyPr wrap="square" rtlCol="0">
            <a:spAutoFit/>
          </a:bodyPr>
          <a:lstStyle/>
          <a:p>
            <a:r>
              <a:rPr lang="en-US" b="1">
                <a:solidFill>
                  <a:srgbClr val="7030A0"/>
                </a:solidFill>
              </a:rPr>
              <a:t>3000</a:t>
            </a:r>
          </a:p>
        </p:txBody>
      </p:sp>
      <p:sp>
        <p:nvSpPr>
          <p:cNvPr id="52" name="TextBox 51"/>
          <p:cNvSpPr txBox="1"/>
          <p:nvPr/>
        </p:nvSpPr>
        <p:spPr>
          <a:xfrm>
            <a:off x="2590800" y="5193268"/>
            <a:ext cx="838200" cy="369332"/>
          </a:xfrm>
          <a:prstGeom prst="rect">
            <a:avLst/>
          </a:prstGeom>
          <a:noFill/>
        </p:spPr>
        <p:txBody>
          <a:bodyPr wrap="square" rtlCol="0">
            <a:spAutoFit/>
          </a:bodyPr>
          <a:lstStyle/>
          <a:p>
            <a:r>
              <a:rPr lang="en-US" b="1">
                <a:solidFill>
                  <a:srgbClr val="C00000"/>
                </a:solidFill>
              </a:rPr>
              <a:t>front</a:t>
            </a:r>
          </a:p>
        </p:txBody>
      </p:sp>
      <p:graphicFrame>
        <p:nvGraphicFramePr>
          <p:cNvPr id="53" name="Table 52"/>
          <p:cNvGraphicFramePr>
            <a:graphicFrameLocks noGrp="1"/>
          </p:cNvGraphicFramePr>
          <p:nvPr>
            <p:extLst>
              <p:ext uri="{D42A27DB-BD31-4B8C-83A1-F6EECF244321}">
                <p14:modId xmlns:p14="http://schemas.microsoft.com/office/powerpoint/2010/main" val="2625239594"/>
              </p:ext>
            </p:extLst>
          </p:nvPr>
        </p:nvGraphicFramePr>
        <p:xfrm>
          <a:off x="6858000" y="43434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40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sp>
        <p:nvSpPr>
          <p:cNvPr id="54" name="TextBox 53"/>
          <p:cNvSpPr txBox="1"/>
          <p:nvPr/>
        </p:nvSpPr>
        <p:spPr>
          <a:xfrm>
            <a:off x="7848600" y="4800600"/>
            <a:ext cx="838200" cy="369332"/>
          </a:xfrm>
          <a:prstGeom prst="rect">
            <a:avLst/>
          </a:prstGeom>
          <a:noFill/>
        </p:spPr>
        <p:txBody>
          <a:bodyPr wrap="square" rtlCol="0">
            <a:spAutoFit/>
          </a:bodyPr>
          <a:lstStyle/>
          <a:p>
            <a:r>
              <a:rPr lang="en-US" b="1">
                <a:solidFill>
                  <a:srgbClr val="7030A0"/>
                </a:solidFill>
              </a:rPr>
              <a:t>4000</a:t>
            </a:r>
          </a:p>
        </p:txBody>
      </p:sp>
      <p:cxnSp>
        <p:nvCxnSpPr>
          <p:cNvPr id="55" name="Straight Arrow Connector 54"/>
          <p:cNvCxnSpPr/>
          <p:nvPr/>
        </p:nvCxnSpPr>
        <p:spPr>
          <a:xfrm flipV="1">
            <a:off x="84582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8153400" y="5105400"/>
            <a:ext cx="838200" cy="369332"/>
          </a:xfrm>
          <a:prstGeom prst="rect">
            <a:avLst/>
          </a:prstGeom>
          <a:noFill/>
        </p:spPr>
        <p:txBody>
          <a:bodyPr wrap="square" rtlCol="0">
            <a:spAutoFit/>
          </a:bodyPr>
          <a:lstStyle/>
          <a:p>
            <a:r>
              <a:rPr lang="en-US" b="1">
                <a:solidFill>
                  <a:srgbClr val="C00000"/>
                </a:solidFill>
              </a:rPr>
              <a:t>rear</a:t>
            </a:r>
          </a:p>
        </p:txBody>
      </p:sp>
      <p:cxnSp>
        <p:nvCxnSpPr>
          <p:cNvPr id="57" name="Straight Arrow Connector 56"/>
          <p:cNvCxnSpPr/>
          <p:nvPr/>
        </p:nvCxnSpPr>
        <p:spPr>
          <a:xfrm flipV="1">
            <a:off x="7086600" y="48006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6781800" y="5105400"/>
            <a:ext cx="1219200" cy="369332"/>
          </a:xfrm>
          <a:prstGeom prst="rect">
            <a:avLst/>
          </a:prstGeom>
          <a:noFill/>
        </p:spPr>
        <p:txBody>
          <a:bodyPr wrap="square" rtlCol="0">
            <a:spAutoFit/>
          </a:bodyPr>
          <a:lstStyle/>
          <a:p>
            <a:r>
              <a:rPr lang="en-US" b="1" err="1">
                <a:solidFill>
                  <a:srgbClr val="C00000"/>
                </a:solidFill>
              </a:rPr>
              <a:t>newnode</a:t>
            </a:r>
            <a:endParaRPr lang="en-US" b="1">
              <a:solidFill>
                <a:srgbClr val="C00000"/>
              </a:solidFill>
            </a:endParaRPr>
          </a:p>
        </p:txBody>
      </p:sp>
      <p:cxnSp>
        <p:nvCxnSpPr>
          <p:cNvPr id="59" name="Straight Arrow Connector 58"/>
          <p:cNvCxnSpPr/>
          <p:nvPr/>
        </p:nvCxnSpPr>
        <p:spPr>
          <a:xfrm>
            <a:off x="6400800" y="457041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852117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a:solidFill>
                  <a:srgbClr val="7030A0"/>
                </a:solidFill>
              </a:rPr>
              <a:t>Doubly Linked List</a:t>
            </a:r>
          </a:p>
        </p:txBody>
      </p:sp>
      <p:sp>
        <p:nvSpPr>
          <p:cNvPr id="3" name="Content Placeholder 2"/>
          <p:cNvSpPr>
            <a:spLocks noGrp="1"/>
          </p:cNvSpPr>
          <p:nvPr>
            <p:ph idx="1"/>
          </p:nvPr>
        </p:nvSpPr>
        <p:spPr>
          <a:xfrm>
            <a:off x="152400" y="914400"/>
            <a:ext cx="8839200" cy="5516563"/>
          </a:xfrm>
        </p:spPr>
        <p:txBody>
          <a:bodyPr>
            <a:noAutofit/>
          </a:bodyPr>
          <a:lstStyle/>
          <a:p>
            <a:pPr>
              <a:buFont typeface="Wingdings" pitchFamily="2" charset="2"/>
              <a:buChar char="Ø"/>
            </a:pPr>
            <a:r>
              <a:rPr lang="en-US" sz="2400"/>
              <a:t>It’s a Dynamic Data structure.</a:t>
            </a:r>
          </a:p>
          <a:p>
            <a:pPr>
              <a:buFont typeface="Wingdings" pitchFamily="2" charset="2"/>
              <a:buChar char="Ø"/>
            </a:pPr>
            <a:r>
              <a:rPr lang="en-US" sz="2400"/>
              <a:t>A node in a Doubly linked list has three fields namely: </a:t>
            </a:r>
          </a:p>
          <a:p>
            <a:pPr>
              <a:buNone/>
            </a:pPr>
            <a:r>
              <a:rPr lang="en-US" sz="2400"/>
              <a:t>	</a:t>
            </a:r>
            <a:r>
              <a:rPr lang="en-US" sz="2400">
                <a:solidFill>
                  <a:schemeClr val="accent2">
                    <a:lumMod val="50000"/>
                  </a:schemeClr>
                </a:solidFill>
              </a:rPr>
              <a:t>Data Field    – For holding the data</a:t>
            </a:r>
          </a:p>
          <a:p>
            <a:pPr>
              <a:buNone/>
            </a:pPr>
            <a:r>
              <a:rPr lang="en-US" sz="2400">
                <a:solidFill>
                  <a:schemeClr val="accent2">
                    <a:lumMod val="50000"/>
                  </a:schemeClr>
                </a:solidFill>
              </a:rPr>
              <a:t>	Forward link Field – For holding the address of next node </a:t>
            </a:r>
          </a:p>
          <a:p>
            <a:pPr>
              <a:buNone/>
            </a:pPr>
            <a:r>
              <a:rPr lang="en-US" sz="2400">
                <a:solidFill>
                  <a:schemeClr val="accent2">
                    <a:lumMod val="50000"/>
                  </a:schemeClr>
                </a:solidFill>
              </a:rPr>
              <a:t>	Backward link field – for holding the address of previous node</a:t>
            </a:r>
          </a:p>
          <a:p>
            <a:pPr>
              <a:buFont typeface="Wingdings" pitchFamily="2" charset="2"/>
              <a:buChar char="Ø"/>
            </a:pPr>
            <a:r>
              <a:rPr lang="en-US" sz="2400"/>
              <a:t>There exists two link between each node. (Forward and backward link for each node)</a:t>
            </a:r>
          </a:p>
          <a:p>
            <a:pPr>
              <a:buFont typeface="Wingdings" pitchFamily="2" charset="2"/>
              <a:buChar char="Ø"/>
            </a:pPr>
            <a:r>
              <a:rPr lang="en-US" sz="2400"/>
              <a:t>The first node is indicated using a head pointer and the last node is indicated using a last pointer.</a:t>
            </a:r>
          </a:p>
          <a:p>
            <a:pPr>
              <a:buFont typeface="Wingdings" pitchFamily="2" charset="2"/>
              <a:buChar char="Ø"/>
            </a:pPr>
            <a:r>
              <a:rPr lang="en-US" sz="2400"/>
              <a:t>The last nodes </a:t>
            </a:r>
            <a:r>
              <a:rPr lang="en-US" sz="2400" err="1"/>
              <a:t>flink</a:t>
            </a:r>
            <a:r>
              <a:rPr lang="en-US" sz="2400"/>
              <a:t> field is filled with NULL pointer to indicate the termination of linked list and the head nodes blink is filled with a NULL pointer to indicate the first node.</a:t>
            </a:r>
          </a:p>
          <a:p>
            <a:pPr>
              <a:buFont typeface="Wingdings" pitchFamily="2" charset="2"/>
              <a:buChar char="Ø"/>
            </a:pPr>
            <a:r>
              <a:rPr lang="en-US" sz="2400"/>
              <a:t>Traversal in a DLL is possible both direction(From head to last as well as from last to head).</a:t>
            </a:r>
          </a:p>
          <a:p>
            <a:pPr>
              <a:buFont typeface="Wingdings" pitchFamily="2" charset="2"/>
              <a:buChar char="Ø"/>
            </a:pPr>
            <a:endParaRPr lang="en-US" sz="240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381000"/>
            <a:ext cx="8610600" cy="5638800"/>
          </a:xfrm>
        </p:spPr>
        <p:txBody>
          <a:bodyPr>
            <a:normAutofit/>
          </a:bodyPr>
          <a:lstStyle/>
          <a:p>
            <a:pPr algn="ctr">
              <a:buNone/>
            </a:pPr>
            <a:r>
              <a:rPr lang="en-US" b="1">
                <a:solidFill>
                  <a:schemeClr val="accent4">
                    <a:lumMod val="75000"/>
                  </a:schemeClr>
                </a:solidFill>
              </a:rPr>
              <a:t> </a:t>
            </a:r>
            <a:r>
              <a:rPr lang="en-US" b="1" u="sng">
                <a:solidFill>
                  <a:schemeClr val="accent4">
                    <a:lumMod val="75000"/>
                  </a:schemeClr>
                </a:solidFill>
              </a:rPr>
              <a:t>Doubly Linked List – Node</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427701498"/>
              </p:ext>
            </p:extLst>
          </p:nvPr>
        </p:nvGraphicFramePr>
        <p:xfrm>
          <a:off x="533400" y="1981200"/>
          <a:ext cx="7924800" cy="114300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1784554">
                  <a:extLst>
                    <a:ext uri="{9D8B030D-6E8A-4147-A177-3AD203B41FA5}">
                      <a16:colId xmlns:a16="http://schemas.microsoft.com/office/drawing/2014/main" val="20001"/>
                    </a:ext>
                  </a:extLst>
                </a:gridCol>
                <a:gridCol w="2939846">
                  <a:extLst>
                    <a:ext uri="{9D8B030D-6E8A-4147-A177-3AD203B41FA5}">
                      <a16:colId xmlns:a16="http://schemas.microsoft.com/office/drawing/2014/main" val="20002"/>
                    </a:ext>
                  </a:extLst>
                </a:gridCol>
              </a:tblGrid>
              <a:tr h="1143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800" b="1">
                          <a:solidFill>
                            <a:srgbClr val="FFC000"/>
                          </a:solidFill>
                        </a:rPr>
                        <a:t>Backward  Link Field</a:t>
                      </a:r>
                    </a:p>
                    <a:p>
                      <a:pPr algn="ctr"/>
                      <a:endParaRPr lang="en-US" sz="2800" b="1">
                        <a:solidFill>
                          <a:srgbClr val="FFC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a:solidFill>
                            <a:srgbClr val="FFC000"/>
                          </a:solidFill>
                        </a:rPr>
                        <a:t>Data</a:t>
                      </a:r>
                      <a:r>
                        <a:rPr lang="en-US" sz="2800" b="1" baseline="0">
                          <a:solidFill>
                            <a:srgbClr val="FFC000"/>
                          </a:solidFill>
                        </a:rPr>
                        <a:t> Field</a:t>
                      </a:r>
                      <a:endParaRPr lang="en-US" sz="2800" b="1">
                        <a:solidFill>
                          <a:srgbClr val="FFC000"/>
                        </a:solidFill>
                      </a:endParaRPr>
                    </a:p>
                    <a:p>
                      <a:pPr algn="ctr"/>
                      <a:endParaRPr lang="en-US" sz="2800" b="1">
                        <a:solidFill>
                          <a:srgbClr val="FFC000"/>
                        </a:solidFill>
                      </a:endParaRPr>
                    </a:p>
                  </a:txBody>
                  <a:tcPr anchor="ct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2800" b="1">
                          <a:solidFill>
                            <a:srgbClr val="FFC000"/>
                          </a:solidFill>
                        </a:rPr>
                        <a:t>Forward Link Field</a:t>
                      </a:r>
                    </a:p>
                    <a:p>
                      <a:pPr algn="ctr"/>
                      <a:endParaRPr lang="en-US" sz="2800" b="1">
                        <a:solidFill>
                          <a:srgbClr val="FFC000"/>
                        </a:solidFill>
                      </a:endParaRPr>
                    </a:p>
                  </a:txBody>
                  <a:tcPr anchor="ctr"/>
                </a:tc>
                <a:extLst>
                  <a:ext uri="{0D108BD9-81ED-4DB2-BD59-A6C34878D82A}">
                    <a16:rowId xmlns:a16="http://schemas.microsoft.com/office/drawing/2014/main" val="10000"/>
                  </a:ext>
                </a:extLst>
              </a:tr>
            </a:tbl>
          </a:graphicData>
        </a:graphic>
      </p:graphicFrame>
      <p:sp>
        <p:nvSpPr>
          <p:cNvPr id="5" name="TextBox 4"/>
          <p:cNvSpPr txBox="1"/>
          <p:nvPr/>
        </p:nvSpPr>
        <p:spPr>
          <a:xfrm>
            <a:off x="685800" y="4114800"/>
            <a:ext cx="7315200" cy="2468368"/>
          </a:xfrm>
          <a:prstGeom prst="rect">
            <a:avLst/>
          </a:prstGeom>
          <a:noFill/>
        </p:spPr>
        <p:txBody>
          <a:bodyPr wrap="square" rtlCol="0">
            <a:spAutoFit/>
          </a:bodyPr>
          <a:lstStyle/>
          <a:p>
            <a:pPr>
              <a:lnSpc>
                <a:spcPct val="200000"/>
              </a:lnSpc>
              <a:buNone/>
            </a:pPr>
            <a:r>
              <a:rPr lang="en-US" sz="2000" b="1">
                <a:solidFill>
                  <a:srgbClr val="7030A0"/>
                </a:solidFill>
              </a:rPr>
              <a:t>1. Data Field    – For holding the data</a:t>
            </a:r>
          </a:p>
          <a:p>
            <a:pPr>
              <a:lnSpc>
                <a:spcPct val="200000"/>
              </a:lnSpc>
              <a:buNone/>
            </a:pPr>
            <a:r>
              <a:rPr lang="en-US" sz="2000" b="1">
                <a:solidFill>
                  <a:srgbClr val="7030A0"/>
                </a:solidFill>
              </a:rPr>
              <a:t>2.Forward link Field – For holding the address of next node </a:t>
            </a:r>
          </a:p>
          <a:p>
            <a:pPr>
              <a:lnSpc>
                <a:spcPct val="200000"/>
              </a:lnSpc>
              <a:buNone/>
            </a:pPr>
            <a:r>
              <a:rPr lang="en-US" sz="2000" b="1">
                <a:solidFill>
                  <a:srgbClr val="7030A0"/>
                </a:solidFill>
              </a:rPr>
              <a:t>3.Backward link field – for holding the address of </a:t>
            </a:r>
            <a:r>
              <a:rPr lang="en-US" sz="2000" b="1" err="1">
                <a:solidFill>
                  <a:srgbClr val="7030A0"/>
                </a:solidFill>
              </a:rPr>
              <a:t>prev</a:t>
            </a:r>
            <a:r>
              <a:rPr lang="en-US" sz="2000" b="1">
                <a:solidFill>
                  <a:srgbClr val="7030A0"/>
                </a:solidFill>
              </a:rPr>
              <a:t> node</a:t>
            </a:r>
          </a:p>
          <a:p>
            <a:pPr>
              <a:lnSpc>
                <a:spcPct val="200000"/>
              </a:lnSpc>
            </a:pPr>
            <a:endParaRPr lang="en-US" sz="2000" b="1">
              <a:solidFill>
                <a:srgbClr val="7030A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lstStyle/>
          <a:p>
            <a:r>
              <a:rPr lang="en-US" b="1" u="sng">
                <a:solidFill>
                  <a:schemeClr val="accent4">
                    <a:lumMod val="75000"/>
                  </a:schemeClr>
                </a:solidFill>
              </a:rPr>
              <a:t>Declaration for DLL</a:t>
            </a:r>
          </a:p>
        </p:txBody>
      </p:sp>
      <p:sp>
        <p:nvSpPr>
          <p:cNvPr id="3" name="Content Placeholder 2"/>
          <p:cNvSpPr>
            <a:spLocks noGrp="1"/>
          </p:cNvSpPr>
          <p:nvPr>
            <p:ph idx="1"/>
          </p:nvPr>
        </p:nvSpPr>
        <p:spPr>
          <a:xfrm>
            <a:off x="228600" y="1600200"/>
            <a:ext cx="8686800" cy="4800600"/>
          </a:xfrm>
        </p:spPr>
        <p:txBody>
          <a:bodyPr>
            <a:normAutofit fontScale="92500" lnSpcReduction="20000"/>
          </a:bodyPr>
          <a:lstStyle/>
          <a:p>
            <a:pPr>
              <a:buNone/>
            </a:pPr>
            <a:r>
              <a:rPr lang="en-US" err="1">
                <a:solidFill>
                  <a:schemeClr val="accent2">
                    <a:lumMod val="50000"/>
                  </a:schemeClr>
                </a:solidFill>
              </a:rPr>
              <a:t>struct</a:t>
            </a:r>
            <a:r>
              <a:rPr lang="en-US">
                <a:solidFill>
                  <a:schemeClr val="accent2">
                    <a:lumMod val="50000"/>
                  </a:schemeClr>
                </a:solidFill>
              </a:rPr>
              <a:t> node</a:t>
            </a:r>
          </a:p>
          <a:p>
            <a:pPr>
              <a:buNone/>
            </a:pPr>
            <a:r>
              <a:rPr lang="en-US">
                <a:solidFill>
                  <a:schemeClr val="accent2">
                    <a:lumMod val="50000"/>
                  </a:schemeClr>
                </a:solidFill>
              </a:rPr>
              <a:t>{</a:t>
            </a:r>
          </a:p>
          <a:p>
            <a:pPr>
              <a:buNone/>
            </a:pPr>
            <a:r>
              <a:rPr lang="en-US">
                <a:solidFill>
                  <a:schemeClr val="accent2">
                    <a:lumMod val="50000"/>
                  </a:schemeClr>
                </a:solidFill>
              </a:rPr>
              <a:t>       </a:t>
            </a:r>
            <a:r>
              <a:rPr lang="en-US" err="1">
                <a:solidFill>
                  <a:schemeClr val="accent2">
                    <a:lumMod val="50000"/>
                  </a:schemeClr>
                </a:solidFill>
              </a:rPr>
              <a:t>int</a:t>
            </a:r>
            <a:r>
              <a:rPr lang="en-US">
                <a:solidFill>
                  <a:schemeClr val="accent2">
                    <a:lumMod val="50000"/>
                  </a:schemeClr>
                </a:solidFill>
              </a:rPr>
              <a:t> data;</a:t>
            </a:r>
          </a:p>
          <a:p>
            <a:pPr>
              <a:buNone/>
            </a:pPr>
            <a:r>
              <a:rPr lang="en-US">
                <a:solidFill>
                  <a:schemeClr val="accent2">
                    <a:lumMod val="50000"/>
                  </a:schemeClr>
                </a:solidFill>
              </a:rPr>
              <a:t>       </a:t>
            </a:r>
            <a:r>
              <a:rPr lang="en-US" err="1">
                <a:solidFill>
                  <a:schemeClr val="accent2">
                    <a:lumMod val="50000"/>
                  </a:schemeClr>
                </a:solidFill>
              </a:rPr>
              <a:t>struct</a:t>
            </a:r>
            <a:r>
              <a:rPr lang="en-US">
                <a:solidFill>
                  <a:schemeClr val="accent2">
                    <a:lumMod val="50000"/>
                  </a:schemeClr>
                </a:solidFill>
              </a:rPr>
              <a:t> node *</a:t>
            </a:r>
            <a:r>
              <a:rPr lang="en-US" err="1">
                <a:solidFill>
                  <a:schemeClr val="accent2">
                    <a:lumMod val="50000"/>
                  </a:schemeClr>
                </a:solidFill>
              </a:rPr>
              <a:t>flink</a:t>
            </a:r>
            <a:r>
              <a:rPr lang="en-US">
                <a:solidFill>
                  <a:schemeClr val="accent2">
                    <a:lumMod val="50000"/>
                  </a:schemeClr>
                </a:solidFill>
              </a:rPr>
              <a:t>; </a:t>
            </a:r>
            <a:r>
              <a:rPr lang="en-US">
                <a:solidFill>
                  <a:srgbClr val="7030A0"/>
                </a:solidFill>
              </a:rPr>
              <a:t>// Forward Link field</a:t>
            </a:r>
          </a:p>
          <a:p>
            <a:pPr>
              <a:buNone/>
            </a:pPr>
            <a:r>
              <a:rPr lang="en-US">
                <a:solidFill>
                  <a:schemeClr val="accent2">
                    <a:lumMod val="50000"/>
                  </a:schemeClr>
                </a:solidFill>
              </a:rPr>
              <a:t>       </a:t>
            </a:r>
            <a:r>
              <a:rPr lang="en-US" err="1">
                <a:solidFill>
                  <a:schemeClr val="accent2">
                    <a:lumMod val="50000"/>
                  </a:schemeClr>
                </a:solidFill>
              </a:rPr>
              <a:t>struct</a:t>
            </a:r>
            <a:r>
              <a:rPr lang="en-US">
                <a:solidFill>
                  <a:schemeClr val="accent2">
                    <a:lumMod val="50000"/>
                  </a:schemeClr>
                </a:solidFill>
              </a:rPr>
              <a:t> node *blink; </a:t>
            </a:r>
            <a:r>
              <a:rPr lang="en-US">
                <a:solidFill>
                  <a:srgbClr val="7030A0"/>
                </a:solidFill>
              </a:rPr>
              <a:t>// Backward Link field</a:t>
            </a:r>
          </a:p>
          <a:p>
            <a:pPr>
              <a:buNone/>
            </a:pPr>
            <a:r>
              <a:rPr lang="en-US">
                <a:solidFill>
                  <a:schemeClr val="accent2">
                    <a:lumMod val="50000"/>
                  </a:schemeClr>
                </a:solidFill>
              </a:rPr>
              <a:t>}*head=NULL,*</a:t>
            </a:r>
            <a:r>
              <a:rPr lang="en-US" err="1">
                <a:solidFill>
                  <a:schemeClr val="accent2">
                    <a:lumMod val="50000"/>
                  </a:schemeClr>
                </a:solidFill>
              </a:rPr>
              <a:t>newnode</a:t>
            </a:r>
            <a:r>
              <a:rPr lang="en-US">
                <a:solidFill>
                  <a:schemeClr val="accent2">
                    <a:lumMod val="50000"/>
                  </a:schemeClr>
                </a:solidFill>
              </a:rPr>
              <a:t>,*last,*</a:t>
            </a:r>
            <a:r>
              <a:rPr lang="en-US" err="1">
                <a:solidFill>
                  <a:schemeClr val="accent2">
                    <a:lumMod val="50000"/>
                  </a:schemeClr>
                </a:solidFill>
              </a:rPr>
              <a:t>delnode</a:t>
            </a:r>
            <a:r>
              <a:rPr lang="en-US">
                <a:solidFill>
                  <a:schemeClr val="accent2">
                    <a:lumMod val="50000"/>
                  </a:schemeClr>
                </a:solidFill>
              </a:rPr>
              <a:t>,*</a:t>
            </a:r>
            <a:r>
              <a:rPr lang="en-US" err="1">
                <a:solidFill>
                  <a:schemeClr val="accent2">
                    <a:lumMod val="50000"/>
                  </a:schemeClr>
                </a:solidFill>
              </a:rPr>
              <a:t>prev</a:t>
            </a:r>
            <a:r>
              <a:rPr lang="en-US">
                <a:solidFill>
                  <a:schemeClr val="accent2">
                    <a:lumMod val="50000"/>
                  </a:schemeClr>
                </a:solidFill>
              </a:rPr>
              <a:t>,*temp;</a:t>
            </a:r>
          </a:p>
          <a:p>
            <a:pPr>
              <a:buNone/>
            </a:pPr>
            <a:endParaRPr lang="en-US">
              <a:solidFill>
                <a:schemeClr val="accent2">
                  <a:lumMod val="50000"/>
                </a:schemeClr>
              </a:solidFill>
            </a:endParaRPr>
          </a:p>
          <a:p>
            <a:pPr algn="just">
              <a:buNone/>
            </a:pPr>
            <a:r>
              <a:rPr lang="en-US">
                <a:solidFill>
                  <a:schemeClr val="accent2">
                    <a:lumMod val="50000"/>
                  </a:schemeClr>
                </a:solidFill>
              </a:rPr>
              <a:t>	</a:t>
            </a:r>
            <a:r>
              <a:rPr lang="en-US">
                <a:solidFill>
                  <a:srgbClr val="7030A0"/>
                </a:solidFill>
              </a:rPr>
              <a:t>Where node is a user defined data type which is capable of holding data and 2addresses one for storing the next node’s address and other one for storing the previous node’s address</a:t>
            </a:r>
          </a:p>
          <a:p>
            <a:pPr>
              <a:buNone/>
            </a:pPr>
            <a:endParaRPr lang="en-US">
              <a:solidFill>
                <a:schemeClr val="accent2">
                  <a:lumMod val="50000"/>
                </a:schemeClr>
              </a:solidFill>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fontScale="92500" lnSpcReduction="20000"/>
          </a:bodyPr>
          <a:lstStyle/>
          <a:p>
            <a:pPr>
              <a:buNone/>
            </a:pPr>
            <a:r>
              <a:rPr lang="en-US" b="1">
                <a:solidFill>
                  <a:schemeClr val="accent4">
                    <a:lumMod val="75000"/>
                  </a:schemeClr>
                </a:solidFill>
              </a:rPr>
              <a:t> 		 </a:t>
            </a:r>
          </a:p>
          <a:p>
            <a:pPr algn="ctr">
              <a:buNone/>
            </a:pPr>
            <a:r>
              <a:rPr lang="en-US" b="1" u="sng">
                <a:solidFill>
                  <a:schemeClr val="accent4">
                    <a:lumMod val="75000"/>
                  </a:schemeClr>
                </a:solidFill>
              </a:rPr>
              <a:t>Doubly  Linked List - Representation</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nvGraphicFramePr>
        <p:xfrm>
          <a:off x="533400" y="2971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352800" y="2971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6248400" y="2971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56388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3048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35814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9" name="TextBox 18"/>
          <p:cNvSpPr txBox="1"/>
          <p:nvPr/>
        </p:nvSpPr>
        <p:spPr>
          <a:xfrm>
            <a:off x="4191000" y="35814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0" name="TextBox 19"/>
          <p:cNvSpPr txBox="1"/>
          <p:nvPr/>
        </p:nvSpPr>
        <p:spPr>
          <a:xfrm>
            <a:off x="7315200" y="35814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2" name="Straight Arrow Connector 21"/>
          <p:cNvCxnSpPr/>
          <p:nvPr/>
        </p:nvCxnSpPr>
        <p:spPr>
          <a:xfrm flipV="1">
            <a:off x="1828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28800" y="3810000"/>
            <a:ext cx="762000" cy="369332"/>
          </a:xfrm>
          <a:prstGeom prst="rect">
            <a:avLst/>
          </a:prstGeom>
          <a:noFill/>
        </p:spPr>
        <p:txBody>
          <a:bodyPr wrap="square" rtlCol="0">
            <a:spAutoFit/>
          </a:bodyPr>
          <a:lstStyle/>
          <a:p>
            <a:r>
              <a:rPr lang="en-US" b="1">
                <a:solidFill>
                  <a:srgbClr val="FF0000"/>
                </a:solidFill>
              </a:rPr>
              <a:t>head</a:t>
            </a:r>
          </a:p>
        </p:txBody>
      </p:sp>
      <p:cxnSp>
        <p:nvCxnSpPr>
          <p:cNvPr id="24" name="Straight Arrow Connector 23"/>
          <p:cNvCxnSpPr/>
          <p:nvPr/>
        </p:nvCxnSpPr>
        <p:spPr>
          <a:xfrm flipV="1">
            <a:off x="6781800" y="3429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3810000"/>
            <a:ext cx="762000" cy="369332"/>
          </a:xfrm>
          <a:prstGeom prst="rect">
            <a:avLst/>
          </a:prstGeom>
          <a:noFill/>
        </p:spPr>
        <p:txBody>
          <a:bodyPr wrap="square" rtlCol="0">
            <a:spAutoFit/>
          </a:bodyPr>
          <a:lstStyle/>
          <a:p>
            <a:r>
              <a:rPr lang="en-US" b="1">
                <a:solidFill>
                  <a:srgbClr val="FF0000"/>
                </a:solidFill>
              </a:rPr>
              <a:t>Last</a:t>
            </a:r>
          </a:p>
        </p:txBody>
      </p:sp>
      <p:cxnSp>
        <p:nvCxnSpPr>
          <p:cNvPr id="26" name="Straight Arrow Connector 25"/>
          <p:cNvCxnSpPr/>
          <p:nvPr/>
        </p:nvCxnSpPr>
        <p:spPr>
          <a:xfrm flipH="1">
            <a:off x="2819400" y="3276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32766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lstStyle/>
          <a:p>
            <a:r>
              <a:rPr lang="en-US" b="1" u="sng">
                <a:solidFill>
                  <a:srgbClr val="7030A0"/>
                </a:solidFill>
              </a:rPr>
              <a:t>Doubly Linked List</a:t>
            </a:r>
          </a:p>
        </p:txBody>
      </p:sp>
      <p:sp>
        <p:nvSpPr>
          <p:cNvPr id="3" name="Content Placeholder 2"/>
          <p:cNvSpPr>
            <a:spLocks noGrp="1"/>
          </p:cNvSpPr>
          <p:nvPr>
            <p:ph idx="1"/>
          </p:nvPr>
        </p:nvSpPr>
        <p:spPr>
          <a:xfrm>
            <a:off x="152400" y="1112837"/>
            <a:ext cx="8839200" cy="5516563"/>
          </a:xfrm>
        </p:spPr>
        <p:txBody>
          <a:bodyPr>
            <a:normAutofit/>
          </a:bodyPr>
          <a:lstStyle/>
          <a:p>
            <a:pPr>
              <a:buFont typeface="Wingdings" pitchFamily="2" charset="2"/>
              <a:buChar char="Ø"/>
            </a:pPr>
            <a:r>
              <a:rPr lang="en-US" sz="2800">
                <a:solidFill>
                  <a:schemeClr val="accent2">
                    <a:lumMod val="50000"/>
                  </a:schemeClr>
                </a:solidFill>
              </a:rPr>
              <a:t>To create a new node in a DLL we can define two basic functions </a:t>
            </a:r>
          </a:p>
          <a:p>
            <a:pPr>
              <a:buNone/>
            </a:pPr>
            <a:r>
              <a:rPr lang="en-US" sz="2800">
                <a:solidFill>
                  <a:schemeClr val="accent2">
                    <a:lumMod val="50000"/>
                  </a:schemeClr>
                </a:solidFill>
              </a:rPr>
              <a:t>		</a:t>
            </a:r>
            <a:r>
              <a:rPr lang="en-US" sz="2800" err="1">
                <a:solidFill>
                  <a:srgbClr val="7030A0"/>
                </a:solidFill>
              </a:rPr>
              <a:t>getnode</a:t>
            </a:r>
            <a:r>
              <a:rPr lang="en-US" sz="2800">
                <a:solidFill>
                  <a:srgbClr val="7030A0"/>
                </a:solidFill>
              </a:rPr>
              <a:t>( ) </a:t>
            </a:r>
            <a:r>
              <a:rPr lang="en-US" sz="2800">
                <a:solidFill>
                  <a:schemeClr val="accent2">
                    <a:lumMod val="50000"/>
                  </a:schemeClr>
                </a:solidFill>
              </a:rPr>
              <a:t>– for allocating the memory for a 					node dynamically.</a:t>
            </a:r>
          </a:p>
          <a:p>
            <a:pPr>
              <a:buNone/>
            </a:pPr>
            <a:r>
              <a:rPr lang="en-US" sz="2800">
                <a:solidFill>
                  <a:schemeClr val="accent2">
                    <a:lumMod val="50000"/>
                  </a:schemeClr>
                </a:solidFill>
              </a:rPr>
              <a:t>		</a:t>
            </a:r>
            <a:r>
              <a:rPr lang="en-US" sz="2800" err="1">
                <a:solidFill>
                  <a:srgbClr val="7030A0"/>
                </a:solidFill>
              </a:rPr>
              <a:t>readnode</a:t>
            </a:r>
            <a:r>
              <a:rPr lang="en-US" sz="2800">
                <a:solidFill>
                  <a:srgbClr val="7030A0"/>
                </a:solidFill>
              </a:rPr>
              <a:t>( )</a:t>
            </a:r>
            <a:r>
              <a:rPr lang="en-US" sz="2800">
                <a:solidFill>
                  <a:schemeClr val="accent2">
                    <a:lumMod val="50000"/>
                  </a:schemeClr>
                </a:solidFill>
              </a:rPr>
              <a:t>- for reading data and assigning a NULL 			value in link field.</a:t>
            </a:r>
          </a:p>
          <a:p>
            <a:pPr>
              <a:buNone/>
            </a:pPr>
            <a:endParaRPr lang="en-US" sz="2800">
              <a:solidFill>
                <a:schemeClr val="accent2">
                  <a:lumMod val="50000"/>
                </a:schemeClr>
              </a:solidFill>
            </a:endParaRPr>
          </a:p>
          <a:p>
            <a:pPr>
              <a:buFont typeface="Wingdings" pitchFamily="2" charset="2"/>
              <a:buChar char="Ø"/>
            </a:pPr>
            <a:r>
              <a:rPr lang="en-US" sz="2800">
                <a:solidFill>
                  <a:schemeClr val="accent2">
                    <a:lumMod val="50000"/>
                  </a:schemeClr>
                </a:solidFill>
              </a:rPr>
              <a:t>Whenever we need to create a new node we can call the functions </a:t>
            </a:r>
            <a:r>
              <a:rPr lang="en-US" sz="2800" err="1">
                <a:solidFill>
                  <a:schemeClr val="accent2">
                    <a:lumMod val="50000"/>
                  </a:schemeClr>
                </a:solidFill>
              </a:rPr>
              <a:t>getnode</a:t>
            </a:r>
            <a:r>
              <a:rPr lang="en-US" sz="2800">
                <a:solidFill>
                  <a:schemeClr val="accent2">
                    <a:lumMod val="50000"/>
                  </a:schemeClr>
                </a:solidFill>
              </a:rPr>
              <a:t>( ) and </a:t>
            </a:r>
            <a:r>
              <a:rPr lang="en-US" sz="2800" err="1">
                <a:solidFill>
                  <a:schemeClr val="accent2">
                    <a:lumMod val="50000"/>
                  </a:schemeClr>
                </a:solidFill>
              </a:rPr>
              <a:t>readnode</a:t>
            </a:r>
            <a:r>
              <a:rPr lang="en-US" sz="2800">
                <a:solidFill>
                  <a:schemeClr val="accent2">
                    <a:lumMod val="50000"/>
                  </a:schemeClr>
                </a:solidFill>
              </a:rPr>
              <a:t>( ).</a:t>
            </a:r>
          </a:p>
          <a:p>
            <a:pPr>
              <a:buFont typeface="Wingdings" pitchFamily="2" charset="2"/>
              <a:buChar char="Ø"/>
            </a:pPr>
            <a:endParaRPr lang="en-US" sz="2800">
              <a:solidFill>
                <a:schemeClr val="accent2">
                  <a:lumMod val="50000"/>
                </a:schemeClr>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6019800"/>
          </a:xfrm>
        </p:spPr>
        <p:txBody>
          <a:bodyPr>
            <a:normAutofit fontScale="92500" lnSpcReduction="20000"/>
          </a:bodyPr>
          <a:lstStyle/>
          <a:p>
            <a:pPr algn="ctr">
              <a:buNone/>
            </a:pPr>
            <a:r>
              <a:rPr lang="en-US" b="1" u="sng">
                <a:solidFill>
                  <a:srgbClr val="7030A0"/>
                </a:solidFill>
              </a:rPr>
              <a:t>Creating a new node</a:t>
            </a:r>
          </a:p>
          <a:p>
            <a:pPr>
              <a:buNone/>
            </a:pPr>
            <a:r>
              <a:rPr lang="en-US" err="1">
                <a:solidFill>
                  <a:srgbClr val="7030A0"/>
                </a:solidFill>
              </a:rPr>
              <a:t>getnode</a:t>
            </a:r>
            <a:r>
              <a:rPr lang="en-US">
                <a:solidFill>
                  <a:srgbClr val="7030A0"/>
                </a:solidFill>
              </a:rPr>
              <a:t>()</a:t>
            </a:r>
          </a:p>
          <a:p>
            <a:pPr>
              <a:buNone/>
            </a:pPr>
            <a:r>
              <a:rPr lang="en-US">
                <a:solidFill>
                  <a:schemeClr val="accent2">
                    <a:lumMod val="50000"/>
                  </a:schemeClr>
                </a:solidFill>
              </a:rPr>
              <a:t>     {</a:t>
            </a:r>
          </a:p>
          <a:p>
            <a:pPr>
              <a:buNone/>
            </a:pPr>
            <a:r>
              <a:rPr lang="en-US">
                <a:solidFill>
                  <a:schemeClr val="accent2">
                    <a:lumMod val="50000"/>
                  </a:schemeClr>
                </a:solidFill>
              </a:rPr>
              <a:t>          </a:t>
            </a:r>
            <a:r>
              <a:rPr lang="en-US" err="1">
                <a:solidFill>
                  <a:schemeClr val="accent2">
                    <a:lumMod val="50000"/>
                  </a:schemeClr>
                </a:solidFill>
              </a:rPr>
              <a:t>newnode</a:t>
            </a:r>
            <a:r>
              <a:rPr lang="en-US">
                <a:solidFill>
                  <a:schemeClr val="accent2">
                    <a:lumMod val="50000"/>
                  </a:schemeClr>
                </a:solidFill>
              </a:rPr>
              <a:t>=(node*)</a:t>
            </a:r>
            <a:r>
              <a:rPr lang="en-US" err="1">
                <a:solidFill>
                  <a:schemeClr val="accent2">
                    <a:lumMod val="50000"/>
                  </a:schemeClr>
                </a:solidFill>
              </a:rPr>
              <a:t>malloc</a:t>
            </a:r>
            <a:r>
              <a:rPr lang="en-US">
                <a:solidFill>
                  <a:schemeClr val="accent2">
                    <a:lumMod val="50000"/>
                  </a:schemeClr>
                </a:solidFill>
              </a:rPr>
              <a:t>(</a:t>
            </a:r>
            <a:r>
              <a:rPr lang="en-US" err="1">
                <a:solidFill>
                  <a:schemeClr val="accent2">
                    <a:lumMod val="50000"/>
                  </a:schemeClr>
                </a:solidFill>
              </a:rPr>
              <a:t>sizeof</a:t>
            </a:r>
            <a:r>
              <a:rPr lang="en-US">
                <a:solidFill>
                  <a:schemeClr val="accent2">
                    <a:lumMod val="50000"/>
                  </a:schemeClr>
                </a:solidFill>
              </a:rPr>
              <a:t>(node));</a:t>
            </a:r>
          </a:p>
          <a:p>
            <a:pPr>
              <a:buNone/>
            </a:pPr>
            <a:r>
              <a:rPr lang="en-US">
                <a:solidFill>
                  <a:schemeClr val="accent2">
                    <a:lumMod val="50000"/>
                  </a:schemeClr>
                </a:solidFill>
              </a:rPr>
              <a:t>     }</a:t>
            </a:r>
          </a:p>
          <a:p>
            <a:pPr>
              <a:buNone/>
            </a:pPr>
            <a:endParaRPr lang="en-US">
              <a:solidFill>
                <a:schemeClr val="accent2">
                  <a:lumMod val="50000"/>
                </a:schemeClr>
              </a:solidFill>
            </a:endParaRPr>
          </a:p>
          <a:p>
            <a:pPr>
              <a:buNone/>
            </a:pPr>
            <a:r>
              <a:rPr lang="en-US" err="1">
                <a:solidFill>
                  <a:srgbClr val="7030A0"/>
                </a:solidFill>
              </a:rPr>
              <a:t>readnode</a:t>
            </a:r>
            <a:r>
              <a:rPr lang="en-US">
                <a:solidFill>
                  <a:srgbClr val="7030A0"/>
                </a:solidFill>
              </a:rPr>
              <a:t>()</a:t>
            </a:r>
          </a:p>
          <a:p>
            <a:pPr>
              <a:buNone/>
            </a:pPr>
            <a:r>
              <a:rPr lang="en-US">
                <a:solidFill>
                  <a:schemeClr val="accent2">
                    <a:lumMod val="50000"/>
                  </a:schemeClr>
                </a:solidFill>
              </a:rPr>
              <a:t>     {</a:t>
            </a:r>
          </a:p>
          <a:p>
            <a:pPr>
              <a:buNone/>
            </a:pPr>
            <a:r>
              <a:rPr lang="en-US">
                <a:solidFill>
                  <a:schemeClr val="accent2">
                    <a:lumMod val="50000"/>
                  </a:schemeClr>
                </a:solidFill>
              </a:rPr>
              <a:t>		Read </a:t>
            </a:r>
            <a:r>
              <a:rPr lang="en-US" err="1">
                <a:solidFill>
                  <a:schemeClr val="accent2">
                    <a:lumMod val="50000"/>
                  </a:schemeClr>
                </a:solidFill>
              </a:rPr>
              <a:t>newnode</a:t>
            </a:r>
            <a:r>
              <a:rPr lang="en-US">
                <a:solidFill>
                  <a:schemeClr val="accent2">
                    <a:lumMod val="50000"/>
                  </a:schemeClr>
                </a:solidFill>
              </a:rPr>
              <a:t>-&gt;data;</a:t>
            </a:r>
          </a:p>
          <a:p>
            <a:pPr>
              <a:buNone/>
            </a:pPr>
            <a:r>
              <a:rPr lang="en-US">
                <a:solidFill>
                  <a:schemeClr val="accent2">
                    <a:lumMod val="50000"/>
                  </a:schemeClr>
                </a:solidFill>
              </a:rPr>
              <a:t>           </a:t>
            </a:r>
            <a:r>
              <a:rPr lang="en-US" err="1">
                <a:solidFill>
                  <a:schemeClr val="accent2">
                    <a:lumMod val="50000"/>
                  </a:schemeClr>
                </a:solidFill>
              </a:rPr>
              <a:t>newnode</a:t>
            </a:r>
            <a:r>
              <a:rPr lang="en-US">
                <a:solidFill>
                  <a:schemeClr val="accent2">
                    <a:lumMod val="50000"/>
                  </a:schemeClr>
                </a:solidFill>
              </a:rPr>
              <a:t>-&gt;</a:t>
            </a:r>
            <a:r>
              <a:rPr lang="en-US" err="1">
                <a:solidFill>
                  <a:schemeClr val="accent2">
                    <a:lumMod val="50000"/>
                  </a:schemeClr>
                </a:solidFill>
              </a:rPr>
              <a:t>flink</a:t>
            </a:r>
            <a:r>
              <a:rPr lang="en-US">
                <a:solidFill>
                  <a:schemeClr val="accent2">
                    <a:lumMod val="50000"/>
                  </a:schemeClr>
                </a:solidFill>
              </a:rPr>
              <a:t>=NULL;</a:t>
            </a:r>
          </a:p>
          <a:p>
            <a:pPr>
              <a:buNone/>
            </a:pPr>
            <a:r>
              <a:rPr lang="en-US">
                <a:solidFill>
                  <a:schemeClr val="accent2">
                    <a:lumMod val="50000"/>
                  </a:schemeClr>
                </a:solidFill>
              </a:rPr>
              <a:t>		</a:t>
            </a:r>
            <a:r>
              <a:rPr lang="en-US" err="1">
                <a:solidFill>
                  <a:schemeClr val="accent2">
                    <a:lumMod val="50000"/>
                  </a:schemeClr>
                </a:solidFill>
              </a:rPr>
              <a:t>newnode</a:t>
            </a:r>
            <a:r>
              <a:rPr lang="en-US">
                <a:solidFill>
                  <a:schemeClr val="accent2">
                    <a:lumMod val="50000"/>
                  </a:schemeClr>
                </a:solidFill>
              </a:rPr>
              <a:t>-&gt;blink=NULL;</a:t>
            </a:r>
          </a:p>
          <a:p>
            <a:pPr>
              <a:buNone/>
            </a:pPr>
            <a:r>
              <a:rPr lang="en-US">
                <a:solidFill>
                  <a:schemeClr val="accent2">
                    <a:lumMod val="50000"/>
                  </a:schemeClr>
                </a:solidFill>
              </a:rPr>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600" b="1" u="sng">
                <a:solidFill>
                  <a:srgbClr val="7030A0"/>
                </a:solidFill>
              </a:rPr>
              <a:t>Creating a DLL</a:t>
            </a:r>
          </a:p>
        </p:txBody>
      </p:sp>
      <p:sp>
        <p:nvSpPr>
          <p:cNvPr id="3" name="Content Placeholder 2"/>
          <p:cNvSpPr>
            <a:spLocks noGrp="1"/>
          </p:cNvSpPr>
          <p:nvPr>
            <p:ph idx="1"/>
          </p:nvPr>
        </p:nvSpPr>
        <p:spPr>
          <a:xfrm>
            <a:off x="228600" y="685800"/>
            <a:ext cx="4114800" cy="5791200"/>
          </a:xfrm>
        </p:spPr>
        <p:txBody>
          <a:bodyPr>
            <a:noAutofit/>
          </a:bodyPr>
          <a:lstStyle/>
          <a:p>
            <a:pPr>
              <a:buNone/>
            </a:pPr>
            <a:r>
              <a:rPr lang="en-US" sz="1800" b="1">
                <a:solidFill>
                  <a:srgbClr val="7030A0"/>
                </a:solidFill>
              </a:rPr>
              <a:t>create()</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int</a:t>
            </a:r>
            <a:r>
              <a:rPr lang="en-US" sz="1800" b="1">
                <a:solidFill>
                  <a:schemeClr val="accent2">
                    <a:lumMod val="50000"/>
                  </a:schemeClr>
                </a:solidFill>
              </a:rPr>
              <a:t> c;</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print”Linked</a:t>
            </a:r>
            <a:r>
              <a:rPr lang="en-US" sz="1800" b="1">
                <a:solidFill>
                  <a:schemeClr val="accent2">
                    <a:lumMod val="50000"/>
                  </a:schemeClr>
                </a:solidFill>
              </a:rPr>
              <a:t> List is already created“;</a:t>
            </a:r>
          </a:p>
          <a:p>
            <a:pPr>
              <a:buNone/>
            </a:pPr>
            <a:r>
              <a:rPr lang="en-US" sz="1800" b="1">
                <a:solidFill>
                  <a:schemeClr val="accent2">
                    <a:lumMod val="50000"/>
                  </a:schemeClr>
                </a:solidFill>
              </a:rPr>
              <a:t>      return(0);</a:t>
            </a:r>
          </a:p>
          <a:p>
            <a:pPr>
              <a:buNone/>
            </a:pPr>
            <a:r>
              <a:rPr lang="en-US" sz="1800" b="1">
                <a:solidFill>
                  <a:schemeClr val="accent2">
                    <a:lumMod val="50000"/>
                  </a:schemeClr>
                </a:solidFill>
              </a:rPr>
              <a:t>    }</a:t>
            </a:r>
          </a:p>
          <a:p>
            <a:pPr>
              <a:buNone/>
            </a:pPr>
            <a:r>
              <a:rPr lang="en-US" sz="1800" b="1">
                <a:solidFill>
                  <a:schemeClr val="accent2">
                    <a:lumMod val="50000"/>
                  </a:schemeClr>
                </a:solidFill>
              </a:rPr>
              <a:t>    else</a:t>
            </a:r>
          </a:p>
          <a:p>
            <a:pPr>
              <a:buNone/>
            </a:pPr>
            <a:r>
              <a:rPr lang="en-US" sz="1800" b="1">
                <a:solidFill>
                  <a:schemeClr val="accent2">
                    <a:lumMod val="50000"/>
                  </a:schemeClr>
                </a:solidFill>
              </a:rPr>
              <a:t>    {</a:t>
            </a:r>
          </a:p>
          <a:p>
            <a:pPr>
              <a:buNone/>
            </a:pPr>
            <a:r>
              <a:rPr lang="en-US" sz="1800" b="1">
                <a:solidFill>
                  <a:schemeClr val="accent2">
                    <a:lumMod val="50000"/>
                  </a:schemeClr>
                </a:solidFill>
              </a:rPr>
              <a:t>    do</a:t>
            </a:r>
          </a:p>
          <a:p>
            <a:pPr>
              <a:buNone/>
            </a:pPr>
            <a:r>
              <a:rPr lang="en-US" sz="1800" b="1">
                <a:solidFill>
                  <a:schemeClr val="accent2">
                    <a:lumMod val="50000"/>
                  </a:schemeClr>
                </a:solidFill>
              </a:rPr>
              <a:t>    {</a:t>
            </a:r>
          </a:p>
          <a:p>
            <a:pPr>
              <a:buNone/>
            </a:pPr>
            <a:r>
              <a:rPr lang="en-US" sz="1800" b="1">
                <a:solidFill>
                  <a:schemeClr val="accent2">
                    <a:lumMod val="50000"/>
                  </a:schemeClr>
                </a:solidFill>
              </a:rPr>
              <a:t>         </a:t>
            </a:r>
            <a:r>
              <a:rPr lang="en-US" sz="1800" b="1" err="1">
                <a:solidFill>
                  <a:schemeClr val="accent2">
                    <a:lumMod val="50000"/>
                  </a:schemeClr>
                </a:solidFill>
              </a:rPr>
              <a:t>getnode</a:t>
            </a:r>
            <a:r>
              <a:rPr lang="en-US" sz="1800" b="1">
                <a:solidFill>
                  <a:schemeClr val="accent2">
                    <a:lumMod val="50000"/>
                  </a:schemeClr>
                </a:solidFill>
              </a:rPr>
              <a:t>();</a:t>
            </a:r>
          </a:p>
          <a:p>
            <a:pPr>
              <a:buNone/>
            </a:pPr>
            <a:r>
              <a:rPr lang="en-US" sz="1800" b="1">
                <a:solidFill>
                  <a:schemeClr val="accent2">
                    <a:lumMod val="50000"/>
                  </a:schemeClr>
                </a:solidFill>
              </a:rPr>
              <a:t>         </a:t>
            </a:r>
            <a:r>
              <a:rPr lang="en-US" sz="1800" b="1" err="1">
                <a:solidFill>
                  <a:schemeClr val="accent2">
                    <a:lumMod val="50000"/>
                  </a:schemeClr>
                </a:solidFill>
              </a:rPr>
              <a:t>readnode</a:t>
            </a:r>
            <a:r>
              <a:rPr lang="en-US" sz="1800" b="1">
                <a:solidFill>
                  <a:schemeClr val="accent2">
                    <a:lumMod val="50000"/>
                  </a:schemeClr>
                </a:solidFill>
              </a:rPr>
              <a:t>();</a:t>
            </a:r>
          </a:p>
          <a:p>
            <a:pPr>
              <a:buNone/>
            </a:pPr>
            <a:r>
              <a:rPr lang="en-US" sz="1800" b="1">
                <a:solidFill>
                  <a:schemeClr val="accent2">
                    <a:lumMod val="50000"/>
                  </a:schemeClr>
                </a:solidFill>
              </a:rPr>
              <a:t>     if(head==NULL)</a:t>
            </a:r>
          </a:p>
          <a:p>
            <a:pPr>
              <a:buNone/>
            </a:pPr>
            <a:r>
              <a:rPr lang="en-US" sz="1800" b="1">
                <a:solidFill>
                  <a:schemeClr val="accent2">
                    <a:lumMod val="50000"/>
                  </a:schemeClr>
                </a:solidFill>
              </a:rPr>
              <a:t>     {</a:t>
            </a:r>
          </a:p>
          <a:p>
            <a:pPr>
              <a:buNone/>
            </a:pPr>
            <a:r>
              <a:rPr lang="en-US" sz="1800" b="1">
                <a:solidFill>
                  <a:schemeClr val="accent2">
                    <a:lumMod val="50000"/>
                  </a:schemeClr>
                </a:solidFill>
              </a:rPr>
              <a:t>         head=last=</a:t>
            </a:r>
            <a:r>
              <a:rPr lang="en-US" sz="1800" b="1" err="1">
                <a:solidFill>
                  <a:schemeClr val="accent2">
                    <a:lumMod val="50000"/>
                  </a:schemeClr>
                </a:solidFill>
              </a:rPr>
              <a:t>newnode</a:t>
            </a:r>
            <a:r>
              <a:rPr lang="en-US" sz="1800" b="1">
                <a:solidFill>
                  <a:schemeClr val="accent2">
                    <a:lumMod val="50000"/>
                  </a:schemeClr>
                </a:solidFill>
              </a:rPr>
              <a:t>;</a:t>
            </a:r>
          </a:p>
          <a:p>
            <a:pPr>
              <a:buNone/>
            </a:pPr>
            <a:r>
              <a:rPr lang="en-US" sz="1800" b="1">
                <a:solidFill>
                  <a:schemeClr val="accent2">
                    <a:lumMod val="50000"/>
                  </a:schemeClr>
                </a:solidFill>
              </a:rPr>
              <a:t>      }</a:t>
            </a:r>
          </a:p>
          <a:p>
            <a:pPr>
              <a:buNone/>
            </a:pPr>
            <a:r>
              <a:rPr lang="en-US" sz="1800" b="1"/>
              <a:t>                    </a:t>
            </a:r>
          </a:p>
        </p:txBody>
      </p:sp>
      <p:sp>
        <p:nvSpPr>
          <p:cNvPr id="4" name="Content Placeholder 2"/>
          <p:cNvSpPr txBox="1">
            <a:spLocks/>
          </p:cNvSpPr>
          <p:nvPr/>
        </p:nvSpPr>
        <p:spPr>
          <a:xfrm>
            <a:off x="4495800" y="685800"/>
            <a:ext cx="4648200" cy="5791200"/>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last-&gt;</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flink</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-&gt;blink=last;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last=</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print”Press</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1 to add another node:”;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read c;</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 while(c==1);</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p:txBody>
      </p:sp>
      <p:cxnSp>
        <p:nvCxnSpPr>
          <p:cNvPr id="6" name="Straight Connector 5"/>
          <p:cNvCxnSpPr/>
          <p:nvPr/>
        </p:nvCxnSpPr>
        <p:spPr>
          <a:xfrm>
            <a:off x="42672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757268" y="1969532"/>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4814668" y="1969532"/>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6" name="Straight Arrow Connector 5"/>
          <p:cNvCxnSpPr/>
          <p:nvPr/>
        </p:nvCxnSpPr>
        <p:spPr>
          <a:xfrm>
            <a:off x="4357468" y="21981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V="1">
            <a:off x="3138268" y="25029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110068" y="25029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3366868" y="2502932"/>
            <a:ext cx="838200" cy="369332"/>
          </a:xfrm>
          <a:prstGeom prst="rect">
            <a:avLst/>
          </a:prstGeom>
          <a:noFill/>
        </p:spPr>
        <p:txBody>
          <a:bodyPr wrap="square" rtlCol="0">
            <a:spAutoFit/>
          </a:bodyPr>
          <a:lstStyle/>
          <a:p>
            <a:r>
              <a:rPr lang="en-US" b="1">
                <a:solidFill>
                  <a:srgbClr val="7030A0"/>
                </a:solidFill>
              </a:rPr>
              <a:t>1000</a:t>
            </a:r>
          </a:p>
        </p:txBody>
      </p:sp>
      <p:sp>
        <p:nvSpPr>
          <p:cNvPr id="10" name="TextBox 9"/>
          <p:cNvSpPr txBox="1"/>
          <p:nvPr/>
        </p:nvSpPr>
        <p:spPr>
          <a:xfrm>
            <a:off x="5195668" y="2502932"/>
            <a:ext cx="838200" cy="369332"/>
          </a:xfrm>
          <a:prstGeom prst="rect">
            <a:avLst/>
          </a:prstGeom>
          <a:noFill/>
        </p:spPr>
        <p:txBody>
          <a:bodyPr wrap="square" rtlCol="0">
            <a:spAutoFit/>
          </a:bodyPr>
          <a:lstStyle/>
          <a:p>
            <a:r>
              <a:rPr lang="en-US" b="1">
                <a:solidFill>
                  <a:srgbClr val="7030A0"/>
                </a:solidFill>
              </a:rPr>
              <a:t>2000</a:t>
            </a:r>
          </a:p>
        </p:txBody>
      </p:sp>
      <p:sp>
        <p:nvSpPr>
          <p:cNvPr id="11" name="TextBox 10"/>
          <p:cNvSpPr txBox="1"/>
          <p:nvPr/>
        </p:nvSpPr>
        <p:spPr>
          <a:xfrm>
            <a:off x="2833468" y="2819400"/>
            <a:ext cx="838200" cy="369332"/>
          </a:xfrm>
          <a:prstGeom prst="rect">
            <a:avLst/>
          </a:prstGeom>
          <a:noFill/>
        </p:spPr>
        <p:txBody>
          <a:bodyPr wrap="square" rtlCol="0">
            <a:spAutoFit/>
          </a:bodyPr>
          <a:lstStyle/>
          <a:p>
            <a:r>
              <a:rPr lang="en-US" b="1">
                <a:solidFill>
                  <a:srgbClr val="C00000"/>
                </a:solidFill>
              </a:rPr>
              <a:t>head</a:t>
            </a:r>
          </a:p>
        </p:txBody>
      </p:sp>
      <p:sp>
        <p:nvSpPr>
          <p:cNvPr id="12" name="TextBox 11"/>
          <p:cNvSpPr txBox="1"/>
          <p:nvPr/>
        </p:nvSpPr>
        <p:spPr>
          <a:xfrm>
            <a:off x="5805268" y="2807732"/>
            <a:ext cx="838200" cy="369332"/>
          </a:xfrm>
          <a:prstGeom prst="rect">
            <a:avLst/>
          </a:prstGeom>
          <a:noFill/>
        </p:spPr>
        <p:txBody>
          <a:bodyPr wrap="square" rtlCol="0">
            <a:spAutoFit/>
          </a:bodyPr>
          <a:lstStyle/>
          <a:p>
            <a:r>
              <a:rPr lang="en-US" b="1">
                <a:solidFill>
                  <a:srgbClr val="C00000"/>
                </a:solidFill>
              </a:rPr>
              <a:t>top</a:t>
            </a:r>
          </a:p>
        </p:txBody>
      </p:sp>
      <p:graphicFrame>
        <p:nvGraphicFramePr>
          <p:cNvPr id="13" name="Table 12"/>
          <p:cNvGraphicFramePr>
            <a:graphicFrameLocks noGrp="1"/>
          </p:cNvGraphicFramePr>
          <p:nvPr/>
        </p:nvGraphicFramePr>
        <p:xfrm>
          <a:off x="1828800" y="4953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886200" y="4953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5943600" y="49530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3429000" y="5181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5486400" y="51816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flipV="1">
            <a:off x="2209800"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flipV="1">
            <a:off x="7239000" y="54864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438400" y="5486400"/>
            <a:ext cx="838200" cy="369332"/>
          </a:xfrm>
          <a:prstGeom prst="rect">
            <a:avLst/>
          </a:prstGeom>
          <a:noFill/>
        </p:spPr>
        <p:txBody>
          <a:bodyPr wrap="square" rtlCol="0">
            <a:spAutoFit/>
          </a:bodyPr>
          <a:lstStyle/>
          <a:p>
            <a:r>
              <a:rPr lang="en-US" b="1">
                <a:solidFill>
                  <a:srgbClr val="7030A0"/>
                </a:solidFill>
              </a:rPr>
              <a:t>1000</a:t>
            </a:r>
          </a:p>
        </p:txBody>
      </p:sp>
      <p:sp>
        <p:nvSpPr>
          <p:cNvPr id="21" name="TextBox 20"/>
          <p:cNvSpPr txBox="1"/>
          <p:nvPr/>
        </p:nvSpPr>
        <p:spPr>
          <a:xfrm>
            <a:off x="4267200" y="5486400"/>
            <a:ext cx="838200" cy="369332"/>
          </a:xfrm>
          <a:prstGeom prst="rect">
            <a:avLst/>
          </a:prstGeom>
          <a:noFill/>
        </p:spPr>
        <p:txBody>
          <a:bodyPr wrap="square" rtlCol="0">
            <a:spAutoFit/>
          </a:bodyPr>
          <a:lstStyle/>
          <a:p>
            <a:r>
              <a:rPr lang="en-US" b="1">
                <a:solidFill>
                  <a:srgbClr val="7030A0"/>
                </a:solidFill>
              </a:rPr>
              <a:t>2000</a:t>
            </a:r>
          </a:p>
        </p:txBody>
      </p:sp>
      <p:sp>
        <p:nvSpPr>
          <p:cNvPr id="22" name="TextBox 21"/>
          <p:cNvSpPr txBox="1"/>
          <p:nvPr/>
        </p:nvSpPr>
        <p:spPr>
          <a:xfrm>
            <a:off x="6324600" y="5486400"/>
            <a:ext cx="838200" cy="369332"/>
          </a:xfrm>
          <a:prstGeom prst="rect">
            <a:avLst/>
          </a:prstGeom>
          <a:noFill/>
        </p:spPr>
        <p:txBody>
          <a:bodyPr wrap="square" rtlCol="0">
            <a:spAutoFit/>
          </a:bodyPr>
          <a:lstStyle/>
          <a:p>
            <a:r>
              <a:rPr lang="en-US" b="1">
                <a:solidFill>
                  <a:srgbClr val="7030A0"/>
                </a:solidFill>
              </a:rPr>
              <a:t>3000</a:t>
            </a:r>
          </a:p>
        </p:txBody>
      </p:sp>
      <p:sp>
        <p:nvSpPr>
          <p:cNvPr id="23" name="TextBox 22"/>
          <p:cNvSpPr txBox="1"/>
          <p:nvPr/>
        </p:nvSpPr>
        <p:spPr>
          <a:xfrm>
            <a:off x="1905000" y="5802868"/>
            <a:ext cx="838200" cy="369332"/>
          </a:xfrm>
          <a:prstGeom prst="rect">
            <a:avLst/>
          </a:prstGeom>
          <a:noFill/>
        </p:spPr>
        <p:txBody>
          <a:bodyPr wrap="square" rtlCol="0">
            <a:spAutoFit/>
          </a:bodyPr>
          <a:lstStyle/>
          <a:p>
            <a:r>
              <a:rPr lang="en-US" b="1">
                <a:solidFill>
                  <a:srgbClr val="C00000"/>
                </a:solidFill>
              </a:rPr>
              <a:t>head</a:t>
            </a:r>
          </a:p>
        </p:txBody>
      </p:sp>
      <p:sp>
        <p:nvSpPr>
          <p:cNvPr id="24" name="TextBox 23"/>
          <p:cNvSpPr txBox="1"/>
          <p:nvPr/>
        </p:nvSpPr>
        <p:spPr>
          <a:xfrm>
            <a:off x="6934200" y="5791200"/>
            <a:ext cx="838200" cy="369332"/>
          </a:xfrm>
          <a:prstGeom prst="rect">
            <a:avLst/>
          </a:prstGeom>
          <a:noFill/>
        </p:spPr>
        <p:txBody>
          <a:bodyPr wrap="square" rtlCol="0">
            <a:spAutoFit/>
          </a:bodyPr>
          <a:lstStyle/>
          <a:p>
            <a:r>
              <a:rPr lang="en-US" b="1">
                <a:solidFill>
                  <a:srgbClr val="C00000"/>
                </a:solidFill>
              </a:rPr>
              <a:t>top</a:t>
            </a:r>
          </a:p>
        </p:txBody>
      </p:sp>
      <p:sp>
        <p:nvSpPr>
          <p:cNvPr id="25" name="TextBox 24"/>
          <p:cNvSpPr txBox="1"/>
          <p:nvPr/>
        </p:nvSpPr>
        <p:spPr>
          <a:xfrm>
            <a:off x="3747868" y="1295400"/>
            <a:ext cx="2133600" cy="369332"/>
          </a:xfrm>
          <a:prstGeom prst="rect">
            <a:avLst/>
          </a:prstGeom>
          <a:noFill/>
        </p:spPr>
        <p:txBody>
          <a:bodyPr wrap="square" rtlCol="0">
            <a:spAutoFit/>
          </a:bodyPr>
          <a:lstStyle/>
          <a:p>
            <a:r>
              <a:rPr lang="en-US" b="1">
                <a:solidFill>
                  <a:srgbClr val="C00000"/>
                </a:solidFill>
              </a:rPr>
              <a:t>Before Insertion</a:t>
            </a:r>
          </a:p>
        </p:txBody>
      </p:sp>
      <p:sp>
        <p:nvSpPr>
          <p:cNvPr id="26" name="TextBox 25"/>
          <p:cNvSpPr txBox="1"/>
          <p:nvPr/>
        </p:nvSpPr>
        <p:spPr>
          <a:xfrm>
            <a:off x="3747868" y="4276460"/>
            <a:ext cx="2133600" cy="369332"/>
          </a:xfrm>
          <a:prstGeom prst="rect">
            <a:avLst/>
          </a:prstGeom>
          <a:noFill/>
        </p:spPr>
        <p:txBody>
          <a:bodyPr wrap="square" rtlCol="0">
            <a:spAutoFit/>
          </a:bodyPr>
          <a:lstStyle/>
          <a:p>
            <a:r>
              <a:rPr lang="en-US" b="1">
                <a:solidFill>
                  <a:srgbClr val="C00000"/>
                </a:solidFill>
              </a:rPr>
              <a:t>After Insertion</a:t>
            </a:r>
          </a:p>
        </p:txBody>
      </p:sp>
      <p:sp>
        <p:nvSpPr>
          <p:cNvPr id="27" name="TextBox 26"/>
          <p:cNvSpPr txBox="1"/>
          <p:nvPr/>
        </p:nvSpPr>
        <p:spPr>
          <a:xfrm>
            <a:off x="457200" y="152400"/>
            <a:ext cx="8077200" cy="584775"/>
          </a:xfrm>
          <a:prstGeom prst="rect">
            <a:avLst/>
          </a:prstGeom>
          <a:noFill/>
        </p:spPr>
        <p:txBody>
          <a:bodyPr wrap="square" rtlCol="0">
            <a:spAutoFit/>
          </a:bodyPr>
          <a:lstStyle/>
          <a:p>
            <a:pPr algn="ctr"/>
            <a:r>
              <a:rPr lang="en-US" sz="3200" b="1">
                <a:solidFill>
                  <a:srgbClr val="7030A0"/>
                </a:solidFill>
              </a:rPr>
              <a:t>Push( ) – Insertion in Stack</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a:solidFill>
                  <a:schemeClr val="accent4">
                    <a:lumMod val="75000"/>
                  </a:schemeClr>
                </a:solidFill>
              </a:rPr>
              <a:t> 		 </a:t>
            </a:r>
            <a:r>
              <a:rPr lang="en-US" b="1" u="sng">
                <a:solidFill>
                  <a:schemeClr val="accent4">
                    <a:lumMod val="75000"/>
                  </a:schemeClr>
                </a:solidFill>
              </a:rPr>
              <a:t>Creating Doubly  Linked List</a:t>
            </a: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extLst>
              <p:ext uri="{D42A27DB-BD31-4B8C-83A1-F6EECF244321}">
                <p14:modId xmlns:p14="http://schemas.microsoft.com/office/powerpoint/2010/main" val="724982907"/>
              </p:ext>
            </p:extLst>
          </p:nvPr>
        </p:nvGraphicFramePr>
        <p:xfrm>
          <a:off x="533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3846066954"/>
              </p:ext>
            </p:extLst>
          </p:nvPr>
        </p:nvGraphicFramePr>
        <p:xfrm>
          <a:off x="33528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extLst>
              <p:ext uri="{D42A27DB-BD31-4B8C-83A1-F6EECF244321}">
                <p14:modId xmlns:p14="http://schemas.microsoft.com/office/powerpoint/2010/main" val="4285122298"/>
              </p:ext>
            </p:extLst>
          </p:nvPr>
        </p:nvGraphicFramePr>
        <p:xfrm>
          <a:off x="6248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56388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5146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9" name="TextBox 18"/>
          <p:cNvSpPr txBox="1"/>
          <p:nvPr/>
        </p:nvSpPr>
        <p:spPr>
          <a:xfrm>
            <a:off x="4191000" y="25146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0" name="TextBox 19"/>
          <p:cNvSpPr txBox="1"/>
          <p:nvPr/>
        </p:nvSpPr>
        <p:spPr>
          <a:xfrm>
            <a:off x="7315200" y="25146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2" name="Straight Arrow Connector 21"/>
          <p:cNvCxnSpPr/>
          <p:nvPr/>
        </p:nvCxnSpPr>
        <p:spPr>
          <a:xfrm flipV="1">
            <a:off x="1828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1828800" y="2743200"/>
            <a:ext cx="762000" cy="369332"/>
          </a:xfrm>
          <a:prstGeom prst="rect">
            <a:avLst/>
          </a:prstGeom>
          <a:noFill/>
        </p:spPr>
        <p:txBody>
          <a:bodyPr wrap="square" rtlCol="0">
            <a:spAutoFit/>
          </a:bodyPr>
          <a:lstStyle/>
          <a:p>
            <a:r>
              <a:rPr lang="en-US" b="1">
                <a:solidFill>
                  <a:srgbClr val="FF0000"/>
                </a:solidFill>
              </a:rPr>
              <a:t>head</a:t>
            </a:r>
          </a:p>
        </p:txBody>
      </p:sp>
      <p:cxnSp>
        <p:nvCxnSpPr>
          <p:cNvPr id="24" name="Straight Arrow Connector 23"/>
          <p:cNvCxnSpPr/>
          <p:nvPr/>
        </p:nvCxnSpPr>
        <p:spPr>
          <a:xfrm flipV="1">
            <a:off x="6781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2743200"/>
            <a:ext cx="762000" cy="369332"/>
          </a:xfrm>
          <a:prstGeom prst="rect">
            <a:avLst/>
          </a:prstGeom>
          <a:noFill/>
        </p:spPr>
        <p:txBody>
          <a:bodyPr wrap="square" rtlCol="0">
            <a:spAutoFit/>
          </a:bodyPr>
          <a:lstStyle/>
          <a:p>
            <a:r>
              <a:rPr lang="en-US" b="1">
                <a:solidFill>
                  <a:srgbClr val="FF0000"/>
                </a:solidFill>
              </a:rPr>
              <a:t>Last</a:t>
            </a:r>
          </a:p>
        </p:txBody>
      </p:sp>
      <p:cxnSp>
        <p:nvCxnSpPr>
          <p:cNvPr id="26" name="Straight Arrow Connector 25"/>
          <p:cNvCxnSpPr/>
          <p:nvPr/>
        </p:nvCxnSpPr>
        <p:spPr>
          <a:xfrm flipH="1">
            <a:off x="28194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2271835101"/>
              </p:ext>
            </p:extLst>
          </p:nvPr>
        </p:nvGraphicFramePr>
        <p:xfrm>
          <a:off x="533400" y="3745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sp>
        <p:nvSpPr>
          <p:cNvPr id="28" name="TextBox 27"/>
          <p:cNvSpPr txBox="1"/>
          <p:nvPr/>
        </p:nvSpPr>
        <p:spPr>
          <a:xfrm>
            <a:off x="914400" y="4355068"/>
            <a:ext cx="762000" cy="369332"/>
          </a:xfrm>
          <a:prstGeom prst="rect">
            <a:avLst/>
          </a:prstGeom>
          <a:noFill/>
        </p:spPr>
        <p:txBody>
          <a:bodyPr wrap="square" rtlCol="0">
            <a:spAutoFit/>
          </a:bodyPr>
          <a:lstStyle/>
          <a:p>
            <a:r>
              <a:rPr lang="en-US" b="1">
                <a:solidFill>
                  <a:schemeClr val="accent2">
                    <a:lumMod val="50000"/>
                  </a:schemeClr>
                </a:solidFill>
              </a:rPr>
              <a:t>1000</a:t>
            </a:r>
          </a:p>
        </p:txBody>
      </p:sp>
      <p:cxnSp>
        <p:nvCxnSpPr>
          <p:cNvPr id="31" name="Straight Arrow Connector 30"/>
          <p:cNvCxnSpPr/>
          <p:nvPr/>
        </p:nvCxnSpPr>
        <p:spPr>
          <a:xfrm flipV="1">
            <a:off x="609600" y="42788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609600" y="4659868"/>
            <a:ext cx="762000" cy="369332"/>
          </a:xfrm>
          <a:prstGeom prst="rect">
            <a:avLst/>
          </a:prstGeom>
          <a:noFill/>
        </p:spPr>
        <p:txBody>
          <a:bodyPr wrap="square" rtlCol="0">
            <a:spAutoFit/>
          </a:bodyPr>
          <a:lstStyle/>
          <a:p>
            <a:r>
              <a:rPr lang="en-US" b="1">
                <a:solidFill>
                  <a:srgbClr val="FF0000"/>
                </a:solidFill>
              </a:rPr>
              <a:t>head</a:t>
            </a:r>
          </a:p>
        </p:txBody>
      </p:sp>
      <p:cxnSp>
        <p:nvCxnSpPr>
          <p:cNvPr id="33" name="Straight Arrow Connector 32"/>
          <p:cNvCxnSpPr/>
          <p:nvPr/>
        </p:nvCxnSpPr>
        <p:spPr>
          <a:xfrm flipV="1">
            <a:off x="4038600" y="44312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3657600" y="4812268"/>
            <a:ext cx="1143000" cy="369332"/>
          </a:xfrm>
          <a:prstGeom prst="rect">
            <a:avLst/>
          </a:prstGeom>
          <a:noFill/>
        </p:spPr>
        <p:txBody>
          <a:bodyPr wrap="square" rtlCol="0">
            <a:spAutoFit/>
          </a:bodyPr>
          <a:lstStyle/>
          <a:p>
            <a:r>
              <a:rPr lang="en-US" b="1" err="1">
                <a:solidFill>
                  <a:srgbClr val="FF0000"/>
                </a:solidFill>
              </a:rPr>
              <a:t>newnode</a:t>
            </a:r>
            <a:endParaRPr lang="en-US" b="1">
              <a:solidFill>
                <a:srgbClr val="FF0000"/>
              </a:solidFill>
            </a:endParaRPr>
          </a:p>
        </p:txBody>
      </p:sp>
      <p:cxnSp>
        <p:nvCxnSpPr>
          <p:cNvPr id="35" name="Straight Arrow Connector 34"/>
          <p:cNvCxnSpPr/>
          <p:nvPr/>
        </p:nvCxnSpPr>
        <p:spPr>
          <a:xfrm flipV="1">
            <a:off x="5105400" y="4202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105400" y="4583668"/>
            <a:ext cx="762000" cy="369332"/>
          </a:xfrm>
          <a:prstGeom prst="rect">
            <a:avLst/>
          </a:prstGeom>
          <a:noFill/>
        </p:spPr>
        <p:txBody>
          <a:bodyPr wrap="square" rtlCol="0">
            <a:spAutoFit/>
          </a:bodyPr>
          <a:lstStyle/>
          <a:p>
            <a:r>
              <a:rPr lang="en-US" b="1">
                <a:solidFill>
                  <a:srgbClr val="FF0000"/>
                </a:solidFill>
              </a:rPr>
              <a:t>Last</a:t>
            </a:r>
          </a:p>
        </p:txBody>
      </p:sp>
      <p:graphicFrame>
        <p:nvGraphicFramePr>
          <p:cNvPr id="37" name="Table 36"/>
          <p:cNvGraphicFramePr>
            <a:graphicFrameLocks noGrp="1"/>
          </p:cNvGraphicFramePr>
          <p:nvPr>
            <p:extLst>
              <p:ext uri="{D42A27DB-BD31-4B8C-83A1-F6EECF244321}">
                <p14:modId xmlns:p14="http://schemas.microsoft.com/office/powerpoint/2010/main" val="3263069481"/>
              </p:ext>
            </p:extLst>
          </p:nvPr>
        </p:nvGraphicFramePr>
        <p:xfrm>
          <a:off x="3352800" y="3745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4191000" y="4355068"/>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 name="TextBox 1"/>
          <p:cNvSpPr txBox="1"/>
          <p:nvPr/>
        </p:nvSpPr>
        <p:spPr>
          <a:xfrm>
            <a:off x="1676400" y="5486400"/>
            <a:ext cx="3733800" cy="1200329"/>
          </a:xfrm>
          <a:prstGeom prst="rect">
            <a:avLst/>
          </a:prstGeom>
          <a:noFill/>
        </p:spPr>
        <p:txBody>
          <a:bodyPr wrap="square" rtlCol="0">
            <a:spAutoFit/>
          </a:bodyPr>
          <a:lstStyle/>
          <a:p>
            <a:r>
              <a:rPr lang="en-US"/>
              <a:t>Last-&gt;</a:t>
            </a:r>
            <a:r>
              <a:rPr lang="en-US" err="1"/>
              <a:t>flink</a:t>
            </a:r>
            <a:r>
              <a:rPr lang="en-US"/>
              <a:t>=</a:t>
            </a:r>
            <a:r>
              <a:rPr lang="en-US" err="1"/>
              <a:t>newnode</a:t>
            </a:r>
            <a:endParaRPr lang="en-US"/>
          </a:p>
          <a:p>
            <a:r>
              <a:rPr lang="en-US" err="1"/>
              <a:t>Newnode</a:t>
            </a:r>
            <a:r>
              <a:rPr lang="en-US"/>
              <a:t>-&gt;blink=last</a:t>
            </a:r>
          </a:p>
          <a:p>
            <a:r>
              <a:rPr lang="en-US"/>
              <a:t>Last=</a:t>
            </a:r>
            <a:r>
              <a:rPr lang="en-US" err="1"/>
              <a:t>newnode</a:t>
            </a:r>
            <a:endParaRPr lang="en-US"/>
          </a:p>
          <a:p>
            <a:endParaRPr lang="en-US"/>
          </a:p>
        </p:txBody>
      </p:sp>
      <p:cxnSp>
        <p:nvCxnSpPr>
          <p:cNvPr id="39" name="Straight Arrow Connector 38"/>
          <p:cNvCxnSpPr/>
          <p:nvPr/>
        </p:nvCxnSpPr>
        <p:spPr>
          <a:xfrm>
            <a:off x="2772696" y="3884612"/>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0" name="Straight Arrow Connector 39"/>
          <p:cNvCxnSpPr/>
          <p:nvPr/>
        </p:nvCxnSpPr>
        <p:spPr>
          <a:xfrm flipH="1">
            <a:off x="2819400" y="4038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88462283"/>
              </p:ext>
            </p:extLst>
          </p:nvPr>
        </p:nvGraphicFramePr>
        <p:xfrm>
          <a:off x="2133600" y="1447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704852610"/>
              </p:ext>
            </p:extLst>
          </p:nvPr>
        </p:nvGraphicFramePr>
        <p:xfrm>
          <a:off x="4953000" y="1447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4343400" y="15240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0574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0" name="TextBox 9"/>
          <p:cNvSpPr txBox="1"/>
          <p:nvPr/>
        </p:nvSpPr>
        <p:spPr>
          <a:xfrm>
            <a:off x="5791200" y="2057400"/>
            <a:ext cx="762000" cy="369332"/>
          </a:xfrm>
          <a:prstGeom prst="rect">
            <a:avLst/>
          </a:prstGeom>
          <a:noFill/>
        </p:spPr>
        <p:txBody>
          <a:bodyPr wrap="square" rtlCol="0">
            <a:spAutoFit/>
          </a:bodyPr>
          <a:lstStyle/>
          <a:p>
            <a:r>
              <a:rPr lang="en-US" b="1">
                <a:solidFill>
                  <a:schemeClr val="accent2">
                    <a:lumMod val="50000"/>
                  </a:schemeClr>
                </a:solidFill>
              </a:rPr>
              <a:t>2000</a:t>
            </a:r>
          </a:p>
        </p:txBody>
      </p:sp>
      <p:cxnSp>
        <p:nvCxnSpPr>
          <p:cNvPr id="12" name="Straight Arrow Connector 11"/>
          <p:cNvCxnSpPr/>
          <p:nvPr/>
        </p:nvCxnSpPr>
        <p:spPr>
          <a:xfrm flipV="1">
            <a:off x="3429000" y="1905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9000" y="2286000"/>
            <a:ext cx="762000" cy="369332"/>
          </a:xfrm>
          <a:prstGeom prst="rect">
            <a:avLst/>
          </a:prstGeom>
          <a:noFill/>
        </p:spPr>
        <p:txBody>
          <a:bodyPr wrap="square" rtlCol="0">
            <a:spAutoFit/>
          </a:bodyPr>
          <a:lstStyle/>
          <a:p>
            <a:r>
              <a:rPr lang="en-US" b="1">
                <a:solidFill>
                  <a:srgbClr val="FF0000"/>
                </a:solidFill>
              </a:rPr>
              <a:t>head</a:t>
            </a:r>
          </a:p>
        </p:txBody>
      </p:sp>
      <p:cxnSp>
        <p:nvCxnSpPr>
          <p:cNvPr id="14" name="Straight Arrow Connector 13"/>
          <p:cNvCxnSpPr/>
          <p:nvPr/>
        </p:nvCxnSpPr>
        <p:spPr>
          <a:xfrm flipV="1">
            <a:off x="6629400" y="1905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29400" y="2286000"/>
            <a:ext cx="762000" cy="369332"/>
          </a:xfrm>
          <a:prstGeom prst="rect">
            <a:avLst/>
          </a:prstGeom>
          <a:noFill/>
        </p:spPr>
        <p:txBody>
          <a:bodyPr wrap="square" rtlCol="0">
            <a:spAutoFit/>
          </a:bodyPr>
          <a:lstStyle/>
          <a:p>
            <a:r>
              <a:rPr lang="en-US" b="1">
                <a:solidFill>
                  <a:srgbClr val="FF0000"/>
                </a:solidFill>
              </a:rPr>
              <a:t>Last</a:t>
            </a:r>
          </a:p>
        </p:txBody>
      </p:sp>
      <p:cxnSp>
        <p:nvCxnSpPr>
          <p:cNvPr id="16" name="Straight Arrow Connector 15"/>
          <p:cNvCxnSpPr/>
          <p:nvPr/>
        </p:nvCxnSpPr>
        <p:spPr>
          <a:xfrm flipH="1">
            <a:off x="4419600" y="17526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5334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33528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extLst>
              <p:ext uri="{D42A27DB-BD31-4B8C-83A1-F6EECF244321}">
                <p14:modId xmlns:p14="http://schemas.microsoft.com/office/powerpoint/2010/main" val="140279814"/>
              </p:ext>
            </p:extLst>
          </p:nvPr>
        </p:nvGraphicFramePr>
        <p:xfrm>
          <a:off x="62484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solidFill>
                      <a:schemeClr val="accent2">
                        <a:lumMod val="50000"/>
                      </a:schemeClr>
                    </a:solidFill>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21" name="Straight Arrow Connector 20"/>
          <p:cNvCxnSpPr/>
          <p:nvPr/>
        </p:nvCxnSpPr>
        <p:spPr>
          <a:xfrm>
            <a:off x="56388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27432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914400" y="53340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24" name="TextBox 23"/>
          <p:cNvSpPr txBox="1"/>
          <p:nvPr/>
        </p:nvSpPr>
        <p:spPr>
          <a:xfrm>
            <a:off x="4191000" y="53340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5" name="TextBox 24"/>
          <p:cNvSpPr txBox="1"/>
          <p:nvPr/>
        </p:nvSpPr>
        <p:spPr>
          <a:xfrm>
            <a:off x="7315200" y="53340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6" name="Straight Arrow Connector 25"/>
          <p:cNvCxnSpPr/>
          <p:nvPr/>
        </p:nvCxnSpPr>
        <p:spPr>
          <a:xfrm flipV="1">
            <a:off x="1828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1828800" y="5562600"/>
            <a:ext cx="762000" cy="369332"/>
          </a:xfrm>
          <a:prstGeom prst="rect">
            <a:avLst/>
          </a:prstGeom>
          <a:noFill/>
        </p:spPr>
        <p:txBody>
          <a:bodyPr wrap="square" rtlCol="0">
            <a:spAutoFit/>
          </a:bodyPr>
          <a:lstStyle/>
          <a:p>
            <a:r>
              <a:rPr lang="en-US" b="1">
                <a:solidFill>
                  <a:srgbClr val="FF0000"/>
                </a:solidFill>
              </a:rPr>
              <a:t>head</a:t>
            </a:r>
          </a:p>
        </p:txBody>
      </p:sp>
      <p:cxnSp>
        <p:nvCxnSpPr>
          <p:cNvPr id="28" name="Straight Arrow Connector 27"/>
          <p:cNvCxnSpPr/>
          <p:nvPr/>
        </p:nvCxnSpPr>
        <p:spPr>
          <a:xfrm flipV="1">
            <a:off x="6781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781800" y="5562600"/>
            <a:ext cx="762000" cy="369332"/>
          </a:xfrm>
          <a:prstGeom prst="rect">
            <a:avLst/>
          </a:prstGeom>
          <a:noFill/>
        </p:spPr>
        <p:txBody>
          <a:bodyPr wrap="square" rtlCol="0">
            <a:spAutoFit/>
          </a:bodyPr>
          <a:lstStyle/>
          <a:p>
            <a:r>
              <a:rPr lang="en-US" b="1">
                <a:solidFill>
                  <a:srgbClr val="FF0000"/>
                </a:solidFill>
              </a:rPr>
              <a:t>Last</a:t>
            </a:r>
          </a:p>
        </p:txBody>
      </p:sp>
      <p:cxnSp>
        <p:nvCxnSpPr>
          <p:cNvPr id="30" name="Straight Arrow Connector 29"/>
          <p:cNvCxnSpPr/>
          <p:nvPr/>
        </p:nvCxnSpPr>
        <p:spPr>
          <a:xfrm flipH="1">
            <a:off x="2819400" y="5029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5638800" y="50292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685800"/>
            <a:ext cx="1981200" cy="369332"/>
          </a:xfrm>
          <a:prstGeom prst="rect">
            <a:avLst/>
          </a:prstGeom>
          <a:noFill/>
        </p:spPr>
        <p:txBody>
          <a:bodyPr wrap="square" rtlCol="0">
            <a:spAutoFit/>
          </a:bodyPr>
          <a:lstStyle/>
          <a:p>
            <a:r>
              <a:rPr lang="en-US" b="1">
                <a:solidFill>
                  <a:schemeClr val="accent2">
                    <a:lumMod val="50000"/>
                  </a:schemeClr>
                </a:solidFill>
              </a:rPr>
              <a:t>Before Insertion</a:t>
            </a:r>
          </a:p>
        </p:txBody>
      </p:sp>
      <p:sp>
        <p:nvSpPr>
          <p:cNvPr id="33" name="TextBox 32"/>
          <p:cNvSpPr txBox="1"/>
          <p:nvPr/>
        </p:nvSpPr>
        <p:spPr>
          <a:xfrm>
            <a:off x="3657600" y="3974068"/>
            <a:ext cx="1981200" cy="369332"/>
          </a:xfrm>
          <a:prstGeom prst="rect">
            <a:avLst/>
          </a:prstGeom>
          <a:noFill/>
        </p:spPr>
        <p:txBody>
          <a:bodyPr wrap="square" rtlCol="0">
            <a:spAutoFit/>
          </a:bodyPr>
          <a:lstStyle/>
          <a:p>
            <a:r>
              <a:rPr lang="en-US" b="1">
                <a:solidFill>
                  <a:schemeClr val="accent2">
                    <a:lumMod val="50000"/>
                  </a:schemeClr>
                </a:solidFill>
              </a:rPr>
              <a:t>After Insertion</a:t>
            </a:r>
          </a:p>
        </p:txBody>
      </p:sp>
      <p:sp>
        <p:nvSpPr>
          <p:cNvPr id="34"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Last in DLL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Last in DLL</a:t>
            </a:r>
          </a:p>
        </p:txBody>
      </p:sp>
      <p:sp>
        <p:nvSpPr>
          <p:cNvPr id="3" name="Content Placeholder 2"/>
          <p:cNvSpPr>
            <a:spLocks noGrp="1"/>
          </p:cNvSpPr>
          <p:nvPr>
            <p:ph idx="1"/>
          </p:nvPr>
        </p:nvSpPr>
        <p:spPr>
          <a:xfrm>
            <a:off x="2133600" y="914400"/>
            <a:ext cx="4191000" cy="5791200"/>
          </a:xfrm>
        </p:spPr>
        <p:txBody>
          <a:bodyPr>
            <a:normAutofit fontScale="62500" lnSpcReduction="20000"/>
          </a:bodyPr>
          <a:lstStyle/>
          <a:p>
            <a:pPr>
              <a:buNone/>
            </a:pPr>
            <a:r>
              <a:rPr lang="en-US" b="1" err="1">
                <a:solidFill>
                  <a:srgbClr val="7030A0"/>
                </a:solidFill>
              </a:rPr>
              <a:t>insertlast</a:t>
            </a:r>
            <a:r>
              <a:rPr lang="en-US" b="1">
                <a:solidFill>
                  <a:srgbClr val="7030A0"/>
                </a:solidFill>
              </a:rPr>
              <a:t>()</a:t>
            </a:r>
          </a:p>
          <a:p>
            <a:pPr>
              <a:buNone/>
            </a:pPr>
            <a:r>
              <a:rPr lang="en-US" b="1"/>
              <a:t>{</a:t>
            </a:r>
          </a:p>
          <a:p>
            <a:pPr>
              <a:buNone/>
            </a:pPr>
            <a:r>
              <a:rPr lang="en-US" b="1"/>
              <a:t>    </a:t>
            </a:r>
            <a:r>
              <a:rPr lang="en-US" b="1" err="1"/>
              <a:t>getnode</a:t>
            </a:r>
            <a:r>
              <a:rPr lang="en-US" b="1"/>
              <a:t>();</a:t>
            </a:r>
          </a:p>
          <a:p>
            <a:pPr>
              <a:buNone/>
            </a:pPr>
            <a:r>
              <a:rPr lang="en-US" b="1"/>
              <a:t>    if(</a:t>
            </a:r>
            <a:r>
              <a:rPr lang="en-US" b="1" err="1"/>
              <a:t>newnode</a:t>
            </a:r>
            <a:r>
              <a:rPr lang="en-US" b="1"/>
              <a:t>==NULL)</a:t>
            </a:r>
          </a:p>
          <a:p>
            <a:pPr>
              <a:buNone/>
            </a:pPr>
            <a:r>
              <a:rPr lang="en-US" b="1"/>
              <a:t>    {</a:t>
            </a:r>
          </a:p>
          <a:p>
            <a:pPr>
              <a:buNone/>
            </a:pPr>
            <a:r>
              <a:rPr lang="en-US" b="1"/>
              <a:t>                     </a:t>
            </a:r>
            <a:r>
              <a:rPr lang="en-US" b="1" err="1"/>
              <a:t>printf"No</a:t>
            </a:r>
            <a:r>
              <a:rPr lang="en-US" b="1"/>
              <a:t> Memory";</a:t>
            </a:r>
          </a:p>
          <a:p>
            <a:pPr>
              <a:buNone/>
            </a:pPr>
            <a:r>
              <a:rPr lang="en-US" b="1"/>
              <a:t>                     return(0);</a:t>
            </a:r>
          </a:p>
          <a:p>
            <a:pPr>
              <a:buNone/>
            </a:pPr>
            <a:r>
              <a:rPr lang="en-US" b="1"/>
              <a:t>    }</a:t>
            </a:r>
          </a:p>
          <a:p>
            <a:pPr>
              <a:buNone/>
            </a:pPr>
            <a:r>
              <a:rPr lang="en-US" b="1"/>
              <a:t>    </a:t>
            </a:r>
            <a:r>
              <a:rPr lang="en-US" b="1" err="1"/>
              <a:t>readnode</a:t>
            </a:r>
            <a:r>
              <a:rPr lang="en-US" b="1"/>
              <a:t>();</a:t>
            </a:r>
          </a:p>
          <a:p>
            <a:pPr>
              <a:buNone/>
            </a:pPr>
            <a:r>
              <a:rPr lang="en-US" b="1"/>
              <a:t>    if(head==NULL)</a:t>
            </a:r>
          </a:p>
          <a:p>
            <a:pPr>
              <a:buNone/>
            </a:pPr>
            <a:r>
              <a:rPr lang="en-US" b="1"/>
              <a:t>    {</a:t>
            </a:r>
          </a:p>
          <a:p>
            <a:pPr>
              <a:buNone/>
            </a:pPr>
            <a:r>
              <a:rPr lang="en-US" b="1"/>
              <a:t>                 head=last=</a:t>
            </a:r>
            <a:r>
              <a:rPr lang="en-US" b="1" err="1"/>
              <a:t>newnode</a:t>
            </a:r>
            <a:r>
              <a:rPr lang="en-US" b="1"/>
              <a:t>;</a:t>
            </a:r>
          </a:p>
          <a:p>
            <a:pPr>
              <a:buNone/>
            </a:pPr>
            <a:r>
              <a:rPr lang="en-US" b="1"/>
              <a:t>                 return(0);</a:t>
            </a:r>
          </a:p>
          <a:p>
            <a:pPr>
              <a:buNone/>
            </a:pPr>
            <a:r>
              <a:rPr lang="en-US" b="1"/>
              <a:t>    } </a:t>
            </a:r>
          </a:p>
          <a:p>
            <a:pPr>
              <a:buNone/>
            </a:pPr>
            <a:r>
              <a:rPr lang="en-US" b="1"/>
              <a:t>    last-&gt;</a:t>
            </a:r>
            <a:r>
              <a:rPr lang="en-US" b="1" err="1"/>
              <a:t>flink</a:t>
            </a:r>
            <a:r>
              <a:rPr lang="en-US" b="1"/>
              <a:t>=</a:t>
            </a:r>
            <a:r>
              <a:rPr lang="en-US" b="1" err="1"/>
              <a:t>newnode</a:t>
            </a:r>
            <a:r>
              <a:rPr lang="en-US" b="1"/>
              <a:t>;</a:t>
            </a:r>
          </a:p>
          <a:p>
            <a:pPr>
              <a:buNone/>
            </a:pPr>
            <a:r>
              <a:rPr lang="en-US" b="1"/>
              <a:t>    </a:t>
            </a:r>
            <a:r>
              <a:rPr lang="en-US" b="1" err="1"/>
              <a:t>newnode</a:t>
            </a:r>
            <a:r>
              <a:rPr lang="en-US" b="1"/>
              <a:t>-&gt;blink=last;</a:t>
            </a:r>
          </a:p>
          <a:p>
            <a:pPr>
              <a:buNone/>
            </a:pPr>
            <a:r>
              <a:rPr lang="en-US" b="1"/>
              <a:t>    last=last-&gt;</a:t>
            </a:r>
            <a:r>
              <a:rPr lang="en-US" b="1" err="1"/>
              <a:t>flink</a:t>
            </a:r>
            <a:r>
              <a:rPr lang="en-US" b="1"/>
              <a:t> (or) </a:t>
            </a:r>
            <a:r>
              <a:rPr lang="en-US" b="1" err="1"/>
              <a:t>newnode</a:t>
            </a:r>
            <a:r>
              <a:rPr lang="en-US" b="1"/>
              <a:t>;</a:t>
            </a:r>
          </a:p>
          <a:p>
            <a:pPr>
              <a:buNone/>
            </a:pPr>
            <a:r>
              <a:rPr lang="en-US" b="1"/>
              <a: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21336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5" name="Table 4"/>
          <p:cNvGraphicFramePr>
            <a:graphicFrameLocks noGrp="1"/>
          </p:cNvGraphicFramePr>
          <p:nvPr/>
        </p:nvGraphicFramePr>
        <p:xfrm>
          <a:off x="49530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8" name="Straight Arrow Connector 7"/>
          <p:cNvCxnSpPr/>
          <p:nvPr/>
        </p:nvCxnSpPr>
        <p:spPr>
          <a:xfrm>
            <a:off x="43434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2514600" y="25146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0" name="TextBox 9"/>
          <p:cNvSpPr txBox="1"/>
          <p:nvPr/>
        </p:nvSpPr>
        <p:spPr>
          <a:xfrm>
            <a:off x="5791200" y="2514600"/>
            <a:ext cx="762000" cy="369332"/>
          </a:xfrm>
          <a:prstGeom prst="rect">
            <a:avLst/>
          </a:prstGeom>
          <a:noFill/>
        </p:spPr>
        <p:txBody>
          <a:bodyPr wrap="square" rtlCol="0">
            <a:spAutoFit/>
          </a:bodyPr>
          <a:lstStyle/>
          <a:p>
            <a:r>
              <a:rPr lang="en-US" b="1">
                <a:solidFill>
                  <a:schemeClr val="accent2">
                    <a:lumMod val="50000"/>
                  </a:schemeClr>
                </a:solidFill>
              </a:rPr>
              <a:t>2000</a:t>
            </a:r>
          </a:p>
        </p:txBody>
      </p:sp>
      <p:cxnSp>
        <p:nvCxnSpPr>
          <p:cNvPr id="12" name="Straight Arrow Connector 11"/>
          <p:cNvCxnSpPr/>
          <p:nvPr/>
        </p:nvCxnSpPr>
        <p:spPr>
          <a:xfrm flipV="1">
            <a:off x="34290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3429000" y="2743200"/>
            <a:ext cx="762000" cy="369332"/>
          </a:xfrm>
          <a:prstGeom prst="rect">
            <a:avLst/>
          </a:prstGeom>
          <a:noFill/>
        </p:spPr>
        <p:txBody>
          <a:bodyPr wrap="square" rtlCol="0">
            <a:spAutoFit/>
          </a:bodyPr>
          <a:lstStyle/>
          <a:p>
            <a:r>
              <a:rPr lang="en-US" b="1">
                <a:solidFill>
                  <a:srgbClr val="FF0000"/>
                </a:solidFill>
              </a:rPr>
              <a:t>head</a:t>
            </a:r>
          </a:p>
        </p:txBody>
      </p:sp>
      <p:cxnSp>
        <p:nvCxnSpPr>
          <p:cNvPr id="14" name="Straight Arrow Connector 13"/>
          <p:cNvCxnSpPr/>
          <p:nvPr/>
        </p:nvCxnSpPr>
        <p:spPr>
          <a:xfrm flipV="1">
            <a:off x="66294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6629400" y="2743200"/>
            <a:ext cx="762000" cy="369332"/>
          </a:xfrm>
          <a:prstGeom prst="rect">
            <a:avLst/>
          </a:prstGeom>
          <a:noFill/>
        </p:spPr>
        <p:txBody>
          <a:bodyPr wrap="square" rtlCol="0">
            <a:spAutoFit/>
          </a:bodyPr>
          <a:lstStyle/>
          <a:p>
            <a:r>
              <a:rPr lang="en-US" b="1">
                <a:solidFill>
                  <a:srgbClr val="FF0000"/>
                </a:solidFill>
              </a:rPr>
              <a:t>Last</a:t>
            </a:r>
          </a:p>
        </p:txBody>
      </p:sp>
      <p:cxnSp>
        <p:nvCxnSpPr>
          <p:cNvPr id="16" name="Straight Arrow Connector 15"/>
          <p:cNvCxnSpPr/>
          <p:nvPr/>
        </p:nvCxnSpPr>
        <p:spPr>
          <a:xfrm flipH="1">
            <a:off x="44196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8" name="Table 17"/>
          <p:cNvGraphicFramePr>
            <a:graphicFrameLocks noGrp="1"/>
          </p:cNvGraphicFramePr>
          <p:nvPr/>
        </p:nvGraphicFramePr>
        <p:xfrm>
          <a:off x="35052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3000</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9" name="Table 18"/>
          <p:cNvGraphicFramePr>
            <a:graphicFrameLocks noGrp="1"/>
          </p:cNvGraphicFramePr>
          <p:nvPr/>
        </p:nvGraphicFramePr>
        <p:xfrm>
          <a:off x="63246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20" name="Table 19"/>
          <p:cNvGraphicFramePr>
            <a:graphicFrameLocks noGrp="1"/>
          </p:cNvGraphicFramePr>
          <p:nvPr/>
        </p:nvGraphicFramePr>
        <p:xfrm>
          <a:off x="609600" y="4724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30</a:t>
                      </a:r>
                    </a:p>
                  </a:txBody>
                  <a:tcPr>
                    <a:solidFill>
                      <a:schemeClr val="accent2">
                        <a:lumMod val="50000"/>
                      </a:schemeClr>
                    </a:solidFill>
                  </a:tcPr>
                </a:tc>
                <a:tc>
                  <a:txBody>
                    <a:bodyPr/>
                    <a:lstStyle/>
                    <a:p>
                      <a:pPr algn="ctr"/>
                      <a:r>
                        <a:rPr lang="en-US"/>
                        <a:t>1000</a:t>
                      </a:r>
                    </a:p>
                  </a:txBody>
                  <a:tcPr/>
                </a:tc>
                <a:extLst>
                  <a:ext uri="{0D108BD9-81ED-4DB2-BD59-A6C34878D82A}">
                    <a16:rowId xmlns:a16="http://schemas.microsoft.com/office/drawing/2014/main" val="10000"/>
                  </a:ext>
                </a:extLst>
              </a:tr>
            </a:tbl>
          </a:graphicData>
        </a:graphic>
      </p:graphicFrame>
      <p:cxnSp>
        <p:nvCxnSpPr>
          <p:cNvPr id="21" name="Straight Arrow Connector 20"/>
          <p:cNvCxnSpPr/>
          <p:nvPr/>
        </p:nvCxnSpPr>
        <p:spPr>
          <a:xfrm>
            <a:off x="2895600" y="4834596"/>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a:off x="5715000" y="48006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343400" y="52578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24" name="TextBox 23"/>
          <p:cNvSpPr txBox="1"/>
          <p:nvPr/>
        </p:nvSpPr>
        <p:spPr>
          <a:xfrm>
            <a:off x="7162800" y="5269468"/>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5" name="TextBox 24"/>
          <p:cNvSpPr txBox="1"/>
          <p:nvPr/>
        </p:nvSpPr>
        <p:spPr>
          <a:xfrm>
            <a:off x="1447800" y="51816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6" name="Straight Arrow Connector 25"/>
          <p:cNvCxnSpPr/>
          <p:nvPr/>
        </p:nvCxnSpPr>
        <p:spPr>
          <a:xfrm flipV="1">
            <a:off x="9144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914400" y="5562600"/>
            <a:ext cx="762000" cy="369332"/>
          </a:xfrm>
          <a:prstGeom prst="rect">
            <a:avLst/>
          </a:prstGeom>
          <a:noFill/>
        </p:spPr>
        <p:txBody>
          <a:bodyPr wrap="square" rtlCol="0">
            <a:spAutoFit/>
          </a:bodyPr>
          <a:lstStyle/>
          <a:p>
            <a:r>
              <a:rPr lang="en-US" b="1">
                <a:solidFill>
                  <a:srgbClr val="FF0000"/>
                </a:solidFill>
              </a:rPr>
              <a:t>head</a:t>
            </a:r>
          </a:p>
        </p:txBody>
      </p:sp>
      <p:cxnSp>
        <p:nvCxnSpPr>
          <p:cNvPr id="28" name="Straight Arrow Connector 27"/>
          <p:cNvCxnSpPr/>
          <p:nvPr/>
        </p:nvCxnSpPr>
        <p:spPr>
          <a:xfrm flipV="1">
            <a:off x="7924800" y="5181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7696200" y="5562600"/>
            <a:ext cx="762000" cy="369332"/>
          </a:xfrm>
          <a:prstGeom prst="rect">
            <a:avLst/>
          </a:prstGeom>
          <a:noFill/>
        </p:spPr>
        <p:txBody>
          <a:bodyPr wrap="square" rtlCol="0">
            <a:spAutoFit/>
          </a:bodyPr>
          <a:lstStyle/>
          <a:p>
            <a:r>
              <a:rPr lang="en-US" b="1">
                <a:solidFill>
                  <a:srgbClr val="FF0000"/>
                </a:solidFill>
              </a:rPr>
              <a:t>Last</a:t>
            </a:r>
          </a:p>
        </p:txBody>
      </p:sp>
      <p:cxnSp>
        <p:nvCxnSpPr>
          <p:cNvPr id="30" name="Straight Arrow Connector 29"/>
          <p:cNvCxnSpPr/>
          <p:nvPr/>
        </p:nvCxnSpPr>
        <p:spPr>
          <a:xfrm flipH="1">
            <a:off x="5791200" y="50292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p:nvPr/>
        </p:nvCxnSpPr>
        <p:spPr>
          <a:xfrm flipH="1">
            <a:off x="2895600" y="5063196"/>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3581400" y="1143000"/>
            <a:ext cx="1981200" cy="369332"/>
          </a:xfrm>
          <a:prstGeom prst="rect">
            <a:avLst/>
          </a:prstGeom>
          <a:noFill/>
        </p:spPr>
        <p:txBody>
          <a:bodyPr wrap="square" rtlCol="0">
            <a:spAutoFit/>
          </a:bodyPr>
          <a:lstStyle/>
          <a:p>
            <a:r>
              <a:rPr lang="en-US" b="1">
                <a:solidFill>
                  <a:schemeClr val="accent2">
                    <a:lumMod val="50000"/>
                  </a:schemeClr>
                </a:solidFill>
              </a:rPr>
              <a:t>Before Insertion</a:t>
            </a:r>
          </a:p>
        </p:txBody>
      </p:sp>
      <p:sp>
        <p:nvSpPr>
          <p:cNvPr id="33" name="TextBox 32"/>
          <p:cNvSpPr txBox="1"/>
          <p:nvPr/>
        </p:nvSpPr>
        <p:spPr>
          <a:xfrm>
            <a:off x="3657600" y="3974068"/>
            <a:ext cx="1981200" cy="369332"/>
          </a:xfrm>
          <a:prstGeom prst="rect">
            <a:avLst/>
          </a:prstGeom>
          <a:noFill/>
        </p:spPr>
        <p:txBody>
          <a:bodyPr wrap="square" rtlCol="0">
            <a:spAutoFit/>
          </a:bodyPr>
          <a:lstStyle/>
          <a:p>
            <a:r>
              <a:rPr lang="en-US" b="1">
                <a:solidFill>
                  <a:schemeClr val="accent2">
                    <a:lumMod val="50000"/>
                  </a:schemeClr>
                </a:solidFill>
              </a:rPr>
              <a:t>After Insertion</a:t>
            </a:r>
          </a:p>
        </p:txBody>
      </p:sp>
      <p:sp>
        <p:nvSpPr>
          <p:cNvPr id="34"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First in DLL</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First in DLL</a:t>
            </a:r>
          </a:p>
        </p:txBody>
      </p:sp>
      <p:sp>
        <p:nvSpPr>
          <p:cNvPr id="3" name="Content Placeholder 2"/>
          <p:cNvSpPr>
            <a:spLocks noGrp="1"/>
          </p:cNvSpPr>
          <p:nvPr>
            <p:ph idx="1"/>
          </p:nvPr>
        </p:nvSpPr>
        <p:spPr>
          <a:xfrm>
            <a:off x="2057400" y="914400"/>
            <a:ext cx="4191000" cy="5791200"/>
          </a:xfrm>
        </p:spPr>
        <p:txBody>
          <a:bodyPr>
            <a:normAutofit fontScale="62500" lnSpcReduction="20000"/>
          </a:bodyPr>
          <a:lstStyle/>
          <a:p>
            <a:pPr>
              <a:buNone/>
            </a:pPr>
            <a:r>
              <a:rPr lang="en-US" b="1" err="1">
                <a:solidFill>
                  <a:srgbClr val="7030A0"/>
                </a:solidFill>
              </a:rPr>
              <a:t>int</a:t>
            </a:r>
            <a:r>
              <a:rPr lang="en-US" b="1">
                <a:solidFill>
                  <a:srgbClr val="7030A0"/>
                </a:solidFill>
              </a:rPr>
              <a:t> </a:t>
            </a:r>
            <a:r>
              <a:rPr lang="en-US" b="1" err="1">
                <a:solidFill>
                  <a:srgbClr val="7030A0"/>
                </a:solidFill>
              </a:rPr>
              <a:t>insertfirst</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a:t>
            </a:r>
            <a:r>
              <a:rPr lang="en-US" b="1" err="1">
                <a:solidFill>
                  <a:schemeClr val="accent2">
                    <a:lumMod val="50000"/>
                  </a:schemeClr>
                </a:solidFill>
              </a:rPr>
              <a:t>getnode</a:t>
            </a:r>
            <a:r>
              <a:rPr lang="en-US" b="1">
                <a:solidFill>
                  <a:schemeClr val="accent2">
                    <a:lumMod val="50000"/>
                  </a:schemeClr>
                </a:solidFill>
              </a:rPr>
              <a:t>();</a:t>
            </a:r>
          </a:p>
          <a:p>
            <a:pPr>
              <a:buNone/>
            </a:pPr>
            <a:r>
              <a:rPr lang="en-US" b="1">
                <a:solidFill>
                  <a:schemeClr val="accent2">
                    <a:lumMod val="50000"/>
                  </a:schemeClr>
                </a:solidFill>
              </a:rPr>
              <a:t>    if(</a:t>
            </a:r>
            <a:r>
              <a:rPr lang="en-US" b="1" err="1">
                <a:solidFill>
                  <a:schemeClr val="accent2">
                    <a:lumMod val="50000"/>
                  </a:schemeClr>
                </a:solidFill>
              </a:rPr>
              <a:t>newnode</a:t>
            </a:r>
            <a:r>
              <a:rPr lang="en-US" b="1">
                <a:solidFill>
                  <a:schemeClr val="accent2">
                    <a:lumMod val="50000"/>
                  </a:schemeClr>
                </a:solidFill>
              </a:rPr>
              <a:t>==NULL)</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print”No</a:t>
            </a:r>
            <a:r>
              <a:rPr lang="en-US" b="1">
                <a:solidFill>
                  <a:schemeClr val="accent2">
                    <a:lumMod val="50000"/>
                  </a:schemeClr>
                </a:solidFill>
              </a:rPr>
              <a:t> Memory";</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readnode</a:t>
            </a:r>
            <a:r>
              <a:rPr lang="en-US" b="1">
                <a:solidFill>
                  <a:schemeClr val="accent2">
                    <a:lumMod val="50000"/>
                  </a:schemeClr>
                </a:solidFill>
              </a:rPr>
              <a:t>();</a:t>
            </a:r>
          </a:p>
          <a:p>
            <a:pPr>
              <a:buNone/>
            </a:pPr>
            <a:r>
              <a:rPr lang="en-US" b="1">
                <a:solidFill>
                  <a:schemeClr val="accent2">
                    <a:lumMod val="50000"/>
                  </a:schemeClr>
                </a:solidFill>
              </a:rPr>
              <a:t>    if(head==NULL)</a:t>
            </a:r>
          </a:p>
          <a:p>
            <a:pPr>
              <a:buNone/>
            </a:pPr>
            <a:r>
              <a:rPr lang="en-US" b="1">
                <a:solidFill>
                  <a:schemeClr val="accent2">
                    <a:lumMod val="50000"/>
                  </a:schemeClr>
                </a:solidFill>
              </a:rPr>
              <a:t>    {</a:t>
            </a:r>
          </a:p>
          <a:p>
            <a:pPr>
              <a:buNone/>
            </a:pPr>
            <a:r>
              <a:rPr lang="en-US" b="1">
                <a:solidFill>
                  <a:schemeClr val="accent2">
                    <a:lumMod val="50000"/>
                  </a:schemeClr>
                </a:solidFill>
              </a:rPr>
              <a:t>                 head=last=</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 </a:t>
            </a:r>
          </a:p>
          <a:p>
            <a:pPr>
              <a:buNone/>
            </a:pPr>
            <a:r>
              <a:rPr lang="en-US" b="1">
                <a:solidFill>
                  <a:schemeClr val="accent2">
                    <a:lumMod val="50000"/>
                  </a:schemeClr>
                </a:solidFill>
              </a:rPr>
              <a:t>    </a:t>
            </a:r>
            <a:r>
              <a:rPr lang="en-US" b="1" err="1">
                <a:solidFill>
                  <a:schemeClr val="accent2">
                    <a:lumMod val="50000"/>
                  </a:schemeClr>
                </a:solidFill>
              </a:rPr>
              <a:t>newnode</a:t>
            </a:r>
            <a:r>
              <a:rPr lang="en-US" b="1">
                <a:solidFill>
                  <a:schemeClr val="accent2">
                    <a:lumMod val="50000"/>
                  </a:schemeClr>
                </a:solidFill>
              </a:rPr>
              <a:t>-&gt;</a:t>
            </a:r>
            <a:r>
              <a:rPr lang="en-US" b="1" err="1">
                <a:solidFill>
                  <a:schemeClr val="accent2">
                    <a:lumMod val="50000"/>
                  </a:schemeClr>
                </a:solidFill>
              </a:rPr>
              <a:t>flink</a:t>
            </a:r>
            <a:r>
              <a:rPr lang="en-US" b="1">
                <a:solidFill>
                  <a:schemeClr val="accent2">
                    <a:lumMod val="50000"/>
                  </a:schemeClr>
                </a:solidFill>
              </a:rPr>
              <a:t>=head;</a:t>
            </a:r>
          </a:p>
          <a:p>
            <a:pPr>
              <a:buNone/>
            </a:pPr>
            <a:r>
              <a:rPr lang="en-US" b="1">
                <a:solidFill>
                  <a:schemeClr val="accent2">
                    <a:lumMod val="50000"/>
                  </a:schemeClr>
                </a:solidFill>
              </a:rPr>
              <a:t>    head-&gt;blink=</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head=</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TextBox 31"/>
          <p:cNvSpPr txBox="1"/>
          <p:nvPr/>
        </p:nvSpPr>
        <p:spPr>
          <a:xfrm>
            <a:off x="3581400" y="838200"/>
            <a:ext cx="1981200" cy="369332"/>
          </a:xfrm>
          <a:prstGeom prst="rect">
            <a:avLst/>
          </a:prstGeom>
          <a:noFill/>
        </p:spPr>
        <p:txBody>
          <a:bodyPr wrap="square" rtlCol="0">
            <a:spAutoFit/>
          </a:bodyPr>
          <a:lstStyle/>
          <a:p>
            <a:r>
              <a:rPr lang="en-US" b="1">
                <a:solidFill>
                  <a:schemeClr val="accent2">
                    <a:lumMod val="50000"/>
                  </a:schemeClr>
                </a:solidFill>
              </a:rPr>
              <a:t>Before Insertion</a:t>
            </a:r>
          </a:p>
        </p:txBody>
      </p:sp>
      <p:sp>
        <p:nvSpPr>
          <p:cNvPr id="34"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Middle in DLL</a:t>
            </a:r>
          </a:p>
        </p:txBody>
      </p:sp>
      <p:graphicFrame>
        <p:nvGraphicFramePr>
          <p:cNvPr id="35" name="Table 34"/>
          <p:cNvGraphicFramePr>
            <a:graphicFrameLocks noGrp="1"/>
          </p:cNvGraphicFramePr>
          <p:nvPr/>
        </p:nvGraphicFramePr>
        <p:xfrm>
          <a:off x="533400" y="16002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36" name="Table 35"/>
          <p:cNvGraphicFramePr>
            <a:graphicFrameLocks noGrp="1"/>
          </p:cNvGraphicFramePr>
          <p:nvPr/>
        </p:nvGraphicFramePr>
        <p:xfrm>
          <a:off x="3352800" y="16002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37" name="Table 36"/>
          <p:cNvGraphicFramePr>
            <a:graphicFrameLocks noGrp="1"/>
          </p:cNvGraphicFramePr>
          <p:nvPr/>
        </p:nvGraphicFramePr>
        <p:xfrm>
          <a:off x="6248400" y="16002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38" name="Straight Arrow Connector 37"/>
          <p:cNvCxnSpPr/>
          <p:nvPr/>
        </p:nvCxnSpPr>
        <p:spPr>
          <a:xfrm>
            <a:off x="5638800" y="1676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2743200" y="16764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914400" y="22098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41" name="TextBox 40"/>
          <p:cNvSpPr txBox="1"/>
          <p:nvPr/>
        </p:nvSpPr>
        <p:spPr>
          <a:xfrm>
            <a:off x="4191000" y="22098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42" name="TextBox 41"/>
          <p:cNvSpPr txBox="1"/>
          <p:nvPr/>
        </p:nvSpPr>
        <p:spPr>
          <a:xfrm>
            <a:off x="7315200" y="22098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43" name="Straight Arrow Connector 42"/>
          <p:cNvCxnSpPr/>
          <p:nvPr/>
        </p:nvCxnSpPr>
        <p:spPr>
          <a:xfrm flipV="1">
            <a:off x="18288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828800" y="2438400"/>
            <a:ext cx="762000" cy="369332"/>
          </a:xfrm>
          <a:prstGeom prst="rect">
            <a:avLst/>
          </a:prstGeom>
          <a:noFill/>
        </p:spPr>
        <p:txBody>
          <a:bodyPr wrap="square" rtlCol="0">
            <a:spAutoFit/>
          </a:bodyPr>
          <a:lstStyle/>
          <a:p>
            <a:r>
              <a:rPr lang="en-US" b="1">
                <a:solidFill>
                  <a:srgbClr val="FF0000"/>
                </a:solidFill>
              </a:rPr>
              <a:t>head</a:t>
            </a:r>
          </a:p>
        </p:txBody>
      </p:sp>
      <p:cxnSp>
        <p:nvCxnSpPr>
          <p:cNvPr id="45" name="Straight Arrow Connector 44"/>
          <p:cNvCxnSpPr/>
          <p:nvPr/>
        </p:nvCxnSpPr>
        <p:spPr>
          <a:xfrm flipV="1">
            <a:off x="6781800" y="20574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6781800" y="2438400"/>
            <a:ext cx="762000" cy="369332"/>
          </a:xfrm>
          <a:prstGeom prst="rect">
            <a:avLst/>
          </a:prstGeom>
          <a:noFill/>
        </p:spPr>
        <p:txBody>
          <a:bodyPr wrap="square" rtlCol="0">
            <a:spAutoFit/>
          </a:bodyPr>
          <a:lstStyle/>
          <a:p>
            <a:r>
              <a:rPr lang="en-US" b="1">
                <a:solidFill>
                  <a:srgbClr val="FF0000"/>
                </a:solidFill>
              </a:rPr>
              <a:t>Last</a:t>
            </a:r>
          </a:p>
        </p:txBody>
      </p:sp>
      <p:cxnSp>
        <p:nvCxnSpPr>
          <p:cNvPr id="47" name="Straight Arrow Connector 46"/>
          <p:cNvCxnSpPr/>
          <p:nvPr/>
        </p:nvCxnSpPr>
        <p:spPr>
          <a:xfrm flipH="1">
            <a:off x="2819400" y="19050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5638800" y="19050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9" name="TextBox 48"/>
          <p:cNvSpPr txBox="1"/>
          <p:nvPr/>
        </p:nvSpPr>
        <p:spPr>
          <a:xfrm>
            <a:off x="3276600" y="3352800"/>
            <a:ext cx="3200400" cy="369332"/>
          </a:xfrm>
          <a:prstGeom prst="rect">
            <a:avLst/>
          </a:prstGeom>
          <a:noFill/>
        </p:spPr>
        <p:txBody>
          <a:bodyPr wrap="square" rtlCol="0">
            <a:spAutoFit/>
          </a:bodyPr>
          <a:lstStyle/>
          <a:p>
            <a:r>
              <a:rPr lang="en-US" b="1">
                <a:solidFill>
                  <a:schemeClr val="accent2">
                    <a:lumMod val="50000"/>
                  </a:schemeClr>
                </a:solidFill>
              </a:rPr>
              <a:t>After Insertion –</a:t>
            </a:r>
            <a:r>
              <a:rPr lang="en-US" b="1">
                <a:solidFill>
                  <a:srgbClr val="7030A0"/>
                </a:solidFill>
              </a:rPr>
              <a:t> Where x=20</a:t>
            </a:r>
          </a:p>
        </p:txBody>
      </p:sp>
      <p:graphicFrame>
        <p:nvGraphicFramePr>
          <p:cNvPr id="50" name="Table 49"/>
          <p:cNvGraphicFramePr>
            <a:graphicFrameLocks noGrp="1"/>
          </p:cNvGraphicFramePr>
          <p:nvPr/>
        </p:nvGraphicFramePr>
        <p:xfrm>
          <a:off x="62132" y="4114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51" name="Table 50"/>
          <p:cNvGraphicFramePr>
            <a:graphicFrameLocks noGrp="1"/>
          </p:cNvGraphicFramePr>
          <p:nvPr/>
        </p:nvGraphicFramePr>
        <p:xfrm>
          <a:off x="2590800" y="4114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solidFill>
                            <a:schemeClr val="accent2">
                              <a:lumMod val="50000"/>
                            </a:schemeClr>
                          </a:solidFill>
                        </a:rPr>
                        <a:t>4000</a:t>
                      </a:r>
                    </a:p>
                  </a:txBody>
                  <a:tcPr/>
                </a:tc>
                <a:extLst>
                  <a:ext uri="{0D108BD9-81ED-4DB2-BD59-A6C34878D82A}">
                    <a16:rowId xmlns:a16="http://schemas.microsoft.com/office/drawing/2014/main" val="10000"/>
                  </a:ext>
                </a:extLst>
              </a:tr>
            </a:tbl>
          </a:graphicData>
        </a:graphic>
      </p:graphicFrame>
      <p:graphicFrame>
        <p:nvGraphicFramePr>
          <p:cNvPr id="52" name="Table 51"/>
          <p:cNvGraphicFramePr>
            <a:graphicFrameLocks noGrp="1"/>
          </p:cNvGraphicFramePr>
          <p:nvPr/>
        </p:nvGraphicFramePr>
        <p:xfrm>
          <a:off x="6775940" y="41148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solidFill>
                            <a:schemeClr val="accent2">
                              <a:lumMod val="50000"/>
                            </a:schemeClr>
                          </a:solidFill>
                        </a:rPr>
                        <a:t>4000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54" name="Straight Arrow Connector 53"/>
          <p:cNvCxnSpPr/>
          <p:nvPr/>
        </p:nvCxnSpPr>
        <p:spPr>
          <a:xfrm>
            <a:off x="2271932" y="4191000"/>
            <a:ext cx="3188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5" name="TextBox 54"/>
          <p:cNvSpPr txBox="1"/>
          <p:nvPr/>
        </p:nvSpPr>
        <p:spPr>
          <a:xfrm>
            <a:off x="443132" y="47244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56" name="TextBox 55"/>
          <p:cNvSpPr txBox="1"/>
          <p:nvPr/>
        </p:nvSpPr>
        <p:spPr>
          <a:xfrm>
            <a:off x="3429000" y="46482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57" name="TextBox 56"/>
          <p:cNvSpPr txBox="1"/>
          <p:nvPr/>
        </p:nvSpPr>
        <p:spPr>
          <a:xfrm>
            <a:off x="8153400" y="47244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58" name="Straight Arrow Connector 57"/>
          <p:cNvCxnSpPr/>
          <p:nvPr/>
        </p:nvCxnSpPr>
        <p:spPr>
          <a:xfrm flipV="1">
            <a:off x="1357532"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1357532" y="4953000"/>
            <a:ext cx="762000" cy="369332"/>
          </a:xfrm>
          <a:prstGeom prst="rect">
            <a:avLst/>
          </a:prstGeom>
          <a:noFill/>
        </p:spPr>
        <p:txBody>
          <a:bodyPr wrap="square" rtlCol="0">
            <a:spAutoFit/>
          </a:bodyPr>
          <a:lstStyle/>
          <a:p>
            <a:r>
              <a:rPr lang="en-US" b="1">
                <a:solidFill>
                  <a:srgbClr val="FF0000"/>
                </a:solidFill>
              </a:rPr>
              <a:t>head</a:t>
            </a:r>
          </a:p>
        </p:txBody>
      </p:sp>
      <p:cxnSp>
        <p:nvCxnSpPr>
          <p:cNvPr id="60" name="Straight Arrow Connector 59"/>
          <p:cNvCxnSpPr/>
          <p:nvPr/>
        </p:nvCxnSpPr>
        <p:spPr>
          <a:xfrm flipV="1">
            <a:off x="777826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1" name="TextBox 60"/>
          <p:cNvSpPr txBox="1"/>
          <p:nvPr/>
        </p:nvSpPr>
        <p:spPr>
          <a:xfrm>
            <a:off x="7778260" y="4953000"/>
            <a:ext cx="762000" cy="369332"/>
          </a:xfrm>
          <a:prstGeom prst="rect">
            <a:avLst/>
          </a:prstGeom>
          <a:noFill/>
        </p:spPr>
        <p:txBody>
          <a:bodyPr wrap="square" rtlCol="0">
            <a:spAutoFit/>
          </a:bodyPr>
          <a:lstStyle/>
          <a:p>
            <a:r>
              <a:rPr lang="en-US" b="1">
                <a:solidFill>
                  <a:srgbClr val="FF0000"/>
                </a:solidFill>
              </a:rPr>
              <a:t>Last</a:t>
            </a:r>
          </a:p>
        </p:txBody>
      </p:sp>
      <p:cxnSp>
        <p:nvCxnSpPr>
          <p:cNvPr id="62" name="Straight Arrow Connector 61"/>
          <p:cNvCxnSpPr/>
          <p:nvPr/>
        </p:nvCxnSpPr>
        <p:spPr>
          <a:xfrm flipH="1">
            <a:off x="2348132" y="4419600"/>
            <a:ext cx="242668"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64" name="Table 63"/>
          <p:cNvGraphicFramePr>
            <a:graphicFrameLocks noGrp="1"/>
          </p:cNvGraphicFramePr>
          <p:nvPr/>
        </p:nvGraphicFramePr>
        <p:xfrm>
          <a:off x="5029200" y="5486400"/>
          <a:ext cx="1828800" cy="38100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381000">
                <a:tc>
                  <a:txBody>
                    <a:bodyPr/>
                    <a:lstStyle/>
                    <a:p>
                      <a:pPr algn="ctr"/>
                      <a:r>
                        <a:rPr lang="en-US" sz="1600" b="1"/>
                        <a:t>2000</a:t>
                      </a:r>
                      <a:endParaRPr lang="en-US" b="1"/>
                    </a:p>
                  </a:txBody>
                  <a:tcPr/>
                </a:tc>
                <a:tc>
                  <a:txBody>
                    <a:bodyPr/>
                    <a:lstStyle/>
                    <a:p>
                      <a:pPr algn="ctr"/>
                      <a:r>
                        <a:rPr lang="en-US" sz="1600"/>
                        <a:t>50</a:t>
                      </a:r>
                    </a:p>
                  </a:txBody>
                  <a:tcPr>
                    <a:solidFill>
                      <a:schemeClr val="accent2">
                        <a:lumMod val="50000"/>
                      </a:schemeClr>
                    </a:solidFill>
                  </a:tcPr>
                </a:tc>
                <a:tc>
                  <a:txBody>
                    <a:bodyPr/>
                    <a:lstStyle/>
                    <a:p>
                      <a:pPr algn="ctr"/>
                      <a:r>
                        <a:rPr lang="en-US" sz="1600"/>
                        <a:t>3000</a:t>
                      </a:r>
                    </a:p>
                  </a:txBody>
                  <a:tcPr/>
                </a:tc>
                <a:extLst>
                  <a:ext uri="{0D108BD9-81ED-4DB2-BD59-A6C34878D82A}">
                    <a16:rowId xmlns:a16="http://schemas.microsoft.com/office/drawing/2014/main" val="10000"/>
                  </a:ext>
                </a:extLst>
              </a:tr>
            </a:tbl>
          </a:graphicData>
        </a:graphic>
      </p:graphicFrame>
      <p:sp>
        <p:nvSpPr>
          <p:cNvPr id="68" name="TextBox 67"/>
          <p:cNvSpPr txBox="1"/>
          <p:nvPr/>
        </p:nvSpPr>
        <p:spPr>
          <a:xfrm>
            <a:off x="5638800" y="6096000"/>
            <a:ext cx="762000" cy="369332"/>
          </a:xfrm>
          <a:prstGeom prst="rect">
            <a:avLst/>
          </a:prstGeom>
          <a:noFill/>
        </p:spPr>
        <p:txBody>
          <a:bodyPr wrap="square" rtlCol="0">
            <a:spAutoFit/>
          </a:bodyPr>
          <a:lstStyle/>
          <a:p>
            <a:r>
              <a:rPr lang="en-US" b="1">
                <a:solidFill>
                  <a:schemeClr val="accent2">
                    <a:lumMod val="50000"/>
                  </a:schemeClr>
                </a:solidFill>
              </a:rPr>
              <a:t>4000</a:t>
            </a:r>
          </a:p>
        </p:txBody>
      </p:sp>
      <p:cxnSp>
        <p:nvCxnSpPr>
          <p:cNvPr id="74" name="Straight Connector 73"/>
          <p:cNvCxnSpPr/>
          <p:nvPr/>
        </p:nvCxnSpPr>
        <p:spPr>
          <a:xfrm>
            <a:off x="4876800" y="4191000"/>
            <a:ext cx="609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Arrow Connector 75"/>
          <p:cNvCxnSpPr/>
          <p:nvPr/>
        </p:nvCxnSpPr>
        <p:spPr>
          <a:xfrm>
            <a:off x="5486400" y="4191000"/>
            <a:ext cx="0" cy="1295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5257800" y="4495800"/>
            <a:ext cx="0" cy="990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Arrow Connector 79"/>
          <p:cNvCxnSpPr/>
          <p:nvPr/>
        </p:nvCxnSpPr>
        <p:spPr>
          <a:xfrm flipH="1">
            <a:off x="4953000" y="4495800"/>
            <a:ext cx="3048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4" name="Straight Arrow Connector 83"/>
          <p:cNvCxnSpPr/>
          <p:nvPr/>
        </p:nvCxnSpPr>
        <p:spPr>
          <a:xfrm>
            <a:off x="6324600" y="4191000"/>
            <a:ext cx="4572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6324600" y="4191000"/>
            <a:ext cx="0" cy="1295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6553200" y="44196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Arrow Connector 90"/>
          <p:cNvCxnSpPr/>
          <p:nvPr/>
        </p:nvCxnSpPr>
        <p:spPr>
          <a:xfrm>
            <a:off x="6553200" y="4419600"/>
            <a:ext cx="0" cy="10668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92" name="Straight Arrow Connector 91"/>
          <p:cNvCxnSpPr/>
          <p:nvPr/>
        </p:nvCxnSpPr>
        <p:spPr>
          <a:xfrm flipV="1">
            <a:off x="304800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3" name="TextBox 92"/>
          <p:cNvSpPr txBox="1"/>
          <p:nvPr/>
        </p:nvSpPr>
        <p:spPr>
          <a:xfrm>
            <a:off x="3048000" y="4953000"/>
            <a:ext cx="762000" cy="369332"/>
          </a:xfrm>
          <a:prstGeom prst="rect">
            <a:avLst/>
          </a:prstGeom>
          <a:noFill/>
        </p:spPr>
        <p:txBody>
          <a:bodyPr wrap="square" rtlCol="0">
            <a:spAutoFit/>
          </a:bodyPr>
          <a:lstStyle/>
          <a:p>
            <a:r>
              <a:rPr lang="en-US" b="1" err="1">
                <a:solidFill>
                  <a:srgbClr val="FF0000"/>
                </a:solidFill>
              </a:rPr>
              <a:t>prev</a:t>
            </a:r>
            <a:endParaRPr lang="en-US" b="1">
              <a:solidFill>
                <a:srgbClr val="FF0000"/>
              </a:solidFill>
            </a:endParaRPr>
          </a:p>
        </p:txBody>
      </p:sp>
      <p:cxnSp>
        <p:nvCxnSpPr>
          <p:cNvPr id="94" name="Straight Arrow Connector 93"/>
          <p:cNvCxnSpPr/>
          <p:nvPr/>
        </p:nvCxnSpPr>
        <p:spPr>
          <a:xfrm flipV="1">
            <a:off x="7010400" y="4572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5" name="TextBox 94"/>
          <p:cNvSpPr txBox="1"/>
          <p:nvPr/>
        </p:nvSpPr>
        <p:spPr>
          <a:xfrm>
            <a:off x="7010400" y="4953000"/>
            <a:ext cx="762000" cy="369332"/>
          </a:xfrm>
          <a:prstGeom prst="rect">
            <a:avLst/>
          </a:prstGeom>
          <a:noFill/>
        </p:spPr>
        <p:txBody>
          <a:bodyPr wrap="square" rtlCol="0">
            <a:spAutoFit/>
          </a:bodyPr>
          <a:lstStyle/>
          <a:p>
            <a:r>
              <a:rPr lang="en-US" b="1">
                <a:solidFill>
                  <a:srgbClr val="FF0000"/>
                </a:solidFill>
              </a:rPr>
              <a:t>next</a:t>
            </a:r>
          </a:p>
        </p:txBody>
      </p:sp>
      <p:cxnSp>
        <p:nvCxnSpPr>
          <p:cNvPr id="96" name="Straight Arrow Connector 95"/>
          <p:cNvCxnSpPr/>
          <p:nvPr/>
        </p:nvCxnSpPr>
        <p:spPr>
          <a:xfrm flipV="1">
            <a:off x="6324600" y="59552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97" name="TextBox 96"/>
          <p:cNvSpPr txBox="1"/>
          <p:nvPr/>
        </p:nvSpPr>
        <p:spPr>
          <a:xfrm>
            <a:off x="6324600" y="6336268"/>
            <a:ext cx="1295400" cy="369332"/>
          </a:xfrm>
          <a:prstGeom prst="rect">
            <a:avLst/>
          </a:prstGeom>
          <a:noFill/>
        </p:spPr>
        <p:txBody>
          <a:bodyPr wrap="square" rtlCol="0">
            <a:spAutoFit/>
          </a:bodyPr>
          <a:lstStyle/>
          <a:p>
            <a:r>
              <a:rPr lang="en-US" b="1" err="1">
                <a:solidFill>
                  <a:srgbClr val="FF0000"/>
                </a:solidFill>
              </a:rPr>
              <a:t>newnode</a:t>
            </a:r>
            <a:endParaRPr lang="en-US" b="1">
              <a:solidFill>
                <a:srgbClr val="FF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ormAutofit/>
          </a:bodyPr>
          <a:lstStyle/>
          <a:p>
            <a:r>
              <a:rPr lang="en-US" sz="3600" b="1" u="sng">
                <a:solidFill>
                  <a:srgbClr val="7030A0"/>
                </a:solidFill>
              </a:rPr>
              <a:t>Insert Middle in DLL</a:t>
            </a:r>
          </a:p>
        </p:txBody>
      </p:sp>
      <p:sp>
        <p:nvSpPr>
          <p:cNvPr id="3" name="Content Placeholder 2"/>
          <p:cNvSpPr>
            <a:spLocks noGrp="1"/>
          </p:cNvSpPr>
          <p:nvPr>
            <p:ph idx="1"/>
          </p:nvPr>
        </p:nvSpPr>
        <p:spPr>
          <a:xfrm>
            <a:off x="76200" y="685800"/>
            <a:ext cx="4191000" cy="5791200"/>
          </a:xfrm>
        </p:spPr>
        <p:txBody>
          <a:bodyPr>
            <a:normAutofit fontScale="55000" lnSpcReduction="20000"/>
          </a:bodyPr>
          <a:lstStyle/>
          <a:p>
            <a:pPr>
              <a:buNone/>
            </a:pPr>
            <a:r>
              <a:rPr lang="en-US" b="1" err="1">
                <a:solidFill>
                  <a:srgbClr val="7030A0"/>
                </a:solidFill>
              </a:rPr>
              <a:t>int</a:t>
            </a:r>
            <a:r>
              <a:rPr lang="en-US" b="1">
                <a:solidFill>
                  <a:srgbClr val="7030A0"/>
                </a:solidFill>
              </a:rPr>
              <a:t> </a:t>
            </a:r>
            <a:r>
              <a:rPr lang="en-US" b="1" err="1">
                <a:solidFill>
                  <a:srgbClr val="7030A0"/>
                </a:solidFill>
              </a:rPr>
              <a:t>insertmiddle</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a:t>
            </a:r>
            <a:r>
              <a:rPr lang="en-US" b="1" err="1">
                <a:solidFill>
                  <a:schemeClr val="accent2">
                    <a:lumMod val="50000"/>
                  </a:schemeClr>
                </a:solidFill>
              </a:rPr>
              <a:t>int</a:t>
            </a:r>
            <a:r>
              <a:rPr lang="en-US" b="1">
                <a:solidFill>
                  <a:schemeClr val="accent2">
                    <a:lumMod val="50000"/>
                  </a:schemeClr>
                </a:solidFill>
              </a:rPr>
              <a:t> x;</a:t>
            </a:r>
          </a:p>
          <a:p>
            <a:pPr>
              <a:buNone/>
            </a:pPr>
            <a:r>
              <a:rPr lang="en-US" b="1">
                <a:solidFill>
                  <a:schemeClr val="accent2">
                    <a:lumMod val="50000"/>
                  </a:schemeClr>
                </a:solidFill>
              </a:rPr>
              <a:t>    </a:t>
            </a:r>
            <a:r>
              <a:rPr lang="en-US" b="1" err="1">
                <a:solidFill>
                  <a:schemeClr val="accent2">
                    <a:lumMod val="50000"/>
                  </a:schemeClr>
                </a:solidFill>
              </a:rPr>
              <a:t>getnode</a:t>
            </a:r>
            <a:r>
              <a:rPr lang="en-US" b="1">
                <a:solidFill>
                  <a:schemeClr val="accent2">
                    <a:lumMod val="50000"/>
                  </a:schemeClr>
                </a:solidFill>
              </a:rPr>
              <a:t>();</a:t>
            </a:r>
          </a:p>
          <a:p>
            <a:pPr>
              <a:buNone/>
            </a:pPr>
            <a:r>
              <a:rPr lang="en-US" b="1">
                <a:solidFill>
                  <a:schemeClr val="accent2">
                    <a:lumMod val="50000"/>
                  </a:schemeClr>
                </a:solidFill>
              </a:rPr>
              <a:t>    if(</a:t>
            </a:r>
            <a:r>
              <a:rPr lang="en-US" b="1" err="1">
                <a:solidFill>
                  <a:schemeClr val="accent2">
                    <a:lumMod val="50000"/>
                  </a:schemeClr>
                </a:solidFill>
              </a:rPr>
              <a:t>newnode</a:t>
            </a:r>
            <a:r>
              <a:rPr lang="en-US" b="1">
                <a:solidFill>
                  <a:schemeClr val="accent2">
                    <a:lumMod val="50000"/>
                  </a:schemeClr>
                </a:solidFill>
              </a:rPr>
              <a:t>==NULL)</a:t>
            </a:r>
          </a:p>
          <a:p>
            <a:pPr>
              <a:buNone/>
            </a:pPr>
            <a:r>
              <a:rPr lang="en-US" b="1">
                <a:solidFill>
                  <a:schemeClr val="accent2">
                    <a:lumMod val="50000"/>
                  </a:schemeClr>
                </a:solidFill>
              </a:rPr>
              <a:t>    {</a:t>
            </a:r>
          </a:p>
          <a:p>
            <a:pPr>
              <a:buNone/>
            </a:pPr>
            <a:r>
              <a:rPr lang="en-US" b="1">
                <a:solidFill>
                  <a:schemeClr val="accent2">
                    <a:lumMod val="50000"/>
                  </a:schemeClr>
                </a:solidFill>
              </a:rPr>
              <a:t>                     print “No Memory“;</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readnode</a:t>
            </a:r>
            <a:r>
              <a:rPr lang="en-US" b="1">
                <a:solidFill>
                  <a:schemeClr val="accent2">
                    <a:lumMod val="50000"/>
                  </a:schemeClr>
                </a:solidFill>
              </a:rPr>
              <a:t>();</a:t>
            </a:r>
          </a:p>
          <a:p>
            <a:pPr>
              <a:buNone/>
            </a:pPr>
            <a:r>
              <a:rPr lang="en-US" b="1">
                <a:solidFill>
                  <a:schemeClr val="accent2">
                    <a:lumMod val="50000"/>
                  </a:schemeClr>
                </a:solidFill>
              </a:rPr>
              <a:t>    if(head==NULL)</a:t>
            </a:r>
          </a:p>
          <a:p>
            <a:pPr>
              <a:buNone/>
            </a:pPr>
            <a:r>
              <a:rPr lang="en-US" b="1">
                <a:solidFill>
                  <a:schemeClr val="accent2">
                    <a:lumMod val="50000"/>
                  </a:schemeClr>
                </a:solidFill>
              </a:rPr>
              <a:t>    {</a:t>
            </a:r>
          </a:p>
          <a:p>
            <a:pPr>
              <a:buNone/>
            </a:pPr>
            <a:r>
              <a:rPr lang="en-US" b="1">
                <a:solidFill>
                  <a:schemeClr val="accent2">
                    <a:lumMod val="50000"/>
                  </a:schemeClr>
                </a:solidFill>
              </a:rPr>
              <a:t>                 head=last=</a:t>
            </a:r>
            <a:r>
              <a:rPr lang="en-US" b="1" err="1">
                <a:solidFill>
                  <a:schemeClr val="accent2">
                    <a:lumMod val="50000"/>
                  </a:schemeClr>
                </a:solidFill>
              </a:rPr>
              <a:t>newnode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    } </a:t>
            </a:r>
          </a:p>
          <a:p>
            <a:pPr>
              <a:buNone/>
            </a:pPr>
            <a:r>
              <a:rPr lang="en-US" b="1">
                <a:solidFill>
                  <a:schemeClr val="accent2">
                    <a:lumMod val="50000"/>
                  </a:schemeClr>
                </a:solidFill>
              </a:rPr>
              <a:t>    </a:t>
            </a:r>
            <a:r>
              <a:rPr lang="en-US" b="1" err="1">
                <a:solidFill>
                  <a:schemeClr val="accent2">
                    <a:lumMod val="50000"/>
                  </a:schemeClr>
                </a:solidFill>
              </a:rPr>
              <a:t>print”Enter</a:t>
            </a:r>
            <a:r>
              <a:rPr lang="en-US" b="1">
                <a:solidFill>
                  <a:schemeClr val="accent2">
                    <a:lumMod val="50000"/>
                  </a:schemeClr>
                </a:solidFill>
              </a:rPr>
              <a:t> the node after which you want to insert the new node:";</a:t>
            </a:r>
          </a:p>
          <a:p>
            <a:pPr>
              <a:buNone/>
            </a:pPr>
            <a:r>
              <a:rPr lang="en-US" b="1">
                <a:solidFill>
                  <a:schemeClr val="accent2">
                    <a:lumMod val="50000"/>
                  </a:schemeClr>
                </a:solidFill>
              </a:rPr>
              <a:t>    read x;</a:t>
            </a:r>
          </a:p>
          <a:p>
            <a:pPr>
              <a:buNone/>
            </a:pPr>
            <a:r>
              <a:rPr lang="en-US" b="1">
                <a:solidFill>
                  <a:schemeClr val="accent2">
                    <a:lumMod val="50000"/>
                  </a:schemeClr>
                </a:solidFill>
              </a:rPr>
              <a:t>    temp=head;</a:t>
            </a:r>
          </a:p>
        </p:txBody>
      </p:sp>
      <p:sp>
        <p:nvSpPr>
          <p:cNvPr id="4" name="Content Placeholder 2"/>
          <p:cNvSpPr txBox="1">
            <a:spLocks/>
          </p:cNvSpPr>
          <p:nvPr/>
        </p:nvSpPr>
        <p:spPr>
          <a:xfrm>
            <a:off x="4343400" y="762000"/>
            <a:ext cx="4495800" cy="5791200"/>
          </a:xfrm>
          <a:prstGeom prst="rect">
            <a:avLst/>
          </a:prstGeom>
        </p:spPr>
        <p:txBody>
          <a:bodyPr vert="horz" lIns="91440" tIns="45720" rIns="91440" bIns="45720" rtlCol="0">
            <a:normAutofit fontScale="55000" lnSpcReduction="20000"/>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if(temp-&gt;data==x)</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next=temp-&gt;</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-&gt;</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=next;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next-&gt;blink=</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temp-&gt;</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newnode</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-&gt;blink=temp;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else</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temp=temp-&gt;</a:t>
            </a:r>
            <a:r>
              <a:rPr kumimoji="0" lang="en-US" sz="3200" b="1" i="0" u="none" strike="noStrike" kern="1200" cap="none" spc="0" normalizeH="0" baseline="0" noProof="0" err="1">
                <a:ln>
                  <a:noFill/>
                </a:ln>
                <a:solidFill>
                  <a:schemeClr val="accent2">
                    <a:lumMod val="50000"/>
                  </a:schemeClr>
                </a:solidFill>
                <a:effectLst/>
                <a:uLnTx/>
                <a:uFillTx/>
                <a:latin typeface="+mn-lt"/>
                <a:ea typeface="+mn-ea"/>
                <a:cs typeface="+mn-cs"/>
              </a:rPr>
              <a:t>flink</a:t>
            </a: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3200" b="1" i="0" u="none" strike="noStrike" kern="1200" cap="none" spc="0" normalizeH="0" baseline="0" noProof="0">
                <a:ln>
                  <a:noFill/>
                </a:ln>
                <a:solidFill>
                  <a:schemeClr val="accent2">
                    <a:lumMod val="50000"/>
                  </a:schemeClr>
                </a:solidFill>
                <a:effectLst/>
                <a:uLnTx/>
                <a:uFillTx/>
                <a:latin typeface="+mn-lt"/>
                <a:ea typeface="+mn-ea"/>
                <a:cs typeface="+mn-cs"/>
              </a:rPr>
              <a:t>}</a:t>
            </a:r>
          </a:p>
        </p:txBody>
      </p:sp>
      <p:cxnSp>
        <p:nvCxnSpPr>
          <p:cNvPr id="6" name="Straight Connector 5"/>
          <p:cNvCxnSpPr/>
          <p:nvPr/>
        </p:nvCxnSpPr>
        <p:spPr>
          <a:xfrm>
            <a:off x="4114800" y="5334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1"/>
            <a:ext cx="8686800" cy="5632311"/>
          </a:xfrm>
          <a:prstGeom prst="rect">
            <a:avLst/>
          </a:prstGeom>
        </p:spPr>
        <p:txBody>
          <a:bodyPr wrap="square">
            <a:spAutoFit/>
          </a:bodyPr>
          <a:lstStyle/>
          <a:p>
            <a:pPr algn="just">
              <a:lnSpc>
                <a:spcPct val="150000"/>
              </a:lnSpc>
            </a:pPr>
            <a:r>
              <a:rPr lang="en-US" sz="2400">
                <a:latin typeface="Times New Roman" pitchFamily="18" charset="0"/>
                <a:cs typeface="Times New Roman" pitchFamily="18" charset="0"/>
              </a:rPr>
              <a:t>1. Given two lists sorted in increasing order, create and return a new list representing the intersection of the two lists. The new list should be made with its own memory — the original lists should not be changed. </a:t>
            </a:r>
          </a:p>
          <a:p>
            <a:pPr algn="just">
              <a:lnSpc>
                <a:spcPct val="150000"/>
              </a:lnSpc>
            </a:pPr>
            <a:r>
              <a:rPr lang="en-US" sz="2400">
                <a:latin typeface="Times New Roman" pitchFamily="18" charset="0"/>
                <a:cs typeface="Times New Roman" pitchFamily="18" charset="0"/>
              </a:rPr>
              <a:t>For example, let the first linked list be 1-&gt;2-&gt;3-&gt;4-&gt;6 and second linked list be 2-&gt;4-&gt;6-&gt;8, then your function should create and return a third list as 2-&gt;4-&gt;6.</a:t>
            </a:r>
          </a:p>
          <a:p>
            <a:pPr lvl="0" algn="just">
              <a:lnSpc>
                <a:spcPct val="150000"/>
              </a:lnSpc>
            </a:pPr>
            <a:r>
              <a:rPr lang="en-US" sz="2400">
                <a:latin typeface="Times New Roman" pitchFamily="18" charset="0"/>
                <a:cs typeface="Times New Roman" pitchFamily="18" charset="0"/>
              </a:rPr>
              <a:t>2. Given a singly linked list of characters, write an algorithm that returns true if the given list is a palindrome, else false.</a:t>
            </a:r>
          </a:p>
          <a:p>
            <a:pPr algn="just">
              <a:lnSpc>
                <a:spcPct val="150000"/>
              </a:lnSpc>
            </a:pPr>
            <a:endParaRPr lang="en-US" sz="2400">
              <a:latin typeface="Times New Roman" pitchFamily="18" charset="0"/>
              <a:cs typeface="Times New Roman" pitchFamily="18" charset="0"/>
            </a:endParaRPr>
          </a:p>
        </p:txBody>
      </p:sp>
      <p:pic>
        <p:nvPicPr>
          <p:cNvPr id="5" name="Picture 2" descr="Palindrome Linked List"/>
          <p:cNvPicPr>
            <a:picLocks noChangeAspect="1" noChangeArrowheads="1"/>
          </p:cNvPicPr>
          <p:nvPr/>
        </p:nvPicPr>
        <p:blipFill rotWithShape="1">
          <a:blip r:embed="rId2">
            <a:extLst>
              <a:ext uri="{28A0092B-C50C-407E-A947-70E740481C1C}">
                <a14:useLocalDpi xmlns:a14="http://schemas.microsoft.com/office/drawing/2010/main" val="0"/>
              </a:ext>
            </a:extLst>
          </a:blip>
          <a:srcRect t="28000" b="26909"/>
          <a:stretch/>
        </p:blipFill>
        <p:spPr bwMode="auto">
          <a:xfrm>
            <a:off x="1752600" y="5507621"/>
            <a:ext cx="5715000" cy="85898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4011790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a:solidFill>
                  <a:schemeClr val="accent4">
                    <a:lumMod val="75000"/>
                  </a:schemeClr>
                </a:solidFill>
              </a:rPr>
              <a:t> 		 </a:t>
            </a:r>
            <a:r>
              <a:rPr lang="en-US" b="1" u="sng">
                <a:solidFill>
                  <a:schemeClr val="accent4">
                    <a:lumMod val="75000"/>
                  </a:schemeClr>
                </a:solidFill>
              </a:rPr>
              <a:t>Delete First in DLL</a:t>
            </a: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nvGraphicFramePr>
        <p:xfrm>
          <a:off x="533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3528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6248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56388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5146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9" name="TextBox 18"/>
          <p:cNvSpPr txBox="1"/>
          <p:nvPr/>
        </p:nvSpPr>
        <p:spPr>
          <a:xfrm>
            <a:off x="4191000" y="25146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0" name="TextBox 19"/>
          <p:cNvSpPr txBox="1"/>
          <p:nvPr/>
        </p:nvSpPr>
        <p:spPr>
          <a:xfrm>
            <a:off x="7315200" y="25146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2" name="Straight Arrow Connector 21"/>
          <p:cNvCxnSpPr/>
          <p:nvPr/>
        </p:nvCxnSpPr>
        <p:spPr>
          <a:xfrm flipV="1">
            <a:off x="35814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3581400" y="5345668"/>
            <a:ext cx="762000" cy="369332"/>
          </a:xfrm>
          <a:prstGeom prst="rect">
            <a:avLst/>
          </a:prstGeom>
          <a:noFill/>
        </p:spPr>
        <p:txBody>
          <a:bodyPr wrap="square" rtlCol="0">
            <a:spAutoFit/>
          </a:bodyPr>
          <a:lstStyle/>
          <a:p>
            <a:r>
              <a:rPr lang="en-US" b="1">
                <a:solidFill>
                  <a:srgbClr val="FF0000"/>
                </a:solidFill>
              </a:rPr>
              <a:t>head</a:t>
            </a:r>
          </a:p>
        </p:txBody>
      </p:sp>
      <p:cxnSp>
        <p:nvCxnSpPr>
          <p:cNvPr id="24" name="Straight Arrow Connector 23"/>
          <p:cNvCxnSpPr/>
          <p:nvPr/>
        </p:nvCxnSpPr>
        <p:spPr>
          <a:xfrm flipV="1">
            <a:off x="6781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2743200"/>
            <a:ext cx="762000" cy="369332"/>
          </a:xfrm>
          <a:prstGeom prst="rect">
            <a:avLst/>
          </a:prstGeom>
          <a:noFill/>
        </p:spPr>
        <p:txBody>
          <a:bodyPr wrap="square" rtlCol="0">
            <a:spAutoFit/>
          </a:bodyPr>
          <a:lstStyle/>
          <a:p>
            <a:r>
              <a:rPr lang="en-US" b="1">
                <a:solidFill>
                  <a:srgbClr val="FF0000"/>
                </a:solidFill>
              </a:rPr>
              <a:t>Last</a:t>
            </a:r>
          </a:p>
        </p:txBody>
      </p:sp>
      <p:cxnSp>
        <p:nvCxnSpPr>
          <p:cNvPr id="26" name="Straight Arrow Connector 25"/>
          <p:cNvCxnSpPr/>
          <p:nvPr/>
        </p:nvCxnSpPr>
        <p:spPr>
          <a:xfrm flipH="1">
            <a:off x="28194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3276600" y="4507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solidFill>
                            <a:schemeClr val="accent2">
                              <a:lumMod val="50000"/>
                            </a:schemeClr>
                          </a:solidFill>
                        </a:rPr>
                        <a:t>NULL</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nvGraphicFramePr>
        <p:xfrm>
          <a:off x="6172200" y="4507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29" name="Straight Arrow Connector 28"/>
          <p:cNvCxnSpPr/>
          <p:nvPr/>
        </p:nvCxnSpPr>
        <p:spPr>
          <a:xfrm>
            <a:off x="5562600" y="458366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4114800" y="5117068"/>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31" name="TextBox 30"/>
          <p:cNvSpPr txBox="1"/>
          <p:nvPr/>
        </p:nvSpPr>
        <p:spPr>
          <a:xfrm>
            <a:off x="7239000" y="5117068"/>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32" name="Straight Arrow Connector 31"/>
          <p:cNvCxnSpPr/>
          <p:nvPr/>
        </p:nvCxnSpPr>
        <p:spPr>
          <a:xfrm flipV="1">
            <a:off x="67056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6705600" y="5345668"/>
            <a:ext cx="762000" cy="369332"/>
          </a:xfrm>
          <a:prstGeom prst="rect">
            <a:avLst/>
          </a:prstGeom>
          <a:noFill/>
        </p:spPr>
        <p:txBody>
          <a:bodyPr wrap="square" rtlCol="0">
            <a:spAutoFit/>
          </a:bodyPr>
          <a:lstStyle/>
          <a:p>
            <a:r>
              <a:rPr lang="en-US" b="1">
                <a:solidFill>
                  <a:srgbClr val="FF0000"/>
                </a:solidFill>
              </a:rPr>
              <a:t>Last</a:t>
            </a:r>
          </a:p>
        </p:txBody>
      </p:sp>
      <p:cxnSp>
        <p:nvCxnSpPr>
          <p:cNvPr id="34" name="Straight Arrow Connector 33"/>
          <p:cNvCxnSpPr/>
          <p:nvPr/>
        </p:nvCxnSpPr>
        <p:spPr>
          <a:xfrm flipH="1">
            <a:off x="5562600" y="4812268"/>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a:solidFill>
                  <a:srgbClr val="C00000"/>
                </a:solidFill>
              </a:rPr>
              <a:t>Before Deletion</a:t>
            </a:r>
          </a:p>
        </p:txBody>
      </p:sp>
      <p:sp>
        <p:nvSpPr>
          <p:cNvPr id="36" name="TextBox 35"/>
          <p:cNvSpPr txBox="1"/>
          <p:nvPr/>
        </p:nvSpPr>
        <p:spPr>
          <a:xfrm>
            <a:off x="4572000" y="3821668"/>
            <a:ext cx="2133600" cy="369332"/>
          </a:xfrm>
          <a:prstGeom prst="rect">
            <a:avLst/>
          </a:prstGeom>
          <a:noFill/>
        </p:spPr>
        <p:txBody>
          <a:bodyPr wrap="square" rtlCol="0">
            <a:spAutoFit/>
          </a:bodyPr>
          <a:lstStyle/>
          <a:p>
            <a:r>
              <a:rPr lang="en-US" b="1">
                <a:solidFill>
                  <a:srgbClr val="C00000"/>
                </a:solidFill>
              </a:rPr>
              <a:t>After Deletion</a:t>
            </a:r>
          </a:p>
        </p:txBody>
      </p:sp>
      <p:graphicFrame>
        <p:nvGraphicFramePr>
          <p:cNvPr id="37" name="Table 36"/>
          <p:cNvGraphicFramePr>
            <a:graphicFrameLocks noGrp="1"/>
          </p:cNvGraphicFramePr>
          <p:nvPr/>
        </p:nvGraphicFramePr>
        <p:xfrm>
          <a:off x="228600" y="57912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solidFill>
                      <a:schemeClr val="accent2">
                        <a:lumMod val="50000"/>
                      </a:schemeClr>
                    </a:solidFill>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sp>
        <p:nvSpPr>
          <p:cNvPr id="38" name="TextBox 37"/>
          <p:cNvSpPr txBox="1"/>
          <p:nvPr/>
        </p:nvSpPr>
        <p:spPr>
          <a:xfrm>
            <a:off x="609600" y="5257800"/>
            <a:ext cx="2133600" cy="369332"/>
          </a:xfrm>
          <a:prstGeom prst="rect">
            <a:avLst/>
          </a:prstGeom>
          <a:noFill/>
        </p:spPr>
        <p:txBody>
          <a:bodyPr wrap="square" rtlCol="0">
            <a:spAutoFit/>
          </a:bodyPr>
          <a:lstStyle/>
          <a:p>
            <a:r>
              <a:rPr lang="en-US" b="1">
                <a:solidFill>
                  <a:srgbClr val="C00000"/>
                </a:solidFill>
              </a:rPr>
              <a:t>Deleted Node</a:t>
            </a:r>
          </a:p>
        </p:txBody>
      </p:sp>
      <p:cxnSp>
        <p:nvCxnSpPr>
          <p:cNvPr id="39" name="Straight Arrow Connector 38"/>
          <p:cNvCxnSpPr/>
          <p:nvPr/>
        </p:nvCxnSpPr>
        <p:spPr>
          <a:xfrm flipV="1">
            <a:off x="609600" y="2514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TextBox 39"/>
          <p:cNvSpPr txBox="1"/>
          <p:nvPr/>
        </p:nvSpPr>
        <p:spPr>
          <a:xfrm>
            <a:off x="609600" y="2895600"/>
            <a:ext cx="762000" cy="369332"/>
          </a:xfrm>
          <a:prstGeom prst="rect">
            <a:avLst/>
          </a:prstGeom>
          <a:noFill/>
        </p:spPr>
        <p:txBody>
          <a:bodyPr wrap="square" rtlCol="0">
            <a:spAutoFit/>
          </a:bodyPr>
          <a:lstStyle/>
          <a:p>
            <a:r>
              <a:rPr lang="en-US" b="1">
                <a:solidFill>
                  <a:srgbClr val="FF0000"/>
                </a:solidFill>
              </a:rPr>
              <a:t>head</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143000"/>
          </a:xfrm>
        </p:spPr>
        <p:txBody>
          <a:bodyPr>
            <a:normAutofit/>
          </a:bodyPr>
          <a:lstStyle/>
          <a:p>
            <a:r>
              <a:rPr lang="en-US" sz="2800" b="1" u="sng">
                <a:solidFill>
                  <a:srgbClr val="7030A0"/>
                </a:solidFill>
              </a:rPr>
              <a:t>Delete First in DLL</a:t>
            </a:r>
          </a:p>
        </p:txBody>
      </p:sp>
      <p:sp>
        <p:nvSpPr>
          <p:cNvPr id="3" name="Content Placeholder 2"/>
          <p:cNvSpPr>
            <a:spLocks noGrp="1"/>
          </p:cNvSpPr>
          <p:nvPr>
            <p:ph idx="1"/>
          </p:nvPr>
        </p:nvSpPr>
        <p:spPr>
          <a:xfrm>
            <a:off x="1219200" y="228600"/>
            <a:ext cx="5638800" cy="7086600"/>
          </a:xfrm>
        </p:spPr>
        <p:txBody>
          <a:bodyPr>
            <a:normAutofit fontScale="55000" lnSpcReduction="20000"/>
          </a:bodyPr>
          <a:lstStyle/>
          <a:p>
            <a:pPr>
              <a:buNone/>
            </a:pPr>
            <a:r>
              <a:rPr lang="en-US" b="1" err="1">
                <a:solidFill>
                  <a:srgbClr val="7030A0"/>
                </a:solidFill>
              </a:rPr>
              <a:t>delfirst</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if(head==NULL)</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print”DLL</a:t>
            </a:r>
            <a:r>
              <a:rPr lang="en-US" b="1">
                <a:solidFill>
                  <a:schemeClr val="accent2">
                    <a:lumMod val="50000"/>
                  </a:schemeClr>
                </a:solidFill>
              </a:rPr>
              <a:t> is empty:";</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else if(head==last)</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=head;</a:t>
            </a:r>
          </a:p>
          <a:p>
            <a:pPr>
              <a:buNone/>
            </a:pPr>
            <a:r>
              <a:rPr lang="en-US" b="1">
                <a:solidFill>
                  <a:schemeClr val="accent2">
                    <a:lumMod val="50000"/>
                  </a:schemeClr>
                </a:solidFill>
              </a:rPr>
              <a:t>         print "Deleted node is </a:t>
            </a:r>
            <a:r>
              <a:rPr lang="en-US" b="1" err="1">
                <a:solidFill>
                  <a:schemeClr val="accent2">
                    <a:lumMod val="50000"/>
                  </a:schemeClr>
                </a:solidFill>
              </a:rPr>
              <a:t>delnode</a:t>
            </a:r>
            <a:r>
              <a:rPr lang="en-US" b="1">
                <a:solidFill>
                  <a:schemeClr val="accent2">
                    <a:lumMod val="50000"/>
                  </a:schemeClr>
                </a:solidFill>
              </a:rPr>
              <a:t>-&gt;data;</a:t>
            </a:r>
          </a:p>
          <a:p>
            <a:pPr>
              <a:buNone/>
            </a:pPr>
            <a:r>
              <a:rPr lang="en-US" b="1">
                <a:solidFill>
                  <a:schemeClr val="accent2">
                    <a:lumMod val="50000"/>
                  </a:schemeClr>
                </a:solidFill>
              </a:rPr>
              <a:t>         head=last=NULL;</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a:t>
            </a:r>
          </a:p>
          <a:p>
            <a:pPr>
              <a:buNone/>
            </a:pPr>
            <a:r>
              <a:rPr lang="en-US" b="1">
                <a:solidFill>
                  <a:schemeClr val="accent2">
                    <a:lumMod val="50000"/>
                  </a:schemeClr>
                </a:solidFill>
              </a:rPr>
              <a:t>else</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=head;</a:t>
            </a:r>
          </a:p>
          <a:p>
            <a:pPr>
              <a:buNone/>
            </a:pPr>
            <a:r>
              <a:rPr lang="en-US" b="1">
                <a:solidFill>
                  <a:schemeClr val="accent2">
                    <a:lumMod val="50000"/>
                  </a:schemeClr>
                </a:solidFill>
              </a:rPr>
              <a:t>     print "Deleted node is </a:t>
            </a:r>
            <a:r>
              <a:rPr lang="en-US" b="1" err="1">
                <a:solidFill>
                  <a:schemeClr val="accent2">
                    <a:lumMod val="50000"/>
                  </a:schemeClr>
                </a:solidFill>
              </a:rPr>
              <a:t>delnode</a:t>
            </a:r>
            <a:r>
              <a:rPr lang="en-US" b="1">
                <a:solidFill>
                  <a:schemeClr val="accent2">
                    <a:lumMod val="50000"/>
                  </a:schemeClr>
                </a:solidFill>
              </a:rPr>
              <a:t>-&gt;data;</a:t>
            </a:r>
          </a:p>
          <a:p>
            <a:pPr>
              <a:buNone/>
            </a:pPr>
            <a:r>
              <a:rPr lang="en-US" b="1">
                <a:solidFill>
                  <a:schemeClr val="accent2">
                    <a:lumMod val="50000"/>
                  </a:schemeClr>
                </a:solidFill>
              </a:rPr>
              <a:t>     head=head-&gt;</a:t>
            </a:r>
            <a:r>
              <a:rPr lang="en-US" b="1" err="1">
                <a:solidFill>
                  <a:schemeClr val="accent2">
                    <a:lumMod val="50000"/>
                  </a:schemeClr>
                </a:solidFill>
              </a:rPr>
              <a:t>flink</a:t>
            </a:r>
            <a:r>
              <a:rPr lang="en-US" b="1">
                <a:solidFill>
                  <a:schemeClr val="accent2">
                    <a:lumMod val="50000"/>
                  </a:schemeClr>
                </a:solidFill>
              </a:rPr>
              <a:t>;</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a:t>
            </a:r>
          </a:p>
          <a:p>
            <a:pPr>
              <a:buNone/>
            </a:pPr>
            <a:r>
              <a:rPr lang="en-US" b="1">
                <a:solidFill>
                  <a:schemeClr val="accent2">
                    <a:lumMod val="50000"/>
                  </a:schemeClr>
                </a:solidFill>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76200"/>
            <a:ext cx="8229600" cy="6781800"/>
          </a:xfrm>
        </p:spPr>
        <p:txBody>
          <a:bodyPr>
            <a:normAutofit fontScale="62500" lnSpcReduction="20000"/>
          </a:bodyPr>
          <a:lstStyle/>
          <a:p>
            <a:pPr>
              <a:buNone/>
            </a:pPr>
            <a:r>
              <a:rPr lang="en-US" b="1">
                <a:solidFill>
                  <a:srgbClr val="7030A0"/>
                </a:solidFill>
              </a:rPr>
              <a:t>push()</a:t>
            </a:r>
          </a:p>
          <a:p>
            <a:pPr>
              <a:buNone/>
            </a:pPr>
            <a:r>
              <a:rPr lang="en-US" b="1"/>
              <a:t>{</a:t>
            </a:r>
          </a:p>
          <a:p>
            <a:pPr>
              <a:buNone/>
            </a:pPr>
            <a:r>
              <a:rPr lang="en-US" b="1"/>
              <a:t>    </a:t>
            </a:r>
            <a:r>
              <a:rPr lang="en-US" b="1" err="1"/>
              <a:t>getnode</a:t>
            </a:r>
            <a:r>
              <a:rPr lang="en-US" b="1"/>
              <a:t>();</a:t>
            </a:r>
          </a:p>
          <a:p>
            <a:pPr>
              <a:buNone/>
            </a:pPr>
            <a:r>
              <a:rPr lang="en-US" b="1"/>
              <a:t>    if(</a:t>
            </a:r>
            <a:r>
              <a:rPr lang="en-US" b="1" err="1"/>
              <a:t>newnode</a:t>
            </a:r>
            <a:r>
              <a:rPr lang="en-US" b="1"/>
              <a:t>==NULL)</a:t>
            </a:r>
          </a:p>
          <a:p>
            <a:pPr>
              <a:buNone/>
            </a:pPr>
            <a:r>
              <a:rPr lang="en-US" b="1"/>
              <a:t>    {</a:t>
            </a:r>
          </a:p>
          <a:p>
            <a:pPr>
              <a:buNone/>
            </a:pPr>
            <a:r>
              <a:rPr lang="en-US" b="1"/>
              <a:t>                     print “Memory insufficient Stack is full";</a:t>
            </a:r>
          </a:p>
          <a:p>
            <a:pPr>
              <a:buNone/>
            </a:pPr>
            <a:r>
              <a:rPr lang="en-US" b="1"/>
              <a:t>                     return( );</a:t>
            </a:r>
          </a:p>
          <a:p>
            <a:pPr>
              <a:buNone/>
            </a:pPr>
            <a:r>
              <a:rPr lang="en-US" b="1"/>
              <a:t>    }</a:t>
            </a:r>
          </a:p>
          <a:p>
            <a:pPr>
              <a:buNone/>
            </a:pPr>
            <a:r>
              <a:rPr lang="en-US" b="1"/>
              <a:t>    else</a:t>
            </a:r>
          </a:p>
          <a:p>
            <a:pPr>
              <a:buNone/>
            </a:pPr>
            <a:r>
              <a:rPr lang="en-US" b="1"/>
              <a:t>    {</a:t>
            </a:r>
          </a:p>
          <a:p>
            <a:pPr>
              <a:buNone/>
            </a:pPr>
            <a:r>
              <a:rPr lang="en-US" b="1"/>
              <a:t>        </a:t>
            </a:r>
            <a:r>
              <a:rPr lang="en-US" b="1" err="1"/>
              <a:t>readnode</a:t>
            </a:r>
            <a:r>
              <a:rPr lang="en-US" b="1"/>
              <a:t>();</a:t>
            </a:r>
          </a:p>
          <a:p>
            <a:pPr>
              <a:buNone/>
            </a:pPr>
            <a:r>
              <a:rPr lang="en-US" b="1"/>
              <a:t>        if(head==NULL)</a:t>
            </a:r>
          </a:p>
          <a:p>
            <a:pPr>
              <a:buNone/>
            </a:pPr>
            <a:r>
              <a:rPr lang="en-US" b="1"/>
              <a:t>        {</a:t>
            </a:r>
          </a:p>
          <a:p>
            <a:pPr>
              <a:buNone/>
            </a:pPr>
            <a:r>
              <a:rPr lang="en-US" b="1"/>
              <a:t>                     head=top=</a:t>
            </a:r>
            <a:r>
              <a:rPr lang="en-US" b="1" err="1"/>
              <a:t>newnode</a:t>
            </a:r>
            <a:r>
              <a:rPr lang="en-US" b="1"/>
              <a:t>;</a:t>
            </a:r>
          </a:p>
          <a:p>
            <a:pPr>
              <a:buNone/>
            </a:pPr>
            <a:r>
              <a:rPr lang="en-US" b="1"/>
              <a:t>                     return( );</a:t>
            </a:r>
          </a:p>
          <a:p>
            <a:pPr>
              <a:buNone/>
            </a:pPr>
            <a:r>
              <a:rPr lang="en-US" b="1"/>
              <a:t>        }</a:t>
            </a:r>
          </a:p>
          <a:p>
            <a:pPr>
              <a:buNone/>
            </a:pPr>
            <a:r>
              <a:rPr lang="en-US" b="1"/>
              <a:t>        top-&gt;link=</a:t>
            </a:r>
            <a:r>
              <a:rPr lang="en-US" b="1" err="1"/>
              <a:t>newnode</a:t>
            </a:r>
            <a:r>
              <a:rPr lang="en-US" b="1"/>
              <a:t>;</a:t>
            </a:r>
          </a:p>
          <a:p>
            <a:pPr>
              <a:buNone/>
            </a:pPr>
            <a:r>
              <a:rPr lang="en-US" b="1"/>
              <a:t>        top=top-&gt;link;</a:t>
            </a:r>
          </a:p>
          <a:p>
            <a:pPr>
              <a:buNone/>
            </a:pPr>
            <a:r>
              <a:rPr lang="en-US" b="1"/>
              <a:t>	  return( );</a:t>
            </a:r>
          </a:p>
          <a:p>
            <a:pPr>
              <a:buNone/>
            </a:pPr>
            <a:r>
              <a:rPr lang="en-US" b="1"/>
              <a:t>    }</a:t>
            </a:r>
          </a:p>
          <a:p>
            <a:pPr>
              <a:buNone/>
            </a:pPr>
            <a:r>
              <a:rPr lang="en-US" b="1"/>
              <a: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a:solidFill>
                  <a:schemeClr val="accent4">
                    <a:lumMod val="75000"/>
                  </a:schemeClr>
                </a:solidFill>
              </a:rPr>
              <a:t> 		 </a:t>
            </a:r>
            <a:r>
              <a:rPr lang="en-US" b="1" u="sng">
                <a:solidFill>
                  <a:schemeClr val="accent4">
                    <a:lumMod val="75000"/>
                  </a:schemeClr>
                </a:solidFill>
              </a:rPr>
              <a:t>Delete Last in DLL</a:t>
            </a: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nvGraphicFramePr>
        <p:xfrm>
          <a:off x="533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nvGraphicFramePr>
        <p:xfrm>
          <a:off x="33528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t>3000</a:t>
                      </a:r>
                    </a:p>
                  </a:txBody>
                  <a:tcPr/>
                </a:tc>
                <a:extLst>
                  <a:ext uri="{0D108BD9-81ED-4DB2-BD59-A6C34878D82A}">
                    <a16:rowId xmlns:a16="http://schemas.microsoft.com/office/drawing/2014/main" val="10000"/>
                  </a:ext>
                </a:extLst>
              </a:tr>
            </a:tbl>
          </a:graphicData>
        </a:graphic>
      </p:graphicFrame>
      <p:graphicFrame>
        <p:nvGraphicFramePr>
          <p:cNvPr id="15" name="Table 14"/>
          <p:cNvGraphicFramePr>
            <a:graphicFrameLocks noGrp="1"/>
          </p:cNvGraphicFramePr>
          <p:nvPr/>
        </p:nvGraphicFramePr>
        <p:xfrm>
          <a:off x="6248400" y="19050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cxnSp>
        <p:nvCxnSpPr>
          <p:cNvPr id="16" name="Straight Arrow Connector 15"/>
          <p:cNvCxnSpPr/>
          <p:nvPr/>
        </p:nvCxnSpPr>
        <p:spPr>
          <a:xfrm>
            <a:off x="56388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2743200" y="1981200"/>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5146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9" name="TextBox 18"/>
          <p:cNvSpPr txBox="1"/>
          <p:nvPr/>
        </p:nvSpPr>
        <p:spPr>
          <a:xfrm>
            <a:off x="4191000" y="25146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0" name="TextBox 19"/>
          <p:cNvSpPr txBox="1"/>
          <p:nvPr/>
        </p:nvSpPr>
        <p:spPr>
          <a:xfrm>
            <a:off x="7315200" y="2514600"/>
            <a:ext cx="762000" cy="369332"/>
          </a:xfrm>
          <a:prstGeom prst="rect">
            <a:avLst/>
          </a:prstGeom>
          <a:noFill/>
        </p:spPr>
        <p:txBody>
          <a:bodyPr wrap="square" rtlCol="0">
            <a:spAutoFit/>
          </a:bodyPr>
          <a:lstStyle/>
          <a:p>
            <a:r>
              <a:rPr lang="en-US" b="1">
                <a:solidFill>
                  <a:schemeClr val="accent2">
                    <a:lumMod val="50000"/>
                  </a:schemeClr>
                </a:solidFill>
              </a:rPr>
              <a:t>3000</a:t>
            </a:r>
          </a:p>
        </p:txBody>
      </p:sp>
      <p:cxnSp>
        <p:nvCxnSpPr>
          <p:cNvPr id="22" name="Straight Arrow Connector 21"/>
          <p:cNvCxnSpPr/>
          <p:nvPr/>
        </p:nvCxnSpPr>
        <p:spPr>
          <a:xfrm flipV="1">
            <a:off x="6858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685800" y="5345668"/>
            <a:ext cx="762000" cy="369332"/>
          </a:xfrm>
          <a:prstGeom prst="rect">
            <a:avLst/>
          </a:prstGeom>
          <a:noFill/>
        </p:spPr>
        <p:txBody>
          <a:bodyPr wrap="square" rtlCol="0">
            <a:spAutoFit/>
          </a:bodyPr>
          <a:lstStyle/>
          <a:p>
            <a:r>
              <a:rPr lang="en-US" b="1">
                <a:solidFill>
                  <a:srgbClr val="FF0000"/>
                </a:solidFill>
              </a:rPr>
              <a:t>head</a:t>
            </a:r>
          </a:p>
        </p:txBody>
      </p:sp>
      <p:cxnSp>
        <p:nvCxnSpPr>
          <p:cNvPr id="24" name="Straight Arrow Connector 23"/>
          <p:cNvCxnSpPr/>
          <p:nvPr/>
        </p:nvCxnSpPr>
        <p:spPr>
          <a:xfrm flipV="1">
            <a:off x="67818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6781800" y="2743200"/>
            <a:ext cx="762000" cy="369332"/>
          </a:xfrm>
          <a:prstGeom prst="rect">
            <a:avLst/>
          </a:prstGeom>
          <a:noFill/>
        </p:spPr>
        <p:txBody>
          <a:bodyPr wrap="square" rtlCol="0">
            <a:spAutoFit/>
          </a:bodyPr>
          <a:lstStyle/>
          <a:p>
            <a:r>
              <a:rPr lang="en-US" b="1">
                <a:solidFill>
                  <a:srgbClr val="FF0000"/>
                </a:solidFill>
              </a:rPr>
              <a:t>Last</a:t>
            </a:r>
          </a:p>
        </p:txBody>
      </p:sp>
      <p:cxnSp>
        <p:nvCxnSpPr>
          <p:cNvPr id="26" name="Straight Arrow Connector 25"/>
          <p:cNvCxnSpPr/>
          <p:nvPr/>
        </p:nvCxnSpPr>
        <p:spPr>
          <a:xfrm flipH="1">
            <a:off x="2819400" y="2209800"/>
            <a:ext cx="5334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638800" y="2209800"/>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nvGraphicFramePr>
        <p:xfrm>
          <a:off x="381000" y="4507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NULL</a:t>
                      </a:r>
                    </a:p>
                  </a:txBody>
                  <a:tcPr/>
                </a:tc>
                <a:tc>
                  <a:txBody>
                    <a:bodyPr/>
                    <a:lstStyle/>
                    <a:p>
                      <a:pPr algn="ctr"/>
                      <a:r>
                        <a:rPr lang="en-US"/>
                        <a:t>10</a:t>
                      </a:r>
                    </a:p>
                  </a:txBody>
                  <a:tcPr/>
                </a:tc>
                <a:tc>
                  <a:txBody>
                    <a:bodyPr/>
                    <a:lstStyle/>
                    <a:p>
                      <a:pPr algn="ctr"/>
                      <a:r>
                        <a:rPr lang="en-US"/>
                        <a:t>2000</a:t>
                      </a:r>
                    </a:p>
                  </a:txBody>
                  <a:tcPr/>
                </a:tc>
                <a:extLst>
                  <a:ext uri="{0D108BD9-81ED-4DB2-BD59-A6C34878D82A}">
                    <a16:rowId xmlns:a16="http://schemas.microsoft.com/office/drawing/2014/main" val="10000"/>
                  </a:ext>
                </a:extLst>
              </a:tr>
            </a:tbl>
          </a:graphicData>
        </a:graphic>
      </p:graphicFrame>
      <p:graphicFrame>
        <p:nvGraphicFramePr>
          <p:cNvPr id="28" name="Table 27"/>
          <p:cNvGraphicFramePr>
            <a:graphicFrameLocks noGrp="1"/>
          </p:cNvGraphicFramePr>
          <p:nvPr/>
        </p:nvGraphicFramePr>
        <p:xfrm>
          <a:off x="3276600" y="4507468"/>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1000</a:t>
                      </a:r>
                    </a:p>
                  </a:txBody>
                  <a:tcPr/>
                </a:tc>
                <a:tc>
                  <a:txBody>
                    <a:bodyPr/>
                    <a:lstStyle/>
                    <a:p>
                      <a:pPr algn="ctr"/>
                      <a:r>
                        <a:rPr lang="en-US"/>
                        <a:t>20</a:t>
                      </a:r>
                    </a:p>
                  </a:txBody>
                  <a:tcPr/>
                </a:tc>
                <a:tc>
                  <a:txBody>
                    <a:bodyPr/>
                    <a:lstStyle/>
                    <a:p>
                      <a:pPr algn="ctr"/>
                      <a:r>
                        <a:rPr lang="en-US">
                          <a:solidFill>
                            <a:schemeClr val="accent2">
                              <a:lumMod val="50000"/>
                            </a:schemeClr>
                          </a:solidFill>
                        </a:rPr>
                        <a:t>Null</a:t>
                      </a:r>
                    </a:p>
                  </a:txBody>
                  <a:tcPr/>
                </a:tc>
                <a:extLst>
                  <a:ext uri="{0D108BD9-81ED-4DB2-BD59-A6C34878D82A}">
                    <a16:rowId xmlns:a16="http://schemas.microsoft.com/office/drawing/2014/main" val="10000"/>
                  </a:ext>
                </a:extLst>
              </a:tr>
            </a:tbl>
          </a:graphicData>
        </a:graphic>
      </p:graphicFrame>
      <p:cxnSp>
        <p:nvCxnSpPr>
          <p:cNvPr id="29" name="Straight Arrow Connector 28"/>
          <p:cNvCxnSpPr/>
          <p:nvPr/>
        </p:nvCxnSpPr>
        <p:spPr>
          <a:xfrm>
            <a:off x="2667000" y="4583668"/>
            <a:ext cx="6096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1219200" y="5117068"/>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31" name="TextBox 30"/>
          <p:cNvSpPr txBox="1"/>
          <p:nvPr/>
        </p:nvSpPr>
        <p:spPr>
          <a:xfrm>
            <a:off x="4343400" y="5117068"/>
            <a:ext cx="762000" cy="369332"/>
          </a:xfrm>
          <a:prstGeom prst="rect">
            <a:avLst/>
          </a:prstGeom>
          <a:noFill/>
        </p:spPr>
        <p:txBody>
          <a:bodyPr wrap="square" rtlCol="0">
            <a:spAutoFit/>
          </a:bodyPr>
          <a:lstStyle/>
          <a:p>
            <a:r>
              <a:rPr lang="en-US" b="1">
                <a:solidFill>
                  <a:schemeClr val="accent2">
                    <a:lumMod val="50000"/>
                  </a:schemeClr>
                </a:solidFill>
              </a:rPr>
              <a:t>2000</a:t>
            </a:r>
          </a:p>
        </p:txBody>
      </p:sp>
      <p:cxnSp>
        <p:nvCxnSpPr>
          <p:cNvPr id="32" name="Straight Arrow Connector 31"/>
          <p:cNvCxnSpPr/>
          <p:nvPr/>
        </p:nvCxnSpPr>
        <p:spPr>
          <a:xfrm flipV="1">
            <a:off x="3810000" y="4964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3810000" y="5345668"/>
            <a:ext cx="762000" cy="369332"/>
          </a:xfrm>
          <a:prstGeom prst="rect">
            <a:avLst/>
          </a:prstGeom>
          <a:noFill/>
        </p:spPr>
        <p:txBody>
          <a:bodyPr wrap="square" rtlCol="0">
            <a:spAutoFit/>
          </a:bodyPr>
          <a:lstStyle/>
          <a:p>
            <a:r>
              <a:rPr lang="en-US" b="1">
                <a:solidFill>
                  <a:srgbClr val="FF0000"/>
                </a:solidFill>
              </a:rPr>
              <a:t>Last</a:t>
            </a:r>
          </a:p>
        </p:txBody>
      </p:sp>
      <p:cxnSp>
        <p:nvCxnSpPr>
          <p:cNvPr id="34" name="Straight Arrow Connector 33"/>
          <p:cNvCxnSpPr/>
          <p:nvPr/>
        </p:nvCxnSpPr>
        <p:spPr>
          <a:xfrm flipH="1">
            <a:off x="2667000" y="4812268"/>
            <a:ext cx="6096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a:solidFill>
                  <a:srgbClr val="C00000"/>
                </a:solidFill>
              </a:rPr>
              <a:t>Before Deletion</a:t>
            </a:r>
          </a:p>
        </p:txBody>
      </p:sp>
      <p:sp>
        <p:nvSpPr>
          <p:cNvPr id="36" name="TextBox 35"/>
          <p:cNvSpPr txBox="1"/>
          <p:nvPr/>
        </p:nvSpPr>
        <p:spPr>
          <a:xfrm>
            <a:off x="1676400" y="3821668"/>
            <a:ext cx="2133600" cy="369332"/>
          </a:xfrm>
          <a:prstGeom prst="rect">
            <a:avLst/>
          </a:prstGeom>
          <a:noFill/>
        </p:spPr>
        <p:txBody>
          <a:bodyPr wrap="square" rtlCol="0">
            <a:spAutoFit/>
          </a:bodyPr>
          <a:lstStyle/>
          <a:p>
            <a:r>
              <a:rPr lang="en-US" b="1">
                <a:solidFill>
                  <a:srgbClr val="C00000"/>
                </a:solidFill>
              </a:rPr>
              <a:t>After Deletion</a:t>
            </a:r>
          </a:p>
        </p:txBody>
      </p:sp>
      <p:sp>
        <p:nvSpPr>
          <p:cNvPr id="38" name="TextBox 37"/>
          <p:cNvSpPr txBox="1"/>
          <p:nvPr/>
        </p:nvSpPr>
        <p:spPr>
          <a:xfrm>
            <a:off x="7010400" y="5334000"/>
            <a:ext cx="2133600" cy="369332"/>
          </a:xfrm>
          <a:prstGeom prst="rect">
            <a:avLst/>
          </a:prstGeom>
          <a:noFill/>
        </p:spPr>
        <p:txBody>
          <a:bodyPr wrap="square" rtlCol="0">
            <a:spAutoFit/>
          </a:bodyPr>
          <a:lstStyle/>
          <a:p>
            <a:r>
              <a:rPr lang="en-US" b="1">
                <a:solidFill>
                  <a:srgbClr val="C00000"/>
                </a:solidFill>
              </a:rPr>
              <a:t>Deleted Node</a:t>
            </a:r>
          </a:p>
        </p:txBody>
      </p:sp>
      <p:graphicFrame>
        <p:nvGraphicFramePr>
          <p:cNvPr id="39" name="Table 38"/>
          <p:cNvGraphicFramePr>
            <a:graphicFrameLocks noGrp="1"/>
          </p:cNvGraphicFramePr>
          <p:nvPr/>
        </p:nvGraphicFramePr>
        <p:xfrm>
          <a:off x="6553200" y="5867400"/>
          <a:ext cx="2286000" cy="38100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tblGrid>
              <a:tr h="381000">
                <a:tc>
                  <a:txBody>
                    <a:bodyPr/>
                    <a:lstStyle/>
                    <a:p>
                      <a:pPr algn="ctr"/>
                      <a:r>
                        <a:rPr lang="en-US"/>
                        <a:t>2000</a:t>
                      </a:r>
                    </a:p>
                  </a:txBody>
                  <a:tcPr/>
                </a:tc>
                <a:tc>
                  <a:txBody>
                    <a:bodyPr/>
                    <a:lstStyle/>
                    <a:p>
                      <a:pPr algn="ctr"/>
                      <a:r>
                        <a:rPr lang="en-US"/>
                        <a:t>30</a:t>
                      </a:r>
                    </a:p>
                  </a:txBody>
                  <a:tcPr>
                    <a:solidFill>
                      <a:schemeClr val="accent2">
                        <a:lumMod val="50000"/>
                      </a:schemeClr>
                    </a:solidFill>
                  </a:tcPr>
                </a:tc>
                <a:tc>
                  <a:txBody>
                    <a:bodyPr/>
                    <a:lstStyle/>
                    <a:p>
                      <a:pPr algn="ctr"/>
                      <a:r>
                        <a:rPr lang="en-US"/>
                        <a:t>Null</a:t>
                      </a:r>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0800" y="-304800"/>
            <a:ext cx="8229600" cy="1143000"/>
          </a:xfrm>
        </p:spPr>
        <p:txBody>
          <a:bodyPr>
            <a:normAutofit/>
          </a:bodyPr>
          <a:lstStyle/>
          <a:p>
            <a:r>
              <a:rPr lang="en-US" sz="2800" b="1" u="sng">
                <a:solidFill>
                  <a:srgbClr val="7030A0"/>
                </a:solidFill>
              </a:rPr>
              <a:t>Delete Last in DLL</a:t>
            </a:r>
          </a:p>
        </p:txBody>
      </p:sp>
      <p:sp>
        <p:nvSpPr>
          <p:cNvPr id="3" name="Content Placeholder 2"/>
          <p:cNvSpPr>
            <a:spLocks noGrp="1"/>
          </p:cNvSpPr>
          <p:nvPr>
            <p:ph idx="1"/>
          </p:nvPr>
        </p:nvSpPr>
        <p:spPr>
          <a:xfrm>
            <a:off x="1295400" y="76200"/>
            <a:ext cx="5638800" cy="7467600"/>
          </a:xfrm>
        </p:spPr>
        <p:txBody>
          <a:bodyPr>
            <a:normAutofit fontScale="55000" lnSpcReduction="20000"/>
          </a:bodyPr>
          <a:lstStyle/>
          <a:p>
            <a:pPr>
              <a:buNone/>
            </a:pPr>
            <a:r>
              <a:rPr lang="en-US" b="1" err="1">
                <a:solidFill>
                  <a:srgbClr val="7030A0"/>
                </a:solidFill>
              </a:rPr>
              <a:t>int</a:t>
            </a:r>
            <a:r>
              <a:rPr lang="en-US" b="1">
                <a:solidFill>
                  <a:srgbClr val="7030A0"/>
                </a:solidFill>
              </a:rPr>
              <a:t> </a:t>
            </a:r>
            <a:r>
              <a:rPr lang="en-US" b="1" err="1">
                <a:solidFill>
                  <a:srgbClr val="7030A0"/>
                </a:solidFill>
              </a:rPr>
              <a:t>dellast</a:t>
            </a:r>
            <a:r>
              <a:rPr lang="en-US" b="1">
                <a:solidFill>
                  <a:srgbClr val="7030A0"/>
                </a:solidFill>
              </a:rPr>
              <a:t>()</a:t>
            </a:r>
          </a:p>
          <a:p>
            <a:pPr>
              <a:buNone/>
            </a:pPr>
            <a:r>
              <a:rPr lang="en-US" b="1">
                <a:solidFill>
                  <a:schemeClr val="accent2">
                    <a:lumMod val="50000"/>
                  </a:schemeClr>
                </a:solidFill>
              </a:rPr>
              <a:t>{</a:t>
            </a:r>
          </a:p>
          <a:p>
            <a:pPr>
              <a:buNone/>
            </a:pPr>
            <a:r>
              <a:rPr lang="en-US" b="1">
                <a:solidFill>
                  <a:schemeClr val="accent2">
                    <a:lumMod val="50000"/>
                  </a:schemeClr>
                </a:solidFill>
              </a:rPr>
              <a:t>    if(head==NULL)</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printf</a:t>
            </a:r>
            <a:r>
              <a:rPr lang="en-US" b="1">
                <a:solidFill>
                  <a:schemeClr val="accent2">
                    <a:lumMod val="50000"/>
                  </a:schemeClr>
                </a:solidFill>
              </a:rPr>
              <a:t>("\</a:t>
            </a:r>
            <a:r>
              <a:rPr lang="en-US" b="1" err="1">
                <a:solidFill>
                  <a:schemeClr val="accent2">
                    <a:lumMod val="50000"/>
                  </a:schemeClr>
                </a:solidFill>
              </a:rPr>
              <a:t>nSLL</a:t>
            </a:r>
            <a:r>
              <a:rPr lang="en-US" b="1">
                <a:solidFill>
                  <a:schemeClr val="accent2">
                    <a:lumMod val="50000"/>
                  </a:schemeClr>
                </a:solidFill>
              </a:rPr>
              <a:t> is empty:");</a:t>
            </a:r>
          </a:p>
          <a:p>
            <a:pPr>
              <a:buNone/>
            </a:pPr>
            <a:r>
              <a:rPr lang="en-US" b="1">
                <a:solidFill>
                  <a:schemeClr val="accent2">
                    <a:lumMod val="50000"/>
                  </a:schemeClr>
                </a:solidFill>
              </a:rPr>
              <a:t>                  return(0);</a:t>
            </a:r>
          </a:p>
          <a:p>
            <a:pPr>
              <a:buNone/>
            </a:pPr>
            <a:r>
              <a:rPr lang="en-US" b="1">
                <a:solidFill>
                  <a:schemeClr val="accent2">
                    <a:lumMod val="50000"/>
                  </a:schemeClr>
                </a:solidFill>
              </a:rPr>
              <a:t>    }</a:t>
            </a:r>
          </a:p>
          <a:p>
            <a:pPr>
              <a:buNone/>
            </a:pPr>
            <a:r>
              <a:rPr lang="en-US" b="1">
                <a:solidFill>
                  <a:schemeClr val="accent2">
                    <a:lumMod val="50000"/>
                  </a:schemeClr>
                </a:solidFill>
              </a:rPr>
              <a:t>    else if(head==last)</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=head;</a:t>
            </a:r>
          </a:p>
          <a:p>
            <a:pPr>
              <a:buNone/>
            </a:pPr>
            <a:r>
              <a:rPr lang="en-US" b="1">
                <a:solidFill>
                  <a:schemeClr val="accent2">
                    <a:lumMod val="50000"/>
                  </a:schemeClr>
                </a:solidFill>
              </a:rPr>
              <a:t>         </a:t>
            </a:r>
            <a:r>
              <a:rPr lang="en-US" b="1" err="1">
                <a:solidFill>
                  <a:schemeClr val="accent2">
                    <a:lumMod val="50000"/>
                  </a:schemeClr>
                </a:solidFill>
              </a:rPr>
              <a:t>printf</a:t>
            </a:r>
            <a:r>
              <a:rPr lang="en-US" b="1">
                <a:solidFill>
                  <a:schemeClr val="accent2">
                    <a:lumMod val="50000"/>
                  </a:schemeClr>
                </a:solidFill>
              </a:rPr>
              <a:t>("\</a:t>
            </a:r>
            <a:r>
              <a:rPr lang="en-US" b="1" err="1">
                <a:solidFill>
                  <a:schemeClr val="accent2">
                    <a:lumMod val="50000"/>
                  </a:schemeClr>
                </a:solidFill>
              </a:rPr>
              <a:t>nDeleted</a:t>
            </a:r>
            <a:r>
              <a:rPr lang="en-US" b="1">
                <a:solidFill>
                  <a:schemeClr val="accent2">
                    <a:lumMod val="50000"/>
                  </a:schemeClr>
                </a:solidFill>
              </a:rPr>
              <a:t> node is %</a:t>
            </a:r>
            <a:r>
              <a:rPr lang="en-US" b="1" err="1">
                <a:solidFill>
                  <a:schemeClr val="accent2">
                    <a:lumMod val="50000"/>
                  </a:schemeClr>
                </a:solidFill>
              </a:rPr>
              <a:t>d",delnode</a:t>
            </a:r>
            <a:r>
              <a:rPr lang="en-US" b="1">
                <a:solidFill>
                  <a:schemeClr val="accent2">
                    <a:lumMod val="50000"/>
                  </a:schemeClr>
                </a:solidFill>
              </a:rPr>
              <a:t>-&gt;data);</a:t>
            </a:r>
          </a:p>
          <a:p>
            <a:pPr>
              <a:buNone/>
            </a:pPr>
            <a:r>
              <a:rPr lang="en-US" b="1">
                <a:solidFill>
                  <a:schemeClr val="accent2">
                    <a:lumMod val="50000"/>
                  </a:schemeClr>
                </a:solidFill>
              </a:rPr>
              <a:t>         head=last=NULL;</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a:t>
            </a:r>
          </a:p>
          <a:p>
            <a:pPr>
              <a:buNone/>
            </a:pPr>
            <a:r>
              <a:rPr lang="en-US" b="1">
                <a:solidFill>
                  <a:schemeClr val="accent2">
                    <a:lumMod val="50000"/>
                  </a:schemeClr>
                </a:solidFill>
              </a:rPr>
              <a:t>else</a:t>
            </a:r>
          </a:p>
          <a:p>
            <a:pPr>
              <a:buNone/>
            </a:pPr>
            <a:r>
              <a:rPr lang="en-US" b="1">
                <a:solidFill>
                  <a:schemeClr val="accent2">
                    <a:lumMod val="50000"/>
                  </a:schemeClr>
                </a:solidFill>
              </a:rPr>
              <a:t> {</a:t>
            </a:r>
          </a:p>
          <a:p>
            <a:pPr>
              <a:buNone/>
            </a:pPr>
            <a:r>
              <a:rPr lang="en-US" b="1">
                <a:solidFill>
                  <a:schemeClr val="accent2">
                    <a:lumMod val="50000"/>
                  </a:schemeClr>
                </a:solidFill>
              </a:rPr>
              <a:t>     </a:t>
            </a:r>
            <a:r>
              <a:rPr lang="en-US" b="1" err="1">
                <a:solidFill>
                  <a:schemeClr val="accent2">
                    <a:lumMod val="50000"/>
                  </a:schemeClr>
                </a:solidFill>
              </a:rPr>
              <a:t>delnode</a:t>
            </a:r>
            <a:r>
              <a:rPr lang="en-US" b="1">
                <a:solidFill>
                  <a:schemeClr val="accent2">
                    <a:lumMod val="50000"/>
                  </a:schemeClr>
                </a:solidFill>
              </a:rPr>
              <a:t>=last;</a:t>
            </a:r>
          </a:p>
          <a:p>
            <a:pPr>
              <a:buNone/>
            </a:pPr>
            <a:r>
              <a:rPr lang="en-US" b="1">
                <a:solidFill>
                  <a:schemeClr val="accent2">
                    <a:lumMod val="50000"/>
                  </a:schemeClr>
                </a:solidFill>
              </a:rPr>
              <a:t>     </a:t>
            </a:r>
            <a:r>
              <a:rPr lang="en-US" b="1" err="1">
                <a:solidFill>
                  <a:schemeClr val="accent2">
                    <a:lumMod val="50000"/>
                  </a:schemeClr>
                </a:solidFill>
              </a:rPr>
              <a:t>printf</a:t>
            </a:r>
            <a:r>
              <a:rPr lang="en-US" b="1">
                <a:solidFill>
                  <a:schemeClr val="accent2">
                    <a:lumMod val="50000"/>
                  </a:schemeClr>
                </a:solidFill>
              </a:rPr>
              <a:t>("\</a:t>
            </a:r>
            <a:r>
              <a:rPr lang="en-US" b="1" err="1">
                <a:solidFill>
                  <a:schemeClr val="accent2">
                    <a:lumMod val="50000"/>
                  </a:schemeClr>
                </a:solidFill>
              </a:rPr>
              <a:t>nDeleted</a:t>
            </a:r>
            <a:r>
              <a:rPr lang="en-US" b="1">
                <a:solidFill>
                  <a:schemeClr val="accent2">
                    <a:lumMod val="50000"/>
                  </a:schemeClr>
                </a:solidFill>
              </a:rPr>
              <a:t> node is %</a:t>
            </a:r>
            <a:r>
              <a:rPr lang="en-US" b="1" err="1">
                <a:solidFill>
                  <a:schemeClr val="accent2">
                    <a:lumMod val="50000"/>
                  </a:schemeClr>
                </a:solidFill>
              </a:rPr>
              <a:t>d",delnode</a:t>
            </a:r>
            <a:r>
              <a:rPr lang="en-US" b="1">
                <a:solidFill>
                  <a:schemeClr val="accent2">
                    <a:lumMod val="50000"/>
                  </a:schemeClr>
                </a:solidFill>
              </a:rPr>
              <a:t>-&gt;data);</a:t>
            </a:r>
          </a:p>
          <a:p>
            <a:pPr>
              <a:buNone/>
            </a:pPr>
            <a:r>
              <a:rPr lang="en-US" b="1">
                <a:solidFill>
                  <a:schemeClr val="accent2">
                    <a:lumMod val="50000"/>
                  </a:schemeClr>
                </a:solidFill>
              </a:rPr>
              <a:t>     last=last-&gt;blink;</a:t>
            </a:r>
          </a:p>
          <a:p>
            <a:pPr>
              <a:buNone/>
            </a:pPr>
            <a:r>
              <a:rPr lang="en-US" b="1">
                <a:solidFill>
                  <a:schemeClr val="accent2">
                    <a:lumMod val="50000"/>
                  </a:schemeClr>
                </a:solidFill>
              </a:rPr>
              <a:t>     last-&gt;</a:t>
            </a:r>
            <a:r>
              <a:rPr lang="en-US" b="1" err="1">
                <a:solidFill>
                  <a:schemeClr val="accent2">
                    <a:lumMod val="50000"/>
                  </a:schemeClr>
                </a:solidFill>
              </a:rPr>
              <a:t>flink</a:t>
            </a:r>
            <a:r>
              <a:rPr lang="en-US" b="1">
                <a:solidFill>
                  <a:schemeClr val="accent2">
                    <a:lumMod val="50000"/>
                  </a:schemeClr>
                </a:solidFill>
              </a:rPr>
              <a:t>=NULL;</a:t>
            </a:r>
          </a:p>
          <a:p>
            <a:pPr>
              <a:buNone/>
            </a:pPr>
            <a:r>
              <a:rPr lang="en-US" b="1">
                <a:solidFill>
                  <a:schemeClr val="accent2">
                    <a:lumMod val="50000"/>
                  </a:schemeClr>
                </a:solidFill>
              </a:rPr>
              <a:t>     free(</a:t>
            </a:r>
            <a:r>
              <a:rPr lang="en-US" b="1" err="1">
                <a:solidFill>
                  <a:schemeClr val="accent2">
                    <a:lumMod val="50000"/>
                  </a:schemeClr>
                </a:solidFill>
              </a:rPr>
              <a:t>delnode</a:t>
            </a:r>
            <a:r>
              <a:rPr lang="en-US" b="1">
                <a:solidFill>
                  <a:schemeClr val="accent2">
                    <a:lumMod val="50000"/>
                  </a:schemeClr>
                </a:solidFill>
              </a:rPr>
              <a:t>);</a:t>
            </a:r>
          </a:p>
          <a:p>
            <a:pPr>
              <a:buNone/>
            </a:pPr>
            <a:r>
              <a:rPr lang="en-US" b="1">
                <a:solidFill>
                  <a:schemeClr val="accent2">
                    <a:lumMod val="50000"/>
                  </a:schemeClr>
                </a:solidFill>
              </a:rPr>
              <a:t>     return(0);</a:t>
            </a:r>
          </a:p>
          <a:p>
            <a:pPr>
              <a:buNone/>
            </a:pPr>
            <a:r>
              <a:rPr lang="en-US" b="1">
                <a:solidFill>
                  <a:schemeClr val="accent2">
                    <a:lumMod val="50000"/>
                  </a:schemeClr>
                </a:solidFill>
              </a:rPr>
              <a:t>}</a:t>
            </a:r>
          </a:p>
          <a:p>
            <a:pPr>
              <a:buNone/>
            </a:pPr>
            <a:r>
              <a:rPr lang="en-US" b="1">
                <a:solidFill>
                  <a:schemeClr val="accent2">
                    <a:lumMod val="50000"/>
                  </a:schemeClr>
                </a:solidFill>
              </a:rPr>
              <a:t>}</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228600"/>
            <a:ext cx="8534400" cy="6248400"/>
          </a:xfrm>
        </p:spPr>
        <p:txBody>
          <a:bodyPr>
            <a:normAutofit lnSpcReduction="10000"/>
          </a:bodyPr>
          <a:lstStyle/>
          <a:p>
            <a:pPr algn="ctr">
              <a:buNone/>
            </a:pPr>
            <a:r>
              <a:rPr lang="en-US" b="1">
                <a:solidFill>
                  <a:schemeClr val="accent4">
                    <a:lumMod val="75000"/>
                  </a:schemeClr>
                </a:solidFill>
              </a:rPr>
              <a:t> 		 </a:t>
            </a:r>
            <a:r>
              <a:rPr lang="en-US" b="1" u="sng">
                <a:solidFill>
                  <a:schemeClr val="accent4">
                    <a:lumMod val="75000"/>
                  </a:schemeClr>
                </a:solidFill>
              </a:rPr>
              <a:t>Delete Middle in DLL</a:t>
            </a:r>
          </a:p>
          <a:p>
            <a:pPr>
              <a:buNone/>
            </a:pPr>
            <a:endParaRPr lang="en-US" b="1">
              <a:solidFill>
                <a:schemeClr val="accent4">
                  <a:lumMod val="75000"/>
                </a:schemeClr>
              </a:solidFill>
            </a:endParaRPr>
          </a:p>
          <a:p>
            <a:pPr>
              <a:buNone/>
            </a:pPr>
            <a:endParaRPr lang="en-US" sz="2200" b="1">
              <a:solidFill>
                <a:schemeClr val="accent4">
                  <a:lumMod val="75000"/>
                </a:schemeClr>
              </a:solidFill>
            </a:endParaRPr>
          </a:p>
          <a:p>
            <a:pPr>
              <a:buNone/>
            </a:pPr>
            <a:endParaRPr lang="en-US" sz="2200" b="1">
              <a:solidFill>
                <a:schemeClr val="accent4">
                  <a:lumMod val="75000"/>
                </a:schemeClr>
              </a:solidFill>
            </a:endParaRPr>
          </a:p>
          <a:p>
            <a:pPr>
              <a:buNone/>
            </a:pPr>
            <a:r>
              <a:rPr lang="en-US" sz="2200" b="1">
                <a:solidFill>
                  <a:schemeClr val="accent4">
                    <a:lumMod val="75000"/>
                  </a:schemeClr>
                </a:solidFill>
              </a:rPr>
              <a:t>             </a:t>
            </a:r>
            <a:r>
              <a:rPr lang="en-US" sz="2600" b="1">
                <a:solidFill>
                  <a:schemeClr val="accent4">
                    <a:lumMod val="75000"/>
                  </a:schemeClr>
                </a:solidFill>
              </a:rPr>
              <a:t> </a:t>
            </a:r>
            <a:r>
              <a:rPr lang="en-US" b="1">
                <a:solidFill>
                  <a:schemeClr val="accent4">
                    <a:lumMod val="75000"/>
                  </a:schemeClr>
                </a:solidFill>
              </a:rPr>
              <a:t>        </a:t>
            </a:r>
          </a:p>
          <a:p>
            <a:pPr>
              <a:buNone/>
            </a:pPr>
            <a:r>
              <a:rPr lang="en-US" b="1">
                <a:solidFill>
                  <a:schemeClr val="accent4">
                    <a:lumMod val="75000"/>
                  </a:schemeClr>
                </a:solidFill>
              </a:rPr>
              <a:t>   </a:t>
            </a: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endParaRPr lang="en-US" b="1">
              <a:solidFill>
                <a:schemeClr val="accent4">
                  <a:lumMod val="75000"/>
                </a:schemeClr>
              </a:solidFill>
            </a:endParaRPr>
          </a:p>
          <a:p>
            <a:pPr>
              <a:buNone/>
            </a:pPr>
            <a:r>
              <a:rPr lang="en-US" b="1">
                <a:solidFill>
                  <a:schemeClr val="accent4">
                    <a:lumMod val="75000"/>
                  </a:schemeClr>
                </a:solidFill>
              </a:rPr>
              <a:t>		</a:t>
            </a:r>
            <a:endParaRPr lang="en-US">
              <a:solidFill>
                <a:schemeClr val="accent2">
                  <a:lumMod val="75000"/>
                </a:schemeClr>
              </a:solidFill>
            </a:endParaRPr>
          </a:p>
        </p:txBody>
      </p:sp>
      <p:graphicFrame>
        <p:nvGraphicFramePr>
          <p:cNvPr id="13" name="Table 12"/>
          <p:cNvGraphicFramePr>
            <a:graphicFrameLocks noGrp="1"/>
          </p:cNvGraphicFramePr>
          <p:nvPr/>
        </p:nvGraphicFramePr>
        <p:xfrm>
          <a:off x="76200" y="19050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Null</a:t>
                      </a:r>
                    </a:p>
                  </a:txBody>
                  <a:tcPr/>
                </a:tc>
                <a:tc>
                  <a:txBody>
                    <a:bodyPr/>
                    <a:lstStyle/>
                    <a:p>
                      <a:pPr algn="ctr"/>
                      <a:r>
                        <a:rPr lang="en-US" sz="1600"/>
                        <a:t>10</a:t>
                      </a:r>
                    </a:p>
                  </a:txBody>
                  <a:tcPr/>
                </a:tc>
                <a:tc>
                  <a:txBody>
                    <a:bodyPr/>
                    <a:lstStyle/>
                    <a:p>
                      <a:pPr algn="ctr"/>
                      <a:r>
                        <a:rPr lang="en-US" sz="1600"/>
                        <a:t>2000</a:t>
                      </a:r>
                    </a:p>
                  </a:txBody>
                  <a:tcPr/>
                </a:tc>
                <a:extLst>
                  <a:ext uri="{0D108BD9-81ED-4DB2-BD59-A6C34878D82A}">
                    <a16:rowId xmlns:a16="http://schemas.microsoft.com/office/drawing/2014/main" val="10000"/>
                  </a:ext>
                </a:extLst>
              </a:tr>
            </a:tbl>
          </a:graphicData>
        </a:graphic>
      </p:graphicFrame>
      <p:cxnSp>
        <p:nvCxnSpPr>
          <p:cNvPr id="17" name="Straight Arrow Connector 16"/>
          <p:cNvCxnSpPr/>
          <p:nvPr/>
        </p:nvCxnSpPr>
        <p:spPr>
          <a:xfrm>
            <a:off x="19050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914400" y="23622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19" name="TextBox 18"/>
          <p:cNvSpPr txBox="1"/>
          <p:nvPr/>
        </p:nvSpPr>
        <p:spPr>
          <a:xfrm>
            <a:off x="2895600" y="24384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20" name="TextBox 19"/>
          <p:cNvSpPr txBox="1"/>
          <p:nvPr/>
        </p:nvSpPr>
        <p:spPr>
          <a:xfrm>
            <a:off x="7620000" y="2438400"/>
            <a:ext cx="762000" cy="369332"/>
          </a:xfrm>
          <a:prstGeom prst="rect">
            <a:avLst/>
          </a:prstGeom>
          <a:noFill/>
        </p:spPr>
        <p:txBody>
          <a:bodyPr wrap="square" rtlCol="0">
            <a:spAutoFit/>
          </a:bodyPr>
          <a:lstStyle/>
          <a:p>
            <a:r>
              <a:rPr lang="en-US" b="1">
                <a:solidFill>
                  <a:schemeClr val="accent2">
                    <a:lumMod val="50000"/>
                  </a:schemeClr>
                </a:solidFill>
              </a:rPr>
              <a:t>4000</a:t>
            </a:r>
          </a:p>
        </p:txBody>
      </p:sp>
      <p:cxnSp>
        <p:nvCxnSpPr>
          <p:cNvPr id="24" name="Straight Arrow Connector 23"/>
          <p:cNvCxnSpPr/>
          <p:nvPr/>
        </p:nvCxnSpPr>
        <p:spPr>
          <a:xfrm flipV="1">
            <a:off x="7086600" y="2286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TextBox 24"/>
          <p:cNvSpPr txBox="1"/>
          <p:nvPr/>
        </p:nvSpPr>
        <p:spPr>
          <a:xfrm>
            <a:off x="7086600" y="2667000"/>
            <a:ext cx="762000" cy="369332"/>
          </a:xfrm>
          <a:prstGeom prst="rect">
            <a:avLst/>
          </a:prstGeom>
          <a:noFill/>
        </p:spPr>
        <p:txBody>
          <a:bodyPr wrap="square" rtlCol="0">
            <a:spAutoFit/>
          </a:bodyPr>
          <a:lstStyle/>
          <a:p>
            <a:r>
              <a:rPr lang="en-US" b="1">
                <a:solidFill>
                  <a:srgbClr val="FF0000"/>
                </a:solidFill>
              </a:rPr>
              <a:t>Last</a:t>
            </a:r>
          </a:p>
        </p:txBody>
      </p:sp>
      <p:cxnSp>
        <p:nvCxnSpPr>
          <p:cNvPr id="26" name="Straight Arrow Connector 25"/>
          <p:cNvCxnSpPr/>
          <p:nvPr/>
        </p:nvCxnSpPr>
        <p:spPr>
          <a:xfrm flipH="1">
            <a:off x="19050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3886200" y="1307068"/>
            <a:ext cx="2133600" cy="369332"/>
          </a:xfrm>
          <a:prstGeom prst="rect">
            <a:avLst/>
          </a:prstGeom>
          <a:noFill/>
        </p:spPr>
        <p:txBody>
          <a:bodyPr wrap="square" rtlCol="0">
            <a:spAutoFit/>
          </a:bodyPr>
          <a:lstStyle/>
          <a:p>
            <a:r>
              <a:rPr lang="en-US" b="1">
                <a:solidFill>
                  <a:srgbClr val="C00000"/>
                </a:solidFill>
              </a:rPr>
              <a:t>Before Deletion</a:t>
            </a:r>
          </a:p>
        </p:txBody>
      </p:sp>
      <p:graphicFrame>
        <p:nvGraphicFramePr>
          <p:cNvPr id="41" name="Table 40"/>
          <p:cNvGraphicFramePr>
            <a:graphicFrameLocks noGrp="1"/>
          </p:cNvGraphicFramePr>
          <p:nvPr/>
        </p:nvGraphicFramePr>
        <p:xfrm>
          <a:off x="2286000" y="19050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1000</a:t>
                      </a:r>
                    </a:p>
                  </a:txBody>
                  <a:tcPr/>
                </a:tc>
                <a:tc>
                  <a:txBody>
                    <a:bodyPr/>
                    <a:lstStyle/>
                    <a:p>
                      <a:pPr algn="ctr"/>
                      <a:r>
                        <a:rPr lang="en-US" sz="1600"/>
                        <a:t>20</a:t>
                      </a:r>
                    </a:p>
                  </a:txBody>
                  <a:tcPr/>
                </a:tc>
                <a:tc>
                  <a:txBody>
                    <a:bodyPr/>
                    <a:lstStyle/>
                    <a:p>
                      <a:pPr algn="ctr"/>
                      <a:r>
                        <a:rPr lang="en-US" sz="1600"/>
                        <a:t>3000</a:t>
                      </a:r>
                    </a:p>
                  </a:txBody>
                  <a:tcPr/>
                </a:tc>
                <a:extLst>
                  <a:ext uri="{0D108BD9-81ED-4DB2-BD59-A6C34878D82A}">
                    <a16:rowId xmlns:a16="http://schemas.microsoft.com/office/drawing/2014/main" val="10000"/>
                  </a:ext>
                </a:extLst>
              </a:tr>
            </a:tbl>
          </a:graphicData>
        </a:graphic>
      </p:graphicFrame>
      <p:graphicFrame>
        <p:nvGraphicFramePr>
          <p:cNvPr id="42" name="Table 41"/>
          <p:cNvGraphicFramePr>
            <a:graphicFrameLocks noGrp="1"/>
          </p:cNvGraphicFramePr>
          <p:nvPr/>
        </p:nvGraphicFramePr>
        <p:xfrm>
          <a:off x="4495800" y="19050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2000</a:t>
                      </a:r>
                    </a:p>
                  </a:txBody>
                  <a:tcPr/>
                </a:tc>
                <a:tc>
                  <a:txBody>
                    <a:bodyPr/>
                    <a:lstStyle/>
                    <a:p>
                      <a:pPr algn="ctr"/>
                      <a:r>
                        <a:rPr lang="en-US" sz="1600"/>
                        <a:t>30</a:t>
                      </a:r>
                    </a:p>
                  </a:txBody>
                  <a:tcPr/>
                </a:tc>
                <a:tc>
                  <a:txBody>
                    <a:bodyPr/>
                    <a:lstStyle/>
                    <a:p>
                      <a:pPr algn="ctr"/>
                      <a:r>
                        <a:rPr lang="en-US" sz="1600"/>
                        <a:t>4000</a:t>
                      </a:r>
                    </a:p>
                  </a:txBody>
                  <a:tcPr/>
                </a:tc>
                <a:extLst>
                  <a:ext uri="{0D108BD9-81ED-4DB2-BD59-A6C34878D82A}">
                    <a16:rowId xmlns:a16="http://schemas.microsoft.com/office/drawing/2014/main" val="10000"/>
                  </a:ext>
                </a:extLst>
              </a:tr>
            </a:tbl>
          </a:graphicData>
        </a:graphic>
      </p:graphicFrame>
      <p:cxnSp>
        <p:nvCxnSpPr>
          <p:cNvPr id="43" name="Straight Arrow Connector 42"/>
          <p:cNvCxnSpPr/>
          <p:nvPr/>
        </p:nvCxnSpPr>
        <p:spPr>
          <a:xfrm>
            <a:off x="41148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H="1">
            <a:off x="41148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flipV="1">
            <a:off x="381000" y="23622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6" name="TextBox 45"/>
          <p:cNvSpPr txBox="1"/>
          <p:nvPr/>
        </p:nvSpPr>
        <p:spPr>
          <a:xfrm>
            <a:off x="381000" y="2743200"/>
            <a:ext cx="762000" cy="369332"/>
          </a:xfrm>
          <a:prstGeom prst="rect">
            <a:avLst/>
          </a:prstGeom>
          <a:noFill/>
        </p:spPr>
        <p:txBody>
          <a:bodyPr wrap="square" rtlCol="0">
            <a:spAutoFit/>
          </a:bodyPr>
          <a:lstStyle/>
          <a:p>
            <a:r>
              <a:rPr lang="en-US" b="1">
                <a:solidFill>
                  <a:srgbClr val="FF0000"/>
                </a:solidFill>
              </a:rPr>
              <a:t>head</a:t>
            </a:r>
          </a:p>
        </p:txBody>
      </p:sp>
      <p:cxnSp>
        <p:nvCxnSpPr>
          <p:cNvPr id="47" name="Straight Arrow Connector 46"/>
          <p:cNvCxnSpPr/>
          <p:nvPr/>
        </p:nvCxnSpPr>
        <p:spPr>
          <a:xfrm>
            <a:off x="6324600" y="19812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6324600" y="22098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49" name="Table 48"/>
          <p:cNvGraphicFramePr>
            <a:graphicFrameLocks noGrp="1"/>
          </p:cNvGraphicFramePr>
          <p:nvPr/>
        </p:nvGraphicFramePr>
        <p:xfrm>
          <a:off x="6705600" y="1905000"/>
          <a:ext cx="1905000" cy="33528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28600">
                <a:tc>
                  <a:txBody>
                    <a:bodyPr/>
                    <a:lstStyle/>
                    <a:p>
                      <a:pPr algn="ctr"/>
                      <a:r>
                        <a:rPr lang="en-US" sz="1600"/>
                        <a:t>3000</a:t>
                      </a:r>
                    </a:p>
                  </a:txBody>
                  <a:tcPr/>
                </a:tc>
                <a:tc>
                  <a:txBody>
                    <a:bodyPr/>
                    <a:lstStyle/>
                    <a:p>
                      <a:pPr algn="ctr"/>
                      <a:r>
                        <a:rPr lang="en-US" sz="1600"/>
                        <a:t>40</a:t>
                      </a:r>
                    </a:p>
                  </a:txBody>
                  <a:tcPr/>
                </a:tc>
                <a:tc>
                  <a:txBody>
                    <a:bodyPr/>
                    <a:lstStyle/>
                    <a:p>
                      <a:pPr algn="ctr"/>
                      <a:r>
                        <a:rPr lang="en-US" sz="1600"/>
                        <a:t>NULL</a:t>
                      </a:r>
                    </a:p>
                  </a:txBody>
                  <a:tcPr/>
                </a:tc>
                <a:extLst>
                  <a:ext uri="{0D108BD9-81ED-4DB2-BD59-A6C34878D82A}">
                    <a16:rowId xmlns:a16="http://schemas.microsoft.com/office/drawing/2014/main" val="10000"/>
                  </a:ext>
                </a:extLst>
              </a:tr>
            </a:tbl>
          </a:graphicData>
        </a:graphic>
      </p:graphicFrame>
      <p:sp>
        <p:nvSpPr>
          <p:cNvPr id="50" name="TextBox 49"/>
          <p:cNvSpPr txBox="1"/>
          <p:nvPr/>
        </p:nvSpPr>
        <p:spPr>
          <a:xfrm>
            <a:off x="5105400" y="2438400"/>
            <a:ext cx="762000" cy="369332"/>
          </a:xfrm>
          <a:prstGeom prst="rect">
            <a:avLst/>
          </a:prstGeom>
          <a:noFill/>
        </p:spPr>
        <p:txBody>
          <a:bodyPr wrap="square" rtlCol="0">
            <a:spAutoFit/>
          </a:bodyPr>
          <a:lstStyle/>
          <a:p>
            <a:r>
              <a:rPr lang="en-US" b="1">
                <a:solidFill>
                  <a:schemeClr val="accent2">
                    <a:lumMod val="50000"/>
                  </a:schemeClr>
                </a:solidFill>
              </a:rPr>
              <a:t>3000</a:t>
            </a:r>
          </a:p>
        </p:txBody>
      </p:sp>
      <p:graphicFrame>
        <p:nvGraphicFramePr>
          <p:cNvPr id="51" name="Table 50"/>
          <p:cNvGraphicFramePr>
            <a:graphicFrameLocks noGrp="1"/>
          </p:cNvGraphicFramePr>
          <p:nvPr/>
        </p:nvGraphicFramePr>
        <p:xfrm>
          <a:off x="685800" y="4202668"/>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Null</a:t>
                      </a:r>
                    </a:p>
                  </a:txBody>
                  <a:tcPr/>
                </a:tc>
                <a:tc>
                  <a:txBody>
                    <a:bodyPr/>
                    <a:lstStyle/>
                    <a:p>
                      <a:pPr algn="ctr"/>
                      <a:r>
                        <a:rPr lang="en-US" sz="1600"/>
                        <a:t>10</a:t>
                      </a:r>
                    </a:p>
                  </a:txBody>
                  <a:tcPr/>
                </a:tc>
                <a:tc>
                  <a:txBody>
                    <a:bodyPr/>
                    <a:lstStyle/>
                    <a:p>
                      <a:pPr algn="ctr"/>
                      <a:r>
                        <a:rPr lang="en-US" sz="1600"/>
                        <a:t>2000</a:t>
                      </a:r>
                    </a:p>
                  </a:txBody>
                  <a:tcPr/>
                </a:tc>
                <a:extLst>
                  <a:ext uri="{0D108BD9-81ED-4DB2-BD59-A6C34878D82A}">
                    <a16:rowId xmlns:a16="http://schemas.microsoft.com/office/drawing/2014/main" val="10000"/>
                  </a:ext>
                </a:extLst>
              </a:tr>
            </a:tbl>
          </a:graphicData>
        </a:graphic>
      </p:graphicFrame>
      <p:cxnSp>
        <p:nvCxnSpPr>
          <p:cNvPr id="52" name="Straight Arrow Connector 51"/>
          <p:cNvCxnSpPr/>
          <p:nvPr/>
        </p:nvCxnSpPr>
        <p:spPr>
          <a:xfrm>
            <a:off x="2514600" y="42788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1524000" y="4659868"/>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54" name="TextBox 53"/>
          <p:cNvSpPr txBox="1"/>
          <p:nvPr/>
        </p:nvSpPr>
        <p:spPr>
          <a:xfrm>
            <a:off x="3505200" y="4736068"/>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55" name="TextBox 54"/>
          <p:cNvSpPr txBox="1"/>
          <p:nvPr/>
        </p:nvSpPr>
        <p:spPr>
          <a:xfrm>
            <a:off x="6019800" y="4736068"/>
            <a:ext cx="762000" cy="369332"/>
          </a:xfrm>
          <a:prstGeom prst="rect">
            <a:avLst/>
          </a:prstGeom>
          <a:noFill/>
        </p:spPr>
        <p:txBody>
          <a:bodyPr wrap="square" rtlCol="0">
            <a:spAutoFit/>
          </a:bodyPr>
          <a:lstStyle/>
          <a:p>
            <a:r>
              <a:rPr lang="en-US" b="1">
                <a:solidFill>
                  <a:schemeClr val="accent2">
                    <a:lumMod val="50000"/>
                  </a:schemeClr>
                </a:solidFill>
              </a:rPr>
              <a:t>4000</a:t>
            </a:r>
          </a:p>
        </p:txBody>
      </p:sp>
      <p:cxnSp>
        <p:nvCxnSpPr>
          <p:cNvPr id="56" name="Straight Arrow Connector 55"/>
          <p:cNvCxnSpPr/>
          <p:nvPr/>
        </p:nvCxnSpPr>
        <p:spPr>
          <a:xfrm flipV="1">
            <a:off x="5486400" y="45836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7" name="TextBox 56"/>
          <p:cNvSpPr txBox="1"/>
          <p:nvPr/>
        </p:nvSpPr>
        <p:spPr>
          <a:xfrm>
            <a:off x="5486400" y="4964668"/>
            <a:ext cx="762000" cy="369332"/>
          </a:xfrm>
          <a:prstGeom prst="rect">
            <a:avLst/>
          </a:prstGeom>
          <a:noFill/>
        </p:spPr>
        <p:txBody>
          <a:bodyPr wrap="square" rtlCol="0">
            <a:spAutoFit/>
          </a:bodyPr>
          <a:lstStyle/>
          <a:p>
            <a:r>
              <a:rPr lang="en-US" b="1">
                <a:solidFill>
                  <a:srgbClr val="FF0000"/>
                </a:solidFill>
              </a:rPr>
              <a:t>Last</a:t>
            </a:r>
          </a:p>
        </p:txBody>
      </p:sp>
      <p:cxnSp>
        <p:nvCxnSpPr>
          <p:cNvPr id="58" name="Straight Arrow Connector 57"/>
          <p:cNvCxnSpPr/>
          <p:nvPr/>
        </p:nvCxnSpPr>
        <p:spPr>
          <a:xfrm flipH="1">
            <a:off x="2514600" y="45074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59" name="TextBox 58"/>
          <p:cNvSpPr txBox="1"/>
          <p:nvPr/>
        </p:nvSpPr>
        <p:spPr>
          <a:xfrm>
            <a:off x="2667000" y="3669268"/>
            <a:ext cx="3124200" cy="369332"/>
          </a:xfrm>
          <a:prstGeom prst="rect">
            <a:avLst/>
          </a:prstGeom>
          <a:noFill/>
        </p:spPr>
        <p:txBody>
          <a:bodyPr wrap="square" rtlCol="0">
            <a:spAutoFit/>
          </a:bodyPr>
          <a:lstStyle/>
          <a:p>
            <a:r>
              <a:rPr lang="en-US" b="1">
                <a:solidFill>
                  <a:srgbClr val="C00000"/>
                </a:solidFill>
              </a:rPr>
              <a:t>After Deletion – </a:t>
            </a:r>
            <a:r>
              <a:rPr lang="en-US" b="1">
                <a:solidFill>
                  <a:srgbClr val="7030A0"/>
                </a:solidFill>
              </a:rPr>
              <a:t>Where X = 30</a:t>
            </a:r>
          </a:p>
        </p:txBody>
      </p:sp>
      <p:graphicFrame>
        <p:nvGraphicFramePr>
          <p:cNvPr id="60" name="Table 59"/>
          <p:cNvGraphicFramePr>
            <a:graphicFrameLocks noGrp="1"/>
          </p:cNvGraphicFramePr>
          <p:nvPr/>
        </p:nvGraphicFramePr>
        <p:xfrm>
          <a:off x="2895600" y="4202668"/>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1000</a:t>
                      </a:r>
                    </a:p>
                  </a:txBody>
                  <a:tcPr/>
                </a:tc>
                <a:tc>
                  <a:txBody>
                    <a:bodyPr/>
                    <a:lstStyle/>
                    <a:p>
                      <a:pPr algn="ctr"/>
                      <a:r>
                        <a:rPr lang="en-US" sz="1600"/>
                        <a:t>20</a:t>
                      </a:r>
                    </a:p>
                  </a:txBody>
                  <a:tcPr/>
                </a:tc>
                <a:tc>
                  <a:txBody>
                    <a:bodyPr/>
                    <a:lstStyle/>
                    <a:p>
                      <a:pPr algn="ctr"/>
                      <a:r>
                        <a:rPr lang="en-US" sz="1600">
                          <a:solidFill>
                            <a:schemeClr val="accent2">
                              <a:lumMod val="50000"/>
                            </a:schemeClr>
                          </a:solidFill>
                        </a:rPr>
                        <a:t>4000</a:t>
                      </a:r>
                    </a:p>
                  </a:txBody>
                  <a:tcPr/>
                </a:tc>
                <a:extLst>
                  <a:ext uri="{0D108BD9-81ED-4DB2-BD59-A6C34878D82A}">
                    <a16:rowId xmlns:a16="http://schemas.microsoft.com/office/drawing/2014/main" val="10000"/>
                  </a:ext>
                </a:extLst>
              </a:tr>
            </a:tbl>
          </a:graphicData>
        </a:graphic>
      </p:graphicFrame>
      <p:graphicFrame>
        <p:nvGraphicFramePr>
          <p:cNvPr id="61" name="Table 60"/>
          <p:cNvGraphicFramePr>
            <a:graphicFrameLocks noGrp="1"/>
          </p:cNvGraphicFramePr>
          <p:nvPr/>
        </p:nvGraphicFramePr>
        <p:xfrm>
          <a:off x="6934200" y="55626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2000</a:t>
                      </a:r>
                    </a:p>
                  </a:txBody>
                  <a:tcPr/>
                </a:tc>
                <a:tc>
                  <a:txBody>
                    <a:bodyPr/>
                    <a:lstStyle/>
                    <a:p>
                      <a:pPr algn="ctr"/>
                      <a:r>
                        <a:rPr lang="en-US" sz="1600"/>
                        <a:t>30</a:t>
                      </a:r>
                    </a:p>
                  </a:txBody>
                  <a:tcPr>
                    <a:solidFill>
                      <a:schemeClr val="accent2">
                        <a:lumMod val="50000"/>
                      </a:schemeClr>
                    </a:solidFill>
                  </a:tcPr>
                </a:tc>
                <a:tc>
                  <a:txBody>
                    <a:bodyPr/>
                    <a:lstStyle/>
                    <a:p>
                      <a:pPr algn="ctr"/>
                      <a:r>
                        <a:rPr lang="en-US" sz="1600"/>
                        <a:t>4000</a:t>
                      </a:r>
                    </a:p>
                  </a:txBody>
                  <a:tcPr/>
                </a:tc>
                <a:extLst>
                  <a:ext uri="{0D108BD9-81ED-4DB2-BD59-A6C34878D82A}">
                    <a16:rowId xmlns:a16="http://schemas.microsoft.com/office/drawing/2014/main" val="10000"/>
                  </a:ext>
                </a:extLst>
              </a:tr>
            </a:tbl>
          </a:graphicData>
        </a:graphic>
      </p:graphicFrame>
      <p:cxnSp>
        <p:nvCxnSpPr>
          <p:cNvPr id="62" name="Straight Arrow Connector 61"/>
          <p:cNvCxnSpPr/>
          <p:nvPr/>
        </p:nvCxnSpPr>
        <p:spPr>
          <a:xfrm>
            <a:off x="4724400" y="42788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Straight Arrow Connector 62"/>
          <p:cNvCxnSpPr/>
          <p:nvPr/>
        </p:nvCxnSpPr>
        <p:spPr>
          <a:xfrm flipH="1">
            <a:off x="4724400" y="4507468"/>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p:nvPr/>
        </p:nvCxnSpPr>
        <p:spPr>
          <a:xfrm flipV="1">
            <a:off x="990600" y="4659868"/>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990600" y="5040868"/>
            <a:ext cx="762000" cy="369332"/>
          </a:xfrm>
          <a:prstGeom prst="rect">
            <a:avLst/>
          </a:prstGeom>
          <a:noFill/>
        </p:spPr>
        <p:txBody>
          <a:bodyPr wrap="square" rtlCol="0">
            <a:spAutoFit/>
          </a:bodyPr>
          <a:lstStyle/>
          <a:p>
            <a:r>
              <a:rPr lang="en-US" b="1">
                <a:solidFill>
                  <a:srgbClr val="FF0000"/>
                </a:solidFill>
              </a:rPr>
              <a:t>head</a:t>
            </a:r>
          </a:p>
        </p:txBody>
      </p:sp>
      <p:graphicFrame>
        <p:nvGraphicFramePr>
          <p:cNvPr id="68" name="Table 67"/>
          <p:cNvGraphicFramePr>
            <a:graphicFrameLocks noGrp="1"/>
          </p:cNvGraphicFramePr>
          <p:nvPr/>
        </p:nvGraphicFramePr>
        <p:xfrm>
          <a:off x="5105400" y="4202668"/>
          <a:ext cx="1905000" cy="33528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28600">
                <a:tc>
                  <a:txBody>
                    <a:bodyPr/>
                    <a:lstStyle/>
                    <a:p>
                      <a:pPr algn="ctr"/>
                      <a:r>
                        <a:rPr lang="en-US" sz="1600">
                          <a:solidFill>
                            <a:schemeClr val="accent2">
                              <a:lumMod val="50000"/>
                            </a:schemeClr>
                          </a:solidFill>
                        </a:rPr>
                        <a:t>2000</a:t>
                      </a:r>
                    </a:p>
                  </a:txBody>
                  <a:tcPr/>
                </a:tc>
                <a:tc>
                  <a:txBody>
                    <a:bodyPr/>
                    <a:lstStyle/>
                    <a:p>
                      <a:pPr algn="ctr"/>
                      <a:r>
                        <a:rPr lang="en-US" sz="1600"/>
                        <a:t>40</a:t>
                      </a:r>
                    </a:p>
                  </a:txBody>
                  <a:tcPr/>
                </a:tc>
                <a:tc>
                  <a:txBody>
                    <a:bodyPr/>
                    <a:lstStyle/>
                    <a:p>
                      <a:pPr algn="ctr"/>
                      <a:r>
                        <a:rPr lang="en-US" sz="1600"/>
                        <a:t>NULL</a:t>
                      </a:r>
                    </a:p>
                  </a:txBody>
                  <a:tcPr/>
                </a:tc>
                <a:extLst>
                  <a:ext uri="{0D108BD9-81ED-4DB2-BD59-A6C34878D82A}">
                    <a16:rowId xmlns:a16="http://schemas.microsoft.com/office/drawing/2014/main" val="10000"/>
                  </a:ext>
                </a:extLst>
              </a:tr>
            </a:tbl>
          </a:graphicData>
        </a:graphic>
      </p:graphicFrame>
      <p:sp>
        <p:nvSpPr>
          <p:cNvPr id="70" name="TextBox 69"/>
          <p:cNvSpPr txBox="1"/>
          <p:nvPr/>
        </p:nvSpPr>
        <p:spPr>
          <a:xfrm>
            <a:off x="7010400" y="4953000"/>
            <a:ext cx="2133600" cy="369332"/>
          </a:xfrm>
          <a:prstGeom prst="rect">
            <a:avLst/>
          </a:prstGeom>
          <a:noFill/>
        </p:spPr>
        <p:txBody>
          <a:bodyPr wrap="square" rtlCol="0">
            <a:spAutoFit/>
          </a:bodyPr>
          <a:lstStyle/>
          <a:p>
            <a:r>
              <a:rPr lang="en-US" b="1">
                <a:solidFill>
                  <a:srgbClr val="C00000"/>
                </a:solidFill>
              </a:rPr>
              <a:t>Deleted Node</a:t>
            </a:r>
          </a:p>
        </p:txBody>
      </p:sp>
      <p:cxnSp>
        <p:nvCxnSpPr>
          <p:cNvPr id="71" name="Straight Arrow Connector 70"/>
          <p:cNvCxnSpPr/>
          <p:nvPr/>
        </p:nvCxnSpPr>
        <p:spPr>
          <a:xfrm flipV="1">
            <a:off x="7391400" y="59436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391400" y="6260068"/>
            <a:ext cx="1143000" cy="369332"/>
          </a:xfrm>
          <a:prstGeom prst="rect">
            <a:avLst/>
          </a:prstGeom>
          <a:noFill/>
        </p:spPr>
        <p:txBody>
          <a:bodyPr wrap="square" rtlCol="0">
            <a:spAutoFit/>
          </a:bodyPr>
          <a:lstStyle/>
          <a:p>
            <a:r>
              <a:rPr lang="en-US" b="1" err="1">
                <a:solidFill>
                  <a:srgbClr val="FF0000"/>
                </a:solidFill>
              </a:rPr>
              <a:t>Delnode</a:t>
            </a:r>
            <a:endParaRPr lang="en-US" b="1">
              <a:solidFill>
                <a:srgbClr val="FF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81000"/>
            <a:ext cx="8229600" cy="1143000"/>
          </a:xfrm>
        </p:spPr>
        <p:txBody>
          <a:bodyPr>
            <a:normAutofit/>
          </a:bodyPr>
          <a:lstStyle/>
          <a:p>
            <a:r>
              <a:rPr lang="en-US" sz="2800" b="1" u="sng">
                <a:solidFill>
                  <a:srgbClr val="7030A0"/>
                </a:solidFill>
              </a:rPr>
              <a:t>Delete Middle in DLL</a:t>
            </a:r>
          </a:p>
        </p:txBody>
      </p:sp>
      <p:sp>
        <p:nvSpPr>
          <p:cNvPr id="3" name="Content Placeholder 2"/>
          <p:cNvSpPr>
            <a:spLocks noGrp="1"/>
          </p:cNvSpPr>
          <p:nvPr>
            <p:ph idx="1"/>
          </p:nvPr>
        </p:nvSpPr>
        <p:spPr>
          <a:xfrm>
            <a:off x="76200" y="304800"/>
            <a:ext cx="4724400" cy="5791200"/>
          </a:xfrm>
        </p:spPr>
        <p:txBody>
          <a:bodyPr>
            <a:noAutofit/>
          </a:bodyPr>
          <a:lstStyle/>
          <a:p>
            <a:pPr>
              <a:buNone/>
            </a:pPr>
            <a:r>
              <a:rPr lang="en-US" sz="1600" b="1" err="1">
                <a:solidFill>
                  <a:srgbClr val="7030A0"/>
                </a:solidFill>
              </a:rPr>
              <a:t>int</a:t>
            </a:r>
            <a:r>
              <a:rPr lang="en-US" sz="1600" b="1">
                <a:solidFill>
                  <a:srgbClr val="7030A0"/>
                </a:solidFill>
              </a:rPr>
              <a:t> </a:t>
            </a:r>
            <a:r>
              <a:rPr lang="en-US" sz="1600" b="1" err="1">
                <a:solidFill>
                  <a:srgbClr val="7030A0"/>
                </a:solidFill>
              </a:rPr>
              <a:t>delmiddle</a:t>
            </a:r>
            <a:r>
              <a:rPr lang="en-US" sz="1600" b="1">
                <a:solidFill>
                  <a:srgbClr val="7030A0"/>
                </a:solidFill>
              </a:rPr>
              <a:t>()</a:t>
            </a:r>
          </a:p>
          <a:p>
            <a:pPr>
              <a:buNone/>
            </a:pPr>
            <a:r>
              <a:rPr lang="en-US" sz="1600" b="1">
                <a:solidFill>
                  <a:srgbClr val="7030A0"/>
                </a:solidFill>
              </a:rPr>
              <a:t>{</a:t>
            </a:r>
          </a:p>
          <a:p>
            <a:pPr>
              <a:buNone/>
            </a:pPr>
            <a:r>
              <a:rPr lang="en-US" sz="1600" b="1">
                <a:solidFill>
                  <a:srgbClr val="7030A0"/>
                </a:solidFill>
              </a:rPr>
              <a:t>    </a:t>
            </a:r>
            <a:r>
              <a:rPr lang="en-US" sz="1600" b="1" err="1">
                <a:solidFill>
                  <a:srgbClr val="7030A0"/>
                </a:solidFill>
              </a:rPr>
              <a:t>int</a:t>
            </a:r>
            <a:r>
              <a:rPr lang="en-US" sz="1600" b="1">
                <a:solidFill>
                  <a:srgbClr val="7030A0"/>
                </a:solidFill>
              </a:rPr>
              <a:t> x;</a:t>
            </a:r>
          </a:p>
          <a:p>
            <a:pPr>
              <a:buNone/>
            </a:pPr>
            <a:r>
              <a:rPr lang="en-US" sz="1600" b="1">
                <a:solidFill>
                  <a:srgbClr val="7030A0"/>
                </a:solidFill>
              </a:rPr>
              <a:t>    if(head==NULL)</a:t>
            </a:r>
          </a:p>
          <a:p>
            <a:pPr>
              <a:buNone/>
            </a:pPr>
            <a:r>
              <a:rPr lang="en-US" sz="1600" b="1">
                <a:solidFill>
                  <a:srgbClr val="7030A0"/>
                </a:solidFill>
              </a:rPr>
              <a:t>    {</a:t>
            </a:r>
          </a:p>
          <a:p>
            <a:pPr>
              <a:buNone/>
            </a:pPr>
            <a:r>
              <a:rPr lang="en-US" sz="1600" b="1">
                <a:solidFill>
                  <a:srgbClr val="7030A0"/>
                </a:solidFill>
              </a:rPr>
              <a:t>                  </a:t>
            </a:r>
            <a:r>
              <a:rPr lang="en-US" sz="1600" b="1" err="1">
                <a:solidFill>
                  <a:srgbClr val="7030A0"/>
                </a:solidFill>
              </a:rPr>
              <a:t>printf</a:t>
            </a:r>
            <a:r>
              <a:rPr lang="en-US" sz="1600" b="1">
                <a:solidFill>
                  <a:srgbClr val="7030A0"/>
                </a:solidFill>
              </a:rPr>
              <a:t>("\</a:t>
            </a:r>
            <a:r>
              <a:rPr lang="en-US" sz="1600" b="1" err="1">
                <a:solidFill>
                  <a:srgbClr val="7030A0"/>
                </a:solidFill>
              </a:rPr>
              <a:t>nSLL</a:t>
            </a:r>
            <a:r>
              <a:rPr lang="en-US" sz="1600" b="1">
                <a:solidFill>
                  <a:srgbClr val="7030A0"/>
                </a:solidFill>
              </a:rPr>
              <a:t> is empty:");</a:t>
            </a:r>
          </a:p>
          <a:p>
            <a:pPr>
              <a:buNone/>
            </a:pPr>
            <a:r>
              <a:rPr lang="en-US" sz="1600" b="1">
                <a:solidFill>
                  <a:srgbClr val="7030A0"/>
                </a:solidFill>
              </a:rPr>
              <a:t>                  return(0);</a:t>
            </a:r>
          </a:p>
          <a:p>
            <a:pPr>
              <a:buNone/>
            </a:pPr>
            <a:r>
              <a:rPr lang="en-US" sz="1600" b="1">
                <a:solidFill>
                  <a:srgbClr val="7030A0"/>
                </a:solidFill>
              </a:rPr>
              <a:t>    }</a:t>
            </a:r>
          </a:p>
          <a:p>
            <a:pPr>
              <a:buNone/>
            </a:pPr>
            <a:r>
              <a:rPr lang="en-US" sz="1600" b="1">
                <a:solidFill>
                  <a:srgbClr val="7030A0"/>
                </a:solidFill>
              </a:rPr>
              <a:t>    else if(head==last)</a:t>
            </a:r>
          </a:p>
          <a:p>
            <a:pPr>
              <a:buNone/>
            </a:pPr>
            <a:r>
              <a:rPr lang="en-US" sz="1600" b="1">
                <a:solidFill>
                  <a:srgbClr val="7030A0"/>
                </a:solidFill>
              </a:rPr>
              <a:t>    {</a:t>
            </a:r>
          </a:p>
          <a:p>
            <a:pPr>
              <a:buNone/>
            </a:pPr>
            <a:r>
              <a:rPr lang="en-US" sz="1600" b="1">
                <a:solidFill>
                  <a:srgbClr val="7030A0"/>
                </a:solidFill>
              </a:rPr>
              <a:t>         </a:t>
            </a:r>
            <a:r>
              <a:rPr lang="en-US" sz="1600" b="1" err="1">
                <a:solidFill>
                  <a:srgbClr val="7030A0"/>
                </a:solidFill>
              </a:rPr>
              <a:t>delnode</a:t>
            </a:r>
            <a:r>
              <a:rPr lang="en-US" sz="1600" b="1">
                <a:solidFill>
                  <a:srgbClr val="7030A0"/>
                </a:solidFill>
              </a:rPr>
              <a:t>=head;</a:t>
            </a:r>
          </a:p>
          <a:p>
            <a:pPr>
              <a:buNone/>
            </a:pPr>
            <a:r>
              <a:rPr lang="en-US" sz="1600" b="1">
                <a:solidFill>
                  <a:srgbClr val="7030A0"/>
                </a:solidFill>
              </a:rPr>
              <a:t>         </a:t>
            </a:r>
            <a:r>
              <a:rPr lang="en-US" sz="1600" b="1" err="1">
                <a:solidFill>
                  <a:srgbClr val="7030A0"/>
                </a:solidFill>
              </a:rPr>
              <a:t>print”Deleted</a:t>
            </a:r>
            <a:r>
              <a:rPr lang="en-US" sz="1600" b="1">
                <a:solidFill>
                  <a:srgbClr val="7030A0"/>
                </a:solidFill>
              </a:rPr>
              <a:t> node is  </a:t>
            </a:r>
            <a:r>
              <a:rPr lang="en-US" sz="1600" b="1" err="1">
                <a:solidFill>
                  <a:srgbClr val="7030A0"/>
                </a:solidFill>
              </a:rPr>
              <a:t>delnode</a:t>
            </a:r>
            <a:r>
              <a:rPr lang="en-US" sz="1600" b="1">
                <a:solidFill>
                  <a:srgbClr val="7030A0"/>
                </a:solidFill>
              </a:rPr>
              <a:t>-&gt;data;</a:t>
            </a:r>
          </a:p>
          <a:p>
            <a:pPr>
              <a:buNone/>
            </a:pPr>
            <a:r>
              <a:rPr lang="en-US" sz="1600" b="1">
                <a:solidFill>
                  <a:srgbClr val="7030A0"/>
                </a:solidFill>
              </a:rPr>
              <a:t>         head=last=NULL;</a:t>
            </a:r>
          </a:p>
          <a:p>
            <a:pPr>
              <a:buNone/>
            </a:pPr>
            <a:r>
              <a:rPr lang="en-US" sz="1600" b="1">
                <a:solidFill>
                  <a:srgbClr val="7030A0"/>
                </a:solidFill>
              </a:rPr>
              <a:t>         free(</a:t>
            </a:r>
            <a:r>
              <a:rPr lang="en-US" sz="1600" b="1" err="1">
                <a:solidFill>
                  <a:srgbClr val="7030A0"/>
                </a:solidFill>
              </a:rPr>
              <a:t>delnode</a:t>
            </a:r>
            <a:r>
              <a:rPr lang="en-US" sz="1600" b="1">
                <a:solidFill>
                  <a:srgbClr val="7030A0"/>
                </a:solidFill>
              </a:rPr>
              <a:t>);</a:t>
            </a:r>
          </a:p>
          <a:p>
            <a:pPr>
              <a:buNone/>
            </a:pPr>
            <a:r>
              <a:rPr lang="en-US" sz="1600" b="1">
                <a:solidFill>
                  <a:srgbClr val="7030A0"/>
                </a:solidFill>
              </a:rPr>
              <a:t>         return(0);</a:t>
            </a:r>
          </a:p>
          <a:p>
            <a:pPr>
              <a:buNone/>
            </a:pPr>
            <a:r>
              <a:rPr lang="en-US" sz="1600" b="1">
                <a:solidFill>
                  <a:srgbClr val="7030A0"/>
                </a:solidFill>
              </a:rPr>
              <a:t>}</a:t>
            </a:r>
          </a:p>
          <a:p>
            <a:pPr>
              <a:buNone/>
            </a:pPr>
            <a:r>
              <a:rPr lang="en-US" sz="1600" b="1">
                <a:solidFill>
                  <a:srgbClr val="7030A0"/>
                </a:solidFill>
              </a:rPr>
              <a:t>else</a:t>
            </a:r>
          </a:p>
          <a:p>
            <a:pPr>
              <a:buNone/>
            </a:pPr>
            <a:r>
              <a:rPr lang="en-US" sz="1600" b="1">
                <a:solidFill>
                  <a:srgbClr val="7030A0"/>
                </a:solidFill>
              </a:rPr>
              <a:t> {</a:t>
            </a:r>
          </a:p>
          <a:p>
            <a:pPr>
              <a:buNone/>
            </a:pPr>
            <a:r>
              <a:rPr lang="en-US" sz="1600" b="1">
                <a:solidFill>
                  <a:srgbClr val="7030A0"/>
                </a:solidFill>
              </a:rPr>
              <a:t>         temp=head;</a:t>
            </a:r>
          </a:p>
          <a:p>
            <a:pPr>
              <a:buNone/>
            </a:pPr>
            <a:r>
              <a:rPr lang="en-US" sz="1600" b="1">
                <a:solidFill>
                  <a:srgbClr val="7030A0"/>
                </a:solidFill>
              </a:rPr>
              <a:t>         </a:t>
            </a:r>
            <a:r>
              <a:rPr lang="en-US" sz="1600" b="1" err="1">
                <a:solidFill>
                  <a:srgbClr val="7030A0"/>
                </a:solidFill>
              </a:rPr>
              <a:t>print"Enter</a:t>
            </a:r>
            <a:r>
              <a:rPr lang="en-US" sz="1600" b="1">
                <a:solidFill>
                  <a:srgbClr val="7030A0"/>
                </a:solidFill>
              </a:rPr>
              <a:t> the element which has to be deleted";</a:t>
            </a:r>
          </a:p>
          <a:p>
            <a:pPr>
              <a:buNone/>
            </a:pPr>
            <a:r>
              <a:rPr lang="en-US" sz="1600" b="1">
                <a:solidFill>
                  <a:srgbClr val="7030A0"/>
                </a:solidFill>
              </a:rPr>
              <a:t>         read x;</a:t>
            </a:r>
          </a:p>
          <a:p>
            <a:pPr>
              <a:buNone/>
            </a:pPr>
            <a:r>
              <a:rPr lang="en-US" sz="1600" b="1">
                <a:solidFill>
                  <a:srgbClr val="7030A0"/>
                </a:solidFill>
              </a:rPr>
              <a:t>         </a:t>
            </a:r>
            <a:endParaRPr lang="en-US" sz="1600" b="1">
              <a:solidFill>
                <a:schemeClr val="accent2">
                  <a:lumMod val="50000"/>
                </a:schemeClr>
              </a:solidFill>
            </a:endParaRPr>
          </a:p>
        </p:txBody>
      </p:sp>
      <p:sp>
        <p:nvSpPr>
          <p:cNvPr id="4" name="Content Placeholder 2"/>
          <p:cNvSpPr txBox="1">
            <a:spLocks/>
          </p:cNvSpPr>
          <p:nvPr/>
        </p:nvSpPr>
        <p:spPr>
          <a:xfrm>
            <a:off x="4953000" y="457200"/>
            <a:ext cx="4572000" cy="6400800"/>
          </a:xfrm>
          <a:prstGeom prst="rect">
            <a:avLst/>
          </a:prstGeom>
        </p:spPr>
        <p:txBody>
          <a:bodyPr vert="horz" lIns="91440" tIns="45720" rIns="91440" bIns="45720" rtlCol="0">
            <a:normAutofit/>
          </a:bodyPr>
          <a:lstStyle/>
          <a:p>
            <a:pPr>
              <a:buNone/>
            </a:pPr>
            <a:r>
              <a:rPr lang="en-US" b="1">
                <a:solidFill>
                  <a:srgbClr val="7030A0"/>
                </a:solidFill>
              </a:rPr>
              <a:t>while(temp!=NULL)</a:t>
            </a:r>
          </a:p>
          <a:p>
            <a:pPr>
              <a:buNone/>
            </a:pPr>
            <a:r>
              <a:rPr lang="en-US" b="1">
                <a:solidFill>
                  <a:srgbClr val="7030A0"/>
                </a:solidFill>
              </a:rPr>
              <a:t> {</a:t>
            </a:r>
          </a:p>
          <a:p>
            <a:pPr>
              <a:buNone/>
            </a:pPr>
            <a:r>
              <a:rPr lang="en-US" b="1">
                <a:solidFill>
                  <a:srgbClr val="7030A0"/>
                </a:solidFill>
              </a:rPr>
              <a:t>  if(temp-&gt;data==x)</a:t>
            </a:r>
          </a:p>
          <a:p>
            <a:pPr>
              <a:buNone/>
            </a:pPr>
            <a:r>
              <a:rPr lang="en-US" b="1">
                <a:solidFill>
                  <a:srgbClr val="7030A0"/>
                </a:solidFill>
              </a:rPr>
              <a:t>  {</a:t>
            </a:r>
          </a:p>
          <a:p>
            <a:pPr>
              <a:buNone/>
            </a:pPr>
            <a:r>
              <a:rPr lang="en-US" b="1">
                <a:solidFill>
                  <a:srgbClr val="7030A0"/>
                </a:solidFill>
              </a:rPr>
              <a:t>        </a:t>
            </a:r>
            <a:r>
              <a:rPr lang="en-US" b="1" err="1">
                <a:solidFill>
                  <a:srgbClr val="7030A0"/>
                </a:solidFill>
              </a:rPr>
              <a:t>delnode</a:t>
            </a:r>
            <a:r>
              <a:rPr lang="en-US" b="1">
                <a:solidFill>
                  <a:srgbClr val="7030A0"/>
                </a:solidFill>
              </a:rPr>
              <a:t>=temp;</a:t>
            </a:r>
          </a:p>
          <a:p>
            <a:pPr>
              <a:buNone/>
            </a:pPr>
            <a:r>
              <a:rPr lang="en-US" b="1">
                <a:solidFill>
                  <a:srgbClr val="7030A0"/>
                </a:solidFill>
              </a:rPr>
              <a:t>        next=temp-&gt;</a:t>
            </a:r>
            <a:r>
              <a:rPr lang="en-US" b="1" err="1">
                <a:solidFill>
                  <a:srgbClr val="7030A0"/>
                </a:solidFill>
              </a:rPr>
              <a:t>flink</a:t>
            </a:r>
            <a:r>
              <a:rPr lang="en-US" b="1">
                <a:solidFill>
                  <a:srgbClr val="7030A0"/>
                </a:solidFill>
              </a:rPr>
              <a:t>;</a:t>
            </a:r>
          </a:p>
          <a:p>
            <a:pPr>
              <a:buNone/>
            </a:pPr>
            <a:r>
              <a:rPr lang="en-US" b="1">
                <a:solidFill>
                  <a:srgbClr val="7030A0"/>
                </a:solidFill>
              </a:rPr>
              <a:t>        </a:t>
            </a:r>
            <a:r>
              <a:rPr lang="en-US" b="1" err="1">
                <a:solidFill>
                  <a:srgbClr val="7030A0"/>
                </a:solidFill>
              </a:rPr>
              <a:t>prev</a:t>
            </a:r>
            <a:r>
              <a:rPr lang="en-US" b="1">
                <a:solidFill>
                  <a:srgbClr val="7030A0"/>
                </a:solidFill>
              </a:rPr>
              <a:t>=temp-&gt;blink;</a:t>
            </a:r>
          </a:p>
          <a:p>
            <a:pPr>
              <a:buNone/>
            </a:pPr>
            <a:r>
              <a:rPr lang="en-US" b="1">
                <a:solidFill>
                  <a:srgbClr val="7030A0"/>
                </a:solidFill>
              </a:rPr>
              <a:t>        </a:t>
            </a:r>
            <a:r>
              <a:rPr lang="en-US" b="1" err="1">
                <a:solidFill>
                  <a:srgbClr val="7030A0"/>
                </a:solidFill>
              </a:rPr>
              <a:t>prev</a:t>
            </a:r>
            <a:r>
              <a:rPr lang="en-US" b="1">
                <a:solidFill>
                  <a:srgbClr val="7030A0"/>
                </a:solidFill>
              </a:rPr>
              <a:t>-&gt;</a:t>
            </a:r>
            <a:r>
              <a:rPr lang="en-US" b="1" err="1">
                <a:solidFill>
                  <a:srgbClr val="7030A0"/>
                </a:solidFill>
              </a:rPr>
              <a:t>flink</a:t>
            </a:r>
            <a:r>
              <a:rPr lang="en-US" b="1">
                <a:solidFill>
                  <a:srgbClr val="7030A0"/>
                </a:solidFill>
              </a:rPr>
              <a:t>=next;</a:t>
            </a:r>
          </a:p>
          <a:p>
            <a:pPr>
              <a:buNone/>
            </a:pPr>
            <a:r>
              <a:rPr lang="en-US" b="1">
                <a:solidFill>
                  <a:srgbClr val="7030A0"/>
                </a:solidFill>
              </a:rPr>
              <a:t>        next-&gt;blink=</a:t>
            </a:r>
            <a:r>
              <a:rPr lang="en-US" b="1" err="1">
                <a:solidFill>
                  <a:srgbClr val="7030A0"/>
                </a:solidFill>
              </a:rPr>
              <a:t>prev</a:t>
            </a:r>
            <a:r>
              <a:rPr lang="en-US" b="1">
                <a:solidFill>
                  <a:srgbClr val="7030A0"/>
                </a:solidFill>
              </a:rPr>
              <a:t>;</a:t>
            </a:r>
          </a:p>
          <a:p>
            <a:pPr>
              <a:buNone/>
            </a:pPr>
            <a:r>
              <a:rPr lang="en-US" b="1">
                <a:solidFill>
                  <a:srgbClr val="7030A0"/>
                </a:solidFill>
              </a:rPr>
              <a:t>        </a:t>
            </a:r>
            <a:r>
              <a:rPr lang="en-US" b="1" err="1">
                <a:solidFill>
                  <a:srgbClr val="7030A0"/>
                </a:solidFill>
              </a:rPr>
              <a:t>print”Node</a:t>
            </a:r>
            <a:r>
              <a:rPr lang="en-US" b="1">
                <a:solidFill>
                  <a:srgbClr val="7030A0"/>
                </a:solidFill>
              </a:rPr>
              <a:t> deleted is </a:t>
            </a:r>
            <a:r>
              <a:rPr lang="en-US" b="1" err="1">
                <a:solidFill>
                  <a:srgbClr val="7030A0"/>
                </a:solidFill>
              </a:rPr>
              <a:t>delnode</a:t>
            </a:r>
            <a:r>
              <a:rPr lang="en-US" b="1">
                <a:solidFill>
                  <a:srgbClr val="7030A0"/>
                </a:solidFill>
              </a:rPr>
              <a:t>-&gt;data;</a:t>
            </a:r>
          </a:p>
          <a:p>
            <a:pPr>
              <a:buNone/>
            </a:pPr>
            <a:r>
              <a:rPr lang="en-US" b="1">
                <a:solidFill>
                  <a:srgbClr val="7030A0"/>
                </a:solidFill>
              </a:rPr>
              <a:t>        free(</a:t>
            </a:r>
            <a:r>
              <a:rPr lang="en-US" b="1" err="1">
                <a:solidFill>
                  <a:srgbClr val="7030A0"/>
                </a:solidFill>
              </a:rPr>
              <a:t>delnode</a:t>
            </a:r>
            <a:r>
              <a:rPr lang="en-US" b="1">
                <a:solidFill>
                  <a:srgbClr val="7030A0"/>
                </a:solidFill>
              </a:rPr>
              <a:t>);</a:t>
            </a:r>
          </a:p>
          <a:p>
            <a:pPr>
              <a:buNone/>
            </a:pPr>
            <a:r>
              <a:rPr lang="en-US" b="1">
                <a:solidFill>
                  <a:srgbClr val="7030A0"/>
                </a:solidFill>
              </a:rPr>
              <a:t>        return(0);</a:t>
            </a:r>
          </a:p>
          <a:p>
            <a:pPr>
              <a:buNone/>
            </a:pPr>
            <a:r>
              <a:rPr lang="en-US" b="1">
                <a:solidFill>
                  <a:srgbClr val="7030A0"/>
                </a:solidFill>
              </a:rPr>
              <a:t>    }</a:t>
            </a:r>
          </a:p>
          <a:p>
            <a:pPr>
              <a:buNone/>
            </a:pPr>
            <a:r>
              <a:rPr lang="en-US" b="1">
                <a:solidFill>
                  <a:srgbClr val="7030A0"/>
                </a:solidFill>
              </a:rPr>
              <a:t>   else</a:t>
            </a:r>
          </a:p>
          <a:p>
            <a:pPr>
              <a:buNone/>
            </a:pPr>
            <a:r>
              <a:rPr lang="en-US" b="1">
                <a:solidFill>
                  <a:srgbClr val="7030A0"/>
                </a:solidFill>
              </a:rPr>
              <a:t>    {</a:t>
            </a:r>
          </a:p>
          <a:p>
            <a:pPr>
              <a:buNone/>
            </a:pPr>
            <a:r>
              <a:rPr lang="en-US" b="1">
                <a:solidFill>
                  <a:srgbClr val="7030A0"/>
                </a:solidFill>
              </a:rPr>
              <a:t>       temp=temp-&gt;</a:t>
            </a:r>
            <a:r>
              <a:rPr lang="en-US" b="1" err="1">
                <a:solidFill>
                  <a:srgbClr val="7030A0"/>
                </a:solidFill>
              </a:rPr>
              <a:t>flink</a:t>
            </a:r>
            <a:r>
              <a:rPr lang="en-US" b="1">
                <a:solidFill>
                  <a:srgbClr val="7030A0"/>
                </a:solidFill>
              </a:rPr>
              <a:t>;</a:t>
            </a:r>
          </a:p>
          <a:p>
            <a:pPr>
              <a:buNone/>
            </a:pPr>
            <a:r>
              <a:rPr lang="en-US" b="1">
                <a:solidFill>
                  <a:srgbClr val="7030A0"/>
                </a:solidFill>
              </a:rPr>
              <a:t>     }</a:t>
            </a:r>
          </a:p>
          <a:p>
            <a:pPr>
              <a:buNone/>
            </a:pPr>
            <a:r>
              <a:rPr lang="en-US" b="1">
                <a:solidFill>
                  <a:srgbClr val="7030A0"/>
                </a:solidFill>
              </a:rPr>
              <a:t>  }</a:t>
            </a:r>
          </a:p>
          <a:p>
            <a:pPr>
              <a:buNone/>
            </a:pPr>
            <a:r>
              <a:rPr lang="en-US" b="1">
                <a:solidFill>
                  <a:srgbClr val="7030A0"/>
                </a:solidFill>
              </a:rPr>
              <a:t>}</a:t>
            </a:r>
          </a:p>
          <a:p>
            <a:pPr>
              <a:buNone/>
            </a:pPr>
            <a:r>
              <a:rPr lang="en-US" b="1">
                <a:solidFill>
                  <a:srgbClr val="7030A0"/>
                </a:solidFill>
              </a:rPr>
              <a:t>}</a:t>
            </a:r>
            <a:endParaRPr lang="en-US" b="1">
              <a:solidFill>
                <a:schemeClr val="accent2">
                  <a:lumMod val="50000"/>
                </a:schemeClr>
              </a:solidFill>
            </a:endParaRPr>
          </a:p>
        </p:txBody>
      </p:sp>
      <p:cxnSp>
        <p:nvCxnSpPr>
          <p:cNvPr id="6" name="Straight Connector 5"/>
          <p:cNvCxnSpPr/>
          <p:nvPr/>
        </p:nvCxnSpPr>
        <p:spPr>
          <a:xfrm>
            <a:off x="4876800" y="457200"/>
            <a:ext cx="0" cy="63246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ormAutofit/>
          </a:bodyPr>
          <a:lstStyle/>
          <a:p>
            <a:r>
              <a:rPr lang="en-US" sz="3200" b="1" u="sng">
                <a:solidFill>
                  <a:srgbClr val="7030A0"/>
                </a:solidFill>
              </a:rPr>
              <a:t>Traversal and display</a:t>
            </a:r>
          </a:p>
        </p:txBody>
      </p:sp>
      <p:sp>
        <p:nvSpPr>
          <p:cNvPr id="3" name="Content Placeholder 2"/>
          <p:cNvSpPr>
            <a:spLocks noGrp="1"/>
          </p:cNvSpPr>
          <p:nvPr>
            <p:ph idx="1"/>
          </p:nvPr>
        </p:nvSpPr>
        <p:spPr>
          <a:xfrm>
            <a:off x="0" y="457200"/>
            <a:ext cx="3657600" cy="5135563"/>
          </a:xfrm>
        </p:spPr>
        <p:txBody>
          <a:bodyPr>
            <a:noAutofit/>
          </a:bodyPr>
          <a:lstStyle/>
          <a:p>
            <a:pPr>
              <a:buNone/>
            </a:pPr>
            <a:r>
              <a:rPr lang="en-US" sz="2000" b="1">
                <a:solidFill>
                  <a:srgbClr val="7030A0"/>
                </a:solidFill>
              </a:rPr>
              <a:t>display() // Forward Traversal</a:t>
            </a:r>
          </a:p>
          <a:p>
            <a:pPr>
              <a:buNone/>
            </a:pPr>
            <a:r>
              <a:rPr lang="en-US" sz="2000" b="1">
                <a:solidFill>
                  <a:schemeClr val="accent2">
                    <a:lumMod val="50000"/>
                  </a:schemeClr>
                </a:solidFill>
              </a:rPr>
              <a:t>     {</a:t>
            </a:r>
          </a:p>
          <a:p>
            <a:pPr>
              <a:buNone/>
            </a:pPr>
            <a:r>
              <a:rPr lang="en-US" sz="2000" b="1">
                <a:solidFill>
                  <a:schemeClr val="accent2">
                    <a:lumMod val="50000"/>
                  </a:schemeClr>
                </a:solidFill>
              </a:rPr>
              <a:t>          if(head==NULL)</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r>
              <a:rPr lang="en-US" sz="2000" b="1" err="1">
                <a:solidFill>
                  <a:schemeClr val="accent2">
                    <a:lumMod val="50000"/>
                  </a:schemeClr>
                </a:solidFill>
              </a:rPr>
              <a:t>printf</a:t>
            </a:r>
            <a:r>
              <a:rPr lang="en-US" sz="2000" b="1">
                <a:solidFill>
                  <a:schemeClr val="accent2">
                    <a:lumMod val="50000"/>
                  </a:schemeClr>
                </a:solidFill>
              </a:rPr>
              <a:t>("\</a:t>
            </a:r>
            <a:r>
              <a:rPr lang="en-US" sz="2000" b="1" err="1">
                <a:solidFill>
                  <a:schemeClr val="accent2">
                    <a:lumMod val="50000"/>
                  </a:schemeClr>
                </a:solidFill>
              </a:rPr>
              <a:t>nDLL</a:t>
            </a:r>
            <a:r>
              <a:rPr lang="en-US" sz="2000" b="1">
                <a:solidFill>
                  <a:schemeClr val="accent2">
                    <a:lumMod val="50000"/>
                  </a:schemeClr>
                </a:solidFill>
              </a:rPr>
              <a:t> is Empty");</a:t>
            </a:r>
          </a:p>
          <a:p>
            <a:pPr>
              <a:buNone/>
            </a:pPr>
            <a:r>
              <a:rPr lang="en-US" sz="2000" b="1">
                <a:solidFill>
                  <a:schemeClr val="accent2">
                    <a:lumMod val="50000"/>
                  </a:schemeClr>
                </a:solidFill>
              </a:rPr>
              <a:t>           return(0);</a:t>
            </a:r>
          </a:p>
          <a:p>
            <a:pPr>
              <a:buNone/>
            </a:pPr>
            <a:r>
              <a:rPr lang="en-US" sz="2000" b="1">
                <a:solidFill>
                  <a:schemeClr val="accent2">
                    <a:lumMod val="50000"/>
                  </a:schemeClr>
                </a:solidFill>
              </a:rPr>
              <a:t>           }</a:t>
            </a:r>
          </a:p>
          <a:p>
            <a:pPr>
              <a:buNone/>
            </a:pPr>
            <a:r>
              <a:rPr lang="en-US" sz="2000" b="1">
                <a:solidFill>
                  <a:schemeClr val="accent2">
                    <a:lumMod val="50000"/>
                  </a:schemeClr>
                </a:solidFill>
              </a:rPr>
              <a:t>           temp=head;</a:t>
            </a:r>
          </a:p>
          <a:p>
            <a:pPr>
              <a:buNone/>
            </a:pPr>
            <a:r>
              <a:rPr lang="en-US" sz="2000" b="1">
                <a:solidFill>
                  <a:schemeClr val="accent2">
                    <a:lumMod val="50000"/>
                  </a:schemeClr>
                </a:solidFill>
              </a:rPr>
              <a:t>           while(temp!=NULL)</a:t>
            </a:r>
          </a:p>
          <a:p>
            <a:pPr>
              <a:buNone/>
            </a:pPr>
            <a:r>
              <a:rPr lang="en-US" sz="2000" b="1">
                <a:solidFill>
                  <a:schemeClr val="accent2">
                    <a:lumMod val="50000"/>
                  </a:schemeClr>
                </a:solidFill>
              </a:rPr>
              <a:t>           {</a:t>
            </a:r>
          </a:p>
          <a:p>
            <a:pPr>
              <a:buNone/>
            </a:pPr>
            <a:r>
              <a:rPr lang="en-US" sz="2000" b="1">
                <a:solidFill>
                  <a:schemeClr val="accent2">
                    <a:lumMod val="50000"/>
                  </a:schemeClr>
                </a:solidFill>
              </a:rPr>
              <a:t>            print temp-&gt;data;</a:t>
            </a:r>
          </a:p>
          <a:p>
            <a:pPr>
              <a:buNone/>
            </a:pPr>
            <a:r>
              <a:rPr lang="en-US" sz="2000" b="1">
                <a:solidFill>
                  <a:schemeClr val="accent2">
                    <a:lumMod val="50000"/>
                  </a:schemeClr>
                </a:solidFill>
              </a:rPr>
              <a:t>            temp=temp-&gt;</a:t>
            </a:r>
            <a:r>
              <a:rPr lang="en-US" sz="2000" b="1" err="1">
                <a:solidFill>
                  <a:schemeClr val="accent2">
                    <a:lumMod val="50000"/>
                  </a:schemeClr>
                </a:solidFill>
              </a:rPr>
              <a:t>flink</a:t>
            </a:r>
            <a:r>
              <a:rPr lang="en-US" sz="2000" b="1">
                <a:solidFill>
                  <a:schemeClr val="accent2">
                    <a:lumMod val="50000"/>
                  </a:schemeClr>
                </a:solidFill>
              </a:rPr>
              <a:t>;</a:t>
            </a:r>
          </a:p>
          <a:p>
            <a:pPr>
              <a:buNone/>
            </a:pPr>
            <a:r>
              <a:rPr lang="en-US" sz="2000" b="1">
                <a:solidFill>
                  <a:schemeClr val="accent2">
                    <a:lumMod val="50000"/>
                  </a:schemeClr>
                </a:solidFill>
              </a:rPr>
              <a:t>            }</a:t>
            </a:r>
          </a:p>
          <a:p>
            <a:pPr>
              <a:buNone/>
            </a:pPr>
            <a:r>
              <a:rPr lang="en-US" sz="2000" b="1">
                <a:solidFill>
                  <a:schemeClr val="accent2">
                    <a:lumMod val="50000"/>
                  </a:schemeClr>
                </a:solidFill>
              </a:rPr>
              <a:t>       }</a:t>
            </a:r>
          </a:p>
        </p:txBody>
      </p:sp>
      <p:sp>
        <p:nvSpPr>
          <p:cNvPr id="4" name="TextBox 3"/>
          <p:cNvSpPr txBox="1"/>
          <p:nvPr/>
        </p:nvSpPr>
        <p:spPr>
          <a:xfrm>
            <a:off x="228600" y="5791200"/>
            <a:ext cx="7086600" cy="923330"/>
          </a:xfrm>
          <a:prstGeom prst="rect">
            <a:avLst/>
          </a:prstGeom>
          <a:noFill/>
        </p:spPr>
        <p:txBody>
          <a:bodyPr wrap="square" rtlCol="0">
            <a:spAutoFit/>
          </a:bodyPr>
          <a:lstStyle/>
          <a:p>
            <a:pPr>
              <a:buNone/>
            </a:pPr>
            <a:r>
              <a:rPr lang="en-US" b="1">
                <a:solidFill>
                  <a:srgbClr val="7030A0"/>
                </a:solidFill>
              </a:rPr>
              <a:t>Traversal:</a:t>
            </a:r>
          </a:p>
          <a:p>
            <a:pPr>
              <a:buNone/>
            </a:pPr>
            <a:r>
              <a:rPr lang="en-US" b="1">
                <a:solidFill>
                  <a:schemeClr val="accent2">
                    <a:lumMod val="50000"/>
                  </a:schemeClr>
                </a:solidFill>
              </a:rPr>
              <a:t>Both forward and backward traversal is possible in a Doubly linked list.</a:t>
            </a:r>
          </a:p>
          <a:p>
            <a:endParaRPr lang="en-US"/>
          </a:p>
        </p:txBody>
      </p:sp>
      <p:sp>
        <p:nvSpPr>
          <p:cNvPr id="5" name="Content Placeholder 2"/>
          <p:cNvSpPr txBox="1">
            <a:spLocks/>
          </p:cNvSpPr>
          <p:nvPr/>
        </p:nvSpPr>
        <p:spPr>
          <a:xfrm>
            <a:off x="4267200" y="457200"/>
            <a:ext cx="3810000" cy="5135563"/>
          </a:xfrm>
          <a:prstGeom prst="rect">
            <a:avLst/>
          </a:prstGeom>
        </p:spPr>
        <p:txBody>
          <a:bodyPr vert="horz" lIns="91440" tIns="45720" rIns="91440" bIns="45720" rtlCol="0">
            <a:no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rgbClr val="7030A0"/>
                </a:solidFill>
                <a:effectLst/>
                <a:uLnTx/>
                <a:uFillTx/>
                <a:latin typeface="+mn-lt"/>
                <a:ea typeface="+mn-ea"/>
                <a:cs typeface="+mn-cs"/>
              </a:rPr>
              <a:t>display() // </a:t>
            </a:r>
            <a:r>
              <a:rPr lang="en-US" sz="2000" b="1">
                <a:solidFill>
                  <a:srgbClr val="7030A0"/>
                </a:solidFill>
              </a:rPr>
              <a:t>back</a:t>
            </a:r>
            <a:r>
              <a:rPr kumimoji="0" lang="en-US" sz="2000" b="1" i="0" u="none" strike="noStrike" kern="1200" cap="none" spc="0" normalizeH="0" baseline="0" noProof="0">
                <a:ln>
                  <a:noFill/>
                </a:ln>
                <a:solidFill>
                  <a:srgbClr val="7030A0"/>
                </a:solidFill>
                <a:effectLst/>
                <a:uLnTx/>
                <a:uFillTx/>
                <a:latin typeface="+mn-lt"/>
                <a:ea typeface="+mn-ea"/>
                <a:cs typeface="+mn-cs"/>
              </a:rPr>
              <a:t>ward</a:t>
            </a:r>
            <a:r>
              <a:rPr kumimoji="0" lang="en-US" sz="2000" b="1" i="0" u="none" strike="noStrike" kern="1200" cap="none" spc="0" normalizeH="0" noProof="0">
                <a:ln>
                  <a:noFill/>
                </a:ln>
                <a:solidFill>
                  <a:srgbClr val="7030A0"/>
                </a:solidFill>
                <a:effectLst/>
                <a:uLnTx/>
                <a:uFillTx/>
                <a:latin typeface="+mn-lt"/>
                <a:ea typeface="+mn-ea"/>
                <a:cs typeface="+mn-cs"/>
              </a:rPr>
              <a:t> Traversal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if(head==NULL)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printf</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a:t>
            </a:r>
            <a:r>
              <a:rPr kumimoji="0" lang="en-US" sz="2000" b="1" i="0" u="none" strike="noStrike" kern="1200" cap="none" spc="0" normalizeH="0" baseline="0" noProof="0" err="1">
                <a:ln>
                  <a:noFill/>
                </a:ln>
                <a:solidFill>
                  <a:schemeClr val="accent2">
                    <a:lumMod val="50000"/>
                  </a:schemeClr>
                </a:solidFill>
                <a:effectLst/>
                <a:uLnTx/>
                <a:uFillTx/>
                <a:latin typeface="+mn-lt"/>
                <a:ea typeface="+mn-ea"/>
                <a:cs typeface="+mn-cs"/>
              </a:rPr>
              <a:t>nDLL</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is Empty");</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return(0);</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temp=last;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while(temp!=NULL)</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print temp-&gt;data;</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temp=temp-&gt;</a:t>
            </a:r>
            <a:r>
              <a:rPr lang="en-US" sz="2000" b="1" err="1">
                <a:solidFill>
                  <a:schemeClr val="accent2">
                    <a:lumMod val="50000"/>
                  </a:schemeClr>
                </a:solidFill>
              </a:rPr>
              <a:t>b</a:t>
            </a: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link;</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1" i="0" u="none" strike="noStrike" kern="1200" cap="none" spc="0" normalizeH="0" baseline="0" noProof="0">
                <a:ln>
                  <a:noFill/>
                </a:ln>
                <a:solidFill>
                  <a:schemeClr val="accent2">
                    <a:lumMod val="50000"/>
                  </a:schemeClr>
                </a:solidFill>
                <a:effectLst/>
                <a:uLnTx/>
                <a:uFillTx/>
                <a:latin typeface="+mn-lt"/>
                <a:ea typeface="+mn-ea"/>
                <a:cs typeface="+mn-cs"/>
              </a:rPr>
              <a:t>       }</a:t>
            </a:r>
          </a:p>
        </p:txBody>
      </p:sp>
      <p:cxnSp>
        <p:nvCxnSpPr>
          <p:cNvPr id="7" name="Straight Connector 6"/>
          <p:cNvCxnSpPr/>
          <p:nvPr/>
        </p:nvCxnSpPr>
        <p:spPr>
          <a:xfrm>
            <a:off x="4038600" y="457200"/>
            <a:ext cx="75156" cy="5486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64405271"/>
              </p:ext>
            </p:extLst>
          </p:nvPr>
        </p:nvGraphicFramePr>
        <p:xfrm>
          <a:off x="228600" y="6858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Null</a:t>
                      </a:r>
                    </a:p>
                  </a:txBody>
                  <a:tcPr/>
                </a:tc>
                <a:tc>
                  <a:txBody>
                    <a:bodyPr/>
                    <a:lstStyle/>
                    <a:p>
                      <a:pPr algn="ctr"/>
                      <a:r>
                        <a:rPr lang="en-US" sz="1600"/>
                        <a:t>10</a:t>
                      </a:r>
                    </a:p>
                  </a:txBody>
                  <a:tcPr/>
                </a:tc>
                <a:tc>
                  <a:txBody>
                    <a:bodyPr/>
                    <a:lstStyle/>
                    <a:p>
                      <a:pPr algn="ctr"/>
                      <a:r>
                        <a:rPr lang="en-US" sz="1600"/>
                        <a:t>2000</a:t>
                      </a:r>
                    </a:p>
                  </a:txBody>
                  <a:tcPr/>
                </a:tc>
                <a:extLst>
                  <a:ext uri="{0D108BD9-81ED-4DB2-BD59-A6C34878D82A}">
                    <a16:rowId xmlns:a16="http://schemas.microsoft.com/office/drawing/2014/main" val="10000"/>
                  </a:ext>
                </a:extLst>
              </a:tr>
            </a:tbl>
          </a:graphicData>
        </a:graphic>
      </p:graphicFrame>
      <p:cxnSp>
        <p:nvCxnSpPr>
          <p:cNvPr id="5" name="Straight Arrow Connector 4"/>
          <p:cNvCxnSpPr/>
          <p:nvPr/>
        </p:nvCxnSpPr>
        <p:spPr>
          <a:xfrm>
            <a:off x="2057400" y="762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1066800" y="1143000"/>
            <a:ext cx="762000" cy="369332"/>
          </a:xfrm>
          <a:prstGeom prst="rect">
            <a:avLst/>
          </a:prstGeom>
          <a:noFill/>
        </p:spPr>
        <p:txBody>
          <a:bodyPr wrap="square" rtlCol="0">
            <a:spAutoFit/>
          </a:bodyPr>
          <a:lstStyle/>
          <a:p>
            <a:r>
              <a:rPr lang="en-US" b="1">
                <a:solidFill>
                  <a:schemeClr val="accent2">
                    <a:lumMod val="50000"/>
                  </a:schemeClr>
                </a:solidFill>
              </a:rPr>
              <a:t>1000</a:t>
            </a:r>
          </a:p>
        </p:txBody>
      </p:sp>
      <p:sp>
        <p:nvSpPr>
          <p:cNvPr id="7" name="TextBox 6"/>
          <p:cNvSpPr txBox="1"/>
          <p:nvPr/>
        </p:nvSpPr>
        <p:spPr>
          <a:xfrm>
            <a:off x="3048000" y="1219200"/>
            <a:ext cx="762000" cy="369332"/>
          </a:xfrm>
          <a:prstGeom prst="rect">
            <a:avLst/>
          </a:prstGeom>
          <a:noFill/>
        </p:spPr>
        <p:txBody>
          <a:bodyPr wrap="square" rtlCol="0">
            <a:spAutoFit/>
          </a:bodyPr>
          <a:lstStyle/>
          <a:p>
            <a:r>
              <a:rPr lang="en-US" b="1">
                <a:solidFill>
                  <a:schemeClr val="accent2">
                    <a:lumMod val="50000"/>
                  </a:schemeClr>
                </a:solidFill>
              </a:rPr>
              <a:t>2000</a:t>
            </a:r>
          </a:p>
        </p:txBody>
      </p:sp>
      <p:sp>
        <p:nvSpPr>
          <p:cNvPr id="8" name="TextBox 7"/>
          <p:cNvSpPr txBox="1"/>
          <p:nvPr/>
        </p:nvSpPr>
        <p:spPr>
          <a:xfrm>
            <a:off x="7772400" y="1219200"/>
            <a:ext cx="762000" cy="369332"/>
          </a:xfrm>
          <a:prstGeom prst="rect">
            <a:avLst/>
          </a:prstGeom>
          <a:noFill/>
        </p:spPr>
        <p:txBody>
          <a:bodyPr wrap="square" rtlCol="0">
            <a:spAutoFit/>
          </a:bodyPr>
          <a:lstStyle/>
          <a:p>
            <a:r>
              <a:rPr lang="en-US" b="1">
                <a:solidFill>
                  <a:schemeClr val="accent2">
                    <a:lumMod val="50000"/>
                  </a:schemeClr>
                </a:solidFill>
              </a:rPr>
              <a:t>4000</a:t>
            </a:r>
          </a:p>
        </p:txBody>
      </p:sp>
      <p:cxnSp>
        <p:nvCxnSpPr>
          <p:cNvPr id="11" name="Straight Arrow Connector 10"/>
          <p:cNvCxnSpPr/>
          <p:nvPr/>
        </p:nvCxnSpPr>
        <p:spPr>
          <a:xfrm flipH="1">
            <a:off x="2057400" y="990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Table 12"/>
          <p:cNvGraphicFramePr>
            <a:graphicFrameLocks noGrp="1"/>
          </p:cNvGraphicFramePr>
          <p:nvPr>
            <p:extLst>
              <p:ext uri="{D42A27DB-BD31-4B8C-83A1-F6EECF244321}">
                <p14:modId xmlns:p14="http://schemas.microsoft.com/office/powerpoint/2010/main" val="605687845"/>
              </p:ext>
            </p:extLst>
          </p:nvPr>
        </p:nvGraphicFramePr>
        <p:xfrm>
          <a:off x="2438400" y="6858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1000</a:t>
                      </a:r>
                    </a:p>
                  </a:txBody>
                  <a:tcPr/>
                </a:tc>
                <a:tc>
                  <a:txBody>
                    <a:bodyPr/>
                    <a:lstStyle/>
                    <a:p>
                      <a:pPr algn="ctr"/>
                      <a:r>
                        <a:rPr lang="en-US" sz="1600"/>
                        <a:t>20</a:t>
                      </a:r>
                    </a:p>
                  </a:txBody>
                  <a:tcPr/>
                </a:tc>
                <a:tc>
                  <a:txBody>
                    <a:bodyPr/>
                    <a:lstStyle/>
                    <a:p>
                      <a:pPr algn="ctr"/>
                      <a:r>
                        <a:rPr lang="en-US" sz="1600"/>
                        <a:t>3000</a:t>
                      </a:r>
                    </a:p>
                  </a:txBody>
                  <a:tcPr/>
                </a:tc>
                <a:extLst>
                  <a:ext uri="{0D108BD9-81ED-4DB2-BD59-A6C34878D82A}">
                    <a16:rowId xmlns:a16="http://schemas.microsoft.com/office/drawing/2014/main" val="10000"/>
                  </a:ext>
                </a:extLst>
              </a:tr>
            </a:tbl>
          </a:graphicData>
        </a:graphic>
      </p:graphicFrame>
      <p:graphicFrame>
        <p:nvGraphicFramePr>
          <p:cNvPr id="14" name="Table 13"/>
          <p:cNvGraphicFramePr>
            <a:graphicFrameLocks noGrp="1"/>
          </p:cNvGraphicFramePr>
          <p:nvPr>
            <p:extLst>
              <p:ext uri="{D42A27DB-BD31-4B8C-83A1-F6EECF244321}">
                <p14:modId xmlns:p14="http://schemas.microsoft.com/office/powerpoint/2010/main" val="767104202"/>
              </p:ext>
            </p:extLst>
          </p:nvPr>
        </p:nvGraphicFramePr>
        <p:xfrm>
          <a:off x="4648200" y="685800"/>
          <a:ext cx="1828800" cy="335280"/>
        </p:xfrm>
        <a:graphic>
          <a:graphicData uri="http://schemas.openxmlformats.org/drawingml/2006/table">
            <a:tbl>
              <a:tblPr firstRow="1" bandRow="1">
                <a:tableStyleId>{5C22544A-7EE6-4342-B048-85BDC9FD1C3A}</a:tableStyleId>
              </a:tblPr>
              <a:tblGrid>
                <a:gridCol w="6096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tblGrid>
              <a:tr h="228600">
                <a:tc>
                  <a:txBody>
                    <a:bodyPr/>
                    <a:lstStyle/>
                    <a:p>
                      <a:pPr algn="ctr"/>
                      <a:r>
                        <a:rPr lang="en-US" sz="1600"/>
                        <a:t>2000</a:t>
                      </a:r>
                    </a:p>
                  </a:txBody>
                  <a:tcPr/>
                </a:tc>
                <a:tc>
                  <a:txBody>
                    <a:bodyPr/>
                    <a:lstStyle/>
                    <a:p>
                      <a:pPr algn="ctr"/>
                      <a:r>
                        <a:rPr lang="en-US" sz="1600"/>
                        <a:t>30</a:t>
                      </a:r>
                    </a:p>
                  </a:txBody>
                  <a:tcPr/>
                </a:tc>
                <a:tc>
                  <a:txBody>
                    <a:bodyPr/>
                    <a:lstStyle/>
                    <a:p>
                      <a:pPr algn="ctr"/>
                      <a:r>
                        <a:rPr lang="en-US" sz="1600"/>
                        <a:t>4000</a:t>
                      </a:r>
                    </a:p>
                  </a:txBody>
                  <a:tcPr/>
                </a:tc>
                <a:extLst>
                  <a:ext uri="{0D108BD9-81ED-4DB2-BD59-A6C34878D82A}">
                    <a16:rowId xmlns:a16="http://schemas.microsoft.com/office/drawing/2014/main" val="10000"/>
                  </a:ext>
                </a:extLst>
              </a:tr>
            </a:tbl>
          </a:graphicData>
        </a:graphic>
      </p:graphicFrame>
      <p:cxnSp>
        <p:nvCxnSpPr>
          <p:cNvPr id="15" name="Straight Arrow Connector 14"/>
          <p:cNvCxnSpPr/>
          <p:nvPr/>
        </p:nvCxnSpPr>
        <p:spPr>
          <a:xfrm>
            <a:off x="4267200" y="762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4267200" y="990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flipV="1">
            <a:off x="533400" y="1143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33400" y="1524000"/>
            <a:ext cx="762000" cy="369332"/>
          </a:xfrm>
          <a:prstGeom prst="rect">
            <a:avLst/>
          </a:prstGeom>
          <a:noFill/>
        </p:spPr>
        <p:txBody>
          <a:bodyPr wrap="square" rtlCol="0">
            <a:spAutoFit/>
          </a:bodyPr>
          <a:lstStyle/>
          <a:p>
            <a:r>
              <a:rPr lang="en-US" b="1">
                <a:solidFill>
                  <a:srgbClr val="FF0000"/>
                </a:solidFill>
              </a:rPr>
              <a:t>head</a:t>
            </a:r>
          </a:p>
        </p:txBody>
      </p:sp>
      <p:cxnSp>
        <p:nvCxnSpPr>
          <p:cNvPr id="19" name="Straight Arrow Connector 18"/>
          <p:cNvCxnSpPr/>
          <p:nvPr/>
        </p:nvCxnSpPr>
        <p:spPr>
          <a:xfrm>
            <a:off x="6477000" y="762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6477000" y="990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1" name="Table 20"/>
          <p:cNvGraphicFramePr>
            <a:graphicFrameLocks noGrp="1"/>
          </p:cNvGraphicFramePr>
          <p:nvPr>
            <p:extLst>
              <p:ext uri="{D42A27DB-BD31-4B8C-83A1-F6EECF244321}">
                <p14:modId xmlns:p14="http://schemas.microsoft.com/office/powerpoint/2010/main" val="4070321869"/>
              </p:ext>
            </p:extLst>
          </p:nvPr>
        </p:nvGraphicFramePr>
        <p:xfrm>
          <a:off x="6858000" y="685800"/>
          <a:ext cx="1905000" cy="33528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28600">
                <a:tc>
                  <a:txBody>
                    <a:bodyPr/>
                    <a:lstStyle/>
                    <a:p>
                      <a:pPr algn="ctr"/>
                      <a:r>
                        <a:rPr lang="en-US" sz="1600"/>
                        <a:t>3000</a:t>
                      </a:r>
                    </a:p>
                  </a:txBody>
                  <a:tcPr/>
                </a:tc>
                <a:tc>
                  <a:txBody>
                    <a:bodyPr/>
                    <a:lstStyle/>
                    <a:p>
                      <a:pPr algn="ctr"/>
                      <a:r>
                        <a:rPr lang="en-US" sz="1600"/>
                        <a:t>40</a:t>
                      </a:r>
                    </a:p>
                  </a:txBody>
                  <a:tcPr/>
                </a:tc>
                <a:tc>
                  <a:txBody>
                    <a:bodyPr/>
                    <a:lstStyle/>
                    <a:p>
                      <a:pPr algn="ctr"/>
                      <a:r>
                        <a:rPr lang="en-US" sz="1600"/>
                        <a:t>5000</a:t>
                      </a:r>
                    </a:p>
                  </a:txBody>
                  <a:tcPr/>
                </a:tc>
                <a:extLst>
                  <a:ext uri="{0D108BD9-81ED-4DB2-BD59-A6C34878D82A}">
                    <a16:rowId xmlns:a16="http://schemas.microsoft.com/office/drawing/2014/main" val="10000"/>
                  </a:ext>
                </a:extLst>
              </a:tr>
            </a:tbl>
          </a:graphicData>
        </a:graphic>
      </p:graphicFrame>
      <p:sp>
        <p:nvSpPr>
          <p:cNvPr id="22" name="TextBox 21"/>
          <p:cNvSpPr txBox="1"/>
          <p:nvPr/>
        </p:nvSpPr>
        <p:spPr>
          <a:xfrm>
            <a:off x="5257800" y="1219200"/>
            <a:ext cx="762000" cy="369332"/>
          </a:xfrm>
          <a:prstGeom prst="rect">
            <a:avLst/>
          </a:prstGeom>
          <a:noFill/>
        </p:spPr>
        <p:txBody>
          <a:bodyPr wrap="square" rtlCol="0">
            <a:spAutoFit/>
          </a:bodyPr>
          <a:lstStyle/>
          <a:p>
            <a:r>
              <a:rPr lang="en-US" b="1">
                <a:solidFill>
                  <a:schemeClr val="accent2">
                    <a:lumMod val="50000"/>
                  </a:schemeClr>
                </a:solidFill>
              </a:rPr>
              <a:t>3000</a:t>
            </a:r>
          </a:p>
        </p:txBody>
      </p:sp>
      <p:sp>
        <p:nvSpPr>
          <p:cNvPr id="23" name="TextBox 22"/>
          <p:cNvSpPr txBox="1"/>
          <p:nvPr/>
        </p:nvSpPr>
        <p:spPr>
          <a:xfrm>
            <a:off x="304800" y="2590800"/>
            <a:ext cx="5600700" cy="3970318"/>
          </a:xfrm>
          <a:prstGeom prst="rect">
            <a:avLst/>
          </a:prstGeom>
          <a:noFill/>
        </p:spPr>
        <p:txBody>
          <a:bodyPr wrap="square" rtlCol="0">
            <a:spAutoFit/>
          </a:bodyPr>
          <a:lstStyle/>
          <a:p>
            <a:r>
              <a:rPr lang="en-US" sz="2800"/>
              <a:t>Count=0</a:t>
            </a:r>
          </a:p>
          <a:p>
            <a:r>
              <a:rPr lang="en-US" sz="2800"/>
              <a:t>Temp=head</a:t>
            </a:r>
          </a:p>
          <a:p>
            <a:r>
              <a:rPr lang="en-US" sz="2800"/>
              <a:t>Until(temp!=NULL)</a:t>
            </a:r>
          </a:p>
          <a:p>
            <a:r>
              <a:rPr lang="en-US" sz="2800"/>
              <a:t>{</a:t>
            </a:r>
          </a:p>
          <a:p>
            <a:r>
              <a:rPr lang="en-US" sz="2800"/>
              <a:t>	count=count+1</a:t>
            </a:r>
          </a:p>
          <a:p>
            <a:r>
              <a:rPr lang="en-US" sz="2800"/>
              <a:t>	temp=temp-&gt;</a:t>
            </a:r>
            <a:r>
              <a:rPr lang="en-US" sz="2800" err="1"/>
              <a:t>flink</a:t>
            </a:r>
            <a:endParaRPr lang="en-US" sz="2800"/>
          </a:p>
          <a:p>
            <a:r>
              <a:rPr lang="en-US" sz="2800"/>
              <a:t>}</a:t>
            </a:r>
          </a:p>
          <a:p>
            <a:r>
              <a:rPr lang="en-US" sz="2800"/>
              <a:t>i=(Count/2)</a:t>
            </a:r>
          </a:p>
          <a:p>
            <a:endParaRPr lang="en-US" sz="2800"/>
          </a:p>
        </p:txBody>
      </p:sp>
      <p:sp>
        <p:nvSpPr>
          <p:cNvPr id="24" name="TextBox 23"/>
          <p:cNvSpPr txBox="1"/>
          <p:nvPr/>
        </p:nvSpPr>
        <p:spPr>
          <a:xfrm>
            <a:off x="10058400" y="1219200"/>
            <a:ext cx="762000" cy="369332"/>
          </a:xfrm>
          <a:prstGeom prst="rect">
            <a:avLst/>
          </a:prstGeom>
          <a:noFill/>
        </p:spPr>
        <p:txBody>
          <a:bodyPr wrap="square" rtlCol="0">
            <a:spAutoFit/>
          </a:bodyPr>
          <a:lstStyle/>
          <a:p>
            <a:r>
              <a:rPr lang="en-US" b="1">
                <a:solidFill>
                  <a:schemeClr val="accent2">
                    <a:lumMod val="50000"/>
                  </a:schemeClr>
                </a:solidFill>
              </a:rPr>
              <a:t>5000</a:t>
            </a:r>
          </a:p>
        </p:txBody>
      </p:sp>
      <p:cxnSp>
        <p:nvCxnSpPr>
          <p:cNvPr id="25" name="Straight Arrow Connector 24"/>
          <p:cNvCxnSpPr/>
          <p:nvPr/>
        </p:nvCxnSpPr>
        <p:spPr>
          <a:xfrm flipV="1">
            <a:off x="9525000" y="10668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9525000" y="1447800"/>
            <a:ext cx="762000" cy="369332"/>
          </a:xfrm>
          <a:prstGeom prst="rect">
            <a:avLst/>
          </a:prstGeom>
          <a:noFill/>
        </p:spPr>
        <p:txBody>
          <a:bodyPr wrap="square" rtlCol="0">
            <a:spAutoFit/>
          </a:bodyPr>
          <a:lstStyle/>
          <a:p>
            <a:r>
              <a:rPr lang="en-US" b="1">
                <a:solidFill>
                  <a:srgbClr val="FF0000"/>
                </a:solidFill>
              </a:rPr>
              <a:t>Last</a:t>
            </a:r>
          </a:p>
        </p:txBody>
      </p:sp>
      <p:cxnSp>
        <p:nvCxnSpPr>
          <p:cNvPr id="27" name="Straight Arrow Connector 26"/>
          <p:cNvCxnSpPr/>
          <p:nvPr/>
        </p:nvCxnSpPr>
        <p:spPr>
          <a:xfrm>
            <a:off x="8763000" y="7620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8" name="Straight Arrow Connector 27"/>
          <p:cNvCxnSpPr/>
          <p:nvPr/>
        </p:nvCxnSpPr>
        <p:spPr>
          <a:xfrm flipH="1">
            <a:off x="8763000" y="990600"/>
            <a:ext cx="3810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29" name="Table 28"/>
          <p:cNvGraphicFramePr>
            <a:graphicFrameLocks noGrp="1"/>
          </p:cNvGraphicFramePr>
          <p:nvPr>
            <p:extLst>
              <p:ext uri="{D42A27DB-BD31-4B8C-83A1-F6EECF244321}">
                <p14:modId xmlns:p14="http://schemas.microsoft.com/office/powerpoint/2010/main" val="1533248658"/>
              </p:ext>
            </p:extLst>
          </p:nvPr>
        </p:nvGraphicFramePr>
        <p:xfrm>
          <a:off x="9144000" y="685800"/>
          <a:ext cx="1905000" cy="335280"/>
        </p:xfrm>
        <a:graphic>
          <a:graphicData uri="http://schemas.openxmlformats.org/drawingml/2006/table">
            <a:tbl>
              <a:tblPr firstRow="1" bandRow="1">
                <a:tableStyleId>{5C22544A-7EE6-4342-B048-85BDC9FD1C3A}</a:tableStyleId>
              </a:tblPr>
              <a:tblGrid>
                <a:gridCol w="635000">
                  <a:extLst>
                    <a:ext uri="{9D8B030D-6E8A-4147-A177-3AD203B41FA5}">
                      <a16:colId xmlns:a16="http://schemas.microsoft.com/office/drawing/2014/main" val="20000"/>
                    </a:ext>
                  </a:extLst>
                </a:gridCol>
                <a:gridCol w="635000">
                  <a:extLst>
                    <a:ext uri="{9D8B030D-6E8A-4147-A177-3AD203B41FA5}">
                      <a16:colId xmlns:a16="http://schemas.microsoft.com/office/drawing/2014/main" val="20001"/>
                    </a:ext>
                  </a:extLst>
                </a:gridCol>
                <a:gridCol w="635000">
                  <a:extLst>
                    <a:ext uri="{9D8B030D-6E8A-4147-A177-3AD203B41FA5}">
                      <a16:colId xmlns:a16="http://schemas.microsoft.com/office/drawing/2014/main" val="20002"/>
                    </a:ext>
                  </a:extLst>
                </a:gridCol>
              </a:tblGrid>
              <a:tr h="228600">
                <a:tc>
                  <a:txBody>
                    <a:bodyPr/>
                    <a:lstStyle/>
                    <a:p>
                      <a:pPr algn="ctr"/>
                      <a:r>
                        <a:rPr lang="en-US" sz="1600"/>
                        <a:t>4000</a:t>
                      </a:r>
                    </a:p>
                  </a:txBody>
                  <a:tcPr/>
                </a:tc>
                <a:tc>
                  <a:txBody>
                    <a:bodyPr/>
                    <a:lstStyle/>
                    <a:p>
                      <a:pPr algn="ctr"/>
                      <a:r>
                        <a:rPr lang="en-US" sz="1600"/>
                        <a:t>50</a:t>
                      </a:r>
                    </a:p>
                  </a:txBody>
                  <a:tcPr/>
                </a:tc>
                <a:tc>
                  <a:txBody>
                    <a:bodyPr/>
                    <a:lstStyle/>
                    <a:p>
                      <a:pPr algn="ctr"/>
                      <a:r>
                        <a:rPr lang="en-US" sz="1600"/>
                        <a:t>NULL</a:t>
                      </a:r>
                    </a:p>
                  </a:txBody>
                  <a:tcPr/>
                </a:tc>
                <a:extLst>
                  <a:ext uri="{0D108BD9-81ED-4DB2-BD59-A6C34878D82A}">
                    <a16:rowId xmlns:a16="http://schemas.microsoft.com/office/drawing/2014/main" val="10000"/>
                  </a:ext>
                </a:extLst>
              </a:tr>
            </a:tbl>
          </a:graphicData>
        </a:graphic>
      </p:graphicFrame>
      <p:sp>
        <p:nvSpPr>
          <p:cNvPr id="30" name="TextBox 29"/>
          <p:cNvSpPr txBox="1"/>
          <p:nvPr/>
        </p:nvSpPr>
        <p:spPr>
          <a:xfrm>
            <a:off x="4800600" y="2590800"/>
            <a:ext cx="4724400" cy="4524315"/>
          </a:xfrm>
          <a:prstGeom prst="rect">
            <a:avLst/>
          </a:prstGeom>
          <a:noFill/>
        </p:spPr>
        <p:txBody>
          <a:bodyPr wrap="square" rtlCol="0">
            <a:spAutoFit/>
          </a:bodyPr>
          <a:lstStyle/>
          <a:p>
            <a:r>
              <a:rPr lang="en-US" sz="2400"/>
              <a:t>Temp1=head</a:t>
            </a:r>
          </a:p>
          <a:p>
            <a:r>
              <a:rPr lang="en-US" sz="2400"/>
              <a:t>Until(i!=0)</a:t>
            </a:r>
          </a:p>
          <a:p>
            <a:r>
              <a:rPr lang="en-US" sz="2400"/>
              <a:t>{</a:t>
            </a:r>
          </a:p>
          <a:p>
            <a:r>
              <a:rPr lang="en-US" sz="2400"/>
              <a:t>	temp1=temp1-&gt;</a:t>
            </a:r>
            <a:r>
              <a:rPr lang="en-US" sz="2400" err="1"/>
              <a:t>flink</a:t>
            </a:r>
            <a:endParaRPr lang="en-US" sz="2400"/>
          </a:p>
          <a:p>
            <a:r>
              <a:rPr lang="en-US" sz="2400"/>
              <a:t>	i=i-1</a:t>
            </a:r>
          </a:p>
          <a:p>
            <a:r>
              <a:rPr lang="en-US" sz="2400"/>
              <a:t>}</a:t>
            </a:r>
          </a:p>
          <a:p>
            <a:endParaRPr lang="en-US" sz="2400"/>
          </a:p>
          <a:p>
            <a:r>
              <a:rPr lang="en-US" sz="2400"/>
              <a:t>O(n/2)</a:t>
            </a:r>
          </a:p>
          <a:p>
            <a:endParaRPr lang="en-US" sz="2400"/>
          </a:p>
          <a:p>
            <a:r>
              <a:rPr lang="en-US" sz="2400"/>
              <a:t>Logic1 = No of iteration = 100+50</a:t>
            </a:r>
          </a:p>
          <a:p>
            <a:r>
              <a:rPr lang="en-US" sz="2400"/>
              <a:t>Logic2 = No of iteration = 50</a:t>
            </a:r>
          </a:p>
          <a:p>
            <a:endParaRPr lang="en-US" sz="2400"/>
          </a:p>
        </p:txBody>
      </p:sp>
      <p:cxnSp>
        <p:nvCxnSpPr>
          <p:cNvPr id="31" name="Straight Arrow Connector 30"/>
          <p:cNvCxnSpPr/>
          <p:nvPr/>
        </p:nvCxnSpPr>
        <p:spPr>
          <a:xfrm flipV="1">
            <a:off x="4724400" y="1143000"/>
            <a:ext cx="0" cy="5334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724400" y="1524000"/>
            <a:ext cx="914400" cy="369332"/>
          </a:xfrm>
          <a:prstGeom prst="rect">
            <a:avLst/>
          </a:prstGeom>
          <a:noFill/>
        </p:spPr>
        <p:txBody>
          <a:bodyPr wrap="square" rtlCol="0">
            <a:spAutoFit/>
          </a:bodyPr>
          <a:lstStyle/>
          <a:p>
            <a:r>
              <a:rPr lang="en-US" b="1">
                <a:solidFill>
                  <a:srgbClr val="FF0000"/>
                </a:solidFill>
              </a:rPr>
              <a:t>temp1</a:t>
            </a:r>
          </a:p>
        </p:txBody>
      </p:sp>
    </p:spTree>
    <p:extLst>
      <p:ext uri="{BB962C8B-B14F-4D97-AF65-F5344CB8AC3E}">
        <p14:creationId xmlns:p14="http://schemas.microsoft.com/office/powerpoint/2010/main" val="22500367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Box 26"/>
          <p:cNvSpPr txBox="1"/>
          <p:nvPr/>
        </p:nvSpPr>
        <p:spPr>
          <a:xfrm>
            <a:off x="457200" y="152400"/>
            <a:ext cx="8077200" cy="584775"/>
          </a:xfrm>
          <a:prstGeom prst="rect">
            <a:avLst/>
          </a:prstGeom>
          <a:noFill/>
        </p:spPr>
        <p:txBody>
          <a:bodyPr wrap="square" rtlCol="0">
            <a:spAutoFit/>
          </a:bodyPr>
          <a:lstStyle/>
          <a:p>
            <a:pPr algn="ctr"/>
            <a:r>
              <a:rPr lang="en-US" sz="3200" b="1">
                <a:solidFill>
                  <a:srgbClr val="7030A0"/>
                </a:solidFill>
              </a:rPr>
              <a:t>Pop() – Deletion in Stack</a:t>
            </a:r>
          </a:p>
        </p:txBody>
      </p:sp>
      <p:graphicFrame>
        <p:nvGraphicFramePr>
          <p:cNvPr id="28" name="Table 27"/>
          <p:cNvGraphicFramePr>
            <a:graphicFrameLocks noGrp="1"/>
          </p:cNvGraphicFramePr>
          <p:nvPr/>
        </p:nvGraphicFramePr>
        <p:xfrm>
          <a:off x="1828800" y="2274332"/>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29" name="Table 28"/>
          <p:cNvGraphicFramePr>
            <a:graphicFrameLocks noGrp="1"/>
          </p:cNvGraphicFramePr>
          <p:nvPr/>
        </p:nvGraphicFramePr>
        <p:xfrm>
          <a:off x="3886200" y="2274332"/>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3000</a:t>
                      </a:r>
                    </a:p>
                  </a:txBody>
                  <a:tcPr/>
                </a:tc>
                <a:extLst>
                  <a:ext uri="{0D108BD9-81ED-4DB2-BD59-A6C34878D82A}">
                    <a16:rowId xmlns:a16="http://schemas.microsoft.com/office/drawing/2014/main" val="10000"/>
                  </a:ext>
                </a:extLst>
              </a:tr>
            </a:tbl>
          </a:graphicData>
        </a:graphic>
      </p:graphicFrame>
      <p:graphicFrame>
        <p:nvGraphicFramePr>
          <p:cNvPr id="30" name="Table 29"/>
          <p:cNvGraphicFramePr>
            <a:graphicFrameLocks noGrp="1"/>
          </p:cNvGraphicFramePr>
          <p:nvPr/>
        </p:nvGraphicFramePr>
        <p:xfrm>
          <a:off x="5943600" y="2274332"/>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30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31" name="Straight Arrow Connector 30"/>
          <p:cNvCxnSpPr/>
          <p:nvPr/>
        </p:nvCxnSpPr>
        <p:spPr>
          <a:xfrm>
            <a:off x="3429000" y="25029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486400" y="2502932"/>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flipV="1">
            <a:off x="2209800" y="28077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flipV="1">
            <a:off x="7239000" y="2807732"/>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2438400" y="2807732"/>
            <a:ext cx="838200" cy="369332"/>
          </a:xfrm>
          <a:prstGeom prst="rect">
            <a:avLst/>
          </a:prstGeom>
          <a:noFill/>
        </p:spPr>
        <p:txBody>
          <a:bodyPr wrap="square" rtlCol="0">
            <a:spAutoFit/>
          </a:bodyPr>
          <a:lstStyle/>
          <a:p>
            <a:r>
              <a:rPr lang="en-US" b="1">
                <a:solidFill>
                  <a:srgbClr val="7030A0"/>
                </a:solidFill>
              </a:rPr>
              <a:t>1000</a:t>
            </a:r>
          </a:p>
        </p:txBody>
      </p:sp>
      <p:sp>
        <p:nvSpPr>
          <p:cNvPr id="36" name="TextBox 35"/>
          <p:cNvSpPr txBox="1"/>
          <p:nvPr/>
        </p:nvSpPr>
        <p:spPr>
          <a:xfrm>
            <a:off x="4267200" y="2807732"/>
            <a:ext cx="838200" cy="369332"/>
          </a:xfrm>
          <a:prstGeom prst="rect">
            <a:avLst/>
          </a:prstGeom>
          <a:noFill/>
        </p:spPr>
        <p:txBody>
          <a:bodyPr wrap="square" rtlCol="0">
            <a:spAutoFit/>
          </a:bodyPr>
          <a:lstStyle/>
          <a:p>
            <a:r>
              <a:rPr lang="en-US" b="1">
                <a:solidFill>
                  <a:srgbClr val="7030A0"/>
                </a:solidFill>
              </a:rPr>
              <a:t>2000</a:t>
            </a:r>
          </a:p>
        </p:txBody>
      </p:sp>
      <p:sp>
        <p:nvSpPr>
          <p:cNvPr id="37" name="TextBox 36"/>
          <p:cNvSpPr txBox="1"/>
          <p:nvPr/>
        </p:nvSpPr>
        <p:spPr>
          <a:xfrm>
            <a:off x="6324600" y="2807732"/>
            <a:ext cx="838200" cy="369332"/>
          </a:xfrm>
          <a:prstGeom prst="rect">
            <a:avLst/>
          </a:prstGeom>
          <a:noFill/>
        </p:spPr>
        <p:txBody>
          <a:bodyPr wrap="square" rtlCol="0">
            <a:spAutoFit/>
          </a:bodyPr>
          <a:lstStyle/>
          <a:p>
            <a:r>
              <a:rPr lang="en-US" b="1">
                <a:solidFill>
                  <a:srgbClr val="7030A0"/>
                </a:solidFill>
              </a:rPr>
              <a:t>3000</a:t>
            </a:r>
          </a:p>
        </p:txBody>
      </p:sp>
      <p:sp>
        <p:nvSpPr>
          <p:cNvPr id="38" name="TextBox 37"/>
          <p:cNvSpPr txBox="1"/>
          <p:nvPr/>
        </p:nvSpPr>
        <p:spPr>
          <a:xfrm>
            <a:off x="1905000" y="3124200"/>
            <a:ext cx="838200" cy="369332"/>
          </a:xfrm>
          <a:prstGeom prst="rect">
            <a:avLst/>
          </a:prstGeom>
          <a:noFill/>
        </p:spPr>
        <p:txBody>
          <a:bodyPr wrap="square" rtlCol="0">
            <a:spAutoFit/>
          </a:bodyPr>
          <a:lstStyle/>
          <a:p>
            <a:r>
              <a:rPr lang="en-US" b="1">
                <a:solidFill>
                  <a:srgbClr val="C00000"/>
                </a:solidFill>
              </a:rPr>
              <a:t>head</a:t>
            </a:r>
          </a:p>
        </p:txBody>
      </p:sp>
      <p:sp>
        <p:nvSpPr>
          <p:cNvPr id="39" name="TextBox 38"/>
          <p:cNvSpPr txBox="1"/>
          <p:nvPr/>
        </p:nvSpPr>
        <p:spPr>
          <a:xfrm>
            <a:off x="6934200" y="3112532"/>
            <a:ext cx="838200" cy="369332"/>
          </a:xfrm>
          <a:prstGeom prst="rect">
            <a:avLst/>
          </a:prstGeom>
          <a:noFill/>
        </p:spPr>
        <p:txBody>
          <a:bodyPr wrap="square" rtlCol="0">
            <a:spAutoFit/>
          </a:bodyPr>
          <a:lstStyle/>
          <a:p>
            <a:r>
              <a:rPr lang="en-US" b="1">
                <a:solidFill>
                  <a:srgbClr val="C00000"/>
                </a:solidFill>
              </a:rPr>
              <a:t>top</a:t>
            </a:r>
          </a:p>
        </p:txBody>
      </p:sp>
      <p:graphicFrame>
        <p:nvGraphicFramePr>
          <p:cNvPr id="40" name="Table 39"/>
          <p:cNvGraphicFramePr>
            <a:graphicFrameLocks noGrp="1"/>
          </p:cNvGraphicFramePr>
          <p:nvPr/>
        </p:nvGraphicFramePr>
        <p:xfrm>
          <a:off x="30480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10</a:t>
                      </a:r>
                    </a:p>
                  </a:txBody>
                  <a:tcPr/>
                </a:tc>
                <a:tc>
                  <a:txBody>
                    <a:bodyPr/>
                    <a:lstStyle/>
                    <a:p>
                      <a:r>
                        <a:rPr lang="en-US"/>
                        <a:t>2000</a:t>
                      </a:r>
                    </a:p>
                  </a:txBody>
                  <a:tcPr/>
                </a:tc>
                <a:extLst>
                  <a:ext uri="{0D108BD9-81ED-4DB2-BD59-A6C34878D82A}">
                    <a16:rowId xmlns:a16="http://schemas.microsoft.com/office/drawing/2014/main" val="10000"/>
                  </a:ext>
                </a:extLst>
              </a:tr>
            </a:tbl>
          </a:graphicData>
        </a:graphic>
      </p:graphicFrame>
      <p:graphicFrame>
        <p:nvGraphicFramePr>
          <p:cNvPr id="41" name="Table 40"/>
          <p:cNvGraphicFramePr>
            <a:graphicFrameLocks noGrp="1"/>
          </p:cNvGraphicFramePr>
          <p:nvPr/>
        </p:nvGraphicFramePr>
        <p:xfrm>
          <a:off x="5105400" y="4876800"/>
          <a:ext cx="1600200" cy="370840"/>
        </p:xfrm>
        <a:graphic>
          <a:graphicData uri="http://schemas.openxmlformats.org/drawingml/2006/table">
            <a:tbl>
              <a:tblPr firstRow="1" bandRow="1">
                <a:tableStyleId>{5C22544A-7EE6-4342-B048-85BDC9FD1C3A}</a:tableStyleId>
              </a:tblPr>
              <a:tblGrid>
                <a:gridCol w="800100">
                  <a:extLst>
                    <a:ext uri="{9D8B030D-6E8A-4147-A177-3AD203B41FA5}">
                      <a16:colId xmlns:a16="http://schemas.microsoft.com/office/drawing/2014/main" val="20000"/>
                    </a:ext>
                  </a:extLst>
                </a:gridCol>
                <a:gridCol w="800100">
                  <a:extLst>
                    <a:ext uri="{9D8B030D-6E8A-4147-A177-3AD203B41FA5}">
                      <a16:colId xmlns:a16="http://schemas.microsoft.com/office/drawing/2014/main" val="20001"/>
                    </a:ext>
                  </a:extLst>
                </a:gridCol>
              </a:tblGrid>
              <a:tr h="370840">
                <a:tc>
                  <a:txBody>
                    <a:bodyPr/>
                    <a:lstStyle/>
                    <a:p>
                      <a:r>
                        <a:rPr lang="en-US"/>
                        <a:t>20</a:t>
                      </a:r>
                    </a:p>
                  </a:txBody>
                  <a:tcPr/>
                </a:tc>
                <a:tc>
                  <a:txBody>
                    <a:bodyPr/>
                    <a:lstStyle/>
                    <a:p>
                      <a:r>
                        <a:rPr lang="en-US"/>
                        <a:t>NULL</a:t>
                      </a:r>
                    </a:p>
                  </a:txBody>
                  <a:tcPr/>
                </a:tc>
                <a:extLst>
                  <a:ext uri="{0D108BD9-81ED-4DB2-BD59-A6C34878D82A}">
                    <a16:rowId xmlns:a16="http://schemas.microsoft.com/office/drawing/2014/main" val="10000"/>
                  </a:ext>
                </a:extLst>
              </a:tr>
            </a:tbl>
          </a:graphicData>
        </a:graphic>
      </p:graphicFrame>
      <p:cxnSp>
        <p:nvCxnSpPr>
          <p:cNvPr id="42" name="Straight Arrow Connector 41"/>
          <p:cNvCxnSpPr/>
          <p:nvPr/>
        </p:nvCxnSpPr>
        <p:spPr>
          <a:xfrm>
            <a:off x="4648200" y="5105400"/>
            <a:ext cx="457200"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3" name="Straight Arrow Connector 42"/>
          <p:cNvCxnSpPr/>
          <p:nvPr/>
        </p:nvCxnSpPr>
        <p:spPr>
          <a:xfrm flipV="1">
            <a:off x="3429000" y="541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flipV="1">
            <a:off x="6400800" y="54102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657600" y="5410200"/>
            <a:ext cx="838200" cy="369332"/>
          </a:xfrm>
          <a:prstGeom prst="rect">
            <a:avLst/>
          </a:prstGeom>
          <a:noFill/>
        </p:spPr>
        <p:txBody>
          <a:bodyPr wrap="square" rtlCol="0">
            <a:spAutoFit/>
          </a:bodyPr>
          <a:lstStyle/>
          <a:p>
            <a:r>
              <a:rPr lang="en-US" b="1">
                <a:solidFill>
                  <a:srgbClr val="7030A0"/>
                </a:solidFill>
              </a:rPr>
              <a:t>1000</a:t>
            </a:r>
          </a:p>
        </p:txBody>
      </p:sp>
      <p:sp>
        <p:nvSpPr>
          <p:cNvPr id="46" name="TextBox 45"/>
          <p:cNvSpPr txBox="1"/>
          <p:nvPr/>
        </p:nvSpPr>
        <p:spPr>
          <a:xfrm>
            <a:off x="5486400" y="5410200"/>
            <a:ext cx="838200" cy="369332"/>
          </a:xfrm>
          <a:prstGeom prst="rect">
            <a:avLst/>
          </a:prstGeom>
          <a:noFill/>
        </p:spPr>
        <p:txBody>
          <a:bodyPr wrap="square" rtlCol="0">
            <a:spAutoFit/>
          </a:bodyPr>
          <a:lstStyle/>
          <a:p>
            <a:r>
              <a:rPr lang="en-US" b="1">
                <a:solidFill>
                  <a:srgbClr val="7030A0"/>
                </a:solidFill>
              </a:rPr>
              <a:t>2000</a:t>
            </a:r>
          </a:p>
        </p:txBody>
      </p:sp>
      <p:sp>
        <p:nvSpPr>
          <p:cNvPr id="47" name="TextBox 46"/>
          <p:cNvSpPr txBox="1"/>
          <p:nvPr/>
        </p:nvSpPr>
        <p:spPr>
          <a:xfrm>
            <a:off x="3124200" y="5726668"/>
            <a:ext cx="838200" cy="369332"/>
          </a:xfrm>
          <a:prstGeom prst="rect">
            <a:avLst/>
          </a:prstGeom>
          <a:noFill/>
        </p:spPr>
        <p:txBody>
          <a:bodyPr wrap="square" rtlCol="0">
            <a:spAutoFit/>
          </a:bodyPr>
          <a:lstStyle/>
          <a:p>
            <a:r>
              <a:rPr lang="en-US" b="1">
                <a:solidFill>
                  <a:srgbClr val="C00000"/>
                </a:solidFill>
              </a:rPr>
              <a:t>head</a:t>
            </a:r>
          </a:p>
        </p:txBody>
      </p:sp>
      <p:sp>
        <p:nvSpPr>
          <p:cNvPr id="48" name="TextBox 47"/>
          <p:cNvSpPr txBox="1"/>
          <p:nvPr/>
        </p:nvSpPr>
        <p:spPr>
          <a:xfrm>
            <a:off x="6096000" y="5715000"/>
            <a:ext cx="838200" cy="369332"/>
          </a:xfrm>
          <a:prstGeom prst="rect">
            <a:avLst/>
          </a:prstGeom>
          <a:noFill/>
        </p:spPr>
        <p:txBody>
          <a:bodyPr wrap="square" rtlCol="0">
            <a:spAutoFit/>
          </a:bodyPr>
          <a:lstStyle/>
          <a:p>
            <a:r>
              <a:rPr lang="en-US" b="1">
                <a:solidFill>
                  <a:srgbClr val="C00000"/>
                </a:solidFill>
              </a:rPr>
              <a:t>top</a:t>
            </a:r>
          </a:p>
        </p:txBody>
      </p:sp>
      <p:sp>
        <p:nvSpPr>
          <p:cNvPr id="49" name="TextBox 48"/>
          <p:cNvSpPr txBox="1"/>
          <p:nvPr/>
        </p:nvSpPr>
        <p:spPr>
          <a:xfrm>
            <a:off x="3810000" y="4126468"/>
            <a:ext cx="2133600" cy="369332"/>
          </a:xfrm>
          <a:prstGeom prst="rect">
            <a:avLst/>
          </a:prstGeom>
          <a:noFill/>
        </p:spPr>
        <p:txBody>
          <a:bodyPr wrap="square" rtlCol="0">
            <a:spAutoFit/>
          </a:bodyPr>
          <a:lstStyle/>
          <a:p>
            <a:r>
              <a:rPr lang="en-US" b="1">
                <a:solidFill>
                  <a:srgbClr val="C00000"/>
                </a:solidFill>
              </a:rPr>
              <a:t>After Deletion </a:t>
            </a:r>
          </a:p>
        </p:txBody>
      </p:sp>
      <p:sp>
        <p:nvSpPr>
          <p:cNvPr id="50" name="TextBox 49"/>
          <p:cNvSpPr txBox="1"/>
          <p:nvPr/>
        </p:nvSpPr>
        <p:spPr>
          <a:xfrm>
            <a:off x="3733800" y="1535668"/>
            <a:ext cx="2133600" cy="369332"/>
          </a:xfrm>
          <a:prstGeom prst="rect">
            <a:avLst/>
          </a:prstGeom>
          <a:noFill/>
        </p:spPr>
        <p:txBody>
          <a:bodyPr wrap="square" rtlCol="0">
            <a:spAutoFit/>
          </a:bodyPr>
          <a:lstStyle/>
          <a:p>
            <a:r>
              <a:rPr lang="en-US" b="1">
                <a:solidFill>
                  <a:srgbClr val="C00000"/>
                </a:solidFill>
              </a:rPr>
              <a:t>Before Deletion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6248400"/>
          </a:xfrm>
        </p:spPr>
        <p:txBody>
          <a:bodyPr>
            <a:normAutofit fontScale="85000" lnSpcReduction="20000"/>
          </a:bodyPr>
          <a:lstStyle/>
          <a:p>
            <a:pPr>
              <a:buNone/>
            </a:pPr>
            <a:r>
              <a:rPr lang="en-US" b="1">
                <a:solidFill>
                  <a:srgbClr val="7030A0"/>
                </a:solidFill>
              </a:rPr>
              <a:t>display()</a:t>
            </a:r>
          </a:p>
          <a:p>
            <a:pPr>
              <a:buNone/>
            </a:pPr>
            <a:r>
              <a:rPr lang="en-US" b="1"/>
              <a:t>{</a:t>
            </a:r>
          </a:p>
          <a:p>
            <a:pPr>
              <a:buNone/>
            </a:pPr>
            <a:r>
              <a:rPr lang="en-US" b="1"/>
              <a:t>    if(head==NULL)</a:t>
            </a:r>
          </a:p>
          <a:p>
            <a:pPr>
              <a:buNone/>
            </a:pPr>
            <a:r>
              <a:rPr lang="en-US" b="1"/>
              <a:t>    {</a:t>
            </a:r>
          </a:p>
          <a:p>
            <a:pPr>
              <a:buNone/>
            </a:pPr>
            <a:r>
              <a:rPr lang="en-US" b="1"/>
              <a:t>                 print “Deletion is not possible stack is empty";</a:t>
            </a:r>
          </a:p>
          <a:p>
            <a:pPr>
              <a:buNone/>
            </a:pPr>
            <a:r>
              <a:rPr lang="en-US" b="1"/>
              <a:t>                 return(0);</a:t>
            </a:r>
          </a:p>
          <a:p>
            <a:pPr>
              <a:buNone/>
            </a:pPr>
            <a:r>
              <a:rPr lang="en-US" b="1"/>
              <a:t>    }</a:t>
            </a:r>
          </a:p>
          <a:p>
            <a:pPr>
              <a:buNone/>
            </a:pPr>
            <a:r>
              <a:rPr lang="en-US" b="1"/>
              <a:t>    top=head;</a:t>
            </a:r>
          </a:p>
          <a:p>
            <a:pPr>
              <a:buNone/>
            </a:pPr>
            <a:r>
              <a:rPr lang="en-US" b="1"/>
              <a:t>    while(top!=NULL)</a:t>
            </a:r>
          </a:p>
          <a:p>
            <a:pPr>
              <a:buNone/>
            </a:pPr>
            <a:r>
              <a:rPr lang="en-US" b="1"/>
              <a:t>    {</a:t>
            </a:r>
          </a:p>
          <a:p>
            <a:pPr>
              <a:buNone/>
            </a:pPr>
            <a:r>
              <a:rPr lang="en-US" b="1"/>
              <a:t>                    </a:t>
            </a:r>
            <a:r>
              <a:rPr lang="en-US" b="1" err="1"/>
              <a:t>printf</a:t>
            </a:r>
            <a:r>
              <a:rPr lang="en-US" b="1"/>
              <a:t>  “top-&gt;data”;</a:t>
            </a:r>
          </a:p>
          <a:p>
            <a:pPr>
              <a:buNone/>
            </a:pPr>
            <a:r>
              <a:rPr lang="en-US" b="1"/>
              <a:t>                    top=top-&gt;link;</a:t>
            </a:r>
          </a:p>
          <a:p>
            <a:pPr>
              <a:buNone/>
            </a:pPr>
            <a:r>
              <a:rPr lang="en-US" b="1"/>
              <a:t>}</a:t>
            </a:r>
          </a:p>
          <a:p>
            <a:pPr>
              <a:buNone/>
            </a:pPr>
            <a:r>
              <a:rPr lang="en-US" b="1"/>
              <a:t>return(0);</a:t>
            </a:r>
          </a:p>
          <a:p>
            <a:pPr>
              <a:buNone/>
            </a:pPr>
            <a:r>
              <a:rPr lang="en-US" b="1"/>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A06AB650870D14683C2E0C81D53E97C" ma:contentTypeVersion="9" ma:contentTypeDescription="Create a new document." ma:contentTypeScope="" ma:versionID="24f3f4f279e93235be8060eeeb785a09">
  <xsd:schema xmlns:xsd="http://www.w3.org/2001/XMLSchema" xmlns:xs="http://www.w3.org/2001/XMLSchema" xmlns:p="http://schemas.microsoft.com/office/2006/metadata/properties" xmlns:ns2="568bec11-dbd9-4d40-a10c-c6ec4eb7b11d" xmlns:ns3="ed45e3d2-0df7-4eff-9a14-e585899f4ac0" targetNamespace="http://schemas.microsoft.com/office/2006/metadata/properties" ma:root="true" ma:fieldsID="a78e496dbb088407c09a4080b28efb0a" ns2:_="" ns3:_="">
    <xsd:import namespace="568bec11-dbd9-4d40-a10c-c6ec4eb7b11d"/>
    <xsd:import namespace="ed45e3d2-0df7-4eff-9a14-e585899f4ac0"/>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MediaServiceDateTaken"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68bec11-dbd9-4d40-a10c-c6ec4eb7b11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ed45e3d2-0df7-4eff-9a14-e585899f4ac0"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A5DD3B2B-8431-4C81-B6DA-8EEC662A165A}">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B1F19A6D-0F27-4772-B2A2-C7578DF08121}">
  <ds:schemaRefs>
    <ds:schemaRef ds:uri="568bec11-dbd9-4d40-a10c-c6ec4eb7b11d"/>
    <ds:schemaRef ds:uri="ed45e3d2-0df7-4eff-9a14-e585899f4ac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545ABE4D-789E-4D21-A5C0-328B9C6623E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75</Slides>
  <Notes>3</Notes>
  <HiddenSlides>0</HiddenSlides>
  <ScaleCrop>false</ScaleCrop>
  <HeadingPairs>
    <vt:vector size="4" baseType="variant">
      <vt:variant>
        <vt:lpstr>Theme</vt:lpstr>
      </vt:variant>
      <vt:variant>
        <vt:i4>1</vt:i4>
      </vt:variant>
      <vt:variant>
        <vt:lpstr>Slide Titles</vt:lpstr>
      </vt:variant>
      <vt:variant>
        <vt:i4>75</vt:i4>
      </vt:variant>
    </vt:vector>
  </HeadingPairs>
  <TitlesOfParts>
    <vt:vector size="76" baseType="lpstr">
      <vt:lpstr>Office Theme</vt:lpstr>
      <vt:lpstr>PowerPoint Presentation</vt:lpstr>
      <vt:lpstr>Topics</vt:lpstr>
      <vt:lpstr>      Stack Operations:  1.Push( ) – Inserting the element at the top of the stack (Inserting a new node at the end of the linked list)  2.Pop( ) – Deleting the top most element from the stack (Deleting the last node from the linked list)       </vt:lpstr>
      <vt:lpstr>                             Stack Operations  Declarations:   struct node {        int data; //Data Field        struct node *link; //Link Field }*top,*head=NULL,*prev,*delnode,*newnode;           </vt:lpstr>
      <vt:lpstr>PowerPoint Presentation</vt:lpstr>
      <vt:lpstr>PowerPoint Presentation</vt:lpstr>
      <vt:lpstr>PowerPoint Presentation</vt:lpstr>
      <vt:lpstr>PowerPoint Presentation</vt:lpstr>
      <vt:lpstr>PowerPoint Presentation</vt:lpstr>
      <vt:lpstr>PowerPoint Presentation</vt:lpstr>
      <vt:lpstr>      Queue Operations:  1.enqueue( ) – Inserting the element at the rear end of the Queue (Inserting a new node at the end of the linked list)  2.dequeue( ) – Deleting the front element from the Queue(Deleting the first node from the linked list)       </vt:lpstr>
      <vt:lpstr>                             Queue Operations  Declarations:   struct node {        int data;        node *link; }*rear,*front=NULL,*delnode,*newnode;           </vt:lpstr>
      <vt:lpstr>PowerPoint Presentation</vt:lpstr>
      <vt:lpstr>Enqueue() – Insertion in a Queue</vt:lpstr>
      <vt:lpstr>Dequeue() – Deletion in a Queue</vt:lpstr>
      <vt:lpstr>Enqueue</vt:lpstr>
      <vt:lpstr>Dequeue</vt:lpstr>
      <vt:lpstr>Types of Linked List </vt:lpstr>
      <vt:lpstr>Display</vt:lpstr>
      <vt:lpstr>PowerPoint Presentation</vt:lpstr>
      <vt:lpstr>Linked List </vt:lpstr>
      <vt:lpstr>Linked List </vt:lpstr>
      <vt:lpstr>Singly Linked List</vt:lpstr>
      <vt:lpstr>PowerPoint Presentation</vt:lpstr>
      <vt:lpstr>PowerPoint Presentation</vt:lpstr>
      <vt:lpstr>Linked List</vt:lpstr>
      <vt:lpstr>Declaration for a SLL</vt:lpstr>
      <vt:lpstr>Singly Linked List</vt:lpstr>
      <vt:lpstr>PowerPoint Presentation</vt:lpstr>
      <vt:lpstr>PowerPoint Presentation</vt:lpstr>
      <vt:lpstr>Creating a SLL</vt:lpstr>
      <vt:lpstr>Inserting as last node in SLL</vt:lpstr>
      <vt:lpstr>Inserting as last node in SLL</vt:lpstr>
      <vt:lpstr>Inserting as First node in SLL</vt:lpstr>
      <vt:lpstr>Inserting as First node in SLL</vt:lpstr>
      <vt:lpstr>PowerPoint Presentation</vt:lpstr>
      <vt:lpstr>PowerPoint Presentation</vt:lpstr>
      <vt:lpstr>PowerPoint Presentation</vt:lpstr>
      <vt:lpstr>Deleting the First node in SLL</vt:lpstr>
      <vt:lpstr>Deleting the First node in SLL</vt:lpstr>
      <vt:lpstr>Deleting the last node in SLL</vt:lpstr>
      <vt:lpstr>Deleting the last node in SLL</vt:lpstr>
      <vt:lpstr>Deleting any node other than first and  last node in SLL</vt:lpstr>
      <vt:lpstr>Deleting any node other than first and  last node in SLL</vt:lpstr>
      <vt:lpstr>Traversal and display</vt:lpstr>
      <vt:lpstr>PowerPoint Presentation</vt:lpstr>
      <vt:lpstr>PowerPoint Presentation</vt:lpstr>
      <vt:lpstr>PowerPoint Presentation</vt:lpstr>
      <vt:lpstr>Advantages of Linked List</vt:lpstr>
      <vt:lpstr>Disadvantages of Linked List</vt:lpstr>
      <vt:lpstr>PowerPoint Presentation</vt:lpstr>
      <vt:lpstr>PowerPoint Presentation</vt:lpstr>
      <vt:lpstr>Doubly Linked List</vt:lpstr>
      <vt:lpstr>PowerPoint Presentation</vt:lpstr>
      <vt:lpstr>Declaration for DLL</vt:lpstr>
      <vt:lpstr>PowerPoint Presentation</vt:lpstr>
      <vt:lpstr>Doubly Linked List</vt:lpstr>
      <vt:lpstr>PowerPoint Presentation</vt:lpstr>
      <vt:lpstr>Creating a DLL</vt:lpstr>
      <vt:lpstr>PowerPoint Presentation</vt:lpstr>
      <vt:lpstr>Insert Last in DLL</vt:lpstr>
      <vt:lpstr>Insert Last in DLL</vt:lpstr>
      <vt:lpstr>Insert First in DLL</vt:lpstr>
      <vt:lpstr>Insert First in DLL</vt:lpstr>
      <vt:lpstr>Insert Middle in DLL</vt:lpstr>
      <vt:lpstr>Insert Middle in DLL</vt:lpstr>
      <vt:lpstr>PowerPoint Presentation</vt:lpstr>
      <vt:lpstr>PowerPoint Presentation</vt:lpstr>
      <vt:lpstr>Delete First in DLL</vt:lpstr>
      <vt:lpstr>PowerPoint Presentation</vt:lpstr>
      <vt:lpstr>Delete Last in DLL</vt:lpstr>
      <vt:lpstr>PowerPoint Presentation</vt:lpstr>
      <vt:lpstr>Delete Middle in DLL</vt:lpstr>
      <vt:lpstr>Traversal and display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 &amp; Queue using Linked list</dc:title>
  <dc:creator>VITCC</dc:creator>
  <cp:revision>6</cp:revision>
  <dcterms:created xsi:type="dcterms:W3CDTF">2013-09-11T08:23:44Z</dcterms:created>
  <dcterms:modified xsi:type="dcterms:W3CDTF">2023-11-03T01:32:32Z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0x0101002A06AB650870D14683C2E0C81D53E97C</vt:lpwstr>
  </property>
</Properties>
</file>