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82"/>
  </p:notesMasterIdLst>
  <p:sldIdLst>
    <p:sldId id="256" r:id="rId2"/>
    <p:sldId id="304" r:id="rId3"/>
    <p:sldId id="285" r:id="rId4"/>
    <p:sldId id="286" r:id="rId5"/>
    <p:sldId id="287" r:id="rId6"/>
    <p:sldId id="315" r:id="rId7"/>
    <p:sldId id="342" r:id="rId8"/>
    <p:sldId id="343" r:id="rId9"/>
    <p:sldId id="344" r:id="rId10"/>
    <p:sldId id="258" r:id="rId11"/>
    <p:sldId id="345" r:id="rId12"/>
    <p:sldId id="261" r:id="rId13"/>
    <p:sldId id="263" r:id="rId14"/>
    <p:sldId id="264" r:id="rId15"/>
    <p:sldId id="265" r:id="rId16"/>
    <p:sldId id="267" r:id="rId17"/>
    <p:sldId id="268" r:id="rId18"/>
    <p:sldId id="273" r:id="rId19"/>
    <p:sldId id="270" r:id="rId20"/>
    <p:sldId id="271" r:id="rId21"/>
    <p:sldId id="272" r:id="rId22"/>
    <p:sldId id="274" r:id="rId23"/>
    <p:sldId id="311" r:id="rId24"/>
    <p:sldId id="312" r:id="rId25"/>
    <p:sldId id="333" r:id="rId26"/>
    <p:sldId id="334" r:id="rId27"/>
    <p:sldId id="278" r:id="rId28"/>
    <p:sldId id="314" r:id="rId29"/>
    <p:sldId id="279" r:id="rId30"/>
    <p:sldId id="290" r:id="rId31"/>
    <p:sldId id="291" r:id="rId32"/>
    <p:sldId id="292" r:id="rId33"/>
    <p:sldId id="293" r:id="rId34"/>
    <p:sldId id="346" r:id="rId35"/>
    <p:sldId id="294" r:id="rId36"/>
    <p:sldId id="347" r:id="rId37"/>
    <p:sldId id="348" r:id="rId38"/>
    <p:sldId id="295" r:id="rId39"/>
    <p:sldId id="296" r:id="rId40"/>
    <p:sldId id="299" r:id="rId41"/>
    <p:sldId id="300" r:id="rId42"/>
    <p:sldId id="302" r:id="rId43"/>
    <p:sldId id="327" r:id="rId44"/>
    <p:sldId id="281" r:id="rId45"/>
    <p:sldId id="282" r:id="rId46"/>
    <p:sldId id="280" r:id="rId47"/>
    <p:sldId id="310" r:id="rId48"/>
    <p:sldId id="284" r:id="rId49"/>
    <p:sldId id="306" r:id="rId50"/>
    <p:sldId id="307" r:id="rId51"/>
    <p:sldId id="308" r:id="rId52"/>
    <p:sldId id="363" r:id="rId53"/>
    <p:sldId id="364" r:id="rId54"/>
    <p:sldId id="365" r:id="rId55"/>
    <p:sldId id="366" r:id="rId56"/>
    <p:sldId id="367" r:id="rId57"/>
    <p:sldId id="368" r:id="rId58"/>
    <p:sldId id="369" r:id="rId59"/>
    <p:sldId id="370" r:id="rId60"/>
    <p:sldId id="371" r:id="rId61"/>
    <p:sldId id="372" r:id="rId62"/>
    <p:sldId id="373" r:id="rId63"/>
    <p:sldId id="374" r:id="rId64"/>
    <p:sldId id="309" r:id="rId65"/>
    <p:sldId id="319" r:id="rId66"/>
    <p:sldId id="335" r:id="rId67"/>
    <p:sldId id="336" r:id="rId68"/>
    <p:sldId id="337" r:id="rId69"/>
    <p:sldId id="338" r:id="rId70"/>
    <p:sldId id="341" r:id="rId71"/>
    <p:sldId id="339" r:id="rId72"/>
    <p:sldId id="340" r:id="rId73"/>
    <p:sldId id="356" r:id="rId74"/>
    <p:sldId id="357" r:id="rId75"/>
    <p:sldId id="358" r:id="rId76"/>
    <p:sldId id="359" r:id="rId77"/>
    <p:sldId id="360" r:id="rId78"/>
    <p:sldId id="362" r:id="rId79"/>
    <p:sldId id="375" r:id="rId80"/>
    <p:sldId id="361"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B2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24" autoAdjust="0"/>
    <p:restoredTop sz="94660"/>
  </p:normalViewPr>
  <p:slideViewPr>
    <p:cSldViewPr>
      <p:cViewPr varScale="1">
        <p:scale>
          <a:sx n="69" d="100"/>
          <a:sy n="69" d="100"/>
        </p:scale>
        <p:origin x="-1428"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856A25-ED0F-4DF3-B9EE-32723E6D7210}" type="datetimeFigureOut">
              <a:rPr lang="en-US" smtClean="0"/>
              <a:pPr/>
              <a:t>12/15/2022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F8417C-61F8-456F-855F-C893F7383B54}" type="slidenum">
              <a:rPr lang="en-US" smtClean="0"/>
              <a:pPr/>
              <a:t>‹#›</a:t>
            </a:fld>
            <a:endParaRPr lang="en-US"/>
          </a:p>
        </p:txBody>
      </p:sp>
    </p:spTree>
    <p:extLst>
      <p:ext uri="{BB962C8B-B14F-4D97-AF65-F5344CB8AC3E}">
        <p14:creationId xmlns:p14="http://schemas.microsoft.com/office/powerpoint/2010/main" val="93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F8417C-61F8-456F-855F-C893F7383B54}" type="slidenum">
              <a:rPr lang="en-US" smtClean="0"/>
              <a:pPr/>
              <a:t>4</a:t>
            </a:fld>
            <a:endParaRPr lang="en-US"/>
          </a:p>
        </p:txBody>
      </p:sp>
    </p:spTree>
    <p:extLst>
      <p:ext uri="{BB962C8B-B14F-4D97-AF65-F5344CB8AC3E}">
        <p14:creationId xmlns:p14="http://schemas.microsoft.com/office/powerpoint/2010/main" val="331422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13D3F6-5839-4F53-9609-98DA700213F1}" type="slidenum">
              <a:rPr lang="en-US"/>
              <a:pPr/>
              <a:t>19</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460A1-1095-414C-B78B-4B1AF8A8D784}" type="slidenum">
              <a:rPr lang="en-US"/>
              <a:pPr/>
              <a:t>20</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25B974-78EF-440C-9F80-25F3FE745DF1}" type="slidenum">
              <a:rPr lang="en-US"/>
              <a:pPr/>
              <a:t>21</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621AC0D-0548-4BDD-9EF3-8B1EB99078AD}" type="slidenum">
              <a:rPr lang="en-US"/>
              <a:pPr/>
              <a:t>27</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BCDA9B3-49FD-4F48-B13D-73D1161E0890}" type="slidenum">
              <a:rPr lang="en-US"/>
              <a:pPr/>
              <a:t>29</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9004E43-EF7B-4D74-8AD6-E5928330ED2E}" type="slidenum">
              <a:rPr lang="en-US"/>
              <a:pPr/>
              <a:t>46</a:t>
            </a:fld>
            <a:endParaRPr lang="en-US"/>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441692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12/15/2022</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12/15/2022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12/15/2022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12/15/2022</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12/15/2022</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5.bin"/><Relationship Id="rId18" Type="http://schemas.openxmlformats.org/officeDocument/2006/relationships/image" Target="../media/image13.png"/><Relationship Id="rId3" Type="http://schemas.openxmlformats.org/officeDocument/2006/relationships/video" Target="file:///F:\Clipart\photos\Metaphor\Watch.jpg" TargetMode="External"/><Relationship Id="rId21" Type="http://schemas.openxmlformats.org/officeDocument/2006/relationships/image" Target="../media/image11.wmf"/><Relationship Id="rId7" Type="http://schemas.openxmlformats.org/officeDocument/2006/relationships/oleObject" Target="../embeddings/oleObject2.bin"/><Relationship Id="rId12" Type="http://schemas.openxmlformats.org/officeDocument/2006/relationships/image" Target="../media/image8.wmf"/><Relationship Id="rId17" Type="http://schemas.openxmlformats.org/officeDocument/2006/relationships/image" Target="../media/image12.png"/><Relationship Id="rId2" Type="http://schemas.openxmlformats.org/officeDocument/2006/relationships/video" Target="file:///F:\Clipart\photos\Medicine\Gauge.jpg" TargetMode="External"/><Relationship Id="rId16" Type="http://schemas.openxmlformats.org/officeDocument/2006/relationships/image" Target="../media/image10.wmf"/><Relationship Id="rId20"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4.bin"/><Relationship Id="rId5" Type="http://schemas.openxmlformats.org/officeDocument/2006/relationships/oleObject" Target="../embeddings/oleObject1.bin"/><Relationship Id="rId15" Type="http://schemas.openxmlformats.org/officeDocument/2006/relationships/oleObject" Target="../embeddings/oleObject6.bin"/><Relationship Id="rId10" Type="http://schemas.openxmlformats.org/officeDocument/2006/relationships/image" Target="../media/image7.wmf"/><Relationship Id="rId19" Type="http://schemas.openxmlformats.org/officeDocument/2006/relationships/image" Target="../media/image14.png"/><Relationship Id="rId4" Type="http://schemas.openxmlformats.org/officeDocument/2006/relationships/slideLayout" Target="../slideLayouts/slideLayout2.xml"/><Relationship Id="rId9" Type="http://schemas.openxmlformats.org/officeDocument/2006/relationships/oleObject" Target="../embeddings/oleObject3.bin"/><Relationship Id="rId14" Type="http://schemas.openxmlformats.org/officeDocument/2006/relationships/image" Target="../media/image9.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28600"/>
            <a:ext cx="8229600" cy="4495800"/>
          </a:xfrm>
        </p:spPr>
        <p:txBody>
          <a:bodyPr>
            <a:normAutofit/>
          </a:bodyPr>
          <a:lstStyle/>
          <a:p>
            <a:r>
              <a:rPr lang="en-US" dirty="0" smtClean="0">
                <a:latin typeface="Times New Roman" pitchFamily="18" charset="0"/>
                <a:cs typeface="Times New Roman" pitchFamily="18" charset="0"/>
              </a:rPr>
              <a:t>Computer Architecture and organization </a:t>
            </a:r>
            <a:br>
              <a:rPr lang="en-US" dirty="0" smtClean="0">
                <a:latin typeface="Times New Roman" pitchFamily="18" charset="0"/>
                <a:cs typeface="Times New Roman" pitchFamily="18" charset="0"/>
              </a:rPr>
            </a:br>
            <a:r>
              <a:rPr lang="en-US" dirty="0" smtClean="0"/>
              <a:t/>
            </a:r>
            <a:br>
              <a:rPr lang="en-US" dirty="0" smtClean="0"/>
            </a:br>
            <a:r>
              <a:rPr lang="en-US" sz="3100" dirty="0" smtClean="0">
                <a:latin typeface="Times New Roman" pitchFamily="18" charset="0"/>
                <a:cs typeface="Times New Roman" pitchFamily="18" charset="0"/>
              </a:rPr>
              <a:t>M.Nivedita</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Assistant Professor</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SCOPE</a:t>
            </a:r>
            <a:br>
              <a:rPr lang="en-US" sz="3100" dirty="0" smtClean="0">
                <a:latin typeface="Times New Roman" pitchFamily="18" charset="0"/>
                <a:cs typeface="Times New Roman" pitchFamily="18" charset="0"/>
              </a:rPr>
            </a:br>
            <a:r>
              <a:rPr lang="en-US" sz="3100" dirty="0" smtClean="0">
                <a:latin typeface="Times New Roman" pitchFamily="18" charset="0"/>
                <a:cs typeface="Times New Roman" pitchFamily="18" charset="0"/>
              </a:rPr>
              <a:t>VIT Chennai</a:t>
            </a:r>
            <a:endParaRPr lang="en-US" sz="31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GB" dirty="0" smtClean="0">
                <a:latin typeface="Times New Roman" pitchFamily="18" charset="0"/>
                <a:cs typeface="Times New Roman" pitchFamily="18" charset="0"/>
              </a:rPr>
              <a:t>All Intel x86 family will share the same basic architecture.</a:t>
            </a:r>
          </a:p>
          <a:p>
            <a:pPr algn="just"/>
            <a:r>
              <a:rPr lang="en-GB" dirty="0" smtClean="0">
                <a:latin typeface="Times New Roman" pitchFamily="18" charset="0"/>
                <a:cs typeface="Times New Roman" pitchFamily="18" charset="0"/>
              </a:rPr>
              <a:t>The IBM System/370 family will share the same basic architecture.</a:t>
            </a:r>
          </a:p>
          <a:p>
            <a:pPr algn="just"/>
            <a:r>
              <a:rPr lang="en-GB" dirty="0" smtClean="0">
                <a:latin typeface="Times New Roman" pitchFamily="18" charset="0"/>
                <a:cs typeface="Times New Roman" pitchFamily="18" charset="0"/>
              </a:rPr>
              <a:t>This helps to enable code compatibility.(backwards)</a:t>
            </a:r>
          </a:p>
          <a:p>
            <a:pPr algn="just"/>
            <a:r>
              <a:rPr lang="en-GB" dirty="0" smtClean="0">
                <a:latin typeface="Times New Roman" pitchFamily="18" charset="0"/>
                <a:cs typeface="Times New Roman" pitchFamily="18" charset="0"/>
              </a:rPr>
              <a:t>But organisation is different for different versions.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26"/>
          <p:cNvSpPr>
            <a:spLocks noChangeShapeType="1"/>
          </p:cNvSpPr>
          <p:nvPr/>
        </p:nvSpPr>
        <p:spPr bwMode="auto">
          <a:xfrm flipV="1">
            <a:off x="4800600" y="2667000"/>
            <a:ext cx="1371600" cy="91440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45" name="Line 30"/>
          <p:cNvSpPr>
            <a:spLocks noChangeShapeType="1"/>
          </p:cNvSpPr>
          <p:nvPr/>
        </p:nvSpPr>
        <p:spPr bwMode="auto">
          <a:xfrm flipV="1">
            <a:off x="5257800" y="4114800"/>
            <a:ext cx="914400" cy="0"/>
          </a:xfrm>
          <a:prstGeom prst="line">
            <a:avLst/>
          </a:prstGeom>
          <a:noFill/>
          <a:ln w="28575">
            <a:solidFill>
              <a:schemeClr val="tx1"/>
            </a:solidFill>
            <a:round/>
            <a:headEnd type="none" w="sm" len="sm"/>
            <a:tailEnd type="triangle" w="med" len="med"/>
          </a:ln>
        </p:spPr>
        <p:txBody>
          <a:bodyPr wrap="none" anchor="ctr"/>
          <a:lstStyle/>
          <a:p>
            <a:endParaRPr lang="en-US"/>
          </a:p>
        </p:txBody>
      </p:sp>
      <p:grpSp>
        <p:nvGrpSpPr>
          <p:cNvPr id="46" name="Group 55"/>
          <p:cNvGrpSpPr/>
          <p:nvPr/>
        </p:nvGrpSpPr>
        <p:grpSpPr>
          <a:xfrm>
            <a:off x="901700" y="2057400"/>
            <a:ext cx="4359275" cy="3657600"/>
            <a:chOff x="838200" y="1879600"/>
            <a:chExt cx="4359275" cy="3657600"/>
          </a:xfrm>
        </p:grpSpPr>
        <p:graphicFrame>
          <p:nvGraphicFramePr>
            <p:cNvPr id="69" name="Object 5"/>
            <p:cNvGraphicFramePr>
              <a:graphicFrameLocks noChangeAspect="1"/>
            </p:cNvGraphicFramePr>
            <p:nvPr/>
          </p:nvGraphicFramePr>
          <p:xfrm>
            <a:off x="3213100" y="2946400"/>
            <a:ext cx="1984375" cy="1955800"/>
          </p:xfrm>
          <a:graphic>
            <a:graphicData uri="http://schemas.openxmlformats.org/presentationml/2006/ole">
              <mc:AlternateContent xmlns:mc="http://schemas.openxmlformats.org/markup-compatibility/2006">
                <mc:Choice xmlns:v="urn:schemas-microsoft-com:vml" Requires="v">
                  <p:oleObj spid="_x0000_s2113" name="Clip" r:id="rId5" imgW="2376720" imgH="2343240" progId="">
                    <p:embed/>
                  </p:oleObj>
                </mc:Choice>
                <mc:Fallback>
                  <p:oleObj name="Clip" r:id="rId5" imgW="2376720" imgH="234324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3100" y="2946400"/>
                          <a:ext cx="1984375" cy="195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 name="Object 8"/>
            <p:cNvGraphicFramePr>
              <a:graphicFrameLocks noChangeAspect="1"/>
            </p:cNvGraphicFramePr>
            <p:nvPr/>
          </p:nvGraphicFramePr>
          <p:xfrm>
            <a:off x="3822700" y="1879600"/>
            <a:ext cx="874713" cy="958850"/>
          </p:xfrm>
          <a:graphic>
            <a:graphicData uri="http://schemas.openxmlformats.org/presentationml/2006/ole">
              <mc:AlternateContent xmlns:mc="http://schemas.openxmlformats.org/markup-compatibility/2006">
                <mc:Choice xmlns:v="urn:schemas-microsoft-com:vml" Requires="v">
                  <p:oleObj spid="_x0000_s2114" name="Clip" r:id="rId7" imgW="875520" imgH="958680" progId="">
                    <p:embed/>
                  </p:oleObj>
                </mc:Choice>
                <mc:Fallback>
                  <p:oleObj name="Clip" r:id="rId7" imgW="875520" imgH="9586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22700" y="1879600"/>
                          <a:ext cx="874713" cy="958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71" name="Group 54"/>
            <p:cNvGrpSpPr/>
            <p:nvPr/>
          </p:nvGrpSpPr>
          <p:grpSpPr>
            <a:xfrm>
              <a:off x="838200" y="2133600"/>
              <a:ext cx="2832100" cy="3403600"/>
              <a:chOff x="838200" y="2133600"/>
              <a:chExt cx="2832100" cy="3403600"/>
            </a:xfrm>
          </p:grpSpPr>
          <p:sp>
            <p:nvSpPr>
              <p:cNvPr id="72" name="Line 6"/>
              <p:cNvSpPr>
                <a:spLocks noChangeShapeType="1"/>
              </p:cNvSpPr>
              <p:nvPr/>
            </p:nvSpPr>
            <p:spPr bwMode="auto">
              <a:xfrm>
                <a:off x="2527300" y="2794000"/>
                <a:ext cx="1143000" cy="609600"/>
              </a:xfrm>
              <a:prstGeom prst="line">
                <a:avLst/>
              </a:prstGeom>
              <a:noFill/>
              <a:ln w="28575">
                <a:solidFill>
                  <a:schemeClr val="tx1"/>
                </a:solidFill>
                <a:round/>
                <a:headEnd type="none" w="sm" len="sm"/>
                <a:tailEnd type="triangle" w="med" len="med"/>
              </a:ln>
            </p:spPr>
            <p:txBody>
              <a:bodyPr wrap="none" anchor="ctr"/>
              <a:lstStyle/>
              <a:p>
                <a:endParaRPr lang="en-US"/>
              </a:p>
            </p:txBody>
          </p:sp>
          <p:sp>
            <p:nvSpPr>
              <p:cNvPr id="73" name="Line 7"/>
              <p:cNvSpPr>
                <a:spLocks noChangeShapeType="1"/>
              </p:cNvSpPr>
              <p:nvPr/>
            </p:nvSpPr>
            <p:spPr bwMode="auto">
              <a:xfrm flipV="1">
                <a:off x="2527300" y="4394200"/>
                <a:ext cx="1066800" cy="457200"/>
              </a:xfrm>
              <a:prstGeom prst="line">
                <a:avLst/>
              </a:prstGeom>
              <a:noFill/>
              <a:ln w="28575">
                <a:solidFill>
                  <a:schemeClr val="tx1"/>
                </a:solidFill>
                <a:round/>
                <a:headEnd type="none" w="sm" len="sm"/>
                <a:tailEnd type="triangle" w="med" len="med"/>
              </a:ln>
            </p:spPr>
            <p:txBody>
              <a:bodyPr wrap="none" anchor="ctr"/>
              <a:lstStyle/>
              <a:p>
                <a:endParaRPr lang="en-US"/>
              </a:p>
            </p:txBody>
          </p:sp>
          <p:grpSp>
            <p:nvGrpSpPr>
              <p:cNvPr id="74" name="Group 53"/>
              <p:cNvGrpSpPr/>
              <p:nvPr/>
            </p:nvGrpSpPr>
            <p:grpSpPr>
              <a:xfrm>
                <a:off x="850900" y="4318000"/>
                <a:ext cx="1676400" cy="1219200"/>
                <a:chOff x="850900" y="4318000"/>
                <a:chExt cx="1676400" cy="1219200"/>
              </a:xfrm>
            </p:grpSpPr>
            <p:sp>
              <p:nvSpPr>
                <p:cNvPr id="89" name="AutoShape 4"/>
                <p:cNvSpPr>
                  <a:spLocks noChangeArrowheads="1"/>
                </p:cNvSpPr>
                <p:nvPr/>
              </p:nvSpPr>
              <p:spPr bwMode="auto">
                <a:xfrm>
                  <a:off x="850900" y="4318000"/>
                  <a:ext cx="1676400" cy="1219200"/>
                </a:xfrm>
                <a:prstGeom prst="roundRect">
                  <a:avLst>
                    <a:gd name="adj" fmla="val 16667"/>
                  </a:avLst>
                </a:prstGeom>
                <a:solidFill>
                  <a:srgbClr val="99FF99"/>
                </a:solidFill>
                <a:ln w="28575">
                  <a:solidFill>
                    <a:schemeClr val="tx1"/>
                  </a:solidFill>
                  <a:round/>
                  <a:headEnd type="none" w="sm" len="sm"/>
                  <a:tailEnd type="none" w="sm" len="sm"/>
                </a:ln>
              </p:spPr>
              <p:txBody>
                <a:bodyPr wrap="none" anchor="ctr"/>
                <a:lstStyle/>
                <a:p>
                  <a:pPr eaLnBrk="0" hangingPunct="0"/>
                  <a:endParaRPr lang="en-US" dirty="0">
                    <a:latin typeface="Arial" charset="0"/>
                  </a:endParaRPr>
                </a:p>
                <a:p>
                  <a:pPr eaLnBrk="0" hangingPunct="0"/>
                  <a:endParaRPr lang="en-US" dirty="0">
                    <a:latin typeface="Arial" charset="0"/>
                  </a:endParaRPr>
                </a:p>
                <a:p>
                  <a:pPr eaLnBrk="0" hangingPunct="0"/>
                  <a:endParaRPr lang="en-US" dirty="0">
                    <a:latin typeface="Arial" charset="0"/>
                  </a:endParaRPr>
                </a:p>
                <a:p>
                  <a:pPr eaLnBrk="0" hangingPunct="0"/>
                  <a:r>
                    <a:rPr lang="en-US" b="1" dirty="0">
                      <a:latin typeface="Arial" charset="0"/>
                    </a:rPr>
                    <a:t>Applications</a:t>
                  </a:r>
                </a:p>
              </p:txBody>
            </p:sp>
            <p:graphicFrame>
              <p:nvGraphicFramePr>
                <p:cNvPr id="90" name="Object 22"/>
                <p:cNvGraphicFramePr>
                  <a:graphicFrameLocks noChangeAspect="1"/>
                </p:cNvGraphicFramePr>
                <p:nvPr/>
              </p:nvGraphicFramePr>
              <p:xfrm>
                <a:off x="1003300" y="4775200"/>
                <a:ext cx="457200" cy="342900"/>
              </p:xfrm>
              <a:graphic>
                <a:graphicData uri="http://schemas.openxmlformats.org/presentationml/2006/ole">
                  <mc:AlternateContent xmlns:mc="http://schemas.openxmlformats.org/markup-compatibility/2006">
                    <mc:Choice xmlns:v="urn:schemas-microsoft-com:vml" Requires="v">
                      <p:oleObj spid="_x0000_s2115" name="Clip" r:id="rId9" imgW="1947600" imgH="1464840" progId="">
                        <p:embed/>
                      </p:oleObj>
                    </mc:Choice>
                    <mc:Fallback>
                      <p:oleObj name="Clip" r:id="rId9" imgW="1947600" imgH="146484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300" y="4775200"/>
                              <a:ext cx="4572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1" name="Object 23"/>
                <p:cNvGraphicFramePr>
                  <a:graphicFrameLocks noChangeAspect="1"/>
                </p:cNvGraphicFramePr>
                <p:nvPr/>
              </p:nvGraphicFramePr>
              <p:xfrm>
                <a:off x="1536700" y="4546600"/>
                <a:ext cx="320675" cy="385763"/>
              </p:xfrm>
              <a:graphic>
                <a:graphicData uri="http://schemas.openxmlformats.org/presentationml/2006/ole">
                  <mc:AlternateContent xmlns:mc="http://schemas.openxmlformats.org/markup-compatibility/2006">
                    <mc:Choice xmlns:v="urn:schemas-microsoft-com:vml" Requires="v">
                      <p:oleObj spid="_x0000_s2116" name="Clip" r:id="rId11" imgW="3681360" imgH="4426920" progId="">
                        <p:embed/>
                      </p:oleObj>
                    </mc:Choice>
                    <mc:Fallback>
                      <p:oleObj name="Clip" r:id="rId11" imgW="3681360" imgH="442692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36700" y="4546600"/>
                              <a:ext cx="320675"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 name="Object 24"/>
                <p:cNvGraphicFramePr>
                  <a:graphicFrameLocks noChangeAspect="1"/>
                </p:cNvGraphicFramePr>
                <p:nvPr/>
              </p:nvGraphicFramePr>
              <p:xfrm>
                <a:off x="1003300" y="4470400"/>
                <a:ext cx="457200" cy="177800"/>
              </p:xfrm>
              <a:graphic>
                <a:graphicData uri="http://schemas.openxmlformats.org/presentationml/2006/ole">
                  <mc:AlternateContent xmlns:mc="http://schemas.openxmlformats.org/markup-compatibility/2006">
                    <mc:Choice xmlns:v="urn:schemas-microsoft-com:vml" Requires="v">
                      <p:oleObj spid="_x0000_s2117" name="Clip" r:id="rId13" imgW="874080" imgH="340920" progId="">
                        <p:embed/>
                      </p:oleObj>
                    </mc:Choice>
                    <mc:Fallback>
                      <p:oleObj name="Clip" r:id="rId13" imgW="874080" imgH="34092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3300" y="4470400"/>
                              <a:ext cx="4572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3" name="Object 25"/>
                <p:cNvGraphicFramePr>
                  <a:graphicFrameLocks noChangeAspect="1"/>
                </p:cNvGraphicFramePr>
                <p:nvPr/>
              </p:nvGraphicFramePr>
              <p:xfrm>
                <a:off x="1993900" y="4570413"/>
                <a:ext cx="381000" cy="376237"/>
              </p:xfrm>
              <a:graphic>
                <a:graphicData uri="http://schemas.openxmlformats.org/presentationml/2006/ole">
                  <mc:AlternateContent xmlns:mc="http://schemas.openxmlformats.org/markup-compatibility/2006">
                    <mc:Choice xmlns:v="urn:schemas-microsoft-com:vml" Requires="v">
                      <p:oleObj spid="_x0000_s2118" name="Clip" r:id="rId15" imgW="3404880" imgH="3368520" progId="">
                        <p:embed/>
                      </p:oleObj>
                    </mc:Choice>
                    <mc:Fallback>
                      <p:oleObj name="Clip" r:id="rId15" imgW="3404880" imgH="336852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93900" y="4570413"/>
                              <a:ext cx="381000" cy="376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75" name="Group 52"/>
              <p:cNvGrpSpPr/>
              <p:nvPr/>
            </p:nvGrpSpPr>
            <p:grpSpPr>
              <a:xfrm>
                <a:off x="838200" y="2133600"/>
                <a:ext cx="1676400" cy="1219200"/>
                <a:chOff x="850900" y="2184400"/>
                <a:chExt cx="1676400" cy="1219200"/>
              </a:xfrm>
            </p:grpSpPr>
            <p:sp>
              <p:nvSpPr>
                <p:cNvPr id="76" name="AutoShape 3"/>
                <p:cNvSpPr>
                  <a:spLocks noChangeArrowheads="1"/>
                </p:cNvSpPr>
                <p:nvPr/>
              </p:nvSpPr>
              <p:spPr bwMode="auto">
                <a:xfrm>
                  <a:off x="850900" y="2184400"/>
                  <a:ext cx="1676400" cy="1219200"/>
                </a:xfrm>
                <a:prstGeom prst="roundRect">
                  <a:avLst>
                    <a:gd name="adj" fmla="val 16667"/>
                  </a:avLst>
                </a:prstGeom>
                <a:solidFill>
                  <a:srgbClr val="99FF99"/>
                </a:solidFill>
                <a:ln w="28575">
                  <a:solidFill>
                    <a:schemeClr val="tx1"/>
                  </a:solidFill>
                  <a:round/>
                  <a:headEnd type="none" w="sm" len="sm"/>
                  <a:tailEnd type="none" w="sm" len="sm"/>
                </a:ln>
              </p:spPr>
              <p:txBody>
                <a:bodyPr wrap="none" anchor="ctr"/>
                <a:lstStyle/>
                <a:p>
                  <a:pPr eaLnBrk="0" hangingPunct="0"/>
                  <a:endParaRPr lang="en-US">
                    <a:latin typeface="Arial" charset="0"/>
                  </a:endParaRPr>
                </a:p>
                <a:p>
                  <a:pPr eaLnBrk="0" hangingPunct="0"/>
                  <a:endParaRPr lang="en-US">
                    <a:latin typeface="Arial" charset="0"/>
                  </a:endParaRPr>
                </a:p>
                <a:p>
                  <a:pPr eaLnBrk="0" hangingPunct="0"/>
                  <a:endParaRPr lang="en-US">
                    <a:latin typeface="Arial" charset="0"/>
                  </a:endParaRPr>
                </a:p>
                <a:p>
                  <a:pPr eaLnBrk="0" hangingPunct="0"/>
                  <a:r>
                    <a:rPr lang="en-US" b="1">
                      <a:latin typeface="Arial" charset="0"/>
                    </a:rPr>
                    <a:t>Technology</a:t>
                  </a:r>
                </a:p>
              </p:txBody>
            </p:sp>
            <p:grpSp>
              <p:nvGrpSpPr>
                <p:cNvPr id="77" name="Group 10"/>
                <p:cNvGrpSpPr>
                  <a:grpSpLocks/>
                </p:cNvGrpSpPr>
                <p:nvPr/>
              </p:nvGrpSpPr>
              <p:grpSpPr bwMode="auto">
                <a:xfrm>
                  <a:off x="1079500" y="2336800"/>
                  <a:ext cx="304800" cy="533400"/>
                  <a:chOff x="576" y="1200"/>
                  <a:chExt cx="192" cy="336"/>
                </a:xfrm>
              </p:grpSpPr>
              <p:sp>
                <p:nvSpPr>
                  <p:cNvPr id="84" name="Line 11"/>
                  <p:cNvSpPr>
                    <a:spLocks noChangeShapeType="1"/>
                  </p:cNvSpPr>
                  <p:nvPr/>
                </p:nvSpPr>
                <p:spPr bwMode="auto">
                  <a:xfrm>
                    <a:off x="576" y="1392"/>
                    <a:ext cx="19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5" name="Line 12"/>
                  <p:cNvSpPr>
                    <a:spLocks noChangeShapeType="1"/>
                  </p:cNvSpPr>
                  <p:nvPr/>
                </p:nvSpPr>
                <p:spPr bwMode="auto">
                  <a:xfrm flipV="1">
                    <a:off x="576" y="1392"/>
                    <a:ext cx="0"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6" name="Line 13"/>
                  <p:cNvSpPr>
                    <a:spLocks noChangeShapeType="1"/>
                  </p:cNvSpPr>
                  <p:nvPr/>
                </p:nvSpPr>
                <p:spPr bwMode="auto">
                  <a:xfrm flipV="1">
                    <a:off x="768" y="1392"/>
                    <a:ext cx="0" cy="144"/>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7" name="Line 14"/>
                  <p:cNvSpPr>
                    <a:spLocks noChangeShapeType="1"/>
                  </p:cNvSpPr>
                  <p:nvPr/>
                </p:nvSpPr>
                <p:spPr bwMode="auto">
                  <a:xfrm>
                    <a:off x="576" y="1344"/>
                    <a:ext cx="192"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8" name="Line 15"/>
                  <p:cNvSpPr>
                    <a:spLocks noChangeShapeType="1"/>
                  </p:cNvSpPr>
                  <p:nvPr/>
                </p:nvSpPr>
                <p:spPr bwMode="auto">
                  <a:xfrm flipV="1">
                    <a:off x="672" y="1200"/>
                    <a:ext cx="0" cy="144"/>
                  </a:xfrm>
                  <a:prstGeom prst="line">
                    <a:avLst/>
                  </a:prstGeom>
                  <a:noFill/>
                  <a:ln w="12700">
                    <a:solidFill>
                      <a:schemeClr val="tx1"/>
                    </a:solidFill>
                    <a:round/>
                    <a:headEnd type="none" w="sm" len="sm"/>
                    <a:tailEnd type="none" w="sm" len="sm"/>
                  </a:ln>
                </p:spPr>
                <p:txBody>
                  <a:bodyPr wrap="none" anchor="ctr"/>
                  <a:lstStyle/>
                  <a:p>
                    <a:endParaRPr lang="en-US"/>
                  </a:p>
                </p:txBody>
              </p:sp>
            </p:grpSp>
            <p:grpSp>
              <p:nvGrpSpPr>
                <p:cNvPr id="78" name="Group 16"/>
                <p:cNvGrpSpPr>
                  <a:grpSpLocks/>
                </p:cNvGrpSpPr>
                <p:nvPr/>
              </p:nvGrpSpPr>
              <p:grpSpPr bwMode="auto">
                <a:xfrm>
                  <a:off x="1460500" y="2870200"/>
                  <a:ext cx="762000" cy="152400"/>
                  <a:chOff x="912" y="1344"/>
                  <a:chExt cx="480" cy="96"/>
                </a:xfrm>
              </p:grpSpPr>
              <p:sp>
                <p:nvSpPr>
                  <p:cNvPr id="80" name="AutoShape 17"/>
                  <p:cNvSpPr>
                    <a:spLocks noChangeArrowheads="1"/>
                  </p:cNvSpPr>
                  <p:nvPr/>
                </p:nvSpPr>
                <p:spPr bwMode="auto">
                  <a:xfrm>
                    <a:off x="960" y="1344"/>
                    <a:ext cx="384" cy="96"/>
                  </a:xfrm>
                  <a:prstGeom prst="roundRect">
                    <a:avLst>
                      <a:gd name="adj" fmla="val 50000"/>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81" name="Oval 18"/>
                  <p:cNvSpPr>
                    <a:spLocks noChangeArrowheads="1"/>
                  </p:cNvSpPr>
                  <p:nvPr/>
                </p:nvSpPr>
                <p:spPr bwMode="auto">
                  <a:xfrm>
                    <a:off x="960" y="1344"/>
                    <a:ext cx="96" cy="96"/>
                  </a:xfrm>
                  <a:prstGeom prst="ellipse">
                    <a:avLst/>
                  </a:prstGeom>
                  <a:solidFill>
                    <a:schemeClr val="accent1"/>
                  </a:solidFill>
                  <a:ln w="12700">
                    <a:solidFill>
                      <a:schemeClr val="tx1"/>
                    </a:solidFill>
                    <a:round/>
                    <a:headEnd type="none" w="sm" len="sm"/>
                    <a:tailEnd type="none" w="sm" len="sm"/>
                  </a:ln>
                </p:spPr>
                <p:txBody>
                  <a:bodyPr wrap="none" anchor="ctr"/>
                  <a:lstStyle/>
                  <a:p>
                    <a:endParaRPr lang="en-US"/>
                  </a:p>
                </p:txBody>
              </p:sp>
              <p:sp>
                <p:nvSpPr>
                  <p:cNvPr id="82" name="Line 19"/>
                  <p:cNvSpPr>
                    <a:spLocks noChangeShapeType="1"/>
                  </p:cNvSpPr>
                  <p:nvPr/>
                </p:nvSpPr>
                <p:spPr bwMode="auto">
                  <a:xfrm>
                    <a:off x="912" y="1392"/>
                    <a:ext cx="96" cy="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83" name="Line 20"/>
                  <p:cNvSpPr>
                    <a:spLocks noChangeShapeType="1"/>
                  </p:cNvSpPr>
                  <p:nvPr/>
                </p:nvSpPr>
                <p:spPr bwMode="auto">
                  <a:xfrm>
                    <a:off x="1344" y="1392"/>
                    <a:ext cx="48" cy="0"/>
                  </a:xfrm>
                  <a:prstGeom prst="line">
                    <a:avLst/>
                  </a:prstGeom>
                  <a:noFill/>
                  <a:ln w="12700">
                    <a:solidFill>
                      <a:schemeClr val="tx1"/>
                    </a:solidFill>
                    <a:round/>
                    <a:headEnd type="none" w="sm" len="sm"/>
                    <a:tailEnd type="none" w="sm" len="sm"/>
                  </a:ln>
                </p:spPr>
                <p:txBody>
                  <a:bodyPr wrap="none" anchor="ctr"/>
                  <a:lstStyle/>
                  <a:p>
                    <a:endParaRPr lang="en-US"/>
                  </a:p>
                </p:txBody>
              </p:sp>
            </p:grpSp>
            <p:pic>
              <p:nvPicPr>
                <p:cNvPr id="79" name="Picture 45"/>
                <p:cNvPicPr>
                  <a:picLocks noChangeArrowheads="1"/>
                </p:cNvPicPr>
                <p:nvPr/>
              </p:nvPicPr>
              <p:blipFill>
                <a:blip r:embed="rId17" cstate="print"/>
                <a:srcRect l="1390" t="1440" r="50" b="1311"/>
                <a:stretch>
                  <a:fillRect/>
                </a:stretch>
              </p:blipFill>
              <p:spPr bwMode="auto">
                <a:xfrm>
                  <a:off x="1689100" y="2260600"/>
                  <a:ext cx="481013" cy="561975"/>
                </a:xfrm>
                <a:prstGeom prst="rect">
                  <a:avLst/>
                </a:prstGeom>
                <a:noFill/>
                <a:ln w="9525">
                  <a:noFill/>
                  <a:miter lim="800000"/>
                  <a:headEnd/>
                  <a:tailEnd/>
                </a:ln>
              </p:spPr>
            </p:pic>
          </p:grpSp>
        </p:grpSp>
      </p:grpSp>
      <p:grpSp>
        <p:nvGrpSpPr>
          <p:cNvPr id="47" name="Group 61"/>
          <p:cNvGrpSpPr/>
          <p:nvPr/>
        </p:nvGrpSpPr>
        <p:grpSpPr>
          <a:xfrm>
            <a:off x="6172200" y="2057400"/>
            <a:ext cx="2374900" cy="4114800"/>
            <a:chOff x="6096000" y="1879600"/>
            <a:chExt cx="2374900" cy="4114800"/>
          </a:xfrm>
        </p:grpSpPr>
        <p:sp>
          <p:nvSpPr>
            <p:cNvPr id="48" name="AutoShape 27"/>
            <p:cNvSpPr>
              <a:spLocks noChangeArrowheads="1"/>
            </p:cNvSpPr>
            <p:nvPr/>
          </p:nvSpPr>
          <p:spPr bwMode="auto">
            <a:xfrm>
              <a:off x="6108700" y="1879600"/>
              <a:ext cx="2362200" cy="1219200"/>
            </a:xfrm>
            <a:prstGeom prst="roundRect">
              <a:avLst>
                <a:gd name="adj" fmla="val 16667"/>
              </a:avLst>
            </a:prstGeom>
            <a:solidFill>
              <a:srgbClr val="FFFF99"/>
            </a:solidFill>
            <a:ln w="28575">
              <a:solidFill>
                <a:schemeClr val="tx1"/>
              </a:solidFill>
              <a:round/>
              <a:headEnd type="none" w="sm" len="sm"/>
              <a:tailEnd type="none" w="sm" len="sm"/>
            </a:ln>
          </p:spPr>
          <p:txBody>
            <a:bodyPr wrap="none" anchor="ctr"/>
            <a:lstStyle/>
            <a:p>
              <a:pPr eaLnBrk="0" hangingPunct="0"/>
              <a:endParaRPr lang="en-US">
                <a:latin typeface="Arial" charset="0"/>
              </a:endParaRPr>
            </a:p>
            <a:p>
              <a:pPr eaLnBrk="0" hangingPunct="0"/>
              <a:endParaRPr lang="en-US">
                <a:latin typeface="Arial" charset="0"/>
              </a:endParaRPr>
            </a:p>
            <a:p>
              <a:pPr eaLnBrk="0" hangingPunct="0"/>
              <a:endParaRPr lang="en-US">
                <a:latin typeface="Arial" charset="0"/>
              </a:endParaRPr>
            </a:p>
            <a:p>
              <a:pPr eaLnBrk="0" hangingPunct="0"/>
              <a:endParaRPr lang="en-US" b="1">
                <a:latin typeface="Arial" charset="0"/>
              </a:endParaRPr>
            </a:p>
            <a:p>
              <a:pPr eaLnBrk="0" hangingPunct="0"/>
              <a:r>
                <a:rPr lang="en-US" b="1">
                  <a:latin typeface="Arial" charset="0"/>
                </a:rPr>
                <a:t>Interfaces</a:t>
              </a:r>
            </a:p>
          </p:txBody>
        </p:sp>
        <p:sp>
          <p:nvSpPr>
            <p:cNvPr id="49" name="Rectangle 32"/>
            <p:cNvSpPr>
              <a:spLocks noChangeArrowheads="1"/>
            </p:cNvSpPr>
            <p:nvPr/>
          </p:nvSpPr>
          <p:spPr bwMode="auto">
            <a:xfrm rot="10800000">
              <a:off x="6642100" y="2032000"/>
              <a:ext cx="304800" cy="838200"/>
            </a:xfrm>
            <a:prstGeom prst="rect">
              <a:avLst/>
            </a:prstGeom>
            <a:solidFill>
              <a:srgbClr val="FFCCCC"/>
            </a:solidFill>
            <a:ln w="28575">
              <a:solidFill>
                <a:schemeClr val="tx1"/>
              </a:solidFill>
              <a:miter lim="800000"/>
              <a:headEnd type="none" w="sm" len="sm"/>
              <a:tailEnd type="none" w="sm" len="sm"/>
            </a:ln>
          </p:spPr>
          <p:txBody>
            <a:bodyPr vert="eaVert" wrap="none" anchor="ctr"/>
            <a:lstStyle/>
            <a:p>
              <a:pPr eaLnBrk="0" hangingPunct="0"/>
              <a:r>
                <a:rPr lang="en-US">
                  <a:latin typeface="Arial" charset="0"/>
                </a:rPr>
                <a:t>ISA</a:t>
              </a:r>
            </a:p>
          </p:txBody>
        </p:sp>
        <p:sp>
          <p:nvSpPr>
            <p:cNvPr id="50" name="Rectangle 33"/>
            <p:cNvSpPr>
              <a:spLocks noChangeArrowheads="1"/>
            </p:cNvSpPr>
            <p:nvPr/>
          </p:nvSpPr>
          <p:spPr bwMode="auto">
            <a:xfrm rot="10800000">
              <a:off x="6337300" y="2032000"/>
              <a:ext cx="304800" cy="838200"/>
            </a:xfrm>
            <a:prstGeom prst="rect">
              <a:avLst/>
            </a:prstGeom>
            <a:solidFill>
              <a:srgbClr val="FFCCCC"/>
            </a:solidFill>
            <a:ln w="28575">
              <a:solidFill>
                <a:schemeClr val="tx1"/>
              </a:solidFill>
              <a:miter lim="800000"/>
              <a:headEnd type="none" w="sm" len="sm"/>
              <a:tailEnd type="none" w="sm" len="sm"/>
            </a:ln>
          </p:spPr>
          <p:txBody>
            <a:bodyPr vert="eaVert" wrap="none" anchor="ctr"/>
            <a:lstStyle/>
            <a:p>
              <a:pPr eaLnBrk="0" hangingPunct="0"/>
              <a:r>
                <a:rPr lang="en-US">
                  <a:latin typeface="Arial" charset="0"/>
                </a:rPr>
                <a:t>API</a:t>
              </a:r>
            </a:p>
          </p:txBody>
        </p:sp>
        <p:sp>
          <p:nvSpPr>
            <p:cNvPr id="51" name="Rectangle 34"/>
            <p:cNvSpPr>
              <a:spLocks noChangeArrowheads="1"/>
            </p:cNvSpPr>
            <p:nvPr/>
          </p:nvSpPr>
          <p:spPr bwMode="auto">
            <a:xfrm rot="10800000">
              <a:off x="7556500" y="2032000"/>
              <a:ext cx="304800" cy="838200"/>
            </a:xfrm>
            <a:prstGeom prst="rect">
              <a:avLst/>
            </a:prstGeom>
            <a:solidFill>
              <a:srgbClr val="FFCCCC"/>
            </a:solidFill>
            <a:ln w="28575">
              <a:solidFill>
                <a:schemeClr val="tx1"/>
              </a:solidFill>
              <a:miter lim="800000"/>
              <a:headEnd type="none" w="sm" len="sm"/>
              <a:tailEnd type="none" w="sm" len="sm"/>
            </a:ln>
          </p:spPr>
          <p:txBody>
            <a:bodyPr vert="eaVert" wrap="none" anchor="ctr"/>
            <a:lstStyle/>
            <a:p>
              <a:pPr eaLnBrk="0" hangingPunct="0"/>
              <a:r>
                <a:rPr lang="en-US">
                  <a:latin typeface="Arial" charset="0"/>
                </a:rPr>
                <a:t>Link</a:t>
              </a:r>
            </a:p>
          </p:txBody>
        </p:sp>
        <p:sp>
          <p:nvSpPr>
            <p:cNvPr id="52" name="Rectangle 35"/>
            <p:cNvSpPr>
              <a:spLocks noChangeArrowheads="1"/>
            </p:cNvSpPr>
            <p:nvPr/>
          </p:nvSpPr>
          <p:spPr bwMode="auto">
            <a:xfrm rot="10800000">
              <a:off x="7861300" y="2032000"/>
              <a:ext cx="292100" cy="838200"/>
            </a:xfrm>
            <a:prstGeom prst="rect">
              <a:avLst/>
            </a:prstGeom>
            <a:solidFill>
              <a:srgbClr val="FFCCCC"/>
            </a:solidFill>
            <a:ln w="28575">
              <a:solidFill>
                <a:schemeClr val="tx1"/>
              </a:solidFill>
              <a:miter lim="800000"/>
              <a:headEnd type="none" w="sm" len="sm"/>
              <a:tailEnd type="none" w="sm" len="sm"/>
            </a:ln>
          </p:spPr>
          <p:txBody>
            <a:bodyPr vert="eaVert" wrap="none" anchor="ctr"/>
            <a:lstStyle/>
            <a:p>
              <a:pPr eaLnBrk="0" hangingPunct="0"/>
              <a:r>
                <a:rPr lang="en-US" dirty="0">
                  <a:latin typeface="Arial" charset="0"/>
                </a:rPr>
                <a:t>I/O Chan</a:t>
              </a:r>
            </a:p>
          </p:txBody>
        </p:sp>
        <p:grpSp>
          <p:nvGrpSpPr>
            <p:cNvPr id="53" name="Group 60"/>
            <p:cNvGrpSpPr/>
            <p:nvPr/>
          </p:nvGrpSpPr>
          <p:grpSpPr>
            <a:xfrm>
              <a:off x="6096000" y="3352800"/>
              <a:ext cx="2374900" cy="2641600"/>
              <a:chOff x="6096000" y="3352800"/>
              <a:chExt cx="2374900" cy="2641600"/>
            </a:xfrm>
          </p:grpSpPr>
          <p:sp>
            <p:nvSpPr>
              <p:cNvPr id="54" name="AutoShape 28"/>
              <p:cNvSpPr>
                <a:spLocks noChangeArrowheads="1"/>
              </p:cNvSpPr>
              <p:nvPr/>
            </p:nvSpPr>
            <p:spPr bwMode="auto">
              <a:xfrm>
                <a:off x="6096000" y="3352800"/>
                <a:ext cx="2362200" cy="1219200"/>
              </a:xfrm>
              <a:prstGeom prst="roundRect">
                <a:avLst>
                  <a:gd name="adj" fmla="val 16667"/>
                </a:avLst>
              </a:prstGeom>
              <a:solidFill>
                <a:srgbClr val="FFFF99"/>
              </a:solidFill>
              <a:ln w="28575">
                <a:solidFill>
                  <a:schemeClr val="tx1"/>
                </a:solidFill>
                <a:round/>
                <a:headEnd type="none" w="sm" len="sm"/>
                <a:tailEnd type="none" w="sm" len="sm"/>
              </a:ln>
            </p:spPr>
            <p:txBody>
              <a:bodyPr wrap="none" anchor="ctr"/>
              <a:lstStyle/>
              <a:p>
                <a:pPr eaLnBrk="0" hangingPunct="0"/>
                <a:endParaRPr lang="en-US" dirty="0">
                  <a:latin typeface="Arial" charset="0"/>
                </a:endParaRPr>
              </a:p>
              <a:p>
                <a:pPr eaLnBrk="0" hangingPunct="0"/>
                <a:endParaRPr lang="en-US" dirty="0">
                  <a:latin typeface="Arial" charset="0"/>
                </a:endParaRPr>
              </a:p>
              <a:p>
                <a:pPr eaLnBrk="0" hangingPunct="0"/>
                <a:endParaRPr lang="en-US" dirty="0">
                  <a:latin typeface="Arial" charset="0"/>
                </a:endParaRPr>
              </a:p>
              <a:p>
                <a:pPr eaLnBrk="0" hangingPunct="0"/>
                <a:endParaRPr lang="en-US" b="1" dirty="0">
                  <a:latin typeface="Arial" charset="0"/>
                </a:endParaRPr>
              </a:p>
              <a:p>
                <a:pPr eaLnBrk="0" hangingPunct="0"/>
                <a:r>
                  <a:rPr lang="en-US" b="1" dirty="0">
                    <a:latin typeface="Arial" charset="0"/>
                  </a:rPr>
                  <a:t>Machine Organization</a:t>
                </a:r>
              </a:p>
            </p:txBody>
          </p:sp>
          <p:grpSp>
            <p:nvGrpSpPr>
              <p:cNvPr id="55" name="Group 36"/>
              <p:cNvGrpSpPr>
                <a:grpSpLocks/>
              </p:cNvGrpSpPr>
              <p:nvPr/>
            </p:nvGrpSpPr>
            <p:grpSpPr bwMode="auto">
              <a:xfrm>
                <a:off x="6794500" y="3479800"/>
                <a:ext cx="815975" cy="785813"/>
                <a:chOff x="2880" y="3377"/>
                <a:chExt cx="514" cy="495"/>
              </a:xfrm>
            </p:grpSpPr>
            <p:sp>
              <p:nvSpPr>
                <p:cNvPr id="61" name="Freeform 37"/>
                <p:cNvSpPr>
                  <a:spLocks/>
                </p:cNvSpPr>
                <p:nvPr/>
              </p:nvSpPr>
              <p:spPr bwMode="auto">
                <a:xfrm>
                  <a:off x="3225" y="3527"/>
                  <a:ext cx="78" cy="235"/>
                </a:xfrm>
                <a:custGeom>
                  <a:avLst/>
                  <a:gdLst>
                    <a:gd name="T0" fmla="*/ 0 w 193"/>
                    <a:gd name="T1" fmla="*/ 0 h 577"/>
                    <a:gd name="T2" fmla="*/ 0 w 193"/>
                    <a:gd name="T3" fmla="*/ 0 h 577"/>
                    <a:gd name="T4" fmla="*/ 0 w 193"/>
                    <a:gd name="T5" fmla="*/ 0 h 577"/>
                    <a:gd name="T6" fmla="*/ 0 w 193"/>
                    <a:gd name="T7" fmla="*/ 0 h 577"/>
                    <a:gd name="T8" fmla="*/ 0 w 193"/>
                    <a:gd name="T9" fmla="*/ 0 h 577"/>
                    <a:gd name="T10" fmla="*/ 0 w 193"/>
                    <a:gd name="T11" fmla="*/ 0 h 577"/>
                    <a:gd name="T12" fmla="*/ 0 w 193"/>
                    <a:gd name="T13" fmla="*/ 0 h 577"/>
                    <a:gd name="T14" fmla="*/ 0 w 193"/>
                    <a:gd name="T15" fmla="*/ 0 h 577"/>
                    <a:gd name="T16" fmla="*/ 0 60000 65536"/>
                    <a:gd name="T17" fmla="*/ 0 60000 65536"/>
                    <a:gd name="T18" fmla="*/ 0 60000 65536"/>
                    <a:gd name="T19" fmla="*/ 0 60000 65536"/>
                    <a:gd name="T20" fmla="*/ 0 60000 65536"/>
                    <a:gd name="T21" fmla="*/ 0 60000 65536"/>
                    <a:gd name="T22" fmla="*/ 0 60000 65536"/>
                    <a:gd name="T23" fmla="*/ 0 60000 65536"/>
                    <a:gd name="T24" fmla="*/ 0 w 193"/>
                    <a:gd name="T25" fmla="*/ 0 h 577"/>
                    <a:gd name="T26" fmla="*/ 193 w 193"/>
                    <a:gd name="T27" fmla="*/ 577 h 57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3" h="577">
                      <a:moveTo>
                        <a:pt x="0" y="0"/>
                      </a:moveTo>
                      <a:lnTo>
                        <a:pt x="0" y="192"/>
                      </a:lnTo>
                      <a:lnTo>
                        <a:pt x="96" y="288"/>
                      </a:lnTo>
                      <a:lnTo>
                        <a:pt x="0" y="384"/>
                      </a:lnTo>
                      <a:lnTo>
                        <a:pt x="0" y="576"/>
                      </a:lnTo>
                      <a:lnTo>
                        <a:pt x="192" y="384"/>
                      </a:lnTo>
                      <a:lnTo>
                        <a:pt x="192" y="192"/>
                      </a:lnTo>
                      <a:lnTo>
                        <a:pt x="0" y="0"/>
                      </a:lnTo>
                    </a:path>
                  </a:pathLst>
                </a:custGeom>
                <a:solidFill>
                  <a:srgbClr val="FFFFCC"/>
                </a:solidFill>
                <a:ln w="19050" cap="rnd" cmpd="sng">
                  <a:solidFill>
                    <a:schemeClr val="tx1"/>
                  </a:solidFill>
                  <a:prstDash val="solid"/>
                  <a:round/>
                  <a:headEnd type="none" w="sm" len="sm"/>
                  <a:tailEnd type="none" w="sm" len="sm"/>
                </a:ln>
              </p:spPr>
              <p:txBody>
                <a:bodyPr/>
                <a:lstStyle/>
                <a:p>
                  <a:endParaRPr lang="en-US"/>
                </a:p>
              </p:txBody>
            </p:sp>
            <p:sp>
              <p:nvSpPr>
                <p:cNvPr id="62" name="Line 38"/>
                <p:cNvSpPr>
                  <a:spLocks noChangeShapeType="1"/>
                </p:cNvSpPr>
                <p:nvPr/>
              </p:nvSpPr>
              <p:spPr bwMode="auto">
                <a:xfrm>
                  <a:off x="3147" y="3566"/>
                  <a:ext cx="78"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63" name="Line 39"/>
                <p:cNvSpPr>
                  <a:spLocks noChangeShapeType="1"/>
                </p:cNvSpPr>
                <p:nvPr/>
              </p:nvSpPr>
              <p:spPr bwMode="auto">
                <a:xfrm>
                  <a:off x="3147" y="3722"/>
                  <a:ext cx="78"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64" name="Line 40"/>
                <p:cNvSpPr>
                  <a:spLocks noChangeShapeType="1"/>
                </p:cNvSpPr>
                <p:nvPr/>
              </p:nvSpPr>
              <p:spPr bwMode="auto">
                <a:xfrm>
                  <a:off x="3303" y="3644"/>
                  <a:ext cx="78" cy="0"/>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65" name="Freeform 41"/>
                <p:cNvSpPr>
                  <a:spLocks/>
                </p:cNvSpPr>
                <p:nvPr/>
              </p:nvSpPr>
              <p:spPr bwMode="auto">
                <a:xfrm>
                  <a:off x="3147" y="3644"/>
                  <a:ext cx="234" cy="176"/>
                </a:xfrm>
                <a:custGeom>
                  <a:avLst/>
                  <a:gdLst>
                    <a:gd name="T0" fmla="*/ 0 w 577"/>
                    <a:gd name="T1" fmla="*/ 0 h 433"/>
                    <a:gd name="T2" fmla="*/ 0 w 577"/>
                    <a:gd name="T3" fmla="*/ 0 h 433"/>
                    <a:gd name="T4" fmla="*/ 0 w 577"/>
                    <a:gd name="T5" fmla="*/ 0 h 433"/>
                    <a:gd name="T6" fmla="*/ 0 60000 65536"/>
                    <a:gd name="T7" fmla="*/ 0 60000 65536"/>
                    <a:gd name="T8" fmla="*/ 0 60000 65536"/>
                    <a:gd name="T9" fmla="*/ 0 w 577"/>
                    <a:gd name="T10" fmla="*/ 0 h 433"/>
                    <a:gd name="T11" fmla="*/ 577 w 577"/>
                    <a:gd name="T12" fmla="*/ 433 h 433"/>
                  </a:gdLst>
                  <a:ahLst/>
                  <a:cxnLst>
                    <a:cxn ang="T6">
                      <a:pos x="T0" y="T1"/>
                    </a:cxn>
                    <a:cxn ang="T7">
                      <a:pos x="T2" y="T3"/>
                    </a:cxn>
                    <a:cxn ang="T8">
                      <a:pos x="T4" y="T5"/>
                    </a:cxn>
                  </a:cxnLst>
                  <a:rect l="T9" t="T10" r="T11" b="T12"/>
                  <a:pathLst>
                    <a:path w="577" h="433">
                      <a:moveTo>
                        <a:pt x="576" y="0"/>
                      </a:moveTo>
                      <a:lnTo>
                        <a:pt x="576" y="432"/>
                      </a:lnTo>
                      <a:lnTo>
                        <a:pt x="0" y="432"/>
                      </a:lnTo>
                    </a:path>
                  </a:pathLst>
                </a:custGeom>
                <a:noFill/>
                <a:ln w="19050" cap="rnd" cmpd="sng">
                  <a:solidFill>
                    <a:schemeClr val="tx1"/>
                  </a:solidFill>
                  <a:prstDash val="solid"/>
                  <a:round/>
                  <a:headEnd type="none" w="sm" len="sm"/>
                  <a:tailEnd type="none" w="sm" len="sm"/>
                </a:ln>
              </p:spPr>
              <p:txBody>
                <a:bodyPr/>
                <a:lstStyle/>
                <a:p>
                  <a:endParaRPr lang="en-US"/>
                </a:p>
              </p:txBody>
            </p:sp>
            <p:sp>
              <p:nvSpPr>
                <p:cNvPr id="66" name="Line 42"/>
                <p:cNvSpPr>
                  <a:spLocks noChangeShapeType="1"/>
                </p:cNvSpPr>
                <p:nvPr/>
              </p:nvSpPr>
              <p:spPr bwMode="auto">
                <a:xfrm flipV="1">
                  <a:off x="3264" y="3449"/>
                  <a:ext cx="0" cy="117"/>
                </a:xfrm>
                <a:prstGeom prst="line">
                  <a:avLst/>
                </a:prstGeom>
                <a:noFill/>
                <a:ln w="19050">
                  <a:solidFill>
                    <a:schemeClr val="tx1"/>
                  </a:solidFill>
                  <a:round/>
                  <a:headEnd type="none" w="sm" len="sm"/>
                  <a:tailEnd type="none" w="sm" len="sm"/>
                </a:ln>
              </p:spPr>
              <p:txBody>
                <a:bodyPr wrap="none" anchor="ctr"/>
                <a:lstStyle/>
                <a:p>
                  <a:endParaRPr lang="en-US"/>
                </a:p>
              </p:txBody>
            </p:sp>
            <p:sp>
              <p:nvSpPr>
                <p:cNvPr id="67" name="Rectangle 43"/>
                <p:cNvSpPr>
                  <a:spLocks noChangeArrowheads="1"/>
                </p:cNvSpPr>
                <p:nvPr/>
              </p:nvSpPr>
              <p:spPr bwMode="auto">
                <a:xfrm>
                  <a:off x="2880" y="3514"/>
                  <a:ext cx="260" cy="358"/>
                </a:xfrm>
                <a:prstGeom prst="rect">
                  <a:avLst/>
                </a:prstGeom>
                <a:solidFill>
                  <a:srgbClr val="99FFFF"/>
                </a:solidFill>
                <a:ln w="19050">
                  <a:solidFill>
                    <a:schemeClr val="tx1"/>
                  </a:solidFill>
                  <a:miter lim="800000"/>
                  <a:headEnd/>
                  <a:tailEnd/>
                </a:ln>
              </p:spPr>
              <p:txBody>
                <a:bodyPr wrap="none" lIns="92075" tIns="46038" rIns="92075" bIns="46038" anchor="ctr"/>
                <a:lstStyle/>
                <a:p>
                  <a:pPr eaLnBrk="0" hangingPunct="0"/>
                  <a:r>
                    <a:rPr lang="en-US" sz="1200">
                      <a:latin typeface="Arial" charset="0"/>
                    </a:rPr>
                    <a:t>Regs</a:t>
                  </a:r>
                </a:p>
              </p:txBody>
            </p:sp>
            <p:sp>
              <p:nvSpPr>
                <p:cNvPr id="68" name="Rectangle 44"/>
                <p:cNvSpPr>
                  <a:spLocks noChangeArrowheads="1"/>
                </p:cNvSpPr>
                <p:nvPr/>
              </p:nvSpPr>
              <p:spPr bwMode="auto">
                <a:xfrm>
                  <a:off x="3134" y="3377"/>
                  <a:ext cx="260" cy="65"/>
                </a:xfrm>
                <a:prstGeom prst="rect">
                  <a:avLst/>
                </a:prstGeom>
                <a:solidFill>
                  <a:srgbClr val="99FF99"/>
                </a:solidFill>
                <a:ln w="19050">
                  <a:solidFill>
                    <a:schemeClr val="tx1"/>
                  </a:solidFill>
                  <a:miter lim="800000"/>
                  <a:headEnd/>
                  <a:tailEnd/>
                </a:ln>
              </p:spPr>
              <p:txBody>
                <a:bodyPr wrap="none" lIns="92075" tIns="46038" rIns="92075" bIns="46038" anchor="ctr"/>
                <a:lstStyle/>
                <a:p>
                  <a:pPr eaLnBrk="0" hangingPunct="0"/>
                  <a:r>
                    <a:rPr lang="en-US" sz="1200">
                      <a:latin typeface="Arial" charset="0"/>
                    </a:rPr>
                    <a:t>IR</a:t>
                  </a:r>
                </a:p>
              </p:txBody>
            </p:sp>
          </p:grpSp>
          <p:grpSp>
            <p:nvGrpSpPr>
              <p:cNvPr id="56" name="Group 56"/>
              <p:cNvGrpSpPr/>
              <p:nvPr/>
            </p:nvGrpSpPr>
            <p:grpSpPr>
              <a:xfrm>
                <a:off x="6108700" y="4775200"/>
                <a:ext cx="2362200" cy="1219200"/>
                <a:chOff x="6108700" y="4775200"/>
                <a:chExt cx="2362200" cy="1219200"/>
              </a:xfrm>
            </p:grpSpPr>
            <p:sp>
              <p:nvSpPr>
                <p:cNvPr id="57" name="AutoShape 29"/>
                <p:cNvSpPr>
                  <a:spLocks noChangeArrowheads="1"/>
                </p:cNvSpPr>
                <p:nvPr/>
              </p:nvSpPr>
              <p:spPr bwMode="auto">
                <a:xfrm>
                  <a:off x="6108700" y="4775200"/>
                  <a:ext cx="2362200" cy="1219200"/>
                </a:xfrm>
                <a:prstGeom prst="roundRect">
                  <a:avLst>
                    <a:gd name="adj" fmla="val 16667"/>
                  </a:avLst>
                </a:prstGeom>
                <a:solidFill>
                  <a:srgbClr val="FFFF99"/>
                </a:solidFill>
                <a:ln w="28575">
                  <a:solidFill>
                    <a:schemeClr val="tx1"/>
                  </a:solidFill>
                  <a:round/>
                  <a:headEnd type="none" w="sm" len="sm"/>
                  <a:tailEnd type="none" w="sm" len="sm"/>
                </a:ln>
              </p:spPr>
              <p:txBody>
                <a:bodyPr wrap="none" anchor="ctr"/>
                <a:lstStyle/>
                <a:p>
                  <a:pPr eaLnBrk="0" hangingPunct="0"/>
                  <a:endParaRPr lang="en-US">
                    <a:latin typeface="Arial" charset="0"/>
                  </a:endParaRPr>
                </a:p>
                <a:p>
                  <a:pPr eaLnBrk="0" hangingPunct="0"/>
                  <a:endParaRPr lang="en-US">
                    <a:latin typeface="Arial" charset="0"/>
                  </a:endParaRPr>
                </a:p>
                <a:p>
                  <a:pPr eaLnBrk="0" hangingPunct="0"/>
                  <a:endParaRPr lang="en-US">
                    <a:latin typeface="Arial" charset="0"/>
                  </a:endParaRPr>
                </a:p>
                <a:p>
                  <a:pPr eaLnBrk="0" hangingPunct="0"/>
                  <a:r>
                    <a:rPr lang="en-US" b="1">
                      <a:latin typeface="Arial" charset="0"/>
                    </a:rPr>
                    <a:t>Measurement &amp;</a:t>
                  </a:r>
                </a:p>
                <a:p>
                  <a:pPr eaLnBrk="0" hangingPunct="0"/>
                  <a:r>
                    <a:rPr lang="en-US" b="1">
                      <a:latin typeface="Arial" charset="0"/>
                    </a:rPr>
                    <a:t>Evaluation</a:t>
                  </a:r>
                </a:p>
              </p:txBody>
            </p:sp>
            <p:pic>
              <p:nvPicPr>
                <p:cNvPr id="58" name="Gauge.jpg">
                  <a:hlinkClick r:id="" action="ppaction://media"/>
                </p:cNvPr>
                <p:cNvPicPr>
                  <a:picLocks noRot="1" noChangeAspect="1" noChangeArrowheads="1"/>
                </p:cNvPicPr>
                <p:nvPr>
                  <a:videoFile r:link="rId2"/>
                </p:nvPr>
              </p:nvPicPr>
              <p:blipFill>
                <a:blip r:embed="rId18" cstate="print"/>
                <a:srcRect/>
                <a:stretch>
                  <a:fillRect/>
                </a:stretch>
              </p:blipFill>
              <p:spPr bwMode="auto">
                <a:xfrm>
                  <a:off x="6870700" y="4851400"/>
                  <a:ext cx="395288" cy="590550"/>
                </a:xfrm>
                <a:prstGeom prst="rect">
                  <a:avLst/>
                </a:prstGeom>
                <a:noFill/>
                <a:ln w="9525">
                  <a:noFill/>
                  <a:miter lim="800000"/>
                  <a:headEnd/>
                  <a:tailEnd/>
                </a:ln>
              </p:spPr>
            </p:pic>
            <p:pic>
              <p:nvPicPr>
                <p:cNvPr id="59" name="Watch.jpg">
                  <a:hlinkClick r:id="" action="ppaction://media"/>
                </p:cNvPr>
                <p:cNvPicPr>
                  <a:picLocks noRot="1" noChangeAspect="1" noChangeArrowheads="1"/>
                </p:cNvPicPr>
                <p:nvPr>
                  <a:videoFile r:link="rId3"/>
                </p:nvPr>
              </p:nvPicPr>
              <p:blipFill>
                <a:blip r:embed="rId19" cstate="print"/>
                <a:srcRect/>
                <a:stretch>
                  <a:fillRect/>
                </a:stretch>
              </p:blipFill>
              <p:spPr bwMode="auto">
                <a:xfrm>
                  <a:off x="6261100" y="4927600"/>
                  <a:ext cx="396875" cy="542925"/>
                </a:xfrm>
                <a:prstGeom prst="rect">
                  <a:avLst/>
                </a:prstGeom>
                <a:noFill/>
                <a:ln w="9525">
                  <a:noFill/>
                  <a:miter lim="800000"/>
                  <a:headEnd/>
                  <a:tailEnd/>
                </a:ln>
              </p:spPr>
            </p:pic>
            <p:graphicFrame>
              <p:nvGraphicFramePr>
                <p:cNvPr id="60" name="Object 48"/>
                <p:cNvGraphicFramePr>
                  <a:graphicFrameLocks noChangeAspect="1"/>
                </p:cNvGraphicFramePr>
                <p:nvPr/>
              </p:nvGraphicFramePr>
              <p:xfrm>
                <a:off x="7404100" y="5030788"/>
                <a:ext cx="914400" cy="381000"/>
              </p:xfrm>
              <a:graphic>
                <a:graphicData uri="http://schemas.openxmlformats.org/presentationml/2006/ole">
                  <mc:AlternateContent xmlns:mc="http://schemas.openxmlformats.org/markup-compatibility/2006">
                    <mc:Choice xmlns:v="urn:schemas-microsoft-com:vml" Requires="v">
                      <p:oleObj spid="_x0000_s2119" name="Clip" r:id="rId20" imgW="1161720" imgH="484560" progId="">
                        <p:embed/>
                      </p:oleObj>
                    </mc:Choice>
                    <mc:Fallback>
                      <p:oleObj name="Clip" r:id="rId20" imgW="1161720" imgH="48456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404100" y="5030788"/>
                              <a:ext cx="9144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cxnSp>
        <p:nvCxnSpPr>
          <p:cNvPr id="95" name="Straight Arrow Connector 94"/>
          <p:cNvCxnSpPr>
            <a:endCxn id="57" idx="1"/>
          </p:cNvCxnSpPr>
          <p:nvPr/>
        </p:nvCxnSpPr>
        <p:spPr>
          <a:xfrm>
            <a:off x="4813300" y="4546600"/>
            <a:ext cx="1371600" cy="1016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3733800" y="5334000"/>
            <a:ext cx="1371600" cy="707886"/>
          </a:xfrm>
          <a:prstGeom prst="rect">
            <a:avLst/>
          </a:prstGeom>
          <a:noFill/>
        </p:spPr>
        <p:txBody>
          <a:bodyPr wrap="square" rtlCol="0">
            <a:spAutoFit/>
          </a:bodyPr>
          <a:lstStyle/>
          <a:p>
            <a:r>
              <a:rPr lang="en-US" sz="2000" dirty="0" smtClean="0">
                <a:latin typeface="Times New Roman" pitchFamily="18" charset="0"/>
                <a:cs typeface="Times New Roman" pitchFamily="18" charset="0"/>
              </a:rPr>
              <a:t>Computer Architect</a:t>
            </a:r>
            <a:endParaRPr lang="en-US" sz="2000" dirty="0">
              <a:latin typeface="Times New Roman" pitchFamily="18" charset="0"/>
              <a:cs typeface="Times New Roman" pitchFamily="18" charset="0"/>
            </a:endParaRPr>
          </a:p>
        </p:txBody>
      </p:sp>
      <p:sp>
        <p:nvSpPr>
          <p:cNvPr id="4" name="AutoShape 234" descr="https://powerpoint.officeapps.live.com/pods/GetClipboardImage.ashx?Id=73882367-aff2-4714-a9c2-1bb1db1fcdcc&amp;DC=PSG4&amp;pkey=6aafb23d-f37a-4315-a937-ba1e644b4dd5&amp;wdwaccluster=PSG4"/>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36" descr="https://powerpoint.officeapps.live.com/pods/GetClipboardImage.ashx?Id=73882367-aff2-4714-a9c2-1bb1db1fcdcc&amp;DC=PSG4&amp;pkey=6aafb23d-f37a-4315-a937-ba1e644b4dd5&amp;wdwaccluster=PSG4"/>
          <p:cNvSpPr>
            <a:spLocks noChangeAspect="1" noChangeArrowheads="1"/>
          </p:cNvSpPr>
          <p:nvPr/>
        </p:nvSpPr>
        <p:spPr bwMode="auto">
          <a:xfrm>
            <a:off x="3651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38" descr="https://powerpoint.officeapps.live.com/pods/GetClipboardImage.ashx?Id=7aa60b5b-052d-4ee0-8577-48f67854f3c3&amp;DC=PSG4&amp;pkey=d65a9fdd-4638-4bf0-a9b9-1804469ece4d&amp;wdwaccluster=PSG4"/>
          <p:cNvSpPr>
            <a:spLocks noChangeAspect="1" noChangeArrowheads="1"/>
          </p:cNvSpPr>
          <p:nvPr/>
        </p:nvSpPr>
        <p:spPr bwMode="auto">
          <a:xfrm>
            <a:off x="5175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60353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smtClean="0">
                <a:latin typeface="Times New Roman" pitchFamily="18" charset="0"/>
                <a:cs typeface="Times New Roman" pitchFamily="18" charset="0"/>
              </a:rPr>
              <a:t>Structure is the way in which components relate to each other.</a:t>
            </a:r>
          </a:p>
          <a:p>
            <a:pPr>
              <a:buNone/>
            </a:pPr>
            <a:endParaRPr lang="en-GB" dirty="0" smtClean="0">
              <a:latin typeface="Times New Roman" pitchFamily="18" charset="0"/>
              <a:cs typeface="Times New Roman" pitchFamily="18" charset="0"/>
            </a:endParaRPr>
          </a:p>
          <a:p>
            <a:r>
              <a:rPr lang="en-GB" dirty="0" smtClean="0">
                <a:latin typeface="Times New Roman" pitchFamily="18" charset="0"/>
                <a:cs typeface="Times New Roman" pitchFamily="18" charset="0"/>
              </a:rPr>
              <a:t>Function is the operation of individual components as part of the structure. The computer functions are,</a:t>
            </a:r>
          </a:p>
          <a:p>
            <a:pPr lvl="1"/>
            <a:r>
              <a:rPr lang="en-GB" dirty="0" smtClean="0">
                <a:latin typeface="Times New Roman" pitchFamily="18" charset="0"/>
                <a:cs typeface="Times New Roman" pitchFamily="18" charset="0"/>
              </a:rPr>
              <a:t>Data processing</a:t>
            </a:r>
          </a:p>
          <a:p>
            <a:pPr lvl="1"/>
            <a:r>
              <a:rPr lang="en-GB" dirty="0" smtClean="0">
                <a:latin typeface="Times New Roman" pitchFamily="18" charset="0"/>
                <a:cs typeface="Times New Roman" pitchFamily="18" charset="0"/>
              </a:rPr>
              <a:t>Data storage</a:t>
            </a:r>
          </a:p>
          <a:p>
            <a:pPr lvl="1"/>
            <a:r>
              <a:rPr lang="en-GB" dirty="0" smtClean="0">
                <a:latin typeface="Times New Roman" pitchFamily="18" charset="0"/>
                <a:cs typeface="Times New Roman" pitchFamily="18" charset="0"/>
              </a:rPr>
              <a:t>Data movement</a:t>
            </a:r>
          </a:p>
          <a:p>
            <a:pPr lvl="1"/>
            <a:r>
              <a:rPr lang="en-GB" dirty="0" smtClean="0">
                <a:latin typeface="Times New Roman" pitchFamily="18" charset="0"/>
                <a:cs typeface="Times New Roman" pitchFamily="18" charset="0"/>
              </a:rPr>
              <a:t>Control</a:t>
            </a:r>
          </a:p>
          <a:p>
            <a:pPr>
              <a:buNone/>
            </a:pPr>
            <a:endParaRPr lang="en-GB" sz="2300"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solidFill>
                  <a:srgbClr val="FF0000"/>
                </a:solidFill>
                <a:latin typeface="Times New Roman" pitchFamily="18" charset="0"/>
                <a:cs typeface="Times New Roman" pitchFamily="18" charset="0"/>
              </a:rPr>
              <a:t>Structure and Function</a:t>
            </a:r>
            <a:endParaRPr lang="en-US" sz="3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0"/>
            <a:ext cx="8229600" cy="1143000"/>
          </a:xfrm>
        </p:spPr>
        <p:txBody>
          <a:bodyPr>
            <a:normAutofit/>
          </a:bodyPr>
          <a:lstStyle/>
          <a:p>
            <a:pPr algn="ctr"/>
            <a:r>
              <a:rPr lang="en-US" sz="3200" dirty="0" smtClean="0">
                <a:solidFill>
                  <a:srgbClr val="FF0000"/>
                </a:solidFill>
                <a:latin typeface="Times New Roman" pitchFamily="18" charset="0"/>
                <a:cs typeface="Times New Roman" pitchFamily="18" charset="0"/>
              </a:rPr>
              <a:t>Functional View</a:t>
            </a:r>
            <a:endParaRPr lang="en-US" sz="3200" dirty="0">
              <a:solidFill>
                <a:srgbClr val="FF0000"/>
              </a:solidFill>
              <a:latin typeface="Times New Roman" pitchFamily="18" charset="0"/>
              <a:cs typeface="Times New Roman" pitchFamily="18" charset="0"/>
            </a:endParaRPr>
          </a:p>
        </p:txBody>
      </p:sp>
      <p:grpSp>
        <p:nvGrpSpPr>
          <p:cNvPr id="9" name="Content Placeholder 8"/>
          <p:cNvGrpSpPr>
            <a:grpSpLocks noGrp="1"/>
          </p:cNvGrpSpPr>
          <p:nvPr/>
        </p:nvGrpSpPr>
        <p:grpSpPr>
          <a:xfrm>
            <a:off x="685800" y="1066800"/>
            <a:ext cx="8229600" cy="4754562"/>
            <a:chOff x="2286000" y="1371600"/>
            <a:chExt cx="4572000" cy="4876800"/>
          </a:xfrm>
        </p:grpSpPr>
        <p:sp>
          <p:nvSpPr>
            <p:cNvPr id="10" name="Oval 7"/>
            <p:cNvSpPr>
              <a:spLocks noChangeArrowheads="1"/>
            </p:cNvSpPr>
            <p:nvPr/>
          </p:nvSpPr>
          <p:spPr bwMode="auto">
            <a:xfrm>
              <a:off x="3429000" y="2286000"/>
              <a:ext cx="1676400" cy="9906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r>
                <a:rPr lang="en-US" dirty="0">
                  <a:latin typeface="Calibri" pitchFamily="34" charset="0"/>
                </a:rPr>
                <a:t>Data Movement</a:t>
              </a:r>
            </a:p>
            <a:p>
              <a:pPr algn="ctr" eaLnBrk="1" hangingPunct="1"/>
              <a:r>
                <a:rPr lang="en-US" dirty="0">
                  <a:latin typeface="Calibri" pitchFamily="34" charset="0"/>
                </a:rPr>
                <a:t>apparatus</a:t>
              </a:r>
            </a:p>
          </p:txBody>
        </p:sp>
        <p:sp>
          <p:nvSpPr>
            <p:cNvPr id="11" name="Oval 8"/>
            <p:cNvSpPr>
              <a:spLocks noChangeArrowheads="1"/>
            </p:cNvSpPr>
            <p:nvPr/>
          </p:nvSpPr>
          <p:spPr bwMode="auto">
            <a:xfrm>
              <a:off x="3276600" y="3657600"/>
              <a:ext cx="2057400" cy="10668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r>
                <a:rPr lang="en-US">
                  <a:latin typeface="Calibri" pitchFamily="34" charset="0"/>
                </a:rPr>
                <a:t>Control Mechanism</a:t>
              </a:r>
            </a:p>
          </p:txBody>
        </p:sp>
        <p:sp>
          <p:nvSpPr>
            <p:cNvPr id="12" name="Oval 9"/>
            <p:cNvSpPr>
              <a:spLocks noChangeArrowheads="1"/>
            </p:cNvSpPr>
            <p:nvPr/>
          </p:nvSpPr>
          <p:spPr bwMode="auto">
            <a:xfrm>
              <a:off x="2286000" y="5105400"/>
              <a:ext cx="1143000" cy="1143000"/>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r>
                <a:rPr lang="en-US" dirty="0">
                  <a:latin typeface="Calibri" pitchFamily="34" charset="0"/>
                </a:rPr>
                <a:t>Data Storage</a:t>
              </a:r>
            </a:p>
            <a:p>
              <a:pPr algn="ctr" eaLnBrk="1" hangingPunct="1"/>
              <a:r>
                <a:rPr lang="en-US" dirty="0">
                  <a:latin typeface="Calibri" pitchFamily="34" charset="0"/>
                </a:rPr>
                <a:t>Facility</a:t>
              </a:r>
            </a:p>
          </p:txBody>
        </p:sp>
        <p:sp>
          <p:nvSpPr>
            <p:cNvPr id="13" name="Oval 10"/>
            <p:cNvSpPr>
              <a:spLocks noChangeArrowheads="1"/>
            </p:cNvSpPr>
            <p:nvPr/>
          </p:nvSpPr>
          <p:spPr bwMode="auto">
            <a:xfrm>
              <a:off x="4699000" y="4888757"/>
              <a:ext cx="1930400" cy="1094228"/>
            </a:xfrm>
            <a:prstGeom prst="ellipse">
              <a:avLst/>
            </a:prstGeom>
            <a:solidFill>
              <a:schemeClr val="accent1">
                <a:lumMod val="40000"/>
                <a:lumOff val="60000"/>
              </a:schemeClr>
            </a:solidFill>
            <a:ln w="9525">
              <a:solidFill>
                <a:schemeClr val="tx1"/>
              </a:solidFill>
              <a:round/>
              <a:headEnd/>
              <a:tailEnd/>
            </a:ln>
            <a:effectLst/>
          </p:spPr>
          <p:txBody>
            <a:bodyPr wrap="none" anchor="ctr"/>
            <a:lstStyle/>
            <a:p>
              <a:pPr algn="ctr" eaLnBrk="1" hangingPunct="1"/>
              <a:r>
                <a:rPr lang="en-US">
                  <a:latin typeface="Calibri" pitchFamily="34" charset="0"/>
                </a:rPr>
                <a:t>Data Processing Facility</a:t>
              </a:r>
            </a:p>
          </p:txBody>
        </p:sp>
        <p:sp>
          <p:nvSpPr>
            <p:cNvPr id="14" name="Line 11"/>
            <p:cNvSpPr>
              <a:spLocks noChangeShapeType="1"/>
            </p:cNvSpPr>
            <p:nvPr/>
          </p:nvSpPr>
          <p:spPr bwMode="auto">
            <a:xfrm flipH="1">
              <a:off x="2971800" y="4495800"/>
              <a:ext cx="457200" cy="609600"/>
            </a:xfrm>
            <a:prstGeom prst="line">
              <a:avLst/>
            </a:prstGeom>
            <a:noFill/>
            <a:ln w="9525">
              <a:solidFill>
                <a:schemeClr val="tx1"/>
              </a:solidFill>
              <a:round/>
              <a:headEnd/>
              <a:tailEnd type="triangle" w="med" len="med"/>
            </a:ln>
            <a:effectLst/>
          </p:spPr>
          <p:txBody>
            <a:bodyPr/>
            <a:lstStyle/>
            <a:p>
              <a:endParaRPr lang="en-US"/>
            </a:p>
          </p:txBody>
        </p:sp>
        <p:sp>
          <p:nvSpPr>
            <p:cNvPr id="15" name="Line 12"/>
            <p:cNvSpPr>
              <a:spLocks noChangeShapeType="1"/>
            </p:cNvSpPr>
            <p:nvPr/>
          </p:nvSpPr>
          <p:spPr bwMode="auto">
            <a:xfrm flipV="1">
              <a:off x="3276600" y="4648200"/>
              <a:ext cx="381000" cy="533400"/>
            </a:xfrm>
            <a:prstGeom prst="line">
              <a:avLst/>
            </a:prstGeom>
            <a:noFill/>
            <a:ln w="9525">
              <a:solidFill>
                <a:schemeClr val="tx1"/>
              </a:solidFill>
              <a:round/>
              <a:headEnd/>
              <a:tailEnd type="triangle" w="med" len="med"/>
            </a:ln>
            <a:effectLst/>
          </p:spPr>
          <p:txBody>
            <a:bodyPr/>
            <a:lstStyle/>
            <a:p>
              <a:endParaRPr lang="en-US"/>
            </a:p>
          </p:txBody>
        </p:sp>
        <p:sp>
          <p:nvSpPr>
            <p:cNvPr id="16" name="Line 22"/>
            <p:cNvSpPr>
              <a:spLocks noChangeShapeType="1"/>
            </p:cNvSpPr>
            <p:nvPr/>
          </p:nvSpPr>
          <p:spPr bwMode="auto">
            <a:xfrm flipH="1" flipV="1">
              <a:off x="4800600" y="4648200"/>
              <a:ext cx="152400" cy="381000"/>
            </a:xfrm>
            <a:prstGeom prst="line">
              <a:avLst/>
            </a:prstGeom>
            <a:noFill/>
            <a:ln w="9525">
              <a:solidFill>
                <a:schemeClr val="tx1"/>
              </a:solidFill>
              <a:round/>
              <a:headEnd/>
              <a:tailEnd type="triangle" w="med" len="med"/>
            </a:ln>
            <a:effectLst/>
          </p:spPr>
          <p:txBody>
            <a:bodyPr/>
            <a:lstStyle/>
            <a:p>
              <a:endParaRPr lang="en-US"/>
            </a:p>
          </p:txBody>
        </p:sp>
        <p:sp>
          <p:nvSpPr>
            <p:cNvPr id="17" name="Line 23"/>
            <p:cNvSpPr>
              <a:spLocks noChangeShapeType="1"/>
            </p:cNvSpPr>
            <p:nvPr/>
          </p:nvSpPr>
          <p:spPr bwMode="auto">
            <a:xfrm>
              <a:off x="5181600" y="4495800"/>
              <a:ext cx="228600" cy="457200"/>
            </a:xfrm>
            <a:prstGeom prst="line">
              <a:avLst/>
            </a:prstGeom>
            <a:noFill/>
            <a:ln w="9525">
              <a:solidFill>
                <a:schemeClr val="tx1"/>
              </a:solidFill>
              <a:round/>
              <a:headEnd/>
              <a:tailEnd type="triangle" w="med" len="med"/>
            </a:ln>
            <a:effectLst/>
          </p:spPr>
          <p:txBody>
            <a:bodyPr/>
            <a:lstStyle/>
            <a:p>
              <a:endParaRPr lang="en-US"/>
            </a:p>
          </p:txBody>
        </p:sp>
        <p:sp>
          <p:nvSpPr>
            <p:cNvPr id="18" name="Line 24"/>
            <p:cNvSpPr>
              <a:spLocks noChangeShapeType="1"/>
            </p:cNvSpPr>
            <p:nvPr/>
          </p:nvSpPr>
          <p:spPr bwMode="auto">
            <a:xfrm flipV="1">
              <a:off x="4038600" y="3276600"/>
              <a:ext cx="0" cy="381000"/>
            </a:xfrm>
            <a:prstGeom prst="line">
              <a:avLst/>
            </a:prstGeom>
            <a:noFill/>
            <a:ln w="9525">
              <a:solidFill>
                <a:schemeClr val="tx1"/>
              </a:solidFill>
              <a:round/>
              <a:headEnd/>
              <a:tailEnd type="triangle" w="med" len="med"/>
            </a:ln>
            <a:effectLst/>
          </p:spPr>
          <p:txBody>
            <a:bodyPr/>
            <a:lstStyle/>
            <a:p>
              <a:endParaRPr lang="en-US"/>
            </a:p>
          </p:txBody>
        </p:sp>
        <p:sp>
          <p:nvSpPr>
            <p:cNvPr id="19" name="Line 25"/>
            <p:cNvSpPr>
              <a:spLocks noChangeShapeType="1"/>
            </p:cNvSpPr>
            <p:nvPr/>
          </p:nvSpPr>
          <p:spPr bwMode="auto">
            <a:xfrm>
              <a:off x="4191000" y="3276600"/>
              <a:ext cx="0" cy="381000"/>
            </a:xfrm>
            <a:prstGeom prst="line">
              <a:avLst/>
            </a:prstGeom>
            <a:noFill/>
            <a:ln w="9525">
              <a:solidFill>
                <a:schemeClr val="tx1"/>
              </a:solidFill>
              <a:round/>
              <a:headEnd/>
              <a:tailEnd type="triangle" w="med" len="med"/>
            </a:ln>
            <a:effectLst/>
          </p:spPr>
          <p:txBody>
            <a:bodyPr/>
            <a:lstStyle/>
            <a:p>
              <a:endParaRPr lang="en-US"/>
            </a:p>
          </p:txBody>
        </p:sp>
        <p:sp>
          <p:nvSpPr>
            <p:cNvPr id="20" name="Text Box 26"/>
            <p:cNvSpPr txBox="1">
              <a:spLocks noChangeArrowheads="1"/>
            </p:cNvSpPr>
            <p:nvPr/>
          </p:nvSpPr>
          <p:spPr bwMode="auto">
            <a:xfrm>
              <a:off x="2286000" y="1371600"/>
              <a:ext cx="4572000" cy="641350"/>
            </a:xfrm>
            <a:prstGeom prst="rect">
              <a:avLst/>
            </a:prstGeom>
            <a:noFill/>
            <a:ln w="9525">
              <a:noFill/>
              <a:miter lim="800000"/>
              <a:headEnd/>
              <a:tailEnd/>
            </a:ln>
            <a:effectLst/>
          </p:spPr>
          <p:txBody>
            <a:bodyPr>
              <a:spAutoFit/>
            </a:bodyPr>
            <a:lstStyle/>
            <a:p>
              <a:pPr eaLnBrk="1" hangingPunct="1"/>
              <a:r>
                <a:rPr lang="en-US" dirty="0">
                  <a:latin typeface="Calibri" pitchFamily="34" charset="0"/>
                </a:rPr>
                <a:t>Operating Environment (Source, Destination of Data)</a:t>
              </a:r>
            </a:p>
          </p:txBody>
        </p:sp>
        <p:sp>
          <p:nvSpPr>
            <p:cNvPr id="21" name="Line 34"/>
            <p:cNvSpPr>
              <a:spLocks noChangeShapeType="1"/>
            </p:cNvSpPr>
            <p:nvPr/>
          </p:nvSpPr>
          <p:spPr bwMode="auto">
            <a:xfrm flipV="1">
              <a:off x="4191000" y="1676400"/>
              <a:ext cx="0" cy="609600"/>
            </a:xfrm>
            <a:prstGeom prst="line">
              <a:avLst/>
            </a:prstGeom>
            <a:noFill/>
            <a:ln w="9525">
              <a:solidFill>
                <a:schemeClr val="tx1"/>
              </a:solidFill>
              <a:round/>
              <a:headEnd/>
              <a:tailEnd type="triangle" w="med" len="med"/>
            </a:ln>
            <a:effectLst/>
          </p:spPr>
          <p:txBody>
            <a:bodyPr/>
            <a:lstStyle/>
            <a:p>
              <a:endParaRPr lang="en-US"/>
            </a:p>
          </p:txBody>
        </p:sp>
        <p:sp>
          <p:nvSpPr>
            <p:cNvPr id="22" name="Line 42"/>
            <p:cNvSpPr>
              <a:spLocks noChangeShapeType="1"/>
            </p:cNvSpPr>
            <p:nvPr/>
          </p:nvSpPr>
          <p:spPr bwMode="auto">
            <a:xfrm>
              <a:off x="4419600" y="1676400"/>
              <a:ext cx="0" cy="609600"/>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304800"/>
            <a:ext cx="8229600" cy="1143000"/>
          </a:xfrm>
        </p:spPr>
        <p:txBody>
          <a:bodyPr>
            <a:normAutofit/>
          </a:bodyPr>
          <a:lstStyle/>
          <a:p>
            <a:pPr algn="ctr"/>
            <a:r>
              <a:rPr lang="en-US" sz="3200" dirty="0" smtClean="0">
                <a:solidFill>
                  <a:srgbClr val="FF0000"/>
                </a:solidFill>
                <a:latin typeface="Times New Roman" pitchFamily="18" charset="0"/>
                <a:cs typeface="Times New Roman" pitchFamily="18" charset="0"/>
              </a:rPr>
              <a:t>Data Movement</a:t>
            </a:r>
            <a:endParaRPr lang="en-US" sz="3200" dirty="0">
              <a:solidFill>
                <a:srgbClr val="FF0000"/>
              </a:solidFill>
              <a:latin typeface="Times New Roman" pitchFamily="18" charset="0"/>
              <a:cs typeface="Times New Roman" pitchFamily="18" charset="0"/>
            </a:endParaRPr>
          </a:p>
        </p:txBody>
      </p:sp>
      <p:grpSp>
        <p:nvGrpSpPr>
          <p:cNvPr id="4" name="Content Placeholder 3"/>
          <p:cNvGrpSpPr>
            <a:grpSpLocks noGrp="1"/>
          </p:cNvGrpSpPr>
          <p:nvPr/>
        </p:nvGrpSpPr>
        <p:grpSpPr>
          <a:xfrm>
            <a:off x="1447800" y="1752600"/>
            <a:ext cx="6296891" cy="4183120"/>
            <a:chOff x="2895600" y="1752600"/>
            <a:chExt cx="3338111" cy="4216662"/>
          </a:xfrm>
          <a:solidFill>
            <a:schemeClr val="accent1">
              <a:lumMod val="40000"/>
              <a:lumOff val="60000"/>
            </a:schemeClr>
          </a:solidFill>
        </p:grpSpPr>
        <p:sp>
          <p:nvSpPr>
            <p:cNvPr id="5" name="Oval 4"/>
            <p:cNvSpPr>
              <a:spLocks noChangeArrowheads="1"/>
            </p:cNvSpPr>
            <p:nvPr/>
          </p:nvSpPr>
          <p:spPr bwMode="auto">
            <a:xfrm>
              <a:off x="3657600" y="1752600"/>
              <a:ext cx="1447800" cy="914400"/>
            </a:xfrm>
            <a:prstGeom prst="ellipse">
              <a:avLst/>
            </a:prstGeom>
            <a:grpFill/>
            <a:ln w="9525">
              <a:solidFill>
                <a:schemeClr val="tx1"/>
              </a:solidFill>
              <a:round/>
              <a:headEnd/>
              <a:tailEnd/>
            </a:ln>
            <a:effectLst/>
          </p:spPr>
          <p:txBody>
            <a:bodyPr wrap="none" anchor="ctr"/>
            <a:lstStyle/>
            <a:p>
              <a:pPr algn="ctr" eaLnBrk="1" hangingPunct="1"/>
              <a:r>
                <a:rPr lang="en-US" dirty="0">
                  <a:latin typeface="Calibri" pitchFamily="34" charset="0"/>
                </a:rPr>
                <a:t>movement</a:t>
              </a:r>
            </a:p>
          </p:txBody>
        </p:sp>
        <p:sp>
          <p:nvSpPr>
            <p:cNvPr id="6" name="Oval 5"/>
            <p:cNvSpPr>
              <a:spLocks noChangeArrowheads="1"/>
            </p:cNvSpPr>
            <p:nvPr/>
          </p:nvSpPr>
          <p:spPr bwMode="auto">
            <a:xfrm>
              <a:off x="3962400" y="3276600"/>
              <a:ext cx="914400" cy="914400"/>
            </a:xfrm>
            <a:prstGeom prst="ellipse">
              <a:avLst/>
            </a:prstGeom>
            <a:grpFill/>
            <a:ln w="9525">
              <a:solidFill>
                <a:schemeClr val="tx1"/>
              </a:solidFill>
              <a:round/>
              <a:headEnd/>
              <a:tailEnd/>
            </a:ln>
            <a:effectLst/>
          </p:spPr>
          <p:txBody>
            <a:bodyPr wrap="none" anchor="ctr"/>
            <a:lstStyle/>
            <a:p>
              <a:pPr algn="ctr" eaLnBrk="1" hangingPunct="1"/>
              <a:r>
                <a:rPr lang="en-US" dirty="0">
                  <a:latin typeface="Calibri" pitchFamily="34" charset="0"/>
                </a:rPr>
                <a:t>control</a:t>
              </a:r>
            </a:p>
          </p:txBody>
        </p:sp>
        <p:sp>
          <p:nvSpPr>
            <p:cNvPr id="7" name="Oval 6"/>
            <p:cNvSpPr>
              <a:spLocks noChangeArrowheads="1"/>
            </p:cNvSpPr>
            <p:nvPr/>
          </p:nvSpPr>
          <p:spPr bwMode="auto">
            <a:xfrm>
              <a:off x="2895600" y="4953000"/>
              <a:ext cx="990600" cy="9906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Storage</a:t>
              </a:r>
            </a:p>
          </p:txBody>
        </p:sp>
        <p:sp>
          <p:nvSpPr>
            <p:cNvPr id="8" name="Oval 7"/>
            <p:cNvSpPr>
              <a:spLocks noChangeArrowheads="1"/>
            </p:cNvSpPr>
            <p:nvPr/>
          </p:nvSpPr>
          <p:spPr bwMode="auto">
            <a:xfrm>
              <a:off x="5319311" y="4978662"/>
              <a:ext cx="914400" cy="990600"/>
            </a:xfrm>
            <a:prstGeom prst="ellipse">
              <a:avLst/>
            </a:prstGeom>
            <a:grpFill/>
            <a:ln w="9525">
              <a:solidFill>
                <a:schemeClr val="tx1"/>
              </a:solidFill>
              <a:round/>
              <a:headEnd/>
              <a:tailEnd/>
            </a:ln>
            <a:effectLst/>
          </p:spPr>
          <p:txBody>
            <a:bodyPr wrap="none" anchor="ctr"/>
            <a:lstStyle/>
            <a:p>
              <a:pPr algn="ctr" eaLnBrk="1" hangingPunct="1"/>
              <a:r>
                <a:rPr lang="en-US" dirty="0" smtClean="0">
                  <a:latin typeface="Calibri" pitchFamily="34" charset="0"/>
                </a:rPr>
                <a:t>Processing</a:t>
              </a:r>
              <a:endParaRPr lang="en-US" dirty="0">
                <a:latin typeface="Calibri" pitchFamily="34" charset="0"/>
              </a:endParaRPr>
            </a:p>
          </p:txBody>
        </p:sp>
        <p:sp>
          <p:nvSpPr>
            <p:cNvPr id="9" name="Line 10"/>
            <p:cNvSpPr>
              <a:spLocks noChangeShapeType="1"/>
            </p:cNvSpPr>
            <p:nvPr/>
          </p:nvSpPr>
          <p:spPr bwMode="auto">
            <a:xfrm>
              <a:off x="4343400" y="2667000"/>
              <a:ext cx="0" cy="609600"/>
            </a:xfrm>
            <a:prstGeom prst="line">
              <a:avLst/>
            </a:prstGeom>
            <a:grpFill/>
            <a:ln w="9525">
              <a:solidFill>
                <a:schemeClr val="tx1"/>
              </a:solidFill>
              <a:round/>
              <a:headEnd/>
              <a:tailEnd/>
            </a:ln>
            <a:effectLst/>
          </p:spPr>
          <p:txBody>
            <a:bodyPr/>
            <a:lstStyle/>
            <a:p>
              <a:endParaRPr lang="en-US"/>
            </a:p>
          </p:txBody>
        </p:sp>
        <p:sp>
          <p:nvSpPr>
            <p:cNvPr id="10" name="Line 11"/>
            <p:cNvSpPr>
              <a:spLocks noChangeShapeType="1"/>
            </p:cNvSpPr>
            <p:nvPr/>
          </p:nvSpPr>
          <p:spPr bwMode="auto">
            <a:xfrm flipH="1">
              <a:off x="3581400" y="4191000"/>
              <a:ext cx="685800" cy="762000"/>
            </a:xfrm>
            <a:prstGeom prst="line">
              <a:avLst/>
            </a:prstGeom>
            <a:grpFill/>
            <a:ln w="9525">
              <a:solidFill>
                <a:schemeClr val="tx1"/>
              </a:solidFill>
              <a:round/>
              <a:headEnd/>
              <a:tailEnd/>
            </a:ln>
            <a:effectLst/>
          </p:spPr>
          <p:txBody>
            <a:bodyPr/>
            <a:lstStyle/>
            <a:p>
              <a:endParaRPr lang="en-US"/>
            </a:p>
          </p:txBody>
        </p:sp>
        <p:sp>
          <p:nvSpPr>
            <p:cNvPr id="11" name="Line 12"/>
            <p:cNvSpPr>
              <a:spLocks noChangeShapeType="1"/>
            </p:cNvSpPr>
            <p:nvPr/>
          </p:nvSpPr>
          <p:spPr bwMode="auto">
            <a:xfrm>
              <a:off x="4648200" y="4114800"/>
              <a:ext cx="914400" cy="914400"/>
            </a:xfrm>
            <a:prstGeom prst="line">
              <a:avLst/>
            </a:prstGeom>
            <a:grpFill/>
            <a:ln w="9525">
              <a:solidFill>
                <a:schemeClr val="tx1"/>
              </a:solidFill>
              <a:round/>
              <a:headEnd/>
              <a:tailEnd/>
            </a:ln>
            <a:effectLst/>
          </p:spPr>
          <p:txBody>
            <a:bodyPr/>
            <a:lstStyle/>
            <a:p>
              <a:endParaRPr lang="en-US"/>
            </a:p>
          </p:txBody>
        </p:sp>
        <p:sp>
          <p:nvSpPr>
            <p:cNvPr id="12" name="Line 14"/>
            <p:cNvSpPr>
              <a:spLocks noChangeShapeType="1"/>
            </p:cNvSpPr>
            <p:nvPr/>
          </p:nvSpPr>
          <p:spPr bwMode="auto">
            <a:xfrm>
              <a:off x="3124200" y="3581400"/>
              <a:ext cx="1371600" cy="1371600"/>
            </a:xfrm>
            <a:prstGeom prst="line">
              <a:avLst/>
            </a:prstGeom>
            <a:grpFill/>
            <a:ln w="9525">
              <a:solidFill>
                <a:schemeClr val="tx1"/>
              </a:solidFill>
              <a:round/>
              <a:headEnd/>
              <a:tailEnd/>
            </a:ln>
            <a:effectLst/>
          </p:spPr>
          <p:txBody>
            <a:bodyPr/>
            <a:lstStyle/>
            <a:p>
              <a:endParaRPr lang="en-US"/>
            </a:p>
          </p:txBody>
        </p:sp>
        <p:sp>
          <p:nvSpPr>
            <p:cNvPr id="13" name="Line 15"/>
            <p:cNvSpPr>
              <a:spLocks noChangeShapeType="1"/>
            </p:cNvSpPr>
            <p:nvPr/>
          </p:nvSpPr>
          <p:spPr bwMode="auto">
            <a:xfrm flipV="1">
              <a:off x="4495800" y="3352800"/>
              <a:ext cx="1143000" cy="1600200"/>
            </a:xfrm>
            <a:prstGeom prst="line">
              <a:avLst/>
            </a:prstGeom>
            <a:grp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304800"/>
            <a:ext cx="8229600" cy="1143000"/>
          </a:xfrm>
        </p:spPr>
        <p:txBody>
          <a:bodyPr>
            <a:normAutofit/>
          </a:bodyPr>
          <a:lstStyle/>
          <a:p>
            <a:pPr algn="ctr"/>
            <a:r>
              <a:rPr lang="en-US" sz="3200" dirty="0" smtClean="0">
                <a:solidFill>
                  <a:srgbClr val="FF0000"/>
                </a:solidFill>
                <a:latin typeface="Times New Roman" pitchFamily="18" charset="0"/>
                <a:cs typeface="Times New Roman" pitchFamily="18" charset="0"/>
              </a:rPr>
              <a:t>Storage</a:t>
            </a:r>
            <a:endParaRPr lang="en-US" sz="3200" dirty="0">
              <a:solidFill>
                <a:srgbClr val="FF0000"/>
              </a:solidFill>
              <a:latin typeface="Times New Roman" pitchFamily="18" charset="0"/>
              <a:cs typeface="Times New Roman" pitchFamily="18" charset="0"/>
            </a:endParaRPr>
          </a:p>
        </p:txBody>
      </p:sp>
      <p:grpSp>
        <p:nvGrpSpPr>
          <p:cNvPr id="4" name="Content Placeholder 3"/>
          <p:cNvGrpSpPr>
            <a:grpSpLocks noGrp="1"/>
          </p:cNvGrpSpPr>
          <p:nvPr/>
        </p:nvGrpSpPr>
        <p:grpSpPr>
          <a:xfrm>
            <a:off x="2634343" y="2133600"/>
            <a:ext cx="4604657" cy="3700462"/>
            <a:chOff x="2743200" y="1752600"/>
            <a:chExt cx="3581400" cy="4343400"/>
          </a:xfrm>
          <a:solidFill>
            <a:schemeClr val="accent1">
              <a:lumMod val="40000"/>
              <a:lumOff val="60000"/>
            </a:schemeClr>
          </a:solidFill>
        </p:grpSpPr>
        <p:sp>
          <p:nvSpPr>
            <p:cNvPr id="5" name="Oval 4"/>
            <p:cNvSpPr>
              <a:spLocks noChangeArrowheads="1"/>
            </p:cNvSpPr>
            <p:nvPr/>
          </p:nvSpPr>
          <p:spPr bwMode="auto">
            <a:xfrm>
              <a:off x="3886200" y="1752600"/>
              <a:ext cx="1143000" cy="10668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Movement</a:t>
              </a:r>
            </a:p>
          </p:txBody>
        </p:sp>
        <p:grpSp>
          <p:nvGrpSpPr>
            <p:cNvPr id="6" name="Group 11"/>
            <p:cNvGrpSpPr/>
            <p:nvPr/>
          </p:nvGrpSpPr>
          <p:grpSpPr>
            <a:xfrm>
              <a:off x="2743200" y="2819400"/>
              <a:ext cx="3581400" cy="3276600"/>
              <a:chOff x="2743200" y="2819400"/>
              <a:chExt cx="3581400" cy="3276600"/>
            </a:xfrm>
            <a:grpFill/>
          </p:grpSpPr>
          <p:sp>
            <p:nvSpPr>
              <p:cNvPr id="7" name="Oval 5"/>
              <p:cNvSpPr>
                <a:spLocks noChangeArrowheads="1"/>
              </p:cNvSpPr>
              <p:nvPr/>
            </p:nvSpPr>
            <p:spPr bwMode="auto">
              <a:xfrm>
                <a:off x="4038600" y="3581400"/>
                <a:ext cx="838200" cy="9144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Control</a:t>
                </a:r>
              </a:p>
            </p:txBody>
          </p:sp>
          <p:sp>
            <p:nvSpPr>
              <p:cNvPr id="8" name="Oval 6"/>
              <p:cNvSpPr>
                <a:spLocks noChangeArrowheads="1"/>
              </p:cNvSpPr>
              <p:nvPr/>
            </p:nvSpPr>
            <p:spPr bwMode="auto">
              <a:xfrm>
                <a:off x="2743200" y="5029200"/>
                <a:ext cx="1143000" cy="10668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Storage</a:t>
                </a:r>
              </a:p>
            </p:txBody>
          </p:sp>
          <p:sp>
            <p:nvSpPr>
              <p:cNvPr id="9" name="Oval 7"/>
              <p:cNvSpPr>
                <a:spLocks noChangeArrowheads="1"/>
              </p:cNvSpPr>
              <p:nvPr/>
            </p:nvSpPr>
            <p:spPr bwMode="auto">
              <a:xfrm>
                <a:off x="5334000" y="5029200"/>
                <a:ext cx="990600" cy="9906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Process</a:t>
                </a:r>
              </a:p>
            </p:txBody>
          </p:sp>
          <p:sp>
            <p:nvSpPr>
              <p:cNvPr id="10" name="Line 8"/>
              <p:cNvSpPr>
                <a:spLocks noChangeShapeType="1"/>
              </p:cNvSpPr>
              <p:nvPr/>
            </p:nvSpPr>
            <p:spPr bwMode="auto">
              <a:xfrm>
                <a:off x="4419600" y="2819400"/>
                <a:ext cx="0" cy="762000"/>
              </a:xfrm>
              <a:prstGeom prst="line">
                <a:avLst/>
              </a:prstGeom>
              <a:grpFill/>
              <a:ln w="9525">
                <a:solidFill>
                  <a:schemeClr val="tx1"/>
                </a:solidFill>
                <a:round/>
                <a:headEnd/>
                <a:tailEnd/>
              </a:ln>
              <a:effectLst/>
            </p:spPr>
            <p:txBody>
              <a:bodyPr/>
              <a:lstStyle/>
              <a:p>
                <a:endParaRPr lang="en-US"/>
              </a:p>
            </p:txBody>
          </p:sp>
          <p:sp>
            <p:nvSpPr>
              <p:cNvPr id="11" name="Line 9"/>
              <p:cNvSpPr>
                <a:spLocks noChangeShapeType="1"/>
              </p:cNvSpPr>
              <p:nvPr/>
            </p:nvSpPr>
            <p:spPr bwMode="auto">
              <a:xfrm flipH="1">
                <a:off x="3581400" y="4343400"/>
                <a:ext cx="533400" cy="685800"/>
              </a:xfrm>
              <a:prstGeom prst="line">
                <a:avLst/>
              </a:prstGeom>
              <a:grpFill/>
              <a:ln w="9525">
                <a:solidFill>
                  <a:schemeClr val="tx1"/>
                </a:solidFill>
                <a:round/>
                <a:headEnd/>
                <a:tailEnd/>
              </a:ln>
              <a:effectLst/>
            </p:spPr>
            <p:txBody>
              <a:bodyPr/>
              <a:lstStyle/>
              <a:p>
                <a:endParaRPr lang="en-US"/>
              </a:p>
            </p:txBody>
          </p:sp>
          <p:sp>
            <p:nvSpPr>
              <p:cNvPr id="12" name="Line 10"/>
              <p:cNvSpPr>
                <a:spLocks noChangeShapeType="1"/>
              </p:cNvSpPr>
              <p:nvPr/>
            </p:nvSpPr>
            <p:spPr bwMode="auto">
              <a:xfrm>
                <a:off x="4724400" y="4419600"/>
                <a:ext cx="838200" cy="685800"/>
              </a:xfrm>
              <a:prstGeom prst="line">
                <a:avLst/>
              </a:prstGeom>
              <a:grpFill/>
              <a:ln w="9525">
                <a:solidFill>
                  <a:schemeClr val="tx1"/>
                </a:solidFill>
                <a:round/>
                <a:headEnd/>
                <a:tailEnd/>
              </a:ln>
              <a:effectLst/>
            </p:spPr>
            <p:txBody>
              <a:bodyPr/>
              <a:lstStyle/>
              <a:p>
                <a:endParaRPr lang="en-US"/>
              </a:p>
            </p:txBody>
          </p:sp>
        </p:grpSp>
      </p:grpSp>
      <p:cxnSp>
        <p:nvCxnSpPr>
          <p:cNvPr id="15" name="Straight Arrow Connector 14"/>
          <p:cNvCxnSpPr/>
          <p:nvPr/>
        </p:nvCxnSpPr>
        <p:spPr>
          <a:xfrm flipV="1">
            <a:off x="2590800" y="2286000"/>
            <a:ext cx="1219200" cy="266700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0"/>
            <a:ext cx="8229600" cy="1143000"/>
          </a:xfrm>
        </p:spPr>
        <p:txBody>
          <a:bodyPr>
            <a:normAutofit/>
          </a:bodyPr>
          <a:lstStyle/>
          <a:p>
            <a:pPr algn="ctr"/>
            <a:r>
              <a:rPr lang="en-US" sz="3200" dirty="0" smtClean="0">
                <a:solidFill>
                  <a:srgbClr val="FF0000"/>
                </a:solidFill>
                <a:latin typeface="Times New Roman" pitchFamily="18" charset="0"/>
                <a:cs typeface="Times New Roman" pitchFamily="18" charset="0"/>
              </a:rPr>
              <a:t>Processing from/to storage</a:t>
            </a:r>
            <a:endParaRPr lang="en-US" sz="3200" dirty="0">
              <a:solidFill>
                <a:srgbClr val="FF0000"/>
              </a:solidFill>
              <a:latin typeface="Times New Roman" pitchFamily="18" charset="0"/>
              <a:cs typeface="Times New Roman" pitchFamily="18" charset="0"/>
            </a:endParaRPr>
          </a:p>
        </p:txBody>
      </p:sp>
      <p:grpSp>
        <p:nvGrpSpPr>
          <p:cNvPr id="4" name="Content Placeholder 3"/>
          <p:cNvGrpSpPr>
            <a:grpSpLocks noGrp="1"/>
          </p:cNvGrpSpPr>
          <p:nvPr/>
        </p:nvGrpSpPr>
        <p:grpSpPr>
          <a:xfrm>
            <a:off x="1676400" y="1905000"/>
            <a:ext cx="5181600" cy="3886200"/>
            <a:chOff x="2133600" y="1540119"/>
            <a:chExt cx="3886200" cy="4708281"/>
          </a:xfrm>
          <a:solidFill>
            <a:schemeClr val="accent1">
              <a:lumMod val="40000"/>
              <a:lumOff val="60000"/>
            </a:schemeClr>
          </a:solidFill>
        </p:grpSpPr>
        <p:grpSp>
          <p:nvGrpSpPr>
            <p:cNvPr id="5" name="Group 15"/>
            <p:cNvGrpSpPr/>
            <p:nvPr/>
          </p:nvGrpSpPr>
          <p:grpSpPr>
            <a:xfrm>
              <a:off x="2133600" y="1540119"/>
              <a:ext cx="3886200" cy="4708281"/>
              <a:chOff x="2133600" y="1540119"/>
              <a:chExt cx="3886200" cy="4708281"/>
            </a:xfrm>
            <a:grpFill/>
          </p:grpSpPr>
          <p:sp>
            <p:nvSpPr>
              <p:cNvPr id="7" name="Oval 5"/>
              <p:cNvSpPr>
                <a:spLocks noChangeArrowheads="1"/>
              </p:cNvSpPr>
              <p:nvPr/>
            </p:nvSpPr>
            <p:spPr bwMode="auto">
              <a:xfrm>
                <a:off x="3905250" y="1540119"/>
                <a:ext cx="1066800" cy="1066800"/>
              </a:xfrm>
              <a:prstGeom prst="ellipse">
                <a:avLst/>
              </a:prstGeom>
              <a:grpFill/>
              <a:ln w="9525">
                <a:solidFill>
                  <a:schemeClr val="tx1"/>
                </a:solidFill>
                <a:round/>
                <a:headEnd/>
                <a:tailEnd/>
              </a:ln>
              <a:effectLst/>
            </p:spPr>
            <p:txBody>
              <a:bodyPr wrap="none" anchor="ctr"/>
              <a:lstStyle/>
              <a:p>
                <a:pPr algn="ctr" eaLnBrk="1" hangingPunct="1"/>
                <a:r>
                  <a:rPr lang="en-US" dirty="0">
                    <a:latin typeface="Calibri" pitchFamily="34" charset="0"/>
                  </a:rPr>
                  <a:t>Movement</a:t>
                </a:r>
              </a:p>
            </p:txBody>
          </p:sp>
          <p:sp>
            <p:nvSpPr>
              <p:cNvPr id="8" name="Oval 10"/>
              <p:cNvSpPr>
                <a:spLocks noChangeArrowheads="1"/>
              </p:cNvSpPr>
              <p:nvPr/>
            </p:nvSpPr>
            <p:spPr bwMode="auto">
              <a:xfrm>
                <a:off x="4038600" y="3200400"/>
                <a:ext cx="762000" cy="10668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Control</a:t>
                </a:r>
              </a:p>
            </p:txBody>
          </p:sp>
          <p:sp>
            <p:nvSpPr>
              <p:cNvPr id="9" name="Oval 11"/>
              <p:cNvSpPr>
                <a:spLocks noChangeArrowheads="1"/>
              </p:cNvSpPr>
              <p:nvPr/>
            </p:nvSpPr>
            <p:spPr bwMode="auto">
              <a:xfrm>
                <a:off x="3200400" y="4953000"/>
                <a:ext cx="685800" cy="990600"/>
              </a:xfrm>
              <a:prstGeom prst="ellipse">
                <a:avLst/>
              </a:prstGeom>
              <a:grpFill/>
              <a:ln w="9525">
                <a:solidFill>
                  <a:schemeClr val="tx1"/>
                </a:solidFill>
                <a:round/>
                <a:headEnd/>
                <a:tailEnd/>
              </a:ln>
              <a:effectLst/>
            </p:spPr>
            <p:txBody>
              <a:bodyPr wrap="none" anchor="ctr"/>
              <a:lstStyle/>
              <a:p>
                <a:pPr algn="ctr" eaLnBrk="1" hangingPunct="1"/>
                <a:r>
                  <a:rPr lang="en-US" dirty="0">
                    <a:latin typeface="Calibri" pitchFamily="34" charset="0"/>
                  </a:rPr>
                  <a:t>Storage</a:t>
                </a:r>
              </a:p>
            </p:txBody>
          </p:sp>
          <p:sp>
            <p:nvSpPr>
              <p:cNvPr id="10" name="Oval 12"/>
              <p:cNvSpPr>
                <a:spLocks noChangeArrowheads="1"/>
              </p:cNvSpPr>
              <p:nvPr/>
            </p:nvSpPr>
            <p:spPr bwMode="auto">
              <a:xfrm>
                <a:off x="5029200" y="4953000"/>
                <a:ext cx="685800" cy="990600"/>
              </a:xfrm>
              <a:prstGeom prst="ellipse">
                <a:avLst/>
              </a:prstGeom>
              <a:grpFill/>
              <a:ln w="9525">
                <a:solidFill>
                  <a:schemeClr val="tx1"/>
                </a:solidFill>
                <a:round/>
                <a:headEnd/>
                <a:tailEnd/>
              </a:ln>
              <a:effectLst/>
            </p:spPr>
            <p:txBody>
              <a:bodyPr wrap="none" anchor="ctr"/>
              <a:lstStyle/>
              <a:p>
                <a:pPr algn="ctr" eaLnBrk="1" hangingPunct="1"/>
                <a:r>
                  <a:rPr lang="en-US" dirty="0">
                    <a:latin typeface="Calibri" pitchFamily="34" charset="0"/>
                  </a:rPr>
                  <a:t>Process</a:t>
                </a:r>
              </a:p>
            </p:txBody>
          </p:sp>
          <p:sp>
            <p:nvSpPr>
              <p:cNvPr id="11" name="Line 19"/>
              <p:cNvSpPr>
                <a:spLocks noChangeShapeType="1"/>
              </p:cNvSpPr>
              <p:nvPr/>
            </p:nvSpPr>
            <p:spPr bwMode="auto">
              <a:xfrm flipH="1">
                <a:off x="3657600" y="4191000"/>
                <a:ext cx="609600" cy="762000"/>
              </a:xfrm>
              <a:prstGeom prst="line">
                <a:avLst/>
              </a:prstGeom>
              <a:grpFill/>
              <a:ln w="9525">
                <a:solidFill>
                  <a:schemeClr val="tx1"/>
                </a:solidFill>
                <a:round/>
                <a:headEnd/>
                <a:tailEnd/>
              </a:ln>
              <a:effectLst/>
            </p:spPr>
            <p:txBody>
              <a:bodyPr/>
              <a:lstStyle/>
              <a:p>
                <a:endParaRPr lang="en-US"/>
              </a:p>
            </p:txBody>
          </p:sp>
          <p:sp>
            <p:nvSpPr>
              <p:cNvPr id="12" name="Line 20"/>
              <p:cNvSpPr>
                <a:spLocks noChangeShapeType="1"/>
              </p:cNvSpPr>
              <p:nvPr/>
            </p:nvSpPr>
            <p:spPr bwMode="auto">
              <a:xfrm>
                <a:off x="4572000" y="4191000"/>
                <a:ext cx="685800" cy="838200"/>
              </a:xfrm>
              <a:prstGeom prst="line">
                <a:avLst/>
              </a:prstGeom>
              <a:grpFill/>
              <a:ln w="9525">
                <a:solidFill>
                  <a:schemeClr val="tx1"/>
                </a:solidFill>
                <a:round/>
                <a:headEnd/>
                <a:tailEnd/>
              </a:ln>
              <a:effectLst/>
            </p:spPr>
            <p:txBody>
              <a:bodyPr/>
              <a:lstStyle/>
              <a:p>
                <a:endParaRPr lang="en-US"/>
              </a:p>
            </p:txBody>
          </p:sp>
          <p:sp>
            <p:nvSpPr>
              <p:cNvPr id="13" name="Line 29"/>
              <p:cNvSpPr>
                <a:spLocks noChangeShapeType="1"/>
              </p:cNvSpPr>
              <p:nvPr/>
            </p:nvSpPr>
            <p:spPr bwMode="auto">
              <a:xfrm flipV="1">
                <a:off x="2133600" y="2743200"/>
                <a:ext cx="1752600" cy="2667000"/>
              </a:xfrm>
              <a:prstGeom prst="line">
                <a:avLst/>
              </a:prstGeom>
              <a:grpFill/>
              <a:ln w="9525">
                <a:solidFill>
                  <a:schemeClr val="tx1"/>
                </a:solidFill>
                <a:round/>
                <a:headEnd/>
                <a:tailEnd/>
              </a:ln>
              <a:effectLst/>
            </p:spPr>
            <p:txBody>
              <a:bodyPr/>
              <a:lstStyle/>
              <a:p>
                <a:endParaRPr lang="en-US"/>
              </a:p>
            </p:txBody>
          </p:sp>
          <p:sp>
            <p:nvSpPr>
              <p:cNvPr id="14" name="Line 30"/>
              <p:cNvSpPr>
                <a:spLocks noChangeShapeType="1"/>
              </p:cNvSpPr>
              <p:nvPr/>
            </p:nvSpPr>
            <p:spPr bwMode="auto">
              <a:xfrm>
                <a:off x="3886200" y="2743200"/>
                <a:ext cx="2133600" cy="76200"/>
              </a:xfrm>
              <a:prstGeom prst="line">
                <a:avLst/>
              </a:prstGeom>
              <a:grpFill/>
              <a:ln w="9525">
                <a:solidFill>
                  <a:schemeClr val="tx1"/>
                </a:solidFill>
                <a:round/>
                <a:headEnd/>
                <a:tailEnd/>
              </a:ln>
              <a:effectLst/>
            </p:spPr>
            <p:txBody>
              <a:bodyPr/>
              <a:lstStyle/>
              <a:p>
                <a:endParaRPr lang="en-US"/>
              </a:p>
            </p:txBody>
          </p:sp>
          <p:sp>
            <p:nvSpPr>
              <p:cNvPr id="15" name="Line 31"/>
              <p:cNvSpPr>
                <a:spLocks noChangeShapeType="1"/>
              </p:cNvSpPr>
              <p:nvPr/>
            </p:nvSpPr>
            <p:spPr bwMode="auto">
              <a:xfrm flipH="1">
                <a:off x="5943600" y="2819400"/>
                <a:ext cx="76200" cy="3429000"/>
              </a:xfrm>
              <a:prstGeom prst="line">
                <a:avLst/>
              </a:prstGeom>
              <a:grpFill/>
              <a:ln w="9525">
                <a:solidFill>
                  <a:schemeClr val="tx1"/>
                </a:solidFill>
                <a:round/>
                <a:headEnd/>
                <a:tailEnd/>
              </a:ln>
              <a:effectLst/>
            </p:spPr>
            <p:txBody>
              <a:bodyPr/>
              <a:lstStyle/>
              <a:p>
                <a:endParaRPr lang="en-US"/>
              </a:p>
            </p:txBody>
          </p:sp>
        </p:grpSp>
        <p:sp>
          <p:nvSpPr>
            <p:cNvPr id="6" name="Line 32"/>
            <p:cNvSpPr>
              <a:spLocks noChangeShapeType="1"/>
            </p:cNvSpPr>
            <p:nvPr/>
          </p:nvSpPr>
          <p:spPr bwMode="auto">
            <a:xfrm flipH="1" flipV="1">
              <a:off x="3657600" y="6096000"/>
              <a:ext cx="2286000" cy="152400"/>
            </a:xfrm>
            <a:prstGeom prst="line">
              <a:avLst/>
            </a:prstGeom>
            <a:grpFill/>
            <a:ln w="9525">
              <a:solidFill>
                <a:schemeClr val="tx1"/>
              </a:solidFill>
              <a:round/>
              <a:headEnd/>
              <a:tailEnd type="triangle" w="med" len="med"/>
            </a:ln>
            <a:effectLst/>
          </p:spPr>
          <p:txBody>
            <a:bodyPr/>
            <a:lstStyle/>
            <a:p>
              <a:endParaRPr lang="en-US"/>
            </a:p>
          </p:txBody>
        </p:sp>
      </p:grpSp>
      <p:cxnSp>
        <p:nvCxnSpPr>
          <p:cNvPr id="19" name="Straight Connector 18"/>
          <p:cNvCxnSpPr>
            <a:stCxn id="7" idx="4"/>
            <a:endCxn id="8" idx="0"/>
          </p:cNvCxnSpPr>
          <p:nvPr/>
        </p:nvCxnSpPr>
        <p:spPr>
          <a:xfrm flipH="1">
            <a:off x="4724400" y="2785533"/>
            <a:ext cx="25400" cy="48985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solidFill>
                  <a:srgbClr val="FF0000"/>
                </a:solidFill>
                <a:latin typeface="Times New Roman" pitchFamily="18" charset="0"/>
                <a:cs typeface="Times New Roman" pitchFamily="18" charset="0"/>
              </a:rPr>
              <a:t>Processing from storage to I/O</a:t>
            </a:r>
            <a:endParaRPr lang="en-US" sz="3200" dirty="0">
              <a:solidFill>
                <a:srgbClr val="FF0000"/>
              </a:solidFill>
              <a:latin typeface="Times New Roman" pitchFamily="18" charset="0"/>
              <a:cs typeface="Times New Roman" pitchFamily="18" charset="0"/>
            </a:endParaRPr>
          </a:p>
        </p:txBody>
      </p:sp>
      <p:grpSp>
        <p:nvGrpSpPr>
          <p:cNvPr id="4" name="Content Placeholder 3"/>
          <p:cNvGrpSpPr>
            <a:grpSpLocks noGrp="1"/>
          </p:cNvGrpSpPr>
          <p:nvPr/>
        </p:nvGrpSpPr>
        <p:grpSpPr>
          <a:xfrm>
            <a:off x="1676400" y="1600200"/>
            <a:ext cx="5257800" cy="4310062"/>
            <a:chOff x="3200400" y="1752600"/>
            <a:chExt cx="3276600" cy="4800600"/>
          </a:xfrm>
          <a:solidFill>
            <a:schemeClr val="accent1">
              <a:lumMod val="40000"/>
              <a:lumOff val="60000"/>
            </a:schemeClr>
          </a:solidFill>
        </p:grpSpPr>
        <p:sp>
          <p:nvSpPr>
            <p:cNvPr id="5" name="Oval 4"/>
            <p:cNvSpPr>
              <a:spLocks noChangeArrowheads="1"/>
            </p:cNvSpPr>
            <p:nvPr/>
          </p:nvSpPr>
          <p:spPr bwMode="auto">
            <a:xfrm>
              <a:off x="4038600" y="1752600"/>
              <a:ext cx="1066800" cy="1066800"/>
            </a:xfrm>
            <a:prstGeom prst="ellipse">
              <a:avLst/>
            </a:prstGeom>
            <a:grpFill/>
            <a:ln w="9525">
              <a:solidFill>
                <a:schemeClr val="tx1"/>
              </a:solidFill>
              <a:round/>
              <a:headEnd/>
              <a:tailEnd/>
            </a:ln>
            <a:effectLst/>
          </p:spPr>
          <p:txBody>
            <a:bodyPr wrap="none" anchor="ctr"/>
            <a:lstStyle/>
            <a:p>
              <a:pPr algn="ctr" eaLnBrk="1" hangingPunct="1"/>
              <a:r>
                <a:rPr lang="en-US" dirty="0">
                  <a:latin typeface="Calibri" pitchFamily="34" charset="0"/>
                </a:rPr>
                <a:t>Movement</a:t>
              </a:r>
            </a:p>
          </p:txBody>
        </p:sp>
        <p:sp>
          <p:nvSpPr>
            <p:cNvPr id="6" name="Oval 5"/>
            <p:cNvSpPr>
              <a:spLocks noChangeArrowheads="1"/>
            </p:cNvSpPr>
            <p:nvPr/>
          </p:nvSpPr>
          <p:spPr bwMode="auto">
            <a:xfrm>
              <a:off x="4267200" y="3352800"/>
              <a:ext cx="762000" cy="12192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Control</a:t>
              </a:r>
            </a:p>
          </p:txBody>
        </p:sp>
        <p:sp>
          <p:nvSpPr>
            <p:cNvPr id="7" name="Oval 6"/>
            <p:cNvSpPr>
              <a:spLocks noChangeArrowheads="1"/>
            </p:cNvSpPr>
            <p:nvPr/>
          </p:nvSpPr>
          <p:spPr bwMode="auto">
            <a:xfrm>
              <a:off x="3200400" y="5410200"/>
              <a:ext cx="1066800" cy="7620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Storage</a:t>
              </a:r>
            </a:p>
          </p:txBody>
        </p:sp>
        <p:sp>
          <p:nvSpPr>
            <p:cNvPr id="8" name="Oval 7"/>
            <p:cNvSpPr>
              <a:spLocks noChangeArrowheads="1"/>
            </p:cNvSpPr>
            <p:nvPr/>
          </p:nvSpPr>
          <p:spPr bwMode="auto">
            <a:xfrm>
              <a:off x="5105400" y="5257800"/>
              <a:ext cx="762000" cy="838200"/>
            </a:xfrm>
            <a:prstGeom prst="ellipse">
              <a:avLst/>
            </a:prstGeom>
            <a:grpFill/>
            <a:ln w="9525">
              <a:solidFill>
                <a:schemeClr val="tx1"/>
              </a:solidFill>
              <a:round/>
              <a:headEnd/>
              <a:tailEnd/>
            </a:ln>
            <a:effectLst/>
          </p:spPr>
          <p:txBody>
            <a:bodyPr wrap="none" anchor="ctr"/>
            <a:lstStyle/>
            <a:p>
              <a:pPr algn="ctr" eaLnBrk="1" hangingPunct="1"/>
              <a:r>
                <a:rPr lang="en-US">
                  <a:latin typeface="Calibri" pitchFamily="34" charset="0"/>
                </a:rPr>
                <a:t>Process</a:t>
              </a:r>
            </a:p>
          </p:txBody>
        </p:sp>
        <p:sp>
          <p:nvSpPr>
            <p:cNvPr id="9" name="Line 8"/>
            <p:cNvSpPr>
              <a:spLocks noChangeShapeType="1"/>
            </p:cNvSpPr>
            <p:nvPr/>
          </p:nvSpPr>
          <p:spPr bwMode="auto">
            <a:xfrm>
              <a:off x="4572000" y="2819400"/>
              <a:ext cx="0" cy="609600"/>
            </a:xfrm>
            <a:prstGeom prst="line">
              <a:avLst/>
            </a:prstGeom>
            <a:grpFill/>
            <a:ln w="9525">
              <a:solidFill>
                <a:schemeClr val="tx1"/>
              </a:solidFill>
              <a:round/>
              <a:headEnd/>
              <a:tailEnd/>
            </a:ln>
            <a:effectLst/>
          </p:spPr>
          <p:txBody>
            <a:bodyPr/>
            <a:lstStyle/>
            <a:p>
              <a:endParaRPr lang="en-US"/>
            </a:p>
          </p:txBody>
        </p:sp>
        <p:sp>
          <p:nvSpPr>
            <p:cNvPr id="10" name="Line 9"/>
            <p:cNvSpPr>
              <a:spLocks noChangeShapeType="1"/>
            </p:cNvSpPr>
            <p:nvPr/>
          </p:nvSpPr>
          <p:spPr bwMode="auto">
            <a:xfrm flipH="1">
              <a:off x="3886200" y="4495800"/>
              <a:ext cx="533400" cy="914400"/>
            </a:xfrm>
            <a:prstGeom prst="line">
              <a:avLst/>
            </a:prstGeom>
            <a:grpFill/>
            <a:ln w="9525">
              <a:solidFill>
                <a:schemeClr val="tx1"/>
              </a:solidFill>
              <a:round/>
              <a:headEnd/>
              <a:tailEnd/>
            </a:ln>
            <a:effectLst/>
          </p:spPr>
          <p:txBody>
            <a:bodyPr/>
            <a:lstStyle/>
            <a:p>
              <a:endParaRPr lang="en-US"/>
            </a:p>
          </p:txBody>
        </p:sp>
        <p:sp>
          <p:nvSpPr>
            <p:cNvPr id="11" name="Line 10"/>
            <p:cNvSpPr>
              <a:spLocks noChangeShapeType="1"/>
            </p:cNvSpPr>
            <p:nvPr/>
          </p:nvSpPr>
          <p:spPr bwMode="auto">
            <a:xfrm>
              <a:off x="4724400" y="4572000"/>
              <a:ext cx="533400" cy="762000"/>
            </a:xfrm>
            <a:prstGeom prst="line">
              <a:avLst/>
            </a:prstGeom>
            <a:grpFill/>
            <a:ln w="9525">
              <a:solidFill>
                <a:schemeClr val="tx1"/>
              </a:solidFill>
              <a:round/>
              <a:headEnd/>
              <a:tailEnd/>
            </a:ln>
            <a:effectLst/>
          </p:spPr>
          <p:txBody>
            <a:bodyPr/>
            <a:lstStyle/>
            <a:p>
              <a:endParaRPr lang="en-US"/>
            </a:p>
          </p:txBody>
        </p:sp>
        <p:sp>
          <p:nvSpPr>
            <p:cNvPr id="12" name="Line 11"/>
            <p:cNvSpPr>
              <a:spLocks noChangeShapeType="1"/>
            </p:cNvSpPr>
            <p:nvPr/>
          </p:nvSpPr>
          <p:spPr bwMode="auto">
            <a:xfrm flipH="1" flipV="1">
              <a:off x="5257800" y="2209800"/>
              <a:ext cx="1219200" cy="3886200"/>
            </a:xfrm>
            <a:prstGeom prst="line">
              <a:avLst/>
            </a:prstGeom>
            <a:grpFill/>
            <a:ln w="9525">
              <a:solidFill>
                <a:schemeClr val="tx1"/>
              </a:solidFill>
              <a:round/>
              <a:headEnd/>
              <a:tailEnd type="triangle" w="med" len="med"/>
            </a:ln>
            <a:effectLst/>
          </p:spPr>
          <p:txBody>
            <a:bodyPr/>
            <a:lstStyle/>
            <a:p>
              <a:endParaRPr lang="en-US"/>
            </a:p>
          </p:txBody>
        </p:sp>
        <p:sp>
          <p:nvSpPr>
            <p:cNvPr id="13" name="Line 12"/>
            <p:cNvSpPr>
              <a:spLocks noChangeShapeType="1"/>
            </p:cNvSpPr>
            <p:nvPr/>
          </p:nvSpPr>
          <p:spPr bwMode="auto">
            <a:xfrm flipH="1">
              <a:off x="3581400" y="6096000"/>
              <a:ext cx="2895600" cy="457200"/>
            </a:xfrm>
            <a:prstGeom prst="line">
              <a:avLst/>
            </a:prstGeom>
            <a:grpFill/>
            <a:ln w="9525">
              <a:solidFill>
                <a:schemeClr val="tx1"/>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solidFill>
                  <a:srgbClr val="FF0000"/>
                </a:solidFill>
                <a:latin typeface="Times New Roman" pitchFamily="18" charset="0"/>
                <a:cs typeface="Times New Roman" pitchFamily="18" charset="0"/>
              </a:rPr>
              <a:t>Structure</a:t>
            </a:r>
            <a:endParaRPr lang="en-US" sz="3200" dirty="0">
              <a:solidFill>
                <a:srgbClr val="FF0000"/>
              </a:solidFill>
              <a:latin typeface="Times New Roman" pitchFamily="18" charset="0"/>
              <a:cs typeface="Times New Roman" pitchFamily="18" charset="0"/>
            </a:endParaRPr>
          </a:p>
        </p:txBody>
      </p:sp>
      <p:grpSp>
        <p:nvGrpSpPr>
          <p:cNvPr id="4" name="Content Placeholder 3"/>
          <p:cNvGrpSpPr>
            <a:grpSpLocks noGrp="1"/>
          </p:cNvGrpSpPr>
          <p:nvPr/>
        </p:nvGrpSpPr>
        <p:grpSpPr>
          <a:xfrm>
            <a:off x="838200" y="1600242"/>
            <a:ext cx="7554687" cy="4406858"/>
            <a:chOff x="1972733" y="2438400"/>
            <a:chExt cx="5875867" cy="2819400"/>
          </a:xfrm>
          <a:solidFill>
            <a:schemeClr val="accent1">
              <a:lumMod val="40000"/>
              <a:lumOff val="60000"/>
            </a:schemeClr>
          </a:solidFill>
        </p:grpSpPr>
        <p:sp>
          <p:nvSpPr>
            <p:cNvPr id="5" name="Oval 4"/>
            <p:cNvSpPr>
              <a:spLocks noChangeArrowheads="1"/>
            </p:cNvSpPr>
            <p:nvPr/>
          </p:nvSpPr>
          <p:spPr bwMode="auto">
            <a:xfrm>
              <a:off x="2895600" y="2514600"/>
              <a:ext cx="3200400" cy="2743200"/>
            </a:xfrm>
            <a:prstGeom prst="ellipse">
              <a:avLst/>
            </a:prstGeom>
            <a:grpFill/>
            <a:ln w="9525">
              <a:solidFill>
                <a:schemeClr val="tx1"/>
              </a:solidFill>
              <a:round/>
              <a:headEnd/>
              <a:tailEnd/>
            </a:ln>
            <a:effectLst/>
          </p:spPr>
          <p:txBody>
            <a:bodyPr wrap="none" anchor="ctr"/>
            <a:lstStyle/>
            <a:p>
              <a:pPr algn="ctr" eaLnBrk="1" hangingPunct="1"/>
              <a:endParaRPr lang="en-US" dirty="0">
                <a:latin typeface="Calibri" pitchFamily="34" charset="0"/>
              </a:endParaRPr>
            </a:p>
            <a:p>
              <a:pPr algn="ctr" eaLnBrk="1" hangingPunct="1"/>
              <a:endParaRPr lang="en-US" dirty="0">
                <a:latin typeface="Calibri" pitchFamily="34" charset="0"/>
              </a:endParaRPr>
            </a:p>
            <a:p>
              <a:pPr algn="ctr" eaLnBrk="1" hangingPunct="1"/>
              <a:endParaRPr lang="en-US" dirty="0">
                <a:latin typeface="Calibri" pitchFamily="34" charset="0"/>
              </a:endParaRPr>
            </a:p>
            <a:p>
              <a:pPr algn="ctr" eaLnBrk="1" hangingPunct="1"/>
              <a:endParaRPr lang="en-US" dirty="0">
                <a:latin typeface="Calibri" pitchFamily="34" charset="0"/>
              </a:endParaRPr>
            </a:p>
            <a:p>
              <a:pPr algn="ctr" eaLnBrk="1" hangingPunct="1"/>
              <a:r>
                <a:rPr lang="en-US" dirty="0">
                  <a:latin typeface="Calibri" pitchFamily="34" charset="0"/>
                </a:rPr>
                <a:t>Storage</a:t>
              </a:r>
            </a:p>
            <a:p>
              <a:pPr algn="ctr" eaLnBrk="1" hangingPunct="1"/>
              <a:r>
                <a:rPr lang="en-US" dirty="0">
                  <a:latin typeface="Calibri" pitchFamily="34" charset="0"/>
                </a:rPr>
                <a:t>Processing</a:t>
              </a:r>
            </a:p>
            <a:p>
              <a:pPr algn="ctr" eaLnBrk="1" hangingPunct="1"/>
              <a:endParaRPr lang="en-US" dirty="0">
                <a:latin typeface="Calibri" pitchFamily="34" charset="0"/>
              </a:endParaRPr>
            </a:p>
            <a:p>
              <a:pPr algn="ctr" eaLnBrk="1" hangingPunct="1"/>
              <a:endParaRPr lang="en-US" dirty="0">
                <a:latin typeface="Calibri" pitchFamily="34" charset="0"/>
              </a:endParaRPr>
            </a:p>
          </p:txBody>
        </p:sp>
        <p:sp>
          <p:nvSpPr>
            <p:cNvPr id="6" name="Oval 5"/>
            <p:cNvSpPr>
              <a:spLocks noChangeArrowheads="1"/>
            </p:cNvSpPr>
            <p:nvPr/>
          </p:nvSpPr>
          <p:spPr bwMode="auto">
            <a:xfrm>
              <a:off x="3886200" y="2590800"/>
              <a:ext cx="1066800" cy="1066800"/>
            </a:xfrm>
            <a:prstGeom prst="ellipse">
              <a:avLst/>
            </a:prstGeom>
            <a:grpFill/>
            <a:ln w="9525">
              <a:solidFill>
                <a:schemeClr val="tx1"/>
              </a:solidFill>
              <a:round/>
              <a:headEnd/>
              <a:tailEnd/>
            </a:ln>
            <a:effectLst/>
          </p:spPr>
          <p:txBody>
            <a:bodyPr wrap="none" anchor="ctr"/>
            <a:lstStyle/>
            <a:p>
              <a:pPr algn="ctr" eaLnBrk="1" hangingPunct="1"/>
              <a:r>
                <a:rPr lang="en-US" dirty="0">
                  <a:latin typeface="Calibri" pitchFamily="34" charset="0"/>
                </a:rPr>
                <a:t>Computer</a:t>
              </a:r>
            </a:p>
          </p:txBody>
        </p:sp>
        <p:sp>
          <p:nvSpPr>
            <p:cNvPr id="7" name="Line 7"/>
            <p:cNvSpPr>
              <a:spLocks noChangeShapeType="1"/>
            </p:cNvSpPr>
            <p:nvPr/>
          </p:nvSpPr>
          <p:spPr bwMode="auto">
            <a:xfrm flipV="1">
              <a:off x="5562600" y="2590800"/>
              <a:ext cx="304800" cy="228600"/>
            </a:xfrm>
            <a:prstGeom prst="line">
              <a:avLst/>
            </a:prstGeom>
            <a:grpFill/>
            <a:ln w="9525">
              <a:solidFill>
                <a:schemeClr val="tx1"/>
              </a:solidFill>
              <a:round/>
              <a:headEnd/>
              <a:tailEnd/>
            </a:ln>
            <a:effectLst/>
          </p:spPr>
          <p:txBody>
            <a:bodyPr/>
            <a:lstStyle/>
            <a:p>
              <a:endParaRPr lang="en-US"/>
            </a:p>
          </p:txBody>
        </p:sp>
        <p:sp>
          <p:nvSpPr>
            <p:cNvPr id="8" name="Line 8"/>
            <p:cNvSpPr>
              <a:spLocks noChangeShapeType="1"/>
            </p:cNvSpPr>
            <p:nvPr/>
          </p:nvSpPr>
          <p:spPr bwMode="auto">
            <a:xfrm flipV="1">
              <a:off x="5638800" y="2743200"/>
              <a:ext cx="381000" cy="228600"/>
            </a:xfrm>
            <a:prstGeom prst="line">
              <a:avLst/>
            </a:prstGeom>
            <a:grpFill/>
            <a:ln w="9525">
              <a:solidFill>
                <a:schemeClr val="tx1"/>
              </a:solidFill>
              <a:round/>
              <a:headEnd/>
              <a:tailEnd/>
            </a:ln>
            <a:effectLst/>
          </p:spPr>
          <p:txBody>
            <a:bodyPr/>
            <a:lstStyle/>
            <a:p>
              <a:endParaRPr lang="en-US"/>
            </a:p>
          </p:txBody>
        </p:sp>
        <p:sp>
          <p:nvSpPr>
            <p:cNvPr id="9" name="Line 9"/>
            <p:cNvSpPr>
              <a:spLocks noChangeShapeType="1"/>
            </p:cNvSpPr>
            <p:nvPr/>
          </p:nvSpPr>
          <p:spPr bwMode="auto">
            <a:xfrm flipV="1">
              <a:off x="5791199" y="2877131"/>
              <a:ext cx="330200" cy="170869"/>
            </a:xfrm>
            <a:prstGeom prst="line">
              <a:avLst/>
            </a:prstGeom>
            <a:grpFill/>
            <a:ln w="9525">
              <a:solidFill>
                <a:schemeClr val="tx1"/>
              </a:solidFill>
              <a:round/>
              <a:headEnd/>
              <a:tailEnd/>
            </a:ln>
            <a:effectLst/>
          </p:spPr>
          <p:txBody>
            <a:bodyPr/>
            <a:lstStyle/>
            <a:p>
              <a:endParaRPr lang="en-US"/>
            </a:p>
          </p:txBody>
        </p:sp>
        <p:sp>
          <p:nvSpPr>
            <p:cNvPr id="10" name="Line 10"/>
            <p:cNvSpPr>
              <a:spLocks noChangeShapeType="1"/>
            </p:cNvSpPr>
            <p:nvPr/>
          </p:nvSpPr>
          <p:spPr bwMode="auto">
            <a:xfrm flipV="1">
              <a:off x="5943599" y="3023383"/>
              <a:ext cx="355600" cy="177015"/>
            </a:xfrm>
            <a:prstGeom prst="line">
              <a:avLst/>
            </a:prstGeom>
            <a:grpFill/>
            <a:ln w="9525">
              <a:solidFill>
                <a:schemeClr val="tx1"/>
              </a:solidFill>
              <a:round/>
              <a:headEnd/>
              <a:tailEnd/>
            </a:ln>
            <a:effectLst/>
          </p:spPr>
          <p:txBody>
            <a:bodyPr/>
            <a:lstStyle/>
            <a:p>
              <a:endParaRPr lang="en-US"/>
            </a:p>
          </p:txBody>
        </p:sp>
        <p:sp>
          <p:nvSpPr>
            <p:cNvPr id="11" name="Line 11"/>
            <p:cNvSpPr>
              <a:spLocks noChangeShapeType="1"/>
            </p:cNvSpPr>
            <p:nvPr/>
          </p:nvSpPr>
          <p:spPr bwMode="auto">
            <a:xfrm flipV="1">
              <a:off x="5334000" y="2438400"/>
              <a:ext cx="304800" cy="228600"/>
            </a:xfrm>
            <a:prstGeom prst="line">
              <a:avLst/>
            </a:prstGeom>
            <a:grpFill/>
            <a:ln w="9525">
              <a:solidFill>
                <a:schemeClr val="tx1"/>
              </a:solidFill>
              <a:round/>
              <a:headEnd/>
              <a:tailEnd/>
            </a:ln>
            <a:effectLst/>
          </p:spPr>
          <p:txBody>
            <a:bodyPr/>
            <a:lstStyle/>
            <a:p>
              <a:endParaRPr lang="en-US"/>
            </a:p>
          </p:txBody>
        </p:sp>
        <p:sp>
          <p:nvSpPr>
            <p:cNvPr id="12" name="Line 12"/>
            <p:cNvSpPr>
              <a:spLocks noChangeShapeType="1"/>
            </p:cNvSpPr>
            <p:nvPr/>
          </p:nvSpPr>
          <p:spPr bwMode="auto">
            <a:xfrm flipH="1" flipV="1">
              <a:off x="2819400" y="3124200"/>
              <a:ext cx="304800" cy="76200"/>
            </a:xfrm>
            <a:prstGeom prst="line">
              <a:avLst/>
            </a:prstGeom>
            <a:grpFill/>
            <a:ln w="9525">
              <a:solidFill>
                <a:schemeClr val="tx1"/>
              </a:solidFill>
              <a:round/>
              <a:headEnd/>
              <a:tailEnd/>
            </a:ln>
            <a:effectLst/>
          </p:spPr>
          <p:txBody>
            <a:bodyPr/>
            <a:lstStyle/>
            <a:p>
              <a:endParaRPr lang="en-US"/>
            </a:p>
          </p:txBody>
        </p:sp>
        <p:sp>
          <p:nvSpPr>
            <p:cNvPr id="13" name="Line 13"/>
            <p:cNvSpPr>
              <a:spLocks noChangeShapeType="1"/>
            </p:cNvSpPr>
            <p:nvPr/>
          </p:nvSpPr>
          <p:spPr bwMode="auto">
            <a:xfrm flipH="1" flipV="1">
              <a:off x="2895600" y="2971800"/>
              <a:ext cx="304800" cy="76200"/>
            </a:xfrm>
            <a:prstGeom prst="line">
              <a:avLst/>
            </a:prstGeom>
            <a:grpFill/>
            <a:ln w="9525">
              <a:solidFill>
                <a:schemeClr val="tx1"/>
              </a:solidFill>
              <a:round/>
              <a:headEnd/>
              <a:tailEnd/>
            </a:ln>
            <a:effectLst/>
          </p:spPr>
          <p:txBody>
            <a:bodyPr/>
            <a:lstStyle/>
            <a:p>
              <a:endParaRPr lang="en-US"/>
            </a:p>
          </p:txBody>
        </p:sp>
        <p:sp>
          <p:nvSpPr>
            <p:cNvPr id="14" name="Line 14"/>
            <p:cNvSpPr>
              <a:spLocks noChangeShapeType="1"/>
            </p:cNvSpPr>
            <p:nvPr/>
          </p:nvSpPr>
          <p:spPr bwMode="auto">
            <a:xfrm flipH="1" flipV="1">
              <a:off x="3048000" y="2819400"/>
              <a:ext cx="228600" cy="152400"/>
            </a:xfrm>
            <a:prstGeom prst="line">
              <a:avLst/>
            </a:prstGeom>
            <a:grpFill/>
            <a:ln w="9525">
              <a:solidFill>
                <a:schemeClr val="tx1"/>
              </a:solidFill>
              <a:round/>
              <a:headEnd/>
              <a:tailEnd/>
            </a:ln>
            <a:effectLst/>
          </p:spPr>
          <p:txBody>
            <a:bodyPr/>
            <a:lstStyle/>
            <a:p>
              <a:endParaRPr lang="en-US"/>
            </a:p>
          </p:txBody>
        </p:sp>
        <p:sp>
          <p:nvSpPr>
            <p:cNvPr id="15" name="Line 15"/>
            <p:cNvSpPr>
              <a:spLocks noChangeShapeType="1"/>
            </p:cNvSpPr>
            <p:nvPr/>
          </p:nvSpPr>
          <p:spPr bwMode="auto">
            <a:xfrm flipH="1" flipV="1">
              <a:off x="3200400" y="2667000"/>
              <a:ext cx="228600" cy="152400"/>
            </a:xfrm>
            <a:prstGeom prst="line">
              <a:avLst/>
            </a:prstGeom>
            <a:grpFill/>
            <a:ln w="9525">
              <a:solidFill>
                <a:schemeClr val="tx1"/>
              </a:solidFill>
              <a:round/>
              <a:headEnd/>
              <a:tailEnd/>
            </a:ln>
            <a:effectLst/>
          </p:spPr>
          <p:txBody>
            <a:bodyPr/>
            <a:lstStyle/>
            <a:p>
              <a:endParaRPr lang="en-US"/>
            </a:p>
          </p:txBody>
        </p:sp>
        <p:sp>
          <p:nvSpPr>
            <p:cNvPr id="16" name="Text Box 16"/>
            <p:cNvSpPr txBox="1">
              <a:spLocks noChangeArrowheads="1"/>
            </p:cNvSpPr>
            <p:nvPr/>
          </p:nvSpPr>
          <p:spPr bwMode="auto">
            <a:xfrm>
              <a:off x="1972733" y="2730879"/>
              <a:ext cx="1066800" cy="236290"/>
            </a:xfrm>
            <a:prstGeom prst="rect">
              <a:avLst/>
            </a:prstGeom>
            <a:solidFill>
              <a:schemeClr val="bg1"/>
            </a:solidFill>
            <a:ln w="9525">
              <a:noFill/>
              <a:miter lim="800000"/>
              <a:headEnd/>
              <a:tailEnd/>
            </a:ln>
            <a:effectLst/>
          </p:spPr>
          <p:txBody>
            <a:bodyPr wrap="square">
              <a:spAutoFit/>
            </a:bodyPr>
            <a:lstStyle/>
            <a:p>
              <a:pPr eaLnBrk="1" hangingPunct="1">
                <a:spcBef>
                  <a:spcPct val="50000"/>
                </a:spcBef>
              </a:pPr>
              <a:r>
                <a:rPr lang="en-US" dirty="0">
                  <a:latin typeface="Calibri" pitchFamily="34" charset="0"/>
                </a:rPr>
                <a:t>Peripherals</a:t>
              </a:r>
            </a:p>
          </p:txBody>
        </p:sp>
        <p:sp>
          <p:nvSpPr>
            <p:cNvPr id="17" name="Text Box 18"/>
            <p:cNvSpPr txBox="1">
              <a:spLocks noChangeArrowheads="1"/>
            </p:cNvSpPr>
            <p:nvPr/>
          </p:nvSpPr>
          <p:spPr bwMode="auto">
            <a:xfrm>
              <a:off x="6121400" y="2633377"/>
              <a:ext cx="1727200" cy="236290"/>
            </a:xfrm>
            <a:prstGeom prst="rect">
              <a:avLst/>
            </a:prstGeom>
            <a:solidFill>
              <a:schemeClr val="bg1"/>
            </a:solidFill>
            <a:ln w="9525">
              <a:noFill/>
              <a:miter lim="800000"/>
              <a:headEnd/>
              <a:tailEnd/>
            </a:ln>
            <a:effectLst/>
          </p:spPr>
          <p:txBody>
            <a:bodyPr wrap="square">
              <a:spAutoFit/>
            </a:bodyPr>
            <a:lstStyle/>
            <a:p>
              <a:pPr eaLnBrk="1" hangingPunct="1">
                <a:spcBef>
                  <a:spcPct val="50000"/>
                </a:spcBef>
              </a:pPr>
              <a:r>
                <a:rPr lang="en-US" dirty="0">
                  <a:latin typeface="Calibri" pitchFamily="34" charset="0"/>
                </a:rPr>
                <a:t>Communication Lines</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val 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a:effectLst/>
        </p:spPr>
        <p:txBody>
          <a:bodyPr wrap="none" lIns="90000" tIns="46800" rIns="90000" bIns="46800" anchor="ctr"/>
          <a:lstStyle/>
          <a:p>
            <a:pPr algn="ctr"/>
            <a:endParaRPr lang="en-GB" sz="1600">
              <a:latin typeface="Arial" charset="0"/>
            </a:endParaRPr>
          </a:p>
        </p:txBody>
      </p:sp>
      <p:sp>
        <p:nvSpPr>
          <p:cNvPr id="14345" name="Oval 9"/>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42" name="Oval 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38" name="Rectangle 2"/>
          <p:cNvSpPr>
            <a:spLocks noGrp="1" noChangeArrowheads="1"/>
          </p:cNvSpPr>
          <p:nvPr>
            <p:ph type="title"/>
          </p:nvPr>
        </p:nvSpPr>
        <p:spPr>
          <a:noFill/>
          <a:ln cap="flat">
            <a:solidFill>
              <a:schemeClr val="tx1"/>
            </a:solidFill>
          </a:ln>
        </p:spPr>
        <p:txBody>
          <a:bodyPr lIns="90000" tIns="46800" rIns="90000" bIns="46800">
            <a:normAutofit/>
          </a:bodyPr>
          <a:lstStyle/>
          <a:p>
            <a:pPr algn="ctr"/>
            <a:r>
              <a:rPr lang="en-GB" sz="3200" dirty="0">
                <a:solidFill>
                  <a:srgbClr val="FF0000"/>
                </a:solidFill>
                <a:latin typeface="Times New Roman" pitchFamily="18" charset="0"/>
                <a:cs typeface="Times New Roman" pitchFamily="18" charset="0"/>
              </a:rPr>
              <a:t>Structure - Top Level</a:t>
            </a:r>
          </a:p>
        </p:txBody>
      </p:sp>
      <p:sp>
        <p:nvSpPr>
          <p:cNvPr id="14340" name="Oval 4"/>
          <p:cNvSpPr>
            <a:spLocks noChangeArrowheads="1"/>
          </p:cNvSpPr>
          <p:nvPr/>
        </p:nvSpPr>
        <p:spPr bwMode="auto">
          <a:xfrm>
            <a:off x="533400" y="3657600"/>
            <a:ext cx="1066800" cy="10668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4343" name="Oval 7"/>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44" name="Oval 8"/>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46" name="Text Box 10"/>
          <p:cNvSpPr txBox="1">
            <a:spLocks noChangeArrowheads="1"/>
          </p:cNvSpPr>
          <p:nvPr/>
        </p:nvSpPr>
        <p:spPr bwMode="auto">
          <a:xfrm>
            <a:off x="519113" y="3946525"/>
            <a:ext cx="1073150" cy="336550"/>
          </a:xfrm>
          <a:prstGeom prst="rect">
            <a:avLst/>
          </a:prstGeom>
          <a:noFill/>
          <a:ln w="9525">
            <a:noFill/>
            <a:miter lim="800000"/>
            <a:headEnd/>
            <a:tailEnd/>
          </a:ln>
          <a:effectLst/>
        </p:spPr>
        <p:txBody>
          <a:bodyPr wrap="none" lIns="90000" tIns="46800" rIns="90000" bIns="46800">
            <a:spAutoFit/>
          </a:bodyPr>
          <a:lstStyle/>
          <a:p>
            <a:r>
              <a:rPr lang="en-GB" sz="1600" dirty="0">
                <a:latin typeface="Arial" charset="0"/>
              </a:rPr>
              <a:t>Computer</a:t>
            </a:r>
            <a:endParaRPr lang="en-GB" dirty="0"/>
          </a:p>
        </p:txBody>
      </p:sp>
      <p:sp>
        <p:nvSpPr>
          <p:cNvPr id="14348" name="Text Box 12"/>
          <p:cNvSpPr txBox="1">
            <a:spLocks noChangeArrowheads="1"/>
          </p:cNvSpPr>
          <p:nvPr/>
        </p:nvSpPr>
        <p:spPr bwMode="auto">
          <a:xfrm>
            <a:off x="6629400" y="3048000"/>
            <a:ext cx="915988"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Main </a:t>
            </a:r>
          </a:p>
          <a:p>
            <a:r>
              <a:rPr lang="en-GB" sz="1600">
                <a:latin typeface="Arial" charset="0"/>
              </a:rPr>
              <a:t>Memory</a:t>
            </a:r>
          </a:p>
        </p:txBody>
      </p:sp>
      <p:sp>
        <p:nvSpPr>
          <p:cNvPr id="14349" name="Text Box 13"/>
          <p:cNvSpPr txBox="1">
            <a:spLocks noChangeArrowheads="1"/>
          </p:cNvSpPr>
          <p:nvPr/>
        </p:nvSpPr>
        <p:spPr bwMode="auto">
          <a:xfrm>
            <a:off x="5791200" y="5133975"/>
            <a:ext cx="792163"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Input</a:t>
            </a:r>
          </a:p>
          <a:p>
            <a:r>
              <a:rPr lang="en-GB" sz="1600">
                <a:latin typeface="Arial" charset="0"/>
              </a:rPr>
              <a:t>Output</a:t>
            </a:r>
          </a:p>
        </p:txBody>
      </p:sp>
      <p:sp>
        <p:nvSpPr>
          <p:cNvPr id="14350" name="Text Box 14"/>
          <p:cNvSpPr txBox="1">
            <a:spLocks noChangeArrowheads="1"/>
          </p:cNvSpPr>
          <p:nvPr/>
        </p:nvSpPr>
        <p:spPr bwMode="auto">
          <a:xfrm>
            <a:off x="5410200" y="4067175"/>
            <a:ext cx="1570038"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Systems</a:t>
            </a:r>
          </a:p>
          <a:p>
            <a:r>
              <a:rPr lang="en-GB" sz="1600">
                <a:latin typeface="Arial" charset="0"/>
              </a:rPr>
              <a:t>Interconnection</a:t>
            </a:r>
          </a:p>
        </p:txBody>
      </p:sp>
      <p:sp>
        <p:nvSpPr>
          <p:cNvPr id="14351" name="Line 15"/>
          <p:cNvSpPr>
            <a:spLocks noChangeShapeType="1"/>
          </p:cNvSpPr>
          <p:nvPr/>
        </p:nvSpPr>
        <p:spPr bwMode="auto">
          <a:xfrm flipV="1">
            <a:off x="1066800" y="2209800"/>
            <a:ext cx="4343400" cy="14478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4352" name="Line 16"/>
          <p:cNvSpPr>
            <a:spLocks noChangeShapeType="1"/>
          </p:cNvSpPr>
          <p:nvPr/>
        </p:nvSpPr>
        <p:spPr bwMode="auto">
          <a:xfrm>
            <a:off x="1066800" y="4724400"/>
            <a:ext cx="4191000" cy="1752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4355" name="Text Box 19"/>
          <p:cNvSpPr txBox="1">
            <a:spLocks noChangeArrowheads="1"/>
          </p:cNvSpPr>
          <p:nvPr/>
        </p:nvSpPr>
        <p:spPr bwMode="auto">
          <a:xfrm>
            <a:off x="290513" y="2346325"/>
            <a:ext cx="1206500" cy="33655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Peripherals</a:t>
            </a:r>
          </a:p>
        </p:txBody>
      </p:sp>
      <p:sp>
        <p:nvSpPr>
          <p:cNvPr id="14356" name="Text Box 20"/>
          <p:cNvSpPr txBox="1">
            <a:spLocks noChangeArrowheads="1"/>
          </p:cNvSpPr>
          <p:nvPr/>
        </p:nvSpPr>
        <p:spPr bwMode="auto">
          <a:xfrm>
            <a:off x="685800" y="5562600"/>
            <a:ext cx="1590675" cy="581025"/>
          </a:xfrm>
          <a:prstGeom prst="rect">
            <a:avLst/>
          </a:prstGeom>
          <a:noFill/>
          <a:ln w="9525">
            <a:noFill/>
            <a:miter lim="800000"/>
            <a:headEnd/>
            <a:tailEnd/>
          </a:ln>
          <a:effectLst/>
        </p:spPr>
        <p:txBody>
          <a:bodyPr wrap="none" lIns="90000" tIns="46800" rIns="90000" bIns="46800">
            <a:spAutoFit/>
          </a:bodyPr>
          <a:lstStyle/>
          <a:p>
            <a:r>
              <a:rPr lang="en-GB" sz="1600" dirty="0">
                <a:latin typeface="Arial" charset="0"/>
              </a:rPr>
              <a:t>Communication</a:t>
            </a:r>
          </a:p>
          <a:p>
            <a:r>
              <a:rPr lang="en-GB" sz="1600" dirty="0">
                <a:latin typeface="Arial" charset="0"/>
              </a:rPr>
              <a:t>lines</a:t>
            </a:r>
          </a:p>
        </p:txBody>
      </p:sp>
      <p:sp>
        <p:nvSpPr>
          <p:cNvPr id="14347" name="Text Box 11"/>
          <p:cNvSpPr txBox="1">
            <a:spLocks noChangeArrowheads="1"/>
          </p:cNvSpPr>
          <p:nvPr/>
        </p:nvSpPr>
        <p:spPr bwMode="auto">
          <a:xfrm>
            <a:off x="4800600" y="2971800"/>
            <a:ext cx="1241425" cy="825500"/>
          </a:xfrm>
          <a:prstGeom prst="rect">
            <a:avLst/>
          </a:prstGeom>
          <a:noFill/>
          <a:ln w="9525">
            <a:noFill/>
            <a:miter lim="800000"/>
            <a:headEnd/>
            <a:tailEnd/>
          </a:ln>
          <a:effectLst/>
        </p:spPr>
        <p:txBody>
          <a:bodyPr wrap="none" lIns="90000" tIns="46800" rIns="90000" bIns="46800">
            <a:spAutoFit/>
          </a:bodyPr>
          <a:lstStyle/>
          <a:p>
            <a:r>
              <a:rPr lang="en-GB" sz="1600" dirty="0">
                <a:latin typeface="Arial" charset="0"/>
              </a:rPr>
              <a:t>Central</a:t>
            </a:r>
          </a:p>
          <a:p>
            <a:r>
              <a:rPr lang="en-GB" sz="1600" dirty="0">
                <a:latin typeface="Arial" charset="0"/>
              </a:rPr>
              <a:t>Processing </a:t>
            </a:r>
          </a:p>
          <a:p>
            <a:r>
              <a:rPr lang="en-GB" sz="1600" dirty="0">
                <a:latin typeface="Arial" charset="0"/>
              </a:rPr>
              <a:t>Unit</a:t>
            </a:r>
          </a:p>
        </p:txBody>
      </p:sp>
      <p:sp>
        <p:nvSpPr>
          <p:cNvPr id="14357" name="Line 21"/>
          <p:cNvSpPr>
            <a:spLocks noChangeShapeType="1"/>
          </p:cNvSpPr>
          <p:nvPr/>
        </p:nvSpPr>
        <p:spPr bwMode="auto">
          <a:xfrm>
            <a:off x="914400" y="2743200"/>
            <a:ext cx="0" cy="914400"/>
          </a:xfrm>
          <a:prstGeom prst="line">
            <a:avLst/>
          </a:prstGeom>
          <a:noFill/>
          <a:ln w="9525">
            <a:solidFill>
              <a:schemeClr val="tx1"/>
            </a:solidFill>
            <a:round/>
            <a:headEnd type="triangle" w="med" len="med"/>
            <a:tailEnd type="triangle" w="med" len="med"/>
          </a:ln>
          <a:effectLst/>
        </p:spPr>
        <p:txBody>
          <a:bodyPr wrap="none" lIns="90000" tIns="46800" rIns="90000" bIns="46800" anchor="ctr"/>
          <a:lstStyle/>
          <a:p>
            <a:endParaRPr lang="en-US"/>
          </a:p>
        </p:txBody>
      </p:sp>
      <p:sp>
        <p:nvSpPr>
          <p:cNvPr id="14358" name="Line 22"/>
          <p:cNvSpPr>
            <a:spLocks noChangeShapeType="1"/>
          </p:cNvSpPr>
          <p:nvPr/>
        </p:nvSpPr>
        <p:spPr bwMode="auto">
          <a:xfrm>
            <a:off x="914400" y="4724400"/>
            <a:ext cx="0" cy="914400"/>
          </a:xfrm>
          <a:prstGeom prst="line">
            <a:avLst/>
          </a:prstGeom>
          <a:noFill/>
          <a:ln w="9525">
            <a:solidFill>
              <a:schemeClr val="tx1"/>
            </a:solidFill>
            <a:round/>
            <a:headEnd type="triangle" w="med" len="med"/>
            <a:tailEnd type="triangle" w="med" len="med"/>
          </a:ln>
          <a:effectLst/>
        </p:spPr>
        <p:txBody>
          <a:bodyPr wrap="none" lIns="90000" tIns="46800" rIns="90000" bIns="46800" anchor="ctr"/>
          <a:lstStyle/>
          <a:p>
            <a:endParaRPr lang="en-US"/>
          </a:p>
        </p:txBody>
      </p:sp>
      <p:sp>
        <p:nvSpPr>
          <p:cNvPr id="14360" name="Text Box 24"/>
          <p:cNvSpPr txBox="1">
            <a:spLocks noChangeArrowheads="1"/>
          </p:cNvSpPr>
          <p:nvPr/>
        </p:nvSpPr>
        <p:spPr bwMode="auto">
          <a:xfrm>
            <a:off x="5603875" y="2257425"/>
            <a:ext cx="1295400" cy="396875"/>
          </a:xfrm>
          <a:prstGeom prst="rect">
            <a:avLst/>
          </a:prstGeom>
          <a:noFill/>
          <a:ln w="9525">
            <a:noFill/>
            <a:miter lim="800000"/>
            <a:headEnd/>
            <a:tailEnd/>
          </a:ln>
          <a:effectLst/>
        </p:spPr>
        <p:txBody>
          <a:bodyPr wrap="none" lIns="90000" tIns="46800" rIns="90000" bIns="46800" anchor="ctr">
            <a:spAutoFit/>
          </a:bodyPr>
          <a:lstStyle/>
          <a:p>
            <a:pPr algn="ctr"/>
            <a:r>
              <a:rPr lang="en-US" sz="2000">
                <a:latin typeface="Arial" charset="0"/>
              </a:rPr>
              <a:t>Computer</a:t>
            </a:r>
            <a:endParaRPr lang="en-US" sz="1600">
              <a:latin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David A. Patterson and John L. Hennessy, Computer Organization and Design -The Hardware / Software Interface 6th Edition, Morgan Kaufmann, </a:t>
            </a:r>
            <a:r>
              <a:rPr lang="en-US" sz="2400" dirty="0" smtClean="0">
                <a:latin typeface="Times New Roman" panose="02020603050405020304" pitchFamily="18" charset="0"/>
                <a:cs typeface="Times New Roman" panose="02020603050405020304" pitchFamily="18" charset="0"/>
              </a:rPr>
              <a:t>2020.</a:t>
            </a:r>
          </a:p>
          <a:p>
            <a:pPr marL="109728"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Computer </a:t>
            </a:r>
            <a:r>
              <a:rPr lang="en-US" sz="2400" dirty="0">
                <a:latin typeface="Times New Roman" panose="02020603050405020304" pitchFamily="18" charset="0"/>
                <a:cs typeface="Times New Roman" panose="02020603050405020304" pitchFamily="18" charset="0"/>
              </a:rPr>
              <a:t>Architecture and Organization-Designing for Performance, William Stallings, Tenth edition, Pearson Education series, 2016 </a:t>
            </a:r>
            <a:r>
              <a:rPr lang="en-US" sz="2400" dirty="0" smtClean="0">
                <a:latin typeface="Times New Roman" panose="02020603050405020304" pitchFamily="18" charset="0"/>
                <a:cs typeface="Times New Roman" panose="02020603050405020304" pitchFamily="18" charset="0"/>
              </a:rPr>
              <a:t>.</a:t>
            </a:r>
          </a:p>
          <a:p>
            <a:pPr marL="109728" indent="0" algn="just">
              <a:buNone/>
            </a:pP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Carl </a:t>
            </a:r>
            <a:r>
              <a:rPr lang="en-US" sz="2400" dirty="0" err="1">
                <a:latin typeface="Times New Roman" panose="02020603050405020304" pitchFamily="18" charset="0"/>
                <a:cs typeface="Times New Roman" panose="02020603050405020304" pitchFamily="18" charset="0"/>
              </a:rPr>
              <a:t>Hamacher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Zvonko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Vranesic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Safwat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Zaky</a:t>
            </a:r>
            <a:r>
              <a:rPr lang="en-US" sz="2400" dirty="0">
                <a:latin typeface="Times New Roman" panose="02020603050405020304" pitchFamily="18" charset="0"/>
                <a:cs typeface="Times New Roman" panose="02020603050405020304" pitchFamily="18" charset="0"/>
              </a:rPr>
              <a:t>, Computer organization, Mc </a:t>
            </a:r>
            <a:r>
              <a:rPr lang="en-US" sz="2400" dirty="0" err="1">
                <a:latin typeface="Times New Roman" panose="02020603050405020304" pitchFamily="18" charset="0"/>
                <a:cs typeface="Times New Roman" panose="02020603050405020304" pitchFamily="18" charset="0"/>
              </a:rPr>
              <a:t>Graw</a:t>
            </a:r>
            <a:r>
              <a:rPr lang="en-US" sz="2400" dirty="0">
                <a:latin typeface="Times New Roman" panose="02020603050405020304" pitchFamily="18" charset="0"/>
                <a:cs typeface="Times New Roman" panose="02020603050405020304" pitchFamily="18" charset="0"/>
              </a:rPr>
              <a:t> Hill, Fifth edition, Reprint 2011.</a:t>
            </a:r>
          </a:p>
        </p:txBody>
      </p:sp>
      <p:sp>
        <p:nvSpPr>
          <p:cNvPr id="3" name="Title 2"/>
          <p:cNvSpPr>
            <a:spLocks noGrp="1"/>
          </p:cNvSpPr>
          <p:nvPr>
            <p:ph type="title"/>
          </p:nvPr>
        </p:nvSpPr>
        <p:spPr/>
        <p:txBody>
          <a:bodyPr>
            <a:normAutofit/>
          </a:bodyPr>
          <a:lstStyle/>
          <a:p>
            <a:pPr algn="ctr"/>
            <a:r>
              <a:rPr lang="en-US" sz="3600" dirty="0" smtClean="0">
                <a:solidFill>
                  <a:srgbClr val="FF0000"/>
                </a:solidFill>
                <a:latin typeface="Times New Roman" pitchFamily="18" charset="0"/>
                <a:cs typeface="Times New Roman" pitchFamily="18" charset="0"/>
              </a:rPr>
              <a:t>Books</a:t>
            </a:r>
            <a:endParaRPr lang="en-US" sz="36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 name="Oval 20"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a:effectLst/>
        </p:spPr>
        <p:txBody>
          <a:bodyPr wrap="none" lIns="90000" tIns="46800" rIns="90000" bIns="46800" anchor="ctr"/>
          <a:lstStyle/>
          <a:p>
            <a:pPr algn="ctr"/>
            <a:endParaRPr lang="en-GB" sz="1600">
              <a:latin typeface="Arial" charset="0"/>
            </a:endParaRPr>
          </a:p>
        </p:txBody>
      </p:sp>
      <p:sp>
        <p:nvSpPr>
          <p:cNvPr id="16409" name="Oval 25"/>
          <p:cNvSpPr>
            <a:spLocks noChangeArrowheads="1"/>
          </p:cNvSpPr>
          <p:nvPr/>
        </p:nvSpPr>
        <p:spPr bwMode="auto">
          <a:xfrm>
            <a:off x="5410200" y="3581400"/>
            <a:ext cx="1524000" cy="15240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386" name="Rectangle 2"/>
          <p:cNvSpPr>
            <a:spLocks noGrp="1" noChangeArrowheads="1"/>
          </p:cNvSpPr>
          <p:nvPr>
            <p:ph type="title"/>
          </p:nvPr>
        </p:nvSpPr>
        <p:spPr>
          <a:noFill/>
          <a:ln cap="flat">
            <a:solidFill>
              <a:schemeClr val="tx1"/>
            </a:solidFill>
          </a:ln>
        </p:spPr>
        <p:txBody>
          <a:bodyPr lIns="90000" tIns="46800" rIns="90000" bIns="46800">
            <a:normAutofit/>
          </a:bodyPr>
          <a:lstStyle/>
          <a:p>
            <a:pPr algn="ctr"/>
            <a:r>
              <a:rPr lang="en-GB" sz="3200" dirty="0">
                <a:solidFill>
                  <a:srgbClr val="FF0000"/>
                </a:solidFill>
                <a:latin typeface="Times New Roman" pitchFamily="18" charset="0"/>
                <a:cs typeface="Times New Roman" pitchFamily="18" charset="0"/>
              </a:rPr>
              <a:t>Structure - The CPU</a:t>
            </a:r>
          </a:p>
        </p:txBody>
      </p:sp>
      <p:sp>
        <p:nvSpPr>
          <p:cNvPr id="16405" name="Oval 21"/>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406" name="Oval 22"/>
          <p:cNvSpPr>
            <a:spLocks noChangeArrowheads="1"/>
          </p:cNvSpPr>
          <p:nvPr/>
        </p:nvSpPr>
        <p:spPr bwMode="auto">
          <a:xfrm>
            <a:off x="76200" y="2971800"/>
            <a:ext cx="1981200" cy="20574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07" name="Oval 23"/>
          <p:cNvSpPr>
            <a:spLocks noChangeArrowheads="1"/>
          </p:cNvSpPr>
          <p:nvPr/>
        </p:nvSpPr>
        <p:spPr bwMode="auto">
          <a:xfrm>
            <a:off x="6400800" y="2743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408" name="Oval 24"/>
          <p:cNvSpPr>
            <a:spLocks noChangeArrowheads="1"/>
          </p:cNvSpPr>
          <p:nvPr/>
        </p:nvSpPr>
        <p:spPr bwMode="auto">
          <a:xfrm>
            <a:off x="5486400" y="48006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410" name="Text Box 26"/>
          <p:cNvSpPr txBox="1">
            <a:spLocks noChangeArrowheads="1"/>
          </p:cNvSpPr>
          <p:nvPr/>
        </p:nvSpPr>
        <p:spPr bwMode="auto">
          <a:xfrm>
            <a:off x="603250" y="3016250"/>
            <a:ext cx="1073150" cy="33655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Computer</a:t>
            </a:r>
            <a:endParaRPr lang="en-GB"/>
          </a:p>
        </p:txBody>
      </p:sp>
      <p:sp>
        <p:nvSpPr>
          <p:cNvPr id="16411" name="Text Box 27"/>
          <p:cNvSpPr txBox="1">
            <a:spLocks noChangeArrowheads="1"/>
          </p:cNvSpPr>
          <p:nvPr/>
        </p:nvSpPr>
        <p:spPr bwMode="auto">
          <a:xfrm>
            <a:off x="6553200" y="2971800"/>
            <a:ext cx="1093788" cy="82550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Arithmetic</a:t>
            </a:r>
          </a:p>
          <a:p>
            <a:r>
              <a:rPr lang="en-GB" sz="1600">
                <a:latin typeface="Arial" charset="0"/>
              </a:rPr>
              <a:t>and </a:t>
            </a:r>
          </a:p>
          <a:p>
            <a:r>
              <a:rPr lang="en-GB" sz="1600">
                <a:latin typeface="Arial" charset="0"/>
              </a:rPr>
              <a:t>Login Unit</a:t>
            </a:r>
          </a:p>
        </p:txBody>
      </p:sp>
      <p:sp>
        <p:nvSpPr>
          <p:cNvPr id="16412" name="Text Box 28"/>
          <p:cNvSpPr txBox="1">
            <a:spLocks noChangeArrowheads="1"/>
          </p:cNvSpPr>
          <p:nvPr/>
        </p:nvSpPr>
        <p:spPr bwMode="auto">
          <a:xfrm>
            <a:off x="5715000" y="5133975"/>
            <a:ext cx="835025"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Control</a:t>
            </a:r>
          </a:p>
          <a:p>
            <a:r>
              <a:rPr lang="en-GB" sz="1600">
                <a:latin typeface="Arial" charset="0"/>
              </a:rPr>
              <a:t>Unit</a:t>
            </a:r>
          </a:p>
        </p:txBody>
      </p:sp>
      <p:sp>
        <p:nvSpPr>
          <p:cNvPr id="16413" name="Text Box 29"/>
          <p:cNvSpPr txBox="1">
            <a:spLocks noChangeArrowheads="1"/>
          </p:cNvSpPr>
          <p:nvPr/>
        </p:nvSpPr>
        <p:spPr bwMode="auto">
          <a:xfrm>
            <a:off x="5410200" y="4067175"/>
            <a:ext cx="1570038"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Internal CPU</a:t>
            </a:r>
          </a:p>
          <a:p>
            <a:r>
              <a:rPr lang="en-GB" sz="1600">
                <a:latin typeface="Arial" charset="0"/>
              </a:rPr>
              <a:t>Interconnection</a:t>
            </a:r>
          </a:p>
        </p:txBody>
      </p:sp>
      <p:sp>
        <p:nvSpPr>
          <p:cNvPr id="16414" name="Line 30"/>
          <p:cNvSpPr>
            <a:spLocks noChangeShapeType="1"/>
          </p:cNvSpPr>
          <p:nvPr/>
        </p:nvSpPr>
        <p:spPr bwMode="auto">
          <a:xfrm flipV="1">
            <a:off x="1524000" y="2209800"/>
            <a:ext cx="3886200" cy="1371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6415" name="Line 31"/>
          <p:cNvSpPr>
            <a:spLocks noChangeShapeType="1"/>
          </p:cNvSpPr>
          <p:nvPr/>
        </p:nvSpPr>
        <p:spPr bwMode="auto">
          <a:xfrm>
            <a:off x="1524000" y="4343400"/>
            <a:ext cx="3733800" cy="2133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6418" name="Text Box 34"/>
          <p:cNvSpPr txBox="1">
            <a:spLocks noChangeArrowheads="1"/>
          </p:cNvSpPr>
          <p:nvPr/>
        </p:nvSpPr>
        <p:spPr bwMode="auto">
          <a:xfrm>
            <a:off x="4829175" y="3168650"/>
            <a:ext cx="1038225" cy="33655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Registers</a:t>
            </a:r>
          </a:p>
        </p:txBody>
      </p:sp>
      <p:sp>
        <p:nvSpPr>
          <p:cNvPr id="16421" name="Oval 37"/>
          <p:cNvSpPr>
            <a:spLocks noChangeArrowheads="1"/>
          </p:cNvSpPr>
          <p:nvPr/>
        </p:nvSpPr>
        <p:spPr bwMode="auto">
          <a:xfrm>
            <a:off x="1219200" y="3581400"/>
            <a:ext cx="685800" cy="7620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22" name="Text Box 38"/>
          <p:cNvSpPr txBox="1">
            <a:spLocks noChangeArrowheads="1"/>
          </p:cNvSpPr>
          <p:nvPr/>
        </p:nvSpPr>
        <p:spPr bwMode="auto">
          <a:xfrm>
            <a:off x="1327150" y="3810000"/>
            <a:ext cx="501650" cy="274638"/>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CPU</a:t>
            </a:r>
            <a:endParaRPr lang="en-US" sz="1600">
              <a:latin typeface="Arial" charset="0"/>
            </a:endParaRPr>
          </a:p>
        </p:txBody>
      </p:sp>
      <p:sp>
        <p:nvSpPr>
          <p:cNvPr id="16423" name="Oval 39"/>
          <p:cNvSpPr>
            <a:spLocks noChangeArrowheads="1"/>
          </p:cNvSpPr>
          <p:nvPr/>
        </p:nvSpPr>
        <p:spPr bwMode="auto">
          <a:xfrm>
            <a:off x="304800" y="3276600"/>
            <a:ext cx="609600" cy="609600"/>
          </a:xfrm>
          <a:prstGeom prst="ellipse">
            <a:avLst/>
          </a:prstGeom>
          <a:noFill/>
          <a:ln w="9525">
            <a:solidFill>
              <a:schemeClr val="tx1"/>
            </a:solidFill>
            <a:round/>
            <a:headEnd/>
            <a:tailEnd/>
          </a:ln>
          <a:effectLst/>
        </p:spPr>
        <p:txBody>
          <a:bodyPr wrap="none" lIns="90000" tIns="46800" rIns="90000" bIns="46800" anchor="ctr"/>
          <a:lstStyle/>
          <a:p>
            <a:pPr algn="ctr"/>
            <a:r>
              <a:rPr lang="en-US" sz="1200">
                <a:latin typeface="Arial" charset="0"/>
              </a:rPr>
              <a:t>I/O</a:t>
            </a:r>
            <a:endParaRPr lang="en-US" sz="1600">
              <a:latin typeface="Arial" charset="0"/>
            </a:endParaRPr>
          </a:p>
        </p:txBody>
      </p:sp>
      <p:sp>
        <p:nvSpPr>
          <p:cNvPr id="16424" name="Oval 40"/>
          <p:cNvSpPr>
            <a:spLocks noChangeArrowheads="1"/>
          </p:cNvSpPr>
          <p:nvPr/>
        </p:nvSpPr>
        <p:spPr bwMode="auto">
          <a:xfrm>
            <a:off x="381000" y="4191000"/>
            <a:ext cx="685800" cy="6858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25" name="Oval 41"/>
          <p:cNvSpPr>
            <a:spLocks noChangeArrowheads="1"/>
          </p:cNvSpPr>
          <p:nvPr/>
        </p:nvSpPr>
        <p:spPr bwMode="auto">
          <a:xfrm>
            <a:off x="609600" y="3581400"/>
            <a:ext cx="685800" cy="7620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27" name="Text Box 43"/>
          <p:cNvSpPr txBox="1">
            <a:spLocks noChangeArrowheads="1"/>
          </p:cNvSpPr>
          <p:nvPr/>
        </p:nvSpPr>
        <p:spPr bwMode="auto">
          <a:xfrm>
            <a:off x="381000" y="4373563"/>
            <a:ext cx="730250" cy="274637"/>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Memory</a:t>
            </a:r>
            <a:endParaRPr lang="en-US" sz="1600">
              <a:latin typeface="Arial" charset="0"/>
            </a:endParaRPr>
          </a:p>
        </p:txBody>
      </p:sp>
      <p:sp>
        <p:nvSpPr>
          <p:cNvPr id="16428" name="Text Box 44"/>
          <p:cNvSpPr txBox="1">
            <a:spLocks noChangeArrowheads="1"/>
          </p:cNvSpPr>
          <p:nvPr/>
        </p:nvSpPr>
        <p:spPr bwMode="auto">
          <a:xfrm>
            <a:off x="606425" y="3810000"/>
            <a:ext cx="688975" cy="457200"/>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System</a:t>
            </a:r>
          </a:p>
          <a:p>
            <a:pPr algn="ctr"/>
            <a:r>
              <a:rPr lang="en-US" sz="1200">
                <a:latin typeface="Arial" charset="0"/>
              </a:rPr>
              <a:t>Bus</a:t>
            </a:r>
          </a:p>
        </p:txBody>
      </p:sp>
      <p:sp>
        <p:nvSpPr>
          <p:cNvPr id="16430" name="Text Box 46"/>
          <p:cNvSpPr txBox="1">
            <a:spLocks noChangeArrowheads="1"/>
          </p:cNvSpPr>
          <p:nvPr/>
        </p:nvSpPr>
        <p:spPr bwMode="auto">
          <a:xfrm>
            <a:off x="5910263" y="2317750"/>
            <a:ext cx="719137" cy="396875"/>
          </a:xfrm>
          <a:prstGeom prst="rect">
            <a:avLst/>
          </a:prstGeom>
          <a:noFill/>
          <a:ln w="9525">
            <a:noFill/>
            <a:miter lim="800000"/>
            <a:headEnd/>
            <a:tailEnd/>
          </a:ln>
          <a:effectLst/>
        </p:spPr>
        <p:txBody>
          <a:bodyPr wrap="none" lIns="90000" tIns="46800" rIns="90000" bIns="46800" anchor="ctr">
            <a:spAutoFit/>
          </a:bodyPr>
          <a:lstStyle/>
          <a:p>
            <a:pPr algn="ctr"/>
            <a:r>
              <a:rPr lang="en-US" sz="2000">
                <a:latin typeface="Arial" charset="0"/>
              </a:rPr>
              <a:t>CPU</a:t>
            </a:r>
            <a:endParaRPr lang="en-US" sz="1600">
              <a:latin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3" name="Oval 35" descr="50%"/>
          <p:cNvSpPr>
            <a:spLocks noChangeArrowheads="1"/>
          </p:cNvSpPr>
          <p:nvPr/>
        </p:nvSpPr>
        <p:spPr bwMode="auto">
          <a:xfrm>
            <a:off x="3886200" y="2057400"/>
            <a:ext cx="4724400" cy="4648200"/>
          </a:xfrm>
          <a:prstGeom prst="ellipse">
            <a:avLst/>
          </a:prstGeom>
          <a:pattFill prst="pct50">
            <a:fgClr>
              <a:schemeClr val="tx1"/>
            </a:fgClr>
            <a:bgClr>
              <a:schemeClr val="bg1"/>
            </a:bgClr>
          </a:pattFill>
          <a:ln w="9525">
            <a:solidFill>
              <a:schemeClr val="tx1"/>
            </a:solidFill>
            <a:round/>
            <a:headEnd/>
            <a:tailEnd/>
          </a:ln>
          <a:effectLst/>
        </p:spPr>
        <p:txBody>
          <a:bodyPr wrap="none" lIns="90000" tIns="46800" rIns="90000" bIns="46800" anchor="ctr"/>
          <a:lstStyle/>
          <a:p>
            <a:endParaRPr lang="en-US"/>
          </a:p>
        </p:txBody>
      </p:sp>
      <p:sp>
        <p:nvSpPr>
          <p:cNvPr id="17448" name="Oval 40"/>
          <p:cNvSpPr>
            <a:spLocks noChangeArrowheads="1"/>
          </p:cNvSpPr>
          <p:nvPr/>
        </p:nvSpPr>
        <p:spPr bwMode="auto">
          <a:xfrm>
            <a:off x="5410200" y="3581400"/>
            <a:ext cx="1828800" cy="18288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7410" name="Rectangle 2"/>
          <p:cNvSpPr>
            <a:spLocks noGrp="1" noChangeArrowheads="1"/>
          </p:cNvSpPr>
          <p:nvPr>
            <p:ph type="title"/>
          </p:nvPr>
        </p:nvSpPr>
        <p:spPr>
          <a:noFill/>
          <a:ln cap="flat">
            <a:solidFill>
              <a:schemeClr val="tx1"/>
            </a:solidFill>
          </a:ln>
        </p:spPr>
        <p:txBody>
          <a:bodyPr lIns="90000" tIns="46800" rIns="90000" bIns="46800">
            <a:normAutofit/>
          </a:bodyPr>
          <a:lstStyle/>
          <a:p>
            <a:pPr algn="ctr"/>
            <a:r>
              <a:rPr lang="en-GB" sz="3200" dirty="0">
                <a:solidFill>
                  <a:srgbClr val="FF0000"/>
                </a:solidFill>
                <a:latin typeface="Times New Roman" pitchFamily="18" charset="0"/>
                <a:cs typeface="Times New Roman" pitchFamily="18" charset="0"/>
              </a:rPr>
              <a:t>Structure - The Control Unit</a:t>
            </a:r>
          </a:p>
        </p:txBody>
      </p:sp>
      <p:sp>
        <p:nvSpPr>
          <p:cNvPr id="17444" name="Oval 36"/>
          <p:cNvSpPr>
            <a:spLocks noChangeArrowheads="1"/>
          </p:cNvSpPr>
          <p:nvPr/>
        </p:nvSpPr>
        <p:spPr bwMode="auto">
          <a:xfrm>
            <a:off x="4648200" y="2743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7445" name="Oval 37"/>
          <p:cNvSpPr>
            <a:spLocks noChangeArrowheads="1"/>
          </p:cNvSpPr>
          <p:nvPr/>
        </p:nvSpPr>
        <p:spPr bwMode="auto">
          <a:xfrm>
            <a:off x="76200" y="2971800"/>
            <a:ext cx="1981200" cy="20574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7447" name="Oval 39"/>
          <p:cNvSpPr>
            <a:spLocks noChangeArrowheads="1"/>
          </p:cNvSpPr>
          <p:nvPr/>
        </p:nvSpPr>
        <p:spPr bwMode="auto">
          <a:xfrm>
            <a:off x="5715000" y="5029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7449" name="Text Box 41"/>
          <p:cNvSpPr txBox="1">
            <a:spLocks noChangeArrowheads="1"/>
          </p:cNvSpPr>
          <p:nvPr/>
        </p:nvSpPr>
        <p:spPr bwMode="auto">
          <a:xfrm>
            <a:off x="763588" y="3016250"/>
            <a:ext cx="608012" cy="33655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CPU</a:t>
            </a:r>
            <a:endParaRPr lang="en-GB"/>
          </a:p>
        </p:txBody>
      </p:sp>
      <p:sp>
        <p:nvSpPr>
          <p:cNvPr id="17451" name="Text Box 43"/>
          <p:cNvSpPr txBox="1">
            <a:spLocks noChangeArrowheads="1"/>
          </p:cNvSpPr>
          <p:nvPr/>
        </p:nvSpPr>
        <p:spPr bwMode="auto">
          <a:xfrm>
            <a:off x="5942013" y="5362575"/>
            <a:ext cx="915987"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Control</a:t>
            </a:r>
          </a:p>
          <a:p>
            <a:r>
              <a:rPr lang="en-GB" sz="1600">
                <a:latin typeface="Arial" charset="0"/>
              </a:rPr>
              <a:t>Memory</a:t>
            </a:r>
          </a:p>
        </p:txBody>
      </p:sp>
      <p:sp>
        <p:nvSpPr>
          <p:cNvPr id="17452" name="Text Box 44"/>
          <p:cNvSpPr txBox="1">
            <a:spLocks noChangeArrowheads="1"/>
          </p:cNvSpPr>
          <p:nvPr/>
        </p:nvSpPr>
        <p:spPr bwMode="auto">
          <a:xfrm>
            <a:off x="5672138" y="4067175"/>
            <a:ext cx="1490662" cy="82550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Control Unit </a:t>
            </a:r>
          </a:p>
          <a:p>
            <a:r>
              <a:rPr lang="en-GB" sz="1600">
                <a:latin typeface="Arial" charset="0"/>
              </a:rPr>
              <a:t>Registers and </a:t>
            </a:r>
          </a:p>
          <a:p>
            <a:r>
              <a:rPr lang="en-GB" sz="1600">
                <a:latin typeface="Arial" charset="0"/>
              </a:rPr>
              <a:t>Decoders</a:t>
            </a:r>
          </a:p>
        </p:txBody>
      </p:sp>
      <p:sp>
        <p:nvSpPr>
          <p:cNvPr id="17453" name="Line 45"/>
          <p:cNvSpPr>
            <a:spLocks noChangeShapeType="1"/>
          </p:cNvSpPr>
          <p:nvPr/>
        </p:nvSpPr>
        <p:spPr bwMode="auto">
          <a:xfrm flipV="1">
            <a:off x="1524000" y="2209800"/>
            <a:ext cx="3886200" cy="1371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7454" name="Line 46"/>
          <p:cNvSpPr>
            <a:spLocks noChangeShapeType="1"/>
          </p:cNvSpPr>
          <p:nvPr/>
        </p:nvSpPr>
        <p:spPr bwMode="auto">
          <a:xfrm>
            <a:off x="1524000" y="4343400"/>
            <a:ext cx="3733800" cy="2133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7455" name="Text Box 47"/>
          <p:cNvSpPr txBox="1">
            <a:spLocks noChangeArrowheads="1"/>
          </p:cNvSpPr>
          <p:nvPr/>
        </p:nvSpPr>
        <p:spPr bwMode="auto">
          <a:xfrm>
            <a:off x="4829175" y="3168650"/>
            <a:ext cx="1250950"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Sequencing</a:t>
            </a:r>
          </a:p>
          <a:p>
            <a:r>
              <a:rPr lang="en-GB" sz="1600">
                <a:latin typeface="Arial" charset="0"/>
              </a:rPr>
              <a:t>Login</a:t>
            </a:r>
          </a:p>
        </p:txBody>
      </p:sp>
      <p:sp>
        <p:nvSpPr>
          <p:cNvPr id="17456" name="Oval 48"/>
          <p:cNvSpPr>
            <a:spLocks noChangeArrowheads="1"/>
          </p:cNvSpPr>
          <p:nvPr/>
        </p:nvSpPr>
        <p:spPr bwMode="auto">
          <a:xfrm>
            <a:off x="1219200" y="3581400"/>
            <a:ext cx="685800" cy="7620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7457" name="Text Box 49"/>
          <p:cNvSpPr txBox="1">
            <a:spLocks noChangeArrowheads="1"/>
          </p:cNvSpPr>
          <p:nvPr/>
        </p:nvSpPr>
        <p:spPr bwMode="auto">
          <a:xfrm>
            <a:off x="1246188" y="3719513"/>
            <a:ext cx="669925" cy="457200"/>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Control</a:t>
            </a:r>
          </a:p>
          <a:p>
            <a:pPr algn="ctr"/>
            <a:r>
              <a:rPr lang="en-US" sz="1200">
                <a:latin typeface="Arial" charset="0"/>
              </a:rPr>
              <a:t>Unit</a:t>
            </a:r>
            <a:endParaRPr lang="en-US" sz="1600">
              <a:latin typeface="Arial" charset="0"/>
            </a:endParaRPr>
          </a:p>
        </p:txBody>
      </p:sp>
      <p:sp>
        <p:nvSpPr>
          <p:cNvPr id="17458" name="Oval 50"/>
          <p:cNvSpPr>
            <a:spLocks noChangeArrowheads="1"/>
          </p:cNvSpPr>
          <p:nvPr/>
        </p:nvSpPr>
        <p:spPr bwMode="auto">
          <a:xfrm>
            <a:off x="304800" y="3276600"/>
            <a:ext cx="609600" cy="609600"/>
          </a:xfrm>
          <a:prstGeom prst="ellipse">
            <a:avLst/>
          </a:prstGeom>
          <a:noFill/>
          <a:ln w="9525">
            <a:solidFill>
              <a:schemeClr val="tx1"/>
            </a:solidFill>
            <a:round/>
            <a:headEnd/>
            <a:tailEnd/>
          </a:ln>
          <a:effectLst/>
        </p:spPr>
        <p:txBody>
          <a:bodyPr wrap="none" lIns="90000" tIns="46800" rIns="90000" bIns="46800" anchor="ctr"/>
          <a:lstStyle/>
          <a:p>
            <a:pPr algn="ctr"/>
            <a:r>
              <a:rPr lang="en-US" sz="1200">
                <a:latin typeface="Arial" charset="0"/>
              </a:rPr>
              <a:t>ALU</a:t>
            </a:r>
            <a:endParaRPr lang="en-US" sz="1600">
              <a:latin typeface="Arial" charset="0"/>
            </a:endParaRPr>
          </a:p>
        </p:txBody>
      </p:sp>
      <p:sp>
        <p:nvSpPr>
          <p:cNvPr id="17459" name="Oval 51"/>
          <p:cNvSpPr>
            <a:spLocks noChangeArrowheads="1"/>
          </p:cNvSpPr>
          <p:nvPr/>
        </p:nvSpPr>
        <p:spPr bwMode="auto">
          <a:xfrm>
            <a:off x="381000" y="4191000"/>
            <a:ext cx="685800" cy="6858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7460" name="Oval 52"/>
          <p:cNvSpPr>
            <a:spLocks noChangeArrowheads="1"/>
          </p:cNvSpPr>
          <p:nvPr/>
        </p:nvSpPr>
        <p:spPr bwMode="auto">
          <a:xfrm>
            <a:off x="609600" y="3581400"/>
            <a:ext cx="685800" cy="7620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7461" name="Text Box 53"/>
          <p:cNvSpPr txBox="1">
            <a:spLocks noChangeArrowheads="1"/>
          </p:cNvSpPr>
          <p:nvPr/>
        </p:nvSpPr>
        <p:spPr bwMode="auto">
          <a:xfrm>
            <a:off x="338138" y="4373563"/>
            <a:ext cx="822325" cy="274637"/>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Registers</a:t>
            </a:r>
            <a:endParaRPr lang="en-US" sz="1600">
              <a:latin typeface="Arial" charset="0"/>
            </a:endParaRPr>
          </a:p>
        </p:txBody>
      </p:sp>
      <p:sp>
        <p:nvSpPr>
          <p:cNvPr id="17462" name="Text Box 54"/>
          <p:cNvSpPr txBox="1">
            <a:spLocks noChangeArrowheads="1"/>
          </p:cNvSpPr>
          <p:nvPr/>
        </p:nvSpPr>
        <p:spPr bwMode="auto">
          <a:xfrm>
            <a:off x="609600" y="3810000"/>
            <a:ext cx="687388" cy="457200"/>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Internal</a:t>
            </a:r>
          </a:p>
          <a:p>
            <a:pPr algn="ctr"/>
            <a:r>
              <a:rPr lang="en-US" sz="1200">
                <a:latin typeface="Arial" charset="0"/>
              </a:rPr>
              <a:t>Bus</a:t>
            </a:r>
          </a:p>
        </p:txBody>
      </p:sp>
      <p:sp>
        <p:nvSpPr>
          <p:cNvPr id="17463" name="Text Box 55"/>
          <p:cNvSpPr txBox="1">
            <a:spLocks noChangeArrowheads="1"/>
          </p:cNvSpPr>
          <p:nvPr/>
        </p:nvSpPr>
        <p:spPr bwMode="auto">
          <a:xfrm>
            <a:off x="5411788" y="2286000"/>
            <a:ext cx="1522412" cy="396875"/>
          </a:xfrm>
          <a:prstGeom prst="rect">
            <a:avLst/>
          </a:prstGeom>
          <a:noFill/>
          <a:ln w="9525">
            <a:noFill/>
            <a:miter lim="800000"/>
            <a:headEnd/>
            <a:tailEnd/>
          </a:ln>
          <a:effectLst/>
        </p:spPr>
        <p:txBody>
          <a:bodyPr wrap="none" lIns="90000" tIns="46800" rIns="90000" bIns="46800" anchor="ctr">
            <a:spAutoFit/>
          </a:bodyPr>
          <a:lstStyle/>
          <a:p>
            <a:pPr algn="ctr">
              <a:spcBef>
                <a:spcPct val="50000"/>
              </a:spcBef>
            </a:pPr>
            <a:r>
              <a:rPr lang="en-US" sz="2000">
                <a:latin typeface="Arial" charset="0"/>
              </a:rPr>
              <a:t>Control Unit</a:t>
            </a:r>
            <a:endParaRPr lang="en-US" sz="1600">
              <a:latin typeface="Arial"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dirty="0" smtClean="0">
                <a:latin typeface="Times New Roman" pitchFamily="18" charset="0"/>
                <a:cs typeface="Times New Roman" pitchFamily="18" charset="0"/>
              </a:rPr>
              <a:t>CPU – Processor</a:t>
            </a:r>
          </a:p>
          <a:p>
            <a:pPr>
              <a:lnSpc>
                <a:spcPct val="90000"/>
              </a:lnSpc>
            </a:pPr>
            <a:r>
              <a:rPr lang="en-US" dirty="0" smtClean="0">
                <a:latin typeface="Times New Roman" pitchFamily="18" charset="0"/>
                <a:cs typeface="Times New Roman" pitchFamily="18" charset="0"/>
              </a:rPr>
              <a:t>Main Memory – Stores data</a:t>
            </a:r>
          </a:p>
          <a:p>
            <a:pPr>
              <a:lnSpc>
                <a:spcPct val="90000"/>
              </a:lnSpc>
            </a:pPr>
            <a:r>
              <a:rPr lang="en-US" dirty="0" smtClean="0">
                <a:latin typeface="Times New Roman" pitchFamily="18" charset="0"/>
                <a:cs typeface="Times New Roman" pitchFamily="18" charset="0"/>
              </a:rPr>
              <a:t>I/O – Moves the data</a:t>
            </a:r>
          </a:p>
          <a:p>
            <a:pPr>
              <a:lnSpc>
                <a:spcPct val="90000"/>
              </a:lnSpc>
            </a:pPr>
            <a:r>
              <a:rPr lang="en-US" dirty="0" smtClean="0">
                <a:latin typeface="Times New Roman" pitchFamily="18" charset="0"/>
                <a:cs typeface="Times New Roman" pitchFamily="18" charset="0"/>
              </a:rPr>
              <a:t>System Interconnection</a:t>
            </a:r>
          </a:p>
          <a:p>
            <a:pPr>
              <a:lnSpc>
                <a:spcPct val="90000"/>
              </a:lnSpc>
            </a:pPr>
            <a:r>
              <a:rPr lang="en-US" dirty="0" smtClean="0">
                <a:latin typeface="Times New Roman" pitchFamily="18" charset="0"/>
                <a:cs typeface="Times New Roman" pitchFamily="18" charset="0"/>
              </a:rPr>
              <a:t>Control Unit – controls operation</a:t>
            </a:r>
          </a:p>
          <a:p>
            <a:pPr>
              <a:lnSpc>
                <a:spcPct val="90000"/>
              </a:lnSpc>
            </a:pPr>
            <a:r>
              <a:rPr lang="en-US" dirty="0" smtClean="0">
                <a:latin typeface="Times New Roman" pitchFamily="18" charset="0"/>
                <a:cs typeface="Times New Roman" pitchFamily="18" charset="0"/>
              </a:rPr>
              <a:t>ALU – data processing</a:t>
            </a:r>
          </a:p>
          <a:p>
            <a:pPr>
              <a:lnSpc>
                <a:spcPct val="90000"/>
              </a:lnSpc>
            </a:pPr>
            <a:r>
              <a:rPr lang="en-US" dirty="0" smtClean="0">
                <a:latin typeface="Times New Roman" pitchFamily="18" charset="0"/>
                <a:cs typeface="Times New Roman" pitchFamily="18" charset="0"/>
              </a:rPr>
              <a:t>Registers – storage internal to CPU</a:t>
            </a:r>
          </a:p>
          <a:p>
            <a:pPr>
              <a:lnSpc>
                <a:spcPct val="90000"/>
              </a:lnSpc>
            </a:pPr>
            <a:r>
              <a:rPr lang="en-US" dirty="0" smtClean="0">
                <a:latin typeface="Times New Roman" pitchFamily="18" charset="0"/>
                <a:cs typeface="Times New Roman" pitchFamily="18" charset="0"/>
              </a:rPr>
              <a:t>CPU Interconnection</a:t>
            </a:r>
          </a:p>
          <a:p>
            <a:pPr>
              <a:buNone/>
            </a:pPr>
            <a:endParaRPr lang="en-US" dirty="0"/>
          </a:p>
        </p:txBody>
      </p:sp>
      <p:sp>
        <p:nvSpPr>
          <p:cNvPr id="3" name="Title 2"/>
          <p:cNvSpPr>
            <a:spLocks noGrp="1"/>
          </p:cNvSpPr>
          <p:nvPr>
            <p:ph type="title"/>
          </p:nvPr>
        </p:nvSpPr>
        <p:spPr/>
        <p:txBody>
          <a:bodyPr>
            <a:normAutofit/>
          </a:bodyPr>
          <a:lstStyle/>
          <a:p>
            <a:pPr algn="ctr"/>
            <a:r>
              <a:rPr lang="en-US" sz="3200" dirty="0" smtClean="0">
                <a:solidFill>
                  <a:srgbClr val="FF0000"/>
                </a:solidFill>
                <a:latin typeface="Times New Roman" pitchFamily="18" charset="0"/>
                <a:cs typeface="Times New Roman" pitchFamily="18" charset="0"/>
              </a:rPr>
              <a:t>Structural components</a:t>
            </a:r>
            <a:endParaRPr lang="en-US" sz="3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533400" y="0"/>
            <a:ext cx="8229600" cy="1143000"/>
          </a:xfrm>
        </p:spPr>
        <p:txBody>
          <a:bodyPr>
            <a:normAutofit/>
          </a:bodyPr>
          <a:lstStyle/>
          <a:p>
            <a:pPr algn="ctr"/>
            <a:r>
              <a:rPr lang="en-US" altLang="ko-KR" sz="2800" dirty="0">
                <a:solidFill>
                  <a:srgbClr val="FF0000"/>
                </a:solidFill>
                <a:latin typeface="Times New Roman" pitchFamily="18" charset="0"/>
                <a:ea typeface="맑은 고딕" pitchFamily="34" charset="-127"/>
                <a:cs typeface="Times New Roman" pitchFamily="18" charset="0"/>
              </a:rPr>
              <a:t>ENIAC</a:t>
            </a:r>
          </a:p>
        </p:txBody>
      </p:sp>
      <p:sp>
        <p:nvSpPr>
          <p:cNvPr id="241667" name="Rectangle 3"/>
          <p:cNvSpPr>
            <a:spLocks noGrp="1" noChangeArrowheads="1"/>
          </p:cNvSpPr>
          <p:nvPr>
            <p:ph type="body" idx="4294967295"/>
          </p:nvPr>
        </p:nvSpPr>
        <p:spPr>
          <a:xfrm>
            <a:off x="323850" y="836613"/>
            <a:ext cx="8569325" cy="5545137"/>
          </a:xfrm>
        </p:spPr>
        <p:txBody>
          <a:bodyPr>
            <a:normAutofit/>
          </a:bodyPr>
          <a:lstStyle/>
          <a:p>
            <a:pPr>
              <a:lnSpc>
                <a:spcPct val="70000"/>
              </a:lnSpc>
              <a:buNone/>
            </a:pPr>
            <a:endParaRPr lang="en-US" altLang="ko-KR" sz="2500" dirty="0">
              <a:ea typeface="맑은 고딕" pitchFamily="34" charset="-127"/>
            </a:endParaRPr>
          </a:p>
          <a:p>
            <a:pPr lvl="1">
              <a:lnSpc>
                <a:spcPct val="70000"/>
              </a:lnSpc>
            </a:pPr>
            <a:r>
              <a:rPr lang="en-US" altLang="ko-KR" sz="2000" dirty="0">
                <a:latin typeface="Times New Roman" pitchFamily="18" charset="0"/>
                <a:ea typeface="맑은 고딕" pitchFamily="34" charset="-127"/>
                <a:cs typeface="Times New Roman" pitchFamily="18" charset="0"/>
              </a:rPr>
              <a:t>ENIAC (Electronic Numerical Integrator And Computer)</a:t>
            </a:r>
          </a:p>
          <a:p>
            <a:pPr lvl="1">
              <a:lnSpc>
                <a:spcPct val="70000"/>
              </a:lnSpc>
            </a:pPr>
            <a:r>
              <a:rPr lang="en-US" altLang="ko-KR" sz="2000" dirty="0">
                <a:latin typeface="Times New Roman" pitchFamily="18" charset="0"/>
                <a:ea typeface="맑은 고딕" pitchFamily="34" charset="-127"/>
                <a:cs typeface="Times New Roman" pitchFamily="18" charset="0"/>
              </a:rPr>
              <a:t>1</a:t>
            </a:r>
            <a:r>
              <a:rPr lang="en-US" altLang="ko-KR" sz="2000" baseline="30000" dirty="0">
                <a:latin typeface="Times New Roman" pitchFamily="18" charset="0"/>
                <a:ea typeface="맑은 고딕" pitchFamily="34" charset="-127"/>
                <a:cs typeface="Times New Roman" pitchFamily="18" charset="0"/>
              </a:rPr>
              <a:t>st</a:t>
            </a:r>
            <a:r>
              <a:rPr lang="en-US" altLang="ko-KR" sz="2000" dirty="0">
                <a:latin typeface="Times New Roman" pitchFamily="18" charset="0"/>
                <a:ea typeface="맑은 고딕" pitchFamily="34" charset="-127"/>
                <a:cs typeface="Times New Roman" pitchFamily="18" charset="0"/>
              </a:rPr>
              <a:t> general-purpose </a:t>
            </a:r>
            <a:r>
              <a:rPr lang="en-US" altLang="ko-KR" sz="2000" dirty="0" smtClean="0">
                <a:latin typeface="Times New Roman" pitchFamily="18" charset="0"/>
                <a:ea typeface="맑은 고딕" pitchFamily="34" charset="-127"/>
                <a:cs typeface="Times New Roman" pitchFamily="18" charset="0"/>
              </a:rPr>
              <a:t>electronic digital computer.</a:t>
            </a:r>
            <a:endParaRPr lang="en-US" altLang="ko-KR" sz="2000" dirty="0">
              <a:latin typeface="Times New Roman" pitchFamily="18" charset="0"/>
              <a:ea typeface="맑은 고딕" pitchFamily="34" charset="-127"/>
              <a:cs typeface="Times New Roman" pitchFamily="18" charset="0"/>
            </a:endParaRPr>
          </a:p>
          <a:p>
            <a:pPr lvl="1">
              <a:lnSpc>
                <a:spcPct val="70000"/>
              </a:lnSpc>
            </a:pPr>
            <a:r>
              <a:rPr lang="en-US" altLang="ko-KR" sz="2000" dirty="0">
                <a:latin typeface="Times New Roman" pitchFamily="18" charset="0"/>
                <a:ea typeface="맑은 고딕" pitchFamily="34" charset="-127"/>
                <a:cs typeface="Times New Roman" pitchFamily="18" charset="0"/>
              </a:rPr>
              <a:t>Designed by John </a:t>
            </a:r>
            <a:r>
              <a:rPr lang="en-US" altLang="ko-KR" sz="2000" dirty="0" err="1">
                <a:latin typeface="Times New Roman" pitchFamily="18" charset="0"/>
                <a:ea typeface="맑은 고딕" pitchFamily="34" charset="-127"/>
                <a:cs typeface="Times New Roman" pitchFamily="18" charset="0"/>
              </a:rPr>
              <a:t>Mauchly</a:t>
            </a:r>
            <a:r>
              <a:rPr lang="en-US" altLang="ko-KR" sz="2000" dirty="0">
                <a:latin typeface="Times New Roman" pitchFamily="18" charset="0"/>
                <a:ea typeface="맑은 고딕" pitchFamily="34" charset="-127"/>
                <a:cs typeface="Times New Roman" pitchFamily="18" charset="0"/>
              </a:rPr>
              <a:t> and John </a:t>
            </a:r>
            <a:r>
              <a:rPr lang="en-US" altLang="ko-KR" sz="2000" dirty="0" err="1">
                <a:latin typeface="Times New Roman" pitchFamily="18" charset="0"/>
                <a:ea typeface="맑은 고딕" pitchFamily="34" charset="-127"/>
                <a:cs typeface="Times New Roman" pitchFamily="18" charset="0"/>
              </a:rPr>
              <a:t>Presper</a:t>
            </a:r>
            <a:r>
              <a:rPr lang="en-US" altLang="ko-KR" sz="2000" dirty="0">
                <a:latin typeface="Times New Roman" pitchFamily="18" charset="0"/>
                <a:ea typeface="맑은 고딕" pitchFamily="34" charset="-127"/>
                <a:cs typeface="Times New Roman" pitchFamily="18" charset="0"/>
              </a:rPr>
              <a:t> Eckert at </a:t>
            </a:r>
            <a:r>
              <a:rPr lang="en-US" altLang="ko-KR" sz="2000" dirty="0" smtClean="0">
                <a:latin typeface="Times New Roman" pitchFamily="18" charset="0"/>
                <a:ea typeface="맑은 고딕" pitchFamily="34" charset="-127"/>
                <a:cs typeface="Times New Roman" pitchFamily="18" charset="0"/>
              </a:rPr>
              <a:t>University of </a:t>
            </a:r>
            <a:r>
              <a:rPr lang="en-US" altLang="ko-KR" sz="2000" dirty="0" err="1" smtClean="0">
                <a:latin typeface="Times New Roman" pitchFamily="18" charset="0"/>
                <a:ea typeface="맑은 고딕" pitchFamily="34" charset="-127"/>
                <a:cs typeface="Times New Roman" pitchFamily="18" charset="0"/>
              </a:rPr>
              <a:t>pennsylvania</a:t>
            </a:r>
            <a:r>
              <a:rPr lang="en-US" altLang="ko-KR" sz="2000" dirty="0" smtClean="0">
                <a:latin typeface="Times New Roman" pitchFamily="18" charset="0"/>
                <a:ea typeface="맑은 고딕" pitchFamily="34" charset="-127"/>
                <a:cs typeface="Times New Roman" pitchFamily="18" charset="0"/>
              </a:rPr>
              <a:t>.</a:t>
            </a:r>
            <a:endParaRPr lang="en-US" altLang="ko-KR" sz="2000" dirty="0">
              <a:latin typeface="Times New Roman" pitchFamily="18" charset="0"/>
              <a:ea typeface="맑은 고딕" pitchFamily="34" charset="-127"/>
              <a:cs typeface="Times New Roman" pitchFamily="18" charset="0"/>
            </a:endParaRPr>
          </a:p>
          <a:p>
            <a:pPr lvl="1">
              <a:lnSpc>
                <a:spcPct val="70000"/>
              </a:lnSpc>
            </a:pPr>
            <a:r>
              <a:rPr lang="en-US" altLang="ko-KR" sz="2000" dirty="0">
                <a:latin typeface="Times New Roman" pitchFamily="18" charset="0"/>
                <a:ea typeface="맑은 고딕" pitchFamily="34" charset="-127"/>
                <a:cs typeface="Times New Roman" pitchFamily="18" charset="0"/>
              </a:rPr>
              <a:t>Funded by US BRL (Ballistic Research Lab) to develop range and trajectory tables for new weapons</a:t>
            </a:r>
          </a:p>
          <a:p>
            <a:pPr lvl="2">
              <a:lnSpc>
                <a:spcPct val="70000"/>
              </a:lnSpc>
            </a:pPr>
            <a:r>
              <a:rPr lang="en-US" altLang="ko-KR" sz="2000" dirty="0">
                <a:latin typeface="Times New Roman" pitchFamily="18" charset="0"/>
                <a:ea typeface="맑은 고딕" pitchFamily="34" charset="-127"/>
                <a:cs typeface="Times New Roman" pitchFamily="18" charset="0"/>
              </a:rPr>
              <a:t>Until then, BRL </a:t>
            </a:r>
            <a:r>
              <a:rPr lang="en-US" altLang="ko-KR" sz="2000" dirty="0" err="1" smtClean="0">
                <a:latin typeface="Times New Roman" pitchFamily="18" charset="0"/>
                <a:ea typeface="맑은 고딕" pitchFamily="34" charset="-127"/>
                <a:cs typeface="Times New Roman" pitchFamily="18" charset="0"/>
              </a:rPr>
              <a:t>employeed</a:t>
            </a:r>
            <a:r>
              <a:rPr lang="ko-KR" altLang="en-US" sz="2000" dirty="0" smtClean="0">
                <a:latin typeface="Times New Roman" pitchFamily="18" charset="0"/>
                <a:ea typeface="맑은 고딕" pitchFamily="34" charset="-127"/>
                <a:cs typeface="Times New Roman" pitchFamily="18" charset="0"/>
              </a:rPr>
              <a:t> </a:t>
            </a:r>
            <a:r>
              <a:rPr lang="en-US" altLang="ko-KR" sz="2000" dirty="0">
                <a:latin typeface="Times New Roman" pitchFamily="18" charset="0"/>
                <a:ea typeface="맑은 고딕" pitchFamily="34" charset="-127"/>
                <a:cs typeface="Times New Roman" pitchFamily="18" charset="0"/>
              </a:rPr>
              <a:t>more than 200 people </a:t>
            </a:r>
            <a:r>
              <a:rPr lang="en-US" altLang="ko-KR" sz="2000" dirty="0" smtClean="0">
                <a:latin typeface="Times New Roman" pitchFamily="18" charset="0"/>
                <a:ea typeface="맑은 고딕" pitchFamily="34" charset="-127"/>
                <a:cs typeface="Times New Roman" pitchFamily="18" charset="0"/>
              </a:rPr>
              <a:t>who, using </a:t>
            </a:r>
            <a:r>
              <a:rPr lang="en-US" altLang="ko-KR" sz="2000" dirty="0">
                <a:latin typeface="Times New Roman" pitchFamily="18" charset="0"/>
                <a:ea typeface="맑은 고딕" pitchFamily="34" charset="-127"/>
                <a:cs typeface="Times New Roman" pitchFamily="18" charset="0"/>
              </a:rPr>
              <a:t>desktop calculators to solve the necessary ballistics equations</a:t>
            </a:r>
          </a:p>
          <a:p>
            <a:pPr lvl="1">
              <a:lnSpc>
                <a:spcPct val="70000"/>
              </a:lnSpc>
            </a:pPr>
            <a:r>
              <a:rPr lang="en-US" altLang="ko-KR" sz="2000" dirty="0">
                <a:latin typeface="Times New Roman" pitchFamily="18" charset="0"/>
                <a:ea typeface="맑은 고딕" pitchFamily="34" charset="-127"/>
                <a:cs typeface="Times New Roman" pitchFamily="18" charset="0"/>
              </a:rPr>
              <a:t>The proposal accepted in 1943, the machine completed in 1946, and dismantled in </a:t>
            </a:r>
            <a:r>
              <a:rPr lang="ko-KR" altLang="en-US" sz="2000" dirty="0">
                <a:latin typeface="Times New Roman" pitchFamily="18" charset="0"/>
                <a:ea typeface="맑은 고딕" pitchFamily="34" charset="-127"/>
                <a:cs typeface="Times New Roman" pitchFamily="18" charset="0"/>
              </a:rPr>
              <a:t>1955</a:t>
            </a:r>
          </a:p>
          <a:p>
            <a:pPr lvl="1">
              <a:lnSpc>
                <a:spcPct val="70000"/>
              </a:lnSpc>
            </a:pPr>
            <a:endParaRPr lang="en-US" altLang="ko-KR" sz="2000" dirty="0" smtClean="0">
              <a:latin typeface="Times New Roman" pitchFamily="18" charset="0"/>
              <a:ea typeface="맑은 고딕" pitchFamily="34" charset="-127"/>
              <a:cs typeface="Times New Roman" pitchFamily="18" charset="0"/>
            </a:endParaRPr>
          </a:p>
          <a:p>
            <a:pPr lvl="1">
              <a:lnSpc>
                <a:spcPct val="70000"/>
              </a:lnSpc>
            </a:pPr>
            <a:r>
              <a:rPr lang="en-US" altLang="ko-KR" sz="2000" dirty="0" smtClean="0">
                <a:latin typeface="Times New Roman" pitchFamily="18" charset="0"/>
                <a:ea typeface="맑은 고딕" pitchFamily="34" charset="-127"/>
                <a:cs typeface="Times New Roman" pitchFamily="18" charset="0"/>
              </a:rPr>
              <a:t>Characteristics</a:t>
            </a:r>
            <a:endParaRPr lang="en-US" altLang="ko-KR" sz="2000" dirty="0">
              <a:latin typeface="Times New Roman" pitchFamily="18" charset="0"/>
              <a:ea typeface="맑은 고딕" pitchFamily="34" charset="-127"/>
              <a:cs typeface="Times New Roman" pitchFamily="18" charset="0"/>
            </a:endParaRPr>
          </a:p>
          <a:p>
            <a:pPr lvl="2">
              <a:lnSpc>
                <a:spcPct val="70000"/>
              </a:lnSpc>
            </a:pPr>
            <a:r>
              <a:rPr lang="ko-KR" altLang="en-US" sz="2000" dirty="0">
                <a:latin typeface="Times New Roman" pitchFamily="18" charset="0"/>
                <a:ea typeface="맑은 고딕" pitchFamily="34" charset="-127"/>
                <a:cs typeface="Times New Roman" pitchFamily="18" charset="0"/>
              </a:rPr>
              <a:t>30 </a:t>
            </a:r>
            <a:r>
              <a:rPr lang="en-US" altLang="ko-KR" sz="2000" dirty="0">
                <a:latin typeface="Times New Roman" pitchFamily="18" charset="0"/>
                <a:ea typeface="맑은 고딕" pitchFamily="34" charset="-127"/>
                <a:cs typeface="Times New Roman" pitchFamily="18" charset="0"/>
              </a:rPr>
              <a:t>tons, 15000 square feet, 18000 vacuum tubes, 140 KW power dissipation</a:t>
            </a:r>
          </a:p>
          <a:p>
            <a:pPr lvl="2">
              <a:lnSpc>
                <a:spcPct val="70000"/>
              </a:lnSpc>
            </a:pPr>
            <a:r>
              <a:rPr lang="en-US" altLang="ko-KR" sz="2000" dirty="0">
                <a:latin typeface="Times New Roman" pitchFamily="18" charset="0"/>
                <a:ea typeface="맑은 고딕" pitchFamily="34" charset="-127"/>
                <a:cs typeface="Times New Roman" pitchFamily="18" charset="0"/>
              </a:rPr>
              <a:t>Decimal machine</a:t>
            </a:r>
          </a:p>
          <a:p>
            <a:pPr lvl="3">
              <a:lnSpc>
                <a:spcPct val="70000"/>
              </a:lnSpc>
            </a:pPr>
            <a:r>
              <a:rPr lang="en-US" altLang="ko-KR" sz="2000" dirty="0">
                <a:latin typeface="Times New Roman" pitchFamily="18" charset="0"/>
                <a:ea typeface="맑은 고딕" pitchFamily="34" charset="-127"/>
                <a:cs typeface="Times New Roman" pitchFamily="18" charset="0"/>
              </a:rPr>
              <a:t>20 accumulators each holding 10-digit decimal number</a:t>
            </a:r>
          </a:p>
          <a:p>
            <a:pPr lvl="3">
              <a:lnSpc>
                <a:spcPct val="70000"/>
              </a:lnSpc>
            </a:pPr>
            <a:r>
              <a:rPr lang="en-US" altLang="ko-KR" sz="2000" dirty="0">
                <a:latin typeface="Times New Roman" pitchFamily="18" charset="0"/>
                <a:ea typeface="맑은 고딕" pitchFamily="34" charset="-127"/>
                <a:cs typeface="Times New Roman" pitchFamily="18" charset="0"/>
              </a:rPr>
              <a:t>Each digit is represented by a ring of 10 vacuum </a:t>
            </a:r>
            <a:r>
              <a:rPr lang="en-US" altLang="ko-KR" sz="2000" dirty="0" smtClean="0">
                <a:latin typeface="Times New Roman" pitchFamily="18" charset="0"/>
                <a:ea typeface="맑은 고딕" pitchFamily="34" charset="-127"/>
                <a:cs typeface="Times New Roman" pitchFamily="18" charset="0"/>
              </a:rPr>
              <a:t>tubes</a:t>
            </a:r>
          </a:p>
          <a:p>
            <a:pPr lvl="3">
              <a:lnSpc>
                <a:spcPct val="70000"/>
              </a:lnSpc>
            </a:pPr>
            <a:r>
              <a:rPr lang="en-US" altLang="ko-KR" sz="2000" dirty="0">
                <a:latin typeface="Times New Roman" pitchFamily="18" charset="0"/>
                <a:ea typeface="맑은 고딕" pitchFamily="34" charset="-127"/>
                <a:cs typeface="Times New Roman" pitchFamily="18" charset="0"/>
              </a:rPr>
              <a:t>5,000 additions per second</a:t>
            </a:r>
          </a:p>
          <a:p>
            <a:pPr marL="914400" lvl="3" indent="0">
              <a:lnSpc>
                <a:spcPct val="70000"/>
              </a:lnSpc>
              <a:buNone/>
            </a:pPr>
            <a:endParaRPr lang="en-US" altLang="ko-KR" sz="2000" dirty="0">
              <a:latin typeface="Times New Roman" pitchFamily="18" charset="0"/>
              <a:ea typeface="맑은 고딕" pitchFamily="34" charset="-127"/>
              <a:cs typeface="Times New Roman" pitchFamily="18" charset="0"/>
            </a:endParaRPr>
          </a:p>
          <a:p>
            <a:pPr lvl="2">
              <a:lnSpc>
                <a:spcPct val="70000"/>
              </a:lnSpc>
            </a:pPr>
            <a:r>
              <a:rPr lang="en-US" altLang="ko-KR" sz="2000" dirty="0">
                <a:latin typeface="Times New Roman" pitchFamily="18" charset="0"/>
                <a:ea typeface="맑은 고딕" pitchFamily="34" charset="-127"/>
                <a:cs typeface="Times New Roman" pitchFamily="18" charset="0"/>
              </a:rPr>
              <a:t>Manually programmed by setting switches and plugging/unplugging </a:t>
            </a:r>
            <a:r>
              <a:rPr lang="en-US" altLang="ko-KR" sz="2000" dirty="0" smtClean="0">
                <a:latin typeface="Times New Roman" pitchFamily="18" charset="0"/>
                <a:ea typeface="맑은 고딕" pitchFamily="34" charset="-127"/>
                <a:cs typeface="Times New Roman" pitchFamily="18" charset="0"/>
              </a:rPr>
              <a:t>cables</a:t>
            </a:r>
            <a:endParaRPr lang="en-US" altLang="ko-KR" sz="2000" dirty="0">
              <a:latin typeface="Times New Roman" pitchFamily="18" charset="0"/>
              <a:ea typeface="맑은 고딕" pitchFamily="34" charset="-127"/>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descr="eniac"/>
          <p:cNvPicPr>
            <a:picLocks noChangeAspect="1" noChangeArrowheads="1"/>
          </p:cNvPicPr>
          <p:nvPr/>
        </p:nvPicPr>
        <p:blipFill>
          <a:blip r:embed="rId2" cstate="print"/>
          <a:srcRect/>
          <a:stretch>
            <a:fillRect/>
          </a:stretch>
        </p:blipFill>
        <p:spPr bwMode="auto">
          <a:xfrm>
            <a:off x="914400" y="1103313"/>
            <a:ext cx="6858000" cy="5232400"/>
          </a:xfrm>
          <a:prstGeom prst="rect">
            <a:avLst/>
          </a:prstGeom>
          <a:noFill/>
          <a:ln w="9525">
            <a:noFill/>
            <a:miter lim="800000"/>
            <a:headEnd/>
            <a:tailEnd/>
          </a:ln>
        </p:spPr>
      </p:pic>
      <p:sp>
        <p:nvSpPr>
          <p:cNvPr id="12291" name="Rectangle 2"/>
          <p:cNvSpPr>
            <a:spLocks noGrp="1" noChangeArrowheads="1"/>
          </p:cNvSpPr>
          <p:nvPr>
            <p:ph type="title" idx="4294967295"/>
          </p:nvPr>
        </p:nvSpPr>
        <p:spPr/>
        <p:txBody>
          <a:bodyPr>
            <a:normAutofit/>
          </a:bodyPr>
          <a:lstStyle/>
          <a:p>
            <a:pPr algn="ctr"/>
            <a:r>
              <a:rPr lang="en-US" altLang="ko-KR" sz="2800" dirty="0">
                <a:solidFill>
                  <a:srgbClr val="FF0000"/>
                </a:solidFill>
                <a:latin typeface="Times New Roman" pitchFamily="18" charset="0"/>
                <a:ea typeface="맑은 고딕" pitchFamily="34" charset="-127"/>
                <a:cs typeface="Times New Roman" pitchFamily="18" charset="0"/>
              </a:rPr>
              <a:t>ENIAC</a:t>
            </a:r>
            <a:endParaRPr lang="ko-KR" altLang="en-US" sz="2800" dirty="0">
              <a:solidFill>
                <a:srgbClr val="FF0000"/>
              </a:solidFill>
              <a:latin typeface="Times New Roman" pitchFamily="18" charset="0"/>
              <a:ea typeface="맑은 고딕" pitchFamily="34" charset="-127"/>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400" dirty="0" smtClean="0">
                <a:latin typeface="Times New Roman" panose="02020603050405020304" pitchFamily="18" charset="0"/>
                <a:cs typeface="Times New Roman" panose="02020603050405020304" pitchFamily="18" charset="0"/>
              </a:rPr>
              <a:t>The task of entering and altering programs for the ENIAC was extremely tedious.</a:t>
            </a:r>
          </a:p>
          <a:p>
            <a:pPr algn="just"/>
            <a:r>
              <a:rPr lang="en-US" sz="2400" dirty="0" smtClean="0">
                <a:latin typeface="Times New Roman" panose="02020603050405020304" pitchFamily="18" charset="0"/>
                <a:cs typeface="Times New Roman" panose="02020603050405020304" pitchFamily="18" charset="0"/>
              </a:rPr>
              <a:t>The programming process could be facilitated if the program could be represented in a form suitable for storing in memory alongside the data.</a:t>
            </a:r>
          </a:p>
          <a:p>
            <a:pPr algn="just"/>
            <a:r>
              <a:rPr lang="en-US" sz="2400" dirty="0" smtClean="0">
                <a:latin typeface="Times New Roman" panose="02020603050405020304" pitchFamily="18" charset="0"/>
                <a:cs typeface="Times New Roman" panose="02020603050405020304" pitchFamily="18" charset="0"/>
              </a:rPr>
              <a:t>Then, a computer could get its instructions by reading them from memory, and a program could be set or altered by setting the values of a portion of memory.</a:t>
            </a:r>
            <a:endParaRPr lang="en-US" sz="2400"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US" dirty="0"/>
              <a:t>	</a:t>
            </a:r>
            <a:r>
              <a:rPr lang="en-US" dirty="0" smtClean="0"/>
              <a:t>Von Neumann Machine</a:t>
            </a:r>
            <a:endParaRPr lang="en-US" dirty="0"/>
          </a:p>
        </p:txBody>
      </p:sp>
    </p:spTree>
    <p:extLst>
      <p:ext uri="{BB962C8B-B14F-4D97-AF65-F5344CB8AC3E}">
        <p14:creationId xmlns:p14="http://schemas.microsoft.com/office/powerpoint/2010/main" val="7538884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a:r>
              <a:rPr lang="en-US" dirty="0">
                <a:solidFill>
                  <a:srgbClr val="FF0000"/>
                </a:solidFill>
                <a:latin typeface="Times New Roman" pitchFamily="18" charset="0"/>
                <a:cs typeface="Times New Roman" pitchFamily="18" charset="0"/>
              </a:rPr>
              <a:t>The Stored Program Concept</a:t>
            </a:r>
          </a:p>
        </p:txBody>
      </p:sp>
      <p:sp>
        <p:nvSpPr>
          <p:cNvPr id="14339" name="Rectangle 3"/>
          <p:cNvSpPr>
            <a:spLocks noGrp="1" noChangeArrowheads="1"/>
          </p:cNvSpPr>
          <p:nvPr>
            <p:ph type="body" idx="1"/>
          </p:nvPr>
        </p:nvSpPr>
        <p:spPr>
          <a:xfrm>
            <a:off x="533400" y="1828800"/>
            <a:ext cx="8229600" cy="4525963"/>
          </a:xfrm>
        </p:spPr>
        <p:txBody>
          <a:bodyPr/>
          <a:lstStyle/>
          <a:p>
            <a:r>
              <a:rPr lang="en-US" sz="2400" dirty="0">
                <a:latin typeface="Times New Roman" pitchFamily="18" charset="0"/>
                <a:cs typeface="Times New Roman" pitchFamily="18" charset="0"/>
              </a:rPr>
              <a:t>Von Neumann’s proposal was to store the program instructions right along with the data</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The stored program concept was proposed about fifty years ago; to this day, </a:t>
            </a:r>
            <a:r>
              <a:rPr lang="en-US" sz="2400" i="1" dirty="0" smtClean="0">
                <a:latin typeface="Times New Roman" pitchFamily="18" charset="0"/>
                <a:cs typeface="Times New Roman" pitchFamily="18" charset="0"/>
              </a:rPr>
              <a:t>it is the fundamental architecture that fuels computers.</a:t>
            </a:r>
            <a:r>
              <a:rPr lang="en-US" sz="2400" dirty="0" smtClean="0">
                <a:latin typeface="Times New Roman" pitchFamily="18" charset="0"/>
                <a:cs typeface="Times New Roman" pitchFamily="18" charset="0"/>
              </a:rPr>
              <a:t> </a:t>
            </a:r>
          </a:p>
          <a:p>
            <a:pPr>
              <a:buNone/>
            </a:pPr>
            <a:endParaRPr lang="en-US" sz="2400" dirty="0"/>
          </a:p>
        </p:txBody>
      </p:sp>
    </p:spTree>
    <p:extLst>
      <p:ext uri="{BB962C8B-B14F-4D97-AF65-F5344CB8AC3E}">
        <p14:creationId xmlns:p14="http://schemas.microsoft.com/office/powerpoint/2010/main" val="2509224995"/>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lgn="ctr"/>
            <a:r>
              <a:rPr lang="en-GB" sz="3200" dirty="0">
                <a:solidFill>
                  <a:srgbClr val="FF0000"/>
                </a:solidFill>
                <a:latin typeface="Times New Roman" pitchFamily="18" charset="0"/>
                <a:cs typeface="Times New Roman" pitchFamily="18" charset="0"/>
              </a:rPr>
              <a:t>von Neumann/Turing</a:t>
            </a:r>
          </a:p>
        </p:txBody>
      </p:sp>
      <p:sp>
        <p:nvSpPr>
          <p:cNvPr id="19459" name="Rectangle 3"/>
          <p:cNvSpPr>
            <a:spLocks noGrp="1" noChangeArrowheads="1"/>
          </p:cNvSpPr>
          <p:nvPr>
            <p:ph type="body" idx="1"/>
          </p:nvPr>
        </p:nvSpPr>
        <p:spPr/>
        <p:txBody>
          <a:bodyPr>
            <a:normAutofit/>
          </a:bodyPr>
          <a:lstStyle/>
          <a:p>
            <a:r>
              <a:rPr lang="en-GB" sz="2400" dirty="0">
                <a:latin typeface="Times New Roman" pitchFamily="18" charset="0"/>
                <a:cs typeface="Times New Roman" pitchFamily="18" charset="0"/>
              </a:rPr>
              <a:t>Stored Program concept</a:t>
            </a:r>
          </a:p>
          <a:p>
            <a:r>
              <a:rPr lang="en-GB" sz="2400" dirty="0">
                <a:latin typeface="Times New Roman" pitchFamily="18" charset="0"/>
                <a:cs typeface="Times New Roman" pitchFamily="18" charset="0"/>
              </a:rPr>
              <a:t>Main memory storing </a:t>
            </a:r>
            <a:r>
              <a:rPr lang="en-GB" sz="2400" dirty="0" smtClean="0">
                <a:latin typeface="Times New Roman" pitchFamily="18" charset="0"/>
                <a:cs typeface="Times New Roman" pitchFamily="18" charset="0"/>
              </a:rPr>
              <a:t>instructions </a:t>
            </a:r>
            <a:r>
              <a:rPr lang="en-GB" sz="2400" dirty="0">
                <a:latin typeface="Times New Roman" pitchFamily="18" charset="0"/>
                <a:cs typeface="Times New Roman" pitchFamily="18" charset="0"/>
              </a:rPr>
              <a:t>and data</a:t>
            </a:r>
          </a:p>
          <a:p>
            <a:r>
              <a:rPr lang="en-GB" sz="2400" dirty="0">
                <a:latin typeface="Times New Roman" pitchFamily="18" charset="0"/>
                <a:cs typeface="Times New Roman" pitchFamily="18" charset="0"/>
              </a:rPr>
              <a:t>ALU operating on binary data</a:t>
            </a:r>
          </a:p>
          <a:p>
            <a:r>
              <a:rPr lang="en-GB" sz="2400" dirty="0">
                <a:latin typeface="Times New Roman" pitchFamily="18" charset="0"/>
                <a:cs typeface="Times New Roman" pitchFamily="18" charset="0"/>
              </a:rPr>
              <a:t>Control unit interpreting instructions from memory and executing</a:t>
            </a:r>
          </a:p>
          <a:p>
            <a:r>
              <a:rPr lang="en-GB" sz="2400" dirty="0">
                <a:latin typeface="Times New Roman" pitchFamily="18" charset="0"/>
                <a:cs typeface="Times New Roman" pitchFamily="18" charset="0"/>
              </a:rPr>
              <a:t>Input and output equipment operated by control unit</a:t>
            </a:r>
          </a:p>
          <a:p>
            <a:r>
              <a:rPr lang="en-GB" sz="2400" dirty="0">
                <a:latin typeface="Times New Roman" pitchFamily="18" charset="0"/>
                <a:cs typeface="Times New Roman" pitchFamily="18" charset="0"/>
              </a:rPr>
              <a:t>Princeton Institute for Advanced Studies </a:t>
            </a:r>
          </a:p>
          <a:p>
            <a:pPr lvl="1"/>
            <a:r>
              <a:rPr lang="en-GB" sz="2400" dirty="0">
                <a:latin typeface="Times New Roman" pitchFamily="18" charset="0"/>
                <a:cs typeface="Times New Roman" pitchFamily="18" charset="0"/>
              </a:rPr>
              <a:t>IAS</a:t>
            </a:r>
          </a:p>
          <a:p>
            <a:r>
              <a:rPr lang="en-GB" sz="2400" dirty="0">
                <a:latin typeface="Times New Roman" pitchFamily="18" charset="0"/>
                <a:cs typeface="Times New Roman" pitchFamily="18" charset="0"/>
              </a:rPr>
              <a:t>Completed 1952</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6"/>
          <p:cNvSpPr>
            <a:spLocks noGrp="1" noChangeArrowheads="1"/>
          </p:cNvSpPr>
          <p:nvPr>
            <p:ph type="title" idx="4294967295"/>
          </p:nvPr>
        </p:nvSpPr>
        <p:spPr>
          <a:xfrm>
            <a:off x="533400" y="0"/>
            <a:ext cx="8229600" cy="1143000"/>
          </a:xfrm>
        </p:spPr>
        <p:txBody>
          <a:bodyPr>
            <a:normAutofit/>
          </a:bodyPr>
          <a:lstStyle/>
          <a:p>
            <a:pPr algn="ctr"/>
            <a:r>
              <a:rPr lang="en-US" altLang="ko-KR" sz="3200" dirty="0">
                <a:solidFill>
                  <a:srgbClr val="FF0000"/>
                </a:solidFill>
                <a:latin typeface="Times New Roman" pitchFamily="18" charset="0"/>
                <a:ea typeface="맑은 고딕" pitchFamily="34" charset="-127"/>
                <a:cs typeface="Times New Roman" pitchFamily="18" charset="0"/>
              </a:rPr>
              <a:t>The Von Neumann Machine &amp; IAS</a:t>
            </a:r>
          </a:p>
        </p:txBody>
      </p:sp>
      <p:pic>
        <p:nvPicPr>
          <p:cNvPr id="14339" name="Picture 1028" descr="vnc01"/>
          <p:cNvPicPr>
            <a:picLocks noChangeAspect="1" noChangeArrowheads="1"/>
          </p:cNvPicPr>
          <p:nvPr/>
        </p:nvPicPr>
        <p:blipFill>
          <a:blip r:embed="rId2" cstate="print"/>
          <a:srcRect/>
          <a:stretch>
            <a:fillRect/>
          </a:stretch>
        </p:blipFill>
        <p:spPr bwMode="auto">
          <a:xfrm>
            <a:off x="990600" y="1143000"/>
            <a:ext cx="7010400" cy="5187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p:nvPr>
        </p:nvSpPr>
        <p:spPr>
          <a:xfrm>
            <a:off x="457200" y="0"/>
            <a:ext cx="8229600" cy="1143000"/>
          </a:xfrm>
          <a:noFill/>
          <a:ln/>
        </p:spPr>
        <p:txBody>
          <a:bodyPr>
            <a:normAutofit/>
          </a:bodyPr>
          <a:lstStyle/>
          <a:p>
            <a:pPr algn="ctr"/>
            <a:r>
              <a:rPr lang="en-GB" sz="3200" dirty="0">
                <a:solidFill>
                  <a:srgbClr val="FF0000"/>
                </a:solidFill>
                <a:latin typeface="Times New Roman" pitchFamily="18" charset="0"/>
                <a:cs typeface="Times New Roman" pitchFamily="18" charset="0"/>
              </a:rPr>
              <a:t>Structure of </a:t>
            </a:r>
            <a:r>
              <a:rPr lang="en-GB" sz="3200" dirty="0" smtClean="0">
                <a:solidFill>
                  <a:srgbClr val="FF0000"/>
                </a:solidFill>
                <a:latin typeface="Times New Roman" pitchFamily="18" charset="0"/>
                <a:cs typeface="Times New Roman" pitchFamily="18" charset="0"/>
              </a:rPr>
              <a:t>IAS Computer</a:t>
            </a:r>
            <a:endParaRPr lang="en-GB" sz="3200" dirty="0">
              <a:solidFill>
                <a:srgbClr val="FF0000"/>
              </a:solidFill>
              <a:latin typeface="Times New Roman" pitchFamily="18" charset="0"/>
              <a:cs typeface="Times New Roman" pitchFamily="18" charset="0"/>
            </a:endParaRPr>
          </a:p>
        </p:txBody>
      </p:sp>
      <p:pic>
        <p:nvPicPr>
          <p:cNvPr id="43030" name="Picture 22"/>
          <p:cNvPicPr>
            <a:picLocks noChangeAspect="1" noChangeArrowheads="1"/>
          </p:cNvPicPr>
          <p:nvPr/>
        </p:nvPicPr>
        <p:blipFill>
          <a:blip r:embed="rId3" cstate="print"/>
          <a:srcRect l="19698" t="17647" r="28030" b="30392"/>
          <a:stretch>
            <a:fillRect/>
          </a:stretch>
        </p:blipFill>
        <p:spPr bwMode="auto">
          <a:xfrm>
            <a:off x="838200" y="1143000"/>
            <a:ext cx="7391400" cy="5676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905000"/>
            <a:ext cx="8229600" cy="4525963"/>
          </a:xfrm>
        </p:spPr>
        <p:txBody>
          <a:bodyPr>
            <a:normAutofit/>
          </a:bodyPr>
          <a:lstStyle/>
          <a:p>
            <a:r>
              <a:rPr lang="en-US" sz="2400" dirty="0" smtClean="0">
                <a:latin typeface="Times New Roman" pitchFamily="18" charset="0"/>
                <a:cs typeface="Times New Roman" pitchFamily="18" charset="0"/>
              </a:rPr>
              <a:t>CAT – I              -  15</a:t>
            </a:r>
          </a:p>
          <a:p>
            <a:r>
              <a:rPr lang="en-US" sz="2400" dirty="0" smtClean="0">
                <a:latin typeface="Times New Roman" pitchFamily="18" charset="0"/>
                <a:cs typeface="Times New Roman" pitchFamily="18" charset="0"/>
              </a:rPr>
              <a:t>CAT – II             -  15</a:t>
            </a:r>
          </a:p>
          <a:p>
            <a:r>
              <a:rPr lang="en-US" sz="2400" smtClean="0">
                <a:latin typeface="Times New Roman" pitchFamily="18" charset="0"/>
                <a:cs typeface="Times New Roman" pitchFamily="18" charset="0"/>
              </a:rPr>
              <a:t>Digital ASSIGNMENT</a:t>
            </a:r>
            <a:r>
              <a:rPr lang="en-US" sz="2400" dirty="0" smtClean="0">
                <a:latin typeface="Times New Roman" pitchFamily="18" charset="0"/>
                <a:cs typeface="Times New Roman" pitchFamily="18" charset="0"/>
              </a:rPr>
              <a:t>	        -  30</a:t>
            </a:r>
          </a:p>
          <a:p>
            <a:r>
              <a:rPr lang="en-US" sz="2400" dirty="0" smtClean="0">
                <a:latin typeface="Times New Roman" pitchFamily="18" charset="0"/>
                <a:cs typeface="Times New Roman" pitchFamily="18" charset="0"/>
              </a:rPr>
              <a:t>Term End Exam  - </a:t>
            </a:r>
            <a:r>
              <a:rPr lang="en-US" sz="2400" dirty="0">
                <a:latin typeface="Times New Roman" pitchFamily="18" charset="0"/>
                <a:cs typeface="Times New Roman" pitchFamily="18" charset="0"/>
              </a:rPr>
              <a:t>4</a:t>
            </a:r>
            <a:r>
              <a:rPr lang="en-US" sz="2400" dirty="0" smtClean="0">
                <a:latin typeface="Times New Roman" pitchFamily="18" charset="0"/>
                <a:cs typeface="Times New Roman" pitchFamily="18" charset="0"/>
              </a:rPr>
              <a:t>0</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600" dirty="0" err="1" smtClean="0">
                <a:solidFill>
                  <a:srgbClr val="FF0000"/>
                </a:solidFill>
                <a:latin typeface="Times New Roman" pitchFamily="18" charset="0"/>
                <a:cs typeface="Times New Roman" pitchFamily="18" charset="0"/>
              </a:rPr>
              <a:t>Assesment</a:t>
            </a:r>
            <a:endParaRPr lang="en-US" sz="36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US" sz="3200" dirty="0">
                <a:solidFill>
                  <a:srgbClr val="FF0000"/>
                </a:solidFill>
                <a:latin typeface="Times New Roman" pitchFamily="18" charset="0"/>
                <a:cs typeface="Times New Roman" pitchFamily="18" charset="0"/>
              </a:rPr>
              <a:t>The Stored Program Concept and its Implications</a:t>
            </a:r>
          </a:p>
        </p:txBody>
      </p:sp>
      <p:sp>
        <p:nvSpPr>
          <p:cNvPr id="15363" name="Rectangle 3"/>
          <p:cNvSpPr>
            <a:spLocks noGrp="1" noChangeArrowheads="1"/>
          </p:cNvSpPr>
          <p:nvPr>
            <p:ph type="body" idx="1"/>
          </p:nvPr>
        </p:nvSpPr>
        <p:spPr/>
        <p:txBody>
          <a:bodyPr>
            <a:normAutofit/>
          </a:bodyPr>
          <a:lstStyle/>
          <a:p>
            <a:r>
              <a:rPr lang="en-US" sz="2400" dirty="0">
                <a:latin typeface="Times New Roman" pitchFamily="18" charset="0"/>
                <a:cs typeface="Times New Roman" pitchFamily="18" charset="0"/>
              </a:rPr>
              <a:t>The Stored Program concept had several technical ramifications:</a:t>
            </a:r>
          </a:p>
          <a:p>
            <a:pPr lvl="1"/>
            <a:r>
              <a:rPr lang="en-US" sz="2400" dirty="0">
                <a:latin typeface="Times New Roman" pitchFamily="18" charset="0"/>
                <a:cs typeface="Times New Roman" pitchFamily="18" charset="0"/>
              </a:rPr>
              <a:t>Four key sub-components operate together to make the stored program concept </a:t>
            </a:r>
            <a:r>
              <a:rPr lang="en-US" sz="2400" dirty="0" smtClean="0">
                <a:latin typeface="Times New Roman" pitchFamily="18" charset="0"/>
                <a:cs typeface="Times New Roman" pitchFamily="18" charset="0"/>
              </a:rPr>
              <a:t>work</a:t>
            </a:r>
            <a:endParaRPr lang="en-US" sz="2400" dirty="0">
              <a:latin typeface="Times New Roman" pitchFamily="18" charset="0"/>
              <a:cs typeface="Times New Roman" pitchFamily="18" charset="0"/>
            </a:endParaRPr>
          </a:p>
          <a:p>
            <a:pPr lvl="1"/>
            <a:r>
              <a:rPr lang="en-US" sz="2400" dirty="0">
                <a:latin typeface="Times New Roman" pitchFamily="18" charset="0"/>
                <a:cs typeface="Times New Roman" pitchFamily="18" charset="0"/>
              </a:rPr>
              <a:t>The process that moves information through the sub-components is called the “fetch execute” cycle</a:t>
            </a:r>
          </a:p>
          <a:p>
            <a:pPr lvl="1"/>
            <a:r>
              <a:rPr lang="en-US" sz="2400" dirty="0">
                <a:latin typeface="Times New Roman" pitchFamily="18" charset="0"/>
                <a:cs typeface="Times New Roman" pitchFamily="18" charset="0"/>
              </a:rPr>
              <a:t>Unless otherwise indicated, program instructions are executed in sequential order</a:t>
            </a:r>
          </a:p>
        </p:txBody>
      </p:sp>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lgn="ctr"/>
            <a:r>
              <a:rPr lang="en-US" sz="3200" dirty="0">
                <a:solidFill>
                  <a:srgbClr val="FF0000"/>
                </a:solidFill>
                <a:latin typeface="Times New Roman" pitchFamily="18" charset="0"/>
                <a:cs typeface="Times New Roman" pitchFamily="18" charset="0"/>
              </a:rPr>
              <a:t>Four Sub-Components</a:t>
            </a:r>
          </a:p>
        </p:txBody>
      </p:sp>
      <p:sp>
        <p:nvSpPr>
          <p:cNvPr id="16387" name="Rectangle 3"/>
          <p:cNvSpPr>
            <a:spLocks noGrp="1" noChangeArrowheads="1"/>
          </p:cNvSpPr>
          <p:nvPr>
            <p:ph type="body" idx="1"/>
          </p:nvPr>
        </p:nvSpPr>
        <p:spPr/>
        <p:txBody>
          <a:bodyPr>
            <a:normAutofit/>
          </a:bodyPr>
          <a:lstStyle/>
          <a:p>
            <a:r>
              <a:rPr lang="en-US" sz="2400" dirty="0">
                <a:latin typeface="Times New Roman" pitchFamily="18" charset="0"/>
                <a:cs typeface="Times New Roman" pitchFamily="18" charset="0"/>
              </a:rPr>
              <a:t>There are four sub-components in von Neumann architecture:</a:t>
            </a:r>
          </a:p>
          <a:p>
            <a:pPr lvl="1"/>
            <a:r>
              <a:rPr lang="en-US" sz="2400" dirty="0">
                <a:latin typeface="Times New Roman" pitchFamily="18" charset="0"/>
                <a:cs typeface="Times New Roman" pitchFamily="18" charset="0"/>
              </a:rPr>
              <a:t>Memory</a:t>
            </a:r>
          </a:p>
          <a:p>
            <a:pPr lvl="1"/>
            <a:r>
              <a:rPr lang="en-US" sz="2400" dirty="0" err="1">
                <a:latin typeface="Times New Roman" pitchFamily="18" charset="0"/>
                <a:cs typeface="Times New Roman" pitchFamily="18" charset="0"/>
              </a:rPr>
              <a:t>Input/Output</a:t>
            </a:r>
            <a:r>
              <a:rPr lang="en-US" sz="2400" dirty="0">
                <a:latin typeface="Times New Roman" pitchFamily="18" charset="0"/>
                <a:cs typeface="Times New Roman" pitchFamily="18" charset="0"/>
              </a:rPr>
              <a:t> (called “IO”)</a:t>
            </a:r>
          </a:p>
          <a:p>
            <a:pPr lvl="1"/>
            <a:r>
              <a:rPr lang="en-US" sz="2400" dirty="0">
                <a:latin typeface="Times New Roman" pitchFamily="18" charset="0"/>
                <a:cs typeface="Times New Roman" pitchFamily="18" charset="0"/>
              </a:rPr>
              <a:t>Arithmetic-Logic Unit</a:t>
            </a:r>
          </a:p>
          <a:p>
            <a:pPr lvl="1"/>
            <a:r>
              <a:rPr lang="en-US" sz="2400" dirty="0">
                <a:latin typeface="Times New Roman" pitchFamily="18" charset="0"/>
                <a:cs typeface="Times New Roman" pitchFamily="18" charset="0"/>
              </a:rPr>
              <a:t>Control Unit</a:t>
            </a:r>
          </a:p>
          <a:p>
            <a:r>
              <a:rPr lang="en-US" sz="2400" dirty="0">
                <a:latin typeface="Times New Roman" pitchFamily="18" charset="0"/>
                <a:cs typeface="Times New Roman" pitchFamily="18" charset="0"/>
              </a:rPr>
              <a:t>While only 4 sub-components are called out, there is a 5</a:t>
            </a:r>
            <a:r>
              <a:rPr lang="en-US" sz="2400" baseline="30000" dirty="0">
                <a:latin typeface="Times New Roman" pitchFamily="18" charset="0"/>
                <a:cs typeface="Times New Roman" pitchFamily="18" charset="0"/>
              </a:rPr>
              <a:t>th</a:t>
            </a:r>
            <a:r>
              <a:rPr lang="en-US" sz="2400" dirty="0">
                <a:latin typeface="Times New Roman" pitchFamily="18" charset="0"/>
                <a:cs typeface="Times New Roman" pitchFamily="18" charset="0"/>
              </a:rPr>
              <a:t>, key player in this operation: a bus, or wire, that connects the components together and over which data flows from one sub-component to another</a:t>
            </a:r>
          </a:p>
          <a:p>
            <a:r>
              <a:rPr lang="en-US" sz="2400" dirty="0">
                <a:latin typeface="Times New Roman" pitchFamily="18" charset="0"/>
                <a:cs typeface="Times New Roman" pitchFamily="18" charset="0"/>
              </a:rPr>
              <a:t>Let’s look at each sub-component in more detail …</a:t>
            </a:r>
          </a:p>
        </p:txBody>
      </p:sp>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algn="ctr"/>
            <a:r>
              <a:rPr lang="en-US" sz="3200" dirty="0">
                <a:solidFill>
                  <a:srgbClr val="FF0000"/>
                </a:solidFill>
                <a:latin typeface="Times New Roman" pitchFamily="18" charset="0"/>
                <a:cs typeface="Times New Roman" pitchFamily="18" charset="0"/>
              </a:rPr>
              <a:t>Memory</a:t>
            </a:r>
          </a:p>
        </p:txBody>
      </p:sp>
      <p:sp>
        <p:nvSpPr>
          <p:cNvPr id="17411" name="Rectangle 3"/>
          <p:cNvSpPr>
            <a:spLocks noGrp="1" noChangeArrowheads="1"/>
          </p:cNvSpPr>
          <p:nvPr>
            <p:ph type="body" idx="1"/>
          </p:nvPr>
        </p:nvSpPr>
        <p:spPr/>
        <p:txBody>
          <a:bodyPr/>
          <a:lstStyle/>
          <a:p>
            <a:r>
              <a:rPr lang="en-US" sz="2400" dirty="0">
                <a:latin typeface="Times New Roman" pitchFamily="18" charset="0"/>
                <a:cs typeface="Times New Roman" pitchFamily="18" charset="0"/>
              </a:rPr>
              <a:t>As you already know, there are several different flavors of </a:t>
            </a:r>
            <a:r>
              <a:rPr lang="en-US" sz="2400" dirty="0" smtClean="0">
                <a:latin typeface="Times New Roman" pitchFamily="18" charset="0"/>
                <a:cs typeface="Times New Roman" pitchFamily="18" charset="0"/>
              </a:rPr>
              <a:t>memory</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Each type of memory represents cost/benefit tradeoffs between capability and cost </a:t>
            </a:r>
            <a:r>
              <a:rPr lang="en-US" dirty="0"/>
              <a:t>.</a:t>
            </a:r>
          </a:p>
        </p:txBody>
      </p:sp>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304800"/>
            <a:ext cx="8229600" cy="1143000"/>
          </a:xfrm>
        </p:spPr>
        <p:txBody>
          <a:bodyPr>
            <a:normAutofit/>
          </a:bodyPr>
          <a:lstStyle/>
          <a:p>
            <a:r>
              <a:rPr lang="en-US" sz="3200" dirty="0">
                <a:solidFill>
                  <a:srgbClr val="FF0000"/>
                </a:solidFill>
                <a:latin typeface="Times New Roman" pitchFamily="18" charset="0"/>
                <a:cs typeface="Times New Roman" pitchFamily="18" charset="0"/>
              </a:rPr>
              <a:t>Memory Types: RAM</a:t>
            </a:r>
          </a:p>
        </p:txBody>
      </p:sp>
      <p:sp>
        <p:nvSpPr>
          <p:cNvPr id="18435" name="Rectangle 3"/>
          <p:cNvSpPr>
            <a:spLocks noGrp="1" noChangeArrowheads="1"/>
          </p:cNvSpPr>
          <p:nvPr>
            <p:ph type="body" idx="1"/>
          </p:nvPr>
        </p:nvSpPr>
        <p:spPr/>
        <p:txBody>
          <a:bodyPr>
            <a:normAutofit/>
          </a:bodyPr>
          <a:lstStyle/>
          <a:p>
            <a:pPr>
              <a:lnSpc>
                <a:spcPct val="90000"/>
              </a:lnSpc>
            </a:pPr>
            <a:r>
              <a:rPr lang="en-US" sz="2400" dirty="0">
                <a:latin typeface="Times New Roman" pitchFamily="18" charset="0"/>
                <a:cs typeface="Times New Roman" pitchFamily="18" charset="0"/>
              </a:rPr>
              <a:t>RAM is typically volatile memory (meaning it doesn’t  retain voltage settings once power is removed)</a:t>
            </a:r>
          </a:p>
          <a:p>
            <a:pPr>
              <a:lnSpc>
                <a:spcPct val="90000"/>
              </a:lnSpc>
            </a:pPr>
            <a:r>
              <a:rPr lang="en-US" sz="2400" dirty="0">
                <a:latin typeface="Times New Roman" pitchFamily="18" charset="0"/>
                <a:cs typeface="Times New Roman" pitchFamily="18" charset="0"/>
              </a:rPr>
              <a:t>RAM is an array of cells, each with a unique address</a:t>
            </a:r>
          </a:p>
          <a:p>
            <a:pPr>
              <a:lnSpc>
                <a:spcPct val="90000"/>
              </a:lnSpc>
            </a:pPr>
            <a:r>
              <a:rPr lang="en-US" sz="2400" dirty="0">
                <a:latin typeface="Times New Roman" pitchFamily="18" charset="0"/>
                <a:cs typeface="Times New Roman" pitchFamily="18" charset="0"/>
              </a:rPr>
              <a:t>A cell is the minimum unit of access. Originally, this was 8 bits taken together as a byte. In today’s computer, word-sized cells (16 bits, grouped in 4) are more typical.</a:t>
            </a:r>
          </a:p>
          <a:p>
            <a:pPr>
              <a:lnSpc>
                <a:spcPct val="90000"/>
              </a:lnSpc>
            </a:pPr>
            <a:r>
              <a:rPr lang="en-US" sz="2400" dirty="0">
                <a:latin typeface="Times New Roman" pitchFamily="18" charset="0"/>
                <a:cs typeface="Times New Roman" pitchFamily="18" charset="0"/>
              </a:rPr>
              <a:t>RAM gets its name from its access performance. In RAM memory, theoretically, it would take the same amount of time to access any memory cell, regardless of its location with the memory bank (“random” access).</a:t>
            </a:r>
          </a:p>
        </p:txBody>
      </p:sp>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8578239" cy="4409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526208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sz="3200" dirty="0">
                <a:solidFill>
                  <a:srgbClr val="FF0000"/>
                </a:solidFill>
                <a:latin typeface="Times New Roman" pitchFamily="18" charset="0"/>
                <a:cs typeface="Times New Roman" pitchFamily="18" charset="0"/>
              </a:rPr>
              <a:t>Memory Types: ROM</a:t>
            </a:r>
          </a:p>
        </p:txBody>
      </p:sp>
      <p:sp>
        <p:nvSpPr>
          <p:cNvPr id="19459" name="Rectangle 3"/>
          <p:cNvSpPr>
            <a:spLocks noGrp="1" noChangeArrowheads="1"/>
          </p:cNvSpPr>
          <p:nvPr>
            <p:ph type="body" idx="1"/>
          </p:nvPr>
        </p:nvSpPr>
        <p:spPr/>
        <p:txBody>
          <a:bodyPr>
            <a:normAutofit/>
          </a:bodyPr>
          <a:lstStyle/>
          <a:p>
            <a:pPr>
              <a:lnSpc>
                <a:spcPct val="90000"/>
              </a:lnSpc>
            </a:pPr>
            <a:r>
              <a:rPr lang="en-US" sz="2400" dirty="0">
                <a:latin typeface="Times New Roman" pitchFamily="18" charset="0"/>
                <a:cs typeface="Times New Roman" pitchFamily="18" charset="0"/>
              </a:rPr>
              <a:t>It gets its name from its cell-protection feature. This type of memory cell can be read from, but not written to.</a:t>
            </a:r>
          </a:p>
          <a:p>
            <a:pPr>
              <a:lnSpc>
                <a:spcPct val="90000"/>
              </a:lnSpc>
            </a:pPr>
            <a:r>
              <a:rPr lang="en-US" sz="2400" dirty="0">
                <a:latin typeface="Times New Roman" pitchFamily="18" charset="0"/>
                <a:cs typeface="Times New Roman" pitchFamily="18" charset="0"/>
              </a:rPr>
              <a:t>Unlike RAM, ROM is non-volatile; it retains its settings after power is removed. </a:t>
            </a:r>
          </a:p>
          <a:p>
            <a:pPr>
              <a:lnSpc>
                <a:spcPct val="90000"/>
              </a:lnSpc>
            </a:pPr>
            <a:r>
              <a:rPr lang="en-US" sz="2400" dirty="0">
                <a:latin typeface="Times New Roman" pitchFamily="18" charset="0"/>
                <a:cs typeface="Times New Roman" pitchFamily="18" charset="0"/>
              </a:rPr>
              <a:t>ROM is more expensive than RAM, and to protect this investment, you only store critical information in ROM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886200"/>
            <a:ext cx="4553975" cy="2381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77801"/>
            <a:ext cx="7315200" cy="1154097"/>
          </a:xfrm>
        </p:spPr>
        <p:txBody>
          <a:bodyPr/>
          <a:lstStyle/>
          <a:p>
            <a:r>
              <a:rPr lang="en-US" dirty="0"/>
              <a:t>ROM (Read Only Memory)</a:t>
            </a:r>
          </a:p>
        </p:txBody>
      </p:sp>
      <p:sp>
        <p:nvSpPr>
          <p:cNvPr id="3" name="Content Placeholder 2"/>
          <p:cNvSpPr>
            <a:spLocks noGrp="1"/>
          </p:cNvSpPr>
          <p:nvPr>
            <p:ph idx="1"/>
          </p:nvPr>
        </p:nvSpPr>
        <p:spPr>
          <a:xfrm>
            <a:off x="304800" y="1498600"/>
            <a:ext cx="8534400" cy="5181600"/>
          </a:xfrm>
        </p:spPr>
        <p:txBody>
          <a:bodyPr>
            <a:noAutofit/>
          </a:bodyPr>
          <a:lstStyle/>
          <a:p>
            <a:pPr marL="109728" indent="0">
              <a:buNone/>
            </a:pPr>
            <a:r>
              <a:rPr lang="en-US" sz="1400" dirty="0"/>
              <a:t>  </a:t>
            </a:r>
            <a:r>
              <a:rPr lang="en-US" sz="2000" dirty="0">
                <a:latin typeface="Times New Roman" panose="02020603050405020304" pitchFamily="18" charset="0"/>
                <a:cs typeface="Times New Roman" panose="02020603050405020304" pitchFamily="18" charset="0"/>
              </a:rPr>
              <a:t>Types of ROM:</a:t>
            </a:r>
          </a:p>
          <a:p>
            <a:endParaRPr lang="en-US" sz="2000" dirty="0">
              <a:latin typeface="Times New Roman" panose="02020603050405020304" pitchFamily="18" charset="0"/>
              <a:cs typeface="Times New Roman" panose="02020603050405020304" pitchFamily="18" charset="0"/>
            </a:endParaRPr>
          </a:p>
          <a:p>
            <a:pPr lvl="1" fontAlgn="base"/>
            <a:r>
              <a:rPr lang="en-US" sz="1800" b="1" dirty="0">
                <a:solidFill>
                  <a:srgbClr val="FF0000"/>
                </a:solidFill>
                <a:latin typeface="Times New Roman" panose="02020603050405020304" pitchFamily="18" charset="0"/>
                <a:cs typeface="Times New Roman" panose="02020603050405020304" pitchFamily="18" charset="0"/>
              </a:rPr>
              <a:t>Programmable ROM</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 the data is written after the memory chip has been created. It is non-volatile.</a:t>
            </a:r>
          </a:p>
          <a:p>
            <a:pPr fontAlgn="base"/>
            <a:endParaRPr lang="en-US" sz="2000" dirty="0">
              <a:latin typeface="Times New Roman" panose="02020603050405020304" pitchFamily="18" charset="0"/>
              <a:cs typeface="Times New Roman" panose="02020603050405020304" pitchFamily="18" charset="0"/>
            </a:endParaRPr>
          </a:p>
          <a:p>
            <a:pPr lvl="1" fontAlgn="base"/>
            <a:r>
              <a:rPr lang="en-US" sz="1800" b="1" dirty="0">
                <a:solidFill>
                  <a:srgbClr val="FF0000"/>
                </a:solidFill>
                <a:latin typeface="Times New Roman" panose="02020603050405020304" pitchFamily="18" charset="0"/>
                <a:cs typeface="Times New Roman" panose="02020603050405020304" pitchFamily="18" charset="0"/>
              </a:rPr>
              <a:t>Erasable Programmable ROM</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 the data on this non-volatile memory chip can be erased by exposing it to high-intensity UV light.</a:t>
            </a:r>
          </a:p>
          <a:p>
            <a:pPr fontAlgn="base"/>
            <a:endParaRPr lang="en-US" sz="2000" dirty="0">
              <a:latin typeface="Times New Roman" panose="02020603050405020304" pitchFamily="18" charset="0"/>
              <a:cs typeface="Times New Roman" panose="02020603050405020304" pitchFamily="18" charset="0"/>
            </a:endParaRPr>
          </a:p>
          <a:p>
            <a:pPr lvl="1" fontAlgn="base"/>
            <a:r>
              <a:rPr lang="en-US" sz="1800" b="1" dirty="0">
                <a:solidFill>
                  <a:srgbClr val="FF0000"/>
                </a:solidFill>
                <a:latin typeface="Times New Roman" panose="02020603050405020304" pitchFamily="18" charset="0"/>
                <a:cs typeface="Times New Roman" panose="02020603050405020304" pitchFamily="18" charset="0"/>
              </a:rPr>
              <a:t>Electrically Erasable Programmable ROM</a:t>
            </a:r>
            <a:r>
              <a:rPr lang="en-US" sz="1800" dirty="0">
                <a:solidFill>
                  <a:srgbClr val="FF0000"/>
                </a:solidFill>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where the data on this non-volatile memory chip can be electrically erased using field electron emission.</a:t>
            </a:r>
          </a:p>
          <a:p>
            <a:pPr fontAlgn="base"/>
            <a:endParaRPr lang="en-US" sz="2000" dirty="0">
              <a:latin typeface="Times New Roman" panose="02020603050405020304" pitchFamily="18" charset="0"/>
              <a:cs typeface="Times New Roman" panose="02020603050405020304" pitchFamily="18" charset="0"/>
            </a:endParaRPr>
          </a:p>
          <a:p>
            <a:pPr marL="109728"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65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10 Differences Between RAM and ROM ~ BZU SCIENCE"/>
          <p:cNvSpPr>
            <a:spLocks noChangeAspect="1" noChangeArrowheads="1"/>
          </p:cNvSpPr>
          <p:nvPr/>
        </p:nvSpPr>
        <p:spPr bwMode="auto">
          <a:xfrm>
            <a:off x="155575" y="-192617"/>
            <a:ext cx="304800" cy="406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6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13784"/>
            <a:ext cx="5715000" cy="629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6098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r>
              <a:rPr lang="en-US" sz="3200" dirty="0">
                <a:solidFill>
                  <a:srgbClr val="FF0000"/>
                </a:solidFill>
                <a:latin typeface="Times New Roman" pitchFamily="18" charset="0"/>
                <a:cs typeface="Times New Roman" pitchFamily="18" charset="0"/>
              </a:rPr>
              <a:t>Memory Types: Registers</a:t>
            </a:r>
          </a:p>
        </p:txBody>
      </p:sp>
      <p:sp>
        <p:nvSpPr>
          <p:cNvPr id="20483" name="Rectangle 3"/>
          <p:cNvSpPr>
            <a:spLocks noGrp="1" noChangeArrowheads="1"/>
          </p:cNvSpPr>
          <p:nvPr>
            <p:ph type="body" idx="1"/>
          </p:nvPr>
        </p:nvSpPr>
        <p:spPr/>
        <p:txBody>
          <a:bodyPr>
            <a:normAutofit/>
          </a:bodyPr>
          <a:lstStyle/>
          <a:p>
            <a:pPr>
              <a:lnSpc>
                <a:spcPct val="90000"/>
              </a:lnSpc>
            </a:pPr>
            <a:r>
              <a:rPr lang="en-US" sz="2400" dirty="0">
                <a:latin typeface="Times New Roman" pitchFamily="18" charset="0"/>
                <a:cs typeface="Times New Roman" pitchFamily="18" charset="0"/>
              </a:rPr>
              <a:t>There is a third, key type of memory in every computer – registers.</a:t>
            </a:r>
          </a:p>
          <a:p>
            <a:pPr>
              <a:lnSpc>
                <a:spcPct val="90000"/>
              </a:lnSpc>
            </a:pPr>
            <a:r>
              <a:rPr lang="en-US" sz="2400" dirty="0">
                <a:latin typeface="Times New Roman" pitchFamily="18" charset="0"/>
                <a:cs typeface="Times New Roman" pitchFamily="18" charset="0"/>
              </a:rPr>
              <a:t>Register cells are powerful, costly, and physically located close to the heart of computing.</a:t>
            </a:r>
          </a:p>
          <a:p>
            <a:pPr>
              <a:lnSpc>
                <a:spcPct val="90000"/>
              </a:lnSpc>
            </a:pPr>
            <a:r>
              <a:rPr lang="en-US" sz="2400" dirty="0" smtClean="0">
                <a:latin typeface="Times New Roman" pitchFamily="18" charset="0"/>
                <a:cs typeface="Times New Roman" pitchFamily="18" charset="0"/>
              </a:rPr>
              <a:t>Registers are </a:t>
            </a:r>
            <a:r>
              <a:rPr lang="en-US" sz="2400" dirty="0">
                <a:latin typeface="Times New Roman" pitchFamily="18" charset="0"/>
                <a:cs typeface="Times New Roman" pitchFamily="18" charset="0"/>
              </a:rPr>
              <a:t>the main participants in the fetch execute cycle.</a:t>
            </a:r>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sz="3200" dirty="0">
                <a:solidFill>
                  <a:srgbClr val="FF0000"/>
                </a:solidFill>
                <a:latin typeface="Times New Roman" pitchFamily="18" charset="0"/>
                <a:cs typeface="Times New Roman" pitchFamily="18" charset="0"/>
              </a:rPr>
              <a:t>Memory Types: Other</a:t>
            </a:r>
          </a:p>
        </p:txBody>
      </p:sp>
      <p:sp>
        <p:nvSpPr>
          <p:cNvPr id="21507" name="Rectangle 3"/>
          <p:cNvSpPr>
            <a:spLocks noGrp="1" noChangeArrowheads="1"/>
          </p:cNvSpPr>
          <p:nvPr>
            <p:ph type="body" idx="1"/>
          </p:nvPr>
        </p:nvSpPr>
        <p:spPr/>
        <p:txBody>
          <a:bodyPr/>
          <a:lstStyle/>
          <a:p>
            <a:pPr>
              <a:lnSpc>
                <a:spcPct val="90000"/>
              </a:lnSpc>
            </a:pPr>
            <a:r>
              <a:rPr lang="en-US" sz="2400" dirty="0">
                <a:latin typeface="Times New Roman" pitchFamily="18" charset="0"/>
                <a:cs typeface="Times New Roman" pitchFamily="18" charset="0"/>
              </a:rPr>
              <a:t>Modern computers include other forms of memory, such as cache memory.</a:t>
            </a:r>
          </a:p>
          <a:p>
            <a:pPr>
              <a:lnSpc>
                <a:spcPct val="90000"/>
              </a:lnSpc>
            </a:pPr>
            <a:r>
              <a:rPr lang="en-US" sz="2400" dirty="0">
                <a:latin typeface="Times New Roman" pitchFamily="18" charset="0"/>
                <a:cs typeface="Times New Roman" pitchFamily="18" charset="0"/>
              </a:rPr>
              <a:t>Remember, memory types exist at different trade offs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4525963"/>
          </a:xfrm>
        </p:spPr>
        <p:txBody>
          <a:bodyPr>
            <a:normAutofit/>
          </a:bodyPr>
          <a:lstStyle/>
          <a:p>
            <a:r>
              <a:rPr lang="en-US" sz="2400" dirty="0" smtClean="0">
                <a:latin typeface="Times New Roman" pitchFamily="18" charset="0"/>
                <a:cs typeface="Times New Roman" pitchFamily="18" charset="0"/>
              </a:rPr>
              <a:t>How computers work, basic principles.</a:t>
            </a:r>
          </a:p>
          <a:p>
            <a:r>
              <a:rPr lang="en-US" sz="2400" dirty="0" smtClean="0">
                <a:latin typeface="Times New Roman" pitchFamily="18" charset="0"/>
                <a:cs typeface="Times New Roman" pitchFamily="18" charset="0"/>
              </a:rPr>
              <a:t>How to analyze their performance.</a:t>
            </a:r>
          </a:p>
          <a:p>
            <a:r>
              <a:rPr lang="en-US" sz="2400" dirty="0" smtClean="0">
                <a:latin typeface="Times New Roman" pitchFamily="18" charset="0"/>
                <a:cs typeface="Times New Roman" pitchFamily="18" charset="0"/>
              </a:rPr>
              <a:t>How computers are designed and built.</a:t>
            </a:r>
          </a:p>
          <a:p>
            <a:pPr lvl="0"/>
            <a:r>
              <a:rPr lang="en-US" sz="2400" dirty="0" smtClean="0">
                <a:latin typeface="Times New Roman" pitchFamily="18" charset="0"/>
                <a:cs typeface="Times New Roman" pitchFamily="18" charset="0"/>
              </a:rPr>
              <a:t>To teach arithmetic of computers.</a:t>
            </a:r>
          </a:p>
          <a:p>
            <a:r>
              <a:rPr lang="en-US" sz="2400" dirty="0" smtClean="0">
                <a:latin typeface="Times New Roman" pitchFamily="18" charset="0"/>
                <a:cs typeface="Times New Roman" pitchFamily="18" charset="0"/>
              </a:rPr>
              <a:t>To provide knowledge of memory technologies, interfacing techniques and subsystem devices and the issues in that.</a:t>
            </a:r>
          </a:p>
          <a:p>
            <a:pPr>
              <a:buNone/>
            </a:pP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200" dirty="0" smtClean="0">
                <a:solidFill>
                  <a:srgbClr val="FF0000"/>
                </a:solidFill>
                <a:latin typeface="Times New Roman" pitchFamily="18" charset="0"/>
                <a:cs typeface="Times New Roman" pitchFamily="18" charset="0"/>
              </a:rPr>
              <a:t>Objective </a:t>
            </a:r>
            <a:endParaRPr lang="en-US" sz="32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sz="3200" dirty="0">
                <a:solidFill>
                  <a:srgbClr val="FF0000"/>
                </a:solidFill>
                <a:latin typeface="Times New Roman" pitchFamily="18" charset="0"/>
                <a:cs typeface="Times New Roman" pitchFamily="18" charset="0"/>
              </a:rPr>
              <a:t>I/O: Input and Output</a:t>
            </a:r>
          </a:p>
        </p:txBody>
      </p:sp>
      <p:sp>
        <p:nvSpPr>
          <p:cNvPr id="29699" name="Rectangle 3"/>
          <p:cNvSpPr>
            <a:spLocks noGrp="1" noChangeArrowheads="1"/>
          </p:cNvSpPr>
          <p:nvPr>
            <p:ph type="body" idx="1"/>
          </p:nvPr>
        </p:nvSpPr>
        <p:spPr/>
        <p:txBody>
          <a:bodyPr>
            <a:normAutofit/>
          </a:bodyPr>
          <a:lstStyle/>
          <a:p>
            <a:r>
              <a:rPr lang="en-US" sz="2400" dirty="0">
                <a:latin typeface="Times New Roman" pitchFamily="18" charset="0"/>
                <a:cs typeface="Times New Roman" pitchFamily="18" charset="0"/>
              </a:rPr>
              <a:t>There is both a human-machine interface and a machine-machine interface to I/O.</a:t>
            </a:r>
          </a:p>
          <a:p>
            <a:pPr lvl="1"/>
            <a:r>
              <a:rPr lang="en-US" sz="2400" dirty="0">
                <a:latin typeface="Times New Roman" pitchFamily="18" charset="0"/>
                <a:cs typeface="Times New Roman" pitchFamily="18" charset="0"/>
              </a:rPr>
              <a:t>Examples of the human-machine interface include a keyboard, screen or printer.</a:t>
            </a:r>
          </a:p>
          <a:p>
            <a:pPr lvl="1"/>
            <a:r>
              <a:rPr lang="en-US" sz="2400" dirty="0">
                <a:latin typeface="Times New Roman" pitchFamily="18" charset="0"/>
                <a:cs typeface="Times New Roman" pitchFamily="18" charset="0"/>
              </a:rPr>
              <a:t>Examples of the machine-machine interface include things like mass storage and secondary storage devices.</a:t>
            </a:r>
          </a:p>
          <a:p>
            <a:r>
              <a:rPr lang="en-US" sz="2400" dirty="0">
                <a:latin typeface="Times New Roman" pitchFamily="18" charset="0"/>
                <a:cs typeface="Times New Roman" pitchFamily="18" charset="0"/>
              </a:rPr>
              <a:t>Input and output devices are the least standardized of the various sub-components, which means that you have to pay extra special attention to make certain that your input or output devices are compatible with your machine.</a:t>
            </a:r>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r>
              <a:rPr lang="en-US" sz="3200" dirty="0">
                <a:solidFill>
                  <a:srgbClr val="FF0000"/>
                </a:solidFill>
                <a:latin typeface="Times New Roman" pitchFamily="18" charset="0"/>
                <a:cs typeface="Times New Roman" pitchFamily="18" charset="0"/>
              </a:rPr>
              <a:t>The ALU</a:t>
            </a:r>
          </a:p>
        </p:txBody>
      </p:sp>
      <p:sp>
        <p:nvSpPr>
          <p:cNvPr id="30723" name="Rectangle 3"/>
          <p:cNvSpPr>
            <a:spLocks noGrp="1" noChangeArrowheads="1"/>
          </p:cNvSpPr>
          <p:nvPr>
            <p:ph type="body" idx="1"/>
          </p:nvPr>
        </p:nvSpPr>
        <p:spPr/>
        <p:txBody>
          <a:bodyPr>
            <a:normAutofit/>
          </a:bodyPr>
          <a:lstStyle/>
          <a:p>
            <a:r>
              <a:rPr lang="en-US" sz="2400" dirty="0">
                <a:latin typeface="Times New Roman" pitchFamily="18" charset="0"/>
                <a:cs typeface="Times New Roman" pitchFamily="18" charset="0"/>
              </a:rPr>
              <a:t>The third component in the von Neumann architecture is called the Arithmetic Logic Unit.</a:t>
            </a:r>
          </a:p>
          <a:p>
            <a:r>
              <a:rPr lang="en-US" sz="2400" dirty="0">
                <a:latin typeface="Times New Roman" pitchFamily="18" charset="0"/>
                <a:cs typeface="Times New Roman" pitchFamily="18" charset="0"/>
              </a:rPr>
              <a:t>This is the subcomponent that performs the arithmetic and logic operations for which we have been building parts.</a:t>
            </a:r>
          </a:p>
          <a:p>
            <a:r>
              <a:rPr lang="en-US" sz="2400" dirty="0">
                <a:latin typeface="Times New Roman" pitchFamily="18" charset="0"/>
                <a:cs typeface="Times New Roman" pitchFamily="18" charset="0"/>
              </a:rPr>
              <a:t>The ALU is the “brain” of the computer</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 It contains the circuitry to perform addition, subtraction, multiplication and division, as well as logical comparisons (less than, equal to and greater than).</a:t>
            </a:r>
            <a:endParaRPr lang="en-US" sz="24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a:bodyPr>
          <a:lstStyle/>
          <a:p>
            <a:r>
              <a:rPr lang="en-US" sz="3200" dirty="0">
                <a:solidFill>
                  <a:srgbClr val="FF0000"/>
                </a:solidFill>
                <a:latin typeface="Times New Roman" pitchFamily="18" charset="0"/>
                <a:cs typeface="Times New Roman" pitchFamily="18" charset="0"/>
              </a:rPr>
              <a:t>Control Unit</a:t>
            </a:r>
          </a:p>
        </p:txBody>
      </p:sp>
      <p:sp>
        <p:nvSpPr>
          <p:cNvPr id="32771" name="Rectangle 3"/>
          <p:cNvSpPr>
            <a:spLocks noGrp="1" noChangeArrowheads="1"/>
          </p:cNvSpPr>
          <p:nvPr>
            <p:ph type="body" idx="1"/>
          </p:nvPr>
        </p:nvSpPr>
        <p:spPr>
          <a:xfrm>
            <a:off x="457200" y="1676400"/>
            <a:ext cx="8229600" cy="4525963"/>
          </a:xfrm>
        </p:spPr>
        <p:txBody>
          <a:bodyPr>
            <a:normAutofit/>
          </a:bodyPr>
          <a:lstStyle/>
          <a:p>
            <a:pPr>
              <a:lnSpc>
                <a:spcPct val="90000"/>
              </a:lnSpc>
            </a:pPr>
            <a:r>
              <a:rPr lang="en-US" sz="2400" dirty="0">
                <a:latin typeface="Times New Roman" pitchFamily="18" charset="0"/>
                <a:cs typeface="Times New Roman" pitchFamily="18" charset="0"/>
              </a:rPr>
              <a:t>The last of the four subcomponents is the Control Unit.</a:t>
            </a:r>
          </a:p>
          <a:p>
            <a:pPr>
              <a:lnSpc>
                <a:spcPct val="90000"/>
              </a:lnSpc>
            </a:pPr>
            <a:r>
              <a:rPr lang="en-US" sz="2400" dirty="0">
                <a:latin typeface="Times New Roman" pitchFamily="18" charset="0"/>
                <a:cs typeface="Times New Roman" pitchFamily="18" charset="0"/>
              </a:rPr>
              <a:t>The control </a:t>
            </a:r>
            <a:r>
              <a:rPr lang="en-US" sz="2400" dirty="0" smtClean="0">
                <a:latin typeface="Times New Roman" pitchFamily="18" charset="0"/>
                <a:cs typeface="Times New Roman" pitchFamily="18" charset="0"/>
              </a:rPr>
              <a:t>unit </a:t>
            </a:r>
            <a:r>
              <a:rPr lang="en-US" sz="2400" dirty="0">
                <a:latin typeface="Times New Roman" pitchFamily="18" charset="0"/>
                <a:cs typeface="Times New Roman" pitchFamily="18" charset="0"/>
              </a:rPr>
              <a:t>drives the fetch and execute cycle.</a:t>
            </a:r>
          </a:p>
          <a:p>
            <a:pPr>
              <a:lnSpc>
                <a:spcPct val="90000"/>
              </a:lnSpc>
            </a:pPr>
            <a:r>
              <a:rPr lang="en-US" sz="2400" dirty="0" smtClean="0">
                <a:latin typeface="Times New Roman" pitchFamily="18" charset="0"/>
                <a:cs typeface="Times New Roman" pitchFamily="18" charset="0"/>
              </a:rPr>
              <a:t>Controls which address is loaded into the memory and what operation is taking place in the data.</a:t>
            </a:r>
            <a:endParaRPr lang="en-US" sz="2400" dirty="0">
              <a:latin typeface="Times New Roman" pitchFamily="18" charset="0"/>
              <a:cs typeface="Times New Roman" pitchFamily="18" charset="0"/>
            </a:endParaRPr>
          </a:p>
          <a:p>
            <a:pPr>
              <a:lnSpc>
                <a:spcPct val="90000"/>
              </a:lnSpc>
              <a:buNone/>
            </a:pPr>
            <a:endParaRPr lang="en-US" sz="2400" dirty="0">
              <a:latin typeface="Times New Roman" pitchFamily="18" charset="0"/>
              <a:cs typeface="Times New Roman" pitchFamily="18" charset="0"/>
            </a:endParaRPr>
          </a:p>
        </p:txBody>
      </p:sp>
    </p:spTree>
  </p:cSld>
  <p:clrMapOvr>
    <a:masterClrMapping/>
  </p:clrMapOvr>
  <p:transition>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latin typeface="Times New Roman" pitchFamily="18" charset="0"/>
                <a:cs typeface="Times New Roman" pitchFamily="18" charset="0"/>
              </a:rPr>
              <a:t>The memory of the IAS consists of 1000 storage locations, called words, of 40 binary digits each.</a:t>
            </a:r>
          </a:p>
          <a:p>
            <a:r>
              <a:rPr lang="en-US" dirty="0" smtClean="0">
                <a:latin typeface="Times New Roman" pitchFamily="18" charset="0"/>
                <a:cs typeface="Times New Roman" pitchFamily="18" charset="0"/>
              </a:rPr>
              <a:t>Both data and instructions are stored there.</a:t>
            </a:r>
          </a:p>
          <a:p>
            <a:r>
              <a:rPr lang="en-US" dirty="0" smtClean="0">
                <a:latin typeface="Times New Roman" pitchFamily="18" charset="0"/>
                <a:cs typeface="Times New Roman" pitchFamily="18" charset="0"/>
              </a:rPr>
              <a:t>Each number is represented by a sign bit and a 39-bit value.</a:t>
            </a:r>
          </a:p>
          <a:p>
            <a:r>
              <a:rPr lang="en-US" dirty="0" smtClean="0">
                <a:latin typeface="Times New Roman" pitchFamily="18" charset="0"/>
                <a:cs typeface="Times New Roman" pitchFamily="18" charset="0"/>
              </a:rPr>
              <a:t>A word may also contain two 20-bit instructions, with each instruction consisting of an 8-bit operation code specifying the operation to be performed and 12-bit address designating one of the words in memory.</a:t>
            </a:r>
          </a:p>
          <a:p>
            <a:endParaRPr lang="en-US" dirty="0"/>
          </a:p>
        </p:txBody>
      </p:sp>
      <p:sp>
        <p:nvSpPr>
          <p:cNvPr id="3" name="Title 2"/>
          <p:cNvSpPr>
            <a:spLocks noGrp="1"/>
          </p:cNvSpPr>
          <p:nvPr>
            <p:ph type="title"/>
          </p:nvPr>
        </p:nvSpPr>
        <p:spPr/>
        <p:txBody>
          <a:bodyPr/>
          <a:lstStyle/>
          <a:p>
            <a:pPr algn="ctr"/>
            <a:r>
              <a:rPr lang="en-GB" sz="4400" dirty="0" smtClean="0">
                <a:solidFill>
                  <a:srgbClr val="FF0000"/>
                </a:solidFill>
                <a:latin typeface="Times New Roman" pitchFamily="18" charset="0"/>
                <a:cs typeface="Times New Roman" pitchFamily="18" charset="0"/>
              </a:rPr>
              <a:t>IAS - details</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normAutofit/>
          </a:bodyPr>
          <a:lstStyle/>
          <a:p>
            <a:pPr algn="ctr"/>
            <a:r>
              <a:rPr lang="en-US" sz="3200" dirty="0">
                <a:solidFill>
                  <a:srgbClr val="FF0000"/>
                </a:solidFill>
                <a:latin typeface="Times New Roman" pitchFamily="18" charset="0"/>
                <a:cs typeface="Times New Roman" pitchFamily="18" charset="0"/>
              </a:rPr>
              <a:t>IAS Memory Formats</a:t>
            </a:r>
          </a:p>
        </p:txBody>
      </p:sp>
      <p:sp>
        <p:nvSpPr>
          <p:cNvPr id="53251" name="Rectangle 3"/>
          <p:cNvSpPr>
            <a:spLocks noGrp="1" noChangeArrowheads="1"/>
          </p:cNvSpPr>
          <p:nvPr>
            <p:ph type="body" idx="1"/>
          </p:nvPr>
        </p:nvSpPr>
        <p:spPr/>
        <p:txBody>
          <a:bodyPr>
            <a:normAutofit/>
          </a:bodyPr>
          <a:lstStyle/>
          <a:p>
            <a:pPr algn="ctr">
              <a:buNone/>
            </a:pPr>
            <a:endParaRPr lang="en-US" sz="2800" dirty="0" smtClean="0">
              <a:latin typeface="Times New Roman" pitchFamily="18" charset="0"/>
              <a:cs typeface="Times New Roman" pitchFamily="18" charset="0"/>
            </a:endParaRPr>
          </a:p>
          <a:p>
            <a:pPr algn="ctr">
              <a:buNone/>
            </a:pPr>
            <a:r>
              <a:rPr lang="en-US" sz="2800" dirty="0" smtClean="0">
                <a:latin typeface="Times New Roman" pitchFamily="18" charset="0"/>
                <a:cs typeface="Times New Roman" pitchFamily="18" charset="0"/>
              </a:rPr>
              <a:t>NUMBER </a:t>
            </a:r>
            <a:r>
              <a:rPr lang="en-US" sz="2800" dirty="0">
                <a:latin typeface="Times New Roman" pitchFamily="18" charset="0"/>
                <a:cs typeface="Times New Roman" pitchFamily="18" charset="0"/>
              </a:rPr>
              <a:t>WORD</a:t>
            </a:r>
          </a:p>
        </p:txBody>
      </p:sp>
      <p:sp>
        <p:nvSpPr>
          <p:cNvPr id="53252" name="Rectangle 4"/>
          <p:cNvSpPr>
            <a:spLocks noChangeArrowheads="1"/>
          </p:cNvSpPr>
          <p:nvPr/>
        </p:nvSpPr>
        <p:spPr bwMode="auto">
          <a:xfrm>
            <a:off x="990600" y="2895600"/>
            <a:ext cx="7010400" cy="990600"/>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endParaRPr lang="en-US"/>
          </a:p>
        </p:txBody>
      </p:sp>
      <p:sp>
        <p:nvSpPr>
          <p:cNvPr id="53253" name="Line 5"/>
          <p:cNvSpPr>
            <a:spLocks noChangeShapeType="1"/>
          </p:cNvSpPr>
          <p:nvPr/>
        </p:nvSpPr>
        <p:spPr bwMode="auto">
          <a:xfrm>
            <a:off x="1828800" y="2895600"/>
            <a:ext cx="0" cy="990600"/>
          </a:xfrm>
          <a:prstGeom prst="line">
            <a:avLst/>
          </a:prstGeom>
          <a:noFill/>
          <a:ln w="9525">
            <a:solidFill>
              <a:schemeClr val="tx1"/>
            </a:solidFill>
            <a:round/>
            <a:headEnd/>
            <a:tailEnd/>
          </a:ln>
          <a:effectLst/>
        </p:spPr>
        <p:txBody>
          <a:bodyPr/>
          <a:lstStyle/>
          <a:p>
            <a:endParaRPr lang="en-US"/>
          </a:p>
        </p:txBody>
      </p:sp>
      <p:sp>
        <p:nvSpPr>
          <p:cNvPr id="53254" name="Text Box 6"/>
          <p:cNvSpPr txBox="1">
            <a:spLocks noChangeArrowheads="1"/>
          </p:cNvSpPr>
          <p:nvPr/>
        </p:nvSpPr>
        <p:spPr bwMode="auto">
          <a:xfrm>
            <a:off x="838200" y="4114800"/>
            <a:ext cx="184150" cy="366713"/>
          </a:xfrm>
          <a:prstGeom prst="rect">
            <a:avLst/>
          </a:prstGeom>
          <a:noFill/>
          <a:ln w="9525">
            <a:noFill/>
            <a:miter lim="800000"/>
            <a:headEnd/>
            <a:tailEnd/>
          </a:ln>
          <a:effectLst/>
        </p:spPr>
        <p:txBody>
          <a:bodyPr wrap="none">
            <a:spAutoFit/>
          </a:bodyPr>
          <a:lstStyle/>
          <a:p>
            <a:endParaRPr lang="en-US"/>
          </a:p>
        </p:txBody>
      </p:sp>
      <p:sp>
        <p:nvSpPr>
          <p:cNvPr id="53255" name="Text Box 7"/>
          <p:cNvSpPr txBox="1">
            <a:spLocks noChangeArrowheads="1"/>
          </p:cNvSpPr>
          <p:nvPr/>
        </p:nvSpPr>
        <p:spPr bwMode="auto">
          <a:xfrm>
            <a:off x="533400" y="4419600"/>
            <a:ext cx="990600" cy="369332"/>
          </a:xfrm>
          <a:prstGeom prst="rect">
            <a:avLst/>
          </a:prstGeom>
          <a:noFill/>
          <a:ln w="9525">
            <a:noFill/>
            <a:miter lim="800000"/>
            <a:headEnd/>
            <a:tailEnd/>
          </a:ln>
          <a:effectLst/>
        </p:spPr>
        <p:txBody>
          <a:bodyPr wrap="square">
            <a:spAutoFit/>
          </a:bodyPr>
          <a:lstStyle/>
          <a:p>
            <a:pPr>
              <a:spcBef>
                <a:spcPct val="50000"/>
              </a:spcBef>
            </a:pPr>
            <a:r>
              <a:rPr lang="en-US" dirty="0" smtClean="0"/>
              <a:t> </a:t>
            </a:r>
            <a:r>
              <a:rPr lang="en-US" dirty="0"/>
              <a:t>Sign Bit</a:t>
            </a:r>
          </a:p>
        </p:txBody>
      </p:sp>
      <p:sp>
        <p:nvSpPr>
          <p:cNvPr id="53256" name="Text Box 8"/>
          <p:cNvSpPr txBox="1">
            <a:spLocks noChangeArrowheads="1"/>
          </p:cNvSpPr>
          <p:nvPr/>
        </p:nvSpPr>
        <p:spPr bwMode="auto">
          <a:xfrm>
            <a:off x="7924800" y="2438400"/>
            <a:ext cx="400050" cy="366713"/>
          </a:xfrm>
          <a:prstGeom prst="rect">
            <a:avLst/>
          </a:prstGeom>
          <a:noFill/>
          <a:ln w="9525">
            <a:noFill/>
            <a:miter lim="800000"/>
            <a:headEnd/>
            <a:tailEnd/>
          </a:ln>
          <a:effectLst/>
        </p:spPr>
        <p:txBody>
          <a:bodyPr wrap="none">
            <a:spAutoFit/>
          </a:bodyPr>
          <a:lstStyle/>
          <a:p>
            <a:r>
              <a:rPr lang="en-US"/>
              <a:t>39</a:t>
            </a:r>
          </a:p>
        </p:txBody>
      </p:sp>
      <p:sp>
        <p:nvSpPr>
          <p:cNvPr id="9" name="TextBox 8"/>
          <p:cNvSpPr txBox="1"/>
          <p:nvPr/>
        </p:nvSpPr>
        <p:spPr>
          <a:xfrm>
            <a:off x="914400" y="2514600"/>
            <a:ext cx="304800" cy="369332"/>
          </a:xfrm>
          <a:prstGeom prst="rect">
            <a:avLst/>
          </a:prstGeom>
          <a:noFill/>
        </p:spPr>
        <p:txBody>
          <a:bodyPr wrap="square" rtlCol="0">
            <a:spAutoFit/>
          </a:bodyPr>
          <a:lstStyle/>
          <a:p>
            <a:r>
              <a:rPr lang="en-US" dirty="0" smtClean="0"/>
              <a:t>0</a:t>
            </a:r>
            <a:endParaRPr lang="en-US" dirty="0"/>
          </a:p>
        </p:txBody>
      </p:sp>
      <p:sp>
        <p:nvSpPr>
          <p:cNvPr id="10" name="TextBox 9"/>
          <p:cNvSpPr txBox="1"/>
          <p:nvPr/>
        </p:nvSpPr>
        <p:spPr>
          <a:xfrm>
            <a:off x="1676400" y="2514600"/>
            <a:ext cx="304800" cy="369332"/>
          </a:xfrm>
          <a:prstGeom prst="rect">
            <a:avLst/>
          </a:prstGeom>
          <a:noFill/>
        </p:spPr>
        <p:txBody>
          <a:bodyPr wrap="square" rtlCol="0">
            <a:spAutoFit/>
          </a:bodyPr>
          <a:lstStyle/>
          <a:p>
            <a:r>
              <a:rPr lang="en-US" dirty="0"/>
              <a:t>1</a:t>
            </a:r>
          </a:p>
        </p:txBody>
      </p:sp>
      <p:cxnSp>
        <p:nvCxnSpPr>
          <p:cNvPr id="12" name="Straight Arrow Connector 11"/>
          <p:cNvCxnSpPr/>
          <p:nvPr/>
        </p:nvCxnSpPr>
        <p:spPr bwMode="auto">
          <a:xfrm flipV="1">
            <a:off x="1056836" y="4038600"/>
            <a:ext cx="38100" cy="38100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r>
              <a:rPr lang="en-US" sz="3200" dirty="0" smtClean="0">
                <a:solidFill>
                  <a:srgbClr val="FF0000"/>
                </a:solidFill>
                <a:latin typeface="Times New Roman" pitchFamily="18" charset="0"/>
                <a:cs typeface="Times New Roman" pitchFamily="18" charset="0"/>
              </a:rPr>
              <a:t>Instruction Word</a:t>
            </a:r>
            <a:endParaRPr lang="en-US" sz="3200" dirty="0">
              <a:solidFill>
                <a:srgbClr val="FF0000"/>
              </a:solidFill>
              <a:latin typeface="Times New Roman" pitchFamily="18" charset="0"/>
              <a:cs typeface="Times New Roman" pitchFamily="18" charset="0"/>
            </a:endParaRPr>
          </a:p>
        </p:txBody>
      </p:sp>
      <p:sp>
        <p:nvSpPr>
          <p:cNvPr id="4" name="Rectangle 3"/>
          <p:cNvSpPr/>
          <p:nvPr/>
        </p:nvSpPr>
        <p:spPr>
          <a:xfrm>
            <a:off x="838200" y="3429000"/>
            <a:ext cx="8001000" cy="6858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286000" y="3429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248400" y="3429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4648200" y="3429000"/>
            <a:ext cx="0" cy="685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85800" y="3048000"/>
            <a:ext cx="304800" cy="369332"/>
          </a:xfrm>
          <a:prstGeom prst="rect">
            <a:avLst/>
          </a:prstGeom>
          <a:noFill/>
        </p:spPr>
        <p:txBody>
          <a:bodyPr wrap="square" rtlCol="0">
            <a:spAutoFit/>
          </a:bodyPr>
          <a:lstStyle/>
          <a:p>
            <a:r>
              <a:rPr lang="en-US" dirty="0" smtClean="0"/>
              <a:t>0</a:t>
            </a:r>
            <a:endParaRPr lang="en-US" dirty="0"/>
          </a:p>
        </p:txBody>
      </p:sp>
      <p:sp>
        <p:nvSpPr>
          <p:cNvPr id="12" name="TextBox 11"/>
          <p:cNvSpPr txBox="1"/>
          <p:nvPr/>
        </p:nvSpPr>
        <p:spPr>
          <a:xfrm>
            <a:off x="8458200" y="2971800"/>
            <a:ext cx="533400" cy="369332"/>
          </a:xfrm>
          <a:prstGeom prst="rect">
            <a:avLst/>
          </a:prstGeom>
          <a:noFill/>
        </p:spPr>
        <p:txBody>
          <a:bodyPr wrap="square" rtlCol="0">
            <a:spAutoFit/>
          </a:bodyPr>
          <a:lstStyle/>
          <a:p>
            <a:r>
              <a:rPr lang="en-US" dirty="0" smtClean="0"/>
              <a:t>39</a:t>
            </a:r>
            <a:endParaRPr lang="en-US" dirty="0"/>
          </a:p>
        </p:txBody>
      </p:sp>
      <p:sp>
        <p:nvSpPr>
          <p:cNvPr id="13" name="TextBox 12"/>
          <p:cNvSpPr txBox="1"/>
          <p:nvPr/>
        </p:nvSpPr>
        <p:spPr>
          <a:xfrm>
            <a:off x="6096000" y="3048000"/>
            <a:ext cx="609600" cy="369332"/>
          </a:xfrm>
          <a:prstGeom prst="rect">
            <a:avLst/>
          </a:prstGeom>
          <a:noFill/>
        </p:spPr>
        <p:txBody>
          <a:bodyPr wrap="square" rtlCol="0">
            <a:spAutoFit/>
          </a:bodyPr>
          <a:lstStyle/>
          <a:p>
            <a:r>
              <a:rPr lang="en-US" dirty="0" smtClean="0"/>
              <a:t>28</a:t>
            </a:r>
            <a:endParaRPr lang="en-US" dirty="0"/>
          </a:p>
        </p:txBody>
      </p:sp>
      <p:sp>
        <p:nvSpPr>
          <p:cNvPr id="14" name="TextBox 13"/>
          <p:cNvSpPr txBox="1"/>
          <p:nvPr/>
        </p:nvSpPr>
        <p:spPr>
          <a:xfrm>
            <a:off x="4419600" y="3048000"/>
            <a:ext cx="533400" cy="369332"/>
          </a:xfrm>
          <a:prstGeom prst="rect">
            <a:avLst/>
          </a:prstGeom>
          <a:noFill/>
        </p:spPr>
        <p:txBody>
          <a:bodyPr wrap="square" rtlCol="0">
            <a:spAutoFit/>
          </a:bodyPr>
          <a:lstStyle/>
          <a:p>
            <a:r>
              <a:rPr lang="en-US" dirty="0" smtClean="0"/>
              <a:t>20</a:t>
            </a:r>
            <a:endParaRPr lang="en-US" dirty="0"/>
          </a:p>
        </p:txBody>
      </p:sp>
      <p:sp>
        <p:nvSpPr>
          <p:cNvPr id="15" name="TextBox 14"/>
          <p:cNvSpPr txBox="1"/>
          <p:nvPr/>
        </p:nvSpPr>
        <p:spPr>
          <a:xfrm>
            <a:off x="2133600" y="3048000"/>
            <a:ext cx="304800" cy="369332"/>
          </a:xfrm>
          <a:prstGeom prst="rect">
            <a:avLst/>
          </a:prstGeom>
          <a:noFill/>
        </p:spPr>
        <p:txBody>
          <a:bodyPr wrap="square" rtlCol="0">
            <a:spAutoFit/>
          </a:bodyPr>
          <a:lstStyle/>
          <a:p>
            <a:r>
              <a:rPr lang="en-US" dirty="0" smtClean="0"/>
              <a:t>8</a:t>
            </a:r>
            <a:endParaRPr lang="en-US" dirty="0"/>
          </a:p>
        </p:txBody>
      </p:sp>
      <p:sp>
        <p:nvSpPr>
          <p:cNvPr id="16" name="Right Brace 15"/>
          <p:cNvSpPr/>
          <p:nvPr/>
        </p:nvSpPr>
        <p:spPr>
          <a:xfrm rot="5400000">
            <a:off x="3219450" y="3333750"/>
            <a:ext cx="495300" cy="2362200"/>
          </a:xfrm>
          <a:prstGeom prst="rightBrace">
            <a:avLst>
              <a:gd name="adj1" fmla="val 189742"/>
              <a:gd name="adj2" fmla="val 494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p:cNvSpPr/>
          <p:nvPr/>
        </p:nvSpPr>
        <p:spPr>
          <a:xfrm rot="16200000">
            <a:off x="6496050" y="590550"/>
            <a:ext cx="495300" cy="4191000"/>
          </a:xfrm>
          <a:prstGeom prst="rightBrace">
            <a:avLst>
              <a:gd name="adj1" fmla="val 0"/>
              <a:gd name="adj2" fmla="val 506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752600" y="1905000"/>
            <a:ext cx="2590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Left Instruction</a:t>
            </a:r>
            <a:endParaRPr lang="en-US" dirty="0">
              <a:latin typeface="Times New Roman" pitchFamily="18" charset="0"/>
              <a:cs typeface="Times New Roman" pitchFamily="18" charset="0"/>
            </a:endParaRPr>
          </a:p>
        </p:txBody>
      </p:sp>
      <p:sp>
        <p:nvSpPr>
          <p:cNvPr id="19" name="TextBox 18"/>
          <p:cNvSpPr txBox="1"/>
          <p:nvPr/>
        </p:nvSpPr>
        <p:spPr>
          <a:xfrm>
            <a:off x="5715000" y="1905000"/>
            <a:ext cx="2590800" cy="369332"/>
          </a:xfrm>
          <a:prstGeom prst="rect">
            <a:avLst/>
          </a:prstGeom>
          <a:noFill/>
        </p:spPr>
        <p:txBody>
          <a:bodyPr wrap="square" rtlCol="0">
            <a:spAutoFit/>
          </a:bodyPr>
          <a:lstStyle/>
          <a:p>
            <a:r>
              <a:rPr lang="en-US" dirty="0" smtClean="0">
                <a:latin typeface="Times New Roman" pitchFamily="18" charset="0"/>
                <a:cs typeface="Times New Roman" pitchFamily="18" charset="0"/>
              </a:rPr>
              <a:t>Right Instruction</a:t>
            </a:r>
            <a:endParaRPr lang="en-US" dirty="0">
              <a:latin typeface="Times New Roman" pitchFamily="18" charset="0"/>
              <a:cs typeface="Times New Roman" pitchFamily="18" charset="0"/>
            </a:endParaRPr>
          </a:p>
        </p:txBody>
      </p:sp>
      <p:sp>
        <p:nvSpPr>
          <p:cNvPr id="20" name="Right Brace 19"/>
          <p:cNvSpPr/>
          <p:nvPr/>
        </p:nvSpPr>
        <p:spPr>
          <a:xfrm rot="16200000">
            <a:off x="2495550" y="781050"/>
            <a:ext cx="495300" cy="3810000"/>
          </a:xfrm>
          <a:prstGeom prst="rightBrace">
            <a:avLst>
              <a:gd name="adj1" fmla="val 0"/>
              <a:gd name="adj2" fmla="val 506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p:cNvSpPr/>
          <p:nvPr/>
        </p:nvSpPr>
        <p:spPr>
          <a:xfrm rot="5400000">
            <a:off x="7296150" y="3219450"/>
            <a:ext cx="495300" cy="2590800"/>
          </a:xfrm>
          <a:prstGeom prst="rightBrace">
            <a:avLst>
              <a:gd name="adj1" fmla="val 189742"/>
              <a:gd name="adj2" fmla="val 4943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ight Brace 21"/>
          <p:cNvSpPr/>
          <p:nvPr/>
        </p:nvSpPr>
        <p:spPr>
          <a:xfrm rot="5400000">
            <a:off x="5200650" y="3714750"/>
            <a:ext cx="495300" cy="1600200"/>
          </a:xfrm>
          <a:prstGeom prst="rightBrace">
            <a:avLst>
              <a:gd name="adj1" fmla="val 65152"/>
              <a:gd name="adj2" fmla="val 484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p:cNvSpPr/>
          <p:nvPr/>
        </p:nvSpPr>
        <p:spPr>
          <a:xfrm rot="5400000">
            <a:off x="1314450" y="3867150"/>
            <a:ext cx="495300" cy="1447800"/>
          </a:xfrm>
          <a:prstGeom prst="rightBrace">
            <a:avLst>
              <a:gd name="adj1" fmla="val 65152"/>
              <a:gd name="adj2" fmla="val 48464"/>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p:cNvSpPr txBox="1"/>
          <p:nvPr/>
        </p:nvSpPr>
        <p:spPr>
          <a:xfrm>
            <a:off x="990600" y="4876800"/>
            <a:ext cx="1752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Opcode</a:t>
            </a:r>
            <a:endParaRPr lang="en-US" dirty="0">
              <a:latin typeface="Times New Roman" pitchFamily="18" charset="0"/>
              <a:cs typeface="Times New Roman" pitchFamily="18" charset="0"/>
            </a:endParaRPr>
          </a:p>
        </p:txBody>
      </p:sp>
      <p:sp>
        <p:nvSpPr>
          <p:cNvPr id="25" name="TextBox 24"/>
          <p:cNvSpPr txBox="1"/>
          <p:nvPr/>
        </p:nvSpPr>
        <p:spPr>
          <a:xfrm>
            <a:off x="4876800" y="4953000"/>
            <a:ext cx="1752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Opcode</a:t>
            </a:r>
            <a:endParaRPr lang="en-US" dirty="0">
              <a:latin typeface="Times New Roman" pitchFamily="18" charset="0"/>
              <a:cs typeface="Times New Roman" pitchFamily="18" charset="0"/>
            </a:endParaRPr>
          </a:p>
        </p:txBody>
      </p:sp>
      <p:sp>
        <p:nvSpPr>
          <p:cNvPr id="26" name="TextBox 25"/>
          <p:cNvSpPr txBox="1"/>
          <p:nvPr/>
        </p:nvSpPr>
        <p:spPr>
          <a:xfrm>
            <a:off x="2743200" y="5029200"/>
            <a:ext cx="1752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Address</a:t>
            </a:r>
            <a:endParaRPr lang="en-US" dirty="0">
              <a:latin typeface="Times New Roman" pitchFamily="18" charset="0"/>
              <a:cs typeface="Times New Roman" pitchFamily="18" charset="0"/>
            </a:endParaRPr>
          </a:p>
        </p:txBody>
      </p:sp>
      <p:sp>
        <p:nvSpPr>
          <p:cNvPr id="27" name="TextBox 26"/>
          <p:cNvSpPr txBox="1"/>
          <p:nvPr/>
        </p:nvSpPr>
        <p:spPr>
          <a:xfrm>
            <a:off x="6705600" y="4953000"/>
            <a:ext cx="1752600" cy="381000"/>
          </a:xfrm>
          <a:prstGeom prst="rect">
            <a:avLst/>
          </a:prstGeom>
          <a:noFill/>
        </p:spPr>
        <p:txBody>
          <a:bodyPr wrap="square" rtlCol="0">
            <a:spAutoFit/>
          </a:bodyPr>
          <a:lstStyle/>
          <a:p>
            <a:r>
              <a:rPr lang="en-US" dirty="0" smtClean="0">
                <a:latin typeface="Times New Roman" pitchFamily="18" charset="0"/>
                <a:cs typeface="Times New Roman" pitchFamily="18" charset="0"/>
              </a:rPr>
              <a:t>Address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0"/>
            <a:ext cx="8229600" cy="1143000"/>
          </a:xfrm>
        </p:spPr>
        <p:txBody>
          <a:bodyPr>
            <a:normAutofit/>
          </a:bodyPr>
          <a:lstStyle/>
          <a:p>
            <a:pPr algn="ctr"/>
            <a:endParaRPr lang="en-GB" sz="3200" dirty="0">
              <a:solidFill>
                <a:srgbClr val="FF0000"/>
              </a:solidFill>
              <a:latin typeface="Times New Roman" pitchFamily="18" charset="0"/>
              <a:cs typeface="Times New Roman" pitchFamily="18" charset="0"/>
            </a:endParaRPr>
          </a:p>
        </p:txBody>
      </p:sp>
      <p:sp>
        <p:nvSpPr>
          <p:cNvPr id="22531" name="Rectangle 3"/>
          <p:cNvSpPr>
            <a:spLocks noGrp="1" noChangeArrowheads="1"/>
          </p:cNvSpPr>
          <p:nvPr>
            <p:ph type="body" idx="1"/>
          </p:nvPr>
        </p:nvSpPr>
        <p:spPr>
          <a:xfrm>
            <a:off x="457200" y="1143000"/>
            <a:ext cx="8178800" cy="4705350"/>
          </a:xfrm>
        </p:spPr>
        <p:txBody>
          <a:bodyPr>
            <a:normAutofit/>
          </a:bodyPr>
          <a:lstStyle/>
          <a:p>
            <a:pPr>
              <a:lnSpc>
                <a:spcPct val="90000"/>
              </a:lnSpc>
              <a:buNone/>
            </a:pPr>
            <a:endParaRPr lang="en-GB" sz="2400" dirty="0">
              <a:latin typeface="Times New Roman" pitchFamily="18" charset="0"/>
              <a:cs typeface="Times New Roman" pitchFamily="18" charset="0"/>
            </a:endParaRPr>
          </a:p>
          <a:p>
            <a:pPr>
              <a:lnSpc>
                <a:spcPct val="90000"/>
              </a:lnSpc>
            </a:pPr>
            <a:r>
              <a:rPr lang="en-GB" sz="2400" dirty="0">
                <a:latin typeface="Times New Roman" pitchFamily="18" charset="0"/>
                <a:cs typeface="Times New Roman" pitchFamily="18" charset="0"/>
              </a:rPr>
              <a:t>Set of registers (storage in CPU)</a:t>
            </a:r>
          </a:p>
          <a:p>
            <a:pPr lvl="1">
              <a:lnSpc>
                <a:spcPct val="90000"/>
              </a:lnSpc>
            </a:pPr>
            <a:r>
              <a:rPr lang="en-GB" sz="2400" dirty="0">
                <a:latin typeface="Times New Roman" pitchFamily="18" charset="0"/>
                <a:cs typeface="Times New Roman" pitchFamily="18" charset="0"/>
              </a:rPr>
              <a:t>Memory Buffer Register</a:t>
            </a:r>
          </a:p>
          <a:p>
            <a:pPr lvl="1">
              <a:lnSpc>
                <a:spcPct val="90000"/>
              </a:lnSpc>
            </a:pPr>
            <a:r>
              <a:rPr lang="en-GB" sz="2400" dirty="0">
                <a:latin typeface="Times New Roman" pitchFamily="18" charset="0"/>
                <a:cs typeface="Times New Roman" pitchFamily="18" charset="0"/>
              </a:rPr>
              <a:t>Memory Address Register</a:t>
            </a:r>
          </a:p>
          <a:p>
            <a:pPr lvl="1">
              <a:lnSpc>
                <a:spcPct val="90000"/>
              </a:lnSpc>
            </a:pPr>
            <a:r>
              <a:rPr lang="en-GB" sz="2400" dirty="0">
                <a:latin typeface="Times New Roman" pitchFamily="18" charset="0"/>
                <a:cs typeface="Times New Roman" pitchFamily="18" charset="0"/>
              </a:rPr>
              <a:t>Instruction Register</a:t>
            </a:r>
          </a:p>
          <a:p>
            <a:pPr lvl="1">
              <a:lnSpc>
                <a:spcPct val="90000"/>
              </a:lnSpc>
            </a:pPr>
            <a:r>
              <a:rPr lang="en-GB" sz="2400" dirty="0">
                <a:latin typeface="Times New Roman" pitchFamily="18" charset="0"/>
                <a:cs typeface="Times New Roman" pitchFamily="18" charset="0"/>
              </a:rPr>
              <a:t>Instruction Buffer Register</a:t>
            </a:r>
          </a:p>
          <a:p>
            <a:pPr lvl="1">
              <a:lnSpc>
                <a:spcPct val="90000"/>
              </a:lnSpc>
            </a:pPr>
            <a:r>
              <a:rPr lang="en-GB" sz="2400" dirty="0">
                <a:latin typeface="Times New Roman" pitchFamily="18" charset="0"/>
                <a:cs typeface="Times New Roman" pitchFamily="18" charset="0"/>
              </a:rPr>
              <a:t>Program Counter</a:t>
            </a:r>
          </a:p>
          <a:p>
            <a:pPr lvl="1">
              <a:lnSpc>
                <a:spcPct val="90000"/>
              </a:lnSpc>
            </a:pPr>
            <a:r>
              <a:rPr lang="en-GB" sz="2400" dirty="0">
                <a:latin typeface="Times New Roman" pitchFamily="18" charset="0"/>
                <a:cs typeface="Times New Roman" pitchFamily="18" charset="0"/>
              </a:rPr>
              <a:t>Accumulator</a:t>
            </a:r>
          </a:p>
          <a:p>
            <a:pPr lvl="1">
              <a:lnSpc>
                <a:spcPct val="90000"/>
              </a:lnSpc>
            </a:pPr>
            <a:r>
              <a:rPr lang="en-GB" sz="2400" dirty="0">
                <a:latin typeface="Times New Roman" pitchFamily="18" charset="0"/>
                <a:cs typeface="Times New Roman" pitchFamily="18" charset="0"/>
              </a:rPr>
              <a:t>Multiplier Quotient</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normAutofit/>
          </a:bodyPr>
          <a:lstStyle/>
          <a:p>
            <a:pPr algn="ctr"/>
            <a:r>
              <a:rPr lang="en-US" sz="3200" dirty="0" smtClean="0">
                <a:solidFill>
                  <a:srgbClr val="FF0000"/>
                </a:solidFill>
                <a:latin typeface="Times New Roman" pitchFamily="18" charset="0"/>
                <a:cs typeface="Times New Roman" pitchFamily="18" charset="0"/>
              </a:rPr>
              <a:t>Expanded Structure of IAS Computer</a:t>
            </a:r>
            <a:endParaRPr lang="en-US" sz="3200" dirty="0">
              <a:solidFill>
                <a:srgbClr val="FF0000"/>
              </a:solidFill>
              <a:latin typeface="Times New Roman" pitchFamily="18" charset="0"/>
              <a:cs typeface="Times New Roman" pitchFamily="18" charset="0"/>
            </a:endParaRPr>
          </a:p>
        </p:txBody>
      </p:sp>
      <p:pic>
        <p:nvPicPr>
          <p:cNvPr id="4" name="Picture 79"/>
          <p:cNvPicPr>
            <a:picLocks noGrp="1" noChangeAspect="1" noChangeArrowheads="1"/>
          </p:cNvPicPr>
          <p:nvPr>
            <p:ph idx="1"/>
          </p:nvPr>
        </p:nvPicPr>
        <p:blipFill>
          <a:blip r:embed="rId2" cstate="print"/>
          <a:srcRect l="18588" t="11363" r="9755" b="17424"/>
          <a:stretch>
            <a:fillRect/>
          </a:stretch>
        </p:blipFill>
        <p:spPr bwMode="auto">
          <a:xfrm>
            <a:off x="1143001" y="990600"/>
            <a:ext cx="6858000" cy="5867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normAutofit/>
          </a:bodyPr>
          <a:lstStyle/>
          <a:p>
            <a:pPr algn="ctr"/>
            <a:r>
              <a:rPr lang="en-US" sz="3200" dirty="0">
                <a:solidFill>
                  <a:srgbClr val="FF0000"/>
                </a:solidFill>
                <a:latin typeface="Times New Roman" pitchFamily="18" charset="0"/>
                <a:cs typeface="Times New Roman" pitchFamily="18" charset="0"/>
              </a:rPr>
              <a:t>Registers</a:t>
            </a:r>
          </a:p>
        </p:txBody>
      </p:sp>
      <p:sp>
        <p:nvSpPr>
          <p:cNvPr id="56323" name="Rectangle 3"/>
          <p:cNvSpPr>
            <a:spLocks noGrp="1" noChangeArrowheads="1"/>
          </p:cNvSpPr>
          <p:nvPr>
            <p:ph type="body" idx="1"/>
          </p:nvPr>
        </p:nvSpPr>
        <p:spPr/>
        <p:txBody>
          <a:bodyPr>
            <a:normAutofit/>
          </a:bodyPr>
          <a:lstStyle/>
          <a:p>
            <a:r>
              <a:rPr lang="en-US" sz="2400" b="1" dirty="0">
                <a:latin typeface="Times New Roman" pitchFamily="18" charset="0"/>
                <a:cs typeface="Times New Roman" pitchFamily="18" charset="0"/>
              </a:rPr>
              <a:t>MBR </a:t>
            </a:r>
            <a:r>
              <a:rPr lang="en-US" sz="2400" dirty="0">
                <a:latin typeface="Times New Roman" pitchFamily="18" charset="0"/>
                <a:cs typeface="Times New Roman" pitchFamily="18" charset="0"/>
              </a:rPr>
              <a:t>– Memory Buffer </a:t>
            </a:r>
            <a:r>
              <a:rPr lang="en-US" sz="2400" dirty="0" smtClean="0">
                <a:latin typeface="Times New Roman" pitchFamily="18" charset="0"/>
                <a:cs typeface="Times New Roman" pitchFamily="18" charset="0"/>
              </a:rPr>
              <a:t>Register contains </a:t>
            </a:r>
            <a:r>
              <a:rPr lang="en-US" sz="2400" dirty="0">
                <a:latin typeface="Times New Roman" pitchFamily="18" charset="0"/>
                <a:cs typeface="Times New Roman" pitchFamily="18" charset="0"/>
              </a:rPr>
              <a:t>a word to be </a:t>
            </a:r>
            <a:r>
              <a:rPr lang="en-US" sz="2400" dirty="0" smtClean="0">
                <a:latin typeface="Times New Roman" pitchFamily="18" charset="0"/>
                <a:cs typeface="Times New Roman" pitchFamily="18" charset="0"/>
              </a:rPr>
              <a:t>stored in memory or sent to the I/O unit or is used to receive a word from memory.</a:t>
            </a:r>
          </a:p>
          <a:p>
            <a:r>
              <a:rPr lang="en-US" sz="2400" b="1" dirty="0" smtClean="0">
                <a:latin typeface="Times New Roman" pitchFamily="18" charset="0"/>
                <a:cs typeface="Times New Roman" pitchFamily="18" charset="0"/>
              </a:rPr>
              <a:t>MAR</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Memory Address </a:t>
            </a:r>
            <a:r>
              <a:rPr lang="en-US" sz="2400" dirty="0" smtClean="0">
                <a:latin typeface="Times New Roman" pitchFamily="18" charset="0"/>
                <a:cs typeface="Times New Roman" pitchFamily="18" charset="0"/>
              </a:rPr>
              <a:t>Register specifies </a:t>
            </a:r>
            <a:r>
              <a:rPr lang="en-US" sz="2400" dirty="0">
                <a:latin typeface="Times New Roman" pitchFamily="18" charset="0"/>
                <a:cs typeface="Times New Roman" pitchFamily="18" charset="0"/>
              </a:rPr>
              <a:t>the address of the </a:t>
            </a:r>
            <a:r>
              <a:rPr lang="en-US" sz="2400" dirty="0" smtClean="0">
                <a:latin typeface="Times New Roman" pitchFamily="18" charset="0"/>
                <a:cs typeface="Times New Roman" pitchFamily="18" charset="0"/>
              </a:rPr>
              <a:t>	       word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be </a:t>
            </a:r>
            <a:r>
              <a:rPr lang="en-US" sz="2400" dirty="0">
                <a:latin typeface="Times New Roman" pitchFamily="18" charset="0"/>
                <a:cs typeface="Times New Roman" pitchFamily="18" charset="0"/>
              </a:rPr>
              <a:t>written from MBR, to be read into </a:t>
            </a:r>
            <a:r>
              <a:rPr lang="en-US" sz="2400" dirty="0" smtClean="0">
                <a:latin typeface="Times New Roman" pitchFamily="18" charset="0"/>
                <a:cs typeface="Times New Roman" pitchFamily="18" charset="0"/>
              </a:rPr>
              <a:t>MBR.</a:t>
            </a:r>
          </a:p>
          <a:p>
            <a:r>
              <a:rPr lang="en-US" sz="2400" b="1" dirty="0" smtClean="0">
                <a:latin typeface="Times New Roman" pitchFamily="18" charset="0"/>
                <a:cs typeface="Times New Roman" pitchFamily="18" charset="0"/>
              </a:rPr>
              <a:t>Instruction Register</a:t>
            </a:r>
            <a:r>
              <a:rPr lang="en-US" sz="2400" dirty="0" smtClean="0">
                <a:latin typeface="Times New Roman" pitchFamily="18" charset="0"/>
                <a:cs typeface="Times New Roman" pitchFamily="18" charset="0"/>
              </a:rPr>
              <a:t> (IR) -  8 bit opcode instruction being executed.</a:t>
            </a:r>
          </a:p>
          <a:p>
            <a:r>
              <a:rPr lang="en-US" sz="2400" b="1" dirty="0" smtClean="0">
                <a:latin typeface="Times New Roman" pitchFamily="18" charset="0"/>
                <a:cs typeface="Times New Roman" pitchFamily="18" charset="0"/>
              </a:rPr>
              <a:t>Instruction Buffer Register</a:t>
            </a:r>
            <a:r>
              <a:rPr lang="en-US" sz="2400" dirty="0" smtClean="0">
                <a:latin typeface="Times New Roman" pitchFamily="18" charset="0"/>
                <a:cs typeface="Times New Roman" pitchFamily="18" charset="0"/>
              </a:rPr>
              <a:t> (IBR)– hold the right hand  instruction  from a word in memory.</a:t>
            </a:r>
          </a:p>
          <a:p>
            <a:r>
              <a:rPr lang="en-US" sz="2400" b="1" dirty="0" smtClean="0">
                <a:latin typeface="Times New Roman" pitchFamily="18" charset="0"/>
                <a:cs typeface="Times New Roman" pitchFamily="18" charset="0"/>
              </a:rPr>
              <a:t>Program Counter(PC)</a:t>
            </a:r>
            <a:r>
              <a:rPr lang="en-US" sz="2400" dirty="0" smtClean="0">
                <a:latin typeface="Times New Roman" pitchFamily="18" charset="0"/>
                <a:cs typeface="Times New Roman" pitchFamily="18" charset="0"/>
              </a:rPr>
              <a:t> – address of the next instruction pair fetched from memory.</a:t>
            </a:r>
          </a:p>
          <a:p>
            <a:endParaRPr lang="en-US" sz="2400" dirty="0" smtClean="0"/>
          </a:p>
          <a:p>
            <a:endParaRPr lang="en-US" sz="2400" dirty="0" smtClean="0"/>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normAutofit/>
          </a:bodyPr>
          <a:lstStyle/>
          <a:p>
            <a:pPr eaLnBrk="1" hangingPunct="1">
              <a:defRPr/>
            </a:pPr>
            <a:r>
              <a:rPr lang="en-US" sz="3200" dirty="0" smtClean="0">
                <a:solidFill>
                  <a:srgbClr val="FF0000"/>
                </a:solidFill>
                <a:latin typeface="Times New Roman" pitchFamily="18" charset="0"/>
                <a:cs typeface="Times New Roman" pitchFamily="18" charset="0"/>
              </a:rPr>
              <a:t>Contd.,</a:t>
            </a:r>
          </a:p>
        </p:txBody>
      </p:sp>
      <p:sp>
        <p:nvSpPr>
          <p:cNvPr id="58371" name="Rectangle 3"/>
          <p:cNvSpPr>
            <a:spLocks noGrp="1" noChangeArrowheads="1"/>
          </p:cNvSpPr>
          <p:nvPr>
            <p:ph type="body" idx="1"/>
          </p:nvPr>
        </p:nvSpPr>
        <p:spPr/>
        <p:txBody>
          <a:bodyPr>
            <a:normAutofit/>
          </a:bodyPr>
          <a:lstStyle/>
          <a:p>
            <a:pPr eaLnBrk="1" hangingPunct="1">
              <a:lnSpc>
                <a:spcPct val="90000"/>
              </a:lnSpc>
              <a:defRPr/>
            </a:pPr>
            <a:r>
              <a:rPr lang="en-US" sz="2400" b="1" dirty="0" smtClean="0">
                <a:latin typeface="Times New Roman" pitchFamily="18" charset="0"/>
                <a:cs typeface="Times New Roman" pitchFamily="18" charset="0"/>
              </a:rPr>
              <a:t>Accumulator (AC) , Multiplier Quotient (MQ)</a:t>
            </a:r>
          </a:p>
          <a:p>
            <a:pPr eaLnBrk="1" hangingPunct="1">
              <a:lnSpc>
                <a:spcPct val="90000"/>
              </a:lnSpc>
              <a:buFont typeface="Wingdings" pitchFamily="2" charset="2"/>
              <a:buNone/>
              <a:defRPr/>
            </a:pPr>
            <a:r>
              <a:rPr lang="en-US" sz="2400" dirty="0" smtClean="0">
                <a:latin typeface="Times New Roman" pitchFamily="18" charset="0"/>
                <a:cs typeface="Times New Roman" pitchFamily="18" charset="0"/>
              </a:rPr>
              <a:t>      temporarily hold operands and the results of</a:t>
            </a:r>
          </a:p>
          <a:p>
            <a:pPr eaLnBrk="1" hangingPunct="1">
              <a:lnSpc>
                <a:spcPct val="90000"/>
              </a:lnSpc>
              <a:buFont typeface="Wingdings" pitchFamily="2" charset="2"/>
              <a:buNone/>
              <a:defRPr/>
            </a:pPr>
            <a:r>
              <a:rPr lang="en-US" sz="2400" dirty="0" smtClean="0">
                <a:latin typeface="Times New Roman" pitchFamily="18" charset="0"/>
                <a:cs typeface="Times New Roman" pitchFamily="18" charset="0"/>
              </a:rPr>
              <a:t>   ALU operations</a:t>
            </a:r>
          </a:p>
          <a:p>
            <a:pPr eaLnBrk="1" hangingPunct="1">
              <a:lnSpc>
                <a:spcPct val="90000"/>
              </a:lnSpc>
              <a:buFont typeface="Wingdings" pitchFamily="2" charset="2"/>
              <a:buNone/>
              <a:defRPr/>
            </a:pPr>
            <a:r>
              <a:rPr lang="en-US" sz="2400" b="1" dirty="0" smtClean="0">
                <a:latin typeface="Times New Roman" pitchFamily="18" charset="0"/>
                <a:cs typeface="Times New Roman" pitchFamily="18" charset="0"/>
              </a:rPr>
              <a:t>Example:</a:t>
            </a:r>
          </a:p>
          <a:p>
            <a:pPr eaLnBrk="1" hangingPunct="1">
              <a:lnSpc>
                <a:spcPct val="90000"/>
              </a:lnSpc>
              <a:buFont typeface="Wingdings" pitchFamily="2" charset="2"/>
              <a:buNone/>
              <a:defRPr/>
            </a:pP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40 bit multiply operation</a:t>
            </a:r>
          </a:p>
          <a:p>
            <a:pPr eaLnBrk="1" hangingPunct="1">
              <a:lnSpc>
                <a:spcPct val="90000"/>
              </a:lnSpc>
              <a:buFont typeface="Wingdings" pitchFamily="2" charset="2"/>
              <a:buNone/>
              <a:defRPr/>
            </a:pPr>
            <a:r>
              <a:rPr lang="en-US" sz="2400" dirty="0" smtClean="0">
                <a:latin typeface="Times New Roman" pitchFamily="18" charset="0"/>
                <a:cs typeface="Times New Roman" pitchFamily="18" charset="0"/>
              </a:rPr>
              <a:t>    Most Significant Bit  - AC</a:t>
            </a:r>
          </a:p>
          <a:p>
            <a:pPr eaLnBrk="1" hangingPunct="1">
              <a:lnSpc>
                <a:spcPct val="90000"/>
              </a:lnSpc>
              <a:buFont typeface="Wingdings" pitchFamily="2" charset="2"/>
              <a:buNone/>
              <a:defRPr/>
            </a:pPr>
            <a:r>
              <a:rPr lang="en-US" sz="2400" dirty="0" smtClean="0">
                <a:latin typeface="Times New Roman" pitchFamily="18" charset="0"/>
                <a:cs typeface="Times New Roman" pitchFamily="18" charset="0"/>
              </a:rPr>
              <a:t>    Least Significant Bit  - MQ</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US" sz="2400" dirty="0" smtClean="0">
                <a:latin typeface="Times New Roman" pitchFamily="18" charset="0"/>
                <a:cs typeface="Times New Roman" pitchFamily="18" charset="0"/>
              </a:rPr>
              <a:t>This knowledge will be useful if you need to</a:t>
            </a:r>
          </a:p>
          <a:p>
            <a:pPr>
              <a:buNone/>
            </a:pP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Design/build a new version of a computer</a:t>
            </a:r>
          </a:p>
          <a:p>
            <a:r>
              <a:rPr lang="en-US" sz="2400" dirty="0" smtClean="0">
                <a:latin typeface="Times New Roman" pitchFamily="18" charset="0"/>
                <a:cs typeface="Times New Roman" pitchFamily="18" charset="0"/>
              </a:rPr>
              <a:t> Improve software performance</a:t>
            </a:r>
          </a:p>
          <a:p>
            <a:r>
              <a:rPr lang="en-US" sz="2400" dirty="0" smtClean="0">
                <a:latin typeface="Times New Roman" pitchFamily="18" charset="0"/>
                <a:cs typeface="Times New Roman" pitchFamily="18" charset="0"/>
              </a:rPr>
              <a:t> Purchase a computer</a:t>
            </a:r>
          </a:p>
          <a:p>
            <a:r>
              <a:rPr lang="en-US" sz="2400" dirty="0" smtClean="0">
                <a:latin typeface="Times New Roman" pitchFamily="18" charset="0"/>
                <a:cs typeface="Times New Roman" pitchFamily="18" charset="0"/>
              </a:rPr>
              <a:t> Provide a solution with an embedded computer</a:t>
            </a:r>
            <a:endParaRPr lang="en-US" sz="24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pPr algn="ctr"/>
            <a:r>
              <a:rPr lang="en-US" sz="3600" dirty="0" smtClean="0">
                <a:solidFill>
                  <a:srgbClr val="FF0000"/>
                </a:solidFill>
                <a:latin typeface="Times New Roman" pitchFamily="18" charset="0"/>
                <a:cs typeface="Times New Roman" pitchFamily="18" charset="0"/>
              </a:rPr>
              <a:t>Motivation</a:t>
            </a:r>
            <a:endParaRPr lang="en-US" sz="36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normAutofit/>
          </a:bodyPr>
          <a:lstStyle/>
          <a:p>
            <a:pPr eaLnBrk="1" hangingPunct="1">
              <a:defRPr/>
            </a:pPr>
            <a:r>
              <a:rPr lang="en-US" sz="2800" dirty="0" smtClean="0">
                <a:solidFill>
                  <a:srgbClr val="FF0000"/>
                </a:solidFill>
                <a:latin typeface="Times New Roman" pitchFamily="18" charset="0"/>
                <a:cs typeface="Times New Roman" pitchFamily="18" charset="0"/>
              </a:rPr>
              <a:t>CONTD.,</a:t>
            </a:r>
          </a:p>
        </p:txBody>
      </p:sp>
      <p:sp>
        <p:nvSpPr>
          <p:cNvPr id="59395" name="Rectangle 3"/>
          <p:cNvSpPr>
            <a:spLocks noGrp="1" noChangeArrowheads="1"/>
          </p:cNvSpPr>
          <p:nvPr>
            <p:ph type="body" idx="1"/>
          </p:nvPr>
        </p:nvSpPr>
        <p:spPr/>
        <p:txBody>
          <a:bodyPr>
            <a:normAutofit/>
          </a:bodyPr>
          <a:lstStyle/>
          <a:p>
            <a:pPr eaLnBrk="1" hangingPunct="1">
              <a:defRPr/>
            </a:pPr>
            <a:r>
              <a:rPr lang="en-US" sz="2400" dirty="0" smtClean="0">
                <a:latin typeface="Times New Roman" pitchFamily="18" charset="0"/>
                <a:cs typeface="Times New Roman" pitchFamily="18" charset="0"/>
              </a:rPr>
              <a:t>IAS – Instruction Cycle</a:t>
            </a:r>
          </a:p>
          <a:p>
            <a:pPr eaLnBrk="1" hangingPunct="1">
              <a:defRPr/>
            </a:pPr>
            <a:r>
              <a:rPr lang="en-US" sz="2400" dirty="0" err="1" smtClean="0">
                <a:latin typeface="Times New Roman" pitchFamily="18" charset="0"/>
                <a:cs typeface="Times New Roman" pitchFamily="18" charset="0"/>
              </a:rPr>
              <a:t>Subcycles</a:t>
            </a:r>
            <a:endParaRPr lang="en-US" sz="2400" dirty="0" smtClean="0">
              <a:latin typeface="Times New Roman" pitchFamily="18" charset="0"/>
              <a:cs typeface="Times New Roman" pitchFamily="18" charset="0"/>
            </a:endParaRPr>
          </a:p>
          <a:p>
            <a:pPr eaLnBrk="1" hangingPunct="1">
              <a:buFont typeface="Wingdings" pitchFamily="2" charset="2"/>
              <a:buNone/>
              <a:defRPr/>
            </a:pPr>
            <a:r>
              <a:rPr lang="en-US" sz="24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sym typeface="Wingdings" pitchFamily="2" charset="2"/>
              </a:rPr>
              <a:t> Fetch cycle</a:t>
            </a:r>
          </a:p>
          <a:p>
            <a:pPr eaLnBrk="1" hangingPunct="1">
              <a:buFont typeface="Wingdings" pitchFamily="2" charset="2"/>
              <a:buNone/>
              <a:defRPr/>
            </a:pPr>
            <a:r>
              <a:rPr lang="en-US" sz="2400" dirty="0" smtClean="0">
                <a:latin typeface="Times New Roman" pitchFamily="18" charset="0"/>
                <a:cs typeface="Times New Roman" pitchFamily="18" charset="0"/>
                <a:sym typeface="Wingdings" pitchFamily="2" charset="2"/>
              </a:rPr>
              <a:t>          Execute cycle</a:t>
            </a:r>
          </a:p>
          <a:p>
            <a:pPr marL="660400" indent="-660400">
              <a:defRPr/>
            </a:pPr>
            <a:r>
              <a:rPr lang="en-US" sz="2400" dirty="0" smtClean="0">
                <a:latin typeface="Times New Roman" pitchFamily="18" charset="0"/>
                <a:cs typeface="Times New Roman" pitchFamily="18" charset="0"/>
              </a:rPr>
              <a:t>Fetch cycle</a:t>
            </a:r>
          </a:p>
          <a:p>
            <a:pPr marL="660400" indent="-660400">
              <a:buFont typeface="Wingdings" pitchFamily="2" charset="2"/>
              <a:buAutoNum type="romanLcParenR"/>
              <a:defRPr/>
            </a:pPr>
            <a:r>
              <a:rPr lang="en-US" sz="2400" dirty="0" smtClean="0">
                <a:latin typeface="Times New Roman" pitchFamily="18" charset="0"/>
                <a:cs typeface="Times New Roman" pitchFamily="18" charset="0"/>
              </a:rPr>
              <a:t>Opcode of next instruction is loaded in IR</a:t>
            </a:r>
          </a:p>
          <a:p>
            <a:pPr marL="660400" indent="-660400">
              <a:buFont typeface="Wingdings" pitchFamily="2" charset="2"/>
              <a:buAutoNum type="romanLcParenR"/>
              <a:defRPr/>
            </a:pPr>
            <a:r>
              <a:rPr lang="en-US" sz="2400" dirty="0" smtClean="0">
                <a:latin typeface="Times New Roman" pitchFamily="18" charset="0"/>
                <a:cs typeface="Times New Roman" pitchFamily="18" charset="0"/>
              </a:rPr>
              <a:t>Address portion is loaded in MAR</a:t>
            </a:r>
          </a:p>
          <a:p>
            <a:pPr marL="660400" indent="-660400">
              <a:buFont typeface="Wingdings" pitchFamily="2" charset="2"/>
              <a:buAutoNum type="romanLcParenR"/>
              <a:defRPr/>
            </a:pPr>
            <a:r>
              <a:rPr lang="en-US" sz="2400" dirty="0" smtClean="0">
                <a:latin typeface="Times New Roman" pitchFamily="18" charset="0"/>
                <a:cs typeface="Times New Roman" pitchFamily="18" charset="0"/>
              </a:rPr>
              <a:t>Instruction taken from IBR or can be obtained from memory (MBR)</a:t>
            </a:r>
          </a:p>
          <a:p>
            <a:pPr eaLnBrk="1" hangingPunct="1">
              <a:buFont typeface="Wingdings" pitchFamily="2" charset="2"/>
              <a:buNone/>
              <a:defRPr/>
            </a:pPr>
            <a:endParaRPr lang="en-US" sz="2400" dirty="0" smtClean="0">
              <a:latin typeface="Times New Roman" pitchFamily="18" charset="0"/>
              <a:cs typeface="Times New Roman" pitchFamily="18" charset="0"/>
              <a:sym typeface="Wingdings" pitchFamily="2" charset="2"/>
            </a:endParaRPr>
          </a:p>
          <a:p>
            <a:pPr eaLnBrk="1" hangingPunct="1">
              <a:buFont typeface="Wingdings" pitchFamily="2" charset="2"/>
              <a:buNone/>
              <a:defRPr/>
            </a:pPr>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normAutofit/>
          </a:bodyPr>
          <a:lstStyle/>
          <a:p>
            <a:pPr eaLnBrk="1" hangingPunct="1">
              <a:defRPr/>
            </a:pPr>
            <a:r>
              <a:rPr lang="en-US" sz="3200" dirty="0" smtClean="0">
                <a:solidFill>
                  <a:srgbClr val="FF0000"/>
                </a:solidFill>
                <a:latin typeface="Times New Roman" pitchFamily="18" charset="0"/>
                <a:cs typeface="Times New Roman" pitchFamily="18" charset="0"/>
              </a:rPr>
              <a:t>Contd.,</a:t>
            </a:r>
          </a:p>
        </p:txBody>
      </p:sp>
      <p:sp>
        <p:nvSpPr>
          <p:cNvPr id="60419" name="Rectangle 3"/>
          <p:cNvSpPr>
            <a:spLocks noGrp="1" noChangeArrowheads="1"/>
          </p:cNvSpPr>
          <p:nvPr>
            <p:ph type="body" idx="1"/>
          </p:nvPr>
        </p:nvSpPr>
        <p:spPr/>
        <p:txBody>
          <a:bodyPr/>
          <a:lstStyle/>
          <a:p>
            <a:pPr marL="660400" indent="-660400">
              <a:defRPr/>
            </a:pPr>
            <a:r>
              <a:rPr lang="en-US" sz="2400" dirty="0" smtClean="0">
                <a:latin typeface="Times New Roman" pitchFamily="18" charset="0"/>
                <a:cs typeface="Times New Roman" pitchFamily="18" charset="0"/>
              </a:rPr>
              <a:t>Execute cycle</a:t>
            </a:r>
          </a:p>
          <a:p>
            <a:pPr marL="566928" indent="-457200">
              <a:buFont typeface="+mj-lt"/>
              <a:buAutoNum type="arabicPeriod"/>
              <a:defRPr/>
            </a:pPr>
            <a:r>
              <a:rPr lang="en-US" sz="2400" dirty="0" smtClean="0">
                <a:latin typeface="Times New Roman" pitchFamily="18" charset="0"/>
                <a:cs typeface="Times New Roman" pitchFamily="18" charset="0"/>
              </a:rPr>
              <a:t>Once the opcode is in IR the execute cycle is performed </a:t>
            </a:r>
          </a:p>
          <a:p>
            <a:pPr marL="566928" indent="-457200">
              <a:buFont typeface="+mj-lt"/>
              <a:buAutoNum type="arabicPeriod"/>
              <a:defRPr/>
            </a:pPr>
            <a:r>
              <a:rPr lang="en-US" sz="2400" dirty="0" smtClean="0">
                <a:latin typeface="Times New Roman" pitchFamily="18" charset="0"/>
                <a:cs typeface="Times New Roman" pitchFamily="18" charset="0"/>
              </a:rPr>
              <a:t>Control circuitry interprets the opcode and executes instruction by sending out control signals, which allows Data movement or operation to be performed by ALU.</a:t>
            </a:r>
          </a:p>
          <a:p>
            <a:pPr marL="660400" indent="-660400">
              <a:buNone/>
              <a:defRPr/>
            </a:pPr>
            <a:endParaRPr lang="en-US" sz="2400" dirty="0" smtClean="0">
              <a:latin typeface="Times New Roman" pitchFamily="18" charset="0"/>
              <a:cs typeface="Times New Roman" pitchFamily="18" charset="0"/>
            </a:endParaRPr>
          </a:p>
          <a:p>
            <a:pPr marL="660400" indent="-660400">
              <a:buNone/>
              <a:defRPr/>
            </a:pPr>
            <a:endParaRPr lang="en-US" sz="2800" dirty="0" smtClean="0">
              <a:latin typeface="Times New Roman" pitchFamily="18" charset="0"/>
              <a:cs typeface="Times New Roman" pitchFamily="18" charset="0"/>
            </a:endParaRPr>
          </a:p>
          <a:p>
            <a:pPr marL="660400" indent="-660400" eaLnBrk="1" hangingPunct="1">
              <a:buNone/>
              <a:defRPr/>
            </a:pPr>
            <a:endParaRPr lang="en-US"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311151"/>
            <a:ext cx="3667125" cy="618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889000"/>
            <a:ext cx="2400300" cy="345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138595" y="3933032"/>
            <a:ext cx="441146" cy="307777"/>
          </a:xfrm>
          <a:prstGeom prst="rect">
            <a:avLst/>
          </a:prstGeom>
          <a:noFill/>
        </p:spPr>
        <p:txBody>
          <a:bodyPr wrap="none" rtlCol="0">
            <a:spAutoFit/>
          </a:bodyPr>
          <a:lstStyle/>
          <a:p>
            <a:r>
              <a:rPr lang="en-US" sz="1400" dirty="0" smtClean="0">
                <a:solidFill>
                  <a:srgbClr val="FF0000"/>
                </a:solidFill>
              </a:rPr>
              <a:t>=1</a:t>
            </a:r>
            <a:endParaRPr lang="en-IN" sz="1400" dirty="0">
              <a:solidFill>
                <a:srgbClr val="FF0000"/>
              </a:solidFill>
            </a:endParaRPr>
          </a:p>
        </p:txBody>
      </p:sp>
      <p:sp>
        <p:nvSpPr>
          <p:cNvPr id="11" name="TextBox 10"/>
          <p:cNvSpPr txBox="1"/>
          <p:nvPr/>
        </p:nvSpPr>
        <p:spPr>
          <a:xfrm>
            <a:off x="2138595" y="4749798"/>
            <a:ext cx="497252" cy="307777"/>
          </a:xfrm>
          <a:prstGeom prst="rect">
            <a:avLst/>
          </a:prstGeom>
          <a:noFill/>
        </p:spPr>
        <p:txBody>
          <a:bodyPr wrap="none" rtlCol="0">
            <a:spAutoFit/>
          </a:bodyPr>
          <a:lstStyle/>
          <a:p>
            <a:r>
              <a:rPr lang="en-US" sz="1400" dirty="0" smtClean="0">
                <a:solidFill>
                  <a:srgbClr val="FF0000"/>
                </a:solidFill>
              </a:rPr>
              <a:t> =1</a:t>
            </a:r>
            <a:endParaRPr lang="en-IN" sz="1400" dirty="0">
              <a:solidFill>
                <a:srgbClr val="FF0000"/>
              </a:solidFill>
            </a:endParaRPr>
          </a:p>
        </p:txBody>
      </p:sp>
      <p:sp>
        <p:nvSpPr>
          <p:cNvPr id="12" name="TextBox 11"/>
          <p:cNvSpPr txBox="1"/>
          <p:nvPr/>
        </p:nvSpPr>
        <p:spPr>
          <a:xfrm>
            <a:off x="5616515" y="3072581"/>
            <a:ext cx="441146" cy="307777"/>
          </a:xfrm>
          <a:prstGeom prst="rect">
            <a:avLst/>
          </a:prstGeom>
          <a:noFill/>
        </p:spPr>
        <p:txBody>
          <a:bodyPr wrap="none" rtlCol="0">
            <a:spAutoFit/>
          </a:bodyPr>
          <a:lstStyle/>
          <a:p>
            <a:r>
              <a:rPr lang="en-US" sz="1400" dirty="0" smtClean="0">
                <a:solidFill>
                  <a:srgbClr val="FF0000"/>
                </a:solidFill>
              </a:rPr>
              <a:t>=1</a:t>
            </a:r>
            <a:endParaRPr lang="en-IN" sz="1400" dirty="0">
              <a:solidFill>
                <a:srgbClr val="FF0000"/>
              </a:solidFill>
            </a:endParaRPr>
          </a:p>
        </p:txBody>
      </p:sp>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1" y="3289300"/>
            <a:ext cx="17049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3749813"/>
            <a:ext cx="1704975"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457201" y="2287906"/>
            <a:ext cx="1136850" cy="246221"/>
          </a:xfrm>
          <a:prstGeom prst="rect">
            <a:avLst/>
          </a:prstGeom>
          <a:noFill/>
        </p:spPr>
        <p:txBody>
          <a:bodyPr wrap="none" rtlCol="0">
            <a:spAutoFit/>
          </a:bodyPr>
          <a:lstStyle/>
          <a:p>
            <a:r>
              <a:rPr lang="en-US" sz="1000" b="1" dirty="0" smtClean="0"/>
              <a:t>LOAD M(X),500</a:t>
            </a:r>
            <a:endParaRPr lang="en-IN" sz="1000" b="1" dirty="0"/>
          </a:p>
        </p:txBody>
      </p:sp>
      <p:sp>
        <p:nvSpPr>
          <p:cNvPr id="22" name="TextBox 21"/>
          <p:cNvSpPr txBox="1"/>
          <p:nvPr/>
        </p:nvSpPr>
        <p:spPr>
          <a:xfrm>
            <a:off x="1066800" y="2574506"/>
            <a:ext cx="1064715" cy="246221"/>
          </a:xfrm>
          <a:prstGeom prst="rect">
            <a:avLst/>
          </a:prstGeom>
          <a:noFill/>
        </p:spPr>
        <p:txBody>
          <a:bodyPr wrap="none" rtlCol="0">
            <a:spAutoFit/>
          </a:bodyPr>
          <a:lstStyle/>
          <a:p>
            <a:r>
              <a:rPr lang="en-US" sz="1000" b="1" dirty="0" smtClean="0"/>
              <a:t>ADD M(X),501</a:t>
            </a:r>
            <a:endParaRPr lang="en-IN" sz="1000" b="1" dirty="0"/>
          </a:p>
        </p:txBody>
      </p:sp>
      <p:sp>
        <p:nvSpPr>
          <p:cNvPr id="10" name="TextBox 9"/>
          <p:cNvSpPr txBox="1"/>
          <p:nvPr/>
        </p:nvSpPr>
        <p:spPr>
          <a:xfrm>
            <a:off x="5498049" y="3483073"/>
            <a:ext cx="1136850" cy="400110"/>
          </a:xfrm>
          <a:prstGeom prst="rect">
            <a:avLst/>
          </a:prstGeom>
          <a:noFill/>
        </p:spPr>
        <p:txBody>
          <a:bodyPr wrap="none" rtlCol="0">
            <a:spAutoFit/>
          </a:bodyPr>
          <a:lstStyle/>
          <a:p>
            <a:r>
              <a:rPr lang="en-US" sz="1000" b="1" dirty="0" smtClean="0"/>
              <a:t>LOAD M(X),500</a:t>
            </a:r>
          </a:p>
          <a:p>
            <a:r>
              <a:rPr lang="en-US" sz="1000" b="1" dirty="0" smtClean="0"/>
              <a:t>ADD M(X),501</a:t>
            </a:r>
            <a:endParaRPr lang="en-IN" sz="1000" b="1" dirty="0"/>
          </a:p>
        </p:txBody>
      </p:sp>
      <p:sp>
        <p:nvSpPr>
          <p:cNvPr id="13" name="TextBox 12"/>
          <p:cNvSpPr txBox="1"/>
          <p:nvPr/>
        </p:nvSpPr>
        <p:spPr>
          <a:xfrm>
            <a:off x="6007377" y="5359400"/>
            <a:ext cx="2417650" cy="707886"/>
          </a:xfrm>
          <a:prstGeom prst="rect">
            <a:avLst/>
          </a:prstGeom>
          <a:noFill/>
        </p:spPr>
        <p:txBody>
          <a:bodyPr wrap="none" rtlCol="0">
            <a:spAutoFit/>
          </a:bodyPr>
          <a:lstStyle/>
          <a:p>
            <a:r>
              <a:rPr lang="en-US" sz="4000" b="1" dirty="0" smtClean="0">
                <a:solidFill>
                  <a:srgbClr val="FF0000"/>
                </a:solidFill>
              </a:rPr>
              <a:t>EXAMPLE</a:t>
            </a:r>
            <a:endParaRPr lang="en-IN" sz="4000" b="1" dirty="0">
              <a:solidFill>
                <a:srgbClr val="FF0000"/>
              </a:solidFill>
            </a:endParaRPr>
          </a:p>
        </p:txBody>
      </p:sp>
    </p:spTree>
    <p:extLst>
      <p:ext uri="{BB962C8B-B14F-4D97-AF65-F5344CB8AC3E}">
        <p14:creationId xmlns:p14="http://schemas.microsoft.com/office/powerpoint/2010/main" val="124329233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100"/>
                                        </p:tgtEl>
                                        <p:attrNameLst>
                                          <p:attrName>style.visibility</p:attrName>
                                        </p:attrNameLst>
                                      </p:cBhvr>
                                      <p:to>
                                        <p:strVal val="visible"/>
                                      </p:to>
                                    </p:set>
                                    <p:animEffect transition="in" filter="fade">
                                      <p:cBhvr>
                                        <p:cTn id="28" dur="1000"/>
                                        <p:tgtEl>
                                          <p:spTgt spid="4100"/>
                                        </p:tgtEl>
                                      </p:cBhvr>
                                    </p:animEffect>
                                    <p:anim calcmode="lin" valueType="num">
                                      <p:cBhvr>
                                        <p:cTn id="29" dur="1000" fill="hold"/>
                                        <p:tgtEl>
                                          <p:spTgt spid="4100"/>
                                        </p:tgtEl>
                                        <p:attrNameLst>
                                          <p:attrName>ppt_x</p:attrName>
                                        </p:attrNameLst>
                                      </p:cBhvr>
                                      <p:tavLst>
                                        <p:tav tm="0">
                                          <p:val>
                                            <p:strVal val="#ppt_x"/>
                                          </p:val>
                                        </p:tav>
                                        <p:tav tm="100000">
                                          <p:val>
                                            <p:strVal val="#ppt_x"/>
                                          </p:val>
                                        </p:tav>
                                      </p:tavLst>
                                    </p:anim>
                                    <p:anim calcmode="lin" valueType="num">
                                      <p:cBhvr>
                                        <p:cTn id="30" dur="1000" fill="hold"/>
                                        <p:tgtEl>
                                          <p:spTgt spid="410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0" presetClass="path" presetSubtype="0" accel="50000" decel="50000" fill="hold" nodeType="clickEffect">
                                  <p:stCondLst>
                                    <p:cond delay="0"/>
                                  </p:stCondLst>
                                  <p:childTnLst>
                                    <p:animMotion origin="layout" path="M -0.09305 -0.02436 C -0.09115 -0.03485 -0.09185 -0.0444 -0.09532 -0.05335 C -0.09566 -0.06106 -0.09357 -0.07061 -0.09635 -0.07647 C -0.09862 -0.08141 -0.10348 -0.07863 -0.10712 -0.07863 C -0.11372 -0.07863 -0.12014 -0.07709 -0.12674 -0.07647 C -0.15921 -0.05828 -0.19757 -0.07432 -0.23212 -0.07863 C -0.24983 -0.08572 -0.26528 -0.08141 -0.28438 -0.08048 C -0.28612 -0.07832 -0.28941 -0.07154 -0.28976 -0.08233 C -0.29028 -0.10423 -0.28941 -0.11779 -0.28542 -0.13629 C -0.28577 -0.14925 -0.2856 -0.1622 -0.28664 -0.17515 C -0.28681 -0.17731 -0.28855 -0.17854 -0.28872 -0.1807 C -0.28959 -0.19488 -0.28907 -0.20907 -0.28976 -0.22325 C -0.29028 -0.23435 -0.29532 -0.24484 -0.29532 -0.25625 " pathEditMode="relative" ptsTypes="ffffffffffffA">
                                      <p:cBhvr>
                                        <p:cTn id="41" dur="2000" fill="hold"/>
                                        <p:tgtEl>
                                          <p:spTgt spid="15"/>
                                        </p:tgtEl>
                                        <p:attrNameLst>
                                          <p:attrName>ppt_x</p:attrName>
                                          <p:attrName>ppt_y</p:attrName>
                                        </p:attrNameLst>
                                      </p:cBhvr>
                                    </p:animMotion>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fad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 0 C 0.00035 0.05613 0.00104 0.11194 0.00104 0.16806 C 0.00104 0.19766 0 0.22726 -0.00104 0.25687 C -0.00122 0.26087 -0.00017 0.26766 -0.00226 0.26827 C -0.01806 0.27259 -0.03403 0.26982 -0.05 0.27043 C -0.04931 0.29109 -0.04792 0.30805 -0.04792 0.3281 " pathEditMode="relative" ptsTypes="fffffA">
                                      <p:cBhvr>
                                        <p:cTn id="50" dur="2000" fill="hold"/>
                                        <p:tgtEl>
                                          <p:spTgt spid="9"/>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1" nodeType="clickEffect">
                                  <p:stCondLst>
                                    <p:cond delay="0"/>
                                  </p:stCondLst>
                                  <p:childTnLst>
                                    <p:animMotion origin="layout" path="M -0.00417 -0.09189 C -0.00521 -0.08233 -0.00625 -0.07369 -0.00816 -0.06444 C -0.00798 -0.04933 -0.01215 0.04842 -0.00417 0.09313 C -0.00972 0.13321 0.00052 0.07278 -0.05451 0.10454 C -0.05903 0.107 -0.05382 0.1215 -0.05312 0.12982 C -0.05295 0.1326 -0.05191 0.13445 -0.05173 0.13692 C -0.05121 0.14462 -0.05173 0.15202 -0.05173 0.16004 " pathEditMode="relative" rAng="0" ptsTypes="ffffffA">
                                      <p:cBhvr>
                                        <p:cTn id="59" dur="2000" fill="hold"/>
                                        <p:tgtEl>
                                          <p:spTgt spid="22"/>
                                        </p:tgtEl>
                                        <p:attrNameLst>
                                          <p:attrName>ppt_x</p:attrName>
                                          <p:attrName>ppt_y</p:attrName>
                                        </p:attrNameLst>
                                      </p:cBhvr>
                                      <p:rCtr x="-2517" y="12581"/>
                                    </p:animMotion>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9" grpId="0"/>
      <p:bldP spid="9" grpId="1"/>
      <p:bldP spid="22" grpId="0"/>
      <p:bldP spid="22" grpId="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64" y="495300"/>
            <a:ext cx="5857875"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981200" y="4706779"/>
            <a:ext cx="478016" cy="276999"/>
          </a:xfrm>
          <a:prstGeom prst="rect">
            <a:avLst/>
          </a:prstGeom>
          <a:noFill/>
        </p:spPr>
        <p:txBody>
          <a:bodyPr wrap="none" rtlCol="0">
            <a:spAutoFit/>
          </a:bodyPr>
          <a:lstStyle/>
          <a:p>
            <a:r>
              <a:rPr lang="en-US" sz="1200" b="1" dirty="0" smtClean="0">
                <a:solidFill>
                  <a:srgbClr val="FF0000"/>
                </a:solidFill>
              </a:rPr>
              <a:t>500</a:t>
            </a:r>
            <a:endParaRPr lang="en-IN" sz="1200" b="1" dirty="0">
              <a:solidFill>
                <a:srgbClr val="FF0000"/>
              </a:solidFill>
            </a:endParaRPr>
          </a:p>
        </p:txBody>
      </p:sp>
      <p:sp>
        <p:nvSpPr>
          <p:cNvPr id="8" name="TextBox 7"/>
          <p:cNvSpPr txBox="1"/>
          <p:nvPr/>
        </p:nvSpPr>
        <p:spPr>
          <a:xfrm>
            <a:off x="3276600" y="4891445"/>
            <a:ext cx="478016" cy="276999"/>
          </a:xfrm>
          <a:prstGeom prst="rect">
            <a:avLst/>
          </a:prstGeom>
          <a:noFill/>
        </p:spPr>
        <p:txBody>
          <a:bodyPr wrap="none" rtlCol="0">
            <a:spAutoFit/>
          </a:bodyPr>
          <a:lstStyle/>
          <a:p>
            <a:r>
              <a:rPr lang="en-US" sz="1200" b="1" dirty="0" smtClean="0">
                <a:solidFill>
                  <a:srgbClr val="FF0000"/>
                </a:solidFill>
              </a:rPr>
              <a:t>500</a:t>
            </a:r>
            <a:endParaRPr lang="en-IN" sz="1200" b="1" dirty="0">
              <a:solidFill>
                <a:srgbClr val="FF0000"/>
              </a:solidFill>
            </a:endParaRPr>
          </a:p>
        </p:txBody>
      </p:sp>
      <p:sp>
        <p:nvSpPr>
          <p:cNvPr id="9" name="TextBox 8"/>
          <p:cNvSpPr txBox="1"/>
          <p:nvPr/>
        </p:nvSpPr>
        <p:spPr>
          <a:xfrm>
            <a:off x="4038600" y="3582584"/>
            <a:ext cx="274434" cy="261610"/>
          </a:xfrm>
          <a:prstGeom prst="rect">
            <a:avLst/>
          </a:prstGeom>
          <a:noFill/>
        </p:spPr>
        <p:txBody>
          <a:bodyPr wrap="none" rtlCol="0">
            <a:spAutoFit/>
          </a:bodyPr>
          <a:lstStyle/>
          <a:p>
            <a:r>
              <a:rPr lang="en-US" sz="1100" b="1" dirty="0" smtClean="0">
                <a:solidFill>
                  <a:srgbClr val="FF0000"/>
                </a:solidFill>
              </a:rPr>
              <a:t>3</a:t>
            </a:r>
            <a:endParaRPr lang="en-IN" sz="1100" b="1" dirty="0">
              <a:solidFill>
                <a:srgbClr val="FF0000"/>
              </a:solidFill>
            </a:endParaRPr>
          </a:p>
        </p:txBody>
      </p:sp>
      <p:sp>
        <p:nvSpPr>
          <p:cNvPr id="10" name="TextBox 9"/>
          <p:cNvSpPr txBox="1"/>
          <p:nvPr/>
        </p:nvSpPr>
        <p:spPr>
          <a:xfrm>
            <a:off x="2133600" y="2209801"/>
            <a:ext cx="1524000" cy="276999"/>
          </a:xfrm>
          <a:prstGeom prst="rect">
            <a:avLst/>
          </a:prstGeom>
          <a:solidFill>
            <a:srgbClr val="FFFF00"/>
          </a:solidFill>
          <a:ln>
            <a:solidFill>
              <a:schemeClr val="bg2">
                <a:lumMod val="10000"/>
              </a:schemeClr>
            </a:solidFill>
          </a:ln>
        </p:spPr>
        <p:txBody>
          <a:bodyPr wrap="square" rtlCol="0">
            <a:spAutoFit/>
          </a:bodyPr>
          <a:lstStyle/>
          <a:p>
            <a:pPr algn="ctr"/>
            <a:r>
              <a:rPr lang="en-US" sz="1200" b="1" dirty="0" smtClean="0"/>
              <a:t>MBR=3</a:t>
            </a:r>
            <a:endParaRPr lang="en-IN" sz="1200" b="1" dirty="0"/>
          </a:p>
        </p:txBody>
      </p:sp>
      <p:pic>
        <p:nvPicPr>
          <p:cNvPr id="1331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1" y="2877734"/>
            <a:ext cx="212407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6548437" y="3892987"/>
            <a:ext cx="274434" cy="261610"/>
          </a:xfrm>
          <a:prstGeom prst="rect">
            <a:avLst/>
          </a:prstGeom>
          <a:noFill/>
        </p:spPr>
        <p:txBody>
          <a:bodyPr wrap="none" rtlCol="0">
            <a:spAutoFit/>
          </a:bodyPr>
          <a:lstStyle/>
          <a:p>
            <a:r>
              <a:rPr lang="en-US" sz="1100" b="1" dirty="0" smtClean="0"/>
              <a:t>3</a:t>
            </a:r>
            <a:endParaRPr lang="en-IN" sz="1100" b="1" dirty="0"/>
          </a:p>
        </p:txBody>
      </p:sp>
      <p:sp>
        <p:nvSpPr>
          <p:cNvPr id="14" name="TextBox 13"/>
          <p:cNvSpPr txBox="1"/>
          <p:nvPr/>
        </p:nvSpPr>
        <p:spPr>
          <a:xfrm>
            <a:off x="3204055" y="2148244"/>
            <a:ext cx="514885" cy="369332"/>
          </a:xfrm>
          <a:prstGeom prst="rect">
            <a:avLst/>
          </a:prstGeom>
          <a:noFill/>
        </p:spPr>
        <p:txBody>
          <a:bodyPr wrap="none" rtlCol="0">
            <a:spAutoFit/>
          </a:bodyPr>
          <a:lstStyle/>
          <a:p>
            <a:r>
              <a:rPr lang="en-US" b="1" dirty="0" smtClean="0">
                <a:solidFill>
                  <a:srgbClr val="FF0000"/>
                </a:solidFill>
              </a:rPr>
              <a:t>=3</a:t>
            </a:r>
            <a:endParaRPr lang="en-IN" b="1" dirty="0">
              <a:solidFill>
                <a:srgbClr val="FF0000"/>
              </a:solidFill>
            </a:endParaRPr>
          </a:p>
        </p:txBody>
      </p:sp>
      <p:sp>
        <p:nvSpPr>
          <p:cNvPr id="15" name="TextBox 14"/>
          <p:cNvSpPr txBox="1"/>
          <p:nvPr/>
        </p:nvSpPr>
        <p:spPr>
          <a:xfrm>
            <a:off x="6007377" y="5359400"/>
            <a:ext cx="2417650" cy="707886"/>
          </a:xfrm>
          <a:prstGeom prst="rect">
            <a:avLst/>
          </a:prstGeom>
          <a:noFill/>
        </p:spPr>
        <p:txBody>
          <a:bodyPr wrap="none" rtlCol="0">
            <a:spAutoFit/>
          </a:bodyPr>
          <a:lstStyle/>
          <a:p>
            <a:r>
              <a:rPr lang="en-US" sz="4000" b="1" dirty="0" smtClean="0">
                <a:solidFill>
                  <a:srgbClr val="FF0000"/>
                </a:solidFill>
              </a:rPr>
              <a:t>EXAMPLE</a:t>
            </a:r>
            <a:endParaRPr lang="en-IN" sz="4000" b="1" dirty="0">
              <a:solidFill>
                <a:srgbClr val="FF0000"/>
              </a:solidFill>
            </a:endParaRPr>
          </a:p>
        </p:txBody>
      </p:sp>
    </p:spTree>
    <p:extLst>
      <p:ext uri="{BB962C8B-B14F-4D97-AF65-F5344CB8AC3E}">
        <p14:creationId xmlns:p14="http://schemas.microsoft.com/office/powerpoint/2010/main" val="148764959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9 -0.00832 C 0.00348 -0.00894 0.00625 -0.00832 0.00695 -0.01048 C 0.00868 -0.01881 0.00348 -0.03207 0.00834 -0.03669 C 0.01667 -0.0444 0.02778 -0.03823 0.03733 -0.03916 C 0.06598 -0.05026 0.09688 -0.04687 0.12535 -0.03669 C 0.13646 -0.02621 0.1349 -0.01017 0.1349 0.00894 " pathEditMode="relative" rAng="0" ptsTypes="fffffA">
                                      <p:cBhvr>
                                        <p:cTn id="6" dur="2000" fill="hold"/>
                                        <p:tgtEl>
                                          <p:spTgt spid="4"/>
                                        </p:tgtEl>
                                        <p:attrNameLst>
                                          <p:attrName>ppt_x</p:attrName>
                                          <p:attrName>ppt_y</p:attrName>
                                        </p:attrNameLst>
                                      </p:cBhvr>
                                      <p:rCtr x="6719" y="-123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5.55556E-7 -2.03824E-6 C -0.00035 0.01419 -0.00035 0.02806 -0.00104 0.04225 C -0.00208 0.06321 -0.0092 0.09991 0.00226 0.11378 C 0.01111 0.11163 0.01979 0.10885 0.0283 0.10423 C 0.05226 0.10515 0.06788 0.1033 0.08906 0.11193 C 0.10174 0.1107 0.10816 0.11193 0.11858 0.10608 C 0.11962 0.10484 0.12049 0.10299 0.1217 0.10207 C 0.12344 0.10083 0.12656 0.1033 0.12726 0.10022 C 0.12899 0.09158 0.12517 0.07401 0.12292 0.06537 C 0.12153 0.02344 0.1217 0.04101 0.1217 0.01326 " pathEditMode="relative" ptsTypes="fffffffffA">
                                      <p:cBhvr>
                                        <p:cTn id="15" dur="2000" fill="hold"/>
                                        <p:tgtEl>
                                          <p:spTgt spid="8"/>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0.02882 0.01018 C 0.02812 -0.03237 0.02778 -0.03947 0.02448 -0.07092 C 0.01389 -0.06753 0.0033 -0.06938 -0.00712 -0.06506 C -0.05087 -0.06568 -0.09705 -0.04224 -0.13854 -0.06691 C -0.13906 -0.06722 -0.13646 -0.16065 -0.13646 -0.181 " pathEditMode="relative" rAng="0" ptsTypes="ffffA">
                                      <p:cBhvr>
                                        <p:cTn id="24" dur="2000" fill="hold"/>
                                        <p:tgtEl>
                                          <p:spTgt spid="9"/>
                                        </p:tgtEl>
                                        <p:attrNameLst>
                                          <p:attrName>ppt_x</p:attrName>
                                          <p:attrName>ppt_y</p:attrName>
                                        </p:attrNameLst>
                                      </p:cBhvr>
                                      <p:rCtr x="-8403" y="-9559"/>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0" presetClass="path" presetSubtype="0" accel="50000" decel="50000" fill="hold" grpId="1" nodeType="clickEffect">
                                  <p:stCondLst>
                                    <p:cond delay="0"/>
                                  </p:stCondLst>
                                  <p:childTnLst>
                                    <p:animMotion origin="layout" path="M -0.05382 0.01758 C -0.05278 -0.00709 -0.05209 -0.03145 -0.05087 -0.05612 C -0.05018 -0.0737 -0.04792 -0.10854 -0.04792 -0.10823 C -0.04844 -0.11964 -0.04792 -0.13105 -0.04948 -0.14153 C -0.04983 -0.14523 -0.05278 -0.1477 -0.05382 -0.15109 C -0.05799 -0.16435 -0.05434 -0.17083 -0.06268 -0.17484 C -0.06615 -0.17145 -0.07153 -0.16065 -0.07153 -0.15387 " pathEditMode="relative" rAng="0" ptsTypes="ffffffA">
                                      <p:cBhvr>
                                        <p:cTn id="38" dur="2000" fill="hold"/>
                                        <p:tgtEl>
                                          <p:spTgt spid="14"/>
                                        </p:tgtEl>
                                        <p:attrNameLst>
                                          <p:attrName>ppt_x</p:attrName>
                                          <p:attrName>ppt_y</p:attrName>
                                        </p:attrNameLst>
                                      </p:cBhvr>
                                      <p:rCtr x="-590" y="-96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8" grpId="1"/>
      <p:bldP spid="9" grpId="0"/>
      <p:bldP spid="9" grpId="1"/>
      <p:bldP spid="10" grpId="0" animBg="1"/>
      <p:bldP spid="14" grpId="0"/>
      <p:bldP spid="14"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185" y="381000"/>
            <a:ext cx="6286500"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1" y="3835401"/>
            <a:ext cx="779381" cy="246221"/>
          </a:xfrm>
          <a:prstGeom prst="rect">
            <a:avLst/>
          </a:prstGeom>
          <a:noFill/>
        </p:spPr>
        <p:txBody>
          <a:bodyPr wrap="none" rtlCol="0">
            <a:spAutoFit/>
          </a:bodyPr>
          <a:lstStyle/>
          <a:p>
            <a:r>
              <a:rPr lang="en-US" sz="1000" b="1" dirty="0" smtClean="0"/>
              <a:t>ADD M(X)</a:t>
            </a:r>
            <a:endParaRPr lang="en-IN" sz="1000" b="1" dirty="0"/>
          </a:p>
        </p:txBody>
      </p:sp>
      <p:sp>
        <p:nvSpPr>
          <p:cNvPr id="6" name="TextBox 5"/>
          <p:cNvSpPr txBox="1"/>
          <p:nvPr/>
        </p:nvSpPr>
        <p:spPr>
          <a:xfrm>
            <a:off x="2743200" y="3835399"/>
            <a:ext cx="429926" cy="246221"/>
          </a:xfrm>
          <a:prstGeom prst="rect">
            <a:avLst/>
          </a:prstGeom>
          <a:noFill/>
        </p:spPr>
        <p:txBody>
          <a:bodyPr wrap="none" rtlCol="0">
            <a:spAutoFit/>
          </a:bodyPr>
          <a:lstStyle/>
          <a:p>
            <a:r>
              <a:rPr lang="en-US" sz="1000" b="1" dirty="0" smtClean="0"/>
              <a:t>501</a:t>
            </a:r>
            <a:endParaRPr lang="en-IN" sz="1000" b="1" dirty="0"/>
          </a:p>
        </p:txBody>
      </p:sp>
      <p:sp>
        <p:nvSpPr>
          <p:cNvPr id="7" name="TextBox 6"/>
          <p:cNvSpPr txBox="1"/>
          <p:nvPr/>
        </p:nvSpPr>
        <p:spPr>
          <a:xfrm>
            <a:off x="3505200" y="4546600"/>
            <a:ext cx="453970" cy="261610"/>
          </a:xfrm>
          <a:prstGeom prst="rect">
            <a:avLst/>
          </a:prstGeom>
          <a:noFill/>
        </p:spPr>
        <p:txBody>
          <a:bodyPr wrap="none" rtlCol="0">
            <a:spAutoFit/>
          </a:bodyPr>
          <a:lstStyle/>
          <a:p>
            <a:r>
              <a:rPr lang="en-US" sz="1100" b="1" dirty="0" smtClean="0"/>
              <a:t>501</a:t>
            </a:r>
            <a:endParaRPr lang="en-IN" sz="1100" b="1" dirty="0"/>
          </a:p>
        </p:txBody>
      </p:sp>
      <p:sp>
        <p:nvSpPr>
          <p:cNvPr id="8" name="TextBox 7"/>
          <p:cNvSpPr txBox="1"/>
          <p:nvPr/>
        </p:nvSpPr>
        <p:spPr>
          <a:xfrm>
            <a:off x="4357460" y="3429000"/>
            <a:ext cx="274434" cy="261610"/>
          </a:xfrm>
          <a:prstGeom prst="rect">
            <a:avLst/>
          </a:prstGeom>
          <a:noFill/>
        </p:spPr>
        <p:txBody>
          <a:bodyPr wrap="none" rtlCol="0">
            <a:spAutoFit/>
          </a:bodyPr>
          <a:lstStyle/>
          <a:p>
            <a:r>
              <a:rPr lang="en-US" sz="1100" b="1" dirty="0" smtClean="0"/>
              <a:t>4</a:t>
            </a:r>
            <a:endParaRPr lang="en-IN" sz="1100" b="1" dirty="0"/>
          </a:p>
        </p:txBody>
      </p:sp>
      <p:sp>
        <p:nvSpPr>
          <p:cNvPr id="9" name="TextBox 8"/>
          <p:cNvSpPr txBox="1"/>
          <p:nvPr/>
        </p:nvSpPr>
        <p:spPr>
          <a:xfrm>
            <a:off x="2592518" y="2006601"/>
            <a:ext cx="771365" cy="276999"/>
          </a:xfrm>
          <a:prstGeom prst="rect">
            <a:avLst/>
          </a:prstGeom>
          <a:solidFill>
            <a:srgbClr val="FFFF00"/>
          </a:solidFill>
        </p:spPr>
        <p:txBody>
          <a:bodyPr wrap="none" rtlCol="0">
            <a:spAutoFit/>
          </a:bodyPr>
          <a:lstStyle/>
          <a:p>
            <a:r>
              <a:rPr lang="en-US" sz="1200" b="1" dirty="0" smtClean="0"/>
              <a:t>MBR =4</a:t>
            </a:r>
            <a:endParaRPr lang="en-IN" sz="1200" b="1" dirty="0"/>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4611" y="4519847"/>
            <a:ext cx="2124075" cy="146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3125036" y="3660994"/>
            <a:ext cx="562975" cy="261610"/>
          </a:xfrm>
          <a:prstGeom prst="rect">
            <a:avLst/>
          </a:prstGeom>
          <a:solidFill>
            <a:srgbClr val="FFFF00"/>
          </a:solidFill>
          <a:ln>
            <a:solidFill>
              <a:schemeClr val="tx1"/>
            </a:solidFill>
          </a:ln>
        </p:spPr>
        <p:txBody>
          <a:bodyPr wrap="none" rtlCol="0">
            <a:spAutoFit/>
          </a:bodyPr>
          <a:lstStyle/>
          <a:p>
            <a:r>
              <a:rPr lang="en-US" sz="1100" b="1" dirty="0" smtClean="0"/>
              <a:t>PC=2</a:t>
            </a:r>
            <a:endParaRPr lang="en-IN" sz="1100" b="1" dirty="0"/>
          </a:p>
        </p:txBody>
      </p:sp>
      <p:sp>
        <p:nvSpPr>
          <p:cNvPr id="13" name="Down Arrow 12"/>
          <p:cNvSpPr/>
          <p:nvPr/>
        </p:nvSpPr>
        <p:spPr>
          <a:xfrm>
            <a:off x="6477000" y="3999546"/>
            <a:ext cx="228600" cy="5203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p:cNvSpPr txBox="1"/>
          <p:nvPr/>
        </p:nvSpPr>
        <p:spPr>
          <a:xfrm>
            <a:off x="6007377" y="5939552"/>
            <a:ext cx="2417650" cy="707886"/>
          </a:xfrm>
          <a:prstGeom prst="rect">
            <a:avLst/>
          </a:prstGeom>
          <a:noFill/>
        </p:spPr>
        <p:txBody>
          <a:bodyPr wrap="none" rtlCol="0">
            <a:spAutoFit/>
          </a:bodyPr>
          <a:lstStyle/>
          <a:p>
            <a:r>
              <a:rPr lang="en-US" sz="4000" b="1" dirty="0" smtClean="0">
                <a:solidFill>
                  <a:srgbClr val="FF0000"/>
                </a:solidFill>
              </a:rPr>
              <a:t>EXAMPLE</a:t>
            </a:r>
            <a:endParaRPr lang="en-IN" sz="4000" b="1" dirty="0">
              <a:solidFill>
                <a:srgbClr val="FF0000"/>
              </a:solidFill>
            </a:endParaRPr>
          </a:p>
        </p:txBody>
      </p:sp>
    </p:spTree>
    <p:extLst>
      <p:ext uri="{BB962C8B-B14F-4D97-AF65-F5344CB8AC3E}">
        <p14:creationId xmlns:p14="http://schemas.microsoft.com/office/powerpoint/2010/main" val="35891588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4757 0.00647 C 0.05087 0.02436 0.04722 0.00308 0.04965 0.04687 C 0.05052 0.06383 0.05191 0.05303 0.05191 0.07955 " pathEditMode="relative" ptsTypes="ffA">
                                      <p:cBhvr>
                                        <p:cTn id="6" dur="2000" fill="hold"/>
                                        <p:tgtEl>
                                          <p:spTgt spid="4"/>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2621 -0.0071 C -0.02882 0.00555 -0.02604 0.02405 -0.02517 0.03731 C -0.02482 0.04255 -0.02517 0.04902 -0.02309 0.05272 C -0.021 0.05642 -0.01718 0.0555 -0.01423 0.05642 C -0.00972 0.05612 0.02483 0.05242 0.03455 0.05642 C 0.03577 0.05704 0.03577 0.06012 0.03577 0.06228 C 0.03611 0.074 0.03577 0.08541 0.03577 0.09713 " pathEditMode="relative" ptsTypes="ffffffA">
                                      <p:cBhvr>
                                        <p:cTn id="10" dur="2000" fill="hold"/>
                                        <p:tgtEl>
                                          <p:spTgt spid="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1" nodeType="clickEffect">
                                  <p:stCondLst>
                                    <p:cond delay="0"/>
                                  </p:stCondLst>
                                  <p:childTnLst>
                                    <p:animMotion origin="layout" path="M 0 0 C -0.00122 0.033 -0.01441 0.09837 0.00972 0.10423 C 0.03299 0.11718 0.08038 0.10238 0.10764 0.10022 C 0.1099 0.08696 0.10538 0.07339 0.10538 0.05983 " pathEditMode="relative" ptsTypes="fffA">
                                      <p:cBhvr>
                                        <p:cTn id="19" dur="2000" fill="hold"/>
                                        <p:tgtEl>
                                          <p:spTgt spid="7"/>
                                        </p:tgtEl>
                                        <p:attrNameLst>
                                          <p:attrName>ppt_x</p:attrName>
                                          <p:attrName>ppt_y</p:attrName>
                                        </p:attrNameLst>
                                      </p:cBhvr>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grpId="1" nodeType="clickEffect">
                                  <p:stCondLst>
                                    <p:cond delay="0"/>
                                  </p:stCondLst>
                                  <p:childTnLst>
                                    <p:animMotion origin="layout" path="M 0 0 C 0.00729 -0.04811 -0.02153 -0.03207 -0.04444 -0.033 C -0.0566 -0.03824 -0.06545 -0.03762 -0.07934 -0.03886 C -0.09305 -0.04657 -0.11128 -0.04287 -0.12604 -0.04441 C -0.1342 -0.04965 -0.1243 -0.04379 -0.14132 -0.04842 C -0.14462 -0.04934 -0.15104 -0.05243 -0.15104 -0.05243 C -0.15573 -0.05181 -0.16041 -0.04903 -0.1651 -0.05027 C -0.16632 -0.05058 -0.16406 -0.05397 -0.16406 -0.05613 C -0.16406 -0.06075 -0.1651 -0.06507 -0.1651 -0.06969 C -0.16545 -0.09097 -0.1651 -0.11194 -0.1651 -0.13321 L -0.16406 -0.15665 " pathEditMode="relative" ptsTypes="fffffffffAA">
                                      <p:cBhvr>
                                        <p:cTn id="28" dur="2000" fill="hold"/>
                                        <p:tgtEl>
                                          <p:spTgt spid="8"/>
                                        </p:tgtEl>
                                        <p:attrNameLst>
                                          <p:attrName>ppt_x</p:attrName>
                                          <p:attrName>ppt_y</p:attrName>
                                        </p:attrNameLst>
                                      </p:cBhvr>
                                    </p:animMotion>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nodeType="clickEffect">
                                  <p:stCondLst>
                                    <p:cond delay="0"/>
                                  </p:stCondLst>
                                  <p:childTnLst>
                                    <p:set>
                                      <p:cBhvr>
                                        <p:cTn id="47" dur="1" fill="hold">
                                          <p:stCondLst>
                                            <p:cond delay="0"/>
                                          </p:stCondLst>
                                        </p:cTn>
                                        <p:tgtEl>
                                          <p:spTgt spid="15363"/>
                                        </p:tgtEl>
                                        <p:attrNameLst>
                                          <p:attrName>style.visibility</p:attrName>
                                        </p:attrNameLst>
                                      </p:cBhvr>
                                      <p:to>
                                        <p:strVal val="visible"/>
                                      </p:to>
                                    </p:set>
                                    <p:animEffect transition="in" filter="wheel(1)">
                                      <p:cBhvr>
                                        <p:cTn id="48" dur="2000"/>
                                        <p:tgtEl>
                                          <p:spTgt spid="15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7" grpId="1"/>
      <p:bldP spid="8" grpId="0"/>
      <p:bldP spid="8" grpId="1"/>
      <p:bldP spid="9" grpId="0" animBg="1"/>
      <p:bldP spid="10" grpId="0" animBg="1"/>
      <p:bldP spid="1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1" y="685800"/>
            <a:ext cx="6391275" cy="589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105400" y="4918926"/>
            <a:ext cx="785793" cy="261610"/>
          </a:xfrm>
          <a:prstGeom prst="rect">
            <a:avLst/>
          </a:prstGeom>
          <a:noFill/>
        </p:spPr>
        <p:txBody>
          <a:bodyPr wrap="none" rtlCol="0">
            <a:spAutoFit/>
          </a:bodyPr>
          <a:lstStyle/>
          <a:p>
            <a:r>
              <a:rPr lang="en-US" sz="1100" b="1" dirty="0" smtClean="0"/>
              <a:t>MAR = 2</a:t>
            </a:r>
            <a:endParaRPr lang="en-IN" sz="1100" b="1" dirty="0"/>
          </a:p>
        </p:txBody>
      </p:sp>
      <p:sp>
        <p:nvSpPr>
          <p:cNvPr id="6" name="TextBox 5"/>
          <p:cNvSpPr txBox="1"/>
          <p:nvPr/>
        </p:nvSpPr>
        <p:spPr>
          <a:xfrm>
            <a:off x="5445397" y="5021517"/>
            <a:ext cx="330540" cy="369332"/>
          </a:xfrm>
          <a:prstGeom prst="rect">
            <a:avLst/>
          </a:prstGeom>
          <a:noFill/>
        </p:spPr>
        <p:txBody>
          <a:bodyPr wrap="none" rtlCol="0">
            <a:spAutoFit/>
          </a:bodyPr>
          <a:lstStyle/>
          <a:p>
            <a:r>
              <a:rPr lang="en-US" dirty="0" smtClean="0"/>
              <a:t>2</a:t>
            </a:r>
            <a:endParaRPr lang="en-IN" dirty="0"/>
          </a:p>
        </p:txBody>
      </p:sp>
      <p:sp>
        <p:nvSpPr>
          <p:cNvPr id="7" name="TextBox 6"/>
          <p:cNvSpPr txBox="1"/>
          <p:nvPr/>
        </p:nvSpPr>
        <p:spPr>
          <a:xfrm>
            <a:off x="6400801" y="4038600"/>
            <a:ext cx="2024913" cy="261610"/>
          </a:xfrm>
          <a:prstGeom prst="rect">
            <a:avLst/>
          </a:prstGeom>
          <a:solidFill>
            <a:srgbClr val="FFFF00"/>
          </a:solidFill>
        </p:spPr>
        <p:txBody>
          <a:bodyPr wrap="none" rtlCol="0">
            <a:spAutoFit/>
          </a:bodyPr>
          <a:lstStyle/>
          <a:p>
            <a:r>
              <a:rPr lang="en-US" sz="1100" b="1" dirty="0" smtClean="0">
                <a:solidFill>
                  <a:srgbClr val="FF0000"/>
                </a:solidFill>
              </a:rPr>
              <a:t>STOR M(X) 500, (Other Ins)</a:t>
            </a:r>
            <a:endParaRPr lang="en-IN" sz="1100" b="1" dirty="0">
              <a:solidFill>
                <a:srgbClr val="FF0000"/>
              </a:solidFill>
            </a:endParaRPr>
          </a:p>
        </p:txBody>
      </p:sp>
      <p:sp>
        <p:nvSpPr>
          <p:cNvPr id="8" name="TextBox 7"/>
          <p:cNvSpPr txBox="1"/>
          <p:nvPr/>
        </p:nvSpPr>
        <p:spPr>
          <a:xfrm>
            <a:off x="3581401" y="2514600"/>
            <a:ext cx="1210588" cy="261610"/>
          </a:xfrm>
          <a:prstGeom prst="rect">
            <a:avLst/>
          </a:prstGeom>
          <a:solidFill>
            <a:srgbClr val="FFFF00"/>
          </a:solidFill>
        </p:spPr>
        <p:txBody>
          <a:bodyPr wrap="none" rtlCol="0">
            <a:spAutoFit/>
          </a:bodyPr>
          <a:lstStyle/>
          <a:p>
            <a:r>
              <a:rPr lang="en-US" sz="1100" b="1" dirty="0" smtClean="0"/>
              <a:t>STOR M(X),500</a:t>
            </a:r>
            <a:endParaRPr lang="en-IN" sz="1100" b="1" dirty="0"/>
          </a:p>
        </p:txBody>
      </p:sp>
      <p:sp>
        <p:nvSpPr>
          <p:cNvPr id="10" name="TextBox 9"/>
          <p:cNvSpPr txBox="1"/>
          <p:nvPr/>
        </p:nvSpPr>
        <p:spPr>
          <a:xfrm>
            <a:off x="4967594" y="2526668"/>
            <a:ext cx="816249" cy="261610"/>
          </a:xfrm>
          <a:prstGeom prst="rect">
            <a:avLst/>
          </a:prstGeom>
          <a:solidFill>
            <a:srgbClr val="FFFF00"/>
          </a:solidFill>
        </p:spPr>
        <p:txBody>
          <a:bodyPr wrap="none" rtlCol="0">
            <a:spAutoFit/>
          </a:bodyPr>
          <a:lstStyle/>
          <a:p>
            <a:r>
              <a:rPr lang="en-US" sz="1100" b="1" dirty="0" smtClean="0"/>
              <a:t>Other Ins</a:t>
            </a:r>
            <a:endParaRPr lang="en-IN" sz="1100" b="1" dirty="0"/>
          </a:p>
        </p:txBody>
      </p:sp>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0880" y="3055731"/>
            <a:ext cx="234315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7506" y="4792790"/>
            <a:ext cx="2209800" cy="148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Down Arrow 11"/>
          <p:cNvSpPr/>
          <p:nvPr/>
        </p:nvSpPr>
        <p:spPr>
          <a:xfrm>
            <a:off x="2362201" y="4387413"/>
            <a:ext cx="210255" cy="609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6884723" y="6106676"/>
            <a:ext cx="2417650" cy="707886"/>
          </a:xfrm>
          <a:prstGeom prst="rect">
            <a:avLst/>
          </a:prstGeom>
          <a:noFill/>
        </p:spPr>
        <p:txBody>
          <a:bodyPr wrap="none" rtlCol="0">
            <a:spAutoFit/>
          </a:bodyPr>
          <a:lstStyle/>
          <a:p>
            <a:r>
              <a:rPr lang="en-US" sz="4000" b="1" dirty="0" smtClean="0">
                <a:solidFill>
                  <a:srgbClr val="FF0000"/>
                </a:solidFill>
              </a:rPr>
              <a:t>EXAMPLE</a:t>
            </a:r>
            <a:endParaRPr lang="en-IN" sz="4000" b="1" dirty="0">
              <a:solidFill>
                <a:srgbClr val="FF0000"/>
              </a:solidFill>
            </a:endParaRPr>
          </a:p>
        </p:txBody>
      </p:sp>
    </p:spTree>
    <p:extLst>
      <p:ext uri="{BB962C8B-B14F-4D97-AF65-F5344CB8AC3E}">
        <p14:creationId xmlns:p14="http://schemas.microsoft.com/office/powerpoint/2010/main" val="236480670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 0 C 0.00209 0.02066 0.00295 0.04163 0.00556 0.06198 C 0.00521 0.07555 0.0033 0.08911 0.00434 0.10237 C 0.00452 0.10484 0.00712 0.10422 0.00868 0.10422 C 0.02136 0.10422 0.03403 0.10268 0.0467 0.10237 C 0.07066 0.10145 0.09462 0.10114 0.11858 0.10052 C 0.12865 0.09343 0.12031 0.07123 0.11962 0.05612 C 0.11945 0.05026 0.11962 0.0444 0.11962 0.03854 " pathEditMode="relative" ptsTypes="fffffffA">
                                      <p:cBhvr>
                                        <p:cTn id="16" dur="2000" fill="hold"/>
                                        <p:tgtEl>
                                          <p:spTgt spid="6"/>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0" presetClass="path" presetSubtype="0" accel="50000" decel="50000" fill="hold" grpId="1" nodeType="clickEffect">
                                  <p:stCondLst>
                                    <p:cond delay="0"/>
                                  </p:stCondLst>
                                  <p:childTnLst>
                                    <p:animMotion origin="layout" path="M -0.07343 -0.0407 C -0.06267 -0.05982 -0.07118 -0.10669 -0.07239 -0.13352 C -0.0927 -0.1329 -0.11284 -0.13259 -0.13316 -0.13167 C -0.14288 -0.13136 -0.15277 -0.13105 -0.1625 -0.12951 C -0.16475 -0.1292 -0.16909 -0.12581 -0.16909 -0.1255 C -0.20243 -0.12704 -0.23385 -0.13105 -0.26684 -0.13537 C -0.26562 -0.14709 -0.26371 -0.1585 -0.2625 -0.17021 C -0.26458 -0.19982 -0.26684 -0.21708 -0.26684 -0.2473 " pathEditMode="relative" rAng="0" ptsTypes="fffffffA">
                                      <p:cBhvr>
                                        <p:cTn id="25" dur="2000" fill="hold"/>
                                        <p:tgtEl>
                                          <p:spTgt spid="7"/>
                                        </p:tgtEl>
                                        <p:attrNameLst>
                                          <p:attrName>ppt_x</p:attrName>
                                          <p:attrName>ppt_y</p:attrName>
                                        </p:attrNameLst>
                                      </p:cBhvr>
                                      <p:rCtr x="-9132" y="-10330"/>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1" nodeType="clickEffect">
                                  <p:stCondLst>
                                    <p:cond delay="0"/>
                                  </p:stCondLst>
                                  <p:childTnLst>
                                    <p:animMotion origin="layout" path="M 0.07934 -0.02528 C 0.07847 0.02899 0.07847 0.08449 0.0743 0.13845 C 0.0783 0.18008 0.08489 0.2399 0.07552 0.27475 C 0.07101 0.2914 0.05642 0.27691 0.04705 0.27752 C 0.0401 0.27845 0.03281 0.27907 0.02604 0.27999 C 0.01337 0.29232 0.02344 0.32162 0.02344 0.34475 " pathEditMode="relative" rAng="0" ptsTypes="fffffA">
                                      <p:cBhvr>
                                        <p:cTn id="34" dur="2000" fill="hold"/>
                                        <p:tgtEl>
                                          <p:spTgt spid="8"/>
                                        </p:tgtEl>
                                        <p:attrNameLst>
                                          <p:attrName>ppt_x</p:attrName>
                                          <p:attrName>ppt_y</p:attrName>
                                        </p:attrNameLst>
                                      </p:cBhvr>
                                      <p:rCtr x="-3021" y="18501"/>
                                    </p:animMotion>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grpId="1" nodeType="clickEffect">
                                  <p:stCondLst>
                                    <p:cond delay="0"/>
                                  </p:stCondLst>
                                  <p:childTnLst>
                                    <p:animMotion origin="layout" path="M -0.00243 -2.84305E-6 C -0.00035 0.01758 0.00191 0.03207 0.00555 0.04872 C 0.00503 0.06322 0.00451 0.07709 0.00364 0.09158 C 0.00156 0.14061 -0.00452 0.12026 -0.05382 0.12211 C -0.06389 0.1252 -0.07361 0.13013 -0.08351 0.1326 C -0.0915 0.13506 -0.09914 0.13537 -0.10695 0.13845 C -0.10868 0.15572 -0.11198 0.1733 -0.11632 0.18964 C -0.11511 0.20105 -0.1132 0.21246 -0.1132 0.22449 " pathEditMode="relative" rAng="0" ptsTypes="fffffffA">
                                      <p:cBhvr>
                                        <p:cTn id="43" dur="2000" fill="hold"/>
                                        <p:tgtEl>
                                          <p:spTgt spid="10"/>
                                        </p:tgtEl>
                                        <p:attrNameLst>
                                          <p:attrName>ppt_x</p:attrName>
                                          <p:attrName>ppt_y</p:attrName>
                                        </p:attrNameLst>
                                      </p:cBhvr>
                                      <p:rCtr x="-5295" y="11224"/>
                                    </p:animMotion>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6" grpId="1"/>
      <p:bldP spid="7" grpId="0" animBg="1"/>
      <p:bldP spid="7" grpId="1" animBg="1"/>
      <p:bldP spid="8" grpId="0" animBg="1"/>
      <p:bldP spid="8" grpId="1" animBg="1"/>
      <p:bldP spid="10" grpId="0" animBg="1"/>
      <p:bldP spid="10" grpId="1" animBg="1"/>
      <p:bldP spid="1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39750"/>
            <a:ext cx="6115050" cy="57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29201" y="4648200"/>
            <a:ext cx="965329" cy="261610"/>
          </a:xfrm>
          <a:prstGeom prst="rect">
            <a:avLst/>
          </a:prstGeom>
          <a:noFill/>
        </p:spPr>
        <p:txBody>
          <a:bodyPr wrap="none" rtlCol="0">
            <a:spAutoFit/>
          </a:bodyPr>
          <a:lstStyle/>
          <a:p>
            <a:r>
              <a:rPr lang="en-US" sz="1100" b="1" dirty="0" smtClean="0"/>
              <a:t>MAR = 500</a:t>
            </a:r>
            <a:endParaRPr lang="en-IN" sz="1100" b="1" dirty="0"/>
          </a:p>
        </p:txBody>
      </p:sp>
      <p:sp>
        <p:nvSpPr>
          <p:cNvPr id="5" name="TextBox 4"/>
          <p:cNvSpPr txBox="1"/>
          <p:nvPr/>
        </p:nvSpPr>
        <p:spPr>
          <a:xfrm>
            <a:off x="5452393" y="4648200"/>
            <a:ext cx="453970" cy="261610"/>
          </a:xfrm>
          <a:prstGeom prst="rect">
            <a:avLst/>
          </a:prstGeom>
          <a:noFill/>
        </p:spPr>
        <p:txBody>
          <a:bodyPr wrap="none" rtlCol="0">
            <a:spAutoFit/>
          </a:bodyPr>
          <a:lstStyle/>
          <a:p>
            <a:r>
              <a:rPr lang="en-US" sz="1100" b="1" dirty="0" smtClean="0"/>
              <a:t>500</a:t>
            </a:r>
            <a:endParaRPr lang="en-IN" sz="1100" b="1" dirty="0"/>
          </a:p>
        </p:txBody>
      </p:sp>
      <p:sp>
        <p:nvSpPr>
          <p:cNvPr id="6" name="TextBox 5"/>
          <p:cNvSpPr txBox="1"/>
          <p:nvPr/>
        </p:nvSpPr>
        <p:spPr>
          <a:xfrm>
            <a:off x="6298095" y="5051624"/>
            <a:ext cx="762000" cy="230832"/>
          </a:xfrm>
          <a:prstGeom prst="rect">
            <a:avLst/>
          </a:prstGeom>
          <a:solidFill>
            <a:srgbClr val="FFFF00"/>
          </a:solidFill>
        </p:spPr>
        <p:txBody>
          <a:bodyPr wrap="square" rtlCol="0">
            <a:spAutoFit/>
          </a:bodyPr>
          <a:lstStyle/>
          <a:p>
            <a:pPr algn="ctr"/>
            <a:r>
              <a:rPr lang="en-US" sz="900" b="1" dirty="0" smtClean="0"/>
              <a:t>7</a:t>
            </a:r>
            <a:endParaRPr lang="en-IN" sz="900" b="1" dirty="0"/>
          </a:p>
        </p:txBody>
      </p:sp>
      <p:sp>
        <p:nvSpPr>
          <p:cNvPr id="8" name="TextBox 7"/>
          <p:cNvSpPr txBox="1"/>
          <p:nvPr/>
        </p:nvSpPr>
        <p:spPr>
          <a:xfrm>
            <a:off x="6298096" y="5959431"/>
            <a:ext cx="2417650" cy="707886"/>
          </a:xfrm>
          <a:prstGeom prst="rect">
            <a:avLst/>
          </a:prstGeom>
          <a:noFill/>
        </p:spPr>
        <p:txBody>
          <a:bodyPr wrap="none" rtlCol="0">
            <a:spAutoFit/>
          </a:bodyPr>
          <a:lstStyle/>
          <a:p>
            <a:r>
              <a:rPr lang="en-US" sz="4000" b="1" dirty="0" smtClean="0">
                <a:solidFill>
                  <a:srgbClr val="FF0000"/>
                </a:solidFill>
              </a:rPr>
              <a:t>EXAMPLE</a:t>
            </a:r>
            <a:endParaRPr lang="en-IN" sz="4000" b="1" dirty="0">
              <a:solidFill>
                <a:srgbClr val="FF0000"/>
              </a:solidFill>
            </a:endParaRPr>
          </a:p>
        </p:txBody>
      </p:sp>
    </p:spTree>
    <p:extLst>
      <p:ext uri="{BB962C8B-B14F-4D97-AF65-F5344CB8AC3E}">
        <p14:creationId xmlns:p14="http://schemas.microsoft.com/office/powerpoint/2010/main" val="419579661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0955 0.03392 C -0.0092 0.05242 -0.00885 0.07123 -0.00851 0.09065 C -0.00816 0.10515 -0.0099 0.12026 -0.00747 0.13475 C -0.00695 0.13814 -0.0033 0.13321 -0.00122 0.13321 C 0.05139 0.13197 0.10399 0.13166 0.1566 0.13105 C 0.16233 0.12981 0.16753 0.12766 0.17344 0.12611 C 0.17187 0.12026 0.17135 0.11532 0.1691 0.11008 C 0.16719 0.10083 0.16562 0.09189 0.16389 0.08202 C 0.1651 0.05303 0.16493 0.06506 0.16493 0.04656 " pathEditMode="relative" rAng="0" ptsTypes="ffffffffA">
                                      <p:cBhvr>
                                        <p:cTn id="16" dur="2000" fill="hold"/>
                                        <p:tgtEl>
                                          <p:spTgt spid="5"/>
                                        </p:tgtEl>
                                        <p:attrNameLst>
                                          <p:attrName>ppt_x</p:attrName>
                                          <p:attrName>ppt_y</p:attrName>
                                        </p:attrNameLst>
                                      </p:cBhvr>
                                      <p:rCtr x="9132" y="5211"/>
                                    </p:animMotion>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4" y="546100"/>
            <a:ext cx="6086475"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07885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325" y="527051"/>
            <a:ext cx="6229350"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80472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4" y="527051"/>
            <a:ext cx="6124575" cy="5949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07685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ntel history.jpg"/>
          <p:cNvPicPr>
            <a:picLocks noGrp="1" noChangeAspect="1"/>
          </p:cNvPicPr>
          <p:nvPr>
            <p:ph idx="1"/>
          </p:nvPr>
        </p:nvPicPr>
        <p:blipFill>
          <a:blip r:embed="rId2" cstate="print"/>
          <a:stretch>
            <a:fillRect/>
          </a:stretch>
        </p:blipFill>
        <p:spPr>
          <a:xfrm>
            <a:off x="685800" y="0"/>
            <a:ext cx="7848600" cy="6858000"/>
          </a:xfrm>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4" y="527051"/>
            <a:ext cx="635317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1425607"/>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364" y="527051"/>
            <a:ext cx="6391275" cy="580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18520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539751"/>
            <a:ext cx="6115050" cy="577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99191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81000"/>
            <a:ext cx="6019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3979503"/>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normAutofit/>
          </a:bodyPr>
          <a:lstStyle/>
          <a:p>
            <a:pPr algn="ctr" eaLnBrk="1" hangingPunct="1">
              <a:defRPr/>
            </a:pPr>
            <a:r>
              <a:rPr lang="en-US" sz="3200" dirty="0" smtClean="0">
                <a:solidFill>
                  <a:srgbClr val="FF0000"/>
                </a:solidFill>
                <a:latin typeface="Times New Roman" pitchFamily="18" charset="0"/>
                <a:cs typeface="Times New Roman" pitchFamily="18" charset="0"/>
              </a:rPr>
              <a:t>IAS Instruction Set</a:t>
            </a:r>
          </a:p>
        </p:txBody>
      </p:sp>
      <p:sp>
        <p:nvSpPr>
          <p:cNvPr id="61443" name="Rectangle 3"/>
          <p:cNvSpPr>
            <a:spLocks noGrp="1" noChangeArrowheads="1"/>
          </p:cNvSpPr>
          <p:nvPr>
            <p:ph type="body" idx="1"/>
          </p:nvPr>
        </p:nvSpPr>
        <p:spPr/>
        <p:txBody>
          <a:bodyPr>
            <a:normAutofit/>
          </a:bodyPr>
          <a:lstStyle/>
          <a:p>
            <a:pPr>
              <a:defRPr/>
            </a:pPr>
            <a:r>
              <a:rPr lang="en-US" sz="2400" b="1" dirty="0" smtClean="0">
                <a:latin typeface="Times New Roman" pitchFamily="18" charset="0"/>
                <a:cs typeface="Times New Roman" pitchFamily="18" charset="0"/>
              </a:rPr>
              <a:t>Data Transfer</a:t>
            </a:r>
            <a:r>
              <a:rPr lang="en-US" sz="2400" dirty="0" smtClean="0">
                <a:latin typeface="Times New Roman" pitchFamily="18" charset="0"/>
                <a:cs typeface="Times New Roman" pitchFamily="18" charset="0"/>
              </a:rPr>
              <a:t> – moves the data between  Memory and ALU</a:t>
            </a:r>
          </a:p>
          <a:p>
            <a:pPr>
              <a:buNone/>
              <a:defRPr/>
            </a:pPr>
            <a:r>
              <a:rPr lang="en-US" sz="2400" dirty="0" smtClean="0">
                <a:latin typeface="Times New Roman" pitchFamily="18" charset="0"/>
                <a:cs typeface="Times New Roman" pitchFamily="18" charset="0"/>
              </a:rPr>
              <a:t>   registers or between two ALU registers</a:t>
            </a:r>
          </a:p>
          <a:p>
            <a:pPr>
              <a:defRPr/>
            </a:pPr>
            <a:r>
              <a:rPr lang="en-US" sz="2400" b="1" dirty="0" smtClean="0">
                <a:latin typeface="Times New Roman" pitchFamily="18" charset="0"/>
                <a:cs typeface="Times New Roman" pitchFamily="18" charset="0"/>
              </a:rPr>
              <a:t>Unconditional Branch</a:t>
            </a:r>
            <a:r>
              <a:rPr lang="en-US" sz="2400" dirty="0" smtClean="0">
                <a:latin typeface="Times New Roman" pitchFamily="18" charset="0"/>
                <a:cs typeface="Times New Roman" pitchFamily="18" charset="0"/>
              </a:rPr>
              <a:t> – CU executes instructions in sequence from memory, sequence can be changed by branch instructions (repetitive operations)</a:t>
            </a:r>
          </a:p>
          <a:p>
            <a:pPr>
              <a:defRPr/>
            </a:pPr>
            <a:r>
              <a:rPr lang="en-US" sz="2400" b="1" dirty="0" smtClean="0">
                <a:latin typeface="Times New Roman" pitchFamily="18" charset="0"/>
                <a:cs typeface="Times New Roman" pitchFamily="18" charset="0"/>
              </a:rPr>
              <a:t>Conditional Branch </a:t>
            </a:r>
            <a:r>
              <a:rPr lang="en-US" sz="2400" dirty="0" smtClean="0">
                <a:latin typeface="Times New Roman" pitchFamily="18" charset="0"/>
                <a:cs typeface="Times New Roman" pitchFamily="18" charset="0"/>
              </a:rPr>
              <a:t>– branch can be made dependent on condition.</a:t>
            </a:r>
          </a:p>
          <a:p>
            <a:pPr>
              <a:defRPr/>
            </a:pPr>
            <a:r>
              <a:rPr lang="en-US" sz="2400" b="1" dirty="0" smtClean="0">
                <a:latin typeface="Times New Roman" pitchFamily="18" charset="0"/>
                <a:cs typeface="Times New Roman" pitchFamily="18" charset="0"/>
              </a:rPr>
              <a:t>Arithmetic</a:t>
            </a:r>
            <a:r>
              <a:rPr lang="en-US" sz="2400" dirty="0" smtClean="0">
                <a:latin typeface="Times New Roman" pitchFamily="18" charset="0"/>
                <a:cs typeface="Times New Roman" pitchFamily="18" charset="0"/>
              </a:rPr>
              <a:t> – operations performed by ALU</a:t>
            </a:r>
          </a:p>
          <a:p>
            <a:pPr>
              <a:defRPr/>
            </a:pPr>
            <a:r>
              <a:rPr lang="en-US" sz="2400" b="1" dirty="0" smtClean="0">
                <a:latin typeface="Times New Roman" pitchFamily="18" charset="0"/>
                <a:cs typeface="Times New Roman" pitchFamily="18" charset="0"/>
              </a:rPr>
              <a:t>Address modify </a:t>
            </a:r>
            <a:r>
              <a:rPr lang="en-US" sz="2400" dirty="0" smtClean="0">
                <a:latin typeface="Times New Roman" pitchFamily="18" charset="0"/>
                <a:cs typeface="Times New Roman" pitchFamily="18" charset="0"/>
              </a:rPr>
              <a:t>– permits the address to be computed in the ALU and then inserted into instructions stored in memory.</a:t>
            </a:r>
          </a:p>
          <a:p>
            <a:pPr>
              <a:buNone/>
              <a:defRPr/>
            </a:pPr>
            <a:r>
              <a:rPr lang="en-US" sz="2400" dirty="0" smtClean="0">
                <a:latin typeface="Times New Roman" pitchFamily="18" charset="0"/>
                <a:cs typeface="Times New Roman" pitchFamily="18" charset="0"/>
              </a:rPr>
              <a:t>  </a:t>
            </a:r>
          </a:p>
          <a:p>
            <a:pPr>
              <a:defRPr/>
            </a:pPr>
            <a:endParaRPr lang="en-US" sz="2400" dirty="0" smtClean="0">
              <a:latin typeface="Times New Roman" pitchFamily="18" charset="0"/>
              <a:cs typeface="Times New Roman" pitchFamily="18" charset="0"/>
            </a:endParaRPr>
          </a:p>
          <a:p>
            <a:pPr eaLnBrk="1" hangingPunct="1">
              <a:defRPr/>
            </a:pPr>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chine code - How to translate the memory content of IAS computer into  Assembly language - Stack Overf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52400"/>
            <a:ext cx="7705725" cy="670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ZW" dirty="0">
                <a:latin typeface="Times New Roman" panose="02020603050405020304" pitchFamily="18" charset="0"/>
                <a:cs typeface="Times New Roman" panose="02020603050405020304" pitchFamily="18" charset="0"/>
              </a:rPr>
              <a:t>F</a:t>
            </a:r>
            <a:r>
              <a:rPr lang="en-ZW" dirty="0" smtClean="0">
                <a:latin typeface="Times New Roman" panose="02020603050405020304" pitchFamily="18" charset="0"/>
                <a:cs typeface="Times New Roman" panose="02020603050405020304" pitchFamily="18" charset="0"/>
              </a:rPr>
              <a:t>inished </a:t>
            </a:r>
            <a:r>
              <a:rPr lang="en-ZW" dirty="0">
                <a:latin typeface="Times New Roman" panose="02020603050405020304" pitchFamily="18" charset="0"/>
                <a:cs typeface="Times New Roman" panose="02020603050405020304" pitchFamily="18" charset="0"/>
              </a:rPr>
              <a:t>at Harvard University in 1947. </a:t>
            </a:r>
            <a:endParaRPr lang="en-ZW" dirty="0" smtClean="0">
              <a:latin typeface="Times New Roman" panose="02020603050405020304" pitchFamily="18" charset="0"/>
              <a:cs typeface="Times New Roman" panose="02020603050405020304" pitchFamily="18" charset="0"/>
            </a:endParaRPr>
          </a:p>
          <a:p>
            <a:r>
              <a:rPr lang="en-ZW" dirty="0" smtClean="0">
                <a:latin typeface="Times New Roman" panose="02020603050405020304" pitchFamily="18" charset="0"/>
                <a:cs typeface="Times New Roman" panose="02020603050405020304" pitchFamily="18" charset="0"/>
              </a:rPr>
              <a:t>It wasn't </a:t>
            </a:r>
            <a:r>
              <a:rPr lang="en-ZW" dirty="0">
                <a:latin typeface="Times New Roman" panose="02020603050405020304" pitchFamily="18" charset="0"/>
                <a:cs typeface="Times New Roman" panose="02020603050405020304" pitchFamily="18" charset="0"/>
              </a:rPr>
              <a:t>so modern as the computer from von Neumann team. But </a:t>
            </a:r>
            <a:r>
              <a:rPr lang="en-ZW" dirty="0" smtClean="0">
                <a:latin typeface="Times New Roman" panose="02020603050405020304" pitchFamily="18" charset="0"/>
                <a:cs typeface="Times New Roman" panose="02020603050405020304" pitchFamily="18" charset="0"/>
              </a:rPr>
              <a:t>it introduced </a:t>
            </a:r>
            <a:r>
              <a:rPr lang="en-ZW" dirty="0">
                <a:latin typeface="Times New Roman" panose="02020603050405020304" pitchFamily="18" charset="0"/>
                <a:cs typeface="Times New Roman" panose="02020603050405020304" pitchFamily="18" charset="0"/>
              </a:rPr>
              <a:t>a slightly different architecture. </a:t>
            </a:r>
            <a:endParaRPr lang="en-ZW" dirty="0" smtClean="0">
              <a:latin typeface="Times New Roman" panose="02020603050405020304" pitchFamily="18" charset="0"/>
              <a:cs typeface="Times New Roman" panose="02020603050405020304" pitchFamily="18" charset="0"/>
            </a:endParaRPr>
          </a:p>
          <a:p>
            <a:r>
              <a:rPr lang="en-ZW" dirty="0" smtClean="0">
                <a:latin typeface="Times New Roman" panose="02020603050405020304" pitchFamily="18" charset="0"/>
                <a:cs typeface="Times New Roman" panose="02020603050405020304" pitchFamily="18" charset="0"/>
              </a:rPr>
              <a:t>Memory </a:t>
            </a:r>
            <a:r>
              <a:rPr lang="en-ZW" dirty="0">
                <a:latin typeface="Times New Roman" panose="02020603050405020304" pitchFamily="18" charset="0"/>
                <a:cs typeface="Times New Roman" panose="02020603050405020304" pitchFamily="18" charset="0"/>
              </a:rPr>
              <a:t>for data </a:t>
            </a:r>
            <a:r>
              <a:rPr lang="en-ZW" dirty="0" smtClean="0">
                <a:latin typeface="Times New Roman" panose="02020603050405020304" pitchFamily="18" charset="0"/>
                <a:cs typeface="Times New Roman" panose="02020603050405020304" pitchFamily="18" charset="0"/>
              </a:rPr>
              <a:t>was separated </a:t>
            </a:r>
            <a:r>
              <a:rPr lang="en-ZW" dirty="0">
                <a:latin typeface="Times New Roman" panose="02020603050405020304" pitchFamily="18" charset="0"/>
                <a:cs typeface="Times New Roman" panose="02020603050405020304" pitchFamily="18" charset="0"/>
              </a:rPr>
              <a:t>from the memory for instruction. This concept is known </a:t>
            </a:r>
            <a:r>
              <a:rPr lang="en-ZW" dirty="0" smtClean="0">
                <a:latin typeface="Times New Roman" panose="02020603050405020304" pitchFamily="18" charset="0"/>
                <a:cs typeface="Times New Roman" panose="02020603050405020304" pitchFamily="18" charset="0"/>
              </a:rPr>
              <a:t>as the </a:t>
            </a:r>
            <a:r>
              <a:rPr lang="en-ZW" b="1" dirty="0">
                <a:latin typeface="Times New Roman" panose="02020603050405020304" pitchFamily="18" charset="0"/>
                <a:cs typeface="Times New Roman" panose="02020603050405020304" pitchFamily="18" charset="0"/>
              </a:rPr>
              <a:t>Harvard architecture</a:t>
            </a:r>
            <a:r>
              <a:rPr lang="en-ZW" dirty="0">
                <a:latin typeface="Times New Roman" panose="02020603050405020304" pitchFamily="18" charset="0"/>
                <a:cs typeface="Times New Roman" panose="02020603050405020304" pitchFamily="18" charset="0"/>
              </a:rPr>
              <a:t>.</a:t>
            </a:r>
          </a:p>
        </p:txBody>
      </p:sp>
      <p:sp>
        <p:nvSpPr>
          <p:cNvPr id="3" name="Title 2"/>
          <p:cNvSpPr>
            <a:spLocks noGrp="1"/>
          </p:cNvSpPr>
          <p:nvPr>
            <p:ph type="title"/>
          </p:nvPr>
        </p:nvSpPr>
        <p:spPr/>
        <p:txBody>
          <a:bodyPr>
            <a:normAutofit/>
          </a:bodyPr>
          <a:lstStyle/>
          <a:p>
            <a:r>
              <a:rPr lang="en-ZW" dirty="0" smtClean="0">
                <a:latin typeface="Times New Roman" panose="02020603050405020304" pitchFamily="18" charset="0"/>
                <a:cs typeface="Times New Roman" panose="02020603050405020304" pitchFamily="18" charset="0"/>
              </a:rPr>
              <a:t>Harvard Architecture</a:t>
            </a:r>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25273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8500" y="2565129"/>
            <a:ext cx="7747000" cy="3243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2"/>
          <p:cNvSpPr>
            <a:spLocks noGrp="1"/>
          </p:cNvSpPr>
          <p:nvPr>
            <p:ph type="title"/>
          </p:nvPr>
        </p:nvSpPr>
        <p:spPr>
          <a:xfrm>
            <a:off x="688490" y="228600"/>
            <a:ext cx="7756263" cy="1524000"/>
          </a:xfrm>
        </p:spPr>
        <p:txBody>
          <a:bodyPr/>
          <a:lstStyle/>
          <a:p>
            <a:r>
              <a:rPr lang="en-ZW" dirty="0" smtClean="0">
                <a:latin typeface="Times New Roman" panose="02020603050405020304" pitchFamily="18" charset="0"/>
                <a:cs typeface="Times New Roman" panose="02020603050405020304" pitchFamily="18" charset="0"/>
              </a:rPr>
              <a:t>Diagrammatic view of Harvard Architecture</a:t>
            </a:r>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2605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ZW" dirty="0" smtClean="0">
                <a:latin typeface="Times New Roman" panose="02020603050405020304" pitchFamily="18" charset="0"/>
                <a:cs typeface="Times New Roman" panose="02020603050405020304" pitchFamily="18" charset="0"/>
              </a:rPr>
              <a:t> since it has two memories , this allows parallel access to data and instructions.</a:t>
            </a:r>
          </a:p>
          <a:p>
            <a:r>
              <a:rPr lang="en-ZW" dirty="0" smtClean="0">
                <a:latin typeface="Times New Roman" panose="02020603050405020304" pitchFamily="18" charset="0"/>
                <a:cs typeface="Times New Roman" panose="02020603050405020304" pitchFamily="18" charset="0"/>
              </a:rPr>
              <a:t>Development of the Control Unit is expensive and needs more time</a:t>
            </a:r>
          </a:p>
          <a:p>
            <a:r>
              <a:rPr lang="en-ZW" dirty="0" smtClean="0">
                <a:latin typeface="Times New Roman" panose="02020603050405020304" pitchFamily="18" charset="0"/>
                <a:cs typeface="Times New Roman" panose="02020603050405020304" pitchFamily="18" charset="0"/>
              </a:rPr>
              <a:t>Data and instructions are accessed the same way.</a:t>
            </a:r>
          </a:p>
          <a:p>
            <a:r>
              <a:rPr lang="en-ZW" dirty="0">
                <a:latin typeface="Times New Roman" panose="02020603050405020304" pitchFamily="18" charset="0"/>
                <a:cs typeface="Times New Roman" panose="02020603050405020304" pitchFamily="18" charset="0"/>
              </a:rPr>
              <a:t>Both memories can use different cell sizes.</a:t>
            </a:r>
            <a:endParaRPr lang="en-ZW" dirty="0" smtClean="0">
              <a:latin typeface="Times New Roman" panose="02020603050405020304" pitchFamily="18" charset="0"/>
              <a:cs typeface="Times New Roman" panose="02020603050405020304" pitchFamily="18" charset="0"/>
            </a:endParaRPr>
          </a:p>
          <a:p>
            <a:endParaRPr lang="en-ZW"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normAutofit/>
          </a:bodyPr>
          <a:lstStyle/>
          <a:p>
            <a:r>
              <a:rPr lang="en-ZW" dirty="0" smtClean="0">
                <a:latin typeface="Times New Roman" panose="02020603050405020304" pitchFamily="18" charset="0"/>
                <a:cs typeface="Times New Roman" panose="02020603050405020304" pitchFamily="18" charset="0"/>
              </a:rPr>
              <a:t>Advantages of Harvard</a:t>
            </a:r>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7418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ZW" dirty="0" smtClean="0">
                <a:latin typeface="Times New Roman" panose="02020603050405020304" pitchFamily="18" charset="0"/>
                <a:cs typeface="Times New Roman" panose="02020603050405020304" pitchFamily="18" charset="0"/>
              </a:rPr>
              <a:t>Free data memory cant be used for instruction and vice-versa.</a:t>
            </a:r>
          </a:p>
          <a:p>
            <a:r>
              <a:rPr lang="en-ZW" dirty="0" smtClean="0">
                <a:latin typeface="Times New Roman" panose="02020603050405020304" pitchFamily="18" charset="0"/>
                <a:cs typeface="Times New Roman" panose="02020603050405020304" pitchFamily="18" charset="0"/>
              </a:rPr>
              <a:t>Production of a computer with two buses is more expensive and needs more time.</a:t>
            </a:r>
            <a:endParaRPr lang="en-ZW" dirty="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a:xfrm>
            <a:off x="688490" y="304800"/>
            <a:ext cx="7756263" cy="1600200"/>
          </a:xfrm>
        </p:spPr>
        <p:txBody>
          <a:bodyPr/>
          <a:lstStyle/>
          <a:p>
            <a:r>
              <a:rPr lang="en-ZW" dirty="0" smtClean="0">
                <a:latin typeface="Times New Roman" panose="02020603050405020304" pitchFamily="18" charset="0"/>
                <a:cs typeface="Times New Roman" panose="02020603050405020304" pitchFamily="18" charset="0"/>
              </a:rPr>
              <a:t>Disadvantages of Harvard</a:t>
            </a:r>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133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7802"/>
            <a:ext cx="7848600" cy="1219199"/>
          </a:xfrm>
        </p:spPr>
        <p:txBody>
          <a:bodyPr>
            <a:normAutofit fontScale="90000"/>
          </a:bodyPr>
          <a:lstStyle/>
          <a:p>
            <a:r>
              <a:rPr lang="en-IN" dirty="0"/>
              <a:t>What is computer architecture?</a:t>
            </a:r>
          </a:p>
        </p:txBody>
      </p:sp>
      <p:sp>
        <p:nvSpPr>
          <p:cNvPr id="6" name="TextBox 5"/>
          <p:cNvSpPr txBox="1"/>
          <p:nvPr/>
        </p:nvSpPr>
        <p:spPr>
          <a:xfrm>
            <a:off x="246062" y="1600200"/>
            <a:ext cx="8212138" cy="2462213"/>
          </a:xfrm>
          <a:prstGeom prst="rect">
            <a:avLst/>
          </a:prstGeom>
          <a:noFill/>
        </p:spPr>
        <p:txBody>
          <a:bodyPr wrap="square" rtlCol="0">
            <a:spAutoFit/>
          </a:bodyPr>
          <a:lstStyle/>
          <a:p>
            <a:pPr marL="91440" algn="just">
              <a:buFont typeface="Arial" pitchFamily="34" charset="0"/>
              <a:buChar char="•"/>
            </a:pPr>
            <a:r>
              <a:rPr lang="en-US" sz="2000" dirty="0">
                <a:latin typeface="Times New Roman" panose="02020603050405020304" pitchFamily="18" charset="0"/>
                <a:cs typeface="Times New Roman" panose="02020603050405020304" pitchFamily="18" charset="0"/>
              </a:rPr>
              <a:t> Computer architecture deals with the functionality of every hardware unit of a CPU. i.e. what a specific hardware unit works in a </a:t>
            </a:r>
            <a:r>
              <a:rPr lang="en-US" sz="2000" dirty="0" smtClean="0">
                <a:latin typeface="Times New Roman" panose="02020603050405020304" pitchFamily="18" charset="0"/>
                <a:cs typeface="Times New Roman" panose="02020603050405020304" pitchFamily="18" charset="0"/>
              </a:rPr>
              <a:t>computer</a:t>
            </a:r>
          </a:p>
          <a:p>
            <a:pPr marL="91440" algn="just"/>
            <a:endParaRPr lang="en-US" sz="2000" dirty="0">
              <a:latin typeface="Times New Roman" panose="02020603050405020304" pitchFamily="18" charset="0"/>
              <a:cs typeface="Times New Roman" panose="02020603050405020304" pitchFamily="18" charset="0"/>
            </a:endParaRPr>
          </a:p>
          <a:p>
            <a:pPr marL="91440" algn="just">
              <a:buFont typeface="Arial" pitchFamily="34" charset="0"/>
              <a:buChar char="•"/>
            </a:pPr>
            <a:r>
              <a:rPr lang="en-US" sz="2000" dirty="0">
                <a:latin typeface="Times New Roman" panose="02020603050405020304" pitchFamily="18" charset="0"/>
                <a:cs typeface="Times New Roman" panose="02020603050405020304" pitchFamily="18" charset="0"/>
              </a:rPr>
              <a:t>Computer architecture is a specification detailing how a set of software and hardware technology standards interact to form a computer system or platform.</a:t>
            </a:r>
          </a:p>
          <a:p>
            <a:pPr marL="91440" algn="just"/>
            <a:endParaRPr lang="en-US" sz="2000" dirty="0">
              <a:latin typeface="Times New Roman" panose="02020603050405020304" pitchFamily="18" charset="0"/>
              <a:cs typeface="Times New Roman" panose="02020603050405020304" pitchFamily="18" charset="0"/>
            </a:endParaRPr>
          </a:p>
          <a:p>
            <a:pPr>
              <a:buFont typeface="Arial" pitchFamily="34" charset="0"/>
              <a:buChar char="•"/>
            </a:pPr>
            <a:endParaRPr lang="en-US" sz="1400" dirty="0"/>
          </a:p>
        </p:txBody>
      </p:sp>
      <p:pic>
        <p:nvPicPr>
          <p:cNvPr id="1026" name="Picture 2" descr="Introduction to Computer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1" y="4343400"/>
            <a:ext cx="5591175" cy="2070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1396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p:nvPr>
        </p:nvSpPr>
        <p:spPr/>
        <p:txBody>
          <a:bodyPr/>
          <a:lstStyle/>
          <a:p>
            <a:endParaRPr lang="en-IN"/>
          </a:p>
        </p:txBody>
      </p:sp>
      <p:pic>
        <p:nvPicPr>
          <p:cNvPr id="1026" name="Picture 2" descr="Image 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88640"/>
            <a:ext cx="8208912" cy="604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476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dirty="0">
                <a:latin typeface="Times New Roman" panose="02020603050405020304" pitchFamily="18" charset="0"/>
                <a:cs typeface="Times New Roman" panose="02020603050405020304" pitchFamily="18" charset="0"/>
              </a:rPr>
              <a:t>Harvard vs von Neumann</a:t>
            </a:r>
          </a:p>
        </p:txBody>
      </p:sp>
      <p:sp>
        <p:nvSpPr>
          <p:cNvPr id="3" name="Text Placeholder 2"/>
          <p:cNvSpPr>
            <a:spLocks noGrp="1"/>
          </p:cNvSpPr>
          <p:nvPr>
            <p:ph type="body" idx="1"/>
          </p:nvPr>
        </p:nvSpPr>
        <p:spPr>
          <a:xfrm>
            <a:off x="304800" y="1905000"/>
            <a:ext cx="4040188" cy="762000"/>
          </a:xfrm>
        </p:spPr>
        <p:txBody>
          <a:bodyPr>
            <a:noAutofit/>
          </a:bodyPr>
          <a:lstStyle/>
          <a:p>
            <a:r>
              <a:rPr lang="en-ZW" sz="4800" dirty="0" smtClean="0">
                <a:latin typeface="Times New Roman" panose="02020603050405020304" pitchFamily="18" charset="0"/>
                <a:cs typeface="Times New Roman" panose="02020603050405020304" pitchFamily="18" charset="0"/>
              </a:rPr>
              <a:t>Harvard</a:t>
            </a:r>
            <a:endParaRPr lang="en-ZW" sz="48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6200" y="2895600"/>
            <a:ext cx="4343400" cy="3733799"/>
          </a:xfrm>
        </p:spPr>
        <p:txBody>
          <a:bodyPr>
            <a:normAutofit/>
          </a:bodyPr>
          <a:lstStyle/>
          <a:p>
            <a:pPr lvl="0">
              <a:buClr>
                <a:srgbClr val="873624"/>
              </a:buClr>
            </a:pPr>
            <a:r>
              <a:rPr lang="en-ZW" dirty="0">
                <a:solidFill>
                  <a:prstClr val="black">
                    <a:lumMod val="85000"/>
                    <a:lumOff val="15000"/>
                  </a:prstClr>
                </a:solidFill>
                <a:latin typeface="Times New Roman" panose="02020603050405020304" pitchFamily="18" charset="0"/>
                <a:cs typeface="Times New Roman" panose="02020603050405020304" pitchFamily="18" charset="0"/>
              </a:rPr>
              <a:t>Two memories with two Buses allow parallel access to data access and instructions.</a:t>
            </a:r>
          </a:p>
          <a:p>
            <a:pPr lvl="0">
              <a:buClr>
                <a:srgbClr val="873624"/>
              </a:buClr>
            </a:pPr>
            <a:r>
              <a:rPr lang="en-ZW" dirty="0">
                <a:solidFill>
                  <a:prstClr val="black">
                    <a:lumMod val="85000"/>
                    <a:lumOff val="15000"/>
                  </a:prstClr>
                </a:solidFill>
                <a:latin typeface="Times New Roman" panose="02020603050405020304" pitchFamily="18" charset="0"/>
                <a:cs typeface="Times New Roman" panose="02020603050405020304" pitchFamily="18" charset="0"/>
              </a:rPr>
              <a:t>Control unit for two buses is more complicated and more expensive</a:t>
            </a:r>
            <a:r>
              <a:rPr lang="en-ZW" dirty="0" smtClean="0">
                <a:solidFill>
                  <a:prstClr val="black">
                    <a:lumMod val="85000"/>
                    <a:lumOff val="15000"/>
                  </a:prstClr>
                </a:solidFill>
                <a:latin typeface="Times New Roman" panose="02020603050405020304" pitchFamily="18" charset="0"/>
                <a:cs typeface="Times New Roman" panose="02020603050405020304" pitchFamily="18" charset="0"/>
              </a:rPr>
              <a:t>.</a:t>
            </a:r>
          </a:p>
          <a:p>
            <a:pPr lvl="0">
              <a:buClr>
                <a:srgbClr val="873624"/>
              </a:buClr>
            </a:pPr>
            <a:r>
              <a:rPr lang="en-ZW" dirty="0" smtClean="0">
                <a:solidFill>
                  <a:prstClr val="black">
                    <a:lumMod val="85000"/>
                    <a:lumOff val="15000"/>
                  </a:prstClr>
                </a:solidFill>
                <a:latin typeface="Times New Roman" panose="02020603050405020304" pitchFamily="18" charset="0"/>
                <a:cs typeface="Times New Roman" panose="02020603050405020304" pitchFamily="18" charset="0"/>
              </a:rPr>
              <a:t>Both memories can use different sizes.</a:t>
            </a:r>
            <a:endParaRPr lang="en-ZW" dirty="0">
              <a:solidFill>
                <a:prstClr val="black">
                  <a:lumMod val="85000"/>
                  <a:lumOff val="15000"/>
                </a:prstClr>
              </a:solidFill>
              <a:latin typeface="Times New Roman" panose="02020603050405020304" pitchFamily="18" charset="0"/>
              <a:cs typeface="Times New Roman" panose="02020603050405020304" pitchFamily="18" charset="0"/>
            </a:endParaRPr>
          </a:p>
          <a:p>
            <a:endParaRPr lang="en-ZW"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800600" y="1828800"/>
            <a:ext cx="3962400" cy="658368"/>
          </a:xfrm>
        </p:spPr>
        <p:txBody>
          <a:bodyPr>
            <a:noAutofit/>
          </a:bodyPr>
          <a:lstStyle/>
          <a:p>
            <a:r>
              <a:rPr lang="en-ZW" sz="4400" dirty="0" smtClean="0">
                <a:latin typeface="Times New Roman" panose="02020603050405020304" pitchFamily="18" charset="0"/>
                <a:cs typeface="Times New Roman" panose="02020603050405020304" pitchFamily="18" charset="0"/>
              </a:rPr>
              <a:t>Von Neumann</a:t>
            </a:r>
            <a:endParaRPr lang="en-ZW" sz="44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4191000" y="2819400"/>
            <a:ext cx="4800600" cy="3810000"/>
          </a:xfrm>
        </p:spPr>
        <p:txBody>
          <a:bodyPr>
            <a:normAutofit/>
          </a:bodyPr>
          <a:lstStyle/>
          <a:p>
            <a:pPr lvl="0">
              <a:buClr>
                <a:srgbClr val="873624"/>
              </a:buClr>
            </a:pPr>
            <a:r>
              <a:rPr lang="en-ZW" dirty="0">
                <a:solidFill>
                  <a:prstClr val="black">
                    <a:lumMod val="85000"/>
                    <a:lumOff val="15000"/>
                  </a:prstClr>
                </a:solidFill>
                <a:latin typeface="Times New Roman" panose="02020603050405020304" pitchFamily="18" charset="0"/>
                <a:cs typeface="Times New Roman" panose="02020603050405020304" pitchFamily="18" charset="0"/>
              </a:rPr>
              <a:t>Content of the memory if organised and  all installed memory can be used.</a:t>
            </a:r>
          </a:p>
          <a:p>
            <a:pPr lvl="0">
              <a:buClr>
                <a:srgbClr val="873624"/>
              </a:buClr>
            </a:pPr>
            <a:r>
              <a:rPr lang="en-ZW" dirty="0">
                <a:solidFill>
                  <a:prstClr val="black">
                    <a:lumMod val="85000"/>
                    <a:lumOff val="15000"/>
                  </a:prstClr>
                </a:solidFill>
                <a:latin typeface="Times New Roman" panose="02020603050405020304" pitchFamily="18" charset="0"/>
                <a:cs typeface="Times New Roman" panose="02020603050405020304" pitchFamily="18" charset="0"/>
              </a:rPr>
              <a:t>One bus is simpler for the control unit </a:t>
            </a:r>
            <a:r>
              <a:rPr lang="en-ZW" dirty="0" smtClean="0">
                <a:solidFill>
                  <a:prstClr val="black">
                    <a:lumMod val="85000"/>
                    <a:lumOff val="15000"/>
                  </a:prstClr>
                </a:solidFill>
                <a:latin typeface="Times New Roman" panose="02020603050405020304" pitchFamily="18" charset="0"/>
                <a:cs typeface="Times New Roman" panose="02020603050405020304" pitchFamily="18" charset="0"/>
              </a:rPr>
              <a:t>design</a:t>
            </a:r>
          </a:p>
          <a:p>
            <a:pPr lvl="0">
              <a:buClr>
                <a:srgbClr val="873624"/>
              </a:buClr>
            </a:pPr>
            <a:r>
              <a:rPr lang="en-ZW" dirty="0" smtClean="0">
                <a:solidFill>
                  <a:prstClr val="black">
                    <a:lumMod val="85000"/>
                    <a:lumOff val="15000"/>
                  </a:prstClr>
                </a:solidFill>
                <a:latin typeface="Times New Roman" panose="02020603050405020304" pitchFamily="18" charset="0"/>
                <a:cs typeface="Times New Roman" panose="02020603050405020304" pitchFamily="18" charset="0"/>
              </a:rPr>
              <a:t>Computer with one bus is cheaper.</a:t>
            </a:r>
            <a:endParaRPr lang="en-ZW"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991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W" dirty="0">
                <a:latin typeface="Times New Roman" panose="02020603050405020304" pitchFamily="18" charset="0"/>
                <a:cs typeface="Times New Roman" panose="02020603050405020304" pitchFamily="18" charset="0"/>
              </a:rPr>
              <a:t>Harvard vs von Neumann</a:t>
            </a:r>
          </a:p>
        </p:txBody>
      </p:sp>
      <p:sp>
        <p:nvSpPr>
          <p:cNvPr id="3" name="Text Placeholder 2"/>
          <p:cNvSpPr>
            <a:spLocks noGrp="1"/>
          </p:cNvSpPr>
          <p:nvPr>
            <p:ph type="body" idx="1"/>
          </p:nvPr>
        </p:nvSpPr>
        <p:spPr>
          <a:xfrm>
            <a:off x="762000" y="1371600"/>
            <a:ext cx="3442446" cy="609600"/>
          </a:xfrm>
        </p:spPr>
        <p:txBody>
          <a:bodyPr>
            <a:normAutofit fontScale="85000" lnSpcReduction="20000"/>
          </a:bodyPr>
          <a:lstStyle/>
          <a:p>
            <a:pPr lvl="0">
              <a:buClr>
                <a:srgbClr val="873624"/>
              </a:buClr>
            </a:pPr>
            <a:r>
              <a:rPr lang="en-ZW" sz="4800" dirty="0" smtClean="0">
                <a:solidFill>
                  <a:srgbClr val="895D1D"/>
                </a:solidFill>
                <a:latin typeface="Times New Roman" panose="02020603050405020304" pitchFamily="18" charset="0"/>
                <a:cs typeface="Times New Roman" panose="02020603050405020304" pitchFamily="18" charset="0"/>
              </a:rPr>
              <a:t>Harvard</a:t>
            </a:r>
            <a:endParaRPr lang="en-ZW" sz="4800" dirty="0">
              <a:solidFill>
                <a:srgbClr val="895D1D"/>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457200" y="2743200"/>
            <a:ext cx="4040188" cy="3941763"/>
          </a:xfrm>
        </p:spPr>
        <p:txBody>
          <a:bodyPr/>
          <a:lstStyle/>
          <a:p>
            <a:r>
              <a:rPr lang="en-ZW" dirty="0" smtClean="0">
                <a:latin typeface="Times New Roman" panose="02020603050405020304" pitchFamily="18" charset="0"/>
                <a:cs typeface="Times New Roman" panose="02020603050405020304" pitchFamily="18" charset="0"/>
              </a:rPr>
              <a:t>Development of a complicated Control Unit needs more time.</a:t>
            </a:r>
          </a:p>
          <a:p>
            <a:r>
              <a:rPr lang="en-ZW" dirty="0" smtClean="0">
                <a:latin typeface="Times New Roman" panose="02020603050405020304" pitchFamily="18" charset="0"/>
                <a:cs typeface="Times New Roman" panose="02020603050405020304" pitchFamily="18" charset="0"/>
              </a:rPr>
              <a:t>Free data memory can’t be used for instruction and vice-versa.</a:t>
            </a:r>
            <a:endParaRPr lang="en-ZW"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724400" y="1371600"/>
            <a:ext cx="3801394" cy="841248"/>
          </a:xfrm>
        </p:spPr>
        <p:txBody>
          <a:bodyPr>
            <a:normAutofit/>
          </a:bodyPr>
          <a:lstStyle/>
          <a:p>
            <a:pPr lvl="0">
              <a:buClr>
                <a:srgbClr val="873624"/>
              </a:buClr>
            </a:pPr>
            <a:r>
              <a:rPr lang="en-ZW" sz="4400" dirty="0">
                <a:solidFill>
                  <a:srgbClr val="895D1D"/>
                </a:solidFill>
                <a:latin typeface="Times New Roman" panose="02020603050405020304" pitchFamily="18" charset="0"/>
                <a:cs typeface="Times New Roman" panose="02020603050405020304" pitchFamily="18" charset="0"/>
              </a:rPr>
              <a:t>Von </a:t>
            </a:r>
            <a:r>
              <a:rPr lang="en-ZW" sz="4400" dirty="0" smtClean="0">
                <a:solidFill>
                  <a:srgbClr val="895D1D"/>
                </a:solidFill>
                <a:latin typeface="Times New Roman" panose="02020603050405020304" pitchFamily="18" charset="0"/>
                <a:cs typeface="Times New Roman" panose="02020603050405020304" pitchFamily="18" charset="0"/>
              </a:rPr>
              <a:t>Neumann</a:t>
            </a:r>
            <a:endParaRPr lang="en-ZW" sz="4400" dirty="0">
              <a:solidFill>
                <a:srgbClr val="895D1D"/>
              </a:solidFill>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sz="quarter" idx="4"/>
          </p:nvPr>
        </p:nvSpPr>
        <p:spPr>
          <a:xfrm>
            <a:off x="4645026" y="2944368"/>
            <a:ext cx="4194174" cy="3532632"/>
          </a:xfrm>
        </p:spPr>
        <p:txBody>
          <a:bodyPr/>
          <a:lstStyle/>
          <a:p>
            <a:r>
              <a:rPr lang="en-ZW" dirty="0" smtClean="0">
                <a:latin typeface="Times New Roman" panose="02020603050405020304" pitchFamily="18" charset="0"/>
                <a:cs typeface="Times New Roman" panose="02020603050405020304" pitchFamily="18" charset="0"/>
              </a:rPr>
              <a:t>Development of the Control Unit is cheaper and faster.</a:t>
            </a:r>
          </a:p>
          <a:p>
            <a:r>
              <a:rPr lang="en-ZW" dirty="0" smtClean="0">
                <a:latin typeface="Times New Roman" panose="02020603050405020304" pitchFamily="18" charset="0"/>
                <a:cs typeface="Times New Roman" panose="02020603050405020304" pitchFamily="18" charset="0"/>
              </a:rPr>
              <a:t>Data and instruction is accessed in the same way.</a:t>
            </a:r>
          </a:p>
          <a:p>
            <a:r>
              <a:rPr lang="en-ZW" dirty="0" smtClean="0">
                <a:latin typeface="Times New Roman" panose="02020603050405020304" pitchFamily="18" charset="0"/>
                <a:cs typeface="Times New Roman" panose="02020603050405020304" pitchFamily="18" charset="0"/>
              </a:rPr>
              <a:t>One Bus ( for Data, instruction and devices) is a bottleneck.</a:t>
            </a:r>
            <a:endParaRPr lang="en-ZW"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43256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lstStyle/>
          <a:p>
            <a:pPr algn="ctr"/>
            <a:r>
              <a:rPr lang="en-IN" dirty="0" smtClean="0"/>
              <a:t>RISC and CISC Architectures</a:t>
            </a:r>
            <a:endParaRPr lang="en-IN" dirty="0"/>
          </a:p>
        </p:txBody>
      </p:sp>
    </p:spTree>
    <p:extLst>
      <p:ext uri="{BB962C8B-B14F-4D97-AF65-F5344CB8AC3E}">
        <p14:creationId xmlns:p14="http://schemas.microsoft.com/office/powerpoint/2010/main" val="15374383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2601"/>
            <a:ext cx="7848600" cy="1154097"/>
          </a:xfrm>
        </p:spPr>
        <p:txBody>
          <a:bodyPr>
            <a:normAutofit fontScale="90000"/>
          </a:bodyPr>
          <a:lstStyle/>
          <a:p>
            <a:r>
              <a:rPr lang="en-IN" dirty="0"/>
              <a:t>RISC </a:t>
            </a:r>
            <a:r>
              <a:rPr lang="en-IN" dirty="0" smtClean="0"/>
              <a:t>(Reduced </a:t>
            </a:r>
            <a:r>
              <a:rPr lang="en-IN" dirty="0"/>
              <a:t>Instruction Set Computer)</a:t>
            </a:r>
          </a:p>
        </p:txBody>
      </p:sp>
      <p:sp>
        <p:nvSpPr>
          <p:cNvPr id="3" name="Content Placeholder 2"/>
          <p:cNvSpPr>
            <a:spLocks noGrp="1"/>
          </p:cNvSpPr>
          <p:nvPr>
            <p:ph idx="1"/>
          </p:nvPr>
        </p:nvSpPr>
        <p:spPr>
          <a:xfrm>
            <a:off x="457200" y="1803401"/>
            <a:ext cx="7772400" cy="4505960"/>
          </a:xfrm>
        </p:spPr>
        <p:txBody>
          <a:bodyPr>
            <a:normAutofit/>
          </a:bodyPr>
          <a:lstStyle/>
          <a:p>
            <a:pPr algn="just"/>
            <a:r>
              <a:rPr lang="en-US" sz="2400" dirty="0">
                <a:latin typeface="Times New Roman" panose="02020603050405020304" pitchFamily="18" charset="0"/>
                <a:cs typeface="Times New Roman" panose="02020603050405020304" pitchFamily="18" charset="0"/>
              </a:rPr>
              <a:t>A Reduced Instruction Set Computer is a type of microprocessor architecture that utilizes a small, highly-optimized set of instructions rather than the highly-specialized set of instructions typically found in other architectures</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Examples </a:t>
            </a:r>
            <a:r>
              <a:rPr lang="en-US" sz="2400" dirty="0">
                <a:latin typeface="Times New Roman" panose="02020603050405020304" pitchFamily="18" charset="0"/>
                <a:cs typeface="Times New Roman" panose="02020603050405020304" pitchFamily="18" charset="0"/>
              </a:rPr>
              <a:t>of RISC processors: </a:t>
            </a:r>
            <a:r>
              <a:rPr lang="en-US" sz="2400" dirty="0" smtClean="0">
                <a:latin typeface="Times New Roman" panose="02020603050405020304" pitchFamily="18" charset="0"/>
                <a:cs typeface="Times New Roman" panose="02020603050405020304" pitchFamily="18" charset="0"/>
              </a:rPr>
              <a:t>IBM </a:t>
            </a:r>
            <a:r>
              <a:rPr lang="en-US" sz="2400" dirty="0">
                <a:latin typeface="Times New Roman" panose="02020603050405020304" pitchFamily="18" charset="0"/>
                <a:cs typeface="Times New Roman" panose="02020603050405020304" pitchFamily="18" charset="0"/>
              </a:rPr>
              <a:t>RS6000, </a:t>
            </a:r>
            <a:r>
              <a:rPr lang="en-US" sz="2400" dirty="0" smtClean="0">
                <a:latin typeface="Times New Roman" panose="02020603050405020304" pitchFamily="18" charset="0"/>
                <a:cs typeface="Times New Roman" panose="02020603050405020304" pitchFamily="18" charset="0"/>
              </a:rPr>
              <a:t>MC88100</a:t>
            </a:r>
            <a:r>
              <a:rPr lang="en-US" sz="2400" dirty="0">
                <a:latin typeface="Times New Roman" panose="02020603050405020304" pitchFamily="18" charset="0"/>
                <a:cs typeface="Times New Roman" panose="02020603050405020304" pitchFamily="18" charset="0"/>
              </a:rPr>
              <a:t>;</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DEC’s Alpha 21064, 21164 and 21264 </a:t>
            </a:r>
            <a:r>
              <a:rPr lang="en-US" sz="2400" dirty="0" smtClean="0">
                <a:latin typeface="Times New Roman" panose="02020603050405020304" pitchFamily="18" charset="0"/>
                <a:cs typeface="Times New Roman" panose="02020603050405020304" pitchFamily="18" charset="0"/>
              </a:rPr>
              <a:t>processors</a:t>
            </a:r>
          </a:p>
          <a:p>
            <a:pPr algn="just"/>
            <a:r>
              <a:rPr lang="en-US" sz="2400" dirty="0">
                <a:latin typeface="Times New Roman" panose="02020603050405020304" pitchFamily="18" charset="0"/>
                <a:cs typeface="Times New Roman" panose="02020603050405020304" pitchFamily="18" charset="0"/>
              </a:rPr>
              <a:t>It is a highly customized set of instructions used in portable devices due to system reliability such as Apple iPod, mobiles/smartphones, Nintendo 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8749328"/>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28600" y="1"/>
            <a:ext cx="7315200" cy="1154097"/>
          </a:xfrm>
        </p:spPr>
        <p:txBody>
          <a:bodyPr/>
          <a:lstStyle/>
          <a:p>
            <a:r>
              <a:rPr lang="en-US" altLang="en-US" dirty="0" smtClean="0"/>
              <a:t>RISC Features</a:t>
            </a:r>
            <a:endParaRPr lang="th-TH" altLang="en-US" dirty="0" smtClean="0"/>
          </a:p>
        </p:txBody>
      </p:sp>
      <p:sp>
        <p:nvSpPr>
          <p:cNvPr id="41987" name="Rectangle 3"/>
          <p:cNvSpPr>
            <a:spLocks noGrp="1" noChangeArrowheads="1"/>
          </p:cNvSpPr>
          <p:nvPr>
            <p:ph type="body" idx="1"/>
          </p:nvPr>
        </p:nvSpPr>
        <p:spPr>
          <a:xfrm>
            <a:off x="304801" y="1154098"/>
            <a:ext cx="4267200" cy="3539527"/>
          </a:xfrm>
        </p:spPr>
        <p:txBody>
          <a:bodyPr>
            <a:noAutofit/>
          </a:bodyPr>
          <a:lstStyle/>
          <a:p>
            <a:pPr>
              <a:lnSpc>
                <a:spcPct val="170000"/>
              </a:lnSpc>
            </a:pP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RISC processors use a small and limited number of instructions. </a:t>
            </a:r>
          </a:p>
          <a:p>
            <a:pPr>
              <a:lnSpc>
                <a:spcPct val="170000"/>
              </a:lnSpc>
            </a:pPr>
            <a:r>
              <a:rPr lang="en-US" sz="1600" dirty="0" smtClean="0">
                <a:latin typeface="Times New Roman" panose="02020603050405020304" pitchFamily="18" charset="0"/>
                <a:cs typeface="Times New Roman" panose="02020603050405020304" pitchFamily="18" charset="0"/>
              </a:rPr>
              <a:t>RISC </a:t>
            </a:r>
            <a:r>
              <a:rPr lang="en-US" sz="1600" dirty="0">
                <a:latin typeface="Times New Roman" panose="02020603050405020304" pitchFamily="18" charset="0"/>
                <a:cs typeface="Times New Roman" panose="02020603050405020304" pitchFamily="18" charset="0"/>
              </a:rPr>
              <a:t>machines mostly uses hardwired control unit. </a:t>
            </a:r>
          </a:p>
          <a:p>
            <a:pPr>
              <a:lnSpc>
                <a:spcPct val="170000"/>
              </a:lnSpc>
            </a:pPr>
            <a:r>
              <a:rPr lang="en-US" sz="1600" dirty="0" smtClean="0">
                <a:latin typeface="Times New Roman" panose="02020603050405020304" pitchFamily="18" charset="0"/>
                <a:cs typeface="Times New Roman" panose="02020603050405020304" pitchFamily="18" charset="0"/>
              </a:rPr>
              <a:t>RISC </a:t>
            </a:r>
            <a:r>
              <a:rPr lang="en-US" sz="1600" dirty="0">
                <a:latin typeface="Times New Roman" panose="02020603050405020304" pitchFamily="18" charset="0"/>
                <a:cs typeface="Times New Roman" panose="02020603050405020304" pitchFamily="18" charset="0"/>
              </a:rPr>
              <a:t>processors consume less power and are having high performance. </a:t>
            </a:r>
          </a:p>
          <a:p>
            <a:pPr>
              <a:lnSpc>
                <a:spcPct val="170000"/>
              </a:lnSpc>
            </a:pPr>
            <a:r>
              <a:rPr lang="en-US" sz="1600" dirty="0" smtClean="0">
                <a:latin typeface="Times New Roman" panose="02020603050405020304" pitchFamily="18" charset="0"/>
                <a:cs typeface="Times New Roman" panose="02020603050405020304" pitchFamily="18" charset="0"/>
              </a:rPr>
              <a:t>Each </a:t>
            </a:r>
            <a:r>
              <a:rPr lang="en-US" sz="1600" dirty="0">
                <a:latin typeface="Times New Roman" panose="02020603050405020304" pitchFamily="18" charset="0"/>
                <a:cs typeface="Times New Roman" panose="02020603050405020304" pitchFamily="18" charset="0"/>
              </a:rPr>
              <a:t>instruction is very simple and consistent</a:t>
            </a:r>
            <a:r>
              <a:rPr lang="en-US" sz="1600" dirty="0" smtClean="0">
                <a:latin typeface="Times New Roman" panose="02020603050405020304" pitchFamily="18" charset="0"/>
                <a:cs typeface="Times New Roman" panose="02020603050405020304" pitchFamily="18" charset="0"/>
              </a:rPr>
              <a:t>. </a:t>
            </a:r>
          </a:p>
          <a:p>
            <a:pPr>
              <a:lnSpc>
                <a:spcPct val="170000"/>
              </a:lnSpc>
            </a:pPr>
            <a:r>
              <a:rPr lang="en-US" sz="1600" dirty="0" smtClean="0">
                <a:latin typeface="Times New Roman" panose="02020603050405020304" pitchFamily="18" charset="0"/>
                <a:cs typeface="Times New Roman" panose="02020603050405020304" pitchFamily="18" charset="0"/>
              </a:rPr>
              <a:t>RISC </a:t>
            </a:r>
            <a:r>
              <a:rPr lang="en-US" sz="1600" dirty="0">
                <a:latin typeface="Times New Roman" panose="02020603050405020304" pitchFamily="18" charset="0"/>
                <a:cs typeface="Times New Roman" panose="02020603050405020304" pitchFamily="18" charset="0"/>
              </a:rPr>
              <a:t>processors uses simple addressing </a:t>
            </a:r>
            <a:r>
              <a:rPr lang="en-US" sz="1600" dirty="0" smtClean="0">
                <a:latin typeface="Times New Roman" panose="02020603050405020304" pitchFamily="18" charset="0"/>
                <a:cs typeface="Times New Roman" panose="02020603050405020304" pitchFamily="18" charset="0"/>
              </a:rPr>
              <a:t>modes.</a:t>
            </a:r>
          </a:p>
          <a:p>
            <a:pPr>
              <a:lnSpc>
                <a:spcPct val="170000"/>
              </a:lnSpc>
            </a:pPr>
            <a:r>
              <a:rPr lang="en-US" sz="1600" dirty="0" smtClean="0">
                <a:latin typeface="Times New Roman" panose="02020603050405020304" pitchFamily="18" charset="0"/>
                <a:cs typeface="Times New Roman" panose="02020603050405020304" pitchFamily="18" charset="0"/>
              </a:rPr>
              <a:t>RISC </a:t>
            </a:r>
            <a:r>
              <a:rPr lang="en-US" sz="1600" dirty="0">
                <a:latin typeface="Times New Roman" panose="02020603050405020304" pitchFamily="18" charset="0"/>
                <a:cs typeface="Times New Roman" panose="02020603050405020304" pitchFamily="18" charset="0"/>
              </a:rPr>
              <a:t>instruction is of uniform fixed length.</a:t>
            </a:r>
            <a:endParaRPr lang="en-US" altLang="en-US" sz="1600" dirty="0" smtClean="0">
              <a:latin typeface="Times New Roman" panose="02020603050405020304" pitchFamily="18" charset="0"/>
              <a:cs typeface="Times New Roman" panose="02020603050405020304" pitchFamily="18" charset="0"/>
            </a:endParaRPr>
          </a:p>
        </p:txBody>
      </p:sp>
      <p:pic>
        <p:nvPicPr>
          <p:cNvPr id="1026" name="Picture 2" descr="RISC and CISC Architecture - Working &amp; Their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1154098"/>
            <a:ext cx="4429125" cy="544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962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84202"/>
            <a:ext cx="8839200" cy="1015999"/>
          </a:xfrm>
        </p:spPr>
        <p:txBody>
          <a:bodyPr>
            <a:normAutofit fontScale="90000"/>
          </a:bodyPr>
          <a:lstStyle/>
          <a:p>
            <a:r>
              <a:rPr lang="en-IN" dirty="0" smtClean="0"/>
              <a:t>CISC (Complex </a:t>
            </a:r>
            <a:r>
              <a:rPr lang="en-IN" dirty="0"/>
              <a:t>Instruction Set Computer)</a:t>
            </a:r>
          </a:p>
        </p:txBody>
      </p:sp>
      <p:sp>
        <p:nvSpPr>
          <p:cNvPr id="3" name="Content Placeholder 2"/>
          <p:cNvSpPr>
            <a:spLocks noGrp="1"/>
          </p:cNvSpPr>
          <p:nvPr>
            <p:ph idx="1"/>
          </p:nvPr>
        </p:nvSpPr>
        <p:spPr>
          <a:xfrm>
            <a:off x="228600" y="1600201"/>
            <a:ext cx="8001000" cy="4709160"/>
          </a:xfrm>
        </p:spPr>
        <p:txBody>
          <a:bodyPr>
            <a:noAutofit/>
          </a:bodyPr>
          <a:lstStyle/>
          <a:p>
            <a:pPr algn="just"/>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complex instruction set </a:t>
            </a:r>
            <a:r>
              <a:rPr lang="en-US" sz="2200" dirty="0" smtClean="0">
                <a:latin typeface="Times New Roman" panose="02020603050405020304" pitchFamily="18" charset="0"/>
                <a:cs typeface="Times New Roman" panose="02020603050405020304" pitchFamily="18" charset="0"/>
              </a:rPr>
              <a:t>computer (CISC) </a:t>
            </a:r>
            <a:r>
              <a:rPr lang="en-US" sz="2200" dirty="0">
                <a:latin typeface="Times New Roman" panose="02020603050405020304" pitchFamily="18" charset="0"/>
                <a:cs typeface="Times New Roman" panose="02020603050405020304" pitchFamily="18" charset="0"/>
              </a:rPr>
              <a:t>is a computer architecture in which single instructions can execute several low-level operations (such as a load from memory, an arithmetic operation, and a memory store) or are capable of multi-step operations or addressing modes within single instructions.</a:t>
            </a:r>
          </a:p>
          <a:p>
            <a:pPr algn="just"/>
            <a:r>
              <a:rPr lang="en-US" sz="2200" dirty="0" smtClean="0">
                <a:latin typeface="Times New Roman" panose="02020603050405020304" pitchFamily="18" charset="0"/>
                <a:cs typeface="Times New Roman" panose="02020603050405020304" pitchFamily="18" charset="0"/>
              </a:rPr>
              <a:t>Examples </a:t>
            </a:r>
            <a:r>
              <a:rPr lang="en-US" sz="2200" dirty="0">
                <a:latin typeface="Times New Roman" panose="02020603050405020304" pitchFamily="18" charset="0"/>
                <a:cs typeface="Times New Roman" panose="02020603050405020304" pitchFamily="18" charset="0"/>
              </a:rPr>
              <a:t>of CISC processors are: </a:t>
            </a:r>
            <a:r>
              <a:rPr lang="en-US" sz="2200" dirty="0" smtClean="0">
                <a:latin typeface="Times New Roman" panose="02020603050405020304" pitchFamily="18" charset="0"/>
                <a:cs typeface="Times New Roman" panose="02020603050405020304" pitchFamily="18" charset="0"/>
              </a:rPr>
              <a:t> Intel </a:t>
            </a:r>
            <a:r>
              <a:rPr lang="en-US" sz="2200" dirty="0">
                <a:latin typeface="Times New Roman" panose="02020603050405020304" pitchFamily="18" charset="0"/>
                <a:cs typeface="Times New Roman" panose="02020603050405020304" pitchFamily="18" charset="0"/>
              </a:rPr>
              <a:t>386, 486, Pentium, Pentium Pro, </a:t>
            </a:r>
            <a:r>
              <a:rPr lang="en-US" sz="2200" dirty="0" smtClean="0">
                <a:latin typeface="Times New Roman" panose="02020603050405020304" pitchFamily="18" charset="0"/>
                <a:cs typeface="Times New Roman" panose="02020603050405020304" pitchFamily="18" charset="0"/>
              </a:rPr>
              <a:t>Pentium </a:t>
            </a:r>
            <a:r>
              <a:rPr lang="en-US" sz="2200" dirty="0">
                <a:latin typeface="Times New Roman" panose="02020603050405020304" pitchFamily="18" charset="0"/>
                <a:cs typeface="Times New Roman" panose="02020603050405020304" pitchFamily="18" charset="0"/>
              </a:rPr>
              <a:t>II, Pentium III </a:t>
            </a:r>
            <a:r>
              <a:rPr lang="en-US" sz="2200" dirty="0" smtClean="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Motorola’s 68000, 68020, 68040, etc</a:t>
            </a:r>
            <a:r>
              <a:rPr lang="en-US" sz="2200" dirty="0" smtClean="0">
                <a:latin typeface="Times New Roman" panose="02020603050405020304" pitchFamily="18" charset="0"/>
                <a:cs typeface="Times New Roman" panose="02020603050405020304" pitchFamily="18" charset="0"/>
              </a:rPr>
              <a:t>.</a:t>
            </a:r>
          </a:p>
          <a:p>
            <a:pPr algn="just"/>
            <a:r>
              <a:rPr lang="en-US" sz="2200" dirty="0">
                <a:latin typeface="Times New Roman" panose="02020603050405020304" pitchFamily="18" charset="0"/>
                <a:cs typeface="Times New Roman" panose="02020603050405020304" pitchFamily="18" charset="0"/>
              </a:rPr>
              <a:t>It has a large collection of complex instructions that range from simple to very complex and specialized in the assembly language level, which takes a long time to execute the instructions.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723032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52400" y="177801"/>
            <a:ext cx="7315200" cy="1154097"/>
          </a:xfrm>
        </p:spPr>
        <p:txBody>
          <a:bodyPr/>
          <a:lstStyle/>
          <a:p>
            <a:r>
              <a:rPr lang="en-US" altLang="en-US" dirty="0" smtClean="0"/>
              <a:t>CISC Feature</a:t>
            </a:r>
            <a:endParaRPr lang="th-TH" altLang="en-US" dirty="0" smtClean="0"/>
          </a:p>
        </p:txBody>
      </p:sp>
      <p:sp>
        <p:nvSpPr>
          <p:cNvPr id="40963" name="Rectangle 3"/>
          <p:cNvSpPr>
            <a:spLocks noGrp="1" noChangeArrowheads="1"/>
          </p:cNvSpPr>
          <p:nvPr>
            <p:ph type="body" idx="1"/>
          </p:nvPr>
        </p:nvSpPr>
        <p:spPr>
          <a:xfrm>
            <a:off x="345169" y="1282700"/>
            <a:ext cx="4531632" cy="4953000"/>
          </a:xfrm>
        </p:spPr>
        <p:txBody>
          <a:bodyPr>
            <a:normAutofit/>
          </a:bodyPr>
          <a:lstStyle/>
          <a:p>
            <a:pPr algn="just"/>
            <a:r>
              <a:rPr lang="en-US" sz="2000" dirty="0">
                <a:latin typeface="Times New Roman" panose="02020603050405020304" pitchFamily="18" charset="0"/>
                <a:cs typeface="Times New Roman" panose="02020603050405020304" pitchFamily="18" charset="0"/>
              </a:rPr>
              <a:t>CISC chips have a large amount of different and complex instructions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CISC </a:t>
            </a:r>
            <a:r>
              <a:rPr lang="en-US" sz="2000" dirty="0">
                <a:latin typeface="Times New Roman" panose="02020603050405020304" pitchFamily="18" charset="0"/>
                <a:cs typeface="Times New Roman" panose="02020603050405020304" pitchFamily="18" charset="0"/>
              </a:rPr>
              <a:t>machines generally make use of complex addressing modes</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Different </a:t>
            </a:r>
            <a:r>
              <a:rPr lang="en-US" sz="2000" dirty="0">
                <a:latin typeface="Times New Roman" panose="02020603050405020304" pitchFamily="18" charset="0"/>
                <a:cs typeface="Times New Roman" panose="02020603050405020304" pitchFamily="18" charset="0"/>
              </a:rPr>
              <a:t>machine programs can be executed on CISC machine</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CISC </a:t>
            </a:r>
            <a:r>
              <a:rPr lang="en-US" sz="2000" dirty="0">
                <a:latin typeface="Times New Roman" panose="02020603050405020304" pitchFamily="18" charset="0"/>
                <a:cs typeface="Times New Roman" panose="02020603050405020304" pitchFamily="18" charset="0"/>
              </a:rPr>
              <a:t>machines uses micro-program control unit</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CISC </a:t>
            </a:r>
            <a:r>
              <a:rPr lang="en-US" sz="2000" dirty="0">
                <a:latin typeface="Times New Roman" panose="02020603050405020304" pitchFamily="18" charset="0"/>
                <a:cs typeface="Times New Roman" panose="02020603050405020304" pitchFamily="18" charset="0"/>
              </a:rPr>
              <a:t>processors are having limited number of registers.</a:t>
            </a:r>
            <a:endParaRPr lang="th-TH" altLang="en-US" sz="2000" dirty="0" smtClean="0">
              <a:latin typeface="Times New Roman" panose="02020603050405020304" pitchFamily="18" charset="0"/>
            </a:endParaRPr>
          </a:p>
        </p:txBody>
      </p:sp>
      <p:pic>
        <p:nvPicPr>
          <p:cNvPr id="2050" name="Picture 2" descr="RISC and CISC Architecture - Working &amp; Their Applica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73" y="977099"/>
            <a:ext cx="4124325" cy="561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21849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04800"/>
            <a:ext cx="7772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pPr marL="109728" indent="0">
              <a:buNone/>
            </a:pPr>
            <a:r>
              <a:rPr lang="en-US" sz="2000" dirty="0" smtClean="0"/>
              <a:t>CISC Multiplication</a:t>
            </a:r>
          </a:p>
          <a:p>
            <a:pPr marL="109728" indent="0">
              <a:buNone/>
            </a:pPr>
            <a:endParaRPr lang="en-US" sz="2000" dirty="0" smtClean="0"/>
          </a:p>
          <a:p>
            <a:pPr marL="393192" lvl="1" indent="0">
              <a:buNone/>
            </a:pPr>
            <a:r>
              <a:rPr lang="en-US" sz="2000" dirty="0" smtClean="0"/>
              <a:t>MULT 1:2,2:1</a:t>
            </a:r>
          </a:p>
          <a:p>
            <a:endParaRPr lang="en-US" dirty="0"/>
          </a:p>
        </p:txBody>
      </p:sp>
    </p:spTree>
    <p:extLst>
      <p:ext uri="{BB962C8B-B14F-4D97-AF65-F5344CB8AC3E}">
        <p14:creationId xmlns:p14="http://schemas.microsoft.com/office/powerpoint/2010/main" val="296920534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CISC </a:t>
            </a:r>
            <a:r>
              <a:rPr lang="en-US" dirty="0" err="1" smtClean="0"/>
              <a:t>vs</a:t>
            </a:r>
            <a:r>
              <a:rPr lang="en-US" dirty="0" smtClean="0"/>
              <a:t> RISC</a:t>
            </a:r>
            <a:endParaRPr lang="en-IN" dirty="0"/>
          </a:p>
        </p:txBody>
      </p:sp>
      <p:sp>
        <p:nvSpPr>
          <p:cNvPr id="3" name="Content Placeholder 2"/>
          <p:cNvSpPr>
            <a:spLocks noGrp="1"/>
          </p:cNvSpPr>
          <p:nvPr>
            <p:ph idx="1"/>
          </p:nvPr>
        </p:nvSpPr>
        <p:spPr/>
        <p:txBody>
          <a:bodyPr>
            <a:normAutofit/>
          </a:bodyPr>
          <a:lstStyle/>
          <a:p>
            <a:pPr algn="just"/>
            <a:r>
              <a:rPr lang="en-US" sz="1800" dirty="0"/>
              <a:t>CISC uses </a:t>
            </a:r>
            <a:r>
              <a:rPr lang="en-US" sz="1800" b="1" dirty="0"/>
              <a:t>a large set of complex machine language instructions</a:t>
            </a:r>
            <a:r>
              <a:rPr lang="en-US" sz="1800" dirty="0"/>
              <a:t>, while RISC uses a reduced set of simpler </a:t>
            </a:r>
            <a:r>
              <a:rPr lang="en-US" sz="1800" dirty="0" smtClean="0"/>
              <a:t>instructions</a:t>
            </a:r>
          </a:p>
          <a:p>
            <a:pPr algn="just"/>
            <a:r>
              <a:rPr lang="en-US" sz="1800" dirty="0"/>
              <a:t>The primary difference between RISC and CISC architecture is that </a:t>
            </a:r>
            <a:r>
              <a:rPr lang="en-US" sz="1800" b="1" dirty="0"/>
              <a:t>RISC-based machines execute one instruction per clock cycle</a:t>
            </a:r>
            <a:r>
              <a:rPr lang="en-US" sz="1800" dirty="0"/>
              <a:t>. In a CISC processor, each instruction performs so many actions that it takes several clock cycles to complete.</a:t>
            </a:r>
            <a:endParaRPr lang="en-IN" sz="1800" dirty="0"/>
          </a:p>
        </p:txBody>
      </p:sp>
      <p:pic>
        <p:nvPicPr>
          <p:cNvPr id="4" name="Picture 2" descr="What Does RISC and CISC Mean in 2020? | by Erik Engheim | The Startup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3436" y="3276600"/>
            <a:ext cx="5400000" cy="3066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53349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77802"/>
            <a:ext cx="7086600" cy="1219199"/>
          </a:xfrm>
        </p:spPr>
        <p:txBody>
          <a:bodyPr>
            <a:normAutofit fontScale="90000"/>
          </a:bodyPr>
          <a:lstStyle/>
          <a:p>
            <a:r>
              <a:rPr lang="en-IN" dirty="0"/>
              <a:t>What is </a:t>
            </a:r>
            <a:r>
              <a:rPr lang="en-IN" dirty="0" smtClean="0"/>
              <a:t>computer Organization</a:t>
            </a:r>
            <a:r>
              <a:rPr lang="en-IN" dirty="0"/>
              <a:t>?</a:t>
            </a:r>
          </a:p>
        </p:txBody>
      </p:sp>
      <p:sp>
        <p:nvSpPr>
          <p:cNvPr id="6" name="TextBox 5"/>
          <p:cNvSpPr txBox="1"/>
          <p:nvPr/>
        </p:nvSpPr>
        <p:spPr>
          <a:xfrm>
            <a:off x="762000" y="1600201"/>
            <a:ext cx="8077200" cy="2954655"/>
          </a:xfrm>
          <a:prstGeom prst="rect">
            <a:avLst/>
          </a:prstGeom>
          <a:noFill/>
        </p:spPr>
        <p:txBody>
          <a:bodyPr wrap="square" rtlCol="0">
            <a:spAutoFit/>
          </a:bodyPr>
          <a:lstStyle/>
          <a:p>
            <a:pPr marL="91440" algn="just">
              <a:buFont typeface="Arial" pitchFamily="34" charset="0"/>
              <a:buChar char="•"/>
            </a:pPr>
            <a:r>
              <a:rPr lang="en-US" sz="2400" dirty="0"/>
              <a:t> </a:t>
            </a:r>
            <a:r>
              <a:rPr lang="en-US" sz="2400" dirty="0">
                <a:latin typeface="Times New Roman" panose="02020603050405020304" pitchFamily="18" charset="0"/>
                <a:cs typeface="Times New Roman" panose="02020603050405020304" pitchFamily="18" charset="0"/>
              </a:rPr>
              <a:t>Computer organization deals with the implementation of every hardware unit of a CPU. i.e. how a specific hardware unit works in a computer</a:t>
            </a:r>
          </a:p>
          <a:p>
            <a:pPr marL="91440" algn="just">
              <a:buFont typeface="Arial" pitchFamily="34" charset="0"/>
              <a:buChar char="•"/>
            </a:pPr>
            <a:endParaRPr lang="en-US" sz="2400" dirty="0">
              <a:latin typeface="Times New Roman" panose="02020603050405020304" pitchFamily="18" charset="0"/>
              <a:cs typeface="Times New Roman" panose="02020603050405020304" pitchFamily="18" charset="0"/>
            </a:endParaRPr>
          </a:p>
          <a:p>
            <a:pPr marL="91440" algn="just">
              <a:buFont typeface="Arial" pitchFamily="34" charset="0"/>
              <a:buChar char="•"/>
            </a:pPr>
            <a:r>
              <a:rPr lang="en-US" sz="2400" dirty="0">
                <a:latin typeface="Times New Roman" panose="02020603050405020304" pitchFamily="18" charset="0"/>
                <a:cs typeface="Times New Roman" panose="02020603050405020304" pitchFamily="18" charset="0"/>
              </a:rPr>
              <a:t> It refers to the operational units of the hardware device and interconnections between various hardware devices realize the architectural specifications.</a:t>
            </a:r>
          </a:p>
          <a:p>
            <a:pPr>
              <a:buFont typeface="Arial" pitchFamily="34" charset="0"/>
              <a:buChar char="•"/>
            </a:pPr>
            <a:endParaRPr lang="en-US" dirty="0"/>
          </a:p>
        </p:txBody>
      </p:sp>
    </p:spTree>
    <p:extLst>
      <p:ext uri="{BB962C8B-B14F-4D97-AF65-F5344CB8AC3E}">
        <p14:creationId xmlns:p14="http://schemas.microsoft.com/office/powerpoint/2010/main" val="4432534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RISC vs. CISC Architectures: Which one is bet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14992"/>
            <a:ext cx="7086600" cy="674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0360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Introduction Computer Organization and Architecture: Lesson pp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36" y="-304800"/>
            <a:ext cx="9448800" cy="7089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461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32680</TotalTime>
  <Words>2472</Words>
  <Application>Microsoft Office PowerPoint</Application>
  <PresentationFormat>On-screen Show (4:3)</PresentationFormat>
  <Paragraphs>435</Paragraphs>
  <Slides>80</Slides>
  <Notes>8</Notes>
  <HiddenSlides>7</HiddenSlides>
  <MMClips>2</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82" baseType="lpstr">
      <vt:lpstr>Concourse</vt:lpstr>
      <vt:lpstr>Clip</vt:lpstr>
      <vt:lpstr>Computer Architecture and organization   M.Nivedita Assistant Professor SCOPE VIT Chennai</vt:lpstr>
      <vt:lpstr>Books</vt:lpstr>
      <vt:lpstr>Assesment</vt:lpstr>
      <vt:lpstr>Objective </vt:lpstr>
      <vt:lpstr>Motivation</vt:lpstr>
      <vt:lpstr>PowerPoint Presentation</vt:lpstr>
      <vt:lpstr>What is computer architecture?</vt:lpstr>
      <vt:lpstr>What is computer Organization?</vt:lpstr>
      <vt:lpstr>PowerPoint Presentation</vt:lpstr>
      <vt:lpstr>PowerPoint Presentation</vt:lpstr>
      <vt:lpstr>PowerPoint Presentation</vt:lpstr>
      <vt:lpstr>Structure and Function</vt:lpstr>
      <vt:lpstr>Functional View</vt:lpstr>
      <vt:lpstr>Data Movement</vt:lpstr>
      <vt:lpstr>Storage</vt:lpstr>
      <vt:lpstr>Processing from/to storage</vt:lpstr>
      <vt:lpstr>Processing from storage to I/O</vt:lpstr>
      <vt:lpstr>Structure</vt:lpstr>
      <vt:lpstr>Structure - Top Level</vt:lpstr>
      <vt:lpstr>Structure - The CPU</vt:lpstr>
      <vt:lpstr>Structure - The Control Unit</vt:lpstr>
      <vt:lpstr>Structural components</vt:lpstr>
      <vt:lpstr>ENIAC</vt:lpstr>
      <vt:lpstr>ENIAC</vt:lpstr>
      <vt:lpstr> Von Neumann Machine</vt:lpstr>
      <vt:lpstr>The Stored Program Concept</vt:lpstr>
      <vt:lpstr>von Neumann/Turing</vt:lpstr>
      <vt:lpstr>The Von Neumann Machine &amp; IAS</vt:lpstr>
      <vt:lpstr>Structure of IAS Computer</vt:lpstr>
      <vt:lpstr>The Stored Program Concept and its Implications</vt:lpstr>
      <vt:lpstr>Four Sub-Components</vt:lpstr>
      <vt:lpstr>Memory</vt:lpstr>
      <vt:lpstr>Memory Types: RAM</vt:lpstr>
      <vt:lpstr>PowerPoint Presentation</vt:lpstr>
      <vt:lpstr>Memory Types: ROM</vt:lpstr>
      <vt:lpstr>ROM (Read Only Memory)</vt:lpstr>
      <vt:lpstr>PowerPoint Presentation</vt:lpstr>
      <vt:lpstr>Memory Types: Registers</vt:lpstr>
      <vt:lpstr>Memory Types: Other</vt:lpstr>
      <vt:lpstr>I/O: Input and Output</vt:lpstr>
      <vt:lpstr>The ALU</vt:lpstr>
      <vt:lpstr>Control Unit</vt:lpstr>
      <vt:lpstr>IAS - details</vt:lpstr>
      <vt:lpstr>IAS Memory Formats</vt:lpstr>
      <vt:lpstr>Instruction Word</vt:lpstr>
      <vt:lpstr>PowerPoint Presentation</vt:lpstr>
      <vt:lpstr>Expanded Structure of IAS Computer</vt:lpstr>
      <vt:lpstr>Registers</vt:lpstr>
      <vt:lpstr>Contd.,</vt:lpstr>
      <vt:lpstr>CONTD.,</vt:lpstr>
      <vt:lpstr>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IAS Instruction Set</vt:lpstr>
      <vt:lpstr>PowerPoint Presentation</vt:lpstr>
      <vt:lpstr>Harvard Architecture</vt:lpstr>
      <vt:lpstr>Diagrammatic view of Harvard Architecture</vt:lpstr>
      <vt:lpstr>Advantages of Harvard</vt:lpstr>
      <vt:lpstr>Disadvantages of Harvard</vt:lpstr>
      <vt:lpstr>PowerPoint Presentation</vt:lpstr>
      <vt:lpstr>Harvard vs von Neumann</vt:lpstr>
      <vt:lpstr>Harvard vs von Neumann</vt:lpstr>
      <vt:lpstr>RISC and CISC Architectures</vt:lpstr>
      <vt:lpstr>RISC (Reduced Instruction Set Computer)</vt:lpstr>
      <vt:lpstr>RISC Features</vt:lpstr>
      <vt:lpstr>CISC (Complex Instruction Set Computer)</vt:lpstr>
      <vt:lpstr>CISC Feature</vt:lpstr>
      <vt:lpstr>PowerPoint Presentation</vt:lpstr>
      <vt:lpstr>CISC vs RISC</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organisation (SWE203)</dc:title>
  <dc:creator>VITCC</dc:creator>
  <cp:lastModifiedBy>Windows User</cp:lastModifiedBy>
  <cp:revision>121</cp:revision>
  <dcterms:created xsi:type="dcterms:W3CDTF">2006-08-16T00:00:00Z</dcterms:created>
  <dcterms:modified xsi:type="dcterms:W3CDTF">2022-12-20T06:31:18Z</dcterms:modified>
</cp:coreProperties>
</file>