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63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57" r:id="rId10"/>
    <p:sldId id="274" r:id="rId11"/>
    <p:sldId id="275" r:id="rId12"/>
    <p:sldId id="276" r:id="rId13"/>
    <p:sldId id="259" r:id="rId14"/>
    <p:sldId id="277" r:id="rId15"/>
    <p:sldId id="260" r:id="rId16"/>
    <p:sldId id="261" r:id="rId17"/>
    <p:sldId id="278" r:id="rId18"/>
    <p:sldId id="279" r:id="rId19"/>
    <p:sldId id="307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90" r:id="rId28"/>
    <p:sldId id="289" r:id="rId29"/>
    <p:sldId id="291" r:id="rId30"/>
    <p:sldId id="292" r:id="rId31"/>
    <p:sldId id="293" r:id="rId32"/>
    <p:sldId id="294" r:id="rId33"/>
    <p:sldId id="308" r:id="rId34"/>
    <p:sldId id="298" r:id="rId35"/>
    <p:sldId id="305" r:id="rId36"/>
    <p:sldId id="304" r:id="rId37"/>
    <p:sldId id="302" r:id="rId38"/>
    <p:sldId id="30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7F3D6-D606-419D-95A0-A9A0F218C9FE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199E-D10B-4E9B-945C-7243731F67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314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2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717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11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560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12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65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765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13</a:t>
            </a: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970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14</a:t>
            </a: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175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17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3789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21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4608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3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922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4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2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127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5</a:t>
            </a: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331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6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5367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7</a:t>
            </a: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7415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9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1511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8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19463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b"/>
          <a:lstStyle/>
          <a:p>
            <a:pPr algn="r"/>
            <a:r>
              <a:rPr lang="en-US" sz="1200"/>
              <a:t>10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2150"/>
            <a:ext cx="4556125" cy="3416300"/>
          </a:xfrm>
          <a:ln cap="flat"/>
        </p:spPr>
      </p:sp>
      <p:sp>
        <p:nvSpPr>
          <p:cNvPr id="23559" name="Rectangle 7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984EB12F-5EFB-4099-A662-08773F6AEBF6}" type="datetimeFigureOut">
              <a:rPr lang="en-US" smtClean="0"/>
              <a:pPr/>
              <a:t>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D4BABEA1-0C1D-4D81-85D6-ED634BA0D8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Instruction is a statement by which the operation of CPU is determined.</a:t>
            </a:r>
          </a:p>
          <a:p>
            <a:pPr algn="just"/>
            <a:r>
              <a:rPr lang="en-US" dirty="0" smtClean="0"/>
              <a:t>These instructions referred as “Machine instructions or computer Instructions”</a:t>
            </a:r>
          </a:p>
          <a:p>
            <a:pPr algn="just"/>
            <a:r>
              <a:rPr lang="en-US" u="sng" dirty="0" smtClean="0"/>
              <a:t>Elements of Machine instruction</a:t>
            </a:r>
          </a:p>
          <a:p>
            <a:pPr lvl="1" algn="just"/>
            <a:r>
              <a:rPr lang="en-US" dirty="0" smtClean="0"/>
              <a:t>Operation code </a:t>
            </a:r>
          </a:p>
          <a:p>
            <a:pPr lvl="1" algn="just"/>
            <a:r>
              <a:rPr lang="en-US" dirty="0" smtClean="0"/>
              <a:t>Source operand reference </a:t>
            </a:r>
          </a:p>
          <a:p>
            <a:pPr lvl="1" algn="just"/>
            <a:r>
              <a:rPr lang="en-US" dirty="0" smtClean="0"/>
              <a:t>Result operand Reference </a:t>
            </a:r>
          </a:p>
          <a:p>
            <a:pPr lvl="1" algn="just"/>
            <a:r>
              <a:rPr lang="en-US" dirty="0" smtClean="0"/>
              <a:t>Next instruction reference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>
            <a:normAutofit/>
          </a:bodyPr>
          <a:lstStyle/>
          <a:p>
            <a:pPr marL="342900" indent="-342900"/>
            <a:r>
              <a:rPr lang="en-US"/>
              <a:t>4-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Arial" charset="0"/>
                <a:cs typeface="Arial" charset="0"/>
              </a:rPr>
              <a:t>24 Bits / 3 Bytes</a:t>
            </a:r>
          </a:p>
        </p:txBody>
      </p:sp>
      <p:sp>
        <p:nvSpPr>
          <p:cNvPr id="80938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cs typeface="Arial" pitchFamily="34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924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NextiAddr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7924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6764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CPU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Example: add M1,M2,M3, nexti</a:t>
            </a:r>
          </a:p>
          <a:p>
            <a:r>
              <a:rPr lang="en-US">
                <a:cs typeface="Arial" pitchFamily="34" charset="0"/>
              </a:rPr>
              <a:t>	M(1)</a:t>
            </a:r>
            <a:r>
              <a:rPr lang="en-US">
                <a:cs typeface="Arial" pitchFamily="34" charset="0"/>
                <a:sym typeface="Wingdings" pitchFamily="2" charset="2"/>
              </a:rPr>
              <a:t>M(2)+M(3)</a:t>
            </a:r>
            <a:r>
              <a:rPr lang="en-US">
                <a:cs typeface="Arial" pitchFamily="34" charset="0"/>
              </a:rPr>
              <a:t> 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ResAddr=1</a:t>
            </a:r>
          </a:p>
        </p:txBody>
      </p:sp>
      <p:sp>
        <p:nvSpPr>
          <p:cNvPr id="106" name="TextBox 105"/>
          <p:cNvSpPr txBox="1">
            <a:spLocks noChangeArrowheads="1"/>
          </p:cNvSpPr>
          <p:nvPr/>
        </p:nvSpPr>
        <p:spPr bwMode="auto">
          <a:xfrm>
            <a:off x="4038600" y="49958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NextiAddr=1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3006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Total=5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pitchFamily="34" charset="0"/>
              </a:rPr>
              <a:t>Total Memory Traffic= </a:t>
            </a:r>
            <a:r>
              <a:rPr lang="en-US" sz="1400" dirty="0">
                <a:cs typeface="Arial" pitchFamily="34" charset="0"/>
              </a:rPr>
              <a:t>No. of M/A to fetch + No. of M/A </a:t>
            </a:r>
            <a:r>
              <a:rPr lang="en-US" sz="1400" dirty="0" smtClean="0">
                <a:cs typeface="Arial" pitchFamily="34" charset="0"/>
              </a:rPr>
              <a:t>to Execute</a:t>
            </a:r>
            <a:endParaRPr lang="en-US" sz="1400" dirty="0">
              <a:cs typeface="Arial" pitchFamily="34" charset="0"/>
            </a:endParaRP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733800" y="60960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pitchFamily="34" charset="0"/>
              </a:rPr>
              <a:t>Total Memory Traffic= 5 + 3 =8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3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4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8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9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0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3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24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5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500"/>
                            </p:stCondLst>
                            <p:childTnLst>
                              <p:par>
                                <p:cTn id="14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5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6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7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0"/>
                            </p:stCondLst>
                            <p:childTnLst>
                              <p:par>
                                <p:cTn id="21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2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500"/>
                            </p:stCondLst>
                            <p:childTnLst>
                              <p:par>
                                <p:cTn id="24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  <p:bldP spid="76" grpId="0" animBg="1"/>
      <p:bldP spid="86" grpId="0" animBg="1"/>
      <p:bldP spid="87" grpId="0"/>
      <p:bldP spid="94" grpId="0"/>
      <p:bldP spid="95" grpId="0"/>
      <p:bldP spid="96" grpId="0"/>
      <p:bldP spid="97" grpId="0"/>
      <p:bldP spid="10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>
            <a:normAutofit/>
          </a:bodyPr>
          <a:lstStyle/>
          <a:p>
            <a:pPr marL="342900" indent="-342900"/>
            <a:r>
              <a:rPr lang="en-US"/>
              <a:t>3-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Arial" charset="0"/>
                <a:cs typeface="Arial" charset="0"/>
              </a:rPr>
              <a:t>24 Bits / 3 Bytes</a:t>
            </a:r>
          </a:p>
        </p:txBody>
      </p:sp>
      <p:sp>
        <p:nvSpPr>
          <p:cNvPr id="81962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cs typeface="Arial" pitchFamily="34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352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ResAddr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3352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8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1336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53481" y="2301082"/>
            <a:ext cx="274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5781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201862" y="2722563"/>
            <a:ext cx="3206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CPU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4478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Example: add M1,M2,M3</a:t>
            </a:r>
          </a:p>
          <a:p>
            <a:r>
              <a:rPr lang="en-US">
                <a:cs typeface="Arial" pitchFamily="34" charset="0"/>
              </a:rPr>
              <a:t>	M(1)</a:t>
            </a:r>
            <a:r>
              <a:rPr lang="en-US">
                <a:cs typeface="Arial" pitchFamily="34" charset="0"/>
                <a:sym typeface="Wingdings" pitchFamily="2" charset="2"/>
              </a:rPr>
              <a:t>M(2)+M(3)</a:t>
            </a:r>
            <a:r>
              <a:rPr lang="en-US">
                <a:cs typeface="Arial" pitchFamily="34" charset="0"/>
              </a:rPr>
              <a:t> 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Op2Addr=1</a:t>
            </a:r>
          </a:p>
        </p:txBody>
      </p:sp>
      <p:sp>
        <p:nvSpPr>
          <p:cNvPr id="105" name="TextBox 104"/>
          <p:cNvSpPr txBox="1">
            <a:spLocks noChangeArrowheads="1"/>
          </p:cNvSpPr>
          <p:nvPr/>
        </p:nvSpPr>
        <p:spPr bwMode="auto">
          <a:xfrm>
            <a:off x="4127500" y="47244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5029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Total=4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pitchFamily="34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733800" y="60960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pitchFamily="34" charset="0"/>
              </a:rPr>
              <a:t>Total Memory Traffic= 4+ 3 =7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743200" y="29972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PC</a:t>
            </a:r>
          </a:p>
        </p:txBody>
      </p:sp>
      <p:sp>
        <p:nvSpPr>
          <p:cNvPr id="80" name="TextBox 79"/>
          <p:cNvSpPr txBox="1">
            <a:spLocks noChangeArrowheads="1"/>
          </p:cNvSpPr>
          <p:nvPr/>
        </p:nvSpPr>
        <p:spPr bwMode="auto">
          <a:xfrm>
            <a:off x="3276600" y="30480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7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8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2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3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500"/>
                            </p:stCondLst>
                            <p:childTnLst>
                              <p:par>
                                <p:cTn id="14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000"/>
                            </p:stCondLst>
                            <p:childTnLst>
                              <p:par>
                                <p:cTn id="16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0"/>
                            </p:stCondLst>
                            <p:childTnLst>
                              <p:par>
                                <p:cTn id="16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2000"/>
                            </p:stCondLst>
                            <p:childTnLst>
                              <p:par>
                                <p:cTn id="169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9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0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1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500"/>
                            </p:stCondLst>
                            <p:childTnLst>
                              <p:par>
                                <p:cTn id="2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1000"/>
                            </p:stCondLst>
                            <p:childTnLst>
                              <p:par>
                                <p:cTn id="2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500"/>
                            </p:stCondLst>
                            <p:childTnLst>
                              <p:par>
                                <p:cTn id="23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1000"/>
                            </p:stCondLst>
                            <p:childTnLst>
                              <p:par>
                                <p:cTn id="2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5" grpId="0"/>
      <p:bldP spid="36" grpId="0"/>
      <p:bldP spid="37" grpId="0"/>
      <p:bldP spid="38" grpId="0"/>
      <p:bldP spid="76" grpId="0" animBg="1"/>
      <p:bldP spid="86" grpId="0" animBg="1"/>
      <p:bldP spid="87" grpId="0"/>
      <p:bldP spid="94" grpId="0"/>
      <p:bldP spid="95" grpId="0"/>
      <p:bldP spid="96" grpId="0"/>
      <p:bldP spid="97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73" grpId="0" animBg="1"/>
      <p:bldP spid="8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2-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Arial" charset="0"/>
                <a:cs typeface="Arial" charset="0"/>
              </a:rPr>
              <a:t>24 Bits / 3 Bytes</a:t>
            </a:r>
          </a:p>
        </p:txBody>
      </p:sp>
      <p:sp>
        <p:nvSpPr>
          <p:cNvPr id="82986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cs typeface="Arial" pitchFamily="34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781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Op2Addr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cs typeface="Arial" pitchFamily="34" charset="0"/>
              </a:rPr>
              <a:t>8</a:t>
            </a:r>
            <a:endParaRPr lang="en-US" dirty="0">
              <a:cs typeface="Arial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81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2057400" y="2057400"/>
            <a:ext cx="5492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rot="16200000" flipV="1">
            <a:off x="2408237" y="2255838"/>
            <a:ext cx="365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2603500" y="2451100"/>
            <a:ext cx="7318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2057400" y="2222500"/>
            <a:ext cx="30480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rot="16200000" flipV="1">
            <a:off x="2019300" y="2540000"/>
            <a:ext cx="68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2362200" y="2895600"/>
            <a:ext cx="1371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16200000" flipV="1">
            <a:off x="3309937" y="2484438"/>
            <a:ext cx="8223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CPU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371600"/>
            <a:ext cx="44196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Example: add M2,M3</a:t>
            </a:r>
          </a:p>
          <a:p>
            <a:r>
              <a:rPr lang="en-US">
                <a:cs typeface="Arial" pitchFamily="34" charset="0"/>
              </a:rPr>
              <a:t>	M(2)</a:t>
            </a:r>
            <a:r>
              <a:rPr lang="en-US">
                <a:cs typeface="Arial" pitchFamily="34" charset="0"/>
                <a:sym typeface="Wingdings" pitchFamily="2" charset="2"/>
              </a:rPr>
              <a:t>M(2)+M(3)</a:t>
            </a:r>
            <a:r>
              <a:rPr lang="en-US">
                <a:cs typeface="Arial" pitchFamily="34" charset="0"/>
              </a:rPr>
              <a:t> 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Op1Addr=1</a:t>
            </a:r>
          </a:p>
        </p:txBody>
      </p:sp>
      <p:sp>
        <p:nvSpPr>
          <p:cNvPr id="104" name="TextBox 103"/>
          <p:cNvSpPr txBox="1">
            <a:spLocks noChangeArrowheads="1"/>
          </p:cNvSpPr>
          <p:nvPr/>
        </p:nvSpPr>
        <p:spPr bwMode="auto">
          <a:xfrm>
            <a:off x="4114800" y="44624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Op2Addr=1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13200" y="4800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Total=3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Op1=1</a:t>
            </a:r>
          </a:p>
        </p:txBody>
      </p:sp>
      <p:sp>
        <p:nvSpPr>
          <p:cNvPr id="111" name="TextBox 110"/>
          <p:cNvSpPr txBox="1">
            <a:spLocks noChangeArrowheads="1"/>
          </p:cNvSpPr>
          <p:nvPr/>
        </p:nvSpPr>
        <p:spPr bwMode="auto">
          <a:xfrm>
            <a:off x="7302500" y="4386263"/>
            <a:ext cx="1600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Op2=1</a:t>
            </a:r>
          </a:p>
        </p:txBody>
      </p:sp>
      <p:sp>
        <p:nvSpPr>
          <p:cNvPr id="112" name="TextBox 111"/>
          <p:cNvSpPr txBox="1">
            <a:spLocks noChangeArrowheads="1"/>
          </p:cNvSpPr>
          <p:nvPr/>
        </p:nvSpPr>
        <p:spPr bwMode="auto">
          <a:xfrm>
            <a:off x="7315200" y="46482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953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Total=3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733800" y="60960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pitchFamily="34" charset="0"/>
              </a:rPr>
              <a:t>Total Memory Traffic= 3+ 3 =6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67000" y="29464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PC</a:t>
            </a:r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3200400" y="29972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1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2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6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7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1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2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4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500"/>
                            </p:stCondLst>
                            <p:childTnLst>
                              <p:par>
                                <p:cTn id="15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2000"/>
                            </p:stCondLst>
                            <p:childTnLst>
                              <p:par>
                                <p:cTn id="16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6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3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74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5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0"/>
                            </p:stCondLst>
                            <p:childTnLst>
                              <p:par>
                                <p:cTn id="20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1000"/>
                            </p:stCondLst>
                            <p:childTnLst>
                              <p:par>
                                <p:cTn id="21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500"/>
                            </p:stCondLst>
                            <p:childTnLst>
                              <p:par>
                                <p:cTn id="23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4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3" grpId="0" animBg="1"/>
      <p:bldP spid="36" grpId="0"/>
      <p:bldP spid="37" grpId="0"/>
      <p:bldP spid="38" grpId="0"/>
      <p:bldP spid="76" grpId="0" animBg="1"/>
      <p:bldP spid="86" grpId="0" animBg="1"/>
      <p:bldP spid="87" grpId="0"/>
      <p:bldP spid="94" grpId="0"/>
      <p:bldP spid="95" grpId="0"/>
      <p:bldP spid="96" grpId="0"/>
      <p:bldP spid="97" grpId="0"/>
      <p:bldP spid="100" grpId="0"/>
      <p:bldP spid="101" grpId="0"/>
      <p:bldP spid="102" grpId="0"/>
      <p:bldP spid="103" grpId="0"/>
      <p:bldP spid="104" grpId="0"/>
      <p:bldP spid="107" grpId="0"/>
      <p:bldP spid="108" grpId="0"/>
      <p:bldP spid="110" grpId="0"/>
      <p:bldP spid="111" grpId="0"/>
      <p:bldP spid="112" grpId="0"/>
      <p:bldP spid="113" grpId="0"/>
      <p:bldP spid="114" grpId="0"/>
      <p:bldP spid="115" grpId="0"/>
      <p:bldP spid="68" grpId="0" animBg="1"/>
      <p:bldP spid="6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Two-Address Instruction</a:t>
            </a:r>
          </a:p>
        </p:txBody>
      </p:sp>
      <p:sp>
        <p:nvSpPr>
          <p:cNvPr id="64520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55:035 Computer Architecture and Organization</a:t>
            </a:r>
          </a:p>
        </p:txBody>
      </p:sp>
      <p:sp>
        <p:nvSpPr>
          <p:cNvPr id="64519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34715A0-8ECC-495A-BCA0-145640EB87CC}" type="slidenum">
              <a:rPr lang="en-US" smtClean="0">
                <a:latin typeface="Arial" pitchFamily="34" charset="0"/>
              </a:rPr>
              <a:pPr/>
              <a:t>13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990600" y="2286000"/>
            <a:ext cx="7488238" cy="157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 smtClean="0">
                <a:latin typeface="Calibri" pitchFamily="34" charset="0"/>
              </a:rPr>
              <a:t>An Add instruction:</a:t>
            </a:r>
            <a:r>
              <a:rPr lang="en-US" sz="2400" b="1" dirty="0" smtClean="0">
                <a:latin typeface="Calibri" pitchFamily="34" charset="0"/>
              </a:rPr>
              <a:t> </a:t>
            </a:r>
            <a:r>
              <a:rPr lang="en-US" sz="2400" b="1" dirty="0" smtClean="0">
                <a:solidFill>
                  <a:srgbClr val="0033CC"/>
                </a:solidFill>
                <a:latin typeface="Calibri" pitchFamily="34" charset="0"/>
              </a:rPr>
              <a:t>Add A, B</a:t>
            </a:r>
            <a:r>
              <a:rPr lang="en-US" sz="2400" dirty="0" smtClean="0">
                <a:latin typeface="Calibri" pitchFamily="34" charset="0"/>
              </a:rPr>
              <a:t> performs the operation A</a:t>
            </a:r>
            <a:r>
              <a:rPr lang="en-US" sz="2400" dirty="0" smtClean="0">
                <a:latin typeface="Calibri" pitchFamily="34" charset="0"/>
                <a:sym typeface="Wingdings" pitchFamily="2" charset="2"/>
              </a:rPr>
              <a:t>[A]+[B]. When the sum is calculated, the result is sent to memory and stored in location A, replacing the original contents of this location.</a:t>
            </a:r>
            <a:endParaRPr lang="en-US" sz="2400" b="1" dirty="0">
              <a:solidFill>
                <a:srgbClr val="0033CC"/>
              </a:solidFill>
              <a:latin typeface="Calibri" pitchFamily="34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066800" y="3962400"/>
            <a:ext cx="7489825" cy="1300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</a:rPr>
              <a:t>C </a:t>
            </a: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 [A]+[B]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  can be implemented as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Move 	</a:t>
            </a:r>
            <a:r>
              <a:rPr lang="en-US" sz="2400" b="1" dirty="0" smtClean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C, </a:t>
            </a: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B</a:t>
            </a:r>
          </a:p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Add </a:t>
            </a:r>
            <a:r>
              <a:rPr lang="en-US" sz="2400" b="1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	</a:t>
            </a:r>
            <a:r>
              <a:rPr lang="en-US" sz="2400" b="1" smtClean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C,A</a:t>
            </a:r>
            <a:endParaRPr lang="en-US" sz="2400" b="1" dirty="0">
              <a:solidFill>
                <a:srgbClr val="0033CC"/>
              </a:solidFill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762000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1- Address Instruction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1168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38200" y="1549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930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8200" y="2311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8200" y="269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38200" y="307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38200" y="5486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38200" y="3962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38200" y="4343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38200" y="4724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38200" y="5105400"/>
            <a:ext cx="1219200" cy="381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rot="5400000">
            <a:off x="800100" y="3695700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1485106" y="36949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38200" y="939800"/>
            <a:ext cx="1219200" cy="1588"/>
          </a:xfrm>
          <a:prstGeom prst="line">
            <a:avLst/>
          </a:prstGeom>
          <a:ln>
            <a:headEnd type="triangle" w="med" len="med"/>
            <a:tailEnd type="triangle" w="med" len="med"/>
          </a:ln>
          <a:effectLst>
            <a:glow rad="63500">
              <a:schemeClr val="accent3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9600" y="558801"/>
            <a:ext cx="1676400" cy="307777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1400" dirty="0">
                <a:latin typeface="Arial" charset="0"/>
                <a:cs typeface="Arial" charset="0"/>
              </a:rPr>
              <a:t>24 Bits / 3 Bytes</a:t>
            </a:r>
          </a:p>
        </p:txBody>
      </p:sp>
      <p:sp>
        <p:nvSpPr>
          <p:cNvPr id="84010" name="TextBox 26"/>
          <p:cNvSpPr txBox="1">
            <a:spLocks noChangeArrowheads="1"/>
          </p:cNvSpPr>
          <p:nvPr/>
        </p:nvSpPr>
        <p:spPr bwMode="auto">
          <a:xfrm>
            <a:off x="685800" y="228600"/>
            <a:ext cx="16764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>
                <a:cs typeface="Arial" pitchFamily="34" charset="0"/>
              </a:rPr>
              <a:t>Memory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495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 Code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638800" y="914400"/>
            <a:ext cx="11430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Op1Addr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44958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 smtClean="0">
                <a:cs typeface="Arial" pitchFamily="34" charset="0"/>
              </a:rPr>
              <a:t>8</a:t>
            </a:r>
            <a:endParaRPr lang="en-US" dirty="0">
              <a:cs typeface="Arial" pitchFamily="34" charset="0"/>
            </a:endParaRP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5715000" y="533400"/>
            <a:ext cx="1066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cs typeface="Arial" pitchFamily="34" charset="0"/>
              </a:rPr>
              <a:t>24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V="1">
            <a:off x="2057400" y="1714500"/>
            <a:ext cx="12795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16200000" flipV="1">
            <a:off x="3248025" y="1816100"/>
            <a:ext cx="184150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6200000" flipV="1">
            <a:off x="3238500" y="2344738"/>
            <a:ext cx="22860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3187700" y="1917700"/>
            <a:ext cx="304800" cy="330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3600" dirty="0"/>
              <a:t>+</a:t>
            </a:r>
            <a:endParaRPr lang="en-US" dirty="0"/>
          </a:p>
        </p:txBody>
      </p:sp>
      <p:cxnSp>
        <p:nvCxnSpPr>
          <p:cNvPr id="81" name="Straight Connector 80"/>
          <p:cNvCxnSpPr/>
          <p:nvPr/>
        </p:nvCxnSpPr>
        <p:spPr>
          <a:xfrm rot="16200000" flipV="1">
            <a:off x="3538537" y="2239963"/>
            <a:ext cx="365125" cy="0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V="1">
            <a:off x="3492500" y="2057400"/>
            <a:ext cx="228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5400000">
            <a:off x="800894" y="6133306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5400000">
            <a:off x="1485900" y="6132512"/>
            <a:ext cx="533400" cy="1588"/>
          </a:xfrm>
          <a:prstGeom prst="line">
            <a:avLst/>
          </a:prstGeom>
          <a:ln>
            <a:prstDash val="dashDot"/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2438400" y="1447800"/>
            <a:ext cx="1524000" cy="1981200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2667000" y="10668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CPU</a:t>
            </a:r>
          </a:p>
        </p:txBody>
      </p:sp>
      <p:sp>
        <p:nvSpPr>
          <p:cNvPr id="94" name="TextBox 93"/>
          <p:cNvSpPr txBox="1">
            <a:spLocks noChangeArrowheads="1"/>
          </p:cNvSpPr>
          <p:nvPr/>
        </p:nvSpPr>
        <p:spPr bwMode="auto">
          <a:xfrm>
            <a:off x="228600" y="1524000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Op1</a:t>
            </a:r>
          </a:p>
        </p:txBody>
      </p:sp>
      <p:sp>
        <p:nvSpPr>
          <p:cNvPr id="95" name="TextBox 94"/>
          <p:cNvSpPr txBox="1">
            <a:spLocks noChangeArrowheads="1"/>
          </p:cNvSpPr>
          <p:nvPr/>
        </p:nvSpPr>
        <p:spPr bwMode="auto">
          <a:xfrm>
            <a:off x="228600" y="1916113"/>
            <a:ext cx="762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Op2</a:t>
            </a:r>
          </a:p>
        </p:txBody>
      </p:sp>
      <p:sp>
        <p:nvSpPr>
          <p:cNvPr id="96" name="TextBox 95"/>
          <p:cNvSpPr txBox="1">
            <a:spLocks noChangeArrowheads="1"/>
          </p:cNvSpPr>
          <p:nvPr/>
        </p:nvSpPr>
        <p:spPr bwMode="auto">
          <a:xfrm>
            <a:off x="0" y="2297113"/>
            <a:ext cx="9144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Resop</a:t>
            </a:r>
          </a:p>
        </p:txBody>
      </p:sp>
      <p:sp>
        <p:nvSpPr>
          <p:cNvPr id="97" name="TextBox 96"/>
          <p:cNvSpPr txBox="1">
            <a:spLocks noChangeArrowheads="1"/>
          </p:cNvSpPr>
          <p:nvPr/>
        </p:nvSpPr>
        <p:spPr bwMode="auto">
          <a:xfrm>
            <a:off x="4114800" y="1600200"/>
            <a:ext cx="4419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Example: add M2 </a:t>
            </a:r>
          </a:p>
        </p:txBody>
      </p:sp>
      <p:sp>
        <p:nvSpPr>
          <p:cNvPr id="100" name="TextBox 99"/>
          <p:cNvSpPr txBox="1">
            <a:spLocks noChangeArrowheads="1"/>
          </p:cNvSpPr>
          <p:nvPr/>
        </p:nvSpPr>
        <p:spPr bwMode="auto">
          <a:xfrm>
            <a:off x="2362200" y="3352800"/>
            <a:ext cx="3429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Calculation of Memory Accesses</a:t>
            </a:r>
          </a:p>
        </p:txBody>
      </p: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2514600" y="3700463"/>
            <a:ext cx="25908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fetch Instruction itself</a:t>
            </a:r>
          </a:p>
        </p:txBody>
      </p:sp>
      <p:sp>
        <p:nvSpPr>
          <p:cNvPr id="102" name="TextBox 101"/>
          <p:cNvSpPr txBox="1">
            <a:spLocks noChangeArrowheads="1"/>
          </p:cNvSpPr>
          <p:nvPr/>
        </p:nvSpPr>
        <p:spPr bwMode="auto">
          <a:xfrm>
            <a:off x="4216400" y="3962400"/>
            <a:ext cx="1219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Opcode=1</a:t>
            </a:r>
          </a:p>
        </p:txBody>
      </p:sp>
      <p:sp>
        <p:nvSpPr>
          <p:cNvPr id="103" name="TextBox 102"/>
          <p:cNvSpPr txBox="1">
            <a:spLocks noChangeArrowheads="1"/>
          </p:cNvSpPr>
          <p:nvPr/>
        </p:nvSpPr>
        <p:spPr bwMode="auto">
          <a:xfrm>
            <a:off x="4114800" y="41910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Op1Addr=1</a:t>
            </a:r>
          </a:p>
        </p:txBody>
      </p:sp>
      <p:sp>
        <p:nvSpPr>
          <p:cNvPr id="107" name="TextBox 106"/>
          <p:cNvSpPr txBox="1">
            <a:spLocks noChangeArrowheads="1"/>
          </p:cNvSpPr>
          <p:nvPr/>
        </p:nvSpPr>
        <p:spPr bwMode="auto">
          <a:xfrm>
            <a:off x="4038600" y="4495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Total=2</a:t>
            </a:r>
          </a:p>
        </p:txBody>
      </p:sp>
      <p:sp>
        <p:nvSpPr>
          <p:cNvPr id="108" name="TextBox 107"/>
          <p:cNvSpPr txBox="1">
            <a:spLocks noChangeArrowheads="1"/>
          </p:cNvSpPr>
          <p:nvPr/>
        </p:nvSpPr>
        <p:spPr bwMode="auto">
          <a:xfrm>
            <a:off x="5562600" y="3657600"/>
            <a:ext cx="25908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 Execute an Instruction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7302500" y="41148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Op1=1</a:t>
            </a:r>
          </a:p>
        </p:txBody>
      </p:sp>
      <p:sp>
        <p:nvSpPr>
          <p:cNvPr id="113" name="TextBox 112"/>
          <p:cNvSpPr txBox="1">
            <a:spLocks noChangeArrowheads="1"/>
          </p:cNvSpPr>
          <p:nvPr/>
        </p:nvSpPr>
        <p:spPr bwMode="auto">
          <a:xfrm>
            <a:off x="6781800" y="4419600"/>
            <a:ext cx="16002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         Total=1</a:t>
            </a:r>
          </a:p>
        </p:txBody>
      </p:sp>
      <p:sp>
        <p:nvSpPr>
          <p:cNvPr id="114" name="TextBox 113"/>
          <p:cNvSpPr txBox="1">
            <a:spLocks noChangeArrowheads="1"/>
          </p:cNvSpPr>
          <p:nvPr/>
        </p:nvSpPr>
        <p:spPr bwMode="auto">
          <a:xfrm>
            <a:off x="2209800" y="5791200"/>
            <a:ext cx="60960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cs typeface="Arial" pitchFamily="34" charset="0"/>
              </a:rPr>
              <a:t>Total Memory Traffic= No. of M/A to fetch + No. of M/A to Execute</a:t>
            </a:r>
          </a:p>
        </p:txBody>
      </p:sp>
      <p:sp>
        <p:nvSpPr>
          <p:cNvPr id="115" name="TextBox 114"/>
          <p:cNvSpPr txBox="1">
            <a:spLocks noChangeArrowheads="1"/>
          </p:cNvSpPr>
          <p:nvPr/>
        </p:nvSpPr>
        <p:spPr bwMode="auto">
          <a:xfrm>
            <a:off x="3810000" y="6096000"/>
            <a:ext cx="60960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cs typeface="Arial" pitchFamily="34" charset="0"/>
              </a:rPr>
              <a:t>Total Memory Traffic= 2+ 1 =3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705100" y="2971800"/>
            <a:ext cx="5334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PC</a:t>
            </a:r>
          </a:p>
        </p:txBody>
      </p:sp>
      <p:sp>
        <p:nvSpPr>
          <p:cNvPr id="66" name="TextBox 65"/>
          <p:cNvSpPr txBox="1">
            <a:spLocks noChangeArrowheads="1"/>
          </p:cNvSpPr>
          <p:nvPr/>
        </p:nvSpPr>
        <p:spPr bwMode="auto">
          <a:xfrm>
            <a:off x="3238500" y="302260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24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667000" y="2438400"/>
            <a:ext cx="1219200" cy="369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dirty="0"/>
              <a:t>Acc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6" dur="5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0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1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80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5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06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80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52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3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80"/>
                                        <p:tgtEl>
                                          <p:spTgt spid="8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00"/>
                            </p:stCondLst>
                            <p:childTnLst>
                              <p:par>
                                <p:cTn id="18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500"/>
                            </p:stCondLst>
                            <p:childTnLst>
                              <p:par>
                                <p:cTn id="19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2" grpId="0" animBg="1"/>
      <p:bldP spid="36" grpId="0"/>
      <p:bldP spid="37" grpId="0"/>
      <p:bldP spid="76" grpId="0" animBg="1"/>
      <p:bldP spid="86" grpId="0" animBg="1"/>
      <p:bldP spid="87" grpId="0"/>
      <p:bldP spid="94" grpId="0"/>
      <p:bldP spid="95" grpId="0"/>
      <p:bldP spid="96" grpId="0"/>
      <p:bldP spid="97" grpId="0"/>
      <p:bldP spid="100" grpId="0"/>
      <p:bldP spid="101" grpId="0"/>
      <p:bldP spid="102" grpId="0"/>
      <p:bldP spid="103" grpId="0"/>
      <p:bldP spid="107" grpId="0"/>
      <p:bldP spid="108" grpId="0"/>
      <p:bldP spid="110" grpId="0"/>
      <p:bldP spid="113" grpId="0"/>
      <p:bldP spid="114" grpId="0"/>
      <p:bldP spid="115" grpId="0"/>
      <p:bldP spid="65" grpId="0" animBg="1"/>
      <p:bldP spid="66" grpId="0"/>
      <p:bldP spid="6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One-Address Instruction</a:t>
            </a:r>
          </a:p>
        </p:txBody>
      </p:sp>
      <p:sp>
        <p:nvSpPr>
          <p:cNvPr id="65542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55:035 Computer Architecture and Organization</a:t>
            </a:r>
          </a:p>
        </p:txBody>
      </p:sp>
      <p:sp>
        <p:nvSpPr>
          <p:cNvPr id="6554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53101-092F-4CA5-A2A4-792BC718C286}" type="slidenum">
              <a:rPr lang="en-US" smtClean="0">
                <a:latin typeface="Arial" pitchFamily="34" charset="0"/>
              </a:rPr>
              <a:pPr/>
              <a:t>15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990600" y="2286000"/>
            <a:ext cx="75184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Examples: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</a:rPr>
              <a:t>Add  A</a:t>
            </a:r>
            <a:r>
              <a:rPr lang="en-US" sz="2400" dirty="0">
                <a:latin typeface="Calibri" pitchFamily="34" charset="0"/>
              </a:rPr>
              <a:t>  means:  Add the contents of memory location A to the contents of the accumulator register and place the sum back into the accumulator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</a:rPr>
              <a:t>Move A</a:t>
            </a:r>
            <a:r>
              <a:rPr lang="en-US" sz="2400" dirty="0">
                <a:latin typeface="Calibri" pitchFamily="34" charset="0"/>
              </a:rPr>
              <a:t>  means:  Copy the contents of memory location A to the accumulator register</a:t>
            </a:r>
          </a:p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</a:rPr>
              <a:t>Store  A</a:t>
            </a:r>
            <a:r>
              <a:rPr lang="en-US" sz="2400" dirty="0">
                <a:latin typeface="Calibri" pitchFamily="34" charset="0"/>
              </a:rPr>
              <a:t>  means:  Copy the contents of the accumulator register to memory location A </a:t>
            </a: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990600" y="1752600"/>
            <a:ext cx="6192838" cy="3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400">
                <a:latin typeface="Calibri" pitchFamily="34" charset="0"/>
              </a:rPr>
              <a:t>General form:  </a:t>
            </a:r>
            <a:r>
              <a:rPr lang="en-US" sz="2400" b="1">
                <a:solidFill>
                  <a:srgbClr val="0033CC"/>
                </a:solidFill>
                <a:latin typeface="Calibri" pitchFamily="34" charset="0"/>
              </a:rPr>
              <a:t>Operation  Source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One-Address Instruction</a:t>
            </a:r>
          </a:p>
        </p:txBody>
      </p:sp>
      <p:sp>
        <p:nvSpPr>
          <p:cNvPr id="66568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55:035 Computer Architecture and Organization</a:t>
            </a:r>
          </a:p>
        </p:txBody>
      </p:sp>
      <p:sp>
        <p:nvSpPr>
          <p:cNvPr id="66567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398543-5D9E-442D-949A-9D34B6ECC5BB}" type="slidenum">
              <a:rPr lang="en-US" smtClean="0">
                <a:latin typeface="Arial" pitchFamily="34" charset="0"/>
              </a:rPr>
              <a:pPr/>
              <a:t>16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66563" name="Text Box 5"/>
          <p:cNvSpPr txBox="1">
            <a:spLocks noChangeArrowheads="1"/>
          </p:cNvSpPr>
          <p:nvPr/>
        </p:nvSpPr>
        <p:spPr bwMode="auto">
          <a:xfrm>
            <a:off x="990600" y="1676400"/>
            <a:ext cx="7489825" cy="422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Thus, </a:t>
            </a:r>
            <a:r>
              <a:rPr lang="en-US" sz="2400" b="1" dirty="0">
                <a:solidFill>
                  <a:srgbClr val="0033CC"/>
                </a:solidFill>
                <a:latin typeface="Calibri" pitchFamily="34" charset="0"/>
              </a:rPr>
              <a:t>C </a:t>
            </a: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 [A]+[B]</a:t>
            </a:r>
            <a:r>
              <a:rPr lang="en-US" sz="2400" dirty="0">
                <a:latin typeface="Calibri" pitchFamily="34" charset="0"/>
                <a:sym typeface="Wingdings" pitchFamily="2" charset="2"/>
              </a:rPr>
              <a:t>  can be implemented as 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  <a:sym typeface="Wingdings" pitchFamily="2" charset="2"/>
              </a:rPr>
              <a:t>(Assembly Language)</a:t>
            </a:r>
            <a:endParaRPr lang="en-US" sz="2400" dirty="0">
              <a:latin typeface="Calibri" pitchFamily="34" charset="0"/>
            </a:endParaRPr>
          </a:p>
          <a:p>
            <a:pPr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Move A</a:t>
            </a:r>
          </a:p>
          <a:p>
            <a:pPr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Add B</a:t>
            </a:r>
          </a:p>
          <a:p>
            <a:pPr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Store C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latin typeface="Calibri" pitchFamily="34" charset="0"/>
              </a:rPr>
              <a:t>which means (Register Notation):</a:t>
            </a:r>
          </a:p>
          <a:p>
            <a:pPr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</a:rPr>
              <a:t>Accumulator </a:t>
            </a: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 [A]</a:t>
            </a:r>
          </a:p>
          <a:p>
            <a:pPr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Accumulator  [Accumulator] + [B]</a:t>
            </a:r>
          </a:p>
          <a:p>
            <a:pPr>
              <a:lnSpc>
                <a:spcPct val="6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C  [Accumulator]</a:t>
            </a:r>
            <a:endParaRPr lang="en-US" sz="2400" b="1" dirty="0">
              <a:solidFill>
                <a:srgbClr val="0033CC"/>
              </a:solidFill>
              <a:latin typeface="Calibri" pitchFamily="34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</a:pPr>
            <a:endParaRPr lang="en-US" sz="2400" b="1" dirty="0">
              <a:solidFill>
                <a:srgbClr val="0033CC"/>
              </a:solidFill>
              <a:latin typeface="Calibri" pitchFamily="34" charset="0"/>
              <a:sym typeface="Wingdings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0-Address </a:t>
            </a:r>
            <a:r>
              <a:rPr lang="en-US" dirty="0" smtClean="0"/>
              <a:t>Instruction</a:t>
            </a:r>
            <a:endParaRPr lang="en-US" dirty="0"/>
          </a:p>
        </p:txBody>
      </p:sp>
      <p:pic>
        <p:nvPicPr>
          <p:cNvPr id="8499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755650"/>
            <a:ext cx="8372475" cy="534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/>
          <p:cNvSpPr>
            <a:spLocks noGrp="1"/>
          </p:cNvSpPr>
          <p:nvPr>
            <p:ph type="title" idx="4294967295"/>
          </p:nvPr>
        </p:nvSpPr>
        <p:spPr>
          <a:xfrm>
            <a:off x="9144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/>
              <a:t>Evaluate a = (b+c)*d - e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2667000" y="914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ab+c</a:t>
            </a:r>
            <a:endParaRPr lang="en-US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9460" name="Rectangle 9"/>
          <p:cNvSpPr>
            <a:spLocks noChangeArrowheads="1"/>
          </p:cNvSpPr>
          <p:nvPr/>
        </p:nvSpPr>
        <p:spPr bwMode="auto">
          <a:xfrm>
            <a:off x="990600" y="9144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Arial" pitchFamily="34" charset="0"/>
              </a:rPr>
              <a:t>add a, b, c</a:t>
            </a:r>
          </a:p>
        </p:txBody>
      </p:sp>
      <p:sp>
        <p:nvSpPr>
          <p:cNvPr id="19461" name="Rectangle 10"/>
          <p:cNvSpPr>
            <a:spLocks noChangeArrowheads="1"/>
          </p:cNvSpPr>
          <p:nvPr/>
        </p:nvSpPr>
        <p:spPr bwMode="auto">
          <a:xfrm>
            <a:off x="990600" y="12954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70C0"/>
                </a:solidFill>
                <a:cs typeface="Arial" pitchFamily="34" charset="0"/>
              </a:rPr>
              <a:t>mul </a:t>
            </a:r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a, a, d</a:t>
            </a:r>
          </a:p>
        </p:txBody>
      </p:sp>
      <p:sp>
        <p:nvSpPr>
          <p:cNvPr id="19462" name="Rectangle 11"/>
          <p:cNvSpPr>
            <a:spLocks noChangeArrowheads="1"/>
          </p:cNvSpPr>
          <p:nvPr/>
        </p:nvSpPr>
        <p:spPr bwMode="auto">
          <a:xfrm>
            <a:off x="990600" y="16764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solidFill>
                  <a:srgbClr val="0070C0"/>
                </a:solidFill>
                <a:cs typeface="Arial" pitchFamily="34" charset="0"/>
              </a:rPr>
              <a:t>sub a, a, e</a:t>
            </a:r>
          </a:p>
        </p:txBody>
      </p:sp>
      <p:sp>
        <p:nvSpPr>
          <p:cNvPr id="19463" name="Rectangle 12"/>
          <p:cNvSpPr>
            <a:spLocks noChangeArrowheads="1"/>
          </p:cNvSpPr>
          <p:nvPr/>
        </p:nvSpPr>
        <p:spPr bwMode="auto">
          <a:xfrm>
            <a:off x="2667000" y="1295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aa*d</a:t>
            </a:r>
            <a:endParaRPr lang="en-US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9464" name="Rectangle 13"/>
          <p:cNvSpPr>
            <a:spLocks noChangeArrowheads="1"/>
          </p:cNvSpPr>
          <p:nvPr/>
        </p:nvSpPr>
        <p:spPr bwMode="auto">
          <a:xfrm>
            <a:off x="2667000" y="16764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70C0"/>
                </a:solidFill>
                <a:cs typeface="Arial" pitchFamily="34" charset="0"/>
                <a:sym typeface="Wingdings" pitchFamily="2" charset="2"/>
              </a:rPr>
              <a:t>aa-e</a:t>
            </a:r>
            <a:endParaRPr lang="en-US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9465" name="Rectangle 14"/>
          <p:cNvSpPr>
            <a:spLocks noChangeArrowheads="1"/>
          </p:cNvSpPr>
          <p:nvPr/>
        </p:nvSpPr>
        <p:spPr bwMode="auto">
          <a:xfrm>
            <a:off x="2667000" y="2297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  <a:sym typeface="Wingdings" pitchFamily="2" charset="2"/>
              </a:rPr>
              <a:t>ab</a:t>
            </a:r>
            <a:endParaRPr lang="en-US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9466" name="Rectangle 15"/>
          <p:cNvSpPr>
            <a:spLocks noChangeArrowheads="1"/>
          </p:cNvSpPr>
          <p:nvPr/>
        </p:nvSpPr>
        <p:spPr bwMode="auto">
          <a:xfrm>
            <a:off x="990600" y="2297113"/>
            <a:ext cx="14478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</a:rPr>
              <a:t>load a, b</a:t>
            </a:r>
          </a:p>
        </p:txBody>
      </p:sp>
      <p:sp>
        <p:nvSpPr>
          <p:cNvPr id="19467" name="Rectangle 16"/>
          <p:cNvSpPr>
            <a:spLocks noChangeArrowheads="1"/>
          </p:cNvSpPr>
          <p:nvPr/>
        </p:nvSpPr>
        <p:spPr bwMode="auto">
          <a:xfrm>
            <a:off x="990600" y="2678113"/>
            <a:ext cx="1524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</a:rPr>
              <a:t>add a, c</a:t>
            </a:r>
          </a:p>
        </p:txBody>
      </p:sp>
      <p:sp>
        <p:nvSpPr>
          <p:cNvPr id="19468" name="Rectangle 17"/>
          <p:cNvSpPr>
            <a:spLocks noChangeArrowheads="1"/>
          </p:cNvSpPr>
          <p:nvPr/>
        </p:nvSpPr>
        <p:spPr bwMode="auto">
          <a:xfrm>
            <a:off x="990600" y="3059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cs typeface="Arial" pitchFamily="34" charset="0"/>
              </a:rPr>
              <a:t>mul </a:t>
            </a:r>
            <a:r>
              <a:rPr lang="en-US" dirty="0">
                <a:solidFill>
                  <a:srgbClr val="00B050"/>
                </a:solidFill>
                <a:cs typeface="Arial" pitchFamily="34" charset="0"/>
              </a:rPr>
              <a:t>a, d</a:t>
            </a:r>
          </a:p>
        </p:txBody>
      </p:sp>
      <p:sp>
        <p:nvSpPr>
          <p:cNvPr id="19469" name="Rectangle 18"/>
          <p:cNvSpPr>
            <a:spLocks noChangeArrowheads="1"/>
          </p:cNvSpPr>
          <p:nvPr/>
        </p:nvSpPr>
        <p:spPr bwMode="auto">
          <a:xfrm>
            <a:off x="2667000" y="2678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  <a:sym typeface="Wingdings" pitchFamily="2" charset="2"/>
              </a:rPr>
              <a:t>aa+c</a:t>
            </a:r>
            <a:endParaRPr lang="en-US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9470" name="Rectangle 19"/>
          <p:cNvSpPr>
            <a:spLocks noChangeArrowheads="1"/>
          </p:cNvSpPr>
          <p:nvPr/>
        </p:nvSpPr>
        <p:spPr bwMode="auto">
          <a:xfrm>
            <a:off x="2667000" y="3059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  <a:sym typeface="Wingdings" pitchFamily="2" charset="2"/>
              </a:rPr>
              <a:t>aa*d</a:t>
            </a:r>
            <a:endParaRPr lang="en-US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9471" name="Rectangle 20"/>
          <p:cNvSpPr>
            <a:spLocks noChangeArrowheads="1"/>
          </p:cNvSpPr>
          <p:nvPr/>
        </p:nvSpPr>
        <p:spPr bwMode="auto">
          <a:xfrm>
            <a:off x="990600" y="3440113"/>
            <a:ext cx="1371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</a:rPr>
              <a:t>sub a, e</a:t>
            </a:r>
          </a:p>
        </p:txBody>
      </p:sp>
      <p:sp>
        <p:nvSpPr>
          <p:cNvPr id="19472" name="Rectangle 21"/>
          <p:cNvSpPr>
            <a:spLocks noChangeArrowheads="1"/>
          </p:cNvSpPr>
          <p:nvPr/>
        </p:nvSpPr>
        <p:spPr bwMode="auto">
          <a:xfrm>
            <a:off x="2667000" y="3440113"/>
            <a:ext cx="9906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B050"/>
                </a:solidFill>
                <a:cs typeface="Arial" pitchFamily="34" charset="0"/>
                <a:sym typeface="Wingdings" pitchFamily="2" charset="2"/>
              </a:rPr>
              <a:t>aa-e</a:t>
            </a:r>
            <a:endParaRPr lang="en-US">
              <a:solidFill>
                <a:srgbClr val="00B050"/>
              </a:solidFill>
              <a:cs typeface="Arial" pitchFamily="34" charset="0"/>
            </a:endParaRPr>
          </a:p>
        </p:txBody>
      </p:sp>
      <p:sp>
        <p:nvSpPr>
          <p:cNvPr id="19473" name="Rectangle 22"/>
          <p:cNvSpPr>
            <a:spLocks noChangeArrowheads="1"/>
          </p:cNvSpPr>
          <p:nvPr/>
        </p:nvSpPr>
        <p:spPr bwMode="auto">
          <a:xfrm>
            <a:off x="2667000" y="4038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Accb</a:t>
            </a:r>
            <a:endParaRPr lang="en-US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474" name="Rectangle 23"/>
          <p:cNvSpPr>
            <a:spLocks noChangeArrowheads="1"/>
          </p:cNvSpPr>
          <p:nvPr/>
        </p:nvSpPr>
        <p:spPr bwMode="auto">
          <a:xfrm>
            <a:off x="990600" y="4038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</a:rPr>
              <a:t>load b</a:t>
            </a:r>
          </a:p>
        </p:txBody>
      </p:sp>
      <p:sp>
        <p:nvSpPr>
          <p:cNvPr id="19475" name="Rectangle 24"/>
          <p:cNvSpPr>
            <a:spLocks noChangeArrowheads="1"/>
          </p:cNvSpPr>
          <p:nvPr/>
        </p:nvSpPr>
        <p:spPr bwMode="auto">
          <a:xfrm>
            <a:off x="990600" y="4419600"/>
            <a:ext cx="1524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</a:rPr>
              <a:t>add c</a:t>
            </a:r>
          </a:p>
        </p:txBody>
      </p:sp>
      <p:sp>
        <p:nvSpPr>
          <p:cNvPr id="19476" name="Rectangle 25"/>
          <p:cNvSpPr>
            <a:spLocks noChangeArrowheads="1"/>
          </p:cNvSpPr>
          <p:nvPr/>
        </p:nvSpPr>
        <p:spPr bwMode="auto">
          <a:xfrm>
            <a:off x="990600" y="4800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cs typeface="Arial" pitchFamily="34" charset="0"/>
              </a:rPr>
              <a:t>mul </a:t>
            </a:r>
            <a:r>
              <a:rPr lang="en-US" dirty="0">
                <a:solidFill>
                  <a:srgbClr val="FF0000"/>
                </a:solidFill>
                <a:cs typeface="Arial" pitchFamily="34" charset="0"/>
              </a:rPr>
              <a:t>d</a:t>
            </a:r>
          </a:p>
        </p:txBody>
      </p:sp>
      <p:sp>
        <p:nvSpPr>
          <p:cNvPr id="19477" name="Rectangle 26"/>
          <p:cNvSpPr>
            <a:spLocks noChangeArrowheads="1"/>
          </p:cNvSpPr>
          <p:nvPr/>
        </p:nvSpPr>
        <p:spPr bwMode="auto">
          <a:xfrm>
            <a:off x="2667000" y="4419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AccAcc+c</a:t>
            </a:r>
            <a:endParaRPr lang="en-US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478" name="Rectangle 27"/>
          <p:cNvSpPr>
            <a:spLocks noChangeArrowheads="1"/>
          </p:cNvSpPr>
          <p:nvPr/>
        </p:nvSpPr>
        <p:spPr bwMode="auto">
          <a:xfrm>
            <a:off x="2667000" y="4800600"/>
            <a:ext cx="14478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AccAcc*d</a:t>
            </a:r>
            <a:endParaRPr lang="en-US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479" name="Rectangle 28"/>
          <p:cNvSpPr>
            <a:spLocks noChangeArrowheads="1"/>
          </p:cNvSpPr>
          <p:nvPr/>
        </p:nvSpPr>
        <p:spPr bwMode="auto">
          <a:xfrm>
            <a:off x="990600" y="5181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</a:rPr>
              <a:t>sub e</a:t>
            </a:r>
          </a:p>
        </p:txBody>
      </p:sp>
      <p:sp>
        <p:nvSpPr>
          <p:cNvPr id="19480" name="Rectangle 29"/>
          <p:cNvSpPr>
            <a:spLocks noChangeArrowheads="1"/>
          </p:cNvSpPr>
          <p:nvPr/>
        </p:nvSpPr>
        <p:spPr bwMode="auto">
          <a:xfrm>
            <a:off x="2667000" y="5181600"/>
            <a:ext cx="1676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AccAcc-e</a:t>
            </a:r>
            <a:endParaRPr lang="en-US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481" name="Rectangle 30"/>
          <p:cNvSpPr>
            <a:spLocks noChangeArrowheads="1"/>
          </p:cNvSpPr>
          <p:nvPr/>
        </p:nvSpPr>
        <p:spPr bwMode="auto">
          <a:xfrm>
            <a:off x="990600" y="556260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</a:rPr>
              <a:t>store a</a:t>
            </a:r>
          </a:p>
        </p:txBody>
      </p:sp>
      <p:sp>
        <p:nvSpPr>
          <p:cNvPr id="19482" name="Rectangle 31"/>
          <p:cNvSpPr>
            <a:spLocks noChangeArrowheads="1"/>
          </p:cNvSpPr>
          <p:nvPr/>
        </p:nvSpPr>
        <p:spPr bwMode="auto">
          <a:xfrm>
            <a:off x="2667000" y="5562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0000"/>
                </a:solidFill>
                <a:cs typeface="Arial" pitchFamily="34" charset="0"/>
                <a:sym typeface="Wingdings" pitchFamily="2" charset="2"/>
              </a:rPr>
              <a:t>aAcc</a:t>
            </a:r>
            <a:endParaRPr lang="en-US">
              <a:solidFill>
                <a:srgbClr val="FF0000"/>
              </a:solidFill>
              <a:cs typeface="Arial" pitchFamily="34" charset="0"/>
            </a:endParaRPr>
          </a:p>
        </p:txBody>
      </p:sp>
      <p:sp>
        <p:nvSpPr>
          <p:cNvPr id="19483" name="Rectangle 39"/>
          <p:cNvSpPr>
            <a:spLocks noChangeArrowheads="1"/>
          </p:cNvSpPr>
          <p:nvPr/>
        </p:nvSpPr>
        <p:spPr bwMode="auto">
          <a:xfrm>
            <a:off x="7162800" y="1371600"/>
            <a:ext cx="990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push 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e</a:t>
            </a:r>
            <a:endParaRPr lang="en-US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9484" name="Rectangle 40"/>
          <p:cNvSpPr>
            <a:spLocks noChangeArrowheads="1"/>
          </p:cNvSpPr>
          <p:nvPr/>
        </p:nvSpPr>
        <p:spPr bwMode="auto">
          <a:xfrm>
            <a:off x="7162800" y="1752600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push 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d</a:t>
            </a:r>
            <a:endParaRPr lang="en-US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9486" name="Rectangle 42"/>
          <p:cNvSpPr>
            <a:spLocks noChangeArrowheads="1"/>
          </p:cNvSpPr>
          <p:nvPr/>
        </p:nvSpPr>
        <p:spPr bwMode="auto">
          <a:xfrm>
            <a:off x="7190509" y="2112168"/>
            <a:ext cx="914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push </a:t>
            </a: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c</a:t>
            </a:r>
            <a:endParaRPr lang="en-US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9487" name="Rectangle 43"/>
          <p:cNvSpPr>
            <a:spLocks noChangeArrowheads="1"/>
          </p:cNvSpPr>
          <p:nvPr/>
        </p:nvSpPr>
        <p:spPr bwMode="auto">
          <a:xfrm>
            <a:off x="7240570" y="3070225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mul</a:t>
            </a:r>
            <a:endParaRPr lang="en-US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  <p:sp>
        <p:nvSpPr>
          <p:cNvPr id="19489" name="Rectangle 45"/>
          <p:cNvSpPr>
            <a:spLocks noChangeArrowheads="1"/>
          </p:cNvSpPr>
          <p:nvPr/>
        </p:nvSpPr>
        <p:spPr bwMode="auto">
          <a:xfrm>
            <a:off x="7240570" y="3495530"/>
            <a:ext cx="1371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sub</a:t>
            </a:r>
          </a:p>
        </p:txBody>
      </p:sp>
      <p:sp>
        <p:nvSpPr>
          <p:cNvPr id="19490" name="Rectangle 46"/>
          <p:cNvSpPr>
            <a:spLocks noChangeArrowheads="1"/>
          </p:cNvSpPr>
          <p:nvPr/>
        </p:nvSpPr>
        <p:spPr bwMode="auto">
          <a:xfrm>
            <a:off x="7211291" y="3777456"/>
            <a:ext cx="762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pop a</a:t>
            </a:r>
          </a:p>
        </p:txBody>
      </p:sp>
      <p:sp>
        <p:nvSpPr>
          <p:cNvPr id="87075" name="TextBox 34"/>
          <p:cNvSpPr txBox="1">
            <a:spLocks noChangeArrowheads="1"/>
          </p:cNvSpPr>
          <p:nvPr/>
        </p:nvSpPr>
        <p:spPr bwMode="auto">
          <a:xfrm>
            <a:off x="0" y="6096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3-Address</a:t>
            </a:r>
          </a:p>
        </p:txBody>
      </p:sp>
      <p:sp>
        <p:nvSpPr>
          <p:cNvPr id="87076" name="TextBox 35"/>
          <p:cNvSpPr txBox="1">
            <a:spLocks noChangeArrowheads="1"/>
          </p:cNvSpPr>
          <p:nvPr/>
        </p:nvSpPr>
        <p:spPr bwMode="auto">
          <a:xfrm>
            <a:off x="0" y="1981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2-Address</a:t>
            </a:r>
          </a:p>
        </p:txBody>
      </p:sp>
      <p:sp>
        <p:nvSpPr>
          <p:cNvPr id="87077" name="TextBox 36"/>
          <p:cNvSpPr txBox="1">
            <a:spLocks noChangeArrowheads="1"/>
          </p:cNvSpPr>
          <p:nvPr/>
        </p:nvSpPr>
        <p:spPr bwMode="auto">
          <a:xfrm>
            <a:off x="0" y="37338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1-Address</a:t>
            </a:r>
          </a:p>
        </p:txBody>
      </p:sp>
      <p:sp>
        <p:nvSpPr>
          <p:cNvPr id="87078" name="TextBox 37"/>
          <p:cNvSpPr txBox="1">
            <a:spLocks noChangeArrowheads="1"/>
          </p:cNvSpPr>
          <p:nvPr/>
        </p:nvSpPr>
        <p:spPr bwMode="auto">
          <a:xfrm>
            <a:off x="6324600" y="8382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pitchFamily="34" charset="0"/>
              </a:rPr>
              <a:t>0-Address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40570" y="2482334"/>
            <a:ext cx="87716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2060"/>
                </a:solidFill>
                <a:latin typeface="Arial" charset="0"/>
                <a:cs typeface="Arial" charset="0"/>
              </a:rPr>
              <a:t>push </a:t>
            </a: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b</a:t>
            </a:r>
          </a:p>
          <a:p>
            <a:pPr>
              <a:defRPr/>
            </a:pPr>
            <a:r>
              <a:rPr lang="en-US" dirty="0" smtClean="0">
                <a:solidFill>
                  <a:srgbClr val="002060"/>
                </a:solidFill>
                <a:latin typeface="Arial" charset="0"/>
                <a:cs typeface="Arial" charset="0"/>
              </a:rPr>
              <a:t>add</a:t>
            </a:r>
            <a:endParaRPr lang="en-US" dirty="0">
              <a:solidFill>
                <a:srgbClr val="002060"/>
              </a:solidFill>
              <a:latin typeface="Arial" charset="0"/>
              <a:cs typeface="Arial" charset="0"/>
            </a:endParaRPr>
          </a:p>
          <a:p>
            <a:pPr>
              <a:defRPr/>
            </a:pPr>
            <a:endParaRPr lang="en-US" dirty="0">
              <a:solidFill>
                <a:srgbClr val="00206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5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0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9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1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1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1" dur="500"/>
                                        <p:tgtEl>
                                          <p:spTgt spid="19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4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1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9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1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1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1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/>
      <p:bldP spid="19460" grpId="0"/>
      <p:bldP spid="19461" grpId="0"/>
      <p:bldP spid="19462" grpId="0"/>
      <p:bldP spid="19463" grpId="0"/>
      <p:bldP spid="19464" grpId="0"/>
      <p:bldP spid="19465" grpId="0"/>
      <p:bldP spid="19466" grpId="0"/>
      <p:bldP spid="19467" grpId="0"/>
      <p:bldP spid="19468" grpId="0"/>
      <p:bldP spid="19469" grpId="0"/>
      <p:bldP spid="19470" grpId="0"/>
      <p:bldP spid="19471" grpId="0"/>
      <p:bldP spid="19472" grpId="0"/>
      <p:bldP spid="19473" grpId="0"/>
      <p:bldP spid="19474" grpId="0"/>
      <p:bldP spid="19475" grpId="0"/>
      <p:bldP spid="19476" grpId="0"/>
      <p:bldP spid="19477" grpId="0"/>
      <p:bldP spid="19478" grpId="0"/>
      <p:bldP spid="19479" grpId="0"/>
      <p:bldP spid="19480" grpId="0"/>
      <p:bldP spid="19481" grpId="0"/>
      <p:bldP spid="19482" grpId="0"/>
      <p:bldP spid="19483" grpId="0"/>
      <p:bldP spid="19484" grpId="0"/>
      <p:bldP spid="19486" grpId="0"/>
      <p:bldP spid="19487" grpId="0"/>
      <p:bldP spid="19489" grpId="0"/>
      <p:bldP spid="1949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34443"/>
              </p:ext>
            </p:extLst>
          </p:nvPr>
        </p:nvGraphicFramePr>
        <p:xfrm>
          <a:off x="609600" y="2971800"/>
          <a:ext cx="7543800" cy="2895600"/>
        </p:xfrm>
        <a:graphic>
          <a:graphicData uri="http://schemas.openxmlformats.org/drawingml/2006/table">
            <a:tbl>
              <a:tblPr/>
              <a:tblGrid>
                <a:gridCol w="1885950"/>
                <a:gridCol w="1885950"/>
                <a:gridCol w="1885950"/>
                <a:gridCol w="1885950"/>
              </a:tblGrid>
              <a:tr h="2895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3-ADDRESSMACHINE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Add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R1, B, 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Add R2, D, 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Mul A, R1, R2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2-ADDRESSMACHINE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R1, 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Add R1, 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Load R2,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D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Add R2,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Mul R2,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R1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Store A, R2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1-ADDRESSMACHINE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Load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Add 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Store </a:t>
                      </a: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Temp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Load 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Add 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Mul Temp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Store 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0-ADDRESSMACHINE</a:t>
                      </a:r>
                      <a:endParaRPr lang="en-US" sz="1600" dirty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dirty="0" smtClean="0"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Push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B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Push C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Push 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Push 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Add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Mul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latin typeface="Calibri"/>
                          <a:ea typeface="Calibri"/>
                          <a:cs typeface="Times New Roman"/>
                        </a:rPr>
                        <a:t>Pop </a:t>
                      </a:r>
                      <a:r>
                        <a:rPr lang="en-US" sz="1600" dirty="0">
                          <a:latin typeface="Calibri"/>
                          <a:ea typeface="Calibri"/>
                          <a:cs typeface="Times New Roman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304800" y="457200"/>
            <a:ext cx="85972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Write code to implement the expression:  A= (B + C) * (D + E)on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3-, 2-, 1- and 0-address machines.  In accordance with programming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language practice , computing the expression should not change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values of its operands.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Ans.</a:t>
            </a:r>
            <a:endParaRPr kumimoji="0" 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/>
    </mc:Choice>
    <mc:Fallback xmlns="">
      <p:transition spd="slow" advClick="0" advTm="2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b="1" dirty="0"/>
              <a:t>Instruction Sets</a:t>
            </a:r>
            <a:endParaRPr lang="en-US" dirty="0"/>
          </a:p>
        </p:txBody>
      </p:sp>
      <p:sp>
        <p:nvSpPr>
          <p:cNvPr id="68611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just"/>
            <a:r>
              <a:rPr lang="en-US" dirty="0"/>
              <a:t>The collection of different instructions that the CPU can execute is referred to as the CPU’s instruction set.</a:t>
            </a:r>
          </a:p>
          <a:p>
            <a:pPr algn="just"/>
            <a:r>
              <a:rPr lang="en-US" dirty="0"/>
              <a:t>Design Issues of Instruction Sets</a:t>
            </a:r>
          </a:p>
          <a:p>
            <a:pPr lvl="1" algn="just"/>
            <a:r>
              <a:rPr lang="en-US" dirty="0"/>
              <a:t>Operation repertoire </a:t>
            </a:r>
          </a:p>
          <a:p>
            <a:pPr lvl="1" algn="just"/>
            <a:r>
              <a:rPr lang="en-US" dirty="0"/>
              <a:t>Operand Reference</a:t>
            </a:r>
          </a:p>
          <a:p>
            <a:pPr lvl="1" algn="just"/>
            <a:r>
              <a:rPr lang="en-US" dirty="0"/>
              <a:t>Length of Instruction</a:t>
            </a:r>
          </a:p>
          <a:p>
            <a:pPr lvl="1" algn="just"/>
            <a:r>
              <a:rPr lang="en-US" dirty="0"/>
              <a:t>Data Types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latin typeface="Times New Roman" pitchFamily="18" charset="0"/>
                <a:cs typeface="Times New Roman" pitchFamily="18" charset="0"/>
              </a:rPr>
              <a:t>Addressing Modes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the operands are chosen during the program execution is dependent on the addressing mode of the instruction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modes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way in which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instruction is specified. Information contained in the instruction code is the value of the operand 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result/operand.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Addressing Modes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Immediate</a:t>
            </a:r>
          </a:p>
          <a:p>
            <a:r>
              <a:rPr lang="en-US"/>
              <a:t>Direct</a:t>
            </a:r>
          </a:p>
          <a:p>
            <a:r>
              <a:rPr lang="en-US"/>
              <a:t>Indirect</a:t>
            </a:r>
          </a:p>
          <a:p>
            <a:r>
              <a:rPr lang="en-US"/>
              <a:t>Register</a:t>
            </a:r>
          </a:p>
          <a:p>
            <a:r>
              <a:rPr lang="en-US"/>
              <a:t>Register Indirect</a:t>
            </a:r>
          </a:p>
          <a:p>
            <a:r>
              <a:rPr lang="en-US"/>
              <a:t>Displacement (Indexed) </a:t>
            </a:r>
          </a:p>
          <a:p>
            <a:r>
              <a:rPr lang="en-US"/>
              <a:t>Stack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Immediate Addressing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Operand is part of instruction</a:t>
            </a:r>
          </a:p>
          <a:p>
            <a:r>
              <a:rPr lang="en-US" dirty="0"/>
              <a:t>Operand = address field</a:t>
            </a:r>
          </a:p>
          <a:p>
            <a:r>
              <a:rPr lang="en-US" dirty="0"/>
              <a:t>e.g. ADD </a:t>
            </a:r>
            <a:r>
              <a:rPr lang="en-US" dirty="0" smtClean="0"/>
              <a:t>5</a:t>
            </a:r>
            <a:endParaRPr lang="en-US" dirty="0"/>
          </a:p>
          <a:p>
            <a:pPr lvl="1"/>
            <a:r>
              <a:rPr lang="en-US" dirty="0"/>
              <a:t>Add 5 to contents of accumulator</a:t>
            </a:r>
          </a:p>
          <a:p>
            <a:pPr lvl="1"/>
            <a:r>
              <a:rPr lang="en-US" dirty="0"/>
              <a:t>5 is operand</a:t>
            </a:r>
          </a:p>
          <a:p>
            <a:r>
              <a:rPr lang="en-US" dirty="0"/>
              <a:t>No memory reference to fetch data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Limited range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3" name="Rectangle 1027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Immediate Addressing Diagram</a:t>
            </a:r>
          </a:p>
        </p:txBody>
      </p:sp>
      <p:grpSp>
        <p:nvGrpSpPr>
          <p:cNvPr id="2" name="Group 1031"/>
          <p:cNvGrpSpPr>
            <a:grpSpLocks/>
          </p:cNvGrpSpPr>
          <p:nvPr/>
        </p:nvGrpSpPr>
        <p:grpSpPr bwMode="auto">
          <a:xfrm>
            <a:off x="1754188" y="2287588"/>
            <a:ext cx="4722812" cy="604837"/>
            <a:chOff x="1105" y="1441"/>
            <a:chExt cx="2975" cy="381"/>
          </a:xfrm>
        </p:grpSpPr>
        <p:sp>
          <p:nvSpPr>
            <p:cNvPr id="10245" name="Rectangle 1029"/>
            <p:cNvSpPr>
              <a:spLocks noChangeArrowheads="1"/>
            </p:cNvSpPr>
            <p:nvPr/>
          </p:nvSpPr>
          <p:spPr bwMode="auto">
            <a:xfrm>
              <a:off x="1105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6" name="Line 1030"/>
            <p:cNvSpPr>
              <a:spLocks noChangeShapeType="1"/>
            </p:cNvSpPr>
            <p:nvPr/>
          </p:nvSpPr>
          <p:spPr bwMode="auto">
            <a:xfrm>
              <a:off x="1729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8" name="Rectangle 1032"/>
          <p:cNvSpPr>
            <a:spLocks noChangeArrowheads="1"/>
          </p:cNvSpPr>
          <p:nvPr/>
        </p:nvSpPr>
        <p:spPr bwMode="auto">
          <a:xfrm>
            <a:off x="3887788" y="2363788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10249" name="Rectangle 1033"/>
          <p:cNvSpPr>
            <a:spLocks noChangeArrowheads="1"/>
          </p:cNvSpPr>
          <p:nvPr/>
        </p:nvSpPr>
        <p:spPr bwMode="auto">
          <a:xfrm>
            <a:off x="16779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10250" name="Rectangle 1034"/>
          <p:cNvSpPr>
            <a:spLocks noChangeArrowheads="1"/>
          </p:cNvSpPr>
          <p:nvPr/>
        </p:nvSpPr>
        <p:spPr bwMode="auto">
          <a:xfrm>
            <a:off x="31257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 Addressing</a:t>
            </a:r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Address field contains address of operand</a:t>
            </a:r>
          </a:p>
          <a:p>
            <a:r>
              <a:rPr lang="en-US" dirty="0"/>
              <a:t>Effective address (EA) = address field (A)</a:t>
            </a:r>
          </a:p>
          <a:p>
            <a:r>
              <a:rPr lang="en-US" dirty="0"/>
              <a:t>e.g.  ADD A</a:t>
            </a:r>
          </a:p>
          <a:p>
            <a:pPr lvl="1"/>
            <a:r>
              <a:rPr lang="en-US" dirty="0"/>
              <a:t>Add contents of cell A to accumulator</a:t>
            </a:r>
          </a:p>
          <a:p>
            <a:pPr lvl="1"/>
            <a:r>
              <a:rPr lang="en-US" dirty="0"/>
              <a:t>Look in memory at address A for operand</a:t>
            </a:r>
          </a:p>
          <a:p>
            <a:r>
              <a:rPr lang="en-US" dirty="0"/>
              <a:t>Single memory reference to access data</a:t>
            </a:r>
          </a:p>
          <a:p>
            <a:r>
              <a:rPr lang="en-US" dirty="0"/>
              <a:t>No additional calculations to work out </a:t>
            </a:r>
            <a:r>
              <a:rPr lang="en-US"/>
              <a:t>effective </a:t>
            </a:r>
            <a:r>
              <a:rPr lang="en-US" smtClean="0"/>
              <a:t>address</a:t>
            </a: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Direct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838200" y="2287588"/>
            <a:ext cx="4722813" cy="604837"/>
            <a:chOff x="913" y="1441"/>
            <a:chExt cx="2975" cy="381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2971800" y="2363788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Address A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762000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2514600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5791200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5791200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Rectangle 13"/>
          <p:cNvSpPr>
            <a:spLocks noChangeArrowheads="1"/>
          </p:cNvSpPr>
          <p:nvPr/>
        </p:nvSpPr>
        <p:spPr bwMode="auto">
          <a:xfrm>
            <a:off x="5791200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Rectangle 14"/>
          <p:cNvSpPr>
            <a:spLocks noChangeArrowheads="1"/>
          </p:cNvSpPr>
          <p:nvPr/>
        </p:nvSpPr>
        <p:spPr bwMode="auto">
          <a:xfrm>
            <a:off x="5791200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5791200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Rectangle 16"/>
          <p:cNvSpPr>
            <a:spLocks noChangeArrowheads="1"/>
          </p:cNvSpPr>
          <p:nvPr/>
        </p:nvSpPr>
        <p:spPr bwMode="auto">
          <a:xfrm>
            <a:off x="6324600" y="26685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6477000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14354" name="Freeform 18"/>
          <p:cNvSpPr>
            <a:spLocks/>
          </p:cNvSpPr>
          <p:nvPr/>
        </p:nvSpPr>
        <p:spPr bwMode="auto">
          <a:xfrm>
            <a:off x="3200400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Indirect Addressing (1)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Memory cell pointed to by address field contains the address of (pointer to) the operand</a:t>
            </a:r>
          </a:p>
          <a:p>
            <a:r>
              <a:rPr lang="en-US"/>
              <a:t>EA = (A)</a:t>
            </a:r>
          </a:p>
          <a:p>
            <a:pPr lvl="1"/>
            <a:r>
              <a:rPr lang="en-US"/>
              <a:t>Look in A, find address (A) and look there for operand</a:t>
            </a:r>
          </a:p>
          <a:p>
            <a:r>
              <a:rPr lang="en-US" sz="2400"/>
              <a:t>e.g. ADD (A)</a:t>
            </a:r>
          </a:p>
          <a:p>
            <a:pPr lvl="1"/>
            <a:r>
              <a:rPr lang="en-US"/>
              <a:t>Add contents of cell pointed to by contents of A to accumulator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31800" y="5692775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Rectangle 3"/>
          <p:cNvSpPr>
            <a:spLocks noChangeArrowheads="1"/>
          </p:cNvSpPr>
          <p:nvPr/>
        </p:nvSpPr>
        <p:spPr bwMode="auto">
          <a:xfrm>
            <a:off x="3124200" y="5692775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Indirect Addressing Diagram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828800"/>
            <a:ext cx="4722813" cy="604838"/>
            <a:chOff x="336" y="1490"/>
            <a:chExt cx="2975" cy="381"/>
          </a:xfrm>
        </p:grpSpPr>
        <p:sp>
          <p:nvSpPr>
            <p:cNvPr id="20486" name="Rectangle 6"/>
            <p:cNvSpPr>
              <a:spLocks noChangeArrowheads="1"/>
            </p:cNvSpPr>
            <p:nvPr/>
          </p:nvSpPr>
          <p:spPr bwMode="auto">
            <a:xfrm>
              <a:off x="336" y="1490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960" y="1495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2667000" y="1905000"/>
            <a:ext cx="147796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Address A</a:t>
            </a:r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57200" y="1905000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2209800" y="1371600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486400" y="2743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5486400" y="3429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5486400" y="4114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5486400" y="4800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6" name="Rectangle 16"/>
          <p:cNvSpPr>
            <a:spLocks noChangeArrowheads="1"/>
          </p:cNvSpPr>
          <p:nvPr/>
        </p:nvSpPr>
        <p:spPr bwMode="auto">
          <a:xfrm>
            <a:off x="5486400" y="5486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Rectangle 17"/>
          <p:cNvSpPr>
            <a:spLocks noChangeArrowheads="1"/>
          </p:cNvSpPr>
          <p:nvPr/>
        </p:nvSpPr>
        <p:spPr bwMode="auto">
          <a:xfrm>
            <a:off x="6019800" y="22098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20498" name="Rectangle 18"/>
          <p:cNvSpPr>
            <a:spLocks noChangeArrowheads="1"/>
          </p:cNvSpPr>
          <p:nvPr/>
        </p:nvSpPr>
        <p:spPr bwMode="auto">
          <a:xfrm>
            <a:off x="6172200" y="4267200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dirty="0" smtClean="0"/>
              <a:t>Operand</a:t>
            </a:r>
            <a:endParaRPr lang="en-US" dirty="0"/>
          </a:p>
        </p:txBody>
      </p:sp>
      <p:sp>
        <p:nvSpPr>
          <p:cNvPr id="20499" name="Freeform 19"/>
          <p:cNvSpPr>
            <a:spLocks/>
          </p:cNvSpPr>
          <p:nvPr/>
        </p:nvSpPr>
        <p:spPr bwMode="auto">
          <a:xfrm>
            <a:off x="2895600" y="2435225"/>
            <a:ext cx="2590800" cy="6508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409"/>
              </a:cxn>
              <a:cxn ang="0">
                <a:pos x="1631" y="409"/>
              </a:cxn>
            </a:cxnLst>
            <a:rect l="0" t="0" r="r" b="b"/>
            <a:pathLst>
              <a:path w="1632" h="410">
                <a:moveTo>
                  <a:pt x="0" y="0"/>
                </a:moveTo>
                <a:lnTo>
                  <a:pt x="0" y="409"/>
                </a:lnTo>
                <a:lnTo>
                  <a:pt x="1631" y="409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500" name="Rectangle 20"/>
          <p:cNvSpPr>
            <a:spLocks noChangeArrowheads="1"/>
          </p:cNvSpPr>
          <p:nvPr/>
        </p:nvSpPr>
        <p:spPr bwMode="auto">
          <a:xfrm>
            <a:off x="5564188" y="2894013"/>
            <a:ext cx="243046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Pointer to operand</a:t>
            </a:r>
          </a:p>
        </p:txBody>
      </p:sp>
      <p:sp>
        <p:nvSpPr>
          <p:cNvPr id="20501" name="Freeform 21"/>
          <p:cNvSpPr>
            <a:spLocks/>
          </p:cNvSpPr>
          <p:nvPr/>
        </p:nvSpPr>
        <p:spPr bwMode="auto">
          <a:xfrm>
            <a:off x="8075613" y="3084513"/>
            <a:ext cx="230187" cy="1373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44" y="0"/>
              </a:cxn>
              <a:cxn ang="0">
                <a:pos x="144" y="864"/>
              </a:cxn>
              <a:cxn ang="0">
                <a:pos x="1" y="864"/>
              </a:cxn>
            </a:cxnLst>
            <a:rect l="0" t="0" r="r" b="b"/>
            <a:pathLst>
              <a:path w="145" h="865">
                <a:moveTo>
                  <a:pt x="0" y="0"/>
                </a:moveTo>
                <a:lnTo>
                  <a:pt x="144" y="0"/>
                </a:lnTo>
                <a:lnTo>
                  <a:pt x="144" y="864"/>
                </a:lnTo>
                <a:lnTo>
                  <a:pt x="1" y="864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Indirect Addressing (2)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Large address space </a:t>
            </a:r>
          </a:p>
          <a:p>
            <a:r>
              <a:rPr lang="en-US" dirty="0"/>
              <a:t>May be nested, multilevel, cascaded</a:t>
            </a:r>
          </a:p>
          <a:p>
            <a:pPr lvl="1"/>
            <a:r>
              <a:rPr lang="en-US" dirty="0"/>
              <a:t>e.g. EA = (((A)))</a:t>
            </a:r>
          </a:p>
          <a:p>
            <a:pPr lvl="2"/>
            <a:r>
              <a:rPr lang="en-US" dirty="0"/>
              <a:t>Draw the diagram yourself</a:t>
            </a:r>
          </a:p>
          <a:p>
            <a:r>
              <a:rPr lang="en-US" dirty="0"/>
              <a:t>Multiple memory accesses to find operand</a:t>
            </a:r>
          </a:p>
          <a:p>
            <a:r>
              <a:rPr lang="en-US" dirty="0"/>
              <a:t>Hence slower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Register Addressing (1)</a:t>
            </a:r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Operand is held in register named in address filed</a:t>
            </a:r>
          </a:p>
          <a:p>
            <a:r>
              <a:rPr lang="en-US" dirty="0"/>
              <a:t>EA = R</a:t>
            </a:r>
          </a:p>
          <a:p>
            <a:r>
              <a:rPr lang="en-US" dirty="0"/>
              <a:t>Limited number of registers</a:t>
            </a:r>
          </a:p>
          <a:p>
            <a:r>
              <a:rPr lang="en-US" dirty="0"/>
              <a:t>Very small address field needed </a:t>
            </a:r>
          </a:p>
          <a:p>
            <a:pPr lvl="1"/>
            <a:r>
              <a:rPr lang="en-US" dirty="0"/>
              <a:t>Shorter instructions</a:t>
            </a:r>
          </a:p>
          <a:p>
            <a:pPr lvl="1"/>
            <a:r>
              <a:rPr lang="en-US" dirty="0"/>
              <a:t>Faster instruction fetch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/>
          <p:cNvSpPr>
            <a:spLocks noGrp="1"/>
          </p:cNvSpPr>
          <p:nvPr>
            <p:ph type="title" idx="4294967295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b="1" dirty="0"/>
              <a:t>Instruction Representations</a:t>
            </a:r>
            <a:endParaRPr lang="en-US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229600" cy="32766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Each instruction is represented by sequence of bits</a:t>
            </a:r>
          </a:p>
          <a:p>
            <a:pPr algn="just"/>
            <a:r>
              <a:rPr lang="en-US" sz="2400" dirty="0"/>
              <a:t>The instruction is divided into two fields</a:t>
            </a:r>
          </a:p>
          <a:p>
            <a:pPr lvl="1" algn="just"/>
            <a:r>
              <a:rPr lang="en-US" sz="2000" dirty="0" err="1"/>
              <a:t>Opcode</a:t>
            </a:r>
            <a:r>
              <a:rPr lang="en-US" sz="2000" dirty="0"/>
              <a:t> field</a:t>
            </a:r>
          </a:p>
          <a:p>
            <a:pPr lvl="1" algn="just"/>
            <a:r>
              <a:rPr lang="en-US" sz="2000" dirty="0"/>
              <a:t>Operand field</a:t>
            </a:r>
          </a:p>
          <a:p>
            <a:pPr algn="just"/>
            <a:r>
              <a:rPr lang="en-US" sz="2400" dirty="0"/>
              <a:t> This operand field further divided into one to four fields.</a:t>
            </a:r>
          </a:p>
          <a:p>
            <a:pPr algn="just"/>
            <a:r>
              <a:rPr lang="en-US" sz="2400" dirty="0"/>
              <a:t>This layout of the instruction is known as the “Instruction Format”</a:t>
            </a:r>
          </a:p>
          <a:p>
            <a:pPr algn="just"/>
            <a:r>
              <a:rPr lang="en-US" sz="2400" dirty="0"/>
              <a:t>Simple instruction format</a:t>
            </a:r>
          </a:p>
          <a:p>
            <a:endParaRPr lang="en-US" sz="2000" dirty="0"/>
          </a:p>
        </p:txBody>
      </p:sp>
      <p:grpSp>
        <p:nvGrpSpPr>
          <p:cNvPr id="9" name="Group 8"/>
          <p:cNvGrpSpPr/>
          <p:nvPr/>
        </p:nvGrpSpPr>
        <p:grpSpPr>
          <a:xfrm>
            <a:off x="1295400" y="5105400"/>
            <a:ext cx="6324600" cy="609600"/>
            <a:chOff x="990600" y="4572000"/>
            <a:chExt cx="6324600" cy="609600"/>
          </a:xfrm>
        </p:grpSpPr>
        <p:sp>
          <p:nvSpPr>
            <p:cNvPr id="4" name="Rectangle 3"/>
            <p:cNvSpPr/>
            <p:nvPr/>
          </p:nvSpPr>
          <p:spPr>
            <a:xfrm>
              <a:off x="990600" y="4572000"/>
              <a:ext cx="9906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err="1"/>
                <a:t>Opcode</a:t>
              </a:r>
              <a:endParaRPr lang="en-US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93900" y="4572000"/>
              <a:ext cx="12827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Operand</a:t>
              </a:r>
            </a:p>
            <a:p>
              <a:pPr algn="ctr">
                <a:defRPr/>
              </a:pPr>
              <a:r>
                <a:rPr lang="en-US" dirty="0"/>
                <a:t>Address1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3276600" y="4572000"/>
              <a:ext cx="12827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Operand</a:t>
              </a:r>
            </a:p>
            <a:p>
              <a:pPr algn="ctr">
                <a:defRPr/>
              </a:pPr>
              <a:r>
                <a:rPr lang="en-US" dirty="0"/>
                <a:t>Address2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72000" y="4572000"/>
              <a:ext cx="12827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/>
                <a:t>Result</a:t>
              </a:r>
            </a:p>
            <a:p>
              <a:pPr algn="ctr">
                <a:defRPr/>
              </a:pPr>
              <a:r>
                <a:rPr lang="en-US" dirty="0"/>
                <a:t>Address1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5867400" y="4572000"/>
              <a:ext cx="1447800" cy="609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 smtClean="0"/>
                <a:t>Next </a:t>
              </a:r>
              <a:endParaRPr lang="en-US" dirty="0"/>
            </a:p>
            <a:p>
              <a:pPr algn="ctr">
                <a:defRPr/>
              </a:pPr>
              <a:r>
                <a:rPr lang="en-US" dirty="0"/>
                <a:t>Instruction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Register Addressing (2)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memory access</a:t>
            </a:r>
          </a:p>
          <a:p>
            <a:r>
              <a:rPr lang="en-US" dirty="0"/>
              <a:t>Very fast execution</a:t>
            </a:r>
          </a:p>
          <a:p>
            <a:r>
              <a:rPr lang="en-US" dirty="0"/>
              <a:t>Very limited address space</a:t>
            </a:r>
          </a:p>
          <a:p>
            <a:r>
              <a:rPr lang="en-US" dirty="0"/>
              <a:t>Multiple registers helps performance</a:t>
            </a:r>
          </a:p>
          <a:p>
            <a:pPr lvl="1"/>
            <a:r>
              <a:rPr lang="en-US" dirty="0"/>
              <a:t>Requires good assembly programming or compiler </a:t>
            </a:r>
            <a:r>
              <a:rPr lang="en-US" dirty="0" smtClean="0"/>
              <a:t>writing</a:t>
            </a:r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2439988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Register Addressing Diagram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65175" y="2287588"/>
            <a:ext cx="4722813" cy="604837"/>
            <a:chOff x="913" y="1441"/>
            <a:chExt cx="2975" cy="381"/>
          </a:xfrm>
        </p:grpSpPr>
        <p:sp>
          <p:nvSpPr>
            <p:cNvPr id="26629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0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2060575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 Address R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88975" y="2363788"/>
            <a:ext cx="11287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2441575" y="1830388"/>
            <a:ext cx="1500188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5718175" y="3201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Rectangle 12"/>
          <p:cNvSpPr>
            <a:spLocks noChangeArrowheads="1"/>
          </p:cNvSpPr>
          <p:nvPr/>
        </p:nvSpPr>
        <p:spPr bwMode="auto">
          <a:xfrm>
            <a:off x="5718175" y="38877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Rectangle 13"/>
          <p:cNvSpPr>
            <a:spLocks noChangeArrowheads="1"/>
          </p:cNvSpPr>
          <p:nvPr/>
        </p:nvSpPr>
        <p:spPr bwMode="auto">
          <a:xfrm>
            <a:off x="5718175" y="4573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5718175" y="5259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5718175" y="5945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251575" y="2668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403975" y="4725988"/>
            <a:ext cx="12303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26642" name="Freeform 18"/>
          <p:cNvSpPr>
            <a:spLocks/>
          </p:cNvSpPr>
          <p:nvPr/>
        </p:nvSpPr>
        <p:spPr bwMode="auto">
          <a:xfrm>
            <a:off x="3127375" y="2894013"/>
            <a:ext cx="2590800" cy="20224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273"/>
              </a:cxn>
              <a:cxn ang="0">
                <a:pos x="1631" y="1273"/>
              </a:cxn>
            </a:cxnLst>
            <a:rect l="0" t="0" r="r" b="b"/>
            <a:pathLst>
              <a:path w="1632" h="1274">
                <a:moveTo>
                  <a:pt x="0" y="0"/>
                </a:moveTo>
                <a:lnTo>
                  <a:pt x="0" y="1273"/>
                </a:lnTo>
                <a:lnTo>
                  <a:pt x="1631" y="127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600"/>
              <a:t>Register Indirect Addressing</a:t>
            </a:r>
          </a:p>
        </p:txBody>
      </p:sp>
      <p:sp>
        <p:nvSpPr>
          <p:cNvPr id="28677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mtClean="0"/>
              <a:t>EA </a:t>
            </a:r>
            <a:r>
              <a:rPr lang="en-US" dirty="0"/>
              <a:t>= (R)</a:t>
            </a:r>
          </a:p>
          <a:p>
            <a:r>
              <a:rPr lang="en-US" dirty="0"/>
              <a:t>Operand is in memory cell pointed to by contents of register R</a:t>
            </a:r>
          </a:p>
          <a:p>
            <a:r>
              <a:rPr lang="en-US" dirty="0"/>
              <a:t>Large address space </a:t>
            </a:r>
          </a:p>
          <a:p>
            <a:r>
              <a:rPr lang="en-US" dirty="0"/>
              <a:t>One fewer memory access than indirect addressing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sz="2100"/>
              <a:t>Register Indirect Addressing Diagram</a:t>
            </a:r>
            <a:endParaRPr lang="en-US" sz="2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449388" y="2287588"/>
            <a:ext cx="4722812" cy="604837"/>
            <a:chOff x="913" y="1441"/>
            <a:chExt cx="2975" cy="381"/>
          </a:xfrm>
        </p:grpSpPr>
        <p:sp>
          <p:nvSpPr>
            <p:cNvPr id="30725" name="Rectangle 5"/>
            <p:cNvSpPr>
              <a:spLocks noChangeArrowheads="1"/>
            </p:cNvSpPr>
            <p:nvPr/>
          </p:nvSpPr>
          <p:spPr bwMode="auto">
            <a:xfrm>
              <a:off x="913" y="1441"/>
              <a:ext cx="2975" cy="3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26" name="Line 6"/>
            <p:cNvSpPr>
              <a:spLocks noChangeShapeType="1"/>
            </p:cNvSpPr>
            <p:nvPr/>
          </p:nvSpPr>
          <p:spPr bwMode="auto">
            <a:xfrm>
              <a:off x="1537" y="1446"/>
              <a:ext cx="0" cy="3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3009900" y="2363788"/>
            <a:ext cx="2551113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 Address R</a:t>
            </a:r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373188" y="2363788"/>
            <a:ext cx="11287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Opcode</a:t>
            </a:r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3125788" y="1830388"/>
            <a:ext cx="1500187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Instruction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402388" y="31242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6402388" y="38100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6402388" y="44958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6402388" y="51816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6402388" y="5867400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6935788" y="25908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Memory</a:t>
            </a:r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7088188" y="4648200"/>
            <a:ext cx="1230312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Operand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1449388" y="38115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1449388" y="44973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1449388" y="51831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1449388" y="5868988"/>
            <a:ext cx="2587625" cy="6826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1525588" y="4649788"/>
            <a:ext cx="249872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Pointer to Operand</a:t>
            </a:r>
          </a:p>
        </p:txBody>
      </p:sp>
      <p:sp>
        <p:nvSpPr>
          <p:cNvPr id="30743" name="Line 23"/>
          <p:cNvSpPr>
            <a:spLocks noChangeShapeType="1"/>
          </p:cNvSpPr>
          <p:nvPr/>
        </p:nvSpPr>
        <p:spPr bwMode="auto">
          <a:xfrm>
            <a:off x="3429000" y="2903538"/>
            <a:ext cx="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Line 24"/>
          <p:cNvSpPr>
            <a:spLocks noChangeShapeType="1"/>
          </p:cNvSpPr>
          <p:nvPr/>
        </p:nvSpPr>
        <p:spPr bwMode="auto">
          <a:xfrm flipH="1">
            <a:off x="681038" y="3429000"/>
            <a:ext cx="27543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25"/>
          <p:cNvSpPr>
            <a:spLocks noChangeArrowheads="1"/>
          </p:cNvSpPr>
          <p:nvPr/>
        </p:nvSpPr>
        <p:spPr bwMode="auto">
          <a:xfrm>
            <a:off x="2135188" y="3430588"/>
            <a:ext cx="1314450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/>
              <a:t>Registers</a:t>
            </a:r>
          </a:p>
        </p:txBody>
      </p:sp>
      <p:sp>
        <p:nvSpPr>
          <p:cNvPr id="30746" name="Freeform 26"/>
          <p:cNvSpPr>
            <a:spLocks/>
          </p:cNvSpPr>
          <p:nvPr/>
        </p:nvSpPr>
        <p:spPr bwMode="auto">
          <a:xfrm>
            <a:off x="685800" y="3429000"/>
            <a:ext cx="763588" cy="1411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888"/>
              </a:cxn>
              <a:cxn ang="0">
                <a:pos x="480" y="888"/>
              </a:cxn>
            </a:cxnLst>
            <a:rect l="0" t="0" r="r" b="b"/>
            <a:pathLst>
              <a:path w="481" h="889">
                <a:moveTo>
                  <a:pt x="0" y="0"/>
                </a:moveTo>
                <a:lnTo>
                  <a:pt x="0" y="888"/>
                </a:lnTo>
                <a:lnTo>
                  <a:pt x="480" y="888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48" name="Line 28"/>
          <p:cNvSpPr>
            <a:spLocks noChangeShapeType="1"/>
          </p:cNvSpPr>
          <p:nvPr/>
        </p:nvSpPr>
        <p:spPr bwMode="auto">
          <a:xfrm>
            <a:off x="4038600" y="4800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494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Relative Addressing</a:t>
            </a:r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A version of displacement addressing</a:t>
            </a:r>
          </a:p>
          <a:p>
            <a:r>
              <a:rPr lang="en-US" dirty="0"/>
              <a:t>R = Program counter, PC</a:t>
            </a:r>
          </a:p>
          <a:p>
            <a:r>
              <a:rPr lang="en-US" dirty="0"/>
              <a:t>EA = A + (PC)</a:t>
            </a:r>
          </a:p>
          <a:p>
            <a:r>
              <a:rPr lang="en-US" dirty="0"/>
              <a:t>i.e. get operand from A cells from current location pointed to by PC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Indexed Addressing Mode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 holds base address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R holds displacement, may be explicit or implicit (segment registers in 8086)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Content of the index register is added to the address part of the instruction to obtain effective address of the operand</a:t>
            </a:r>
            <a:r>
              <a:rPr lang="en-US" sz="2800" dirty="0" smtClean="0"/>
              <a:t>.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EA = A + (SI)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Ex: </a:t>
            </a:r>
            <a:r>
              <a:rPr lang="en-US" sz="2800" dirty="0" err="1"/>
              <a:t>Mov</a:t>
            </a:r>
            <a:r>
              <a:rPr lang="en-US" sz="2800" dirty="0"/>
              <a:t> CX, [SI] 2400H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Advantage: </a:t>
            </a:r>
            <a:r>
              <a:rPr lang="en-US" sz="2800" dirty="0" smtClean="0"/>
              <a:t>Flexibility</a:t>
            </a: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dirty="0"/>
              <a:t>Disadvantage: Complexity</a:t>
            </a:r>
          </a:p>
          <a:p>
            <a:pPr>
              <a:lnSpc>
                <a:spcPct val="80000"/>
              </a:lnSpc>
            </a:pP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Base Register Addressing Mode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The content of the base register is added to the address part of the instruction to obtain the effective address of the operand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/>
              <a:t>EA = A + (</a:t>
            </a:r>
            <a:r>
              <a:rPr lang="en-US" sz="2800" dirty="0" smtClean="0"/>
              <a:t>BX)</a:t>
            </a:r>
          </a:p>
          <a:p>
            <a:r>
              <a:rPr lang="en-US" sz="2800" dirty="0" smtClean="0"/>
              <a:t>Ex: </a:t>
            </a:r>
            <a:r>
              <a:rPr lang="en-US" sz="2800" dirty="0" err="1" smtClean="0"/>
              <a:t>Mov</a:t>
            </a:r>
            <a:r>
              <a:rPr lang="en-US" sz="2800" dirty="0" smtClean="0"/>
              <a:t> 2345H [BX], 0AC24H</a:t>
            </a:r>
          </a:p>
          <a:p>
            <a:r>
              <a:rPr lang="en-US" sz="2800" dirty="0" smtClean="0"/>
              <a:t>Advantage</a:t>
            </a:r>
            <a:r>
              <a:rPr lang="en-US" sz="2800" dirty="0"/>
              <a:t>: Flexibility</a:t>
            </a:r>
          </a:p>
          <a:p>
            <a:r>
              <a:rPr lang="en-US" sz="2800" dirty="0"/>
              <a:t>Disadvantage: Complexity</a:t>
            </a:r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06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Stack Addressing</a:t>
            </a:r>
          </a:p>
        </p:txBody>
      </p:sp>
      <p:sp>
        <p:nvSpPr>
          <p:cNvPr id="45061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 dirty="0"/>
              <a:t>Operand is (implicitly) on top of stack</a:t>
            </a:r>
          </a:p>
          <a:p>
            <a:r>
              <a:rPr lang="en-US" dirty="0"/>
              <a:t>e.g. </a:t>
            </a:r>
          </a:p>
          <a:p>
            <a:pPr lvl="1"/>
            <a:r>
              <a:rPr lang="en-US" dirty="0"/>
              <a:t>ADD	Pop top two items from stack				</a:t>
            </a:r>
            <a:r>
              <a:rPr lang="en-US" dirty="0" smtClean="0"/>
              <a:t>	              and </a:t>
            </a:r>
            <a:r>
              <a:rPr lang="en-US" dirty="0"/>
              <a:t>add</a:t>
            </a:r>
          </a:p>
          <a:p>
            <a:pPr>
              <a:buFont typeface="Monotype Sorts" pitchFamily="2" charset="2"/>
              <a:buChar char="y"/>
            </a:pPr>
            <a:endParaRPr lang="en-US" sz="24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57200"/>
            <a:ext cx="8534400" cy="75895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Auto Increment and Auto Decrement Addressing Modes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50392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addressing mode is used when the address stored in the register refers to a table of data in memory, it is necessary to increment or decrement the register after every access to the table.</a:t>
            </a:r>
          </a:p>
          <a:p>
            <a:r>
              <a:rPr lang="en-US" dirty="0" smtClean="0"/>
              <a:t>Ex: Add R1, (R2)+</a:t>
            </a:r>
          </a:p>
          <a:p>
            <a:pPr marL="0" indent="0">
              <a:buNone/>
            </a:pPr>
            <a:r>
              <a:rPr lang="en-US" dirty="0" smtClean="0"/>
              <a:t> R1   &lt;-    R1+R2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mtClean="0"/>
              <a:t>R2  &lt;-   </a:t>
            </a:r>
            <a:r>
              <a:rPr lang="en-US" dirty="0" smtClean="0"/>
              <a:t>R2+1</a:t>
            </a:r>
          </a:p>
          <a:p>
            <a:pPr>
              <a:buNone/>
            </a:pPr>
            <a:r>
              <a:rPr lang="en-US" dirty="0" smtClean="0"/>
              <a:t>      Add R1,-(R2)</a:t>
            </a:r>
          </a:p>
          <a:p>
            <a:pPr>
              <a:buNone/>
            </a:pPr>
            <a:r>
              <a:rPr lang="en-US" dirty="0" smtClean="0"/>
              <a:t>R2&lt;- R2-1</a:t>
            </a:r>
          </a:p>
          <a:p>
            <a:pPr>
              <a:buNone/>
            </a:pPr>
            <a:r>
              <a:rPr lang="en-US" dirty="0" smtClean="0"/>
              <a:t>R1&lt;- R1+R2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 idx="4294967295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dirty="0"/>
              <a:t>Instruction </a:t>
            </a:r>
            <a:r>
              <a:rPr lang="en-US" dirty="0" smtClean="0"/>
              <a:t>Set Types</a:t>
            </a:r>
            <a:endParaRPr lang="en-US" dirty="0"/>
          </a:p>
        </p:txBody>
      </p:sp>
      <p:sp>
        <p:nvSpPr>
          <p:cNvPr id="70659" name="Content Placeholder 2"/>
          <p:cNvSpPr>
            <a:spLocks noGrp="1"/>
          </p:cNvSpPr>
          <p:nvPr>
            <p:ph idx="4294967295"/>
          </p:nvPr>
        </p:nvSpPr>
        <p:spPr>
          <a:xfrm>
            <a:off x="228600" y="2057400"/>
            <a:ext cx="8229600" cy="4525963"/>
          </a:xfrm>
        </p:spPr>
        <p:txBody>
          <a:bodyPr/>
          <a:lstStyle/>
          <a:p>
            <a:r>
              <a:rPr lang="en-US" dirty="0"/>
              <a:t>Instruction Set is categorized into types based on </a:t>
            </a:r>
          </a:p>
          <a:p>
            <a:pPr lvl="1"/>
            <a:r>
              <a:rPr lang="en-US" dirty="0"/>
              <a:t>Operation performed, </a:t>
            </a:r>
          </a:p>
          <a:p>
            <a:pPr lvl="1"/>
            <a:r>
              <a:rPr lang="en-US" dirty="0"/>
              <a:t>number of operand addresses </a:t>
            </a:r>
          </a:p>
          <a:p>
            <a:pPr lvl="1"/>
            <a:r>
              <a:rPr lang="en-US" dirty="0"/>
              <a:t>and addressing modes.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 idx="4294967295"/>
          </p:nvPr>
        </p:nvSpPr>
        <p:spPr>
          <a:xfrm>
            <a:off x="228600" y="0"/>
            <a:ext cx="8229600" cy="1143000"/>
          </a:xfrm>
        </p:spPr>
        <p:txBody>
          <a:bodyPr/>
          <a:lstStyle/>
          <a:p>
            <a:r>
              <a:rPr lang="en-US" sz="3200" dirty="0"/>
              <a:t>Instruction Set category Based on Operation</a:t>
            </a:r>
            <a:endParaRPr lang="en-US" sz="4000" dirty="0"/>
          </a:p>
        </p:txBody>
      </p:sp>
      <p:sp>
        <p:nvSpPr>
          <p:cNvPr id="71683" name="Content Placeholder 2"/>
          <p:cNvSpPr>
            <a:spLocks noGrp="1"/>
          </p:cNvSpPr>
          <p:nvPr>
            <p:ph idx="4294967295"/>
          </p:nvPr>
        </p:nvSpPr>
        <p:spPr>
          <a:xfrm>
            <a:off x="381000" y="1524000"/>
            <a:ext cx="8229600" cy="4983163"/>
          </a:xfrm>
        </p:spPr>
        <p:txBody>
          <a:bodyPr/>
          <a:lstStyle/>
          <a:p>
            <a:pPr algn="just"/>
            <a:r>
              <a:rPr lang="en-US" b="1" dirty="0"/>
              <a:t>Data movement  instructions: </a:t>
            </a:r>
            <a:r>
              <a:rPr lang="en-US" dirty="0"/>
              <a:t>Move data from a memory location or register to another memory location or register without changing its form.</a:t>
            </a:r>
          </a:p>
          <a:p>
            <a:pPr lvl="1"/>
            <a:r>
              <a:rPr lang="en-US" dirty="0"/>
              <a:t>Memory</a:t>
            </a:r>
          </a:p>
          <a:p>
            <a:pPr lvl="2"/>
            <a:r>
              <a:rPr lang="en-US" dirty="0"/>
              <a:t>LOAD, STORE, MOV</a:t>
            </a:r>
          </a:p>
          <a:p>
            <a:pPr lvl="1"/>
            <a:r>
              <a:rPr lang="en-US" dirty="0"/>
              <a:t>I\O Instructions</a:t>
            </a:r>
          </a:p>
          <a:p>
            <a:pPr lvl="2"/>
            <a:r>
              <a:rPr lang="en-US" dirty="0"/>
              <a:t>IN, OUT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 idx="4294967295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3200" dirty="0"/>
              <a:t>Instruction Set category Based on Operation</a:t>
            </a:r>
            <a:endParaRPr lang="en-US" sz="4000" dirty="0"/>
          </a:p>
        </p:txBody>
      </p:sp>
      <p:sp>
        <p:nvSpPr>
          <p:cNvPr id="72707" name="Content Placeholder 2"/>
          <p:cNvSpPr>
            <a:spLocks noGrp="1"/>
          </p:cNvSpPr>
          <p:nvPr>
            <p:ph idx="4294967295"/>
          </p:nvPr>
        </p:nvSpPr>
        <p:spPr>
          <a:xfrm>
            <a:off x="457200" y="1874837"/>
            <a:ext cx="8229600" cy="4983163"/>
          </a:xfrm>
        </p:spPr>
        <p:txBody>
          <a:bodyPr/>
          <a:lstStyle/>
          <a:p>
            <a:pPr algn="just"/>
            <a:r>
              <a:rPr lang="en-US" b="1" dirty="0"/>
              <a:t>Data Processing Instructions</a:t>
            </a:r>
            <a:r>
              <a:rPr lang="en-US" dirty="0"/>
              <a:t>: Arithmetic and logic (ALU) instructions - Changes the form of one or more operands to produce a result stored in another location</a:t>
            </a:r>
          </a:p>
          <a:p>
            <a:pPr lvl="1" algn="just"/>
            <a:r>
              <a:rPr lang="en-US" dirty="0"/>
              <a:t>Arithmetic</a:t>
            </a:r>
          </a:p>
          <a:p>
            <a:pPr lvl="2" algn="just"/>
            <a:r>
              <a:rPr lang="en-US" dirty="0"/>
              <a:t>Add, Sub, MUL</a:t>
            </a:r>
          </a:p>
          <a:p>
            <a:pPr lvl="1" algn="just"/>
            <a:r>
              <a:rPr lang="en-US" dirty="0"/>
              <a:t>logic Instructions</a:t>
            </a:r>
          </a:p>
          <a:p>
            <a:pPr lvl="2" algn="just"/>
            <a:r>
              <a:rPr lang="en-US" dirty="0"/>
              <a:t>AND, OR, 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 idx="4294967295"/>
          </p:nvPr>
        </p:nvSpPr>
        <p:spPr>
          <a:xfrm>
            <a:off x="685800" y="381000"/>
            <a:ext cx="8229600" cy="1143000"/>
          </a:xfrm>
        </p:spPr>
        <p:txBody>
          <a:bodyPr/>
          <a:lstStyle/>
          <a:p>
            <a:r>
              <a:rPr lang="en-US" sz="3200" dirty="0"/>
              <a:t>Instruction Set category Based on Operation</a:t>
            </a:r>
            <a:endParaRPr lang="en-US" sz="4000" dirty="0"/>
          </a:p>
        </p:txBody>
      </p:sp>
      <p:sp>
        <p:nvSpPr>
          <p:cNvPr id="73731" name="Content Placeholder 2"/>
          <p:cNvSpPr>
            <a:spLocks noGrp="1"/>
          </p:cNvSpPr>
          <p:nvPr>
            <p:ph idx="4294967295"/>
          </p:nvPr>
        </p:nvSpPr>
        <p:spPr>
          <a:xfrm>
            <a:off x="228600" y="1874837"/>
            <a:ext cx="8229600" cy="4983163"/>
          </a:xfrm>
        </p:spPr>
        <p:txBody>
          <a:bodyPr/>
          <a:lstStyle/>
          <a:p>
            <a:pPr algn="just"/>
            <a:r>
              <a:rPr lang="en-US" b="1" dirty="0"/>
              <a:t>Control Instructions </a:t>
            </a:r>
            <a:r>
              <a:rPr lang="en-US" dirty="0"/>
              <a:t>:Any instruction that alters the normal flow of control from executing the next instruction in sequence</a:t>
            </a:r>
          </a:p>
          <a:p>
            <a:pPr lvl="1" algn="just"/>
            <a:r>
              <a:rPr lang="en-US" dirty="0"/>
              <a:t>Conditional </a:t>
            </a:r>
          </a:p>
          <a:p>
            <a:pPr lvl="2" algn="just"/>
            <a:r>
              <a:rPr lang="en-US" dirty="0"/>
              <a:t>JNZ, JZ, JNP,JNN…..</a:t>
            </a:r>
          </a:p>
          <a:p>
            <a:pPr lvl="1" algn="just"/>
            <a:r>
              <a:rPr lang="en-US" dirty="0"/>
              <a:t>Un Conditional </a:t>
            </a:r>
          </a:p>
          <a:p>
            <a:pPr lvl="2" algn="just"/>
            <a:r>
              <a:rPr lang="en-US" dirty="0"/>
              <a:t>Jump</a:t>
            </a:r>
          </a:p>
          <a:p>
            <a:pPr algn="just"/>
            <a:endParaRPr lang="en-US" dirty="0"/>
          </a:p>
          <a:p>
            <a:pPr lvl="2" algn="just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4000" b="1" u="sng"/>
              <a:t>4-,3-,2-,1-,and 0- address instructions</a:t>
            </a:r>
            <a:endParaRPr lang="en-US" sz="4000"/>
          </a:p>
        </p:txBody>
      </p:sp>
      <p:sp>
        <p:nvSpPr>
          <p:cNvPr id="79875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algn="just"/>
            <a:r>
              <a:rPr lang="en-US"/>
              <a:t>Instruction Set categorized into four categories based on number of operand address in the instruction.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/>
              <a:t>4- Address Instruction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/>
              <a:t>3-Address Instruction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/>
              <a:t>2-Address Instruction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/>
              <a:t>1-Address Instruction</a:t>
            </a:r>
          </a:p>
          <a:p>
            <a:pPr lvl="1" algn="just">
              <a:buFont typeface="Wingdings" pitchFamily="2" charset="2"/>
              <a:buChar char="q"/>
            </a:pPr>
            <a:r>
              <a:rPr lang="en-US"/>
              <a:t>0-Address Instruction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Basic Instruction Types</a:t>
            </a:r>
          </a:p>
        </p:txBody>
      </p:sp>
      <p:sp>
        <p:nvSpPr>
          <p:cNvPr id="6247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smtClean="0">
                <a:latin typeface="Arial" pitchFamily="34" charset="0"/>
              </a:rPr>
              <a:t>55:035 Computer Architecture and Organization</a:t>
            </a:r>
          </a:p>
        </p:txBody>
      </p:sp>
      <p:sp>
        <p:nvSpPr>
          <p:cNvPr id="62469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21FA54-4A06-44EF-B73E-2F679103B7C0}" type="slidenum">
              <a:rPr lang="en-US" smtClean="0">
                <a:latin typeface="Arial" pitchFamily="34" charset="0"/>
              </a:rPr>
              <a:pPr/>
              <a:t>9</a:t>
            </a:fld>
            <a:endParaRPr lang="en-US" smtClean="0">
              <a:latin typeface="Arial" pitchFamily="34" charset="0"/>
            </a:endParaRP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1187450" y="1700213"/>
            <a:ext cx="7200900" cy="158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>
                <a:solidFill>
                  <a:srgbClr val="0033CC"/>
                </a:solidFill>
                <a:latin typeface="Calibri" pitchFamily="34" charset="0"/>
              </a:rPr>
              <a:t>C=A+B</a:t>
            </a:r>
          </a:p>
          <a:p>
            <a:pPr algn="ctr">
              <a:spcBef>
                <a:spcPct val="50000"/>
              </a:spcBef>
            </a:pPr>
            <a:r>
              <a:rPr lang="en-US" sz="2800">
                <a:latin typeface="Calibri" pitchFamily="34" charset="0"/>
              </a:rPr>
              <a:t>How is this high-level language command implemented in the computer?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042988" y="3573463"/>
            <a:ext cx="7200900" cy="267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latin typeface="Calibri" pitchFamily="34" charset="0"/>
              </a:rPr>
              <a:t>To carry out the action</a:t>
            </a:r>
          </a:p>
          <a:p>
            <a:pPr algn="ctr">
              <a:spcBef>
                <a:spcPct val="50000"/>
              </a:spcBef>
            </a:pPr>
            <a:r>
              <a:rPr lang="en-US" sz="2400" b="1">
                <a:solidFill>
                  <a:srgbClr val="0033CC"/>
                </a:solidFill>
                <a:latin typeface="Calibri" pitchFamily="34" charset="0"/>
              </a:rPr>
              <a:t>C </a:t>
            </a:r>
            <a:r>
              <a:rPr lang="en-US" sz="2400" b="1">
                <a:solidFill>
                  <a:srgbClr val="0033CC"/>
                </a:solidFill>
                <a:latin typeface="Calibri" pitchFamily="34" charset="0"/>
                <a:sym typeface="Wingdings" pitchFamily="2" charset="2"/>
              </a:rPr>
              <a:t> [A]+[B]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 pitchFamily="34" charset="0"/>
                <a:sym typeface="Wingdings" pitchFamily="2" charset="2"/>
              </a:rPr>
              <a:t>the  contents of memory locations A and B are fetched from memory and transferred into the processor, where their sum is computed and then transferred to memory location C</a:t>
            </a:r>
            <a:r>
              <a:rPr lang="en-US" sz="2400" b="1">
                <a:latin typeface="Calibri" pitchFamily="34" charset="0"/>
                <a:sym typeface="Wingdings" pitchFamily="2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  <p:bldP spid="22534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13172</TotalTime>
  <Words>1747</Words>
  <Application>Microsoft Office PowerPoint</Application>
  <PresentationFormat>On-screen Show (4:3)</PresentationFormat>
  <Paragraphs>436</Paragraphs>
  <Slides>38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Civic</vt:lpstr>
      <vt:lpstr>Instruction</vt:lpstr>
      <vt:lpstr>Instruction Sets</vt:lpstr>
      <vt:lpstr>Instruction Representations</vt:lpstr>
      <vt:lpstr>Instruction Set Types</vt:lpstr>
      <vt:lpstr>Instruction Set category Based on Operation</vt:lpstr>
      <vt:lpstr>Instruction Set category Based on Operation</vt:lpstr>
      <vt:lpstr>Instruction Set category Based on Operation</vt:lpstr>
      <vt:lpstr>4-,3-,2-,1-,and 0- address instructions</vt:lpstr>
      <vt:lpstr>Basic Instruction Types</vt:lpstr>
      <vt:lpstr>4- Address Instruction</vt:lpstr>
      <vt:lpstr>3- Address Instruction</vt:lpstr>
      <vt:lpstr>2- Address Instruction</vt:lpstr>
      <vt:lpstr>Two-Address Instruction</vt:lpstr>
      <vt:lpstr>1- Address Instruction</vt:lpstr>
      <vt:lpstr>One-Address Instruction</vt:lpstr>
      <vt:lpstr>One-Address Instruction</vt:lpstr>
      <vt:lpstr>0-Address Instruction</vt:lpstr>
      <vt:lpstr>Evaluate a = (b+c)*d - e</vt:lpstr>
      <vt:lpstr>PowerPoint Presentation</vt:lpstr>
      <vt:lpstr>Addressing Modes</vt:lpstr>
      <vt:lpstr>Addressing Modes</vt:lpstr>
      <vt:lpstr>Immediate Addressing</vt:lpstr>
      <vt:lpstr>Immediate Addressing Diagram</vt:lpstr>
      <vt:lpstr>Direct Addressing</vt:lpstr>
      <vt:lpstr>Direct Addressing Diagram</vt:lpstr>
      <vt:lpstr>Indirect Addressing (1)</vt:lpstr>
      <vt:lpstr>Indirect Addressing Diagram</vt:lpstr>
      <vt:lpstr>Indirect Addressing (2)</vt:lpstr>
      <vt:lpstr>Register Addressing (1)</vt:lpstr>
      <vt:lpstr>Register Addressing (2)</vt:lpstr>
      <vt:lpstr>Register Addressing Diagram</vt:lpstr>
      <vt:lpstr>Register Indirect Addressing</vt:lpstr>
      <vt:lpstr>Register Indirect Addressing Diagram</vt:lpstr>
      <vt:lpstr>Relative Addressing</vt:lpstr>
      <vt:lpstr>Indexed Addressing Mode</vt:lpstr>
      <vt:lpstr>Base Register Addressing Mode</vt:lpstr>
      <vt:lpstr>Stack Addressing</vt:lpstr>
      <vt:lpstr>Auto Increment and Auto Decrement Addressing Modes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 types</dc:title>
  <dc:creator>VITCC</dc:creator>
  <cp:lastModifiedBy>Windows User</cp:lastModifiedBy>
  <cp:revision>49</cp:revision>
  <dcterms:created xsi:type="dcterms:W3CDTF">2012-07-23T13:04:35Z</dcterms:created>
  <dcterms:modified xsi:type="dcterms:W3CDTF">2024-02-08T05:24:28Z</dcterms:modified>
</cp:coreProperties>
</file>