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56" r:id="rId2"/>
    <p:sldId id="258" r:id="rId3"/>
    <p:sldId id="337" r:id="rId4"/>
    <p:sldId id="259" r:id="rId5"/>
    <p:sldId id="257" r:id="rId6"/>
    <p:sldId id="260" r:id="rId7"/>
    <p:sldId id="261" r:id="rId8"/>
    <p:sldId id="335" r:id="rId9"/>
    <p:sldId id="262" r:id="rId10"/>
    <p:sldId id="336" r:id="rId11"/>
    <p:sldId id="264" r:id="rId12"/>
    <p:sldId id="265" r:id="rId13"/>
    <p:sldId id="339" r:id="rId14"/>
    <p:sldId id="266" r:id="rId15"/>
    <p:sldId id="267" r:id="rId16"/>
    <p:sldId id="340" r:id="rId17"/>
    <p:sldId id="268"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326" r:id="rId33"/>
    <p:sldId id="327" r:id="rId34"/>
    <p:sldId id="328" r:id="rId35"/>
    <p:sldId id="329" r:id="rId36"/>
    <p:sldId id="330" r:id="rId37"/>
    <p:sldId id="331" r:id="rId38"/>
    <p:sldId id="332" r:id="rId39"/>
    <p:sldId id="333" r:id="rId40"/>
    <p:sldId id="334" r:id="rId41"/>
    <p:sldId id="285" r:id="rId42"/>
    <p:sldId id="286" r:id="rId43"/>
    <p:sldId id="287" r:id="rId44"/>
    <p:sldId id="288" r:id="rId45"/>
    <p:sldId id="325" r:id="rId46"/>
    <p:sldId id="293" r:id="rId47"/>
    <p:sldId id="294" r:id="rId4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02A921D-B9F0-4F3F-8A7E-5A8103BBEFA5}" type="datetimeFigureOut">
              <a:rPr lang="en-US" smtClean="0"/>
              <a:pPr/>
              <a:t>10/3/2023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1BFB0F-9F30-4E69-A85F-04C5927D1FA4}" type="slidenum">
              <a:rPr lang="en-US" smtClean="0"/>
              <a:pPr/>
              <a:t>‹#›</a:t>
            </a:fld>
            <a:endParaRPr lang="en-US"/>
          </a:p>
        </p:txBody>
      </p:sp>
    </p:spTree>
    <p:extLst>
      <p:ext uri="{BB962C8B-B14F-4D97-AF65-F5344CB8AC3E}">
        <p14:creationId xmlns:p14="http://schemas.microsoft.com/office/powerpoint/2010/main" val="2567816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B685053C-04C4-4757-AAAD-DA768427A574}" type="slidenum">
              <a:rPr lang="en-US"/>
              <a:pPr fontAlgn="base">
                <a:spcBef>
                  <a:spcPct val="0"/>
                </a:spcBef>
                <a:spcAft>
                  <a:spcPct val="0"/>
                </a:spcAft>
              </a:pPr>
              <a:t>9</a:t>
            </a:fld>
            <a:endParaRPr lang="en-US"/>
          </a:p>
        </p:txBody>
      </p:sp>
      <p:sp>
        <p:nvSpPr>
          <p:cNvPr id="2048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0483" name="Rectangle 4"/>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1D862602-6E78-4A04-A749-444C15B15BDB}" type="slidenum">
              <a:rPr lang="en-US"/>
              <a:pPr fontAlgn="base">
                <a:spcBef>
                  <a:spcPct val="0"/>
                </a:spcBef>
                <a:spcAft>
                  <a:spcPct val="0"/>
                </a:spcAft>
              </a:pPr>
              <a:t>15</a:t>
            </a:fld>
            <a:endParaRPr lang="en-US"/>
          </a:p>
        </p:txBody>
      </p:sp>
      <p:sp>
        <p:nvSpPr>
          <p:cNvPr id="2662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26627" name="Rectangle 4"/>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FF92428F-1A89-4752-A6E9-B5AA574BA76A}" type="slidenum">
              <a:rPr lang="en-US"/>
              <a:pPr fontAlgn="base">
                <a:spcBef>
                  <a:spcPct val="0"/>
                </a:spcBef>
                <a:spcAft>
                  <a:spcPct val="0"/>
                </a:spcAft>
              </a:pPr>
              <a:t>19</a:t>
            </a:fld>
            <a:endParaRPr lang="en-US"/>
          </a:p>
        </p:txBody>
      </p:sp>
      <p:sp>
        <p:nvSpPr>
          <p:cNvPr id="337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3795" name="Rectangle 4"/>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Slide Image Placeholder 1"/>
          <p:cNvSpPr>
            <a:spLocks noGrp="1" noRot="1" noChangeAspect="1"/>
          </p:cNvSpPr>
          <p:nvPr>
            <p:ph type="sldImg"/>
          </p:nvPr>
        </p:nvSpPr>
        <p:spPr bwMode="auto">
          <a:noFill/>
          <a:ln>
            <a:solidFill>
              <a:srgbClr val="000000"/>
            </a:solidFill>
            <a:miter lim="800000"/>
            <a:headEnd/>
            <a:tailEnd/>
          </a:ln>
        </p:spPr>
      </p:sp>
      <p:sp>
        <p:nvSpPr>
          <p:cNvPr id="4710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
        <p:nvSpPr>
          <p:cNvPr id="471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0FAF7AD6-F8AB-47C2-BB49-744EB242E2E0}" type="slidenum">
              <a:rPr lang="en-US"/>
              <a:pPr fontAlgn="base">
                <a:spcBef>
                  <a:spcPct val="0"/>
                </a:spcBef>
                <a:spcAft>
                  <a:spcPct val="0"/>
                </a:spcAft>
              </a:pPr>
              <a:t>30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49A4FD22-8DED-466C-B774-A05DC1760671}" type="slidenum">
              <a:rPr lang="en-US"/>
              <a:pPr fontAlgn="base">
                <a:spcBef>
                  <a:spcPct val="0"/>
                </a:spcBef>
                <a:spcAft>
                  <a:spcPct val="0"/>
                </a:spcAft>
              </a:pPr>
              <a:t>42</a:t>
            </a:fld>
            <a:endParaRPr lang="en-US" dirty="0"/>
          </a:p>
        </p:txBody>
      </p:sp>
      <p:sp>
        <p:nvSpPr>
          <p:cNvPr id="5120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1203" name="Rectangle 4"/>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5AAEFB5-33C3-4A21-B9C2-502F427064DA}" type="slidenum">
              <a:rPr lang="en-US"/>
              <a:pPr fontAlgn="base">
                <a:spcBef>
                  <a:spcPct val="0"/>
                </a:spcBef>
                <a:spcAft>
                  <a:spcPct val="0"/>
                </a:spcAft>
              </a:pPr>
              <a:t>43</a:t>
            </a:fld>
            <a:endParaRPr lang="en-US" dirty="0"/>
          </a:p>
        </p:txBody>
      </p:sp>
      <p:sp>
        <p:nvSpPr>
          <p:cNvPr id="5325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53251" name="Rectangle 4"/>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801B4D13-21A6-468E-A76A-B46749E3E6E5}" type="slidenum">
              <a:rPr lang="en-US"/>
              <a:pPr fontAlgn="base">
                <a:spcBef>
                  <a:spcPct val="0"/>
                </a:spcBef>
                <a:spcAft>
                  <a:spcPct val="0"/>
                </a:spcAft>
              </a:pPr>
              <a:t>44</a:t>
            </a:fld>
            <a:endParaRPr lang="en-US"/>
          </a:p>
        </p:txBody>
      </p:sp>
      <p:sp>
        <p:nvSpPr>
          <p:cNvPr id="55298" name="Rectangle 2"/>
          <p:cNvSpPr>
            <a:spLocks noGrp="1" noRot="1" noChangeAspect="1" noChangeArrowheads="1" noTextEdit="1"/>
          </p:cNvSpPr>
          <p:nvPr>
            <p:ph type="sldImg"/>
          </p:nvPr>
        </p:nvSpPr>
        <p:spPr bwMode="auto">
          <a:xfrm>
            <a:off x="1123950" y="679450"/>
            <a:ext cx="4554538" cy="3416300"/>
          </a:xfrm>
          <a:noFill/>
          <a:ln>
            <a:solidFill>
              <a:srgbClr val="000000"/>
            </a:solidFill>
            <a:miter lim="800000"/>
            <a:headEnd/>
            <a:tailEnd/>
          </a:ln>
        </p:spPr>
      </p:sp>
      <p:sp>
        <p:nvSpPr>
          <p:cNvPr id="55299" name="Rectangle 4"/>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415915B5-0CAF-460B-9503-550BFFF27245}" type="datetimeFigureOut">
              <a:rPr lang="en-US" smtClean="0"/>
              <a:pPr/>
              <a:t>10/3/2023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031902E-8D18-4481-B724-E4467D35EEF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5915B5-0CAF-460B-9503-550BFFF27245}"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31902E-8D18-4481-B724-E4467D35EEF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5915B5-0CAF-460B-9503-550BFFF27245}"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31902E-8D18-4481-B724-E4467D35EEF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15915B5-0CAF-460B-9503-550BFFF27245}"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31902E-8D18-4481-B724-E4467D35EEF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15915B5-0CAF-460B-9503-550BFFF27245}" type="datetimeFigureOut">
              <a:rPr lang="en-US" smtClean="0"/>
              <a:pPr/>
              <a:t>10/3/2023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31902E-8D18-4481-B724-E4467D35EEF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15915B5-0CAF-460B-9503-550BFFF27245}" type="datetimeFigureOut">
              <a:rPr lang="en-US" smtClean="0"/>
              <a:pPr/>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31902E-8D18-4481-B724-E4467D35EEF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15915B5-0CAF-460B-9503-550BFFF27245}" type="datetimeFigureOut">
              <a:rPr lang="en-US" smtClean="0"/>
              <a:pPr/>
              <a:t>10/3/2023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31902E-8D18-4481-B724-E4467D35EEF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15915B5-0CAF-460B-9503-550BFFF27245}" type="datetimeFigureOut">
              <a:rPr lang="en-US" smtClean="0"/>
              <a:pPr/>
              <a:t>10/3/2023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31902E-8D18-4481-B724-E4467D35EEF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5915B5-0CAF-460B-9503-550BFFF27245}" type="datetimeFigureOut">
              <a:rPr lang="en-US" smtClean="0"/>
              <a:pPr/>
              <a:t>10/3/2023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31902E-8D18-4481-B724-E4467D35EEF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415915B5-0CAF-460B-9503-550BFFF27245}" type="datetimeFigureOut">
              <a:rPr lang="en-US" smtClean="0"/>
              <a:pPr/>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31902E-8D18-4481-B724-E4467D35EEF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15915B5-0CAF-460B-9503-550BFFF27245}" type="datetimeFigureOut">
              <a:rPr lang="en-US" smtClean="0"/>
              <a:pPr/>
              <a:t>10/3/2023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031902E-8D18-4481-B724-E4467D35EEF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15915B5-0CAF-460B-9503-550BFFF27245}" type="datetimeFigureOut">
              <a:rPr lang="en-US" smtClean="0"/>
              <a:pPr/>
              <a:t>10/3/2023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031902E-8D18-4481-B724-E4467D35EEF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3352800"/>
            <a:ext cx="7851648" cy="1828800"/>
          </a:xfrm>
        </p:spPr>
        <p:txBody>
          <a:bodyPr>
            <a:normAutofit fontScale="90000"/>
          </a:bodyPr>
          <a:lstStyle/>
          <a:p>
            <a:r>
              <a:rPr lang="en-US" b="1" dirty="0" smtClean="0"/>
              <a:t/>
            </a:r>
            <a:br>
              <a:rPr lang="en-US" b="1"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b="1" dirty="0" smtClean="0"/>
              <a:t/>
            </a:r>
            <a:br>
              <a:rPr lang="en-US" b="1" dirty="0" smtClean="0"/>
            </a:br>
            <a:r>
              <a:rPr lang="en-US" b="1" dirty="0" smtClean="0"/>
              <a:t>MEMORY </a:t>
            </a:r>
            <a:r>
              <a:rPr lang="en-US" b="1" dirty="0"/>
              <a:t>SYSTEM ORGANIZATION AND ARCHITECTURE</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lstStyle/>
          <a:p>
            <a:r>
              <a:rPr lang="en-US" dirty="0" smtClean="0"/>
              <a:t>This figure is an example of a very small memory chip consisting of 16 words of 8 bits each. This is referred to as a 16x8 organization.</a:t>
            </a:r>
          </a:p>
          <a:p>
            <a:r>
              <a:rPr lang="en-US" dirty="0" smtClean="0"/>
              <a:t>The data input and the data output of each Sense/Write circuit are connected to a single bidirectional data line that can be connected to the data bus of a computer.</a:t>
            </a:r>
          </a:p>
          <a:p>
            <a:r>
              <a:rPr lang="en-US" dirty="0" smtClean="0"/>
              <a:t>Two control lines, R/W input specifies the required operation and the CS(Chip Select) input selects a given chip in a multichip memory system.</a:t>
            </a:r>
          </a:p>
          <a:p>
            <a:endParaRPr lang="en-US" dirty="0"/>
          </a:p>
        </p:txBody>
      </p:sp>
      <p:cxnSp>
        <p:nvCxnSpPr>
          <p:cNvPr id="6" name="Straight Connector 5"/>
          <p:cNvCxnSpPr/>
          <p:nvPr/>
        </p:nvCxnSpPr>
        <p:spPr>
          <a:xfrm>
            <a:off x="3753728" y="4953000"/>
            <a:ext cx="3048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Asynchronous DRAM</a:t>
            </a:r>
            <a:endParaRPr lang="en-US" dirty="0">
              <a:solidFill>
                <a:schemeClr val="accent1">
                  <a:satMod val="150000"/>
                </a:schemeClr>
              </a:solidFill>
            </a:endParaRPr>
          </a:p>
        </p:txBody>
      </p:sp>
      <p:sp>
        <p:nvSpPr>
          <p:cNvPr id="22530" name="Content Placeholder 2"/>
          <p:cNvSpPr>
            <a:spLocks noGrp="1"/>
          </p:cNvSpPr>
          <p:nvPr>
            <p:ph idx="1"/>
          </p:nvPr>
        </p:nvSpPr>
        <p:spPr/>
        <p:txBody>
          <a:bodyPr/>
          <a:lstStyle/>
          <a:p>
            <a:r>
              <a:rPr lang="en-US" dirty="0" smtClean="0">
                <a:solidFill>
                  <a:schemeClr val="accent2"/>
                </a:solidFill>
              </a:rPr>
              <a:t>Static RAMs (SRAMs):</a:t>
            </a:r>
            <a:endParaRPr lang="en-US" dirty="0" smtClean="0"/>
          </a:p>
          <a:p>
            <a:pPr lvl="1"/>
            <a:r>
              <a:rPr lang="en-US" sz="1800" dirty="0" smtClean="0"/>
              <a:t>Consist of circuits that are capable of retaining their state as long as the power is applied. </a:t>
            </a:r>
          </a:p>
          <a:p>
            <a:pPr lvl="1"/>
            <a:r>
              <a:rPr lang="en-US" sz="1800" dirty="0" smtClean="0"/>
              <a:t>Volatile memories, because their contents are lost when power is interrupted. </a:t>
            </a:r>
          </a:p>
          <a:p>
            <a:pPr lvl="1"/>
            <a:r>
              <a:rPr lang="en-US" sz="1800" dirty="0" smtClean="0"/>
              <a:t>Access times of static RAMs are in the range of few nanoseconds.</a:t>
            </a:r>
          </a:p>
          <a:p>
            <a:pPr lvl="1"/>
            <a:r>
              <a:rPr lang="en-US" sz="1800" dirty="0" smtClean="0"/>
              <a:t>However, the cost is usually high as their cells require several transistors.</a:t>
            </a:r>
          </a:p>
          <a:p>
            <a:r>
              <a:rPr lang="en-US" sz="1800" dirty="0" smtClean="0"/>
              <a:t> </a:t>
            </a:r>
            <a:r>
              <a:rPr lang="en-US" dirty="0" smtClean="0">
                <a:solidFill>
                  <a:schemeClr val="accent2"/>
                </a:solidFill>
              </a:rPr>
              <a:t>Dynamic RAMs (DRAMs):</a:t>
            </a:r>
            <a:endParaRPr lang="en-US" sz="1800" dirty="0" smtClean="0"/>
          </a:p>
          <a:p>
            <a:pPr lvl="1"/>
            <a:r>
              <a:rPr lang="en-US" sz="1800" dirty="0" smtClean="0"/>
              <a:t>Do not retain their state indefinitely.</a:t>
            </a:r>
          </a:p>
          <a:p>
            <a:pPr lvl="1"/>
            <a:r>
              <a:rPr lang="en-US" sz="1800" dirty="0" smtClean="0"/>
              <a:t>Contents must be periodically refreshed. </a:t>
            </a:r>
          </a:p>
          <a:p>
            <a:pPr lvl="1"/>
            <a:r>
              <a:rPr lang="en-US" sz="1800" dirty="0" smtClean="0"/>
              <a:t>Contents may be refreshed while accessing them for reading. </a:t>
            </a:r>
          </a:p>
          <a:p>
            <a:pPr>
              <a:buFont typeface="Wingdings 2" pitchFamily="18" charset="2"/>
              <a:buNone/>
            </a:pPr>
            <a:endParaRPr lang="en-US"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pPr fontAlgn="auto">
              <a:spcAft>
                <a:spcPts val="0"/>
              </a:spcAft>
              <a:defRPr/>
            </a:pPr>
            <a:r>
              <a:rPr lang="en-US" dirty="0" smtClean="0">
                <a:solidFill>
                  <a:schemeClr val="accent1">
                    <a:satMod val="150000"/>
                  </a:schemeClr>
                </a:solidFill>
              </a:rPr>
              <a:t>16 Megabit DRAM chip  </a:t>
            </a:r>
            <a:endParaRPr lang="en-US" dirty="0">
              <a:solidFill>
                <a:schemeClr val="accent1">
                  <a:satMod val="150000"/>
                </a:schemeClr>
              </a:solidFill>
            </a:endParaRPr>
          </a:p>
        </p:txBody>
      </p:sp>
      <p:grpSp>
        <p:nvGrpSpPr>
          <p:cNvPr id="3" name="Group 116"/>
          <p:cNvGrpSpPr>
            <a:grpSpLocks/>
          </p:cNvGrpSpPr>
          <p:nvPr/>
        </p:nvGrpSpPr>
        <p:grpSpPr bwMode="auto">
          <a:xfrm>
            <a:off x="685800" y="1524000"/>
            <a:ext cx="7620000" cy="4648200"/>
            <a:chOff x="228600" y="1905000"/>
            <a:chExt cx="5867400" cy="4191000"/>
          </a:xfrm>
        </p:grpSpPr>
        <p:grpSp>
          <p:nvGrpSpPr>
            <p:cNvPr id="4" name="Group 109"/>
            <p:cNvGrpSpPr>
              <a:grpSpLocks/>
            </p:cNvGrpSpPr>
            <p:nvPr/>
          </p:nvGrpSpPr>
          <p:grpSpPr bwMode="auto">
            <a:xfrm>
              <a:off x="228600" y="1905000"/>
              <a:ext cx="5867400" cy="4191000"/>
              <a:chOff x="228600" y="1676400"/>
              <a:chExt cx="6511925" cy="4419600"/>
            </a:xfrm>
          </p:grpSpPr>
          <p:sp>
            <p:nvSpPr>
              <p:cNvPr id="23559" name="Line 2"/>
              <p:cNvSpPr>
                <a:spLocks noChangeShapeType="1"/>
              </p:cNvSpPr>
              <p:nvPr/>
            </p:nvSpPr>
            <p:spPr bwMode="auto">
              <a:xfrm flipH="1">
                <a:off x="4286250" y="2444750"/>
                <a:ext cx="425450" cy="1588"/>
              </a:xfrm>
              <a:prstGeom prst="line">
                <a:avLst/>
              </a:prstGeom>
              <a:noFill/>
              <a:ln w="19050">
                <a:solidFill>
                  <a:srgbClr val="000000"/>
                </a:solidFill>
                <a:round/>
                <a:headEnd/>
                <a:tailEnd/>
              </a:ln>
            </p:spPr>
            <p:txBody>
              <a:bodyPr/>
              <a:lstStyle/>
              <a:p>
                <a:endParaRPr lang="en-US"/>
              </a:p>
            </p:txBody>
          </p:sp>
          <p:sp>
            <p:nvSpPr>
              <p:cNvPr id="23560" name="Line 3"/>
              <p:cNvSpPr>
                <a:spLocks noChangeShapeType="1"/>
              </p:cNvSpPr>
              <p:nvPr/>
            </p:nvSpPr>
            <p:spPr bwMode="auto">
              <a:xfrm flipH="1">
                <a:off x="4286250" y="2333625"/>
                <a:ext cx="425450" cy="1588"/>
              </a:xfrm>
              <a:prstGeom prst="line">
                <a:avLst/>
              </a:prstGeom>
              <a:noFill/>
              <a:ln w="19050">
                <a:solidFill>
                  <a:srgbClr val="000000"/>
                </a:solidFill>
                <a:round/>
                <a:headEnd/>
                <a:tailEnd/>
              </a:ln>
            </p:spPr>
            <p:txBody>
              <a:bodyPr/>
              <a:lstStyle/>
              <a:p>
                <a:endParaRPr lang="en-US"/>
              </a:p>
            </p:txBody>
          </p:sp>
          <p:sp>
            <p:nvSpPr>
              <p:cNvPr id="23561" name="Line 4"/>
              <p:cNvSpPr>
                <a:spLocks noChangeShapeType="1"/>
              </p:cNvSpPr>
              <p:nvPr/>
            </p:nvSpPr>
            <p:spPr bwMode="auto">
              <a:xfrm flipH="1">
                <a:off x="4286250" y="2960688"/>
                <a:ext cx="425450" cy="1587"/>
              </a:xfrm>
              <a:prstGeom prst="line">
                <a:avLst/>
              </a:prstGeom>
              <a:noFill/>
              <a:ln w="19050">
                <a:solidFill>
                  <a:srgbClr val="000000"/>
                </a:solidFill>
                <a:round/>
                <a:headEnd/>
                <a:tailEnd/>
              </a:ln>
            </p:spPr>
            <p:txBody>
              <a:bodyPr/>
              <a:lstStyle/>
              <a:p>
                <a:endParaRPr lang="en-US"/>
              </a:p>
            </p:txBody>
          </p:sp>
          <p:sp>
            <p:nvSpPr>
              <p:cNvPr id="23562" name="Line 5"/>
              <p:cNvSpPr>
                <a:spLocks noChangeShapeType="1"/>
              </p:cNvSpPr>
              <p:nvPr/>
            </p:nvSpPr>
            <p:spPr bwMode="auto">
              <a:xfrm flipV="1">
                <a:off x="5670550" y="3294063"/>
                <a:ext cx="1588" cy="423862"/>
              </a:xfrm>
              <a:prstGeom prst="line">
                <a:avLst/>
              </a:prstGeom>
              <a:noFill/>
              <a:ln w="19050">
                <a:solidFill>
                  <a:srgbClr val="000000"/>
                </a:solidFill>
                <a:round/>
                <a:headEnd/>
                <a:tailEnd/>
              </a:ln>
            </p:spPr>
            <p:txBody>
              <a:bodyPr/>
              <a:lstStyle/>
              <a:p>
                <a:endParaRPr lang="en-US"/>
              </a:p>
            </p:txBody>
          </p:sp>
          <p:sp>
            <p:nvSpPr>
              <p:cNvPr id="23563" name="Line 6"/>
              <p:cNvSpPr>
                <a:spLocks noChangeShapeType="1"/>
              </p:cNvSpPr>
              <p:nvPr/>
            </p:nvSpPr>
            <p:spPr bwMode="auto">
              <a:xfrm flipV="1">
                <a:off x="5135563" y="3294063"/>
                <a:ext cx="1587" cy="423862"/>
              </a:xfrm>
              <a:prstGeom prst="line">
                <a:avLst/>
              </a:prstGeom>
              <a:noFill/>
              <a:ln w="19050">
                <a:solidFill>
                  <a:srgbClr val="000000"/>
                </a:solidFill>
                <a:round/>
                <a:headEnd/>
                <a:tailEnd/>
              </a:ln>
            </p:spPr>
            <p:txBody>
              <a:bodyPr/>
              <a:lstStyle/>
              <a:p>
                <a:endParaRPr lang="en-US"/>
              </a:p>
            </p:txBody>
          </p:sp>
          <p:sp>
            <p:nvSpPr>
              <p:cNvPr id="23564" name="Rectangle 7"/>
              <p:cNvSpPr>
                <a:spLocks noChangeArrowheads="1"/>
              </p:cNvSpPr>
              <p:nvPr/>
            </p:nvSpPr>
            <p:spPr bwMode="auto">
              <a:xfrm>
                <a:off x="5080000" y="4841875"/>
                <a:ext cx="774700"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Column</a:t>
                </a:r>
                <a:endParaRPr lang="en-CA">
                  <a:latin typeface="Corbel" pitchFamily="34" charset="0"/>
                </a:endParaRPr>
              </a:p>
            </p:txBody>
          </p:sp>
          <p:sp>
            <p:nvSpPr>
              <p:cNvPr id="23565" name="Freeform 8"/>
              <p:cNvSpPr>
                <a:spLocks/>
              </p:cNvSpPr>
              <p:nvPr/>
            </p:nvSpPr>
            <p:spPr bwMode="auto">
              <a:xfrm>
                <a:off x="5651500" y="5340350"/>
                <a:ext cx="36513" cy="74613"/>
              </a:xfrm>
              <a:custGeom>
                <a:avLst/>
                <a:gdLst>
                  <a:gd name="T0" fmla="*/ 2 w 2"/>
                  <a:gd name="T1" fmla="*/ 4 h 4"/>
                  <a:gd name="T2" fmla="*/ 1 w 2"/>
                  <a:gd name="T3" fmla="*/ 0 h 4"/>
                  <a:gd name="T4" fmla="*/ 0 w 2"/>
                  <a:gd name="T5" fmla="*/ 4 h 4"/>
                  <a:gd name="T6" fmla="*/ 1 w 2"/>
                  <a:gd name="T7" fmla="*/ 4 h 4"/>
                  <a:gd name="T8" fmla="*/ 2 w 2"/>
                  <a:gd name="T9" fmla="*/ 4 h 4"/>
                  <a:gd name="T10" fmla="*/ 0 60000 65536"/>
                  <a:gd name="T11" fmla="*/ 0 60000 65536"/>
                  <a:gd name="T12" fmla="*/ 0 60000 65536"/>
                  <a:gd name="T13" fmla="*/ 0 60000 65536"/>
                  <a:gd name="T14" fmla="*/ 0 60000 65536"/>
                  <a:gd name="T15" fmla="*/ 0 w 2"/>
                  <a:gd name="T16" fmla="*/ 0 h 4"/>
                  <a:gd name="T17" fmla="*/ 2 w 2"/>
                  <a:gd name="T18" fmla="*/ 4 h 4"/>
                </a:gdLst>
                <a:ahLst/>
                <a:cxnLst>
                  <a:cxn ang="T10">
                    <a:pos x="T0" y="T1"/>
                  </a:cxn>
                  <a:cxn ang="T11">
                    <a:pos x="T2" y="T3"/>
                  </a:cxn>
                  <a:cxn ang="T12">
                    <a:pos x="T4" y="T5"/>
                  </a:cxn>
                  <a:cxn ang="T13">
                    <a:pos x="T6" y="T7"/>
                  </a:cxn>
                  <a:cxn ang="T14">
                    <a:pos x="T8" y="T9"/>
                  </a:cxn>
                </a:cxnLst>
                <a:rect l="T15" t="T16" r="T17" b="T18"/>
                <a:pathLst>
                  <a:path w="2" h="4">
                    <a:moveTo>
                      <a:pt x="2" y="4"/>
                    </a:moveTo>
                    <a:lnTo>
                      <a:pt x="1" y="0"/>
                    </a:lnTo>
                    <a:lnTo>
                      <a:pt x="0" y="4"/>
                    </a:lnTo>
                    <a:lnTo>
                      <a:pt x="1" y="4"/>
                    </a:lnTo>
                    <a:lnTo>
                      <a:pt x="2" y="4"/>
                    </a:lnTo>
                  </a:path>
                </a:pathLst>
              </a:custGeom>
              <a:noFill/>
              <a:ln w="19050">
                <a:solidFill>
                  <a:srgbClr val="000000"/>
                </a:solidFill>
                <a:prstDash val="solid"/>
                <a:round/>
                <a:headEnd/>
                <a:tailEnd/>
              </a:ln>
            </p:spPr>
            <p:txBody>
              <a:bodyPr/>
              <a:lstStyle/>
              <a:p>
                <a:endParaRPr lang="en-US"/>
              </a:p>
            </p:txBody>
          </p:sp>
          <p:sp>
            <p:nvSpPr>
              <p:cNvPr id="23566" name="Freeform 9"/>
              <p:cNvSpPr>
                <a:spLocks/>
              </p:cNvSpPr>
              <p:nvPr/>
            </p:nvSpPr>
            <p:spPr bwMode="auto">
              <a:xfrm>
                <a:off x="5651500" y="5340350"/>
                <a:ext cx="36513" cy="74613"/>
              </a:xfrm>
              <a:custGeom>
                <a:avLst/>
                <a:gdLst>
                  <a:gd name="T0" fmla="*/ 23 w 23"/>
                  <a:gd name="T1" fmla="*/ 47 h 47"/>
                  <a:gd name="T2" fmla="*/ 12 w 23"/>
                  <a:gd name="T3" fmla="*/ 0 h 47"/>
                  <a:gd name="T4" fmla="*/ 0 w 23"/>
                  <a:gd name="T5" fmla="*/ 47 h 47"/>
                  <a:gd name="T6" fmla="*/ 12 w 23"/>
                  <a:gd name="T7" fmla="*/ 47 h 47"/>
                  <a:gd name="T8" fmla="*/ 23 w 23"/>
                  <a:gd name="T9" fmla="*/ 47 h 47"/>
                  <a:gd name="T10" fmla="*/ 0 60000 65536"/>
                  <a:gd name="T11" fmla="*/ 0 60000 65536"/>
                  <a:gd name="T12" fmla="*/ 0 60000 65536"/>
                  <a:gd name="T13" fmla="*/ 0 60000 65536"/>
                  <a:gd name="T14" fmla="*/ 0 60000 65536"/>
                  <a:gd name="T15" fmla="*/ 0 w 23"/>
                  <a:gd name="T16" fmla="*/ 0 h 47"/>
                  <a:gd name="T17" fmla="*/ 23 w 23"/>
                  <a:gd name="T18" fmla="*/ 47 h 47"/>
                </a:gdLst>
                <a:ahLst/>
                <a:cxnLst>
                  <a:cxn ang="T10">
                    <a:pos x="T0" y="T1"/>
                  </a:cxn>
                  <a:cxn ang="T11">
                    <a:pos x="T2" y="T3"/>
                  </a:cxn>
                  <a:cxn ang="T12">
                    <a:pos x="T4" y="T5"/>
                  </a:cxn>
                  <a:cxn ang="T13">
                    <a:pos x="T6" y="T7"/>
                  </a:cxn>
                  <a:cxn ang="T14">
                    <a:pos x="T8" y="T9"/>
                  </a:cxn>
                </a:cxnLst>
                <a:rect l="T15" t="T16" r="T17" b="T18"/>
                <a:pathLst>
                  <a:path w="23" h="47">
                    <a:moveTo>
                      <a:pt x="23" y="47"/>
                    </a:moveTo>
                    <a:lnTo>
                      <a:pt x="12" y="0"/>
                    </a:lnTo>
                    <a:lnTo>
                      <a:pt x="0" y="47"/>
                    </a:lnTo>
                    <a:lnTo>
                      <a:pt x="12" y="47"/>
                    </a:lnTo>
                    <a:lnTo>
                      <a:pt x="23" y="47"/>
                    </a:lnTo>
                    <a:close/>
                  </a:path>
                </a:pathLst>
              </a:custGeom>
              <a:solidFill>
                <a:srgbClr val="000000"/>
              </a:solidFill>
              <a:ln w="0">
                <a:solidFill>
                  <a:srgbClr val="000000"/>
                </a:solidFill>
                <a:prstDash val="solid"/>
                <a:round/>
                <a:headEnd/>
                <a:tailEnd/>
              </a:ln>
            </p:spPr>
            <p:txBody>
              <a:bodyPr/>
              <a:lstStyle/>
              <a:p>
                <a:endParaRPr lang="en-US"/>
              </a:p>
            </p:txBody>
          </p:sp>
          <p:sp>
            <p:nvSpPr>
              <p:cNvPr id="23567" name="Freeform 10"/>
              <p:cNvSpPr>
                <a:spLocks/>
              </p:cNvSpPr>
              <p:nvPr/>
            </p:nvSpPr>
            <p:spPr bwMode="auto">
              <a:xfrm>
                <a:off x="5651500" y="5635625"/>
                <a:ext cx="36513" cy="74613"/>
              </a:xfrm>
              <a:custGeom>
                <a:avLst/>
                <a:gdLst>
                  <a:gd name="T0" fmla="*/ 0 w 2"/>
                  <a:gd name="T1" fmla="*/ 0 h 4"/>
                  <a:gd name="T2" fmla="*/ 1 w 2"/>
                  <a:gd name="T3" fmla="*/ 4 h 4"/>
                  <a:gd name="T4" fmla="*/ 2 w 2"/>
                  <a:gd name="T5" fmla="*/ 0 h 4"/>
                  <a:gd name="T6" fmla="*/ 1 w 2"/>
                  <a:gd name="T7" fmla="*/ 0 h 4"/>
                  <a:gd name="T8" fmla="*/ 0 w 2"/>
                  <a:gd name="T9" fmla="*/ 0 h 4"/>
                  <a:gd name="T10" fmla="*/ 0 60000 65536"/>
                  <a:gd name="T11" fmla="*/ 0 60000 65536"/>
                  <a:gd name="T12" fmla="*/ 0 60000 65536"/>
                  <a:gd name="T13" fmla="*/ 0 60000 65536"/>
                  <a:gd name="T14" fmla="*/ 0 60000 65536"/>
                  <a:gd name="T15" fmla="*/ 0 w 2"/>
                  <a:gd name="T16" fmla="*/ 0 h 4"/>
                  <a:gd name="T17" fmla="*/ 2 w 2"/>
                  <a:gd name="T18" fmla="*/ 4 h 4"/>
                </a:gdLst>
                <a:ahLst/>
                <a:cxnLst>
                  <a:cxn ang="T10">
                    <a:pos x="T0" y="T1"/>
                  </a:cxn>
                  <a:cxn ang="T11">
                    <a:pos x="T2" y="T3"/>
                  </a:cxn>
                  <a:cxn ang="T12">
                    <a:pos x="T4" y="T5"/>
                  </a:cxn>
                  <a:cxn ang="T13">
                    <a:pos x="T6" y="T7"/>
                  </a:cxn>
                  <a:cxn ang="T14">
                    <a:pos x="T8" y="T9"/>
                  </a:cxn>
                </a:cxnLst>
                <a:rect l="T15" t="T16" r="T17" b="T18"/>
                <a:pathLst>
                  <a:path w="2" h="4">
                    <a:moveTo>
                      <a:pt x="0" y="0"/>
                    </a:moveTo>
                    <a:lnTo>
                      <a:pt x="1" y="4"/>
                    </a:lnTo>
                    <a:lnTo>
                      <a:pt x="2" y="0"/>
                    </a:lnTo>
                    <a:lnTo>
                      <a:pt x="1" y="0"/>
                    </a:lnTo>
                    <a:lnTo>
                      <a:pt x="0" y="0"/>
                    </a:lnTo>
                  </a:path>
                </a:pathLst>
              </a:custGeom>
              <a:noFill/>
              <a:ln w="19050">
                <a:solidFill>
                  <a:srgbClr val="000000"/>
                </a:solidFill>
                <a:prstDash val="solid"/>
                <a:round/>
                <a:headEnd/>
                <a:tailEnd/>
              </a:ln>
            </p:spPr>
            <p:txBody>
              <a:bodyPr/>
              <a:lstStyle/>
              <a:p>
                <a:endParaRPr lang="en-US"/>
              </a:p>
            </p:txBody>
          </p:sp>
          <p:sp>
            <p:nvSpPr>
              <p:cNvPr id="23568" name="Freeform 11"/>
              <p:cNvSpPr>
                <a:spLocks/>
              </p:cNvSpPr>
              <p:nvPr/>
            </p:nvSpPr>
            <p:spPr bwMode="auto">
              <a:xfrm>
                <a:off x="5651500" y="5635625"/>
                <a:ext cx="36513" cy="74613"/>
              </a:xfrm>
              <a:custGeom>
                <a:avLst/>
                <a:gdLst>
                  <a:gd name="T0" fmla="*/ 0 w 23"/>
                  <a:gd name="T1" fmla="*/ 0 h 47"/>
                  <a:gd name="T2" fmla="*/ 12 w 23"/>
                  <a:gd name="T3" fmla="*/ 47 h 47"/>
                  <a:gd name="T4" fmla="*/ 23 w 23"/>
                  <a:gd name="T5" fmla="*/ 0 h 47"/>
                  <a:gd name="T6" fmla="*/ 12 w 23"/>
                  <a:gd name="T7" fmla="*/ 0 h 47"/>
                  <a:gd name="T8" fmla="*/ 0 w 23"/>
                  <a:gd name="T9" fmla="*/ 0 h 47"/>
                  <a:gd name="T10" fmla="*/ 0 60000 65536"/>
                  <a:gd name="T11" fmla="*/ 0 60000 65536"/>
                  <a:gd name="T12" fmla="*/ 0 60000 65536"/>
                  <a:gd name="T13" fmla="*/ 0 60000 65536"/>
                  <a:gd name="T14" fmla="*/ 0 60000 65536"/>
                  <a:gd name="T15" fmla="*/ 0 w 23"/>
                  <a:gd name="T16" fmla="*/ 0 h 47"/>
                  <a:gd name="T17" fmla="*/ 23 w 23"/>
                  <a:gd name="T18" fmla="*/ 47 h 47"/>
                </a:gdLst>
                <a:ahLst/>
                <a:cxnLst>
                  <a:cxn ang="T10">
                    <a:pos x="T0" y="T1"/>
                  </a:cxn>
                  <a:cxn ang="T11">
                    <a:pos x="T2" y="T3"/>
                  </a:cxn>
                  <a:cxn ang="T12">
                    <a:pos x="T4" y="T5"/>
                  </a:cxn>
                  <a:cxn ang="T13">
                    <a:pos x="T6" y="T7"/>
                  </a:cxn>
                  <a:cxn ang="T14">
                    <a:pos x="T8" y="T9"/>
                  </a:cxn>
                </a:cxnLst>
                <a:rect l="T15" t="T16" r="T17" b="T18"/>
                <a:pathLst>
                  <a:path w="23" h="47">
                    <a:moveTo>
                      <a:pt x="0" y="0"/>
                    </a:moveTo>
                    <a:lnTo>
                      <a:pt x="12" y="47"/>
                    </a:lnTo>
                    <a:lnTo>
                      <a:pt x="23" y="0"/>
                    </a:lnTo>
                    <a:lnTo>
                      <a:pt x="12" y="0"/>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23569" name="Line 12"/>
              <p:cNvSpPr>
                <a:spLocks noChangeShapeType="1"/>
              </p:cNvSpPr>
              <p:nvPr/>
            </p:nvSpPr>
            <p:spPr bwMode="auto">
              <a:xfrm flipV="1">
                <a:off x="5670550" y="5414963"/>
                <a:ext cx="1588" cy="201612"/>
              </a:xfrm>
              <a:prstGeom prst="line">
                <a:avLst/>
              </a:prstGeom>
              <a:noFill/>
              <a:ln w="19050">
                <a:solidFill>
                  <a:srgbClr val="000000"/>
                </a:solidFill>
                <a:round/>
                <a:headEnd/>
                <a:tailEnd/>
              </a:ln>
            </p:spPr>
            <p:txBody>
              <a:bodyPr/>
              <a:lstStyle/>
              <a:p>
                <a:endParaRPr lang="en-US"/>
              </a:p>
            </p:txBody>
          </p:sp>
          <p:sp>
            <p:nvSpPr>
              <p:cNvPr id="23570" name="Rectangle 16"/>
              <p:cNvSpPr>
                <a:spLocks noChangeArrowheads="1"/>
              </p:cNvSpPr>
              <p:nvPr/>
            </p:nvSpPr>
            <p:spPr bwMode="auto">
              <a:xfrm>
                <a:off x="6278563" y="3716338"/>
                <a:ext cx="331787"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CS</a:t>
                </a:r>
                <a:endParaRPr lang="en-CA">
                  <a:latin typeface="Corbel" pitchFamily="34" charset="0"/>
                </a:endParaRPr>
              </a:p>
            </p:txBody>
          </p:sp>
          <p:sp>
            <p:nvSpPr>
              <p:cNvPr id="23571" name="Line 17"/>
              <p:cNvSpPr>
                <a:spLocks noChangeShapeType="1"/>
              </p:cNvSpPr>
              <p:nvPr/>
            </p:nvSpPr>
            <p:spPr bwMode="auto">
              <a:xfrm flipV="1">
                <a:off x="5670550" y="4252913"/>
                <a:ext cx="1588" cy="515937"/>
              </a:xfrm>
              <a:prstGeom prst="line">
                <a:avLst/>
              </a:prstGeom>
              <a:noFill/>
              <a:ln w="19050">
                <a:solidFill>
                  <a:srgbClr val="000000"/>
                </a:solidFill>
                <a:round/>
                <a:headEnd/>
                <a:tailEnd/>
              </a:ln>
            </p:spPr>
            <p:txBody>
              <a:bodyPr/>
              <a:lstStyle/>
              <a:p>
                <a:endParaRPr lang="en-US"/>
              </a:p>
            </p:txBody>
          </p:sp>
          <p:sp>
            <p:nvSpPr>
              <p:cNvPr id="23572" name="Line 18"/>
              <p:cNvSpPr>
                <a:spLocks noChangeShapeType="1"/>
              </p:cNvSpPr>
              <p:nvPr/>
            </p:nvSpPr>
            <p:spPr bwMode="auto">
              <a:xfrm flipV="1">
                <a:off x="5135563" y="4252913"/>
                <a:ext cx="1587" cy="515937"/>
              </a:xfrm>
              <a:prstGeom prst="line">
                <a:avLst/>
              </a:prstGeom>
              <a:noFill/>
              <a:ln w="19050">
                <a:solidFill>
                  <a:srgbClr val="000000"/>
                </a:solidFill>
                <a:round/>
                <a:headEnd/>
                <a:tailEnd/>
              </a:ln>
            </p:spPr>
            <p:txBody>
              <a:bodyPr/>
              <a:lstStyle/>
              <a:p>
                <a:endParaRPr lang="en-US"/>
              </a:p>
            </p:txBody>
          </p:sp>
          <p:sp>
            <p:nvSpPr>
              <p:cNvPr id="23573" name="Line 19"/>
              <p:cNvSpPr>
                <a:spLocks noChangeShapeType="1"/>
              </p:cNvSpPr>
              <p:nvPr/>
            </p:nvSpPr>
            <p:spPr bwMode="auto">
              <a:xfrm flipV="1">
                <a:off x="5024438" y="4252913"/>
                <a:ext cx="1587" cy="515937"/>
              </a:xfrm>
              <a:prstGeom prst="line">
                <a:avLst/>
              </a:prstGeom>
              <a:noFill/>
              <a:ln w="19050">
                <a:solidFill>
                  <a:srgbClr val="000000"/>
                </a:solidFill>
                <a:round/>
                <a:headEnd/>
                <a:tailEnd/>
              </a:ln>
            </p:spPr>
            <p:txBody>
              <a:bodyPr/>
              <a:lstStyle/>
              <a:p>
                <a:endParaRPr lang="en-US"/>
              </a:p>
            </p:txBody>
          </p:sp>
          <p:sp>
            <p:nvSpPr>
              <p:cNvPr id="23574" name="Line 20"/>
              <p:cNvSpPr>
                <a:spLocks noChangeShapeType="1"/>
              </p:cNvSpPr>
              <p:nvPr/>
            </p:nvSpPr>
            <p:spPr bwMode="auto">
              <a:xfrm flipV="1">
                <a:off x="5024438" y="3294063"/>
                <a:ext cx="1587" cy="423862"/>
              </a:xfrm>
              <a:prstGeom prst="line">
                <a:avLst/>
              </a:prstGeom>
              <a:noFill/>
              <a:ln w="19050">
                <a:solidFill>
                  <a:srgbClr val="000000"/>
                </a:solidFill>
                <a:round/>
                <a:headEnd/>
                <a:tailEnd/>
              </a:ln>
            </p:spPr>
            <p:txBody>
              <a:bodyPr/>
              <a:lstStyle/>
              <a:p>
                <a:endParaRPr lang="en-US"/>
              </a:p>
            </p:txBody>
          </p:sp>
          <p:sp>
            <p:nvSpPr>
              <p:cNvPr id="23575" name="Line 21"/>
              <p:cNvSpPr>
                <a:spLocks noChangeShapeType="1"/>
              </p:cNvSpPr>
              <p:nvPr/>
            </p:nvSpPr>
            <p:spPr bwMode="auto">
              <a:xfrm flipH="1">
                <a:off x="3124200" y="5100638"/>
                <a:ext cx="1273175" cy="1587"/>
              </a:xfrm>
              <a:prstGeom prst="line">
                <a:avLst/>
              </a:prstGeom>
              <a:noFill/>
              <a:ln w="19050">
                <a:solidFill>
                  <a:srgbClr val="000000"/>
                </a:solidFill>
                <a:round/>
                <a:headEnd/>
                <a:tailEnd/>
              </a:ln>
            </p:spPr>
            <p:txBody>
              <a:bodyPr/>
              <a:lstStyle/>
              <a:p>
                <a:endParaRPr lang="en-US"/>
              </a:p>
            </p:txBody>
          </p:sp>
          <p:sp>
            <p:nvSpPr>
              <p:cNvPr id="23576" name="Line 22"/>
              <p:cNvSpPr>
                <a:spLocks noChangeShapeType="1"/>
              </p:cNvSpPr>
              <p:nvPr/>
            </p:nvSpPr>
            <p:spPr bwMode="auto">
              <a:xfrm flipH="1">
                <a:off x="3124200" y="4989513"/>
                <a:ext cx="1328738" cy="1587"/>
              </a:xfrm>
              <a:prstGeom prst="line">
                <a:avLst/>
              </a:prstGeom>
              <a:noFill/>
              <a:ln w="19050">
                <a:solidFill>
                  <a:srgbClr val="000000"/>
                </a:solidFill>
                <a:round/>
                <a:headEnd/>
                <a:tailEnd/>
              </a:ln>
            </p:spPr>
            <p:txBody>
              <a:bodyPr/>
              <a:lstStyle/>
              <a:p>
                <a:endParaRPr lang="en-US"/>
              </a:p>
            </p:txBody>
          </p:sp>
          <p:sp>
            <p:nvSpPr>
              <p:cNvPr id="23577" name="Freeform 23"/>
              <p:cNvSpPr>
                <a:spLocks/>
              </p:cNvSpPr>
              <p:nvPr/>
            </p:nvSpPr>
            <p:spPr bwMode="auto">
              <a:xfrm>
                <a:off x="4397375" y="4935538"/>
                <a:ext cx="423863" cy="220662"/>
              </a:xfrm>
              <a:custGeom>
                <a:avLst/>
                <a:gdLst>
                  <a:gd name="T0" fmla="*/ 0 w 23"/>
                  <a:gd name="T1" fmla="*/ 9 h 12"/>
                  <a:gd name="T2" fmla="*/ 11 w 23"/>
                  <a:gd name="T3" fmla="*/ 9 h 12"/>
                  <a:gd name="T4" fmla="*/ 11 w 23"/>
                  <a:gd name="T5" fmla="*/ 12 h 12"/>
                  <a:gd name="T6" fmla="*/ 23 w 23"/>
                  <a:gd name="T7" fmla="*/ 6 h 12"/>
                  <a:gd name="T8" fmla="*/ 11 w 23"/>
                  <a:gd name="T9" fmla="*/ 0 h 12"/>
                  <a:gd name="T10" fmla="*/ 11 w 23"/>
                  <a:gd name="T11" fmla="*/ 3 h 12"/>
                  <a:gd name="T12" fmla="*/ 0 w 23"/>
                  <a:gd name="T13" fmla="*/ 3 h 12"/>
                  <a:gd name="T14" fmla="*/ 0 60000 65536"/>
                  <a:gd name="T15" fmla="*/ 0 60000 65536"/>
                  <a:gd name="T16" fmla="*/ 0 60000 65536"/>
                  <a:gd name="T17" fmla="*/ 0 60000 65536"/>
                  <a:gd name="T18" fmla="*/ 0 60000 65536"/>
                  <a:gd name="T19" fmla="*/ 0 60000 65536"/>
                  <a:gd name="T20" fmla="*/ 0 60000 65536"/>
                  <a:gd name="T21" fmla="*/ 0 w 23"/>
                  <a:gd name="T22" fmla="*/ 0 h 12"/>
                  <a:gd name="T23" fmla="*/ 23 w 23"/>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12">
                    <a:moveTo>
                      <a:pt x="0" y="9"/>
                    </a:moveTo>
                    <a:lnTo>
                      <a:pt x="11" y="9"/>
                    </a:lnTo>
                    <a:lnTo>
                      <a:pt x="11" y="12"/>
                    </a:lnTo>
                    <a:lnTo>
                      <a:pt x="23" y="6"/>
                    </a:lnTo>
                    <a:lnTo>
                      <a:pt x="11" y="0"/>
                    </a:lnTo>
                    <a:lnTo>
                      <a:pt x="11" y="3"/>
                    </a:lnTo>
                    <a:lnTo>
                      <a:pt x="0" y="3"/>
                    </a:lnTo>
                  </a:path>
                </a:pathLst>
              </a:custGeom>
              <a:noFill/>
              <a:ln w="19050">
                <a:solidFill>
                  <a:srgbClr val="000000"/>
                </a:solidFill>
                <a:prstDash val="solid"/>
                <a:round/>
                <a:headEnd/>
                <a:tailEnd/>
              </a:ln>
            </p:spPr>
            <p:txBody>
              <a:bodyPr/>
              <a:lstStyle/>
              <a:p>
                <a:endParaRPr lang="en-US"/>
              </a:p>
            </p:txBody>
          </p:sp>
          <p:sp>
            <p:nvSpPr>
              <p:cNvPr id="23578" name="Rectangle 24"/>
              <p:cNvSpPr>
                <a:spLocks noChangeArrowheads="1"/>
              </p:cNvSpPr>
              <p:nvPr/>
            </p:nvSpPr>
            <p:spPr bwMode="auto">
              <a:xfrm>
                <a:off x="4879975" y="3771900"/>
                <a:ext cx="1183986" cy="210967"/>
              </a:xfrm>
              <a:prstGeom prst="rect">
                <a:avLst/>
              </a:prstGeom>
              <a:noFill/>
              <a:ln w="9525">
                <a:noFill/>
                <a:miter lim="800000"/>
                <a:headEnd/>
                <a:tailEnd/>
              </a:ln>
            </p:spPr>
            <p:txBody>
              <a:bodyPr lIns="0" tIns="0" rIns="0" bIns="0">
                <a:spAutoFit/>
              </a:bodyPr>
              <a:lstStyle/>
              <a:p>
                <a:r>
                  <a:rPr lang="en-CA" sz="1300">
                    <a:solidFill>
                      <a:srgbClr val="000000"/>
                    </a:solidFill>
                    <a:latin typeface="Nimbus Roman No9 L"/>
                  </a:rPr>
                  <a:t>Sense / Write</a:t>
                </a:r>
                <a:endParaRPr lang="en-CA">
                  <a:latin typeface="Corbel" pitchFamily="34" charset="0"/>
                </a:endParaRPr>
              </a:p>
            </p:txBody>
          </p:sp>
          <p:sp>
            <p:nvSpPr>
              <p:cNvPr id="23579" name="Rectangle 25"/>
              <p:cNvSpPr>
                <a:spLocks noChangeArrowheads="1"/>
              </p:cNvSpPr>
              <p:nvPr/>
            </p:nvSpPr>
            <p:spPr bwMode="auto">
              <a:xfrm>
                <a:off x="5099050" y="3938588"/>
                <a:ext cx="738188" cy="368300"/>
              </a:xfrm>
              <a:prstGeom prst="rect">
                <a:avLst/>
              </a:prstGeom>
              <a:noFill/>
              <a:ln w="9525">
                <a:noFill/>
                <a:miter lim="800000"/>
                <a:headEnd/>
                <a:tailEnd/>
              </a:ln>
            </p:spPr>
            <p:txBody>
              <a:bodyPr wrap="none" lIns="0" tIns="0" rIns="0" bIns="0">
                <a:spAutoFit/>
              </a:bodyPr>
              <a:lstStyle/>
              <a:p>
                <a:r>
                  <a:rPr lang="en-CA" sz="1300" dirty="0">
                    <a:solidFill>
                      <a:srgbClr val="000000"/>
                    </a:solidFill>
                    <a:latin typeface="Nimbus Roman No9 L"/>
                  </a:rPr>
                  <a:t>circuits</a:t>
                </a:r>
                <a:endParaRPr lang="en-CA" dirty="0">
                  <a:latin typeface="Corbel" pitchFamily="34" charset="0"/>
                </a:endParaRPr>
              </a:p>
            </p:txBody>
          </p:sp>
          <p:sp>
            <p:nvSpPr>
              <p:cNvPr id="23580" name="Rectangle 26"/>
              <p:cNvSpPr>
                <a:spLocks noChangeArrowheads="1"/>
              </p:cNvSpPr>
              <p:nvPr/>
            </p:nvSpPr>
            <p:spPr bwMode="auto">
              <a:xfrm>
                <a:off x="5043488" y="2609850"/>
                <a:ext cx="903287"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cell array</a:t>
                </a:r>
                <a:endParaRPr lang="en-CA">
                  <a:latin typeface="Corbel" pitchFamily="34" charset="0"/>
                </a:endParaRPr>
              </a:p>
            </p:txBody>
          </p:sp>
          <p:sp>
            <p:nvSpPr>
              <p:cNvPr id="23581" name="Freeform 27"/>
              <p:cNvSpPr>
                <a:spLocks/>
              </p:cNvSpPr>
              <p:nvPr/>
            </p:nvSpPr>
            <p:spPr bwMode="auto">
              <a:xfrm>
                <a:off x="2719388" y="5432425"/>
                <a:ext cx="55562" cy="111125"/>
              </a:xfrm>
              <a:custGeom>
                <a:avLst/>
                <a:gdLst>
                  <a:gd name="T0" fmla="*/ 3 w 3"/>
                  <a:gd name="T1" fmla="*/ 6 h 6"/>
                  <a:gd name="T2" fmla="*/ 2 w 3"/>
                  <a:gd name="T3" fmla="*/ 0 h 6"/>
                  <a:gd name="T4" fmla="*/ 0 w 3"/>
                  <a:gd name="T5" fmla="*/ 6 h 6"/>
                  <a:gd name="T6" fmla="*/ 2 w 3"/>
                  <a:gd name="T7" fmla="*/ 6 h 6"/>
                  <a:gd name="T8" fmla="*/ 3 w 3"/>
                  <a:gd name="T9" fmla="*/ 6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3" y="6"/>
                    </a:moveTo>
                    <a:lnTo>
                      <a:pt x="2" y="0"/>
                    </a:lnTo>
                    <a:lnTo>
                      <a:pt x="0" y="6"/>
                    </a:lnTo>
                    <a:lnTo>
                      <a:pt x="2" y="6"/>
                    </a:lnTo>
                    <a:lnTo>
                      <a:pt x="3" y="6"/>
                    </a:lnTo>
                  </a:path>
                </a:pathLst>
              </a:custGeom>
              <a:noFill/>
              <a:ln w="19050">
                <a:solidFill>
                  <a:srgbClr val="000000"/>
                </a:solidFill>
                <a:prstDash val="solid"/>
                <a:round/>
                <a:headEnd/>
                <a:tailEnd/>
              </a:ln>
            </p:spPr>
            <p:txBody>
              <a:bodyPr/>
              <a:lstStyle/>
              <a:p>
                <a:endParaRPr lang="en-US"/>
              </a:p>
            </p:txBody>
          </p:sp>
          <p:sp>
            <p:nvSpPr>
              <p:cNvPr id="23582" name="Freeform 28"/>
              <p:cNvSpPr>
                <a:spLocks/>
              </p:cNvSpPr>
              <p:nvPr/>
            </p:nvSpPr>
            <p:spPr bwMode="auto">
              <a:xfrm>
                <a:off x="2719388" y="5432425"/>
                <a:ext cx="55562" cy="111125"/>
              </a:xfrm>
              <a:custGeom>
                <a:avLst/>
                <a:gdLst>
                  <a:gd name="T0" fmla="*/ 35 w 35"/>
                  <a:gd name="T1" fmla="*/ 70 h 70"/>
                  <a:gd name="T2" fmla="*/ 23 w 35"/>
                  <a:gd name="T3" fmla="*/ 0 h 70"/>
                  <a:gd name="T4" fmla="*/ 0 w 35"/>
                  <a:gd name="T5" fmla="*/ 70 h 70"/>
                  <a:gd name="T6" fmla="*/ 23 w 35"/>
                  <a:gd name="T7" fmla="*/ 70 h 70"/>
                  <a:gd name="T8" fmla="*/ 35 w 35"/>
                  <a:gd name="T9" fmla="*/ 70 h 70"/>
                  <a:gd name="T10" fmla="*/ 0 60000 65536"/>
                  <a:gd name="T11" fmla="*/ 0 60000 65536"/>
                  <a:gd name="T12" fmla="*/ 0 60000 65536"/>
                  <a:gd name="T13" fmla="*/ 0 60000 65536"/>
                  <a:gd name="T14" fmla="*/ 0 60000 65536"/>
                  <a:gd name="T15" fmla="*/ 0 w 35"/>
                  <a:gd name="T16" fmla="*/ 0 h 70"/>
                  <a:gd name="T17" fmla="*/ 35 w 35"/>
                  <a:gd name="T18" fmla="*/ 70 h 70"/>
                </a:gdLst>
                <a:ahLst/>
                <a:cxnLst>
                  <a:cxn ang="T10">
                    <a:pos x="T0" y="T1"/>
                  </a:cxn>
                  <a:cxn ang="T11">
                    <a:pos x="T2" y="T3"/>
                  </a:cxn>
                  <a:cxn ang="T12">
                    <a:pos x="T4" y="T5"/>
                  </a:cxn>
                  <a:cxn ang="T13">
                    <a:pos x="T6" y="T7"/>
                  </a:cxn>
                  <a:cxn ang="T14">
                    <a:pos x="T8" y="T9"/>
                  </a:cxn>
                </a:cxnLst>
                <a:rect l="T15" t="T16" r="T17" b="T18"/>
                <a:pathLst>
                  <a:path w="35" h="70">
                    <a:moveTo>
                      <a:pt x="35" y="70"/>
                    </a:moveTo>
                    <a:lnTo>
                      <a:pt x="23" y="0"/>
                    </a:lnTo>
                    <a:lnTo>
                      <a:pt x="0" y="70"/>
                    </a:lnTo>
                    <a:lnTo>
                      <a:pt x="23" y="70"/>
                    </a:lnTo>
                    <a:lnTo>
                      <a:pt x="35" y="70"/>
                    </a:lnTo>
                    <a:close/>
                  </a:path>
                </a:pathLst>
              </a:custGeom>
              <a:solidFill>
                <a:srgbClr val="000000"/>
              </a:solidFill>
              <a:ln w="0">
                <a:solidFill>
                  <a:srgbClr val="000000"/>
                </a:solidFill>
                <a:prstDash val="solid"/>
                <a:round/>
                <a:headEnd/>
                <a:tailEnd/>
              </a:ln>
            </p:spPr>
            <p:txBody>
              <a:bodyPr/>
              <a:lstStyle/>
              <a:p>
                <a:endParaRPr lang="en-US"/>
              </a:p>
            </p:txBody>
          </p:sp>
          <p:sp>
            <p:nvSpPr>
              <p:cNvPr id="23583" name="Freeform 29"/>
              <p:cNvSpPr>
                <a:spLocks/>
              </p:cNvSpPr>
              <p:nvPr/>
            </p:nvSpPr>
            <p:spPr bwMode="auto">
              <a:xfrm>
                <a:off x="1741488" y="5562600"/>
                <a:ext cx="1014412" cy="276225"/>
              </a:xfrm>
              <a:custGeom>
                <a:avLst/>
                <a:gdLst>
                  <a:gd name="T0" fmla="*/ 55 w 55"/>
                  <a:gd name="T1" fmla="*/ 0 h 15"/>
                  <a:gd name="T2" fmla="*/ 55 w 55"/>
                  <a:gd name="T3" fmla="*/ 15 h 15"/>
                  <a:gd name="T4" fmla="*/ 0 w 55"/>
                  <a:gd name="T5" fmla="*/ 15 h 15"/>
                  <a:gd name="T6" fmla="*/ 0 60000 65536"/>
                  <a:gd name="T7" fmla="*/ 0 60000 65536"/>
                  <a:gd name="T8" fmla="*/ 0 60000 65536"/>
                  <a:gd name="T9" fmla="*/ 0 w 55"/>
                  <a:gd name="T10" fmla="*/ 0 h 15"/>
                  <a:gd name="T11" fmla="*/ 55 w 55"/>
                  <a:gd name="T12" fmla="*/ 15 h 15"/>
                </a:gdLst>
                <a:ahLst/>
                <a:cxnLst>
                  <a:cxn ang="T6">
                    <a:pos x="T0" y="T1"/>
                  </a:cxn>
                  <a:cxn ang="T7">
                    <a:pos x="T2" y="T3"/>
                  </a:cxn>
                  <a:cxn ang="T8">
                    <a:pos x="T4" y="T5"/>
                  </a:cxn>
                </a:cxnLst>
                <a:rect l="T9" t="T10" r="T11" b="T12"/>
                <a:pathLst>
                  <a:path w="55" h="15">
                    <a:moveTo>
                      <a:pt x="55" y="0"/>
                    </a:moveTo>
                    <a:lnTo>
                      <a:pt x="55" y="15"/>
                    </a:lnTo>
                    <a:lnTo>
                      <a:pt x="0" y="15"/>
                    </a:lnTo>
                  </a:path>
                </a:pathLst>
              </a:custGeom>
              <a:noFill/>
              <a:ln w="19050">
                <a:solidFill>
                  <a:srgbClr val="000000"/>
                </a:solidFill>
                <a:prstDash val="solid"/>
                <a:round/>
                <a:headEnd/>
                <a:tailEnd/>
              </a:ln>
            </p:spPr>
            <p:txBody>
              <a:bodyPr/>
              <a:lstStyle/>
              <a:p>
                <a:endParaRPr lang="en-US"/>
              </a:p>
            </p:txBody>
          </p:sp>
          <p:sp>
            <p:nvSpPr>
              <p:cNvPr id="23584" name="Rectangle 30"/>
              <p:cNvSpPr>
                <a:spLocks noChangeArrowheads="1"/>
              </p:cNvSpPr>
              <p:nvPr/>
            </p:nvSpPr>
            <p:spPr bwMode="auto">
              <a:xfrm>
                <a:off x="2512002" y="2684463"/>
                <a:ext cx="534987"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latch</a:t>
                </a:r>
                <a:endParaRPr lang="en-CA">
                  <a:latin typeface="Corbel" pitchFamily="34" charset="0"/>
                </a:endParaRPr>
              </a:p>
            </p:txBody>
          </p:sp>
          <p:sp>
            <p:nvSpPr>
              <p:cNvPr id="23585" name="Rectangle 31"/>
              <p:cNvSpPr>
                <a:spLocks noChangeArrowheads="1"/>
              </p:cNvSpPr>
              <p:nvPr/>
            </p:nvSpPr>
            <p:spPr bwMode="auto">
              <a:xfrm>
                <a:off x="2427432" y="2517775"/>
                <a:ext cx="811212"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address</a:t>
                </a:r>
                <a:endParaRPr lang="en-CA">
                  <a:latin typeface="Corbel" pitchFamily="34" charset="0"/>
                </a:endParaRPr>
              </a:p>
            </p:txBody>
          </p:sp>
          <p:sp>
            <p:nvSpPr>
              <p:cNvPr id="23586" name="Rectangle 32"/>
              <p:cNvSpPr>
                <a:spLocks noChangeArrowheads="1"/>
              </p:cNvSpPr>
              <p:nvPr/>
            </p:nvSpPr>
            <p:spPr bwMode="auto">
              <a:xfrm>
                <a:off x="2427432" y="2370138"/>
                <a:ext cx="460375"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Row</a:t>
                </a:r>
                <a:endParaRPr lang="en-CA">
                  <a:latin typeface="Corbel" pitchFamily="34" charset="0"/>
                </a:endParaRPr>
              </a:p>
            </p:txBody>
          </p:sp>
          <p:sp>
            <p:nvSpPr>
              <p:cNvPr id="23587" name="Freeform 33"/>
              <p:cNvSpPr>
                <a:spLocks/>
              </p:cNvSpPr>
              <p:nvPr/>
            </p:nvSpPr>
            <p:spPr bwMode="auto">
              <a:xfrm>
                <a:off x="3124200" y="2536825"/>
                <a:ext cx="425450" cy="222250"/>
              </a:xfrm>
              <a:custGeom>
                <a:avLst/>
                <a:gdLst>
                  <a:gd name="T0" fmla="*/ 0 w 23"/>
                  <a:gd name="T1" fmla="*/ 9 h 12"/>
                  <a:gd name="T2" fmla="*/ 11 w 23"/>
                  <a:gd name="T3" fmla="*/ 9 h 12"/>
                  <a:gd name="T4" fmla="*/ 11 w 23"/>
                  <a:gd name="T5" fmla="*/ 12 h 12"/>
                  <a:gd name="T6" fmla="*/ 23 w 23"/>
                  <a:gd name="T7" fmla="*/ 6 h 12"/>
                  <a:gd name="T8" fmla="*/ 11 w 23"/>
                  <a:gd name="T9" fmla="*/ 0 h 12"/>
                  <a:gd name="T10" fmla="*/ 11 w 23"/>
                  <a:gd name="T11" fmla="*/ 3 h 12"/>
                  <a:gd name="T12" fmla="*/ 0 w 23"/>
                  <a:gd name="T13" fmla="*/ 3 h 12"/>
                  <a:gd name="T14" fmla="*/ 0 60000 65536"/>
                  <a:gd name="T15" fmla="*/ 0 60000 65536"/>
                  <a:gd name="T16" fmla="*/ 0 60000 65536"/>
                  <a:gd name="T17" fmla="*/ 0 60000 65536"/>
                  <a:gd name="T18" fmla="*/ 0 60000 65536"/>
                  <a:gd name="T19" fmla="*/ 0 60000 65536"/>
                  <a:gd name="T20" fmla="*/ 0 60000 65536"/>
                  <a:gd name="T21" fmla="*/ 0 w 23"/>
                  <a:gd name="T22" fmla="*/ 0 h 12"/>
                  <a:gd name="T23" fmla="*/ 23 w 23"/>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12">
                    <a:moveTo>
                      <a:pt x="0" y="9"/>
                    </a:moveTo>
                    <a:lnTo>
                      <a:pt x="11" y="9"/>
                    </a:lnTo>
                    <a:lnTo>
                      <a:pt x="11" y="12"/>
                    </a:lnTo>
                    <a:lnTo>
                      <a:pt x="23" y="6"/>
                    </a:lnTo>
                    <a:lnTo>
                      <a:pt x="11" y="0"/>
                    </a:lnTo>
                    <a:lnTo>
                      <a:pt x="11" y="3"/>
                    </a:lnTo>
                    <a:lnTo>
                      <a:pt x="0" y="3"/>
                    </a:lnTo>
                  </a:path>
                </a:pathLst>
              </a:custGeom>
              <a:noFill/>
              <a:ln w="19050">
                <a:solidFill>
                  <a:srgbClr val="000000"/>
                </a:solidFill>
                <a:prstDash val="solid"/>
                <a:round/>
                <a:headEnd/>
                <a:tailEnd/>
              </a:ln>
            </p:spPr>
            <p:txBody>
              <a:bodyPr/>
              <a:lstStyle/>
              <a:p>
                <a:endParaRPr lang="en-US"/>
              </a:p>
            </p:txBody>
          </p:sp>
          <p:sp>
            <p:nvSpPr>
              <p:cNvPr id="23588" name="Rectangle 34"/>
              <p:cNvSpPr>
                <a:spLocks noChangeArrowheads="1"/>
              </p:cNvSpPr>
              <p:nvPr/>
            </p:nvSpPr>
            <p:spPr bwMode="auto">
              <a:xfrm>
                <a:off x="2427432" y="4749800"/>
                <a:ext cx="774700"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Column</a:t>
                </a:r>
                <a:endParaRPr lang="en-CA">
                  <a:latin typeface="Corbel" pitchFamily="34" charset="0"/>
                </a:endParaRPr>
              </a:p>
            </p:txBody>
          </p:sp>
          <p:sp>
            <p:nvSpPr>
              <p:cNvPr id="23589" name="Rectangle 35"/>
              <p:cNvSpPr>
                <a:spLocks noChangeArrowheads="1"/>
              </p:cNvSpPr>
              <p:nvPr/>
            </p:nvSpPr>
            <p:spPr bwMode="auto">
              <a:xfrm>
                <a:off x="2589213" y="5118100"/>
                <a:ext cx="534987"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latch</a:t>
                </a:r>
                <a:endParaRPr lang="en-CA">
                  <a:latin typeface="Corbel" pitchFamily="34" charset="0"/>
                </a:endParaRPr>
              </a:p>
            </p:txBody>
          </p:sp>
          <p:sp>
            <p:nvSpPr>
              <p:cNvPr id="23590" name="Rectangle 36"/>
              <p:cNvSpPr>
                <a:spLocks noChangeArrowheads="1"/>
              </p:cNvSpPr>
              <p:nvPr/>
            </p:nvSpPr>
            <p:spPr bwMode="auto">
              <a:xfrm>
                <a:off x="1649413" y="2703513"/>
                <a:ext cx="312737" cy="2286000"/>
              </a:xfrm>
              <a:prstGeom prst="rect">
                <a:avLst/>
              </a:prstGeom>
              <a:noFill/>
              <a:ln w="19050">
                <a:solidFill>
                  <a:srgbClr val="000000"/>
                </a:solidFill>
                <a:miter lim="800000"/>
                <a:headEnd/>
                <a:tailEnd/>
              </a:ln>
            </p:spPr>
            <p:txBody>
              <a:bodyPr/>
              <a:lstStyle/>
              <a:p>
                <a:endParaRPr lang="en-US">
                  <a:latin typeface="Corbel" pitchFamily="34" charset="0"/>
                </a:endParaRPr>
              </a:p>
            </p:txBody>
          </p:sp>
          <p:sp>
            <p:nvSpPr>
              <p:cNvPr id="23591" name="Freeform 37"/>
              <p:cNvSpPr>
                <a:spLocks/>
              </p:cNvSpPr>
              <p:nvPr/>
            </p:nvSpPr>
            <p:spPr bwMode="auto">
              <a:xfrm>
                <a:off x="1317625" y="3902075"/>
                <a:ext cx="627063" cy="1198563"/>
              </a:xfrm>
              <a:custGeom>
                <a:avLst/>
                <a:gdLst>
                  <a:gd name="T0" fmla="*/ 34 w 34"/>
                  <a:gd name="T1" fmla="*/ 65 h 65"/>
                  <a:gd name="T2" fmla="*/ 11 w 34"/>
                  <a:gd name="T3" fmla="*/ 65 h 65"/>
                  <a:gd name="T4" fmla="*/ 11 w 34"/>
                  <a:gd name="T5" fmla="*/ 0 h 65"/>
                  <a:gd name="T6" fmla="*/ 0 w 34"/>
                  <a:gd name="T7" fmla="*/ 0 h 65"/>
                  <a:gd name="T8" fmla="*/ 0 60000 65536"/>
                  <a:gd name="T9" fmla="*/ 0 60000 65536"/>
                  <a:gd name="T10" fmla="*/ 0 60000 65536"/>
                  <a:gd name="T11" fmla="*/ 0 60000 65536"/>
                  <a:gd name="T12" fmla="*/ 0 w 34"/>
                  <a:gd name="T13" fmla="*/ 0 h 65"/>
                  <a:gd name="T14" fmla="*/ 34 w 34"/>
                  <a:gd name="T15" fmla="*/ 65 h 65"/>
                </a:gdLst>
                <a:ahLst/>
                <a:cxnLst>
                  <a:cxn ang="T8">
                    <a:pos x="T0" y="T1"/>
                  </a:cxn>
                  <a:cxn ang="T9">
                    <a:pos x="T2" y="T3"/>
                  </a:cxn>
                  <a:cxn ang="T10">
                    <a:pos x="T4" y="T5"/>
                  </a:cxn>
                  <a:cxn ang="T11">
                    <a:pos x="T6" y="T7"/>
                  </a:cxn>
                </a:cxnLst>
                <a:rect l="T12" t="T13" r="T14" b="T15"/>
                <a:pathLst>
                  <a:path w="34" h="65">
                    <a:moveTo>
                      <a:pt x="34" y="65"/>
                    </a:moveTo>
                    <a:lnTo>
                      <a:pt x="11" y="65"/>
                    </a:lnTo>
                    <a:lnTo>
                      <a:pt x="11" y="0"/>
                    </a:lnTo>
                    <a:lnTo>
                      <a:pt x="0" y="0"/>
                    </a:lnTo>
                  </a:path>
                </a:pathLst>
              </a:custGeom>
              <a:noFill/>
              <a:ln w="19050">
                <a:solidFill>
                  <a:srgbClr val="000000"/>
                </a:solidFill>
                <a:prstDash val="solid"/>
                <a:round/>
                <a:headEnd/>
                <a:tailEnd/>
              </a:ln>
            </p:spPr>
            <p:txBody>
              <a:bodyPr/>
              <a:lstStyle/>
              <a:p>
                <a:endParaRPr lang="en-US"/>
              </a:p>
            </p:txBody>
          </p:sp>
          <p:sp>
            <p:nvSpPr>
              <p:cNvPr id="23592" name="Freeform 38"/>
              <p:cNvSpPr>
                <a:spLocks/>
              </p:cNvSpPr>
              <p:nvPr/>
            </p:nvSpPr>
            <p:spPr bwMode="auto">
              <a:xfrm>
                <a:off x="1317625" y="2592388"/>
                <a:ext cx="627063" cy="1198562"/>
              </a:xfrm>
              <a:custGeom>
                <a:avLst/>
                <a:gdLst>
                  <a:gd name="T0" fmla="*/ 0 w 34"/>
                  <a:gd name="T1" fmla="*/ 65 h 65"/>
                  <a:gd name="T2" fmla="*/ 11 w 34"/>
                  <a:gd name="T3" fmla="*/ 65 h 65"/>
                  <a:gd name="T4" fmla="*/ 11 w 34"/>
                  <a:gd name="T5" fmla="*/ 0 h 65"/>
                  <a:gd name="T6" fmla="*/ 34 w 34"/>
                  <a:gd name="T7" fmla="*/ 0 h 65"/>
                  <a:gd name="T8" fmla="*/ 0 60000 65536"/>
                  <a:gd name="T9" fmla="*/ 0 60000 65536"/>
                  <a:gd name="T10" fmla="*/ 0 60000 65536"/>
                  <a:gd name="T11" fmla="*/ 0 60000 65536"/>
                  <a:gd name="T12" fmla="*/ 0 w 34"/>
                  <a:gd name="T13" fmla="*/ 0 h 65"/>
                  <a:gd name="T14" fmla="*/ 34 w 34"/>
                  <a:gd name="T15" fmla="*/ 65 h 65"/>
                </a:gdLst>
                <a:ahLst/>
                <a:cxnLst>
                  <a:cxn ang="T8">
                    <a:pos x="T0" y="T1"/>
                  </a:cxn>
                  <a:cxn ang="T9">
                    <a:pos x="T2" y="T3"/>
                  </a:cxn>
                  <a:cxn ang="T10">
                    <a:pos x="T4" y="T5"/>
                  </a:cxn>
                  <a:cxn ang="T11">
                    <a:pos x="T6" y="T7"/>
                  </a:cxn>
                </a:cxnLst>
                <a:rect l="T12" t="T13" r="T14" b="T15"/>
                <a:pathLst>
                  <a:path w="34" h="65">
                    <a:moveTo>
                      <a:pt x="0" y="65"/>
                    </a:moveTo>
                    <a:lnTo>
                      <a:pt x="11" y="65"/>
                    </a:lnTo>
                    <a:lnTo>
                      <a:pt x="11" y="0"/>
                    </a:lnTo>
                    <a:lnTo>
                      <a:pt x="34" y="0"/>
                    </a:lnTo>
                  </a:path>
                </a:pathLst>
              </a:custGeom>
              <a:noFill/>
              <a:ln w="19050">
                <a:solidFill>
                  <a:srgbClr val="000000"/>
                </a:solidFill>
                <a:prstDash val="solid"/>
                <a:round/>
                <a:headEnd/>
                <a:tailEnd/>
              </a:ln>
            </p:spPr>
            <p:txBody>
              <a:bodyPr/>
              <a:lstStyle/>
              <a:p>
                <a:endParaRPr lang="en-US"/>
              </a:p>
            </p:txBody>
          </p:sp>
          <p:sp>
            <p:nvSpPr>
              <p:cNvPr id="23593" name="Freeform 39"/>
              <p:cNvSpPr>
                <a:spLocks/>
              </p:cNvSpPr>
              <p:nvPr/>
            </p:nvSpPr>
            <p:spPr bwMode="auto">
              <a:xfrm>
                <a:off x="2719388" y="2132013"/>
                <a:ext cx="55562" cy="128587"/>
              </a:xfrm>
              <a:custGeom>
                <a:avLst/>
                <a:gdLst>
                  <a:gd name="T0" fmla="*/ 0 w 3"/>
                  <a:gd name="T1" fmla="*/ 0 h 7"/>
                  <a:gd name="T2" fmla="*/ 2 w 3"/>
                  <a:gd name="T3" fmla="*/ 7 h 7"/>
                  <a:gd name="T4" fmla="*/ 3 w 3"/>
                  <a:gd name="T5" fmla="*/ 0 h 7"/>
                  <a:gd name="T6" fmla="*/ 2 w 3"/>
                  <a:gd name="T7" fmla="*/ 0 h 7"/>
                  <a:gd name="T8" fmla="*/ 0 w 3"/>
                  <a:gd name="T9" fmla="*/ 0 h 7"/>
                  <a:gd name="T10" fmla="*/ 0 60000 65536"/>
                  <a:gd name="T11" fmla="*/ 0 60000 65536"/>
                  <a:gd name="T12" fmla="*/ 0 60000 65536"/>
                  <a:gd name="T13" fmla="*/ 0 60000 65536"/>
                  <a:gd name="T14" fmla="*/ 0 60000 65536"/>
                  <a:gd name="T15" fmla="*/ 0 w 3"/>
                  <a:gd name="T16" fmla="*/ 0 h 7"/>
                  <a:gd name="T17" fmla="*/ 3 w 3"/>
                  <a:gd name="T18" fmla="*/ 7 h 7"/>
                </a:gdLst>
                <a:ahLst/>
                <a:cxnLst>
                  <a:cxn ang="T10">
                    <a:pos x="T0" y="T1"/>
                  </a:cxn>
                  <a:cxn ang="T11">
                    <a:pos x="T2" y="T3"/>
                  </a:cxn>
                  <a:cxn ang="T12">
                    <a:pos x="T4" y="T5"/>
                  </a:cxn>
                  <a:cxn ang="T13">
                    <a:pos x="T6" y="T7"/>
                  </a:cxn>
                  <a:cxn ang="T14">
                    <a:pos x="T8" y="T9"/>
                  </a:cxn>
                </a:cxnLst>
                <a:rect l="T15" t="T16" r="T17" b="T18"/>
                <a:pathLst>
                  <a:path w="3" h="7">
                    <a:moveTo>
                      <a:pt x="0" y="0"/>
                    </a:moveTo>
                    <a:lnTo>
                      <a:pt x="2" y="7"/>
                    </a:lnTo>
                    <a:lnTo>
                      <a:pt x="3" y="0"/>
                    </a:lnTo>
                    <a:lnTo>
                      <a:pt x="2" y="0"/>
                    </a:lnTo>
                    <a:lnTo>
                      <a:pt x="0" y="0"/>
                    </a:lnTo>
                  </a:path>
                </a:pathLst>
              </a:custGeom>
              <a:noFill/>
              <a:ln w="19050">
                <a:solidFill>
                  <a:srgbClr val="000000"/>
                </a:solidFill>
                <a:prstDash val="solid"/>
                <a:round/>
                <a:headEnd/>
                <a:tailEnd/>
              </a:ln>
            </p:spPr>
            <p:txBody>
              <a:bodyPr/>
              <a:lstStyle/>
              <a:p>
                <a:endParaRPr lang="en-US"/>
              </a:p>
            </p:txBody>
          </p:sp>
          <p:sp>
            <p:nvSpPr>
              <p:cNvPr id="23594" name="Freeform 40"/>
              <p:cNvSpPr>
                <a:spLocks/>
              </p:cNvSpPr>
              <p:nvPr/>
            </p:nvSpPr>
            <p:spPr bwMode="auto">
              <a:xfrm>
                <a:off x="2719388" y="2132013"/>
                <a:ext cx="55562" cy="128587"/>
              </a:xfrm>
              <a:custGeom>
                <a:avLst/>
                <a:gdLst>
                  <a:gd name="T0" fmla="*/ 0 w 35"/>
                  <a:gd name="T1" fmla="*/ 0 h 81"/>
                  <a:gd name="T2" fmla="*/ 23 w 35"/>
                  <a:gd name="T3" fmla="*/ 81 h 81"/>
                  <a:gd name="T4" fmla="*/ 35 w 35"/>
                  <a:gd name="T5" fmla="*/ 0 h 81"/>
                  <a:gd name="T6" fmla="*/ 23 w 35"/>
                  <a:gd name="T7" fmla="*/ 0 h 81"/>
                  <a:gd name="T8" fmla="*/ 0 w 35"/>
                  <a:gd name="T9" fmla="*/ 0 h 81"/>
                  <a:gd name="T10" fmla="*/ 0 60000 65536"/>
                  <a:gd name="T11" fmla="*/ 0 60000 65536"/>
                  <a:gd name="T12" fmla="*/ 0 60000 65536"/>
                  <a:gd name="T13" fmla="*/ 0 60000 65536"/>
                  <a:gd name="T14" fmla="*/ 0 60000 65536"/>
                  <a:gd name="T15" fmla="*/ 0 w 35"/>
                  <a:gd name="T16" fmla="*/ 0 h 81"/>
                  <a:gd name="T17" fmla="*/ 35 w 35"/>
                  <a:gd name="T18" fmla="*/ 81 h 81"/>
                </a:gdLst>
                <a:ahLst/>
                <a:cxnLst>
                  <a:cxn ang="T10">
                    <a:pos x="T0" y="T1"/>
                  </a:cxn>
                  <a:cxn ang="T11">
                    <a:pos x="T2" y="T3"/>
                  </a:cxn>
                  <a:cxn ang="T12">
                    <a:pos x="T4" y="T5"/>
                  </a:cxn>
                  <a:cxn ang="T13">
                    <a:pos x="T6" y="T7"/>
                  </a:cxn>
                  <a:cxn ang="T14">
                    <a:pos x="T8" y="T9"/>
                  </a:cxn>
                </a:cxnLst>
                <a:rect l="T15" t="T16" r="T17" b="T18"/>
                <a:pathLst>
                  <a:path w="35" h="81">
                    <a:moveTo>
                      <a:pt x="0" y="0"/>
                    </a:moveTo>
                    <a:lnTo>
                      <a:pt x="23" y="81"/>
                    </a:lnTo>
                    <a:lnTo>
                      <a:pt x="35" y="0"/>
                    </a:lnTo>
                    <a:lnTo>
                      <a:pt x="23" y="0"/>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23595" name="Freeform 41"/>
              <p:cNvSpPr>
                <a:spLocks/>
              </p:cNvSpPr>
              <p:nvPr/>
            </p:nvSpPr>
            <p:spPr bwMode="auto">
              <a:xfrm>
                <a:off x="1741488" y="1854200"/>
                <a:ext cx="1014412" cy="277813"/>
              </a:xfrm>
              <a:custGeom>
                <a:avLst/>
                <a:gdLst>
                  <a:gd name="T0" fmla="*/ 55 w 55"/>
                  <a:gd name="T1" fmla="*/ 15 h 15"/>
                  <a:gd name="T2" fmla="*/ 55 w 55"/>
                  <a:gd name="T3" fmla="*/ 0 h 15"/>
                  <a:gd name="T4" fmla="*/ 0 w 55"/>
                  <a:gd name="T5" fmla="*/ 0 h 15"/>
                  <a:gd name="T6" fmla="*/ 0 60000 65536"/>
                  <a:gd name="T7" fmla="*/ 0 60000 65536"/>
                  <a:gd name="T8" fmla="*/ 0 60000 65536"/>
                  <a:gd name="T9" fmla="*/ 0 w 55"/>
                  <a:gd name="T10" fmla="*/ 0 h 15"/>
                  <a:gd name="T11" fmla="*/ 55 w 55"/>
                  <a:gd name="T12" fmla="*/ 15 h 15"/>
                </a:gdLst>
                <a:ahLst/>
                <a:cxnLst>
                  <a:cxn ang="T6">
                    <a:pos x="T0" y="T1"/>
                  </a:cxn>
                  <a:cxn ang="T7">
                    <a:pos x="T2" y="T3"/>
                  </a:cxn>
                  <a:cxn ang="T8">
                    <a:pos x="T4" y="T5"/>
                  </a:cxn>
                </a:cxnLst>
                <a:rect l="T9" t="T10" r="T11" b="T12"/>
                <a:pathLst>
                  <a:path w="55" h="15">
                    <a:moveTo>
                      <a:pt x="55" y="15"/>
                    </a:moveTo>
                    <a:lnTo>
                      <a:pt x="55" y="0"/>
                    </a:lnTo>
                    <a:lnTo>
                      <a:pt x="0" y="0"/>
                    </a:lnTo>
                  </a:path>
                </a:pathLst>
              </a:custGeom>
              <a:noFill/>
              <a:ln w="19050">
                <a:solidFill>
                  <a:srgbClr val="000000"/>
                </a:solidFill>
                <a:prstDash val="solid"/>
                <a:round/>
                <a:headEnd/>
                <a:tailEnd/>
              </a:ln>
            </p:spPr>
            <p:txBody>
              <a:bodyPr/>
              <a:lstStyle/>
              <a:p>
                <a:endParaRPr lang="en-US"/>
              </a:p>
            </p:txBody>
          </p:sp>
          <p:sp>
            <p:nvSpPr>
              <p:cNvPr id="23596" name="Rectangle 42"/>
              <p:cNvSpPr>
                <a:spLocks noChangeArrowheads="1"/>
              </p:cNvSpPr>
              <p:nvPr/>
            </p:nvSpPr>
            <p:spPr bwMode="auto">
              <a:xfrm>
                <a:off x="3561341" y="2609850"/>
                <a:ext cx="811212"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decoder</a:t>
                </a:r>
                <a:endParaRPr lang="en-CA">
                  <a:latin typeface="Corbel" pitchFamily="34" charset="0"/>
                </a:endParaRPr>
              </a:p>
            </p:txBody>
          </p:sp>
          <p:sp>
            <p:nvSpPr>
              <p:cNvPr id="23597" name="Rectangle 43"/>
              <p:cNvSpPr>
                <a:spLocks noChangeArrowheads="1"/>
              </p:cNvSpPr>
              <p:nvPr/>
            </p:nvSpPr>
            <p:spPr bwMode="auto">
              <a:xfrm>
                <a:off x="3695989" y="2444750"/>
                <a:ext cx="460375"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Row</a:t>
                </a:r>
                <a:endParaRPr lang="en-CA">
                  <a:latin typeface="Corbel" pitchFamily="34" charset="0"/>
                </a:endParaRPr>
              </a:p>
            </p:txBody>
          </p:sp>
          <p:sp>
            <p:nvSpPr>
              <p:cNvPr id="23598" name="Freeform 47"/>
              <p:cNvSpPr>
                <a:spLocks/>
              </p:cNvSpPr>
              <p:nvPr/>
            </p:nvSpPr>
            <p:spPr bwMode="auto">
              <a:xfrm>
                <a:off x="5024438" y="5635625"/>
                <a:ext cx="19050" cy="74613"/>
              </a:xfrm>
              <a:custGeom>
                <a:avLst/>
                <a:gdLst>
                  <a:gd name="T0" fmla="*/ 0 w 1"/>
                  <a:gd name="T1" fmla="*/ 0 h 4"/>
                  <a:gd name="T2" fmla="*/ 0 w 1"/>
                  <a:gd name="T3" fmla="*/ 4 h 4"/>
                  <a:gd name="T4" fmla="*/ 1 w 1"/>
                  <a:gd name="T5" fmla="*/ 0 h 4"/>
                  <a:gd name="T6" fmla="*/ 0 w 1"/>
                  <a:gd name="T7" fmla="*/ 0 h 4"/>
                  <a:gd name="T8" fmla="*/ 0 60000 65536"/>
                  <a:gd name="T9" fmla="*/ 0 60000 65536"/>
                  <a:gd name="T10" fmla="*/ 0 60000 65536"/>
                  <a:gd name="T11" fmla="*/ 0 60000 65536"/>
                  <a:gd name="T12" fmla="*/ 0 w 1"/>
                  <a:gd name="T13" fmla="*/ 0 h 4"/>
                  <a:gd name="T14" fmla="*/ 1 w 1"/>
                  <a:gd name="T15" fmla="*/ 4 h 4"/>
                </a:gdLst>
                <a:ahLst/>
                <a:cxnLst>
                  <a:cxn ang="T8">
                    <a:pos x="T0" y="T1"/>
                  </a:cxn>
                  <a:cxn ang="T9">
                    <a:pos x="T2" y="T3"/>
                  </a:cxn>
                  <a:cxn ang="T10">
                    <a:pos x="T4" y="T5"/>
                  </a:cxn>
                  <a:cxn ang="T11">
                    <a:pos x="T6" y="T7"/>
                  </a:cxn>
                </a:cxnLst>
                <a:rect l="T12" t="T13" r="T14" b="T15"/>
                <a:pathLst>
                  <a:path w="1" h="4">
                    <a:moveTo>
                      <a:pt x="0" y="0"/>
                    </a:moveTo>
                    <a:lnTo>
                      <a:pt x="0" y="4"/>
                    </a:lnTo>
                    <a:lnTo>
                      <a:pt x="1" y="0"/>
                    </a:lnTo>
                    <a:lnTo>
                      <a:pt x="0" y="0"/>
                    </a:lnTo>
                  </a:path>
                </a:pathLst>
              </a:custGeom>
              <a:noFill/>
              <a:ln w="19050">
                <a:solidFill>
                  <a:srgbClr val="000000"/>
                </a:solidFill>
                <a:prstDash val="solid"/>
                <a:round/>
                <a:headEnd/>
                <a:tailEnd/>
              </a:ln>
            </p:spPr>
            <p:txBody>
              <a:bodyPr/>
              <a:lstStyle/>
              <a:p>
                <a:endParaRPr lang="en-US"/>
              </a:p>
            </p:txBody>
          </p:sp>
          <p:sp>
            <p:nvSpPr>
              <p:cNvPr id="23599" name="Freeform 48"/>
              <p:cNvSpPr>
                <a:spLocks/>
              </p:cNvSpPr>
              <p:nvPr/>
            </p:nvSpPr>
            <p:spPr bwMode="auto">
              <a:xfrm>
                <a:off x="5024438" y="5635625"/>
                <a:ext cx="19050" cy="74613"/>
              </a:xfrm>
              <a:custGeom>
                <a:avLst/>
                <a:gdLst>
                  <a:gd name="T0" fmla="*/ 0 w 12"/>
                  <a:gd name="T1" fmla="*/ 0 h 47"/>
                  <a:gd name="T2" fmla="*/ 0 w 12"/>
                  <a:gd name="T3" fmla="*/ 47 h 47"/>
                  <a:gd name="T4" fmla="*/ 12 w 12"/>
                  <a:gd name="T5" fmla="*/ 0 h 47"/>
                  <a:gd name="T6" fmla="*/ 0 w 12"/>
                  <a:gd name="T7" fmla="*/ 0 h 47"/>
                  <a:gd name="T8" fmla="*/ 0 w 12"/>
                  <a:gd name="T9" fmla="*/ 0 h 47"/>
                  <a:gd name="T10" fmla="*/ 0 60000 65536"/>
                  <a:gd name="T11" fmla="*/ 0 60000 65536"/>
                  <a:gd name="T12" fmla="*/ 0 60000 65536"/>
                  <a:gd name="T13" fmla="*/ 0 60000 65536"/>
                  <a:gd name="T14" fmla="*/ 0 60000 65536"/>
                  <a:gd name="T15" fmla="*/ 0 w 12"/>
                  <a:gd name="T16" fmla="*/ 0 h 47"/>
                  <a:gd name="T17" fmla="*/ 12 w 12"/>
                  <a:gd name="T18" fmla="*/ 47 h 47"/>
                </a:gdLst>
                <a:ahLst/>
                <a:cxnLst>
                  <a:cxn ang="T10">
                    <a:pos x="T0" y="T1"/>
                  </a:cxn>
                  <a:cxn ang="T11">
                    <a:pos x="T2" y="T3"/>
                  </a:cxn>
                  <a:cxn ang="T12">
                    <a:pos x="T4" y="T5"/>
                  </a:cxn>
                  <a:cxn ang="T13">
                    <a:pos x="T6" y="T7"/>
                  </a:cxn>
                  <a:cxn ang="T14">
                    <a:pos x="T8" y="T9"/>
                  </a:cxn>
                </a:cxnLst>
                <a:rect l="T15" t="T16" r="T17" b="T18"/>
                <a:pathLst>
                  <a:path w="12" h="47">
                    <a:moveTo>
                      <a:pt x="0" y="0"/>
                    </a:moveTo>
                    <a:lnTo>
                      <a:pt x="0" y="47"/>
                    </a:lnTo>
                    <a:lnTo>
                      <a:pt x="12" y="0"/>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23600" name="Freeform 49"/>
              <p:cNvSpPr>
                <a:spLocks/>
              </p:cNvSpPr>
              <p:nvPr/>
            </p:nvSpPr>
            <p:spPr bwMode="auto">
              <a:xfrm>
                <a:off x="5024438" y="5340350"/>
                <a:ext cx="19050" cy="74613"/>
              </a:xfrm>
              <a:custGeom>
                <a:avLst/>
                <a:gdLst>
                  <a:gd name="T0" fmla="*/ 1 w 1"/>
                  <a:gd name="T1" fmla="*/ 4 h 4"/>
                  <a:gd name="T2" fmla="*/ 0 w 1"/>
                  <a:gd name="T3" fmla="*/ 0 h 4"/>
                  <a:gd name="T4" fmla="*/ 0 w 1"/>
                  <a:gd name="T5" fmla="*/ 4 h 4"/>
                  <a:gd name="T6" fmla="*/ 0 w 1"/>
                  <a:gd name="T7" fmla="*/ 4 h 4"/>
                  <a:gd name="T8" fmla="*/ 1 w 1"/>
                  <a:gd name="T9" fmla="*/ 4 h 4"/>
                  <a:gd name="T10" fmla="*/ 0 60000 65536"/>
                  <a:gd name="T11" fmla="*/ 0 60000 65536"/>
                  <a:gd name="T12" fmla="*/ 0 60000 65536"/>
                  <a:gd name="T13" fmla="*/ 0 60000 65536"/>
                  <a:gd name="T14" fmla="*/ 0 60000 65536"/>
                  <a:gd name="T15" fmla="*/ 0 w 1"/>
                  <a:gd name="T16" fmla="*/ 0 h 4"/>
                  <a:gd name="T17" fmla="*/ 1 w 1"/>
                  <a:gd name="T18" fmla="*/ 4 h 4"/>
                </a:gdLst>
                <a:ahLst/>
                <a:cxnLst>
                  <a:cxn ang="T10">
                    <a:pos x="T0" y="T1"/>
                  </a:cxn>
                  <a:cxn ang="T11">
                    <a:pos x="T2" y="T3"/>
                  </a:cxn>
                  <a:cxn ang="T12">
                    <a:pos x="T4" y="T5"/>
                  </a:cxn>
                  <a:cxn ang="T13">
                    <a:pos x="T6" y="T7"/>
                  </a:cxn>
                  <a:cxn ang="T14">
                    <a:pos x="T8" y="T9"/>
                  </a:cxn>
                </a:cxnLst>
                <a:rect l="T15" t="T16" r="T17" b="T18"/>
                <a:pathLst>
                  <a:path w="1" h="4">
                    <a:moveTo>
                      <a:pt x="1" y="4"/>
                    </a:moveTo>
                    <a:lnTo>
                      <a:pt x="0" y="0"/>
                    </a:lnTo>
                    <a:lnTo>
                      <a:pt x="0" y="4"/>
                    </a:lnTo>
                    <a:lnTo>
                      <a:pt x="1" y="4"/>
                    </a:lnTo>
                  </a:path>
                </a:pathLst>
              </a:custGeom>
              <a:noFill/>
              <a:ln w="19050">
                <a:solidFill>
                  <a:srgbClr val="000000"/>
                </a:solidFill>
                <a:prstDash val="solid"/>
                <a:round/>
                <a:headEnd/>
                <a:tailEnd/>
              </a:ln>
            </p:spPr>
            <p:txBody>
              <a:bodyPr/>
              <a:lstStyle/>
              <a:p>
                <a:endParaRPr lang="en-US"/>
              </a:p>
            </p:txBody>
          </p:sp>
          <p:sp>
            <p:nvSpPr>
              <p:cNvPr id="23601" name="Freeform 50"/>
              <p:cNvSpPr>
                <a:spLocks/>
              </p:cNvSpPr>
              <p:nvPr/>
            </p:nvSpPr>
            <p:spPr bwMode="auto">
              <a:xfrm>
                <a:off x="5024438" y="5340350"/>
                <a:ext cx="19050" cy="74613"/>
              </a:xfrm>
              <a:custGeom>
                <a:avLst/>
                <a:gdLst>
                  <a:gd name="T0" fmla="*/ 12 w 12"/>
                  <a:gd name="T1" fmla="*/ 47 h 47"/>
                  <a:gd name="T2" fmla="*/ 0 w 12"/>
                  <a:gd name="T3" fmla="*/ 0 h 47"/>
                  <a:gd name="T4" fmla="*/ 0 w 12"/>
                  <a:gd name="T5" fmla="*/ 47 h 47"/>
                  <a:gd name="T6" fmla="*/ 0 w 12"/>
                  <a:gd name="T7" fmla="*/ 47 h 47"/>
                  <a:gd name="T8" fmla="*/ 12 w 12"/>
                  <a:gd name="T9" fmla="*/ 47 h 47"/>
                  <a:gd name="T10" fmla="*/ 0 60000 65536"/>
                  <a:gd name="T11" fmla="*/ 0 60000 65536"/>
                  <a:gd name="T12" fmla="*/ 0 60000 65536"/>
                  <a:gd name="T13" fmla="*/ 0 60000 65536"/>
                  <a:gd name="T14" fmla="*/ 0 60000 65536"/>
                  <a:gd name="T15" fmla="*/ 0 w 12"/>
                  <a:gd name="T16" fmla="*/ 0 h 47"/>
                  <a:gd name="T17" fmla="*/ 12 w 12"/>
                  <a:gd name="T18" fmla="*/ 47 h 47"/>
                </a:gdLst>
                <a:ahLst/>
                <a:cxnLst>
                  <a:cxn ang="T10">
                    <a:pos x="T0" y="T1"/>
                  </a:cxn>
                  <a:cxn ang="T11">
                    <a:pos x="T2" y="T3"/>
                  </a:cxn>
                  <a:cxn ang="T12">
                    <a:pos x="T4" y="T5"/>
                  </a:cxn>
                  <a:cxn ang="T13">
                    <a:pos x="T6" y="T7"/>
                  </a:cxn>
                  <a:cxn ang="T14">
                    <a:pos x="T8" y="T9"/>
                  </a:cxn>
                </a:cxnLst>
                <a:rect l="T15" t="T16" r="T17" b="T18"/>
                <a:pathLst>
                  <a:path w="12" h="47">
                    <a:moveTo>
                      <a:pt x="12" y="47"/>
                    </a:moveTo>
                    <a:lnTo>
                      <a:pt x="0" y="0"/>
                    </a:lnTo>
                    <a:lnTo>
                      <a:pt x="0" y="47"/>
                    </a:lnTo>
                    <a:lnTo>
                      <a:pt x="12" y="47"/>
                    </a:lnTo>
                    <a:close/>
                  </a:path>
                </a:pathLst>
              </a:custGeom>
              <a:solidFill>
                <a:srgbClr val="000000"/>
              </a:solidFill>
              <a:ln w="0">
                <a:solidFill>
                  <a:srgbClr val="000000"/>
                </a:solidFill>
                <a:prstDash val="solid"/>
                <a:round/>
                <a:headEnd/>
                <a:tailEnd/>
              </a:ln>
            </p:spPr>
            <p:txBody>
              <a:bodyPr/>
              <a:lstStyle/>
              <a:p>
                <a:endParaRPr lang="en-US"/>
              </a:p>
            </p:txBody>
          </p:sp>
          <p:sp>
            <p:nvSpPr>
              <p:cNvPr id="23602" name="Line 51"/>
              <p:cNvSpPr>
                <a:spLocks noChangeShapeType="1"/>
              </p:cNvSpPr>
              <p:nvPr/>
            </p:nvSpPr>
            <p:spPr bwMode="auto">
              <a:xfrm>
                <a:off x="5024438" y="5414963"/>
                <a:ext cx="1587" cy="201612"/>
              </a:xfrm>
              <a:prstGeom prst="line">
                <a:avLst/>
              </a:prstGeom>
              <a:noFill/>
              <a:ln w="19050">
                <a:solidFill>
                  <a:srgbClr val="000000"/>
                </a:solidFill>
                <a:round/>
                <a:headEnd/>
                <a:tailEnd/>
              </a:ln>
            </p:spPr>
            <p:txBody>
              <a:bodyPr/>
              <a:lstStyle/>
              <a:p>
                <a:endParaRPr lang="en-US"/>
              </a:p>
            </p:txBody>
          </p:sp>
          <p:sp>
            <p:nvSpPr>
              <p:cNvPr id="23603" name="Rectangle 52"/>
              <p:cNvSpPr>
                <a:spLocks noChangeArrowheads="1"/>
              </p:cNvSpPr>
              <p:nvPr/>
            </p:nvSpPr>
            <p:spPr bwMode="auto">
              <a:xfrm>
                <a:off x="5080000" y="4989513"/>
                <a:ext cx="811213"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decoder</a:t>
                </a:r>
                <a:endParaRPr lang="en-CA">
                  <a:latin typeface="Corbel" pitchFamily="34" charset="0"/>
                </a:endParaRPr>
              </a:p>
            </p:txBody>
          </p:sp>
          <p:sp>
            <p:nvSpPr>
              <p:cNvPr id="23604" name="Rectangle 53"/>
              <p:cNvSpPr>
                <a:spLocks noChangeArrowheads="1"/>
              </p:cNvSpPr>
              <p:nvPr/>
            </p:nvSpPr>
            <p:spPr bwMode="auto">
              <a:xfrm>
                <a:off x="2427432" y="4914900"/>
                <a:ext cx="811212"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address</a:t>
                </a:r>
                <a:endParaRPr lang="en-CA">
                  <a:latin typeface="Corbel" pitchFamily="34" charset="0"/>
                </a:endParaRPr>
              </a:p>
            </p:txBody>
          </p:sp>
          <p:sp>
            <p:nvSpPr>
              <p:cNvPr id="23605" name="Rectangle 54"/>
              <p:cNvSpPr>
                <a:spLocks noChangeArrowheads="1"/>
              </p:cNvSpPr>
              <p:nvPr/>
            </p:nvSpPr>
            <p:spPr bwMode="auto">
              <a:xfrm>
                <a:off x="4765675" y="2444750"/>
                <a:ext cx="534988"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4096</a:t>
                </a:r>
                <a:endParaRPr lang="en-CA">
                  <a:latin typeface="Corbel" pitchFamily="34" charset="0"/>
                </a:endParaRPr>
              </a:p>
            </p:txBody>
          </p:sp>
          <p:sp>
            <p:nvSpPr>
              <p:cNvPr id="23606" name="Rectangle 55"/>
              <p:cNvSpPr>
                <a:spLocks noChangeArrowheads="1"/>
              </p:cNvSpPr>
              <p:nvPr/>
            </p:nvSpPr>
            <p:spPr bwMode="auto">
              <a:xfrm>
                <a:off x="5338763" y="2444750"/>
                <a:ext cx="423862"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512</a:t>
                </a:r>
                <a:endParaRPr lang="en-CA">
                  <a:latin typeface="Corbel" pitchFamily="34" charset="0"/>
                </a:endParaRPr>
              </a:p>
            </p:txBody>
          </p:sp>
          <p:sp>
            <p:nvSpPr>
              <p:cNvPr id="23607" name="Rectangle 56"/>
              <p:cNvSpPr>
                <a:spLocks noChangeArrowheads="1"/>
              </p:cNvSpPr>
              <p:nvPr/>
            </p:nvSpPr>
            <p:spPr bwMode="auto">
              <a:xfrm>
                <a:off x="5762625" y="2444750"/>
                <a:ext cx="203200"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8</a:t>
                </a:r>
                <a:endParaRPr lang="en-CA">
                  <a:latin typeface="Corbel" pitchFamily="34" charset="0"/>
                </a:endParaRPr>
              </a:p>
            </p:txBody>
          </p:sp>
          <p:sp>
            <p:nvSpPr>
              <p:cNvPr id="23608" name="Rectangle 57"/>
              <p:cNvSpPr>
                <a:spLocks noChangeArrowheads="1"/>
              </p:cNvSpPr>
              <p:nvPr/>
            </p:nvSpPr>
            <p:spPr bwMode="auto">
              <a:xfrm>
                <a:off x="5634038" y="2444750"/>
                <a:ext cx="203200" cy="258763"/>
              </a:xfrm>
              <a:prstGeom prst="rect">
                <a:avLst/>
              </a:prstGeom>
              <a:noFill/>
              <a:ln w="9525">
                <a:noFill/>
                <a:miter lim="800000"/>
                <a:headEnd/>
                <a:tailEnd/>
              </a:ln>
            </p:spPr>
            <p:txBody>
              <a:bodyPr wrap="none" lIns="0" tIns="0" rIns="0" bIns="0">
                <a:spAutoFit/>
              </a:bodyPr>
              <a:lstStyle/>
              <a:p>
                <a:r>
                  <a:rPr lang="en-CA" sz="1300">
                    <a:solidFill>
                      <a:srgbClr val="000000"/>
                    </a:solidFill>
                    <a:latin typeface="Symbol" pitchFamily="18" charset="2"/>
                  </a:rPr>
                  <a:t>´</a:t>
                </a:r>
                <a:endParaRPr lang="en-CA">
                  <a:latin typeface="Corbel" pitchFamily="34" charset="0"/>
                </a:endParaRPr>
              </a:p>
            </p:txBody>
          </p:sp>
          <p:sp>
            <p:nvSpPr>
              <p:cNvPr id="23609" name="Rectangle 58"/>
              <p:cNvSpPr>
                <a:spLocks noChangeArrowheads="1"/>
              </p:cNvSpPr>
              <p:nvPr/>
            </p:nvSpPr>
            <p:spPr bwMode="auto">
              <a:xfrm>
                <a:off x="5283200" y="2444750"/>
                <a:ext cx="166688" cy="258763"/>
              </a:xfrm>
              <a:prstGeom prst="rect">
                <a:avLst/>
              </a:prstGeom>
              <a:noFill/>
              <a:ln w="9525">
                <a:noFill/>
                <a:miter lim="800000"/>
                <a:headEnd/>
                <a:tailEnd/>
              </a:ln>
            </p:spPr>
            <p:txBody>
              <a:bodyPr wrap="none" lIns="0" tIns="0" rIns="0" bIns="0">
                <a:spAutoFit/>
              </a:bodyPr>
              <a:lstStyle/>
              <a:p>
                <a:r>
                  <a:rPr lang="en-CA" sz="1300">
                    <a:solidFill>
                      <a:srgbClr val="000000"/>
                    </a:solidFill>
                    <a:latin typeface="Symbol" pitchFamily="18" charset="2"/>
                  </a:rPr>
                  <a:t>(</a:t>
                </a:r>
                <a:endParaRPr lang="en-CA">
                  <a:latin typeface="Corbel" pitchFamily="34" charset="0"/>
                </a:endParaRPr>
              </a:p>
            </p:txBody>
          </p:sp>
          <p:sp>
            <p:nvSpPr>
              <p:cNvPr id="23610" name="Rectangle 59"/>
              <p:cNvSpPr>
                <a:spLocks noChangeArrowheads="1"/>
              </p:cNvSpPr>
              <p:nvPr/>
            </p:nvSpPr>
            <p:spPr bwMode="auto">
              <a:xfrm>
                <a:off x="5854700" y="2444750"/>
                <a:ext cx="166688" cy="258763"/>
              </a:xfrm>
              <a:prstGeom prst="rect">
                <a:avLst/>
              </a:prstGeom>
              <a:noFill/>
              <a:ln w="9525">
                <a:noFill/>
                <a:miter lim="800000"/>
                <a:headEnd/>
                <a:tailEnd/>
              </a:ln>
            </p:spPr>
            <p:txBody>
              <a:bodyPr wrap="none" lIns="0" tIns="0" rIns="0" bIns="0">
                <a:spAutoFit/>
              </a:bodyPr>
              <a:lstStyle/>
              <a:p>
                <a:r>
                  <a:rPr lang="en-CA" sz="1300">
                    <a:solidFill>
                      <a:srgbClr val="000000"/>
                    </a:solidFill>
                    <a:latin typeface="Symbol" pitchFamily="18" charset="2"/>
                  </a:rPr>
                  <a:t>)</a:t>
                </a:r>
                <a:endParaRPr lang="en-CA">
                  <a:latin typeface="Corbel" pitchFamily="34" charset="0"/>
                </a:endParaRPr>
              </a:p>
            </p:txBody>
          </p:sp>
          <p:sp>
            <p:nvSpPr>
              <p:cNvPr id="23611" name="Rectangle 60"/>
              <p:cNvSpPr>
                <a:spLocks noChangeArrowheads="1"/>
              </p:cNvSpPr>
              <p:nvPr/>
            </p:nvSpPr>
            <p:spPr bwMode="auto">
              <a:xfrm>
                <a:off x="5135563" y="2444750"/>
                <a:ext cx="203200" cy="258763"/>
              </a:xfrm>
              <a:prstGeom prst="rect">
                <a:avLst/>
              </a:prstGeom>
              <a:noFill/>
              <a:ln w="9525">
                <a:noFill/>
                <a:miter lim="800000"/>
                <a:headEnd/>
                <a:tailEnd/>
              </a:ln>
            </p:spPr>
            <p:txBody>
              <a:bodyPr wrap="none" lIns="0" tIns="0" rIns="0" bIns="0">
                <a:spAutoFit/>
              </a:bodyPr>
              <a:lstStyle/>
              <a:p>
                <a:r>
                  <a:rPr lang="en-CA" sz="1300">
                    <a:solidFill>
                      <a:srgbClr val="000000"/>
                    </a:solidFill>
                    <a:latin typeface="Symbol" pitchFamily="18" charset="2"/>
                  </a:rPr>
                  <a:t>´</a:t>
                </a:r>
                <a:endParaRPr lang="en-CA">
                  <a:latin typeface="Corbel" pitchFamily="34" charset="0"/>
                </a:endParaRPr>
              </a:p>
            </p:txBody>
          </p:sp>
          <p:sp>
            <p:nvSpPr>
              <p:cNvPr id="23612" name="Rectangle 61"/>
              <p:cNvSpPr>
                <a:spLocks noChangeArrowheads="1"/>
              </p:cNvSpPr>
              <p:nvPr/>
            </p:nvSpPr>
            <p:spPr bwMode="auto">
              <a:xfrm>
                <a:off x="6278563" y="4030663"/>
                <a:ext cx="220662"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R</a:t>
                </a:r>
                <a:endParaRPr lang="en-CA">
                  <a:latin typeface="Corbel" pitchFamily="34" charset="0"/>
                </a:endParaRPr>
              </a:p>
            </p:txBody>
          </p:sp>
          <p:sp>
            <p:nvSpPr>
              <p:cNvPr id="23613" name="Rectangle 62"/>
              <p:cNvSpPr>
                <a:spLocks noChangeArrowheads="1"/>
              </p:cNvSpPr>
              <p:nvPr/>
            </p:nvSpPr>
            <p:spPr bwMode="auto">
              <a:xfrm>
                <a:off x="6408738" y="4030663"/>
                <a:ext cx="184150"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a:t>
                </a:r>
                <a:endParaRPr lang="en-CA">
                  <a:latin typeface="Corbel" pitchFamily="34" charset="0"/>
                </a:endParaRPr>
              </a:p>
            </p:txBody>
          </p:sp>
          <p:sp>
            <p:nvSpPr>
              <p:cNvPr id="23614" name="Rectangle 63"/>
              <p:cNvSpPr>
                <a:spLocks noChangeArrowheads="1"/>
              </p:cNvSpPr>
              <p:nvPr/>
            </p:nvSpPr>
            <p:spPr bwMode="auto">
              <a:xfrm>
                <a:off x="6481763" y="4030663"/>
                <a:ext cx="258762"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W</a:t>
                </a:r>
                <a:endParaRPr lang="en-CA">
                  <a:latin typeface="Corbel" pitchFamily="34" charset="0"/>
                </a:endParaRPr>
              </a:p>
            </p:txBody>
          </p:sp>
          <p:sp>
            <p:nvSpPr>
              <p:cNvPr id="23615" name="Line 64"/>
              <p:cNvSpPr>
                <a:spLocks noChangeShapeType="1"/>
              </p:cNvSpPr>
              <p:nvPr/>
            </p:nvSpPr>
            <p:spPr bwMode="auto">
              <a:xfrm flipH="1">
                <a:off x="6500813" y="4006735"/>
                <a:ext cx="109536" cy="1587"/>
              </a:xfrm>
              <a:prstGeom prst="line">
                <a:avLst/>
              </a:prstGeom>
              <a:noFill/>
              <a:ln w="19050">
                <a:solidFill>
                  <a:srgbClr val="000000"/>
                </a:solidFill>
                <a:round/>
                <a:headEnd/>
                <a:tailEnd/>
              </a:ln>
            </p:spPr>
            <p:txBody>
              <a:bodyPr/>
              <a:lstStyle/>
              <a:p>
                <a:endParaRPr lang="en-US"/>
              </a:p>
            </p:txBody>
          </p:sp>
          <p:sp>
            <p:nvSpPr>
              <p:cNvPr id="67" name="Rectangle 65"/>
              <p:cNvSpPr>
                <a:spLocks noChangeArrowheads="1"/>
              </p:cNvSpPr>
              <p:nvPr/>
            </p:nvSpPr>
            <p:spPr bwMode="auto">
              <a:xfrm>
                <a:off x="3549753" y="2113338"/>
                <a:ext cx="736468" cy="1069744"/>
              </a:xfrm>
              <a:prstGeom prst="rect">
                <a:avLst/>
              </a:prstGeom>
              <a:noFill/>
              <a:ln w="19050">
                <a:solidFill>
                  <a:schemeClr val="accent1">
                    <a:lumMod val="75000"/>
                  </a:schemeClr>
                </a:solidFill>
                <a:miter lim="800000"/>
                <a:headEnd/>
                <a:tailEnd/>
              </a:ln>
            </p:spPr>
            <p:txBody>
              <a:bodyPr/>
              <a:lstStyle/>
              <a:p>
                <a:pPr fontAlgn="auto">
                  <a:spcBef>
                    <a:spcPts val="0"/>
                  </a:spcBef>
                  <a:spcAft>
                    <a:spcPts val="0"/>
                  </a:spcAft>
                  <a:defRPr/>
                </a:pPr>
                <a:endParaRPr lang="en-US">
                  <a:latin typeface="+mn-lt"/>
                </a:endParaRPr>
              </a:p>
            </p:txBody>
          </p:sp>
          <p:sp>
            <p:nvSpPr>
              <p:cNvPr id="68" name="Rectangle 66"/>
              <p:cNvSpPr>
                <a:spLocks noChangeArrowheads="1"/>
              </p:cNvSpPr>
              <p:nvPr/>
            </p:nvSpPr>
            <p:spPr bwMode="auto">
              <a:xfrm>
                <a:off x="4821833" y="3717117"/>
                <a:ext cx="1242128" cy="535709"/>
              </a:xfrm>
              <a:prstGeom prst="rect">
                <a:avLst/>
              </a:prstGeom>
              <a:noFill/>
              <a:ln w="19050">
                <a:solidFill>
                  <a:schemeClr val="accent1">
                    <a:lumMod val="75000"/>
                  </a:schemeClr>
                </a:solidFill>
                <a:miter lim="800000"/>
                <a:headEnd/>
                <a:tailEnd/>
              </a:ln>
            </p:spPr>
            <p:txBody>
              <a:bodyPr/>
              <a:lstStyle/>
              <a:p>
                <a:pPr fontAlgn="auto">
                  <a:spcBef>
                    <a:spcPts val="0"/>
                  </a:spcBef>
                  <a:spcAft>
                    <a:spcPts val="0"/>
                  </a:spcAft>
                  <a:defRPr/>
                </a:pPr>
                <a:endParaRPr lang="en-US">
                  <a:latin typeface="+mn-lt"/>
                </a:endParaRPr>
              </a:p>
            </p:txBody>
          </p:sp>
          <p:sp>
            <p:nvSpPr>
              <p:cNvPr id="69" name="Rectangle 67"/>
              <p:cNvSpPr>
                <a:spLocks noChangeArrowheads="1"/>
              </p:cNvSpPr>
              <p:nvPr/>
            </p:nvSpPr>
            <p:spPr bwMode="auto">
              <a:xfrm>
                <a:off x="4821833" y="4768446"/>
                <a:ext cx="1069463" cy="535709"/>
              </a:xfrm>
              <a:prstGeom prst="rect">
                <a:avLst/>
              </a:prstGeom>
              <a:noFill/>
              <a:ln w="19050">
                <a:solidFill>
                  <a:schemeClr val="accent1">
                    <a:lumMod val="75000"/>
                  </a:schemeClr>
                </a:solidFill>
                <a:miter lim="800000"/>
                <a:headEnd/>
                <a:tailEnd/>
              </a:ln>
            </p:spPr>
            <p:txBody>
              <a:bodyPr/>
              <a:lstStyle/>
              <a:p>
                <a:pPr fontAlgn="auto">
                  <a:spcBef>
                    <a:spcPts val="0"/>
                  </a:spcBef>
                  <a:spcAft>
                    <a:spcPts val="0"/>
                  </a:spcAft>
                  <a:defRPr/>
                </a:pPr>
                <a:endParaRPr lang="en-US">
                  <a:latin typeface="+mn-lt"/>
                </a:endParaRPr>
              </a:p>
            </p:txBody>
          </p:sp>
          <p:sp>
            <p:nvSpPr>
              <p:cNvPr id="70" name="Rectangle 68"/>
              <p:cNvSpPr>
                <a:spLocks noChangeArrowheads="1"/>
              </p:cNvSpPr>
              <p:nvPr/>
            </p:nvSpPr>
            <p:spPr bwMode="auto">
              <a:xfrm>
                <a:off x="4710834" y="2021263"/>
                <a:ext cx="1272081" cy="1272309"/>
              </a:xfrm>
              <a:prstGeom prst="rect">
                <a:avLst/>
              </a:prstGeom>
              <a:noFill/>
              <a:ln w="19050">
                <a:solidFill>
                  <a:schemeClr val="accent1">
                    <a:lumMod val="75000"/>
                  </a:schemeClr>
                </a:solidFill>
                <a:miter lim="800000"/>
                <a:headEnd/>
                <a:tailEnd/>
              </a:ln>
            </p:spPr>
            <p:txBody>
              <a:bodyPr/>
              <a:lstStyle/>
              <a:p>
                <a:pPr fontAlgn="auto">
                  <a:spcBef>
                    <a:spcPts val="0"/>
                  </a:spcBef>
                  <a:spcAft>
                    <a:spcPts val="0"/>
                  </a:spcAft>
                  <a:defRPr/>
                </a:pPr>
                <a:endParaRPr lang="en-US">
                  <a:latin typeface="+mn-lt"/>
                </a:endParaRPr>
              </a:p>
            </p:txBody>
          </p:sp>
          <p:sp>
            <p:nvSpPr>
              <p:cNvPr id="71" name="Rectangle 69"/>
              <p:cNvSpPr>
                <a:spLocks noChangeArrowheads="1"/>
              </p:cNvSpPr>
              <p:nvPr/>
            </p:nvSpPr>
            <p:spPr bwMode="auto">
              <a:xfrm>
                <a:off x="2369290" y="2279073"/>
                <a:ext cx="754087" cy="736600"/>
              </a:xfrm>
              <a:prstGeom prst="rect">
                <a:avLst/>
              </a:prstGeom>
              <a:noFill/>
              <a:ln w="19050">
                <a:solidFill>
                  <a:schemeClr val="accent1">
                    <a:lumMod val="75000"/>
                  </a:schemeClr>
                </a:solidFill>
                <a:miter lim="800000"/>
                <a:headEnd/>
                <a:tailEnd/>
              </a:ln>
            </p:spPr>
            <p:txBody>
              <a:bodyPr/>
              <a:lstStyle/>
              <a:p>
                <a:pPr fontAlgn="auto">
                  <a:spcBef>
                    <a:spcPts val="0"/>
                  </a:spcBef>
                  <a:spcAft>
                    <a:spcPts val="0"/>
                  </a:spcAft>
                  <a:defRPr/>
                </a:pPr>
                <a:endParaRPr lang="en-US">
                  <a:latin typeface="+mn-lt"/>
                </a:endParaRPr>
              </a:p>
            </p:txBody>
          </p:sp>
          <p:sp>
            <p:nvSpPr>
              <p:cNvPr id="72" name="Rectangle 70"/>
              <p:cNvSpPr>
                <a:spLocks noChangeArrowheads="1"/>
              </p:cNvSpPr>
              <p:nvPr/>
            </p:nvSpPr>
            <p:spPr bwMode="auto">
              <a:xfrm>
                <a:off x="2369290" y="4676371"/>
                <a:ext cx="754087" cy="738275"/>
              </a:xfrm>
              <a:prstGeom prst="rect">
                <a:avLst/>
              </a:prstGeom>
              <a:noFill/>
              <a:ln w="19050">
                <a:solidFill>
                  <a:schemeClr val="accent1">
                    <a:lumMod val="75000"/>
                  </a:schemeClr>
                </a:solidFill>
                <a:miter lim="800000"/>
                <a:headEnd/>
                <a:tailEnd/>
              </a:ln>
            </p:spPr>
            <p:txBody>
              <a:bodyPr/>
              <a:lstStyle/>
              <a:p>
                <a:pPr fontAlgn="auto">
                  <a:spcBef>
                    <a:spcPts val="0"/>
                  </a:spcBef>
                  <a:spcAft>
                    <a:spcPts val="0"/>
                  </a:spcAft>
                  <a:defRPr/>
                </a:pPr>
                <a:endParaRPr lang="en-US">
                  <a:latin typeface="+mn-lt"/>
                </a:endParaRPr>
              </a:p>
            </p:txBody>
          </p:sp>
          <p:sp>
            <p:nvSpPr>
              <p:cNvPr id="23622" name="Freeform 71"/>
              <p:cNvSpPr>
                <a:spLocks/>
              </p:cNvSpPr>
              <p:nvPr/>
            </p:nvSpPr>
            <p:spPr bwMode="auto">
              <a:xfrm>
                <a:off x="4489450" y="2795588"/>
                <a:ext cx="19050" cy="17462"/>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9050">
                <a:solidFill>
                  <a:srgbClr val="000000"/>
                </a:solidFill>
                <a:prstDash val="solid"/>
                <a:round/>
                <a:headEnd/>
                <a:tailEnd/>
              </a:ln>
            </p:spPr>
            <p:txBody>
              <a:bodyPr/>
              <a:lstStyle/>
              <a:p>
                <a:endParaRPr lang="en-US"/>
              </a:p>
            </p:txBody>
          </p:sp>
          <p:sp>
            <p:nvSpPr>
              <p:cNvPr id="23623" name="Freeform 72"/>
              <p:cNvSpPr>
                <a:spLocks/>
              </p:cNvSpPr>
              <p:nvPr/>
            </p:nvSpPr>
            <p:spPr bwMode="auto">
              <a:xfrm>
                <a:off x="4489450" y="2703513"/>
                <a:ext cx="19050" cy="17462"/>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9050">
                <a:solidFill>
                  <a:srgbClr val="000000"/>
                </a:solidFill>
                <a:prstDash val="solid"/>
                <a:round/>
                <a:headEnd/>
                <a:tailEnd/>
              </a:ln>
            </p:spPr>
            <p:txBody>
              <a:bodyPr/>
              <a:lstStyle/>
              <a:p>
                <a:endParaRPr lang="en-US"/>
              </a:p>
            </p:txBody>
          </p:sp>
          <p:sp>
            <p:nvSpPr>
              <p:cNvPr id="23624" name="Freeform 73"/>
              <p:cNvSpPr>
                <a:spLocks/>
              </p:cNvSpPr>
              <p:nvPr/>
            </p:nvSpPr>
            <p:spPr bwMode="auto">
              <a:xfrm>
                <a:off x="4489450" y="2611438"/>
                <a:ext cx="19050" cy="17462"/>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9050">
                <a:solidFill>
                  <a:srgbClr val="000000"/>
                </a:solidFill>
                <a:prstDash val="solid"/>
                <a:round/>
                <a:headEnd/>
                <a:tailEnd/>
              </a:ln>
            </p:spPr>
            <p:txBody>
              <a:bodyPr/>
              <a:lstStyle/>
              <a:p>
                <a:endParaRPr lang="en-US"/>
              </a:p>
            </p:txBody>
          </p:sp>
          <p:sp>
            <p:nvSpPr>
              <p:cNvPr id="23625" name="Freeform 74"/>
              <p:cNvSpPr>
                <a:spLocks/>
              </p:cNvSpPr>
              <p:nvPr/>
            </p:nvSpPr>
            <p:spPr bwMode="auto">
              <a:xfrm>
                <a:off x="5503863" y="3514725"/>
                <a:ext cx="19050" cy="19050"/>
              </a:xfrm>
              <a:custGeom>
                <a:avLst/>
                <a:gdLst>
                  <a:gd name="T0" fmla="*/ 0 w 1"/>
                  <a:gd name="T1" fmla="*/ 1 h 1"/>
                  <a:gd name="T2" fmla="*/ 1 w 1"/>
                  <a:gd name="T3" fmla="*/ 0 h 1"/>
                  <a:gd name="T4" fmla="*/ 0 w 1"/>
                  <a:gd name="T5" fmla="*/ 0 h 1"/>
                  <a:gd name="T6" fmla="*/ 0 w 1"/>
                  <a:gd name="T7" fmla="*/ 0 h 1"/>
                  <a:gd name="T8" fmla="*/ 0 w 1"/>
                  <a:gd name="T9" fmla="*/ 1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9050">
                <a:solidFill>
                  <a:srgbClr val="000000"/>
                </a:solidFill>
                <a:prstDash val="solid"/>
                <a:round/>
                <a:headEnd/>
                <a:tailEnd/>
              </a:ln>
            </p:spPr>
            <p:txBody>
              <a:bodyPr/>
              <a:lstStyle/>
              <a:p>
                <a:endParaRPr lang="en-US"/>
              </a:p>
            </p:txBody>
          </p:sp>
          <p:sp>
            <p:nvSpPr>
              <p:cNvPr id="23626" name="Freeform 75"/>
              <p:cNvSpPr>
                <a:spLocks/>
              </p:cNvSpPr>
              <p:nvPr/>
            </p:nvSpPr>
            <p:spPr bwMode="auto">
              <a:xfrm>
                <a:off x="5392738" y="3514725"/>
                <a:ext cx="19050" cy="19050"/>
              </a:xfrm>
              <a:custGeom>
                <a:avLst/>
                <a:gdLst>
                  <a:gd name="T0" fmla="*/ 0 w 1"/>
                  <a:gd name="T1" fmla="*/ 1 h 1"/>
                  <a:gd name="T2" fmla="*/ 1 w 1"/>
                  <a:gd name="T3" fmla="*/ 0 h 1"/>
                  <a:gd name="T4" fmla="*/ 0 w 1"/>
                  <a:gd name="T5" fmla="*/ 0 h 1"/>
                  <a:gd name="T6" fmla="*/ 0 w 1"/>
                  <a:gd name="T7" fmla="*/ 0 h 1"/>
                  <a:gd name="T8" fmla="*/ 0 w 1"/>
                  <a:gd name="T9" fmla="*/ 1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9050">
                <a:solidFill>
                  <a:srgbClr val="000000"/>
                </a:solidFill>
                <a:prstDash val="solid"/>
                <a:round/>
                <a:headEnd/>
                <a:tailEnd/>
              </a:ln>
            </p:spPr>
            <p:txBody>
              <a:bodyPr/>
              <a:lstStyle/>
              <a:p>
                <a:endParaRPr lang="en-US"/>
              </a:p>
            </p:txBody>
          </p:sp>
          <p:sp>
            <p:nvSpPr>
              <p:cNvPr id="23627" name="Freeform 76"/>
              <p:cNvSpPr>
                <a:spLocks/>
              </p:cNvSpPr>
              <p:nvPr/>
            </p:nvSpPr>
            <p:spPr bwMode="auto">
              <a:xfrm>
                <a:off x="5300663" y="3514725"/>
                <a:ext cx="19050" cy="19050"/>
              </a:xfrm>
              <a:custGeom>
                <a:avLst/>
                <a:gdLst>
                  <a:gd name="T0" fmla="*/ 0 w 1"/>
                  <a:gd name="T1" fmla="*/ 1 h 1"/>
                  <a:gd name="T2" fmla="*/ 1 w 1"/>
                  <a:gd name="T3" fmla="*/ 0 h 1"/>
                  <a:gd name="T4" fmla="*/ 0 w 1"/>
                  <a:gd name="T5" fmla="*/ 0 h 1"/>
                  <a:gd name="T6" fmla="*/ 0 w 1"/>
                  <a:gd name="T7" fmla="*/ 0 h 1"/>
                  <a:gd name="T8" fmla="*/ 0 w 1"/>
                  <a:gd name="T9" fmla="*/ 1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9050">
                <a:solidFill>
                  <a:srgbClr val="000000"/>
                </a:solidFill>
                <a:prstDash val="solid"/>
                <a:round/>
                <a:headEnd/>
                <a:tailEnd/>
              </a:ln>
            </p:spPr>
            <p:txBody>
              <a:bodyPr/>
              <a:lstStyle/>
              <a:p>
                <a:endParaRPr lang="en-US"/>
              </a:p>
            </p:txBody>
          </p:sp>
          <p:sp>
            <p:nvSpPr>
              <p:cNvPr id="23628" name="Freeform 77"/>
              <p:cNvSpPr>
                <a:spLocks/>
              </p:cNvSpPr>
              <p:nvPr/>
            </p:nvSpPr>
            <p:spPr bwMode="auto">
              <a:xfrm>
                <a:off x="5503863" y="4510088"/>
                <a:ext cx="19050" cy="19050"/>
              </a:xfrm>
              <a:custGeom>
                <a:avLst/>
                <a:gdLst>
                  <a:gd name="T0" fmla="*/ 0 w 1"/>
                  <a:gd name="T1" fmla="*/ 1 h 1"/>
                  <a:gd name="T2" fmla="*/ 1 w 1"/>
                  <a:gd name="T3" fmla="*/ 0 h 1"/>
                  <a:gd name="T4" fmla="*/ 0 w 1"/>
                  <a:gd name="T5" fmla="*/ 0 h 1"/>
                  <a:gd name="T6" fmla="*/ 0 w 1"/>
                  <a:gd name="T7" fmla="*/ 0 h 1"/>
                  <a:gd name="T8" fmla="*/ 0 w 1"/>
                  <a:gd name="T9" fmla="*/ 1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9050">
                <a:solidFill>
                  <a:srgbClr val="000000"/>
                </a:solidFill>
                <a:prstDash val="solid"/>
                <a:round/>
                <a:headEnd/>
                <a:tailEnd/>
              </a:ln>
            </p:spPr>
            <p:txBody>
              <a:bodyPr/>
              <a:lstStyle/>
              <a:p>
                <a:endParaRPr lang="en-US"/>
              </a:p>
            </p:txBody>
          </p:sp>
          <p:sp>
            <p:nvSpPr>
              <p:cNvPr id="23629" name="Freeform 78"/>
              <p:cNvSpPr>
                <a:spLocks/>
              </p:cNvSpPr>
              <p:nvPr/>
            </p:nvSpPr>
            <p:spPr bwMode="auto">
              <a:xfrm>
                <a:off x="5392738" y="4510088"/>
                <a:ext cx="19050" cy="19050"/>
              </a:xfrm>
              <a:custGeom>
                <a:avLst/>
                <a:gdLst>
                  <a:gd name="T0" fmla="*/ 0 w 1"/>
                  <a:gd name="T1" fmla="*/ 1 h 1"/>
                  <a:gd name="T2" fmla="*/ 1 w 1"/>
                  <a:gd name="T3" fmla="*/ 0 h 1"/>
                  <a:gd name="T4" fmla="*/ 0 w 1"/>
                  <a:gd name="T5" fmla="*/ 0 h 1"/>
                  <a:gd name="T6" fmla="*/ 0 w 1"/>
                  <a:gd name="T7" fmla="*/ 0 h 1"/>
                  <a:gd name="T8" fmla="*/ 0 w 1"/>
                  <a:gd name="T9" fmla="*/ 1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9050">
                <a:solidFill>
                  <a:srgbClr val="000000"/>
                </a:solidFill>
                <a:prstDash val="solid"/>
                <a:round/>
                <a:headEnd/>
                <a:tailEnd/>
              </a:ln>
            </p:spPr>
            <p:txBody>
              <a:bodyPr/>
              <a:lstStyle/>
              <a:p>
                <a:endParaRPr lang="en-US"/>
              </a:p>
            </p:txBody>
          </p:sp>
          <p:sp>
            <p:nvSpPr>
              <p:cNvPr id="23630" name="Freeform 79"/>
              <p:cNvSpPr>
                <a:spLocks/>
              </p:cNvSpPr>
              <p:nvPr/>
            </p:nvSpPr>
            <p:spPr bwMode="auto">
              <a:xfrm>
                <a:off x="5300663" y="4510088"/>
                <a:ext cx="19050" cy="19050"/>
              </a:xfrm>
              <a:custGeom>
                <a:avLst/>
                <a:gdLst>
                  <a:gd name="T0" fmla="*/ 0 w 1"/>
                  <a:gd name="T1" fmla="*/ 1 h 1"/>
                  <a:gd name="T2" fmla="*/ 1 w 1"/>
                  <a:gd name="T3" fmla="*/ 0 h 1"/>
                  <a:gd name="T4" fmla="*/ 0 w 1"/>
                  <a:gd name="T5" fmla="*/ 0 h 1"/>
                  <a:gd name="T6" fmla="*/ 0 w 1"/>
                  <a:gd name="T7" fmla="*/ 0 h 1"/>
                  <a:gd name="T8" fmla="*/ 0 w 1"/>
                  <a:gd name="T9" fmla="*/ 1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9050">
                <a:solidFill>
                  <a:srgbClr val="000000"/>
                </a:solidFill>
                <a:prstDash val="solid"/>
                <a:round/>
                <a:headEnd/>
                <a:tailEnd/>
              </a:ln>
            </p:spPr>
            <p:txBody>
              <a:bodyPr/>
              <a:lstStyle/>
              <a:p>
                <a:endParaRPr lang="en-US"/>
              </a:p>
            </p:txBody>
          </p:sp>
          <p:sp>
            <p:nvSpPr>
              <p:cNvPr id="23631" name="Freeform 80"/>
              <p:cNvSpPr>
                <a:spLocks/>
              </p:cNvSpPr>
              <p:nvPr/>
            </p:nvSpPr>
            <p:spPr bwMode="auto">
              <a:xfrm>
                <a:off x="5448300" y="5524500"/>
                <a:ext cx="19050" cy="19050"/>
              </a:xfrm>
              <a:custGeom>
                <a:avLst/>
                <a:gdLst>
                  <a:gd name="T0" fmla="*/ 0 w 1"/>
                  <a:gd name="T1" fmla="*/ 1 h 1"/>
                  <a:gd name="T2" fmla="*/ 1 w 1"/>
                  <a:gd name="T3" fmla="*/ 0 h 1"/>
                  <a:gd name="T4" fmla="*/ 0 w 1"/>
                  <a:gd name="T5" fmla="*/ 0 h 1"/>
                  <a:gd name="T6" fmla="*/ 0 w 1"/>
                  <a:gd name="T7" fmla="*/ 0 h 1"/>
                  <a:gd name="T8" fmla="*/ 0 w 1"/>
                  <a:gd name="T9" fmla="*/ 1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9050">
                <a:solidFill>
                  <a:srgbClr val="000000"/>
                </a:solidFill>
                <a:prstDash val="solid"/>
                <a:round/>
                <a:headEnd/>
                <a:tailEnd/>
              </a:ln>
            </p:spPr>
            <p:txBody>
              <a:bodyPr/>
              <a:lstStyle/>
              <a:p>
                <a:endParaRPr lang="en-US"/>
              </a:p>
            </p:txBody>
          </p:sp>
          <p:sp>
            <p:nvSpPr>
              <p:cNvPr id="23632" name="Freeform 81"/>
              <p:cNvSpPr>
                <a:spLocks/>
              </p:cNvSpPr>
              <p:nvPr/>
            </p:nvSpPr>
            <p:spPr bwMode="auto">
              <a:xfrm>
                <a:off x="5348288" y="5524500"/>
                <a:ext cx="17462" cy="19050"/>
              </a:xfrm>
              <a:custGeom>
                <a:avLst/>
                <a:gdLst>
                  <a:gd name="T0" fmla="*/ 0 w 1"/>
                  <a:gd name="T1" fmla="*/ 1 h 1"/>
                  <a:gd name="T2" fmla="*/ 1 w 1"/>
                  <a:gd name="T3" fmla="*/ 0 h 1"/>
                  <a:gd name="T4" fmla="*/ 0 w 1"/>
                  <a:gd name="T5" fmla="*/ 0 h 1"/>
                  <a:gd name="T6" fmla="*/ 0 w 1"/>
                  <a:gd name="T7" fmla="*/ 0 h 1"/>
                  <a:gd name="T8" fmla="*/ 0 w 1"/>
                  <a:gd name="T9" fmla="*/ 1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9050">
                <a:solidFill>
                  <a:srgbClr val="000000"/>
                </a:solidFill>
                <a:prstDash val="solid"/>
                <a:round/>
                <a:headEnd/>
                <a:tailEnd/>
              </a:ln>
            </p:spPr>
            <p:txBody>
              <a:bodyPr/>
              <a:lstStyle/>
              <a:p>
                <a:endParaRPr lang="en-US"/>
              </a:p>
            </p:txBody>
          </p:sp>
          <p:sp>
            <p:nvSpPr>
              <p:cNvPr id="23633" name="Freeform 82"/>
              <p:cNvSpPr>
                <a:spLocks/>
              </p:cNvSpPr>
              <p:nvPr/>
            </p:nvSpPr>
            <p:spPr bwMode="auto">
              <a:xfrm>
                <a:off x="5246688" y="5524500"/>
                <a:ext cx="17462" cy="19050"/>
              </a:xfrm>
              <a:custGeom>
                <a:avLst/>
                <a:gdLst>
                  <a:gd name="T0" fmla="*/ 0 w 1"/>
                  <a:gd name="T1" fmla="*/ 1 h 1"/>
                  <a:gd name="T2" fmla="*/ 1 w 1"/>
                  <a:gd name="T3" fmla="*/ 0 h 1"/>
                  <a:gd name="T4" fmla="*/ 0 w 1"/>
                  <a:gd name="T5" fmla="*/ 0 h 1"/>
                  <a:gd name="T6" fmla="*/ 0 w 1"/>
                  <a:gd name="T7" fmla="*/ 0 h 1"/>
                  <a:gd name="T8" fmla="*/ 0 w 1"/>
                  <a:gd name="T9" fmla="*/ 1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1"/>
                    </a:moveTo>
                    <a:lnTo>
                      <a:pt x="1" y="0"/>
                    </a:lnTo>
                    <a:lnTo>
                      <a:pt x="0" y="0"/>
                    </a:lnTo>
                    <a:lnTo>
                      <a:pt x="0" y="1"/>
                    </a:lnTo>
                  </a:path>
                </a:pathLst>
              </a:custGeom>
              <a:noFill/>
              <a:ln w="19050">
                <a:solidFill>
                  <a:srgbClr val="000000"/>
                </a:solidFill>
                <a:prstDash val="solid"/>
                <a:round/>
                <a:headEnd/>
                <a:tailEnd/>
              </a:ln>
            </p:spPr>
            <p:txBody>
              <a:bodyPr/>
              <a:lstStyle/>
              <a:p>
                <a:endParaRPr lang="en-US"/>
              </a:p>
            </p:txBody>
          </p:sp>
          <p:sp>
            <p:nvSpPr>
              <p:cNvPr id="23634" name="Rectangle 83"/>
              <p:cNvSpPr>
                <a:spLocks noChangeArrowheads="1"/>
              </p:cNvSpPr>
              <p:nvPr/>
            </p:nvSpPr>
            <p:spPr bwMode="auto">
              <a:xfrm>
                <a:off x="228600" y="3716338"/>
                <a:ext cx="220663"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A</a:t>
                </a:r>
                <a:endParaRPr lang="en-CA">
                  <a:latin typeface="Corbel" pitchFamily="34" charset="0"/>
                </a:endParaRPr>
              </a:p>
            </p:txBody>
          </p:sp>
          <p:sp>
            <p:nvSpPr>
              <p:cNvPr id="23635" name="Rectangle 84"/>
              <p:cNvSpPr>
                <a:spLocks noChangeArrowheads="1"/>
              </p:cNvSpPr>
              <p:nvPr/>
            </p:nvSpPr>
            <p:spPr bwMode="auto">
              <a:xfrm>
                <a:off x="339725" y="3810000"/>
                <a:ext cx="258763" cy="220663"/>
              </a:xfrm>
              <a:prstGeom prst="rect">
                <a:avLst/>
              </a:prstGeom>
              <a:noFill/>
              <a:ln w="9525">
                <a:noFill/>
                <a:miter lim="800000"/>
                <a:headEnd/>
                <a:tailEnd/>
              </a:ln>
            </p:spPr>
            <p:txBody>
              <a:bodyPr wrap="none" lIns="0" tIns="0" rIns="0" bIns="0">
                <a:spAutoFit/>
              </a:bodyPr>
              <a:lstStyle/>
              <a:p>
                <a:r>
                  <a:rPr lang="en-CA" sz="1000">
                    <a:solidFill>
                      <a:srgbClr val="000000"/>
                    </a:solidFill>
                    <a:latin typeface="Nimbus Roman No9 L"/>
                  </a:rPr>
                  <a:t>20</a:t>
                </a:r>
                <a:endParaRPr lang="en-CA">
                  <a:latin typeface="Corbel" pitchFamily="34" charset="0"/>
                </a:endParaRPr>
              </a:p>
            </p:txBody>
          </p:sp>
          <p:sp>
            <p:nvSpPr>
              <p:cNvPr id="23636" name="Rectangle 85"/>
              <p:cNvSpPr>
                <a:spLocks noChangeArrowheads="1"/>
              </p:cNvSpPr>
              <p:nvPr/>
            </p:nvSpPr>
            <p:spPr bwMode="auto">
              <a:xfrm>
                <a:off x="596900" y="3810000"/>
                <a:ext cx="166688" cy="220663"/>
              </a:xfrm>
              <a:prstGeom prst="rect">
                <a:avLst/>
              </a:prstGeom>
              <a:noFill/>
              <a:ln w="9525">
                <a:noFill/>
                <a:miter lim="800000"/>
                <a:headEnd/>
                <a:tailEnd/>
              </a:ln>
            </p:spPr>
            <p:txBody>
              <a:bodyPr wrap="none" lIns="0" tIns="0" rIns="0" bIns="0">
                <a:spAutoFit/>
              </a:bodyPr>
              <a:lstStyle/>
              <a:p>
                <a:r>
                  <a:rPr lang="en-CA" sz="1000">
                    <a:solidFill>
                      <a:srgbClr val="000000"/>
                    </a:solidFill>
                    <a:latin typeface="Nimbus Roman No9 L"/>
                  </a:rPr>
                  <a:t>9</a:t>
                </a:r>
                <a:endParaRPr lang="en-CA">
                  <a:latin typeface="Corbel" pitchFamily="34" charset="0"/>
                </a:endParaRPr>
              </a:p>
            </p:txBody>
          </p:sp>
          <p:sp>
            <p:nvSpPr>
              <p:cNvPr id="23637" name="Rectangle 86"/>
              <p:cNvSpPr>
                <a:spLocks noChangeArrowheads="1"/>
              </p:cNvSpPr>
              <p:nvPr/>
            </p:nvSpPr>
            <p:spPr bwMode="auto">
              <a:xfrm>
                <a:off x="504825" y="3810000"/>
                <a:ext cx="128588" cy="220663"/>
              </a:xfrm>
              <a:prstGeom prst="rect">
                <a:avLst/>
              </a:prstGeom>
              <a:noFill/>
              <a:ln w="9525">
                <a:noFill/>
                <a:miter lim="800000"/>
                <a:headEnd/>
                <a:tailEnd/>
              </a:ln>
            </p:spPr>
            <p:txBody>
              <a:bodyPr wrap="none" lIns="0" tIns="0" rIns="0" bIns="0">
                <a:spAutoFit/>
              </a:bodyPr>
              <a:lstStyle/>
              <a:p>
                <a:r>
                  <a:rPr lang="en-CA" sz="1000">
                    <a:solidFill>
                      <a:srgbClr val="000000"/>
                    </a:solidFill>
                    <a:latin typeface="Nimbus Roman No9 L"/>
                  </a:rPr>
                  <a:t>-</a:t>
                </a:r>
                <a:endParaRPr lang="en-CA">
                  <a:latin typeface="Corbel" pitchFamily="34" charset="0"/>
                </a:endParaRPr>
              </a:p>
            </p:txBody>
          </p:sp>
          <p:sp>
            <p:nvSpPr>
              <p:cNvPr id="23638" name="Rectangle 87"/>
              <p:cNvSpPr>
                <a:spLocks noChangeArrowheads="1"/>
              </p:cNvSpPr>
              <p:nvPr/>
            </p:nvSpPr>
            <p:spPr bwMode="auto">
              <a:xfrm>
                <a:off x="782638" y="3716338"/>
                <a:ext cx="220662"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A</a:t>
                </a:r>
                <a:endParaRPr lang="en-CA">
                  <a:latin typeface="Corbel" pitchFamily="34" charset="0"/>
                </a:endParaRPr>
              </a:p>
            </p:txBody>
          </p:sp>
          <p:sp>
            <p:nvSpPr>
              <p:cNvPr id="23639" name="Rectangle 88"/>
              <p:cNvSpPr>
                <a:spLocks noChangeArrowheads="1"/>
              </p:cNvSpPr>
              <p:nvPr/>
            </p:nvSpPr>
            <p:spPr bwMode="auto">
              <a:xfrm>
                <a:off x="911225" y="3810000"/>
                <a:ext cx="166688" cy="220663"/>
              </a:xfrm>
              <a:prstGeom prst="rect">
                <a:avLst/>
              </a:prstGeom>
              <a:noFill/>
              <a:ln w="9525">
                <a:noFill/>
                <a:miter lim="800000"/>
                <a:headEnd/>
                <a:tailEnd/>
              </a:ln>
            </p:spPr>
            <p:txBody>
              <a:bodyPr wrap="none" lIns="0" tIns="0" rIns="0" bIns="0">
                <a:spAutoFit/>
              </a:bodyPr>
              <a:lstStyle/>
              <a:p>
                <a:r>
                  <a:rPr lang="en-CA" sz="1000">
                    <a:solidFill>
                      <a:srgbClr val="000000"/>
                    </a:solidFill>
                    <a:latin typeface="Nimbus Roman No9 L"/>
                  </a:rPr>
                  <a:t>8</a:t>
                </a:r>
                <a:endParaRPr lang="en-CA">
                  <a:latin typeface="Corbel" pitchFamily="34" charset="0"/>
                </a:endParaRPr>
              </a:p>
            </p:txBody>
          </p:sp>
          <p:sp>
            <p:nvSpPr>
              <p:cNvPr id="23640" name="Rectangle 89"/>
              <p:cNvSpPr>
                <a:spLocks noChangeArrowheads="1"/>
              </p:cNvSpPr>
              <p:nvPr/>
            </p:nvSpPr>
            <p:spPr bwMode="auto">
              <a:xfrm>
                <a:off x="1095375" y="3810000"/>
                <a:ext cx="166688" cy="220663"/>
              </a:xfrm>
              <a:prstGeom prst="rect">
                <a:avLst/>
              </a:prstGeom>
              <a:noFill/>
              <a:ln w="9525">
                <a:noFill/>
                <a:miter lim="800000"/>
                <a:headEnd/>
                <a:tailEnd/>
              </a:ln>
            </p:spPr>
            <p:txBody>
              <a:bodyPr wrap="none" lIns="0" tIns="0" rIns="0" bIns="0">
                <a:spAutoFit/>
              </a:bodyPr>
              <a:lstStyle/>
              <a:p>
                <a:r>
                  <a:rPr lang="en-CA" sz="1000">
                    <a:solidFill>
                      <a:srgbClr val="000000"/>
                    </a:solidFill>
                    <a:latin typeface="Nimbus Roman No9 L"/>
                  </a:rPr>
                  <a:t>0</a:t>
                </a:r>
                <a:endParaRPr lang="en-CA">
                  <a:latin typeface="Corbel" pitchFamily="34" charset="0"/>
                </a:endParaRPr>
              </a:p>
            </p:txBody>
          </p:sp>
          <p:sp>
            <p:nvSpPr>
              <p:cNvPr id="23641" name="Rectangle 90"/>
              <p:cNvSpPr>
                <a:spLocks noChangeArrowheads="1"/>
              </p:cNvSpPr>
              <p:nvPr/>
            </p:nvSpPr>
            <p:spPr bwMode="auto">
              <a:xfrm>
                <a:off x="1003300" y="3810000"/>
                <a:ext cx="128588" cy="220663"/>
              </a:xfrm>
              <a:prstGeom prst="rect">
                <a:avLst/>
              </a:prstGeom>
              <a:noFill/>
              <a:ln w="9525">
                <a:noFill/>
                <a:miter lim="800000"/>
                <a:headEnd/>
                <a:tailEnd/>
              </a:ln>
            </p:spPr>
            <p:txBody>
              <a:bodyPr wrap="none" lIns="0" tIns="0" rIns="0" bIns="0">
                <a:spAutoFit/>
              </a:bodyPr>
              <a:lstStyle/>
              <a:p>
                <a:r>
                  <a:rPr lang="en-CA" sz="1000">
                    <a:solidFill>
                      <a:srgbClr val="000000"/>
                    </a:solidFill>
                    <a:latin typeface="Nimbus Roman No9 L"/>
                  </a:rPr>
                  <a:t>-</a:t>
                </a:r>
                <a:endParaRPr lang="en-CA">
                  <a:latin typeface="Corbel" pitchFamily="34" charset="0"/>
                </a:endParaRPr>
              </a:p>
            </p:txBody>
          </p:sp>
          <p:sp>
            <p:nvSpPr>
              <p:cNvPr id="23642" name="Rectangle 91"/>
              <p:cNvSpPr>
                <a:spLocks noChangeArrowheads="1"/>
              </p:cNvSpPr>
              <p:nvPr/>
            </p:nvSpPr>
            <p:spPr bwMode="auto">
              <a:xfrm>
                <a:off x="708025" y="3716338"/>
                <a:ext cx="128588" cy="258762"/>
              </a:xfrm>
              <a:prstGeom prst="rect">
                <a:avLst/>
              </a:prstGeom>
              <a:noFill/>
              <a:ln w="9525">
                <a:noFill/>
                <a:miter lim="800000"/>
                <a:headEnd/>
                <a:tailEnd/>
              </a:ln>
            </p:spPr>
            <p:txBody>
              <a:bodyPr wrap="none" lIns="0" tIns="0" rIns="0" bIns="0">
                <a:spAutoFit/>
              </a:bodyPr>
              <a:lstStyle/>
              <a:p>
                <a:r>
                  <a:rPr lang="en-CA" sz="1300">
                    <a:solidFill>
                      <a:srgbClr val="000000"/>
                    </a:solidFill>
                    <a:latin typeface="Symbol" pitchFamily="18" charset="2"/>
                  </a:rPr>
                  <a:t>¤</a:t>
                </a:r>
                <a:endParaRPr lang="en-CA">
                  <a:latin typeface="Corbel" pitchFamily="34" charset="0"/>
                </a:endParaRPr>
              </a:p>
            </p:txBody>
          </p:sp>
          <p:sp>
            <p:nvSpPr>
              <p:cNvPr id="23643" name="Rectangle 92"/>
              <p:cNvSpPr>
                <a:spLocks noChangeArrowheads="1"/>
              </p:cNvSpPr>
              <p:nvPr/>
            </p:nvSpPr>
            <p:spPr bwMode="auto">
              <a:xfrm>
                <a:off x="5578475" y="5727700"/>
                <a:ext cx="239713"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D</a:t>
                </a:r>
                <a:endParaRPr lang="en-CA">
                  <a:latin typeface="Corbel" pitchFamily="34" charset="0"/>
                </a:endParaRPr>
              </a:p>
            </p:txBody>
          </p:sp>
          <p:sp>
            <p:nvSpPr>
              <p:cNvPr id="23644" name="Rectangle 93"/>
              <p:cNvSpPr>
                <a:spLocks noChangeArrowheads="1"/>
              </p:cNvSpPr>
              <p:nvPr/>
            </p:nvSpPr>
            <p:spPr bwMode="auto">
              <a:xfrm>
                <a:off x="5707063" y="5821363"/>
                <a:ext cx="166687" cy="220662"/>
              </a:xfrm>
              <a:prstGeom prst="rect">
                <a:avLst/>
              </a:prstGeom>
              <a:noFill/>
              <a:ln w="9525">
                <a:noFill/>
                <a:miter lim="800000"/>
                <a:headEnd/>
                <a:tailEnd/>
              </a:ln>
            </p:spPr>
            <p:txBody>
              <a:bodyPr wrap="none" lIns="0" tIns="0" rIns="0" bIns="0">
                <a:spAutoFit/>
              </a:bodyPr>
              <a:lstStyle/>
              <a:p>
                <a:r>
                  <a:rPr lang="en-CA" sz="1000">
                    <a:solidFill>
                      <a:srgbClr val="000000"/>
                    </a:solidFill>
                    <a:latin typeface="Nimbus Roman No9 L"/>
                  </a:rPr>
                  <a:t>0</a:t>
                </a:r>
                <a:endParaRPr lang="en-CA">
                  <a:latin typeface="Corbel" pitchFamily="34" charset="0"/>
                </a:endParaRPr>
              </a:p>
            </p:txBody>
          </p:sp>
          <p:sp>
            <p:nvSpPr>
              <p:cNvPr id="23645" name="Rectangle 94"/>
              <p:cNvSpPr>
                <a:spLocks noChangeArrowheads="1"/>
              </p:cNvSpPr>
              <p:nvPr/>
            </p:nvSpPr>
            <p:spPr bwMode="auto">
              <a:xfrm>
                <a:off x="4951413" y="5727700"/>
                <a:ext cx="239712"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D</a:t>
                </a:r>
                <a:endParaRPr lang="en-CA">
                  <a:latin typeface="Corbel" pitchFamily="34" charset="0"/>
                </a:endParaRPr>
              </a:p>
            </p:txBody>
          </p:sp>
          <p:sp>
            <p:nvSpPr>
              <p:cNvPr id="23646" name="Rectangle 95"/>
              <p:cNvSpPr>
                <a:spLocks noChangeArrowheads="1"/>
              </p:cNvSpPr>
              <p:nvPr/>
            </p:nvSpPr>
            <p:spPr bwMode="auto">
              <a:xfrm>
                <a:off x="5080000" y="5821363"/>
                <a:ext cx="166688" cy="220662"/>
              </a:xfrm>
              <a:prstGeom prst="rect">
                <a:avLst/>
              </a:prstGeom>
              <a:noFill/>
              <a:ln w="9525">
                <a:noFill/>
                <a:miter lim="800000"/>
                <a:headEnd/>
                <a:tailEnd/>
              </a:ln>
            </p:spPr>
            <p:txBody>
              <a:bodyPr wrap="none" lIns="0" tIns="0" rIns="0" bIns="0">
                <a:spAutoFit/>
              </a:bodyPr>
              <a:lstStyle/>
              <a:p>
                <a:r>
                  <a:rPr lang="en-CA" sz="1000">
                    <a:solidFill>
                      <a:srgbClr val="000000"/>
                    </a:solidFill>
                    <a:latin typeface="Nimbus Roman No9 L"/>
                  </a:rPr>
                  <a:t>7</a:t>
                </a:r>
                <a:endParaRPr lang="en-CA">
                  <a:latin typeface="Corbel" pitchFamily="34" charset="0"/>
                </a:endParaRPr>
              </a:p>
            </p:txBody>
          </p:sp>
          <p:sp>
            <p:nvSpPr>
              <p:cNvPr id="23647" name="Rectangle 96"/>
              <p:cNvSpPr>
                <a:spLocks noChangeArrowheads="1"/>
              </p:cNvSpPr>
              <p:nvPr/>
            </p:nvSpPr>
            <p:spPr bwMode="auto">
              <a:xfrm>
                <a:off x="1262063" y="1725613"/>
                <a:ext cx="220662"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R</a:t>
                </a:r>
                <a:endParaRPr lang="en-CA">
                  <a:latin typeface="Corbel" pitchFamily="34" charset="0"/>
                </a:endParaRPr>
              </a:p>
            </p:txBody>
          </p:sp>
          <p:sp>
            <p:nvSpPr>
              <p:cNvPr id="23648" name="Rectangle 97"/>
              <p:cNvSpPr>
                <a:spLocks noChangeArrowheads="1"/>
              </p:cNvSpPr>
              <p:nvPr/>
            </p:nvSpPr>
            <p:spPr bwMode="auto">
              <a:xfrm>
                <a:off x="1390650" y="1725613"/>
                <a:ext cx="220663"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A</a:t>
                </a:r>
                <a:endParaRPr lang="en-CA">
                  <a:latin typeface="Corbel" pitchFamily="34" charset="0"/>
                </a:endParaRPr>
              </a:p>
            </p:txBody>
          </p:sp>
          <p:sp>
            <p:nvSpPr>
              <p:cNvPr id="23649" name="Rectangle 98"/>
              <p:cNvSpPr>
                <a:spLocks noChangeArrowheads="1"/>
              </p:cNvSpPr>
              <p:nvPr/>
            </p:nvSpPr>
            <p:spPr bwMode="auto">
              <a:xfrm>
                <a:off x="1519238" y="1725613"/>
                <a:ext cx="203200"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S</a:t>
                </a:r>
                <a:endParaRPr lang="en-CA">
                  <a:latin typeface="Corbel" pitchFamily="34" charset="0"/>
                </a:endParaRPr>
              </a:p>
            </p:txBody>
          </p:sp>
          <p:sp>
            <p:nvSpPr>
              <p:cNvPr id="23650" name="Line 99"/>
              <p:cNvSpPr>
                <a:spLocks noChangeShapeType="1"/>
              </p:cNvSpPr>
              <p:nvPr/>
            </p:nvSpPr>
            <p:spPr bwMode="auto">
              <a:xfrm flipH="1">
                <a:off x="1279525" y="1676400"/>
                <a:ext cx="314325" cy="1587"/>
              </a:xfrm>
              <a:prstGeom prst="line">
                <a:avLst/>
              </a:prstGeom>
              <a:noFill/>
              <a:ln w="19050">
                <a:solidFill>
                  <a:srgbClr val="000000"/>
                </a:solidFill>
                <a:round/>
                <a:headEnd/>
                <a:tailEnd/>
              </a:ln>
            </p:spPr>
            <p:txBody>
              <a:bodyPr/>
              <a:lstStyle/>
              <a:p>
                <a:endParaRPr lang="en-US"/>
              </a:p>
            </p:txBody>
          </p:sp>
          <p:sp>
            <p:nvSpPr>
              <p:cNvPr id="23651" name="Rectangle 100"/>
              <p:cNvSpPr>
                <a:spLocks noChangeArrowheads="1"/>
              </p:cNvSpPr>
              <p:nvPr/>
            </p:nvSpPr>
            <p:spPr bwMode="auto">
              <a:xfrm>
                <a:off x="1243013" y="5727700"/>
                <a:ext cx="220662"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C</a:t>
                </a:r>
                <a:endParaRPr lang="en-CA">
                  <a:latin typeface="Corbel" pitchFamily="34" charset="0"/>
                </a:endParaRPr>
              </a:p>
            </p:txBody>
          </p:sp>
          <p:sp>
            <p:nvSpPr>
              <p:cNvPr id="23652" name="Rectangle 101"/>
              <p:cNvSpPr>
                <a:spLocks noChangeArrowheads="1"/>
              </p:cNvSpPr>
              <p:nvPr/>
            </p:nvSpPr>
            <p:spPr bwMode="auto">
              <a:xfrm>
                <a:off x="1371600" y="5727700"/>
                <a:ext cx="220663"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A</a:t>
                </a:r>
                <a:endParaRPr lang="en-CA">
                  <a:latin typeface="Corbel" pitchFamily="34" charset="0"/>
                </a:endParaRPr>
              </a:p>
            </p:txBody>
          </p:sp>
          <p:sp>
            <p:nvSpPr>
              <p:cNvPr id="23653" name="Rectangle 102"/>
              <p:cNvSpPr>
                <a:spLocks noChangeArrowheads="1"/>
              </p:cNvSpPr>
              <p:nvPr/>
            </p:nvSpPr>
            <p:spPr bwMode="auto">
              <a:xfrm>
                <a:off x="1501775" y="5727700"/>
                <a:ext cx="203200" cy="368300"/>
              </a:xfrm>
              <a:prstGeom prst="rect">
                <a:avLst/>
              </a:prstGeom>
              <a:noFill/>
              <a:ln w="9525">
                <a:noFill/>
                <a:miter lim="800000"/>
                <a:headEnd/>
                <a:tailEnd/>
              </a:ln>
            </p:spPr>
            <p:txBody>
              <a:bodyPr wrap="none" lIns="0" tIns="0" rIns="0" bIns="0">
                <a:spAutoFit/>
              </a:bodyPr>
              <a:lstStyle/>
              <a:p>
                <a:r>
                  <a:rPr lang="en-CA" sz="1300">
                    <a:solidFill>
                      <a:srgbClr val="000000"/>
                    </a:solidFill>
                    <a:latin typeface="Nimbus Roman No9 L"/>
                  </a:rPr>
                  <a:t>S</a:t>
                </a:r>
                <a:endParaRPr lang="en-CA">
                  <a:latin typeface="Corbel" pitchFamily="34" charset="0"/>
                </a:endParaRPr>
              </a:p>
            </p:txBody>
          </p:sp>
          <p:sp>
            <p:nvSpPr>
              <p:cNvPr id="23654" name="Line 103"/>
              <p:cNvSpPr>
                <a:spLocks noChangeShapeType="1"/>
              </p:cNvSpPr>
              <p:nvPr/>
            </p:nvSpPr>
            <p:spPr bwMode="auto">
              <a:xfrm flipH="1">
                <a:off x="1262063" y="5715000"/>
                <a:ext cx="312737" cy="1588"/>
              </a:xfrm>
              <a:prstGeom prst="line">
                <a:avLst/>
              </a:prstGeom>
              <a:noFill/>
              <a:ln w="19050">
                <a:solidFill>
                  <a:srgbClr val="000000"/>
                </a:solidFill>
                <a:round/>
                <a:headEnd/>
                <a:tailEnd/>
              </a:ln>
            </p:spPr>
            <p:txBody>
              <a:bodyPr/>
              <a:lstStyle/>
              <a:p>
                <a:endParaRPr lang="en-US"/>
              </a:p>
            </p:txBody>
          </p:sp>
          <p:sp>
            <p:nvSpPr>
              <p:cNvPr id="23655" name="Line 104"/>
              <p:cNvSpPr>
                <a:spLocks noChangeShapeType="1"/>
              </p:cNvSpPr>
              <p:nvPr/>
            </p:nvSpPr>
            <p:spPr bwMode="auto">
              <a:xfrm>
                <a:off x="1962150" y="2695575"/>
                <a:ext cx="0" cy="2295525"/>
              </a:xfrm>
              <a:prstGeom prst="line">
                <a:avLst/>
              </a:prstGeom>
              <a:noFill/>
              <a:ln w="38100">
                <a:solidFill>
                  <a:schemeClr val="bg1"/>
                </a:solidFill>
                <a:round/>
                <a:headEnd/>
                <a:tailEnd/>
              </a:ln>
            </p:spPr>
            <p:txBody>
              <a:bodyPr/>
              <a:lstStyle/>
              <a:p>
                <a:endParaRPr lang="en-US"/>
              </a:p>
            </p:txBody>
          </p:sp>
          <p:sp>
            <p:nvSpPr>
              <p:cNvPr id="23656" name="Freeform 105"/>
              <p:cNvSpPr>
                <a:spLocks/>
              </p:cNvSpPr>
              <p:nvPr/>
            </p:nvSpPr>
            <p:spPr bwMode="auto">
              <a:xfrm>
                <a:off x="1944688" y="2536825"/>
                <a:ext cx="423862" cy="222250"/>
              </a:xfrm>
              <a:custGeom>
                <a:avLst/>
                <a:gdLst>
                  <a:gd name="T0" fmla="*/ 0 w 23"/>
                  <a:gd name="T1" fmla="*/ 9 h 12"/>
                  <a:gd name="T2" fmla="*/ 12 w 23"/>
                  <a:gd name="T3" fmla="*/ 9 h 12"/>
                  <a:gd name="T4" fmla="*/ 12 w 23"/>
                  <a:gd name="T5" fmla="*/ 12 h 12"/>
                  <a:gd name="T6" fmla="*/ 23 w 23"/>
                  <a:gd name="T7" fmla="*/ 6 h 12"/>
                  <a:gd name="T8" fmla="*/ 12 w 23"/>
                  <a:gd name="T9" fmla="*/ 0 h 12"/>
                  <a:gd name="T10" fmla="*/ 12 w 23"/>
                  <a:gd name="T11" fmla="*/ 3 h 12"/>
                  <a:gd name="T12" fmla="*/ 0 w 23"/>
                  <a:gd name="T13" fmla="*/ 3 h 12"/>
                  <a:gd name="T14" fmla="*/ 0 60000 65536"/>
                  <a:gd name="T15" fmla="*/ 0 60000 65536"/>
                  <a:gd name="T16" fmla="*/ 0 60000 65536"/>
                  <a:gd name="T17" fmla="*/ 0 60000 65536"/>
                  <a:gd name="T18" fmla="*/ 0 60000 65536"/>
                  <a:gd name="T19" fmla="*/ 0 60000 65536"/>
                  <a:gd name="T20" fmla="*/ 0 60000 65536"/>
                  <a:gd name="T21" fmla="*/ 0 w 23"/>
                  <a:gd name="T22" fmla="*/ 0 h 12"/>
                  <a:gd name="T23" fmla="*/ 23 w 23"/>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12">
                    <a:moveTo>
                      <a:pt x="0" y="9"/>
                    </a:moveTo>
                    <a:lnTo>
                      <a:pt x="12" y="9"/>
                    </a:lnTo>
                    <a:lnTo>
                      <a:pt x="12" y="12"/>
                    </a:lnTo>
                    <a:lnTo>
                      <a:pt x="23" y="6"/>
                    </a:lnTo>
                    <a:lnTo>
                      <a:pt x="12" y="0"/>
                    </a:lnTo>
                    <a:lnTo>
                      <a:pt x="12" y="3"/>
                    </a:lnTo>
                    <a:lnTo>
                      <a:pt x="0" y="3"/>
                    </a:lnTo>
                  </a:path>
                </a:pathLst>
              </a:custGeom>
              <a:noFill/>
              <a:ln w="19050">
                <a:solidFill>
                  <a:srgbClr val="000000"/>
                </a:solidFill>
                <a:prstDash val="solid"/>
                <a:round/>
                <a:headEnd/>
                <a:tailEnd/>
              </a:ln>
            </p:spPr>
            <p:txBody>
              <a:bodyPr/>
              <a:lstStyle/>
              <a:p>
                <a:endParaRPr lang="en-US"/>
              </a:p>
            </p:txBody>
          </p:sp>
          <p:sp>
            <p:nvSpPr>
              <p:cNvPr id="23657" name="Freeform 106"/>
              <p:cNvSpPr>
                <a:spLocks/>
              </p:cNvSpPr>
              <p:nvPr/>
            </p:nvSpPr>
            <p:spPr bwMode="auto">
              <a:xfrm>
                <a:off x="1944688" y="4935538"/>
                <a:ext cx="423862" cy="220662"/>
              </a:xfrm>
              <a:custGeom>
                <a:avLst/>
                <a:gdLst>
                  <a:gd name="T0" fmla="*/ 0 w 23"/>
                  <a:gd name="T1" fmla="*/ 9 h 12"/>
                  <a:gd name="T2" fmla="*/ 12 w 23"/>
                  <a:gd name="T3" fmla="*/ 9 h 12"/>
                  <a:gd name="T4" fmla="*/ 12 w 23"/>
                  <a:gd name="T5" fmla="*/ 12 h 12"/>
                  <a:gd name="T6" fmla="*/ 23 w 23"/>
                  <a:gd name="T7" fmla="*/ 6 h 12"/>
                  <a:gd name="T8" fmla="*/ 12 w 23"/>
                  <a:gd name="T9" fmla="*/ 0 h 12"/>
                  <a:gd name="T10" fmla="*/ 12 w 23"/>
                  <a:gd name="T11" fmla="*/ 3 h 12"/>
                  <a:gd name="T12" fmla="*/ 0 w 23"/>
                  <a:gd name="T13" fmla="*/ 3 h 12"/>
                  <a:gd name="T14" fmla="*/ 0 60000 65536"/>
                  <a:gd name="T15" fmla="*/ 0 60000 65536"/>
                  <a:gd name="T16" fmla="*/ 0 60000 65536"/>
                  <a:gd name="T17" fmla="*/ 0 60000 65536"/>
                  <a:gd name="T18" fmla="*/ 0 60000 65536"/>
                  <a:gd name="T19" fmla="*/ 0 60000 65536"/>
                  <a:gd name="T20" fmla="*/ 0 60000 65536"/>
                  <a:gd name="T21" fmla="*/ 0 w 23"/>
                  <a:gd name="T22" fmla="*/ 0 h 12"/>
                  <a:gd name="T23" fmla="*/ 23 w 23"/>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 h="12">
                    <a:moveTo>
                      <a:pt x="0" y="9"/>
                    </a:moveTo>
                    <a:lnTo>
                      <a:pt x="12" y="9"/>
                    </a:lnTo>
                    <a:lnTo>
                      <a:pt x="12" y="12"/>
                    </a:lnTo>
                    <a:lnTo>
                      <a:pt x="23" y="6"/>
                    </a:lnTo>
                    <a:lnTo>
                      <a:pt x="12" y="0"/>
                    </a:lnTo>
                    <a:lnTo>
                      <a:pt x="12" y="3"/>
                    </a:lnTo>
                    <a:lnTo>
                      <a:pt x="0" y="3"/>
                    </a:lnTo>
                  </a:path>
                </a:pathLst>
              </a:custGeom>
              <a:noFill/>
              <a:ln w="19050">
                <a:solidFill>
                  <a:srgbClr val="000000"/>
                </a:solidFill>
                <a:prstDash val="solid"/>
                <a:round/>
                <a:headEnd/>
                <a:tailEnd/>
              </a:ln>
            </p:spPr>
            <p:txBody>
              <a:bodyPr/>
              <a:lstStyle/>
              <a:p>
                <a:endParaRPr lang="en-US"/>
              </a:p>
            </p:txBody>
          </p:sp>
          <p:sp>
            <p:nvSpPr>
              <p:cNvPr id="23658" name="Line 107"/>
              <p:cNvSpPr>
                <a:spLocks noChangeShapeType="1"/>
              </p:cNvSpPr>
              <p:nvPr/>
            </p:nvSpPr>
            <p:spPr bwMode="auto">
              <a:xfrm>
                <a:off x="1873250" y="2586038"/>
                <a:ext cx="174625" cy="0"/>
              </a:xfrm>
              <a:prstGeom prst="line">
                <a:avLst/>
              </a:prstGeom>
              <a:noFill/>
              <a:ln w="9525">
                <a:solidFill>
                  <a:schemeClr val="tx1"/>
                </a:solidFill>
                <a:round/>
                <a:headEnd/>
                <a:tailEnd/>
              </a:ln>
            </p:spPr>
            <p:txBody>
              <a:bodyPr/>
              <a:lstStyle/>
              <a:p>
                <a:endParaRPr lang="en-US"/>
              </a:p>
            </p:txBody>
          </p:sp>
        </p:grpSp>
        <p:cxnSp>
          <p:nvCxnSpPr>
            <p:cNvPr id="112" name="Straight Arrow Connector 111"/>
            <p:cNvCxnSpPr/>
            <p:nvPr/>
          </p:nvCxnSpPr>
          <p:spPr>
            <a:xfrm rot="10800000" flipV="1">
              <a:off x="5445125" y="4014788"/>
              <a:ext cx="269875" cy="238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6" name="Straight Arrow Connector 115"/>
            <p:cNvCxnSpPr/>
            <p:nvPr/>
          </p:nvCxnSpPr>
          <p:spPr>
            <a:xfrm rot="10800000" flipV="1">
              <a:off x="5486400" y="4167188"/>
              <a:ext cx="269875" cy="238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sz="1800" i="1" dirty="0" smtClean="0"/>
              <a:t>The cells are organized in the form of a 4Kx4K array.</a:t>
            </a:r>
          </a:p>
          <a:p>
            <a:r>
              <a:rPr lang="en-US" sz="1800" i="1" dirty="0" smtClean="0"/>
              <a:t>The 4096 cells in each row are divided into 512 groups of 8, so that a row can store 512 bytes of data.</a:t>
            </a:r>
          </a:p>
          <a:p>
            <a:r>
              <a:rPr lang="en-US" sz="1800" i="1" dirty="0" smtClean="0"/>
              <a:t>Therefore, 12 address bits are needed to select a row, and 9 bits are needed to specify a group of 8 bits in the selected row.</a:t>
            </a:r>
          </a:p>
          <a:p>
            <a:r>
              <a:rPr lang="en-US" sz="1800" i="1" dirty="0" smtClean="0"/>
              <a:t>Thus, a total of 21 bit address is needed to access a byte in this memory.</a:t>
            </a:r>
          </a:p>
          <a:p>
            <a:r>
              <a:rPr lang="en-US" sz="1800" i="1" dirty="0" smtClean="0"/>
              <a:t>The high- order 12 bits and the low-order 9 bits of the address constitute the row and column addresses of a byte respectively.</a:t>
            </a:r>
          </a:p>
          <a:p>
            <a:pPr>
              <a:buFontTx/>
              <a:buChar char="•"/>
            </a:pPr>
            <a:r>
              <a:rPr lang="en-US" sz="1800" i="1" dirty="0" smtClean="0"/>
              <a:t>First apply the row address, RAS signal latches the row address. Then apply the column address, CAS signal latches the address.</a:t>
            </a:r>
          </a:p>
          <a:p>
            <a:pPr>
              <a:buFontTx/>
              <a:buChar char="•"/>
            </a:pPr>
            <a:r>
              <a:rPr lang="en-US" sz="1800" i="1" dirty="0" smtClean="0"/>
              <a:t>Timing of the memory unit is  controlled by a specialized unit called memory controller which generates RAS and CAS.</a:t>
            </a:r>
          </a:p>
          <a:p>
            <a:endParaRPr lang="en-US" sz="1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Fast Page Mode</a:t>
            </a:r>
            <a:endParaRPr lang="en-US" dirty="0">
              <a:solidFill>
                <a:schemeClr val="accent1">
                  <a:satMod val="150000"/>
                </a:schemeClr>
              </a:solidFill>
            </a:endParaRPr>
          </a:p>
        </p:txBody>
      </p:sp>
      <p:sp>
        <p:nvSpPr>
          <p:cNvPr id="3" name="Content Placeholder 2"/>
          <p:cNvSpPr>
            <a:spLocks noGrp="1"/>
          </p:cNvSpPr>
          <p:nvPr>
            <p:ph idx="1"/>
          </p:nvPr>
        </p:nvSpPr>
        <p:spPr/>
        <p:txBody>
          <a:bodyPr rtlCol="0">
            <a:normAutofit fontScale="92500" lnSpcReduction="20000"/>
          </a:bodyPr>
          <a:lstStyle/>
          <a:p>
            <a:pPr marL="438912" indent="-320040" fontAlgn="auto">
              <a:spcBef>
                <a:spcPts val="0"/>
              </a:spcBef>
              <a:spcAft>
                <a:spcPts val="0"/>
              </a:spcAft>
              <a:buFont typeface="Wingdings 2"/>
              <a:buChar char=""/>
              <a:defRPr/>
            </a:pPr>
            <a:r>
              <a:rPr lang="en-US" sz="2800" dirty="0" smtClean="0">
                <a:solidFill>
                  <a:schemeClr val="accent2"/>
                </a:solidFill>
              </a:rPr>
              <a:t>Suppose if we want to access the consecutive bytes in the selected row.</a:t>
            </a:r>
          </a:p>
          <a:p>
            <a:pPr marL="438912" indent="-320040" fontAlgn="auto">
              <a:spcBef>
                <a:spcPts val="0"/>
              </a:spcBef>
              <a:spcAft>
                <a:spcPts val="0"/>
              </a:spcAft>
              <a:buFont typeface="Wingdings 2"/>
              <a:buChar char=""/>
              <a:defRPr/>
            </a:pPr>
            <a:r>
              <a:rPr lang="en-US" sz="2800" dirty="0" smtClean="0">
                <a:solidFill>
                  <a:schemeClr val="accent2"/>
                </a:solidFill>
              </a:rPr>
              <a:t>This can be done without having to reselect the row. </a:t>
            </a:r>
          </a:p>
          <a:p>
            <a:pPr marL="731520" lvl="1" indent="-274320" fontAlgn="auto">
              <a:spcAft>
                <a:spcPts val="0"/>
              </a:spcAft>
              <a:buFont typeface="Wingdings"/>
              <a:buChar char=""/>
              <a:defRPr/>
            </a:pPr>
            <a:r>
              <a:rPr lang="en-US" sz="1800" dirty="0" smtClean="0"/>
              <a:t>Add a latch at the output of the sense circuits in each column. </a:t>
            </a:r>
          </a:p>
          <a:p>
            <a:pPr marL="731520" lvl="1" indent="-274320" fontAlgn="auto">
              <a:spcAft>
                <a:spcPts val="0"/>
              </a:spcAft>
              <a:buFont typeface="Wingdings"/>
              <a:buChar char=""/>
              <a:defRPr/>
            </a:pPr>
            <a:r>
              <a:rPr lang="en-US" sz="1800" dirty="0" smtClean="0"/>
              <a:t>All the latches are loaded when the row is selected. </a:t>
            </a:r>
          </a:p>
          <a:p>
            <a:pPr marL="731520" lvl="1" indent="-274320" fontAlgn="auto">
              <a:spcAft>
                <a:spcPts val="0"/>
              </a:spcAft>
              <a:buFont typeface="Wingdings"/>
              <a:buChar char=""/>
              <a:defRPr/>
            </a:pPr>
            <a:r>
              <a:rPr lang="en-US" sz="1800" dirty="0" smtClean="0"/>
              <a:t>Different column addresses can be applied to select and place different bytes on the data lines.</a:t>
            </a:r>
          </a:p>
          <a:p>
            <a:pPr marL="438912" indent="-320040" fontAlgn="auto">
              <a:spcBef>
                <a:spcPts val="0"/>
              </a:spcBef>
              <a:spcAft>
                <a:spcPts val="0"/>
              </a:spcAft>
              <a:buFont typeface="Wingdings 2"/>
              <a:buChar char=""/>
              <a:defRPr/>
            </a:pPr>
            <a:r>
              <a:rPr lang="en-US" sz="2800" dirty="0" smtClean="0">
                <a:solidFill>
                  <a:schemeClr val="accent2"/>
                </a:solidFill>
              </a:rPr>
              <a:t>Consecutive sequence of column addresses can be applied under the control signal CAS</a:t>
            </a:r>
            <a:r>
              <a:rPr lang="en-US" sz="2800" dirty="0" smtClean="0"/>
              <a:t>, without reselecting the row.</a:t>
            </a:r>
          </a:p>
          <a:p>
            <a:pPr marL="731520" lvl="1" indent="-274320" fontAlgn="auto">
              <a:spcAft>
                <a:spcPts val="0"/>
              </a:spcAft>
              <a:buFont typeface="Wingdings"/>
              <a:buChar char=""/>
              <a:defRPr/>
            </a:pPr>
            <a:r>
              <a:rPr lang="en-US" sz="1800" dirty="0" smtClean="0"/>
              <a:t>Allows a block of data to be transferred at a much faster rate than random accesses.</a:t>
            </a:r>
          </a:p>
          <a:p>
            <a:pPr marL="731520" lvl="1" indent="-274320" fontAlgn="auto">
              <a:spcAft>
                <a:spcPts val="0"/>
              </a:spcAft>
              <a:buFont typeface="Wingdings"/>
              <a:buChar char=""/>
              <a:defRPr/>
            </a:pPr>
            <a:r>
              <a:rPr lang="en-US" sz="1800" dirty="0" smtClean="0"/>
              <a:t>A small collection/group of bytes is usually referred to as a block. </a:t>
            </a:r>
          </a:p>
          <a:p>
            <a:pPr marL="438912" indent="-320040" fontAlgn="auto">
              <a:spcBef>
                <a:spcPts val="0"/>
              </a:spcBef>
              <a:spcAft>
                <a:spcPts val="0"/>
              </a:spcAft>
              <a:buFont typeface="Wingdings 2"/>
              <a:buChar char=""/>
              <a:defRPr/>
            </a:pPr>
            <a:r>
              <a:rPr lang="en-US" sz="2600" dirty="0" smtClean="0">
                <a:solidFill>
                  <a:schemeClr val="accent2"/>
                </a:solidFill>
              </a:rPr>
              <a:t>This transfer capability is referred to as the </a:t>
            </a:r>
          </a:p>
          <a:p>
            <a:pPr marL="438912" indent="-320040" fontAlgn="auto">
              <a:spcBef>
                <a:spcPts val="0"/>
              </a:spcBef>
              <a:spcAft>
                <a:spcPts val="0"/>
              </a:spcAft>
              <a:buFont typeface="Wingdings 2"/>
              <a:buNone/>
              <a:defRPr/>
            </a:pPr>
            <a:r>
              <a:rPr lang="en-US" sz="2600" dirty="0" smtClean="0">
                <a:solidFill>
                  <a:schemeClr val="accent2"/>
                </a:solidFill>
              </a:rPr>
              <a:t>	fast page mode feature.  </a:t>
            </a:r>
          </a:p>
          <a:p>
            <a:pPr marL="731520" lvl="1" indent="-274320" fontAlgn="auto">
              <a:spcAft>
                <a:spcPts val="0"/>
              </a:spcAft>
              <a:buFont typeface="Wingdings"/>
              <a:buChar char=""/>
              <a:defRPr/>
            </a:pPr>
            <a:endParaRPr lang="en-US" sz="1800" dirty="0" smtClean="0"/>
          </a:p>
          <a:p>
            <a:pPr marL="438912" indent="-320040" fontAlgn="auto">
              <a:spcBef>
                <a:spcPts val="0"/>
              </a:spcBef>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082" name="Rectangle 106"/>
          <p:cNvSpPr>
            <a:spLocks noChangeArrowheads="1"/>
          </p:cNvSpPr>
          <p:nvPr/>
        </p:nvSpPr>
        <p:spPr bwMode="auto">
          <a:xfrm>
            <a:off x="152400" y="1598613"/>
            <a:ext cx="8763000" cy="4937125"/>
          </a:xfrm>
          <a:prstGeom prst="rect">
            <a:avLst/>
          </a:prstGeom>
          <a:solidFill>
            <a:schemeClr val="accent1">
              <a:lumMod val="40000"/>
              <a:lumOff val="60000"/>
            </a:schemeClr>
          </a:solidFill>
          <a:ln w="12700">
            <a:no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382978" name="Rectangle 2"/>
          <p:cNvSpPr>
            <a:spLocks noGrp="1" noChangeArrowheads="1"/>
          </p:cNvSpPr>
          <p:nvPr>
            <p:ph type="title"/>
          </p:nvPr>
        </p:nvSpPr>
        <p:spPr>
          <a:xfrm>
            <a:off x="457200" y="152400"/>
            <a:ext cx="8229600" cy="1251062"/>
          </a:xfrm>
        </p:spPr>
        <p:txBody>
          <a:bodyPr/>
          <a:lstStyle/>
          <a:p>
            <a:pPr fontAlgn="auto">
              <a:spcAft>
                <a:spcPts val="0"/>
              </a:spcAft>
              <a:defRPr/>
            </a:pPr>
            <a:r>
              <a:rPr lang="en-US" dirty="0" smtClean="0">
                <a:solidFill>
                  <a:schemeClr val="accent1">
                    <a:satMod val="150000"/>
                  </a:schemeClr>
                </a:solidFill>
              </a:rPr>
              <a:t>Synchronous DRAM</a:t>
            </a:r>
            <a:endParaRPr lang="en-US" dirty="0">
              <a:solidFill>
                <a:schemeClr val="accent1">
                  <a:satMod val="150000"/>
                </a:schemeClr>
              </a:solidFill>
            </a:endParaRPr>
          </a:p>
        </p:txBody>
      </p:sp>
      <p:sp>
        <p:nvSpPr>
          <p:cNvPr id="25603" name="Freeform 5"/>
          <p:cNvSpPr>
            <a:spLocks/>
          </p:cNvSpPr>
          <p:nvPr/>
        </p:nvSpPr>
        <p:spPr bwMode="auto">
          <a:xfrm>
            <a:off x="1382713" y="4751388"/>
            <a:ext cx="95250" cy="46037"/>
          </a:xfrm>
          <a:custGeom>
            <a:avLst/>
            <a:gdLst>
              <a:gd name="T0" fmla="*/ 0 w 6"/>
              <a:gd name="T1" fmla="*/ 3 h 3"/>
              <a:gd name="T2" fmla="*/ 6 w 6"/>
              <a:gd name="T3" fmla="*/ 1 h 3"/>
              <a:gd name="T4" fmla="*/ 0 w 6"/>
              <a:gd name="T5" fmla="*/ 0 h 3"/>
              <a:gd name="T6" fmla="*/ 0 w 6"/>
              <a:gd name="T7" fmla="*/ 1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5875">
            <a:solidFill>
              <a:srgbClr val="000000"/>
            </a:solidFill>
            <a:prstDash val="solid"/>
            <a:round/>
            <a:headEnd/>
            <a:tailEnd/>
          </a:ln>
        </p:spPr>
        <p:txBody>
          <a:bodyPr/>
          <a:lstStyle/>
          <a:p>
            <a:endParaRPr lang="en-US"/>
          </a:p>
        </p:txBody>
      </p:sp>
      <p:sp>
        <p:nvSpPr>
          <p:cNvPr id="25604" name="Freeform 6"/>
          <p:cNvSpPr>
            <a:spLocks/>
          </p:cNvSpPr>
          <p:nvPr/>
        </p:nvSpPr>
        <p:spPr bwMode="auto">
          <a:xfrm>
            <a:off x="1382713" y="4751388"/>
            <a:ext cx="95250" cy="46037"/>
          </a:xfrm>
          <a:custGeom>
            <a:avLst/>
            <a:gdLst>
              <a:gd name="T0" fmla="*/ 0 w 60"/>
              <a:gd name="T1" fmla="*/ 29 h 29"/>
              <a:gd name="T2" fmla="*/ 60 w 60"/>
              <a:gd name="T3" fmla="*/ 10 h 29"/>
              <a:gd name="T4" fmla="*/ 0 w 60"/>
              <a:gd name="T5" fmla="*/ 0 h 29"/>
              <a:gd name="T6" fmla="*/ 0 w 60"/>
              <a:gd name="T7" fmla="*/ 10 h 29"/>
              <a:gd name="T8" fmla="*/ 0 w 60"/>
              <a:gd name="T9" fmla="*/ 29 h 29"/>
              <a:gd name="T10" fmla="*/ 0 60000 65536"/>
              <a:gd name="T11" fmla="*/ 0 60000 65536"/>
              <a:gd name="T12" fmla="*/ 0 60000 65536"/>
              <a:gd name="T13" fmla="*/ 0 60000 65536"/>
              <a:gd name="T14" fmla="*/ 0 60000 65536"/>
              <a:gd name="T15" fmla="*/ 0 w 60"/>
              <a:gd name="T16" fmla="*/ 0 h 29"/>
              <a:gd name="T17" fmla="*/ 60 w 60"/>
              <a:gd name="T18" fmla="*/ 29 h 29"/>
            </a:gdLst>
            <a:ahLst/>
            <a:cxnLst>
              <a:cxn ang="T10">
                <a:pos x="T0" y="T1"/>
              </a:cxn>
              <a:cxn ang="T11">
                <a:pos x="T2" y="T3"/>
              </a:cxn>
              <a:cxn ang="T12">
                <a:pos x="T4" y="T5"/>
              </a:cxn>
              <a:cxn ang="T13">
                <a:pos x="T6" y="T7"/>
              </a:cxn>
              <a:cxn ang="T14">
                <a:pos x="T8" y="T9"/>
              </a:cxn>
            </a:cxnLst>
            <a:rect l="T15" t="T16" r="T17" b="T18"/>
            <a:pathLst>
              <a:path w="60" h="29">
                <a:moveTo>
                  <a:pt x="0" y="29"/>
                </a:moveTo>
                <a:lnTo>
                  <a:pt x="60" y="10"/>
                </a:lnTo>
                <a:lnTo>
                  <a:pt x="0" y="0"/>
                </a:lnTo>
                <a:lnTo>
                  <a:pt x="0" y="10"/>
                </a:lnTo>
                <a:lnTo>
                  <a:pt x="0" y="29"/>
                </a:lnTo>
                <a:close/>
              </a:path>
            </a:pathLst>
          </a:custGeom>
          <a:solidFill>
            <a:srgbClr val="000000"/>
          </a:solidFill>
          <a:ln w="0">
            <a:solidFill>
              <a:srgbClr val="000000"/>
            </a:solidFill>
            <a:prstDash val="solid"/>
            <a:round/>
            <a:headEnd/>
            <a:tailEnd/>
          </a:ln>
        </p:spPr>
        <p:txBody>
          <a:bodyPr/>
          <a:lstStyle/>
          <a:p>
            <a:endParaRPr lang="en-US"/>
          </a:p>
        </p:txBody>
      </p:sp>
      <p:sp>
        <p:nvSpPr>
          <p:cNvPr id="25605" name="Line 7"/>
          <p:cNvSpPr>
            <a:spLocks noChangeShapeType="1"/>
          </p:cNvSpPr>
          <p:nvPr/>
        </p:nvSpPr>
        <p:spPr bwMode="auto">
          <a:xfrm flipH="1">
            <a:off x="1225550" y="4767263"/>
            <a:ext cx="141288" cy="1587"/>
          </a:xfrm>
          <a:prstGeom prst="line">
            <a:avLst/>
          </a:prstGeom>
          <a:noFill/>
          <a:ln w="15875">
            <a:solidFill>
              <a:srgbClr val="000000"/>
            </a:solidFill>
            <a:round/>
            <a:headEnd/>
            <a:tailEnd/>
          </a:ln>
        </p:spPr>
        <p:txBody>
          <a:bodyPr/>
          <a:lstStyle/>
          <a:p>
            <a:endParaRPr lang="en-US"/>
          </a:p>
        </p:txBody>
      </p:sp>
      <p:sp>
        <p:nvSpPr>
          <p:cNvPr id="25606" name="Rectangle 8"/>
          <p:cNvSpPr>
            <a:spLocks noChangeArrowheads="1"/>
          </p:cNvSpPr>
          <p:nvPr/>
        </p:nvSpPr>
        <p:spPr bwMode="auto">
          <a:xfrm>
            <a:off x="815975" y="5335588"/>
            <a:ext cx="93663"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R</a:t>
            </a:r>
            <a:endParaRPr lang="en-CA" sz="2400">
              <a:latin typeface="Corbel" pitchFamily="34" charset="0"/>
            </a:endParaRPr>
          </a:p>
        </p:txBody>
      </p:sp>
      <p:sp>
        <p:nvSpPr>
          <p:cNvPr id="25607" name="Rectangle 9"/>
          <p:cNvSpPr>
            <a:spLocks noChangeArrowheads="1"/>
          </p:cNvSpPr>
          <p:nvPr/>
        </p:nvSpPr>
        <p:spPr bwMode="auto">
          <a:xfrm>
            <a:off x="925513" y="5335588"/>
            <a:ext cx="38100"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a:t>
            </a:r>
            <a:endParaRPr lang="en-CA" sz="2400">
              <a:latin typeface="Corbel" pitchFamily="34" charset="0"/>
            </a:endParaRPr>
          </a:p>
        </p:txBody>
      </p:sp>
      <p:sp>
        <p:nvSpPr>
          <p:cNvPr id="25608" name="Rectangle 10"/>
          <p:cNvSpPr>
            <a:spLocks noChangeArrowheads="1"/>
          </p:cNvSpPr>
          <p:nvPr/>
        </p:nvSpPr>
        <p:spPr bwMode="auto">
          <a:xfrm>
            <a:off x="1004888" y="5335588"/>
            <a:ext cx="131762"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W</a:t>
            </a:r>
            <a:endParaRPr lang="en-CA" sz="2400">
              <a:latin typeface="Corbel" pitchFamily="34" charset="0"/>
            </a:endParaRPr>
          </a:p>
        </p:txBody>
      </p:sp>
      <p:sp>
        <p:nvSpPr>
          <p:cNvPr id="25609" name="Line 11"/>
          <p:cNvSpPr>
            <a:spLocks noChangeShapeType="1"/>
          </p:cNvSpPr>
          <p:nvPr/>
        </p:nvSpPr>
        <p:spPr bwMode="auto">
          <a:xfrm flipH="1">
            <a:off x="1004888" y="5349875"/>
            <a:ext cx="109537" cy="1588"/>
          </a:xfrm>
          <a:prstGeom prst="line">
            <a:avLst/>
          </a:prstGeom>
          <a:noFill/>
          <a:ln w="15875">
            <a:solidFill>
              <a:srgbClr val="000000"/>
            </a:solidFill>
            <a:round/>
            <a:headEnd/>
            <a:tailEnd/>
          </a:ln>
        </p:spPr>
        <p:txBody>
          <a:bodyPr/>
          <a:lstStyle/>
          <a:p>
            <a:endParaRPr lang="en-US"/>
          </a:p>
        </p:txBody>
      </p:sp>
      <p:sp>
        <p:nvSpPr>
          <p:cNvPr id="25610" name="Rectangle 12"/>
          <p:cNvSpPr>
            <a:spLocks noChangeArrowheads="1"/>
          </p:cNvSpPr>
          <p:nvPr/>
        </p:nvSpPr>
        <p:spPr bwMode="auto">
          <a:xfrm>
            <a:off x="846138" y="4894263"/>
            <a:ext cx="93662"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R</a:t>
            </a:r>
            <a:endParaRPr lang="en-CA" sz="2400">
              <a:latin typeface="Corbel" pitchFamily="34" charset="0"/>
            </a:endParaRPr>
          </a:p>
        </p:txBody>
      </p:sp>
      <p:sp>
        <p:nvSpPr>
          <p:cNvPr id="25611" name="Rectangle 13"/>
          <p:cNvSpPr>
            <a:spLocks noChangeArrowheads="1"/>
          </p:cNvSpPr>
          <p:nvPr/>
        </p:nvSpPr>
        <p:spPr bwMode="auto">
          <a:xfrm>
            <a:off x="957263" y="4894263"/>
            <a:ext cx="101600"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A</a:t>
            </a:r>
            <a:endParaRPr lang="en-CA" sz="2400">
              <a:latin typeface="Corbel" pitchFamily="34" charset="0"/>
            </a:endParaRPr>
          </a:p>
        </p:txBody>
      </p:sp>
      <p:sp>
        <p:nvSpPr>
          <p:cNvPr id="25612" name="Rectangle 14"/>
          <p:cNvSpPr>
            <a:spLocks noChangeArrowheads="1"/>
          </p:cNvSpPr>
          <p:nvPr/>
        </p:nvSpPr>
        <p:spPr bwMode="auto">
          <a:xfrm>
            <a:off x="1068388" y="4894263"/>
            <a:ext cx="77787"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S</a:t>
            </a:r>
            <a:endParaRPr lang="en-CA" sz="2400">
              <a:latin typeface="Corbel" pitchFamily="34" charset="0"/>
            </a:endParaRPr>
          </a:p>
        </p:txBody>
      </p:sp>
      <p:sp>
        <p:nvSpPr>
          <p:cNvPr id="25613" name="Line 15"/>
          <p:cNvSpPr>
            <a:spLocks noChangeShapeType="1"/>
          </p:cNvSpPr>
          <p:nvPr/>
        </p:nvSpPr>
        <p:spPr bwMode="auto">
          <a:xfrm flipH="1">
            <a:off x="862013" y="4908550"/>
            <a:ext cx="268287" cy="1588"/>
          </a:xfrm>
          <a:prstGeom prst="line">
            <a:avLst/>
          </a:prstGeom>
          <a:noFill/>
          <a:ln w="15875">
            <a:solidFill>
              <a:srgbClr val="000000"/>
            </a:solidFill>
            <a:round/>
            <a:headEnd/>
            <a:tailEnd/>
          </a:ln>
        </p:spPr>
        <p:txBody>
          <a:bodyPr/>
          <a:lstStyle/>
          <a:p>
            <a:endParaRPr lang="en-US"/>
          </a:p>
        </p:txBody>
      </p:sp>
      <p:sp>
        <p:nvSpPr>
          <p:cNvPr id="25614" name="Rectangle 16"/>
          <p:cNvSpPr>
            <a:spLocks noChangeArrowheads="1"/>
          </p:cNvSpPr>
          <p:nvPr/>
        </p:nvSpPr>
        <p:spPr bwMode="auto">
          <a:xfrm>
            <a:off x="846138" y="5130800"/>
            <a:ext cx="93662"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C</a:t>
            </a:r>
            <a:endParaRPr lang="en-CA" sz="2400">
              <a:latin typeface="Corbel" pitchFamily="34" charset="0"/>
            </a:endParaRPr>
          </a:p>
        </p:txBody>
      </p:sp>
      <p:sp>
        <p:nvSpPr>
          <p:cNvPr id="25615" name="Rectangle 17"/>
          <p:cNvSpPr>
            <a:spLocks noChangeArrowheads="1"/>
          </p:cNvSpPr>
          <p:nvPr/>
        </p:nvSpPr>
        <p:spPr bwMode="auto">
          <a:xfrm>
            <a:off x="941388" y="5130800"/>
            <a:ext cx="101600"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A</a:t>
            </a:r>
            <a:endParaRPr lang="en-CA" sz="2400">
              <a:latin typeface="Corbel" pitchFamily="34" charset="0"/>
            </a:endParaRPr>
          </a:p>
        </p:txBody>
      </p:sp>
      <p:sp>
        <p:nvSpPr>
          <p:cNvPr id="25616" name="Rectangle 18"/>
          <p:cNvSpPr>
            <a:spLocks noChangeArrowheads="1"/>
          </p:cNvSpPr>
          <p:nvPr/>
        </p:nvSpPr>
        <p:spPr bwMode="auto">
          <a:xfrm>
            <a:off x="1052513" y="5130800"/>
            <a:ext cx="77787"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S</a:t>
            </a:r>
            <a:endParaRPr lang="en-CA" sz="2400">
              <a:latin typeface="Corbel" pitchFamily="34" charset="0"/>
            </a:endParaRPr>
          </a:p>
        </p:txBody>
      </p:sp>
      <p:sp>
        <p:nvSpPr>
          <p:cNvPr id="25617" name="Line 19"/>
          <p:cNvSpPr>
            <a:spLocks noChangeShapeType="1"/>
          </p:cNvSpPr>
          <p:nvPr/>
        </p:nvSpPr>
        <p:spPr bwMode="auto">
          <a:xfrm flipH="1">
            <a:off x="862013" y="5145088"/>
            <a:ext cx="268287" cy="1587"/>
          </a:xfrm>
          <a:prstGeom prst="line">
            <a:avLst/>
          </a:prstGeom>
          <a:noFill/>
          <a:ln w="15875">
            <a:solidFill>
              <a:srgbClr val="000000"/>
            </a:solidFill>
            <a:round/>
            <a:headEnd/>
            <a:tailEnd/>
          </a:ln>
        </p:spPr>
        <p:txBody>
          <a:bodyPr/>
          <a:lstStyle/>
          <a:p>
            <a:endParaRPr lang="en-US"/>
          </a:p>
        </p:txBody>
      </p:sp>
      <p:sp>
        <p:nvSpPr>
          <p:cNvPr id="25618" name="Freeform 20"/>
          <p:cNvSpPr>
            <a:spLocks/>
          </p:cNvSpPr>
          <p:nvPr/>
        </p:nvSpPr>
        <p:spPr bwMode="auto">
          <a:xfrm>
            <a:off x="1382713" y="4972050"/>
            <a:ext cx="95250" cy="47625"/>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prstDash val="solid"/>
            <a:round/>
            <a:headEnd/>
            <a:tailEnd/>
          </a:ln>
        </p:spPr>
        <p:txBody>
          <a:bodyPr/>
          <a:lstStyle/>
          <a:p>
            <a:endParaRPr lang="en-US"/>
          </a:p>
        </p:txBody>
      </p:sp>
      <p:sp>
        <p:nvSpPr>
          <p:cNvPr id="25619" name="Freeform 21"/>
          <p:cNvSpPr>
            <a:spLocks/>
          </p:cNvSpPr>
          <p:nvPr/>
        </p:nvSpPr>
        <p:spPr bwMode="auto">
          <a:xfrm>
            <a:off x="1382713" y="4972050"/>
            <a:ext cx="95250" cy="47625"/>
          </a:xfrm>
          <a:custGeom>
            <a:avLst/>
            <a:gdLst>
              <a:gd name="T0" fmla="*/ 0 w 60"/>
              <a:gd name="T1" fmla="*/ 30 h 30"/>
              <a:gd name="T2" fmla="*/ 60 w 60"/>
              <a:gd name="T3" fmla="*/ 20 h 30"/>
              <a:gd name="T4" fmla="*/ 0 w 60"/>
              <a:gd name="T5" fmla="*/ 0 h 30"/>
              <a:gd name="T6" fmla="*/ 0 w 60"/>
              <a:gd name="T7" fmla="*/ 20 h 30"/>
              <a:gd name="T8" fmla="*/ 0 w 60"/>
              <a:gd name="T9" fmla="*/ 30 h 30"/>
              <a:gd name="T10" fmla="*/ 0 60000 65536"/>
              <a:gd name="T11" fmla="*/ 0 60000 65536"/>
              <a:gd name="T12" fmla="*/ 0 60000 65536"/>
              <a:gd name="T13" fmla="*/ 0 60000 65536"/>
              <a:gd name="T14" fmla="*/ 0 60000 65536"/>
              <a:gd name="T15" fmla="*/ 0 w 60"/>
              <a:gd name="T16" fmla="*/ 0 h 30"/>
              <a:gd name="T17" fmla="*/ 60 w 60"/>
              <a:gd name="T18" fmla="*/ 30 h 30"/>
            </a:gdLst>
            <a:ahLst/>
            <a:cxnLst>
              <a:cxn ang="T10">
                <a:pos x="T0" y="T1"/>
              </a:cxn>
              <a:cxn ang="T11">
                <a:pos x="T2" y="T3"/>
              </a:cxn>
              <a:cxn ang="T12">
                <a:pos x="T4" y="T5"/>
              </a:cxn>
              <a:cxn ang="T13">
                <a:pos x="T6" y="T7"/>
              </a:cxn>
              <a:cxn ang="T14">
                <a:pos x="T8" y="T9"/>
              </a:cxn>
            </a:cxnLst>
            <a:rect l="T15" t="T16" r="T17" b="T18"/>
            <a:pathLst>
              <a:path w="60" h="30">
                <a:moveTo>
                  <a:pt x="0" y="30"/>
                </a:moveTo>
                <a:lnTo>
                  <a:pt x="60" y="20"/>
                </a:lnTo>
                <a:lnTo>
                  <a:pt x="0" y="0"/>
                </a:lnTo>
                <a:lnTo>
                  <a:pt x="0" y="20"/>
                </a:lnTo>
                <a:lnTo>
                  <a:pt x="0" y="30"/>
                </a:lnTo>
                <a:close/>
              </a:path>
            </a:pathLst>
          </a:custGeom>
          <a:solidFill>
            <a:srgbClr val="000000"/>
          </a:solidFill>
          <a:ln w="0">
            <a:solidFill>
              <a:srgbClr val="000000"/>
            </a:solidFill>
            <a:prstDash val="solid"/>
            <a:round/>
            <a:headEnd/>
            <a:tailEnd/>
          </a:ln>
        </p:spPr>
        <p:txBody>
          <a:bodyPr/>
          <a:lstStyle/>
          <a:p>
            <a:endParaRPr lang="en-US"/>
          </a:p>
        </p:txBody>
      </p:sp>
      <p:sp>
        <p:nvSpPr>
          <p:cNvPr id="25620" name="Line 22"/>
          <p:cNvSpPr>
            <a:spLocks noChangeShapeType="1"/>
          </p:cNvSpPr>
          <p:nvPr/>
        </p:nvSpPr>
        <p:spPr bwMode="auto">
          <a:xfrm flipH="1">
            <a:off x="1225550" y="5003800"/>
            <a:ext cx="141288" cy="1588"/>
          </a:xfrm>
          <a:prstGeom prst="line">
            <a:avLst/>
          </a:prstGeom>
          <a:noFill/>
          <a:ln w="15875">
            <a:solidFill>
              <a:srgbClr val="000000"/>
            </a:solidFill>
            <a:round/>
            <a:headEnd/>
            <a:tailEnd/>
          </a:ln>
        </p:spPr>
        <p:txBody>
          <a:bodyPr/>
          <a:lstStyle/>
          <a:p>
            <a:endParaRPr lang="en-US"/>
          </a:p>
        </p:txBody>
      </p:sp>
      <p:sp>
        <p:nvSpPr>
          <p:cNvPr id="25621" name="Rectangle 23"/>
          <p:cNvSpPr>
            <a:spLocks noChangeArrowheads="1"/>
          </p:cNvSpPr>
          <p:nvPr/>
        </p:nvSpPr>
        <p:spPr bwMode="auto">
          <a:xfrm>
            <a:off x="957263" y="5572125"/>
            <a:ext cx="93662"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C</a:t>
            </a:r>
            <a:endParaRPr lang="en-CA" sz="2400">
              <a:latin typeface="Corbel" pitchFamily="34" charset="0"/>
            </a:endParaRPr>
          </a:p>
        </p:txBody>
      </p:sp>
      <p:sp>
        <p:nvSpPr>
          <p:cNvPr id="25622" name="Rectangle 24"/>
          <p:cNvSpPr>
            <a:spLocks noChangeArrowheads="1"/>
          </p:cNvSpPr>
          <p:nvPr/>
        </p:nvSpPr>
        <p:spPr bwMode="auto">
          <a:xfrm>
            <a:off x="1052513" y="5572125"/>
            <a:ext cx="77787"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S</a:t>
            </a:r>
            <a:endParaRPr lang="en-CA" sz="2400">
              <a:latin typeface="Corbel" pitchFamily="34" charset="0"/>
            </a:endParaRPr>
          </a:p>
        </p:txBody>
      </p:sp>
      <p:sp>
        <p:nvSpPr>
          <p:cNvPr id="25623" name="Line 25"/>
          <p:cNvSpPr>
            <a:spLocks noChangeShapeType="1"/>
          </p:cNvSpPr>
          <p:nvPr/>
        </p:nvSpPr>
        <p:spPr bwMode="auto">
          <a:xfrm flipH="1">
            <a:off x="973138" y="5578475"/>
            <a:ext cx="157162" cy="1588"/>
          </a:xfrm>
          <a:prstGeom prst="line">
            <a:avLst/>
          </a:prstGeom>
          <a:noFill/>
          <a:ln w="15875">
            <a:solidFill>
              <a:srgbClr val="000000"/>
            </a:solidFill>
            <a:round/>
            <a:headEnd/>
            <a:tailEnd/>
          </a:ln>
        </p:spPr>
        <p:txBody>
          <a:bodyPr/>
          <a:lstStyle/>
          <a:p>
            <a:endParaRPr lang="en-US"/>
          </a:p>
        </p:txBody>
      </p:sp>
      <p:sp>
        <p:nvSpPr>
          <p:cNvPr id="25624" name="Rectangle 26"/>
          <p:cNvSpPr>
            <a:spLocks noChangeArrowheads="1"/>
          </p:cNvSpPr>
          <p:nvPr/>
        </p:nvSpPr>
        <p:spPr bwMode="auto">
          <a:xfrm>
            <a:off x="815975" y="4672013"/>
            <a:ext cx="333375"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Clock</a:t>
            </a:r>
            <a:endParaRPr lang="en-CA" sz="2400">
              <a:latin typeface="Corbel" pitchFamily="34" charset="0"/>
            </a:endParaRPr>
          </a:p>
        </p:txBody>
      </p:sp>
      <p:sp>
        <p:nvSpPr>
          <p:cNvPr id="25625" name="Freeform 27"/>
          <p:cNvSpPr>
            <a:spLocks/>
          </p:cNvSpPr>
          <p:nvPr/>
        </p:nvSpPr>
        <p:spPr bwMode="auto">
          <a:xfrm>
            <a:off x="1382713" y="5192713"/>
            <a:ext cx="95250" cy="47625"/>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5875">
            <a:solidFill>
              <a:srgbClr val="000000"/>
            </a:solidFill>
            <a:prstDash val="solid"/>
            <a:round/>
            <a:headEnd/>
            <a:tailEnd/>
          </a:ln>
        </p:spPr>
        <p:txBody>
          <a:bodyPr/>
          <a:lstStyle/>
          <a:p>
            <a:endParaRPr lang="en-US"/>
          </a:p>
        </p:txBody>
      </p:sp>
      <p:sp>
        <p:nvSpPr>
          <p:cNvPr id="25626" name="Freeform 28"/>
          <p:cNvSpPr>
            <a:spLocks/>
          </p:cNvSpPr>
          <p:nvPr/>
        </p:nvSpPr>
        <p:spPr bwMode="auto">
          <a:xfrm>
            <a:off x="1382713" y="5192713"/>
            <a:ext cx="95250" cy="47625"/>
          </a:xfrm>
          <a:custGeom>
            <a:avLst/>
            <a:gdLst>
              <a:gd name="T0" fmla="*/ 0 w 60"/>
              <a:gd name="T1" fmla="*/ 30 h 30"/>
              <a:gd name="T2" fmla="*/ 60 w 60"/>
              <a:gd name="T3" fmla="*/ 20 h 30"/>
              <a:gd name="T4" fmla="*/ 0 w 60"/>
              <a:gd name="T5" fmla="*/ 0 h 30"/>
              <a:gd name="T6" fmla="*/ 0 w 60"/>
              <a:gd name="T7" fmla="*/ 20 h 30"/>
              <a:gd name="T8" fmla="*/ 0 w 60"/>
              <a:gd name="T9" fmla="*/ 30 h 30"/>
              <a:gd name="T10" fmla="*/ 0 60000 65536"/>
              <a:gd name="T11" fmla="*/ 0 60000 65536"/>
              <a:gd name="T12" fmla="*/ 0 60000 65536"/>
              <a:gd name="T13" fmla="*/ 0 60000 65536"/>
              <a:gd name="T14" fmla="*/ 0 60000 65536"/>
              <a:gd name="T15" fmla="*/ 0 w 60"/>
              <a:gd name="T16" fmla="*/ 0 h 30"/>
              <a:gd name="T17" fmla="*/ 60 w 60"/>
              <a:gd name="T18" fmla="*/ 30 h 30"/>
            </a:gdLst>
            <a:ahLst/>
            <a:cxnLst>
              <a:cxn ang="T10">
                <a:pos x="T0" y="T1"/>
              </a:cxn>
              <a:cxn ang="T11">
                <a:pos x="T2" y="T3"/>
              </a:cxn>
              <a:cxn ang="T12">
                <a:pos x="T4" y="T5"/>
              </a:cxn>
              <a:cxn ang="T13">
                <a:pos x="T6" y="T7"/>
              </a:cxn>
              <a:cxn ang="T14">
                <a:pos x="T8" y="T9"/>
              </a:cxn>
            </a:cxnLst>
            <a:rect l="T15" t="T16" r="T17" b="T18"/>
            <a:pathLst>
              <a:path w="60" h="30">
                <a:moveTo>
                  <a:pt x="0" y="30"/>
                </a:moveTo>
                <a:lnTo>
                  <a:pt x="60" y="20"/>
                </a:lnTo>
                <a:lnTo>
                  <a:pt x="0" y="0"/>
                </a:lnTo>
                <a:lnTo>
                  <a:pt x="0" y="20"/>
                </a:lnTo>
                <a:lnTo>
                  <a:pt x="0" y="30"/>
                </a:lnTo>
                <a:close/>
              </a:path>
            </a:pathLst>
          </a:custGeom>
          <a:solidFill>
            <a:srgbClr val="000000"/>
          </a:solidFill>
          <a:ln w="0">
            <a:solidFill>
              <a:srgbClr val="000000"/>
            </a:solidFill>
            <a:prstDash val="solid"/>
            <a:round/>
            <a:headEnd/>
            <a:tailEnd/>
          </a:ln>
        </p:spPr>
        <p:txBody>
          <a:bodyPr/>
          <a:lstStyle/>
          <a:p>
            <a:endParaRPr lang="en-US"/>
          </a:p>
        </p:txBody>
      </p:sp>
      <p:sp>
        <p:nvSpPr>
          <p:cNvPr id="25627" name="Line 29"/>
          <p:cNvSpPr>
            <a:spLocks noChangeShapeType="1"/>
          </p:cNvSpPr>
          <p:nvPr/>
        </p:nvSpPr>
        <p:spPr bwMode="auto">
          <a:xfrm flipH="1">
            <a:off x="1225550" y="5224463"/>
            <a:ext cx="141288" cy="1587"/>
          </a:xfrm>
          <a:prstGeom prst="line">
            <a:avLst/>
          </a:prstGeom>
          <a:noFill/>
          <a:ln w="15875">
            <a:solidFill>
              <a:srgbClr val="000000"/>
            </a:solidFill>
            <a:round/>
            <a:headEnd/>
            <a:tailEnd/>
          </a:ln>
        </p:spPr>
        <p:txBody>
          <a:bodyPr/>
          <a:lstStyle/>
          <a:p>
            <a:endParaRPr lang="en-US"/>
          </a:p>
        </p:txBody>
      </p:sp>
      <p:sp>
        <p:nvSpPr>
          <p:cNvPr id="25628" name="Freeform 30"/>
          <p:cNvSpPr>
            <a:spLocks/>
          </p:cNvSpPr>
          <p:nvPr/>
        </p:nvSpPr>
        <p:spPr bwMode="auto">
          <a:xfrm>
            <a:off x="1382713" y="5429250"/>
            <a:ext cx="95250" cy="31750"/>
          </a:xfrm>
          <a:custGeom>
            <a:avLst/>
            <a:gdLst>
              <a:gd name="T0" fmla="*/ 0 w 6"/>
              <a:gd name="T1" fmla="*/ 2 h 2"/>
              <a:gd name="T2" fmla="*/ 6 w 6"/>
              <a:gd name="T3" fmla="*/ 1 h 2"/>
              <a:gd name="T4" fmla="*/ 0 w 6"/>
              <a:gd name="T5" fmla="*/ 0 h 2"/>
              <a:gd name="T6" fmla="*/ 0 w 6"/>
              <a:gd name="T7" fmla="*/ 1 h 2"/>
              <a:gd name="T8" fmla="*/ 0 w 6"/>
              <a:gd name="T9" fmla="*/ 2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5875">
            <a:solidFill>
              <a:srgbClr val="000000"/>
            </a:solidFill>
            <a:prstDash val="solid"/>
            <a:round/>
            <a:headEnd/>
            <a:tailEnd/>
          </a:ln>
        </p:spPr>
        <p:txBody>
          <a:bodyPr/>
          <a:lstStyle/>
          <a:p>
            <a:endParaRPr lang="en-US"/>
          </a:p>
        </p:txBody>
      </p:sp>
      <p:sp>
        <p:nvSpPr>
          <p:cNvPr id="25629" name="Freeform 31"/>
          <p:cNvSpPr>
            <a:spLocks/>
          </p:cNvSpPr>
          <p:nvPr/>
        </p:nvSpPr>
        <p:spPr bwMode="auto">
          <a:xfrm>
            <a:off x="1382713" y="5429250"/>
            <a:ext cx="95250" cy="31750"/>
          </a:xfrm>
          <a:custGeom>
            <a:avLst/>
            <a:gdLst>
              <a:gd name="T0" fmla="*/ 0 w 60"/>
              <a:gd name="T1" fmla="*/ 20 h 20"/>
              <a:gd name="T2" fmla="*/ 60 w 60"/>
              <a:gd name="T3" fmla="*/ 10 h 20"/>
              <a:gd name="T4" fmla="*/ 0 w 60"/>
              <a:gd name="T5" fmla="*/ 0 h 20"/>
              <a:gd name="T6" fmla="*/ 0 w 60"/>
              <a:gd name="T7" fmla="*/ 10 h 20"/>
              <a:gd name="T8" fmla="*/ 0 w 60"/>
              <a:gd name="T9" fmla="*/ 20 h 20"/>
              <a:gd name="T10" fmla="*/ 0 60000 65536"/>
              <a:gd name="T11" fmla="*/ 0 60000 65536"/>
              <a:gd name="T12" fmla="*/ 0 60000 65536"/>
              <a:gd name="T13" fmla="*/ 0 60000 65536"/>
              <a:gd name="T14" fmla="*/ 0 60000 65536"/>
              <a:gd name="T15" fmla="*/ 0 w 60"/>
              <a:gd name="T16" fmla="*/ 0 h 20"/>
              <a:gd name="T17" fmla="*/ 60 w 60"/>
              <a:gd name="T18" fmla="*/ 20 h 20"/>
            </a:gdLst>
            <a:ahLst/>
            <a:cxnLst>
              <a:cxn ang="T10">
                <a:pos x="T0" y="T1"/>
              </a:cxn>
              <a:cxn ang="T11">
                <a:pos x="T2" y="T3"/>
              </a:cxn>
              <a:cxn ang="T12">
                <a:pos x="T4" y="T5"/>
              </a:cxn>
              <a:cxn ang="T13">
                <a:pos x="T6" y="T7"/>
              </a:cxn>
              <a:cxn ang="T14">
                <a:pos x="T8" y="T9"/>
              </a:cxn>
            </a:cxnLst>
            <a:rect l="T15" t="T16" r="T17" b="T18"/>
            <a:pathLst>
              <a:path w="60" h="20">
                <a:moveTo>
                  <a:pt x="0" y="20"/>
                </a:moveTo>
                <a:lnTo>
                  <a:pt x="60" y="10"/>
                </a:lnTo>
                <a:lnTo>
                  <a:pt x="0" y="0"/>
                </a:lnTo>
                <a:lnTo>
                  <a:pt x="0" y="10"/>
                </a:lnTo>
                <a:lnTo>
                  <a:pt x="0" y="20"/>
                </a:lnTo>
                <a:close/>
              </a:path>
            </a:pathLst>
          </a:custGeom>
          <a:solidFill>
            <a:srgbClr val="000000"/>
          </a:solidFill>
          <a:ln w="0">
            <a:solidFill>
              <a:srgbClr val="000000"/>
            </a:solidFill>
            <a:prstDash val="solid"/>
            <a:round/>
            <a:headEnd/>
            <a:tailEnd/>
          </a:ln>
        </p:spPr>
        <p:txBody>
          <a:bodyPr/>
          <a:lstStyle/>
          <a:p>
            <a:endParaRPr lang="en-US"/>
          </a:p>
        </p:txBody>
      </p:sp>
      <p:sp>
        <p:nvSpPr>
          <p:cNvPr id="25630" name="Line 32"/>
          <p:cNvSpPr>
            <a:spLocks noChangeShapeType="1"/>
          </p:cNvSpPr>
          <p:nvPr/>
        </p:nvSpPr>
        <p:spPr bwMode="auto">
          <a:xfrm flipH="1">
            <a:off x="1225550" y="5445125"/>
            <a:ext cx="141288" cy="1588"/>
          </a:xfrm>
          <a:prstGeom prst="line">
            <a:avLst/>
          </a:prstGeom>
          <a:noFill/>
          <a:ln w="15875">
            <a:solidFill>
              <a:srgbClr val="000000"/>
            </a:solidFill>
            <a:round/>
            <a:headEnd/>
            <a:tailEnd/>
          </a:ln>
        </p:spPr>
        <p:txBody>
          <a:bodyPr/>
          <a:lstStyle/>
          <a:p>
            <a:endParaRPr lang="en-US"/>
          </a:p>
        </p:txBody>
      </p:sp>
      <p:sp>
        <p:nvSpPr>
          <p:cNvPr id="25631" name="Freeform 33"/>
          <p:cNvSpPr>
            <a:spLocks/>
          </p:cNvSpPr>
          <p:nvPr/>
        </p:nvSpPr>
        <p:spPr bwMode="auto">
          <a:xfrm>
            <a:off x="1382713" y="5649913"/>
            <a:ext cx="95250" cy="31750"/>
          </a:xfrm>
          <a:custGeom>
            <a:avLst/>
            <a:gdLst>
              <a:gd name="T0" fmla="*/ 0 w 6"/>
              <a:gd name="T1" fmla="*/ 2 h 2"/>
              <a:gd name="T2" fmla="*/ 6 w 6"/>
              <a:gd name="T3" fmla="*/ 1 h 2"/>
              <a:gd name="T4" fmla="*/ 0 w 6"/>
              <a:gd name="T5" fmla="*/ 0 h 2"/>
              <a:gd name="T6" fmla="*/ 0 w 6"/>
              <a:gd name="T7" fmla="*/ 1 h 2"/>
              <a:gd name="T8" fmla="*/ 0 w 6"/>
              <a:gd name="T9" fmla="*/ 2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5875">
            <a:solidFill>
              <a:srgbClr val="000000"/>
            </a:solidFill>
            <a:prstDash val="solid"/>
            <a:round/>
            <a:headEnd/>
            <a:tailEnd/>
          </a:ln>
        </p:spPr>
        <p:txBody>
          <a:bodyPr/>
          <a:lstStyle/>
          <a:p>
            <a:endParaRPr lang="en-US"/>
          </a:p>
        </p:txBody>
      </p:sp>
      <p:sp>
        <p:nvSpPr>
          <p:cNvPr id="25632" name="Freeform 34"/>
          <p:cNvSpPr>
            <a:spLocks/>
          </p:cNvSpPr>
          <p:nvPr/>
        </p:nvSpPr>
        <p:spPr bwMode="auto">
          <a:xfrm>
            <a:off x="1382713" y="5649913"/>
            <a:ext cx="95250" cy="31750"/>
          </a:xfrm>
          <a:custGeom>
            <a:avLst/>
            <a:gdLst>
              <a:gd name="T0" fmla="*/ 0 w 60"/>
              <a:gd name="T1" fmla="*/ 20 h 20"/>
              <a:gd name="T2" fmla="*/ 60 w 60"/>
              <a:gd name="T3" fmla="*/ 10 h 20"/>
              <a:gd name="T4" fmla="*/ 0 w 60"/>
              <a:gd name="T5" fmla="*/ 0 h 20"/>
              <a:gd name="T6" fmla="*/ 0 w 60"/>
              <a:gd name="T7" fmla="*/ 10 h 20"/>
              <a:gd name="T8" fmla="*/ 0 w 60"/>
              <a:gd name="T9" fmla="*/ 20 h 20"/>
              <a:gd name="T10" fmla="*/ 0 60000 65536"/>
              <a:gd name="T11" fmla="*/ 0 60000 65536"/>
              <a:gd name="T12" fmla="*/ 0 60000 65536"/>
              <a:gd name="T13" fmla="*/ 0 60000 65536"/>
              <a:gd name="T14" fmla="*/ 0 60000 65536"/>
              <a:gd name="T15" fmla="*/ 0 w 60"/>
              <a:gd name="T16" fmla="*/ 0 h 20"/>
              <a:gd name="T17" fmla="*/ 60 w 60"/>
              <a:gd name="T18" fmla="*/ 20 h 20"/>
            </a:gdLst>
            <a:ahLst/>
            <a:cxnLst>
              <a:cxn ang="T10">
                <a:pos x="T0" y="T1"/>
              </a:cxn>
              <a:cxn ang="T11">
                <a:pos x="T2" y="T3"/>
              </a:cxn>
              <a:cxn ang="T12">
                <a:pos x="T4" y="T5"/>
              </a:cxn>
              <a:cxn ang="T13">
                <a:pos x="T6" y="T7"/>
              </a:cxn>
              <a:cxn ang="T14">
                <a:pos x="T8" y="T9"/>
              </a:cxn>
            </a:cxnLst>
            <a:rect l="T15" t="T16" r="T17" b="T18"/>
            <a:pathLst>
              <a:path w="60" h="20">
                <a:moveTo>
                  <a:pt x="0" y="20"/>
                </a:moveTo>
                <a:lnTo>
                  <a:pt x="60" y="10"/>
                </a:lnTo>
                <a:lnTo>
                  <a:pt x="0" y="0"/>
                </a:lnTo>
                <a:lnTo>
                  <a:pt x="0" y="10"/>
                </a:lnTo>
                <a:lnTo>
                  <a:pt x="0" y="20"/>
                </a:lnTo>
                <a:close/>
              </a:path>
            </a:pathLst>
          </a:custGeom>
          <a:solidFill>
            <a:srgbClr val="000000"/>
          </a:solidFill>
          <a:ln w="0">
            <a:solidFill>
              <a:srgbClr val="000000"/>
            </a:solidFill>
            <a:prstDash val="solid"/>
            <a:round/>
            <a:headEnd/>
            <a:tailEnd/>
          </a:ln>
        </p:spPr>
        <p:txBody>
          <a:bodyPr/>
          <a:lstStyle/>
          <a:p>
            <a:endParaRPr lang="en-US"/>
          </a:p>
        </p:txBody>
      </p:sp>
      <p:sp>
        <p:nvSpPr>
          <p:cNvPr id="25633" name="Line 35"/>
          <p:cNvSpPr>
            <a:spLocks noChangeShapeType="1"/>
          </p:cNvSpPr>
          <p:nvPr/>
        </p:nvSpPr>
        <p:spPr bwMode="auto">
          <a:xfrm flipH="1">
            <a:off x="1225550" y="5665788"/>
            <a:ext cx="141288" cy="1587"/>
          </a:xfrm>
          <a:prstGeom prst="line">
            <a:avLst/>
          </a:prstGeom>
          <a:noFill/>
          <a:ln w="15875">
            <a:solidFill>
              <a:srgbClr val="000000"/>
            </a:solidFill>
            <a:round/>
            <a:headEnd/>
            <a:tailEnd/>
          </a:ln>
        </p:spPr>
        <p:txBody>
          <a:bodyPr/>
          <a:lstStyle/>
          <a:p>
            <a:endParaRPr lang="en-US"/>
          </a:p>
        </p:txBody>
      </p:sp>
      <p:sp>
        <p:nvSpPr>
          <p:cNvPr id="25634" name="Freeform 36"/>
          <p:cNvSpPr>
            <a:spLocks/>
          </p:cNvSpPr>
          <p:nvPr/>
        </p:nvSpPr>
        <p:spPr bwMode="auto">
          <a:xfrm>
            <a:off x="1951038" y="2209800"/>
            <a:ext cx="190500" cy="427038"/>
          </a:xfrm>
          <a:custGeom>
            <a:avLst/>
            <a:gdLst>
              <a:gd name="T0" fmla="*/ 3 w 12"/>
              <a:gd name="T1" fmla="*/ 0 h 27"/>
              <a:gd name="T2" fmla="*/ 3 w 12"/>
              <a:gd name="T3" fmla="*/ 15 h 27"/>
              <a:gd name="T4" fmla="*/ 0 w 12"/>
              <a:gd name="T5" fmla="*/ 15 h 27"/>
              <a:gd name="T6" fmla="*/ 6 w 12"/>
              <a:gd name="T7" fmla="*/ 27 h 27"/>
              <a:gd name="T8" fmla="*/ 12 w 12"/>
              <a:gd name="T9" fmla="*/ 15 h 27"/>
              <a:gd name="T10" fmla="*/ 9 w 12"/>
              <a:gd name="T11" fmla="*/ 15 h 27"/>
              <a:gd name="T12" fmla="*/ 9 w 12"/>
              <a:gd name="T13" fmla="*/ 0 h 27"/>
              <a:gd name="T14" fmla="*/ 0 60000 65536"/>
              <a:gd name="T15" fmla="*/ 0 60000 65536"/>
              <a:gd name="T16" fmla="*/ 0 60000 65536"/>
              <a:gd name="T17" fmla="*/ 0 60000 65536"/>
              <a:gd name="T18" fmla="*/ 0 60000 65536"/>
              <a:gd name="T19" fmla="*/ 0 60000 65536"/>
              <a:gd name="T20" fmla="*/ 0 60000 65536"/>
              <a:gd name="T21" fmla="*/ 0 w 12"/>
              <a:gd name="T22" fmla="*/ 0 h 27"/>
              <a:gd name="T23" fmla="*/ 12 w 12"/>
              <a:gd name="T24" fmla="*/ 27 h 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27">
                <a:moveTo>
                  <a:pt x="3" y="0"/>
                </a:moveTo>
                <a:lnTo>
                  <a:pt x="3" y="15"/>
                </a:lnTo>
                <a:lnTo>
                  <a:pt x="0" y="15"/>
                </a:lnTo>
                <a:lnTo>
                  <a:pt x="6" y="27"/>
                </a:lnTo>
                <a:lnTo>
                  <a:pt x="12" y="15"/>
                </a:lnTo>
                <a:lnTo>
                  <a:pt x="9" y="15"/>
                </a:lnTo>
                <a:lnTo>
                  <a:pt x="9" y="0"/>
                </a:lnTo>
              </a:path>
            </a:pathLst>
          </a:custGeom>
          <a:noFill/>
          <a:ln w="15875">
            <a:solidFill>
              <a:srgbClr val="000000"/>
            </a:solidFill>
            <a:prstDash val="solid"/>
            <a:round/>
            <a:headEnd/>
            <a:tailEnd/>
          </a:ln>
        </p:spPr>
        <p:txBody>
          <a:bodyPr/>
          <a:lstStyle/>
          <a:p>
            <a:endParaRPr lang="en-US"/>
          </a:p>
        </p:txBody>
      </p:sp>
      <p:sp>
        <p:nvSpPr>
          <p:cNvPr id="25635" name="Freeform 37"/>
          <p:cNvSpPr>
            <a:spLocks/>
          </p:cNvSpPr>
          <p:nvPr/>
        </p:nvSpPr>
        <p:spPr bwMode="auto">
          <a:xfrm>
            <a:off x="1273175" y="2871788"/>
            <a:ext cx="409575" cy="173037"/>
          </a:xfrm>
          <a:custGeom>
            <a:avLst/>
            <a:gdLst>
              <a:gd name="T0" fmla="*/ 0 w 26"/>
              <a:gd name="T1" fmla="*/ 8 h 11"/>
              <a:gd name="T2" fmla="*/ 15 w 26"/>
              <a:gd name="T3" fmla="*/ 8 h 11"/>
              <a:gd name="T4" fmla="*/ 15 w 26"/>
              <a:gd name="T5" fmla="*/ 11 h 11"/>
              <a:gd name="T6" fmla="*/ 26 w 26"/>
              <a:gd name="T7" fmla="*/ 5 h 11"/>
              <a:gd name="T8" fmla="*/ 15 w 26"/>
              <a:gd name="T9" fmla="*/ 0 h 11"/>
              <a:gd name="T10" fmla="*/ 15 w 26"/>
              <a:gd name="T11" fmla="*/ 3 h 11"/>
              <a:gd name="T12" fmla="*/ 0 w 26"/>
              <a:gd name="T13" fmla="*/ 3 h 11"/>
              <a:gd name="T14" fmla="*/ 0 60000 65536"/>
              <a:gd name="T15" fmla="*/ 0 60000 65536"/>
              <a:gd name="T16" fmla="*/ 0 60000 65536"/>
              <a:gd name="T17" fmla="*/ 0 60000 65536"/>
              <a:gd name="T18" fmla="*/ 0 60000 65536"/>
              <a:gd name="T19" fmla="*/ 0 60000 65536"/>
              <a:gd name="T20" fmla="*/ 0 60000 65536"/>
              <a:gd name="T21" fmla="*/ 0 w 26"/>
              <a:gd name="T22" fmla="*/ 0 h 11"/>
              <a:gd name="T23" fmla="*/ 26 w 26"/>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11">
                <a:moveTo>
                  <a:pt x="0" y="8"/>
                </a:moveTo>
                <a:lnTo>
                  <a:pt x="15" y="8"/>
                </a:lnTo>
                <a:lnTo>
                  <a:pt x="15" y="11"/>
                </a:lnTo>
                <a:lnTo>
                  <a:pt x="26" y="5"/>
                </a:lnTo>
                <a:lnTo>
                  <a:pt x="15" y="0"/>
                </a:lnTo>
                <a:lnTo>
                  <a:pt x="15" y="3"/>
                </a:lnTo>
                <a:lnTo>
                  <a:pt x="0" y="3"/>
                </a:lnTo>
              </a:path>
            </a:pathLst>
          </a:custGeom>
          <a:noFill/>
          <a:ln w="15875">
            <a:solidFill>
              <a:srgbClr val="000000"/>
            </a:solidFill>
            <a:prstDash val="solid"/>
            <a:round/>
            <a:headEnd/>
            <a:tailEnd/>
          </a:ln>
        </p:spPr>
        <p:txBody>
          <a:bodyPr/>
          <a:lstStyle/>
          <a:p>
            <a:endParaRPr lang="en-US"/>
          </a:p>
        </p:txBody>
      </p:sp>
      <p:sp>
        <p:nvSpPr>
          <p:cNvPr id="25636" name="Freeform 38"/>
          <p:cNvSpPr>
            <a:spLocks/>
          </p:cNvSpPr>
          <p:nvPr/>
        </p:nvSpPr>
        <p:spPr bwMode="auto">
          <a:xfrm>
            <a:off x="1273175" y="3787775"/>
            <a:ext cx="409575" cy="174625"/>
          </a:xfrm>
          <a:custGeom>
            <a:avLst/>
            <a:gdLst>
              <a:gd name="T0" fmla="*/ 0 w 26"/>
              <a:gd name="T1" fmla="*/ 8 h 11"/>
              <a:gd name="T2" fmla="*/ 15 w 26"/>
              <a:gd name="T3" fmla="*/ 8 h 11"/>
              <a:gd name="T4" fmla="*/ 15 w 26"/>
              <a:gd name="T5" fmla="*/ 11 h 11"/>
              <a:gd name="T6" fmla="*/ 26 w 26"/>
              <a:gd name="T7" fmla="*/ 5 h 11"/>
              <a:gd name="T8" fmla="*/ 15 w 26"/>
              <a:gd name="T9" fmla="*/ 0 h 11"/>
              <a:gd name="T10" fmla="*/ 15 w 26"/>
              <a:gd name="T11" fmla="*/ 3 h 11"/>
              <a:gd name="T12" fmla="*/ 0 w 26"/>
              <a:gd name="T13" fmla="*/ 3 h 11"/>
              <a:gd name="T14" fmla="*/ 0 60000 65536"/>
              <a:gd name="T15" fmla="*/ 0 60000 65536"/>
              <a:gd name="T16" fmla="*/ 0 60000 65536"/>
              <a:gd name="T17" fmla="*/ 0 60000 65536"/>
              <a:gd name="T18" fmla="*/ 0 60000 65536"/>
              <a:gd name="T19" fmla="*/ 0 60000 65536"/>
              <a:gd name="T20" fmla="*/ 0 60000 65536"/>
              <a:gd name="T21" fmla="*/ 0 w 26"/>
              <a:gd name="T22" fmla="*/ 0 h 11"/>
              <a:gd name="T23" fmla="*/ 26 w 26"/>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6" h="11">
                <a:moveTo>
                  <a:pt x="0" y="8"/>
                </a:moveTo>
                <a:lnTo>
                  <a:pt x="15" y="8"/>
                </a:lnTo>
                <a:lnTo>
                  <a:pt x="15" y="11"/>
                </a:lnTo>
                <a:lnTo>
                  <a:pt x="26" y="5"/>
                </a:lnTo>
                <a:lnTo>
                  <a:pt x="15" y="0"/>
                </a:lnTo>
                <a:lnTo>
                  <a:pt x="15" y="3"/>
                </a:lnTo>
                <a:lnTo>
                  <a:pt x="0" y="3"/>
                </a:lnTo>
              </a:path>
            </a:pathLst>
          </a:custGeom>
          <a:noFill/>
          <a:ln w="15875">
            <a:solidFill>
              <a:srgbClr val="000000"/>
            </a:solidFill>
            <a:prstDash val="solid"/>
            <a:round/>
            <a:headEnd/>
            <a:tailEnd/>
          </a:ln>
        </p:spPr>
        <p:txBody>
          <a:bodyPr/>
          <a:lstStyle/>
          <a:p>
            <a:endParaRPr lang="en-US"/>
          </a:p>
        </p:txBody>
      </p:sp>
      <p:sp>
        <p:nvSpPr>
          <p:cNvPr id="25637" name="Line 39"/>
          <p:cNvSpPr>
            <a:spLocks noChangeShapeType="1"/>
          </p:cNvSpPr>
          <p:nvPr/>
        </p:nvSpPr>
        <p:spPr bwMode="auto">
          <a:xfrm flipH="1" flipV="1">
            <a:off x="1270000" y="2990850"/>
            <a:ext cx="3175" cy="849313"/>
          </a:xfrm>
          <a:prstGeom prst="line">
            <a:avLst/>
          </a:prstGeom>
          <a:noFill/>
          <a:ln w="15875">
            <a:solidFill>
              <a:srgbClr val="000000"/>
            </a:solidFill>
            <a:round/>
            <a:headEnd/>
            <a:tailEnd/>
          </a:ln>
        </p:spPr>
        <p:txBody>
          <a:bodyPr/>
          <a:lstStyle/>
          <a:p>
            <a:endParaRPr lang="en-US"/>
          </a:p>
        </p:txBody>
      </p:sp>
      <p:sp>
        <p:nvSpPr>
          <p:cNvPr id="25638" name="Freeform 40"/>
          <p:cNvSpPr>
            <a:spLocks/>
          </p:cNvSpPr>
          <p:nvPr/>
        </p:nvSpPr>
        <p:spPr bwMode="auto">
          <a:xfrm>
            <a:off x="1004888" y="3471863"/>
            <a:ext cx="268287" cy="442912"/>
          </a:xfrm>
          <a:custGeom>
            <a:avLst/>
            <a:gdLst>
              <a:gd name="T0" fmla="*/ 0 w 17"/>
              <a:gd name="T1" fmla="*/ 0 h 28"/>
              <a:gd name="T2" fmla="*/ 12 w 17"/>
              <a:gd name="T3" fmla="*/ 0 h 28"/>
              <a:gd name="T4" fmla="*/ 12 w 17"/>
              <a:gd name="T5" fmla="*/ 28 h 28"/>
              <a:gd name="T6" fmla="*/ 17 w 17"/>
              <a:gd name="T7" fmla="*/ 28 h 28"/>
              <a:gd name="T8" fmla="*/ 0 60000 65536"/>
              <a:gd name="T9" fmla="*/ 0 60000 65536"/>
              <a:gd name="T10" fmla="*/ 0 60000 65536"/>
              <a:gd name="T11" fmla="*/ 0 60000 65536"/>
              <a:gd name="T12" fmla="*/ 0 w 17"/>
              <a:gd name="T13" fmla="*/ 0 h 28"/>
              <a:gd name="T14" fmla="*/ 17 w 17"/>
              <a:gd name="T15" fmla="*/ 28 h 28"/>
            </a:gdLst>
            <a:ahLst/>
            <a:cxnLst>
              <a:cxn ang="T8">
                <a:pos x="T0" y="T1"/>
              </a:cxn>
              <a:cxn ang="T9">
                <a:pos x="T2" y="T3"/>
              </a:cxn>
              <a:cxn ang="T10">
                <a:pos x="T4" y="T5"/>
              </a:cxn>
              <a:cxn ang="T11">
                <a:pos x="T6" y="T7"/>
              </a:cxn>
            </a:cxnLst>
            <a:rect l="T12" t="T13" r="T14" b="T15"/>
            <a:pathLst>
              <a:path w="17" h="28">
                <a:moveTo>
                  <a:pt x="0" y="0"/>
                </a:moveTo>
                <a:lnTo>
                  <a:pt x="12" y="0"/>
                </a:lnTo>
                <a:lnTo>
                  <a:pt x="12" y="28"/>
                </a:lnTo>
                <a:lnTo>
                  <a:pt x="17" y="28"/>
                </a:lnTo>
              </a:path>
            </a:pathLst>
          </a:custGeom>
          <a:noFill/>
          <a:ln w="15875">
            <a:solidFill>
              <a:srgbClr val="000000"/>
            </a:solidFill>
            <a:prstDash val="solid"/>
            <a:round/>
            <a:headEnd/>
            <a:tailEnd/>
          </a:ln>
        </p:spPr>
        <p:txBody>
          <a:bodyPr/>
          <a:lstStyle/>
          <a:p>
            <a:endParaRPr lang="en-US"/>
          </a:p>
        </p:txBody>
      </p:sp>
      <p:sp>
        <p:nvSpPr>
          <p:cNvPr id="25639" name="Freeform 41"/>
          <p:cNvSpPr>
            <a:spLocks/>
          </p:cNvSpPr>
          <p:nvPr/>
        </p:nvSpPr>
        <p:spPr bwMode="auto">
          <a:xfrm>
            <a:off x="989013" y="2921000"/>
            <a:ext cx="284162" cy="457200"/>
          </a:xfrm>
          <a:custGeom>
            <a:avLst/>
            <a:gdLst>
              <a:gd name="T0" fmla="*/ 0 w 18"/>
              <a:gd name="T1" fmla="*/ 29 h 29"/>
              <a:gd name="T2" fmla="*/ 12 w 18"/>
              <a:gd name="T3" fmla="*/ 29 h 29"/>
              <a:gd name="T4" fmla="*/ 12 w 18"/>
              <a:gd name="T5" fmla="*/ 0 h 29"/>
              <a:gd name="T6" fmla="*/ 18 w 18"/>
              <a:gd name="T7" fmla="*/ 0 h 29"/>
              <a:gd name="T8" fmla="*/ 0 60000 65536"/>
              <a:gd name="T9" fmla="*/ 0 60000 65536"/>
              <a:gd name="T10" fmla="*/ 0 60000 65536"/>
              <a:gd name="T11" fmla="*/ 0 60000 65536"/>
              <a:gd name="T12" fmla="*/ 0 w 18"/>
              <a:gd name="T13" fmla="*/ 0 h 29"/>
              <a:gd name="T14" fmla="*/ 18 w 18"/>
              <a:gd name="T15" fmla="*/ 29 h 29"/>
            </a:gdLst>
            <a:ahLst/>
            <a:cxnLst>
              <a:cxn ang="T8">
                <a:pos x="T0" y="T1"/>
              </a:cxn>
              <a:cxn ang="T9">
                <a:pos x="T2" y="T3"/>
              </a:cxn>
              <a:cxn ang="T10">
                <a:pos x="T4" y="T5"/>
              </a:cxn>
              <a:cxn ang="T11">
                <a:pos x="T6" y="T7"/>
              </a:cxn>
            </a:cxnLst>
            <a:rect l="T12" t="T13" r="T14" b="T15"/>
            <a:pathLst>
              <a:path w="18" h="29">
                <a:moveTo>
                  <a:pt x="0" y="29"/>
                </a:moveTo>
                <a:lnTo>
                  <a:pt x="12" y="29"/>
                </a:lnTo>
                <a:lnTo>
                  <a:pt x="12" y="0"/>
                </a:lnTo>
                <a:lnTo>
                  <a:pt x="18" y="0"/>
                </a:lnTo>
              </a:path>
            </a:pathLst>
          </a:custGeom>
          <a:noFill/>
          <a:ln w="15875">
            <a:solidFill>
              <a:srgbClr val="000000"/>
            </a:solidFill>
            <a:prstDash val="solid"/>
            <a:round/>
            <a:headEnd/>
            <a:tailEnd/>
          </a:ln>
        </p:spPr>
        <p:txBody>
          <a:bodyPr/>
          <a:lstStyle/>
          <a:p>
            <a:endParaRPr lang="en-US"/>
          </a:p>
        </p:txBody>
      </p:sp>
      <p:sp>
        <p:nvSpPr>
          <p:cNvPr id="25640" name="Line 42"/>
          <p:cNvSpPr>
            <a:spLocks noChangeShapeType="1"/>
          </p:cNvSpPr>
          <p:nvPr/>
        </p:nvSpPr>
        <p:spPr bwMode="auto">
          <a:xfrm flipH="1">
            <a:off x="3514725" y="3709988"/>
            <a:ext cx="441325" cy="1587"/>
          </a:xfrm>
          <a:prstGeom prst="line">
            <a:avLst/>
          </a:prstGeom>
          <a:noFill/>
          <a:ln w="15875">
            <a:solidFill>
              <a:srgbClr val="000000"/>
            </a:solidFill>
            <a:round/>
            <a:headEnd/>
            <a:tailEnd/>
          </a:ln>
        </p:spPr>
        <p:txBody>
          <a:bodyPr/>
          <a:lstStyle/>
          <a:p>
            <a:endParaRPr lang="en-US"/>
          </a:p>
        </p:txBody>
      </p:sp>
      <p:sp>
        <p:nvSpPr>
          <p:cNvPr id="25641" name="Line 43"/>
          <p:cNvSpPr>
            <a:spLocks noChangeShapeType="1"/>
          </p:cNvSpPr>
          <p:nvPr/>
        </p:nvSpPr>
        <p:spPr bwMode="auto">
          <a:xfrm flipH="1">
            <a:off x="3514725" y="3630613"/>
            <a:ext cx="441325" cy="1587"/>
          </a:xfrm>
          <a:prstGeom prst="line">
            <a:avLst/>
          </a:prstGeom>
          <a:noFill/>
          <a:ln w="15875">
            <a:solidFill>
              <a:srgbClr val="000000"/>
            </a:solidFill>
            <a:round/>
            <a:headEnd/>
            <a:tailEnd/>
          </a:ln>
        </p:spPr>
        <p:txBody>
          <a:bodyPr/>
          <a:lstStyle/>
          <a:p>
            <a:endParaRPr lang="en-US"/>
          </a:p>
        </p:txBody>
      </p:sp>
      <p:sp>
        <p:nvSpPr>
          <p:cNvPr id="25642" name="Line 44"/>
          <p:cNvSpPr>
            <a:spLocks noChangeShapeType="1"/>
          </p:cNvSpPr>
          <p:nvPr/>
        </p:nvSpPr>
        <p:spPr bwMode="auto">
          <a:xfrm flipH="1">
            <a:off x="3514725" y="4119563"/>
            <a:ext cx="441325" cy="1587"/>
          </a:xfrm>
          <a:prstGeom prst="line">
            <a:avLst/>
          </a:prstGeom>
          <a:noFill/>
          <a:ln w="15875">
            <a:solidFill>
              <a:srgbClr val="000000"/>
            </a:solidFill>
            <a:round/>
            <a:headEnd/>
            <a:tailEnd/>
          </a:ln>
        </p:spPr>
        <p:txBody>
          <a:bodyPr/>
          <a:lstStyle/>
          <a:p>
            <a:endParaRPr lang="en-US"/>
          </a:p>
        </p:txBody>
      </p:sp>
      <p:sp>
        <p:nvSpPr>
          <p:cNvPr id="25643" name="Freeform 45"/>
          <p:cNvSpPr>
            <a:spLocks/>
          </p:cNvSpPr>
          <p:nvPr/>
        </p:nvSpPr>
        <p:spPr bwMode="auto">
          <a:xfrm>
            <a:off x="3735388" y="3994150"/>
            <a:ext cx="15875" cy="14288"/>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5875">
            <a:solidFill>
              <a:srgbClr val="000000"/>
            </a:solidFill>
            <a:prstDash val="solid"/>
            <a:round/>
            <a:headEnd/>
            <a:tailEnd/>
          </a:ln>
        </p:spPr>
        <p:txBody>
          <a:bodyPr/>
          <a:lstStyle/>
          <a:p>
            <a:endParaRPr lang="en-US"/>
          </a:p>
        </p:txBody>
      </p:sp>
      <p:sp>
        <p:nvSpPr>
          <p:cNvPr id="25644" name="Freeform 46"/>
          <p:cNvSpPr>
            <a:spLocks/>
          </p:cNvSpPr>
          <p:nvPr/>
        </p:nvSpPr>
        <p:spPr bwMode="auto">
          <a:xfrm>
            <a:off x="3735388" y="3914775"/>
            <a:ext cx="15875" cy="15875"/>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5875">
            <a:solidFill>
              <a:srgbClr val="000000"/>
            </a:solidFill>
            <a:prstDash val="solid"/>
            <a:round/>
            <a:headEnd/>
            <a:tailEnd/>
          </a:ln>
        </p:spPr>
        <p:txBody>
          <a:bodyPr/>
          <a:lstStyle/>
          <a:p>
            <a:endParaRPr lang="en-US"/>
          </a:p>
        </p:txBody>
      </p:sp>
      <p:sp>
        <p:nvSpPr>
          <p:cNvPr id="25645" name="Freeform 47"/>
          <p:cNvSpPr>
            <a:spLocks/>
          </p:cNvSpPr>
          <p:nvPr/>
        </p:nvSpPr>
        <p:spPr bwMode="auto">
          <a:xfrm>
            <a:off x="3735388" y="3835400"/>
            <a:ext cx="15875" cy="15875"/>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5875">
            <a:solidFill>
              <a:srgbClr val="000000"/>
            </a:solidFill>
            <a:prstDash val="solid"/>
            <a:round/>
            <a:headEnd/>
            <a:tailEnd/>
          </a:ln>
        </p:spPr>
        <p:txBody>
          <a:bodyPr/>
          <a:lstStyle/>
          <a:p>
            <a:endParaRPr lang="en-US"/>
          </a:p>
        </p:txBody>
      </p:sp>
      <p:sp>
        <p:nvSpPr>
          <p:cNvPr id="25646" name="Line 48"/>
          <p:cNvSpPr>
            <a:spLocks noChangeShapeType="1"/>
          </p:cNvSpPr>
          <p:nvPr/>
        </p:nvSpPr>
        <p:spPr bwMode="auto">
          <a:xfrm flipH="1">
            <a:off x="3498850" y="2809875"/>
            <a:ext cx="457200" cy="1588"/>
          </a:xfrm>
          <a:prstGeom prst="line">
            <a:avLst/>
          </a:prstGeom>
          <a:noFill/>
          <a:ln w="15875">
            <a:solidFill>
              <a:srgbClr val="000000"/>
            </a:solidFill>
            <a:round/>
            <a:headEnd/>
            <a:tailEnd/>
          </a:ln>
        </p:spPr>
        <p:txBody>
          <a:bodyPr/>
          <a:lstStyle/>
          <a:p>
            <a:endParaRPr lang="en-US"/>
          </a:p>
        </p:txBody>
      </p:sp>
      <p:sp>
        <p:nvSpPr>
          <p:cNvPr id="25647" name="Line 49"/>
          <p:cNvSpPr>
            <a:spLocks noChangeShapeType="1"/>
          </p:cNvSpPr>
          <p:nvPr/>
        </p:nvSpPr>
        <p:spPr bwMode="auto">
          <a:xfrm flipH="1">
            <a:off x="3498850" y="2714625"/>
            <a:ext cx="457200" cy="1588"/>
          </a:xfrm>
          <a:prstGeom prst="line">
            <a:avLst/>
          </a:prstGeom>
          <a:noFill/>
          <a:ln w="15875">
            <a:solidFill>
              <a:srgbClr val="000000"/>
            </a:solidFill>
            <a:round/>
            <a:headEnd/>
            <a:tailEnd/>
          </a:ln>
        </p:spPr>
        <p:txBody>
          <a:bodyPr/>
          <a:lstStyle/>
          <a:p>
            <a:endParaRPr lang="en-US"/>
          </a:p>
        </p:txBody>
      </p:sp>
      <p:sp>
        <p:nvSpPr>
          <p:cNvPr id="25648" name="Line 50"/>
          <p:cNvSpPr>
            <a:spLocks noChangeShapeType="1"/>
          </p:cNvSpPr>
          <p:nvPr/>
        </p:nvSpPr>
        <p:spPr bwMode="auto">
          <a:xfrm flipH="1">
            <a:off x="3498850" y="3219450"/>
            <a:ext cx="457200" cy="1588"/>
          </a:xfrm>
          <a:prstGeom prst="line">
            <a:avLst/>
          </a:prstGeom>
          <a:noFill/>
          <a:ln w="15875">
            <a:solidFill>
              <a:srgbClr val="000000"/>
            </a:solidFill>
            <a:round/>
            <a:headEnd/>
            <a:tailEnd/>
          </a:ln>
        </p:spPr>
        <p:txBody>
          <a:bodyPr/>
          <a:lstStyle/>
          <a:p>
            <a:endParaRPr lang="en-US"/>
          </a:p>
        </p:txBody>
      </p:sp>
      <p:sp>
        <p:nvSpPr>
          <p:cNvPr id="25649" name="Rectangle 51"/>
          <p:cNvSpPr>
            <a:spLocks noChangeArrowheads="1"/>
          </p:cNvSpPr>
          <p:nvPr/>
        </p:nvSpPr>
        <p:spPr bwMode="auto">
          <a:xfrm>
            <a:off x="4224338" y="2889250"/>
            <a:ext cx="552450"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Cell array</a:t>
            </a:r>
            <a:endParaRPr lang="en-CA" sz="2400">
              <a:latin typeface="Corbel" pitchFamily="34" charset="0"/>
            </a:endParaRPr>
          </a:p>
        </p:txBody>
      </p:sp>
      <p:sp>
        <p:nvSpPr>
          <p:cNvPr id="25650" name="Rectangle 52"/>
          <p:cNvSpPr>
            <a:spLocks noChangeArrowheads="1"/>
          </p:cNvSpPr>
          <p:nvPr/>
        </p:nvSpPr>
        <p:spPr bwMode="auto">
          <a:xfrm>
            <a:off x="1903413" y="3016250"/>
            <a:ext cx="269875"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latch</a:t>
            </a:r>
            <a:endParaRPr lang="en-CA" sz="2400">
              <a:latin typeface="Corbel" pitchFamily="34" charset="0"/>
            </a:endParaRPr>
          </a:p>
        </p:txBody>
      </p:sp>
      <p:sp>
        <p:nvSpPr>
          <p:cNvPr id="25651" name="Rectangle 53"/>
          <p:cNvSpPr>
            <a:spLocks noChangeArrowheads="1"/>
          </p:cNvSpPr>
          <p:nvPr/>
        </p:nvSpPr>
        <p:spPr bwMode="auto">
          <a:xfrm>
            <a:off x="1825625" y="2873375"/>
            <a:ext cx="417513"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address</a:t>
            </a:r>
            <a:endParaRPr lang="en-CA" sz="2400">
              <a:latin typeface="Corbel" pitchFamily="34" charset="0"/>
            </a:endParaRPr>
          </a:p>
        </p:txBody>
      </p:sp>
      <p:sp>
        <p:nvSpPr>
          <p:cNvPr id="25652" name="Rectangle 54"/>
          <p:cNvSpPr>
            <a:spLocks noChangeArrowheads="1"/>
          </p:cNvSpPr>
          <p:nvPr/>
        </p:nvSpPr>
        <p:spPr bwMode="auto">
          <a:xfrm>
            <a:off x="1903413" y="2716213"/>
            <a:ext cx="265112"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Row</a:t>
            </a:r>
            <a:endParaRPr lang="en-CA" sz="2400">
              <a:latin typeface="Corbel" pitchFamily="34" charset="0"/>
            </a:endParaRPr>
          </a:p>
        </p:txBody>
      </p:sp>
      <p:sp>
        <p:nvSpPr>
          <p:cNvPr id="25653" name="Rectangle 55"/>
          <p:cNvSpPr>
            <a:spLocks noChangeArrowheads="1"/>
          </p:cNvSpPr>
          <p:nvPr/>
        </p:nvSpPr>
        <p:spPr bwMode="auto">
          <a:xfrm>
            <a:off x="2946400" y="2936875"/>
            <a:ext cx="441325"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decoder</a:t>
            </a:r>
            <a:endParaRPr lang="en-CA" sz="2400">
              <a:latin typeface="Corbel" pitchFamily="34" charset="0"/>
            </a:endParaRPr>
          </a:p>
        </p:txBody>
      </p:sp>
      <p:sp>
        <p:nvSpPr>
          <p:cNvPr id="25654" name="Rectangle 56"/>
          <p:cNvSpPr>
            <a:spLocks noChangeArrowheads="1"/>
          </p:cNvSpPr>
          <p:nvPr/>
        </p:nvSpPr>
        <p:spPr bwMode="auto">
          <a:xfrm>
            <a:off x="3024188" y="2809875"/>
            <a:ext cx="163512"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Ro</a:t>
            </a:r>
            <a:endParaRPr lang="en-CA" sz="2400">
              <a:latin typeface="Corbel" pitchFamily="34" charset="0"/>
            </a:endParaRPr>
          </a:p>
        </p:txBody>
      </p:sp>
      <p:sp>
        <p:nvSpPr>
          <p:cNvPr id="25655" name="Rectangle 57"/>
          <p:cNvSpPr>
            <a:spLocks noChangeArrowheads="1"/>
          </p:cNvSpPr>
          <p:nvPr/>
        </p:nvSpPr>
        <p:spPr bwMode="auto">
          <a:xfrm>
            <a:off x="3198813" y="2809875"/>
            <a:ext cx="101600"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w</a:t>
            </a:r>
            <a:endParaRPr lang="en-CA" sz="2400">
              <a:latin typeface="Corbel" pitchFamily="34" charset="0"/>
            </a:endParaRPr>
          </a:p>
        </p:txBody>
      </p:sp>
      <p:sp>
        <p:nvSpPr>
          <p:cNvPr id="25656" name="Rectangle 58"/>
          <p:cNvSpPr>
            <a:spLocks noChangeArrowheads="1"/>
          </p:cNvSpPr>
          <p:nvPr/>
        </p:nvSpPr>
        <p:spPr bwMode="auto">
          <a:xfrm>
            <a:off x="2835275" y="2652713"/>
            <a:ext cx="663575" cy="661987"/>
          </a:xfrm>
          <a:prstGeom prst="rect">
            <a:avLst/>
          </a:prstGeom>
          <a:noFill/>
          <a:ln w="15875">
            <a:solidFill>
              <a:schemeClr val="tx1"/>
            </a:solidFill>
            <a:miter lim="800000"/>
            <a:headEnd/>
            <a:tailEnd/>
          </a:ln>
        </p:spPr>
        <p:txBody>
          <a:bodyPr/>
          <a:lstStyle/>
          <a:p>
            <a:endParaRPr lang="en-US">
              <a:latin typeface="Corbel" pitchFamily="34" charset="0"/>
            </a:endParaRPr>
          </a:p>
        </p:txBody>
      </p:sp>
      <p:sp>
        <p:nvSpPr>
          <p:cNvPr id="25657" name="Rectangle 59"/>
          <p:cNvSpPr>
            <a:spLocks noChangeArrowheads="1"/>
          </p:cNvSpPr>
          <p:nvPr/>
        </p:nvSpPr>
        <p:spPr bwMode="auto">
          <a:xfrm>
            <a:off x="3956050" y="2430463"/>
            <a:ext cx="1104900" cy="1104900"/>
          </a:xfrm>
          <a:prstGeom prst="rect">
            <a:avLst/>
          </a:prstGeom>
          <a:noFill/>
          <a:ln w="15875">
            <a:solidFill>
              <a:schemeClr val="tx1"/>
            </a:solidFill>
            <a:miter lim="800000"/>
            <a:headEnd/>
            <a:tailEnd/>
          </a:ln>
        </p:spPr>
        <p:txBody>
          <a:bodyPr/>
          <a:lstStyle/>
          <a:p>
            <a:endParaRPr lang="en-US">
              <a:latin typeface="Corbel" pitchFamily="34" charset="0"/>
            </a:endParaRPr>
          </a:p>
        </p:txBody>
      </p:sp>
      <p:sp>
        <p:nvSpPr>
          <p:cNvPr id="25658" name="Rectangle 60"/>
          <p:cNvSpPr>
            <a:spLocks noChangeArrowheads="1"/>
          </p:cNvSpPr>
          <p:nvPr/>
        </p:nvSpPr>
        <p:spPr bwMode="auto">
          <a:xfrm>
            <a:off x="1698625" y="2636838"/>
            <a:ext cx="695325" cy="677862"/>
          </a:xfrm>
          <a:prstGeom prst="rect">
            <a:avLst/>
          </a:prstGeom>
          <a:noFill/>
          <a:ln w="15875">
            <a:solidFill>
              <a:schemeClr val="tx1"/>
            </a:solidFill>
            <a:miter lim="800000"/>
            <a:headEnd/>
            <a:tailEnd/>
          </a:ln>
        </p:spPr>
        <p:txBody>
          <a:bodyPr/>
          <a:lstStyle/>
          <a:p>
            <a:endParaRPr lang="en-US">
              <a:latin typeface="Corbel" pitchFamily="34" charset="0"/>
            </a:endParaRPr>
          </a:p>
        </p:txBody>
      </p:sp>
      <p:sp>
        <p:nvSpPr>
          <p:cNvPr id="25659" name="Freeform 61"/>
          <p:cNvSpPr>
            <a:spLocks/>
          </p:cNvSpPr>
          <p:nvPr/>
        </p:nvSpPr>
        <p:spPr bwMode="auto">
          <a:xfrm>
            <a:off x="3719513" y="3094038"/>
            <a:ext cx="15875" cy="15875"/>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5875">
            <a:solidFill>
              <a:srgbClr val="000000"/>
            </a:solidFill>
            <a:prstDash val="solid"/>
            <a:round/>
            <a:headEnd/>
            <a:tailEnd/>
          </a:ln>
        </p:spPr>
        <p:txBody>
          <a:bodyPr/>
          <a:lstStyle/>
          <a:p>
            <a:endParaRPr lang="en-US"/>
          </a:p>
        </p:txBody>
      </p:sp>
      <p:sp>
        <p:nvSpPr>
          <p:cNvPr id="25660" name="Freeform 62"/>
          <p:cNvSpPr>
            <a:spLocks/>
          </p:cNvSpPr>
          <p:nvPr/>
        </p:nvSpPr>
        <p:spPr bwMode="auto">
          <a:xfrm>
            <a:off x="3719513" y="3014663"/>
            <a:ext cx="15875" cy="15875"/>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5875">
            <a:solidFill>
              <a:srgbClr val="000000"/>
            </a:solidFill>
            <a:prstDash val="solid"/>
            <a:round/>
            <a:headEnd/>
            <a:tailEnd/>
          </a:ln>
        </p:spPr>
        <p:txBody>
          <a:bodyPr/>
          <a:lstStyle/>
          <a:p>
            <a:endParaRPr lang="en-US"/>
          </a:p>
        </p:txBody>
      </p:sp>
      <p:sp>
        <p:nvSpPr>
          <p:cNvPr id="25661" name="Freeform 63"/>
          <p:cNvSpPr>
            <a:spLocks/>
          </p:cNvSpPr>
          <p:nvPr/>
        </p:nvSpPr>
        <p:spPr bwMode="auto">
          <a:xfrm>
            <a:off x="3719513" y="2935288"/>
            <a:ext cx="15875" cy="15875"/>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5875">
            <a:solidFill>
              <a:srgbClr val="000000"/>
            </a:solidFill>
            <a:prstDash val="solid"/>
            <a:round/>
            <a:headEnd/>
            <a:tailEnd/>
          </a:ln>
        </p:spPr>
        <p:txBody>
          <a:bodyPr/>
          <a:lstStyle/>
          <a:p>
            <a:endParaRPr lang="en-US"/>
          </a:p>
        </p:txBody>
      </p:sp>
      <p:sp>
        <p:nvSpPr>
          <p:cNvPr id="25662" name="Rectangle 64"/>
          <p:cNvSpPr>
            <a:spLocks noChangeArrowheads="1"/>
          </p:cNvSpPr>
          <p:nvPr/>
        </p:nvSpPr>
        <p:spPr bwMode="auto">
          <a:xfrm>
            <a:off x="2946400" y="3852863"/>
            <a:ext cx="441325"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decoder</a:t>
            </a:r>
            <a:endParaRPr lang="en-CA" sz="2400">
              <a:latin typeface="Corbel" pitchFamily="34" charset="0"/>
            </a:endParaRPr>
          </a:p>
        </p:txBody>
      </p:sp>
      <p:sp>
        <p:nvSpPr>
          <p:cNvPr id="25663" name="Rectangle 65"/>
          <p:cNvSpPr>
            <a:spLocks noChangeArrowheads="1"/>
          </p:cNvSpPr>
          <p:nvPr/>
        </p:nvSpPr>
        <p:spPr bwMode="auto">
          <a:xfrm>
            <a:off x="2930525" y="3678238"/>
            <a:ext cx="163513"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Co</a:t>
            </a:r>
            <a:endParaRPr lang="en-CA" sz="2400">
              <a:latin typeface="Corbel" pitchFamily="34" charset="0"/>
            </a:endParaRPr>
          </a:p>
        </p:txBody>
      </p:sp>
      <p:sp>
        <p:nvSpPr>
          <p:cNvPr id="25664" name="Rectangle 66"/>
          <p:cNvSpPr>
            <a:spLocks noChangeArrowheads="1"/>
          </p:cNvSpPr>
          <p:nvPr/>
        </p:nvSpPr>
        <p:spPr bwMode="auto">
          <a:xfrm>
            <a:off x="3103563" y="3678238"/>
            <a:ext cx="285750"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lumn</a:t>
            </a:r>
            <a:endParaRPr lang="en-CA" sz="2400">
              <a:latin typeface="Corbel" pitchFamily="34" charset="0"/>
            </a:endParaRPr>
          </a:p>
        </p:txBody>
      </p:sp>
      <p:sp>
        <p:nvSpPr>
          <p:cNvPr id="25665" name="Rectangle 67"/>
          <p:cNvSpPr>
            <a:spLocks noChangeArrowheads="1"/>
          </p:cNvSpPr>
          <p:nvPr/>
        </p:nvSpPr>
        <p:spPr bwMode="auto">
          <a:xfrm>
            <a:off x="2835275" y="3535363"/>
            <a:ext cx="663575" cy="679450"/>
          </a:xfrm>
          <a:prstGeom prst="rect">
            <a:avLst/>
          </a:prstGeom>
          <a:noFill/>
          <a:ln w="15875">
            <a:solidFill>
              <a:schemeClr val="tx1"/>
            </a:solidFill>
            <a:miter lim="800000"/>
            <a:headEnd/>
            <a:tailEnd/>
          </a:ln>
        </p:spPr>
        <p:txBody>
          <a:bodyPr/>
          <a:lstStyle/>
          <a:p>
            <a:endParaRPr lang="en-US">
              <a:latin typeface="Corbel" pitchFamily="34" charset="0"/>
            </a:endParaRPr>
          </a:p>
        </p:txBody>
      </p:sp>
      <p:sp>
        <p:nvSpPr>
          <p:cNvPr id="25666" name="Rectangle 68"/>
          <p:cNvSpPr>
            <a:spLocks noChangeArrowheads="1"/>
          </p:cNvSpPr>
          <p:nvPr/>
        </p:nvSpPr>
        <p:spPr bwMode="auto">
          <a:xfrm>
            <a:off x="3956050" y="3535363"/>
            <a:ext cx="1104900" cy="679450"/>
          </a:xfrm>
          <a:prstGeom prst="rect">
            <a:avLst/>
          </a:prstGeom>
          <a:noFill/>
          <a:ln w="15875">
            <a:solidFill>
              <a:schemeClr val="tx1"/>
            </a:solidFill>
            <a:miter lim="800000"/>
            <a:headEnd/>
            <a:tailEnd/>
          </a:ln>
        </p:spPr>
        <p:txBody>
          <a:bodyPr/>
          <a:lstStyle/>
          <a:p>
            <a:endParaRPr lang="en-US">
              <a:latin typeface="Corbel" pitchFamily="34" charset="0"/>
            </a:endParaRPr>
          </a:p>
        </p:txBody>
      </p:sp>
      <p:sp>
        <p:nvSpPr>
          <p:cNvPr id="25667" name="Rectangle 69"/>
          <p:cNvSpPr>
            <a:spLocks noChangeArrowheads="1"/>
          </p:cNvSpPr>
          <p:nvPr/>
        </p:nvSpPr>
        <p:spPr bwMode="auto">
          <a:xfrm>
            <a:off x="4144963" y="3694113"/>
            <a:ext cx="641350"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Read/Write</a:t>
            </a:r>
            <a:endParaRPr lang="en-CA" sz="2400">
              <a:latin typeface="Corbel" pitchFamily="34" charset="0"/>
            </a:endParaRPr>
          </a:p>
        </p:txBody>
      </p:sp>
      <p:sp>
        <p:nvSpPr>
          <p:cNvPr id="25668" name="Rectangle 70"/>
          <p:cNvSpPr>
            <a:spLocks noChangeArrowheads="1"/>
          </p:cNvSpPr>
          <p:nvPr/>
        </p:nvSpPr>
        <p:spPr bwMode="auto">
          <a:xfrm>
            <a:off x="4003675" y="3836988"/>
            <a:ext cx="971550"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circuits &amp; latches</a:t>
            </a:r>
            <a:endParaRPr lang="en-CA" sz="2400">
              <a:latin typeface="Corbel" pitchFamily="34" charset="0"/>
            </a:endParaRPr>
          </a:p>
        </p:txBody>
      </p:sp>
      <p:sp>
        <p:nvSpPr>
          <p:cNvPr id="25669" name="Rectangle 71"/>
          <p:cNvSpPr>
            <a:spLocks noChangeArrowheads="1"/>
          </p:cNvSpPr>
          <p:nvPr/>
        </p:nvSpPr>
        <p:spPr bwMode="auto">
          <a:xfrm>
            <a:off x="1841500" y="3914775"/>
            <a:ext cx="417513"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counter</a:t>
            </a:r>
            <a:endParaRPr lang="en-CA" sz="2400">
              <a:latin typeface="Corbel" pitchFamily="34" charset="0"/>
            </a:endParaRPr>
          </a:p>
        </p:txBody>
      </p:sp>
      <p:sp>
        <p:nvSpPr>
          <p:cNvPr id="25670" name="Rectangle 72"/>
          <p:cNvSpPr>
            <a:spLocks noChangeArrowheads="1"/>
          </p:cNvSpPr>
          <p:nvPr/>
        </p:nvSpPr>
        <p:spPr bwMode="auto">
          <a:xfrm>
            <a:off x="1841500" y="3757613"/>
            <a:ext cx="417513"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address</a:t>
            </a:r>
            <a:endParaRPr lang="en-CA" sz="2400">
              <a:latin typeface="Corbel" pitchFamily="34" charset="0"/>
            </a:endParaRPr>
          </a:p>
        </p:txBody>
      </p:sp>
      <p:sp>
        <p:nvSpPr>
          <p:cNvPr id="25671" name="Rectangle 73"/>
          <p:cNvSpPr>
            <a:spLocks noChangeArrowheads="1"/>
          </p:cNvSpPr>
          <p:nvPr/>
        </p:nvSpPr>
        <p:spPr bwMode="auto">
          <a:xfrm>
            <a:off x="1825625" y="3614738"/>
            <a:ext cx="449263"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Column</a:t>
            </a:r>
            <a:endParaRPr lang="en-CA" sz="2400">
              <a:latin typeface="Corbel" pitchFamily="34" charset="0"/>
            </a:endParaRPr>
          </a:p>
        </p:txBody>
      </p:sp>
      <p:sp>
        <p:nvSpPr>
          <p:cNvPr id="25672" name="Rectangle 74"/>
          <p:cNvSpPr>
            <a:spLocks noChangeArrowheads="1"/>
          </p:cNvSpPr>
          <p:nvPr/>
        </p:nvSpPr>
        <p:spPr bwMode="auto">
          <a:xfrm>
            <a:off x="1698625" y="3535363"/>
            <a:ext cx="695325" cy="679450"/>
          </a:xfrm>
          <a:prstGeom prst="rect">
            <a:avLst/>
          </a:prstGeom>
          <a:noFill/>
          <a:ln w="15875">
            <a:solidFill>
              <a:schemeClr val="tx1"/>
            </a:solidFill>
            <a:miter lim="800000"/>
            <a:headEnd/>
            <a:tailEnd/>
          </a:ln>
        </p:spPr>
        <p:txBody>
          <a:bodyPr/>
          <a:lstStyle/>
          <a:p>
            <a:endParaRPr lang="en-US">
              <a:latin typeface="Corbel" pitchFamily="34" charset="0"/>
            </a:endParaRPr>
          </a:p>
        </p:txBody>
      </p:sp>
      <p:sp>
        <p:nvSpPr>
          <p:cNvPr id="25673" name="Freeform 75"/>
          <p:cNvSpPr>
            <a:spLocks/>
          </p:cNvSpPr>
          <p:nvPr/>
        </p:nvSpPr>
        <p:spPr bwMode="auto">
          <a:xfrm>
            <a:off x="2393950" y="2889250"/>
            <a:ext cx="425450" cy="188913"/>
          </a:xfrm>
          <a:custGeom>
            <a:avLst/>
            <a:gdLst>
              <a:gd name="T0" fmla="*/ 0 w 27"/>
              <a:gd name="T1" fmla="*/ 9 h 12"/>
              <a:gd name="T2" fmla="*/ 15 w 27"/>
              <a:gd name="T3" fmla="*/ 9 h 12"/>
              <a:gd name="T4" fmla="*/ 15 w 27"/>
              <a:gd name="T5" fmla="*/ 12 h 12"/>
              <a:gd name="T6" fmla="*/ 27 w 27"/>
              <a:gd name="T7" fmla="*/ 6 h 12"/>
              <a:gd name="T8" fmla="*/ 15 w 27"/>
              <a:gd name="T9" fmla="*/ 0 h 12"/>
              <a:gd name="T10" fmla="*/ 15 w 27"/>
              <a:gd name="T11" fmla="*/ 3 h 12"/>
              <a:gd name="T12" fmla="*/ 0 w 27"/>
              <a:gd name="T13" fmla="*/ 3 h 12"/>
              <a:gd name="T14" fmla="*/ 0 60000 65536"/>
              <a:gd name="T15" fmla="*/ 0 60000 65536"/>
              <a:gd name="T16" fmla="*/ 0 60000 65536"/>
              <a:gd name="T17" fmla="*/ 0 60000 65536"/>
              <a:gd name="T18" fmla="*/ 0 60000 65536"/>
              <a:gd name="T19" fmla="*/ 0 60000 65536"/>
              <a:gd name="T20" fmla="*/ 0 60000 65536"/>
              <a:gd name="T21" fmla="*/ 0 w 27"/>
              <a:gd name="T22" fmla="*/ 0 h 12"/>
              <a:gd name="T23" fmla="*/ 27 w 27"/>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2">
                <a:moveTo>
                  <a:pt x="0" y="9"/>
                </a:moveTo>
                <a:lnTo>
                  <a:pt x="15" y="9"/>
                </a:lnTo>
                <a:lnTo>
                  <a:pt x="15" y="12"/>
                </a:lnTo>
                <a:lnTo>
                  <a:pt x="27" y="6"/>
                </a:lnTo>
                <a:lnTo>
                  <a:pt x="15" y="0"/>
                </a:lnTo>
                <a:lnTo>
                  <a:pt x="15" y="3"/>
                </a:lnTo>
                <a:lnTo>
                  <a:pt x="0" y="3"/>
                </a:lnTo>
              </a:path>
            </a:pathLst>
          </a:custGeom>
          <a:noFill/>
          <a:ln w="15875">
            <a:solidFill>
              <a:srgbClr val="000000"/>
            </a:solidFill>
            <a:prstDash val="solid"/>
            <a:round/>
            <a:headEnd/>
            <a:tailEnd/>
          </a:ln>
        </p:spPr>
        <p:txBody>
          <a:bodyPr/>
          <a:lstStyle/>
          <a:p>
            <a:endParaRPr lang="en-US"/>
          </a:p>
        </p:txBody>
      </p:sp>
      <p:sp>
        <p:nvSpPr>
          <p:cNvPr id="25674" name="Freeform 76"/>
          <p:cNvSpPr>
            <a:spLocks/>
          </p:cNvSpPr>
          <p:nvPr/>
        </p:nvSpPr>
        <p:spPr bwMode="auto">
          <a:xfrm>
            <a:off x="2393950" y="3787775"/>
            <a:ext cx="425450" cy="174625"/>
          </a:xfrm>
          <a:custGeom>
            <a:avLst/>
            <a:gdLst>
              <a:gd name="T0" fmla="*/ 0 w 27"/>
              <a:gd name="T1" fmla="*/ 8 h 11"/>
              <a:gd name="T2" fmla="*/ 15 w 27"/>
              <a:gd name="T3" fmla="*/ 8 h 11"/>
              <a:gd name="T4" fmla="*/ 15 w 27"/>
              <a:gd name="T5" fmla="*/ 11 h 11"/>
              <a:gd name="T6" fmla="*/ 27 w 27"/>
              <a:gd name="T7" fmla="*/ 6 h 11"/>
              <a:gd name="T8" fmla="*/ 15 w 27"/>
              <a:gd name="T9" fmla="*/ 0 h 11"/>
              <a:gd name="T10" fmla="*/ 15 w 27"/>
              <a:gd name="T11" fmla="*/ 3 h 11"/>
              <a:gd name="T12" fmla="*/ 0 w 27"/>
              <a:gd name="T13" fmla="*/ 3 h 11"/>
              <a:gd name="T14" fmla="*/ 0 60000 65536"/>
              <a:gd name="T15" fmla="*/ 0 60000 65536"/>
              <a:gd name="T16" fmla="*/ 0 60000 65536"/>
              <a:gd name="T17" fmla="*/ 0 60000 65536"/>
              <a:gd name="T18" fmla="*/ 0 60000 65536"/>
              <a:gd name="T19" fmla="*/ 0 60000 65536"/>
              <a:gd name="T20" fmla="*/ 0 60000 65536"/>
              <a:gd name="T21" fmla="*/ 0 w 27"/>
              <a:gd name="T22" fmla="*/ 0 h 11"/>
              <a:gd name="T23" fmla="*/ 27 w 27"/>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 h="11">
                <a:moveTo>
                  <a:pt x="0" y="8"/>
                </a:moveTo>
                <a:lnTo>
                  <a:pt x="15" y="8"/>
                </a:lnTo>
                <a:lnTo>
                  <a:pt x="15" y="11"/>
                </a:lnTo>
                <a:lnTo>
                  <a:pt x="27" y="6"/>
                </a:lnTo>
                <a:lnTo>
                  <a:pt x="15" y="0"/>
                </a:lnTo>
                <a:lnTo>
                  <a:pt x="15" y="3"/>
                </a:lnTo>
                <a:lnTo>
                  <a:pt x="0" y="3"/>
                </a:lnTo>
              </a:path>
            </a:pathLst>
          </a:custGeom>
          <a:noFill/>
          <a:ln w="15875">
            <a:solidFill>
              <a:srgbClr val="000000"/>
            </a:solidFill>
            <a:prstDash val="solid"/>
            <a:round/>
            <a:headEnd/>
            <a:tailEnd/>
          </a:ln>
        </p:spPr>
        <p:txBody>
          <a:bodyPr/>
          <a:lstStyle/>
          <a:p>
            <a:endParaRPr lang="en-US"/>
          </a:p>
        </p:txBody>
      </p:sp>
      <p:sp>
        <p:nvSpPr>
          <p:cNvPr id="25675" name="Rectangle 77"/>
          <p:cNvSpPr>
            <a:spLocks noChangeArrowheads="1"/>
          </p:cNvSpPr>
          <p:nvPr/>
        </p:nvSpPr>
        <p:spPr bwMode="auto">
          <a:xfrm>
            <a:off x="4602163" y="5019675"/>
            <a:ext cx="915987" cy="457200"/>
          </a:xfrm>
          <a:prstGeom prst="rect">
            <a:avLst/>
          </a:prstGeom>
          <a:noFill/>
          <a:ln w="15875">
            <a:solidFill>
              <a:schemeClr val="tx1"/>
            </a:solidFill>
            <a:miter lim="800000"/>
            <a:headEnd/>
            <a:tailEnd/>
          </a:ln>
        </p:spPr>
        <p:txBody>
          <a:bodyPr/>
          <a:lstStyle/>
          <a:p>
            <a:endParaRPr lang="en-US">
              <a:latin typeface="Corbel" pitchFamily="34" charset="0"/>
            </a:endParaRPr>
          </a:p>
        </p:txBody>
      </p:sp>
      <p:grpSp>
        <p:nvGrpSpPr>
          <p:cNvPr id="2" name="Group 104"/>
          <p:cNvGrpSpPr>
            <a:grpSpLocks/>
          </p:cNvGrpSpPr>
          <p:nvPr/>
        </p:nvGrpSpPr>
        <p:grpSpPr bwMode="auto">
          <a:xfrm>
            <a:off x="304800" y="3200400"/>
            <a:ext cx="752475" cy="377825"/>
            <a:chOff x="94" y="1814"/>
            <a:chExt cx="474" cy="238"/>
          </a:xfrm>
        </p:grpSpPr>
        <p:sp>
          <p:nvSpPr>
            <p:cNvPr id="25702" name="Rectangle 78"/>
            <p:cNvSpPr>
              <a:spLocks noChangeArrowheads="1"/>
            </p:cNvSpPr>
            <p:nvPr/>
          </p:nvSpPr>
          <p:spPr bwMode="auto">
            <a:xfrm>
              <a:off x="94" y="1814"/>
              <a:ext cx="474" cy="106"/>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Row/Column</a:t>
              </a:r>
              <a:endParaRPr lang="en-CA" sz="2400">
                <a:latin typeface="Corbel" pitchFamily="34" charset="0"/>
              </a:endParaRPr>
            </a:p>
          </p:txBody>
        </p:sp>
        <p:sp>
          <p:nvSpPr>
            <p:cNvPr id="25703" name="Rectangle 79"/>
            <p:cNvSpPr>
              <a:spLocks noChangeArrowheads="1"/>
            </p:cNvSpPr>
            <p:nvPr/>
          </p:nvSpPr>
          <p:spPr bwMode="auto">
            <a:xfrm>
              <a:off x="190" y="1946"/>
              <a:ext cx="263" cy="106"/>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address</a:t>
              </a:r>
              <a:endParaRPr lang="en-CA" sz="2400">
                <a:latin typeface="Corbel" pitchFamily="34" charset="0"/>
              </a:endParaRPr>
            </a:p>
          </p:txBody>
        </p:sp>
      </p:grpSp>
      <p:sp>
        <p:nvSpPr>
          <p:cNvPr id="25677" name="Freeform 80"/>
          <p:cNvSpPr>
            <a:spLocks/>
          </p:cNvSpPr>
          <p:nvPr/>
        </p:nvSpPr>
        <p:spPr bwMode="auto">
          <a:xfrm>
            <a:off x="4349750" y="4214813"/>
            <a:ext cx="190500" cy="252412"/>
          </a:xfrm>
          <a:custGeom>
            <a:avLst/>
            <a:gdLst>
              <a:gd name="T0" fmla="*/ 9 w 12"/>
              <a:gd name="T1" fmla="*/ 16 h 16"/>
              <a:gd name="T2" fmla="*/ 9 w 12"/>
              <a:gd name="T3" fmla="*/ 12 h 16"/>
              <a:gd name="T4" fmla="*/ 12 w 12"/>
              <a:gd name="T5" fmla="*/ 12 h 16"/>
              <a:gd name="T6" fmla="*/ 6 w 12"/>
              <a:gd name="T7" fmla="*/ 0 h 16"/>
              <a:gd name="T8" fmla="*/ 0 w 12"/>
              <a:gd name="T9" fmla="*/ 12 h 16"/>
              <a:gd name="T10" fmla="*/ 3 w 12"/>
              <a:gd name="T11" fmla="*/ 12 h 16"/>
              <a:gd name="T12" fmla="*/ 3 w 12"/>
              <a:gd name="T13" fmla="*/ 16 h 16"/>
              <a:gd name="T14" fmla="*/ 0 60000 65536"/>
              <a:gd name="T15" fmla="*/ 0 60000 65536"/>
              <a:gd name="T16" fmla="*/ 0 60000 65536"/>
              <a:gd name="T17" fmla="*/ 0 60000 65536"/>
              <a:gd name="T18" fmla="*/ 0 60000 65536"/>
              <a:gd name="T19" fmla="*/ 0 60000 65536"/>
              <a:gd name="T20" fmla="*/ 0 60000 65536"/>
              <a:gd name="T21" fmla="*/ 0 w 12"/>
              <a:gd name="T22" fmla="*/ 0 h 16"/>
              <a:gd name="T23" fmla="*/ 12 w 12"/>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6">
                <a:moveTo>
                  <a:pt x="9" y="16"/>
                </a:moveTo>
                <a:lnTo>
                  <a:pt x="9" y="12"/>
                </a:lnTo>
                <a:lnTo>
                  <a:pt x="12" y="12"/>
                </a:lnTo>
                <a:lnTo>
                  <a:pt x="6" y="0"/>
                </a:lnTo>
                <a:lnTo>
                  <a:pt x="0" y="12"/>
                </a:lnTo>
                <a:lnTo>
                  <a:pt x="3" y="12"/>
                </a:lnTo>
                <a:lnTo>
                  <a:pt x="3" y="16"/>
                </a:lnTo>
              </a:path>
            </a:pathLst>
          </a:custGeom>
          <a:noFill/>
          <a:ln w="15875">
            <a:solidFill>
              <a:srgbClr val="000000"/>
            </a:solidFill>
            <a:prstDash val="solid"/>
            <a:round/>
            <a:headEnd/>
            <a:tailEnd/>
          </a:ln>
        </p:spPr>
        <p:txBody>
          <a:bodyPr/>
          <a:lstStyle/>
          <a:p>
            <a:endParaRPr lang="en-US"/>
          </a:p>
        </p:txBody>
      </p:sp>
      <p:sp>
        <p:nvSpPr>
          <p:cNvPr id="25678" name="Freeform 81"/>
          <p:cNvSpPr>
            <a:spLocks/>
          </p:cNvSpPr>
          <p:nvPr/>
        </p:nvSpPr>
        <p:spPr bwMode="auto">
          <a:xfrm>
            <a:off x="4975225" y="4751388"/>
            <a:ext cx="188913" cy="252412"/>
          </a:xfrm>
          <a:custGeom>
            <a:avLst/>
            <a:gdLst>
              <a:gd name="T0" fmla="*/ 3 w 12"/>
              <a:gd name="T1" fmla="*/ 0 h 16"/>
              <a:gd name="T2" fmla="*/ 3 w 12"/>
              <a:gd name="T3" fmla="*/ 5 h 16"/>
              <a:gd name="T4" fmla="*/ 0 w 12"/>
              <a:gd name="T5" fmla="*/ 5 h 16"/>
              <a:gd name="T6" fmla="*/ 6 w 12"/>
              <a:gd name="T7" fmla="*/ 16 h 16"/>
              <a:gd name="T8" fmla="*/ 12 w 12"/>
              <a:gd name="T9" fmla="*/ 5 h 16"/>
              <a:gd name="T10" fmla="*/ 9 w 12"/>
              <a:gd name="T11" fmla="*/ 5 h 16"/>
              <a:gd name="T12" fmla="*/ 9 w 12"/>
              <a:gd name="T13" fmla="*/ 0 h 16"/>
              <a:gd name="T14" fmla="*/ 0 60000 65536"/>
              <a:gd name="T15" fmla="*/ 0 60000 65536"/>
              <a:gd name="T16" fmla="*/ 0 60000 65536"/>
              <a:gd name="T17" fmla="*/ 0 60000 65536"/>
              <a:gd name="T18" fmla="*/ 0 60000 65536"/>
              <a:gd name="T19" fmla="*/ 0 60000 65536"/>
              <a:gd name="T20" fmla="*/ 0 60000 65536"/>
              <a:gd name="T21" fmla="*/ 0 w 12"/>
              <a:gd name="T22" fmla="*/ 0 h 16"/>
              <a:gd name="T23" fmla="*/ 12 w 12"/>
              <a:gd name="T24" fmla="*/ 16 h 1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6">
                <a:moveTo>
                  <a:pt x="3" y="0"/>
                </a:moveTo>
                <a:lnTo>
                  <a:pt x="3" y="5"/>
                </a:lnTo>
                <a:lnTo>
                  <a:pt x="0" y="5"/>
                </a:lnTo>
                <a:lnTo>
                  <a:pt x="6" y="16"/>
                </a:lnTo>
                <a:lnTo>
                  <a:pt x="12" y="5"/>
                </a:lnTo>
                <a:lnTo>
                  <a:pt x="9" y="5"/>
                </a:lnTo>
                <a:lnTo>
                  <a:pt x="9" y="0"/>
                </a:lnTo>
              </a:path>
            </a:pathLst>
          </a:custGeom>
          <a:noFill/>
          <a:ln w="15875">
            <a:solidFill>
              <a:srgbClr val="000000"/>
            </a:solidFill>
            <a:prstDash val="solid"/>
            <a:round/>
            <a:headEnd/>
            <a:tailEnd/>
          </a:ln>
        </p:spPr>
        <p:txBody>
          <a:bodyPr/>
          <a:lstStyle/>
          <a:p>
            <a:endParaRPr lang="en-US"/>
          </a:p>
        </p:txBody>
      </p:sp>
      <p:sp>
        <p:nvSpPr>
          <p:cNvPr id="25679" name="Freeform 82"/>
          <p:cNvSpPr>
            <a:spLocks/>
          </p:cNvSpPr>
          <p:nvPr/>
        </p:nvSpPr>
        <p:spPr bwMode="auto">
          <a:xfrm>
            <a:off x="4349750" y="4419600"/>
            <a:ext cx="190500" cy="236538"/>
          </a:xfrm>
          <a:custGeom>
            <a:avLst/>
            <a:gdLst>
              <a:gd name="T0" fmla="*/ 9 w 12"/>
              <a:gd name="T1" fmla="*/ 0 h 15"/>
              <a:gd name="T2" fmla="*/ 9 w 12"/>
              <a:gd name="T3" fmla="*/ 3 h 15"/>
              <a:gd name="T4" fmla="*/ 12 w 12"/>
              <a:gd name="T5" fmla="*/ 3 h 15"/>
              <a:gd name="T6" fmla="*/ 6 w 12"/>
              <a:gd name="T7" fmla="*/ 15 h 15"/>
              <a:gd name="T8" fmla="*/ 0 w 12"/>
              <a:gd name="T9" fmla="*/ 3 h 15"/>
              <a:gd name="T10" fmla="*/ 3 w 12"/>
              <a:gd name="T11" fmla="*/ 3 h 15"/>
              <a:gd name="T12" fmla="*/ 3 w 12"/>
              <a:gd name="T13" fmla="*/ 0 h 15"/>
              <a:gd name="T14" fmla="*/ 0 60000 65536"/>
              <a:gd name="T15" fmla="*/ 0 60000 65536"/>
              <a:gd name="T16" fmla="*/ 0 60000 65536"/>
              <a:gd name="T17" fmla="*/ 0 60000 65536"/>
              <a:gd name="T18" fmla="*/ 0 60000 65536"/>
              <a:gd name="T19" fmla="*/ 0 60000 65536"/>
              <a:gd name="T20" fmla="*/ 0 60000 65536"/>
              <a:gd name="T21" fmla="*/ 0 w 12"/>
              <a:gd name="T22" fmla="*/ 0 h 15"/>
              <a:gd name="T23" fmla="*/ 12 w 12"/>
              <a:gd name="T24" fmla="*/ 15 h 1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 h="15">
                <a:moveTo>
                  <a:pt x="9" y="0"/>
                </a:moveTo>
                <a:lnTo>
                  <a:pt x="9" y="3"/>
                </a:lnTo>
                <a:lnTo>
                  <a:pt x="12" y="3"/>
                </a:lnTo>
                <a:lnTo>
                  <a:pt x="6" y="15"/>
                </a:lnTo>
                <a:lnTo>
                  <a:pt x="0" y="3"/>
                </a:lnTo>
                <a:lnTo>
                  <a:pt x="3" y="3"/>
                </a:lnTo>
                <a:lnTo>
                  <a:pt x="3" y="0"/>
                </a:lnTo>
              </a:path>
            </a:pathLst>
          </a:custGeom>
          <a:noFill/>
          <a:ln w="15875">
            <a:solidFill>
              <a:srgbClr val="000000"/>
            </a:solidFill>
            <a:prstDash val="solid"/>
            <a:round/>
            <a:headEnd/>
            <a:tailEnd/>
          </a:ln>
        </p:spPr>
        <p:txBody>
          <a:bodyPr/>
          <a:lstStyle/>
          <a:p>
            <a:endParaRPr lang="en-US"/>
          </a:p>
        </p:txBody>
      </p:sp>
      <p:sp>
        <p:nvSpPr>
          <p:cNvPr id="25680" name="Freeform 83"/>
          <p:cNvSpPr>
            <a:spLocks/>
          </p:cNvSpPr>
          <p:nvPr/>
        </p:nvSpPr>
        <p:spPr bwMode="auto">
          <a:xfrm>
            <a:off x="3860800" y="5476875"/>
            <a:ext cx="174625" cy="268288"/>
          </a:xfrm>
          <a:custGeom>
            <a:avLst/>
            <a:gdLst>
              <a:gd name="T0" fmla="*/ 3 w 11"/>
              <a:gd name="T1" fmla="*/ 17 h 17"/>
              <a:gd name="T2" fmla="*/ 3 w 11"/>
              <a:gd name="T3" fmla="*/ 12 h 17"/>
              <a:gd name="T4" fmla="*/ 0 w 11"/>
              <a:gd name="T5" fmla="*/ 12 h 17"/>
              <a:gd name="T6" fmla="*/ 6 w 11"/>
              <a:gd name="T7" fmla="*/ 0 h 17"/>
              <a:gd name="T8" fmla="*/ 11 w 11"/>
              <a:gd name="T9" fmla="*/ 12 h 17"/>
              <a:gd name="T10" fmla="*/ 9 w 11"/>
              <a:gd name="T11" fmla="*/ 12 h 17"/>
              <a:gd name="T12" fmla="*/ 9 w 11"/>
              <a:gd name="T13" fmla="*/ 17 h 17"/>
              <a:gd name="T14" fmla="*/ 0 60000 65536"/>
              <a:gd name="T15" fmla="*/ 0 60000 65536"/>
              <a:gd name="T16" fmla="*/ 0 60000 65536"/>
              <a:gd name="T17" fmla="*/ 0 60000 65536"/>
              <a:gd name="T18" fmla="*/ 0 60000 65536"/>
              <a:gd name="T19" fmla="*/ 0 60000 65536"/>
              <a:gd name="T20" fmla="*/ 0 60000 65536"/>
              <a:gd name="T21" fmla="*/ 0 w 11"/>
              <a:gd name="T22" fmla="*/ 0 h 17"/>
              <a:gd name="T23" fmla="*/ 11 w 11"/>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7">
                <a:moveTo>
                  <a:pt x="3" y="17"/>
                </a:moveTo>
                <a:lnTo>
                  <a:pt x="3" y="12"/>
                </a:lnTo>
                <a:lnTo>
                  <a:pt x="0" y="12"/>
                </a:lnTo>
                <a:lnTo>
                  <a:pt x="6" y="0"/>
                </a:lnTo>
                <a:lnTo>
                  <a:pt x="11" y="12"/>
                </a:lnTo>
                <a:lnTo>
                  <a:pt x="9" y="12"/>
                </a:lnTo>
                <a:lnTo>
                  <a:pt x="9" y="17"/>
                </a:lnTo>
              </a:path>
            </a:pathLst>
          </a:custGeom>
          <a:noFill/>
          <a:ln w="15875">
            <a:solidFill>
              <a:srgbClr val="000000"/>
            </a:solidFill>
            <a:prstDash val="solid"/>
            <a:round/>
            <a:headEnd/>
            <a:tailEnd/>
          </a:ln>
        </p:spPr>
        <p:txBody>
          <a:bodyPr/>
          <a:lstStyle/>
          <a:p>
            <a:endParaRPr lang="en-US"/>
          </a:p>
        </p:txBody>
      </p:sp>
      <p:sp>
        <p:nvSpPr>
          <p:cNvPr id="25681" name="Freeform 84"/>
          <p:cNvSpPr>
            <a:spLocks/>
          </p:cNvSpPr>
          <p:nvPr/>
        </p:nvSpPr>
        <p:spPr bwMode="auto">
          <a:xfrm>
            <a:off x="4429125" y="5840413"/>
            <a:ext cx="173038" cy="268287"/>
          </a:xfrm>
          <a:custGeom>
            <a:avLst/>
            <a:gdLst>
              <a:gd name="T0" fmla="*/ 2 w 11"/>
              <a:gd name="T1" fmla="*/ 0 h 17"/>
              <a:gd name="T2" fmla="*/ 2 w 11"/>
              <a:gd name="T3" fmla="*/ 5 h 17"/>
              <a:gd name="T4" fmla="*/ 0 w 11"/>
              <a:gd name="T5" fmla="*/ 5 h 17"/>
              <a:gd name="T6" fmla="*/ 5 w 11"/>
              <a:gd name="T7" fmla="*/ 17 h 17"/>
              <a:gd name="T8" fmla="*/ 11 w 11"/>
              <a:gd name="T9" fmla="*/ 5 h 17"/>
              <a:gd name="T10" fmla="*/ 8 w 11"/>
              <a:gd name="T11" fmla="*/ 5 h 17"/>
              <a:gd name="T12" fmla="*/ 8 w 11"/>
              <a:gd name="T13" fmla="*/ 0 h 17"/>
              <a:gd name="T14" fmla="*/ 0 60000 65536"/>
              <a:gd name="T15" fmla="*/ 0 60000 65536"/>
              <a:gd name="T16" fmla="*/ 0 60000 65536"/>
              <a:gd name="T17" fmla="*/ 0 60000 65536"/>
              <a:gd name="T18" fmla="*/ 0 60000 65536"/>
              <a:gd name="T19" fmla="*/ 0 60000 65536"/>
              <a:gd name="T20" fmla="*/ 0 60000 65536"/>
              <a:gd name="T21" fmla="*/ 0 w 11"/>
              <a:gd name="T22" fmla="*/ 0 h 17"/>
              <a:gd name="T23" fmla="*/ 11 w 11"/>
              <a:gd name="T24" fmla="*/ 17 h 1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1" h="17">
                <a:moveTo>
                  <a:pt x="2" y="0"/>
                </a:moveTo>
                <a:lnTo>
                  <a:pt x="2" y="5"/>
                </a:lnTo>
                <a:lnTo>
                  <a:pt x="0" y="5"/>
                </a:lnTo>
                <a:lnTo>
                  <a:pt x="5" y="17"/>
                </a:lnTo>
                <a:lnTo>
                  <a:pt x="11" y="5"/>
                </a:lnTo>
                <a:lnTo>
                  <a:pt x="8" y="5"/>
                </a:lnTo>
                <a:lnTo>
                  <a:pt x="8" y="0"/>
                </a:lnTo>
              </a:path>
            </a:pathLst>
          </a:custGeom>
          <a:noFill/>
          <a:ln w="15875">
            <a:solidFill>
              <a:srgbClr val="000000"/>
            </a:solidFill>
            <a:prstDash val="solid"/>
            <a:round/>
            <a:headEnd/>
            <a:tailEnd/>
          </a:ln>
        </p:spPr>
        <p:txBody>
          <a:bodyPr/>
          <a:lstStyle/>
          <a:p>
            <a:endParaRPr lang="en-US"/>
          </a:p>
        </p:txBody>
      </p:sp>
      <p:sp>
        <p:nvSpPr>
          <p:cNvPr id="25682" name="Freeform 85"/>
          <p:cNvSpPr>
            <a:spLocks/>
          </p:cNvSpPr>
          <p:nvPr/>
        </p:nvSpPr>
        <p:spPr bwMode="auto">
          <a:xfrm>
            <a:off x="4003675" y="5476875"/>
            <a:ext cx="1025525" cy="268288"/>
          </a:xfrm>
          <a:custGeom>
            <a:avLst/>
            <a:gdLst>
              <a:gd name="T0" fmla="*/ 65 w 65"/>
              <a:gd name="T1" fmla="*/ 0 h 17"/>
              <a:gd name="T2" fmla="*/ 65 w 65"/>
              <a:gd name="T3" fmla="*/ 17 h 17"/>
              <a:gd name="T4" fmla="*/ 0 w 65"/>
              <a:gd name="T5" fmla="*/ 17 h 17"/>
              <a:gd name="T6" fmla="*/ 0 60000 65536"/>
              <a:gd name="T7" fmla="*/ 0 60000 65536"/>
              <a:gd name="T8" fmla="*/ 0 60000 65536"/>
              <a:gd name="T9" fmla="*/ 0 w 65"/>
              <a:gd name="T10" fmla="*/ 0 h 17"/>
              <a:gd name="T11" fmla="*/ 65 w 65"/>
              <a:gd name="T12" fmla="*/ 17 h 17"/>
            </a:gdLst>
            <a:ahLst/>
            <a:cxnLst>
              <a:cxn ang="T6">
                <a:pos x="T0" y="T1"/>
              </a:cxn>
              <a:cxn ang="T7">
                <a:pos x="T2" y="T3"/>
              </a:cxn>
              <a:cxn ang="T8">
                <a:pos x="T4" y="T5"/>
              </a:cxn>
            </a:cxnLst>
            <a:rect l="T9" t="T10" r="T11" b="T12"/>
            <a:pathLst>
              <a:path w="65" h="17">
                <a:moveTo>
                  <a:pt x="65" y="0"/>
                </a:moveTo>
                <a:lnTo>
                  <a:pt x="65" y="17"/>
                </a:lnTo>
                <a:lnTo>
                  <a:pt x="0" y="17"/>
                </a:lnTo>
              </a:path>
            </a:pathLst>
          </a:custGeom>
          <a:noFill/>
          <a:ln w="15875">
            <a:solidFill>
              <a:srgbClr val="000000"/>
            </a:solidFill>
            <a:prstDash val="solid"/>
            <a:round/>
            <a:headEnd/>
            <a:tailEnd/>
          </a:ln>
        </p:spPr>
        <p:txBody>
          <a:bodyPr/>
          <a:lstStyle/>
          <a:p>
            <a:endParaRPr lang="en-US"/>
          </a:p>
        </p:txBody>
      </p:sp>
      <p:sp>
        <p:nvSpPr>
          <p:cNvPr id="25683" name="Freeform 86"/>
          <p:cNvSpPr>
            <a:spLocks/>
          </p:cNvSpPr>
          <p:nvPr/>
        </p:nvSpPr>
        <p:spPr bwMode="auto">
          <a:xfrm>
            <a:off x="3908425" y="5729288"/>
            <a:ext cx="552450" cy="127000"/>
          </a:xfrm>
          <a:custGeom>
            <a:avLst/>
            <a:gdLst>
              <a:gd name="T0" fmla="*/ 35 w 35"/>
              <a:gd name="T1" fmla="*/ 8 h 8"/>
              <a:gd name="T2" fmla="*/ 0 w 35"/>
              <a:gd name="T3" fmla="*/ 8 h 8"/>
              <a:gd name="T4" fmla="*/ 0 w 35"/>
              <a:gd name="T5" fmla="*/ 0 h 8"/>
              <a:gd name="T6" fmla="*/ 0 60000 65536"/>
              <a:gd name="T7" fmla="*/ 0 60000 65536"/>
              <a:gd name="T8" fmla="*/ 0 60000 65536"/>
              <a:gd name="T9" fmla="*/ 0 w 35"/>
              <a:gd name="T10" fmla="*/ 0 h 8"/>
              <a:gd name="T11" fmla="*/ 35 w 35"/>
              <a:gd name="T12" fmla="*/ 8 h 8"/>
            </a:gdLst>
            <a:ahLst/>
            <a:cxnLst>
              <a:cxn ang="T6">
                <a:pos x="T0" y="T1"/>
              </a:cxn>
              <a:cxn ang="T7">
                <a:pos x="T2" y="T3"/>
              </a:cxn>
              <a:cxn ang="T8">
                <a:pos x="T4" y="T5"/>
              </a:cxn>
            </a:cxnLst>
            <a:rect l="T9" t="T10" r="T11" b="T12"/>
            <a:pathLst>
              <a:path w="35" h="8">
                <a:moveTo>
                  <a:pt x="35" y="8"/>
                </a:moveTo>
                <a:lnTo>
                  <a:pt x="0" y="8"/>
                </a:lnTo>
                <a:lnTo>
                  <a:pt x="0" y="0"/>
                </a:lnTo>
              </a:path>
            </a:pathLst>
          </a:custGeom>
          <a:noFill/>
          <a:ln w="15875">
            <a:solidFill>
              <a:srgbClr val="000000"/>
            </a:solidFill>
            <a:prstDash val="solid"/>
            <a:round/>
            <a:headEnd/>
            <a:tailEnd/>
          </a:ln>
        </p:spPr>
        <p:txBody>
          <a:bodyPr/>
          <a:lstStyle/>
          <a:p>
            <a:endParaRPr lang="en-US"/>
          </a:p>
        </p:txBody>
      </p:sp>
      <p:sp>
        <p:nvSpPr>
          <p:cNvPr id="25684" name="Freeform 87"/>
          <p:cNvSpPr>
            <a:spLocks/>
          </p:cNvSpPr>
          <p:nvPr/>
        </p:nvSpPr>
        <p:spPr bwMode="auto">
          <a:xfrm>
            <a:off x="4556125" y="5476875"/>
            <a:ext cx="552450" cy="379413"/>
          </a:xfrm>
          <a:custGeom>
            <a:avLst/>
            <a:gdLst>
              <a:gd name="T0" fmla="*/ 35 w 35"/>
              <a:gd name="T1" fmla="*/ 0 h 24"/>
              <a:gd name="T2" fmla="*/ 35 w 35"/>
              <a:gd name="T3" fmla="*/ 24 h 24"/>
              <a:gd name="T4" fmla="*/ 0 w 35"/>
              <a:gd name="T5" fmla="*/ 24 h 24"/>
              <a:gd name="T6" fmla="*/ 0 60000 65536"/>
              <a:gd name="T7" fmla="*/ 0 60000 65536"/>
              <a:gd name="T8" fmla="*/ 0 60000 65536"/>
              <a:gd name="T9" fmla="*/ 0 w 35"/>
              <a:gd name="T10" fmla="*/ 0 h 24"/>
              <a:gd name="T11" fmla="*/ 35 w 35"/>
              <a:gd name="T12" fmla="*/ 24 h 24"/>
            </a:gdLst>
            <a:ahLst/>
            <a:cxnLst>
              <a:cxn ang="T6">
                <a:pos x="T0" y="T1"/>
              </a:cxn>
              <a:cxn ang="T7">
                <a:pos x="T2" y="T3"/>
              </a:cxn>
              <a:cxn ang="T8">
                <a:pos x="T4" y="T5"/>
              </a:cxn>
            </a:cxnLst>
            <a:rect l="T9" t="T10" r="T11" b="T12"/>
            <a:pathLst>
              <a:path w="35" h="24">
                <a:moveTo>
                  <a:pt x="35" y="0"/>
                </a:moveTo>
                <a:lnTo>
                  <a:pt x="35" y="24"/>
                </a:lnTo>
                <a:lnTo>
                  <a:pt x="0" y="24"/>
                </a:lnTo>
              </a:path>
            </a:pathLst>
          </a:custGeom>
          <a:noFill/>
          <a:ln w="15875">
            <a:solidFill>
              <a:srgbClr val="000000"/>
            </a:solidFill>
            <a:prstDash val="solid"/>
            <a:round/>
            <a:headEnd/>
            <a:tailEnd/>
          </a:ln>
        </p:spPr>
        <p:txBody>
          <a:bodyPr/>
          <a:lstStyle/>
          <a:p>
            <a:endParaRPr lang="en-US"/>
          </a:p>
        </p:txBody>
      </p:sp>
      <p:sp>
        <p:nvSpPr>
          <p:cNvPr id="25685" name="Freeform 88"/>
          <p:cNvSpPr>
            <a:spLocks/>
          </p:cNvSpPr>
          <p:nvPr/>
        </p:nvSpPr>
        <p:spPr bwMode="auto">
          <a:xfrm>
            <a:off x="4003675" y="4751388"/>
            <a:ext cx="1025525" cy="252412"/>
          </a:xfrm>
          <a:custGeom>
            <a:avLst/>
            <a:gdLst>
              <a:gd name="T0" fmla="*/ 0 w 65"/>
              <a:gd name="T1" fmla="*/ 16 h 16"/>
              <a:gd name="T2" fmla="*/ 0 w 65"/>
              <a:gd name="T3" fmla="*/ 0 h 16"/>
              <a:gd name="T4" fmla="*/ 65 w 65"/>
              <a:gd name="T5" fmla="*/ 0 h 16"/>
              <a:gd name="T6" fmla="*/ 0 60000 65536"/>
              <a:gd name="T7" fmla="*/ 0 60000 65536"/>
              <a:gd name="T8" fmla="*/ 0 60000 65536"/>
              <a:gd name="T9" fmla="*/ 0 w 65"/>
              <a:gd name="T10" fmla="*/ 0 h 16"/>
              <a:gd name="T11" fmla="*/ 65 w 65"/>
              <a:gd name="T12" fmla="*/ 16 h 16"/>
            </a:gdLst>
            <a:ahLst/>
            <a:cxnLst>
              <a:cxn ang="T6">
                <a:pos x="T0" y="T1"/>
              </a:cxn>
              <a:cxn ang="T7">
                <a:pos x="T2" y="T3"/>
              </a:cxn>
              <a:cxn ang="T8">
                <a:pos x="T4" y="T5"/>
              </a:cxn>
            </a:cxnLst>
            <a:rect l="T9" t="T10" r="T11" b="T12"/>
            <a:pathLst>
              <a:path w="65" h="16">
                <a:moveTo>
                  <a:pt x="0" y="16"/>
                </a:moveTo>
                <a:lnTo>
                  <a:pt x="0" y="0"/>
                </a:lnTo>
                <a:lnTo>
                  <a:pt x="65" y="0"/>
                </a:lnTo>
              </a:path>
            </a:pathLst>
          </a:custGeom>
          <a:noFill/>
          <a:ln w="15875">
            <a:solidFill>
              <a:srgbClr val="000000"/>
            </a:solidFill>
            <a:prstDash val="solid"/>
            <a:round/>
            <a:headEnd/>
            <a:tailEnd/>
          </a:ln>
        </p:spPr>
        <p:txBody>
          <a:bodyPr/>
          <a:lstStyle/>
          <a:p>
            <a:endParaRPr lang="en-US"/>
          </a:p>
        </p:txBody>
      </p:sp>
      <p:sp>
        <p:nvSpPr>
          <p:cNvPr id="25686" name="Freeform 89"/>
          <p:cNvSpPr>
            <a:spLocks/>
          </p:cNvSpPr>
          <p:nvPr/>
        </p:nvSpPr>
        <p:spPr bwMode="auto">
          <a:xfrm>
            <a:off x="3908425" y="4656138"/>
            <a:ext cx="1200150" cy="363537"/>
          </a:xfrm>
          <a:custGeom>
            <a:avLst/>
            <a:gdLst>
              <a:gd name="T0" fmla="*/ 0 w 76"/>
              <a:gd name="T1" fmla="*/ 23 h 23"/>
              <a:gd name="T2" fmla="*/ 0 w 76"/>
              <a:gd name="T3" fmla="*/ 0 h 23"/>
              <a:gd name="T4" fmla="*/ 76 w 76"/>
              <a:gd name="T5" fmla="*/ 0 h 23"/>
              <a:gd name="T6" fmla="*/ 76 w 76"/>
              <a:gd name="T7" fmla="*/ 7 h 23"/>
              <a:gd name="T8" fmla="*/ 0 60000 65536"/>
              <a:gd name="T9" fmla="*/ 0 60000 65536"/>
              <a:gd name="T10" fmla="*/ 0 60000 65536"/>
              <a:gd name="T11" fmla="*/ 0 60000 65536"/>
              <a:gd name="T12" fmla="*/ 0 w 76"/>
              <a:gd name="T13" fmla="*/ 0 h 23"/>
              <a:gd name="T14" fmla="*/ 76 w 76"/>
              <a:gd name="T15" fmla="*/ 23 h 23"/>
            </a:gdLst>
            <a:ahLst/>
            <a:cxnLst>
              <a:cxn ang="T8">
                <a:pos x="T0" y="T1"/>
              </a:cxn>
              <a:cxn ang="T9">
                <a:pos x="T2" y="T3"/>
              </a:cxn>
              <a:cxn ang="T10">
                <a:pos x="T4" y="T5"/>
              </a:cxn>
              <a:cxn ang="T11">
                <a:pos x="T6" y="T7"/>
              </a:cxn>
            </a:cxnLst>
            <a:rect l="T12" t="T13" r="T14" b="T15"/>
            <a:pathLst>
              <a:path w="76" h="23">
                <a:moveTo>
                  <a:pt x="0" y="23"/>
                </a:moveTo>
                <a:lnTo>
                  <a:pt x="0" y="0"/>
                </a:lnTo>
                <a:lnTo>
                  <a:pt x="76" y="0"/>
                </a:lnTo>
                <a:lnTo>
                  <a:pt x="76" y="7"/>
                </a:lnTo>
              </a:path>
            </a:pathLst>
          </a:custGeom>
          <a:noFill/>
          <a:ln w="15875">
            <a:solidFill>
              <a:srgbClr val="000000"/>
            </a:solidFill>
            <a:prstDash val="solid"/>
            <a:round/>
            <a:headEnd/>
            <a:tailEnd/>
          </a:ln>
        </p:spPr>
        <p:txBody>
          <a:bodyPr/>
          <a:lstStyle/>
          <a:p>
            <a:endParaRPr lang="en-US"/>
          </a:p>
        </p:txBody>
      </p:sp>
      <p:sp>
        <p:nvSpPr>
          <p:cNvPr id="25687" name="Rectangle 90"/>
          <p:cNvSpPr>
            <a:spLocks noChangeArrowheads="1"/>
          </p:cNvSpPr>
          <p:nvPr/>
        </p:nvSpPr>
        <p:spPr bwMode="auto">
          <a:xfrm>
            <a:off x="3509963" y="5019675"/>
            <a:ext cx="898525" cy="457200"/>
          </a:xfrm>
          <a:prstGeom prst="rect">
            <a:avLst/>
          </a:prstGeom>
          <a:noFill/>
          <a:ln w="15875">
            <a:solidFill>
              <a:schemeClr val="tx1"/>
            </a:solidFill>
            <a:miter lim="800000"/>
            <a:headEnd/>
            <a:tailEnd/>
          </a:ln>
        </p:spPr>
        <p:txBody>
          <a:bodyPr/>
          <a:lstStyle/>
          <a:p>
            <a:endParaRPr lang="en-US">
              <a:latin typeface="Corbel" pitchFamily="34" charset="0"/>
            </a:endParaRPr>
          </a:p>
        </p:txBody>
      </p:sp>
      <p:sp>
        <p:nvSpPr>
          <p:cNvPr id="25688" name="Rectangle 91"/>
          <p:cNvSpPr>
            <a:spLocks noChangeArrowheads="1"/>
          </p:cNvSpPr>
          <p:nvPr/>
        </p:nvSpPr>
        <p:spPr bwMode="auto">
          <a:xfrm>
            <a:off x="3656013" y="5067300"/>
            <a:ext cx="584200"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Data input</a:t>
            </a:r>
            <a:endParaRPr lang="en-CA" sz="2400">
              <a:latin typeface="Corbel" pitchFamily="34" charset="0"/>
            </a:endParaRPr>
          </a:p>
        </p:txBody>
      </p:sp>
      <p:sp>
        <p:nvSpPr>
          <p:cNvPr id="25689" name="Rectangle 92"/>
          <p:cNvSpPr>
            <a:spLocks noChangeArrowheads="1"/>
          </p:cNvSpPr>
          <p:nvPr/>
        </p:nvSpPr>
        <p:spPr bwMode="auto">
          <a:xfrm>
            <a:off x="3735388" y="5208588"/>
            <a:ext cx="415925"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register</a:t>
            </a:r>
            <a:endParaRPr lang="en-CA" sz="2400">
              <a:latin typeface="Corbel" pitchFamily="34" charset="0"/>
            </a:endParaRPr>
          </a:p>
        </p:txBody>
      </p:sp>
      <p:sp>
        <p:nvSpPr>
          <p:cNvPr id="25690" name="Rectangle 93"/>
          <p:cNvSpPr>
            <a:spLocks noChangeArrowheads="1"/>
          </p:cNvSpPr>
          <p:nvPr/>
        </p:nvSpPr>
        <p:spPr bwMode="auto">
          <a:xfrm>
            <a:off x="4729163" y="5067300"/>
            <a:ext cx="654050"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Data output</a:t>
            </a:r>
            <a:endParaRPr lang="en-CA" sz="2400">
              <a:latin typeface="Corbel" pitchFamily="34" charset="0"/>
            </a:endParaRPr>
          </a:p>
        </p:txBody>
      </p:sp>
      <p:sp>
        <p:nvSpPr>
          <p:cNvPr id="25691" name="Rectangle 94"/>
          <p:cNvSpPr>
            <a:spLocks noChangeArrowheads="1"/>
          </p:cNvSpPr>
          <p:nvPr/>
        </p:nvSpPr>
        <p:spPr bwMode="auto">
          <a:xfrm>
            <a:off x="4856163" y="5208588"/>
            <a:ext cx="415925"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register</a:t>
            </a:r>
            <a:endParaRPr lang="en-CA" sz="2400">
              <a:latin typeface="Corbel" pitchFamily="34" charset="0"/>
            </a:endParaRPr>
          </a:p>
        </p:txBody>
      </p:sp>
      <p:sp>
        <p:nvSpPr>
          <p:cNvPr id="25692" name="Rectangle 95"/>
          <p:cNvSpPr>
            <a:spLocks noChangeArrowheads="1"/>
          </p:cNvSpPr>
          <p:nvPr/>
        </p:nvSpPr>
        <p:spPr bwMode="auto">
          <a:xfrm>
            <a:off x="4381500" y="6172200"/>
            <a:ext cx="263525"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Data</a:t>
            </a:r>
            <a:endParaRPr lang="en-CA" sz="2400">
              <a:latin typeface="Corbel" pitchFamily="34" charset="0"/>
            </a:endParaRPr>
          </a:p>
        </p:txBody>
      </p:sp>
      <p:sp>
        <p:nvSpPr>
          <p:cNvPr id="25693" name="Rectangle 96"/>
          <p:cNvSpPr>
            <a:spLocks noChangeArrowheads="1"/>
          </p:cNvSpPr>
          <p:nvPr/>
        </p:nvSpPr>
        <p:spPr bwMode="auto">
          <a:xfrm>
            <a:off x="1493838" y="4656138"/>
            <a:ext cx="1120775" cy="1120775"/>
          </a:xfrm>
          <a:prstGeom prst="rect">
            <a:avLst/>
          </a:prstGeom>
          <a:noFill/>
          <a:ln w="15875">
            <a:solidFill>
              <a:schemeClr val="tx1"/>
            </a:solidFill>
            <a:miter lim="800000"/>
            <a:headEnd/>
            <a:tailEnd/>
          </a:ln>
        </p:spPr>
        <p:txBody>
          <a:bodyPr/>
          <a:lstStyle/>
          <a:p>
            <a:endParaRPr lang="en-US">
              <a:latin typeface="Corbel" pitchFamily="34" charset="0"/>
            </a:endParaRPr>
          </a:p>
        </p:txBody>
      </p:sp>
      <p:sp>
        <p:nvSpPr>
          <p:cNvPr id="25694" name="Rectangle 97"/>
          <p:cNvSpPr>
            <a:spLocks noChangeArrowheads="1"/>
          </p:cNvSpPr>
          <p:nvPr/>
        </p:nvSpPr>
        <p:spPr bwMode="auto">
          <a:xfrm>
            <a:off x="1698625" y="1752600"/>
            <a:ext cx="695325" cy="457200"/>
          </a:xfrm>
          <a:prstGeom prst="rect">
            <a:avLst/>
          </a:prstGeom>
          <a:noFill/>
          <a:ln w="15875">
            <a:solidFill>
              <a:schemeClr val="tx1"/>
            </a:solidFill>
            <a:miter lim="800000"/>
            <a:headEnd/>
            <a:tailEnd/>
          </a:ln>
        </p:spPr>
        <p:txBody>
          <a:bodyPr/>
          <a:lstStyle/>
          <a:p>
            <a:endParaRPr lang="en-US">
              <a:latin typeface="Corbel" pitchFamily="34" charset="0"/>
            </a:endParaRPr>
          </a:p>
        </p:txBody>
      </p:sp>
      <p:sp>
        <p:nvSpPr>
          <p:cNvPr id="25695" name="Rectangle 98"/>
          <p:cNvSpPr>
            <a:spLocks noChangeArrowheads="1"/>
          </p:cNvSpPr>
          <p:nvPr/>
        </p:nvSpPr>
        <p:spPr bwMode="auto">
          <a:xfrm>
            <a:off x="1825625" y="1816100"/>
            <a:ext cx="433388"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Refresh</a:t>
            </a:r>
            <a:endParaRPr lang="en-CA" sz="2400">
              <a:latin typeface="Corbel" pitchFamily="34" charset="0"/>
            </a:endParaRPr>
          </a:p>
        </p:txBody>
      </p:sp>
      <p:sp>
        <p:nvSpPr>
          <p:cNvPr id="25696" name="Rectangle 99"/>
          <p:cNvSpPr>
            <a:spLocks noChangeArrowheads="1"/>
          </p:cNvSpPr>
          <p:nvPr/>
        </p:nvSpPr>
        <p:spPr bwMode="auto">
          <a:xfrm>
            <a:off x="1841500" y="1943100"/>
            <a:ext cx="417513"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counter</a:t>
            </a:r>
            <a:endParaRPr lang="en-CA" sz="2400">
              <a:latin typeface="Corbel" pitchFamily="34" charset="0"/>
            </a:endParaRPr>
          </a:p>
        </p:txBody>
      </p:sp>
      <p:sp>
        <p:nvSpPr>
          <p:cNvPr id="25697" name="Rectangle 100"/>
          <p:cNvSpPr>
            <a:spLocks noChangeArrowheads="1"/>
          </p:cNvSpPr>
          <p:nvPr/>
        </p:nvSpPr>
        <p:spPr bwMode="auto">
          <a:xfrm>
            <a:off x="1651000" y="4956175"/>
            <a:ext cx="776288"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Mode register</a:t>
            </a:r>
            <a:endParaRPr lang="en-CA" sz="2400">
              <a:latin typeface="Corbel" pitchFamily="34" charset="0"/>
            </a:endParaRPr>
          </a:p>
        </p:txBody>
      </p:sp>
      <p:sp>
        <p:nvSpPr>
          <p:cNvPr id="25698" name="Rectangle 101"/>
          <p:cNvSpPr>
            <a:spLocks noChangeArrowheads="1"/>
          </p:cNvSpPr>
          <p:nvPr/>
        </p:nvSpPr>
        <p:spPr bwMode="auto">
          <a:xfrm>
            <a:off x="1951038" y="5130800"/>
            <a:ext cx="201612"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and</a:t>
            </a:r>
            <a:endParaRPr lang="en-CA" sz="2400">
              <a:latin typeface="Corbel" pitchFamily="34" charset="0"/>
            </a:endParaRPr>
          </a:p>
        </p:txBody>
      </p:sp>
      <p:sp>
        <p:nvSpPr>
          <p:cNvPr id="25699" name="Rectangle 102"/>
          <p:cNvSpPr>
            <a:spLocks noChangeArrowheads="1"/>
          </p:cNvSpPr>
          <p:nvPr/>
        </p:nvSpPr>
        <p:spPr bwMode="auto">
          <a:xfrm>
            <a:off x="1651000" y="5287963"/>
            <a:ext cx="790575"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timing control</a:t>
            </a:r>
            <a:endParaRPr lang="en-CA" sz="2400">
              <a:latin typeface="Corbel" pitchFamily="34" charset="0"/>
            </a:endParaRPr>
          </a:p>
        </p:txBody>
      </p:sp>
      <p:sp>
        <p:nvSpPr>
          <p:cNvPr id="25701" name="Line 107"/>
          <p:cNvSpPr>
            <a:spLocks noChangeShapeType="1"/>
          </p:cNvSpPr>
          <p:nvPr/>
        </p:nvSpPr>
        <p:spPr bwMode="auto">
          <a:xfrm>
            <a:off x="5640388" y="5791200"/>
            <a:ext cx="328612" cy="0"/>
          </a:xfrm>
          <a:prstGeom prst="line">
            <a:avLst/>
          </a:prstGeom>
          <a:noFill/>
          <a:ln w="12700">
            <a:solidFill>
              <a:schemeClr val="tx1"/>
            </a:solidFill>
            <a:round/>
            <a:headEnd/>
            <a:tailEnd/>
          </a:ln>
        </p:spPr>
        <p:txBody>
          <a:bodyPr wrap="none"/>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143000"/>
            <a:ext cx="8229600" cy="5181600"/>
          </a:xfrm>
        </p:spPr>
        <p:txBody>
          <a:bodyPr>
            <a:normAutofit/>
          </a:bodyPr>
          <a:lstStyle/>
          <a:p>
            <a:r>
              <a:rPr lang="en-US" sz="2000" dirty="0" smtClean="0"/>
              <a:t>DRAMS whose operation is directly synchronized with a clock signal.</a:t>
            </a:r>
          </a:p>
          <a:p>
            <a:r>
              <a:rPr lang="en-US" sz="2000" dirty="0" smtClean="0"/>
              <a:t>A read operation causes the contents of all cells in the selected row to be loaded into these latches.</a:t>
            </a:r>
          </a:p>
          <a:p>
            <a:r>
              <a:rPr lang="en-US" sz="2000" dirty="0" smtClean="0"/>
              <a:t>But if an access is made for refreshing purposes only, it will not change the contents of the latches, it will merely refresh the contents of the cells. </a:t>
            </a:r>
          </a:p>
          <a:p>
            <a:r>
              <a:rPr lang="en-US" sz="2000" dirty="0" smtClean="0"/>
              <a:t>Have different modes of operation which can be selected  by writing control information into a mode register.</a:t>
            </a:r>
          </a:p>
          <a:p>
            <a:r>
              <a:rPr lang="en-US" sz="2000" dirty="0" err="1" smtClean="0"/>
              <a:t>Eg</a:t>
            </a:r>
            <a:r>
              <a:rPr lang="en-US" sz="2000" dirty="0" smtClean="0"/>
              <a:t>: burst operations of different lengths can be specified. </a:t>
            </a:r>
          </a:p>
          <a:p>
            <a:r>
              <a:rPr lang="en-US" sz="2000" dirty="0" smtClean="0"/>
              <a:t>The control signals are provided internally using a column counter and the clock signal.</a:t>
            </a:r>
          </a:p>
          <a:p>
            <a:r>
              <a:rPr lang="en-US" sz="2000" dirty="0" smtClean="0"/>
              <a:t>All actions are triggered by the rising edge of the clock.</a:t>
            </a:r>
          </a:p>
          <a:p>
            <a:pPr>
              <a:buNone/>
            </a:pPr>
            <a:endParaRPr lang="en-US" sz="20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auto">
              <a:spcAft>
                <a:spcPts val="0"/>
              </a:spcAft>
              <a:defRPr/>
            </a:pPr>
            <a:r>
              <a:rPr lang="en-US" dirty="0" smtClean="0">
                <a:solidFill>
                  <a:schemeClr val="accent1">
                    <a:satMod val="150000"/>
                  </a:schemeClr>
                </a:solidFill>
              </a:rPr>
              <a:t>Latency, Bandwidth</a:t>
            </a:r>
            <a:endParaRPr lang="en-US" dirty="0">
              <a:solidFill>
                <a:schemeClr val="accent1">
                  <a:satMod val="150000"/>
                </a:schemeClr>
              </a:solidFill>
            </a:endParaRPr>
          </a:p>
        </p:txBody>
      </p:sp>
      <p:sp>
        <p:nvSpPr>
          <p:cNvPr id="27650" name="Content Placeholder 2"/>
          <p:cNvSpPr>
            <a:spLocks noGrp="1"/>
          </p:cNvSpPr>
          <p:nvPr>
            <p:ph idx="1"/>
          </p:nvPr>
        </p:nvSpPr>
        <p:spPr/>
        <p:txBody>
          <a:bodyPr/>
          <a:lstStyle/>
          <a:p>
            <a:r>
              <a:rPr lang="en-US" dirty="0" smtClean="0"/>
              <a:t>Memory latency is the time it takes to transfer a word of data to or from memory</a:t>
            </a:r>
          </a:p>
          <a:p>
            <a:r>
              <a:rPr lang="en-US" dirty="0" smtClean="0"/>
              <a:t>Memory bandwidth is the number of bits or bytes that can be transferred in one second.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Memory controller</a:t>
            </a:r>
            <a:endParaRPr lang="en-US" dirty="0">
              <a:solidFill>
                <a:schemeClr val="accent1">
                  <a:satMod val="150000"/>
                </a:schemeClr>
              </a:solidFill>
            </a:endParaRPr>
          </a:p>
        </p:txBody>
      </p:sp>
      <p:sp>
        <p:nvSpPr>
          <p:cNvPr id="3" name="Content Placeholder 2"/>
          <p:cNvSpPr>
            <a:spLocks noGrp="1"/>
          </p:cNvSpPr>
          <p:nvPr>
            <p:ph idx="1"/>
          </p:nvPr>
        </p:nvSpPr>
        <p:spPr/>
        <p:txBody>
          <a:bodyPr rtlCol="0">
            <a:normAutofit lnSpcReduction="10000"/>
          </a:bodyPr>
          <a:lstStyle/>
          <a:p>
            <a:pPr marL="438912" indent="-320040" fontAlgn="auto">
              <a:spcBef>
                <a:spcPts val="0"/>
              </a:spcBef>
              <a:spcAft>
                <a:spcPts val="0"/>
              </a:spcAft>
              <a:buFont typeface="Wingdings 2"/>
              <a:buChar char=""/>
              <a:defRPr/>
            </a:pPr>
            <a:r>
              <a:rPr lang="en-US" sz="2600" dirty="0" smtClean="0"/>
              <a:t> </a:t>
            </a:r>
            <a:r>
              <a:rPr lang="en-US" dirty="0" smtClean="0"/>
              <a:t>I</a:t>
            </a:r>
            <a:r>
              <a:rPr lang="en-US" sz="2600" dirty="0" smtClean="0"/>
              <a:t>n a dynamic memory chip, to reduce the number of pins, multiplexed addresses are used. </a:t>
            </a:r>
          </a:p>
          <a:p>
            <a:pPr marL="438912" indent="-320040" fontAlgn="auto">
              <a:spcBef>
                <a:spcPts val="0"/>
              </a:spcBef>
              <a:spcAft>
                <a:spcPts val="0"/>
              </a:spcAft>
              <a:buFont typeface="Wingdings 2"/>
              <a:buChar char=""/>
              <a:defRPr/>
            </a:pPr>
            <a:r>
              <a:rPr lang="en-US" sz="2600" dirty="0" smtClean="0"/>
              <a:t>Address is divided into two parts:</a:t>
            </a:r>
          </a:p>
          <a:p>
            <a:pPr marL="731520" lvl="1" indent="-274320" fontAlgn="auto">
              <a:spcAft>
                <a:spcPts val="0"/>
              </a:spcAft>
              <a:buFont typeface="Wingdings"/>
              <a:buChar char=""/>
              <a:defRPr/>
            </a:pPr>
            <a:r>
              <a:rPr lang="en-US" sz="2000" dirty="0" smtClean="0">
                <a:solidFill>
                  <a:schemeClr val="accent2"/>
                </a:solidFill>
              </a:rPr>
              <a:t>High-order address bits select a row in the array.</a:t>
            </a:r>
          </a:p>
          <a:p>
            <a:pPr marL="731520" lvl="1" indent="-274320" fontAlgn="auto">
              <a:spcAft>
                <a:spcPts val="0"/>
              </a:spcAft>
              <a:buFont typeface="Wingdings"/>
              <a:buChar char=""/>
              <a:defRPr/>
            </a:pPr>
            <a:r>
              <a:rPr lang="en-US" sz="2000" dirty="0" smtClean="0">
                <a:solidFill>
                  <a:schemeClr val="accent2"/>
                </a:solidFill>
              </a:rPr>
              <a:t>They are provided first, and latched using RAS signal.</a:t>
            </a:r>
          </a:p>
          <a:p>
            <a:pPr marL="731520" lvl="1" indent="-274320" fontAlgn="auto">
              <a:spcAft>
                <a:spcPts val="0"/>
              </a:spcAft>
              <a:buFont typeface="Wingdings"/>
              <a:buChar char=""/>
              <a:defRPr/>
            </a:pPr>
            <a:r>
              <a:rPr lang="en-US" sz="2000" dirty="0" smtClean="0">
                <a:solidFill>
                  <a:schemeClr val="accent2"/>
                </a:solidFill>
              </a:rPr>
              <a:t>Low-order address bits select a column in the row. </a:t>
            </a:r>
          </a:p>
          <a:p>
            <a:pPr marL="731520" lvl="1" indent="-274320" fontAlgn="auto">
              <a:spcAft>
                <a:spcPts val="0"/>
              </a:spcAft>
              <a:buFont typeface="Wingdings"/>
              <a:buChar char=""/>
              <a:defRPr/>
            </a:pPr>
            <a:r>
              <a:rPr lang="en-US" sz="2000" dirty="0" smtClean="0">
                <a:solidFill>
                  <a:schemeClr val="accent2"/>
                </a:solidFill>
              </a:rPr>
              <a:t>They are provided later, and latched using CAS signal. </a:t>
            </a:r>
          </a:p>
          <a:p>
            <a:pPr marL="438912" indent="-320040" fontAlgn="auto">
              <a:spcBef>
                <a:spcPts val="0"/>
              </a:spcBef>
              <a:spcAft>
                <a:spcPts val="0"/>
              </a:spcAft>
              <a:buFont typeface="Wingdings 2"/>
              <a:buChar char=""/>
              <a:defRPr/>
            </a:pPr>
            <a:r>
              <a:rPr lang="en-US" sz="2600" dirty="0" smtClean="0"/>
              <a:t>However, a </a:t>
            </a:r>
            <a:r>
              <a:rPr lang="en-US" sz="2600" dirty="0" smtClean="0">
                <a:solidFill>
                  <a:srgbClr val="CC3300"/>
                </a:solidFill>
              </a:rPr>
              <a:t>processor issues all address bits at the same time. </a:t>
            </a:r>
          </a:p>
          <a:p>
            <a:pPr marL="438912" indent="-320040" fontAlgn="auto">
              <a:spcBef>
                <a:spcPts val="0"/>
              </a:spcBef>
              <a:spcAft>
                <a:spcPts val="0"/>
              </a:spcAft>
              <a:buFont typeface="Wingdings 2"/>
              <a:buChar char=""/>
              <a:defRPr/>
            </a:pPr>
            <a:r>
              <a:rPr lang="en-US" sz="2600" dirty="0" smtClean="0"/>
              <a:t>In order to </a:t>
            </a:r>
            <a:r>
              <a:rPr lang="en-US" sz="2600" dirty="0" smtClean="0">
                <a:solidFill>
                  <a:srgbClr val="CC3300"/>
                </a:solidFill>
              </a:rPr>
              <a:t>achieve the multiplexing, memory </a:t>
            </a:r>
          </a:p>
          <a:p>
            <a:pPr marL="438912" indent="-320040" fontAlgn="auto">
              <a:spcBef>
                <a:spcPts val="0"/>
              </a:spcBef>
              <a:spcAft>
                <a:spcPts val="0"/>
              </a:spcAft>
              <a:buFont typeface="Wingdings 2"/>
              <a:buNone/>
              <a:defRPr/>
            </a:pPr>
            <a:r>
              <a:rPr lang="en-US" sz="2600" dirty="0" smtClean="0">
                <a:solidFill>
                  <a:srgbClr val="CC3300"/>
                </a:solidFill>
              </a:rPr>
              <a:t>	controller circuit is inserted between the processor </a:t>
            </a:r>
          </a:p>
          <a:p>
            <a:pPr marL="438912" indent="-320040" fontAlgn="auto">
              <a:spcBef>
                <a:spcPts val="0"/>
              </a:spcBef>
              <a:spcAft>
                <a:spcPts val="0"/>
              </a:spcAft>
              <a:buFont typeface="Wingdings 2"/>
              <a:buNone/>
              <a:defRPr/>
            </a:pPr>
            <a:r>
              <a:rPr lang="en-US" sz="2600" dirty="0" smtClean="0">
                <a:solidFill>
                  <a:srgbClr val="CC3300"/>
                </a:solidFill>
              </a:rPr>
              <a:t>	and memory.</a:t>
            </a:r>
            <a:r>
              <a:rPr lang="en-US" sz="2600" dirty="0" smtClean="0"/>
              <a:t> </a:t>
            </a:r>
          </a:p>
          <a:p>
            <a:pPr marL="438912" indent="-320040" fontAlgn="auto">
              <a:spcBef>
                <a:spcPts val="0"/>
              </a:spcBef>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title"/>
          </p:nvPr>
        </p:nvSpPr>
        <p:spPr>
          <a:xfrm>
            <a:off x="457200" y="152400"/>
            <a:ext cx="8229600" cy="1251062"/>
          </a:xfrm>
        </p:spPr>
        <p:txBody>
          <a:bodyPr/>
          <a:lstStyle/>
          <a:p>
            <a:pPr fontAlgn="auto">
              <a:spcAft>
                <a:spcPts val="0"/>
              </a:spcAft>
              <a:defRPr/>
            </a:pPr>
            <a:r>
              <a:rPr lang="en-US">
                <a:solidFill>
                  <a:schemeClr val="accent1">
                    <a:satMod val="150000"/>
                  </a:schemeClr>
                </a:solidFill>
              </a:rPr>
              <a:t>Memory controller (contd..)</a:t>
            </a:r>
          </a:p>
        </p:txBody>
      </p:sp>
      <p:sp>
        <p:nvSpPr>
          <p:cNvPr id="71" name="Slide Number Placeholder 3"/>
          <p:cNvSpPr>
            <a:spLocks noGrp="1"/>
          </p:cNvSpPr>
          <p:nvPr>
            <p:ph type="sldNum" sz="quarter" idx="12"/>
          </p:nvPr>
        </p:nvSpPr>
        <p:spPr>
          <a:xfrm>
            <a:off x="2640013" y="6477000"/>
            <a:ext cx="5508625" cy="274638"/>
          </a:xfrm>
        </p:spPr>
        <p:txBody>
          <a:bodyPr lIns="45720" rIns="45720"/>
          <a:lstStyle/>
          <a:p>
            <a:pPr algn="l">
              <a:defRPr/>
            </a:pPr>
            <a:fld id="{CA221727-B8DA-4073-9F54-F068963F7561}" type="slidenum">
              <a:rPr lang="en-US"/>
              <a:pPr algn="l">
                <a:defRPr/>
              </a:pPr>
              <a:t>19</a:t>
            </a:fld>
            <a:endParaRPr lang="en-US"/>
          </a:p>
        </p:txBody>
      </p:sp>
      <p:sp>
        <p:nvSpPr>
          <p:cNvPr id="397379" name="Rectangle 67"/>
          <p:cNvSpPr>
            <a:spLocks noChangeArrowheads="1"/>
          </p:cNvSpPr>
          <p:nvPr/>
        </p:nvSpPr>
        <p:spPr bwMode="auto">
          <a:xfrm>
            <a:off x="762000" y="1857375"/>
            <a:ext cx="7724775" cy="3400425"/>
          </a:xfrm>
          <a:prstGeom prst="rect">
            <a:avLst/>
          </a:prstGeom>
          <a:solidFill>
            <a:schemeClr val="accent1">
              <a:lumMod val="40000"/>
              <a:lumOff val="60000"/>
            </a:schemeClr>
          </a:solidFill>
          <a:ln w="12700">
            <a:solidFill>
              <a:schemeClr val="accent1"/>
            </a:solid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32772" name="Freeform 4"/>
          <p:cNvSpPr>
            <a:spLocks/>
          </p:cNvSpPr>
          <p:nvPr/>
        </p:nvSpPr>
        <p:spPr bwMode="auto">
          <a:xfrm>
            <a:off x="5345113" y="2327275"/>
            <a:ext cx="1536700" cy="196850"/>
          </a:xfrm>
          <a:custGeom>
            <a:avLst/>
            <a:gdLst>
              <a:gd name="T0" fmla="*/ 0 w 70"/>
              <a:gd name="T1" fmla="*/ 7 h 9"/>
              <a:gd name="T2" fmla="*/ 62 w 70"/>
              <a:gd name="T3" fmla="*/ 7 h 9"/>
              <a:gd name="T4" fmla="*/ 62 w 70"/>
              <a:gd name="T5" fmla="*/ 9 h 9"/>
              <a:gd name="T6" fmla="*/ 70 w 70"/>
              <a:gd name="T7" fmla="*/ 4 h 9"/>
              <a:gd name="T8" fmla="*/ 62 w 70"/>
              <a:gd name="T9" fmla="*/ 0 h 9"/>
              <a:gd name="T10" fmla="*/ 62 w 70"/>
              <a:gd name="T11" fmla="*/ 2 h 9"/>
              <a:gd name="T12" fmla="*/ 0 w 70"/>
              <a:gd name="T13" fmla="*/ 2 h 9"/>
              <a:gd name="T14" fmla="*/ 0 60000 65536"/>
              <a:gd name="T15" fmla="*/ 0 60000 65536"/>
              <a:gd name="T16" fmla="*/ 0 60000 65536"/>
              <a:gd name="T17" fmla="*/ 0 60000 65536"/>
              <a:gd name="T18" fmla="*/ 0 60000 65536"/>
              <a:gd name="T19" fmla="*/ 0 60000 65536"/>
              <a:gd name="T20" fmla="*/ 0 60000 65536"/>
              <a:gd name="T21" fmla="*/ 0 w 70"/>
              <a:gd name="T22" fmla="*/ 0 h 9"/>
              <a:gd name="T23" fmla="*/ 70 w 70"/>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0" h="9">
                <a:moveTo>
                  <a:pt x="0" y="7"/>
                </a:moveTo>
                <a:lnTo>
                  <a:pt x="62" y="7"/>
                </a:lnTo>
                <a:lnTo>
                  <a:pt x="62" y="9"/>
                </a:lnTo>
                <a:lnTo>
                  <a:pt x="70" y="4"/>
                </a:lnTo>
                <a:lnTo>
                  <a:pt x="62" y="0"/>
                </a:lnTo>
                <a:lnTo>
                  <a:pt x="62" y="2"/>
                </a:lnTo>
                <a:lnTo>
                  <a:pt x="0" y="2"/>
                </a:lnTo>
              </a:path>
            </a:pathLst>
          </a:custGeom>
          <a:noFill/>
          <a:ln w="22225">
            <a:solidFill>
              <a:srgbClr val="000000"/>
            </a:solidFill>
            <a:prstDash val="solid"/>
            <a:round/>
            <a:headEnd/>
            <a:tailEnd/>
          </a:ln>
        </p:spPr>
        <p:txBody>
          <a:bodyPr/>
          <a:lstStyle/>
          <a:p>
            <a:endParaRPr lang="en-US"/>
          </a:p>
        </p:txBody>
      </p:sp>
      <p:sp>
        <p:nvSpPr>
          <p:cNvPr id="32773" name="Freeform 5"/>
          <p:cNvSpPr>
            <a:spLocks/>
          </p:cNvSpPr>
          <p:nvPr/>
        </p:nvSpPr>
        <p:spPr bwMode="auto">
          <a:xfrm>
            <a:off x="2400300" y="4654550"/>
            <a:ext cx="4217988" cy="198438"/>
          </a:xfrm>
          <a:custGeom>
            <a:avLst/>
            <a:gdLst>
              <a:gd name="T0" fmla="*/ 191 w 192"/>
              <a:gd name="T1" fmla="*/ 2 h 9"/>
              <a:gd name="T2" fmla="*/ 8 w 192"/>
              <a:gd name="T3" fmla="*/ 2 h 9"/>
              <a:gd name="T4" fmla="*/ 8 w 192"/>
              <a:gd name="T5" fmla="*/ 0 h 9"/>
              <a:gd name="T6" fmla="*/ 0 w 192"/>
              <a:gd name="T7" fmla="*/ 4 h 9"/>
              <a:gd name="T8" fmla="*/ 8 w 192"/>
              <a:gd name="T9" fmla="*/ 9 h 9"/>
              <a:gd name="T10" fmla="*/ 8 w 192"/>
              <a:gd name="T11" fmla="*/ 6 h 9"/>
              <a:gd name="T12" fmla="*/ 192 w 192"/>
              <a:gd name="T13" fmla="*/ 6 h 9"/>
              <a:gd name="T14" fmla="*/ 0 60000 65536"/>
              <a:gd name="T15" fmla="*/ 0 60000 65536"/>
              <a:gd name="T16" fmla="*/ 0 60000 65536"/>
              <a:gd name="T17" fmla="*/ 0 60000 65536"/>
              <a:gd name="T18" fmla="*/ 0 60000 65536"/>
              <a:gd name="T19" fmla="*/ 0 60000 65536"/>
              <a:gd name="T20" fmla="*/ 0 60000 65536"/>
              <a:gd name="T21" fmla="*/ 0 w 192"/>
              <a:gd name="T22" fmla="*/ 0 h 9"/>
              <a:gd name="T23" fmla="*/ 192 w 192"/>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92" h="9">
                <a:moveTo>
                  <a:pt x="191" y="2"/>
                </a:moveTo>
                <a:lnTo>
                  <a:pt x="8" y="2"/>
                </a:lnTo>
                <a:lnTo>
                  <a:pt x="8" y="0"/>
                </a:lnTo>
                <a:lnTo>
                  <a:pt x="0" y="4"/>
                </a:lnTo>
                <a:lnTo>
                  <a:pt x="8" y="9"/>
                </a:lnTo>
                <a:lnTo>
                  <a:pt x="8" y="6"/>
                </a:lnTo>
                <a:lnTo>
                  <a:pt x="192" y="6"/>
                </a:lnTo>
              </a:path>
            </a:pathLst>
          </a:custGeom>
          <a:noFill/>
          <a:ln w="22225">
            <a:solidFill>
              <a:srgbClr val="000000"/>
            </a:solidFill>
            <a:prstDash val="solid"/>
            <a:round/>
            <a:headEnd/>
            <a:tailEnd/>
          </a:ln>
        </p:spPr>
        <p:txBody>
          <a:bodyPr/>
          <a:lstStyle/>
          <a:p>
            <a:endParaRPr lang="en-US"/>
          </a:p>
        </p:txBody>
      </p:sp>
      <p:sp>
        <p:nvSpPr>
          <p:cNvPr id="32774" name="Rectangle 6"/>
          <p:cNvSpPr>
            <a:spLocks noChangeArrowheads="1"/>
          </p:cNvSpPr>
          <p:nvPr/>
        </p:nvSpPr>
        <p:spPr bwMode="auto">
          <a:xfrm>
            <a:off x="1303338" y="3468688"/>
            <a:ext cx="792162" cy="244475"/>
          </a:xfrm>
          <a:prstGeom prst="rect">
            <a:avLst/>
          </a:prstGeom>
          <a:noFill/>
          <a:ln w="9525">
            <a:noFill/>
            <a:miter lim="800000"/>
            <a:headEnd/>
            <a:tailEnd/>
          </a:ln>
        </p:spPr>
        <p:txBody>
          <a:bodyPr wrap="none" lIns="0" tIns="0" rIns="0" bIns="0">
            <a:spAutoFit/>
          </a:bodyPr>
          <a:lstStyle/>
          <a:p>
            <a:r>
              <a:rPr lang="en-CA" sz="1600">
                <a:solidFill>
                  <a:srgbClr val="000000"/>
                </a:solidFill>
                <a:latin typeface="Nimbus Roman No9 L"/>
              </a:rPr>
              <a:t>Processor</a:t>
            </a:r>
            <a:endParaRPr lang="en-CA" sz="2400">
              <a:latin typeface="Corbel" pitchFamily="34" charset="0"/>
            </a:endParaRPr>
          </a:p>
        </p:txBody>
      </p:sp>
      <p:sp>
        <p:nvSpPr>
          <p:cNvPr id="32775" name="Freeform 7"/>
          <p:cNvSpPr>
            <a:spLocks/>
          </p:cNvSpPr>
          <p:nvPr/>
        </p:nvSpPr>
        <p:spPr bwMode="auto">
          <a:xfrm>
            <a:off x="6508750" y="4654550"/>
            <a:ext cx="373063" cy="176213"/>
          </a:xfrm>
          <a:custGeom>
            <a:avLst/>
            <a:gdLst>
              <a:gd name="T0" fmla="*/ 0 w 17"/>
              <a:gd name="T1" fmla="*/ 6 h 8"/>
              <a:gd name="T2" fmla="*/ 8 w 17"/>
              <a:gd name="T3" fmla="*/ 6 h 8"/>
              <a:gd name="T4" fmla="*/ 8 w 17"/>
              <a:gd name="T5" fmla="*/ 8 h 8"/>
              <a:gd name="T6" fmla="*/ 17 w 17"/>
              <a:gd name="T7" fmla="*/ 4 h 8"/>
              <a:gd name="T8" fmla="*/ 8 w 17"/>
              <a:gd name="T9" fmla="*/ 0 h 8"/>
              <a:gd name="T10" fmla="*/ 8 w 17"/>
              <a:gd name="T11" fmla="*/ 2 h 8"/>
              <a:gd name="T12" fmla="*/ 0 w 17"/>
              <a:gd name="T13" fmla="*/ 2 h 8"/>
              <a:gd name="T14" fmla="*/ 0 60000 65536"/>
              <a:gd name="T15" fmla="*/ 0 60000 65536"/>
              <a:gd name="T16" fmla="*/ 0 60000 65536"/>
              <a:gd name="T17" fmla="*/ 0 60000 65536"/>
              <a:gd name="T18" fmla="*/ 0 60000 65536"/>
              <a:gd name="T19" fmla="*/ 0 60000 65536"/>
              <a:gd name="T20" fmla="*/ 0 60000 65536"/>
              <a:gd name="T21" fmla="*/ 0 w 17"/>
              <a:gd name="T22" fmla="*/ 0 h 8"/>
              <a:gd name="T23" fmla="*/ 17 w 17"/>
              <a:gd name="T24" fmla="*/ 8 h 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8">
                <a:moveTo>
                  <a:pt x="0" y="6"/>
                </a:moveTo>
                <a:lnTo>
                  <a:pt x="8" y="6"/>
                </a:lnTo>
                <a:lnTo>
                  <a:pt x="8" y="8"/>
                </a:lnTo>
                <a:lnTo>
                  <a:pt x="17" y="4"/>
                </a:lnTo>
                <a:lnTo>
                  <a:pt x="8" y="0"/>
                </a:lnTo>
                <a:lnTo>
                  <a:pt x="8" y="2"/>
                </a:lnTo>
                <a:lnTo>
                  <a:pt x="0" y="2"/>
                </a:lnTo>
              </a:path>
            </a:pathLst>
          </a:custGeom>
          <a:noFill/>
          <a:ln w="22225">
            <a:solidFill>
              <a:srgbClr val="000000"/>
            </a:solidFill>
            <a:prstDash val="solid"/>
            <a:round/>
            <a:headEnd/>
            <a:tailEnd/>
          </a:ln>
        </p:spPr>
        <p:txBody>
          <a:bodyPr/>
          <a:lstStyle/>
          <a:p>
            <a:endParaRPr lang="en-US"/>
          </a:p>
        </p:txBody>
      </p:sp>
      <p:sp>
        <p:nvSpPr>
          <p:cNvPr id="32776" name="Freeform 8"/>
          <p:cNvSpPr>
            <a:spLocks/>
          </p:cNvSpPr>
          <p:nvPr/>
        </p:nvSpPr>
        <p:spPr bwMode="auto">
          <a:xfrm>
            <a:off x="2379663" y="2414588"/>
            <a:ext cx="1581150" cy="198437"/>
          </a:xfrm>
          <a:custGeom>
            <a:avLst/>
            <a:gdLst>
              <a:gd name="T0" fmla="*/ 0 w 72"/>
              <a:gd name="T1" fmla="*/ 7 h 9"/>
              <a:gd name="T2" fmla="*/ 63 w 72"/>
              <a:gd name="T3" fmla="*/ 7 h 9"/>
              <a:gd name="T4" fmla="*/ 63 w 72"/>
              <a:gd name="T5" fmla="*/ 9 h 9"/>
              <a:gd name="T6" fmla="*/ 72 w 72"/>
              <a:gd name="T7" fmla="*/ 5 h 9"/>
              <a:gd name="T8" fmla="*/ 63 w 72"/>
              <a:gd name="T9" fmla="*/ 0 h 9"/>
              <a:gd name="T10" fmla="*/ 63 w 72"/>
              <a:gd name="T11" fmla="*/ 2 h 9"/>
              <a:gd name="T12" fmla="*/ 0 w 72"/>
              <a:gd name="T13" fmla="*/ 2 h 9"/>
              <a:gd name="T14" fmla="*/ 0 60000 65536"/>
              <a:gd name="T15" fmla="*/ 0 60000 65536"/>
              <a:gd name="T16" fmla="*/ 0 60000 65536"/>
              <a:gd name="T17" fmla="*/ 0 60000 65536"/>
              <a:gd name="T18" fmla="*/ 0 60000 65536"/>
              <a:gd name="T19" fmla="*/ 0 60000 65536"/>
              <a:gd name="T20" fmla="*/ 0 60000 65536"/>
              <a:gd name="T21" fmla="*/ 0 w 72"/>
              <a:gd name="T22" fmla="*/ 0 h 9"/>
              <a:gd name="T23" fmla="*/ 72 w 72"/>
              <a:gd name="T24" fmla="*/ 9 h 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2" h="9">
                <a:moveTo>
                  <a:pt x="0" y="7"/>
                </a:moveTo>
                <a:lnTo>
                  <a:pt x="63" y="7"/>
                </a:lnTo>
                <a:lnTo>
                  <a:pt x="63" y="9"/>
                </a:lnTo>
                <a:lnTo>
                  <a:pt x="72" y="5"/>
                </a:lnTo>
                <a:lnTo>
                  <a:pt x="63" y="0"/>
                </a:lnTo>
                <a:lnTo>
                  <a:pt x="63" y="2"/>
                </a:lnTo>
                <a:lnTo>
                  <a:pt x="0" y="2"/>
                </a:lnTo>
              </a:path>
            </a:pathLst>
          </a:custGeom>
          <a:noFill/>
          <a:ln w="22225">
            <a:solidFill>
              <a:srgbClr val="000000"/>
            </a:solidFill>
            <a:prstDash val="solid"/>
            <a:round/>
            <a:headEnd/>
            <a:tailEnd/>
          </a:ln>
        </p:spPr>
        <p:txBody>
          <a:bodyPr/>
          <a:lstStyle/>
          <a:p>
            <a:endParaRPr lang="en-US"/>
          </a:p>
        </p:txBody>
      </p:sp>
      <p:sp>
        <p:nvSpPr>
          <p:cNvPr id="32777" name="Freeform 9"/>
          <p:cNvSpPr>
            <a:spLocks/>
          </p:cNvSpPr>
          <p:nvPr/>
        </p:nvSpPr>
        <p:spPr bwMode="auto">
          <a:xfrm>
            <a:off x="6750050" y="2809875"/>
            <a:ext cx="131763" cy="44450"/>
          </a:xfrm>
          <a:custGeom>
            <a:avLst/>
            <a:gdLst>
              <a:gd name="T0" fmla="*/ 0 w 6"/>
              <a:gd name="T1" fmla="*/ 2 h 2"/>
              <a:gd name="T2" fmla="*/ 6 w 6"/>
              <a:gd name="T3" fmla="*/ 1 h 2"/>
              <a:gd name="T4" fmla="*/ 0 w 6"/>
              <a:gd name="T5" fmla="*/ 0 h 2"/>
              <a:gd name="T6" fmla="*/ 0 w 6"/>
              <a:gd name="T7" fmla="*/ 1 h 2"/>
              <a:gd name="T8" fmla="*/ 0 w 6"/>
              <a:gd name="T9" fmla="*/ 2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2225">
            <a:solidFill>
              <a:srgbClr val="000000"/>
            </a:solidFill>
            <a:prstDash val="solid"/>
            <a:round/>
            <a:headEnd/>
            <a:tailEnd/>
          </a:ln>
        </p:spPr>
        <p:txBody>
          <a:bodyPr/>
          <a:lstStyle/>
          <a:p>
            <a:endParaRPr lang="en-US"/>
          </a:p>
        </p:txBody>
      </p:sp>
      <p:sp>
        <p:nvSpPr>
          <p:cNvPr id="32778" name="Freeform 10"/>
          <p:cNvSpPr>
            <a:spLocks/>
          </p:cNvSpPr>
          <p:nvPr/>
        </p:nvSpPr>
        <p:spPr bwMode="auto">
          <a:xfrm>
            <a:off x="6750050" y="2809875"/>
            <a:ext cx="131763" cy="44450"/>
          </a:xfrm>
          <a:custGeom>
            <a:avLst/>
            <a:gdLst>
              <a:gd name="T0" fmla="*/ 0 w 83"/>
              <a:gd name="T1" fmla="*/ 28 h 28"/>
              <a:gd name="T2" fmla="*/ 83 w 83"/>
              <a:gd name="T3" fmla="*/ 14 h 28"/>
              <a:gd name="T4" fmla="*/ 0 w 83"/>
              <a:gd name="T5" fmla="*/ 0 h 28"/>
              <a:gd name="T6" fmla="*/ 0 w 83"/>
              <a:gd name="T7" fmla="*/ 14 h 28"/>
              <a:gd name="T8" fmla="*/ 0 w 83"/>
              <a:gd name="T9" fmla="*/ 28 h 28"/>
              <a:gd name="T10" fmla="*/ 0 60000 65536"/>
              <a:gd name="T11" fmla="*/ 0 60000 65536"/>
              <a:gd name="T12" fmla="*/ 0 60000 65536"/>
              <a:gd name="T13" fmla="*/ 0 60000 65536"/>
              <a:gd name="T14" fmla="*/ 0 60000 65536"/>
              <a:gd name="T15" fmla="*/ 0 w 83"/>
              <a:gd name="T16" fmla="*/ 0 h 28"/>
              <a:gd name="T17" fmla="*/ 83 w 83"/>
              <a:gd name="T18" fmla="*/ 28 h 28"/>
            </a:gdLst>
            <a:ahLst/>
            <a:cxnLst>
              <a:cxn ang="T10">
                <a:pos x="T0" y="T1"/>
              </a:cxn>
              <a:cxn ang="T11">
                <a:pos x="T2" y="T3"/>
              </a:cxn>
              <a:cxn ang="T12">
                <a:pos x="T4" y="T5"/>
              </a:cxn>
              <a:cxn ang="T13">
                <a:pos x="T6" y="T7"/>
              </a:cxn>
              <a:cxn ang="T14">
                <a:pos x="T8" y="T9"/>
              </a:cxn>
            </a:cxnLst>
            <a:rect l="T15" t="T16" r="T17" b="T18"/>
            <a:pathLst>
              <a:path w="83" h="28">
                <a:moveTo>
                  <a:pt x="0" y="28"/>
                </a:moveTo>
                <a:lnTo>
                  <a:pt x="83" y="14"/>
                </a:lnTo>
                <a:lnTo>
                  <a:pt x="0" y="0"/>
                </a:lnTo>
                <a:lnTo>
                  <a:pt x="0" y="14"/>
                </a:lnTo>
                <a:lnTo>
                  <a:pt x="0" y="28"/>
                </a:lnTo>
                <a:close/>
              </a:path>
            </a:pathLst>
          </a:custGeom>
          <a:solidFill>
            <a:srgbClr val="000000"/>
          </a:solidFill>
          <a:ln w="0">
            <a:solidFill>
              <a:srgbClr val="000000"/>
            </a:solidFill>
            <a:prstDash val="solid"/>
            <a:round/>
            <a:headEnd/>
            <a:tailEnd/>
          </a:ln>
        </p:spPr>
        <p:txBody>
          <a:bodyPr/>
          <a:lstStyle/>
          <a:p>
            <a:endParaRPr lang="en-US"/>
          </a:p>
        </p:txBody>
      </p:sp>
      <p:sp>
        <p:nvSpPr>
          <p:cNvPr id="32779" name="Line 11"/>
          <p:cNvSpPr>
            <a:spLocks noChangeShapeType="1"/>
          </p:cNvSpPr>
          <p:nvPr/>
        </p:nvSpPr>
        <p:spPr bwMode="auto">
          <a:xfrm flipH="1">
            <a:off x="5345113" y="2832100"/>
            <a:ext cx="1404937" cy="1588"/>
          </a:xfrm>
          <a:prstGeom prst="line">
            <a:avLst/>
          </a:prstGeom>
          <a:noFill/>
          <a:ln w="22225">
            <a:solidFill>
              <a:srgbClr val="000000"/>
            </a:solidFill>
            <a:round/>
            <a:headEnd/>
            <a:tailEnd/>
          </a:ln>
        </p:spPr>
        <p:txBody>
          <a:bodyPr/>
          <a:lstStyle/>
          <a:p>
            <a:endParaRPr lang="en-US"/>
          </a:p>
        </p:txBody>
      </p:sp>
      <p:sp>
        <p:nvSpPr>
          <p:cNvPr id="32780" name="Freeform 12"/>
          <p:cNvSpPr>
            <a:spLocks/>
          </p:cNvSpPr>
          <p:nvPr/>
        </p:nvSpPr>
        <p:spPr bwMode="auto">
          <a:xfrm>
            <a:off x="6750050" y="3162300"/>
            <a:ext cx="131763" cy="42863"/>
          </a:xfrm>
          <a:custGeom>
            <a:avLst/>
            <a:gdLst>
              <a:gd name="T0" fmla="*/ 0 w 6"/>
              <a:gd name="T1" fmla="*/ 2 h 2"/>
              <a:gd name="T2" fmla="*/ 6 w 6"/>
              <a:gd name="T3" fmla="*/ 1 h 2"/>
              <a:gd name="T4" fmla="*/ 0 w 6"/>
              <a:gd name="T5" fmla="*/ 0 h 2"/>
              <a:gd name="T6" fmla="*/ 0 w 6"/>
              <a:gd name="T7" fmla="*/ 1 h 2"/>
              <a:gd name="T8" fmla="*/ 0 w 6"/>
              <a:gd name="T9" fmla="*/ 2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2225">
            <a:solidFill>
              <a:srgbClr val="000000"/>
            </a:solidFill>
            <a:prstDash val="solid"/>
            <a:round/>
            <a:headEnd/>
            <a:tailEnd/>
          </a:ln>
        </p:spPr>
        <p:txBody>
          <a:bodyPr/>
          <a:lstStyle/>
          <a:p>
            <a:endParaRPr lang="en-US"/>
          </a:p>
        </p:txBody>
      </p:sp>
      <p:sp>
        <p:nvSpPr>
          <p:cNvPr id="32781" name="Freeform 13"/>
          <p:cNvSpPr>
            <a:spLocks/>
          </p:cNvSpPr>
          <p:nvPr/>
        </p:nvSpPr>
        <p:spPr bwMode="auto">
          <a:xfrm>
            <a:off x="6750050" y="3162300"/>
            <a:ext cx="131763" cy="42863"/>
          </a:xfrm>
          <a:custGeom>
            <a:avLst/>
            <a:gdLst>
              <a:gd name="T0" fmla="*/ 0 w 83"/>
              <a:gd name="T1" fmla="*/ 27 h 27"/>
              <a:gd name="T2" fmla="*/ 83 w 83"/>
              <a:gd name="T3" fmla="*/ 13 h 27"/>
              <a:gd name="T4" fmla="*/ 0 w 83"/>
              <a:gd name="T5" fmla="*/ 0 h 27"/>
              <a:gd name="T6" fmla="*/ 0 w 83"/>
              <a:gd name="T7" fmla="*/ 13 h 27"/>
              <a:gd name="T8" fmla="*/ 0 w 83"/>
              <a:gd name="T9" fmla="*/ 27 h 27"/>
              <a:gd name="T10" fmla="*/ 0 60000 65536"/>
              <a:gd name="T11" fmla="*/ 0 60000 65536"/>
              <a:gd name="T12" fmla="*/ 0 60000 65536"/>
              <a:gd name="T13" fmla="*/ 0 60000 65536"/>
              <a:gd name="T14" fmla="*/ 0 60000 65536"/>
              <a:gd name="T15" fmla="*/ 0 w 83"/>
              <a:gd name="T16" fmla="*/ 0 h 27"/>
              <a:gd name="T17" fmla="*/ 83 w 83"/>
              <a:gd name="T18" fmla="*/ 27 h 27"/>
            </a:gdLst>
            <a:ahLst/>
            <a:cxnLst>
              <a:cxn ang="T10">
                <a:pos x="T0" y="T1"/>
              </a:cxn>
              <a:cxn ang="T11">
                <a:pos x="T2" y="T3"/>
              </a:cxn>
              <a:cxn ang="T12">
                <a:pos x="T4" y="T5"/>
              </a:cxn>
              <a:cxn ang="T13">
                <a:pos x="T6" y="T7"/>
              </a:cxn>
              <a:cxn ang="T14">
                <a:pos x="T8" y="T9"/>
              </a:cxn>
            </a:cxnLst>
            <a:rect l="T15" t="T16" r="T17" b="T18"/>
            <a:pathLst>
              <a:path w="83" h="27">
                <a:moveTo>
                  <a:pt x="0" y="27"/>
                </a:moveTo>
                <a:lnTo>
                  <a:pt x="83" y="13"/>
                </a:lnTo>
                <a:lnTo>
                  <a:pt x="0" y="0"/>
                </a:lnTo>
                <a:lnTo>
                  <a:pt x="0" y="13"/>
                </a:lnTo>
                <a:lnTo>
                  <a:pt x="0" y="27"/>
                </a:lnTo>
                <a:close/>
              </a:path>
            </a:pathLst>
          </a:custGeom>
          <a:solidFill>
            <a:srgbClr val="000000"/>
          </a:solidFill>
          <a:ln w="0">
            <a:solidFill>
              <a:srgbClr val="000000"/>
            </a:solidFill>
            <a:prstDash val="solid"/>
            <a:round/>
            <a:headEnd/>
            <a:tailEnd/>
          </a:ln>
        </p:spPr>
        <p:txBody>
          <a:bodyPr/>
          <a:lstStyle/>
          <a:p>
            <a:endParaRPr lang="en-US"/>
          </a:p>
        </p:txBody>
      </p:sp>
      <p:sp>
        <p:nvSpPr>
          <p:cNvPr id="32782" name="Line 14"/>
          <p:cNvSpPr>
            <a:spLocks noChangeShapeType="1"/>
          </p:cNvSpPr>
          <p:nvPr/>
        </p:nvSpPr>
        <p:spPr bwMode="auto">
          <a:xfrm flipH="1">
            <a:off x="5345113" y="3182938"/>
            <a:ext cx="1404937" cy="1587"/>
          </a:xfrm>
          <a:prstGeom prst="line">
            <a:avLst/>
          </a:prstGeom>
          <a:noFill/>
          <a:ln w="22225">
            <a:solidFill>
              <a:srgbClr val="000000"/>
            </a:solidFill>
            <a:round/>
            <a:headEnd/>
            <a:tailEnd/>
          </a:ln>
        </p:spPr>
        <p:txBody>
          <a:bodyPr/>
          <a:lstStyle/>
          <a:p>
            <a:endParaRPr lang="en-US"/>
          </a:p>
        </p:txBody>
      </p:sp>
      <p:sp>
        <p:nvSpPr>
          <p:cNvPr id="32783" name="Freeform 15"/>
          <p:cNvSpPr>
            <a:spLocks/>
          </p:cNvSpPr>
          <p:nvPr/>
        </p:nvSpPr>
        <p:spPr bwMode="auto">
          <a:xfrm>
            <a:off x="6750050" y="3513138"/>
            <a:ext cx="131763" cy="44450"/>
          </a:xfrm>
          <a:custGeom>
            <a:avLst/>
            <a:gdLst>
              <a:gd name="T0" fmla="*/ 0 w 6"/>
              <a:gd name="T1" fmla="*/ 2 h 2"/>
              <a:gd name="T2" fmla="*/ 6 w 6"/>
              <a:gd name="T3" fmla="*/ 1 h 2"/>
              <a:gd name="T4" fmla="*/ 0 w 6"/>
              <a:gd name="T5" fmla="*/ 0 h 2"/>
              <a:gd name="T6" fmla="*/ 0 w 6"/>
              <a:gd name="T7" fmla="*/ 1 h 2"/>
              <a:gd name="T8" fmla="*/ 0 w 6"/>
              <a:gd name="T9" fmla="*/ 2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2225">
            <a:solidFill>
              <a:srgbClr val="000000"/>
            </a:solidFill>
            <a:prstDash val="solid"/>
            <a:round/>
            <a:headEnd/>
            <a:tailEnd/>
          </a:ln>
        </p:spPr>
        <p:txBody>
          <a:bodyPr/>
          <a:lstStyle/>
          <a:p>
            <a:endParaRPr lang="en-US"/>
          </a:p>
        </p:txBody>
      </p:sp>
      <p:sp>
        <p:nvSpPr>
          <p:cNvPr id="32784" name="Freeform 16"/>
          <p:cNvSpPr>
            <a:spLocks/>
          </p:cNvSpPr>
          <p:nvPr/>
        </p:nvSpPr>
        <p:spPr bwMode="auto">
          <a:xfrm>
            <a:off x="6750050" y="3513138"/>
            <a:ext cx="131763" cy="44450"/>
          </a:xfrm>
          <a:custGeom>
            <a:avLst/>
            <a:gdLst>
              <a:gd name="T0" fmla="*/ 0 w 83"/>
              <a:gd name="T1" fmla="*/ 28 h 28"/>
              <a:gd name="T2" fmla="*/ 83 w 83"/>
              <a:gd name="T3" fmla="*/ 14 h 28"/>
              <a:gd name="T4" fmla="*/ 0 w 83"/>
              <a:gd name="T5" fmla="*/ 0 h 28"/>
              <a:gd name="T6" fmla="*/ 0 w 83"/>
              <a:gd name="T7" fmla="*/ 14 h 28"/>
              <a:gd name="T8" fmla="*/ 0 w 83"/>
              <a:gd name="T9" fmla="*/ 28 h 28"/>
              <a:gd name="T10" fmla="*/ 0 60000 65536"/>
              <a:gd name="T11" fmla="*/ 0 60000 65536"/>
              <a:gd name="T12" fmla="*/ 0 60000 65536"/>
              <a:gd name="T13" fmla="*/ 0 60000 65536"/>
              <a:gd name="T14" fmla="*/ 0 60000 65536"/>
              <a:gd name="T15" fmla="*/ 0 w 83"/>
              <a:gd name="T16" fmla="*/ 0 h 28"/>
              <a:gd name="T17" fmla="*/ 83 w 83"/>
              <a:gd name="T18" fmla="*/ 28 h 28"/>
            </a:gdLst>
            <a:ahLst/>
            <a:cxnLst>
              <a:cxn ang="T10">
                <a:pos x="T0" y="T1"/>
              </a:cxn>
              <a:cxn ang="T11">
                <a:pos x="T2" y="T3"/>
              </a:cxn>
              <a:cxn ang="T12">
                <a:pos x="T4" y="T5"/>
              </a:cxn>
              <a:cxn ang="T13">
                <a:pos x="T6" y="T7"/>
              </a:cxn>
              <a:cxn ang="T14">
                <a:pos x="T8" y="T9"/>
              </a:cxn>
            </a:cxnLst>
            <a:rect l="T15" t="T16" r="T17" b="T18"/>
            <a:pathLst>
              <a:path w="83" h="28">
                <a:moveTo>
                  <a:pt x="0" y="28"/>
                </a:moveTo>
                <a:lnTo>
                  <a:pt x="83" y="14"/>
                </a:lnTo>
                <a:lnTo>
                  <a:pt x="0" y="0"/>
                </a:lnTo>
                <a:lnTo>
                  <a:pt x="0" y="14"/>
                </a:lnTo>
                <a:lnTo>
                  <a:pt x="0" y="28"/>
                </a:lnTo>
                <a:close/>
              </a:path>
            </a:pathLst>
          </a:custGeom>
          <a:solidFill>
            <a:srgbClr val="000000"/>
          </a:solidFill>
          <a:ln w="0">
            <a:solidFill>
              <a:srgbClr val="000000"/>
            </a:solidFill>
            <a:prstDash val="solid"/>
            <a:round/>
            <a:headEnd/>
            <a:tailEnd/>
          </a:ln>
        </p:spPr>
        <p:txBody>
          <a:bodyPr/>
          <a:lstStyle/>
          <a:p>
            <a:endParaRPr lang="en-US"/>
          </a:p>
        </p:txBody>
      </p:sp>
      <p:sp>
        <p:nvSpPr>
          <p:cNvPr id="32785" name="Line 17"/>
          <p:cNvSpPr>
            <a:spLocks noChangeShapeType="1"/>
          </p:cNvSpPr>
          <p:nvPr/>
        </p:nvSpPr>
        <p:spPr bwMode="auto">
          <a:xfrm flipH="1">
            <a:off x="5345113" y="3535363"/>
            <a:ext cx="1404937" cy="1587"/>
          </a:xfrm>
          <a:prstGeom prst="line">
            <a:avLst/>
          </a:prstGeom>
          <a:noFill/>
          <a:ln w="22225">
            <a:solidFill>
              <a:srgbClr val="000000"/>
            </a:solidFill>
            <a:round/>
            <a:headEnd/>
            <a:tailEnd/>
          </a:ln>
        </p:spPr>
        <p:txBody>
          <a:bodyPr/>
          <a:lstStyle/>
          <a:p>
            <a:endParaRPr lang="en-US"/>
          </a:p>
        </p:txBody>
      </p:sp>
      <p:sp>
        <p:nvSpPr>
          <p:cNvPr id="32786" name="Freeform 18"/>
          <p:cNvSpPr>
            <a:spLocks/>
          </p:cNvSpPr>
          <p:nvPr/>
        </p:nvSpPr>
        <p:spPr bwMode="auto">
          <a:xfrm>
            <a:off x="6750050" y="3863975"/>
            <a:ext cx="131763" cy="44450"/>
          </a:xfrm>
          <a:custGeom>
            <a:avLst/>
            <a:gdLst>
              <a:gd name="T0" fmla="*/ 0 w 6"/>
              <a:gd name="T1" fmla="*/ 2 h 2"/>
              <a:gd name="T2" fmla="*/ 6 w 6"/>
              <a:gd name="T3" fmla="*/ 1 h 2"/>
              <a:gd name="T4" fmla="*/ 0 w 6"/>
              <a:gd name="T5" fmla="*/ 0 h 2"/>
              <a:gd name="T6" fmla="*/ 0 w 6"/>
              <a:gd name="T7" fmla="*/ 1 h 2"/>
              <a:gd name="T8" fmla="*/ 0 w 6"/>
              <a:gd name="T9" fmla="*/ 2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2225">
            <a:solidFill>
              <a:srgbClr val="000000"/>
            </a:solidFill>
            <a:prstDash val="solid"/>
            <a:round/>
            <a:headEnd/>
            <a:tailEnd/>
          </a:ln>
        </p:spPr>
        <p:txBody>
          <a:bodyPr/>
          <a:lstStyle/>
          <a:p>
            <a:endParaRPr lang="en-US"/>
          </a:p>
        </p:txBody>
      </p:sp>
      <p:sp>
        <p:nvSpPr>
          <p:cNvPr id="32787" name="Freeform 19"/>
          <p:cNvSpPr>
            <a:spLocks/>
          </p:cNvSpPr>
          <p:nvPr/>
        </p:nvSpPr>
        <p:spPr bwMode="auto">
          <a:xfrm>
            <a:off x="6750050" y="3863975"/>
            <a:ext cx="131763" cy="44450"/>
          </a:xfrm>
          <a:custGeom>
            <a:avLst/>
            <a:gdLst>
              <a:gd name="T0" fmla="*/ 0 w 83"/>
              <a:gd name="T1" fmla="*/ 28 h 28"/>
              <a:gd name="T2" fmla="*/ 83 w 83"/>
              <a:gd name="T3" fmla="*/ 14 h 28"/>
              <a:gd name="T4" fmla="*/ 0 w 83"/>
              <a:gd name="T5" fmla="*/ 0 h 28"/>
              <a:gd name="T6" fmla="*/ 0 w 83"/>
              <a:gd name="T7" fmla="*/ 14 h 28"/>
              <a:gd name="T8" fmla="*/ 0 w 83"/>
              <a:gd name="T9" fmla="*/ 28 h 28"/>
              <a:gd name="T10" fmla="*/ 0 60000 65536"/>
              <a:gd name="T11" fmla="*/ 0 60000 65536"/>
              <a:gd name="T12" fmla="*/ 0 60000 65536"/>
              <a:gd name="T13" fmla="*/ 0 60000 65536"/>
              <a:gd name="T14" fmla="*/ 0 60000 65536"/>
              <a:gd name="T15" fmla="*/ 0 w 83"/>
              <a:gd name="T16" fmla="*/ 0 h 28"/>
              <a:gd name="T17" fmla="*/ 83 w 83"/>
              <a:gd name="T18" fmla="*/ 28 h 28"/>
            </a:gdLst>
            <a:ahLst/>
            <a:cxnLst>
              <a:cxn ang="T10">
                <a:pos x="T0" y="T1"/>
              </a:cxn>
              <a:cxn ang="T11">
                <a:pos x="T2" y="T3"/>
              </a:cxn>
              <a:cxn ang="T12">
                <a:pos x="T4" y="T5"/>
              </a:cxn>
              <a:cxn ang="T13">
                <a:pos x="T6" y="T7"/>
              </a:cxn>
              <a:cxn ang="T14">
                <a:pos x="T8" y="T9"/>
              </a:cxn>
            </a:cxnLst>
            <a:rect l="T15" t="T16" r="T17" b="T18"/>
            <a:pathLst>
              <a:path w="83" h="28">
                <a:moveTo>
                  <a:pt x="0" y="28"/>
                </a:moveTo>
                <a:lnTo>
                  <a:pt x="83" y="14"/>
                </a:lnTo>
                <a:lnTo>
                  <a:pt x="0" y="0"/>
                </a:lnTo>
                <a:lnTo>
                  <a:pt x="0" y="14"/>
                </a:lnTo>
                <a:lnTo>
                  <a:pt x="0" y="28"/>
                </a:lnTo>
                <a:close/>
              </a:path>
            </a:pathLst>
          </a:custGeom>
          <a:solidFill>
            <a:srgbClr val="000000"/>
          </a:solidFill>
          <a:ln w="0">
            <a:solidFill>
              <a:srgbClr val="000000"/>
            </a:solidFill>
            <a:prstDash val="solid"/>
            <a:round/>
            <a:headEnd/>
            <a:tailEnd/>
          </a:ln>
        </p:spPr>
        <p:txBody>
          <a:bodyPr/>
          <a:lstStyle/>
          <a:p>
            <a:endParaRPr lang="en-US"/>
          </a:p>
        </p:txBody>
      </p:sp>
      <p:sp>
        <p:nvSpPr>
          <p:cNvPr id="32788" name="Line 20"/>
          <p:cNvSpPr>
            <a:spLocks noChangeShapeType="1"/>
          </p:cNvSpPr>
          <p:nvPr/>
        </p:nvSpPr>
        <p:spPr bwMode="auto">
          <a:xfrm flipH="1">
            <a:off x="5345113" y="3886200"/>
            <a:ext cx="1404937" cy="1588"/>
          </a:xfrm>
          <a:prstGeom prst="line">
            <a:avLst/>
          </a:prstGeom>
          <a:noFill/>
          <a:ln w="22225">
            <a:solidFill>
              <a:srgbClr val="000000"/>
            </a:solidFill>
            <a:round/>
            <a:headEnd/>
            <a:tailEnd/>
          </a:ln>
        </p:spPr>
        <p:txBody>
          <a:bodyPr/>
          <a:lstStyle/>
          <a:p>
            <a:endParaRPr lang="en-US"/>
          </a:p>
        </p:txBody>
      </p:sp>
      <p:sp>
        <p:nvSpPr>
          <p:cNvPr id="32789" name="Rectangle 21"/>
          <p:cNvSpPr>
            <a:spLocks noChangeArrowheads="1"/>
          </p:cNvSpPr>
          <p:nvPr/>
        </p:nvSpPr>
        <p:spPr bwMode="auto">
          <a:xfrm>
            <a:off x="5894388" y="2568575"/>
            <a:ext cx="134937" cy="244475"/>
          </a:xfrm>
          <a:prstGeom prst="rect">
            <a:avLst/>
          </a:prstGeom>
          <a:noFill/>
          <a:ln w="9525">
            <a:noFill/>
            <a:miter lim="800000"/>
            <a:headEnd/>
            <a:tailEnd/>
          </a:ln>
        </p:spPr>
        <p:txBody>
          <a:bodyPr wrap="none" lIns="0" tIns="0" rIns="0" bIns="0">
            <a:spAutoFit/>
          </a:bodyPr>
          <a:lstStyle/>
          <a:p>
            <a:r>
              <a:rPr lang="en-CA" sz="1600">
                <a:solidFill>
                  <a:srgbClr val="000000"/>
                </a:solidFill>
                <a:latin typeface="Nimbus Roman No9 L"/>
              </a:rPr>
              <a:t>R</a:t>
            </a:r>
            <a:endParaRPr lang="en-CA" sz="2400">
              <a:latin typeface="Corbel" pitchFamily="34" charset="0"/>
            </a:endParaRPr>
          </a:p>
        </p:txBody>
      </p:sp>
      <p:sp>
        <p:nvSpPr>
          <p:cNvPr id="32790" name="Rectangle 22"/>
          <p:cNvSpPr>
            <a:spLocks noChangeArrowheads="1"/>
          </p:cNvSpPr>
          <p:nvPr/>
        </p:nvSpPr>
        <p:spPr bwMode="auto">
          <a:xfrm>
            <a:off x="6048375" y="2568575"/>
            <a:ext cx="146050" cy="244475"/>
          </a:xfrm>
          <a:prstGeom prst="rect">
            <a:avLst/>
          </a:prstGeom>
          <a:noFill/>
          <a:ln w="9525">
            <a:noFill/>
            <a:miter lim="800000"/>
            <a:headEnd/>
            <a:tailEnd/>
          </a:ln>
        </p:spPr>
        <p:txBody>
          <a:bodyPr wrap="none" lIns="0" tIns="0" rIns="0" bIns="0">
            <a:spAutoFit/>
          </a:bodyPr>
          <a:lstStyle/>
          <a:p>
            <a:r>
              <a:rPr lang="en-CA" sz="1600">
                <a:solidFill>
                  <a:srgbClr val="000000"/>
                </a:solidFill>
                <a:latin typeface="Nimbus Roman No9 L"/>
              </a:rPr>
              <a:t>A</a:t>
            </a:r>
            <a:endParaRPr lang="en-CA" sz="2400">
              <a:latin typeface="Corbel" pitchFamily="34" charset="0"/>
            </a:endParaRPr>
          </a:p>
        </p:txBody>
      </p:sp>
      <p:sp>
        <p:nvSpPr>
          <p:cNvPr id="32791" name="Rectangle 23"/>
          <p:cNvSpPr>
            <a:spLocks noChangeArrowheads="1"/>
          </p:cNvSpPr>
          <p:nvPr/>
        </p:nvSpPr>
        <p:spPr bwMode="auto">
          <a:xfrm>
            <a:off x="6200775" y="2568575"/>
            <a:ext cx="112713" cy="244475"/>
          </a:xfrm>
          <a:prstGeom prst="rect">
            <a:avLst/>
          </a:prstGeom>
          <a:noFill/>
          <a:ln w="9525">
            <a:noFill/>
            <a:miter lim="800000"/>
            <a:headEnd/>
            <a:tailEnd/>
          </a:ln>
        </p:spPr>
        <p:txBody>
          <a:bodyPr wrap="none" lIns="0" tIns="0" rIns="0" bIns="0">
            <a:spAutoFit/>
          </a:bodyPr>
          <a:lstStyle/>
          <a:p>
            <a:r>
              <a:rPr lang="en-CA" sz="1600">
                <a:solidFill>
                  <a:srgbClr val="000000"/>
                </a:solidFill>
                <a:latin typeface="Nimbus Roman No9 L"/>
              </a:rPr>
              <a:t>S</a:t>
            </a:r>
            <a:endParaRPr lang="en-CA" sz="2400">
              <a:latin typeface="Corbel" pitchFamily="34" charset="0"/>
            </a:endParaRPr>
          </a:p>
        </p:txBody>
      </p:sp>
      <p:sp>
        <p:nvSpPr>
          <p:cNvPr id="32792" name="Line 24"/>
          <p:cNvSpPr>
            <a:spLocks noChangeShapeType="1"/>
          </p:cNvSpPr>
          <p:nvPr/>
        </p:nvSpPr>
        <p:spPr bwMode="auto">
          <a:xfrm flipH="1">
            <a:off x="5916613" y="2590800"/>
            <a:ext cx="373062" cy="1588"/>
          </a:xfrm>
          <a:prstGeom prst="line">
            <a:avLst/>
          </a:prstGeom>
          <a:noFill/>
          <a:ln w="22225">
            <a:solidFill>
              <a:srgbClr val="000000"/>
            </a:solidFill>
            <a:round/>
            <a:headEnd/>
            <a:tailEnd/>
          </a:ln>
        </p:spPr>
        <p:txBody>
          <a:bodyPr/>
          <a:lstStyle/>
          <a:p>
            <a:endParaRPr lang="en-US"/>
          </a:p>
        </p:txBody>
      </p:sp>
      <p:sp>
        <p:nvSpPr>
          <p:cNvPr id="32793" name="Rectangle 25"/>
          <p:cNvSpPr>
            <a:spLocks noChangeArrowheads="1"/>
          </p:cNvSpPr>
          <p:nvPr/>
        </p:nvSpPr>
        <p:spPr bwMode="auto">
          <a:xfrm>
            <a:off x="5894388" y="2919413"/>
            <a:ext cx="134937" cy="244475"/>
          </a:xfrm>
          <a:prstGeom prst="rect">
            <a:avLst/>
          </a:prstGeom>
          <a:noFill/>
          <a:ln w="9525">
            <a:noFill/>
            <a:miter lim="800000"/>
            <a:headEnd/>
            <a:tailEnd/>
          </a:ln>
        </p:spPr>
        <p:txBody>
          <a:bodyPr wrap="none" lIns="0" tIns="0" rIns="0" bIns="0">
            <a:spAutoFit/>
          </a:bodyPr>
          <a:lstStyle/>
          <a:p>
            <a:r>
              <a:rPr lang="en-CA" sz="1600">
                <a:solidFill>
                  <a:srgbClr val="000000"/>
                </a:solidFill>
                <a:latin typeface="Nimbus Roman No9 L"/>
              </a:rPr>
              <a:t>C</a:t>
            </a:r>
            <a:endParaRPr lang="en-CA" sz="2400">
              <a:latin typeface="Corbel" pitchFamily="34" charset="0"/>
            </a:endParaRPr>
          </a:p>
        </p:txBody>
      </p:sp>
      <p:sp>
        <p:nvSpPr>
          <p:cNvPr id="32794" name="Rectangle 26"/>
          <p:cNvSpPr>
            <a:spLocks noChangeArrowheads="1"/>
          </p:cNvSpPr>
          <p:nvPr/>
        </p:nvSpPr>
        <p:spPr bwMode="auto">
          <a:xfrm>
            <a:off x="6048375" y="2919413"/>
            <a:ext cx="146050" cy="244475"/>
          </a:xfrm>
          <a:prstGeom prst="rect">
            <a:avLst/>
          </a:prstGeom>
          <a:noFill/>
          <a:ln w="9525">
            <a:noFill/>
            <a:miter lim="800000"/>
            <a:headEnd/>
            <a:tailEnd/>
          </a:ln>
        </p:spPr>
        <p:txBody>
          <a:bodyPr wrap="none" lIns="0" tIns="0" rIns="0" bIns="0">
            <a:spAutoFit/>
          </a:bodyPr>
          <a:lstStyle/>
          <a:p>
            <a:r>
              <a:rPr lang="en-CA" sz="1600">
                <a:solidFill>
                  <a:srgbClr val="000000"/>
                </a:solidFill>
                <a:latin typeface="Nimbus Roman No9 L"/>
              </a:rPr>
              <a:t>A</a:t>
            </a:r>
            <a:endParaRPr lang="en-CA" sz="2400">
              <a:latin typeface="Corbel" pitchFamily="34" charset="0"/>
            </a:endParaRPr>
          </a:p>
        </p:txBody>
      </p:sp>
      <p:sp>
        <p:nvSpPr>
          <p:cNvPr id="32795" name="Rectangle 27"/>
          <p:cNvSpPr>
            <a:spLocks noChangeArrowheads="1"/>
          </p:cNvSpPr>
          <p:nvPr/>
        </p:nvSpPr>
        <p:spPr bwMode="auto">
          <a:xfrm>
            <a:off x="6200775" y="2919413"/>
            <a:ext cx="112713" cy="244475"/>
          </a:xfrm>
          <a:prstGeom prst="rect">
            <a:avLst/>
          </a:prstGeom>
          <a:noFill/>
          <a:ln w="9525">
            <a:noFill/>
            <a:miter lim="800000"/>
            <a:headEnd/>
            <a:tailEnd/>
          </a:ln>
        </p:spPr>
        <p:txBody>
          <a:bodyPr wrap="none" lIns="0" tIns="0" rIns="0" bIns="0">
            <a:spAutoFit/>
          </a:bodyPr>
          <a:lstStyle/>
          <a:p>
            <a:r>
              <a:rPr lang="en-CA" sz="1600">
                <a:solidFill>
                  <a:srgbClr val="000000"/>
                </a:solidFill>
                <a:latin typeface="Nimbus Roman No9 L"/>
              </a:rPr>
              <a:t>S</a:t>
            </a:r>
            <a:endParaRPr lang="en-CA" sz="2400">
              <a:latin typeface="Corbel" pitchFamily="34" charset="0"/>
            </a:endParaRPr>
          </a:p>
        </p:txBody>
      </p:sp>
      <p:sp>
        <p:nvSpPr>
          <p:cNvPr id="32796" name="Line 28"/>
          <p:cNvSpPr>
            <a:spLocks noChangeShapeType="1"/>
          </p:cNvSpPr>
          <p:nvPr/>
        </p:nvSpPr>
        <p:spPr bwMode="auto">
          <a:xfrm flipH="1">
            <a:off x="5916613" y="2941638"/>
            <a:ext cx="373062" cy="1587"/>
          </a:xfrm>
          <a:prstGeom prst="line">
            <a:avLst/>
          </a:prstGeom>
          <a:noFill/>
          <a:ln w="22225">
            <a:solidFill>
              <a:srgbClr val="000000"/>
            </a:solidFill>
            <a:round/>
            <a:headEnd/>
            <a:tailEnd/>
          </a:ln>
        </p:spPr>
        <p:txBody>
          <a:bodyPr/>
          <a:lstStyle/>
          <a:p>
            <a:endParaRPr lang="en-US"/>
          </a:p>
        </p:txBody>
      </p:sp>
      <p:sp>
        <p:nvSpPr>
          <p:cNvPr id="32797" name="Rectangle 29"/>
          <p:cNvSpPr>
            <a:spLocks noChangeArrowheads="1"/>
          </p:cNvSpPr>
          <p:nvPr/>
        </p:nvSpPr>
        <p:spPr bwMode="auto">
          <a:xfrm>
            <a:off x="5894388" y="3270250"/>
            <a:ext cx="134937" cy="244475"/>
          </a:xfrm>
          <a:prstGeom prst="rect">
            <a:avLst/>
          </a:prstGeom>
          <a:noFill/>
          <a:ln w="9525">
            <a:noFill/>
            <a:miter lim="800000"/>
            <a:headEnd/>
            <a:tailEnd/>
          </a:ln>
        </p:spPr>
        <p:txBody>
          <a:bodyPr wrap="none" lIns="0" tIns="0" rIns="0" bIns="0">
            <a:spAutoFit/>
          </a:bodyPr>
          <a:lstStyle/>
          <a:p>
            <a:r>
              <a:rPr lang="en-CA" sz="1600">
                <a:solidFill>
                  <a:srgbClr val="000000"/>
                </a:solidFill>
                <a:latin typeface="Nimbus Roman No9 L"/>
              </a:rPr>
              <a:t>R</a:t>
            </a:r>
            <a:endParaRPr lang="en-CA" sz="2400">
              <a:latin typeface="Corbel" pitchFamily="34" charset="0"/>
            </a:endParaRPr>
          </a:p>
        </p:txBody>
      </p:sp>
      <p:sp>
        <p:nvSpPr>
          <p:cNvPr id="32798" name="Rectangle 30"/>
          <p:cNvSpPr>
            <a:spLocks noChangeArrowheads="1"/>
          </p:cNvSpPr>
          <p:nvPr/>
        </p:nvSpPr>
        <p:spPr bwMode="auto">
          <a:xfrm>
            <a:off x="6026150" y="3270250"/>
            <a:ext cx="57150" cy="244475"/>
          </a:xfrm>
          <a:prstGeom prst="rect">
            <a:avLst/>
          </a:prstGeom>
          <a:noFill/>
          <a:ln w="9525">
            <a:noFill/>
            <a:miter lim="800000"/>
            <a:headEnd/>
            <a:tailEnd/>
          </a:ln>
        </p:spPr>
        <p:txBody>
          <a:bodyPr wrap="none" lIns="0" tIns="0" rIns="0" bIns="0">
            <a:spAutoFit/>
          </a:bodyPr>
          <a:lstStyle/>
          <a:p>
            <a:r>
              <a:rPr lang="en-CA" sz="1600">
                <a:solidFill>
                  <a:srgbClr val="000000"/>
                </a:solidFill>
                <a:latin typeface="Nimbus Roman No9 L"/>
              </a:rPr>
              <a:t>/</a:t>
            </a:r>
            <a:endParaRPr lang="en-CA" sz="2400">
              <a:latin typeface="Corbel" pitchFamily="34" charset="0"/>
            </a:endParaRPr>
          </a:p>
        </p:txBody>
      </p:sp>
      <p:sp>
        <p:nvSpPr>
          <p:cNvPr id="32799" name="Rectangle 31"/>
          <p:cNvSpPr>
            <a:spLocks noChangeArrowheads="1"/>
          </p:cNvSpPr>
          <p:nvPr/>
        </p:nvSpPr>
        <p:spPr bwMode="auto">
          <a:xfrm>
            <a:off x="6135688" y="3270250"/>
            <a:ext cx="192087" cy="244475"/>
          </a:xfrm>
          <a:prstGeom prst="rect">
            <a:avLst/>
          </a:prstGeom>
          <a:noFill/>
          <a:ln w="9525">
            <a:noFill/>
            <a:miter lim="800000"/>
            <a:headEnd/>
            <a:tailEnd/>
          </a:ln>
        </p:spPr>
        <p:txBody>
          <a:bodyPr wrap="none" lIns="0" tIns="0" rIns="0" bIns="0">
            <a:spAutoFit/>
          </a:bodyPr>
          <a:lstStyle/>
          <a:p>
            <a:r>
              <a:rPr lang="en-CA" sz="1600">
                <a:solidFill>
                  <a:srgbClr val="000000"/>
                </a:solidFill>
                <a:latin typeface="Nimbus Roman No9 L"/>
              </a:rPr>
              <a:t>W</a:t>
            </a:r>
            <a:endParaRPr lang="en-CA" sz="2400">
              <a:latin typeface="Corbel" pitchFamily="34" charset="0"/>
            </a:endParaRPr>
          </a:p>
        </p:txBody>
      </p:sp>
      <p:sp>
        <p:nvSpPr>
          <p:cNvPr id="32800" name="Line 32"/>
          <p:cNvSpPr>
            <a:spLocks noChangeShapeType="1"/>
          </p:cNvSpPr>
          <p:nvPr/>
        </p:nvSpPr>
        <p:spPr bwMode="auto">
          <a:xfrm flipH="1">
            <a:off x="6135688" y="3294063"/>
            <a:ext cx="153987" cy="1587"/>
          </a:xfrm>
          <a:prstGeom prst="line">
            <a:avLst/>
          </a:prstGeom>
          <a:noFill/>
          <a:ln w="22225">
            <a:solidFill>
              <a:srgbClr val="000000"/>
            </a:solidFill>
            <a:round/>
            <a:headEnd/>
            <a:tailEnd/>
          </a:ln>
        </p:spPr>
        <p:txBody>
          <a:bodyPr/>
          <a:lstStyle/>
          <a:p>
            <a:endParaRPr lang="en-US"/>
          </a:p>
        </p:txBody>
      </p:sp>
      <p:sp>
        <p:nvSpPr>
          <p:cNvPr id="32801" name="Rectangle 33"/>
          <p:cNvSpPr>
            <a:spLocks noChangeArrowheads="1"/>
          </p:cNvSpPr>
          <p:nvPr/>
        </p:nvSpPr>
        <p:spPr bwMode="auto">
          <a:xfrm>
            <a:off x="5894388" y="3995738"/>
            <a:ext cx="485775" cy="244475"/>
          </a:xfrm>
          <a:prstGeom prst="rect">
            <a:avLst/>
          </a:prstGeom>
          <a:noFill/>
          <a:ln w="9525">
            <a:noFill/>
            <a:miter lim="800000"/>
            <a:headEnd/>
            <a:tailEnd/>
          </a:ln>
        </p:spPr>
        <p:txBody>
          <a:bodyPr wrap="none" lIns="0" tIns="0" rIns="0" bIns="0">
            <a:spAutoFit/>
          </a:bodyPr>
          <a:lstStyle/>
          <a:p>
            <a:r>
              <a:rPr lang="en-CA" sz="1600">
                <a:solidFill>
                  <a:srgbClr val="000000"/>
                </a:solidFill>
                <a:latin typeface="Nimbus Roman No9 L"/>
              </a:rPr>
              <a:t>Clock</a:t>
            </a:r>
            <a:endParaRPr lang="en-CA" sz="2400">
              <a:latin typeface="Corbel" pitchFamily="34" charset="0"/>
            </a:endParaRPr>
          </a:p>
        </p:txBody>
      </p:sp>
      <p:sp>
        <p:nvSpPr>
          <p:cNvPr id="32802" name="Rectangle 34"/>
          <p:cNvSpPr>
            <a:spLocks noChangeArrowheads="1"/>
          </p:cNvSpPr>
          <p:nvPr/>
        </p:nvSpPr>
        <p:spPr bwMode="auto">
          <a:xfrm>
            <a:off x="2906713" y="2193925"/>
            <a:ext cx="666750" cy="244475"/>
          </a:xfrm>
          <a:prstGeom prst="rect">
            <a:avLst/>
          </a:prstGeom>
          <a:noFill/>
          <a:ln w="9525">
            <a:noFill/>
            <a:miter lim="800000"/>
            <a:headEnd/>
            <a:tailEnd/>
          </a:ln>
        </p:spPr>
        <p:txBody>
          <a:bodyPr wrap="none" lIns="0" tIns="0" rIns="0" bIns="0">
            <a:spAutoFit/>
          </a:bodyPr>
          <a:lstStyle/>
          <a:p>
            <a:r>
              <a:rPr lang="en-CA" sz="1600">
                <a:solidFill>
                  <a:srgbClr val="000000"/>
                </a:solidFill>
                <a:latin typeface="Nimbus Roman No9 L"/>
              </a:rPr>
              <a:t>Address</a:t>
            </a:r>
            <a:endParaRPr lang="en-CA" sz="2400">
              <a:latin typeface="Corbel" pitchFamily="34" charset="0"/>
            </a:endParaRPr>
          </a:p>
        </p:txBody>
      </p:sp>
      <p:sp>
        <p:nvSpPr>
          <p:cNvPr id="32803" name="Rectangle 35"/>
          <p:cNvSpPr>
            <a:spLocks noChangeArrowheads="1"/>
          </p:cNvSpPr>
          <p:nvPr/>
        </p:nvSpPr>
        <p:spPr bwMode="auto">
          <a:xfrm>
            <a:off x="5586413" y="1909763"/>
            <a:ext cx="1095375" cy="244475"/>
          </a:xfrm>
          <a:prstGeom prst="rect">
            <a:avLst/>
          </a:prstGeom>
          <a:noFill/>
          <a:ln w="9525">
            <a:noFill/>
            <a:miter lim="800000"/>
            <a:headEnd/>
            <a:tailEnd/>
          </a:ln>
        </p:spPr>
        <p:txBody>
          <a:bodyPr wrap="none" lIns="0" tIns="0" rIns="0" bIns="0">
            <a:spAutoFit/>
          </a:bodyPr>
          <a:lstStyle/>
          <a:p>
            <a:r>
              <a:rPr lang="en-CA" sz="1600">
                <a:solidFill>
                  <a:srgbClr val="000000"/>
                </a:solidFill>
                <a:latin typeface="Nimbus Roman No9 L"/>
              </a:rPr>
              <a:t>Row/Column</a:t>
            </a:r>
            <a:endParaRPr lang="en-CA" sz="2400">
              <a:latin typeface="Corbel" pitchFamily="34" charset="0"/>
            </a:endParaRPr>
          </a:p>
        </p:txBody>
      </p:sp>
      <p:sp>
        <p:nvSpPr>
          <p:cNvPr id="32804" name="Rectangle 36"/>
          <p:cNvSpPr>
            <a:spLocks noChangeArrowheads="1"/>
          </p:cNvSpPr>
          <p:nvPr/>
        </p:nvSpPr>
        <p:spPr bwMode="auto">
          <a:xfrm>
            <a:off x="5827713" y="2106613"/>
            <a:ext cx="611187" cy="244475"/>
          </a:xfrm>
          <a:prstGeom prst="rect">
            <a:avLst/>
          </a:prstGeom>
          <a:noFill/>
          <a:ln w="9525">
            <a:noFill/>
            <a:miter lim="800000"/>
            <a:headEnd/>
            <a:tailEnd/>
          </a:ln>
        </p:spPr>
        <p:txBody>
          <a:bodyPr wrap="none" lIns="0" tIns="0" rIns="0" bIns="0">
            <a:spAutoFit/>
          </a:bodyPr>
          <a:lstStyle/>
          <a:p>
            <a:r>
              <a:rPr lang="en-CA" sz="1600">
                <a:solidFill>
                  <a:srgbClr val="000000"/>
                </a:solidFill>
                <a:latin typeface="Nimbus Roman No9 L"/>
              </a:rPr>
              <a:t>address</a:t>
            </a:r>
            <a:endParaRPr lang="en-CA" sz="2400">
              <a:latin typeface="Corbel" pitchFamily="34" charset="0"/>
            </a:endParaRPr>
          </a:p>
        </p:txBody>
      </p:sp>
      <p:sp>
        <p:nvSpPr>
          <p:cNvPr id="32805" name="Rectangle 37"/>
          <p:cNvSpPr>
            <a:spLocks noChangeArrowheads="1"/>
          </p:cNvSpPr>
          <p:nvPr/>
        </p:nvSpPr>
        <p:spPr bwMode="auto">
          <a:xfrm>
            <a:off x="4311650" y="3028950"/>
            <a:ext cx="701675" cy="244475"/>
          </a:xfrm>
          <a:prstGeom prst="rect">
            <a:avLst/>
          </a:prstGeom>
          <a:noFill/>
          <a:ln w="9525">
            <a:noFill/>
            <a:miter lim="800000"/>
            <a:headEnd/>
            <a:tailEnd/>
          </a:ln>
        </p:spPr>
        <p:txBody>
          <a:bodyPr wrap="none" lIns="0" tIns="0" rIns="0" bIns="0">
            <a:spAutoFit/>
          </a:bodyPr>
          <a:lstStyle/>
          <a:p>
            <a:r>
              <a:rPr lang="en-CA" sz="1600">
                <a:solidFill>
                  <a:srgbClr val="000000"/>
                </a:solidFill>
                <a:latin typeface="Nimbus Roman No9 L"/>
              </a:rPr>
              <a:t>Memory</a:t>
            </a:r>
            <a:endParaRPr lang="en-CA" sz="2400">
              <a:latin typeface="Corbel" pitchFamily="34" charset="0"/>
            </a:endParaRPr>
          </a:p>
        </p:txBody>
      </p:sp>
      <p:sp>
        <p:nvSpPr>
          <p:cNvPr id="32806" name="Rectangle 38"/>
          <p:cNvSpPr>
            <a:spLocks noChangeArrowheads="1"/>
          </p:cNvSpPr>
          <p:nvPr/>
        </p:nvSpPr>
        <p:spPr bwMode="auto">
          <a:xfrm>
            <a:off x="4268788" y="3249613"/>
            <a:ext cx="793750" cy="244475"/>
          </a:xfrm>
          <a:prstGeom prst="rect">
            <a:avLst/>
          </a:prstGeom>
          <a:noFill/>
          <a:ln w="9525">
            <a:noFill/>
            <a:miter lim="800000"/>
            <a:headEnd/>
            <a:tailEnd/>
          </a:ln>
        </p:spPr>
        <p:txBody>
          <a:bodyPr wrap="none" lIns="0" tIns="0" rIns="0" bIns="0">
            <a:spAutoFit/>
          </a:bodyPr>
          <a:lstStyle/>
          <a:p>
            <a:r>
              <a:rPr lang="en-CA" sz="1600">
                <a:solidFill>
                  <a:srgbClr val="000000"/>
                </a:solidFill>
                <a:latin typeface="Nimbus Roman No9 L"/>
              </a:rPr>
              <a:t>controller</a:t>
            </a:r>
            <a:endParaRPr lang="en-CA" sz="2400">
              <a:latin typeface="Corbel" pitchFamily="34" charset="0"/>
            </a:endParaRPr>
          </a:p>
        </p:txBody>
      </p:sp>
      <p:sp>
        <p:nvSpPr>
          <p:cNvPr id="32807" name="Freeform 39"/>
          <p:cNvSpPr>
            <a:spLocks/>
          </p:cNvSpPr>
          <p:nvPr/>
        </p:nvSpPr>
        <p:spPr bwMode="auto">
          <a:xfrm>
            <a:off x="3806825" y="3008313"/>
            <a:ext cx="131763" cy="65087"/>
          </a:xfrm>
          <a:custGeom>
            <a:avLst/>
            <a:gdLst>
              <a:gd name="T0" fmla="*/ 0 w 6"/>
              <a:gd name="T1" fmla="*/ 3 h 3"/>
              <a:gd name="T2" fmla="*/ 6 w 6"/>
              <a:gd name="T3" fmla="*/ 1 h 3"/>
              <a:gd name="T4" fmla="*/ 0 w 6"/>
              <a:gd name="T5" fmla="*/ 0 h 3"/>
              <a:gd name="T6" fmla="*/ 0 w 6"/>
              <a:gd name="T7" fmla="*/ 1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2225">
            <a:solidFill>
              <a:srgbClr val="000000"/>
            </a:solidFill>
            <a:prstDash val="solid"/>
            <a:round/>
            <a:headEnd/>
            <a:tailEnd/>
          </a:ln>
        </p:spPr>
        <p:txBody>
          <a:bodyPr/>
          <a:lstStyle/>
          <a:p>
            <a:endParaRPr lang="en-US"/>
          </a:p>
        </p:txBody>
      </p:sp>
      <p:sp>
        <p:nvSpPr>
          <p:cNvPr id="32808" name="Freeform 40"/>
          <p:cNvSpPr>
            <a:spLocks/>
          </p:cNvSpPr>
          <p:nvPr/>
        </p:nvSpPr>
        <p:spPr bwMode="auto">
          <a:xfrm>
            <a:off x="3806825" y="3008313"/>
            <a:ext cx="131763" cy="65087"/>
          </a:xfrm>
          <a:custGeom>
            <a:avLst/>
            <a:gdLst>
              <a:gd name="T0" fmla="*/ 0 w 83"/>
              <a:gd name="T1" fmla="*/ 41 h 41"/>
              <a:gd name="T2" fmla="*/ 83 w 83"/>
              <a:gd name="T3" fmla="*/ 14 h 41"/>
              <a:gd name="T4" fmla="*/ 0 w 83"/>
              <a:gd name="T5" fmla="*/ 0 h 41"/>
              <a:gd name="T6" fmla="*/ 0 w 83"/>
              <a:gd name="T7" fmla="*/ 14 h 41"/>
              <a:gd name="T8" fmla="*/ 0 w 83"/>
              <a:gd name="T9" fmla="*/ 41 h 41"/>
              <a:gd name="T10" fmla="*/ 0 60000 65536"/>
              <a:gd name="T11" fmla="*/ 0 60000 65536"/>
              <a:gd name="T12" fmla="*/ 0 60000 65536"/>
              <a:gd name="T13" fmla="*/ 0 60000 65536"/>
              <a:gd name="T14" fmla="*/ 0 60000 65536"/>
              <a:gd name="T15" fmla="*/ 0 w 83"/>
              <a:gd name="T16" fmla="*/ 0 h 41"/>
              <a:gd name="T17" fmla="*/ 83 w 83"/>
              <a:gd name="T18" fmla="*/ 41 h 41"/>
            </a:gdLst>
            <a:ahLst/>
            <a:cxnLst>
              <a:cxn ang="T10">
                <a:pos x="T0" y="T1"/>
              </a:cxn>
              <a:cxn ang="T11">
                <a:pos x="T2" y="T3"/>
              </a:cxn>
              <a:cxn ang="T12">
                <a:pos x="T4" y="T5"/>
              </a:cxn>
              <a:cxn ang="T13">
                <a:pos x="T6" y="T7"/>
              </a:cxn>
              <a:cxn ang="T14">
                <a:pos x="T8" y="T9"/>
              </a:cxn>
            </a:cxnLst>
            <a:rect l="T15" t="T16" r="T17" b="T18"/>
            <a:pathLst>
              <a:path w="83" h="41">
                <a:moveTo>
                  <a:pt x="0" y="41"/>
                </a:moveTo>
                <a:lnTo>
                  <a:pt x="83" y="14"/>
                </a:lnTo>
                <a:lnTo>
                  <a:pt x="0" y="0"/>
                </a:lnTo>
                <a:lnTo>
                  <a:pt x="0" y="14"/>
                </a:lnTo>
                <a:lnTo>
                  <a:pt x="0" y="41"/>
                </a:lnTo>
                <a:close/>
              </a:path>
            </a:pathLst>
          </a:custGeom>
          <a:solidFill>
            <a:srgbClr val="000000"/>
          </a:solidFill>
          <a:ln w="0">
            <a:solidFill>
              <a:srgbClr val="000000"/>
            </a:solidFill>
            <a:prstDash val="solid"/>
            <a:round/>
            <a:headEnd/>
            <a:tailEnd/>
          </a:ln>
        </p:spPr>
        <p:txBody>
          <a:bodyPr/>
          <a:lstStyle/>
          <a:p>
            <a:endParaRPr lang="en-US"/>
          </a:p>
        </p:txBody>
      </p:sp>
      <p:sp>
        <p:nvSpPr>
          <p:cNvPr id="32809" name="Line 41"/>
          <p:cNvSpPr>
            <a:spLocks noChangeShapeType="1"/>
          </p:cNvSpPr>
          <p:nvPr/>
        </p:nvSpPr>
        <p:spPr bwMode="auto">
          <a:xfrm flipH="1">
            <a:off x="2400300" y="3030538"/>
            <a:ext cx="1406525" cy="1587"/>
          </a:xfrm>
          <a:prstGeom prst="line">
            <a:avLst/>
          </a:prstGeom>
          <a:noFill/>
          <a:ln w="22225">
            <a:solidFill>
              <a:srgbClr val="000000"/>
            </a:solidFill>
            <a:round/>
            <a:headEnd/>
            <a:tailEnd/>
          </a:ln>
        </p:spPr>
        <p:txBody>
          <a:bodyPr/>
          <a:lstStyle/>
          <a:p>
            <a:endParaRPr lang="en-US"/>
          </a:p>
        </p:txBody>
      </p:sp>
      <p:sp>
        <p:nvSpPr>
          <p:cNvPr id="32810" name="Rectangle 42"/>
          <p:cNvSpPr>
            <a:spLocks noChangeArrowheads="1"/>
          </p:cNvSpPr>
          <p:nvPr/>
        </p:nvSpPr>
        <p:spPr bwMode="auto">
          <a:xfrm>
            <a:off x="2949575" y="2765425"/>
            <a:ext cx="134938" cy="244475"/>
          </a:xfrm>
          <a:prstGeom prst="rect">
            <a:avLst/>
          </a:prstGeom>
          <a:noFill/>
          <a:ln w="9525">
            <a:noFill/>
            <a:miter lim="800000"/>
            <a:headEnd/>
            <a:tailEnd/>
          </a:ln>
        </p:spPr>
        <p:txBody>
          <a:bodyPr wrap="none" lIns="0" tIns="0" rIns="0" bIns="0">
            <a:spAutoFit/>
          </a:bodyPr>
          <a:lstStyle/>
          <a:p>
            <a:r>
              <a:rPr lang="en-CA" sz="1600">
                <a:solidFill>
                  <a:srgbClr val="000000"/>
                </a:solidFill>
                <a:latin typeface="Nimbus Roman No9 L"/>
              </a:rPr>
              <a:t>R</a:t>
            </a:r>
            <a:endParaRPr lang="en-CA" sz="2400">
              <a:latin typeface="Corbel" pitchFamily="34" charset="0"/>
            </a:endParaRPr>
          </a:p>
        </p:txBody>
      </p:sp>
      <p:sp>
        <p:nvSpPr>
          <p:cNvPr id="32811" name="Rectangle 43"/>
          <p:cNvSpPr>
            <a:spLocks noChangeArrowheads="1"/>
          </p:cNvSpPr>
          <p:nvPr/>
        </p:nvSpPr>
        <p:spPr bwMode="auto">
          <a:xfrm>
            <a:off x="3081338" y="2765425"/>
            <a:ext cx="57150" cy="244475"/>
          </a:xfrm>
          <a:prstGeom prst="rect">
            <a:avLst/>
          </a:prstGeom>
          <a:noFill/>
          <a:ln w="9525">
            <a:noFill/>
            <a:miter lim="800000"/>
            <a:headEnd/>
            <a:tailEnd/>
          </a:ln>
        </p:spPr>
        <p:txBody>
          <a:bodyPr wrap="none" lIns="0" tIns="0" rIns="0" bIns="0">
            <a:spAutoFit/>
          </a:bodyPr>
          <a:lstStyle/>
          <a:p>
            <a:r>
              <a:rPr lang="en-CA" sz="1600">
                <a:solidFill>
                  <a:srgbClr val="000000"/>
                </a:solidFill>
                <a:latin typeface="Nimbus Roman No9 L"/>
              </a:rPr>
              <a:t>/</a:t>
            </a:r>
            <a:endParaRPr lang="en-CA" sz="2400">
              <a:latin typeface="Corbel" pitchFamily="34" charset="0"/>
            </a:endParaRPr>
          </a:p>
        </p:txBody>
      </p:sp>
      <p:sp>
        <p:nvSpPr>
          <p:cNvPr id="32812" name="Rectangle 44"/>
          <p:cNvSpPr>
            <a:spLocks noChangeArrowheads="1"/>
          </p:cNvSpPr>
          <p:nvPr/>
        </p:nvSpPr>
        <p:spPr bwMode="auto">
          <a:xfrm>
            <a:off x="3192463" y="2765425"/>
            <a:ext cx="192087" cy="244475"/>
          </a:xfrm>
          <a:prstGeom prst="rect">
            <a:avLst/>
          </a:prstGeom>
          <a:noFill/>
          <a:ln w="9525">
            <a:noFill/>
            <a:miter lim="800000"/>
            <a:headEnd/>
            <a:tailEnd/>
          </a:ln>
        </p:spPr>
        <p:txBody>
          <a:bodyPr wrap="none" lIns="0" tIns="0" rIns="0" bIns="0">
            <a:spAutoFit/>
          </a:bodyPr>
          <a:lstStyle/>
          <a:p>
            <a:r>
              <a:rPr lang="en-CA" sz="1600">
                <a:solidFill>
                  <a:srgbClr val="000000"/>
                </a:solidFill>
                <a:latin typeface="Nimbus Roman No9 L"/>
              </a:rPr>
              <a:t>W</a:t>
            </a:r>
            <a:endParaRPr lang="en-CA" sz="2400">
              <a:latin typeface="Corbel" pitchFamily="34" charset="0"/>
            </a:endParaRPr>
          </a:p>
        </p:txBody>
      </p:sp>
      <p:sp>
        <p:nvSpPr>
          <p:cNvPr id="32813" name="Line 45"/>
          <p:cNvSpPr>
            <a:spLocks noChangeShapeType="1"/>
          </p:cNvSpPr>
          <p:nvPr/>
        </p:nvSpPr>
        <p:spPr bwMode="auto">
          <a:xfrm flipH="1">
            <a:off x="3192463" y="2787650"/>
            <a:ext cx="152400" cy="1588"/>
          </a:xfrm>
          <a:prstGeom prst="line">
            <a:avLst/>
          </a:prstGeom>
          <a:noFill/>
          <a:ln w="22225">
            <a:solidFill>
              <a:srgbClr val="000000"/>
            </a:solidFill>
            <a:round/>
            <a:headEnd/>
            <a:tailEnd/>
          </a:ln>
        </p:spPr>
        <p:txBody>
          <a:bodyPr/>
          <a:lstStyle/>
          <a:p>
            <a:endParaRPr lang="en-US"/>
          </a:p>
        </p:txBody>
      </p:sp>
      <p:sp>
        <p:nvSpPr>
          <p:cNvPr id="32814" name="Freeform 46"/>
          <p:cNvSpPr>
            <a:spLocks/>
          </p:cNvSpPr>
          <p:nvPr/>
        </p:nvSpPr>
        <p:spPr bwMode="auto">
          <a:xfrm>
            <a:off x="3806825" y="4040188"/>
            <a:ext cx="131763" cy="66675"/>
          </a:xfrm>
          <a:custGeom>
            <a:avLst/>
            <a:gdLst>
              <a:gd name="T0" fmla="*/ 0 w 6"/>
              <a:gd name="T1" fmla="*/ 3 h 3"/>
              <a:gd name="T2" fmla="*/ 6 w 6"/>
              <a:gd name="T3" fmla="*/ 1 h 3"/>
              <a:gd name="T4" fmla="*/ 0 w 6"/>
              <a:gd name="T5" fmla="*/ 0 h 3"/>
              <a:gd name="T6" fmla="*/ 0 w 6"/>
              <a:gd name="T7" fmla="*/ 1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2225">
            <a:solidFill>
              <a:srgbClr val="000000"/>
            </a:solidFill>
            <a:prstDash val="solid"/>
            <a:round/>
            <a:headEnd/>
            <a:tailEnd/>
          </a:ln>
        </p:spPr>
        <p:txBody>
          <a:bodyPr/>
          <a:lstStyle/>
          <a:p>
            <a:endParaRPr lang="en-US"/>
          </a:p>
        </p:txBody>
      </p:sp>
      <p:sp>
        <p:nvSpPr>
          <p:cNvPr id="32815" name="Freeform 47"/>
          <p:cNvSpPr>
            <a:spLocks/>
          </p:cNvSpPr>
          <p:nvPr/>
        </p:nvSpPr>
        <p:spPr bwMode="auto">
          <a:xfrm>
            <a:off x="3806825" y="4040188"/>
            <a:ext cx="131763" cy="66675"/>
          </a:xfrm>
          <a:custGeom>
            <a:avLst/>
            <a:gdLst>
              <a:gd name="T0" fmla="*/ 0 w 83"/>
              <a:gd name="T1" fmla="*/ 42 h 42"/>
              <a:gd name="T2" fmla="*/ 83 w 83"/>
              <a:gd name="T3" fmla="*/ 14 h 42"/>
              <a:gd name="T4" fmla="*/ 0 w 83"/>
              <a:gd name="T5" fmla="*/ 0 h 42"/>
              <a:gd name="T6" fmla="*/ 0 w 83"/>
              <a:gd name="T7" fmla="*/ 14 h 42"/>
              <a:gd name="T8" fmla="*/ 0 w 83"/>
              <a:gd name="T9" fmla="*/ 42 h 42"/>
              <a:gd name="T10" fmla="*/ 0 60000 65536"/>
              <a:gd name="T11" fmla="*/ 0 60000 65536"/>
              <a:gd name="T12" fmla="*/ 0 60000 65536"/>
              <a:gd name="T13" fmla="*/ 0 60000 65536"/>
              <a:gd name="T14" fmla="*/ 0 60000 65536"/>
              <a:gd name="T15" fmla="*/ 0 w 83"/>
              <a:gd name="T16" fmla="*/ 0 h 42"/>
              <a:gd name="T17" fmla="*/ 83 w 83"/>
              <a:gd name="T18" fmla="*/ 42 h 42"/>
            </a:gdLst>
            <a:ahLst/>
            <a:cxnLst>
              <a:cxn ang="T10">
                <a:pos x="T0" y="T1"/>
              </a:cxn>
              <a:cxn ang="T11">
                <a:pos x="T2" y="T3"/>
              </a:cxn>
              <a:cxn ang="T12">
                <a:pos x="T4" y="T5"/>
              </a:cxn>
              <a:cxn ang="T13">
                <a:pos x="T6" y="T7"/>
              </a:cxn>
              <a:cxn ang="T14">
                <a:pos x="T8" y="T9"/>
              </a:cxn>
            </a:cxnLst>
            <a:rect l="T15" t="T16" r="T17" b="T18"/>
            <a:pathLst>
              <a:path w="83" h="42">
                <a:moveTo>
                  <a:pt x="0" y="42"/>
                </a:moveTo>
                <a:lnTo>
                  <a:pt x="83" y="14"/>
                </a:lnTo>
                <a:lnTo>
                  <a:pt x="0" y="0"/>
                </a:lnTo>
                <a:lnTo>
                  <a:pt x="0" y="14"/>
                </a:lnTo>
                <a:lnTo>
                  <a:pt x="0" y="42"/>
                </a:lnTo>
                <a:close/>
              </a:path>
            </a:pathLst>
          </a:custGeom>
          <a:solidFill>
            <a:srgbClr val="000000"/>
          </a:solidFill>
          <a:ln w="0">
            <a:solidFill>
              <a:srgbClr val="000000"/>
            </a:solidFill>
            <a:prstDash val="solid"/>
            <a:round/>
            <a:headEnd/>
            <a:tailEnd/>
          </a:ln>
        </p:spPr>
        <p:txBody>
          <a:bodyPr/>
          <a:lstStyle/>
          <a:p>
            <a:endParaRPr lang="en-US"/>
          </a:p>
        </p:txBody>
      </p:sp>
      <p:sp>
        <p:nvSpPr>
          <p:cNvPr id="32816" name="Line 48"/>
          <p:cNvSpPr>
            <a:spLocks noChangeShapeType="1"/>
          </p:cNvSpPr>
          <p:nvPr/>
        </p:nvSpPr>
        <p:spPr bwMode="auto">
          <a:xfrm flipH="1">
            <a:off x="2400300" y="4062413"/>
            <a:ext cx="1406525" cy="1587"/>
          </a:xfrm>
          <a:prstGeom prst="line">
            <a:avLst/>
          </a:prstGeom>
          <a:noFill/>
          <a:ln w="22225">
            <a:solidFill>
              <a:srgbClr val="000000"/>
            </a:solidFill>
            <a:round/>
            <a:headEnd/>
            <a:tailEnd/>
          </a:ln>
        </p:spPr>
        <p:txBody>
          <a:bodyPr/>
          <a:lstStyle/>
          <a:p>
            <a:endParaRPr lang="en-US"/>
          </a:p>
        </p:txBody>
      </p:sp>
      <p:sp>
        <p:nvSpPr>
          <p:cNvPr id="32817" name="Rectangle 49"/>
          <p:cNvSpPr>
            <a:spLocks noChangeArrowheads="1"/>
          </p:cNvSpPr>
          <p:nvPr/>
        </p:nvSpPr>
        <p:spPr bwMode="auto">
          <a:xfrm>
            <a:off x="2949575" y="3797300"/>
            <a:ext cx="485775" cy="244475"/>
          </a:xfrm>
          <a:prstGeom prst="rect">
            <a:avLst/>
          </a:prstGeom>
          <a:noFill/>
          <a:ln w="9525">
            <a:noFill/>
            <a:miter lim="800000"/>
            <a:headEnd/>
            <a:tailEnd/>
          </a:ln>
        </p:spPr>
        <p:txBody>
          <a:bodyPr wrap="none" lIns="0" tIns="0" rIns="0" bIns="0">
            <a:spAutoFit/>
          </a:bodyPr>
          <a:lstStyle/>
          <a:p>
            <a:r>
              <a:rPr lang="en-CA" sz="1600">
                <a:solidFill>
                  <a:srgbClr val="000000"/>
                </a:solidFill>
                <a:latin typeface="Nimbus Roman No9 L"/>
              </a:rPr>
              <a:t>Clock</a:t>
            </a:r>
            <a:endParaRPr lang="en-CA" sz="2400">
              <a:latin typeface="Corbel" pitchFamily="34" charset="0"/>
            </a:endParaRPr>
          </a:p>
        </p:txBody>
      </p:sp>
      <p:sp>
        <p:nvSpPr>
          <p:cNvPr id="32818" name="Freeform 50"/>
          <p:cNvSpPr>
            <a:spLocks/>
          </p:cNvSpPr>
          <p:nvPr/>
        </p:nvSpPr>
        <p:spPr bwMode="auto">
          <a:xfrm>
            <a:off x="3806825" y="3535363"/>
            <a:ext cx="131763" cy="44450"/>
          </a:xfrm>
          <a:custGeom>
            <a:avLst/>
            <a:gdLst>
              <a:gd name="T0" fmla="*/ 0 w 6"/>
              <a:gd name="T1" fmla="*/ 2 h 2"/>
              <a:gd name="T2" fmla="*/ 6 w 6"/>
              <a:gd name="T3" fmla="*/ 1 h 2"/>
              <a:gd name="T4" fmla="*/ 0 w 6"/>
              <a:gd name="T5" fmla="*/ 0 h 2"/>
              <a:gd name="T6" fmla="*/ 0 w 6"/>
              <a:gd name="T7" fmla="*/ 1 h 2"/>
              <a:gd name="T8" fmla="*/ 0 w 6"/>
              <a:gd name="T9" fmla="*/ 2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2225">
            <a:solidFill>
              <a:srgbClr val="000000"/>
            </a:solidFill>
            <a:prstDash val="solid"/>
            <a:round/>
            <a:headEnd/>
            <a:tailEnd/>
          </a:ln>
        </p:spPr>
        <p:txBody>
          <a:bodyPr/>
          <a:lstStyle/>
          <a:p>
            <a:endParaRPr lang="en-US"/>
          </a:p>
        </p:txBody>
      </p:sp>
      <p:sp>
        <p:nvSpPr>
          <p:cNvPr id="32819" name="Freeform 51"/>
          <p:cNvSpPr>
            <a:spLocks/>
          </p:cNvSpPr>
          <p:nvPr/>
        </p:nvSpPr>
        <p:spPr bwMode="auto">
          <a:xfrm>
            <a:off x="3806825" y="3535363"/>
            <a:ext cx="131763" cy="44450"/>
          </a:xfrm>
          <a:custGeom>
            <a:avLst/>
            <a:gdLst>
              <a:gd name="T0" fmla="*/ 0 w 83"/>
              <a:gd name="T1" fmla="*/ 28 h 28"/>
              <a:gd name="T2" fmla="*/ 83 w 83"/>
              <a:gd name="T3" fmla="*/ 14 h 28"/>
              <a:gd name="T4" fmla="*/ 0 w 83"/>
              <a:gd name="T5" fmla="*/ 0 h 28"/>
              <a:gd name="T6" fmla="*/ 0 w 83"/>
              <a:gd name="T7" fmla="*/ 14 h 28"/>
              <a:gd name="T8" fmla="*/ 0 w 83"/>
              <a:gd name="T9" fmla="*/ 28 h 28"/>
              <a:gd name="T10" fmla="*/ 0 60000 65536"/>
              <a:gd name="T11" fmla="*/ 0 60000 65536"/>
              <a:gd name="T12" fmla="*/ 0 60000 65536"/>
              <a:gd name="T13" fmla="*/ 0 60000 65536"/>
              <a:gd name="T14" fmla="*/ 0 60000 65536"/>
              <a:gd name="T15" fmla="*/ 0 w 83"/>
              <a:gd name="T16" fmla="*/ 0 h 28"/>
              <a:gd name="T17" fmla="*/ 83 w 83"/>
              <a:gd name="T18" fmla="*/ 28 h 28"/>
            </a:gdLst>
            <a:ahLst/>
            <a:cxnLst>
              <a:cxn ang="T10">
                <a:pos x="T0" y="T1"/>
              </a:cxn>
              <a:cxn ang="T11">
                <a:pos x="T2" y="T3"/>
              </a:cxn>
              <a:cxn ang="T12">
                <a:pos x="T4" y="T5"/>
              </a:cxn>
              <a:cxn ang="T13">
                <a:pos x="T6" y="T7"/>
              </a:cxn>
              <a:cxn ang="T14">
                <a:pos x="T8" y="T9"/>
              </a:cxn>
            </a:cxnLst>
            <a:rect l="T15" t="T16" r="T17" b="T18"/>
            <a:pathLst>
              <a:path w="83" h="28">
                <a:moveTo>
                  <a:pt x="0" y="28"/>
                </a:moveTo>
                <a:lnTo>
                  <a:pt x="83" y="14"/>
                </a:lnTo>
                <a:lnTo>
                  <a:pt x="0" y="0"/>
                </a:lnTo>
                <a:lnTo>
                  <a:pt x="0" y="14"/>
                </a:lnTo>
                <a:lnTo>
                  <a:pt x="0" y="28"/>
                </a:lnTo>
                <a:close/>
              </a:path>
            </a:pathLst>
          </a:custGeom>
          <a:solidFill>
            <a:srgbClr val="000000"/>
          </a:solidFill>
          <a:ln w="0">
            <a:solidFill>
              <a:srgbClr val="000000"/>
            </a:solidFill>
            <a:prstDash val="solid"/>
            <a:round/>
            <a:headEnd/>
            <a:tailEnd/>
          </a:ln>
        </p:spPr>
        <p:txBody>
          <a:bodyPr/>
          <a:lstStyle/>
          <a:p>
            <a:endParaRPr lang="en-US"/>
          </a:p>
        </p:txBody>
      </p:sp>
      <p:sp>
        <p:nvSpPr>
          <p:cNvPr id="32820" name="Line 52"/>
          <p:cNvSpPr>
            <a:spLocks noChangeShapeType="1"/>
          </p:cNvSpPr>
          <p:nvPr/>
        </p:nvSpPr>
        <p:spPr bwMode="auto">
          <a:xfrm flipH="1">
            <a:off x="2400300" y="3557588"/>
            <a:ext cx="1406525" cy="1587"/>
          </a:xfrm>
          <a:prstGeom prst="line">
            <a:avLst/>
          </a:prstGeom>
          <a:noFill/>
          <a:ln w="22225">
            <a:solidFill>
              <a:srgbClr val="000000"/>
            </a:solidFill>
            <a:round/>
            <a:headEnd/>
            <a:tailEnd/>
          </a:ln>
        </p:spPr>
        <p:txBody>
          <a:bodyPr/>
          <a:lstStyle/>
          <a:p>
            <a:endParaRPr lang="en-US"/>
          </a:p>
        </p:txBody>
      </p:sp>
      <p:sp>
        <p:nvSpPr>
          <p:cNvPr id="32821" name="Rectangle 53"/>
          <p:cNvSpPr>
            <a:spLocks noChangeArrowheads="1"/>
          </p:cNvSpPr>
          <p:nvPr/>
        </p:nvSpPr>
        <p:spPr bwMode="auto">
          <a:xfrm>
            <a:off x="2862263" y="3270250"/>
            <a:ext cx="655637" cy="244475"/>
          </a:xfrm>
          <a:prstGeom prst="rect">
            <a:avLst/>
          </a:prstGeom>
          <a:noFill/>
          <a:ln w="9525">
            <a:noFill/>
            <a:miter lim="800000"/>
            <a:headEnd/>
            <a:tailEnd/>
          </a:ln>
        </p:spPr>
        <p:txBody>
          <a:bodyPr wrap="none" lIns="0" tIns="0" rIns="0" bIns="0">
            <a:spAutoFit/>
          </a:bodyPr>
          <a:lstStyle/>
          <a:p>
            <a:r>
              <a:rPr lang="en-CA" sz="1600">
                <a:solidFill>
                  <a:srgbClr val="000000"/>
                </a:solidFill>
                <a:latin typeface="Nimbus Roman No9 L"/>
              </a:rPr>
              <a:t>Request</a:t>
            </a:r>
            <a:endParaRPr lang="en-CA" sz="2400">
              <a:latin typeface="Corbel" pitchFamily="34" charset="0"/>
            </a:endParaRPr>
          </a:p>
        </p:txBody>
      </p:sp>
      <p:sp>
        <p:nvSpPr>
          <p:cNvPr id="32822" name="Freeform 54"/>
          <p:cNvSpPr>
            <a:spLocks/>
          </p:cNvSpPr>
          <p:nvPr/>
        </p:nvSpPr>
        <p:spPr bwMode="auto">
          <a:xfrm>
            <a:off x="6772275" y="4238625"/>
            <a:ext cx="131763" cy="42863"/>
          </a:xfrm>
          <a:custGeom>
            <a:avLst/>
            <a:gdLst>
              <a:gd name="T0" fmla="*/ 0 w 6"/>
              <a:gd name="T1" fmla="*/ 2 h 2"/>
              <a:gd name="T2" fmla="*/ 6 w 6"/>
              <a:gd name="T3" fmla="*/ 1 h 2"/>
              <a:gd name="T4" fmla="*/ 0 w 6"/>
              <a:gd name="T5" fmla="*/ 0 h 2"/>
              <a:gd name="T6" fmla="*/ 0 w 6"/>
              <a:gd name="T7" fmla="*/ 1 h 2"/>
              <a:gd name="T8" fmla="*/ 0 w 6"/>
              <a:gd name="T9" fmla="*/ 2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22225">
            <a:solidFill>
              <a:srgbClr val="000000"/>
            </a:solidFill>
            <a:prstDash val="solid"/>
            <a:round/>
            <a:headEnd/>
            <a:tailEnd/>
          </a:ln>
        </p:spPr>
        <p:txBody>
          <a:bodyPr/>
          <a:lstStyle/>
          <a:p>
            <a:endParaRPr lang="en-US"/>
          </a:p>
        </p:txBody>
      </p:sp>
      <p:sp>
        <p:nvSpPr>
          <p:cNvPr id="32823" name="Freeform 55"/>
          <p:cNvSpPr>
            <a:spLocks/>
          </p:cNvSpPr>
          <p:nvPr/>
        </p:nvSpPr>
        <p:spPr bwMode="auto">
          <a:xfrm>
            <a:off x="6772275" y="4238625"/>
            <a:ext cx="131763" cy="42863"/>
          </a:xfrm>
          <a:custGeom>
            <a:avLst/>
            <a:gdLst>
              <a:gd name="T0" fmla="*/ 0 w 83"/>
              <a:gd name="T1" fmla="*/ 27 h 27"/>
              <a:gd name="T2" fmla="*/ 83 w 83"/>
              <a:gd name="T3" fmla="*/ 13 h 27"/>
              <a:gd name="T4" fmla="*/ 0 w 83"/>
              <a:gd name="T5" fmla="*/ 0 h 27"/>
              <a:gd name="T6" fmla="*/ 0 w 83"/>
              <a:gd name="T7" fmla="*/ 13 h 27"/>
              <a:gd name="T8" fmla="*/ 0 w 83"/>
              <a:gd name="T9" fmla="*/ 27 h 27"/>
              <a:gd name="T10" fmla="*/ 0 60000 65536"/>
              <a:gd name="T11" fmla="*/ 0 60000 65536"/>
              <a:gd name="T12" fmla="*/ 0 60000 65536"/>
              <a:gd name="T13" fmla="*/ 0 60000 65536"/>
              <a:gd name="T14" fmla="*/ 0 60000 65536"/>
              <a:gd name="T15" fmla="*/ 0 w 83"/>
              <a:gd name="T16" fmla="*/ 0 h 27"/>
              <a:gd name="T17" fmla="*/ 83 w 83"/>
              <a:gd name="T18" fmla="*/ 27 h 27"/>
            </a:gdLst>
            <a:ahLst/>
            <a:cxnLst>
              <a:cxn ang="T10">
                <a:pos x="T0" y="T1"/>
              </a:cxn>
              <a:cxn ang="T11">
                <a:pos x="T2" y="T3"/>
              </a:cxn>
              <a:cxn ang="T12">
                <a:pos x="T4" y="T5"/>
              </a:cxn>
              <a:cxn ang="T13">
                <a:pos x="T6" y="T7"/>
              </a:cxn>
              <a:cxn ang="T14">
                <a:pos x="T8" y="T9"/>
              </a:cxn>
            </a:cxnLst>
            <a:rect l="T15" t="T16" r="T17" b="T18"/>
            <a:pathLst>
              <a:path w="83" h="27">
                <a:moveTo>
                  <a:pt x="0" y="27"/>
                </a:moveTo>
                <a:lnTo>
                  <a:pt x="83" y="13"/>
                </a:lnTo>
                <a:lnTo>
                  <a:pt x="0" y="0"/>
                </a:lnTo>
                <a:lnTo>
                  <a:pt x="0" y="13"/>
                </a:lnTo>
                <a:lnTo>
                  <a:pt x="0" y="27"/>
                </a:lnTo>
                <a:close/>
              </a:path>
            </a:pathLst>
          </a:custGeom>
          <a:solidFill>
            <a:srgbClr val="000000"/>
          </a:solidFill>
          <a:ln w="0">
            <a:solidFill>
              <a:srgbClr val="000000"/>
            </a:solidFill>
            <a:prstDash val="solid"/>
            <a:round/>
            <a:headEnd/>
            <a:tailEnd/>
          </a:ln>
        </p:spPr>
        <p:txBody>
          <a:bodyPr/>
          <a:lstStyle/>
          <a:p>
            <a:endParaRPr lang="en-US"/>
          </a:p>
        </p:txBody>
      </p:sp>
      <p:sp>
        <p:nvSpPr>
          <p:cNvPr id="32824" name="Line 56"/>
          <p:cNvSpPr>
            <a:spLocks noChangeShapeType="1"/>
          </p:cNvSpPr>
          <p:nvPr/>
        </p:nvSpPr>
        <p:spPr bwMode="auto">
          <a:xfrm flipH="1">
            <a:off x="5345113" y="4259263"/>
            <a:ext cx="1427162" cy="1587"/>
          </a:xfrm>
          <a:prstGeom prst="line">
            <a:avLst/>
          </a:prstGeom>
          <a:noFill/>
          <a:ln w="22225">
            <a:solidFill>
              <a:srgbClr val="000000"/>
            </a:solidFill>
            <a:round/>
            <a:headEnd/>
            <a:tailEnd/>
          </a:ln>
        </p:spPr>
        <p:txBody>
          <a:bodyPr/>
          <a:lstStyle/>
          <a:p>
            <a:endParaRPr lang="en-US"/>
          </a:p>
        </p:txBody>
      </p:sp>
      <p:sp>
        <p:nvSpPr>
          <p:cNvPr id="32825" name="Rectangle 57"/>
          <p:cNvSpPr>
            <a:spLocks noChangeArrowheads="1"/>
          </p:cNvSpPr>
          <p:nvPr/>
        </p:nvSpPr>
        <p:spPr bwMode="auto">
          <a:xfrm>
            <a:off x="6003925" y="3622675"/>
            <a:ext cx="134938" cy="244475"/>
          </a:xfrm>
          <a:prstGeom prst="rect">
            <a:avLst/>
          </a:prstGeom>
          <a:noFill/>
          <a:ln w="9525">
            <a:noFill/>
            <a:miter lim="800000"/>
            <a:headEnd/>
            <a:tailEnd/>
          </a:ln>
        </p:spPr>
        <p:txBody>
          <a:bodyPr wrap="none" lIns="0" tIns="0" rIns="0" bIns="0">
            <a:spAutoFit/>
          </a:bodyPr>
          <a:lstStyle/>
          <a:p>
            <a:r>
              <a:rPr lang="en-CA" sz="1600">
                <a:solidFill>
                  <a:srgbClr val="000000"/>
                </a:solidFill>
                <a:latin typeface="Nimbus Roman No9 L"/>
              </a:rPr>
              <a:t>C</a:t>
            </a:r>
            <a:endParaRPr lang="en-CA" sz="2400">
              <a:latin typeface="Corbel" pitchFamily="34" charset="0"/>
            </a:endParaRPr>
          </a:p>
        </p:txBody>
      </p:sp>
      <p:sp>
        <p:nvSpPr>
          <p:cNvPr id="32826" name="Rectangle 58"/>
          <p:cNvSpPr>
            <a:spLocks noChangeArrowheads="1"/>
          </p:cNvSpPr>
          <p:nvPr/>
        </p:nvSpPr>
        <p:spPr bwMode="auto">
          <a:xfrm>
            <a:off x="6135688" y="3622675"/>
            <a:ext cx="112712" cy="244475"/>
          </a:xfrm>
          <a:prstGeom prst="rect">
            <a:avLst/>
          </a:prstGeom>
          <a:noFill/>
          <a:ln w="9525">
            <a:noFill/>
            <a:miter lim="800000"/>
            <a:headEnd/>
            <a:tailEnd/>
          </a:ln>
        </p:spPr>
        <p:txBody>
          <a:bodyPr wrap="none" lIns="0" tIns="0" rIns="0" bIns="0">
            <a:spAutoFit/>
          </a:bodyPr>
          <a:lstStyle/>
          <a:p>
            <a:r>
              <a:rPr lang="en-CA" sz="1600">
                <a:solidFill>
                  <a:srgbClr val="000000"/>
                </a:solidFill>
                <a:latin typeface="Nimbus Roman No9 L"/>
              </a:rPr>
              <a:t>S</a:t>
            </a:r>
            <a:endParaRPr lang="en-CA" sz="2400">
              <a:latin typeface="Corbel" pitchFamily="34" charset="0"/>
            </a:endParaRPr>
          </a:p>
        </p:txBody>
      </p:sp>
      <p:sp>
        <p:nvSpPr>
          <p:cNvPr id="32827" name="Line 59"/>
          <p:cNvSpPr>
            <a:spLocks noChangeShapeType="1"/>
          </p:cNvSpPr>
          <p:nvPr/>
        </p:nvSpPr>
        <p:spPr bwMode="auto">
          <a:xfrm flipH="1">
            <a:off x="6026150" y="3644900"/>
            <a:ext cx="196850" cy="1588"/>
          </a:xfrm>
          <a:prstGeom prst="line">
            <a:avLst/>
          </a:prstGeom>
          <a:noFill/>
          <a:ln w="22225">
            <a:solidFill>
              <a:srgbClr val="000000"/>
            </a:solidFill>
            <a:round/>
            <a:headEnd/>
            <a:tailEnd/>
          </a:ln>
        </p:spPr>
        <p:txBody>
          <a:bodyPr/>
          <a:lstStyle/>
          <a:p>
            <a:endParaRPr lang="en-US"/>
          </a:p>
        </p:txBody>
      </p:sp>
      <p:sp>
        <p:nvSpPr>
          <p:cNvPr id="32828" name="Rectangle 60"/>
          <p:cNvSpPr>
            <a:spLocks noChangeArrowheads="1"/>
          </p:cNvSpPr>
          <p:nvPr/>
        </p:nvSpPr>
        <p:spPr bwMode="auto">
          <a:xfrm>
            <a:off x="4378325" y="4852988"/>
            <a:ext cx="384175" cy="244475"/>
          </a:xfrm>
          <a:prstGeom prst="rect">
            <a:avLst/>
          </a:prstGeom>
          <a:noFill/>
          <a:ln w="9525">
            <a:noFill/>
            <a:miter lim="800000"/>
            <a:headEnd/>
            <a:tailEnd/>
          </a:ln>
        </p:spPr>
        <p:txBody>
          <a:bodyPr wrap="none" lIns="0" tIns="0" rIns="0" bIns="0">
            <a:spAutoFit/>
          </a:bodyPr>
          <a:lstStyle/>
          <a:p>
            <a:r>
              <a:rPr lang="en-CA" sz="1600">
                <a:solidFill>
                  <a:srgbClr val="000000"/>
                </a:solidFill>
                <a:latin typeface="Nimbus Roman No9 L"/>
              </a:rPr>
              <a:t>Data</a:t>
            </a:r>
            <a:endParaRPr lang="en-CA" sz="2400">
              <a:latin typeface="Corbel" pitchFamily="34" charset="0"/>
            </a:endParaRPr>
          </a:p>
        </p:txBody>
      </p:sp>
      <p:sp>
        <p:nvSpPr>
          <p:cNvPr id="32829" name="Rectangle 61"/>
          <p:cNvSpPr>
            <a:spLocks noChangeArrowheads="1"/>
          </p:cNvSpPr>
          <p:nvPr/>
        </p:nvSpPr>
        <p:spPr bwMode="auto">
          <a:xfrm>
            <a:off x="7256463" y="3490913"/>
            <a:ext cx="701675" cy="244475"/>
          </a:xfrm>
          <a:prstGeom prst="rect">
            <a:avLst/>
          </a:prstGeom>
          <a:noFill/>
          <a:ln w="9525">
            <a:noFill/>
            <a:miter lim="800000"/>
            <a:headEnd/>
            <a:tailEnd/>
          </a:ln>
        </p:spPr>
        <p:txBody>
          <a:bodyPr wrap="none" lIns="0" tIns="0" rIns="0" bIns="0">
            <a:spAutoFit/>
          </a:bodyPr>
          <a:lstStyle/>
          <a:p>
            <a:r>
              <a:rPr lang="en-CA" sz="1600">
                <a:solidFill>
                  <a:srgbClr val="000000"/>
                </a:solidFill>
                <a:latin typeface="Nimbus Roman No9 L"/>
              </a:rPr>
              <a:t>Memory</a:t>
            </a:r>
            <a:endParaRPr lang="en-CA" sz="2400">
              <a:latin typeface="Corbel" pitchFamily="34" charset="0"/>
            </a:endParaRPr>
          </a:p>
        </p:txBody>
      </p:sp>
      <p:sp>
        <p:nvSpPr>
          <p:cNvPr id="32830" name="Rectangle 62"/>
          <p:cNvSpPr>
            <a:spLocks noChangeArrowheads="1"/>
          </p:cNvSpPr>
          <p:nvPr/>
        </p:nvSpPr>
        <p:spPr bwMode="auto">
          <a:xfrm>
            <a:off x="995363" y="2217738"/>
            <a:ext cx="1384300" cy="2789237"/>
          </a:xfrm>
          <a:prstGeom prst="rect">
            <a:avLst/>
          </a:prstGeom>
          <a:noFill/>
          <a:ln w="22225">
            <a:solidFill>
              <a:schemeClr val="tx1"/>
            </a:solidFill>
            <a:miter lim="800000"/>
            <a:headEnd/>
            <a:tailEnd/>
          </a:ln>
        </p:spPr>
        <p:txBody>
          <a:bodyPr/>
          <a:lstStyle/>
          <a:p>
            <a:endParaRPr lang="en-US">
              <a:latin typeface="Corbel" pitchFamily="34" charset="0"/>
            </a:endParaRPr>
          </a:p>
        </p:txBody>
      </p:sp>
      <p:sp>
        <p:nvSpPr>
          <p:cNvPr id="32831" name="Rectangle 63"/>
          <p:cNvSpPr>
            <a:spLocks noChangeArrowheads="1"/>
          </p:cNvSpPr>
          <p:nvPr/>
        </p:nvSpPr>
        <p:spPr bwMode="auto">
          <a:xfrm>
            <a:off x="6904038" y="2217738"/>
            <a:ext cx="1362075" cy="2789237"/>
          </a:xfrm>
          <a:prstGeom prst="rect">
            <a:avLst/>
          </a:prstGeom>
          <a:noFill/>
          <a:ln w="22225">
            <a:solidFill>
              <a:schemeClr val="tx1"/>
            </a:solidFill>
            <a:miter lim="800000"/>
            <a:headEnd/>
            <a:tailEnd/>
          </a:ln>
        </p:spPr>
        <p:txBody>
          <a:bodyPr/>
          <a:lstStyle/>
          <a:p>
            <a:endParaRPr lang="en-US">
              <a:latin typeface="Corbel" pitchFamily="34" charset="0"/>
            </a:endParaRPr>
          </a:p>
        </p:txBody>
      </p:sp>
      <p:sp>
        <p:nvSpPr>
          <p:cNvPr id="32832" name="Rectangle 64"/>
          <p:cNvSpPr>
            <a:spLocks noChangeArrowheads="1"/>
          </p:cNvSpPr>
          <p:nvPr/>
        </p:nvSpPr>
        <p:spPr bwMode="auto">
          <a:xfrm>
            <a:off x="3983038" y="2217738"/>
            <a:ext cx="1362075" cy="2173287"/>
          </a:xfrm>
          <a:prstGeom prst="rect">
            <a:avLst/>
          </a:prstGeom>
          <a:noFill/>
          <a:ln w="22225">
            <a:solidFill>
              <a:schemeClr val="tx1"/>
            </a:solidFill>
            <a:miter lim="800000"/>
            <a:headEnd/>
            <a:tailEnd/>
          </a:ln>
        </p:spPr>
        <p:txBody>
          <a:bodyPr/>
          <a:lstStyle/>
          <a:p>
            <a:endParaRPr lang="en-US">
              <a:latin typeface="Corbel" pitchFamily="34"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CPU-Main Memory Connection</a:t>
            </a:r>
          </a:p>
        </p:txBody>
      </p:sp>
      <p:sp>
        <p:nvSpPr>
          <p:cNvPr id="15362" name="Content Placeholder 2"/>
          <p:cNvSpPr>
            <a:spLocks noGrp="1"/>
          </p:cNvSpPr>
          <p:nvPr>
            <p:ph idx="1"/>
          </p:nvPr>
        </p:nvSpPr>
        <p:spPr>
          <a:xfrm>
            <a:off x="914400" y="1219200"/>
            <a:ext cx="8229600" cy="4389120"/>
          </a:xfrm>
        </p:spPr>
        <p:txBody>
          <a:bodyPr/>
          <a:lstStyle/>
          <a:p>
            <a:pPr>
              <a:buNone/>
            </a:pPr>
            <a:endParaRPr lang="en-US" dirty="0" smtClean="0"/>
          </a:p>
          <a:p>
            <a:pPr>
              <a:buNone/>
            </a:pPr>
            <a:endParaRPr lang="en-US" dirty="0" smtClean="0"/>
          </a:p>
        </p:txBody>
      </p:sp>
      <p:grpSp>
        <p:nvGrpSpPr>
          <p:cNvPr id="3" name="Group 39"/>
          <p:cNvGrpSpPr>
            <a:grpSpLocks/>
          </p:cNvGrpSpPr>
          <p:nvPr/>
        </p:nvGrpSpPr>
        <p:grpSpPr bwMode="auto">
          <a:xfrm>
            <a:off x="990600" y="3505200"/>
            <a:ext cx="6172200" cy="2667000"/>
            <a:chOff x="1357313" y="3384550"/>
            <a:chExt cx="6359525" cy="3168650"/>
          </a:xfrm>
        </p:grpSpPr>
        <p:sp>
          <p:nvSpPr>
            <p:cNvPr id="15364" name="Rectangle 4"/>
            <p:cNvSpPr>
              <a:spLocks noChangeArrowheads="1"/>
            </p:cNvSpPr>
            <p:nvPr/>
          </p:nvSpPr>
          <p:spPr bwMode="auto">
            <a:xfrm>
              <a:off x="5853113" y="4691063"/>
              <a:ext cx="571500" cy="228600"/>
            </a:xfrm>
            <a:prstGeom prst="rect">
              <a:avLst/>
            </a:prstGeom>
            <a:noFill/>
            <a:ln w="9525">
              <a:noFill/>
              <a:miter lim="800000"/>
              <a:headEnd/>
              <a:tailEnd/>
            </a:ln>
          </p:spPr>
          <p:txBody>
            <a:bodyPr wrap="none" lIns="0" tIns="0" rIns="0" bIns="0">
              <a:spAutoFit/>
            </a:bodyPr>
            <a:lstStyle/>
            <a:p>
              <a:r>
                <a:rPr lang="en-CA" sz="1500" dirty="0">
                  <a:solidFill>
                    <a:srgbClr val="000000"/>
                  </a:solidFill>
                  <a:latin typeface="Nimbus Roman No9 L"/>
                </a:rPr>
                <a:t>Up to 2</a:t>
              </a:r>
              <a:endParaRPr lang="en-CA" sz="2400" dirty="0">
                <a:latin typeface="Corbel" pitchFamily="34" charset="0"/>
              </a:endParaRPr>
            </a:p>
          </p:txBody>
        </p:sp>
        <p:sp>
          <p:nvSpPr>
            <p:cNvPr id="15365" name="Rectangle 5"/>
            <p:cNvSpPr>
              <a:spLocks noChangeArrowheads="1"/>
            </p:cNvSpPr>
            <p:nvPr/>
          </p:nvSpPr>
          <p:spPr bwMode="auto">
            <a:xfrm>
              <a:off x="6470886" y="4649788"/>
              <a:ext cx="68262" cy="182562"/>
            </a:xfrm>
            <a:prstGeom prst="rect">
              <a:avLst/>
            </a:prstGeom>
            <a:noFill/>
            <a:ln w="9525">
              <a:noFill/>
              <a:miter lim="800000"/>
              <a:headEnd/>
              <a:tailEnd/>
            </a:ln>
          </p:spPr>
          <p:txBody>
            <a:bodyPr wrap="none" lIns="0" tIns="0" rIns="0" bIns="0">
              <a:spAutoFit/>
            </a:bodyPr>
            <a:lstStyle/>
            <a:p>
              <a:r>
                <a:rPr lang="en-CA" sz="1200" i="1" dirty="0">
                  <a:solidFill>
                    <a:srgbClr val="000000"/>
                  </a:solidFill>
                  <a:latin typeface="Nimbus Roman No9 L"/>
                </a:rPr>
                <a:t>k</a:t>
              </a:r>
              <a:endParaRPr lang="en-CA" sz="2400" dirty="0">
                <a:latin typeface="Corbel" pitchFamily="34" charset="0"/>
              </a:endParaRPr>
            </a:p>
          </p:txBody>
        </p:sp>
        <p:sp>
          <p:nvSpPr>
            <p:cNvPr id="15366" name="Rectangle 6"/>
            <p:cNvSpPr>
              <a:spLocks noChangeArrowheads="1"/>
            </p:cNvSpPr>
            <p:nvPr/>
          </p:nvSpPr>
          <p:spPr bwMode="auto">
            <a:xfrm>
              <a:off x="6516688" y="4691063"/>
              <a:ext cx="935037" cy="228600"/>
            </a:xfrm>
            <a:prstGeom prst="rect">
              <a:avLst/>
            </a:prstGeom>
            <a:noFill/>
            <a:ln w="9525">
              <a:noFill/>
              <a:miter lim="800000"/>
              <a:headEnd/>
              <a:tailEnd/>
            </a:ln>
          </p:spPr>
          <p:txBody>
            <a:bodyPr wrap="none" lIns="0" tIns="0" rIns="0" bIns="0">
              <a:spAutoFit/>
            </a:bodyPr>
            <a:lstStyle/>
            <a:p>
              <a:r>
                <a:rPr lang="en-CA" sz="1500" dirty="0">
                  <a:solidFill>
                    <a:srgbClr val="000000"/>
                  </a:solidFill>
                  <a:latin typeface="Nimbus Roman No9 L"/>
                </a:rPr>
                <a:t> addressable</a:t>
              </a:r>
              <a:endParaRPr lang="en-CA" sz="2400" dirty="0">
                <a:latin typeface="Corbel" pitchFamily="34" charset="0"/>
              </a:endParaRPr>
            </a:p>
          </p:txBody>
        </p:sp>
        <p:sp>
          <p:nvSpPr>
            <p:cNvPr id="15367" name="Freeform 7"/>
            <p:cNvSpPr>
              <a:spLocks/>
            </p:cNvSpPr>
            <p:nvPr/>
          </p:nvSpPr>
          <p:spPr bwMode="auto">
            <a:xfrm>
              <a:off x="3070225" y="5632450"/>
              <a:ext cx="2527300" cy="236538"/>
            </a:xfrm>
            <a:custGeom>
              <a:avLst/>
              <a:gdLst>
                <a:gd name="T0" fmla="*/ 108 w 1592"/>
                <a:gd name="T1" fmla="*/ 149 h 149"/>
                <a:gd name="T2" fmla="*/ 108 w 1592"/>
                <a:gd name="T3" fmla="*/ 122 h 149"/>
                <a:gd name="T4" fmla="*/ 1484 w 1592"/>
                <a:gd name="T5" fmla="*/ 122 h 149"/>
                <a:gd name="T6" fmla="*/ 1484 w 1592"/>
                <a:gd name="T7" fmla="*/ 149 h 149"/>
                <a:gd name="T8" fmla="*/ 1592 w 1592"/>
                <a:gd name="T9" fmla="*/ 81 h 149"/>
                <a:gd name="T10" fmla="*/ 1484 w 1592"/>
                <a:gd name="T11" fmla="*/ 0 h 149"/>
                <a:gd name="T12" fmla="*/ 1484 w 1592"/>
                <a:gd name="T13" fmla="*/ 41 h 149"/>
                <a:gd name="T14" fmla="*/ 108 w 1592"/>
                <a:gd name="T15" fmla="*/ 41 h 149"/>
                <a:gd name="T16" fmla="*/ 108 w 1592"/>
                <a:gd name="T17" fmla="*/ 0 h 149"/>
                <a:gd name="T18" fmla="*/ 0 w 1592"/>
                <a:gd name="T19" fmla="*/ 81 h 149"/>
                <a:gd name="T20" fmla="*/ 108 w 1592"/>
                <a:gd name="T21" fmla="*/ 149 h 1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92"/>
                <a:gd name="T34" fmla="*/ 0 h 149"/>
                <a:gd name="T35" fmla="*/ 1592 w 1592"/>
                <a:gd name="T36" fmla="*/ 149 h 1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92" h="149">
                  <a:moveTo>
                    <a:pt x="108" y="149"/>
                  </a:moveTo>
                  <a:lnTo>
                    <a:pt x="108" y="122"/>
                  </a:lnTo>
                  <a:lnTo>
                    <a:pt x="1484" y="122"/>
                  </a:lnTo>
                  <a:lnTo>
                    <a:pt x="1484" y="149"/>
                  </a:lnTo>
                  <a:lnTo>
                    <a:pt x="1592" y="81"/>
                  </a:lnTo>
                  <a:lnTo>
                    <a:pt x="1484" y="0"/>
                  </a:lnTo>
                  <a:lnTo>
                    <a:pt x="1484" y="41"/>
                  </a:lnTo>
                  <a:lnTo>
                    <a:pt x="108" y="41"/>
                  </a:lnTo>
                  <a:lnTo>
                    <a:pt x="108" y="0"/>
                  </a:lnTo>
                  <a:lnTo>
                    <a:pt x="0" y="81"/>
                  </a:lnTo>
                  <a:lnTo>
                    <a:pt x="108" y="149"/>
                  </a:lnTo>
                  <a:close/>
                </a:path>
              </a:pathLst>
            </a:custGeom>
            <a:solidFill>
              <a:srgbClr val="FFFFFF"/>
            </a:solidFill>
            <a:ln w="0">
              <a:solidFill>
                <a:srgbClr val="FFFFFF"/>
              </a:solidFill>
              <a:prstDash val="solid"/>
              <a:round/>
              <a:headEnd/>
              <a:tailEnd/>
            </a:ln>
          </p:spPr>
          <p:txBody>
            <a:bodyPr/>
            <a:lstStyle/>
            <a:p>
              <a:endParaRPr lang="en-US" dirty="0"/>
            </a:p>
          </p:txBody>
        </p:sp>
        <p:sp>
          <p:nvSpPr>
            <p:cNvPr id="15368" name="Freeform 8"/>
            <p:cNvSpPr>
              <a:spLocks/>
            </p:cNvSpPr>
            <p:nvPr/>
          </p:nvSpPr>
          <p:spPr bwMode="auto">
            <a:xfrm>
              <a:off x="3070225" y="5632450"/>
              <a:ext cx="2527300" cy="236538"/>
            </a:xfrm>
            <a:custGeom>
              <a:avLst/>
              <a:gdLst>
                <a:gd name="T0" fmla="*/ 8 w 118"/>
                <a:gd name="T1" fmla="*/ 11 h 11"/>
                <a:gd name="T2" fmla="*/ 8 w 118"/>
                <a:gd name="T3" fmla="*/ 9 h 11"/>
                <a:gd name="T4" fmla="*/ 110 w 118"/>
                <a:gd name="T5" fmla="*/ 9 h 11"/>
                <a:gd name="T6" fmla="*/ 110 w 118"/>
                <a:gd name="T7" fmla="*/ 11 h 11"/>
                <a:gd name="T8" fmla="*/ 118 w 118"/>
                <a:gd name="T9" fmla="*/ 6 h 11"/>
                <a:gd name="T10" fmla="*/ 110 w 118"/>
                <a:gd name="T11" fmla="*/ 0 h 11"/>
                <a:gd name="T12" fmla="*/ 110 w 118"/>
                <a:gd name="T13" fmla="*/ 3 h 11"/>
                <a:gd name="T14" fmla="*/ 8 w 118"/>
                <a:gd name="T15" fmla="*/ 3 h 11"/>
                <a:gd name="T16" fmla="*/ 8 w 118"/>
                <a:gd name="T17" fmla="*/ 0 h 11"/>
                <a:gd name="T18" fmla="*/ 0 w 118"/>
                <a:gd name="T19" fmla="*/ 6 h 11"/>
                <a:gd name="T20" fmla="*/ 8 w 118"/>
                <a:gd name="T21" fmla="*/ 11 h 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8"/>
                <a:gd name="T34" fmla="*/ 0 h 11"/>
                <a:gd name="T35" fmla="*/ 118 w 118"/>
                <a:gd name="T36" fmla="*/ 11 h 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8" h="11">
                  <a:moveTo>
                    <a:pt x="8" y="11"/>
                  </a:moveTo>
                  <a:lnTo>
                    <a:pt x="8" y="9"/>
                  </a:lnTo>
                  <a:lnTo>
                    <a:pt x="110" y="9"/>
                  </a:lnTo>
                  <a:lnTo>
                    <a:pt x="110" y="11"/>
                  </a:lnTo>
                  <a:lnTo>
                    <a:pt x="118" y="6"/>
                  </a:lnTo>
                  <a:lnTo>
                    <a:pt x="110" y="0"/>
                  </a:lnTo>
                  <a:lnTo>
                    <a:pt x="110" y="3"/>
                  </a:lnTo>
                  <a:lnTo>
                    <a:pt x="8" y="3"/>
                  </a:lnTo>
                  <a:lnTo>
                    <a:pt x="8" y="0"/>
                  </a:lnTo>
                  <a:lnTo>
                    <a:pt x="0" y="6"/>
                  </a:lnTo>
                  <a:lnTo>
                    <a:pt x="8" y="11"/>
                  </a:lnTo>
                </a:path>
              </a:pathLst>
            </a:custGeom>
            <a:noFill/>
            <a:ln w="20638">
              <a:solidFill>
                <a:srgbClr val="000000"/>
              </a:solidFill>
              <a:prstDash val="solid"/>
              <a:round/>
              <a:headEnd/>
              <a:tailEnd/>
            </a:ln>
          </p:spPr>
          <p:txBody>
            <a:bodyPr/>
            <a:lstStyle/>
            <a:p>
              <a:endParaRPr lang="en-US" dirty="0"/>
            </a:p>
          </p:txBody>
        </p:sp>
        <p:sp>
          <p:nvSpPr>
            <p:cNvPr id="15369" name="Rectangle 9"/>
            <p:cNvSpPr>
              <a:spLocks noChangeArrowheads="1"/>
            </p:cNvSpPr>
            <p:nvPr/>
          </p:nvSpPr>
          <p:spPr bwMode="auto">
            <a:xfrm>
              <a:off x="1357313" y="3384550"/>
              <a:ext cx="1692275" cy="3168650"/>
            </a:xfrm>
            <a:prstGeom prst="rect">
              <a:avLst/>
            </a:prstGeom>
            <a:noFill/>
            <a:ln w="0">
              <a:solidFill>
                <a:schemeClr val="tx1"/>
              </a:solidFill>
              <a:miter lim="800000"/>
              <a:headEnd/>
              <a:tailEnd/>
            </a:ln>
          </p:spPr>
          <p:txBody>
            <a:bodyPr/>
            <a:lstStyle/>
            <a:p>
              <a:endParaRPr lang="en-US" dirty="0">
                <a:latin typeface="Corbel" pitchFamily="34" charset="0"/>
              </a:endParaRPr>
            </a:p>
          </p:txBody>
        </p:sp>
        <p:sp>
          <p:nvSpPr>
            <p:cNvPr id="15370" name="Rectangle 10"/>
            <p:cNvSpPr>
              <a:spLocks noChangeArrowheads="1"/>
            </p:cNvSpPr>
            <p:nvPr/>
          </p:nvSpPr>
          <p:spPr bwMode="auto">
            <a:xfrm>
              <a:off x="1357313" y="3384550"/>
              <a:ext cx="1692275" cy="3168650"/>
            </a:xfrm>
            <a:prstGeom prst="rect">
              <a:avLst/>
            </a:prstGeom>
            <a:noFill/>
            <a:ln w="20701">
              <a:solidFill>
                <a:schemeClr val="tx1"/>
              </a:solidFill>
              <a:miter lim="800000"/>
              <a:headEnd/>
              <a:tailEnd/>
            </a:ln>
          </p:spPr>
          <p:txBody>
            <a:bodyPr/>
            <a:lstStyle/>
            <a:p>
              <a:endParaRPr lang="en-US" dirty="0">
                <a:latin typeface="Corbel" pitchFamily="34" charset="0"/>
              </a:endParaRPr>
            </a:p>
          </p:txBody>
        </p:sp>
        <p:sp>
          <p:nvSpPr>
            <p:cNvPr id="15371" name="Rectangle 11"/>
            <p:cNvSpPr>
              <a:spLocks noChangeArrowheads="1"/>
            </p:cNvSpPr>
            <p:nvPr/>
          </p:nvSpPr>
          <p:spPr bwMode="auto">
            <a:xfrm>
              <a:off x="1722438" y="4776788"/>
              <a:ext cx="963612" cy="363537"/>
            </a:xfrm>
            <a:prstGeom prst="rect">
              <a:avLst/>
            </a:prstGeom>
            <a:solidFill>
              <a:srgbClr val="FFFFFF"/>
            </a:solidFill>
            <a:ln w="0">
              <a:solidFill>
                <a:srgbClr val="FFFFFF"/>
              </a:solidFill>
              <a:miter lim="800000"/>
              <a:headEnd/>
              <a:tailEnd/>
            </a:ln>
          </p:spPr>
          <p:txBody>
            <a:bodyPr/>
            <a:lstStyle/>
            <a:p>
              <a:endParaRPr lang="en-US" dirty="0">
                <a:latin typeface="Corbel" pitchFamily="34" charset="0"/>
              </a:endParaRPr>
            </a:p>
          </p:txBody>
        </p:sp>
        <p:sp>
          <p:nvSpPr>
            <p:cNvPr id="15372" name="Rectangle 12"/>
            <p:cNvSpPr>
              <a:spLocks noChangeArrowheads="1"/>
            </p:cNvSpPr>
            <p:nvPr/>
          </p:nvSpPr>
          <p:spPr bwMode="auto">
            <a:xfrm>
              <a:off x="1722438" y="4776788"/>
              <a:ext cx="963612" cy="363537"/>
            </a:xfrm>
            <a:prstGeom prst="rect">
              <a:avLst/>
            </a:prstGeom>
            <a:noFill/>
            <a:ln w="20638">
              <a:solidFill>
                <a:srgbClr val="000000"/>
              </a:solidFill>
              <a:miter lim="800000"/>
              <a:headEnd/>
              <a:tailEnd/>
            </a:ln>
          </p:spPr>
          <p:txBody>
            <a:bodyPr/>
            <a:lstStyle/>
            <a:p>
              <a:endParaRPr lang="en-US" dirty="0">
                <a:latin typeface="Corbel" pitchFamily="34" charset="0"/>
              </a:endParaRPr>
            </a:p>
          </p:txBody>
        </p:sp>
        <p:sp>
          <p:nvSpPr>
            <p:cNvPr id="15373" name="Freeform 13"/>
            <p:cNvSpPr>
              <a:spLocks/>
            </p:cNvSpPr>
            <p:nvPr/>
          </p:nvSpPr>
          <p:spPr bwMode="auto">
            <a:xfrm>
              <a:off x="2686050" y="4840288"/>
              <a:ext cx="2911475" cy="257175"/>
            </a:xfrm>
            <a:custGeom>
              <a:avLst/>
              <a:gdLst>
                <a:gd name="T0" fmla="*/ 121 w 1834"/>
                <a:gd name="T1" fmla="*/ 162 h 162"/>
                <a:gd name="T2" fmla="*/ 121 w 1834"/>
                <a:gd name="T3" fmla="*/ 122 h 162"/>
                <a:gd name="T4" fmla="*/ 1726 w 1834"/>
                <a:gd name="T5" fmla="*/ 122 h 162"/>
                <a:gd name="T6" fmla="*/ 1726 w 1834"/>
                <a:gd name="T7" fmla="*/ 162 h 162"/>
                <a:gd name="T8" fmla="*/ 1834 w 1834"/>
                <a:gd name="T9" fmla="*/ 81 h 162"/>
                <a:gd name="T10" fmla="*/ 1726 w 1834"/>
                <a:gd name="T11" fmla="*/ 0 h 162"/>
                <a:gd name="T12" fmla="*/ 1726 w 1834"/>
                <a:gd name="T13" fmla="*/ 41 h 162"/>
                <a:gd name="T14" fmla="*/ 121 w 1834"/>
                <a:gd name="T15" fmla="*/ 41 h 162"/>
                <a:gd name="T16" fmla="*/ 121 w 1834"/>
                <a:gd name="T17" fmla="*/ 0 h 162"/>
                <a:gd name="T18" fmla="*/ 0 w 1834"/>
                <a:gd name="T19" fmla="*/ 81 h 162"/>
                <a:gd name="T20" fmla="*/ 121 w 1834"/>
                <a:gd name="T21" fmla="*/ 162 h 1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834"/>
                <a:gd name="T34" fmla="*/ 0 h 162"/>
                <a:gd name="T35" fmla="*/ 1834 w 1834"/>
                <a:gd name="T36" fmla="*/ 162 h 1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834" h="162">
                  <a:moveTo>
                    <a:pt x="121" y="162"/>
                  </a:moveTo>
                  <a:lnTo>
                    <a:pt x="121" y="122"/>
                  </a:lnTo>
                  <a:lnTo>
                    <a:pt x="1726" y="122"/>
                  </a:lnTo>
                  <a:lnTo>
                    <a:pt x="1726" y="162"/>
                  </a:lnTo>
                  <a:lnTo>
                    <a:pt x="1834" y="81"/>
                  </a:lnTo>
                  <a:lnTo>
                    <a:pt x="1726" y="0"/>
                  </a:lnTo>
                  <a:lnTo>
                    <a:pt x="1726" y="41"/>
                  </a:lnTo>
                  <a:lnTo>
                    <a:pt x="121" y="41"/>
                  </a:lnTo>
                  <a:lnTo>
                    <a:pt x="121" y="0"/>
                  </a:lnTo>
                  <a:lnTo>
                    <a:pt x="0" y="81"/>
                  </a:lnTo>
                  <a:lnTo>
                    <a:pt x="121" y="162"/>
                  </a:lnTo>
                  <a:close/>
                </a:path>
              </a:pathLst>
            </a:custGeom>
            <a:solidFill>
              <a:srgbClr val="FFFFFF"/>
            </a:solidFill>
            <a:ln w="0">
              <a:solidFill>
                <a:srgbClr val="FFFFFF"/>
              </a:solidFill>
              <a:prstDash val="solid"/>
              <a:round/>
              <a:headEnd/>
              <a:tailEnd/>
            </a:ln>
          </p:spPr>
          <p:txBody>
            <a:bodyPr/>
            <a:lstStyle/>
            <a:p>
              <a:endParaRPr lang="en-US" dirty="0"/>
            </a:p>
          </p:txBody>
        </p:sp>
        <p:sp>
          <p:nvSpPr>
            <p:cNvPr id="15374" name="Freeform 14"/>
            <p:cNvSpPr>
              <a:spLocks/>
            </p:cNvSpPr>
            <p:nvPr/>
          </p:nvSpPr>
          <p:spPr bwMode="auto">
            <a:xfrm>
              <a:off x="2686050" y="4840288"/>
              <a:ext cx="2911475" cy="257175"/>
            </a:xfrm>
            <a:custGeom>
              <a:avLst/>
              <a:gdLst>
                <a:gd name="T0" fmla="*/ 9 w 136"/>
                <a:gd name="T1" fmla="*/ 12 h 12"/>
                <a:gd name="T2" fmla="*/ 9 w 136"/>
                <a:gd name="T3" fmla="*/ 9 h 12"/>
                <a:gd name="T4" fmla="*/ 128 w 136"/>
                <a:gd name="T5" fmla="*/ 9 h 12"/>
                <a:gd name="T6" fmla="*/ 128 w 136"/>
                <a:gd name="T7" fmla="*/ 12 h 12"/>
                <a:gd name="T8" fmla="*/ 136 w 136"/>
                <a:gd name="T9" fmla="*/ 6 h 12"/>
                <a:gd name="T10" fmla="*/ 128 w 136"/>
                <a:gd name="T11" fmla="*/ 0 h 12"/>
                <a:gd name="T12" fmla="*/ 128 w 136"/>
                <a:gd name="T13" fmla="*/ 3 h 12"/>
                <a:gd name="T14" fmla="*/ 9 w 136"/>
                <a:gd name="T15" fmla="*/ 3 h 12"/>
                <a:gd name="T16" fmla="*/ 9 w 136"/>
                <a:gd name="T17" fmla="*/ 0 h 12"/>
                <a:gd name="T18" fmla="*/ 0 w 136"/>
                <a:gd name="T19" fmla="*/ 6 h 12"/>
                <a:gd name="T20" fmla="*/ 9 w 136"/>
                <a:gd name="T21" fmla="*/ 12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12"/>
                <a:gd name="T35" fmla="*/ 136 w 13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12">
                  <a:moveTo>
                    <a:pt x="9" y="12"/>
                  </a:moveTo>
                  <a:lnTo>
                    <a:pt x="9" y="9"/>
                  </a:lnTo>
                  <a:lnTo>
                    <a:pt x="128" y="9"/>
                  </a:lnTo>
                  <a:lnTo>
                    <a:pt x="128" y="12"/>
                  </a:lnTo>
                  <a:lnTo>
                    <a:pt x="136" y="6"/>
                  </a:lnTo>
                  <a:lnTo>
                    <a:pt x="128" y="0"/>
                  </a:lnTo>
                  <a:lnTo>
                    <a:pt x="128" y="3"/>
                  </a:lnTo>
                  <a:lnTo>
                    <a:pt x="9" y="3"/>
                  </a:lnTo>
                  <a:lnTo>
                    <a:pt x="9" y="0"/>
                  </a:lnTo>
                  <a:lnTo>
                    <a:pt x="0" y="6"/>
                  </a:lnTo>
                  <a:lnTo>
                    <a:pt x="9" y="12"/>
                  </a:lnTo>
                </a:path>
              </a:pathLst>
            </a:custGeom>
            <a:noFill/>
            <a:ln w="20638">
              <a:solidFill>
                <a:srgbClr val="000000"/>
              </a:solidFill>
              <a:prstDash val="solid"/>
              <a:round/>
              <a:headEnd/>
              <a:tailEnd/>
            </a:ln>
          </p:spPr>
          <p:txBody>
            <a:bodyPr/>
            <a:lstStyle/>
            <a:p>
              <a:endParaRPr lang="en-US" dirty="0"/>
            </a:p>
          </p:txBody>
        </p:sp>
        <p:sp>
          <p:nvSpPr>
            <p:cNvPr id="15375" name="Rectangle 15"/>
            <p:cNvSpPr>
              <a:spLocks noChangeArrowheads="1"/>
            </p:cNvSpPr>
            <p:nvPr/>
          </p:nvSpPr>
          <p:spPr bwMode="auto">
            <a:xfrm>
              <a:off x="1979613" y="4841875"/>
              <a:ext cx="434975" cy="228600"/>
            </a:xfrm>
            <a:prstGeom prst="rect">
              <a:avLst/>
            </a:prstGeom>
            <a:noFill/>
            <a:ln w="9525">
              <a:noFill/>
              <a:miter lim="800000"/>
              <a:headEnd/>
              <a:tailEnd/>
            </a:ln>
          </p:spPr>
          <p:txBody>
            <a:bodyPr wrap="none" lIns="0" tIns="0" rIns="0" bIns="0">
              <a:spAutoFit/>
            </a:bodyPr>
            <a:lstStyle/>
            <a:p>
              <a:r>
                <a:rPr lang="en-CA" sz="1500" dirty="0">
                  <a:solidFill>
                    <a:srgbClr val="000000"/>
                  </a:solidFill>
                  <a:latin typeface="Nimbus Roman No9 L"/>
                </a:rPr>
                <a:t>MDR</a:t>
              </a:r>
              <a:endParaRPr lang="en-CA" sz="2400" dirty="0">
                <a:latin typeface="Corbel" pitchFamily="34" charset="0"/>
              </a:endParaRPr>
            </a:p>
          </p:txBody>
        </p:sp>
        <p:sp>
          <p:nvSpPr>
            <p:cNvPr id="15376" name="Freeform 16"/>
            <p:cNvSpPr>
              <a:spLocks/>
            </p:cNvSpPr>
            <p:nvPr/>
          </p:nvSpPr>
          <p:spPr bwMode="auto">
            <a:xfrm>
              <a:off x="2686050" y="4049713"/>
              <a:ext cx="2911475" cy="255587"/>
            </a:xfrm>
            <a:custGeom>
              <a:avLst/>
              <a:gdLst>
                <a:gd name="T0" fmla="*/ 0 w 1834"/>
                <a:gd name="T1" fmla="*/ 121 h 161"/>
                <a:gd name="T2" fmla="*/ 1726 w 1834"/>
                <a:gd name="T3" fmla="*/ 121 h 161"/>
                <a:gd name="T4" fmla="*/ 1726 w 1834"/>
                <a:gd name="T5" fmla="*/ 161 h 161"/>
                <a:gd name="T6" fmla="*/ 1834 w 1834"/>
                <a:gd name="T7" fmla="*/ 80 h 161"/>
                <a:gd name="T8" fmla="*/ 1726 w 1834"/>
                <a:gd name="T9" fmla="*/ 0 h 161"/>
                <a:gd name="T10" fmla="*/ 1726 w 1834"/>
                <a:gd name="T11" fmla="*/ 40 h 161"/>
                <a:gd name="T12" fmla="*/ 0 w 1834"/>
                <a:gd name="T13" fmla="*/ 40 h 161"/>
                <a:gd name="T14" fmla="*/ 0 w 1834"/>
                <a:gd name="T15" fmla="*/ 121 h 161"/>
                <a:gd name="T16" fmla="*/ 0 60000 65536"/>
                <a:gd name="T17" fmla="*/ 0 60000 65536"/>
                <a:gd name="T18" fmla="*/ 0 60000 65536"/>
                <a:gd name="T19" fmla="*/ 0 60000 65536"/>
                <a:gd name="T20" fmla="*/ 0 60000 65536"/>
                <a:gd name="T21" fmla="*/ 0 60000 65536"/>
                <a:gd name="T22" fmla="*/ 0 60000 65536"/>
                <a:gd name="T23" fmla="*/ 0 60000 65536"/>
                <a:gd name="T24" fmla="*/ 0 w 1834"/>
                <a:gd name="T25" fmla="*/ 0 h 161"/>
                <a:gd name="T26" fmla="*/ 1834 w 1834"/>
                <a:gd name="T27" fmla="*/ 161 h 16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834" h="161">
                  <a:moveTo>
                    <a:pt x="0" y="121"/>
                  </a:moveTo>
                  <a:lnTo>
                    <a:pt x="1726" y="121"/>
                  </a:lnTo>
                  <a:lnTo>
                    <a:pt x="1726" y="161"/>
                  </a:lnTo>
                  <a:lnTo>
                    <a:pt x="1834" y="80"/>
                  </a:lnTo>
                  <a:lnTo>
                    <a:pt x="1726" y="0"/>
                  </a:lnTo>
                  <a:lnTo>
                    <a:pt x="1726" y="40"/>
                  </a:lnTo>
                  <a:lnTo>
                    <a:pt x="0" y="40"/>
                  </a:lnTo>
                  <a:lnTo>
                    <a:pt x="0" y="121"/>
                  </a:lnTo>
                  <a:close/>
                </a:path>
              </a:pathLst>
            </a:custGeom>
            <a:solidFill>
              <a:srgbClr val="FFFFFF"/>
            </a:solidFill>
            <a:ln w="0">
              <a:solidFill>
                <a:srgbClr val="FFFFFF"/>
              </a:solidFill>
              <a:prstDash val="solid"/>
              <a:round/>
              <a:headEnd/>
              <a:tailEnd/>
            </a:ln>
          </p:spPr>
          <p:txBody>
            <a:bodyPr/>
            <a:lstStyle/>
            <a:p>
              <a:endParaRPr lang="en-US" dirty="0"/>
            </a:p>
          </p:txBody>
        </p:sp>
        <p:sp>
          <p:nvSpPr>
            <p:cNvPr id="15377" name="Freeform 17"/>
            <p:cNvSpPr>
              <a:spLocks/>
            </p:cNvSpPr>
            <p:nvPr/>
          </p:nvSpPr>
          <p:spPr bwMode="auto">
            <a:xfrm>
              <a:off x="2686050" y="4049713"/>
              <a:ext cx="2911475" cy="255587"/>
            </a:xfrm>
            <a:custGeom>
              <a:avLst/>
              <a:gdLst>
                <a:gd name="T0" fmla="*/ 0 w 136"/>
                <a:gd name="T1" fmla="*/ 9 h 12"/>
                <a:gd name="T2" fmla="*/ 128 w 136"/>
                <a:gd name="T3" fmla="*/ 9 h 12"/>
                <a:gd name="T4" fmla="*/ 128 w 136"/>
                <a:gd name="T5" fmla="*/ 12 h 12"/>
                <a:gd name="T6" fmla="*/ 136 w 136"/>
                <a:gd name="T7" fmla="*/ 6 h 12"/>
                <a:gd name="T8" fmla="*/ 128 w 136"/>
                <a:gd name="T9" fmla="*/ 0 h 12"/>
                <a:gd name="T10" fmla="*/ 128 w 136"/>
                <a:gd name="T11" fmla="*/ 3 h 12"/>
                <a:gd name="T12" fmla="*/ 0 w 136"/>
                <a:gd name="T13" fmla="*/ 3 h 12"/>
                <a:gd name="T14" fmla="*/ 0 60000 65536"/>
                <a:gd name="T15" fmla="*/ 0 60000 65536"/>
                <a:gd name="T16" fmla="*/ 0 60000 65536"/>
                <a:gd name="T17" fmla="*/ 0 60000 65536"/>
                <a:gd name="T18" fmla="*/ 0 60000 65536"/>
                <a:gd name="T19" fmla="*/ 0 60000 65536"/>
                <a:gd name="T20" fmla="*/ 0 60000 65536"/>
                <a:gd name="T21" fmla="*/ 0 w 136"/>
                <a:gd name="T22" fmla="*/ 0 h 12"/>
                <a:gd name="T23" fmla="*/ 136 w 136"/>
                <a:gd name="T24" fmla="*/ 12 h 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6" h="12">
                  <a:moveTo>
                    <a:pt x="0" y="9"/>
                  </a:moveTo>
                  <a:lnTo>
                    <a:pt x="128" y="9"/>
                  </a:lnTo>
                  <a:lnTo>
                    <a:pt x="128" y="12"/>
                  </a:lnTo>
                  <a:lnTo>
                    <a:pt x="136" y="6"/>
                  </a:lnTo>
                  <a:lnTo>
                    <a:pt x="128" y="0"/>
                  </a:lnTo>
                  <a:lnTo>
                    <a:pt x="128" y="3"/>
                  </a:lnTo>
                  <a:lnTo>
                    <a:pt x="0" y="3"/>
                  </a:lnTo>
                </a:path>
              </a:pathLst>
            </a:custGeom>
            <a:noFill/>
            <a:ln w="20638">
              <a:solidFill>
                <a:srgbClr val="000000"/>
              </a:solidFill>
              <a:prstDash val="solid"/>
              <a:round/>
              <a:headEnd/>
              <a:tailEnd/>
            </a:ln>
          </p:spPr>
          <p:txBody>
            <a:bodyPr/>
            <a:lstStyle/>
            <a:p>
              <a:endParaRPr lang="en-US" dirty="0"/>
            </a:p>
          </p:txBody>
        </p:sp>
        <p:sp>
          <p:nvSpPr>
            <p:cNvPr id="15378" name="Rectangle 18"/>
            <p:cNvSpPr>
              <a:spLocks noChangeArrowheads="1"/>
            </p:cNvSpPr>
            <p:nvPr/>
          </p:nvSpPr>
          <p:spPr bwMode="auto">
            <a:xfrm>
              <a:off x="1722438" y="4006850"/>
              <a:ext cx="963612" cy="363538"/>
            </a:xfrm>
            <a:prstGeom prst="rect">
              <a:avLst/>
            </a:prstGeom>
            <a:solidFill>
              <a:srgbClr val="FFFFFF"/>
            </a:solidFill>
            <a:ln w="0">
              <a:solidFill>
                <a:srgbClr val="FFFFFF"/>
              </a:solidFill>
              <a:miter lim="800000"/>
              <a:headEnd/>
              <a:tailEnd/>
            </a:ln>
          </p:spPr>
          <p:txBody>
            <a:bodyPr/>
            <a:lstStyle/>
            <a:p>
              <a:endParaRPr lang="en-US" dirty="0">
                <a:latin typeface="Corbel" pitchFamily="34" charset="0"/>
              </a:endParaRPr>
            </a:p>
          </p:txBody>
        </p:sp>
        <p:sp>
          <p:nvSpPr>
            <p:cNvPr id="15379" name="Rectangle 19"/>
            <p:cNvSpPr>
              <a:spLocks noChangeArrowheads="1"/>
            </p:cNvSpPr>
            <p:nvPr/>
          </p:nvSpPr>
          <p:spPr bwMode="auto">
            <a:xfrm>
              <a:off x="1722438" y="4006850"/>
              <a:ext cx="963612" cy="363538"/>
            </a:xfrm>
            <a:prstGeom prst="rect">
              <a:avLst/>
            </a:prstGeom>
            <a:noFill/>
            <a:ln w="20638">
              <a:solidFill>
                <a:srgbClr val="000000"/>
              </a:solidFill>
              <a:miter lim="800000"/>
              <a:headEnd/>
              <a:tailEnd/>
            </a:ln>
          </p:spPr>
          <p:txBody>
            <a:bodyPr/>
            <a:lstStyle/>
            <a:p>
              <a:endParaRPr lang="en-US" dirty="0">
                <a:latin typeface="Corbel" pitchFamily="34" charset="0"/>
              </a:endParaRPr>
            </a:p>
          </p:txBody>
        </p:sp>
        <p:sp>
          <p:nvSpPr>
            <p:cNvPr id="15380" name="Rectangle 20"/>
            <p:cNvSpPr>
              <a:spLocks noChangeArrowheads="1"/>
            </p:cNvSpPr>
            <p:nvPr/>
          </p:nvSpPr>
          <p:spPr bwMode="auto">
            <a:xfrm>
              <a:off x="1979613" y="4049713"/>
              <a:ext cx="434975" cy="228600"/>
            </a:xfrm>
            <a:prstGeom prst="rect">
              <a:avLst/>
            </a:prstGeom>
            <a:noFill/>
            <a:ln w="9525">
              <a:noFill/>
              <a:miter lim="800000"/>
              <a:headEnd/>
              <a:tailEnd/>
            </a:ln>
          </p:spPr>
          <p:txBody>
            <a:bodyPr wrap="none" lIns="0" tIns="0" rIns="0" bIns="0">
              <a:spAutoFit/>
            </a:bodyPr>
            <a:lstStyle/>
            <a:p>
              <a:r>
                <a:rPr lang="en-CA" sz="1500" dirty="0">
                  <a:solidFill>
                    <a:srgbClr val="000000"/>
                  </a:solidFill>
                  <a:latin typeface="Nimbus Roman No9 L"/>
                </a:rPr>
                <a:t>MAR</a:t>
              </a:r>
              <a:endParaRPr lang="en-CA" sz="2400" dirty="0">
                <a:latin typeface="Corbel" pitchFamily="34" charset="0"/>
              </a:endParaRPr>
            </a:p>
          </p:txBody>
        </p:sp>
        <p:sp>
          <p:nvSpPr>
            <p:cNvPr id="15381" name="Rectangle 21"/>
            <p:cNvSpPr>
              <a:spLocks noChangeArrowheads="1"/>
            </p:cNvSpPr>
            <p:nvPr/>
          </p:nvSpPr>
          <p:spPr bwMode="auto">
            <a:xfrm>
              <a:off x="5597525" y="3384550"/>
              <a:ext cx="2119313" cy="3168650"/>
            </a:xfrm>
            <a:prstGeom prst="rect">
              <a:avLst/>
            </a:prstGeom>
            <a:noFill/>
            <a:ln w="20638">
              <a:solidFill>
                <a:srgbClr val="000000"/>
              </a:solidFill>
              <a:miter lim="800000"/>
              <a:headEnd/>
              <a:tailEnd/>
            </a:ln>
          </p:spPr>
          <p:txBody>
            <a:bodyPr/>
            <a:lstStyle/>
            <a:p>
              <a:endParaRPr lang="en-US" dirty="0">
                <a:latin typeface="Corbel" pitchFamily="34" charset="0"/>
              </a:endParaRPr>
            </a:p>
          </p:txBody>
        </p:sp>
        <p:sp>
          <p:nvSpPr>
            <p:cNvPr id="15382" name="Rectangle 22"/>
            <p:cNvSpPr>
              <a:spLocks noChangeArrowheads="1"/>
            </p:cNvSpPr>
            <p:nvPr/>
          </p:nvSpPr>
          <p:spPr bwMode="auto">
            <a:xfrm>
              <a:off x="4162425" y="3621088"/>
              <a:ext cx="84138" cy="228600"/>
            </a:xfrm>
            <a:prstGeom prst="rect">
              <a:avLst/>
            </a:prstGeom>
            <a:noFill/>
            <a:ln w="9525">
              <a:noFill/>
              <a:miter lim="800000"/>
              <a:headEnd/>
              <a:tailEnd/>
            </a:ln>
          </p:spPr>
          <p:txBody>
            <a:bodyPr wrap="none" lIns="0" tIns="0" rIns="0" bIns="0">
              <a:spAutoFit/>
            </a:bodyPr>
            <a:lstStyle/>
            <a:p>
              <a:r>
                <a:rPr lang="en-CA" sz="1500" i="1" dirty="0">
                  <a:solidFill>
                    <a:srgbClr val="000000"/>
                  </a:solidFill>
                  <a:latin typeface="Nimbus Roman No9 L"/>
                </a:rPr>
                <a:t>k</a:t>
              </a:r>
              <a:endParaRPr lang="en-CA" sz="2400" dirty="0">
                <a:latin typeface="Corbel" pitchFamily="34" charset="0"/>
              </a:endParaRPr>
            </a:p>
          </p:txBody>
        </p:sp>
        <p:sp>
          <p:nvSpPr>
            <p:cNvPr id="15383" name="Rectangle 23"/>
            <p:cNvSpPr>
              <a:spLocks noChangeArrowheads="1"/>
            </p:cNvSpPr>
            <p:nvPr/>
          </p:nvSpPr>
          <p:spPr bwMode="auto">
            <a:xfrm>
              <a:off x="4248150" y="3621088"/>
              <a:ext cx="263525" cy="228600"/>
            </a:xfrm>
            <a:prstGeom prst="rect">
              <a:avLst/>
            </a:prstGeom>
            <a:noFill/>
            <a:ln w="9525">
              <a:noFill/>
              <a:miter lim="800000"/>
              <a:headEnd/>
              <a:tailEnd/>
            </a:ln>
          </p:spPr>
          <p:txBody>
            <a:bodyPr wrap="none" lIns="0" tIns="0" rIns="0" bIns="0">
              <a:spAutoFit/>
            </a:bodyPr>
            <a:lstStyle/>
            <a:p>
              <a:r>
                <a:rPr lang="en-CA" sz="1500" dirty="0">
                  <a:solidFill>
                    <a:srgbClr val="000000"/>
                  </a:solidFill>
                  <a:latin typeface="Nimbus Roman No9 L"/>
                </a:rPr>
                <a:t>-bit</a:t>
              </a:r>
              <a:endParaRPr lang="en-CA" sz="2400" dirty="0">
                <a:latin typeface="Corbel" pitchFamily="34" charset="0"/>
              </a:endParaRPr>
            </a:p>
          </p:txBody>
        </p:sp>
        <p:sp>
          <p:nvSpPr>
            <p:cNvPr id="15384" name="Rectangle 24"/>
            <p:cNvSpPr>
              <a:spLocks noChangeArrowheads="1"/>
            </p:cNvSpPr>
            <p:nvPr/>
          </p:nvSpPr>
          <p:spPr bwMode="auto">
            <a:xfrm>
              <a:off x="3884613" y="3792538"/>
              <a:ext cx="884237" cy="228600"/>
            </a:xfrm>
            <a:prstGeom prst="rect">
              <a:avLst/>
            </a:prstGeom>
            <a:noFill/>
            <a:ln w="9525">
              <a:noFill/>
              <a:miter lim="800000"/>
              <a:headEnd/>
              <a:tailEnd/>
            </a:ln>
          </p:spPr>
          <p:txBody>
            <a:bodyPr wrap="none" lIns="0" tIns="0" rIns="0" bIns="0">
              <a:spAutoFit/>
            </a:bodyPr>
            <a:lstStyle/>
            <a:p>
              <a:r>
                <a:rPr lang="en-CA" sz="1500" dirty="0">
                  <a:solidFill>
                    <a:srgbClr val="000000"/>
                  </a:solidFill>
                  <a:latin typeface="Nimbus Roman No9 L"/>
                </a:rPr>
                <a:t>address bus</a:t>
              </a:r>
              <a:endParaRPr lang="en-CA" sz="2400" dirty="0">
                <a:latin typeface="Corbel" pitchFamily="34" charset="0"/>
              </a:endParaRPr>
            </a:p>
          </p:txBody>
        </p:sp>
        <p:sp>
          <p:nvSpPr>
            <p:cNvPr id="15385" name="Rectangle 25"/>
            <p:cNvSpPr>
              <a:spLocks noChangeArrowheads="1"/>
            </p:cNvSpPr>
            <p:nvPr/>
          </p:nvSpPr>
          <p:spPr bwMode="auto">
            <a:xfrm>
              <a:off x="4141788" y="4392613"/>
              <a:ext cx="95250" cy="228600"/>
            </a:xfrm>
            <a:prstGeom prst="rect">
              <a:avLst/>
            </a:prstGeom>
            <a:noFill/>
            <a:ln w="9525">
              <a:noFill/>
              <a:miter lim="800000"/>
              <a:headEnd/>
              <a:tailEnd/>
            </a:ln>
          </p:spPr>
          <p:txBody>
            <a:bodyPr wrap="none" lIns="0" tIns="0" rIns="0" bIns="0">
              <a:spAutoFit/>
            </a:bodyPr>
            <a:lstStyle/>
            <a:p>
              <a:r>
                <a:rPr lang="en-CA" sz="1500" i="1" dirty="0">
                  <a:solidFill>
                    <a:srgbClr val="000000"/>
                  </a:solidFill>
                  <a:latin typeface="Nimbus Roman No9 L"/>
                </a:rPr>
                <a:t>n</a:t>
              </a:r>
              <a:endParaRPr lang="en-CA" sz="2400" dirty="0">
                <a:latin typeface="Corbel" pitchFamily="34" charset="0"/>
              </a:endParaRPr>
            </a:p>
          </p:txBody>
        </p:sp>
        <p:sp>
          <p:nvSpPr>
            <p:cNvPr id="15386" name="Rectangle 26"/>
            <p:cNvSpPr>
              <a:spLocks noChangeArrowheads="1"/>
            </p:cNvSpPr>
            <p:nvPr/>
          </p:nvSpPr>
          <p:spPr bwMode="auto">
            <a:xfrm>
              <a:off x="4248150" y="4392613"/>
              <a:ext cx="263525" cy="228600"/>
            </a:xfrm>
            <a:prstGeom prst="rect">
              <a:avLst/>
            </a:prstGeom>
            <a:noFill/>
            <a:ln w="9525">
              <a:noFill/>
              <a:miter lim="800000"/>
              <a:headEnd/>
              <a:tailEnd/>
            </a:ln>
          </p:spPr>
          <p:txBody>
            <a:bodyPr wrap="none" lIns="0" tIns="0" rIns="0" bIns="0">
              <a:spAutoFit/>
            </a:bodyPr>
            <a:lstStyle/>
            <a:p>
              <a:r>
                <a:rPr lang="en-CA" sz="1500" dirty="0">
                  <a:solidFill>
                    <a:srgbClr val="000000"/>
                  </a:solidFill>
                  <a:latin typeface="Nimbus Roman No9 L"/>
                </a:rPr>
                <a:t>-bit</a:t>
              </a:r>
              <a:endParaRPr lang="en-CA" sz="2400" dirty="0">
                <a:latin typeface="Corbel" pitchFamily="34" charset="0"/>
              </a:endParaRPr>
            </a:p>
          </p:txBody>
        </p:sp>
        <p:sp>
          <p:nvSpPr>
            <p:cNvPr id="15387" name="Rectangle 27"/>
            <p:cNvSpPr>
              <a:spLocks noChangeArrowheads="1"/>
            </p:cNvSpPr>
            <p:nvPr/>
          </p:nvSpPr>
          <p:spPr bwMode="auto">
            <a:xfrm>
              <a:off x="4013200" y="4584700"/>
              <a:ext cx="628650" cy="228600"/>
            </a:xfrm>
            <a:prstGeom prst="rect">
              <a:avLst/>
            </a:prstGeom>
            <a:noFill/>
            <a:ln w="9525">
              <a:noFill/>
              <a:miter lim="800000"/>
              <a:headEnd/>
              <a:tailEnd/>
            </a:ln>
          </p:spPr>
          <p:txBody>
            <a:bodyPr wrap="none" lIns="0" tIns="0" rIns="0" bIns="0">
              <a:spAutoFit/>
            </a:bodyPr>
            <a:lstStyle/>
            <a:p>
              <a:r>
                <a:rPr lang="en-CA" sz="1500" dirty="0">
                  <a:solidFill>
                    <a:srgbClr val="000000"/>
                  </a:solidFill>
                  <a:latin typeface="Nimbus Roman No9 L"/>
                </a:rPr>
                <a:t>data bus</a:t>
              </a:r>
              <a:endParaRPr lang="en-CA" sz="2400" dirty="0">
                <a:latin typeface="Corbel" pitchFamily="34" charset="0"/>
              </a:endParaRPr>
            </a:p>
          </p:txBody>
        </p:sp>
        <p:sp>
          <p:nvSpPr>
            <p:cNvPr id="15388" name="Rectangle 28"/>
            <p:cNvSpPr>
              <a:spLocks noChangeArrowheads="1"/>
            </p:cNvSpPr>
            <p:nvPr/>
          </p:nvSpPr>
          <p:spPr bwMode="auto">
            <a:xfrm>
              <a:off x="3841750" y="5868988"/>
              <a:ext cx="987425" cy="228600"/>
            </a:xfrm>
            <a:prstGeom prst="rect">
              <a:avLst/>
            </a:prstGeom>
            <a:noFill/>
            <a:ln w="9525">
              <a:noFill/>
              <a:miter lim="800000"/>
              <a:headEnd/>
              <a:tailEnd/>
            </a:ln>
          </p:spPr>
          <p:txBody>
            <a:bodyPr wrap="none" lIns="0" tIns="0" rIns="0" bIns="0">
              <a:spAutoFit/>
            </a:bodyPr>
            <a:lstStyle/>
            <a:p>
              <a:r>
                <a:rPr lang="en-CA" sz="1500" dirty="0">
                  <a:solidFill>
                    <a:srgbClr val="000000"/>
                  </a:solidFill>
                  <a:latin typeface="Nimbus Roman No9 L"/>
                </a:rPr>
                <a:t>Control lines</a:t>
              </a:r>
              <a:endParaRPr lang="en-CA" sz="2400" dirty="0">
                <a:latin typeface="Corbel" pitchFamily="34" charset="0"/>
              </a:endParaRPr>
            </a:p>
          </p:txBody>
        </p:sp>
        <p:sp>
          <p:nvSpPr>
            <p:cNvPr id="15389" name="Rectangle 29"/>
            <p:cNvSpPr>
              <a:spLocks noChangeArrowheads="1"/>
            </p:cNvSpPr>
            <p:nvPr/>
          </p:nvSpPr>
          <p:spPr bwMode="auto">
            <a:xfrm>
              <a:off x="3584575" y="6146800"/>
              <a:ext cx="1465263" cy="228600"/>
            </a:xfrm>
            <a:prstGeom prst="rect">
              <a:avLst/>
            </a:prstGeom>
            <a:noFill/>
            <a:ln w="9525">
              <a:noFill/>
              <a:miter lim="800000"/>
              <a:headEnd/>
              <a:tailEnd/>
            </a:ln>
          </p:spPr>
          <p:txBody>
            <a:bodyPr wrap="none" lIns="0" tIns="0" rIns="0" bIns="0">
              <a:spAutoFit/>
            </a:bodyPr>
            <a:lstStyle/>
            <a:p>
              <a:r>
                <a:rPr lang="en-CA" sz="1500" dirty="0">
                  <a:solidFill>
                    <a:srgbClr val="000000"/>
                  </a:solidFill>
                  <a:latin typeface="Nimbus Roman No9 L"/>
                </a:rPr>
                <a:t>(          , MFC, etc.)</a:t>
              </a:r>
              <a:endParaRPr lang="en-CA" sz="2400" dirty="0">
                <a:latin typeface="Corbel" pitchFamily="34" charset="0"/>
              </a:endParaRPr>
            </a:p>
          </p:txBody>
        </p:sp>
        <p:sp>
          <p:nvSpPr>
            <p:cNvPr id="15390" name="Rectangle 30"/>
            <p:cNvSpPr>
              <a:spLocks noChangeArrowheads="1"/>
            </p:cNvSpPr>
            <p:nvPr/>
          </p:nvSpPr>
          <p:spPr bwMode="auto">
            <a:xfrm>
              <a:off x="1808163" y="3535363"/>
              <a:ext cx="792162" cy="228600"/>
            </a:xfrm>
            <a:prstGeom prst="rect">
              <a:avLst/>
            </a:prstGeom>
            <a:noFill/>
            <a:ln w="9525">
              <a:noFill/>
              <a:miter lim="800000"/>
              <a:headEnd/>
              <a:tailEnd/>
            </a:ln>
          </p:spPr>
          <p:txBody>
            <a:bodyPr wrap="none" lIns="0" tIns="0" rIns="0" bIns="0">
              <a:spAutoFit/>
            </a:bodyPr>
            <a:lstStyle/>
            <a:p>
              <a:r>
                <a:rPr lang="en-CA" sz="1500" b="1" dirty="0">
                  <a:solidFill>
                    <a:srgbClr val="000000"/>
                  </a:solidFill>
                  <a:latin typeface="Nimbus Roman No9 L"/>
                </a:rPr>
                <a:t>Processor</a:t>
              </a:r>
              <a:endParaRPr lang="en-CA" sz="2400" dirty="0">
                <a:latin typeface="Corbel" pitchFamily="34" charset="0"/>
              </a:endParaRPr>
            </a:p>
          </p:txBody>
        </p:sp>
        <p:sp>
          <p:nvSpPr>
            <p:cNvPr id="15391" name="Rectangle 31"/>
            <p:cNvSpPr>
              <a:spLocks noChangeArrowheads="1"/>
            </p:cNvSpPr>
            <p:nvPr/>
          </p:nvSpPr>
          <p:spPr bwMode="auto">
            <a:xfrm>
              <a:off x="6281738" y="3471863"/>
              <a:ext cx="744537" cy="228600"/>
            </a:xfrm>
            <a:prstGeom prst="rect">
              <a:avLst/>
            </a:prstGeom>
            <a:noFill/>
            <a:ln w="9525">
              <a:noFill/>
              <a:miter lim="800000"/>
              <a:headEnd/>
              <a:tailEnd/>
            </a:ln>
          </p:spPr>
          <p:txBody>
            <a:bodyPr wrap="none" lIns="0" tIns="0" rIns="0" bIns="0">
              <a:spAutoFit/>
            </a:bodyPr>
            <a:lstStyle/>
            <a:p>
              <a:r>
                <a:rPr lang="en-CA" sz="1500" b="1" dirty="0">
                  <a:solidFill>
                    <a:srgbClr val="000000"/>
                  </a:solidFill>
                  <a:latin typeface="Nimbus Roman No9 L"/>
                </a:rPr>
                <a:t> Memory</a:t>
              </a:r>
              <a:endParaRPr lang="en-CA" sz="2400" dirty="0">
                <a:latin typeface="Corbel" pitchFamily="34" charset="0"/>
              </a:endParaRPr>
            </a:p>
          </p:txBody>
        </p:sp>
        <p:sp>
          <p:nvSpPr>
            <p:cNvPr id="15392" name="Rectangle 32"/>
            <p:cNvSpPr>
              <a:spLocks noChangeArrowheads="1"/>
            </p:cNvSpPr>
            <p:nvPr/>
          </p:nvSpPr>
          <p:spPr bwMode="auto">
            <a:xfrm>
              <a:off x="6303963" y="4884738"/>
              <a:ext cx="685800" cy="228600"/>
            </a:xfrm>
            <a:prstGeom prst="rect">
              <a:avLst/>
            </a:prstGeom>
            <a:noFill/>
            <a:ln w="9525">
              <a:noFill/>
              <a:miter lim="800000"/>
              <a:headEnd/>
              <a:tailEnd/>
            </a:ln>
          </p:spPr>
          <p:txBody>
            <a:bodyPr wrap="none" lIns="0" tIns="0" rIns="0" bIns="0">
              <a:spAutoFit/>
            </a:bodyPr>
            <a:lstStyle/>
            <a:p>
              <a:r>
                <a:rPr lang="en-CA" sz="1500" dirty="0">
                  <a:solidFill>
                    <a:srgbClr val="000000"/>
                  </a:solidFill>
                  <a:latin typeface="Nimbus Roman No9 L"/>
                </a:rPr>
                <a:t>locations</a:t>
              </a:r>
              <a:endParaRPr lang="en-CA" sz="2400" dirty="0">
                <a:latin typeface="Corbel" pitchFamily="34" charset="0"/>
              </a:endParaRPr>
            </a:p>
          </p:txBody>
        </p:sp>
        <p:sp>
          <p:nvSpPr>
            <p:cNvPr id="15393" name="Rectangle 33"/>
            <p:cNvSpPr>
              <a:spLocks noChangeArrowheads="1"/>
            </p:cNvSpPr>
            <p:nvPr/>
          </p:nvSpPr>
          <p:spPr bwMode="auto">
            <a:xfrm>
              <a:off x="5754022" y="5376863"/>
              <a:ext cx="1111250" cy="228600"/>
            </a:xfrm>
            <a:prstGeom prst="rect">
              <a:avLst/>
            </a:prstGeom>
            <a:noFill/>
            <a:ln w="9525">
              <a:noFill/>
              <a:miter lim="800000"/>
              <a:headEnd/>
              <a:tailEnd/>
            </a:ln>
          </p:spPr>
          <p:txBody>
            <a:bodyPr wrap="none" lIns="0" tIns="0" rIns="0" bIns="0">
              <a:spAutoFit/>
            </a:bodyPr>
            <a:lstStyle/>
            <a:p>
              <a:r>
                <a:rPr lang="en-CA" sz="1500" dirty="0">
                  <a:solidFill>
                    <a:srgbClr val="000000"/>
                  </a:solidFill>
                  <a:latin typeface="Nimbus Roman No9 L"/>
                </a:rPr>
                <a:t>Word length =</a:t>
              </a:r>
              <a:endParaRPr lang="en-CA" sz="2400" dirty="0">
                <a:latin typeface="Corbel" pitchFamily="34" charset="0"/>
              </a:endParaRPr>
            </a:p>
          </p:txBody>
        </p:sp>
        <p:sp>
          <p:nvSpPr>
            <p:cNvPr id="15394" name="Rectangle 34"/>
            <p:cNvSpPr>
              <a:spLocks noChangeArrowheads="1"/>
            </p:cNvSpPr>
            <p:nvPr/>
          </p:nvSpPr>
          <p:spPr bwMode="auto">
            <a:xfrm>
              <a:off x="7072000" y="5376863"/>
              <a:ext cx="95250" cy="228600"/>
            </a:xfrm>
            <a:prstGeom prst="rect">
              <a:avLst/>
            </a:prstGeom>
            <a:noFill/>
            <a:ln w="9525">
              <a:noFill/>
              <a:miter lim="800000"/>
              <a:headEnd/>
              <a:tailEnd/>
            </a:ln>
          </p:spPr>
          <p:txBody>
            <a:bodyPr wrap="none" lIns="0" tIns="0" rIns="0" bIns="0">
              <a:spAutoFit/>
            </a:bodyPr>
            <a:lstStyle/>
            <a:p>
              <a:r>
                <a:rPr lang="en-CA" sz="1500" i="1" dirty="0">
                  <a:solidFill>
                    <a:srgbClr val="000000"/>
                  </a:solidFill>
                  <a:latin typeface="Nimbus Roman No9 L"/>
                </a:rPr>
                <a:t>n</a:t>
              </a:r>
              <a:endParaRPr lang="en-CA" sz="2400" dirty="0">
                <a:latin typeface="Corbel" pitchFamily="34" charset="0"/>
              </a:endParaRPr>
            </a:p>
          </p:txBody>
        </p:sp>
        <p:sp>
          <p:nvSpPr>
            <p:cNvPr id="15395" name="Rectangle 35"/>
            <p:cNvSpPr>
              <a:spLocks noChangeArrowheads="1"/>
            </p:cNvSpPr>
            <p:nvPr/>
          </p:nvSpPr>
          <p:spPr bwMode="auto">
            <a:xfrm>
              <a:off x="7167249" y="5376863"/>
              <a:ext cx="322263" cy="228600"/>
            </a:xfrm>
            <a:prstGeom prst="rect">
              <a:avLst/>
            </a:prstGeom>
            <a:noFill/>
            <a:ln w="9525">
              <a:noFill/>
              <a:miter lim="800000"/>
              <a:headEnd/>
              <a:tailEnd/>
            </a:ln>
          </p:spPr>
          <p:txBody>
            <a:bodyPr wrap="none" lIns="0" tIns="0" rIns="0" bIns="0">
              <a:spAutoFit/>
            </a:bodyPr>
            <a:lstStyle/>
            <a:p>
              <a:r>
                <a:rPr lang="en-CA" sz="1500" dirty="0">
                  <a:solidFill>
                    <a:srgbClr val="000000"/>
                  </a:solidFill>
                  <a:latin typeface="Nimbus Roman No9 L"/>
                </a:rPr>
                <a:t> bits</a:t>
              </a:r>
              <a:endParaRPr lang="en-CA" sz="2400" dirty="0">
                <a:latin typeface="Corbel" pitchFamily="34" charset="0"/>
              </a:endParaRPr>
            </a:p>
          </p:txBody>
        </p:sp>
        <p:sp>
          <p:nvSpPr>
            <p:cNvPr id="15396" name="Rectangle 36"/>
            <p:cNvSpPr>
              <a:spLocks noChangeArrowheads="1"/>
            </p:cNvSpPr>
            <p:nvPr/>
          </p:nvSpPr>
          <p:spPr bwMode="auto">
            <a:xfrm>
              <a:off x="3970338" y="6126163"/>
              <a:ext cx="179387" cy="228600"/>
            </a:xfrm>
            <a:prstGeom prst="rect">
              <a:avLst/>
            </a:prstGeom>
            <a:noFill/>
            <a:ln w="9525">
              <a:noFill/>
              <a:miter lim="800000"/>
              <a:headEnd/>
              <a:tailEnd/>
            </a:ln>
          </p:spPr>
          <p:txBody>
            <a:bodyPr wrap="none" lIns="0" tIns="0" rIns="0" bIns="0">
              <a:spAutoFit/>
            </a:bodyPr>
            <a:lstStyle/>
            <a:p>
              <a:r>
                <a:rPr lang="en-CA" sz="1500" dirty="0">
                  <a:solidFill>
                    <a:srgbClr val="000000"/>
                  </a:solidFill>
                  <a:latin typeface="Nimbus Roman No9 L"/>
                </a:rPr>
                <a:t>W</a:t>
              </a:r>
              <a:endParaRPr lang="en-CA" sz="2400" dirty="0">
                <a:latin typeface="Corbel" pitchFamily="34" charset="0"/>
              </a:endParaRPr>
            </a:p>
          </p:txBody>
        </p:sp>
        <p:sp>
          <p:nvSpPr>
            <p:cNvPr id="15397" name="Line 37"/>
            <p:cNvSpPr>
              <a:spLocks noChangeShapeType="1"/>
            </p:cNvSpPr>
            <p:nvPr/>
          </p:nvSpPr>
          <p:spPr bwMode="auto">
            <a:xfrm flipH="1">
              <a:off x="3990975" y="6146800"/>
              <a:ext cx="150813" cy="1588"/>
            </a:xfrm>
            <a:prstGeom prst="line">
              <a:avLst/>
            </a:prstGeom>
            <a:noFill/>
            <a:ln w="20638">
              <a:solidFill>
                <a:srgbClr val="000000"/>
              </a:solidFill>
              <a:round/>
              <a:headEnd/>
              <a:tailEnd/>
            </a:ln>
          </p:spPr>
          <p:txBody>
            <a:bodyPr/>
            <a:lstStyle/>
            <a:p>
              <a:endParaRPr lang="en-US" dirty="0"/>
            </a:p>
          </p:txBody>
        </p:sp>
        <p:sp>
          <p:nvSpPr>
            <p:cNvPr id="15398" name="Rectangle 38"/>
            <p:cNvSpPr>
              <a:spLocks noChangeArrowheads="1"/>
            </p:cNvSpPr>
            <p:nvPr/>
          </p:nvSpPr>
          <p:spPr bwMode="auto">
            <a:xfrm>
              <a:off x="3713163" y="6126163"/>
              <a:ext cx="127000" cy="228600"/>
            </a:xfrm>
            <a:prstGeom prst="rect">
              <a:avLst/>
            </a:prstGeom>
            <a:noFill/>
            <a:ln w="9525">
              <a:noFill/>
              <a:miter lim="800000"/>
              <a:headEnd/>
              <a:tailEnd/>
            </a:ln>
          </p:spPr>
          <p:txBody>
            <a:bodyPr wrap="none" lIns="0" tIns="0" rIns="0" bIns="0">
              <a:spAutoFit/>
            </a:bodyPr>
            <a:lstStyle/>
            <a:p>
              <a:r>
                <a:rPr lang="en-CA" sz="1500" dirty="0">
                  <a:solidFill>
                    <a:srgbClr val="000000"/>
                  </a:solidFill>
                  <a:latin typeface="Nimbus Roman No9 L"/>
                </a:rPr>
                <a:t>R</a:t>
              </a:r>
              <a:endParaRPr lang="en-CA" sz="2400" dirty="0">
                <a:latin typeface="Corbel" pitchFamily="34" charset="0"/>
              </a:endParaRPr>
            </a:p>
          </p:txBody>
        </p:sp>
        <p:sp>
          <p:nvSpPr>
            <p:cNvPr id="15399" name="Rectangle 39"/>
            <p:cNvSpPr>
              <a:spLocks noChangeArrowheads="1"/>
            </p:cNvSpPr>
            <p:nvPr/>
          </p:nvSpPr>
          <p:spPr bwMode="auto">
            <a:xfrm>
              <a:off x="3884613" y="6126163"/>
              <a:ext cx="52387" cy="228600"/>
            </a:xfrm>
            <a:prstGeom prst="rect">
              <a:avLst/>
            </a:prstGeom>
            <a:noFill/>
            <a:ln w="9525">
              <a:noFill/>
              <a:miter lim="800000"/>
              <a:headEnd/>
              <a:tailEnd/>
            </a:ln>
          </p:spPr>
          <p:txBody>
            <a:bodyPr wrap="none" lIns="0" tIns="0" rIns="0" bIns="0">
              <a:spAutoFit/>
            </a:bodyPr>
            <a:lstStyle/>
            <a:p>
              <a:r>
                <a:rPr lang="en-CA" sz="1500" dirty="0">
                  <a:solidFill>
                    <a:srgbClr val="000000"/>
                  </a:solidFill>
                  <a:latin typeface="Nimbus Roman No9 L"/>
                </a:rPr>
                <a:t>/</a:t>
              </a:r>
              <a:endParaRPr lang="en-CA" sz="2400" dirty="0">
                <a:latin typeface="Corbel" pitchFamily="34" charset="0"/>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auto">
              <a:spcAft>
                <a:spcPts val="0"/>
              </a:spcAft>
              <a:defRPr/>
            </a:pPr>
            <a:r>
              <a:rPr lang="en-US" dirty="0" smtClean="0">
                <a:solidFill>
                  <a:schemeClr val="accent1">
                    <a:satMod val="150000"/>
                  </a:schemeClr>
                </a:solidFill>
              </a:rPr>
              <a:t>The Memory System</a:t>
            </a:r>
            <a:endParaRPr lang="en-US" dirty="0">
              <a:solidFill>
                <a:schemeClr val="accent1">
                  <a:satMod val="150000"/>
                </a:schemeClr>
              </a:solidFill>
            </a:endParaRPr>
          </a:p>
        </p:txBody>
      </p:sp>
      <p:sp>
        <p:nvSpPr>
          <p:cNvPr id="34818" name="Subtitle 2"/>
          <p:cNvSpPr>
            <a:spLocks noGrp="1"/>
          </p:cNvSpPr>
          <p:nvPr>
            <p:ph type="subTitle" idx="1"/>
          </p:nvPr>
        </p:nvSpPr>
        <p:spPr>
          <a:xfrm>
            <a:off x="685800" y="1828800"/>
            <a:ext cx="8077200" cy="1500188"/>
          </a:xfrm>
        </p:spPr>
        <p:txBody>
          <a:bodyPr/>
          <a:lstStyle/>
          <a:p>
            <a:r>
              <a:rPr lang="en-US" sz="2400" smtClean="0"/>
              <a:t>Read-Only Memories (ROMs)</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Read-Only Memories (ROMs)</a:t>
            </a:r>
            <a:endParaRPr lang="en-US" dirty="0">
              <a:solidFill>
                <a:schemeClr val="accent1">
                  <a:satMod val="150000"/>
                </a:schemeClr>
              </a:solidFill>
            </a:endParaRPr>
          </a:p>
        </p:txBody>
      </p:sp>
      <p:sp>
        <p:nvSpPr>
          <p:cNvPr id="3" name="Content Placeholder 2"/>
          <p:cNvSpPr>
            <a:spLocks noGrp="1"/>
          </p:cNvSpPr>
          <p:nvPr>
            <p:ph idx="1"/>
          </p:nvPr>
        </p:nvSpPr>
        <p:spPr>
          <a:xfrm>
            <a:off x="457200" y="1774825"/>
            <a:ext cx="8229600" cy="4930775"/>
          </a:xfrm>
        </p:spPr>
        <p:txBody>
          <a:bodyPr rtlCol="0">
            <a:normAutofit fontScale="92500" lnSpcReduction="10000"/>
          </a:bodyPr>
          <a:lstStyle/>
          <a:p>
            <a:pPr marL="438912" indent="-320040" fontAlgn="auto">
              <a:spcBef>
                <a:spcPts val="0"/>
              </a:spcBef>
              <a:spcAft>
                <a:spcPts val="0"/>
              </a:spcAft>
              <a:buFont typeface="Wingdings 2"/>
              <a:buChar char=""/>
              <a:defRPr/>
            </a:pPr>
            <a:r>
              <a:rPr lang="en-US" dirty="0" smtClean="0">
                <a:solidFill>
                  <a:schemeClr val="accent2"/>
                </a:solidFill>
              </a:rPr>
              <a:t>SRAM and SDRAM chips are volatile:</a:t>
            </a:r>
          </a:p>
          <a:p>
            <a:pPr marL="731520" lvl="1" indent="-274320" fontAlgn="auto">
              <a:spcAft>
                <a:spcPts val="0"/>
              </a:spcAft>
              <a:buFont typeface="Wingdings"/>
              <a:buChar char=""/>
              <a:defRPr/>
            </a:pPr>
            <a:r>
              <a:rPr lang="en-US" dirty="0" smtClean="0"/>
              <a:t>Lose the contents when the power is turned off. </a:t>
            </a:r>
          </a:p>
          <a:p>
            <a:pPr marL="438912" indent="-320040" fontAlgn="auto">
              <a:spcBef>
                <a:spcPts val="0"/>
              </a:spcBef>
              <a:spcAft>
                <a:spcPts val="0"/>
              </a:spcAft>
              <a:buFont typeface="Wingdings 2"/>
              <a:buChar char=""/>
              <a:defRPr/>
            </a:pPr>
            <a:r>
              <a:rPr lang="en-US" dirty="0" smtClean="0">
                <a:solidFill>
                  <a:schemeClr val="accent2"/>
                </a:solidFill>
              </a:rPr>
              <a:t>Many applications need memory devices to retain contents after the power is turned off. </a:t>
            </a:r>
          </a:p>
          <a:p>
            <a:pPr marL="731520" lvl="1" indent="-274320" fontAlgn="auto">
              <a:spcAft>
                <a:spcPts val="0"/>
              </a:spcAft>
              <a:buFont typeface="Wingdings"/>
              <a:buChar char=""/>
              <a:defRPr/>
            </a:pPr>
            <a:r>
              <a:rPr lang="en-US" dirty="0" smtClean="0"/>
              <a:t>For example, computer is turned on, the operating system must be loaded from the disk into the memory.</a:t>
            </a:r>
          </a:p>
          <a:p>
            <a:pPr marL="731520" lvl="1" indent="-274320" fontAlgn="auto">
              <a:spcAft>
                <a:spcPts val="0"/>
              </a:spcAft>
              <a:buFont typeface="Wingdings"/>
              <a:buChar char=""/>
              <a:defRPr/>
            </a:pPr>
            <a:r>
              <a:rPr lang="en-US" dirty="0" smtClean="0"/>
              <a:t>Store instructions which would load the OS from the disk. </a:t>
            </a:r>
          </a:p>
          <a:p>
            <a:pPr marL="731520" lvl="1" indent="-274320" fontAlgn="auto">
              <a:spcAft>
                <a:spcPts val="0"/>
              </a:spcAft>
              <a:buFont typeface="Wingdings"/>
              <a:buChar char=""/>
              <a:defRPr/>
            </a:pPr>
            <a:r>
              <a:rPr lang="en-US" dirty="0" smtClean="0"/>
              <a:t>Need to store these instructions so that they will not be lost after the power is turned off. </a:t>
            </a:r>
          </a:p>
          <a:p>
            <a:pPr marL="731520" lvl="1" indent="-274320" fontAlgn="auto">
              <a:spcAft>
                <a:spcPts val="0"/>
              </a:spcAft>
              <a:buFont typeface="Wingdings"/>
              <a:buChar char=""/>
              <a:defRPr/>
            </a:pPr>
            <a:r>
              <a:rPr lang="en-US" dirty="0" smtClean="0"/>
              <a:t>We need to store the instructions into a non-volatile memory.</a:t>
            </a:r>
          </a:p>
          <a:p>
            <a:pPr marL="438912" indent="-320040" fontAlgn="auto">
              <a:spcBef>
                <a:spcPts val="0"/>
              </a:spcBef>
              <a:spcAft>
                <a:spcPts val="0"/>
              </a:spcAft>
              <a:buFont typeface="Wingdings 2"/>
              <a:buChar char=""/>
              <a:defRPr/>
            </a:pPr>
            <a:r>
              <a:rPr lang="en-US" dirty="0" smtClean="0">
                <a:solidFill>
                  <a:schemeClr val="accent2"/>
                </a:solidFill>
              </a:rPr>
              <a:t>Non-volatile memory is read in the same manner as volatile memory.</a:t>
            </a:r>
          </a:p>
          <a:p>
            <a:pPr marL="438912" indent="-320040" fontAlgn="auto">
              <a:spcBef>
                <a:spcPts val="0"/>
              </a:spcBef>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Read-Only Memories (Contd.,)</a:t>
            </a:r>
            <a:endParaRPr lang="en-US" dirty="0">
              <a:solidFill>
                <a:schemeClr val="accent1">
                  <a:satMod val="150000"/>
                </a:schemeClr>
              </a:solidFill>
            </a:endParaRPr>
          </a:p>
        </p:txBody>
      </p:sp>
      <p:sp>
        <p:nvSpPr>
          <p:cNvPr id="3" name="Content Placeholder 2"/>
          <p:cNvSpPr>
            <a:spLocks noGrp="1"/>
          </p:cNvSpPr>
          <p:nvPr>
            <p:ph idx="1"/>
          </p:nvPr>
        </p:nvSpPr>
        <p:spPr/>
        <p:txBody>
          <a:bodyPr rtlCol="0">
            <a:normAutofit lnSpcReduction="10000"/>
          </a:bodyPr>
          <a:lstStyle/>
          <a:p>
            <a:pPr marL="438912" indent="-320040" fontAlgn="auto">
              <a:spcBef>
                <a:spcPts val="0"/>
              </a:spcBef>
              <a:spcAft>
                <a:spcPts val="0"/>
              </a:spcAft>
              <a:buFont typeface="Wingdings 2"/>
              <a:buChar char=""/>
              <a:defRPr/>
            </a:pPr>
            <a:r>
              <a:rPr lang="en-US" dirty="0" smtClean="0">
                <a:solidFill>
                  <a:schemeClr val="accent2"/>
                </a:solidFill>
              </a:rPr>
              <a:t>Read-Only Memory:</a:t>
            </a:r>
          </a:p>
          <a:p>
            <a:pPr marL="731520" lvl="1" indent="-274320" fontAlgn="auto">
              <a:spcAft>
                <a:spcPts val="0"/>
              </a:spcAft>
              <a:buFont typeface="Wingdings"/>
              <a:buChar char=""/>
              <a:defRPr/>
            </a:pPr>
            <a:r>
              <a:rPr lang="en-US" sz="1800" dirty="0" smtClean="0"/>
              <a:t>Data are written into a ROM when it is manufactured.</a:t>
            </a:r>
            <a:endParaRPr lang="en-US" dirty="0" smtClean="0"/>
          </a:p>
          <a:p>
            <a:pPr marL="438912" indent="-320040" fontAlgn="auto">
              <a:spcBef>
                <a:spcPts val="0"/>
              </a:spcBef>
              <a:spcAft>
                <a:spcPts val="0"/>
              </a:spcAft>
              <a:buFont typeface="Wingdings 2"/>
              <a:buChar char=""/>
              <a:defRPr/>
            </a:pPr>
            <a:r>
              <a:rPr lang="en-US" dirty="0" smtClean="0">
                <a:solidFill>
                  <a:schemeClr val="accent2"/>
                </a:solidFill>
              </a:rPr>
              <a:t>Programmable Read-Only Memory (PROM):</a:t>
            </a:r>
          </a:p>
          <a:p>
            <a:pPr marL="731520" lvl="1" indent="-274320" fontAlgn="auto">
              <a:spcAft>
                <a:spcPts val="0"/>
              </a:spcAft>
              <a:buFont typeface="Wingdings"/>
              <a:buChar char=""/>
              <a:defRPr/>
            </a:pPr>
            <a:r>
              <a:rPr lang="en-US" sz="1800" dirty="0" smtClean="0"/>
              <a:t>Allow the data to be loaded by a user.</a:t>
            </a:r>
          </a:p>
          <a:p>
            <a:pPr marL="731520" lvl="1" indent="-274320" fontAlgn="auto">
              <a:spcAft>
                <a:spcPts val="0"/>
              </a:spcAft>
              <a:buFont typeface="Wingdings"/>
              <a:buChar char=""/>
              <a:defRPr/>
            </a:pPr>
            <a:r>
              <a:rPr lang="en-US" sz="1800" dirty="0" smtClean="0"/>
              <a:t>Process of inserting the data is irreversible.</a:t>
            </a:r>
          </a:p>
          <a:p>
            <a:pPr marL="731520" lvl="1" indent="-274320" fontAlgn="auto">
              <a:spcAft>
                <a:spcPts val="0"/>
              </a:spcAft>
              <a:buFont typeface="Wingdings"/>
              <a:buChar char=""/>
              <a:defRPr/>
            </a:pPr>
            <a:r>
              <a:rPr lang="en-US" sz="1800" dirty="0" smtClean="0"/>
              <a:t>Storing information specific to a user in a ROM is expensive. </a:t>
            </a:r>
          </a:p>
          <a:p>
            <a:pPr marL="731520" lvl="1" indent="-274320" fontAlgn="auto">
              <a:spcAft>
                <a:spcPts val="0"/>
              </a:spcAft>
              <a:buFont typeface="Wingdings"/>
              <a:buChar char=""/>
              <a:defRPr/>
            </a:pPr>
            <a:r>
              <a:rPr lang="en-US" sz="1800" dirty="0" smtClean="0"/>
              <a:t>Providing programming capability to a user may be better.</a:t>
            </a:r>
            <a:r>
              <a:rPr lang="en-US" dirty="0" smtClean="0"/>
              <a:t>  </a:t>
            </a:r>
          </a:p>
          <a:p>
            <a:pPr marL="438912" indent="-320040" fontAlgn="auto">
              <a:spcBef>
                <a:spcPts val="0"/>
              </a:spcBef>
              <a:spcAft>
                <a:spcPts val="0"/>
              </a:spcAft>
              <a:buFont typeface="Wingdings 2"/>
              <a:buChar char=""/>
              <a:defRPr/>
            </a:pPr>
            <a:r>
              <a:rPr lang="en-US" dirty="0" smtClean="0">
                <a:solidFill>
                  <a:schemeClr val="accent2"/>
                </a:solidFill>
              </a:rPr>
              <a:t>Erasable Programmable Read-Only Memory (EPROM):</a:t>
            </a:r>
            <a:endParaRPr lang="en-US" dirty="0" smtClean="0"/>
          </a:p>
          <a:p>
            <a:pPr marL="731520" lvl="1" indent="-274320" fontAlgn="auto">
              <a:spcAft>
                <a:spcPts val="0"/>
              </a:spcAft>
              <a:buFont typeface="Wingdings"/>
              <a:buChar char=""/>
              <a:defRPr/>
            </a:pPr>
            <a:r>
              <a:rPr lang="en-US" sz="1800" dirty="0" smtClean="0"/>
              <a:t>Stored data to be erased and new data to be loaded.</a:t>
            </a:r>
          </a:p>
          <a:p>
            <a:pPr marL="731520" lvl="1" indent="-274320" fontAlgn="auto">
              <a:spcAft>
                <a:spcPts val="0"/>
              </a:spcAft>
              <a:buFont typeface="Wingdings"/>
              <a:buChar char=""/>
              <a:defRPr/>
            </a:pPr>
            <a:r>
              <a:rPr lang="en-US" sz="1800" dirty="0" smtClean="0"/>
              <a:t>Flexibility, useful during the development phase of digital systems.</a:t>
            </a:r>
          </a:p>
          <a:p>
            <a:pPr marL="731520" lvl="1" indent="-274320" fontAlgn="auto">
              <a:spcAft>
                <a:spcPts val="0"/>
              </a:spcAft>
              <a:buFont typeface="Wingdings"/>
              <a:buChar char=""/>
              <a:defRPr/>
            </a:pPr>
            <a:r>
              <a:rPr lang="en-US" sz="1800" dirty="0" smtClean="0"/>
              <a:t>Erasable, reprogrammable ROM.</a:t>
            </a:r>
          </a:p>
          <a:p>
            <a:pPr marL="731520" lvl="1" indent="-274320" fontAlgn="auto">
              <a:spcAft>
                <a:spcPts val="0"/>
              </a:spcAft>
              <a:buFont typeface="Wingdings"/>
              <a:buChar char=""/>
              <a:defRPr/>
            </a:pPr>
            <a:r>
              <a:rPr lang="en-US" sz="1800" dirty="0" smtClean="0"/>
              <a:t>Erasure requires exposing the ROM to UV light.</a:t>
            </a:r>
          </a:p>
          <a:p>
            <a:pPr marL="438912" indent="-320040" fontAlgn="auto">
              <a:spcBef>
                <a:spcPts val="0"/>
              </a:spcBef>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Read-Only Memories (Contd.,)</a:t>
            </a:r>
            <a:endParaRPr lang="en-US" dirty="0">
              <a:solidFill>
                <a:schemeClr val="accent1">
                  <a:satMod val="150000"/>
                </a:schemeClr>
              </a:solidFill>
            </a:endParaRPr>
          </a:p>
        </p:txBody>
      </p:sp>
      <p:sp>
        <p:nvSpPr>
          <p:cNvPr id="3" name="Content Placeholder 2"/>
          <p:cNvSpPr>
            <a:spLocks noGrp="1"/>
          </p:cNvSpPr>
          <p:nvPr>
            <p:ph idx="1"/>
          </p:nvPr>
        </p:nvSpPr>
        <p:spPr>
          <a:xfrm>
            <a:off x="457200" y="1774825"/>
            <a:ext cx="8229600" cy="4854575"/>
          </a:xfrm>
        </p:spPr>
        <p:txBody>
          <a:bodyPr rtlCol="0">
            <a:normAutofit fontScale="85000" lnSpcReduction="20000"/>
          </a:bodyPr>
          <a:lstStyle/>
          <a:p>
            <a:pPr marL="438912" indent="-320040" fontAlgn="auto">
              <a:spcBef>
                <a:spcPts val="0"/>
              </a:spcBef>
              <a:spcAft>
                <a:spcPts val="0"/>
              </a:spcAft>
              <a:buFont typeface="Wingdings 2"/>
              <a:buChar char=""/>
              <a:defRPr/>
            </a:pPr>
            <a:r>
              <a:rPr lang="en-US" dirty="0" smtClean="0">
                <a:solidFill>
                  <a:schemeClr val="accent2"/>
                </a:solidFill>
              </a:rPr>
              <a:t>Electrically Erasable Programmable Read-Only Memory (EEPROM):</a:t>
            </a:r>
          </a:p>
          <a:p>
            <a:pPr marL="731520" lvl="1" indent="-274320" fontAlgn="auto">
              <a:spcAft>
                <a:spcPts val="0"/>
              </a:spcAft>
              <a:buFont typeface="Wingdings"/>
              <a:buChar char=""/>
              <a:defRPr/>
            </a:pPr>
            <a:r>
              <a:rPr lang="en-US" sz="1800" dirty="0" smtClean="0"/>
              <a:t>To erase the contents of </a:t>
            </a:r>
            <a:r>
              <a:rPr lang="en-US" sz="1800" dirty="0" err="1" smtClean="0"/>
              <a:t>EPROMs</a:t>
            </a:r>
            <a:r>
              <a:rPr lang="en-US" sz="1800" dirty="0" smtClean="0"/>
              <a:t>, they have to be exposed to ultraviolet light.</a:t>
            </a:r>
          </a:p>
          <a:p>
            <a:pPr marL="731520" lvl="1" indent="-274320" fontAlgn="auto">
              <a:spcAft>
                <a:spcPts val="0"/>
              </a:spcAft>
              <a:buFont typeface="Wingdings"/>
              <a:buChar char=""/>
              <a:defRPr/>
            </a:pPr>
            <a:r>
              <a:rPr lang="en-US" sz="1800" dirty="0" smtClean="0"/>
              <a:t>Physically removed from the circuit.</a:t>
            </a:r>
          </a:p>
          <a:p>
            <a:pPr marL="731520" lvl="1" indent="-274320" fontAlgn="auto">
              <a:spcAft>
                <a:spcPts val="0"/>
              </a:spcAft>
              <a:buFont typeface="Wingdings"/>
              <a:buChar char=""/>
              <a:defRPr/>
            </a:pPr>
            <a:r>
              <a:rPr lang="en-US" sz="1800" dirty="0" err="1" smtClean="0"/>
              <a:t>EEPROMs</a:t>
            </a:r>
            <a:r>
              <a:rPr lang="en-US" sz="1800" dirty="0" smtClean="0"/>
              <a:t> the contents can be stored and erased electrically.</a:t>
            </a:r>
          </a:p>
          <a:p>
            <a:pPr marL="438912" indent="-320040" fontAlgn="auto">
              <a:spcBef>
                <a:spcPts val="0"/>
              </a:spcBef>
              <a:spcAft>
                <a:spcPts val="0"/>
              </a:spcAft>
              <a:buFont typeface="Wingdings 2"/>
              <a:buChar char=""/>
              <a:defRPr/>
            </a:pPr>
            <a:r>
              <a:rPr lang="en-US" dirty="0" smtClean="0">
                <a:solidFill>
                  <a:schemeClr val="accent2"/>
                </a:solidFill>
              </a:rPr>
              <a:t>Flash memory:</a:t>
            </a:r>
          </a:p>
          <a:p>
            <a:pPr marL="731520" lvl="1" indent="-274320" fontAlgn="auto">
              <a:spcAft>
                <a:spcPts val="0"/>
              </a:spcAft>
              <a:buFont typeface="Wingdings"/>
              <a:buChar char=""/>
              <a:defRPr/>
            </a:pPr>
            <a:r>
              <a:rPr lang="en-US" dirty="0" smtClean="0">
                <a:solidFill>
                  <a:schemeClr val="accent2"/>
                </a:solidFill>
              </a:rPr>
              <a:t>Has similar approach to EEPROM</a:t>
            </a:r>
            <a:r>
              <a:rPr lang="en-US" dirty="0" smtClean="0"/>
              <a:t>.</a:t>
            </a:r>
          </a:p>
          <a:p>
            <a:pPr marL="731520" lvl="1" indent="-274320" fontAlgn="auto">
              <a:spcAft>
                <a:spcPts val="0"/>
              </a:spcAft>
              <a:buFont typeface="Wingdings"/>
              <a:buChar char=""/>
              <a:defRPr/>
            </a:pPr>
            <a:r>
              <a:rPr lang="en-US" dirty="0" smtClean="0">
                <a:solidFill>
                  <a:schemeClr val="accent2"/>
                </a:solidFill>
              </a:rPr>
              <a:t>Read the contents of a single cell, but write the contents of an entire block</a:t>
            </a:r>
            <a:r>
              <a:rPr lang="en-US" dirty="0" smtClean="0"/>
              <a:t> of cells. </a:t>
            </a:r>
          </a:p>
          <a:p>
            <a:pPr marL="731520" lvl="1" indent="-274320" fontAlgn="auto">
              <a:spcAft>
                <a:spcPts val="0"/>
              </a:spcAft>
              <a:buFont typeface="Wingdings"/>
              <a:buChar char=""/>
              <a:defRPr/>
            </a:pPr>
            <a:r>
              <a:rPr lang="en-US" dirty="0" smtClean="0"/>
              <a:t>Flash devices have </a:t>
            </a:r>
            <a:r>
              <a:rPr lang="en-US" dirty="0" smtClean="0">
                <a:solidFill>
                  <a:schemeClr val="accent2"/>
                </a:solidFill>
              </a:rPr>
              <a:t>greater density</a:t>
            </a:r>
            <a:r>
              <a:rPr lang="en-US" dirty="0" smtClean="0"/>
              <a:t>.</a:t>
            </a:r>
          </a:p>
          <a:p>
            <a:pPr marL="996696" lvl="2" fontAlgn="auto">
              <a:spcAft>
                <a:spcPts val="0"/>
              </a:spcAft>
              <a:buClr>
                <a:schemeClr val="accent3"/>
              </a:buClr>
              <a:buFont typeface="Arial"/>
              <a:buChar char="▪"/>
              <a:defRPr/>
            </a:pPr>
            <a:r>
              <a:rPr lang="en-US" sz="1800" dirty="0" smtClean="0"/>
              <a:t>Higher capacity and low storage cost per bit. </a:t>
            </a:r>
          </a:p>
          <a:p>
            <a:pPr marL="731520" lvl="1" indent="-274320" fontAlgn="auto">
              <a:spcAft>
                <a:spcPts val="0"/>
              </a:spcAft>
              <a:buFont typeface="Wingdings"/>
              <a:buChar char=""/>
              <a:defRPr/>
            </a:pPr>
            <a:r>
              <a:rPr lang="en-US" dirty="0" smtClean="0">
                <a:solidFill>
                  <a:schemeClr val="accent2"/>
                </a:solidFill>
              </a:rPr>
              <a:t>Power consumption of flash memory is very low</a:t>
            </a:r>
            <a:r>
              <a:rPr lang="en-US" dirty="0" smtClean="0"/>
              <a:t>, making it attractive for use in equipment that is battery-driven. </a:t>
            </a:r>
          </a:p>
          <a:p>
            <a:pPr marL="731520" lvl="1" indent="-274320" fontAlgn="auto">
              <a:spcAft>
                <a:spcPts val="0"/>
              </a:spcAft>
              <a:buFont typeface="Wingdings"/>
              <a:buChar char=""/>
              <a:defRPr/>
            </a:pPr>
            <a:r>
              <a:rPr lang="en-US" dirty="0" smtClean="0"/>
              <a:t>Single flash chips are not sufficiently large, so </a:t>
            </a:r>
          </a:p>
          <a:p>
            <a:pPr marL="731520" lvl="1" indent="-274320" fontAlgn="auto">
              <a:spcAft>
                <a:spcPts val="0"/>
              </a:spcAft>
              <a:buFont typeface="Wingdings"/>
              <a:buNone/>
              <a:defRPr/>
            </a:pPr>
            <a:r>
              <a:rPr lang="en-US" dirty="0" smtClean="0">
                <a:solidFill>
                  <a:schemeClr val="accent2"/>
                </a:solidFill>
              </a:rPr>
              <a:t>	larger memory modules are implemented using </a:t>
            </a:r>
          </a:p>
          <a:p>
            <a:pPr marL="731520" lvl="1" indent="-274320" fontAlgn="auto">
              <a:spcAft>
                <a:spcPts val="0"/>
              </a:spcAft>
              <a:buFont typeface="Wingdings"/>
              <a:buNone/>
              <a:defRPr/>
            </a:pPr>
            <a:r>
              <a:rPr lang="en-US" dirty="0" smtClean="0">
                <a:solidFill>
                  <a:schemeClr val="accent2"/>
                </a:solidFill>
              </a:rPr>
              <a:t>	flash cards and flash drives.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Speed, Size, and Cost</a:t>
            </a:r>
            <a:endParaRPr lang="en-US" dirty="0">
              <a:solidFill>
                <a:schemeClr val="accent1">
                  <a:satMod val="150000"/>
                </a:schemeClr>
              </a:solidFill>
            </a:endParaRPr>
          </a:p>
        </p:txBody>
      </p:sp>
      <p:sp>
        <p:nvSpPr>
          <p:cNvPr id="3" name="Content Placeholder 2"/>
          <p:cNvSpPr>
            <a:spLocks noGrp="1"/>
          </p:cNvSpPr>
          <p:nvPr>
            <p:ph idx="1"/>
          </p:nvPr>
        </p:nvSpPr>
        <p:spPr>
          <a:xfrm>
            <a:off x="228600" y="1774825"/>
            <a:ext cx="8686800" cy="4930775"/>
          </a:xfrm>
        </p:spPr>
        <p:txBody>
          <a:bodyPr rtlCol="0">
            <a:normAutofit lnSpcReduction="10000"/>
          </a:bodyPr>
          <a:lstStyle/>
          <a:p>
            <a:pPr marL="438912" indent="-320040" fontAlgn="auto">
              <a:spcBef>
                <a:spcPts val="0"/>
              </a:spcBef>
              <a:spcAft>
                <a:spcPts val="0"/>
              </a:spcAft>
              <a:buFont typeface="Wingdings 2"/>
              <a:buChar char=""/>
              <a:defRPr/>
            </a:pPr>
            <a:r>
              <a:rPr lang="en-US" dirty="0" smtClean="0">
                <a:solidFill>
                  <a:srgbClr val="CC3300"/>
                </a:solidFill>
              </a:rPr>
              <a:t>A big challenge in the design of a computer system is to provide a sufficiently large memory, with a reasonable speed at an affordable cost.</a:t>
            </a:r>
          </a:p>
          <a:p>
            <a:pPr marL="438912" indent="-320040" fontAlgn="auto">
              <a:spcBef>
                <a:spcPts val="0"/>
              </a:spcBef>
              <a:spcAft>
                <a:spcPts val="0"/>
              </a:spcAft>
              <a:buFont typeface="Wingdings 2"/>
              <a:buChar char=""/>
              <a:defRPr/>
            </a:pPr>
            <a:r>
              <a:rPr lang="en-US" dirty="0" smtClean="0">
                <a:solidFill>
                  <a:schemeClr val="accent2"/>
                </a:solidFill>
              </a:rPr>
              <a:t>Static RAM:</a:t>
            </a:r>
            <a:endParaRPr lang="en-US" dirty="0" smtClean="0"/>
          </a:p>
          <a:p>
            <a:pPr marL="731520" lvl="1" indent="-274320" fontAlgn="auto">
              <a:spcAft>
                <a:spcPts val="0"/>
              </a:spcAft>
              <a:buFont typeface="Wingdings"/>
              <a:buChar char=""/>
              <a:defRPr/>
            </a:pPr>
            <a:r>
              <a:rPr lang="en-US" sz="1800" dirty="0" smtClean="0"/>
              <a:t>Very fast, but expensive, because a basic SRAM cell has a complex circuit making it impossible to pack a large number of cells onto a single chip.</a:t>
            </a:r>
            <a:r>
              <a:rPr lang="en-US" dirty="0" smtClean="0"/>
              <a:t> </a:t>
            </a:r>
          </a:p>
          <a:p>
            <a:pPr marL="438912" indent="-320040" fontAlgn="auto">
              <a:spcBef>
                <a:spcPts val="0"/>
              </a:spcBef>
              <a:spcAft>
                <a:spcPts val="0"/>
              </a:spcAft>
              <a:buFont typeface="Wingdings 2"/>
              <a:buChar char=""/>
              <a:defRPr/>
            </a:pPr>
            <a:r>
              <a:rPr lang="en-US" dirty="0" smtClean="0">
                <a:solidFill>
                  <a:schemeClr val="accent2"/>
                </a:solidFill>
              </a:rPr>
              <a:t>Dynamic RAM:</a:t>
            </a:r>
          </a:p>
          <a:p>
            <a:pPr marL="731520" lvl="1" indent="-274320" fontAlgn="auto">
              <a:spcAft>
                <a:spcPts val="0"/>
              </a:spcAft>
              <a:buFont typeface="Wingdings"/>
              <a:buChar char=""/>
              <a:defRPr/>
            </a:pPr>
            <a:r>
              <a:rPr lang="en-US" sz="1800" dirty="0" smtClean="0"/>
              <a:t>Simpler basic cell circuit, hence are much less expensive, but significantly slower than </a:t>
            </a:r>
            <a:r>
              <a:rPr lang="en-US" sz="1800" dirty="0" err="1" smtClean="0"/>
              <a:t>SRAMs</a:t>
            </a:r>
            <a:r>
              <a:rPr lang="en-US" sz="1800" dirty="0" smtClean="0"/>
              <a:t>.</a:t>
            </a:r>
            <a:r>
              <a:rPr lang="en-US" dirty="0" smtClean="0"/>
              <a:t> </a:t>
            </a:r>
          </a:p>
          <a:p>
            <a:pPr marL="438912" indent="-320040" fontAlgn="auto">
              <a:spcBef>
                <a:spcPts val="0"/>
              </a:spcBef>
              <a:spcAft>
                <a:spcPts val="0"/>
              </a:spcAft>
              <a:buFont typeface="Wingdings 2"/>
              <a:buChar char=""/>
              <a:defRPr/>
            </a:pPr>
            <a:r>
              <a:rPr lang="en-US" dirty="0" smtClean="0">
                <a:solidFill>
                  <a:schemeClr val="accent2"/>
                </a:solidFill>
              </a:rPr>
              <a:t>Magnetic disks:</a:t>
            </a:r>
          </a:p>
          <a:p>
            <a:pPr marL="731520" lvl="1" indent="-274320" fontAlgn="auto">
              <a:spcAft>
                <a:spcPts val="0"/>
              </a:spcAft>
              <a:buFont typeface="Wingdings"/>
              <a:buChar char=""/>
              <a:defRPr/>
            </a:pPr>
            <a:r>
              <a:rPr lang="en-US" sz="1800" dirty="0" smtClean="0"/>
              <a:t>Storage provided by </a:t>
            </a:r>
            <a:r>
              <a:rPr lang="en-US" sz="1800" dirty="0" err="1" smtClean="0"/>
              <a:t>DRAMs</a:t>
            </a:r>
            <a:r>
              <a:rPr lang="en-US" sz="1800" dirty="0" smtClean="0"/>
              <a:t> is higher than </a:t>
            </a:r>
            <a:r>
              <a:rPr lang="en-US" sz="1800" dirty="0" err="1" smtClean="0"/>
              <a:t>SRAMs</a:t>
            </a:r>
            <a:r>
              <a:rPr lang="en-US" sz="1800" dirty="0" smtClean="0"/>
              <a:t>, but is still less than what is necessary. </a:t>
            </a:r>
          </a:p>
          <a:p>
            <a:pPr marL="731520" lvl="1" indent="-274320" fontAlgn="auto">
              <a:spcAft>
                <a:spcPts val="0"/>
              </a:spcAft>
              <a:buFont typeface="Wingdings"/>
              <a:buChar char=""/>
              <a:defRPr/>
            </a:pPr>
            <a:r>
              <a:rPr lang="en-US" sz="1800" dirty="0" smtClean="0"/>
              <a:t>Secondary storage such as magnetic disks provide a large amount </a:t>
            </a:r>
          </a:p>
          <a:p>
            <a:pPr marL="731520" lvl="1" indent="-274320" fontAlgn="auto">
              <a:spcAft>
                <a:spcPts val="0"/>
              </a:spcAft>
              <a:buFont typeface="Wingdings"/>
              <a:buNone/>
              <a:defRPr/>
            </a:pPr>
            <a:r>
              <a:rPr lang="en-US" sz="1800" dirty="0" smtClean="0"/>
              <a:t>	of storage, but is much slower than </a:t>
            </a:r>
            <a:r>
              <a:rPr lang="en-US" sz="1800" dirty="0" err="1" smtClean="0"/>
              <a:t>DRAMs</a:t>
            </a:r>
            <a:r>
              <a:rPr lang="en-US" sz="1800" dirty="0" smtClean="0"/>
              <a:t>.</a:t>
            </a:r>
          </a:p>
          <a:p>
            <a:pPr marL="438912" indent="-320040" fontAlgn="auto">
              <a:spcBef>
                <a:spcPts val="0"/>
              </a:spcBef>
              <a:spcAft>
                <a:spcPts val="0"/>
              </a:spcAft>
              <a:buFont typeface="Wingdings 2"/>
              <a:buNone/>
              <a:defRPr/>
            </a:pP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auto">
              <a:spcAft>
                <a:spcPts val="0"/>
              </a:spcAft>
              <a:defRPr/>
            </a:pPr>
            <a:r>
              <a:rPr lang="en-US" dirty="0" smtClean="0">
                <a:solidFill>
                  <a:schemeClr val="accent1">
                    <a:satMod val="150000"/>
                  </a:schemeClr>
                </a:solidFill>
              </a:rPr>
              <a:t>The Memory System</a:t>
            </a:r>
            <a:endParaRPr lang="en-US" dirty="0">
              <a:solidFill>
                <a:schemeClr val="accent1">
                  <a:satMod val="150000"/>
                </a:schemeClr>
              </a:solidFill>
            </a:endParaRPr>
          </a:p>
        </p:txBody>
      </p:sp>
      <p:sp>
        <p:nvSpPr>
          <p:cNvPr id="40962" name="Subtitle 2"/>
          <p:cNvSpPr>
            <a:spLocks noGrp="1"/>
          </p:cNvSpPr>
          <p:nvPr>
            <p:ph type="subTitle" idx="1"/>
          </p:nvPr>
        </p:nvSpPr>
        <p:spPr>
          <a:xfrm>
            <a:off x="685800" y="1828800"/>
            <a:ext cx="8077200" cy="1500188"/>
          </a:xfrm>
        </p:spPr>
        <p:txBody>
          <a:bodyPr/>
          <a:lstStyle/>
          <a:p>
            <a:r>
              <a:rPr lang="en-US" sz="2400" smtClean="0"/>
              <a:t>Cache Memories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z="4800" dirty="0" smtClean="0">
                <a:solidFill>
                  <a:schemeClr val="accent1">
                    <a:satMod val="150000"/>
                  </a:schemeClr>
                </a:solidFill>
              </a:rPr>
              <a:t>Cache Memories</a:t>
            </a:r>
            <a:endParaRPr lang="en-US" dirty="0">
              <a:solidFill>
                <a:schemeClr val="accent1">
                  <a:satMod val="150000"/>
                </a:schemeClr>
              </a:solidFill>
            </a:endParaRPr>
          </a:p>
        </p:txBody>
      </p:sp>
      <p:sp>
        <p:nvSpPr>
          <p:cNvPr id="3" name="Content Placeholder 2"/>
          <p:cNvSpPr>
            <a:spLocks noGrp="1"/>
          </p:cNvSpPr>
          <p:nvPr>
            <p:ph idx="1"/>
          </p:nvPr>
        </p:nvSpPr>
        <p:spPr/>
        <p:txBody>
          <a:bodyPr rtlCol="0">
            <a:normAutofit/>
          </a:bodyPr>
          <a:lstStyle/>
          <a:p>
            <a:pPr marL="438912" indent="-320040" fontAlgn="auto">
              <a:spcBef>
                <a:spcPts val="0"/>
              </a:spcBef>
              <a:spcAft>
                <a:spcPts val="0"/>
              </a:spcAft>
              <a:buFont typeface="Wingdings 2"/>
              <a:buChar char=""/>
              <a:defRPr/>
            </a:pPr>
            <a:r>
              <a:rPr lang="en-US" dirty="0" smtClean="0">
                <a:solidFill>
                  <a:schemeClr val="accent2"/>
                </a:solidFill>
              </a:rPr>
              <a:t>Processor is much faster than the main memory.</a:t>
            </a:r>
            <a:endParaRPr lang="en-US" dirty="0" smtClean="0"/>
          </a:p>
          <a:p>
            <a:pPr marL="731520" lvl="1" indent="-274320" fontAlgn="auto">
              <a:spcAft>
                <a:spcPts val="0"/>
              </a:spcAft>
              <a:buFont typeface="Wingdings"/>
              <a:buChar char=""/>
              <a:defRPr/>
            </a:pPr>
            <a:r>
              <a:rPr lang="en-US" sz="1800" dirty="0" smtClean="0"/>
              <a:t>As a result, the processor has to spend much of its time waiting while instructions and data are being fetched from the main memory. </a:t>
            </a:r>
          </a:p>
          <a:p>
            <a:pPr marL="731520" lvl="1" indent="-274320" fontAlgn="auto">
              <a:spcAft>
                <a:spcPts val="0"/>
              </a:spcAft>
              <a:buFont typeface="Wingdings"/>
              <a:buChar char=""/>
              <a:defRPr/>
            </a:pPr>
            <a:r>
              <a:rPr lang="en-US" sz="1800" dirty="0" smtClean="0"/>
              <a:t>Major obstacle towards achieving good performance.</a:t>
            </a:r>
            <a:r>
              <a:rPr lang="en-US" dirty="0" smtClean="0"/>
              <a:t> </a:t>
            </a:r>
          </a:p>
          <a:p>
            <a:pPr marL="438912" indent="-320040" fontAlgn="auto">
              <a:spcBef>
                <a:spcPts val="0"/>
              </a:spcBef>
              <a:spcAft>
                <a:spcPts val="0"/>
              </a:spcAft>
              <a:buFont typeface="Wingdings 2"/>
              <a:buChar char=""/>
              <a:defRPr/>
            </a:pPr>
            <a:r>
              <a:rPr lang="en-US" dirty="0" smtClean="0">
                <a:solidFill>
                  <a:schemeClr val="accent2"/>
                </a:solidFill>
              </a:rPr>
              <a:t>Speed of the main memory cannot be increased beyond a certain point.</a:t>
            </a:r>
            <a:r>
              <a:rPr lang="en-US" dirty="0" smtClean="0"/>
              <a:t> </a:t>
            </a:r>
          </a:p>
          <a:p>
            <a:pPr marL="438912" indent="-320040" fontAlgn="auto">
              <a:spcBef>
                <a:spcPts val="0"/>
              </a:spcBef>
              <a:spcAft>
                <a:spcPts val="0"/>
              </a:spcAft>
              <a:buFont typeface="Wingdings 2"/>
              <a:buChar char=""/>
              <a:defRPr/>
            </a:pPr>
            <a:r>
              <a:rPr lang="en-US" dirty="0" smtClean="0">
                <a:solidFill>
                  <a:srgbClr val="CC3300"/>
                </a:solidFill>
              </a:rPr>
              <a:t>Cache memory is an architectural arrangement which makes the main memory appear faster to the processor than it really is. </a:t>
            </a:r>
          </a:p>
          <a:p>
            <a:pPr marL="438912" indent="-320040" fontAlgn="auto">
              <a:spcBef>
                <a:spcPts val="0"/>
              </a:spcBef>
              <a:spcAft>
                <a:spcPts val="0"/>
              </a:spcAft>
              <a:buFont typeface="Wingdings 2"/>
              <a:buChar char=""/>
              <a:defRPr/>
            </a:pPr>
            <a:r>
              <a:rPr lang="en-US" dirty="0" smtClean="0">
                <a:solidFill>
                  <a:srgbClr val="CC3300"/>
                </a:solidFill>
              </a:rPr>
              <a:t>Cache memory is based on the property of computer programs known as </a:t>
            </a:r>
            <a:r>
              <a:rPr lang="en-US" u="sng" dirty="0" smtClean="0">
                <a:solidFill>
                  <a:srgbClr val="CC3300"/>
                </a:solidFill>
              </a:rPr>
              <a:t>“locality of reference”.</a:t>
            </a:r>
            <a:endParaRPr lang="en-US" dirty="0" smtClean="0">
              <a:solidFill>
                <a:srgbClr val="CC3300"/>
              </a:solidFill>
            </a:endParaRPr>
          </a:p>
          <a:p>
            <a:pPr marL="438912" indent="-320040" fontAlgn="auto">
              <a:spcBef>
                <a:spcPts val="0"/>
              </a:spcBef>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sz="4800" dirty="0" smtClean="0">
                <a:solidFill>
                  <a:schemeClr val="accent1">
                    <a:satMod val="150000"/>
                  </a:schemeClr>
                </a:solidFill>
              </a:rPr>
              <a:t>Locality of Reference</a:t>
            </a:r>
          </a:p>
        </p:txBody>
      </p:sp>
      <p:sp>
        <p:nvSpPr>
          <p:cNvPr id="3" name="Content Placeholder 2"/>
          <p:cNvSpPr>
            <a:spLocks noGrp="1"/>
          </p:cNvSpPr>
          <p:nvPr>
            <p:ph idx="1"/>
          </p:nvPr>
        </p:nvSpPr>
        <p:spPr/>
        <p:txBody>
          <a:bodyPr rtlCol="0">
            <a:normAutofit fontScale="92500"/>
          </a:bodyPr>
          <a:lstStyle/>
          <a:p>
            <a:pPr marL="438912" indent="-320040" fontAlgn="auto">
              <a:spcBef>
                <a:spcPts val="0"/>
              </a:spcBef>
              <a:spcAft>
                <a:spcPts val="0"/>
              </a:spcAft>
              <a:buFont typeface="Wingdings 2"/>
              <a:buChar char=""/>
              <a:defRPr/>
            </a:pPr>
            <a:r>
              <a:rPr lang="en-US" dirty="0" smtClean="0">
                <a:solidFill>
                  <a:schemeClr val="accent2"/>
                </a:solidFill>
              </a:rPr>
              <a:t>Analysis of programs indicates that many instructions in localized areas of a program are executed repeatedly during some period of time, while the others are accessed relatively less frequently.</a:t>
            </a:r>
            <a:r>
              <a:rPr lang="en-US" dirty="0" smtClean="0"/>
              <a:t> </a:t>
            </a:r>
          </a:p>
          <a:p>
            <a:pPr marL="731520" lvl="1" indent="-274320" fontAlgn="auto">
              <a:spcAft>
                <a:spcPts val="0"/>
              </a:spcAft>
              <a:buFont typeface="Wingdings"/>
              <a:buChar char=""/>
              <a:defRPr/>
            </a:pPr>
            <a:r>
              <a:rPr lang="en-US" sz="1800" dirty="0" smtClean="0"/>
              <a:t>These instructions may be the ones in a loop, nested loop or few procedures calling each other repeatedly. </a:t>
            </a:r>
          </a:p>
          <a:p>
            <a:pPr marL="731520" lvl="1" indent="-274320" fontAlgn="auto">
              <a:spcAft>
                <a:spcPts val="0"/>
              </a:spcAft>
              <a:buFont typeface="Wingdings"/>
              <a:buChar char=""/>
              <a:defRPr/>
            </a:pPr>
            <a:r>
              <a:rPr lang="en-US" sz="1800" dirty="0" smtClean="0"/>
              <a:t>This is called </a:t>
            </a:r>
            <a:r>
              <a:rPr lang="en-US" sz="1800" u="sng" dirty="0" smtClean="0">
                <a:solidFill>
                  <a:schemeClr val="accent2"/>
                </a:solidFill>
              </a:rPr>
              <a:t>“locality of reference”.</a:t>
            </a:r>
          </a:p>
          <a:p>
            <a:pPr marL="438912" indent="-320040" fontAlgn="auto">
              <a:spcBef>
                <a:spcPts val="0"/>
              </a:spcBef>
              <a:spcAft>
                <a:spcPts val="0"/>
              </a:spcAft>
              <a:buFont typeface="Wingdings 2"/>
              <a:buChar char=""/>
              <a:defRPr/>
            </a:pPr>
            <a:r>
              <a:rPr lang="en-US" dirty="0" smtClean="0">
                <a:solidFill>
                  <a:schemeClr val="accent2"/>
                </a:solidFill>
              </a:rPr>
              <a:t>Temporal locality of reference:</a:t>
            </a:r>
            <a:endParaRPr lang="en-US" dirty="0" smtClean="0"/>
          </a:p>
          <a:p>
            <a:pPr marL="731520" lvl="1" indent="-274320" fontAlgn="auto">
              <a:spcAft>
                <a:spcPts val="0"/>
              </a:spcAft>
              <a:buFont typeface="Wingdings"/>
              <a:buChar char=""/>
              <a:defRPr/>
            </a:pPr>
            <a:r>
              <a:rPr lang="en-US" sz="1800" dirty="0" smtClean="0"/>
              <a:t>Recently executed instruction is likely to be executed again very soon.</a:t>
            </a:r>
          </a:p>
          <a:p>
            <a:pPr marL="438912" indent="-320040" fontAlgn="auto">
              <a:spcBef>
                <a:spcPts val="0"/>
              </a:spcBef>
              <a:spcAft>
                <a:spcPts val="0"/>
              </a:spcAft>
              <a:buFont typeface="Wingdings 2"/>
              <a:buChar char=""/>
              <a:defRPr/>
            </a:pPr>
            <a:r>
              <a:rPr lang="en-US" dirty="0" smtClean="0">
                <a:solidFill>
                  <a:schemeClr val="accent2"/>
                </a:solidFill>
              </a:rPr>
              <a:t>Spatial locality of reference:</a:t>
            </a:r>
            <a:endParaRPr lang="en-US" dirty="0" smtClean="0"/>
          </a:p>
          <a:p>
            <a:pPr marL="731520" lvl="1" indent="-274320" fontAlgn="auto">
              <a:spcAft>
                <a:spcPts val="0"/>
              </a:spcAft>
              <a:buFont typeface="Wingdings"/>
              <a:buChar char=""/>
              <a:defRPr/>
            </a:pPr>
            <a:r>
              <a:rPr lang="en-US" sz="1800" dirty="0" smtClean="0"/>
              <a:t>Instructions with addresses close to a </a:t>
            </a:r>
            <a:r>
              <a:rPr lang="en-US" sz="1800" smtClean="0"/>
              <a:t>recently executed </a:t>
            </a:r>
            <a:r>
              <a:rPr lang="en-US" sz="1800" dirty="0" smtClean="0"/>
              <a:t>instruction are likely </a:t>
            </a:r>
          </a:p>
          <a:p>
            <a:pPr marL="731520" lvl="1" indent="-274320" fontAlgn="auto">
              <a:spcAft>
                <a:spcPts val="0"/>
              </a:spcAft>
              <a:buFont typeface="Wingdings"/>
              <a:buNone/>
              <a:defRPr/>
            </a:pPr>
            <a:r>
              <a:rPr lang="en-US" sz="1800" dirty="0" smtClean="0"/>
              <a:t>	to be executed soon.</a:t>
            </a:r>
          </a:p>
          <a:p>
            <a:pPr marL="438912" indent="-320040" fontAlgn="auto">
              <a:spcBef>
                <a:spcPts val="0"/>
              </a:spcBef>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Cache memories</a:t>
            </a:r>
            <a:endParaRPr lang="en-US" dirty="0">
              <a:solidFill>
                <a:schemeClr val="accent1">
                  <a:satMod val="150000"/>
                </a:schemeClr>
              </a:solidFill>
            </a:endParaRPr>
          </a:p>
        </p:txBody>
      </p:sp>
      <p:sp>
        <p:nvSpPr>
          <p:cNvPr id="3" name="Content Placeholder 2"/>
          <p:cNvSpPr>
            <a:spLocks noGrp="1"/>
          </p:cNvSpPr>
          <p:nvPr>
            <p:ph idx="1"/>
          </p:nvPr>
        </p:nvSpPr>
        <p:spPr>
          <a:xfrm>
            <a:off x="76200" y="3810000"/>
            <a:ext cx="8229600" cy="2590800"/>
          </a:xfrm>
        </p:spPr>
        <p:txBody>
          <a:bodyPr rtlCol="0">
            <a:normAutofit fontScale="77500" lnSpcReduction="20000"/>
          </a:bodyPr>
          <a:lstStyle/>
          <a:p>
            <a:pPr marL="438912" indent="-320040" fontAlgn="auto">
              <a:spcBef>
                <a:spcPts val="0"/>
              </a:spcBef>
              <a:spcAft>
                <a:spcPts val="0"/>
              </a:spcAft>
              <a:buFontTx/>
              <a:buChar char="•"/>
              <a:defRPr/>
            </a:pPr>
            <a:r>
              <a:rPr lang="en-US" i="1" dirty="0" smtClean="0">
                <a:solidFill>
                  <a:schemeClr val="accent2"/>
                </a:solidFill>
              </a:rPr>
              <a:t>Processor issues a Read request, a block of words is transferred from the main memory  to the cache, one word at a time.</a:t>
            </a:r>
          </a:p>
          <a:p>
            <a:pPr marL="438912" indent="-320040" fontAlgn="auto">
              <a:spcBef>
                <a:spcPts val="0"/>
              </a:spcBef>
              <a:spcAft>
                <a:spcPts val="0"/>
              </a:spcAft>
              <a:buFontTx/>
              <a:buChar char="•"/>
              <a:defRPr/>
            </a:pPr>
            <a:r>
              <a:rPr lang="en-US" i="1" dirty="0" smtClean="0">
                <a:solidFill>
                  <a:schemeClr val="accent2"/>
                </a:solidFill>
              </a:rPr>
              <a:t>Subsequent references to the data in this block of words are found in the cache.</a:t>
            </a:r>
          </a:p>
          <a:p>
            <a:pPr marL="438912" indent="-320040" fontAlgn="auto">
              <a:spcBef>
                <a:spcPts val="0"/>
              </a:spcBef>
              <a:spcAft>
                <a:spcPts val="0"/>
              </a:spcAft>
              <a:buFontTx/>
              <a:buChar char="•"/>
              <a:defRPr/>
            </a:pPr>
            <a:r>
              <a:rPr lang="en-US" i="1" dirty="0" smtClean="0">
                <a:solidFill>
                  <a:schemeClr val="accent2"/>
                </a:solidFill>
              </a:rPr>
              <a:t>At any given time, only some blocks in the main memory are held in the cache. Which  blocks in the main memory are in the cache is determined by a “</a:t>
            </a:r>
            <a:r>
              <a:rPr lang="en-US" i="1" u="sng" dirty="0" smtClean="0">
                <a:solidFill>
                  <a:schemeClr val="accent2"/>
                </a:solidFill>
              </a:rPr>
              <a:t>mapping function”.</a:t>
            </a:r>
            <a:endParaRPr lang="en-US" i="1" dirty="0" smtClean="0">
              <a:solidFill>
                <a:schemeClr val="accent2"/>
              </a:solidFill>
            </a:endParaRPr>
          </a:p>
          <a:p>
            <a:pPr marL="438912" indent="-320040" fontAlgn="auto">
              <a:spcBef>
                <a:spcPts val="0"/>
              </a:spcBef>
              <a:spcAft>
                <a:spcPts val="0"/>
              </a:spcAft>
              <a:buFontTx/>
              <a:buChar char="•"/>
              <a:defRPr/>
            </a:pPr>
            <a:r>
              <a:rPr lang="en-US" i="1" dirty="0" smtClean="0">
                <a:solidFill>
                  <a:schemeClr val="accent2"/>
                </a:solidFill>
              </a:rPr>
              <a:t>When the cache is full, and a block of words needs to be transferred </a:t>
            </a:r>
          </a:p>
          <a:p>
            <a:pPr marL="438912" indent="-320040" fontAlgn="auto">
              <a:spcBef>
                <a:spcPts val="0"/>
              </a:spcBef>
              <a:spcAft>
                <a:spcPts val="0"/>
              </a:spcAft>
              <a:buFont typeface="Wingdings 2"/>
              <a:buNone/>
              <a:defRPr/>
            </a:pPr>
            <a:r>
              <a:rPr lang="en-US" i="1" dirty="0" smtClean="0">
                <a:solidFill>
                  <a:schemeClr val="accent2"/>
                </a:solidFill>
              </a:rPr>
              <a:t>	from the main  memory, some block of words in the cache must be </a:t>
            </a:r>
          </a:p>
          <a:p>
            <a:pPr marL="438912" indent="-320040" fontAlgn="auto">
              <a:spcBef>
                <a:spcPts val="0"/>
              </a:spcBef>
              <a:spcAft>
                <a:spcPts val="0"/>
              </a:spcAft>
              <a:buFont typeface="Wingdings 2"/>
              <a:buNone/>
              <a:defRPr/>
            </a:pPr>
            <a:r>
              <a:rPr lang="en-US" i="1" dirty="0" smtClean="0">
                <a:solidFill>
                  <a:schemeClr val="accent2"/>
                </a:solidFill>
              </a:rPr>
              <a:t>	replaced. This is determined by a </a:t>
            </a:r>
            <a:r>
              <a:rPr lang="en-US" i="1" u="sng" dirty="0" smtClean="0">
                <a:solidFill>
                  <a:schemeClr val="accent2"/>
                </a:solidFill>
              </a:rPr>
              <a:t>“replacement algorithm”.</a:t>
            </a:r>
            <a:endParaRPr lang="en-US" dirty="0"/>
          </a:p>
        </p:txBody>
      </p:sp>
      <p:grpSp>
        <p:nvGrpSpPr>
          <p:cNvPr id="4" name="Group 20"/>
          <p:cNvGrpSpPr>
            <a:grpSpLocks/>
          </p:cNvGrpSpPr>
          <p:nvPr/>
        </p:nvGrpSpPr>
        <p:grpSpPr bwMode="auto">
          <a:xfrm>
            <a:off x="1752600" y="1774825"/>
            <a:ext cx="5705475" cy="1882775"/>
            <a:chOff x="1263650" y="1622425"/>
            <a:chExt cx="6499225" cy="2263775"/>
          </a:xfrm>
        </p:grpSpPr>
        <p:sp>
          <p:nvSpPr>
            <p:cNvPr id="44036" name="Freeform 4"/>
            <p:cNvSpPr>
              <a:spLocks/>
            </p:cNvSpPr>
            <p:nvPr/>
          </p:nvSpPr>
          <p:spPr bwMode="auto">
            <a:xfrm>
              <a:off x="2701925" y="2714625"/>
              <a:ext cx="160338" cy="79375"/>
            </a:xfrm>
            <a:custGeom>
              <a:avLst/>
              <a:gdLst>
                <a:gd name="T0" fmla="*/ 6 w 6"/>
                <a:gd name="T1" fmla="*/ 0 h 3"/>
                <a:gd name="T2" fmla="*/ 0 w 6"/>
                <a:gd name="T3" fmla="*/ 1 h 3"/>
                <a:gd name="T4" fmla="*/ 6 w 6"/>
                <a:gd name="T5" fmla="*/ 3 h 3"/>
                <a:gd name="T6" fmla="*/ 6 w 6"/>
                <a:gd name="T7" fmla="*/ 1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26988">
              <a:solidFill>
                <a:srgbClr val="000000"/>
              </a:solidFill>
              <a:prstDash val="solid"/>
              <a:round/>
              <a:headEnd/>
              <a:tailEnd/>
            </a:ln>
          </p:spPr>
          <p:txBody>
            <a:bodyPr/>
            <a:lstStyle/>
            <a:p>
              <a:endParaRPr lang="en-US"/>
            </a:p>
          </p:txBody>
        </p:sp>
        <p:sp>
          <p:nvSpPr>
            <p:cNvPr id="44037" name="Freeform 5"/>
            <p:cNvSpPr>
              <a:spLocks/>
            </p:cNvSpPr>
            <p:nvPr/>
          </p:nvSpPr>
          <p:spPr bwMode="auto">
            <a:xfrm>
              <a:off x="2701925" y="2714625"/>
              <a:ext cx="160338" cy="79375"/>
            </a:xfrm>
            <a:custGeom>
              <a:avLst/>
              <a:gdLst>
                <a:gd name="T0" fmla="*/ 101 w 101"/>
                <a:gd name="T1" fmla="*/ 0 h 50"/>
                <a:gd name="T2" fmla="*/ 0 w 101"/>
                <a:gd name="T3" fmla="*/ 16 h 50"/>
                <a:gd name="T4" fmla="*/ 101 w 101"/>
                <a:gd name="T5" fmla="*/ 50 h 50"/>
                <a:gd name="T6" fmla="*/ 101 w 101"/>
                <a:gd name="T7" fmla="*/ 16 h 50"/>
                <a:gd name="T8" fmla="*/ 101 w 101"/>
                <a:gd name="T9" fmla="*/ 0 h 50"/>
                <a:gd name="T10" fmla="*/ 0 60000 65536"/>
                <a:gd name="T11" fmla="*/ 0 60000 65536"/>
                <a:gd name="T12" fmla="*/ 0 60000 65536"/>
                <a:gd name="T13" fmla="*/ 0 60000 65536"/>
                <a:gd name="T14" fmla="*/ 0 60000 65536"/>
                <a:gd name="T15" fmla="*/ 0 w 101"/>
                <a:gd name="T16" fmla="*/ 0 h 50"/>
                <a:gd name="T17" fmla="*/ 101 w 101"/>
                <a:gd name="T18" fmla="*/ 50 h 50"/>
              </a:gdLst>
              <a:ahLst/>
              <a:cxnLst>
                <a:cxn ang="T10">
                  <a:pos x="T0" y="T1"/>
                </a:cxn>
                <a:cxn ang="T11">
                  <a:pos x="T2" y="T3"/>
                </a:cxn>
                <a:cxn ang="T12">
                  <a:pos x="T4" y="T5"/>
                </a:cxn>
                <a:cxn ang="T13">
                  <a:pos x="T6" y="T7"/>
                </a:cxn>
                <a:cxn ang="T14">
                  <a:pos x="T8" y="T9"/>
                </a:cxn>
              </a:cxnLst>
              <a:rect l="T15" t="T16" r="T17" b="T18"/>
              <a:pathLst>
                <a:path w="101" h="50">
                  <a:moveTo>
                    <a:pt x="101" y="0"/>
                  </a:moveTo>
                  <a:lnTo>
                    <a:pt x="0" y="16"/>
                  </a:lnTo>
                  <a:lnTo>
                    <a:pt x="101" y="50"/>
                  </a:lnTo>
                  <a:lnTo>
                    <a:pt x="101" y="16"/>
                  </a:lnTo>
                  <a:lnTo>
                    <a:pt x="101" y="0"/>
                  </a:lnTo>
                  <a:close/>
                </a:path>
              </a:pathLst>
            </a:custGeom>
            <a:solidFill>
              <a:srgbClr val="000000"/>
            </a:solidFill>
            <a:ln w="0">
              <a:solidFill>
                <a:srgbClr val="000000"/>
              </a:solidFill>
              <a:prstDash val="solid"/>
              <a:round/>
              <a:headEnd/>
              <a:tailEnd/>
            </a:ln>
          </p:spPr>
          <p:txBody>
            <a:bodyPr/>
            <a:lstStyle/>
            <a:p>
              <a:endParaRPr lang="en-US"/>
            </a:p>
          </p:txBody>
        </p:sp>
        <p:sp>
          <p:nvSpPr>
            <p:cNvPr id="44038" name="Freeform 6"/>
            <p:cNvSpPr>
              <a:spLocks/>
            </p:cNvSpPr>
            <p:nvPr/>
          </p:nvSpPr>
          <p:spPr bwMode="auto">
            <a:xfrm>
              <a:off x="3687763" y="2714625"/>
              <a:ext cx="185737" cy="79375"/>
            </a:xfrm>
            <a:custGeom>
              <a:avLst/>
              <a:gdLst>
                <a:gd name="T0" fmla="*/ 0 w 7"/>
                <a:gd name="T1" fmla="*/ 3 h 3"/>
                <a:gd name="T2" fmla="*/ 7 w 7"/>
                <a:gd name="T3" fmla="*/ 1 h 3"/>
                <a:gd name="T4" fmla="*/ 0 w 7"/>
                <a:gd name="T5" fmla="*/ 0 h 3"/>
                <a:gd name="T6" fmla="*/ 0 w 7"/>
                <a:gd name="T7" fmla="*/ 1 h 3"/>
                <a:gd name="T8" fmla="*/ 0 w 7"/>
                <a:gd name="T9" fmla="*/ 3 h 3"/>
                <a:gd name="T10" fmla="*/ 0 60000 65536"/>
                <a:gd name="T11" fmla="*/ 0 60000 65536"/>
                <a:gd name="T12" fmla="*/ 0 60000 65536"/>
                <a:gd name="T13" fmla="*/ 0 60000 65536"/>
                <a:gd name="T14" fmla="*/ 0 60000 65536"/>
                <a:gd name="T15" fmla="*/ 0 w 7"/>
                <a:gd name="T16" fmla="*/ 0 h 3"/>
                <a:gd name="T17" fmla="*/ 7 w 7"/>
                <a:gd name="T18" fmla="*/ 3 h 3"/>
              </a:gdLst>
              <a:ahLst/>
              <a:cxnLst>
                <a:cxn ang="T10">
                  <a:pos x="T0" y="T1"/>
                </a:cxn>
                <a:cxn ang="T11">
                  <a:pos x="T2" y="T3"/>
                </a:cxn>
                <a:cxn ang="T12">
                  <a:pos x="T4" y="T5"/>
                </a:cxn>
                <a:cxn ang="T13">
                  <a:pos x="T6" y="T7"/>
                </a:cxn>
                <a:cxn ang="T14">
                  <a:pos x="T8" y="T9"/>
                </a:cxn>
              </a:cxnLst>
              <a:rect l="T15" t="T16" r="T17" b="T18"/>
              <a:pathLst>
                <a:path w="7" h="3">
                  <a:moveTo>
                    <a:pt x="0" y="3"/>
                  </a:moveTo>
                  <a:lnTo>
                    <a:pt x="7" y="1"/>
                  </a:lnTo>
                  <a:lnTo>
                    <a:pt x="0" y="0"/>
                  </a:lnTo>
                  <a:lnTo>
                    <a:pt x="0" y="1"/>
                  </a:lnTo>
                  <a:lnTo>
                    <a:pt x="0" y="3"/>
                  </a:lnTo>
                </a:path>
              </a:pathLst>
            </a:custGeom>
            <a:noFill/>
            <a:ln w="26988">
              <a:solidFill>
                <a:srgbClr val="000000"/>
              </a:solidFill>
              <a:prstDash val="solid"/>
              <a:round/>
              <a:headEnd/>
              <a:tailEnd/>
            </a:ln>
          </p:spPr>
          <p:txBody>
            <a:bodyPr/>
            <a:lstStyle/>
            <a:p>
              <a:endParaRPr lang="en-US"/>
            </a:p>
          </p:txBody>
        </p:sp>
        <p:sp>
          <p:nvSpPr>
            <p:cNvPr id="44039" name="Freeform 7"/>
            <p:cNvSpPr>
              <a:spLocks/>
            </p:cNvSpPr>
            <p:nvPr/>
          </p:nvSpPr>
          <p:spPr bwMode="auto">
            <a:xfrm>
              <a:off x="3687763" y="2714625"/>
              <a:ext cx="185737" cy="79375"/>
            </a:xfrm>
            <a:custGeom>
              <a:avLst/>
              <a:gdLst>
                <a:gd name="T0" fmla="*/ 0 w 117"/>
                <a:gd name="T1" fmla="*/ 50 h 50"/>
                <a:gd name="T2" fmla="*/ 117 w 117"/>
                <a:gd name="T3" fmla="*/ 16 h 50"/>
                <a:gd name="T4" fmla="*/ 0 w 117"/>
                <a:gd name="T5" fmla="*/ 0 h 50"/>
                <a:gd name="T6" fmla="*/ 0 w 117"/>
                <a:gd name="T7" fmla="*/ 16 h 50"/>
                <a:gd name="T8" fmla="*/ 0 w 117"/>
                <a:gd name="T9" fmla="*/ 50 h 50"/>
                <a:gd name="T10" fmla="*/ 0 60000 65536"/>
                <a:gd name="T11" fmla="*/ 0 60000 65536"/>
                <a:gd name="T12" fmla="*/ 0 60000 65536"/>
                <a:gd name="T13" fmla="*/ 0 60000 65536"/>
                <a:gd name="T14" fmla="*/ 0 60000 65536"/>
                <a:gd name="T15" fmla="*/ 0 w 117"/>
                <a:gd name="T16" fmla="*/ 0 h 50"/>
                <a:gd name="T17" fmla="*/ 117 w 117"/>
                <a:gd name="T18" fmla="*/ 50 h 50"/>
              </a:gdLst>
              <a:ahLst/>
              <a:cxnLst>
                <a:cxn ang="T10">
                  <a:pos x="T0" y="T1"/>
                </a:cxn>
                <a:cxn ang="T11">
                  <a:pos x="T2" y="T3"/>
                </a:cxn>
                <a:cxn ang="T12">
                  <a:pos x="T4" y="T5"/>
                </a:cxn>
                <a:cxn ang="T13">
                  <a:pos x="T6" y="T7"/>
                </a:cxn>
                <a:cxn ang="T14">
                  <a:pos x="T8" y="T9"/>
                </a:cxn>
              </a:cxnLst>
              <a:rect l="T15" t="T16" r="T17" b="T18"/>
              <a:pathLst>
                <a:path w="117" h="50">
                  <a:moveTo>
                    <a:pt x="0" y="50"/>
                  </a:moveTo>
                  <a:lnTo>
                    <a:pt x="117" y="16"/>
                  </a:lnTo>
                  <a:lnTo>
                    <a:pt x="0" y="0"/>
                  </a:lnTo>
                  <a:lnTo>
                    <a:pt x="0" y="16"/>
                  </a:lnTo>
                  <a:lnTo>
                    <a:pt x="0" y="50"/>
                  </a:lnTo>
                  <a:close/>
                </a:path>
              </a:pathLst>
            </a:custGeom>
            <a:solidFill>
              <a:srgbClr val="000000"/>
            </a:solidFill>
            <a:ln w="0">
              <a:solidFill>
                <a:srgbClr val="000000"/>
              </a:solidFill>
              <a:prstDash val="solid"/>
              <a:round/>
              <a:headEnd/>
              <a:tailEnd/>
            </a:ln>
          </p:spPr>
          <p:txBody>
            <a:bodyPr/>
            <a:lstStyle/>
            <a:p>
              <a:endParaRPr lang="en-US"/>
            </a:p>
          </p:txBody>
        </p:sp>
        <p:sp>
          <p:nvSpPr>
            <p:cNvPr id="44040" name="Line 8"/>
            <p:cNvSpPr>
              <a:spLocks noChangeShapeType="1"/>
            </p:cNvSpPr>
            <p:nvPr/>
          </p:nvSpPr>
          <p:spPr bwMode="auto">
            <a:xfrm flipH="1">
              <a:off x="2887663" y="2740025"/>
              <a:ext cx="800100" cy="1587"/>
            </a:xfrm>
            <a:prstGeom prst="line">
              <a:avLst/>
            </a:prstGeom>
            <a:noFill/>
            <a:ln w="26988">
              <a:solidFill>
                <a:srgbClr val="000000"/>
              </a:solidFill>
              <a:round/>
              <a:headEnd/>
              <a:tailEnd/>
            </a:ln>
          </p:spPr>
          <p:txBody>
            <a:bodyPr/>
            <a:lstStyle/>
            <a:p>
              <a:endParaRPr lang="en-US"/>
            </a:p>
          </p:txBody>
        </p:sp>
        <p:sp>
          <p:nvSpPr>
            <p:cNvPr id="44041" name="Freeform 9"/>
            <p:cNvSpPr>
              <a:spLocks/>
            </p:cNvSpPr>
            <p:nvPr/>
          </p:nvSpPr>
          <p:spPr bwMode="auto">
            <a:xfrm>
              <a:off x="5180013" y="2714625"/>
              <a:ext cx="158750" cy="79375"/>
            </a:xfrm>
            <a:custGeom>
              <a:avLst/>
              <a:gdLst>
                <a:gd name="T0" fmla="*/ 6 w 6"/>
                <a:gd name="T1" fmla="*/ 0 h 3"/>
                <a:gd name="T2" fmla="*/ 0 w 6"/>
                <a:gd name="T3" fmla="*/ 1 h 3"/>
                <a:gd name="T4" fmla="*/ 6 w 6"/>
                <a:gd name="T5" fmla="*/ 3 h 3"/>
                <a:gd name="T6" fmla="*/ 6 w 6"/>
                <a:gd name="T7" fmla="*/ 1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1"/>
                  </a:lnTo>
                  <a:lnTo>
                    <a:pt x="6" y="3"/>
                  </a:lnTo>
                  <a:lnTo>
                    <a:pt x="6" y="1"/>
                  </a:lnTo>
                  <a:lnTo>
                    <a:pt x="6" y="0"/>
                  </a:lnTo>
                </a:path>
              </a:pathLst>
            </a:custGeom>
            <a:noFill/>
            <a:ln w="26988">
              <a:solidFill>
                <a:srgbClr val="000000"/>
              </a:solidFill>
              <a:prstDash val="solid"/>
              <a:round/>
              <a:headEnd/>
              <a:tailEnd/>
            </a:ln>
          </p:spPr>
          <p:txBody>
            <a:bodyPr/>
            <a:lstStyle/>
            <a:p>
              <a:endParaRPr lang="en-US"/>
            </a:p>
          </p:txBody>
        </p:sp>
        <p:sp>
          <p:nvSpPr>
            <p:cNvPr id="44042" name="Freeform 10"/>
            <p:cNvSpPr>
              <a:spLocks/>
            </p:cNvSpPr>
            <p:nvPr/>
          </p:nvSpPr>
          <p:spPr bwMode="auto">
            <a:xfrm>
              <a:off x="5180013" y="2714625"/>
              <a:ext cx="158750" cy="79375"/>
            </a:xfrm>
            <a:custGeom>
              <a:avLst/>
              <a:gdLst>
                <a:gd name="T0" fmla="*/ 100 w 100"/>
                <a:gd name="T1" fmla="*/ 0 h 50"/>
                <a:gd name="T2" fmla="*/ 0 w 100"/>
                <a:gd name="T3" fmla="*/ 16 h 50"/>
                <a:gd name="T4" fmla="*/ 100 w 100"/>
                <a:gd name="T5" fmla="*/ 50 h 50"/>
                <a:gd name="T6" fmla="*/ 100 w 100"/>
                <a:gd name="T7" fmla="*/ 16 h 50"/>
                <a:gd name="T8" fmla="*/ 100 w 100"/>
                <a:gd name="T9" fmla="*/ 0 h 50"/>
                <a:gd name="T10" fmla="*/ 0 60000 65536"/>
                <a:gd name="T11" fmla="*/ 0 60000 65536"/>
                <a:gd name="T12" fmla="*/ 0 60000 65536"/>
                <a:gd name="T13" fmla="*/ 0 60000 65536"/>
                <a:gd name="T14" fmla="*/ 0 60000 65536"/>
                <a:gd name="T15" fmla="*/ 0 w 100"/>
                <a:gd name="T16" fmla="*/ 0 h 50"/>
                <a:gd name="T17" fmla="*/ 100 w 100"/>
                <a:gd name="T18" fmla="*/ 50 h 50"/>
              </a:gdLst>
              <a:ahLst/>
              <a:cxnLst>
                <a:cxn ang="T10">
                  <a:pos x="T0" y="T1"/>
                </a:cxn>
                <a:cxn ang="T11">
                  <a:pos x="T2" y="T3"/>
                </a:cxn>
                <a:cxn ang="T12">
                  <a:pos x="T4" y="T5"/>
                </a:cxn>
                <a:cxn ang="T13">
                  <a:pos x="T6" y="T7"/>
                </a:cxn>
                <a:cxn ang="T14">
                  <a:pos x="T8" y="T9"/>
                </a:cxn>
              </a:cxnLst>
              <a:rect l="T15" t="T16" r="T17" b="T18"/>
              <a:pathLst>
                <a:path w="100" h="50">
                  <a:moveTo>
                    <a:pt x="100" y="0"/>
                  </a:moveTo>
                  <a:lnTo>
                    <a:pt x="0" y="16"/>
                  </a:lnTo>
                  <a:lnTo>
                    <a:pt x="100" y="50"/>
                  </a:lnTo>
                  <a:lnTo>
                    <a:pt x="100" y="16"/>
                  </a:lnTo>
                  <a:lnTo>
                    <a:pt x="100" y="0"/>
                  </a:lnTo>
                  <a:close/>
                </a:path>
              </a:pathLst>
            </a:custGeom>
            <a:solidFill>
              <a:srgbClr val="000000"/>
            </a:solidFill>
            <a:ln w="0">
              <a:solidFill>
                <a:srgbClr val="000000"/>
              </a:solidFill>
              <a:prstDash val="solid"/>
              <a:round/>
              <a:headEnd/>
              <a:tailEnd/>
            </a:ln>
          </p:spPr>
          <p:txBody>
            <a:bodyPr/>
            <a:lstStyle/>
            <a:p>
              <a:endParaRPr lang="en-US"/>
            </a:p>
          </p:txBody>
        </p:sp>
        <p:sp>
          <p:nvSpPr>
            <p:cNvPr id="44043" name="Freeform 11"/>
            <p:cNvSpPr>
              <a:spLocks/>
            </p:cNvSpPr>
            <p:nvPr/>
          </p:nvSpPr>
          <p:spPr bwMode="auto">
            <a:xfrm>
              <a:off x="6164263" y="2714625"/>
              <a:ext cx="160337" cy="79375"/>
            </a:xfrm>
            <a:custGeom>
              <a:avLst/>
              <a:gdLst>
                <a:gd name="T0" fmla="*/ 0 w 6"/>
                <a:gd name="T1" fmla="*/ 3 h 3"/>
                <a:gd name="T2" fmla="*/ 6 w 6"/>
                <a:gd name="T3" fmla="*/ 1 h 3"/>
                <a:gd name="T4" fmla="*/ 0 w 6"/>
                <a:gd name="T5" fmla="*/ 0 h 3"/>
                <a:gd name="T6" fmla="*/ 0 w 6"/>
                <a:gd name="T7" fmla="*/ 1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26988">
              <a:solidFill>
                <a:srgbClr val="000000"/>
              </a:solidFill>
              <a:prstDash val="solid"/>
              <a:round/>
              <a:headEnd/>
              <a:tailEnd/>
            </a:ln>
          </p:spPr>
          <p:txBody>
            <a:bodyPr/>
            <a:lstStyle/>
            <a:p>
              <a:endParaRPr lang="en-US"/>
            </a:p>
          </p:txBody>
        </p:sp>
        <p:sp>
          <p:nvSpPr>
            <p:cNvPr id="44044" name="Freeform 12"/>
            <p:cNvSpPr>
              <a:spLocks/>
            </p:cNvSpPr>
            <p:nvPr/>
          </p:nvSpPr>
          <p:spPr bwMode="auto">
            <a:xfrm>
              <a:off x="6164263" y="2714625"/>
              <a:ext cx="160337" cy="79375"/>
            </a:xfrm>
            <a:custGeom>
              <a:avLst/>
              <a:gdLst>
                <a:gd name="T0" fmla="*/ 0 w 101"/>
                <a:gd name="T1" fmla="*/ 50 h 50"/>
                <a:gd name="T2" fmla="*/ 101 w 101"/>
                <a:gd name="T3" fmla="*/ 16 h 50"/>
                <a:gd name="T4" fmla="*/ 0 w 101"/>
                <a:gd name="T5" fmla="*/ 0 h 50"/>
                <a:gd name="T6" fmla="*/ 0 w 101"/>
                <a:gd name="T7" fmla="*/ 16 h 50"/>
                <a:gd name="T8" fmla="*/ 0 w 101"/>
                <a:gd name="T9" fmla="*/ 50 h 50"/>
                <a:gd name="T10" fmla="*/ 0 60000 65536"/>
                <a:gd name="T11" fmla="*/ 0 60000 65536"/>
                <a:gd name="T12" fmla="*/ 0 60000 65536"/>
                <a:gd name="T13" fmla="*/ 0 60000 65536"/>
                <a:gd name="T14" fmla="*/ 0 60000 65536"/>
                <a:gd name="T15" fmla="*/ 0 w 101"/>
                <a:gd name="T16" fmla="*/ 0 h 50"/>
                <a:gd name="T17" fmla="*/ 101 w 101"/>
                <a:gd name="T18" fmla="*/ 50 h 50"/>
              </a:gdLst>
              <a:ahLst/>
              <a:cxnLst>
                <a:cxn ang="T10">
                  <a:pos x="T0" y="T1"/>
                </a:cxn>
                <a:cxn ang="T11">
                  <a:pos x="T2" y="T3"/>
                </a:cxn>
                <a:cxn ang="T12">
                  <a:pos x="T4" y="T5"/>
                </a:cxn>
                <a:cxn ang="T13">
                  <a:pos x="T6" y="T7"/>
                </a:cxn>
                <a:cxn ang="T14">
                  <a:pos x="T8" y="T9"/>
                </a:cxn>
              </a:cxnLst>
              <a:rect l="T15" t="T16" r="T17" b="T18"/>
              <a:pathLst>
                <a:path w="101" h="50">
                  <a:moveTo>
                    <a:pt x="0" y="50"/>
                  </a:moveTo>
                  <a:lnTo>
                    <a:pt x="101" y="16"/>
                  </a:lnTo>
                  <a:lnTo>
                    <a:pt x="0" y="0"/>
                  </a:lnTo>
                  <a:lnTo>
                    <a:pt x="0" y="16"/>
                  </a:lnTo>
                  <a:lnTo>
                    <a:pt x="0" y="50"/>
                  </a:lnTo>
                  <a:close/>
                </a:path>
              </a:pathLst>
            </a:custGeom>
            <a:solidFill>
              <a:srgbClr val="000000"/>
            </a:solidFill>
            <a:ln w="0">
              <a:solidFill>
                <a:srgbClr val="000000"/>
              </a:solidFill>
              <a:prstDash val="solid"/>
              <a:round/>
              <a:headEnd/>
              <a:tailEnd/>
            </a:ln>
          </p:spPr>
          <p:txBody>
            <a:bodyPr/>
            <a:lstStyle/>
            <a:p>
              <a:endParaRPr lang="en-US"/>
            </a:p>
          </p:txBody>
        </p:sp>
        <p:sp>
          <p:nvSpPr>
            <p:cNvPr id="44045" name="Line 13"/>
            <p:cNvSpPr>
              <a:spLocks noChangeShapeType="1"/>
            </p:cNvSpPr>
            <p:nvPr/>
          </p:nvSpPr>
          <p:spPr bwMode="auto">
            <a:xfrm flipH="1">
              <a:off x="5338763" y="2740025"/>
              <a:ext cx="800100" cy="1587"/>
            </a:xfrm>
            <a:prstGeom prst="line">
              <a:avLst/>
            </a:prstGeom>
            <a:noFill/>
            <a:ln w="26988">
              <a:solidFill>
                <a:srgbClr val="000000"/>
              </a:solidFill>
              <a:round/>
              <a:headEnd/>
              <a:tailEnd/>
            </a:ln>
          </p:spPr>
          <p:txBody>
            <a:bodyPr/>
            <a:lstStyle/>
            <a:p>
              <a:endParaRPr lang="en-US"/>
            </a:p>
          </p:txBody>
        </p:sp>
        <p:sp>
          <p:nvSpPr>
            <p:cNvPr id="44046" name="Rectangle 14"/>
            <p:cNvSpPr>
              <a:spLocks noChangeArrowheads="1"/>
            </p:cNvSpPr>
            <p:nvPr/>
          </p:nvSpPr>
          <p:spPr bwMode="auto">
            <a:xfrm>
              <a:off x="4219575" y="2581275"/>
              <a:ext cx="600075" cy="288925"/>
            </a:xfrm>
            <a:prstGeom prst="rect">
              <a:avLst/>
            </a:prstGeom>
            <a:noFill/>
            <a:ln w="9525">
              <a:noFill/>
              <a:miter lim="800000"/>
              <a:headEnd/>
              <a:tailEnd/>
            </a:ln>
          </p:spPr>
          <p:txBody>
            <a:bodyPr wrap="none" lIns="0" tIns="0" rIns="0" bIns="0">
              <a:spAutoFit/>
            </a:bodyPr>
            <a:lstStyle/>
            <a:p>
              <a:r>
                <a:rPr lang="en-CA" sz="1900">
                  <a:solidFill>
                    <a:srgbClr val="000000"/>
                  </a:solidFill>
                  <a:latin typeface="Nimbus Roman No9 L"/>
                </a:rPr>
                <a:t>Cache</a:t>
              </a:r>
              <a:endParaRPr lang="en-CA" sz="2400">
                <a:latin typeface="Corbel" pitchFamily="34" charset="0"/>
              </a:endParaRPr>
            </a:p>
          </p:txBody>
        </p:sp>
        <p:sp>
          <p:nvSpPr>
            <p:cNvPr id="44047" name="Rectangle 15"/>
            <p:cNvSpPr>
              <a:spLocks noChangeArrowheads="1"/>
            </p:cNvSpPr>
            <p:nvPr/>
          </p:nvSpPr>
          <p:spPr bwMode="auto">
            <a:xfrm>
              <a:off x="1263650" y="1622425"/>
              <a:ext cx="1411288" cy="2263775"/>
            </a:xfrm>
            <a:prstGeom prst="rect">
              <a:avLst/>
            </a:prstGeom>
            <a:noFill/>
            <a:ln w="26988">
              <a:solidFill>
                <a:schemeClr val="tx1"/>
              </a:solidFill>
              <a:miter lim="800000"/>
              <a:headEnd/>
              <a:tailEnd/>
            </a:ln>
          </p:spPr>
          <p:txBody>
            <a:bodyPr/>
            <a:lstStyle/>
            <a:p>
              <a:endParaRPr lang="en-US">
                <a:latin typeface="Corbel" pitchFamily="34" charset="0"/>
              </a:endParaRPr>
            </a:p>
          </p:txBody>
        </p:sp>
        <p:sp>
          <p:nvSpPr>
            <p:cNvPr id="44048" name="Rectangle 16"/>
            <p:cNvSpPr>
              <a:spLocks noChangeArrowheads="1"/>
            </p:cNvSpPr>
            <p:nvPr/>
          </p:nvSpPr>
          <p:spPr bwMode="auto">
            <a:xfrm>
              <a:off x="6804025" y="2420937"/>
              <a:ext cx="508000" cy="288925"/>
            </a:xfrm>
            <a:prstGeom prst="rect">
              <a:avLst/>
            </a:prstGeom>
            <a:noFill/>
            <a:ln w="9525">
              <a:noFill/>
              <a:miter lim="800000"/>
              <a:headEnd/>
              <a:tailEnd/>
            </a:ln>
          </p:spPr>
          <p:txBody>
            <a:bodyPr wrap="none" lIns="0" tIns="0" rIns="0" bIns="0">
              <a:spAutoFit/>
            </a:bodyPr>
            <a:lstStyle/>
            <a:p>
              <a:r>
                <a:rPr lang="en-CA" sz="1900">
                  <a:solidFill>
                    <a:srgbClr val="000000"/>
                  </a:solidFill>
                  <a:latin typeface="Nimbus Roman No9 L"/>
                </a:rPr>
                <a:t>Main</a:t>
              </a:r>
              <a:endParaRPr lang="en-CA" sz="2400">
                <a:latin typeface="Corbel" pitchFamily="34" charset="0"/>
              </a:endParaRPr>
            </a:p>
          </p:txBody>
        </p:sp>
        <p:sp>
          <p:nvSpPr>
            <p:cNvPr id="44049" name="Rectangle 17"/>
            <p:cNvSpPr>
              <a:spLocks noChangeArrowheads="1"/>
            </p:cNvSpPr>
            <p:nvPr/>
          </p:nvSpPr>
          <p:spPr bwMode="auto">
            <a:xfrm>
              <a:off x="6670675" y="2714625"/>
              <a:ext cx="803275" cy="288925"/>
            </a:xfrm>
            <a:prstGeom prst="rect">
              <a:avLst/>
            </a:prstGeom>
            <a:noFill/>
            <a:ln w="9525">
              <a:noFill/>
              <a:miter lim="800000"/>
              <a:headEnd/>
              <a:tailEnd/>
            </a:ln>
          </p:spPr>
          <p:txBody>
            <a:bodyPr wrap="none" lIns="0" tIns="0" rIns="0" bIns="0">
              <a:spAutoFit/>
            </a:bodyPr>
            <a:lstStyle/>
            <a:p>
              <a:r>
                <a:rPr lang="en-CA" sz="1900">
                  <a:solidFill>
                    <a:srgbClr val="000000"/>
                  </a:solidFill>
                  <a:latin typeface="Nimbus Roman No9 L"/>
                </a:rPr>
                <a:t>memory</a:t>
              </a:r>
              <a:endParaRPr lang="en-CA" sz="2400">
                <a:latin typeface="Corbel" pitchFamily="34" charset="0"/>
              </a:endParaRPr>
            </a:p>
          </p:txBody>
        </p:sp>
        <p:sp>
          <p:nvSpPr>
            <p:cNvPr id="44050" name="Rectangle 18"/>
            <p:cNvSpPr>
              <a:spLocks noChangeArrowheads="1"/>
            </p:cNvSpPr>
            <p:nvPr/>
          </p:nvSpPr>
          <p:spPr bwMode="auto">
            <a:xfrm>
              <a:off x="1350451" y="2581275"/>
              <a:ext cx="938212" cy="288925"/>
            </a:xfrm>
            <a:prstGeom prst="rect">
              <a:avLst/>
            </a:prstGeom>
            <a:noFill/>
            <a:ln w="9525">
              <a:noFill/>
              <a:miter lim="800000"/>
              <a:headEnd/>
              <a:tailEnd/>
            </a:ln>
          </p:spPr>
          <p:txBody>
            <a:bodyPr wrap="none" lIns="0" tIns="0" rIns="0" bIns="0">
              <a:spAutoFit/>
            </a:bodyPr>
            <a:lstStyle/>
            <a:p>
              <a:r>
                <a:rPr lang="en-CA" sz="1900">
                  <a:solidFill>
                    <a:srgbClr val="000000"/>
                  </a:solidFill>
                  <a:latin typeface="Nimbus Roman No9 L"/>
                </a:rPr>
                <a:t>Processor</a:t>
              </a:r>
              <a:endParaRPr lang="en-CA" sz="2400">
                <a:latin typeface="Corbel" pitchFamily="34" charset="0"/>
              </a:endParaRPr>
            </a:p>
          </p:txBody>
        </p:sp>
        <p:sp>
          <p:nvSpPr>
            <p:cNvPr id="44051" name="Rectangle 19"/>
            <p:cNvSpPr>
              <a:spLocks noChangeArrowheads="1"/>
            </p:cNvSpPr>
            <p:nvPr/>
          </p:nvSpPr>
          <p:spPr bwMode="auto">
            <a:xfrm>
              <a:off x="3900488" y="2128837"/>
              <a:ext cx="1225550" cy="1223963"/>
            </a:xfrm>
            <a:prstGeom prst="rect">
              <a:avLst/>
            </a:prstGeom>
            <a:noFill/>
            <a:ln w="26988">
              <a:solidFill>
                <a:schemeClr val="tx1"/>
              </a:solidFill>
              <a:miter lim="800000"/>
              <a:headEnd/>
              <a:tailEnd/>
            </a:ln>
          </p:spPr>
          <p:txBody>
            <a:bodyPr/>
            <a:lstStyle/>
            <a:p>
              <a:endParaRPr lang="en-US">
                <a:latin typeface="Corbel" pitchFamily="34" charset="0"/>
              </a:endParaRPr>
            </a:p>
          </p:txBody>
        </p:sp>
        <p:sp>
          <p:nvSpPr>
            <p:cNvPr id="44052" name="Rectangle 20"/>
            <p:cNvSpPr>
              <a:spLocks noChangeArrowheads="1"/>
            </p:cNvSpPr>
            <p:nvPr/>
          </p:nvSpPr>
          <p:spPr bwMode="auto">
            <a:xfrm>
              <a:off x="6351588" y="1622425"/>
              <a:ext cx="1411287" cy="2263775"/>
            </a:xfrm>
            <a:prstGeom prst="rect">
              <a:avLst/>
            </a:prstGeom>
            <a:noFill/>
            <a:ln w="26988">
              <a:solidFill>
                <a:schemeClr val="tx1"/>
              </a:solidFill>
              <a:miter lim="800000"/>
              <a:headEnd/>
              <a:tailEnd/>
            </a:ln>
          </p:spPr>
          <p:txBody>
            <a:bodyPr/>
            <a:lstStyle/>
            <a:p>
              <a:endParaRPr lang="en-US">
                <a:latin typeface="Corbel" pitchFamily="34" charset="0"/>
              </a:endParaRPr>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Cache hit</a:t>
            </a:r>
            <a:endParaRPr lang="en-US" dirty="0">
              <a:solidFill>
                <a:schemeClr val="accent1">
                  <a:satMod val="150000"/>
                </a:schemeClr>
              </a:solidFill>
            </a:endParaRPr>
          </a:p>
        </p:txBody>
      </p:sp>
      <p:sp>
        <p:nvSpPr>
          <p:cNvPr id="3" name="Content Placeholder 2"/>
          <p:cNvSpPr>
            <a:spLocks noGrp="1"/>
          </p:cNvSpPr>
          <p:nvPr>
            <p:ph idx="1"/>
          </p:nvPr>
        </p:nvSpPr>
        <p:spPr/>
        <p:txBody>
          <a:bodyPr rtlCol="0">
            <a:normAutofit fontScale="77500" lnSpcReduction="20000"/>
          </a:bodyPr>
          <a:lstStyle/>
          <a:p>
            <a:pPr marL="438912" indent="-320040" fontAlgn="auto">
              <a:spcBef>
                <a:spcPts val="0"/>
              </a:spcBef>
              <a:spcAft>
                <a:spcPts val="0"/>
              </a:spcAft>
              <a:buFontTx/>
              <a:buChar char="•"/>
              <a:defRPr/>
            </a:pPr>
            <a:r>
              <a:rPr lang="en-US" i="1" dirty="0" smtClean="0">
                <a:solidFill>
                  <a:schemeClr val="accent2"/>
                </a:solidFill>
              </a:rPr>
              <a:t>Existence of a cache is transparent to the processor. The processor issues Read and Write requests in the same manner. </a:t>
            </a:r>
          </a:p>
          <a:p>
            <a:pPr marL="438912" indent="-320040" fontAlgn="auto">
              <a:spcBef>
                <a:spcPts val="0"/>
              </a:spcBef>
              <a:spcAft>
                <a:spcPts val="0"/>
              </a:spcAft>
              <a:buFont typeface="Wingdings 2"/>
              <a:buChar char=""/>
              <a:defRPr/>
            </a:pPr>
            <a:endParaRPr lang="en-US" i="1" dirty="0" smtClean="0">
              <a:solidFill>
                <a:schemeClr val="accent2"/>
              </a:solidFill>
            </a:endParaRPr>
          </a:p>
          <a:p>
            <a:pPr marL="438912" indent="-320040" fontAlgn="auto">
              <a:spcBef>
                <a:spcPts val="0"/>
              </a:spcBef>
              <a:spcAft>
                <a:spcPts val="0"/>
              </a:spcAft>
              <a:buFontTx/>
              <a:buChar char="•"/>
              <a:defRPr/>
            </a:pPr>
            <a:r>
              <a:rPr lang="en-US" i="1" dirty="0" smtClean="0">
                <a:solidFill>
                  <a:schemeClr val="accent2"/>
                </a:solidFill>
              </a:rPr>
              <a:t>If the data is in the cache it is called a </a:t>
            </a:r>
            <a:r>
              <a:rPr lang="en-US" i="1" u="sng" dirty="0" smtClean="0">
                <a:solidFill>
                  <a:schemeClr val="accent2"/>
                </a:solidFill>
              </a:rPr>
              <a:t>Read or Write hit</a:t>
            </a:r>
            <a:r>
              <a:rPr lang="en-US" i="1" dirty="0" smtClean="0">
                <a:solidFill>
                  <a:schemeClr val="accent2"/>
                </a:solidFill>
              </a:rPr>
              <a:t>.</a:t>
            </a:r>
          </a:p>
          <a:p>
            <a:pPr marL="438912" indent="-320040" fontAlgn="auto">
              <a:spcBef>
                <a:spcPts val="0"/>
              </a:spcBef>
              <a:spcAft>
                <a:spcPts val="0"/>
              </a:spcAft>
              <a:buFont typeface="Wingdings 2"/>
              <a:buChar char=""/>
              <a:defRPr/>
            </a:pPr>
            <a:endParaRPr lang="en-US" i="1" dirty="0" smtClean="0">
              <a:solidFill>
                <a:schemeClr val="accent2"/>
              </a:solidFill>
            </a:endParaRPr>
          </a:p>
          <a:p>
            <a:pPr marL="438912" indent="-320040" fontAlgn="auto">
              <a:spcBef>
                <a:spcPts val="0"/>
              </a:spcBef>
              <a:spcAft>
                <a:spcPts val="0"/>
              </a:spcAft>
              <a:buFontTx/>
              <a:buChar char="•"/>
              <a:defRPr/>
            </a:pPr>
            <a:r>
              <a:rPr lang="en-US" i="1" dirty="0" smtClean="0">
                <a:solidFill>
                  <a:schemeClr val="accent2"/>
                </a:solidFill>
              </a:rPr>
              <a:t>Read hit:</a:t>
            </a:r>
          </a:p>
          <a:p>
            <a:pPr marL="731520" lvl="1" indent="-274320" fontAlgn="auto">
              <a:spcAft>
                <a:spcPts val="0"/>
              </a:spcAft>
              <a:buFont typeface="Wingdings"/>
              <a:buChar char=""/>
              <a:defRPr/>
            </a:pPr>
            <a:r>
              <a:rPr lang="en-US" i="1" dirty="0" smtClean="0">
                <a:solidFill>
                  <a:schemeClr val="accent2"/>
                </a:solidFill>
              </a:rPr>
              <a:t> The data is obtained from the cache.</a:t>
            </a:r>
          </a:p>
          <a:p>
            <a:pPr marL="438912" indent="-320040" fontAlgn="auto">
              <a:spcBef>
                <a:spcPts val="0"/>
              </a:spcBef>
              <a:spcAft>
                <a:spcPts val="0"/>
              </a:spcAft>
              <a:buFont typeface="Wingdings 2"/>
              <a:buChar char=""/>
              <a:defRPr/>
            </a:pPr>
            <a:endParaRPr lang="en-US" i="1" dirty="0" smtClean="0">
              <a:solidFill>
                <a:schemeClr val="accent2"/>
              </a:solidFill>
            </a:endParaRPr>
          </a:p>
          <a:p>
            <a:pPr marL="438912" indent="-320040" fontAlgn="auto">
              <a:spcBef>
                <a:spcPts val="0"/>
              </a:spcBef>
              <a:spcAft>
                <a:spcPts val="0"/>
              </a:spcAft>
              <a:buFontTx/>
              <a:buChar char="•"/>
              <a:defRPr/>
            </a:pPr>
            <a:r>
              <a:rPr lang="en-US" i="1" dirty="0" smtClean="0">
                <a:solidFill>
                  <a:schemeClr val="accent2"/>
                </a:solidFill>
              </a:rPr>
              <a:t>Write hit:</a:t>
            </a:r>
          </a:p>
          <a:p>
            <a:pPr marL="731520" lvl="1" indent="-274320" fontAlgn="auto">
              <a:spcAft>
                <a:spcPts val="0"/>
              </a:spcAft>
              <a:buFont typeface="Wingdings"/>
              <a:buChar char=""/>
              <a:defRPr/>
            </a:pPr>
            <a:r>
              <a:rPr lang="en-US" i="1" dirty="0" smtClean="0">
                <a:solidFill>
                  <a:schemeClr val="accent2"/>
                </a:solidFill>
              </a:rPr>
              <a:t>Cache has a replica of the contents of the main memory.</a:t>
            </a:r>
          </a:p>
          <a:p>
            <a:pPr marL="731520" lvl="1" indent="-274320" fontAlgn="auto">
              <a:spcAft>
                <a:spcPts val="0"/>
              </a:spcAft>
              <a:buFont typeface="Wingdings"/>
              <a:buChar char=""/>
              <a:defRPr/>
            </a:pPr>
            <a:r>
              <a:rPr lang="en-US" i="1" dirty="0" smtClean="0">
                <a:solidFill>
                  <a:schemeClr val="accent2"/>
                </a:solidFill>
              </a:rPr>
              <a:t>Contents of the cache and the main memory may be updated simultaneously.       This is the </a:t>
            </a:r>
            <a:r>
              <a:rPr lang="en-US" i="1" u="sng" dirty="0" smtClean="0">
                <a:solidFill>
                  <a:schemeClr val="accent2"/>
                </a:solidFill>
              </a:rPr>
              <a:t>write-through</a:t>
            </a:r>
            <a:r>
              <a:rPr lang="en-US" i="1" dirty="0" smtClean="0">
                <a:solidFill>
                  <a:schemeClr val="accent2"/>
                </a:solidFill>
              </a:rPr>
              <a:t> protocol. </a:t>
            </a:r>
          </a:p>
          <a:p>
            <a:pPr marL="731520" lvl="1" indent="-274320" fontAlgn="auto">
              <a:spcAft>
                <a:spcPts val="0"/>
              </a:spcAft>
              <a:buFont typeface="Wingdings"/>
              <a:buChar char=""/>
              <a:defRPr/>
            </a:pPr>
            <a:r>
              <a:rPr lang="en-US" i="1" dirty="0" smtClean="0">
                <a:solidFill>
                  <a:schemeClr val="accent2"/>
                </a:solidFill>
              </a:rPr>
              <a:t>Update the contents of the cache, and mark it as updated by setting a bit known        as the </a:t>
            </a:r>
            <a:r>
              <a:rPr lang="en-US" i="1" u="sng" dirty="0" smtClean="0">
                <a:solidFill>
                  <a:schemeClr val="accent2"/>
                </a:solidFill>
              </a:rPr>
              <a:t>dirty bit or modified</a:t>
            </a:r>
            <a:r>
              <a:rPr lang="en-US" i="1" dirty="0" smtClean="0">
                <a:solidFill>
                  <a:schemeClr val="accent2"/>
                </a:solidFill>
              </a:rPr>
              <a:t> bit. The contents of the main memory are updated        when this block is replaced. This is </a:t>
            </a:r>
            <a:r>
              <a:rPr lang="en-US" i="1" u="sng" dirty="0" smtClean="0">
                <a:solidFill>
                  <a:schemeClr val="accent2"/>
                </a:solidFill>
              </a:rPr>
              <a:t>write-back or copy-back</a:t>
            </a:r>
            <a:r>
              <a:rPr lang="en-US" i="1" dirty="0" smtClean="0">
                <a:solidFill>
                  <a:schemeClr val="accent2"/>
                </a:solidFill>
              </a:rPr>
              <a:t> protocol.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r>
              <a:rPr lang="en-US" dirty="0" smtClean="0"/>
              <a:t>The processor reads data from the memory by loading the address of the required memory location into the MAR register and setting the R/W line to 1. The memory responds by placing the data from the addressed location onto the data lines, and confirms this action by asserting the MFC(Memory Function Completed) signal. Upon receipt of the MFC signal, the processor loads the data on the data lines into the MDR register.</a:t>
            </a:r>
          </a:p>
          <a:p>
            <a:r>
              <a:rPr lang="en-US" dirty="0" smtClean="0"/>
              <a:t>The processor writes data into a memory location by loading the address of this location into MAR and loading the data into MDR. It indicates that a write operation is involved by setting the R/W line to 0.</a:t>
            </a:r>
            <a:endParaRPr lang="en-US" dirty="0"/>
          </a:p>
        </p:txBody>
      </p:sp>
      <p:cxnSp>
        <p:nvCxnSpPr>
          <p:cNvPr id="7" name="Straight Connector 6"/>
          <p:cNvCxnSpPr/>
          <p:nvPr/>
        </p:nvCxnSpPr>
        <p:spPr>
          <a:xfrm>
            <a:off x="5334000" y="18288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6192128" y="5791200"/>
            <a:ext cx="30480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Cache miss</a:t>
            </a:r>
            <a:endParaRPr lang="en-US" dirty="0">
              <a:solidFill>
                <a:schemeClr val="accent1">
                  <a:satMod val="150000"/>
                </a:schemeClr>
              </a:solidFill>
            </a:endParaRPr>
          </a:p>
        </p:txBody>
      </p:sp>
      <p:sp>
        <p:nvSpPr>
          <p:cNvPr id="3" name="Content Placeholder 2"/>
          <p:cNvSpPr>
            <a:spLocks noGrp="1"/>
          </p:cNvSpPr>
          <p:nvPr>
            <p:ph idx="1"/>
          </p:nvPr>
        </p:nvSpPr>
        <p:spPr>
          <a:xfrm>
            <a:off x="152400" y="1774825"/>
            <a:ext cx="8763000" cy="4930775"/>
          </a:xfrm>
        </p:spPr>
        <p:txBody>
          <a:bodyPr rtlCol="0">
            <a:normAutofit fontScale="77500" lnSpcReduction="20000"/>
          </a:bodyPr>
          <a:lstStyle/>
          <a:p>
            <a:pPr marL="438912" indent="-320040" fontAlgn="auto">
              <a:spcBef>
                <a:spcPts val="0"/>
              </a:spcBef>
              <a:spcAft>
                <a:spcPts val="0"/>
              </a:spcAft>
              <a:buFontTx/>
              <a:buChar char="•"/>
              <a:defRPr/>
            </a:pPr>
            <a:r>
              <a:rPr lang="en-US" i="1" dirty="0" smtClean="0">
                <a:solidFill>
                  <a:schemeClr val="accent2"/>
                </a:solidFill>
              </a:rPr>
              <a:t>If the data is not present in the cache, then a </a:t>
            </a:r>
            <a:r>
              <a:rPr lang="en-US" i="1" u="sng" dirty="0" smtClean="0">
                <a:solidFill>
                  <a:schemeClr val="accent2"/>
                </a:solidFill>
              </a:rPr>
              <a:t>Read miss or Write miss</a:t>
            </a:r>
            <a:r>
              <a:rPr lang="en-US" i="1" dirty="0" smtClean="0">
                <a:solidFill>
                  <a:schemeClr val="accent2"/>
                </a:solidFill>
              </a:rPr>
              <a:t> occurs.</a:t>
            </a:r>
          </a:p>
          <a:p>
            <a:pPr marL="438912" indent="-320040" fontAlgn="auto">
              <a:spcBef>
                <a:spcPts val="0"/>
              </a:spcBef>
              <a:spcAft>
                <a:spcPts val="0"/>
              </a:spcAft>
              <a:buFont typeface="Wingdings 2"/>
              <a:buChar char=""/>
              <a:defRPr/>
            </a:pPr>
            <a:endParaRPr lang="en-US" i="1" dirty="0" smtClean="0">
              <a:solidFill>
                <a:schemeClr val="accent2"/>
              </a:solidFill>
            </a:endParaRPr>
          </a:p>
          <a:p>
            <a:pPr marL="438912" indent="-320040" fontAlgn="auto">
              <a:spcBef>
                <a:spcPts val="0"/>
              </a:spcBef>
              <a:spcAft>
                <a:spcPts val="0"/>
              </a:spcAft>
              <a:buFontTx/>
              <a:buChar char="•"/>
              <a:defRPr/>
            </a:pPr>
            <a:r>
              <a:rPr lang="en-US" i="1" dirty="0" smtClean="0">
                <a:solidFill>
                  <a:schemeClr val="accent2"/>
                </a:solidFill>
              </a:rPr>
              <a:t>Read miss:</a:t>
            </a:r>
          </a:p>
          <a:p>
            <a:pPr marL="731520" lvl="1" indent="-274320" fontAlgn="auto">
              <a:spcAft>
                <a:spcPts val="0"/>
              </a:spcAft>
              <a:buFont typeface="Wingdings"/>
              <a:buChar char=""/>
              <a:defRPr/>
            </a:pPr>
            <a:r>
              <a:rPr lang="en-US" i="1" dirty="0" smtClean="0">
                <a:solidFill>
                  <a:schemeClr val="accent2"/>
                </a:solidFill>
              </a:rPr>
              <a:t>Block of words containing this requested word is transferred from the memory.</a:t>
            </a:r>
          </a:p>
          <a:p>
            <a:pPr marL="731520" lvl="1" indent="-274320" fontAlgn="auto">
              <a:spcAft>
                <a:spcPts val="0"/>
              </a:spcAft>
              <a:buFont typeface="Wingdings"/>
              <a:buChar char=""/>
              <a:defRPr/>
            </a:pPr>
            <a:r>
              <a:rPr lang="en-US" i="1" dirty="0" smtClean="0">
                <a:solidFill>
                  <a:schemeClr val="accent2"/>
                </a:solidFill>
              </a:rPr>
              <a:t>After the block is transferred, the desired word is forwarded to the processor.</a:t>
            </a:r>
          </a:p>
          <a:p>
            <a:pPr marL="731520" lvl="1" indent="-274320" fontAlgn="auto">
              <a:spcAft>
                <a:spcPts val="0"/>
              </a:spcAft>
              <a:buFont typeface="Wingdings"/>
              <a:buChar char=""/>
              <a:defRPr/>
            </a:pPr>
            <a:r>
              <a:rPr lang="en-US" i="1" dirty="0" smtClean="0">
                <a:solidFill>
                  <a:schemeClr val="accent2"/>
                </a:solidFill>
              </a:rPr>
              <a:t>The desired word may also be forwarded to the processor as soon as it is  transferred without waiting for the entire block to be transferred. This is called  </a:t>
            </a:r>
            <a:r>
              <a:rPr lang="en-US" i="1" u="sng" dirty="0" smtClean="0">
                <a:solidFill>
                  <a:schemeClr val="accent2"/>
                </a:solidFill>
              </a:rPr>
              <a:t>load-through or early-restart.</a:t>
            </a:r>
            <a:endParaRPr lang="en-US" i="1" dirty="0" smtClean="0">
              <a:solidFill>
                <a:schemeClr val="accent2"/>
              </a:solidFill>
            </a:endParaRPr>
          </a:p>
          <a:p>
            <a:pPr marL="438912" indent="-320040" fontAlgn="auto">
              <a:spcBef>
                <a:spcPts val="0"/>
              </a:spcBef>
              <a:spcAft>
                <a:spcPts val="0"/>
              </a:spcAft>
              <a:buFont typeface="Wingdings 2"/>
              <a:buChar char=""/>
              <a:defRPr/>
            </a:pPr>
            <a:endParaRPr lang="en-US" i="1" dirty="0" smtClean="0">
              <a:solidFill>
                <a:schemeClr val="accent2"/>
              </a:solidFill>
            </a:endParaRPr>
          </a:p>
          <a:p>
            <a:pPr marL="438912" indent="-320040" fontAlgn="auto">
              <a:spcBef>
                <a:spcPts val="0"/>
              </a:spcBef>
              <a:spcAft>
                <a:spcPts val="0"/>
              </a:spcAft>
              <a:buFontTx/>
              <a:buChar char="•"/>
              <a:defRPr/>
            </a:pPr>
            <a:r>
              <a:rPr lang="en-US" i="1" dirty="0" smtClean="0">
                <a:solidFill>
                  <a:schemeClr val="accent2"/>
                </a:solidFill>
              </a:rPr>
              <a:t>Write-miss:</a:t>
            </a:r>
          </a:p>
          <a:p>
            <a:pPr marL="731520" lvl="1" indent="-274320" fontAlgn="auto">
              <a:spcAft>
                <a:spcPts val="0"/>
              </a:spcAft>
              <a:buFont typeface="Wingdings"/>
              <a:buChar char=""/>
              <a:defRPr/>
            </a:pPr>
            <a:r>
              <a:rPr lang="en-US" i="1" dirty="0" smtClean="0">
                <a:solidFill>
                  <a:schemeClr val="accent2"/>
                </a:solidFill>
              </a:rPr>
              <a:t> Write-through protocol is used, then the contents of the main memory are      updated directly.</a:t>
            </a:r>
          </a:p>
          <a:p>
            <a:pPr marL="731520" lvl="1" indent="-274320" fontAlgn="auto">
              <a:spcAft>
                <a:spcPts val="0"/>
              </a:spcAft>
              <a:buFont typeface="Wingdings"/>
              <a:buChar char=""/>
              <a:defRPr/>
            </a:pPr>
            <a:r>
              <a:rPr lang="en-US" i="1" dirty="0" smtClean="0">
                <a:solidFill>
                  <a:schemeClr val="accent2"/>
                </a:solidFill>
              </a:rPr>
              <a:t>If write-back protocol is used, the block containing the </a:t>
            </a:r>
          </a:p>
          <a:p>
            <a:pPr marL="731520" lvl="1" indent="-274320" fontAlgn="auto">
              <a:spcAft>
                <a:spcPts val="0"/>
              </a:spcAft>
              <a:buFont typeface="Wingdings"/>
              <a:buNone/>
              <a:defRPr/>
            </a:pPr>
            <a:r>
              <a:rPr lang="en-US" i="1" dirty="0" smtClean="0">
                <a:solidFill>
                  <a:schemeClr val="accent2"/>
                </a:solidFill>
              </a:rPr>
              <a:t>	addressed word is first brought into the cache. The desired word </a:t>
            </a:r>
          </a:p>
          <a:p>
            <a:pPr marL="731520" lvl="1" indent="-274320" fontAlgn="auto">
              <a:spcAft>
                <a:spcPts val="0"/>
              </a:spcAft>
              <a:buFont typeface="Wingdings"/>
              <a:buNone/>
              <a:defRPr/>
            </a:pPr>
            <a:r>
              <a:rPr lang="en-US" i="1" dirty="0" smtClean="0">
                <a:solidFill>
                  <a:schemeClr val="accent2"/>
                </a:solidFill>
              </a:rPr>
              <a:t>	is overwritten with new information.</a:t>
            </a:r>
          </a:p>
          <a:p>
            <a:pPr marL="438912" indent="-320040" fontAlgn="auto">
              <a:spcBef>
                <a:spcPts val="0"/>
              </a:spcBef>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Cache Coherence Problem</a:t>
            </a:r>
          </a:p>
        </p:txBody>
      </p:sp>
      <p:sp>
        <p:nvSpPr>
          <p:cNvPr id="3" name="Content Placeholder 2"/>
          <p:cNvSpPr>
            <a:spLocks noGrp="1"/>
          </p:cNvSpPr>
          <p:nvPr>
            <p:ph idx="1"/>
          </p:nvPr>
        </p:nvSpPr>
        <p:spPr/>
        <p:txBody>
          <a:bodyPr rtlCol="0">
            <a:normAutofit fontScale="70000" lnSpcReduction="20000"/>
          </a:bodyPr>
          <a:lstStyle/>
          <a:p>
            <a:pPr marL="438912" indent="-320040" fontAlgn="auto">
              <a:spcBef>
                <a:spcPts val="0"/>
              </a:spcBef>
              <a:spcAft>
                <a:spcPts val="0"/>
              </a:spcAft>
              <a:buFontTx/>
              <a:buChar char="•"/>
              <a:defRPr/>
            </a:pPr>
            <a:r>
              <a:rPr lang="en-US" i="1" dirty="0" smtClean="0">
                <a:solidFill>
                  <a:schemeClr val="accent2"/>
                </a:solidFill>
              </a:rPr>
              <a:t>A bit called as “valid bit” is provided for each block.</a:t>
            </a:r>
          </a:p>
          <a:p>
            <a:pPr marL="438912" indent="-320040" fontAlgn="auto">
              <a:spcBef>
                <a:spcPts val="0"/>
              </a:spcBef>
              <a:spcAft>
                <a:spcPts val="0"/>
              </a:spcAft>
              <a:buFontTx/>
              <a:buChar char="•"/>
              <a:defRPr/>
            </a:pPr>
            <a:r>
              <a:rPr lang="en-US" i="1" dirty="0" smtClean="0">
                <a:solidFill>
                  <a:schemeClr val="accent2"/>
                </a:solidFill>
              </a:rPr>
              <a:t>If the block contains valid data, then the bit is set to 1, else it is 0. </a:t>
            </a:r>
          </a:p>
          <a:p>
            <a:pPr marL="438912" indent="-320040" fontAlgn="auto">
              <a:spcBef>
                <a:spcPts val="0"/>
              </a:spcBef>
              <a:spcAft>
                <a:spcPts val="0"/>
              </a:spcAft>
              <a:buFontTx/>
              <a:buChar char="•"/>
              <a:defRPr/>
            </a:pPr>
            <a:r>
              <a:rPr lang="en-US" i="1" dirty="0" smtClean="0">
                <a:solidFill>
                  <a:schemeClr val="accent2"/>
                </a:solidFill>
              </a:rPr>
              <a:t>Valid bits are set to 0, when the power is just turned on.</a:t>
            </a:r>
          </a:p>
          <a:p>
            <a:pPr marL="438912" indent="-320040" fontAlgn="auto">
              <a:spcBef>
                <a:spcPts val="0"/>
              </a:spcBef>
              <a:spcAft>
                <a:spcPts val="0"/>
              </a:spcAft>
              <a:buFontTx/>
              <a:buChar char="•"/>
              <a:defRPr/>
            </a:pPr>
            <a:r>
              <a:rPr lang="en-US" i="1" dirty="0" smtClean="0">
                <a:solidFill>
                  <a:schemeClr val="accent2"/>
                </a:solidFill>
              </a:rPr>
              <a:t>When a block is loaded into the cache for the first time, the valid bit is set to 1. </a:t>
            </a:r>
          </a:p>
          <a:p>
            <a:pPr marL="438912" indent="-320040" fontAlgn="auto">
              <a:spcBef>
                <a:spcPts val="0"/>
              </a:spcBef>
              <a:spcAft>
                <a:spcPts val="0"/>
              </a:spcAft>
              <a:buFont typeface="Wingdings 2"/>
              <a:buChar char=""/>
              <a:defRPr/>
            </a:pPr>
            <a:endParaRPr lang="en-US" i="1" dirty="0" smtClean="0">
              <a:solidFill>
                <a:schemeClr val="accent2"/>
              </a:solidFill>
            </a:endParaRPr>
          </a:p>
          <a:p>
            <a:pPr marL="438912" indent="-320040" fontAlgn="auto">
              <a:spcBef>
                <a:spcPts val="0"/>
              </a:spcBef>
              <a:spcAft>
                <a:spcPts val="0"/>
              </a:spcAft>
              <a:buFontTx/>
              <a:buChar char="•"/>
              <a:defRPr/>
            </a:pPr>
            <a:r>
              <a:rPr lang="en-US" i="1" dirty="0" smtClean="0">
                <a:solidFill>
                  <a:schemeClr val="accent2"/>
                </a:solidFill>
              </a:rPr>
              <a:t>Data transfers between main memory and disk occur directly bypassing the cache.</a:t>
            </a:r>
          </a:p>
          <a:p>
            <a:pPr marL="438912" indent="-320040" fontAlgn="auto">
              <a:spcBef>
                <a:spcPts val="0"/>
              </a:spcBef>
              <a:spcAft>
                <a:spcPts val="0"/>
              </a:spcAft>
              <a:buFontTx/>
              <a:buChar char="•"/>
              <a:defRPr/>
            </a:pPr>
            <a:r>
              <a:rPr lang="en-US" i="1" dirty="0" smtClean="0">
                <a:solidFill>
                  <a:schemeClr val="accent2"/>
                </a:solidFill>
              </a:rPr>
              <a:t>When the data on a disk changes, the main memory block is also updated. </a:t>
            </a:r>
          </a:p>
          <a:p>
            <a:pPr marL="438912" indent="-320040" fontAlgn="auto">
              <a:spcBef>
                <a:spcPts val="0"/>
              </a:spcBef>
              <a:spcAft>
                <a:spcPts val="0"/>
              </a:spcAft>
              <a:buFontTx/>
              <a:buChar char="•"/>
              <a:defRPr/>
            </a:pPr>
            <a:r>
              <a:rPr lang="en-US" i="1" dirty="0" smtClean="0">
                <a:solidFill>
                  <a:schemeClr val="accent2"/>
                </a:solidFill>
              </a:rPr>
              <a:t>However, if the data is also resident in the cache, then the valid bit is set to 0.</a:t>
            </a:r>
          </a:p>
          <a:p>
            <a:pPr marL="438912" indent="-320040" fontAlgn="auto">
              <a:spcBef>
                <a:spcPts val="0"/>
              </a:spcBef>
              <a:spcAft>
                <a:spcPts val="0"/>
              </a:spcAft>
              <a:buFont typeface="Wingdings 2"/>
              <a:buChar char=""/>
              <a:defRPr/>
            </a:pPr>
            <a:endParaRPr lang="en-US" i="1" dirty="0" smtClean="0">
              <a:solidFill>
                <a:schemeClr val="accent2"/>
              </a:solidFill>
            </a:endParaRPr>
          </a:p>
          <a:p>
            <a:pPr marL="438912" indent="-320040" fontAlgn="auto">
              <a:spcBef>
                <a:spcPts val="0"/>
              </a:spcBef>
              <a:spcAft>
                <a:spcPts val="0"/>
              </a:spcAft>
              <a:buFontTx/>
              <a:buChar char="•"/>
              <a:defRPr/>
            </a:pPr>
            <a:r>
              <a:rPr lang="en-US" i="1" dirty="0" smtClean="0">
                <a:solidFill>
                  <a:schemeClr val="accent2"/>
                </a:solidFill>
              </a:rPr>
              <a:t>What happens if the data in the disk and main memory changes and the write-back protocol is being used?</a:t>
            </a:r>
          </a:p>
          <a:p>
            <a:pPr marL="438912" indent="-320040" fontAlgn="auto">
              <a:spcBef>
                <a:spcPts val="0"/>
              </a:spcBef>
              <a:spcAft>
                <a:spcPts val="0"/>
              </a:spcAft>
              <a:buFontTx/>
              <a:buChar char="•"/>
              <a:defRPr/>
            </a:pPr>
            <a:r>
              <a:rPr lang="en-US" i="1" dirty="0" smtClean="0">
                <a:solidFill>
                  <a:schemeClr val="accent2"/>
                </a:solidFill>
              </a:rPr>
              <a:t>In this case, the data in the cache may also have changed and is indicated by the dirty bit. </a:t>
            </a:r>
          </a:p>
          <a:p>
            <a:pPr marL="438912" indent="-320040" fontAlgn="auto">
              <a:spcBef>
                <a:spcPts val="0"/>
              </a:spcBef>
              <a:spcAft>
                <a:spcPts val="0"/>
              </a:spcAft>
              <a:buFontTx/>
              <a:buChar char="•"/>
              <a:defRPr/>
            </a:pPr>
            <a:r>
              <a:rPr lang="en-US" i="1" dirty="0" smtClean="0">
                <a:solidFill>
                  <a:schemeClr val="accent2"/>
                </a:solidFill>
              </a:rPr>
              <a:t>The copies of the data in the cache, and the main memory are different. This is called the </a:t>
            </a:r>
            <a:r>
              <a:rPr lang="en-US" i="1" u="sng" dirty="0" smtClean="0">
                <a:solidFill>
                  <a:schemeClr val="accent2"/>
                </a:solidFill>
              </a:rPr>
              <a:t>cache coherence problem</a:t>
            </a:r>
            <a:r>
              <a:rPr lang="en-US" i="1" dirty="0" smtClean="0">
                <a:solidFill>
                  <a:schemeClr val="accent2"/>
                </a:solidFill>
              </a:rPr>
              <a:t>. </a:t>
            </a:r>
          </a:p>
          <a:p>
            <a:pPr marL="438912" indent="-320040" fontAlgn="auto">
              <a:spcBef>
                <a:spcPts val="0"/>
              </a:spcBef>
              <a:spcAft>
                <a:spcPts val="0"/>
              </a:spcAft>
              <a:buFontTx/>
              <a:buChar char="•"/>
              <a:defRPr/>
            </a:pPr>
            <a:r>
              <a:rPr lang="en-US" i="1" dirty="0" smtClean="0">
                <a:solidFill>
                  <a:schemeClr val="accent2"/>
                </a:solidFill>
              </a:rPr>
              <a:t>One option is to force a write-back before the main memory is updated from the disk.</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58000"/>
          </a:xfrm>
          <a:prstGeom prst="rect">
            <a:avLst/>
          </a:prstGeom>
        </p:spPr>
      </p:pic>
      <p:sp>
        <p:nvSpPr>
          <p:cNvPr id="16" name="TextBox 2"/>
          <p:cNvSpPr txBox="1"/>
          <p:nvPr/>
        </p:nvSpPr>
        <p:spPr>
          <a:xfrm>
            <a:off x="698500" y="393700"/>
            <a:ext cx="8445500" cy="508000"/>
          </a:xfrm>
          <a:prstGeom prst="rect">
            <a:avLst/>
          </a:prstGeom>
          <a:noFill/>
        </p:spPr>
        <p:txBody>
          <a:bodyPr vert="horz" wrap="none" lIns="0" tIns="0" rIns="0" bIns="0" rtlCol="0">
            <a:spAutoFit/>
          </a:bodyPr>
          <a:lstStyle/>
          <a:p>
            <a:pPr>
              <a:lnSpc>
                <a:spcPts val="3220"/>
              </a:lnSpc>
            </a:pPr>
            <a:r>
              <a:rPr lang="en-CA" sz="2796" dirty="0" smtClean="0">
                <a:solidFill>
                  <a:srgbClr val="FF0000"/>
                </a:solidFill>
                <a:latin typeface="Arial Bold Italic"/>
                <a:cs typeface="Arial Bold Italic"/>
              </a:rPr>
              <a:t>Example (</a:t>
            </a:r>
            <a:r>
              <a:rPr lang="en-CA" sz="2796" dirty="0" err="1" smtClean="0">
                <a:solidFill>
                  <a:srgbClr val="FF0000"/>
                </a:solidFill>
                <a:latin typeface="Arial Bold Italic"/>
                <a:cs typeface="Arial Bold Italic"/>
              </a:rPr>
              <a:t>Writeback</a:t>
            </a:r>
            <a:r>
              <a:rPr lang="en-CA" sz="2796" dirty="0" smtClean="0">
                <a:solidFill>
                  <a:srgbClr val="FF0000"/>
                </a:solidFill>
                <a:latin typeface="Arial Bold Italic"/>
                <a:cs typeface="Arial Bold Italic"/>
              </a:rPr>
              <a:t> Cache)</a:t>
            </a:r>
          </a:p>
          <a:p>
            <a:pPr>
              <a:lnSpc>
                <a:spcPts val="3220"/>
              </a:lnSpc>
            </a:pPr>
            <a:endParaRPr lang="en-CA" sz="2796" dirty="0">
              <a:solidFill>
                <a:srgbClr val="000000"/>
              </a:solidFill>
            </a:endParaRPr>
          </a:p>
        </p:txBody>
      </p:sp>
      <p:sp>
        <p:nvSpPr>
          <p:cNvPr id="3" name="TextBox 3"/>
          <p:cNvSpPr txBox="1"/>
          <p:nvPr/>
        </p:nvSpPr>
        <p:spPr>
          <a:xfrm>
            <a:off x="2222500" y="1600200"/>
            <a:ext cx="406400" cy="457200"/>
          </a:xfrm>
          <a:prstGeom prst="rect">
            <a:avLst/>
          </a:prstGeom>
          <a:noFill/>
        </p:spPr>
        <p:txBody>
          <a:bodyPr vert="horz" wrap="none" lIns="0" tIns="0" rIns="0" bIns="0" rtlCol="0">
            <a:spAutoFit/>
          </a:bodyPr>
          <a:lstStyle/>
          <a:p>
            <a:pPr>
              <a:lnSpc>
                <a:spcPts val="2760"/>
              </a:lnSpc>
            </a:pPr>
            <a:r>
              <a:rPr lang="en-CA" sz="2410" b="1" smtClean="0">
                <a:solidFill>
                  <a:srgbClr val="000000"/>
                </a:solidFill>
                <a:latin typeface="Courier New Bold"/>
                <a:cs typeface="Courier New Bold"/>
              </a:rPr>
              <a:t>P</a:t>
            </a:r>
          </a:p>
          <a:p>
            <a:pPr>
              <a:lnSpc>
                <a:spcPts val="2760"/>
              </a:lnSpc>
            </a:pPr>
            <a:endParaRPr/>
          </a:p>
        </p:txBody>
      </p:sp>
      <p:sp>
        <p:nvSpPr>
          <p:cNvPr id="4" name="TextBox 4"/>
          <p:cNvSpPr txBox="1"/>
          <p:nvPr/>
        </p:nvSpPr>
        <p:spPr>
          <a:xfrm>
            <a:off x="4127500" y="1600200"/>
            <a:ext cx="406400" cy="457200"/>
          </a:xfrm>
          <a:prstGeom prst="rect">
            <a:avLst/>
          </a:prstGeom>
          <a:noFill/>
        </p:spPr>
        <p:txBody>
          <a:bodyPr vert="horz" wrap="none" lIns="0" tIns="0" rIns="0" bIns="0" rtlCol="0">
            <a:spAutoFit/>
          </a:bodyPr>
          <a:lstStyle/>
          <a:p>
            <a:pPr>
              <a:lnSpc>
                <a:spcPts val="2760"/>
              </a:lnSpc>
            </a:pPr>
            <a:r>
              <a:rPr lang="en-CA" sz="2410" b="1" smtClean="0">
                <a:solidFill>
                  <a:srgbClr val="000000"/>
                </a:solidFill>
                <a:latin typeface="Courier New Bold"/>
                <a:cs typeface="Courier New Bold"/>
              </a:rPr>
              <a:t>P</a:t>
            </a:r>
          </a:p>
          <a:p>
            <a:pPr>
              <a:lnSpc>
                <a:spcPts val="2760"/>
              </a:lnSpc>
            </a:pPr>
            <a:endParaRPr/>
          </a:p>
        </p:txBody>
      </p:sp>
      <p:sp>
        <p:nvSpPr>
          <p:cNvPr id="5" name="TextBox 5"/>
          <p:cNvSpPr txBox="1"/>
          <p:nvPr/>
        </p:nvSpPr>
        <p:spPr>
          <a:xfrm>
            <a:off x="7175500" y="1600200"/>
            <a:ext cx="406400" cy="457200"/>
          </a:xfrm>
          <a:prstGeom prst="rect">
            <a:avLst/>
          </a:prstGeom>
          <a:noFill/>
        </p:spPr>
        <p:txBody>
          <a:bodyPr vert="horz" wrap="none" lIns="0" tIns="0" rIns="0" bIns="0" rtlCol="0">
            <a:spAutoFit/>
          </a:bodyPr>
          <a:lstStyle/>
          <a:p>
            <a:pPr>
              <a:lnSpc>
                <a:spcPts val="2760"/>
              </a:lnSpc>
            </a:pPr>
            <a:r>
              <a:rPr lang="en-CA" sz="2410" b="1" smtClean="0">
                <a:solidFill>
                  <a:srgbClr val="000000"/>
                </a:solidFill>
                <a:latin typeface="Courier New Bold"/>
                <a:cs typeface="Courier New Bold"/>
              </a:rPr>
              <a:t>P</a:t>
            </a:r>
          </a:p>
          <a:p>
            <a:pPr>
              <a:lnSpc>
                <a:spcPts val="2760"/>
              </a:lnSpc>
            </a:pPr>
            <a:endParaRPr/>
          </a:p>
        </p:txBody>
      </p:sp>
      <p:sp>
        <p:nvSpPr>
          <p:cNvPr id="6" name="TextBox 6"/>
          <p:cNvSpPr txBox="1"/>
          <p:nvPr/>
        </p:nvSpPr>
        <p:spPr>
          <a:xfrm>
            <a:off x="2476500" y="1968500"/>
            <a:ext cx="914400" cy="609600"/>
          </a:xfrm>
          <a:prstGeom prst="rect">
            <a:avLst/>
          </a:prstGeom>
          <a:noFill/>
        </p:spPr>
        <p:txBody>
          <a:bodyPr vert="horz" wrap="none" lIns="0" tIns="0" rIns="0" bIns="0" rtlCol="0">
            <a:spAutoFit/>
          </a:bodyPr>
          <a:lstStyle/>
          <a:p>
            <a:pPr>
              <a:lnSpc>
                <a:spcPts val="3680"/>
              </a:lnSpc>
            </a:pPr>
            <a:r>
              <a:rPr lang="en-CA" sz="2412" b="1" smtClean="0">
                <a:solidFill>
                  <a:srgbClr val="FF0000"/>
                </a:solidFill>
                <a:latin typeface="Courier New Bold"/>
                <a:cs typeface="Courier New Bold"/>
              </a:rPr>
              <a:t>Rd</a:t>
            </a:r>
            <a:r>
              <a:rPr lang="en-CA" sz="3216" b="1" smtClean="0">
                <a:solidFill>
                  <a:srgbClr val="FF0000"/>
                </a:solidFill>
                <a:latin typeface="Courier New Bold"/>
                <a:cs typeface="Courier New Bold"/>
              </a:rPr>
              <a:t>?</a:t>
            </a:r>
          </a:p>
          <a:p>
            <a:pPr>
              <a:lnSpc>
                <a:spcPts val="3680"/>
              </a:lnSpc>
            </a:pPr>
            <a:endParaRPr/>
          </a:p>
        </p:txBody>
      </p:sp>
      <p:sp>
        <p:nvSpPr>
          <p:cNvPr id="7" name="TextBox 7"/>
          <p:cNvSpPr txBox="1"/>
          <p:nvPr/>
        </p:nvSpPr>
        <p:spPr>
          <a:xfrm>
            <a:off x="4508500" y="1968500"/>
            <a:ext cx="914400" cy="609600"/>
          </a:xfrm>
          <a:prstGeom prst="rect">
            <a:avLst/>
          </a:prstGeom>
          <a:noFill/>
        </p:spPr>
        <p:txBody>
          <a:bodyPr vert="horz" wrap="none" lIns="0" tIns="0" rIns="0" bIns="0" rtlCol="0">
            <a:spAutoFit/>
          </a:bodyPr>
          <a:lstStyle/>
          <a:p>
            <a:pPr>
              <a:lnSpc>
                <a:spcPts val="3680"/>
              </a:lnSpc>
            </a:pPr>
            <a:r>
              <a:rPr lang="en-CA" sz="2412" b="1" smtClean="0">
                <a:solidFill>
                  <a:srgbClr val="FF0000"/>
                </a:solidFill>
                <a:latin typeface="Courier New Bold"/>
                <a:cs typeface="Courier New Bold"/>
              </a:rPr>
              <a:t>Rd</a:t>
            </a:r>
            <a:r>
              <a:rPr lang="en-CA" sz="3216" b="1" smtClean="0">
                <a:solidFill>
                  <a:srgbClr val="FF0000"/>
                </a:solidFill>
                <a:latin typeface="Courier New Bold"/>
                <a:cs typeface="Courier New Bold"/>
              </a:rPr>
              <a:t>?</a:t>
            </a:r>
          </a:p>
          <a:p>
            <a:pPr>
              <a:lnSpc>
                <a:spcPts val="3680"/>
              </a:lnSpc>
            </a:pPr>
            <a:endParaRPr/>
          </a:p>
        </p:txBody>
      </p:sp>
      <p:sp>
        <p:nvSpPr>
          <p:cNvPr id="8" name="TextBox 8"/>
          <p:cNvSpPr txBox="1"/>
          <p:nvPr/>
        </p:nvSpPr>
        <p:spPr>
          <a:xfrm>
            <a:off x="1689100" y="2552700"/>
            <a:ext cx="889000" cy="292100"/>
          </a:xfrm>
          <a:prstGeom prst="rect">
            <a:avLst/>
          </a:prstGeom>
          <a:noFill/>
        </p:spPr>
        <p:txBody>
          <a:bodyPr vert="horz" wrap="none" lIns="0" tIns="0" rIns="0" bIns="0" rtlCol="0">
            <a:spAutoFit/>
          </a:bodyPr>
          <a:lstStyle/>
          <a:p>
            <a:pPr>
              <a:lnSpc>
                <a:spcPts val="1840"/>
              </a:lnSpc>
            </a:pPr>
            <a:r>
              <a:rPr lang="en-CA" sz="1606" b="1" smtClean="0">
                <a:solidFill>
                  <a:srgbClr val="000000"/>
                </a:solidFill>
                <a:latin typeface="Courier New Bold"/>
                <a:cs typeface="Courier New Bold"/>
              </a:rPr>
              <a:t>Cache</a:t>
            </a:r>
          </a:p>
          <a:p>
            <a:pPr>
              <a:lnSpc>
                <a:spcPts val="1840"/>
              </a:lnSpc>
            </a:pPr>
            <a:endParaRPr/>
          </a:p>
        </p:txBody>
      </p:sp>
      <p:sp>
        <p:nvSpPr>
          <p:cNvPr id="9" name="TextBox 9"/>
          <p:cNvSpPr txBox="1"/>
          <p:nvPr/>
        </p:nvSpPr>
        <p:spPr>
          <a:xfrm>
            <a:off x="3594100" y="2552700"/>
            <a:ext cx="889000" cy="292100"/>
          </a:xfrm>
          <a:prstGeom prst="rect">
            <a:avLst/>
          </a:prstGeom>
          <a:noFill/>
        </p:spPr>
        <p:txBody>
          <a:bodyPr vert="horz" wrap="none" lIns="0" tIns="0" rIns="0" bIns="0" rtlCol="0">
            <a:spAutoFit/>
          </a:bodyPr>
          <a:lstStyle/>
          <a:p>
            <a:pPr>
              <a:lnSpc>
                <a:spcPts val="1840"/>
              </a:lnSpc>
            </a:pPr>
            <a:r>
              <a:rPr lang="en-CA" sz="1606" b="1" smtClean="0">
                <a:solidFill>
                  <a:srgbClr val="000000"/>
                </a:solidFill>
                <a:latin typeface="Courier New Bold"/>
                <a:cs typeface="Courier New Bold"/>
              </a:rPr>
              <a:t>Cache</a:t>
            </a:r>
          </a:p>
          <a:p>
            <a:pPr>
              <a:lnSpc>
                <a:spcPts val="1840"/>
              </a:lnSpc>
            </a:pPr>
            <a:endParaRPr/>
          </a:p>
        </p:txBody>
      </p:sp>
      <p:sp>
        <p:nvSpPr>
          <p:cNvPr id="10" name="TextBox 10"/>
          <p:cNvSpPr txBox="1"/>
          <p:nvPr/>
        </p:nvSpPr>
        <p:spPr>
          <a:xfrm>
            <a:off x="6642100" y="2552700"/>
            <a:ext cx="889000" cy="292100"/>
          </a:xfrm>
          <a:prstGeom prst="rect">
            <a:avLst/>
          </a:prstGeom>
          <a:noFill/>
        </p:spPr>
        <p:txBody>
          <a:bodyPr vert="horz" wrap="none" lIns="0" tIns="0" rIns="0" bIns="0" rtlCol="0">
            <a:spAutoFit/>
          </a:bodyPr>
          <a:lstStyle/>
          <a:p>
            <a:pPr>
              <a:lnSpc>
                <a:spcPts val="1840"/>
              </a:lnSpc>
            </a:pPr>
            <a:r>
              <a:rPr lang="en-CA" sz="1606" b="1" smtClean="0">
                <a:solidFill>
                  <a:srgbClr val="000000"/>
                </a:solidFill>
                <a:latin typeface="Courier New Bold"/>
                <a:cs typeface="Courier New Bold"/>
              </a:rPr>
              <a:t>Cache</a:t>
            </a:r>
          </a:p>
          <a:p>
            <a:pPr>
              <a:lnSpc>
                <a:spcPts val="1840"/>
              </a:lnSpc>
            </a:pPr>
            <a:endParaRPr/>
          </a:p>
        </p:txBody>
      </p:sp>
      <p:sp>
        <p:nvSpPr>
          <p:cNvPr id="11" name="TextBox 11"/>
          <p:cNvSpPr txBox="1"/>
          <p:nvPr/>
        </p:nvSpPr>
        <p:spPr>
          <a:xfrm>
            <a:off x="2451100" y="2832100"/>
            <a:ext cx="1003300" cy="266700"/>
          </a:xfrm>
          <a:prstGeom prst="rect">
            <a:avLst/>
          </a:prstGeom>
          <a:noFill/>
        </p:spPr>
        <p:txBody>
          <a:bodyPr vert="horz" wrap="none" lIns="0" tIns="0" rIns="0" bIns="0" rtlCol="0">
            <a:spAutoFit/>
          </a:bodyPr>
          <a:lstStyle/>
          <a:p>
            <a:pPr>
              <a:lnSpc>
                <a:spcPts val="1610"/>
              </a:lnSpc>
            </a:pPr>
            <a:r>
              <a:rPr lang="en-CA" sz="1413" b="1" smtClean="0">
                <a:solidFill>
                  <a:srgbClr val="000000"/>
                </a:solidFill>
                <a:latin typeface="Courier New Bold"/>
                <a:cs typeface="Courier New Bold"/>
              </a:rPr>
              <a:t>X= -100</a:t>
            </a:r>
          </a:p>
          <a:p>
            <a:pPr>
              <a:lnSpc>
                <a:spcPts val="1610"/>
              </a:lnSpc>
            </a:pPr>
            <a:endParaRPr/>
          </a:p>
        </p:txBody>
      </p:sp>
      <p:sp>
        <p:nvSpPr>
          <p:cNvPr id="12" name="TextBox 12"/>
          <p:cNvSpPr txBox="1"/>
          <p:nvPr/>
        </p:nvSpPr>
        <p:spPr>
          <a:xfrm>
            <a:off x="4394200" y="2832100"/>
            <a:ext cx="1003300" cy="266700"/>
          </a:xfrm>
          <a:prstGeom prst="rect">
            <a:avLst/>
          </a:prstGeom>
          <a:noFill/>
        </p:spPr>
        <p:txBody>
          <a:bodyPr vert="horz" wrap="none" lIns="0" tIns="0" rIns="0" bIns="0" rtlCol="0">
            <a:spAutoFit/>
          </a:bodyPr>
          <a:lstStyle/>
          <a:p>
            <a:pPr>
              <a:lnSpc>
                <a:spcPts val="1610"/>
              </a:lnSpc>
            </a:pPr>
            <a:r>
              <a:rPr lang="en-CA" sz="1413" b="1" smtClean="0">
                <a:solidFill>
                  <a:srgbClr val="000000"/>
                </a:solidFill>
                <a:latin typeface="Courier New Bold"/>
                <a:cs typeface="Courier New Bold"/>
              </a:rPr>
              <a:t>X= -100</a:t>
            </a:r>
          </a:p>
          <a:p>
            <a:pPr>
              <a:lnSpc>
                <a:spcPts val="1610"/>
              </a:lnSpc>
            </a:pPr>
            <a:endParaRPr/>
          </a:p>
        </p:txBody>
      </p:sp>
      <p:sp>
        <p:nvSpPr>
          <p:cNvPr id="13" name="TextBox 13"/>
          <p:cNvSpPr txBox="1"/>
          <p:nvPr/>
        </p:nvSpPr>
        <p:spPr>
          <a:xfrm>
            <a:off x="7480300" y="2832100"/>
            <a:ext cx="901700" cy="266700"/>
          </a:xfrm>
          <a:prstGeom prst="rect">
            <a:avLst/>
          </a:prstGeom>
          <a:noFill/>
        </p:spPr>
        <p:txBody>
          <a:bodyPr vert="horz" wrap="none" lIns="0" tIns="0" rIns="0" bIns="0" rtlCol="0">
            <a:spAutoFit/>
          </a:bodyPr>
          <a:lstStyle/>
          <a:p>
            <a:pPr>
              <a:lnSpc>
                <a:spcPts val="1610"/>
              </a:lnSpc>
            </a:pPr>
            <a:r>
              <a:rPr lang="en-CA" sz="1413" b="1" smtClean="0">
                <a:solidFill>
                  <a:srgbClr val="000000"/>
                </a:solidFill>
                <a:latin typeface="Courier New Bold"/>
                <a:cs typeface="Courier New Bold"/>
              </a:rPr>
              <a:t>X= 505</a:t>
            </a:r>
          </a:p>
          <a:p>
            <a:pPr>
              <a:lnSpc>
                <a:spcPts val="1610"/>
              </a:lnSpc>
            </a:pPr>
            <a:endParaRPr/>
          </a:p>
        </p:txBody>
      </p:sp>
      <p:sp>
        <p:nvSpPr>
          <p:cNvPr id="14" name="TextBox 14"/>
          <p:cNvSpPr txBox="1"/>
          <p:nvPr/>
        </p:nvSpPr>
        <p:spPr>
          <a:xfrm>
            <a:off x="1917700" y="4711700"/>
            <a:ext cx="3924300" cy="685800"/>
          </a:xfrm>
          <a:prstGeom prst="rect">
            <a:avLst/>
          </a:prstGeom>
          <a:noFill/>
        </p:spPr>
        <p:txBody>
          <a:bodyPr vert="horz" wrap="none" lIns="0" tIns="0" rIns="0" bIns="0" rtlCol="0">
            <a:spAutoFit/>
          </a:bodyPr>
          <a:lstStyle/>
          <a:p>
            <a:pPr>
              <a:lnSpc>
                <a:spcPts val="3700"/>
              </a:lnSpc>
            </a:pPr>
            <a:r>
              <a:rPr lang="en-CA" sz="3214" b="1" smtClean="0">
                <a:solidFill>
                  <a:srgbClr val="FFFFFF"/>
                </a:solidFill>
                <a:latin typeface="Courier New Bold"/>
                <a:cs typeface="Courier New Bold"/>
              </a:rPr>
              <a:t>Memory</a:t>
            </a:r>
          </a:p>
          <a:p>
            <a:pPr>
              <a:lnSpc>
                <a:spcPts val="3680"/>
              </a:lnSpc>
            </a:pPr>
            <a:endParaRPr lang="en-CA" sz="3204">
              <a:solidFill>
                <a:srgbClr val="000000"/>
              </a:solidFill>
            </a:endParaRPr>
          </a:p>
        </p:txBody>
      </p:sp>
      <p:sp>
        <p:nvSpPr>
          <p:cNvPr id="15" name="TextBox 15"/>
          <p:cNvSpPr txBox="1"/>
          <p:nvPr/>
        </p:nvSpPr>
        <p:spPr>
          <a:xfrm>
            <a:off x="5943600" y="4508500"/>
            <a:ext cx="3098800" cy="508000"/>
          </a:xfrm>
          <a:prstGeom prst="rect">
            <a:avLst/>
          </a:prstGeom>
          <a:noFill/>
        </p:spPr>
        <p:txBody>
          <a:bodyPr vert="horz" wrap="none" lIns="0" tIns="0" rIns="0" bIns="0" rtlCol="0">
            <a:spAutoFit/>
          </a:bodyPr>
          <a:lstStyle/>
          <a:p>
            <a:pPr>
              <a:lnSpc>
                <a:spcPts val="2700"/>
              </a:lnSpc>
            </a:pPr>
            <a:r>
              <a:rPr lang="en-CA" sz="2410" b="1" smtClean="0">
                <a:solidFill>
                  <a:srgbClr val="000000"/>
                </a:solidFill>
                <a:latin typeface="Courier New Bold"/>
                <a:cs typeface="Courier New Bold"/>
              </a:rPr>
              <a:t>X= -100</a:t>
            </a:r>
          </a:p>
          <a:p>
            <a:pPr>
              <a:lnSpc>
                <a:spcPts val="2760"/>
              </a:lnSpc>
            </a:pPr>
            <a:endParaRPr lang="en-CA" sz="2400">
              <a:solidFill>
                <a:srgbClr val="00000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58000"/>
          </a:xfrm>
          <a:prstGeom prst="rect">
            <a:avLst/>
          </a:prstGeom>
        </p:spPr>
      </p:pic>
      <p:sp>
        <p:nvSpPr>
          <p:cNvPr id="15" name="TextBox 2"/>
          <p:cNvSpPr txBox="1"/>
          <p:nvPr/>
        </p:nvSpPr>
        <p:spPr>
          <a:xfrm>
            <a:off x="698500" y="393700"/>
            <a:ext cx="8445500" cy="508000"/>
          </a:xfrm>
          <a:prstGeom prst="rect">
            <a:avLst/>
          </a:prstGeom>
          <a:noFill/>
        </p:spPr>
        <p:txBody>
          <a:bodyPr vert="horz" wrap="none" lIns="0" tIns="0" rIns="0" bIns="0" rtlCol="0">
            <a:spAutoFit/>
          </a:bodyPr>
          <a:lstStyle/>
          <a:p>
            <a:pPr>
              <a:lnSpc>
                <a:spcPts val="3220"/>
              </a:lnSpc>
            </a:pPr>
            <a:r>
              <a:rPr lang="en-CA" sz="2796" dirty="0" smtClean="0">
                <a:solidFill>
                  <a:srgbClr val="FF0000"/>
                </a:solidFill>
                <a:latin typeface="Arial Bold Italic"/>
                <a:cs typeface="Arial Bold Italic"/>
              </a:rPr>
              <a:t>Example (Write-through Cache)</a:t>
            </a:r>
          </a:p>
          <a:p>
            <a:pPr>
              <a:lnSpc>
                <a:spcPts val="3220"/>
              </a:lnSpc>
            </a:pPr>
            <a:endParaRPr lang="en-CA" sz="2796" dirty="0">
              <a:solidFill>
                <a:srgbClr val="000000"/>
              </a:solidFill>
            </a:endParaRPr>
          </a:p>
        </p:txBody>
      </p:sp>
      <p:sp>
        <p:nvSpPr>
          <p:cNvPr id="3" name="TextBox 3"/>
          <p:cNvSpPr txBox="1"/>
          <p:nvPr/>
        </p:nvSpPr>
        <p:spPr>
          <a:xfrm>
            <a:off x="2222500" y="1600200"/>
            <a:ext cx="406400" cy="457200"/>
          </a:xfrm>
          <a:prstGeom prst="rect">
            <a:avLst/>
          </a:prstGeom>
          <a:noFill/>
        </p:spPr>
        <p:txBody>
          <a:bodyPr vert="horz" wrap="none" lIns="0" tIns="0" rIns="0" bIns="0" rtlCol="0">
            <a:spAutoFit/>
          </a:bodyPr>
          <a:lstStyle/>
          <a:p>
            <a:pPr>
              <a:lnSpc>
                <a:spcPts val="2760"/>
              </a:lnSpc>
            </a:pPr>
            <a:r>
              <a:rPr lang="en-CA" sz="2410" b="1" smtClean="0">
                <a:solidFill>
                  <a:srgbClr val="000000"/>
                </a:solidFill>
                <a:latin typeface="Courier New Bold"/>
                <a:cs typeface="Courier New Bold"/>
              </a:rPr>
              <a:t>P</a:t>
            </a:r>
          </a:p>
          <a:p>
            <a:pPr>
              <a:lnSpc>
                <a:spcPts val="2760"/>
              </a:lnSpc>
            </a:pPr>
            <a:endParaRPr/>
          </a:p>
        </p:txBody>
      </p:sp>
      <p:sp>
        <p:nvSpPr>
          <p:cNvPr id="4" name="TextBox 4"/>
          <p:cNvSpPr txBox="1"/>
          <p:nvPr/>
        </p:nvSpPr>
        <p:spPr>
          <a:xfrm>
            <a:off x="4127500" y="1600200"/>
            <a:ext cx="406400" cy="457200"/>
          </a:xfrm>
          <a:prstGeom prst="rect">
            <a:avLst/>
          </a:prstGeom>
          <a:noFill/>
        </p:spPr>
        <p:txBody>
          <a:bodyPr vert="horz" wrap="none" lIns="0" tIns="0" rIns="0" bIns="0" rtlCol="0">
            <a:spAutoFit/>
          </a:bodyPr>
          <a:lstStyle/>
          <a:p>
            <a:pPr>
              <a:lnSpc>
                <a:spcPts val="2760"/>
              </a:lnSpc>
            </a:pPr>
            <a:r>
              <a:rPr lang="en-CA" sz="2410" b="1" smtClean="0">
                <a:solidFill>
                  <a:srgbClr val="000000"/>
                </a:solidFill>
                <a:latin typeface="Courier New Bold"/>
                <a:cs typeface="Courier New Bold"/>
              </a:rPr>
              <a:t>P</a:t>
            </a:r>
          </a:p>
          <a:p>
            <a:pPr>
              <a:lnSpc>
                <a:spcPts val="2760"/>
              </a:lnSpc>
            </a:pPr>
            <a:endParaRPr/>
          </a:p>
        </p:txBody>
      </p:sp>
      <p:sp>
        <p:nvSpPr>
          <p:cNvPr id="5" name="TextBox 5"/>
          <p:cNvSpPr txBox="1"/>
          <p:nvPr/>
        </p:nvSpPr>
        <p:spPr>
          <a:xfrm>
            <a:off x="7175500" y="1600200"/>
            <a:ext cx="406400" cy="457200"/>
          </a:xfrm>
          <a:prstGeom prst="rect">
            <a:avLst/>
          </a:prstGeom>
          <a:noFill/>
        </p:spPr>
        <p:txBody>
          <a:bodyPr vert="horz" wrap="none" lIns="0" tIns="0" rIns="0" bIns="0" rtlCol="0">
            <a:spAutoFit/>
          </a:bodyPr>
          <a:lstStyle/>
          <a:p>
            <a:pPr>
              <a:lnSpc>
                <a:spcPts val="2760"/>
              </a:lnSpc>
            </a:pPr>
            <a:r>
              <a:rPr lang="en-CA" sz="2410" b="1" smtClean="0">
                <a:solidFill>
                  <a:srgbClr val="000000"/>
                </a:solidFill>
                <a:latin typeface="Courier New Bold"/>
                <a:cs typeface="Courier New Bold"/>
              </a:rPr>
              <a:t>P</a:t>
            </a:r>
          </a:p>
          <a:p>
            <a:pPr>
              <a:lnSpc>
                <a:spcPts val="2760"/>
              </a:lnSpc>
            </a:pPr>
            <a:endParaRPr/>
          </a:p>
        </p:txBody>
      </p:sp>
      <p:sp>
        <p:nvSpPr>
          <p:cNvPr id="6" name="TextBox 6"/>
          <p:cNvSpPr txBox="1"/>
          <p:nvPr/>
        </p:nvSpPr>
        <p:spPr>
          <a:xfrm>
            <a:off x="2603500" y="1930400"/>
            <a:ext cx="914400" cy="609600"/>
          </a:xfrm>
          <a:prstGeom prst="rect">
            <a:avLst/>
          </a:prstGeom>
          <a:noFill/>
        </p:spPr>
        <p:txBody>
          <a:bodyPr vert="horz" wrap="none" lIns="0" tIns="0" rIns="0" bIns="0" rtlCol="0">
            <a:spAutoFit/>
          </a:bodyPr>
          <a:lstStyle/>
          <a:p>
            <a:pPr>
              <a:lnSpc>
                <a:spcPts val="3470"/>
              </a:lnSpc>
            </a:pPr>
            <a:r>
              <a:rPr lang="en-CA" sz="2410" b="1" smtClean="0">
                <a:solidFill>
                  <a:srgbClr val="FF0000"/>
                </a:solidFill>
                <a:latin typeface="Courier New Bold"/>
                <a:cs typeface="Courier New Bold"/>
              </a:rPr>
              <a:t>Rd</a:t>
            </a:r>
            <a:r>
              <a:rPr lang="en-CA" sz="3216" b="1" smtClean="0">
                <a:solidFill>
                  <a:srgbClr val="FF0000"/>
                </a:solidFill>
                <a:latin typeface="Courier New Bold"/>
                <a:cs typeface="Courier New Bold"/>
              </a:rPr>
              <a:t>?</a:t>
            </a:r>
          </a:p>
          <a:p>
            <a:pPr>
              <a:lnSpc>
                <a:spcPts val="3470"/>
              </a:lnSpc>
            </a:pPr>
            <a:endParaRPr/>
          </a:p>
        </p:txBody>
      </p:sp>
      <p:sp>
        <p:nvSpPr>
          <p:cNvPr id="7" name="TextBox 7"/>
          <p:cNvSpPr txBox="1"/>
          <p:nvPr/>
        </p:nvSpPr>
        <p:spPr>
          <a:xfrm>
            <a:off x="1689100" y="2552700"/>
            <a:ext cx="889000" cy="292100"/>
          </a:xfrm>
          <a:prstGeom prst="rect">
            <a:avLst/>
          </a:prstGeom>
          <a:noFill/>
        </p:spPr>
        <p:txBody>
          <a:bodyPr vert="horz" wrap="none" lIns="0" tIns="0" rIns="0" bIns="0" rtlCol="0">
            <a:spAutoFit/>
          </a:bodyPr>
          <a:lstStyle/>
          <a:p>
            <a:pPr>
              <a:lnSpc>
                <a:spcPts val="1840"/>
              </a:lnSpc>
            </a:pPr>
            <a:r>
              <a:rPr lang="en-CA" sz="1606" b="1" smtClean="0">
                <a:solidFill>
                  <a:srgbClr val="000000"/>
                </a:solidFill>
                <a:latin typeface="Courier New Bold"/>
                <a:cs typeface="Courier New Bold"/>
              </a:rPr>
              <a:t>Cache</a:t>
            </a:r>
          </a:p>
          <a:p>
            <a:pPr>
              <a:lnSpc>
                <a:spcPts val="1840"/>
              </a:lnSpc>
            </a:pPr>
            <a:endParaRPr/>
          </a:p>
        </p:txBody>
      </p:sp>
      <p:sp>
        <p:nvSpPr>
          <p:cNvPr id="8" name="TextBox 8"/>
          <p:cNvSpPr txBox="1"/>
          <p:nvPr/>
        </p:nvSpPr>
        <p:spPr>
          <a:xfrm>
            <a:off x="3594100" y="2552700"/>
            <a:ext cx="889000" cy="292100"/>
          </a:xfrm>
          <a:prstGeom prst="rect">
            <a:avLst/>
          </a:prstGeom>
          <a:noFill/>
        </p:spPr>
        <p:txBody>
          <a:bodyPr vert="horz" wrap="none" lIns="0" tIns="0" rIns="0" bIns="0" rtlCol="0">
            <a:spAutoFit/>
          </a:bodyPr>
          <a:lstStyle/>
          <a:p>
            <a:pPr>
              <a:lnSpc>
                <a:spcPts val="1840"/>
              </a:lnSpc>
            </a:pPr>
            <a:r>
              <a:rPr lang="en-CA" sz="1606" b="1" smtClean="0">
                <a:solidFill>
                  <a:srgbClr val="000000"/>
                </a:solidFill>
                <a:latin typeface="Courier New Bold"/>
                <a:cs typeface="Courier New Bold"/>
              </a:rPr>
              <a:t>Cache</a:t>
            </a:r>
          </a:p>
          <a:p>
            <a:pPr>
              <a:lnSpc>
                <a:spcPts val="1840"/>
              </a:lnSpc>
            </a:pPr>
            <a:endParaRPr/>
          </a:p>
        </p:txBody>
      </p:sp>
      <p:sp>
        <p:nvSpPr>
          <p:cNvPr id="9" name="TextBox 9"/>
          <p:cNvSpPr txBox="1"/>
          <p:nvPr/>
        </p:nvSpPr>
        <p:spPr>
          <a:xfrm>
            <a:off x="6642100" y="2552700"/>
            <a:ext cx="889000" cy="292100"/>
          </a:xfrm>
          <a:prstGeom prst="rect">
            <a:avLst/>
          </a:prstGeom>
          <a:noFill/>
        </p:spPr>
        <p:txBody>
          <a:bodyPr vert="horz" wrap="none" lIns="0" tIns="0" rIns="0" bIns="0" rtlCol="0">
            <a:spAutoFit/>
          </a:bodyPr>
          <a:lstStyle/>
          <a:p>
            <a:pPr>
              <a:lnSpc>
                <a:spcPts val="1840"/>
              </a:lnSpc>
            </a:pPr>
            <a:r>
              <a:rPr lang="en-CA" sz="1606" b="1" smtClean="0">
                <a:solidFill>
                  <a:srgbClr val="000000"/>
                </a:solidFill>
                <a:latin typeface="Courier New Bold"/>
                <a:cs typeface="Courier New Bold"/>
              </a:rPr>
              <a:t>Cache</a:t>
            </a:r>
          </a:p>
          <a:p>
            <a:pPr>
              <a:lnSpc>
                <a:spcPts val="1840"/>
              </a:lnSpc>
            </a:pPr>
            <a:endParaRPr/>
          </a:p>
        </p:txBody>
      </p:sp>
      <p:sp>
        <p:nvSpPr>
          <p:cNvPr id="10" name="TextBox 10"/>
          <p:cNvSpPr txBox="1"/>
          <p:nvPr/>
        </p:nvSpPr>
        <p:spPr>
          <a:xfrm>
            <a:off x="2451100" y="2832100"/>
            <a:ext cx="1003300" cy="266700"/>
          </a:xfrm>
          <a:prstGeom prst="rect">
            <a:avLst/>
          </a:prstGeom>
          <a:noFill/>
        </p:spPr>
        <p:txBody>
          <a:bodyPr vert="horz" wrap="none" lIns="0" tIns="0" rIns="0" bIns="0" rtlCol="0">
            <a:spAutoFit/>
          </a:bodyPr>
          <a:lstStyle/>
          <a:p>
            <a:pPr>
              <a:lnSpc>
                <a:spcPts val="1610"/>
              </a:lnSpc>
            </a:pPr>
            <a:r>
              <a:rPr lang="en-CA" sz="1413" b="1" smtClean="0">
                <a:solidFill>
                  <a:srgbClr val="000000"/>
                </a:solidFill>
                <a:latin typeface="Courier New Bold"/>
                <a:cs typeface="Courier New Bold"/>
              </a:rPr>
              <a:t>X= -100</a:t>
            </a:r>
          </a:p>
          <a:p>
            <a:pPr>
              <a:lnSpc>
                <a:spcPts val="1610"/>
              </a:lnSpc>
            </a:pPr>
            <a:endParaRPr/>
          </a:p>
        </p:txBody>
      </p:sp>
      <p:sp>
        <p:nvSpPr>
          <p:cNvPr id="11" name="TextBox 11"/>
          <p:cNvSpPr txBox="1"/>
          <p:nvPr/>
        </p:nvSpPr>
        <p:spPr>
          <a:xfrm>
            <a:off x="4533900" y="2832100"/>
            <a:ext cx="901700" cy="266700"/>
          </a:xfrm>
          <a:prstGeom prst="rect">
            <a:avLst/>
          </a:prstGeom>
          <a:noFill/>
        </p:spPr>
        <p:txBody>
          <a:bodyPr vert="horz" wrap="none" lIns="0" tIns="0" rIns="0" bIns="0" rtlCol="0">
            <a:spAutoFit/>
          </a:bodyPr>
          <a:lstStyle/>
          <a:p>
            <a:pPr>
              <a:lnSpc>
                <a:spcPts val="1610"/>
              </a:lnSpc>
            </a:pPr>
            <a:r>
              <a:rPr lang="en-CA" sz="1413" b="1" smtClean="0">
                <a:solidFill>
                  <a:srgbClr val="000000"/>
                </a:solidFill>
                <a:latin typeface="Courier New Bold"/>
                <a:cs typeface="Courier New Bold"/>
              </a:rPr>
              <a:t>X= 505</a:t>
            </a:r>
          </a:p>
          <a:p>
            <a:pPr>
              <a:lnSpc>
                <a:spcPts val="1610"/>
              </a:lnSpc>
            </a:pPr>
            <a:endParaRPr/>
          </a:p>
        </p:txBody>
      </p:sp>
      <p:sp>
        <p:nvSpPr>
          <p:cNvPr id="12" name="TextBox 12"/>
          <p:cNvSpPr txBox="1"/>
          <p:nvPr/>
        </p:nvSpPr>
        <p:spPr>
          <a:xfrm>
            <a:off x="7480300" y="2832100"/>
            <a:ext cx="901700" cy="266700"/>
          </a:xfrm>
          <a:prstGeom prst="rect">
            <a:avLst/>
          </a:prstGeom>
          <a:noFill/>
        </p:spPr>
        <p:txBody>
          <a:bodyPr vert="horz" wrap="none" lIns="0" tIns="0" rIns="0" bIns="0" rtlCol="0">
            <a:spAutoFit/>
          </a:bodyPr>
          <a:lstStyle/>
          <a:p>
            <a:pPr>
              <a:lnSpc>
                <a:spcPts val="1610"/>
              </a:lnSpc>
            </a:pPr>
            <a:r>
              <a:rPr lang="en-CA" sz="1413" b="1" smtClean="0">
                <a:solidFill>
                  <a:srgbClr val="000000"/>
                </a:solidFill>
                <a:latin typeface="Courier New Bold"/>
                <a:cs typeface="Courier New Bold"/>
              </a:rPr>
              <a:t>X= 505</a:t>
            </a:r>
          </a:p>
          <a:p>
            <a:pPr>
              <a:lnSpc>
                <a:spcPts val="1610"/>
              </a:lnSpc>
            </a:pPr>
            <a:endParaRPr/>
          </a:p>
        </p:txBody>
      </p:sp>
      <p:sp>
        <p:nvSpPr>
          <p:cNvPr id="13" name="TextBox 13"/>
          <p:cNvSpPr txBox="1"/>
          <p:nvPr/>
        </p:nvSpPr>
        <p:spPr>
          <a:xfrm>
            <a:off x="6032500" y="4508500"/>
            <a:ext cx="3111500" cy="457200"/>
          </a:xfrm>
          <a:prstGeom prst="rect">
            <a:avLst/>
          </a:prstGeom>
          <a:noFill/>
        </p:spPr>
        <p:txBody>
          <a:bodyPr vert="horz" wrap="none" lIns="0" tIns="0" rIns="0" bIns="0" rtlCol="0">
            <a:spAutoFit/>
          </a:bodyPr>
          <a:lstStyle/>
          <a:p>
            <a:pPr>
              <a:lnSpc>
                <a:spcPts val="2760"/>
              </a:lnSpc>
            </a:pPr>
            <a:r>
              <a:rPr lang="en-CA" sz="2410" b="1" smtClean="0">
                <a:solidFill>
                  <a:srgbClr val="000000"/>
                </a:solidFill>
                <a:latin typeface="Courier New Bold"/>
                <a:cs typeface="Courier New Bold"/>
              </a:rPr>
              <a:t>X= 5050</a:t>
            </a:r>
          </a:p>
          <a:p>
            <a:pPr>
              <a:lnSpc>
                <a:spcPts val="2760"/>
              </a:lnSpc>
            </a:pPr>
            <a:endParaRPr lang="en-CA" sz="2400">
              <a:solidFill>
                <a:srgbClr val="000000"/>
              </a:solidFill>
            </a:endParaRPr>
          </a:p>
        </p:txBody>
      </p:sp>
      <p:sp>
        <p:nvSpPr>
          <p:cNvPr id="14" name="TextBox 14"/>
          <p:cNvSpPr txBox="1"/>
          <p:nvPr/>
        </p:nvSpPr>
        <p:spPr>
          <a:xfrm>
            <a:off x="1917700" y="4800600"/>
            <a:ext cx="7226300" cy="609600"/>
          </a:xfrm>
          <a:prstGeom prst="rect">
            <a:avLst/>
          </a:prstGeom>
          <a:noFill/>
        </p:spPr>
        <p:txBody>
          <a:bodyPr vert="horz" wrap="none" lIns="0" tIns="0" rIns="0" bIns="0" rtlCol="0">
            <a:spAutoFit/>
          </a:bodyPr>
          <a:lstStyle/>
          <a:p>
            <a:pPr>
              <a:lnSpc>
                <a:spcPts val="2880"/>
              </a:lnSpc>
            </a:pPr>
            <a:r>
              <a:rPr lang="en-CA" sz="3214" b="1" smtClean="0">
                <a:solidFill>
                  <a:srgbClr val="FFFFFF"/>
                </a:solidFill>
                <a:latin typeface="Courier New Bold"/>
                <a:cs typeface="Courier New Bold"/>
              </a:rPr>
              <a:t>Memory</a:t>
            </a:r>
          </a:p>
          <a:p>
            <a:pPr>
              <a:lnSpc>
                <a:spcPts val="2880"/>
              </a:lnSpc>
            </a:pPr>
            <a:endParaRPr lang="en-CA" sz="3204">
              <a:solidFill>
                <a:srgbClr val="000000"/>
              </a:solidFill>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58000"/>
          </a:xfrm>
          <a:prstGeom prst="rect">
            <a:avLst/>
          </a:prstGeom>
        </p:spPr>
      </p:pic>
      <p:sp>
        <p:nvSpPr>
          <p:cNvPr id="19" name="TextBox 2"/>
          <p:cNvSpPr txBox="1"/>
          <p:nvPr/>
        </p:nvSpPr>
        <p:spPr>
          <a:xfrm>
            <a:off x="406400" y="266700"/>
            <a:ext cx="8737600" cy="609600"/>
          </a:xfrm>
          <a:prstGeom prst="rect">
            <a:avLst/>
          </a:prstGeom>
          <a:noFill/>
        </p:spPr>
        <p:txBody>
          <a:bodyPr vert="horz" wrap="none" lIns="0" tIns="0" rIns="0" bIns="0" rtlCol="0">
            <a:spAutoFit/>
          </a:bodyPr>
          <a:lstStyle/>
          <a:p>
            <a:pPr>
              <a:lnSpc>
                <a:spcPts val="3680"/>
              </a:lnSpc>
            </a:pPr>
            <a:r>
              <a:rPr lang="en-CA" sz="3204" smtClean="0">
                <a:solidFill>
                  <a:srgbClr val="FF0000"/>
                </a:solidFill>
                <a:latin typeface="Arial Bold Italic"/>
                <a:cs typeface="Arial Bold Italic"/>
              </a:rPr>
              <a:t>Bus Snooping</a:t>
            </a:r>
          </a:p>
          <a:p>
            <a:pPr>
              <a:lnSpc>
                <a:spcPts val="3680"/>
              </a:lnSpc>
            </a:pPr>
            <a:endParaRPr lang="en-CA" sz="3204">
              <a:solidFill>
                <a:srgbClr val="000000"/>
              </a:solidFill>
            </a:endParaRPr>
          </a:p>
        </p:txBody>
      </p:sp>
      <p:sp>
        <p:nvSpPr>
          <p:cNvPr id="3" name="TextBox 3"/>
          <p:cNvSpPr txBox="1"/>
          <p:nvPr/>
        </p:nvSpPr>
        <p:spPr>
          <a:xfrm>
            <a:off x="406400" y="762000"/>
            <a:ext cx="8737600" cy="457200"/>
          </a:xfrm>
          <a:prstGeom prst="rect">
            <a:avLst/>
          </a:prstGeom>
          <a:noFill/>
        </p:spPr>
        <p:txBody>
          <a:bodyPr vert="horz" wrap="none" lIns="0" tIns="0" rIns="0" bIns="0" rtlCol="0">
            <a:spAutoFit/>
          </a:bodyPr>
          <a:lstStyle/>
          <a:p>
            <a:pPr>
              <a:lnSpc>
                <a:spcPts val="2760"/>
              </a:lnSpc>
            </a:pPr>
            <a:r>
              <a:rPr lang="en-CA" sz="2400" smtClean="0">
                <a:solidFill>
                  <a:srgbClr val="FF0000"/>
                </a:solidFill>
                <a:latin typeface="Arial Bold Italic"/>
                <a:cs typeface="Arial Bold Italic"/>
              </a:rPr>
              <a:t>(Update-based Protocol on Write-Through cache)</a:t>
            </a:r>
          </a:p>
          <a:p>
            <a:pPr>
              <a:lnSpc>
                <a:spcPts val="2760"/>
              </a:lnSpc>
            </a:pPr>
            <a:endParaRPr lang="en-CA" sz="2400">
              <a:solidFill>
                <a:srgbClr val="000000"/>
              </a:solidFill>
            </a:endParaRPr>
          </a:p>
        </p:txBody>
      </p:sp>
      <p:sp>
        <p:nvSpPr>
          <p:cNvPr id="4" name="TextBox 4"/>
          <p:cNvSpPr txBox="1"/>
          <p:nvPr/>
        </p:nvSpPr>
        <p:spPr>
          <a:xfrm>
            <a:off x="1536700" y="1143000"/>
            <a:ext cx="406400" cy="457200"/>
          </a:xfrm>
          <a:prstGeom prst="rect">
            <a:avLst/>
          </a:prstGeom>
          <a:noFill/>
        </p:spPr>
        <p:txBody>
          <a:bodyPr vert="horz" wrap="none" lIns="0" tIns="0" rIns="0" bIns="0" rtlCol="0">
            <a:spAutoFit/>
          </a:bodyPr>
          <a:lstStyle/>
          <a:p>
            <a:pPr>
              <a:lnSpc>
                <a:spcPts val="2760"/>
              </a:lnSpc>
            </a:pPr>
            <a:r>
              <a:rPr lang="en-CA" sz="2410" b="1" smtClean="0">
                <a:solidFill>
                  <a:srgbClr val="000000"/>
                </a:solidFill>
                <a:latin typeface="Courier New Bold"/>
                <a:cs typeface="Courier New Bold"/>
              </a:rPr>
              <a:t>P</a:t>
            </a:r>
          </a:p>
          <a:p>
            <a:pPr>
              <a:lnSpc>
                <a:spcPts val="2760"/>
              </a:lnSpc>
            </a:pPr>
            <a:endParaRPr/>
          </a:p>
        </p:txBody>
      </p:sp>
      <p:sp>
        <p:nvSpPr>
          <p:cNvPr id="5" name="TextBox 5"/>
          <p:cNvSpPr txBox="1"/>
          <p:nvPr/>
        </p:nvSpPr>
        <p:spPr>
          <a:xfrm>
            <a:off x="3441700" y="1143000"/>
            <a:ext cx="406400" cy="457200"/>
          </a:xfrm>
          <a:prstGeom prst="rect">
            <a:avLst/>
          </a:prstGeom>
          <a:noFill/>
        </p:spPr>
        <p:txBody>
          <a:bodyPr vert="horz" wrap="none" lIns="0" tIns="0" rIns="0" bIns="0" rtlCol="0">
            <a:spAutoFit/>
          </a:bodyPr>
          <a:lstStyle/>
          <a:p>
            <a:pPr>
              <a:lnSpc>
                <a:spcPts val="2760"/>
              </a:lnSpc>
            </a:pPr>
            <a:r>
              <a:rPr lang="en-CA" sz="2410" b="1" smtClean="0">
                <a:solidFill>
                  <a:srgbClr val="000000"/>
                </a:solidFill>
                <a:latin typeface="Courier New Bold"/>
                <a:cs typeface="Courier New Bold"/>
              </a:rPr>
              <a:t>P</a:t>
            </a:r>
          </a:p>
          <a:p>
            <a:pPr>
              <a:lnSpc>
                <a:spcPts val="2760"/>
              </a:lnSpc>
            </a:pPr>
            <a:endParaRPr/>
          </a:p>
        </p:txBody>
      </p:sp>
      <p:sp>
        <p:nvSpPr>
          <p:cNvPr id="6" name="TextBox 6"/>
          <p:cNvSpPr txBox="1"/>
          <p:nvPr/>
        </p:nvSpPr>
        <p:spPr>
          <a:xfrm>
            <a:off x="6489700" y="1143000"/>
            <a:ext cx="406400" cy="457200"/>
          </a:xfrm>
          <a:prstGeom prst="rect">
            <a:avLst/>
          </a:prstGeom>
          <a:noFill/>
        </p:spPr>
        <p:txBody>
          <a:bodyPr vert="horz" wrap="none" lIns="0" tIns="0" rIns="0" bIns="0" rtlCol="0">
            <a:spAutoFit/>
          </a:bodyPr>
          <a:lstStyle/>
          <a:p>
            <a:pPr>
              <a:lnSpc>
                <a:spcPts val="2760"/>
              </a:lnSpc>
            </a:pPr>
            <a:r>
              <a:rPr lang="en-CA" sz="2410" b="1" smtClean="0">
                <a:solidFill>
                  <a:srgbClr val="000000"/>
                </a:solidFill>
                <a:latin typeface="Courier New Bold"/>
                <a:cs typeface="Courier New Bold"/>
              </a:rPr>
              <a:t>P</a:t>
            </a:r>
          </a:p>
          <a:p>
            <a:pPr>
              <a:lnSpc>
                <a:spcPts val="2760"/>
              </a:lnSpc>
            </a:pPr>
            <a:endParaRPr/>
          </a:p>
        </p:txBody>
      </p:sp>
      <p:sp>
        <p:nvSpPr>
          <p:cNvPr id="7" name="TextBox 7"/>
          <p:cNvSpPr txBox="1"/>
          <p:nvPr/>
        </p:nvSpPr>
        <p:spPr>
          <a:xfrm>
            <a:off x="1003300" y="2095500"/>
            <a:ext cx="863600" cy="266700"/>
          </a:xfrm>
          <a:prstGeom prst="rect">
            <a:avLst/>
          </a:prstGeom>
          <a:noFill/>
        </p:spPr>
        <p:txBody>
          <a:bodyPr vert="horz" wrap="none" lIns="0" tIns="0" rIns="0" bIns="0" rtlCol="0">
            <a:spAutoFit/>
          </a:bodyPr>
          <a:lstStyle/>
          <a:p>
            <a:pPr>
              <a:lnSpc>
                <a:spcPts val="1840"/>
              </a:lnSpc>
            </a:pPr>
            <a:r>
              <a:rPr lang="en-CA" sz="1608" b="1" smtClean="0">
                <a:solidFill>
                  <a:srgbClr val="000000"/>
                </a:solidFill>
                <a:latin typeface="Courier New Bold"/>
                <a:cs typeface="Courier New Bold"/>
              </a:rPr>
              <a:t>Cache</a:t>
            </a:r>
          </a:p>
          <a:p>
            <a:pPr>
              <a:lnSpc>
                <a:spcPts val="1840"/>
              </a:lnSpc>
            </a:pPr>
            <a:endParaRPr/>
          </a:p>
        </p:txBody>
      </p:sp>
      <p:sp>
        <p:nvSpPr>
          <p:cNvPr id="8" name="TextBox 8"/>
          <p:cNvSpPr txBox="1"/>
          <p:nvPr/>
        </p:nvSpPr>
        <p:spPr>
          <a:xfrm>
            <a:off x="2908300" y="2095500"/>
            <a:ext cx="889000" cy="292100"/>
          </a:xfrm>
          <a:prstGeom prst="rect">
            <a:avLst/>
          </a:prstGeom>
          <a:noFill/>
        </p:spPr>
        <p:txBody>
          <a:bodyPr vert="horz" wrap="none" lIns="0" tIns="0" rIns="0" bIns="0" rtlCol="0">
            <a:spAutoFit/>
          </a:bodyPr>
          <a:lstStyle/>
          <a:p>
            <a:pPr>
              <a:lnSpc>
                <a:spcPts val="1840"/>
              </a:lnSpc>
            </a:pPr>
            <a:r>
              <a:rPr lang="en-CA" sz="1608" b="1" smtClean="0">
                <a:solidFill>
                  <a:srgbClr val="000000"/>
                </a:solidFill>
                <a:latin typeface="Courier New Bold"/>
                <a:cs typeface="Courier New Bold"/>
              </a:rPr>
              <a:t>Cache</a:t>
            </a:r>
          </a:p>
          <a:p>
            <a:pPr>
              <a:lnSpc>
                <a:spcPts val="1840"/>
              </a:lnSpc>
            </a:pPr>
            <a:endParaRPr/>
          </a:p>
        </p:txBody>
      </p:sp>
      <p:sp>
        <p:nvSpPr>
          <p:cNvPr id="9" name="TextBox 9"/>
          <p:cNvSpPr txBox="1"/>
          <p:nvPr/>
        </p:nvSpPr>
        <p:spPr>
          <a:xfrm>
            <a:off x="5956300" y="2095500"/>
            <a:ext cx="889000" cy="292100"/>
          </a:xfrm>
          <a:prstGeom prst="rect">
            <a:avLst/>
          </a:prstGeom>
          <a:noFill/>
        </p:spPr>
        <p:txBody>
          <a:bodyPr vert="horz" wrap="none" lIns="0" tIns="0" rIns="0" bIns="0" rtlCol="0">
            <a:spAutoFit/>
          </a:bodyPr>
          <a:lstStyle/>
          <a:p>
            <a:pPr>
              <a:lnSpc>
                <a:spcPts val="1840"/>
              </a:lnSpc>
            </a:pPr>
            <a:r>
              <a:rPr lang="en-CA" sz="1608" b="1" smtClean="0">
                <a:solidFill>
                  <a:srgbClr val="000000"/>
                </a:solidFill>
                <a:latin typeface="Courier New Bold"/>
                <a:cs typeface="Courier New Bold"/>
              </a:rPr>
              <a:t>Cache</a:t>
            </a:r>
          </a:p>
          <a:p>
            <a:pPr>
              <a:lnSpc>
                <a:spcPts val="1840"/>
              </a:lnSpc>
            </a:pPr>
            <a:endParaRPr/>
          </a:p>
        </p:txBody>
      </p:sp>
      <p:sp>
        <p:nvSpPr>
          <p:cNvPr id="10" name="TextBox 10"/>
          <p:cNvSpPr txBox="1"/>
          <p:nvPr/>
        </p:nvSpPr>
        <p:spPr>
          <a:xfrm>
            <a:off x="1003300" y="2374900"/>
            <a:ext cx="469900" cy="266700"/>
          </a:xfrm>
          <a:prstGeom prst="rect">
            <a:avLst/>
          </a:prstGeom>
          <a:noFill/>
        </p:spPr>
        <p:txBody>
          <a:bodyPr vert="horz" wrap="none" lIns="0" tIns="0" rIns="0" bIns="0" rtlCol="0">
            <a:spAutoFit/>
          </a:bodyPr>
          <a:lstStyle/>
          <a:p>
            <a:pPr>
              <a:lnSpc>
                <a:spcPts val="1610"/>
              </a:lnSpc>
            </a:pPr>
            <a:r>
              <a:rPr lang="en-CA" sz="1413" b="1" smtClean="0">
                <a:solidFill>
                  <a:srgbClr val="000000"/>
                </a:solidFill>
                <a:latin typeface="Courier New Bold"/>
                <a:cs typeface="Courier New Bold"/>
              </a:rPr>
              <a:t>X=</a:t>
            </a:r>
          </a:p>
          <a:p>
            <a:pPr>
              <a:lnSpc>
                <a:spcPts val="1610"/>
              </a:lnSpc>
            </a:pPr>
            <a:endParaRPr/>
          </a:p>
        </p:txBody>
      </p:sp>
      <p:sp>
        <p:nvSpPr>
          <p:cNvPr id="11" name="TextBox 11"/>
          <p:cNvSpPr txBox="1"/>
          <p:nvPr/>
        </p:nvSpPr>
        <p:spPr>
          <a:xfrm>
            <a:off x="1422400" y="2374900"/>
            <a:ext cx="584200" cy="266700"/>
          </a:xfrm>
          <a:prstGeom prst="rect">
            <a:avLst/>
          </a:prstGeom>
          <a:noFill/>
        </p:spPr>
        <p:txBody>
          <a:bodyPr vert="horz" wrap="none" lIns="0" tIns="0" rIns="0" bIns="0" rtlCol="0">
            <a:spAutoFit/>
          </a:bodyPr>
          <a:lstStyle/>
          <a:p>
            <a:pPr>
              <a:lnSpc>
                <a:spcPts val="1610"/>
              </a:lnSpc>
            </a:pPr>
            <a:r>
              <a:rPr lang="en-CA" sz="1413" b="1" smtClean="0">
                <a:solidFill>
                  <a:srgbClr val="000000"/>
                </a:solidFill>
                <a:latin typeface="Courier New Bold"/>
                <a:cs typeface="Courier New Bold"/>
              </a:rPr>
              <a:t>505</a:t>
            </a:r>
          </a:p>
          <a:p>
            <a:pPr>
              <a:lnSpc>
                <a:spcPts val="1610"/>
              </a:lnSpc>
            </a:pPr>
            <a:endParaRPr/>
          </a:p>
        </p:txBody>
      </p:sp>
      <p:sp>
        <p:nvSpPr>
          <p:cNvPr id="12" name="TextBox 12"/>
          <p:cNvSpPr txBox="1"/>
          <p:nvPr/>
        </p:nvSpPr>
        <p:spPr>
          <a:xfrm>
            <a:off x="6794500" y="2374900"/>
            <a:ext cx="901700" cy="266700"/>
          </a:xfrm>
          <a:prstGeom prst="rect">
            <a:avLst/>
          </a:prstGeom>
          <a:noFill/>
        </p:spPr>
        <p:txBody>
          <a:bodyPr vert="horz" wrap="none" lIns="0" tIns="0" rIns="0" bIns="0" rtlCol="0">
            <a:spAutoFit/>
          </a:bodyPr>
          <a:lstStyle/>
          <a:p>
            <a:pPr>
              <a:lnSpc>
                <a:spcPts val="1610"/>
              </a:lnSpc>
            </a:pPr>
            <a:r>
              <a:rPr lang="en-CA" sz="1413" b="1" smtClean="0">
                <a:solidFill>
                  <a:srgbClr val="000000"/>
                </a:solidFill>
                <a:latin typeface="Courier New Bold"/>
                <a:cs typeface="Courier New Bold"/>
              </a:rPr>
              <a:t>X= 505</a:t>
            </a:r>
          </a:p>
          <a:p>
            <a:pPr>
              <a:lnSpc>
                <a:spcPts val="1610"/>
              </a:lnSpc>
            </a:pPr>
            <a:endParaRPr/>
          </a:p>
        </p:txBody>
      </p:sp>
      <p:sp>
        <p:nvSpPr>
          <p:cNvPr id="13" name="TextBox 13"/>
          <p:cNvSpPr txBox="1"/>
          <p:nvPr/>
        </p:nvSpPr>
        <p:spPr>
          <a:xfrm>
            <a:off x="7175500" y="3835400"/>
            <a:ext cx="1968500" cy="342900"/>
          </a:xfrm>
          <a:prstGeom prst="rect">
            <a:avLst/>
          </a:prstGeom>
          <a:noFill/>
        </p:spPr>
        <p:txBody>
          <a:bodyPr vert="horz" wrap="none" lIns="0" tIns="0" rIns="0" bIns="0" rtlCol="0">
            <a:spAutoFit/>
          </a:bodyPr>
          <a:lstStyle/>
          <a:p>
            <a:pPr>
              <a:lnSpc>
                <a:spcPts val="2070"/>
              </a:lnSpc>
            </a:pPr>
            <a:r>
              <a:rPr lang="en-CA" sz="1810" b="1" smtClean="0">
                <a:solidFill>
                  <a:srgbClr val="000000"/>
                </a:solidFill>
                <a:latin typeface="Courier New Bold"/>
                <a:cs typeface="Courier New Bold"/>
              </a:rPr>
              <a:t>Bus transaction</a:t>
            </a:r>
          </a:p>
          <a:p>
            <a:pPr>
              <a:lnSpc>
                <a:spcPts val="2070"/>
              </a:lnSpc>
            </a:pPr>
            <a:endParaRPr lang="en-CA" sz="1800">
              <a:solidFill>
                <a:srgbClr val="000000"/>
              </a:solidFill>
            </a:endParaRPr>
          </a:p>
        </p:txBody>
      </p:sp>
      <p:sp>
        <p:nvSpPr>
          <p:cNvPr id="14" name="TextBox 14"/>
          <p:cNvSpPr txBox="1"/>
          <p:nvPr/>
        </p:nvSpPr>
        <p:spPr>
          <a:xfrm>
            <a:off x="1231900" y="4254500"/>
            <a:ext cx="3987800" cy="685800"/>
          </a:xfrm>
          <a:prstGeom prst="rect">
            <a:avLst/>
          </a:prstGeom>
          <a:noFill/>
        </p:spPr>
        <p:txBody>
          <a:bodyPr vert="horz" wrap="none" lIns="0" tIns="0" rIns="0" bIns="0" rtlCol="0">
            <a:spAutoFit/>
          </a:bodyPr>
          <a:lstStyle/>
          <a:p>
            <a:pPr>
              <a:lnSpc>
                <a:spcPts val="3700"/>
              </a:lnSpc>
            </a:pPr>
            <a:r>
              <a:rPr lang="en-CA" sz="3214" b="1" smtClean="0">
                <a:solidFill>
                  <a:srgbClr val="FFFFFF"/>
                </a:solidFill>
                <a:latin typeface="Courier New Bold"/>
                <a:cs typeface="Courier New Bold"/>
              </a:rPr>
              <a:t>Memory</a:t>
            </a:r>
          </a:p>
          <a:p>
            <a:pPr>
              <a:lnSpc>
                <a:spcPts val="3680"/>
              </a:lnSpc>
            </a:pPr>
            <a:endParaRPr lang="en-CA" sz="3204">
              <a:solidFill>
                <a:srgbClr val="000000"/>
              </a:solidFill>
            </a:endParaRPr>
          </a:p>
        </p:txBody>
      </p:sp>
      <p:sp>
        <p:nvSpPr>
          <p:cNvPr id="15" name="TextBox 15"/>
          <p:cNvSpPr txBox="1"/>
          <p:nvPr/>
        </p:nvSpPr>
        <p:spPr>
          <a:xfrm>
            <a:off x="5321300" y="4089400"/>
            <a:ext cx="3708400" cy="508000"/>
          </a:xfrm>
          <a:prstGeom prst="rect">
            <a:avLst/>
          </a:prstGeom>
          <a:noFill/>
        </p:spPr>
        <p:txBody>
          <a:bodyPr vert="horz" wrap="none" lIns="0" tIns="0" rIns="0" bIns="0" rtlCol="0">
            <a:spAutoFit/>
          </a:bodyPr>
          <a:lstStyle/>
          <a:p>
            <a:pPr>
              <a:lnSpc>
                <a:spcPts val="2400"/>
              </a:lnSpc>
            </a:pPr>
            <a:r>
              <a:rPr lang="en-CA" sz="2290" b="1" smtClean="0">
                <a:solidFill>
                  <a:srgbClr val="000000"/>
                </a:solidFill>
                <a:latin typeface="Courier New Bold"/>
                <a:cs typeface="Courier New Bold"/>
              </a:rPr>
              <a:t>X= 5050</a:t>
            </a:r>
          </a:p>
          <a:p>
            <a:pPr>
              <a:lnSpc>
                <a:spcPts val="2435"/>
              </a:lnSpc>
            </a:pPr>
            <a:endParaRPr lang="en-CA" sz="2400">
              <a:solidFill>
                <a:srgbClr val="000000"/>
              </a:solidFill>
            </a:endParaRPr>
          </a:p>
        </p:txBody>
      </p:sp>
      <p:sp>
        <p:nvSpPr>
          <p:cNvPr id="16" name="TextBox 16"/>
          <p:cNvSpPr txBox="1"/>
          <p:nvPr/>
        </p:nvSpPr>
        <p:spPr>
          <a:xfrm>
            <a:off x="7340600" y="4381500"/>
            <a:ext cx="1689100" cy="431800"/>
          </a:xfrm>
          <a:prstGeom prst="rect">
            <a:avLst/>
          </a:prstGeom>
          <a:noFill/>
        </p:spPr>
        <p:txBody>
          <a:bodyPr vert="horz" wrap="none" lIns="0" tIns="0" rIns="0" bIns="0" rtlCol="0">
            <a:spAutoFit/>
          </a:bodyPr>
          <a:lstStyle/>
          <a:p>
            <a:pPr>
              <a:lnSpc>
                <a:spcPts val="1600"/>
              </a:lnSpc>
            </a:pPr>
            <a:r>
              <a:rPr lang="en-CA" sz="2014" b="1" smtClean="0">
                <a:solidFill>
                  <a:srgbClr val="000000"/>
                </a:solidFill>
                <a:latin typeface="Courier New Bold"/>
                <a:cs typeface="Courier New Bold"/>
              </a:rPr>
              <a:t>Bus snoop</a:t>
            </a:r>
          </a:p>
          <a:p>
            <a:pPr>
              <a:lnSpc>
                <a:spcPts val="1600"/>
              </a:lnSpc>
            </a:pPr>
            <a:endParaRPr lang="en-CA" sz="2004">
              <a:solidFill>
                <a:srgbClr val="000000"/>
              </a:solidFill>
            </a:endParaRPr>
          </a:p>
        </p:txBody>
      </p:sp>
      <p:sp>
        <p:nvSpPr>
          <p:cNvPr id="17" name="TextBox 17"/>
          <p:cNvSpPr txBox="1"/>
          <p:nvPr/>
        </p:nvSpPr>
        <p:spPr>
          <a:xfrm>
            <a:off x="482600" y="5499100"/>
            <a:ext cx="8661400" cy="381000"/>
          </a:xfrm>
          <a:prstGeom prst="rect">
            <a:avLst/>
          </a:prstGeom>
          <a:noFill/>
        </p:spPr>
        <p:txBody>
          <a:bodyPr vert="horz" wrap="none" lIns="0" tIns="0" rIns="0" bIns="0" rtlCol="0">
            <a:spAutoFit/>
          </a:bodyPr>
          <a:lstStyle/>
          <a:p>
            <a:pPr>
              <a:lnSpc>
                <a:spcPts val="2300"/>
              </a:lnSpc>
            </a:pPr>
            <a:r>
              <a:rPr lang="en-CA" sz="2006" smtClean="0">
                <a:solidFill>
                  <a:srgbClr val="FF0000"/>
                </a:solidFill>
                <a:latin typeface="Arial"/>
                <a:cs typeface="Arial"/>
              </a:rPr>
              <a:t>•</a:t>
            </a:r>
            <a:r>
              <a:rPr lang="en-CA" sz="2006" smtClean="0">
                <a:solidFill>
                  <a:srgbClr val="000000"/>
                </a:solidFill>
                <a:latin typeface="Arial"/>
                <a:cs typeface="Arial"/>
              </a:rPr>
              <a:t>  Each processor’s cache controller constantly snoops on the bus</a:t>
            </a:r>
          </a:p>
          <a:p>
            <a:pPr>
              <a:lnSpc>
                <a:spcPts val="2300"/>
              </a:lnSpc>
            </a:pPr>
            <a:endParaRPr lang="en-CA" sz="2006">
              <a:solidFill>
                <a:srgbClr val="000000"/>
              </a:solidFill>
            </a:endParaRPr>
          </a:p>
        </p:txBody>
      </p:sp>
      <p:sp>
        <p:nvSpPr>
          <p:cNvPr id="18" name="TextBox 18"/>
          <p:cNvSpPr txBox="1"/>
          <p:nvPr/>
        </p:nvSpPr>
        <p:spPr>
          <a:xfrm>
            <a:off x="482600" y="5842000"/>
            <a:ext cx="8661400" cy="381000"/>
          </a:xfrm>
          <a:prstGeom prst="rect">
            <a:avLst/>
          </a:prstGeom>
          <a:noFill/>
        </p:spPr>
        <p:txBody>
          <a:bodyPr vert="horz" wrap="none" lIns="0" tIns="0" rIns="0" bIns="0" rtlCol="0">
            <a:spAutoFit/>
          </a:bodyPr>
          <a:lstStyle/>
          <a:p>
            <a:pPr>
              <a:lnSpc>
                <a:spcPts val="2300"/>
              </a:lnSpc>
            </a:pPr>
            <a:r>
              <a:rPr lang="en-CA" sz="2004" smtClean="0">
                <a:solidFill>
                  <a:srgbClr val="FF0000"/>
                </a:solidFill>
                <a:latin typeface="Arial"/>
                <a:cs typeface="Arial"/>
              </a:rPr>
              <a:t>•</a:t>
            </a:r>
            <a:r>
              <a:rPr lang="en-CA" sz="2004" smtClean="0">
                <a:solidFill>
                  <a:srgbClr val="000000"/>
                </a:solidFill>
                <a:latin typeface="Arial"/>
                <a:cs typeface="Arial"/>
              </a:rPr>
              <a:t>  Update local copies upon snoop hit</a:t>
            </a:r>
          </a:p>
          <a:p>
            <a:pPr>
              <a:lnSpc>
                <a:spcPts val="2300"/>
              </a:lnSpc>
            </a:pPr>
            <a:endParaRPr lang="en-CA" sz="2004">
              <a:solidFill>
                <a:srgbClr val="00000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58000"/>
          </a:xfrm>
          <a:prstGeom prst="rect">
            <a:avLst/>
          </a:prstGeom>
        </p:spPr>
      </p:pic>
      <p:sp>
        <p:nvSpPr>
          <p:cNvPr id="19" name="TextBox 2"/>
          <p:cNvSpPr txBox="1"/>
          <p:nvPr/>
        </p:nvSpPr>
        <p:spPr>
          <a:xfrm>
            <a:off x="406400" y="266700"/>
            <a:ext cx="8737600" cy="609600"/>
          </a:xfrm>
          <a:prstGeom prst="rect">
            <a:avLst/>
          </a:prstGeom>
          <a:noFill/>
        </p:spPr>
        <p:txBody>
          <a:bodyPr vert="horz" wrap="none" lIns="0" tIns="0" rIns="0" bIns="0" rtlCol="0">
            <a:spAutoFit/>
          </a:bodyPr>
          <a:lstStyle/>
          <a:p>
            <a:pPr>
              <a:lnSpc>
                <a:spcPts val="3680"/>
              </a:lnSpc>
            </a:pPr>
            <a:r>
              <a:rPr lang="en-CA" sz="3204" smtClean="0">
                <a:solidFill>
                  <a:srgbClr val="FF0000"/>
                </a:solidFill>
                <a:latin typeface="Arial Bold Italic"/>
                <a:cs typeface="Arial Bold Italic"/>
              </a:rPr>
              <a:t>Bus Snooping</a:t>
            </a:r>
          </a:p>
          <a:p>
            <a:pPr>
              <a:lnSpc>
                <a:spcPts val="3680"/>
              </a:lnSpc>
            </a:pPr>
            <a:endParaRPr lang="en-CA" sz="3204">
              <a:solidFill>
                <a:srgbClr val="000000"/>
              </a:solidFill>
            </a:endParaRPr>
          </a:p>
        </p:txBody>
      </p:sp>
      <p:sp>
        <p:nvSpPr>
          <p:cNvPr id="3" name="TextBox 3"/>
          <p:cNvSpPr txBox="1"/>
          <p:nvPr/>
        </p:nvSpPr>
        <p:spPr>
          <a:xfrm>
            <a:off x="406400" y="762000"/>
            <a:ext cx="8737600" cy="457200"/>
          </a:xfrm>
          <a:prstGeom prst="rect">
            <a:avLst/>
          </a:prstGeom>
          <a:noFill/>
        </p:spPr>
        <p:txBody>
          <a:bodyPr vert="horz" wrap="none" lIns="0" tIns="0" rIns="0" bIns="0" rtlCol="0">
            <a:spAutoFit/>
          </a:bodyPr>
          <a:lstStyle/>
          <a:p>
            <a:pPr>
              <a:lnSpc>
                <a:spcPts val="2760"/>
              </a:lnSpc>
            </a:pPr>
            <a:r>
              <a:rPr lang="en-CA" sz="2400" smtClean="0">
                <a:solidFill>
                  <a:srgbClr val="FF0000"/>
                </a:solidFill>
                <a:latin typeface="Arial Bold Italic"/>
                <a:cs typeface="Arial Bold Italic"/>
              </a:rPr>
              <a:t>(Invalidation-based Protocol on Write-Through cache)</a:t>
            </a:r>
          </a:p>
          <a:p>
            <a:pPr>
              <a:lnSpc>
                <a:spcPts val="2760"/>
              </a:lnSpc>
            </a:pPr>
            <a:endParaRPr lang="en-CA" sz="2400">
              <a:solidFill>
                <a:srgbClr val="000000"/>
              </a:solidFill>
            </a:endParaRPr>
          </a:p>
        </p:txBody>
      </p:sp>
      <p:sp>
        <p:nvSpPr>
          <p:cNvPr id="4" name="TextBox 4"/>
          <p:cNvSpPr txBox="1"/>
          <p:nvPr/>
        </p:nvSpPr>
        <p:spPr>
          <a:xfrm>
            <a:off x="1536700" y="1143000"/>
            <a:ext cx="406400" cy="457200"/>
          </a:xfrm>
          <a:prstGeom prst="rect">
            <a:avLst/>
          </a:prstGeom>
          <a:noFill/>
        </p:spPr>
        <p:txBody>
          <a:bodyPr vert="horz" wrap="none" lIns="0" tIns="0" rIns="0" bIns="0" rtlCol="0">
            <a:spAutoFit/>
          </a:bodyPr>
          <a:lstStyle/>
          <a:p>
            <a:pPr>
              <a:lnSpc>
                <a:spcPts val="2760"/>
              </a:lnSpc>
            </a:pPr>
            <a:r>
              <a:rPr lang="en-CA" sz="2410" b="1" smtClean="0">
                <a:solidFill>
                  <a:srgbClr val="000000"/>
                </a:solidFill>
                <a:latin typeface="Courier New Bold"/>
                <a:cs typeface="Courier New Bold"/>
              </a:rPr>
              <a:t>P</a:t>
            </a:r>
          </a:p>
          <a:p>
            <a:pPr>
              <a:lnSpc>
                <a:spcPts val="2760"/>
              </a:lnSpc>
            </a:pPr>
            <a:endParaRPr/>
          </a:p>
        </p:txBody>
      </p:sp>
      <p:sp>
        <p:nvSpPr>
          <p:cNvPr id="5" name="TextBox 5"/>
          <p:cNvSpPr txBox="1"/>
          <p:nvPr/>
        </p:nvSpPr>
        <p:spPr>
          <a:xfrm>
            <a:off x="3441700" y="1143000"/>
            <a:ext cx="406400" cy="457200"/>
          </a:xfrm>
          <a:prstGeom prst="rect">
            <a:avLst/>
          </a:prstGeom>
          <a:noFill/>
        </p:spPr>
        <p:txBody>
          <a:bodyPr vert="horz" wrap="none" lIns="0" tIns="0" rIns="0" bIns="0" rtlCol="0">
            <a:spAutoFit/>
          </a:bodyPr>
          <a:lstStyle/>
          <a:p>
            <a:pPr>
              <a:lnSpc>
                <a:spcPts val="2760"/>
              </a:lnSpc>
            </a:pPr>
            <a:r>
              <a:rPr lang="en-CA" sz="2410" b="1" smtClean="0">
                <a:solidFill>
                  <a:srgbClr val="000000"/>
                </a:solidFill>
                <a:latin typeface="Courier New Bold"/>
                <a:cs typeface="Courier New Bold"/>
              </a:rPr>
              <a:t>P</a:t>
            </a:r>
          </a:p>
          <a:p>
            <a:pPr>
              <a:lnSpc>
                <a:spcPts val="2760"/>
              </a:lnSpc>
            </a:pPr>
            <a:endParaRPr/>
          </a:p>
        </p:txBody>
      </p:sp>
      <p:sp>
        <p:nvSpPr>
          <p:cNvPr id="6" name="TextBox 6"/>
          <p:cNvSpPr txBox="1"/>
          <p:nvPr/>
        </p:nvSpPr>
        <p:spPr>
          <a:xfrm>
            <a:off x="6489700" y="1143000"/>
            <a:ext cx="406400" cy="457200"/>
          </a:xfrm>
          <a:prstGeom prst="rect">
            <a:avLst/>
          </a:prstGeom>
          <a:noFill/>
        </p:spPr>
        <p:txBody>
          <a:bodyPr vert="horz" wrap="none" lIns="0" tIns="0" rIns="0" bIns="0" rtlCol="0">
            <a:spAutoFit/>
          </a:bodyPr>
          <a:lstStyle/>
          <a:p>
            <a:pPr>
              <a:lnSpc>
                <a:spcPts val="2760"/>
              </a:lnSpc>
            </a:pPr>
            <a:r>
              <a:rPr lang="en-CA" sz="2410" b="1" smtClean="0">
                <a:solidFill>
                  <a:srgbClr val="000000"/>
                </a:solidFill>
                <a:latin typeface="Courier New Bold"/>
                <a:cs typeface="Courier New Bold"/>
              </a:rPr>
              <a:t>P</a:t>
            </a:r>
          </a:p>
          <a:p>
            <a:pPr>
              <a:lnSpc>
                <a:spcPts val="2760"/>
              </a:lnSpc>
            </a:pPr>
            <a:endParaRPr/>
          </a:p>
        </p:txBody>
      </p:sp>
      <p:sp>
        <p:nvSpPr>
          <p:cNvPr id="7" name="TextBox 7"/>
          <p:cNvSpPr txBox="1"/>
          <p:nvPr/>
        </p:nvSpPr>
        <p:spPr>
          <a:xfrm>
            <a:off x="596900" y="1384300"/>
            <a:ext cx="901700" cy="266700"/>
          </a:xfrm>
          <a:prstGeom prst="rect">
            <a:avLst/>
          </a:prstGeom>
          <a:noFill/>
        </p:spPr>
        <p:txBody>
          <a:bodyPr vert="horz" wrap="none" lIns="0" tIns="0" rIns="0" bIns="0" rtlCol="0">
            <a:spAutoFit/>
          </a:bodyPr>
          <a:lstStyle/>
          <a:p>
            <a:pPr>
              <a:lnSpc>
                <a:spcPts val="1260"/>
              </a:lnSpc>
            </a:pPr>
            <a:r>
              <a:rPr lang="en-CA" sz="1413" b="1" smtClean="0">
                <a:solidFill>
                  <a:srgbClr val="FF0000"/>
                </a:solidFill>
                <a:latin typeface="Courier New Bold"/>
                <a:cs typeface="Courier New Bold"/>
              </a:rPr>
              <a:t>Load X</a:t>
            </a:r>
          </a:p>
          <a:p>
            <a:pPr>
              <a:lnSpc>
                <a:spcPts val="1260"/>
              </a:lnSpc>
            </a:pPr>
            <a:endParaRPr/>
          </a:p>
        </p:txBody>
      </p:sp>
      <p:sp>
        <p:nvSpPr>
          <p:cNvPr id="8" name="TextBox 8"/>
          <p:cNvSpPr txBox="1"/>
          <p:nvPr/>
        </p:nvSpPr>
        <p:spPr>
          <a:xfrm>
            <a:off x="1003300" y="2095500"/>
            <a:ext cx="863600" cy="266700"/>
          </a:xfrm>
          <a:prstGeom prst="rect">
            <a:avLst/>
          </a:prstGeom>
          <a:noFill/>
        </p:spPr>
        <p:txBody>
          <a:bodyPr vert="horz" wrap="none" lIns="0" tIns="0" rIns="0" bIns="0" rtlCol="0">
            <a:spAutoFit/>
          </a:bodyPr>
          <a:lstStyle/>
          <a:p>
            <a:pPr>
              <a:lnSpc>
                <a:spcPts val="1840"/>
              </a:lnSpc>
            </a:pPr>
            <a:r>
              <a:rPr lang="en-CA" sz="1608" b="1" smtClean="0">
                <a:solidFill>
                  <a:srgbClr val="000000"/>
                </a:solidFill>
                <a:latin typeface="Courier New Bold"/>
                <a:cs typeface="Courier New Bold"/>
              </a:rPr>
              <a:t>Cache</a:t>
            </a:r>
          </a:p>
          <a:p>
            <a:pPr>
              <a:lnSpc>
                <a:spcPts val="1840"/>
              </a:lnSpc>
            </a:pPr>
            <a:endParaRPr/>
          </a:p>
        </p:txBody>
      </p:sp>
      <p:sp>
        <p:nvSpPr>
          <p:cNvPr id="9" name="TextBox 9"/>
          <p:cNvSpPr txBox="1"/>
          <p:nvPr/>
        </p:nvSpPr>
        <p:spPr>
          <a:xfrm>
            <a:off x="2908300" y="2095500"/>
            <a:ext cx="889000" cy="292100"/>
          </a:xfrm>
          <a:prstGeom prst="rect">
            <a:avLst/>
          </a:prstGeom>
          <a:noFill/>
        </p:spPr>
        <p:txBody>
          <a:bodyPr vert="horz" wrap="none" lIns="0" tIns="0" rIns="0" bIns="0" rtlCol="0">
            <a:spAutoFit/>
          </a:bodyPr>
          <a:lstStyle/>
          <a:p>
            <a:pPr>
              <a:lnSpc>
                <a:spcPts val="1840"/>
              </a:lnSpc>
            </a:pPr>
            <a:r>
              <a:rPr lang="en-CA" sz="1608" b="1" smtClean="0">
                <a:solidFill>
                  <a:srgbClr val="000000"/>
                </a:solidFill>
                <a:latin typeface="Courier New Bold"/>
                <a:cs typeface="Courier New Bold"/>
              </a:rPr>
              <a:t>Cache</a:t>
            </a:r>
          </a:p>
          <a:p>
            <a:pPr>
              <a:lnSpc>
                <a:spcPts val="1840"/>
              </a:lnSpc>
            </a:pPr>
            <a:endParaRPr/>
          </a:p>
        </p:txBody>
      </p:sp>
      <p:sp>
        <p:nvSpPr>
          <p:cNvPr id="10" name="TextBox 10"/>
          <p:cNvSpPr txBox="1"/>
          <p:nvPr/>
        </p:nvSpPr>
        <p:spPr>
          <a:xfrm>
            <a:off x="5956300" y="2095500"/>
            <a:ext cx="889000" cy="292100"/>
          </a:xfrm>
          <a:prstGeom prst="rect">
            <a:avLst/>
          </a:prstGeom>
          <a:noFill/>
        </p:spPr>
        <p:txBody>
          <a:bodyPr vert="horz" wrap="none" lIns="0" tIns="0" rIns="0" bIns="0" rtlCol="0">
            <a:spAutoFit/>
          </a:bodyPr>
          <a:lstStyle/>
          <a:p>
            <a:pPr>
              <a:lnSpc>
                <a:spcPts val="1840"/>
              </a:lnSpc>
            </a:pPr>
            <a:r>
              <a:rPr lang="en-CA" sz="1608" b="1" smtClean="0">
                <a:solidFill>
                  <a:srgbClr val="000000"/>
                </a:solidFill>
                <a:latin typeface="Courier New Bold"/>
                <a:cs typeface="Courier New Bold"/>
              </a:rPr>
              <a:t>Cache</a:t>
            </a:r>
          </a:p>
          <a:p>
            <a:pPr>
              <a:lnSpc>
                <a:spcPts val="1840"/>
              </a:lnSpc>
            </a:pPr>
            <a:endParaRPr/>
          </a:p>
        </p:txBody>
      </p:sp>
      <p:sp>
        <p:nvSpPr>
          <p:cNvPr id="11" name="TextBox 11"/>
          <p:cNvSpPr txBox="1"/>
          <p:nvPr/>
        </p:nvSpPr>
        <p:spPr>
          <a:xfrm>
            <a:off x="1028700" y="2374900"/>
            <a:ext cx="901700" cy="266700"/>
          </a:xfrm>
          <a:prstGeom prst="rect">
            <a:avLst/>
          </a:prstGeom>
          <a:noFill/>
        </p:spPr>
        <p:txBody>
          <a:bodyPr vert="horz" wrap="none" lIns="0" tIns="0" rIns="0" bIns="0" rtlCol="0">
            <a:spAutoFit/>
          </a:bodyPr>
          <a:lstStyle/>
          <a:p>
            <a:pPr>
              <a:lnSpc>
                <a:spcPts val="1610"/>
              </a:lnSpc>
            </a:pPr>
            <a:r>
              <a:rPr lang="en-CA" sz="1413" b="1" smtClean="0">
                <a:solidFill>
                  <a:srgbClr val="000000"/>
                </a:solidFill>
                <a:latin typeface="Courier New Bold"/>
                <a:cs typeface="Courier New Bold"/>
              </a:rPr>
              <a:t>X= 505</a:t>
            </a:r>
          </a:p>
          <a:p>
            <a:pPr>
              <a:lnSpc>
                <a:spcPts val="1610"/>
              </a:lnSpc>
            </a:pPr>
            <a:endParaRPr/>
          </a:p>
        </p:txBody>
      </p:sp>
      <p:sp>
        <p:nvSpPr>
          <p:cNvPr id="12" name="TextBox 12"/>
          <p:cNvSpPr txBox="1"/>
          <p:nvPr/>
        </p:nvSpPr>
        <p:spPr>
          <a:xfrm>
            <a:off x="6794500" y="2374900"/>
            <a:ext cx="901700" cy="266700"/>
          </a:xfrm>
          <a:prstGeom prst="rect">
            <a:avLst/>
          </a:prstGeom>
          <a:noFill/>
        </p:spPr>
        <p:txBody>
          <a:bodyPr vert="horz" wrap="none" lIns="0" tIns="0" rIns="0" bIns="0" rtlCol="0">
            <a:spAutoFit/>
          </a:bodyPr>
          <a:lstStyle/>
          <a:p>
            <a:pPr>
              <a:lnSpc>
                <a:spcPts val="1610"/>
              </a:lnSpc>
            </a:pPr>
            <a:r>
              <a:rPr lang="en-CA" sz="1413" b="1" smtClean="0">
                <a:solidFill>
                  <a:srgbClr val="000000"/>
                </a:solidFill>
                <a:latin typeface="Courier New Bold"/>
                <a:cs typeface="Courier New Bold"/>
              </a:rPr>
              <a:t>X= 505</a:t>
            </a:r>
          </a:p>
          <a:p>
            <a:pPr>
              <a:lnSpc>
                <a:spcPts val="1610"/>
              </a:lnSpc>
            </a:pPr>
            <a:endParaRPr/>
          </a:p>
        </p:txBody>
      </p:sp>
      <p:sp>
        <p:nvSpPr>
          <p:cNvPr id="13" name="TextBox 13"/>
          <p:cNvSpPr txBox="1"/>
          <p:nvPr/>
        </p:nvSpPr>
        <p:spPr>
          <a:xfrm>
            <a:off x="7289800" y="3784600"/>
            <a:ext cx="1854200" cy="342900"/>
          </a:xfrm>
          <a:prstGeom prst="rect">
            <a:avLst/>
          </a:prstGeom>
          <a:noFill/>
        </p:spPr>
        <p:txBody>
          <a:bodyPr vert="horz" wrap="none" lIns="0" tIns="0" rIns="0" bIns="0" rtlCol="0">
            <a:spAutoFit/>
          </a:bodyPr>
          <a:lstStyle/>
          <a:p>
            <a:pPr>
              <a:lnSpc>
                <a:spcPts val="2070"/>
              </a:lnSpc>
            </a:pPr>
            <a:r>
              <a:rPr lang="en-CA" sz="1810" b="1" smtClean="0">
                <a:solidFill>
                  <a:srgbClr val="000000"/>
                </a:solidFill>
                <a:latin typeface="Courier New Bold"/>
                <a:cs typeface="Courier New Bold"/>
              </a:rPr>
              <a:t>Bus transactio</a:t>
            </a:r>
          </a:p>
          <a:p>
            <a:pPr>
              <a:lnSpc>
                <a:spcPts val="2070"/>
              </a:lnSpc>
            </a:pPr>
            <a:endParaRPr lang="en-CA" sz="1800">
              <a:solidFill>
                <a:srgbClr val="000000"/>
              </a:solidFill>
            </a:endParaRPr>
          </a:p>
        </p:txBody>
      </p:sp>
      <p:sp>
        <p:nvSpPr>
          <p:cNvPr id="14" name="TextBox 14"/>
          <p:cNvSpPr txBox="1"/>
          <p:nvPr/>
        </p:nvSpPr>
        <p:spPr>
          <a:xfrm>
            <a:off x="1231900" y="4254500"/>
            <a:ext cx="3987800" cy="685800"/>
          </a:xfrm>
          <a:prstGeom prst="rect">
            <a:avLst/>
          </a:prstGeom>
          <a:noFill/>
        </p:spPr>
        <p:txBody>
          <a:bodyPr vert="horz" wrap="none" lIns="0" tIns="0" rIns="0" bIns="0" rtlCol="0">
            <a:spAutoFit/>
          </a:bodyPr>
          <a:lstStyle/>
          <a:p>
            <a:pPr>
              <a:lnSpc>
                <a:spcPts val="3700"/>
              </a:lnSpc>
            </a:pPr>
            <a:r>
              <a:rPr lang="en-CA" sz="3214" b="1" smtClean="0">
                <a:solidFill>
                  <a:srgbClr val="FFFFFF"/>
                </a:solidFill>
                <a:latin typeface="Courier New Bold"/>
                <a:cs typeface="Courier New Bold"/>
              </a:rPr>
              <a:t>Memory</a:t>
            </a:r>
          </a:p>
          <a:p>
            <a:pPr>
              <a:lnSpc>
                <a:spcPts val="3680"/>
              </a:lnSpc>
            </a:pPr>
            <a:endParaRPr lang="en-CA" sz="3204">
              <a:solidFill>
                <a:srgbClr val="000000"/>
              </a:solidFill>
            </a:endParaRPr>
          </a:p>
        </p:txBody>
      </p:sp>
      <p:sp>
        <p:nvSpPr>
          <p:cNvPr id="15" name="TextBox 15"/>
          <p:cNvSpPr txBox="1"/>
          <p:nvPr/>
        </p:nvSpPr>
        <p:spPr>
          <a:xfrm>
            <a:off x="5321300" y="4051300"/>
            <a:ext cx="3708400" cy="508000"/>
          </a:xfrm>
          <a:prstGeom prst="rect">
            <a:avLst/>
          </a:prstGeom>
          <a:noFill/>
        </p:spPr>
        <p:txBody>
          <a:bodyPr vert="horz" wrap="none" lIns="0" tIns="0" rIns="0" bIns="0" rtlCol="0">
            <a:spAutoFit/>
          </a:bodyPr>
          <a:lstStyle/>
          <a:p>
            <a:pPr>
              <a:lnSpc>
                <a:spcPts val="2700"/>
              </a:lnSpc>
            </a:pPr>
            <a:r>
              <a:rPr lang="en-CA" sz="2290" b="1" smtClean="0">
                <a:solidFill>
                  <a:srgbClr val="000000"/>
                </a:solidFill>
                <a:latin typeface="Courier New Bold"/>
                <a:cs typeface="Courier New Bold"/>
              </a:rPr>
              <a:t>X= 5050</a:t>
            </a:r>
          </a:p>
          <a:p>
            <a:pPr>
              <a:lnSpc>
                <a:spcPts val="2760"/>
              </a:lnSpc>
            </a:pPr>
            <a:endParaRPr lang="en-CA" sz="2400">
              <a:solidFill>
                <a:srgbClr val="000000"/>
              </a:solidFill>
            </a:endParaRPr>
          </a:p>
        </p:txBody>
      </p:sp>
      <p:sp>
        <p:nvSpPr>
          <p:cNvPr id="16" name="TextBox 16"/>
          <p:cNvSpPr txBox="1"/>
          <p:nvPr/>
        </p:nvSpPr>
        <p:spPr>
          <a:xfrm>
            <a:off x="7340600" y="4368800"/>
            <a:ext cx="1689100" cy="381000"/>
          </a:xfrm>
          <a:prstGeom prst="rect">
            <a:avLst/>
          </a:prstGeom>
          <a:noFill/>
        </p:spPr>
        <p:txBody>
          <a:bodyPr vert="horz" wrap="none" lIns="0" tIns="0" rIns="0" bIns="0" rtlCol="0">
            <a:spAutoFit/>
          </a:bodyPr>
          <a:lstStyle/>
          <a:p>
            <a:pPr>
              <a:lnSpc>
                <a:spcPts val="1400"/>
              </a:lnSpc>
            </a:pPr>
            <a:r>
              <a:rPr lang="en-CA" sz="1810" b="1" smtClean="0">
                <a:solidFill>
                  <a:srgbClr val="000000"/>
                </a:solidFill>
                <a:latin typeface="Courier New Bold"/>
                <a:cs typeface="Courier New Bold"/>
              </a:rPr>
              <a:t>Bus snoop</a:t>
            </a:r>
          </a:p>
          <a:p>
            <a:pPr>
              <a:lnSpc>
                <a:spcPts val="1440"/>
              </a:lnSpc>
            </a:pPr>
            <a:endParaRPr lang="en-CA" sz="1800">
              <a:solidFill>
                <a:srgbClr val="000000"/>
              </a:solidFill>
            </a:endParaRPr>
          </a:p>
        </p:txBody>
      </p:sp>
      <p:sp>
        <p:nvSpPr>
          <p:cNvPr id="17" name="TextBox 17"/>
          <p:cNvSpPr txBox="1"/>
          <p:nvPr/>
        </p:nvSpPr>
        <p:spPr>
          <a:xfrm>
            <a:off x="482600" y="5499100"/>
            <a:ext cx="8661400" cy="381000"/>
          </a:xfrm>
          <a:prstGeom prst="rect">
            <a:avLst/>
          </a:prstGeom>
          <a:noFill/>
        </p:spPr>
        <p:txBody>
          <a:bodyPr vert="horz" wrap="none" lIns="0" tIns="0" rIns="0" bIns="0" rtlCol="0">
            <a:spAutoFit/>
          </a:bodyPr>
          <a:lstStyle/>
          <a:p>
            <a:pPr>
              <a:lnSpc>
                <a:spcPts val="2300"/>
              </a:lnSpc>
            </a:pPr>
            <a:r>
              <a:rPr lang="en-CA" sz="2006" smtClean="0">
                <a:solidFill>
                  <a:srgbClr val="FF0000"/>
                </a:solidFill>
                <a:latin typeface="Arial"/>
                <a:cs typeface="Arial"/>
              </a:rPr>
              <a:t>•</a:t>
            </a:r>
            <a:r>
              <a:rPr lang="en-CA" sz="2006" smtClean="0">
                <a:solidFill>
                  <a:srgbClr val="000000"/>
                </a:solidFill>
                <a:latin typeface="Arial"/>
                <a:cs typeface="Arial"/>
              </a:rPr>
              <a:t>  Each processor’s cache controller constantly snoops on the bus</a:t>
            </a:r>
          </a:p>
          <a:p>
            <a:pPr>
              <a:lnSpc>
                <a:spcPts val="2300"/>
              </a:lnSpc>
            </a:pPr>
            <a:endParaRPr lang="en-CA" sz="2006">
              <a:solidFill>
                <a:srgbClr val="000000"/>
              </a:solidFill>
            </a:endParaRPr>
          </a:p>
        </p:txBody>
      </p:sp>
      <p:sp>
        <p:nvSpPr>
          <p:cNvPr id="18" name="TextBox 18"/>
          <p:cNvSpPr txBox="1"/>
          <p:nvPr/>
        </p:nvSpPr>
        <p:spPr>
          <a:xfrm>
            <a:off x="482600" y="5842000"/>
            <a:ext cx="8661400" cy="381000"/>
          </a:xfrm>
          <a:prstGeom prst="rect">
            <a:avLst/>
          </a:prstGeom>
          <a:noFill/>
        </p:spPr>
        <p:txBody>
          <a:bodyPr vert="horz" wrap="none" lIns="0" tIns="0" rIns="0" bIns="0" rtlCol="0">
            <a:spAutoFit/>
          </a:bodyPr>
          <a:lstStyle/>
          <a:p>
            <a:pPr>
              <a:lnSpc>
                <a:spcPts val="2300"/>
              </a:lnSpc>
            </a:pPr>
            <a:r>
              <a:rPr lang="en-CA" sz="2004" smtClean="0">
                <a:solidFill>
                  <a:srgbClr val="FF0000"/>
                </a:solidFill>
                <a:latin typeface="Arial"/>
                <a:cs typeface="Arial"/>
              </a:rPr>
              <a:t>•</a:t>
            </a:r>
            <a:r>
              <a:rPr lang="en-CA" sz="2004" smtClean="0">
                <a:solidFill>
                  <a:srgbClr val="000000"/>
                </a:solidFill>
                <a:latin typeface="Arial"/>
                <a:cs typeface="Arial"/>
              </a:rPr>
              <a:t>  Invalidate local copies upon snoop hit</a:t>
            </a:r>
          </a:p>
          <a:p>
            <a:pPr>
              <a:lnSpc>
                <a:spcPts val="2300"/>
              </a:lnSpc>
            </a:pPr>
            <a:endParaRPr lang="en-CA" sz="2004">
              <a:solidFill>
                <a:srgbClr val="000000"/>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58000"/>
          </a:xfrm>
          <a:prstGeom prst="rect">
            <a:avLst/>
          </a:prstGeom>
        </p:spPr>
      </p:pic>
      <p:sp>
        <p:nvSpPr>
          <p:cNvPr id="21" name="TextBox 2"/>
          <p:cNvSpPr txBox="1"/>
          <p:nvPr/>
        </p:nvSpPr>
        <p:spPr>
          <a:xfrm>
            <a:off x="406400" y="266700"/>
            <a:ext cx="8737600" cy="609600"/>
          </a:xfrm>
          <a:prstGeom prst="rect">
            <a:avLst/>
          </a:prstGeom>
          <a:noFill/>
        </p:spPr>
        <p:txBody>
          <a:bodyPr vert="horz" wrap="none" lIns="0" tIns="0" rIns="0" bIns="0" rtlCol="0">
            <a:spAutoFit/>
          </a:bodyPr>
          <a:lstStyle/>
          <a:p>
            <a:pPr>
              <a:lnSpc>
                <a:spcPts val="3680"/>
              </a:lnSpc>
            </a:pPr>
            <a:r>
              <a:rPr lang="en-CA" sz="3204" smtClean="0">
                <a:solidFill>
                  <a:srgbClr val="000000"/>
                </a:solidFill>
                <a:latin typeface="Arial"/>
                <a:cs typeface="Arial"/>
              </a:rPr>
              <a:t>Cache Coherence Protocol</a:t>
            </a:r>
          </a:p>
          <a:p>
            <a:pPr>
              <a:lnSpc>
                <a:spcPts val="3680"/>
              </a:lnSpc>
            </a:pPr>
            <a:endParaRPr lang="en-CA" sz="3204">
              <a:solidFill>
                <a:srgbClr val="000000"/>
              </a:solidFill>
            </a:endParaRPr>
          </a:p>
        </p:txBody>
      </p:sp>
      <p:sp>
        <p:nvSpPr>
          <p:cNvPr id="3" name="TextBox 3"/>
          <p:cNvSpPr txBox="1"/>
          <p:nvPr/>
        </p:nvSpPr>
        <p:spPr>
          <a:xfrm>
            <a:off x="406400" y="762000"/>
            <a:ext cx="8737600" cy="457200"/>
          </a:xfrm>
          <a:prstGeom prst="rect">
            <a:avLst/>
          </a:prstGeom>
          <a:noFill/>
        </p:spPr>
        <p:txBody>
          <a:bodyPr vert="horz" wrap="none" lIns="0" tIns="0" rIns="0" bIns="0" rtlCol="0">
            <a:spAutoFit/>
          </a:bodyPr>
          <a:lstStyle/>
          <a:p>
            <a:pPr>
              <a:lnSpc>
                <a:spcPts val="2760"/>
              </a:lnSpc>
            </a:pPr>
            <a:r>
              <a:rPr lang="en-CA" sz="2400" smtClean="0">
                <a:solidFill>
                  <a:srgbClr val="000000"/>
                </a:solidFill>
                <a:latin typeface="Arial"/>
                <a:cs typeface="Arial"/>
              </a:rPr>
              <a:t>(</a:t>
            </a:r>
            <a:r>
              <a:rPr lang="en-CA" sz="2400" smtClean="0">
                <a:solidFill>
                  <a:srgbClr val="FF0000"/>
                </a:solidFill>
                <a:latin typeface="Arial"/>
                <a:cs typeface="Arial"/>
              </a:rPr>
              <a:t>Update-based </a:t>
            </a:r>
            <a:r>
              <a:rPr lang="en-CA" sz="2400" smtClean="0">
                <a:solidFill>
                  <a:srgbClr val="000000"/>
                </a:solidFill>
                <a:latin typeface="Arial"/>
                <a:cs typeface="Arial"/>
              </a:rPr>
              <a:t>Protocol on </a:t>
            </a:r>
            <a:r>
              <a:rPr lang="en-CA" sz="2400" smtClean="0">
                <a:solidFill>
                  <a:srgbClr val="FF0000"/>
                </a:solidFill>
                <a:latin typeface="Arial"/>
                <a:cs typeface="Arial"/>
              </a:rPr>
              <a:t>Writeback</a:t>
            </a:r>
            <a:r>
              <a:rPr lang="en-CA" sz="2400" smtClean="0">
                <a:solidFill>
                  <a:srgbClr val="000000"/>
                </a:solidFill>
                <a:latin typeface="Arial"/>
                <a:cs typeface="Arial"/>
              </a:rPr>
              <a:t> cache)</a:t>
            </a:r>
          </a:p>
          <a:p>
            <a:pPr>
              <a:lnSpc>
                <a:spcPts val="2760"/>
              </a:lnSpc>
            </a:pPr>
            <a:endParaRPr lang="en-CA" sz="2400">
              <a:solidFill>
                <a:srgbClr val="000000"/>
              </a:solidFill>
            </a:endParaRPr>
          </a:p>
        </p:txBody>
      </p:sp>
      <p:sp>
        <p:nvSpPr>
          <p:cNvPr id="4" name="TextBox 4"/>
          <p:cNvSpPr txBox="1"/>
          <p:nvPr/>
        </p:nvSpPr>
        <p:spPr>
          <a:xfrm>
            <a:off x="1536700" y="1155700"/>
            <a:ext cx="1270000" cy="508000"/>
          </a:xfrm>
          <a:prstGeom prst="rect">
            <a:avLst/>
          </a:prstGeom>
          <a:noFill/>
        </p:spPr>
        <p:txBody>
          <a:bodyPr vert="horz" wrap="none" lIns="0" tIns="0" rIns="0" bIns="0" rtlCol="0">
            <a:spAutoFit/>
          </a:bodyPr>
          <a:lstStyle/>
          <a:p>
            <a:pPr>
              <a:lnSpc>
                <a:spcPts val="2700"/>
              </a:lnSpc>
            </a:pPr>
            <a:r>
              <a:rPr lang="en-CA" sz="2410" b="1" smtClean="0">
                <a:solidFill>
                  <a:srgbClr val="000000"/>
                </a:solidFill>
                <a:latin typeface="Courier New Bold"/>
                <a:cs typeface="Courier New Bold"/>
              </a:rPr>
              <a:t>P</a:t>
            </a:r>
          </a:p>
          <a:p>
            <a:pPr>
              <a:lnSpc>
                <a:spcPts val="2760"/>
              </a:lnSpc>
            </a:pPr>
            <a:endParaRPr lang="en-CA" sz="2400">
              <a:solidFill>
                <a:srgbClr val="000000"/>
              </a:solidFill>
            </a:endParaRPr>
          </a:p>
        </p:txBody>
      </p:sp>
      <p:sp>
        <p:nvSpPr>
          <p:cNvPr id="5" name="TextBox 5"/>
          <p:cNvSpPr txBox="1"/>
          <p:nvPr/>
        </p:nvSpPr>
        <p:spPr>
          <a:xfrm>
            <a:off x="1003300" y="2108200"/>
            <a:ext cx="1803400" cy="317500"/>
          </a:xfrm>
          <a:prstGeom prst="rect">
            <a:avLst/>
          </a:prstGeom>
          <a:noFill/>
        </p:spPr>
        <p:txBody>
          <a:bodyPr vert="horz" wrap="none" lIns="0" tIns="0" rIns="0" bIns="0" rtlCol="0">
            <a:spAutoFit/>
          </a:bodyPr>
          <a:lstStyle/>
          <a:p>
            <a:pPr>
              <a:lnSpc>
                <a:spcPts val="1800"/>
              </a:lnSpc>
            </a:pPr>
            <a:r>
              <a:rPr lang="en-CA" sz="1608" b="1" smtClean="0">
                <a:solidFill>
                  <a:srgbClr val="000000"/>
                </a:solidFill>
                <a:latin typeface="Courier New Bold"/>
                <a:cs typeface="Courier New Bold"/>
              </a:rPr>
              <a:t>Cache</a:t>
            </a:r>
          </a:p>
          <a:p>
            <a:pPr>
              <a:lnSpc>
                <a:spcPts val="1840"/>
              </a:lnSpc>
            </a:pPr>
            <a:endParaRPr lang="en-CA" sz="1598">
              <a:solidFill>
                <a:srgbClr val="000000"/>
              </a:solidFill>
            </a:endParaRPr>
          </a:p>
        </p:txBody>
      </p:sp>
      <p:sp>
        <p:nvSpPr>
          <p:cNvPr id="6" name="TextBox 6"/>
          <p:cNvSpPr txBox="1"/>
          <p:nvPr/>
        </p:nvSpPr>
        <p:spPr>
          <a:xfrm>
            <a:off x="1714500" y="2374900"/>
            <a:ext cx="1092200" cy="292100"/>
          </a:xfrm>
          <a:prstGeom prst="rect">
            <a:avLst/>
          </a:prstGeom>
          <a:noFill/>
        </p:spPr>
        <p:txBody>
          <a:bodyPr vert="horz" wrap="none" lIns="0" tIns="0" rIns="0" bIns="0" rtlCol="0">
            <a:spAutoFit/>
          </a:bodyPr>
          <a:lstStyle/>
          <a:p>
            <a:pPr>
              <a:lnSpc>
                <a:spcPts val="1600"/>
              </a:lnSpc>
              <a:tabLst>
                <a:tab pos="419100" algn="l"/>
              </a:tabLst>
            </a:pPr>
            <a:r>
              <a:rPr lang="en-CA" sz="1413" b="1" smtClean="0">
                <a:solidFill>
                  <a:srgbClr val="000000"/>
                </a:solidFill>
                <a:latin typeface="Courier New Bold"/>
                <a:cs typeface="Courier New Bold"/>
              </a:rPr>
              <a:t>X=	505</a:t>
            </a:r>
          </a:p>
          <a:p>
            <a:pPr>
              <a:lnSpc>
                <a:spcPts val="1610"/>
              </a:lnSpc>
            </a:pPr>
            <a:endParaRPr lang="en-CA" sz="1403">
              <a:solidFill>
                <a:srgbClr val="000000"/>
              </a:solidFill>
            </a:endParaRPr>
          </a:p>
        </p:txBody>
      </p:sp>
      <p:sp>
        <p:nvSpPr>
          <p:cNvPr id="7" name="TextBox 7"/>
          <p:cNvSpPr txBox="1"/>
          <p:nvPr/>
        </p:nvSpPr>
        <p:spPr>
          <a:xfrm>
            <a:off x="3441700" y="1155700"/>
            <a:ext cx="1333500" cy="508000"/>
          </a:xfrm>
          <a:prstGeom prst="rect">
            <a:avLst/>
          </a:prstGeom>
          <a:noFill/>
        </p:spPr>
        <p:txBody>
          <a:bodyPr vert="horz" wrap="none" lIns="0" tIns="0" rIns="0" bIns="0" rtlCol="0">
            <a:spAutoFit/>
          </a:bodyPr>
          <a:lstStyle/>
          <a:p>
            <a:pPr>
              <a:lnSpc>
                <a:spcPts val="2700"/>
              </a:lnSpc>
            </a:pPr>
            <a:r>
              <a:rPr lang="en-CA" sz="2410" b="1" smtClean="0">
                <a:solidFill>
                  <a:srgbClr val="000000"/>
                </a:solidFill>
                <a:latin typeface="Courier New Bold"/>
                <a:cs typeface="Courier New Bold"/>
              </a:rPr>
              <a:t>P</a:t>
            </a:r>
          </a:p>
          <a:p>
            <a:pPr>
              <a:lnSpc>
                <a:spcPts val="2760"/>
              </a:lnSpc>
            </a:pPr>
            <a:endParaRPr lang="en-CA" sz="2400">
              <a:solidFill>
                <a:srgbClr val="000000"/>
              </a:solidFill>
            </a:endParaRPr>
          </a:p>
        </p:txBody>
      </p:sp>
      <p:sp>
        <p:nvSpPr>
          <p:cNvPr id="8" name="TextBox 8"/>
          <p:cNvSpPr txBox="1"/>
          <p:nvPr/>
        </p:nvSpPr>
        <p:spPr>
          <a:xfrm>
            <a:off x="2908300" y="2108200"/>
            <a:ext cx="1866900" cy="317500"/>
          </a:xfrm>
          <a:prstGeom prst="rect">
            <a:avLst/>
          </a:prstGeom>
          <a:noFill/>
        </p:spPr>
        <p:txBody>
          <a:bodyPr vert="horz" wrap="none" lIns="0" tIns="0" rIns="0" bIns="0" rtlCol="0">
            <a:spAutoFit/>
          </a:bodyPr>
          <a:lstStyle/>
          <a:p>
            <a:pPr>
              <a:lnSpc>
                <a:spcPts val="1800"/>
              </a:lnSpc>
            </a:pPr>
            <a:r>
              <a:rPr lang="en-CA" sz="1608" b="1" smtClean="0">
                <a:solidFill>
                  <a:srgbClr val="000000"/>
                </a:solidFill>
                <a:latin typeface="Courier New Bold"/>
                <a:cs typeface="Courier New Bold"/>
              </a:rPr>
              <a:t>Cache</a:t>
            </a:r>
          </a:p>
          <a:p>
            <a:pPr>
              <a:lnSpc>
                <a:spcPts val="1840"/>
              </a:lnSpc>
            </a:pPr>
            <a:endParaRPr lang="en-CA" sz="1598">
              <a:solidFill>
                <a:srgbClr val="000000"/>
              </a:solidFill>
            </a:endParaRPr>
          </a:p>
        </p:txBody>
      </p:sp>
      <p:sp>
        <p:nvSpPr>
          <p:cNvPr id="9" name="TextBox 9"/>
          <p:cNvSpPr txBox="1"/>
          <p:nvPr/>
        </p:nvSpPr>
        <p:spPr>
          <a:xfrm>
            <a:off x="3619500" y="2374900"/>
            <a:ext cx="1155700" cy="292100"/>
          </a:xfrm>
          <a:prstGeom prst="rect">
            <a:avLst/>
          </a:prstGeom>
          <a:noFill/>
        </p:spPr>
        <p:txBody>
          <a:bodyPr vert="horz" wrap="none" lIns="0" tIns="0" rIns="0" bIns="0" rtlCol="0">
            <a:spAutoFit/>
          </a:bodyPr>
          <a:lstStyle/>
          <a:p>
            <a:pPr>
              <a:lnSpc>
                <a:spcPts val="1600"/>
              </a:lnSpc>
              <a:tabLst>
                <a:tab pos="419100" algn="l"/>
              </a:tabLst>
            </a:pPr>
            <a:r>
              <a:rPr lang="en-CA" sz="1413" b="1" smtClean="0">
                <a:solidFill>
                  <a:srgbClr val="000000"/>
                </a:solidFill>
                <a:latin typeface="Courier New Bold"/>
                <a:cs typeface="Courier New Bold"/>
              </a:rPr>
              <a:t>X=	505</a:t>
            </a:r>
          </a:p>
          <a:p>
            <a:pPr>
              <a:lnSpc>
                <a:spcPts val="1610"/>
              </a:lnSpc>
            </a:pPr>
            <a:endParaRPr lang="en-CA" sz="1403">
              <a:solidFill>
                <a:srgbClr val="000000"/>
              </a:solidFill>
            </a:endParaRPr>
          </a:p>
        </p:txBody>
      </p:sp>
      <p:sp>
        <p:nvSpPr>
          <p:cNvPr id="10" name="TextBox 10"/>
          <p:cNvSpPr txBox="1"/>
          <p:nvPr/>
        </p:nvSpPr>
        <p:spPr>
          <a:xfrm>
            <a:off x="6489700" y="1155700"/>
            <a:ext cx="495300" cy="508000"/>
          </a:xfrm>
          <a:prstGeom prst="rect">
            <a:avLst/>
          </a:prstGeom>
          <a:noFill/>
        </p:spPr>
        <p:txBody>
          <a:bodyPr vert="horz" wrap="none" lIns="0" tIns="0" rIns="0" bIns="0" rtlCol="0">
            <a:spAutoFit/>
          </a:bodyPr>
          <a:lstStyle/>
          <a:p>
            <a:pPr>
              <a:lnSpc>
                <a:spcPts val="2700"/>
              </a:lnSpc>
            </a:pPr>
            <a:r>
              <a:rPr lang="en-CA" sz="2410" b="1" smtClean="0">
                <a:solidFill>
                  <a:srgbClr val="000000"/>
                </a:solidFill>
                <a:latin typeface="Courier New Bold"/>
                <a:cs typeface="Courier New Bold"/>
              </a:rPr>
              <a:t>P</a:t>
            </a:r>
          </a:p>
          <a:p>
            <a:pPr>
              <a:lnSpc>
                <a:spcPts val="2760"/>
              </a:lnSpc>
            </a:pPr>
            <a:endParaRPr lang="en-CA" sz="2400">
              <a:solidFill>
                <a:srgbClr val="000000"/>
              </a:solidFill>
            </a:endParaRPr>
          </a:p>
        </p:txBody>
      </p:sp>
      <p:sp>
        <p:nvSpPr>
          <p:cNvPr id="11" name="TextBox 11"/>
          <p:cNvSpPr txBox="1"/>
          <p:nvPr/>
        </p:nvSpPr>
        <p:spPr>
          <a:xfrm>
            <a:off x="5956300" y="2108200"/>
            <a:ext cx="1028700" cy="317500"/>
          </a:xfrm>
          <a:prstGeom prst="rect">
            <a:avLst/>
          </a:prstGeom>
          <a:noFill/>
        </p:spPr>
        <p:txBody>
          <a:bodyPr vert="horz" wrap="none" lIns="0" tIns="0" rIns="0" bIns="0" rtlCol="0">
            <a:spAutoFit/>
          </a:bodyPr>
          <a:lstStyle/>
          <a:p>
            <a:pPr>
              <a:lnSpc>
                <a:spcPts val="1800"/>
              </a:lnSpc>
            </a:pPr>
            <a:r>
              <a:rPr lang="en-CA" sz="1608" b="1" smtClean="0">
                <a:solidFill>
                  <a:srgbClr val="000000"/>
                </a:solidFill>
                <a:latin typeface="Courier New Bold"/>
                <a:cs typeface="Courier New Bold"/>
              </a:rPr>
              <a:t>Cache</a:t>
            </a:r>
          </a:p>
          <a:p>
            <a:pPr>
              <a:lnSpc>
                <a:spcPts val="1840"/>
              </a:lnSpc>
            </a:pPr>
            <a:endParaRPr lang="en-CA" sz="1598">
              <a:solidFill>
                <a:srgbClr val="000000"/>
              </a:solidFill>
            </a:endParaRPr>
          </a:p>
        </p:txBody>
      </p:sp>
      <p:sp>
        <p:nvSpPr>
          <p:cNvPr id="12" name="TextBox 12"/>
          <p:cNvSpPr txBox="1"/>
          <p:nvPr/>
        </p:nvSpPr>
        <p:spPr>
          <a:xfrm>
            <a:off x="6667500" y="2387600"/>
            <a:ext cx="317500" cy="292100"/>
          </a:xfrm>
          <a:prstGeom prst="rect">
            <a:avLst/>
          </a:prstGeom>
          <a:noFill/>
        </p:spPr>
        <p:txBody>
          <a:bodyPr vert="horz" wrap="none" lIns="0" tIns="0" rIns="0" bIns="0" rtlCol="0">
            <a:spAutoFit/>
          </a:bodyPr>
          <a:lstStyle/>
          <a:p>
            <a:pPr>
              <a:lnSpc>
                <a:spcPts val="1600"/>
              </a:lnSpc>
            </a:pPr>
            <a:r>
              <a:rPr lang="en-CA" sz="1413" b="1" smtClean="0">
                <a:solidFill>
                  <a:srgbClr val="000000"/>
                </a:solidFill>
                <a:latin typeface="Courier New Bold"/>
                <a:cs typeface="Courier New Bold"/>
              </a:rPr>
              <a:t>X=</a:t>
            </a:r>
          </a:p>
          <a:p>
            <a:pPr>
              <a:lnSpc>
                <a:spcPts val="1610"/>
              </a:lnSpc>
            </a:pPr>
            <a:endParaRPr lang="en-CA" sz="1403">
              <a:solidFill>
                <a:srgbClr val="000000"/>
              </a:solidFill>
            </a:endParaRPr>
          </a:p>
        </p:txBody>
      </p:sp>
      <p:sp>
        <p:nvSpPr>
          <p:cNvPr id="13" name="TextBox 13"/>
          <p:cNvSpPr txBox="1"/>
          <p:nvPr/>
        </p:nvSpPr>
        <p:spPr>
          <a:xfrm>
            <a:off x="4889500" y="2603500"/>
            <a:ext cx="2095500" cy="431800"/>
          </a:xfrm>
          <a:prstGeom prst="rect">
            <a:avLst/>
          </a:prstGeom>
          <a:noFill/>
        </p:spPr>
        <p:txBody>
          <a:bodyPr vert="horz" wrap="none" lIns="0" tIns="0" rIns="0" bIns="0" rtlCol="0">
            <a:spAutoFit/>
          </a:bodyPr>
          <a:lstStyle/>
          <a:p>
            <a:pPr>
              <a:lnSpc>
                <a:spcPts val="1900"/>
              </a:lnSpc>
            </a:pPr>
            <a:r>
              <a:rPr lang="en-CA" sz="1903" smtClean="0">
                <a:solidFill>
                  <a:srgbClr val="000000"/>
                </a:solidFill>
                <a:latin typeface="Book Antiqua"/>
                <a:cs typeface="Book Antiqua"/>
              </a:rPr>
              <a:t>update</a:t>
            </a:r>
          </a:p>
          <a:p>
            <a:pPr>
              <a:lnSpc>
                <a:spcPts val="1905"/>
              </a:lnSpc>
            </a:pPr>
            <a:endParaRPr lang="en-CA" sz="2004">
              <a:solidFill>
                <a:srgbClr val="000000"/>
              </a:solidFill>
            </a:endParaRPr>
          </a:p>
        </p:txBody>
      </p:sp>
      <p:sp>
        <p:nvSpPr>
          <p:cNvPr id="14" name="TextBox 14"/>
          <p:cNvSpPr txBox="1"/>
          <p:nvPr/>
        </p:nvSpPr>
        <p:spPr>
          <a:xfrm>
            <a:off x="7251700" y="1346200"/>
            <a:ext cx="1790700" cy="431800"/>
          </a:xfrm>
          <a:prstGeom prst="rect">
            <a:avLst/>
          </a:prstGeom>
          <a:noFill/>
        </p:spPr>
        <p:txBody>
          <a:bodyPr vert="horz" wrap="none" lIns="0" tIns="0" rIns="0" bIns="0" rtlCol="0">
            <a:spAutoFit/>
          </a:bodyPr>
          <a:lstStyle/>
          <a:p>
            <a:pPr>
              <a:lnSpc>
                <a:spcPts val="2300"/>
              </a:lnSpc>
            </a:pPr>
            <a:r>
              <a:rPr lang="en-CA" sz="1903" smtClean="0">
                <a:solidFill>
                  <a:srgbClr val="FF0000"/>
                </a:solidFill>
                <a:latin typeface="Book Antiqua"/>
                <a:cs typeface="Book Antiqua"/>
              </a:rPr>
              <a:t>Store X</a:t>
            </a:r>
          </a:p>
          <a:p>
            <a:pPr>
              <a:lnSpc>
                <a:spcPts val="2300"/>
              </a:lnSpc>
            </a:pPr>
            <a:endParaRPr lang="en-CA" sz="2004">
              <a:solidFill>
                <a:srgbClr val="000000"/>
              </a:solidFill>
            </a:endParaRPr>
          </a:p>
        </p:txBody>
      </p:sp>
      <p:sp>
        <p:nvSpPr>
          <p:cNvPr id="15" name="TextBox 15"/>
          <p:cNvSpPr txBox="1"/>
          <p:nvPr/>
        </p:nvSpPr>
        <p:spPr>
          <a:xfrm>
            <a:off x="7086600" y="2387600"/>
            <a:ext cx="1955800" cy="292100"/>
          </a:xfrm>
          <a:prstGeom prst="rect">
            <a:avLst/>
          </a:prstGeom>
          <a:noFill/>
        </p:spPr>
        <p:txBody>
          <a:bodyPr vert="horz" wrap="none" lIns="0" tIns="0" rIns="0" bIns="0" rtlCol="0">
            <a:spAutoFit/>
          </a:bodyPr>
          <a:lstStyle/>
          <a:p>
            <a:pPr>
              <a:lnSpc>
                <a:spcPts val="1600"/>
              </a:lnSpc>
            </a:pPr>
            <a:r>
              <a:rPr lang="en-CA" sz="1413" b="1" smtClean="0">
                <a:solidFill>
                  <a:srgbClr val="000000"/>
                </a:solidFill>
                <a:latin typeface="Courier New Bold"/>
                <a:cs typeface="Courier New Bold"/>
              </a:rPr>
              <a:t>505</a:t>
            </a:r>
          </a:p>
          <a:p>
            <a:pPr>
              <a:lnSpc>
                <a:spcPts val="1610"/>
              </a:lnSpc>
            </a:pPr>
            <a:endParaRPr lang="en-CA" sz="1403">
              <a:solidFill>
                <a:srgbClr val="000000"/>
              </a:solidFill>
            </a:endParaRPr>
          </a:p>
        </p:txBody>
      </p:sp>
      <p:sp>
        <p:nvSpPr>
          <p:cNvPr id="16" name="TextBox 16"/>
          <p:cNvSpPr txBox="1"/>
          <p:nvPr/>
        </p:nvSpPr>
        <p:spPr>
          <a:xfrm>
            <a:off x="4584700" y="3098800"/>
            <a:ext cx="4559300" cy="381000"/>
          </a:xfrm>
          <a:prstGeom prst="rect">
            <a:avLst/>
          </a:prstGeom>
          <a:noFill/>
        </p:spPr>
        <p:txBody>
          <a:bodyPr vert="horz" wrap="none" lIns="0" tIns="0" rIns="0" bIns="0" rtlCol="0">
            <a:spAutoFit/>
          </a:bodyPr>
          <a:lstStyle/>
          <a:p>
            <a:pPr>
              <a:lnSpc>
                <a:spcPts val="2300"/>
              </a:lnSpc>
            </a:pPr>
            <a:r>
              <a:rPr lang="en-CA" sz="1903" smtClean="0">
                <a:solidFill>
                  <a:srgbClr val="000000"/>
                </a:solidFill>
                <a:latin typeface="Book Antiqua"/>
                <a:cs typeface="Book Antiqua"/>
              </a:rPr>
              <a:t>update</a:t>
            </a:r>
          </a:p>
          <a:p>
            <a:pPr>
              <a:lnSpc>
                <a:spcPts val="2300"/>
              </a:lnSpc>
            </a:pPr>
            <a:endParaRPr lang="en-CA" sz="2004">
              <a:solidFill>
                <a:srgbClr val="000000"/>
              </a:solidFill>
            </a:endParaRPr>
          </a:p>
        </p:txBody>
      </p:sp>
      <p:sp>
        <p:nvSpPr>
          <p:cNvPr id="17" name="TextBox 17"/>
          <p:cNvSpPr txBox="1"/>
          <p:nvPr/>
        </p:nvSpPr>
        <p:spPr>
          <a:xfrm>
            <a:off x="6997700" y="3835400"/>
            <a:ext cx="2146300" cy="381000"/>
          </a:xfrm>
          <a:prstGeom prst="rect">
            <a:avLst/>
          </a:prstGeom>
          <a:noFill/>
        </p:spPr>
        <p:txBody>
          <a:bodyPr vert="horz" wrap="none" lIns="0" tIns="0" rIns="0" bIns="0" rtlCol="0">
            <a:spAutoFit/>
          </a:bodyPr>
          <a:lstStyle/>
          <a:p>
            <a:pPr>
              <a:lnSpc>
                <a:spcPts val="2300"/>
              </a:lnSpc>
            </a:pPr>
            <a:r>
              <a:rPr lang="en-CA" sz="1913" b="1" smtClean="0">
                <a:solidFill>
                  <a:srgbClr val="000000"/>
                </a:solidFill>
                <a:latin typeface="Courier New Bold"/>
                <a:cs typeface="Courier New Bold"/>
              </a:rPr>
              <a:t>Bustransaction</a:t>
            </a:r>
          </a:p>
          <a:p>
            <a:pPr>
              <a:lnSpc>
                <a:spcPts val="2300"/>
              </a:lnSpc>
            </a:pPr>
            <a:endParaRPr lang="en-CA" sz="2004">
              <a:solidFill>
                <a:srgbClr val="000000"/>
              </a:solidFill>
            </a:endParaRPr>
          </a:p>
        </p:txBody>
      </p:sp>
      <p:sp>
        <p:nvSpPr>
          <p:cNvPr id="18" name="TextBox 18"/>
          <p:cNvSpPr txBox="1"/>
          <p:nvPr/>
        </p:nvSpPr>
        <p:spPr>
          <a:xfrm>
            <a:off x="1231900" y="4254500"/>
            <a:ext cx="7912100" cy="609600"/>
          </a:xfrm>
          <a:prstGeom prst="rect">
            <a:avLst/>
          </a:prstGeom>
          <a:noFill/>
        </p:spPr>
        <p:txBody>
          <a:bodyPr vert="horz" wrap="none" lIns="0" tIns="0" rIns="0" bIns="0" rtlCol="0">
            <a:spAutoFit/>
          </a:bodyPr>
          <a:lstStyle/>
          <a:p>
            <a:pPr>
              <a:lnSpc>
                <a:spcPts val="3680"/>
              </a:lnSpc>
            </a:pPr>
            <a:r>
              <a:rPr lang="en-CA" sz="3214" b="1" smtClean="0">
                <a:solidFill>
                  <a:srgbClr val="FFFFFF"/>
                </a:solidFill>
                <a:latin typeface="Courier New Bold"/>
                <a:cs typeface="Courier New Bold"/>
              </a:rPr>
              <a:t>Memory</a:t>
            </a:r>
          </a:p>
          <a:p>
            <a:pPr>
              <a:lnSpc>
                <a:spcPts val="3680"/>
              </a:lnSpc>
            </a:pPr>
            <a:endParaRPr lang="en-CA" sz="3204">
              <a:solidFill>
                <a:srgbClr val="000000"/>
              </a:solidFill>
            </a:endParaRPr>
          </a:p>
        </p:txBody>
      </p:sp>
      <p:sp>
        <p:nvSpPr>
          <p:cNvPr id="19" name="TextBox 19"/>
          <p:cNvSpPr txBox="1"/>
          <p:nvPr/>
        </p:nvSpPr>
        <p:spPr>
          <a:xfrm>
            <a:off x="482600" y="5499100"/>
            <a:ext cx="8661400" cy="381000"/>
          </a:xfrm>
          <a:prstGeom prst="rect">
            <a:avLst/>
          </a:prstGeom>
          <a:noFill/>
        </p:spPr>
        <p:txBody>
          <a:bodyPr vert="horz" wrap="none" lIns="0" tIns="0" rIns="0" bIns="0" rtlCol="0">
            <a:spAutoFit/>
          </a:bodyPr>
          <a:lstStyle/>
          <a:p>
            <a:pPr>
              <a:lnSpc>
                <a:spcPts val="2300"/>
              </a:lnSpc>
            </a:pPr>
            <a:r>
              <a:rPr lang="en-CA" sz="1903" smtClean="0">
                <a:solidFill>
                  <a:srgbClr val="000000"/>
                </a:solidFill>
                <a:latin typeface="Book Antiqua"/>
                <a:cs typeface="Book Antiqua"/>
              </a:rPr>
              <a:t>• Update data for all processor nodes who share the same data</a:t>
            </a:r>
          </a:p>
          <a:p>
            <a:pPr>
              <a:lnSpc>
                <a:spcPts val="2300"/>
              </a:lnSpc>
            </a:pPr>
            <a:endParaRPr lang="en-CA" sz="2004">
              <a:solidFill>
                <a:srgbClr val="000000"/>
              </a:solidFill>
            </a:endParaRPr>
          </a:p>
        </p:txBody>
      </p:sp>
      <p:sp>
        <p:nvSpPr>
          <p:cNvPr id="20" name="TextBox 20"/>
          <p:cNvSpPr txBox="1"/>
          <p:nvPr/>
        </p:nvSpPr>
        <p:spPr>
          <a:xfrm>
            <a:off x="482600" y="5854700"/>
            <a:ext cx="8661400" cy="647700"/>
          </a:xfrm>
          <a:prstGeom prst="rect">
            <a:avLst/>
          </a:prstGeom>
          <a:noFill/>
        </p:spPr>
        <p:txBody>
          <a:bodyPr vert="horz" wrap="none" lIns="0" tIns="0" rIns="0" bIns="0" rtlCol="0">
            <a:spAutoFit/>
          </a:bodyPr>
          <a:lstStyle/>
          <a:p>
            <a:pPr>
              <a:lnSpc>
                <a:spcPts val="2100"/>
              </a:lnSpc>
              <a:tabLst>
                <a:tab pos="342900" algn="l"/>
              </a:tabLst>
            </a:pPr>
            <a:r>
              <a:rPr lang="en-CA" sz="1903" smtClean="0">
                <a:solidFill>
                  <a:srgbClr val="000000"/>
                </a:solidFill>
                <a:latin typeface="Book Antiqua"/>
                <a:cs typeface="Book Antiqua"/>
              </a:rPr>
              <a:t>• For a processor node keeps updating the memory location, a lot of traffic</a:t>
            </a:r>
            <a:r>
              <a:rPr lang="en-CA" sz="2004" smtClean="0">
                <a:solidFill>
                  <a:srgbClr val="000000"/>
                </a:solidFill>
                <a:latin typeface="Times New Roman"/>
              </a:rPr>
              <a:t/>
            </a:r>
            <a:br>
              <a:rPr lang="en-CA" sz="2004" smtClean="0">
                <a:solidFill>
                  <a:srgbClr val="000000"/>
                </a:solidFill>
                <a:latin typeface="Times New Roman"/>
              </a:rPr>
            </a:br>
            <a:r>
              <a:rPr lang="en-CA" sz="1903" smtClean="0">
                <a:solidFill>
                  <a:srgbClr val="000000"/>
                </a:solidFill>
                <a:latin typeface="Book Antiqua"/>
                <a:cs typeface="Book Antiqua"/>
              </a:rPr>
              <a:t>	will be incurred</a:t>
            </a:r>
          </a:p>
          <a:p>
            <a:pPr>
              <a:lnSpc>
                <a:spcPts val="2100"/>
              </a:lnSpc>
            </a:pPr>
            <a:endParaRPr lang="en-CA" sz="2004">
              <a:solidFill>
                <a:srgbClr val="0000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58000"/>
          </a:xfrm>
          <a:prstGeom prst="rect">
            <a:avLst/>
          </a:prstGeom>
        </p:spPr>
      </p:pic>
      <p:sp>
        <p:nvSpPr>
          <p:cNvPr id="20" name="TextBox 2"/>
          <p:cNvSpPr txBox="1"/>
          <p:nvPr/>
        </p:nvSpPr>
        <p:spPr>
          <a:xfrm>
            <a:off x="406400" y="266700"/>
            <a:ext cx="8737600" cy="609600"/>
          </a:xfrm>
          <a:prstGeom prst="rect">
            <a:avLst/>
          </a:prstGeom>
          <a:noFill/>
        </p:spPr>
        <p:txBody>
          <a:bodyPr vert="horz" wrap="none" lIns="0" tIns="0" rIns="0" bIns="0" rtlCol="0">
            <a:spAutoFit/>
          </a:bodyPr>
          <a:lstStyle/>
          <a:p>
            <a:pPr>
              <a:lnSpc>
                <a:spcPts val="3680"/>
              </a:lnSpc>
            </a:pPr>
            <a:r>
              <a:rPr lang="en-CA" sz="3204" smtClean="0">
                <a:solidFill>
                  <a:srgbClr val="000000"/>
                </a:solidFill>
                <a:latin typeface="Arial"/>
                <a:cs typeface="Arial"/>
              </a:rPr>
              <a:t>Cache Coherence Protocol</a:t>
            </a:r>
          </a:p>
          <a:p>
            <a:pPr>
              <a:lnSpc>
                <a:spcPts val="3680"/>
              </a:lnSpc>
            </a:pPr>
            <a:endParaRPr lang="en-CA" sz="3204">
              <a:solidFill>
                <a:srgbClr val="000000"/>
              </a:solidFill>
            </a:endParaRPr>
          </a:p>
        </p:txBody>
      </p:sp>
      <p:sp>
        <p:nvSpPr>
          <p:cNvPr id="3" name="TextBox 3"/>
          <p:cNvSpPr txBox="1"/>
          <p:nvPr/>
        </p:nvSpPr>
        <p:spPr>
          <a:xfrm>
            <a:off x="406400" y="762000"/>
            <a:ext cx="8737600" cy="457200"/>
          </a:xfrm>
          <a:prstGeom prst="rect">
            <a:avLst/>
          </a:prstGeom>
          <a:noFill/>
        </p:spPr>
        <p:txBody>
          <a:bodyPr vert="horz" wrap="none" lIns="0" tIns="0" rIns="0" bIns="0" rtlCol="0">
            <a:spAutoFit/>
          </a:bodyPr>
          <a:lstStyle/>
          <a:p>
            <a:pPr>
              <a:lnSpc>
                <a:spcPts val="2760"/>
              </a:lnSpc>
            </a:pPr>
            <a:r>
              <a:rPr lang="en-CA" sz="2400" smtClean="0">
                <a:solidFill>
                  <a:srgbClr val="000000"/>
                </a:solidFill>
                <a:latin typeface="Arial"/>
                <a:cs typeface="Arial"/>
              </a:rPr>
              <a:t>(</a:t>
            </a:r>
            <a:r>
              <a:rPr lang="en-CA" sz="2400" smtClean="0">
                <a:solidFill>
                  <a:srgbClr val="FF0000"/>
                </a:solidFill>
                <a:latin typeface="Arial"/>
                <a:cs typeface="Arial"/>
              </a:rPr>
              <a:t>Update-based </a:t>
            </a:r>
            <a:r>
              <a:rPr lang="en-CA" sz="2400" smtClean="0">
                <a:solidFill>
                  <a:srgbClr val="000000"/>
                </a:solidFill>
                <a:latin typeface="Arial"/>
                <a:cs typeface="Arial"/>
              </a:rPr>
              <a:t>Protocol on </a:t>
            </a:r>
            <a:r>
              <a:rPr lang="en-CA" sz="2400" smtClean="0">
                <a:solidFill>
                  <a:srgbClr val="FF0000"/>
                </a:solidFill>
                <a:latin typeface="Arial"/>
                <a:cs typeface="Arial"/>
              </a:rPr>
              <a:t>Writeback</a:t>
            </a:r>
            <a:r>
              <a:rPr lang="en-CA" sz="2400" smtClean="0">
                <a:solidFill>
                  <a:srgbClr val="000000"/>
                </a:solidFill>
                <a:latin typeface="Arial"/>
                <a:cs typeface="Arial"/>
              </a:rPr>
              <a:t> cache)</a:t>
            </a:r>
          </a:p>
          <a:p>
            <a:pPr>
              <a:lnSpc>
                <a:spcPts val="2760"/>
              </a:lnSpc>
            </a:pPr>
            <a:endParaRPr lang="en-CA" sz="2400">
              <a:solidFill>
                <a:srgbClr val="000000"/>
              </a:solidFill>
            </a:endParaRPr>
          </a:p>
        </p:txBody>
      </p:sp>
      <p:sp>
        <p:nvSpPr>
          <p:cNvPr id="4" name="TextBox 4"/>
          <p:cNvSpPr txBox="1"/>
          <p:nvPr/>
        </p:nvSpPr>
        <p:spPr>
          <a:xfrm>
            <a:off x="1536700" y="1155700"/>
            <a:ext cx="2336800" cy="508000"/>
          </a:xfrm>
          <a:prstGeom prst="rect">
            <a:avLst/>
          </a:prstGeom>
          <a:noFill/>
        </p:spPr>
        <p:txBody>
          <a:bodyPr vert="horz" wrap="none" lIns="0" tIns="0" rIns="0" bIns="0" rtlCol="0">
            <a:spAutoFit/>
          </a:bodyPr>
          <a:lstStyle/>
          <a:p>
            <a:pPr>
              <a:lnSpc>
                <a:spcPts val="2700"/>
              </a:lnSpc>
              <a:tabLst>
                <a:tab pos="1905000" algn="l"/>
              </a:tabLst>
            </a:pPr>
            <a:r>
              <a:rPr lang="en-CA" sz="2410" b="1" smtClean="0">
                <a:solidFill>
                  <a:srgbClr val="000000"/>
                </a:solidFill>
                <a:latin typeface="Courier New Bold"/>
                <a:cs typeface="Courier New Bold"/>
              </a:rPr>
              <a:t>P	P</a:t>
            </a:r>
          </a:p>
          <a:p>
            <a:pPr>
              <a:lnSpc>
                <a:spcPts val="2760"/>
              </a:lnSpc>
            </a:pPr>
            <a:endParaRPr lang="en-CA" sz="2400">
              <a:solidFill>
                <a:srgbClr val="000000"/>
              </a:solidFill>
            </a:endParaRPr>
          </a:p>
        </p:txBody>
      </p:sp>
      <p:sp>
        <p:nvSpPr>
          <p:cNvPr id="5" name="TextBox 5"/>
          <p:cNvSpPr txBox="1"/>
          <p:nvPr/>
        </p:nvSpPr>
        <p:spPr>
          <a:xfrm>
            <a:off x="546100" y="1409700"/>
            <a:ext cx="3327400" cy="431800"/>
          </a:xfrm>
          <a:prstGeom prst="rect">
            <a:avLst/>
          </a:prstGeom>
          <a:noFill/>
        </p:spPr>
        <p:txBody>
          <a:bodyPr vert="horz" wrap="none" lIns="0" tIns="0" rIns="0" bIns="0" rtlCol="0">
            <a:spAutoFit/>
          </a:bodyPr>
          <a:lstStyle/>
          <a:p>
            <a:pPr>
              <a:lnSpc>
                <a:spcPts val="1600"/>
              </a:lnSpc>
            </a:pPr>
            <a:r>
              <a:rPr lang="en-CA" sz="1863" smtClean="0">
                <a:solidFill>
                  <a:srgbClr val="FF0000"/>
                </a:solidFill>
                <a:latin typeface="Book Antiqua"/>
                <a:cs typeface="Book Antiqua"/>
              </a:rPr>
              <a:t>Load X</a:t>
            </a:r>
          </a:p>
          <a:p>
            <a:pPr>
              <a:lnSpc>
                <a:spcPts val="1600"/>
              </a:lnSpc>
            </a:pPr>
            <a:endParaRPr lang="en-CA" sz="2004">
              <a:solidFill>
                <a:srgbClr val="000000"/>
              </a:solidFill>
            </a:endParaRPr>
          </a:p>
        </p:txBody>
      </p:sp>
      <p:sp>
        <p:nvSpPr>
          <p:cNvPr id="6" name="TextBox 6"/>
          <p:cNvSpPr txBox="1"/>
          <p:nvPr/>
        </p:nvSpPr>
        <p:spPr>
          <a:xfrm>
            <a:off x="1003300" y="2108200"/>
            <a:ext cx="2870200" cy="317500"/>
          </a:xfrm>
          <a:prstGeom prst="rect">
            <a:avLst/>
          </a:prstGeom>
          <a:noFill/>
        </p:spPr>
        <p:txBody>
          <a:bodyPr vert="horz" wrap="none" lIns="0" tIns="0" rIns="0" bIns="0" rtlCol="0">
            <a:spAutoFit/>
          </a:bodyPr>
          <a:lstStyle/>
          <a:p>
            <a:pPr>
              <a:lnSpc>
                <a:spcPts val="1800"/>
              </a:lnSpc>
              <a:tabLst>
                <a:tab pos="1892300" algn="l"/>
              </a:tabLst>
            </a:pPr>
            <a:r>
              <a:rPr lang="en-CA" sz="1608" b="1" smtClean="0">
                <a:solidFill>
                  <a:srgbClr val="000000"/>
                </a:solidFill>
                <a:latin typeface="Courier New Bold"/>
                <a:cs typeface="Courier New Bold"/>
              </a:rPr>
              <a:t>Cache	Cache</a:t>
            </a:r>
          </a:p>
          <a:p>
            <a:pPr>
              <a:lnSpc>
                <a:spcPts val="1840"/>
              </a:lnSpc>
            </a:pPr>
            <a:endParaRPr lang="en-CA" sz="1598">
              <a:solidFill>
                <a:srgbClr val="000000"/>
              </a:solidFill>
            </a:endParaRPr>
          </a:p>
        </p:txBody>
      </p:sp>
      <p:sp>
        <p:nvSpPr>
          <p:cNvPr id="7" name="TextBox 7"/>
          <p:cNvSpPr txBox="1"/>
          <p:nvPr/>
        </p:nvSpPr>
        <p:spPr>
          <a:xfrm>
            <a:off x="1714500" y="2374900"/>
            <a:ext cx="2159000" cy="292100"/>
          </a:xfrm>
          <a:prstGeom prst="rect">
            <a:avLst/>
          </a:prstGeom>
          <a:noFill/>
        </p:spPr>
        <p:txBody>
          <a:bodyPr vert="horz" wrap="none" lIns="0" tIns="0" rIns="0" bIns="0" rtlCol="0">
            <a:spAutoFit/>
          </a:bodyPr>
          <a:lstStyle/>
          <a:p>
            <a:pPr>
              <a:lnSpc>
                <a:spcPts val="1600"/>
              </a:lnSpc>
              <a:tabLst>
                <a:tab pos="419100" algn="l"/>
                <a:tab pos="1905000" algn="l"/>
              </a:tabLst>
            </a:pPr>
            <a:r>
              <a:rPr lang="en-CA" sz="1413" b="1" smtClean="0">
                <a:solidFill>
                  <a:srgbClr val="000000"/>
                </a:solidFill>
                <a:latin typeface="Courier New Bold"/>
                <a:cs typeface="Courier New Bold"/>
              </a:rPr>
              <a:t>X=	333	X=</a:t>
            </a:r>
          </a:p>
          <a:p>
            <a:pPr>
              <a:lnSpc>
                <a:spcPts val="1610"/>
              </a:lnSpc>
            </a:pPr>
            <a:endParaRPr lang="en-CA" sz="1403">
              <a:solidFill>
                <a:srgbClr val="000000"/>
              </a:solidFill>
            </a:endParaRPr>
          </a:p>
        </p:txBody>
      </p:sp>
      <p:sp>
        <p:nvSpPr>
          <p:cNvPr id="8" name="TextBox 8"/>
          <p:cNvSpPr txBox="1"/>
          <p:nvPr/>
        </p:nvSpPr>
        <p:spPr>
          <a:xfrm>
            <a:off x="1917700" y="2641600"/>
            <a:ext cx="1955800" cy="508000"/>
          </a:xfrm>
          <a:prstGeom prst="rect">
            <a:avLst/>
          </a:prstGeom>
          <a:noFill/>
        </p:spPr>
        <p:txBody>
          <a:bodyPr vert="horz" wrap="none" lIns="0" tIns="0" rIns="0" bIns="0" rtlCol="0">
            <a:spAutoFit/>
          </a:bodyPr>
          <a:lstStyle/>
          <a:p>
            <a:pPr>
              <a:lnSpc>
                <a:spcPts val="2700"/>
              </a:lnSpc>
            </a:pPr>
            <a:r>
              <a:rPr lang="en-CA" sz="2232" smtClean="0">
                <a:solidFill>
                  <a:srgbClr val="FF0000"/>
                </a:solidFill>
                <a:latin typeface="Book Antiqua"/>
                <a:cs typeface="Book Antiqua"/>
              </a:rPr>
              <a:t>Hit !</a:t>
            </a:r>
          </a:p>
          <a:p>
            <a:pPr>
              <a:lnSpc>
                <a:spcPts val="2760"/>
              </a:lnSpc>
            </a:pPr>
            <a:endParaRPr lang="en-CA" sz="2400">
              <a:solidFill>
                <a:srgbClr val="000000"/>
              </a:solidFill>
            </a:endParaRPr>
          </a:p>
        </p:txBody>
      </p:sp>
      <p:sp>
        <p:nvSpPr>
          <p:cNvPr id="9" name="TextBox 9"/>
          <p:cNvSpPr txBox="1"/>
          <p:nvPr/>
        </p:nvSpPr>
        <p:spPr>
          <a:xfrm>
            <a:off x="3975100" y="1270000"/>
            <a:ext cx="1866900" cy="431800"/>
          </a:xfrm>
          <a:prstGeom prst="rect">
            <a:avLst/>
          </a:prstGeom>
          <a:noFill/>
        </p:spPr>
        <p:txBody>
          <a:bodyPr vert="horz" wrap="none" lIns="0" tIns="0" rIns="0" bIns="0" rtlCol="0">
            <a:spAutoFit/>
          </a:bodyPr>
          <a:lstStyle/>
          <a:p>
            <a:pPr>
              <a:lnSpc>
                <a:spcPts val="2300"/>
              </a:lnSpc>
            </a:pPr>
            <a:r>
              <a:rPr lang="en-CA" sz="1903" smtClean="0">
                <a:solidFill>
                  <a:srgbClr val="FF0000"/>
                </a:solidFill>
                <a:latin typeface="Book Antiqua"/>
                <a:cs typeface="Book Antiqua"/>
              </a:rPr>
              <a:t>Store X</a:t>
            </a:r>
          </a:p>
          <a:p>
            <a:pPr>
              <a:lnSpc>
                <a:spcPts val="2300"/>
              </a:lnSpc>
            </a:pPr>
            <a:endParaRPr lang="en-CA" sz="2004">
              <a:solidFill>
                <a:srgbClr val="000000"/>
              </a:solidFill>
            </a:endParaRPr>
          </a:p>
        </p:txBody>
      </p:sp>
      <p:sp>
        <p:nvSpPr>
          <p:cNvPr id="10" name="TextBox 10"/>
          <p:cNvSpPr txBox="1"/>
          <p:nvPr/>
        </p:nvSpPr>
        <p:spPr>
          <a:xfrm>
            <a:off x="4038600" y="2374900"/>
            <a:ext cx="1803400" cy="292100"/>
          </a:xfrm>
          <a:prstGeom prst="rect">
            <a:avLst/>
          </a:prstGeom>
          <a:noFill/>
        </p:spPr>
        <p:txBody>
          <a:bodyPr vert="horz" wrap="none" lIns="0" tIns="0" rIns="0" bIns="0" rtlCol="0">
            <a:spAutoFit/>
          </a:bodyPr>
          <a:lstStyle/>
          <a:p>
            <a:pPr>
              <a:lnSpc>
                <a:spcPts val="1600"/>
              </a:lnSpc>
            </a:pPr>
            <a:r>
              <a:rPr lang="en-CA" sz="1413" b="1" smtClean="0">
                <a:solidFill>
                  <a:srgbClr val="000000"/>
                </a:solidFill>
                <a:latin typeface="Courier New Bold"/>
                <a:cs typeface="Courier New Bold"/>
              </a:rPr>
              <a:t>333</a:t>
            </a:r>
          </a:p>
          <a:p>
            <a:pPr>
              <a:lnSpc>
                <a:spcPts val="1610"/>
              </a:lnSpc>
            </a:pPr>
            <a:endParaRPr lang="en-CA" sz="1403">
              <a:solidFill>
                <a:srgbClr val="000000"/>
              </a:solidFill>
            </a:endParaRPr>
          </a:p>
        </p:txBody>
      </p:sp>
      <p:sp>
        <p:nvSpPr>
          <p:cNvPr id="11" name="TextBox 11"/>
          <p:cNvSpPr txBox="1"/>
          <p:nvPr/>
        </p:nvSpPr>
        <p:spPr>
          <a:xfrm>
            <a:off x="6489700" y="1155700"/>
            <a:ext cx="2540000" cy="508000"/>
          </a:xfrm>
          <a:prstGeom prst="rect">
            <a:avLst/>
          </a:prstGeom>
          <a:noFill/>
        </p:spPr>
        <p:txBody>
          <a:bodyPr vert="horz" wrap="none" lIns="0" tIns="0" rIns="0" bIns="0" rtlCol="0">
            <a:spAutoFit/>
          </a:bodyPr>
          <a:lstStyle/>
          <a:p>
            <a:pPr>
              <a:lnSpc>
                <a:spcPts val="2700"/>
              </a:lnSpc>
            </a:pPr>
            <a:r>
              <a:rPr lang="en-CA" sz="2410" b="1" smtClean="0">
                <a:solidFill>
                  <a:srgbClr val="000000"/>
                </a:solidFill>
                <a:latin typeface="Courier New Bold"/>
                <a:cs typeface="Courier New Bold"/>
              </a:rPr>
              <a:t>P</a:t>
            </a:r>
          </a:p>
          <a:p>
            <a:pPr>
              <a:lnSpc>
                <a:spcPts val="2760"/>
              </a:lnSpc>
            </a:pPr>
            <a:endParaRPr lang="en-CA" sz="2400">
              <a:solidFill>
                <a:srgbClr val="000000"/>
              </a:solidFill>
            </a:endParaRPr>
          </a:p>
        </p:txBody>
      </p:sp>
      <p:sp>
        <p:nvSpPr>
          <p:cNvPr id="12" name="TextBox 12"/>
          <p:cNvSpPr txBox="1"/>
          <p:nvPr/>
        </p:nvSpPr>
        <p:spPr>
          <a:xfrm>
            <a:off x="5956300" y="2108200"/>
            <a:ext cx="3073400" cy="317500"/>
          </a:xfrm>
          <a:prstGeom prst="rect">
            <a:avLst/>
          </a:prstGeom>
          <a:noFill/>
        </p:spPr>
        <p:txBody>
          <a:bodyPr vert="horz" wrap="none" lIns="0" tIns="0" rIns="0" bIns="0" rtlCol="0">
            <a:spAutoFit/>
          </a:bodyPr>
          <a:lstStyle/>
          <a:p>
            <a:pPr>
              <a:lnSpc>
                <a:spcPts val="1800"/>
              </a:lnSpc>
            </a:pPr>
            <a:r>
              <a:rPr lang="en-CA" sz="1608" b="1" smtClean="0">
                <a:solidFill>
                  <a:srgbClr val="000000"/>
                </a:solidFill>
                <a:latin typeface="Courier New Bold"/>
                <a:cs typeface="Courier New Bold"/>
              </a:rPr>
              <a:t>Cache</a:t>
            </a:r>
          </a:p>
          <a:p>
            <a:pPr>
              <a:lnSpc>
                <a:spcPts val="1840"/>
              </a:lnSpc>
            </a:pPr>
            <a:endParaRPr lang="en-CA" sz="1598">
              <a:solidFill>
                <a:srgbClr val="000000"/>
              </a:solidFill>
            </a:endParaRPr>
          </a:p>
        </p:txBody>
      </p:sp>
      <p:sp>
        <p:nvSpPr>
          <p:cNvPr id="13" name="TextBox 13"/>
          <p:cNvSpPr txBox="1"/>
          <p:nvPr/>
        </p:nvSpPr>
        <p:spPr>
          <a:xfrm>
            <a:off x="6667500" y="2374900"/>
            <a:ext cx="2362200" cy="292100"/>
          </a:xfrm>
          <a:prstGeom prst="rect">
            <a:avLst/>
          </a:prstGeom>
          <a:noFill/>
        </p:spPr>
        <p:txBody>
          <a:bodyPr vert="horz" wrap="none" lIns="0" tIns="0" rIns="0" bIns="0" rtlCol="0">
            <a:spAutoFit/>
          </a:bodyPr>
          <a:lstStyle/>
          <a:p>
            <a:pPr>
              <a:lnSpc>
                <a:spcPts val="1600"/>
              </a:lnSpc>
              <a:tabLst>
                <a:tab pos="419100" algn="l"/>
              </a:tabLst>
            </a:pPr>
            <a:r>
              <a:rPr lang="en-CA" sz="1413" b="1" smtClean="0">
                <a:solidFill>
                  <a:srgbClr val="000000"/>
                </a:solidFill>
                <a:latin typeface="Courier New Bold"/>
                <a:cs typeface="Courier New Bold"/>
              </a:rPr>
              <a:t>X=	333</a:t>
            </a:r>
          </a:p>
          <a:p>
            <a:pPr>
              <a:lnSpc>
                <a:spcPts val="1610"/>
              </a:lnSpc>
            </a:pPr>
            <a:endParaRPr lang="en-CA" sz="1403">
              <a:solidFill>
                <a:srgbClr val="000000"/>
              </a:solidFill>
            </a:endParaRPr>
          </a:p>
        </p:txBody>
      </p:sp>
      <p:sp>
        <p:nvSpPr>
          <p:cNvPr id="14" name="TextBox 14"/>
          <p:cNvSpPr txBox="1"/>
          <p:nvPr/>
        </p:nvSpPr>
        <p:spPr>
          <a:xfrm>
            <a:off x="2603500" y="3162300"/>
            <a:ext cx="939800" cy="381000"/>
          </a:xfrm>
          <a:prstGeom prst="rect">
            <a:avLst/>
          </a:prstGeom>
          <a:noFill/>
        </p:spPr>
        <p:txBody>
          <a:bodyPr vert="horz" wrap="none" lIns="0" tIns="0" rIns="0" bIns="0" rtlCol="0">
            <a:spAutoFit/>
          </a:bodyPr>
          <a:lstStyle/>
          <a:p>
            <a:pPr>
              <a:lnSpc>
                <a:spcPts val="2300"/>
              </a:lnSpc>
            </a:pPr>
            <a:r>
              <a:rPr lang="en-CA" sz="1903" smtClean="0">
                <a:solidFill>
                  <a:srgbClr val="000000"/>
                </a:solidFill>
                <a:latin typeface="Book Antiqua"/>
                <a:cs typeface="Book Antiqua"/>
              </a:rPr>
              <a:t>update</a:t>
            </a:r>
          </a:p>
          <a:p>
            <a:pPr>
              <a:lnSpc>
                <a:spcPts val="2300"/>
              </a:lnSpc>
            </a:pPr>
            <a:endParaRPr/>
          </a:p>
        </p:txBody>
      </p:sp>
      <p:sp>
        <p:nvSpPr>
          <p:cNvPr id="15" name="TextBox 15"/>
          <p:cNvSpPr txBox="1"/>
          <p:nvPr/>
        </p:nvSpPr>
        <p:spPr>
          <a:xfrm>
            <a:off x="5041900" y="3136900"/>
            <a:ext cx="939800" cy="381000"/>
          </a:xfrm>
          <a:prstGeom prst="rect">
            <a:avLst/>
          </a:prstGeom>
          <a:noFill/>
        </p:spPr>
        <p:txBody>
          <a:bodyPr vert="horz" wrap="none" lIns="0" tIns="0" rIns="0" bIns="0" rtlCol="0">
            <a:spAutoFit/>
          </a:bodyPr>
          <a:lstStyle/>
          <a:p>
            <a:pPr>
              <a:lnSpc>
                <a:spcPts val="2300"/>
              </a:lnSpc>
            </a:pPr>
            <a:r>
              <a:rPr lang="en-CA" sz="1903" smtClean="0">
                <a:solidFill>
                  <a:srgbClr val="000000"/>
                </a:solidFill>
                <a:latin typeface="Book Antiqua"/>
                <a:cs typeface="Book Antiqua"/>
              </a:rPr>
              <a:t>update</a:t>
            </a:r>
          </a:p>
          <a:p>
            <a:pPr>
              <a:lnSpc>
                <a:spcPts val="2300"/>
              </a:lnSpc>
            </a:pPr>
            <a:endParaRPr/>
          </a:p>
        </p:txBody>
      </p:sp>
      <p:sp>
        <p:nvSpPr>
          <p:cNvPr id="16" name="TextBox 16"/>
          <p:cNvSpPr txBox="1"/>
          <p:nvPr/>
        </p:nvSpPr>
        <p:spPr>
          <a:xfrm>
            <a:off x="7289800" y="3784600"/>
            <a:ext cx="1854200" cy="381000"/>
          </a:xfrm>
          <a:prstGeom prst="rect">
            <a:avLst/>
          </a:prstGeom>
          <a:noFill/>
        </p:spPr>
        <p:txBody>
          <a:bodyPr vert="horz" wrap="none" lIns="0" tIns="0" rIns="0" bIns="0" rtlCol="0">
            <a:spAutoFit/>
          </a:bodyPr>
          <a:lstStyle/>
          <a:p>
            <a:pPr>
              <a:lnSpc>
                <a:spcPts val="2300"/>
              </a:lnSpc>
            </a:pPr>
            <a:r>
              <a:rPr lang="en-CA" sz="1913" b="1" smtClean="0">
                <a:solidFill>
                  <a:srgbClr val="000000"/>
                </a:solidFill>
                <a:latin typeface="Courier New Bold"/>
                <a:cs typeface="Courier New Bold"/>
              </a:rPr>
              <a:t>Bus transact</a:t>
            </a:r>
          </a:p>
          <a:p>
            <a:pPr>
              <a:lnSpc>
                <a:spcPts val="2300"/>
              </a:lnSpc>
            </a:pPr>
            <a:endParaRPr lang="en-CA" sz="2004">
              <a:solidFill>
                <a:srgbClr val="000000"/>
              </a:solidFill>
            </a:endParaRPr>
          </a:p>
        </p:txBody>
      </p:sp>
      <p:sp>
        <p:nvSpPr>
          <p:cNvPr id="17" name="TextBox 17"/>
          <p:cNvSpPr txBox="1"/>
          <p:nvPr/>
        </p:nvSpPr>
        <p:spPr>
          <a:xfrm>
            <a:off x="1231900" y="4254500"/>
            <a:ext cx="7912100" cy="609600"/>
          </a:xfrm>
          <a:prstGeom prst="rect">
            <a:avLst/>
          </a:prstGeom>
          <a:noFill/>
        </p:spPr>
        <p:txBody>
          <a:bodyPr vert="horz" wrap="none" lIns="0" tIns="0" rIns="0" bIns="0" rtlCol="0">
            <a:spAutoFit/>
          </a:bodyPr>
          <a:lstStyle/>
          <a:p>
            <a:pPr>
              <a:lnSpc>
                <a:spcPts val="3680"/>
              </a:lnSpc>
            </a:pPr>
            <a:r>
              <a:rPr lang="en-CA" sz="3214" b="1" smtClean="0">
                <a:solidFill>
                  <a:srgbClr val="FFFFFF"/>
                </a:solidFill>
                <a:latin typeface="Courier New Bold"/>
                <a:cs typeface="Courier New Bold"/>
              </a:rPr>
              <a:t>Memory</a:t>
            </a:r>
          </a:p>
          <a:p>
            <a:pPr>
              <a:lnSpc>
                <a:spcPts val="3680"/>
              </a:lnSpc>
            </a:pPr>
            <a:endParaRPr lang="en-CA" sz="3204">
              <a:solidFill>
                <a:srgbClr val="000000"/>
              </a:solidFill>
            </a:endParaRPr>
          </a:p>
        </p:txBody>
      </p:sp>
      <p:sp>
        <p:nvSpPr>
          <p:cNvPr id="18" name="TextBox 18"/>
          <p:cNvSpPr txBox="1"/>
          <p:nvPr/>
        </p:nvSpPr>
        <p:spPr>
          <a:xfrm>
            <a:off x="482600" y="5499100"/>
            <a:ext cx="8661400" cy="381000"/>
          </a:xfrm>
          <a:prstGeom prst="rect">
            <a:avLst/>
          </a:prstGeom>
          <a:noFill/>
        </p:spPr>
        <p:txBody>
          <a:bodyPr vert="horz" wrap="none" lIns="0" tIns="0" rIns="0" bIns="0" rtlCol="0">
            <a:spAutoFit/>
          </a:bodyPr>
          <a:lstStyle/>
          <a:p>
            <a:pPr>
              <a:lnSpc>
                <a:spcPts val="2300"/>
              </a:lnSpc>
            </a:pPr>
            <a:r>
              <a:rPr lang="en-CA" sz="1903" smtClean="0">
                <a:solidFill>
                  <a:srgbClr val="000000"/>
                </a:solidFill>
                <a:latin typeface="Book Antiqua"/>
                <a:cs typeface="Book Antiqua"/>
              </a:rPr>
              <a:t>• Update data for all processor nodes who share the same data</a:t>
            </a:r>
          </a:p>
          <a:p>
            <a:pPr>
              <a:lnSpc>
                <a:spcPts val="2300"/>
              </a:lnSpc>
            </a:pPr>
            <a:endParaRPr lang="en-CA" sz="2004">
              <a:solidFill>
                <a:srgbClr val="000000"/>
              </a:solidFill>
            </a:endParaRPr>
          </a:p>
        </p:txBody>
      </p:sp>
      <p:sp>
        <p:nvSpPr>
          <p:cNvPr id="19" name="TextBox 19"/>
          <p:cNvSpPr txBox="1"/>
          <p:nvPr/>
        </p:nvSpPr>
        <p:spPr>
          <a:xfrm>
            <a:off x="482600" y="5854700"/>
            <a:ext cx="8661400" cy="647700"/>
          </a:xfrm>
          <a:prstGeom prst="rect">
            <a:avLst/>
          </a:prstGeom>
          <a:noFill/>
        </p:spPr>
        <p:txBody>
          <a:bodyPr vert="horz" wrap="none" lIns="0" tIns="0" rIns="0" bIns="0" rtlCol="0">
            <a:spAutoFit/>
          </a:bodyPr>
          <a:lstStyle/>
          <a:p>
            <a:pPr>
              <a:lnSpc>
                <a:spcPts val="2100"/>
              </a:lnSpc>
              <a:tabLst>
                <a:tab pos="342900" algn="l"/>
              </a:tabLst>
            </a:pPr>
            <a:r>
              <a:rPr lang="en-CA" sz="1903" smtClean="0">
                <a:solidFill>
                  <a:srgbClr val="000000"/>
                </a:solidFill>
                <a:latin typeface="Book Antiqua"/>
                <a:cs typeface="Book Antiqua"/>
              </a:rPr>
              <a:t>• For a processor node keeps updating the memory location, a lot of traffic</a:t>
            </a:r>
            <a:r>
              <a:rPr lang="en-CA" sz="2004" smtClean="0">
                <a:solidFill>
                  <a:srgbClr val="000000"/>
                </a:solidFill>
                <a:latin typeface="Times New Roman"/>
              </a:rPr>
              <a:t/>
            </a:r>
            <a:br>
              <a:rPr lang="en-CA" sz="2004" smtClean="0">
                <a:solidFill>
                  <a:srgbClr val="000000"/>
                </a:solidFill>
                <a:latin typeface="Times New Roman"/>
              </a:rPr>
            </a:br>
            <a:r>
              <a:rPr lang="en-CA" sz="1903" smtClean="0">
                <a:solidFill>
                  <a:srgbClr val="000000"/>
                </a:solidFill>
                <a:latin typeface="Book Antiqua"/>
                <a:cs typeface="Book Antiqua"/>
              </a:rPr>
              <a:t>	will be incurred</a:t>
            </a:r>
          </a:p>
          <a:p>
            <a:pPr>
              <a:lnSpc>
                <a:spcPts val="2100"/>
              </a:lnSpc>
            </a:pPr>
            <a:endParaRPr lang="en-CA" sz="2004">
              <a:solidFill>
                <a:srgbClr val="00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58000"/>
          </a:xfrm>
          <a:prstGeom prst="rect">
            <a:avLst/>
          </a:prstGeom>
        </p:spPr>
      </p:pic>
      <p:sp>
        <p:nvSpPr>
          <p:cNvPr id="21" name="TextBox 2"/>
          <p:cNvSpPr txBox="1"/>
          <p:nvPr/>
        </p:nvSpPr>
        <p:spPr>
          <a:xfrm>
            <a:off x="406400" y="266700"/>
            <a:ext cx="8737600" cy="609600"/>
          </a:xfrm>
          <a:prstGeom prst="rect">
            <a:avLst/>
          </a:prstGeom>
          <a:noFill/>
        </p:spPr>
        <p:txBody>
          <a:bodyPr vert="horz" wrap="none" lIns="0" tIns="0" rIns="0" bIns="0" rtlCol="0">
            <a:spAutoFit/>
          </a:bodyPr>
          <a:lstStyle/>
          <a:p>
            <a:pPr>
              <a:lnSpc>
                <a:spcPts val="3680"/>
              </a:lnSpc>
            </a:pPr>
            <a:r>
              <a:rPr lang="en-CA" sz="3204" smtClean="0">
                <a:solidFill>
                  <a:srgbClr val="000000"/>
                </a:solidFill>
                <a:latin typeface="Arial"/>
                <a:cs typeface="Arial"/>
              </a:rPr>
              <a:t>Cache Coherence Protocol</a:t>
            </a:r>
          </a:p>
          <a:p>
            <a:pPr>
              <a:lnSpc>
                <a:spcPts val="3680"/>
              </a:lnSpc>
            </a:pPr>
            <a:endParaRPr lang="en-CA" sz="3204">
              <a:solidFill>
                <a:srgbClr val="000000"/>
              </a:solidFill>
            </a:endParaRPr>
          </a:p>
        </p:txBody>
      </p:sp>
      <p:sp>
        <p:nvSpPr>
          <p:cNvPr id="3" name="TextBox 3"/>
          <p:cNvSpPr txBox="1"/>
          <p:nvPr/>
        </p:nvSpPr>
        <p:spPr>
          <a:xfrm>
            <a:off x="406400" y="762000"/>
            <a:ext cx="8737600" cy="457200"/>
          </a:xfrm>
          <a:prstGeom prst="rect">
            <a:avLst/>
          </a:prstGeom>
          <a:noFill/>
        </p:spPr>
        <p:txBody>
          <a:bodyPr vert="horz" wrap="none" lIns="0" tIns="0" rIns="0" bIns="0" rtlCol="0">
            <a:spAutoFit/>
          </a:bodyPr>
          <a:lstStyle/>
          <a:p>
            <a:pPr>
              <a:lnSpc>
                <a:spcPts val="2760"/>
              </a:lnSpc>
            </a:pPr>
            <a:r>
              <a:rPr lang="en-CA" sz="2400" smtClean="0">
                <a:solidFill>
                  <a:srgbClr val="000000"/>
                </a:solidFill>
                <a:latin typeface="Arial"/>
                <a:cs typeface="Arial"/>
              </a:rPr>
              <a:t>(</a:t>
            </a:r>
            <a:r>
              <a:rPr lang="en-CA" sz="2400" smtClean="0">
                <a:solidFill>
                  <a:srgbClr val="FF0000"/>
                </a:solidFill>
                <a:latin typeface="Arial"/>
                <a:cs typeface="Arial"/>
              </a:rPr>
              <a:t>Invalidation-based </a:t>
            </a:r>
            <a:r>
              <a:rPr lang="en-CA" sz="2400" smtClean="0">
                <a:solidFill>
                  <a:srgbClr val="000000"/>
                </a:solidFill>
                <a:latin typeface="Arial"/>
                <a:cs typeface="Arial"/>
              </a:rPr>
              <a:t>Protocol on </a:t>
            </a:r>
            <a:r>
              <a:rPr lang="en-CA" sz="2400" smtClean="0">
                <a:solidFill>
                  <a:srgbClr val="FF0000"/>
                </a:solidFill>
                <a:latin typeface="Arial"/>
                <a:cs typeface="Arial"/>
              </a:rPr>
              <a:t>Writeback</a:t>
            </a:r>
            <a:r>
              <a:rPr lang="en-CA" sz="2400" smtClean="0">
                <a:solidFill>
                  <a:srgbClr val="000000"/>
                </a:solidFill>
                <a:latin typeface="Arial"/>
                <a:cs typeface="Arial"/>
              </a:rPr>
              <a:t> cache)</a:t>
            </a:r>
          </a:p>
          <a:p>
            <a:pPr>
              <a:lnSpc>
                <a:spcPts val="2760"/>
              </a:lnSpc>
            </a:pPr>
            <a:endParaRPr lang="en-CA" sz="2400">
              <a:solidFill>
                <a:srgbClr val="000000"/>
              </a:solidFill>
            </a:endParaRPr>
          </a:p>
        </p:txBody>
      </p:sp>
      <p:sp>
        <p:nvSpPr>
          <p:cNvPr id="4" name="TextBox 4"/>
          <p:cNvSpPr txBox="1"/>
          <p:nvPr/>
        </p:nvSpPr>
        <p:spPr>
          <a:xfrm>
            <a:off x="1536700" y="1155700"/>
            <a:ext cx="1270000" cy="508000"/>
          </a:xfrm>
          <a:prstGeom prst="rect">
            <a:avLst/>
          </a:prstGeom>
          <a:noFill/>
        </p:spPr>
        <p:txBody>
          <a:bodyPr vert="horz" wrap="none" lIns="0" tIns="0" rIns="0" bIns="0" rtlCol="0">
            <a:spAutoFit/>
          </a:bodyPr>
          <a:lstStyle/>
          <a:p>
            <a:pPr>
              <a:lnSpc>
                <a:spcPts val="2700"/>
              </a:lnSpc>
            </a:pPr>
            <a:r>
              <a:rPr lang="en-CA" sz="2410" b="1" smtClean="0">
                <a:solidFill>
                  <a:srgbClr val="000000"/>
                </a:solidFill>
                <a:latin typeface="Courier New Bold"/>
                <a:cs typeface="Courier New Bold"/>
              </a:rPr>
              <a:t>P</a:t>
            </a:r>
          </a:p>
          <a:p>
            <a:pPr>
              <a:lnSpc>
                <a:spcPts val="2760"/>
              </a:lnSpc>
            </a:pPr>
            <a:endParaRPr lang="en-CA" sz="2400">
              <a:solidFill>
                <a:srgbClr val="000000"/>
              </a:solidFill>
            </a:endParaRPr>
          </a:p>
        </p:txBody>
      </p:sp>
      <p:sp>
        <p:nvSpPr>
          <p:cNvPr id="5" name="TextBox 5"/>
          <p:cNvSpPr txBox="1"/>
          <p:nvPr/>
        </p:nvSpPr>
        <p:spPr>
          <a:xfrm>
            <a:off x="1003300" y="2108200"/>
            <a:ext cx="1803400" cy="317500"/>
          </a:xfrm>
          <a:prstGeom prst="rect">
            <a:avLst/>
          </a:prstGeom>
          <a:noFill/>
        </p:spPr>
        <p:txBody>
          <a:bodyPr vert="horz" wrap="none" lIns="0" tIns="0" rIns="0" bIns="0" rtlCol="0">
            <a:spAutoFit/>
          </a:bodyPr>
          <a:lstStyle/>
          <a:p>
            <a:pPr>
              <a:lnSpc>
                <a:spcPts val="1800"/>
              </a:lnSpc>
            </a:pPr>
            <a:r>
              <a:rPr lang="en-CA" sz="1608" b="1" smtClean="0">
                <a:solidFill>
                  <a:srgbClr val="000000"/>
                </a:solidFill>
                <a:latin typeface="Courier New Bold"/>
                <a:cs typeface="Courier New Bold"/>
              </a:rPr>
              <a:t>Cache</a:t>
            </a:r>
          </a:p>
          <a:p>
            <a:pPr>
              <a:lnSpc>
                <a:spcPts val="1840"/>
              </a:lnSpc>
            </a:pPr>
            <a:endParaRPr lang="en-CA" sz="1598">
              <a:solidFill>
                <a:srgbClr val="000000"/>
              </a:solidFill>
            </a:endParaRPr>
          </a:p>
        </p:txBody>
      </p:sp>
      <p:sp>
        <p:nvSpPr>
          <p:cNvPr id="6" name="TextBox 6"/>
          <p:cNvSpPr txBox="1"/>
          <p:nvPr/>
        </p:nvSpPr>
        <p:spPr>
          <a:xfrm>
            <a:off x="1701800" y="2387600"/>
            <a:ext cx="1104900" cy="292100"/>
          </a:xfrm>
          <a:prstGeom prst="rect">
            <a:avLst/>
          </a:prstGeom>
          <a:noFill/>
        </p:spPr>
        <p:txBody>
          <a:bodyPr vert="horz" wrap="none" lIns="0" tIns="0" rIns="0" bIns="0" rtlCol="0">
            <a:spAutoFit/>
          </a:bodyPr>
          <a:lstStyle/>
          <a:p>
            <a:pPr>
              <a:lnSpc>
                <a:spcPts val="1600"/>
              </a:lnSpc>
            </a:pPr>
            <a:r>
              <a:rPr lang="en-CA" sz="1413" b="1" smtClean="0">
                <a:solidFill>
                  <a:srgbClr val="000000"/>
                </a:solidFill>
                <a:latin typeface="Courier New Bold"/>
                <a:cs typeface="Courier New Bold"/>
              </a:rPr>
              <a:t>X= -100</a:t>
            </a:r>
          </a:p>
          <a:p>
            <a:pPr>
              <a:lnSpc>
                <a:spcPts val="1610"/>
              </a:lnSpc>
            </a:pPr>
            <a:endParaRPr lang="en-CA" sz="1403">
              <a:solidFill>
                <a:srgbClr val="000000"/>
              </a:solidFill>
            </a:endParaRPr>
          </a:p>
        </p:txBody>
      </p:sp>
      <p:sp>
        <p:nvSpPr>
          <p:cNvPr id="7" name="TextBox 7"/>
          <p:cNvSpPr txBox="1"/>
          <p:nvPr/>
        </p:nvSpPr>
        <p:spPr>
          <a:xfrm>
            <a:off x="3441700" y="1155700"/>
            <a:ext cx="1104900" cy="508000"/>
          </a:xfrm>
          <a:prstGeom prst="rect">
            <a:avLst/>
          </a:prstGeom>
          <a:noFill/>
        </p:spPr>
        <p:txBody>
          <a:bodyPr vert="horz" wrap="none" lIns="0" tIns="0" rIns="0" bIns="0" rtlCol="0">
            <a:spAutoFit/>
          </a:bodyPr>
          <a:lstStyle/>
          <a:p>
            <a:pPr>
              <a:lnSpc>
                <a:spcPts val="2700"/>
              </a:lnSpc>
            </a:pPr>
            <a:r>
              <a:rPr lang="en-CA" sz="2410" b="1" smtClean="0">
                <a:solidFill>
                  <a:srgbClr val="000000"/>
                </a:solidFill>
                <a:latin typeface="Courier New Bold"/>
                <a:cs typeface="Courier New Bold"/>
              </a:rPr>
              <a:t>P</a:t>
            </a:r>
          </a:p>
          <a:p>
            <a:pPr>
              <a:lnSpc>
                <a:spcPts val="2760"/>
              </a:lnSpc>
            </a:pPr>
            <a:endParaRPr lang="en-CA" sz="2400">
              <a:solidFill>
                <a:srgbClr val="000000"/>
              </a:solidFill>
            </a:endParaRPr>
          </a:p>
        </p:txBody>
      </p:sp>
      <p:sp>
        <p:nvSpPr>
          <p:cNvPr id="8" name="TextBox 8"/>
          <p:cNvSpPr txBox="1"/>
          <p:nvPr/>
        </p:nvSpPr>
        <p:spPr>
          <a:xfrm>
            <a:off x="2908300" y="2108200"/>
            <a:ext cx="1638300" cy="317500"/>
          </a:xfrm>
          <a:prstGeom prst="rect">
            <a:avLst/>
          </a:prstGeom>
          <a:noFill/>
        </p:spPr>
        <p:txBody>
          <a:bodyPr vert="horz" wrap="none" lIns="0" tIns="0" rIns="0" bIns="0" rtlCol="0">
            <a:spAutoFit/>
          </a:bodyPr>
          <a:lstStyle/>
          <a:p>
            <a:pPr>
              <a:lnSpc>
                <a:spcPts val="1800"/>
              </a:lnSpc>
            </a:pPr>
            <a:r>
              <a:rPr lang="en-CA" sz="1608" b="1" smtClean="0">
                <a:solidFill>
                  <a:srgbClr val="000000"/>
                </a:solidFill>
                <a:latin typeface="Courier New Bold"/>
                <a:cs typeface="Courier New Bold"/>
              </a:rPr>
              <a:t>Cache</a:t>
            </a:r>
          </a:p>
          <a:p>
            <a:pPr>
              <a:lnSpc>
                <a:spcPts val="1840"/>
              </a:lnSpc>
            </a:pPr>
            <a:endParaRPr lang="en-CA" sz="1598">
              <a:solidFill>
                <a:srgbClr val="000000"/>
              </a:solidFill>
            </a:endParaRPr>
          </a:p>
        </p:txBody>
      </p:sp>
      <p:sp>
        <p:nvSpPr>
          <p:cNvPr id="9" name="TextBox 9"/>
          <p:cNvSpPr txBox="1"/>
          <p:nvPr/>
        </p:nvSpPr>
        <p:spPr>
          <a:xfrm>
            <a:off x="3606800" y="2387600"/>
            <a:ext cx="939800" cy="292100"/>
          </a:xfrm>
          <a:prstGeom prst="rect">
            <a:avLst/>
          </a:prstGeom>
          <a:noFill/>
        </p:spPr>
        <p:txBody>
          <a:bodyPr vert="horz" wrap="none" lIns="0" tIns="0" rIns="0" bIns="0" rtlCol="0">
            <a:spAutoFit/>
          </a:bodyPr>
          <a:lstStyle/>
          <a:p>
            <a:pPr>
              <a:lnSpc>
                <a:spcPts val="1600"/>
              </a:lnSpc>
            </a:pPr>
            <a:r>
              <a:rPr lang="en-CA" sz="1413" b="1" smtClean="0">
                <a:solidFill>
                  <a:srgbClr val="000000"/>
                </a:solidFill>
                <a:latin typeface="Courier New Bold"/>
                <a:cs typeface="Courier New Bold"/>
              </a:rPr>
              <a:t>X= -100</a:t>
            </a:r>
          </a:p>
          <a:p>
            <a:pPr>
              <a:lnSpc>
                <a:spcPts val="1610"/>
              </a:lnSpc>
            </a:pPr>
            <a:endParaRPr lang="en-CA" sz="1403">
              <a:solidFill>
                <a:srgbClr val="000000"/>
              </a:solidFill>
            </a:endParaRPr>
          </a:p>
        </p:txBody>
      </p:sp>
      <p:sp>
        <p:nvSpPr>
          <p:cNvPr id="10" name="TextBox 10"/>
          <p:cNvSpPr txBox="1"/>
          <p:nvPr/>
        </p:nvSpPr>
        <p:spPr>
          <a:xfrm>
            <a:off x="6489700" y="1155700"/>
            <a:ext cx="495300" cy="508000"/>
          </a:xfrm>
          <a:prstGeom prst="rect">
            <a:avLst/>
          </a:prstGeom>
          <a:noFill/>
        </p:spPr>
        <p:txBody>
          <a:bodyPr vert="horz" wrap="none" lIns="0" tIns="0" rIns="0" bIns="0" rtlCol="0">
            <a:spAutoFit/>
          </a:bodyPr>
          <a:lstStyle/>
          <a:p>
            <a:pPr>
              <a:lnSpc>
                <a:spcPts val="2700"/>
              </a:lnSpc>
            </a:pPr>
            <a:r>
              <a:rPr lang="en-CA" sz="2410" b="1" smtClean="0">
                <a:solidFill>
                  <a:srgbClr val="000000"/>
                </a:solidFill>
                <a:latin typeface="Courier New Bold"/>
                <a:cs typeface="Courier New Bold"/>
              </a:rPr>
              <a:t>P</a:t>
            </a:r>
          </a:p>
          <a:p>
            <a:pPr>
              <a:lnSpc>
                <a:spcPts val="2760"/>
              </a:lnSpc>
            </a:pPr>
            <a:endParaRPr lang="en-CA" sz="2400">
              <a:solidFill>
                <a:srgbClr val="000000"/>
              </a:solidFill>
            </a:endParaRPr>
          </a:p>
        </p:txBody>
      </p:sp>
      <p:sp>
        <p:nvSpPr>
          <p:cNvPr id="11" name="TextBox 11"/>
          <p:cNvSpPr txBox="1"/>
          <p:nvPr/>
        </p:nvSpPr>
        <p:spPr>
          <a:xfrm>
            <a:off x="5956300" y="2108200"/>
            <a:ext cx="1028700" cy="317500"/>
          </a:xfrm>
          <a:prstGeom prst="rect">
            <a:avLst/>
          </a:prstGeom>
          <a:noFill/>
        </p:spPr>
        <p:txBody>
          <a:bodyPr vert="horz" wrap="none" lIns="0" tIns="0" rIns="0" bIns="0" rtlCol="0">
            <a:spAutoFit/>
          </a:bodyPr>
          <a:lstStyle/>
          <a:p>
            <a:pPr>
              <a:lnSpc>
                <a:spcPts val="1800"/>
              </a:lnSpc>
            </a:pPr>
            <a:r>
              <a:rPr lang="en-CA" sz="1608" b="1" smtClean="0">
                <a:solidFill>
                  <a:srgbClr val="000000"/>
                </a:solidFill>
                <a:latin typeface="Courier New Bold"/>
                <a:cs typeface="Courier New Bold"/>
              </a:rPr>
              <a:t>Cache</a:t>
            </a:r>
          </a:p>
          <a:p>
            <a:pPr>
              <a:lnSpc>
                <a:spcPts val="1840"/>
              </a:lnSpc>
            </a:pPr>
            <a:endParaRPr lang="en-CA" sz="1598">
              <a:solidFill>
                <a:srgbClr val="000000"/>
              </a:solidFill>
            </a:endParaRPr>
          </a:p>
        </p:txBody>
      </p:sp>
      <p:sp>
        <p:nvSpPr>
          <p:cNvPr id="12" name="TextBox 12"/>
          <p:cNvSpPr txBox="1"/>
          <p:nvPr/>
        </p:nvSpPr>
        <p:spPr>
          <a:xfrm>
            <a:off x="6667500" y="2387600"/>
            <a:ext cx="317500" cy="292100"/>
          </a:xfrm>
          <a:prstGeom prst="rect">
            <a:avLst/>
          </a:prstGeom>
          <a:noFill/>
        </p:spPr>
        <p:txBody>
          <a:bodyPr vert="horz" wrap="none" lIns="0" tIns="0" rIns="0" bIns="0" rtlCol="0">
            <a:spAutoFit/>
          </a:bodyPr>
          <a:lstStyle/>
          <a:p>
            <a:pPr>
              <a:lnSpc>
                <a:spcPts val="1600"/>
              </a:lnSpc>
            </a:pPr>
            <a:r>
              <a:rPr lang="en-CA" sz="1413" b="1" smtClean="0">
                <a:solidFill>
                  <a:srgbClr val="000000"/>
                </a:solidFill>
                <a:latin typeface="Courier New Bold"/>
                <a:cs typeface="Courier New Bold"/>
              </a:rPr>
              <a:t>X=</a:t>
            </a:r>
          </a:p>
          <a:p>
            <a:pPr>
              <a:lnSpc>
                <a:spcPts val="1610"/>
              </a:lnSpc>
            </a:pPr>
            <a:endParaRPr lang="en-CA" sz="1403">
              <a:solidFill>
                <a:srgbClr val="000000"/>
              </a:solidFill>
            </a:endParaRPr>
          </a:p>
        </p:txBody>
      </p:sp>
      <p:sp>
        <p:nvSpPr>
          <p:cNvPr id="13" name="TextBox 13"/>
          <p:cNvSpPr txBox="1"/>
          <p:nvPr/>
        </p:nvSpPr>
        <p:spPr>
          <a:xfrm>
            <a:off x="4660900" y="2641600"/>
            <a:ext cx="2324100" cy="431800"/>
          </a:xfrm>
          <a:prstGeom prst="rect">
            <a:avLst/>
          </a:prstGeom>
          <a:noFill/>
        </p:spPr>
        <p:txBody>
          <a:bodyPr vert="horz" wrap="none" lIns="0" tIns="0" rIns="0" bIns="0" rtlCol="0">
            <a:spAutoFit/>
          </a:bodyPr>
          <a:lstStyle/>
          <a:p>
            <a:pPr>
              <a:lnSpc>
                <a:spcPts val="2300"/>
              </a:lnSpc>
            </a:pPr>
            <a:r>
              <a:rPr lang="en-CA" sz="1903" smtClean="0">
                <a:solidFill>
                  <a:srgbClr val="000000"/>
                </a:solidFill>
                <a:latin typeface="Book Antiqua"/>
                <a:cs typeface="Book Antiqua"/>
              </a:rPr>
              <a:t>invalidate</a:t>
            </a:r>
          </a:p>
          <a:p>
            <a:pPr>
              <a:lnSpc>
                <a:spcPts val="2300"/>
              </a:lnSpc>
            </a:pPr>
            <a:endParaRPr lang="en-CA" sz="2004">
              <a:solidFill>
                <a:srgbClr val="000000"/>
              </a:solidFill>
            </a:endParaRPr>
          </a:p>
        </p:txBody>
      </p:sp>
      <p:sp>
        <p:nvSpPr>
          <p:cNvPr id="14" name="TextBox 14"/>
          <p:cNvSpPr txBox="1"/>
          <p:nvPr/>
        </p:nvSpPr>
        <p:spPr>
          <a:xfrm>
            <a:off x="7251700" y="1346200"/>
            <a:ext cx="1790700" cy="431800"/>
          </a:xfrm>
          <a:prstGeom prst="rect">
            <a:avLst/>
          </a:prstGeom>
          <a:noFill/>
        </p:spPr>
        <p:txBody>
          <a:bodyPr vert="horz" wrap="none" lIns="0" tIns="0" rIns="0" bIns="0" rtlCol="0">
            <a:spAutoFit/>
          </a:bodyPr>
          <a:lstStyle/>
          <a:p>
            <a:pPr>
              <a:lnSpc>
                <a:spcPts val="2300"/>
              </a:lnSpc>
            </a:pPr>
            <a:r>
              <a:rPr lang="en-CA" sz="1903" smtClean="0">
                <a:solidFill>
                  <a:srgbClr val="FF0000"/>
                </a:solidFill>
                <a:latin typeface="Book Antiqua"/>
                <a:cs typeface="Book Antiqua"/>
              </a:rPr>
              <a:t>Store X</a:t>
            </a:r>
          </a:p>
          <a:p>
            <a:pPr>
              <a:lnSpc>
                <a:spcPts val="2300"/>
              </a:lnSpc>
            </a:pPr>
            <a:endParaRPr lang="en-CA" sz="2004">
              <a:solidFill>
                <a:srgbClr val="000000"/>
              </a:solidFill>
            </a:endParaRPr>
          </a:p>
        </p:txBody>
      </p:sp>
      <p:sp>
        <p:nvSpPr>
          <p:cNvPr id="15" name="TextBox 15"/>
          <p:cNvSpPr txBox="1"/>
          <p:nvPr/>
        </p:nvSpPr>
        <p:spPr>
          <a:xfrm>
            <a:off x="7086600" y="2387600"/>
            <a:ext cx="1955800" cy="292100"/>
          </a:xfrm>
          <a:prstGeom prst="rect">
            <a:avLst/>
          </a:prstGeom>
          <a:noFill/>
        </p:spPr>
        <p:txBody>
          <a:bodyPr vert="horz" wrap="none" lIns="0" tIns="0" rIns="0" bIns="0" rtlCol="0">
            <a:spAutoFit/>
          </a:bodyPr>
          <a:lstStyle/>
          <a:p>
            <a:pPr>
              <a:lnSpc>
                <a:spcPts val="1600"/>
              </a:lnSpc>
            </a:pPr>
            <a:r>
              <a:rPr lang="en-CA" sz="1413" b="1" smtClean="0">
                <a:solidFill>
                  <a:srgbClr val="000000"/>
                </a:solidFill>
                <a:latin typeface="Courier New Bold"/>
                <a:cs typeface="Courier New Bold"/>
              </a:rPr>
              <a:t>505</a:t>
            </a:r>
          </a:p>
          <a:p>
            <a:pPr>
              <a:lnSpc>
                <a:spcPts val="1610"/>
              </a:lnSpc>
            </a:pPr>
            <a:endParaRPr lang="en-CA" sz="1403">
              <a:solidFill>
                <a:srgbClr val="000000"/>
              </a:solidFill>
            </a:endParaRPr>
          </a:p>
        </p:txBody>
      </p:sp>
      <p:sp>
        <p:nvSpPr>
          <p:cNvPr id="16" name="TextBox 16"/>
          <p:cNvSpPr txBox="1"/>
          <p:nvPr/>
        </p:nvSpPr>
        <p:spPr>
          <a:xfrm>
            <a:off x="2527300" y="3060700"/>
            <a:ext cx="1206500" cy="381000"/>
          </a:xfrm>
          <a:prstGeom prst="rect">
            <a:avLst/>
          </a:prstGeom>
          <a:noFill/>
        </p:spPr>
        <p:txBody>
          <a:bodyPr vert="horz" wrap="none" lIns="0" tIns="0" rIns="0" bIns="0" rtlCol="0">
            <a:spAutoFit/>
          </a:bodyPr>
          <a:lstStyle/>
          <a:p>
            <a:pPr>
              <a:lnSpc>
                <a:spcPts val="2300"/>
              </a:lnSpc>
            </a:pPr>
            <a:r>
              <a:rPr lang="en-CA" sz="1903" smtClean="0">
                <a:solidFill>
                  <a:srgbClr val="000000"/>
                </a:solidFill>
                <a:latin typeface="Book Antiqua"/>
                <a:cs typeface="Book Antiqua"/>
              </a:rPr>
              <a:t>invalidate</a:t>
            </a:r>
          </a:p>
          <a:p>
            <a:pPr>
              <a:lnSpc>
                <a:spcPts val="2300"/>
              </a:lnSpc>
            </a:pPr>
            <a:endParaRPr/>
          </a:p>
        </p:txBody>
      </p:sp>
      <p:sp>
        <p:nvSpPr>
          <p:cNvPr id="17" name="TextBox 17"/>
          <p:cNvSpPr txBox="1"/>
          <p:nvPr/>
        </p:nvSpPr>
        <p:spPr>
          <a:xfrm>
            <a:off x="6997700" y="3454400"/>
            <a:ext cx="2146300" cy="381000"/>
          </a:xfrm>
          <a:prstGeom prst="rect">
            <a:avLst/>
          </a:prstGeom>
          <a:noFill/>
        </p:spPr>
        <p:txBody>
          <a:bodyPr vert="horz" wrap="none" lIns="0" tIns="0" rIns="0" bIns="0" rtlCol="0">
            <a:spAutoFit/>
          </a:bodyPr>
          <a:lstStyle/>
          <a:p>
            <a:pPr>
              <a:lnSpc>
                <a:spcPts val="2300"/>
              </a:lnSpc>
            </a:pPr>
            <a:r>
              <a:rPr lang="en-CA" sz="1913" b="1" smtClean="0">
                <a:solidFill>
                  <a:srgbClr val="000000"/>
                </a:solidFill>
                <a:latin typeface="Courier New Bold"/>
                <a:cs typeface="Courier New Bold"/>
              </a:rPr>
              <a:t>Bus transactio</a:t>
            </a:r>
          </a:p>
          <a:p>
            <a:pPr>
              <a:lnSpc>
                <a:spcPts val="2300"/>
              </a:lnSpc>
            </a:pPr>
            <a:endParaRPr lang="en-CA" sz="2004">
              <a:solidFill>
                <a:srgbClr val="000000"/>
              </a:solidFill>
            </a:endParaRPr>
          </a:p>
        </p:txBody>
      </p:sp>
      <p:sp>
        <p:nvSpPr>
          <p:cNvPr id="18" name="TextBox 18"/>
          <p:cNvSpPr txBox="1"/>
          <p:nvPr/>
        </p:nvSpPr>
        <p:spPr>
          <a:xfrm>
            <a:off x="1231900" y="4254500"/>
            <a:ext cx="7912100" cy="609600"/>
          </a:xfrm>
          <a:prstGeom prst="rect">
            <a:avLst/>
          </a:prstGeom>
          <a:noFill/>
        </p:spPr>
        <p:txBody>
          <a:bodyPr vert="horz" wrap="none" lIns="0" tIns="0" rIns="0" bIns="0" rtlCol="0">
            <a:spAutoFit/>
          </a:bodyPr>
          <a:lstStyle/>
          <a:p>
            <a:pPr>
              <a:lnSpc>
                <a:spcPts val="3680"/>
              </a:lnSpc>
            </a:pPr>
            <a:r>
              <a:rPr lang="en-CA" sz="3214" b="1" smtClean="0">
                <a:solidFill>
                  <a:srgbClr val="FFFFFF"/>
                </a:solidFill>
                <a:latin typeface="Courier New Bold"/>
                <a:cs typeface="Courier New Bold"/>
              </a:rPr>
              <a:t>Memory</a:t>
            </a:r>
          </a:p>
          <a:p>
            <a:pPr>
              <a:lnSpc>
                <a:spcPts val="3680"/>
              </a:lnSpc>
            </a:pPr>
            <a:endParaRPr lang="en-CA" sz="3204">
              <a:solidFill>
                <a:srgbClr val="000000"/>
              </a:solidFill>
            </a:endParaRPr>
          </a:p>
        </p:txBody>
      </p:sp>
      <p:sp>
        <p:nvSpPr>
          <p:cNvPr id="19" name="TextBox 19"/>
          <p:cNvSpPr txBox="1"/>
          <p:nvPr/>
        </p:nvSpPr>
        <p:spPr>
          <a:xfrm>
            <a:off x="482600" y="5499100"/>
            <a:ext cx="8661400" cy="381000"/>
          </a:xfrm>
          <a:prstGeom prst="rect">
            <a:avLst/>
          </a:prstGeom>
          <a:noFill/>
        </p:spPr>
        <p:txBody>
          <a:bodyPr vert="horz" wrap="none" lIns="0" tIns="0" rIns="0" bIns="0" rtlCol="0">
            <a:spAutoFit/>
          </a:bodyPr>
          <a:lstStyle/>
          <a:p>
            <a:pPr>
              <a:lnSpc>
                <a:spcPts val="2300"/>
              </a:lnSpc>
            </a:pPr>
            <a:r>
              <a:rPr lang="en-CA" sz="1903" smtClean="0">
                <a:solidFill>
                  <a:srgbClr val="000000"/>
                </a:solidFill>
                <a:latin typeface="Book Antiqua"/>
                <a:cs typeface="Book Antiqua"/>
              </a:rPr>
              <a:t>• Invalidate the data copies for the sharing processor nodes</a:t>
            </a:r>
          </a:p>
          <a:p>
            <a:pPr>
              <a:lnSpc>
                <a:spcPts val="2300"/>
              </a:lnSpc>
            </a:pPr>
            <a:endParaRPr lang="en-CA" sz="2004">
              <a:solidFill>
                <a:srgbClr val="000000"/>
              </a:solidFill>
            </a:endParaRPr>
          </a:p>
        </p:txBody>
      </p:sp>
      <p:sp>
        <p:nvSpPr>
          <p:cNvPr id="20" name="TextBox 20"/>
          <p:cNvSpPr txBox="1"/>
          <p:nvPr/>
        </p:nvSpPr>
        <p:spPr>
          <a:xfrm>
            <a:off x="482600" y="5854700"/>
            <a:ext cx="8661400" cy="647700"/>
          </a:xfrm>
          <a:prstGeom prst="rect">
            <a:avLst/>
          </a:prstGeom>
          <a:noFill/>
        </p:spPr>
        <p:txBody>
          <a:bodyPr vert="horz" wrap="none" lIns="0" tIns="0" rIns="0" bIns="0" rtlCol="0">
            <a:spAutoFit/>
          </a:bodyPr>
          <a:lstStyle/>
          <a:p>
            <a:pPr>
              <a:lnSpc>
                <a:spcPts val="2100"/>
              </a:lnSpc>
              <a:tabLst>
                <a:tab pos="342900" algn="l"/>
              </a:tabLst>
            </a:pPr>
            <a:r>
              <a:rPr lang="en-CA" sz="1903" smtClean="0">
                <a:solidFill>
                  <a:srgbClr val="000000"/>
                </a:solidFill>
                <a:latin typeface="Book Antiqua"/>
                <a:cs typeface="Book Antiqua"/>
              </a:rPr>
              <a:t>• Reduced traffic when a processor node keeps updating the same</a:t>
            </a:r>
            <a:r>
              <a:rPr lang="en-CA" sz="2004" smtClean="0">
                <a:solidFill>
                  <a:srgbClr val="000000"/>
                </a:solidFill>
                <a:latin typeface="Times New Roman"/>
              </a:rPr>
              <a:t/>
            </a:r>
            <a:br>
              <a:rPr lang="en-CA" sz="2004" smtClean="0">
                <a:solidFill>
                  <a:srgbClr val="000000"/>
                </a:solidFill>
                <a:latin typeface="Times New Roman"/>
              </a:rPr>
            </a:br>
            <a:r>
              <a:rPr lang="en-CA" sz="1903" smtClean="0">
                <a:solidFill>
                  <a:srgbClr val="000000"/>
                </a:solidFill>
                <a:latin typeface="Book Antiqua"/>
                <a:cs typeface="Book Antiqua"/>
              </a:rPr>
              <a:t>	memory location</a:t>
            </a:r>
          </a:p>
          <a:p>
            <a:pPr>
              <a:lnSpc>
                <a:spcPts val="2100"/>
              </a:lnSpc>
            </a:pPr>
            <a:endParaRPr lang="en-CA" sz="2004">
              <a:solidFill>
                <a:srgbClr val="000000"/>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58000"/>
          </a:xfrm>
          <a:prstGeom prst="rect">
            <a:avLst/>
          </a:prstGeom>
        </p:spPr>
      </p:pic>
      <p:sp>
        <p:nvSpPr>
          <p:cNvPr id="20" name="TextBox 2"/>
          <p:cNvSpPr txBox="1"/>
          <p:nvPr/>
        </p:nvSpPr>
        <p:spPr>
          <a:xfrm>
            <a:off x="406400" y="266700"/>
            <a:ext cx="8737600" cy="609600"/>
          </a:xfrm>
          <a:prstGeom prst="rect">
            <a:avLst/>
          </a:prstGeom>
          <a:noFill/>
        </p:spPr>
        <p:txBody>
          <a:bodyPr vert="horz" wrap="none" lIns="0" tIns="0" rIns="0" bIns="0" rtlCol="0">
            <a:spAutoFit/>
          </a:bodyPr>
          <a:lstStyle/>
          <a:p>
            <a:pPr>
              <a:lnSpc>
                <a:spcPts val="3680"/>
              </a:lnSpc>
            </a:pPr>
            <a:r>
              <a:rPr lang="en-CA" sz="3204" smtClean="0">
                <a:solidFill>
                  <a:srgbClr val="000000"/>
                </a:solidFill>
                <a:latin typeface="Arial"/>
                <a:cs typeface="Arial"/>
              </a:rPr>
              <a:t>Cache Coherence Protocol</a:t>
            </a:r>
          </a:p>
          <a:p>
            <a:pPr>
              <a:lnSpc>
                <a:spcPts val="3680"/>
              </a:lnSpc>
            </a:pPr>
            <a:endParaRPr lang="en-CA" sz="3204">
              <a:solidFill>
                <a:srgbClr val="000000"/>
              </a:solidFill>
            </a:endParaRPr>
          </a:p>
        </p:txBody>
      </p:sp>
      <p:sp>
        <p:nvSpPr>
          <p:cNvPr id="3" name="TextBox 3"/>
          <p:cNvSpPr txBox="1"/>
          <p:nvPr/>
        </p:nvSpPr>
        <p:spPr>
          <a:xfrm>
            <a:off x="406400" y="762000"/>
            <a:ext cx="8737600" cy="457200"/>
          </a:xfrm>
          <a:prstGeom prst="rect">
            <a:avLst/>
          </a:prstGeom>
          <a:noFill/>
        </p:spPr>
        <p:txBody>
          <a:bodyPr vert="horz" wrap="none" lIns="0" tIns="0" rIns="0" bIns="0" rtlCol="0">
            <a:spAutoFit/>
          </a:bodyPr>
          <a:lstStyle/>
          <a:p>
            <a:pPr>
              <a:lnSpc>
                <a:spcPts val="2760"/>
              </a:lnSpc>
            </a:pPr>
            <a:r>
              <a:rPr lang="en-CA" sz="2400" smtClean="0">
                <a:solidFill>
                  <a:srgbClr val="000000"/>
                </a:solidFill>
                <a:latin typeface="Arial"/>
                <a:cs typeface="Arial"/>
              </a:rPr>
              <a:t>(</a:t>
            </a:r>
            <a:r>
              <a:rPr lang="en-CA" sz="2400" smtClean="0">
                <a:solidFill>
                  <a:srgbClr val="FF0000"/>
                </a:solidFill>
                <a:latin typeface="Arial"/>
                <a:cs typeface="Arial"/>
              </a:rPr>
              <a:t>Invalidation-based </a:t>
            </a:r>
            <a:r>
              <a:rPr lang="en-CA" sz="2400" smtClean="0">
                <a:solidFill>
                  <a:srgbClr val="000000"/>
                </a:solidFill>
                <a:latin typeface="Arial"/>
                <a:cs typeface="Arial"/>
              </a:rPr>
              <a:t>Protocol on </a:t>
            </a:r>
            <a:r>
              <a:rPr lang="en-CA" sz="2400" smtClean="0">
                <a:solidFill>
                  <a:srgbClr val="FF0000"/>
                </a:solidFill>
                <a:latin typeface="Arial"/>
                <a:cs typeface="Arial"/>
              </a:rPr>
              <a:t>Writeback</a:t>
            </a:r>
            <a:r>
              <a:rPr lang="en-CA" sz="2400" smtClean="0">
                <a:solidFill>
                  <a:srgbClr val="000000"/>
                </a:solidFill>
                <a:latin typeface="Arial"/>
                <a:cs typeface="Arial"/>
              </a:rPr>
              <a:t> cache)</a:t>
            </a:r>
          </a:p>
          <a:p>
            <a:pPr>
              <a:lnSpc>
                <a:spcPts val="2760"/>
              </a:lnSpc>
            </a:pPr>
            <a:endParaRPr lang="en-CA" sz="2400">
              <a:solidFill>
                <a:srgbClr val="000000"/>
              </a:solidFill>
            </a:endParaRPr>
          </a:p>
        </p:txBody>
      </p:sp>
      <p:sp>
        <p:nvSpPr>
          <p:cNvPr id="4" name="TextBox 4"/>
          <p:cNvSpPr txBox="1"/>
          <p:nvPr/>
        </p:nvSpPr>
        <p:spPr>
          <a:xfrm>
            <a:off x="469900" y="1320800"/>
            <a:ext cx="965200" cy="431800"/>
          </a:xfrm>
          <a:prstGeom prst="rect">
            <a:avLst/>
          </a:prstGeom>
          <a:noFill/>
        </p:spPr>
        <p:txBody>
          <a:bodyPr vert="horz" wrap="none" lIns="0" tIns="0" rIns="0" bIns="0" rtlCol="0">
            <a:spAutoFit/>
          </a:bodyPr>
          <a:lstStyle/>
          <a:p>
            <a:pPr>
              <a:lnSpc>
                <a:spcPts val="2300"/>
              </a:lnSpc>
            </a:pPr>
            <a:r>
              <a:rPr lang="en-CA" sz="1863" smtClean="0">
                <a:solidFill>
                  <a:srgbClr val="FF0000"/>
                </a:solidFill>
                <a:latin typeface="Book Antiqua"/>
                <a:cs typeface="Book Antiqua"/>
              </a:rPr>
              <a:t>Load X</a:t>
            </a:r>
          </a:p>
          <a:p>
            <a:pPr>
              <a:lnSpc>
                <a:spcPts val="2300"/>
              </a:lnSpc>
            </a:pPr>
            <a:endParaRPr lang="en-CA" sz="2004">
              <a:solidFill>
                <a:srgbClr val="000000"/>
              </a:solidFill>
            </a:endParaRPr>
          </a:p>
        </p:txBody>
      </p:sp>
      <p:sp>
        <p:nvSpPr>
          <p:cNvPr id="5" name="TextBox 5"/>
          <p:cNvSpPr txBox="1"/>
          <p:nvPr/>
        </p:nvSpPr>
        <p:spPr>
          <a:xfrm>
            <a:off x="1536700" y="1155700"/>
            <a:ext cx="7493000" cy="508000"/>
          </a:xfrm>
          <a:prstGeom prst="rect">
            <a:avLst/>
          </a:prstGeom>
          <a:noFill/>
        </p:spPr>
        <p:txBody>
          <a:bodyPr vert="horz" wrap="none" lIns="0" tIns="0" rIns="0" bIns="0" rtlCol="0">
            <a:spAutoFit/>
          </a:bodyPr>
          <a:lstStyle/>
          <a:p>
            <a:pPr>
              <a:lnSpc>
                <a:spcPts val="2700"/>
              </a:lnSpc>
              <a:tabLst>
                <a:tab pos="1905000" algn="l"/>
                <a:tab pos="4953000" algn="l"/>
              </a:tabLst>
            </a:pPr>
            <a:r>
              <a:rPr lang="en-CA" sz="2410" b="1" smtClean="0">
                <a:solidFill>
                  <a:srgbClr val="000000"/>
                </a:solidFill>
                <a:latin typeface="Courier New Bold"/>
                <a:cs typeface="Courier New Bold"/>
              </a:rPr>
              <a:t>P	P	P</a:t>
            </a:r>
          </a:p>
          <a:p>
            <a:pPr>
              <a:lnSpc>
                <a:spcPts val="2760"/>
              </a:lnSpc>
            </a:pPr>
            <a:endParaRPr lang="en-CA" sz="2400">
              <a:solidFill>
                <a:srgbClr val="000000"/>
              </a:solidFill>
            </a:endParaRPr>
          </a:p>
        </p:txBody>
      </p:sp>
      <p:sp>
        <p:nvSpPr>
          <p:cNvPr id="6" name="TextBox 6"/>
          <p:cNvSpPr txBox="1"/>
          <p:nvPr/>
        </p:nvSpPr>
        <p:spPr>
          <a:xfrm>
            <a:off x="1003300" y="2095500"/>
            <a:ext cx="889000" cy="292100"/>
          </a:xfrm>
          <a:prstGeom prst="rect">
            <a:avLst/>
          </a:prstGeom>
          <a:noFill/>
        </p:spPr>
        <p:txBody>
          <a:bodyPr vert="horz" wrap="none" lIns="0" tIns="0" rIns="0" bIns="0" rtlCol="0">
            <a:spAutoFit/>
          </a:bodyPr>
          <a:lstStyle/>
          <a:p>
            <a:pPr>
              <a:lnSpc>
                <a:spcPts val="1840"/>
              </a:lnSpc>
            </a:pPr>
            <a:r>
              <a:rPr lang="en-CA" sz="1608" b="1" smtClean="0">
                <a:solidFill>
                  <a:srgbClr val="000000"/>
                </a:solidFill>
                <a:latin typeface="Courier New Bold"/>
                <a:cs typeface="Courier New Bold"/>
              </a:rPr>
              <a:t>Cache</a:t>
            </a:r>
          </a:p>
          <a:p>
            <a:pPr>
              <a:lnSpc>
                <a:spcPts val="1840"/>
              </a:lnSpc>
            </a:pPr>
            <a:endParaRPr/>
          </a:p>
        </p:txBody>
      </p:sp>
      <p:sp>
        <p:nvSpPr>
          <p:cNvPr id="7" name="TextBox 7"/>
          <p:cNvSpPr txBox="1"/>
          <p:nvPr/>
        </p:nvSpPr>
        <p:spPr>
          <a:xfrm>
            <a:off x="2908300" y="2095500"/>
            <a:ext cx="889000" cy="292100"/>
          </a:xfrm>
          <a:prstGeom prst="rect">
            <a:avLst/>
          </a:prstGeom>
          <a:noFill/>
        </p:spPr>
        <p:txBody>
          <a:bodyPr vert="horz" wrap="none" lIns="0" tIns="0" rIns="0" bIns="0" rtlCol="0">
            <a:spAutoFit/>
          </a:bodyPr>
          <a:lstStyle/>
          <a:p>
            <a:pPr>
              <a:lnSpc>
                <a:spcPts val="1840"/>
              </a:lnSpc>
            </a:pPr>
            <a:r>
              <a:rPr lang="en-CA" sz="1608" b="1" smtClean="0">
                <a:solidFill>
                  <a:srgbClr val="000000"/>
                </a:solidFill>
                <a:latin typeface="Courier New Bold"/>
                <a:cs typeface="Courier New Bold"/>
              </a:rPr>
              <a:t>Cache</a:t>
            </a:r>
          </a:p>
          <a:p>
            <a:pPr>
              <a:lnSpc>
                <a:spcPts val="1840"/>
              </a:lnSpc>
            </a:pPr>
            <a:endParaRPr/>
          </a:p>
        </p:txBody>
      </p:sp>
      <p:sp>
        <p:nvSpPr>
          <p:cNvPr id="8" name="TextBox 8"/>
          <p:cNvSpPr txBox="1"/>
          <p:nvPr/>
        </p:nvSpPr>
        <p:spPr>
          <a:xfrm>
            <a:off x="5956300" y="2095500"/>
            <a:ext cx="889000" cy="292100"/>
          </a:xfrm>
          <a:prstGeom prst="rect">
            <a:avLst/>
          </a:prstGeom>
          <a:noFill/>
        </p:spPr>
        <p:txBody>
          <a:bodyPr vert="horz" wrap="none" lIns="0" tIns="0" rIns="0" bIns="0" rtlCol="0">
            <a:spAutoFit/>
          </a:bodyPr>
          <a:lstStyle/>
          <a:p>
            <a:pPr>
              <a:lnSpc>
                <a:spcPts val="1840"/>
              </a:lnSpc>
            </a:pPr>
            <a:r>
              <a:rPr lang="en-CA" sz="1608" b="1" smtClean="0">
                <a:solidFill>
                  <a:srgbClr val="000000"/>
                </a:solidFill>
                <a:latin typeface="Courier New Bold"/>
                <a:cs typeface="Courier New Bold"/>
              </a:rPr>
              <a:t>Cache</a:t>
            </a:r>
          </a:p>
          <a:p>
            <a:pPr>
              <a:lnSpc>
                <a:spcPts val="1840"/>
              </a:lnSpc>
            </a:pPr>
            <a:endParaRPr/>
          </a:p>
        </p:txBody>
      </p:sp>
      <p:sp>
        <p:nvSpPr>
          <p:cNvPr id="9" name="TextBox 9"/>
          <p:cNvSpPr txBox="1"/>
          <p:nvPr/>
        </p:nvSpPr>
        <p:spPr>
          <a:xfrm>
            <a:off x="1714500" y="2374900"/>
            <a:ext cx="469900" cy="266700"/>
          </a:xfrm>
          <a:prstGeom prst="rect">
            <a:avLst/>
          </a:prstGeom>
          <a:noFill/>
        </p:spPr>
        <p:txBody>
          <a:bodyPr vert="horz" wrap="none" lIns="0" tIns="0" rIns="0" bIns="0" rtlCol="0">
            <a:spAutoFit/>
          </a:bodyPr>
          <a:lstStyle/>
          <a:p>
            <a:pPr>
              <a:lnSpc>
                <a:spcPts val="1610"/>
              </a:lnSpc>
            </a:pPr>
            <a:r>
              <a:rPr lang="en-CA" sz="1413" b="1" smtClean="0">
                <a:solidFill>
                  <a:srgbClr val="000000"/>
                </a:solidFill>
                <a:latin typeface="Courier New Bold"/>
                <a:cs typeface="Courier New Bold"/>
              </a:rPr>
              <a:t>X=</a:t>
            </a:r>
          </a:p>
          <a:p>
            <a:pPr>
              <a:lnSpc>
                <a:spcPts val="1610"/>
              </a:lnSpc>
            </a:pPr>
            <a:endParaRPr/>
          </a:p>
        </p:txBody>
      </p:sp>
      <p:sp>
        <p:nvSpPr>
          <p:cNvPr id="10" name="TextBox 10"/>
          <p:cNvSpPr txBox="1"/>
          <p:nvPr/>
        </p:nvSpPr>
        <p:spPr>
          <a:xfrm>
            <a:off x="2133600" y="2374900"/>
            <a:ext cx="584200" cy="266700"/>
          </a:xfrm>
          <a:prstGeom prst="rect">
            <a:avLst/>
          </a:prstGeom>
          <a:noFill/>
        </p:spPr>
        <p:txBody>
          <a:bodyPr vert="horz" wrap="none" lIns="0" tIns="0" rIns="0" bIns="0" rtlCol="0">
            <a:spAutoFit/>
          </a:bodyPr>
          <a:lstStyle/>
          <a:p>
            <a:pPr>
              <a:lnSpc>
                <a:spcPts val="1610"/>
              </a:lnSpc>
            </a:pPr>
            <a:r>
              <a:rPr lang="en-CA" sz="1413" b="1" smtClean="0">
                <a:solidFill>
                  <a:srgbClr val="000000"/>
                </a:solidFill>
                <a:latin typeface="Courier New Bold"/>
                <a:cs typeface="Courier New Bold"/>
              </a:rPr>
              <a:t>505</a:t>
            </a:r>
          </a:p>
          <a:p>
            <a:pPr>
              <a:lnSpc>
                <a:spcPts val="1610"/>
              </a:lnSpc>
            </a:pPr>
            <a:endParaRPr/>
          </a:p>
        </p:txBody>
      </p:sp>
      <p:sp>
        <p:nvSpPr>
          <p:cNvPr id="11" name="TextBox 11"/>
          <p:cNvSpPr txBox="1"/>
          <p:nvPr/>
        </p:nvSpPr>
        <p:spPr>
          <a:xfrm>
            <a:off x="6667500" y="2374900"/>
            <a:ext cx="469900" cy="266700"/>
          </a:xfrm>
          <a:prstGeom prst="rect">
            <a:avLst/>
          </a:prstGeom>
          <a:noFill/>
        </p:spPr>
        <p:txBody>
          <a:bodyPr vert="horz" wrap="none" lIns="0" tIns="0" rIns="0" bIns="0" rtlCol="0">
            <a:spAutoFit/>
          </a:bodyPr>
          <a:lstStyle/>
          <a:p>
            <a:pPr>
              <a:lnSpc>
                <a:spcPts val="1610"/>
              </a:lnSpc>
            </a:pPr>
            <a:r>
              <a:rPr lang="en-CA" sz="1413" b="1" smtClean="0">
                <a:solidFill>
                  <a:srgbClr val="000000"/>
                </a:solidFill>
                <a:latin typeface="Courier New Bold"/>
                <a:cs typeface="Courier New Bold"/>
              </a:rPr>
              <a:t>X=</a:t>
            </a:r>
          </a:p>
          <a:p>
            <a:pPr>
              <a:lnSpc>
                <a:spcPts val="1610"/>
              </a:lnSpc>
            </a:pPr>
            <a:endParaRPr/>
          </a:p>
        </p:txBody>
      </p:sp>
      <p:sp>
        <p:nvSpPr>
          <p:cNvPr id="12" name="TextBox 12"/>
          <p:cNvSpPr txBox="1"/>
          <p:nvPr/>
        </p:nvSpPr>
        <p:spPr>
          <a:xfrm>
            <a:off x="7086600" y="2374900"/>
            <a:ext cx="584200" cy="266700"/>
          </a:xfrm>
          <a:prstGeom prst="rect">
            <a:avLst/>
          </a:prstGeom>
          <a:noFill/>
        </p:spPr>
        <p:txBody>
          <a:bodyPr vert="horz" wrap="none" lIns="0" tIns="0" rIns="0" bIns="0" rtlCol="0">
            <a:spAutoFit/>
          </a:bodyPr>
          <a:lstStyle/>
          <a:p>
            <a:pPr>
              <a:lnSpc>
                <a:spcPts val="1610"/>
              </a:lnSpc>
            </a:pPr>
            <a:r>
              <a:rPr lang="en-CA" sz="1413" b="1" smtClean="0">
                <a:solidFill>
                  <a:srgbClr val="000000"/>
                </a:solidFill>
                <a:latin typeface="Courier New Bold"/>
                <a:cs typeface="Courier New Bold"/>
              </a:rPr>
              <a:t>505</a:t>
            </a:r>
          </a:p>
          <a:p>
            <a:pPr>
              <a:lnSpc>
                <a:spcPts val="1610"/>
              </a:lnSpc>
            </a:pPr>
            <a:endParaRPr/>
          </a:p>
        </p:txBody>
      </p:sp>
      <p:sp>
        <p:nvSpPr>
          <p:cNvPr id="13" name="TextBox 13"/>
          <p:cNvSpPr txBox="1"/>
          <p:nvPr/>
        </p:nvSpPr>
        <p:spPr>
          <a:xfrm>
            <a:off x="1778000" y="2692400"/>
            <a:ext cx="7366000" cy="381000"/>
          </a:xfrm>
          <a:prstGeom prst="rect">
            <a:avLst/>
          </a:prstGeom>
          <a:noFill/>
        </p:spPr>
        <p:txBody>
          <a:bodyPr vert="horz" wrap="none" lIns="0" tIns="0" rIns="0" bIns="0" rtlCol="0">
            <a:spAutoFit/>
          </a:bodyPr>
          <a:lstStyle/>
          <a:p>
            <a:pPr>
              <a:lnSpc>
                <a:spcPts val="2300"/>
              </a:lnSpc>
            </a:pPr>
            <a:r>
              <a:rPr lang="en-CA" sz="1903" smtClean="0">
                <a:solidFill>
                  <a:srgbClr val="FF0000"/>
                </a:solidFill>
                <a:latin typeface="Book Antiqua"/>
                <a:cs typeface="Book Antiqua"/>
              </a:rPr>
              <a:t>Miss !</a:t>
            </a:r>
          </a:p>
          <a:p>
            <a:pPr>
              <a:lnSpc>
                <a:spcPts val="2300"/>
              </a:lnSpc>
            </a:pPr>
            <a:endParaRPr lang="en-CA" sz="2004">
              <a:solidFill>
                <a:srgbClr val="000000"/>
              </a:solidFill>
            </a:endParaRPr>
          </a:p>
        </p:txBody>
      </p:sp>
      <p:sp>
        <p:nvSpPr>
          <p:cNvPr id="14" name="TextBox 14"/>
          <p:cNvSpPr txBox="1"/>
          <p:nvPr/>
        </p:nvSpPr>
        <p:spPr>
          <a:xfrm>
            <a:off x="4279900" y="3175000"/>
            <a:ext cx="4864100" cy="381000"/>
          </a:xfrm>
          <a:prstGeom prst="rect">
            <a:avLst/>
          </a:prstGeom>
          <a:noFill/>
        </p:spPr>
        <p:txBody>
          <a:bodyPr vert="horz" wrap="none" lIns="0" tIns="0" rIns="0" bIns="0" rtlCol="0">
            <a:spAutoFit/>
          </a:bodyPr>
          <a:lstStyle/>
          <a:p>
            <a:pPr>
              <a:lnSpc>
                <a:spcPts val="2300"/>
              </a:lnSpc>
            </a:pPr>
            <a:r>
              <a:rPr lang="en-CA" sz="1903" smtClean="0">
                <a:solidFill>
                  <a:srgbClr val="000000"/>
                </a:solidFill>
                <a:latin typeface="Book Antiqua"/>
                <a:cs typeface="Book Antiqua"/>
              </a:rPr>
              <a:t>Snoop hit</a:t>
            </a:r>
          </a:p>
          <a:p>
            <a:pPr>
              <a:lnSpc>
                <a:spcPts val="2300"/>
              </a:lnSpc>
            </a:pPr>
            <a:endParaRPr lang="en-CA" sz="2004">
              <a:solidFill>
                <a:srgbClr val="000000"/>
              </a:solidFill>
            </a:endParaRPr>
          </a:p>
        </p:txBody>
      </p:sp>
      <p:sp>
        <p:nvSpPr>
          <p:cNvPr id="15" name="TextBox 15"/>
          <p:cNvSpPr txBox="1"/>
          <p:nvPr/>
        </p:nvSpPr>
        <p:spPr>
          <a:xfrm>
            <a:off x="7289800" y="3784600"/>
            <a:ext cx="1854200" cy="381000"/>
          </a:xfrm>
          <a:prstGeom prst="rect">
            <a:avLst/>
          </a:prstGeom>
          <a:noFill/>
        </p:spPr>
        <p:txBody>
          <a:bodyPr vert="horz" wrap="none" lIns="0" tIns="0" rIns="0" bIns="0" rtlCol="0">
            <a:spAutoFit/>
          </a:bodyPr>
          <a:lstStyle/>
          <a:p>
            <a:pPr>
              <a:lnSpc>
                <a:spcPts val="2300"/>
              </a:lnSpc>
            </a:pPr>
            <a:r>
              <a:rPr lang="en-CA" sz="1913" b="1" smtClean="0">
                <a:solidFill>
                  <a:srgbClr val="000000"/>
                </a:solidFill>
                <a:latin typeface="Courier New Bold"/>
                <a:cs typeface="Courier New Bold"/>
              </a:rPr>
              <a:t>Bus transact</a:t>
            </a:r>
          </a:p>
          <a:p>
            <a:pPr>
              <a:lnSpc>
                <a:spcPts val="2300"/>
              </a:lnSpc>
            </a:pPr>
            <a:endParaRPr lang="en-CA" sz="2004">
              <a:solidFill>
                <a:srgbClr val="000000"/>
              </a:solidFill>
            </a:endParaRPr>
          </a:p>
        </p:txBody>
      </p:sp>
      <p:sp>
        <p:nvSpPr>
          <p:cNvPr id="16" name="TextBox 16"/>
          <p:cNvSpPr txBox="1"/>
          <p:nvPr/>
        </p:nvSpPr>
        <p:spPr>
          <a:xfrm>
            <a:off x="1231900" y="4254500"/>
            <a:ext cx="6007100" cy="685800"/>
          </a:xfrm>
          <a:prstGeom prst="rect">
            <a:avLst/>
          </a:prstGeom>
          <a:noFill/>
        </p:spPr>
        <p:txBody>
          <a:bodyPr vert="horz" wrap="none" lIns="0" tIns="0" rIns="0" bIns="0" rtlCol="0">
            <a:spAutoFit/>
          </a:bodyPr>
          <a:lstStyle/>
          <a:p>
            <a:pPr>
              <a:lnSpc>
                <a:spcPts val="3700"/>
              </a:lnSpc>
            </a:pPr>
            <a:r>
              <a:rPr lang="en-CA" sz="3214" b="1" smtClean="0">
                <a:solidFill>
                  <a:srgbClr val="FFFFFF"/>
                </a:solidFill>
                <a:latin typeface="Courier New Bold"/>
                <a:cs typeface="Courier New Bold"/>
              </a:rPr>
              <a:t>Memory</a:t>
            </a:r>
          </a:p>
          <a:p>
            <a:pPr>
              <a:lnSpc>
                <a:spcPts val="3680"/>
              </a:lnSpc>
            </a:pPr>
            <a:endParaRPr lang="en-CA" sz="3204">
              <a:solidFill>
                <a:srgbClr val="000000"/>
              </a:solidFill>
            </a:endParaRPr>
          </a:p>
        </p:txBody>
      </p:sp>
      <p:sp>
        <p:nvSpPr>
          <p:cNvPr id="17" name="TextBox 17"/>
          <p:cNvSpPr txBox="1"/>
          <p:nvPr/>
        </p:nvSpPr>
        <p:spPr>
          <a:xfrm>
            <a:off x="482600" y="5499100"/>
            <a:ext cx="6756400" cy="431800"/>
          </a:xfrm>
          <a:prstGeom prst="rect">
            <a:avLst/>
          </a:prstGeom>
          <a:noFill/>
        </p:spPr>
        <p:txBody>
          <a:bodyPr vert="horz" wrap="none" lIns="0" tIns="0" rIns="0" bIns="0" rtlCol="0">
            <a:spAutoFit/>
          </a:bodyPr>
          <a:lstStyle/>
          <a:p>
            <a:pPr>
              <a:lnSpc>
                <a:spcPts val="2300"/>
              </a:lnSpc>
            </a:pPr>
            <a:r>
              <a:rPr lang="en-CA" sz="1903" smtClean="0">
                <a:solidFill>
                  <a:srgbClr val="000000"/>
                </a:solidFill>
                <a:latin typeface="Book Antiqua"/>
                <a:cs typeface="Book Antiqua"/>
              </a:rPr>
              <a:t>• Invalidate the data copies for the sharing processor nodes</a:t>
            </a:r>
          </a:p>
          <a:p>
            <a:pPr>
              <a:lnSpc>
                <a:spcPts val="2300"/>
              </a:lnSpc>
            </a:pPr>
            <a:endParaRPr lang="en-CA" sz="2004">
              <a:solidFill>
                <a:srgbClr val="000000"/>
              </a:solidFill>
            </a:endParaRPr>
          </a:p>
        </p:txBody>
      </p:sp>
      <p:sp>
        <p:nvSpPr>
          <p:cNvPr id="18" name="TextBox 18"/>
          <p:cNvSpPr txBox="1"/>
          <p:nvPr/>
        </p:nvSpPr>
        <p:spPr>
          <a:xfrm>
            <a:off x="7340600" y="4305300"/>
            <a:ext cx="1701800" cy="431800"/>
          </a:xfrm>
          <a:prstGeom prst="rect">
            <a:avLst/>
          </a:prstGeom>
          <a:noFill/>
        </p:spPr>
        <p:txBody>
          <a:bodyPr vert="horz" wrap="none" lIns="0" tIns="0" rIns="0" bIns="0" rtlCol="0">
            <a:spAutoFit/>
          </a:bodyPr>
          <a:lstStyle/>
          <a:p>
            <a:pPr>
              <a:lnSpc>
                <a:spcPts val="2300"/>
              </a:lnSpc>
            </a:pPr>
            <a:r>
              <a:rPr lang="en-CA" sz="1913" b="1" smtClean="0">
                <a:solidFill>
                  <a:srgbClr val="000000"/>
                </a:solidFill>
                <a:latin typeface="Courier New Bold"/>
                <a:cs typeface="Courier New Bold"/>
              </a:rPr>
              <a:t>Bus snoop</a:t>
            </a:r>
          </a:p>
          <a:p>
            <a:pPr>
              <a:lnSpc>
                <a:spcPts val="2300"/>
              </a:lnSpc>
            </a:pPr>
            <a:endParaRPr lang="en-CA" sz="2004">
              <a:solidFill>
                <a:srgbClr val="000000"/>
              </a:solidFill>
            </a:endParaRPr>
          </a:p>
        </p:txBody>
      </p:sp>
      <p:sp>
        <p:nvSpPr>
          <p:cNvPr id="19" name="TextBox 19"/>
          <p:cNvSpPr txBox="1"/>
          <p:nvPr/>
        </p:nvSpPr>
        <p:spPr>
          <a:xfrm>
            <a:off x="482600" y="5854700"/>
            <a:ext cx="8661400" cy="647700"/>
          </a:xfrm>
          <a:prstGeom prst="rect">
            <a:avLst/>
          </a:prstGeom>
          <a:noFill/>
        </p:spPr>
        <p:txBody>
          <a:bodyPr vert="horz" wrap="none" lIns="0" tIns="0" rIns="0" bIns="0" rtlCol="0">
            <a:spAutoFit/>
          </a:bodyPr>
          <a:lstStyle/>
          <a:p>
            <a:pPr>
              <a:lnSpc>
                <a:spcPts val="2100"/>
              </a:lnSpc>
              <a:tabLst>
                <a:tab pos="342900" algn="l"/>
              </a:tabLst>
            </a:pPr>
            <a:r>
              <a:rPr lang="en-CA" sz="1903" smtClean="0">
                <a:solidFill>
                  <a:srgbClr val="000000"/>
                </a:solidFill>
                <a:latin typeface="Book Antiqua"/>
                <a:cs typeface="Book Antiqua"/>
              </a:rPr>
              <a:t>• Reduced traffic when a processor node keeps updating the same</a:t>
            </a:r>
            <a:r>
              <a:rPr lang="en-CA" sz="2004" smtClean="0">
                <a:solidFill>
                  <a:srgbClr val="000000"/>
                </a:solidFill>
                <a:latin typeface="Times New Roman"/>
              </a:rPr>
              <a:t/>
            </a:r>
            <a:br>
              <a:rPr lang="en-CA" sz="2004" smtClean="0">
                <a:solidFill>
                  <a:srgbClr val="000000"/>
                </a:solidFill>
                <a:latin typeface="Times New Roman"/>
              </a:rPr>
            </a:br>
            <a:r>
              <a:rPr lang="en-CA" sz="1903" smtClean="0">
                <a:solidFill>
                  <a:srgbClr val="000000"/>
                </a:solidFill>
                <a:latin typeface="Book Antiqua"/>
                <a:cs typeface="Book Antiqua"/>
              </a:rPr>
              <a:t>	memory location</a:t>
            </a:r>
          </a:p>
          <a:p>
            <a:pPr>
              <a:lnSpc>
                <a:spcPts val="2100"/>
              </a:lnSpc>
            </a:pPr>
            <a:endParaRPr lang="en-CA" sz="2004">
              <a:solidFill>
                <a:srgbClr val="00000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endParaRPr lang="en-US" dirty="0">
              <a:solidFill>
                <a:schemeClr val="accent1">
                  <a:satMod val="150000"/>
                </a:schemeClr>
              </a:solidFill>
            </a:endParaRPr>
          </a:p>
        </p:txBody>
      </p:sp>
      <p:sp>
        <p:nvSpPr>
          <p:cNvPr id="3" name="Content Placeholder 2"/>
          <p:cNvSpPr>
            <a:spLocks noGrp="1"/>
          </p:cNvSpPr>
          <p:nvPr>
            <p:ph idx="1"/>
          </p:nvPr>
        </p:nvSpPr>
        <p:spPr/>
        <p:txBody>
          <a:bodyPr rtlCol="0">
            <a:normAutofit/>
          </a:bodyPr>
          <a:lstStyle/>
          <a:p>
            <a:pPr marL="438912" indent="-320040" fontAlgn="auto">
              <a:spcBef>
                <a:spcPts val="0"/>
              </a:spcBef>
              <a:spcAft>
                <a:spcPts val="0"/>
              </a:spcAft>
              <a:buFont typeface="Wingdings 2"/>
              <a:buChar char=""/>
              <a:defRPr/>
            </a:pPr>
            <a:r>
              <a:rPr lang="en-US" dirty="0" smtClean="0"/>
              <a:t>Measures for the speed of a memory:</a:t>
            </a:r>
          </a:p>
          <a:p>
            <a:pPr marL="731520" lvl="1" indent="-274320" fontAlgn="auto">
              <a:spcAft>
                <a:spcPts val="0"/>
              </a:spcAft>
              <a:buFont typeface="Wingdings"/>
              <a:buChar char=""/>
              <a:defRPr/>
            </a:pPr>
            <a:r>
              <a:rPr lang="en-US" sz="1800" dirty="0" smtClean="0">
                <a:solidFill>
                  <a:schemeClr val="accent2"/>
                </a:solidFill>
              </a:rPr>
              <a:t>memory access time-</a:t>
            </a:r>
            <a:r>
              <a:rPr lang="en-US" sz="1800" dirty="0" smtClean="0"/>
              <a:t>how long it takes for a character in </a:t>
            </a:r>
            <a:r>
              <a:rPr lang="en-US" sz="1800" b="1" dirty="0" smtClean="0"/>
              <a:t>memory</a:t>
            </a:r>
            <a:r>
              <a:rPr lang="en-US" sz="1800" dirty="0" smtClean="0"/>
              <a:t> to be transferred to or from the CPU.</a:t>
            </a:r>
            <a:endParaRPr lang="en-US" sz="1800" dirty="0" smtClean="0">
              <a:solidFill>
                <a:schemeClr val="accent2"/>
              </a:solidFill>
            </a:endParaRPr>
          </a:p>
          <a:p>
            <a:pPr marL="731520" lvl="1" indent="-274320" fontAlgn="auto">
              <a:spcAft>
                <a:spcPts val="0"/>
              </a:spcAft>
              <a:buFont typeface="Wingdings"/>
              <a:buChar char=""/>
              <a:defRPr/>
            </a:pPr>
            <a:r>
              <a:rPr lang="en-US" sz="1800" dirty="0" smtClean="0">
                <a:solidFill>
                  <a:schemeClr val="accent2"/>
                </a:solidFill>
              </a:rPr>
              <a:t>memory cycle time-</a:t>
            </a:r>
            <a:r>
              <a:rPr lang="en-US" sz="1800" dirty="0" smtClean="0"/>
              <a:t>minimum time interval between two successive accesses.</a:t>
            </a:r>
            <a:endParaRPr lang="en-US" sz="1800" dirty="0" smtClean="0">
              <a:solidFill>
                <a:schemeClr val="accent2"/>
              </a:solidFill>
            </a:endParaRPr>
          </a:p>
          <a:p>
            <a:pPr marL="438912" indent="-320040" fontAlgn="auto">
              <a:spcBef>
                <a:spcPts val="0"/>
              </a:spcBef>
              <a:spcAft>
                <a:spcPts val="0"/>
              </a:spcAft>
              <a:buFont typeface="Wingdings 2"/>
              <a:buChar char=""/>
              <a:defRPr/>
            </a:pPr>
            <a:r>
              <a:rPr lang="en-US" dirty="0" smtClean="0"/>
              <a:t>An important design issue is to </a:t>
            </a:r>
            <a:r>
              <a:rPr lang="en-US" dirty="0" smtClean="0">
                <a:solidFill>
                  <a:srgbClr val="CC3300"/>
                </a:solidFill>
              </a:rPr>
              <a:t>provide a computer system with as large and fast a memory as possible, within a given cost target.</a:t>
            </a:r>
          </a:p>
          <a:p>
            <a:pPr marL="438912" indent="-320040" fontAlgn="auto">
              <a:spcBef>
                <a:spcPts val="0"/>
              </a:spcBef>
              <a:spcAft>
                <a:spcPts val="0"/>
              </a:spcAft>
              <a:buFont typeface="Wingdings 2"/>
              <a:buChar char=""/>
              <a:defRPr/>
            </a:pPr>
            <a:r>
              <a:rPr lang="en-US" dirty="0" smtClean="0">
                <a:solidFill>
                  <a:schemeClr val="accent2"/>
                </a:solidFill>
              </a:rPr>
              <a:t>Several techniques to increase the effective size and speed of the memory:</a:t>
            </a:r>
          </a:p>
          <a:p>
            <a:pPr marL="731520" lvl="1" indent="-274320" fontAlgn="auto">
              <a:spcAft>
                <a:spcPts val="0"/>
              </a:spcAft>
              <a:buFont typeface="Wingdings"/>
              <a:buChar char=""/>
              <a:defRPr/>
            </a:pPr>
            <a:r>
              <a:rPr lang="en-US" sz="1800" dirty="0" smtClean="0"/>
              <a:t>Cache memory (to increase the effective speed).</a:t>
            </a:r>
          </a:p>
          <a:p>
            <a:pPr marL="731520" lvl="1" indent="-274320" fontAlgn="auto">
              <a:spcAft>
                <a:spcPts val="0"/>
              </a:spcAft>
              <a:buFont typeface="Wingdings"/>
              <a:buChar char=""/>
              <a:defRPr/>
            </a:pPr>
            <a:r>
              <a:rPr lang="en-US" sz="1800" dirty="0" smtClean="0"/>
              <a:t>Virtual memory (to increase the effective size).</a:t>
            </a:r>
          </a:p>
          <a:p>
            <a:pPr marL="731520" lvl="1" indent="-274320" fontAlgn="auto">
              <a:spcAft>
                <a:spcPts val="0"/>
              </a:spcAft>
              <a:buFont typeface="Wingdings"/>
              <a:buChar char=""/>
              <a:defRPr/>
            </a:pPr>
            <a:endParaRPr lang="en-US" sz="1800" dirty="0" smtClean="0">
              <a:solidFill>
                <a:schemeClr val="accent2"/>
              </a:solidFill>
            </a:endParaRPr>
          </a:p>
          <a:p>
            <a:pPr marL="438912" indent="-320040" fontAlgn="auto">
              <a:spcBef>
                <a:spcPts val="0"/>
              </a:spcBef>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p:cNvPicPr>
          <p:nvPr/>
        </p:nvPicPr>
        <p:blipFill>
          <a:blip r:embed="rId2" cstate="print"/>
          <a:stretch>
            <a:fillRect/>
          </a:stretch>
        </p:blipFill>
        <p:spPr>
          <a:xfrm>
            <a:off x="0" y="0"/>
            <a:ext cx="9144000" cy="6858000"/>
          </a:xfrm>
          <a:prstGeom prst="rect">
            <a:avLst/>
          </a:prstGeom>
        </p:spPr>
      </p:pic>
      <p:sp>
        <p:nvSpPr>
          <p:cNvPr id="18" name="TextBox 2"/>
          <p:cNvSpPr txBox="1"/>
          <p:nvPr/>
        </p:nvSpPr>
        <p:spPr>
          <a:xfrm>
            <a:off x="406400" y="266700"/>
            <a:ext cx="8737600" cy="609600"/>
          </a:xfrm>
          <a:prstGeom prst="rect">
            <a:avLst/>
          </a:prstGeom>
          <a:noFill/>
        </p:spPr>
        <p:txBody>
          <a:bodyPr vert="horz" wrap="none" lIns="0" tIns="0" rIns="0" bIns="0" rtlCol="0">
            <a:spAutoFit/>
          </a:bodyPr>
          <a:lstStyle/>
          <a:p>
            <a:pPr>
              <a:lnSpc>
                <a:spcPts val="3680"/>
              </a:lnSpc>
            </a:pPr>
            <a:r>
              <a:rPr lang="en-CA" sz="3204" smtClean="0">
                <a:solidFill>
                  <a:srgbClr val="000000"/>
                </a:solidFill>
                <a:latin typeface="Arial"/>
                <a:cs typeface="Arial"/>
              </a:rPr>
              <a:t>Cache Coherence Protocol</a:t>
            </a:r>
          </a:p>
          <a:p>
            <a:pPr>
              <a:lnSpc>
                <a:spcPts val="3680"/>
              </a:lnSpc>
            </a:pPr>
            <a:endParaRPr lang="en-CA" sz="3204">
              <a:solidFill>
                <a:srgbClr val="000000"/>
              </a:solidFill>
            </a:endParaRPr>
          </a:p>
        </p:txBody>
      </p:sp>
      <p:sp>
        <p:nvSpPr>
          <p:cNvPr id="3" name="TextBox 3"/>
          <p:cNvSpPr txBox="1"/>
          <p:nvPr/>
        </p:nvSpPr>
        <p:spPr>
          <a:xfrm>
            <a:off x="406400" y="762000"/>
            <a:ext cx="8737600" cy="457200"/>
          </a:xfrm>
          <a:prstGeom prst="rect">
            <a:avLst/>
          </a:prstGeom>
          <a:noFill/>
        </p:spPr>
        <p:txBody>
          <a:bodyPr vert="horz" wrap="none" lIns="0" tIns="0" rIns="0" bIns="0" rtlCol="0">
            <a:spAutoFit/>
          </a:bodyPr>
          <a:lstStyle/>
          <a:p>
            <a:pPr>
              <a:lnSpc>
                <a:spcPts val="2760"/>
              </a:lnSpc>
            </a:pPr>
            <a:r>
              <a:rPr lang="en-CA" sz="2400" smtClean="0">
                <a:solidFill>
                  <a:srgbClr val="000000"/>
                </a:solidFill>
                <a:latin typeface="Arial"/>
                <a:cs typeface="Arial"/>
              </a:rPr>
              <a:t>(</a:t>
            </a:r>
            <a:r>
              <a:rPr lang="en-CA" sz="2400" smtClean="0">
                <a:solidFill>
                  <a:srgbClr val="FF0000"/>
                </a:solidFill>
                <a:latin typeface="Arial"/>
                <a:cs typeface="Arial"/>
              </a:rPr>
              <a:t>Invalidation-based </a:t>
            </a:r>
            <a:r>
              <a:rPr lang="en-CA" sz="2400" smtClean="0">
                <a:solidFill>
                  <a:srgbClr val="000000"/>
                </a:solidFill>
                <a:latin typeface="Arial"/>
                <a:cs typeface="Arial"/>
              </a:rPr>
              <a:t>Protocol on </a:t>
            </a:r>
            <a:r>
              <a:rPr lang="en-CA" sz="2400" smtClean="0">
                <a:solidFill>
                  <a:srgbClr val="FF0000"/>
                </a:solidFill>
                <a:latin typeface="Arial"/>
                <a:cs typeface="Arial"/>
              </a:rPr>
              <a:t>Writeback</a:t>
            </a:r>
            <a:r>
              <a:rPr lang="en-CA" sz="2400" smtClean="0">
                <a:solidFill>
                  <a:srgbClr val="000000"/>
                </a:solidFill>
                <a:latin typeface="Arial"/>
                <a:cs typeface="Arial"/>
              </a:rPr>
              <a:t> cache)</a:t>
            </a:r>
          </a:p>
          <a:p>
            <a:pPr>
              <a:lnSpc>
                <a:spcPts val="2760"/>
              </a:lnSpc>
            </a:pPr>
            <a:endParaRPr lang="en-CA" sz="2400">
              <a:solidFill>
                <a:srgbClr val="000000"/>
              </a:solidFill>
            </a:endParaRPr>
          </a:p>
        </p:txBody>
      </p:sp>
      <p:sp>
        <p:nvSpPr>
          <p:cNvPr id="4" name="TextBox 4"/>
          <p:cNvSpPr txBox="1"/>
          <p:nvPr/>
        </p:nvSpPr>
        <p:spPr>
          <a:xfrm>
            <a:off x="457200" y="1054100"/>
            <a:ext cx="977900" cy="1168400"/>
          </a:xfrm>
          <a:prstGeom prst="rect">
            <a:avLst/>
          </a:prstGeom>
          <a:noFill/>
        </p:spPr>
        <p:txBody>
          <a:bodyPr vert="horz" wrap="none" lIns="0" tIns="0" rIns="0" bIns="0" rtlCol="0">
            <a:spAutoFit/>
          </a:bodyPr>
          <a:lstStyle/>
          <a:p>
            <a:pPr>
              <a:lnSpc>
                <a:spcPts val="2800"/>
              </a:lnSpc>
            </a:pPr>
            <a:r>
              <a:rPr lang="en-CA" sz="1903" smtClean="0">
                <a:solidFill>
                  <a:srgbClr val="FF0000"/>
                </a:solidFill>
                <a:latin typeface="Book Antiqua"/>
                <a:cs typeface="Book Antiqua"/>
              </a:rPr>
              <a:t>Store X</a:t>
            </a:r>
            <a:r>
              <a:rPr lang="en-CA" sz="2004" smtClean="0">
                <a:solidFill>
                  <a:srgbClr val="000000"/>
                </a:solidFill>
                <a:latin typeface="Times New Roman"/>
              </a:rPr>
              <a:t/>
            </a:r>
            <a:br>
              <a:rPr lang="en-CA" sz="2004" smtClean="0">
                <a:solidFill>
                  <a:srgbClr val="000000"/>
                </a:solidFill>
                <a:latin typeface="Times New Roman"/>
              </a:rPr>
            </a:br>
            <a:r>
              <a:rPr lang="en-CA" sz="1903" smtClean="0">
                <a:solidFill>
                  <a:srgbClr val="FF0000"/>
                </a:solidFill>
                <a:latin typeface="Book Antiqua"/>
                <a:cs typeface="Book Antiqua"/>
              </a:rPr>
              <a:t>Store X</a:t>
            </a:r>
            <a:r>
              <a:rPr lang="en-CA" sz="2004" smtClean="0">
                <a:solidFill>
                  <a:srgbClr val="000000"/>
                </a:solidFill>
                <a:latin typeface="Times New Roman"/>
              </a:rPr>
              <a:t/>
            </a:r>
            <a:br>
              <a:rPr lang="en-CA" sz="2004" smtClean="0">
                <a:solidFill>
                  <a:srgbClr val="000000"/>
                </a:solidFill>
                <a:latin typeface="Times New Roman"/>
              </a:rPr>
            </a:br>
            <a:r>
              <a:rPr lang="en-CA" sz="1903" smtClean="0">
                <a:solidFill>
                  <a:srgbClr val="FF0000"/>
                </a:solidFill>
                <a:latin typeface="Book Antiqua"/>
                <a:cs typeface="Book Antiqua"/>
              </a:rPr>
              <a:t>Store X</a:t>
            </a:r>
          </a:p>
          <a:p>
            <a:pPr>
              <a:lnSpc>
                <a:spcPts val="2805"/>
              </a:lnSpc>
            </a:pPr>
            <a:endParaRPr lang="en-CA" sz="2004">
              <a:solidFill>
                <a:srgbClr val="000000"/>
              </a:solidFill>
            </a:endParaRPr>
          </a:p>
        </p:txBody>
      </p:sp>
      <p:sp>
        <p:nvSpPr>
          <p:cNvPr id="5" name="TextBox 5"/>
          <p:cNvSpPr txBox="1"/>
          <p:nvPr/>
        </p:nvSpPr>
        <p:spPr>
          <a:xfrm>
            <a:off x="1536700" y="1155700"/>
            <a:ext cx="7493000" cy="508000"/>
          </a:xfrm>
          <a:prstGeom prst="rect">
            <a:avLst/>
          </a:prstGeom>
          <a:noFill/>
        </p:spPr>
        <p:txBody>
          <a:bodyPr vert="horz" wrap="none" lIns="0" tIns="0" rIns="0" bIns="0" rtlCol="0">
            <a:spAutoFit/>
          </a:bodyPr>
          <a:lstStyle/>
          <a:p>
            <a:pPr>
              <a:lnSpc>
                <a:spcPts val="2700"/>
              </a:lnSpc>
              <a:tabLst>
                <a:tab pos="1905000" algn="l"/>
                <a:tab pos="4953000" algn="l"/>
              </a:tabLst>
            </a:pPr>
            <a:r>
              <a:rPr lang="en-CA" sz="2410" b="1" smtClean="0">
                <a:solidFill>
                  <a:srgbClr val="000000"/>
                </a:solidFill>
                <a:latin typeface="Courier New Bold"/>
                <a:cs typeface="Courier New Bold"/>
              </a:rPr>
              <a:t>P	P	P</a:t>
            </a:r>
          </a:p>
          <a:p>
            <a:pPr>
              <a:lnSpc>
                <a:spcPts val="2760"/>
              </a:lnSpc>
            </a:pPr>
            <a:endParaRPr lang="en-CA" sz="2400">
              <a:solidFill>
                <a:srgbClr val="000000"/>
              </a:solidFill>
            </a:endParaRPr>
          </a:p>
        </p:txBody>
      </p:sp>
      <p:sp>
        <p:nvSpPr>
          <p:cNvPr id="6" name="TextBox 6"/>
          <p:cNvSpPr txBox="1"/>
          <p:nvPr/>
        </p:nvSpPr>
        <p:spPr>
          <a:xfrm>
            <a:off x="1003300" y="2095500"/>
            <a:ext cx="889000" cy="292100"/>
          </a:xfrm>
          <a:prstGeom prst="rect">
            <a:avLst/>
          </a:prstGeom>
          <a:noFill/>
        </p:spPr>
        <p:txBody>
          <a:bodyPr vert="horz" wrap="none" lIns="0" tIns="0" rIns="0" bIns="0" rtlCol="0">
            <a:spAutoFit/>
          </a:bodyPr>
          <a:lstStyle/>
          <a:p>
            <a:pPr>
              <a:lnSpc>
                <a:spcPts val="1440"/>
              </a:lnSpc>
            </a:pPr>
            <a:r>
              <a:rPr lang="en-CA" sz="1608" b="1" smtClean="0">
                <a:solidFill>
                  <a:srgbClr val="000000"/>
                </a:solidFill>
                <a:latin typeface="Courier New Bold"/>
                <a:cs typeface="Courier New Bold"/>
              </a:rPr>
              <a:t>Cache</a:t>
            </a:r>
          </a:p>
          <a:p>
            <a:pPr>
              <a:lnSpc>
                <a:spcPts val="1440"/>
              </a:lnSpc>
            </a:pPr>
            <a:endParaRPr/>
          </a:p>
        </p:txBody>
      </p:sp>
      <p:sp>
        <p:nvSpPr>
          <p:cNvPr id="7" name="TextBox 7"/>
          <p:cNvSpPr txBox="1"/>
          <p:nvPr/>
        </p:nvSpPr>
        <p:spPr>
          <a:xfrm>
            <a:off x="2908300" y="2095500"/>
            <a:ext cx="889000" cy="292100"/>
          </a:xfrm>
          <a:prstGeom prst="rect">
            <a:avLst/>
          </a:prstGeom>
          <a:noFill/>
        </p:spPr>
        <p:txBody>
          <a:bodyPr vert="horz" wrap="none" lIns="0" tIns="0" rIns="0" bIns="0" rtlCol="0">
            <a:spAutoFit/>
          </a:bodyPr>
          <a:lstStyle/>
          <a:p>
            <a:pPr>
              <a:lnSpc>
                <a:spcPts val="1840"/>
              </a:lnSpc>
            </a:pPr>
            <a:r>
              <a:rPr lang="en-CA" sz="1608" b="1" smtClean="0">
                <a:solidFill>
                  <a:srgbClr val="000000"/>
                </a:solidFill>
                <a:latin typeface="Courier New Bold"/>
                <a:cs typeface="Courier New Bold"/>
              </a:rPr>
              <a:t>Cache</a:t>
            </a:r>
          </a:p>
          <a:p>
            <a:pPr>
              <a:lnSpc>
                <a:spcPts val="1840"/>
              </a:lnSpc>
            </a:pPr>
            <a:endParaRPr/>
          </a:p>
        </p:txBody>
      </p:sp>
      <p:sp>
        <p:nvSpPr>
          <p:cNvPr id="8" name="TextBox 8"/>
          <p:cNvSpPr txBox="1"/>
          <p:nvPr/>
        </p:nvSpPr>
        <p:spPr>
          <a:xfrm>
            <a:off x="5956300" y="2095500"/>
            <a:ext cx="889000" cy="292100"/>
          </a:xfrm>
          <a:prstGeom prst="rect">
            <a:avLst/>
          </a:prstGeom>
          <a:noFill/>
        </p:spPr>
        <p:txBody>
          <a:bodyPr vert="horz" wrap="none" lIns="0" tIns="0" rIns="0" bIns="0" rtlCol="0">
            <a:spAutoFit/>
          </a:bodyPr>
          <a:lstStyle/>
          <a:p>
            <a:pPr>
              <a:lnSpc>
                <a:spcPts val="1840"/>
              </a:lnSpc>
            </a:pPr>
            <a:r>
              <a:rPr lang="en-CA" sz="1608" b="1" smtClean="0">
                <a:solidFill>
                  <a:srgbClr val="000000"/>
                </a:solidFill>
                <a:latin typeface="Courier New Bold"/>
                <a:cs typeface="Courier New Bold"/>
              </a:rPr>
              <a:t>Cache</a:t>
            </a:r>
          </a:p>
          <a:p>
            <a:pPr>
              <a:lnSpc>
                <a:spcPts val="1840"/>
              </a:lnSpc>
            </a:pPr>
            <a:endParaRPr/>
          </a:p>
        </p:txBody>
      </p:sp>
      <p:sp>
        <p:nvSpPr>
          <p:cNvPr id="9" name="TextBox 9"/>
          <p:cNvSpPr txBox="1"/>
          <p:nvPr/>
        </p:nvSpPr>
        <p:spPr>
          <a:xfrm>
            <a:off x="1714500" y="2374900"/>
            <a:ext cx="469900" cy="266700"/>
          </a:xfrm>
          <a:prstGeom prst="rect">
            <a:avLst/>
          </a:prstGeom>
          <a:noFill/>
        </p:spPr>
        <p:txBody>
          <a:bodyPr vert="horz" wrap="none" lIns="0" tIns="0" rIns="0" bIns="0" rtlCol="0">
            <a:spAutoFit/>
          </a:bodyPr>
          <a:lstStyle/>
          <a:p>
            <a:pPr>
              <a:lnSpc>
                <a:spcPts val="1610"/>
              </a:lnSpc>
            </a:pPr>
            <a:r>
              <a:rPr lang="en-CA" sz="1413" b="1" smtClean="0">
                <a:solidFill>
                  <a:srgbClr val="000000"/>
                </a:solidFill>
                <a:latin typeface="Courier New Bold"/>
                <a:cs typeface="Courier New Bold"/>
              </a:rPr>
              <a:t>X=</a:t>
            </a:r>
          </a:p>
          <a:p>
            <a:pPr>
              <a:lnSpc>
                <a:spcPts val="1610"/>
              </a:lnSpc>
            </a:pPr>
            <a:endParaRPr/>
          </a:p>
        </p:txBody>
      </p:sp>
      <p:sp>
        <p:nvSpPr>
          <p:cNvPr id="10" name="TextBox 10"/>
          <p:cNvSpPr txBox="1"/>
          <p:nvPr/>
        </p:nvSpPr>
        <p:spPr>
          <a:xfrm>
            <a:off x="2133600" y="2374900"/>
            <a:ext cx="584200" cy="266700"/>
          </a:xfrm>
          <a:prstGeom prst="rect">
            <a:avLst/>
          </a:prstGeom>
          <a:noFill/>
        </p:spPr>
        <p:txBody>
          <a:bodyPr vert="horz" wrap="none" lIns="0" tIns="0" rIns="0" bIns="0" rtlCol="0">
            <a:spAutoFit/>
          </a:bodyPr>
          <a:lstStyle/>
          <a:p>
            <a:pPr>
              <a:lnSpc>
                <a:spcPts val="1610"/>
              </a:lnSpc>
            </a:pPr>
            <a:r>
              <a:rPr lang="en-CA" sz="1413" b="1" smtClean="0">
                <a:solidFill>
                  <a:srgbClr val="000000"/>
                </a:solidFill>
                <a:latin typeface="Courier New Bold"/>
                <a:cs typeface="Courier New Bold"/>
              </a:rPr>
              <a:t>444</a:t>
            </a:r>
          </a:p>
          <a:p>
            <a:pPr>
              <a:lnSpc>
                <a:spcPts val="1610"/>
              </a:lnSpc>
            </a:pPr>
            <a:endParaRPr/>
          </a:p>
        </p:txBody>
      </p:sp>
      <p:sp>
        <p:nvSpPr>
          <p:cNvPr id="11" name="TextBox 11"/>
          <p:cNvSpPr txBox="1"/>
          <p:nvPr/>
        </p:nvSpPr>
        <p:spPr>
          <a:xfrm>
            <a:off x="6667500" y="2374900"/>
            <a:ext cx="469900" cy="266700"/>
          </a:xfrm>
          <a:prstGeom prst="rect">
            <a:avLst/>
          </a:prstGeom>
          <a:noFill/>
        </p:spPr>
        <p:txBody>
          <a:bodyPr vert="horz" wrap="none" lIns="0" tIns="0" rIns="0" bIns="0" rtlCol="0">
            <a:spAutoFit/>
          </a:bodyPr>
          <a:lstStyle/>
          <a:p>
            <a:pPr>
              <a:lnSpc>
                <a:spcPts val="1610"/>
              </a:lnSpc>
            </a:pPr>
            <a:r>
              <a:rPr lang="en-CA" sz="1413" b="1" smtClean="0">
                <a:solidFill>
                  <a:srgbClr val="000000"/>
                </a:solidFill>
                <a:latin typeface="Courier New Bold"/>
                <a:cs typeface="Courier New Bold"/>
              </a:rPr>
              <a:t>X=</a:t>
            </a:r>
          </a:p>
          <a:p>
            <a:pPr>
              <a:lnSpc>
                <a:spcPts val="1610"/>
              </a:lnSpc>
            </a:pPr>
            <a:endParaRPr/>
          </a:p>
        </p:txBody>
      </p:sp>
      <p:sp>
        <p:nvSpPr>
          <p:cNvPr id="12" name="TextBox 12"/>
          <p:cNvSpPr txBox="1"/>
          <p:nvPr/>
        </p:nvSpPr>
        <p:spPr>
          <a:xfrm>
            <a:off x="7086600" y="2374900"/>
            <a:ext cx="584200" cy="266700"/>
          </a:xfrm>
          <a:prstGeom prst="rect">
            <a:avLst/>
          </a:prstGeom>
          <a:noFill/>
        </p:spPr>
        <p:txBody>
          <a:bodyPr vert="horz" wrap="none" lIns="0" tIns="0" rIns="0" bIns="0" rtlCol="0">
            <a:spAutoFit/>
          </a:bodyPr>
          <a:lstStyle/>
          <a:p>
            <a:pPr>
              <a:lnSpc>
                <a:spcPts val="1610"/>
              </a:lnSpc>
            </a:pPr>
            <a:r>
              <a:rPr lang="en-CA" sz="1413" b="1" smtClean="0">
                <a:solidFill>
                  <a:srgbClr val="000000"/>
                </a:solidFill>
                <a:latin typeface="Courier New Bold"/>
                <a:cs typeface="Courier New Bold"/>
              </a:rPr>
              <a:t>505</a:t>
            </a:r>
          </a:p>
          <a:p>
            <a:pPr>
              <a:lnSpc>
                <a:spcPts val="1610"/>
              </a:lnSpc>
            </a:pPr>
            <a:endParaRPr/>
          </a:p>
        </p:txBody>
      </p:sp>
      <p:sp>
        <p:nvSpPr>
          <p:cNvPr id="13" name="TextBox 13"/>
          <p:cNvSpPr txBox="1"/>
          <p:nvPr/>
        </p:nvSpPr>
        <p:spPr>
          <a:xfrm>
            <a:off x="7289800" y="3784600"/>
            <a:ext cx="1854200" cy="381000"/>
          </a:xfrm>
          <a:prstGeom prst="rect">
            <a:avLst/>
          </a:prstGeom>
          <a:noFill/>
        </p:spPr>
        <p:txBody>
          <a:bodyPr vert="horz" wrap="none" lIns="0" tIns="0" rIns="0" bIns="0" rtlCol="0">
            <a:spAutoFit/>
          </a:bodyPr>
          <a:lstStyle/>
          <a:p>
            <a:pPr>
              <a:lnSpc>
                <a:spcPts val="2300"/>
              </a:lnSpc>
            </a:pPr>
            <a:r>
              <a:rPr lang="en-CA" sz="2014" b="1" smtClean="0">
                <a:solidFill>
                  <a:srgbClr val="000000"/>
                </a:solidFill>
                <a:latin typeface="Courier New Bold"/>
                <a:cs typeface="Courier New Bold"/>
              </a:rPr>
              <a:t>Bus transact</a:t>
            </a:r>
          </a:p>
          <a:p>
            <a:pPr>
              <a:lnSpc>
                <a:spcPts val="2300"/>
              </a:lnSpc>
            </a:pPr>
            <a:endParaRPr lang="en-CA" sz="2004">
              <a:solidFill>
                <a:srgbClr val="000000"/>
              </a:solidFill>
            </a:endParaRPr>
          </a:p>
        </p:txBody>
      </p:sp>
      <p:sp>
        <p:nvSpPr>
          <p:cNvPr id="14" name="TextBox 14"/>
          <p:cNvSpPr txBox="1"/>
          <p:nvPr/>
        </p:nvSpPr>
        <p:spPr>
          <a:xfrm>
            <a:off x="1231900" y="4254500"/>
            <a:ext cx="6007100" cy="685800"/>
          </a:xfrm>
          <a:prstGeom prst="rect">
            <a:avLst/>
          </a:prstGeom>
          <a:noFill/>
        </p:spPr>
        <p:txBody>
          <a:bodyPr vert="horz" wrap="none" lIns="0" tIns="0" rIns="0" bIns="0" rtlCol="0">
            <a:spAutoFit/>
          </a:bodyPr>
          <a:lstStyle/>
          <a:p>
            <a:pPr>
              <a:lnSpc>
                <a:spcPts val="3700"/>
              </a:lnSpc>
            </a:pPr>
            <a:r>
              <a:rPr lang="en-CA" sz="3214" b="1" smtClean="0">
                <a:solidFill>
                  <a:srgbClr val="FFFFFF"/>
                </a:solidFill>
                <a:latin typeface="Courier New Bold"/>
                <a:cs typeface="Courier New Bold"/>
              </a:rPr>
              <a:t>Memory</a:t>
            </a:r>
          </a:p>
          <a:p>
            <a:pPr>
              <a:lnSpc>
                <a:spcPts val="3680"/>
              </a:lnSpc>
            </a:pPr>
            <a:endParaRPr lang="en-CA" sz="3204">
              <a:solidFill>
                <a:srgbClr val="000000"/>
              </a:solidFill>
            </a:endParaRPr>
          </a:p>
        </p:txBody>
      </p:sp>
      <p:sp>
        <p:nvSpPr>
          <p:cNvPr id="15" name="TextBox 15"/>
          <p:cNvSpPr txBox="1"/>
          <p:nvPr/>
        </p:nvSpPr>
        <p:spPr>
          <a:xfrm>
            <a:off x="482600" y="5499100"/>
            <a:ext cx="6756400" cy="431800"/>
          </a:xfrm>
          <a:prstGeom prst="rect">
            <a:avLst/>
          </a:prstGeom>
          <a:noFill/>
        </p:spPr>
        <p:txBody>
          <a:bodyPr vert="horz" wrap="none" lIns="0" tIns="0" rIns="0" bIns="0" rtlCol="0">
            <a:spAutoFit/>
          </a:bodyPr>
          <a:lstStyle/>
          <a:p>
            <a:pPr>
              <a:lnSpc>
                <a:spcPts val="2300"/>
              </a:lnSpc>
            </a:pPr>
            <a:r>
              <a:rPr lang="en-CA" sz="1903" smtClean="0">
                <a:solidFill>
                  <a:srgbClr val="000000"/>
                </a:solidFill>
                <a:latin typeface="Book Antiqua"/>
                <a:cs typeface="Book Antiqua"/>
              </a:rPr>
              <a:t>• Invalidate the data copies for the sharing processor nodes</a:t>
            </a:r>
          </a:p>
          <a:p>
            <a:pPr>
              <a:lnSpc>
                <a:spcPts val="2300"/>
              </a:lnSpc>
            </a:pPr>
            <a:endParaRPr lang="en-CA" sz="2004">
              <a:solidFill>
                <a:srgbClr val="000000"/>
              </a:solidFill>
            </a:endParaRPr>
          </a:p>
        </p:txBody>
      </p:sp>
      <p:sp>
        <p:nvSpPr>
          <p:cNvPr id="16" name="TextBox 16"/>
          <p:cNvSpPr txBox="1"/>
          <p:nvPr/>
        </p:nvSpPr>
        <p:spPr>
          <a:xfrm>
            <a:off x="7340600" y="4305300"/>
            <a:ext cx="1701800" cy="431800"/>
          </a:xfrm>
          <a:prstGeom prst="rect">
            <a:avLst/>
          </a:prstGeom>
          <a:noFill/>
        </p:spPr>
        <p:txBody>
          <a:bodyPr vert="horz" wrap="none" lIns="0" tIns="0" rIns="0" bIns="0" rtlCol="0">
            <a:spAutoFit/>
          </a:bodyPr>
          <a:lstStyle/>
          <a:p>
            <a:pPr>
              <a:lnSpc>
                <a:spcPts val="2300"/>
              </a:lnSpc>
            </a:pPr>
            <a:r>
              <a:rPr lang="en-CA" sz="1913" b="1" smtClean="0">
                <a:solidFill>
                  <a:srgbClr val="000000"/>
                </a:solidFill>
                <a:latin typeface="Courier New Bold"/>
                <a:cs typeface="Courier New Bold"/>
              </a:rPr>
              <a:t>Bus snoop</a:t>
            </a:r>
          </a:p>
          <a:p>
            <a:pPr>
              <a:lnSpc>
                <a:spcPts val="2300"/>
              </a:lnSpc>
            </a:pPr>
            <a:endParaRPr lang="en-CA" sz="2004">
              <a:solidFill>
                <a:srgbClr val="000000"/>
              </a:solidFill>
            </a:endParaRPr>
          </a:p>
        </p:txBody>
      </p:sp>
      <p:sp>
        <p:nvSpPr>
          <p:cNvPr id="17" name="TextBox 17"/>
          <p:cNvSpPr txBox="1"/>
          <p:nvPr/>
        </p:nvSpPr>
        <p:spPr>
          <a:xfrm>
            <a:off x="482600" y="5854700"/>
            <a:ext cx="8661400" cy="647700"/>
          </a:xfrm>
          <a:prstGeom prst="rect">
            <a:avLst/>
          </a:prstGeom>
          <a:noFill/>
        </p:spPr>
        <p:txBody>
          <a:bodyPr vert="horz" wrap="none" lIns="0" tIns="0" rIns="0" bIns="0" rtlCol="0">
            <a:spAutoFit/>
          </a:bodyPr>
          <a:lstStyle/>
          <a:p>
            <a:pPr>
              <a:lnSpc>
                <a:spcPts val="2100"/>
              </a:lnSpc>
              <a:tabLst>
                <a:tab pos="342900" algn="l"/>
              </a:tabLst>
            </a:pPr>
            <a:r>
              <a:rPr lang="en-CA" sz="1903" smtClean="0">
                <a:solidFill>
                  <a:srgbClr val="000000"/>
                </a:solidFill>
                <a:latin typeface="Book Antiqua"/>
                <a:cs typeface="Book Antiqua"/>
              </a:rPr>
              <a:t>• Reduced traffic when a processor node keeps updating the same</a:t>
            </a:r>
            <a:r>
              <a:rPr lang="en-CA" sz="2004" smtClean="0">
                <a:solidFill>
                  <a:srgbClr val="000000"/>
                </a:solidFill>
                <a:latin typeface="Times New Roman"/>
              </a:rPr>
              <a:t/>
            </a:r>
            <a:br>
              <a:rPr lang="en-CA" sz="2004" smtClean="0">
                <a:solidFill>
                  <a:srgbClr val="000000"/>
                </a:solidFill>
                <a:latin typeface="Times New Roman"/>
              </a:rPr>
            </a:br>
            <a:r>
              <a:rPr lang="en-CA" sz="1903" smtClean="0">
                <a:solidFill>
                  <a:srgbClr val="000000"/>
                </a:solidFill>
                <a:latin typeface="Book Antiqua"/>
                <a:cs typeface="Book Antiqua"/>
              </a:rPr>
              <a:t>	memory location</a:t>
            </a:r>
          </a:p>
          <a:p>
            <a:pPr>
              <a:lnSpc>
                <a:spcPts val="2100"/>
              </a:lnSpc>
            </a:pPr>
            <a:endParaRPr lang="en-CA" sz="2004">
              <a:solidFill>
                <a:srgbClr val="000000"/>
              </a:solidFill>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Mapping functions</a:t>
            </a:r>
            <a:endParaRPr lang="en-US" dirty="0">
              <a:solidFill>
                <a:schemeClr val="accent1">
                  <a:satMod val="150000"/>
                </a:schemeClr>
              </a:solidFill>
            </a:endParaRPr>
          </a:p>
        </p:txBody>
      </p:sp>
      <p:sp>
        <p:nvSpPr>
          <p:cNvPr id="3" name="Content Placeholder 2"/>
          <p:cNvSpPr>
            <a:spLocks noGrp="1"/>
          </p:cNvSpPr>
          <p:nvPr>
            <p:ph idx="1"/>
          </p:nvPr>
        </p:nvSpPr>
        <p:spPr/>
        <p:txBody>
          <a:bodyPr rtlCol="0">
            <a:normAutofit/>
          </a:bodyPr>
          <a:lstStyle/>
          <a:p>
            <a:pPr marL="438912" indent="-320040" fontAlgn="auto">
              <a:spcBef>
                <a:spcPts val="0"/>
              </a:spcBef>
              <a:spcAft>
                <a:spcPts val="0"/>
              </a:spcAft>
              <a:buFont typeface="Wingdings 2"/>
              <a:buChar char=""/>
              <a:defRPr/>
            </a:pPr>
            <a:r>
              <a:rPr lang="en-US" dirty="0" smtClean="0">
                <a:solidFill>
                  <a:schemeClr val="accent2"/>
                </a:solidFill>
              </a:rPr>
              <a:t>Mapping functions determine how memory blocks are placed in the cache.</a:t>
            </a:r>
            <a:endParaRPr lang="en-US" dirty="0" smtClean="0"/>
          </a:p>
          <a:p>
            <a:pPr marL="438912" indent="-320040" fontAlgn="auto">
              <a:spcBef>
                <a:spcPts val="0"/>
              </a:spcBef>
              <a:spcAft>
                <a:spcPts val="0"/>
              </a:spcAft>
              <a:buFont typeface="Wingdings 2"/>
              <a:buChar char=""/>
              <a:defRPr/>
            </a:pPr>
            <a:r>
              <a:rPr lang="en-US" dirty="0" smtClean="0"/>
              <a:t>A simple processor example:</a:t>
            </a:r>
          </a:p>
          <a:p>
            <a:pPr marL="731520" lvl="1" indent="-274320" fontAlgn="auto">
              <a:spcAft>
                <a:spcPts val="0"/>
              </a:spcAft>
              <a:buFont typeface="Wingdings"/>
              <a:buChar char=""/>
              <a:defRPr/>
            </a:pPr>
            <a:r>
              <a:rPr lang="en-US" sz="1800" dirty="0" smtClean="0">
                <a:solidFill>
                  <a:schemeClr val="accent2"/>
                </a:solidFill>
              </a:rPr>
              <a:t>Cache consisting of 128 blocks of 16 words each.</a:t>
            </a:r>
          </a:p>
          <a:p>
            <a:pPr marL="731520" lvl="1" indent="-274320" fontAlgn="auto">
              <a:spcAft>
                <a:spcPts val="0"/>
              </a:spcAft>
              <a:buFont typeface="Wingdings"/>
              <a:buChar char=""/>
              <a:defRPr/>
            </a:pPr>
            <a:r>
              <a:rPr lang="en-US" sz="1800" dirty="0" smtClean="0">
                <a:solidFill>
                  <a:schemeClr val="accent2"/>
                </a:solidFill>
              </a:rPr>
              <a:t>Total size of cache is 2048 (2K) words.</a:t>
            </a:r>
          </a:p>
          <a:p>
            <a:pPr marL="731520" lvl="1" indent="-274320" fontAlgn="auto">
              <a:spcAft>
                <a:spcPts val="0"/>
              </a:spcAft>
              <a:buFont typeface="Wingdings"/>
              <a:buChar char=""/>
              <a:defRPr/>
            </a:pPr>
            <a:r>
              <a:rPr lang="en-US" sz="1800" dirty="0" smtClean="0">
                <a:solidFill>
                  <a:schemeClr val="accent2"/>
                </a:solidFill>
              </a:rPr>
              <a:t>Main memory is addressable by a 16-bit address.</a:t>
            </a:r>
          </a:p>
          <a:p>
            <a:pPr marL="731520" lvl="1" indent="-274320" fontAlgn="auto">
              <a:spcAft>
                <a:spcPts val="0"/>
              </a:spcAft>
              <a:buFont typeface="Wingdings"/>
              <a:buChar char=""/>
              <a:defRPr/>
            </a:pPr>
            <a:r>
              <a:rPr lang="en-US" sz="1800" dirty="0" smtClean="0">
                <a:solidFill>
                  <a:schemeClr val="accent2"/>
                </a:solidFill>
              </a:rPr>
              <a:t>Main memory has 64K words. </a:t>
            </a:r>
          </a:p>
          <a:p>
            <a:pPr marL="731520" lvl="1" indent="-274320" fontAlgn="auto">
              <a:spcAft>
                <a:spcPts val="0"/>
              </a:spcAft>
              <a:buFont typeface="Wingdings"/>
              <a:buChar char=""/>
              <a:defRPr/>
            </a:pPr>
            <a:r>
              <a:rPr lang="en-US" sz="1800" dirty="0" smtClean="0">
                <a:solidFill>
                  <a:schemeClr val="accent2"/>
                </a:solidFill>
              </a:rPr>
              <a:t>Main memory has 4K blocks of 16 words each. </a:t>
            </a:r>
          </a:p>
          <a:p>
            <a:pPr marL="438912" indent="-320040" fontAlgn="auto">
              <a:spcBef>
                <a:spcPts val="0"/>
              </a:spcBef>
              <a:spcAft>
                <a:spcPts val="0"/>
              </a:spcAft>
              <a:buFont typeface="Wingdings 2"/>
              <a:buChar char=""/>
              <a:defRPr/>
            </a:pPr>
            <a:r>
              <a:rPr lang="en-US" dirty="0" smtClean="0"/>
              <a:t>Three mapping functions:</a:t>
            </a:r>
          </a:p>
          <a:p>
            <a:pPr marL="731520" lvl="1" indent="-274320" fontAlgn="auto">
              <a:spcAft>
                <a:spcPts val="0"/>
              </a:spcAft>
              <a:buFont typeface="Wingdings"/>
              <a:buChar char=""/>
              <a:defRPr/>
            </a:pPr>
            <a:r>
              <a:rPr lang="en-US" sz="1800" dirty="0" smtClean="0">
                <a:solidFill>
                  <a:schemeClr val="accent2"/>
                </a:solidFill>
              </a:rPr>
              <a:t>Direct mapping</a:t>
            </a:r>
          </a:p>
          <a:p>
            <a:pPr marL="731520" lvl="1" indent="-274320" fontAlgn="auto">
              <a:spcAft>
                <a:spcPts val="0"/>
              </a:spcAft>
              <a:buFont typeface="Wingdings"/>
              <a:buChar char=""/>
              <a:defRPr/>
            </a:pPr>
            <a:r>
              <a:rPr lang="en-US" sz="1800" dirty="0" smtClean="0">
                <a:solidFill>
                  <a:schemeClr val="accent2"/>
                </a:solidFill>
              </a:rPr>
              <a:t>Associative mapping</a:t>
            </a:r>
          </a:p>
          <a:p>
            <a:pPr marL="731520" lvl="1" indent="-274320" fontAlgn="auto">
              <a:spcAft>
                <a:spcPts val="0"/>
              </a:spcAft>
              <a:buFont typeface="Wingdings"/>
              <a:buChar char=""/>
              <a:defRPr/>
            </a:pPr>
            <a:r>
              <a:rPr lang="en-US" sz="1800" dirty="0" smtClean="0">
                <a:solidFill>
                  <a:schemeClr val="accent2"/>
                </a:solidFill>
              </a:rPr>
              <a:t>Set-associative mapping.</a:t>
            </a:r>
            <a:endParaRPr lang="en-US" sz="1800" dirty="0" smtClean="0"/>
          </a:p>
          <a:p>
            <a:pPr marL="438912" indent="-320040" fontAlgn="auto">
              <a:spcBef>
                <a:spcPts val="0"/>
              </a:spcBef>
              <a:spcAft>
                <a:spcPts val="0"/>
              </a:spcAft>
              <a:buFont typeface="Wingdings 2"/>
              <a:buChar char=""/>
              <a:defRPr/>
            </a:pPr>
            <a:endParaRPr lang="en-US"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a:xfrm>
            <a:off x="457200" y="152400"/>
            <a:ext cx="8229600" cy="1251062"/>
          </a:xfrm>
        </p:spPr>
        <p:txBody>
          <a:bodyPr/>
          <a:lstStyle/>
          <a:p>
            <a:pPr fontAlgn="auto">
              <a:spcAft>
                <a:spcPts val="0"/>
              </a:spcAft>
              <a:defRPr/>
            </a:pPr>
            <a:r>
              <a:rPr lang="en-US">
                <a:solidFill>
                  <a:schemeClr val="accent1">
                    <a:satMod val="150000"/>
                  </a:schemeClr>
                </a:solidFill>
              </a:rPr>
              <a:t>Direct mapping</a:t>
            </a:r>
          </a:p>
        </p:txBody>
      </p:sp>
      <p:grpSp>
        <p:nvGrpSpPr>
          <p:cNvPr id="2" name="Group 120"/>
          <p:cNvGrpSpPr>
            <a:grpSpLocks/>
          </p:cNvGrpSpPr>
          <p:nvPr/>
        </p:nvGrpSpPr>
        <p:grpSpPr bwMode="auto">
          <a:xfrm>
            <a:off x="533400" y="1600200"/>
            <a:ext cx="3365500" cy="5137150"/>
            <a:chOff x="715963" y="1600200"/>
            <a:chExt cx="3365500" cy="5137150"/>
          </a:xfrm>
        </p:grpSpPr>
        <p:sp>
          <p:nvSpPr>
            <p:cNvPr id="425076" name="Rectangle 116"/>
            <p:cNvSpPr>
              <a:spLocks noChangeArrowheads="1"/>
            </p:cNvSpPr>
            <p:nvPr/>
          </p:nvSpPr>
          <p:spPr bwMode="auto">
            <a:xfrm>
              <a:off x="1228726" y="2297113"/>
              <a:ext cx="1027112" cy="347662"/>
            </a:xfrm>
            <a:prstGeom prst="rect">
              <a:avLst/>
            </a:prstGeom>
            <a:solidFill>
              <a:schemeClr val="accent1">
                <a:lumMod val="20000"/>
                <a:lumOff val="80000"/>
              </a:schemeClr>
            </a:solidFill>
            <a:ln w="15875">
              <a:solidFill>
                <a:srgbClr val="000000"/>
              </a:solidFill>
              <a:miter lim="800000"/>
              <a:headEnd/>
              <a:tailEnd/>
            </a:ln>
          </p:spPr>
          <p:txBody>
            <a:bodyPr/>
            <a:lstStyle/>
            <a:p>
              <a:pPr fontAlgn="auto">
                <a:spcBef>
                  <a:spcPts val="0"/>
                </a:spcBef>
                <a:spcAft>
                  <a:spcPts val="0"/>
                </a:spcAft>
                <a:defRPr/>
              </a:pPr>
              <a:endParaRPr lang="en-US">
                <a:latin typeface="+mn-lt"/>
              </a:endParaRPr>
            </a:p>
          </p:txBody>
        </p:sp>
        <p:sp>
          <p:nvSpPr>
            <p:cNvPr id="424964" name="Rectangle 4"/>
            <p:cNvSpPr>
              <a:spLocks noChangeArrowheads="1"/>
            </p:cNvSpPr>
            <p:nvPr/>
          </p:nvSpPr>
          <p:spPr bwMode="auto">
            <a:xfrm>
              <a:off x="3009901" y="1931988"/>
              <a:ext cx="1027112" cy="347662"/>
            </a:xfrm>
            <a:prstGeom prst="rect">
              <a:avLst/>
            </a:prstGeom>
            <a:solidFill>
              <a:schemeClr val="accent1">
                <a:lumMod val="40000"/>
                <a:lumOff val="60000"/>
              </a:schemeClr>
            </a:solidFill>
            <a:ln w="0">
              <a:solidFill>
                <a:srgbClr val="B2FFFF"/>
              </a:solidFill>
              <a:miter lim="800000"/>
              <a:headEnd/>
              <a:tailEnd/>
            </a:ln>
          </p:spPr>
          <p:txBody>
            <a:bodyPr/>
            <a:lstStyle/>
            <a:p>
              <a:pPr fontAlgn="auto">
                <a:spcBef>
                  <a:spcPts val="0"/>
                </a:spcBef>
                <a:spcAft>
                  <a:spcPts val="0"/>
                </a:spcAft>
                <a:defRPr/>
              </a:pPr>
              <a:endParaRPr lang="en-US">
                <a:latin typeface="+mn-lt"/>
              </a:endParaRPr>
            </a:p>
          </p:txBody>
        </p:sp>
        <p:sp>
          <p:nvSpPr>
            <p:cNvPr id="424965" name="Rectangle 5"/>
            <p:cNvSpPr>
              <a:spLocks noChangeArrowheads="1"/>
            </p:cNvSpPr>
            <p:nvPr/>
          </p:nvSpPr>
          <p:spPr bwMode="auto">
            <a:xfrm>
              <a:off x="3009901" y="1600200"/>
              <a:ext cx="1027112" cy="331788"/>
            </a:xfrm>
            <a:prstGeom prst="rect">
              <a:avLst/>
            </a:prstGeom>
            <a:solidFill>
              <a:schemeClr val="accent1">
                <a:lumMod val="75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50183" name="Rectangle 6"/>
            <p:cNvSpPr>
              <a:spLocks noChangeArrowheads="1"/>
            </p:cNvSpPr>
            <p:nvPr/>
          </p:nvSpPr>
          <p:spPr bwMode="auto">
            <a:xfrm>
              <a:off x="3009900" y="2960687"/>
              <a:ext cx="1027113" cy="347663"/>
            </a:xfrm>
            <a:prstGeom prst="rect">
              <a:avLst/>
            </a:prstGeom>
            <a:solidFill>
              <a:srgbClr val="808080"/>
            </a:solidFill>
            <a:ln w="0">
              <a:solidFill>
                <a:srgbClr val="808080"/>
              </a:solidFill>
              <a:miter lim="800000"/>
              <a:headEnd/>
              <a:tailEnd/>
            </a:ln>
          </p:spPr>
          <p:txBody>
            <a:bodyPr/>
            <a:lstStyle/>
            <a:p>
              <a:endParaRPr lang="en-US">
                <a:latin typeface="Corbel" pitchFamily="34" charset="0"/>
              </a:endParaRPr>
            </a:p>
          </p:txBody>
        </p:sp>
        <p:sp>
          <p:nvSpPr>
            <p:cNvPr id="50184" name="Rectangle 7"/>
            <p:cNvSpPr>
              <a:spLocks noChangeArrowheads="1"/>
            </p:cNvSpPr>
            <p:nvPr/>
          </p:nvSpPr>
          <p:spPr bwMode="auto">
            <a:xfrm>
              <a:off x="3009900" y="2960687"/>
              <a:ext cx="1027113" cy="347663"/>
            </a:xfrm>
            <a:prstGeom prst="rect">
              <a:avLst/>
            </a:prstGeom>
            <a:noFill/>
            <a:ln w="15875">
              <a:solidFill>
                <a:srgbClr val="000000"/>
              </a:solidFill>
              <a:miter lim="800000"/>
              <a:headEnd/>
              <a:tailEnd/>
            </a:ln>
          </p:spPr>
          <p:txBody>
            <a:bodyPr/>
            <a:lstStyle/>
            <a:p>
              <a:endParaRPr lang="en-US">
                <a:latin typeface="Corbel" pitchFamily="34" charset="0"/>
              </a:endParaRPr>
            </a:p>
          </p:txBody>
        </p:sp>
        <p:sp>
          <p:nvSpPr>
            <p:cNvPr id="424968" name="Rectangle 8"/>
            <p:cNvSpPr>
              <a:spLocks noChangeArrowheads="1"/>
            </p:cNvSpPr>
            <p:nvPr/>
          </p:nvSpPr>
          <p:spPr bwMode="auto">
            <a:xfrm>
              <a:off x="3009901" y="3308350"/>
              <a:ext cx="1027112" cy="347663"/>
            </a:xfrm>
            <a:prstGeom prst="rect">
              <a:avLst/>
            </a:prstGeom>
            <a:solidFill>
              <a:schemeClr val="accent1">
                <a:lumMod val="75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424969" name="Rectangle 9"/>
            <p:cNvSpPr>
              <a:spLocks noChangeArrowheads="1"/>
            </p:cNvSpPr>
            <p:nvPr/>
          </p:nvSpPr>
          <p:spPr bwMode="auto">
            <a:xfrm>
              <a:off x="3009901" y="3656013"/>
              <a:ext cx="1027112" cy="346075"/>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50187" name="Rectangle 10"/>
            <p:cNvSpPr>
              <a:spLocks noChangeArrowheads="1"/>
            </p:cNvSpPr>
            <p:nvPr/>
          </p:nvSpPr>
          <p:spPr bwMode="auto">
            <a:xfrm>
              <a:off x="3009900" y="4683125"/>
              <a:ext cx="1027113" cy="347662"/>
            </a:xfrm>
            <a:prstGeom prst="rect">
              <a:avLst/>
            </a:prstGeom>
            <a:solidFill>
              <a:srgbClr val="808080"/>
            </a:solidFill>
            <a:ln w="0">
              <a:solidFill>
                <a:srgbClr val="808080"/>
              </a:solidFill>
              <a:miter lim="800000"/>
              <a:headEnd/>
              <a:tailEnd/>
            </a:ln>
          </p:spPr>
          <p:txBody>
            <a:bodyPr/>
            <a:lstStyle/>
            <a:p>
              <a:endParaRPr lang="en-US">
                <a:latin typeface="Corbel" pitchFamily="34" charset="0"/>
              </a:endParaRPr>
            </a:p>
          </p:txBody>
        </p:sp>
        <p:sp>
          <p:nvSpPr>
            <p:cNvPr id="50188" name="Rectangle 11"/>
            <p:cNvSpPr>
              <a:spLocks noChangeArrowheads="1"/>
            </p:cNvSpPr>
            <p:nvPr/>
          </p:nvSpPr>
          <p:spPr bwMode="auto">
            <a:xfrm>
              <a:off x="3009900" y="4683125"/>
              <a:ext cx="1027113" cy="347662"/>
            </a:xfrm>
            <a:prstGeom prst="rect">
              <a:avLst/>
            </a:prstGeom>
            <a:noFill/>
            <a:ln w="15875">
              <a:solidFill>
                <a:srgbClr val="000000"/>
              </a:solidFill>
              <a:miter lim="800000"/>
              <a:headEnd/>
              <a:tailEnd/>
            </a:ln>
          </p:spPr>
          <p:txBody>
            <a:bodyPr/>
            <a:lstStyle/>
            <a:p>
              <a:endParaRPr lang="en-US">
                <a:latin typeface="Corbel" pitchFamily="34" charset="0"/>
              </a:endParaRPr>
            </a:p>
          </p:txBody>
        </p:sp>
        <p:sp>
          <p:nvSpPr>
            <p:cNvPr id="424972" name="Rectangle 12"/>
            <p:cNvSpPr>
              <a:spLocks noChangeArrowheads="1"/>
            </p:cNvSpPr>
            <p:nvPr/>
          </p:nvSpPr>
          <p:spPr bwMode="auto">
            <a:xfrm>
              <a:off x="3009901" y="5030788"/>
              <a:ext cx="1027112" cy="331787"/>
            </a:xfrm>
            <a:prstGeom prst="rect">
              <a:avLst/>
            </a:prstGeom>
            <a:solidFill>
              <a:schemeClr val="accent1">
                <a:lumMod val="75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424973" name="Rectangle 13"/>
            <p:cNvSpPr>
              <a:spLocks noChangeArrowheads="1"/>
            </p:cNvSpPr>
            <p:nvPr/>
          </p:nvSpPr>
          <p:spPr bwMode="auto">
            <a:xfrm>
              <a:off x="3009901" y="5362575"/>
              <a:ext cx="1027112" cy="347663"/>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50191" name="Rectangle 14"/>
            <p:cNvSpPr>
              <a:spLocks noChangeArrowheads="1"/>
            </p:cNvSpPr>
            <p:nvPr/>
          </p:nvSpPr>
          <p:spPr bwMode="auto">
            <a:xfrm>
              <a:off x="3009900" y="6389687"/>
              <a:ext cx="1027113" cy="347663"/>
            </a:xfrm>
            <a:prstGeom prst="rect">
              <a:avLst/>
            </a:prstGeom>
            <a:solidFill>
              <a:srgbClr val="808080"/>
            </a:solidFill>
            <a:ln w="0">
              <a:solidFill>
                <a:srgbClr val="808080"/>
              </a:solidFill>
              <a:miter lim="800000"/>
              <a:headEnd/>
              <a:tailEnd/>
            </a:ln>
          </p:spPr>
          <p:txBody>
            <a:bodyPr/>
            <a:lstStyle/>
            <a:p>
              <a:endParaRPr lang="en-US">
                <a:latin typeface="Corbel" pitchFamily="34" charset="0"/>
              </a:endParaRPr>
            </a:p>
          </p:txBody>
        </p:sp>
        <p:sp>
          <p:nvSpPr>
            <p:cNvPr id="50192" name="Rectangle 15"/>
            <p:cNvSpPr>
              <a:spLocks noChangeArrowheads="1"/>
            </p:cNvSpPr>
            <p:nvPr/>
          </p:nvSpPr>
          <p:spPr bwMode="auto">
            <a:xfrm>
              <a:off x="3009900" y="6389687"/>
              <a:ext cx="1027113" cy="347663"/>
            </a:xfrm>
            <a:prstGeom prst="rect">
              <a:avLst/>
            </a:prstGeom>
            <a:noFill/>
            <a:ln w="15875">
              <a:solidFill>
                <a:srgbClr val="000000"/>
              </a:solidFill>
              <a:miter lim="800000"/>
              <a:headEnd/>
              <a:tailEnd/>
            </a:ln>
          </p:spPr>
          <p:txBody>
            <a:bodyPr/>
            <a:lstStyle/>
            <a:p>
              <a:endParaRPr lang="en-US">
                <a:latin typeface="Corbel" pitchFamily="34" charset="0"/>
              </a:endParaRPr>
            </a:p>
          </p:txBody>
        </p:sp>
        <p:grpSp>
          <p:nvGrpSpPr>
            <p:cNvPr id="3" name="Group 121"/>
            <p:cNvGrpSpPr>
              <a:grpSpLocks/>
            </p:cNvGrpSpPr>
            <p:nvPr/>
          </p:nvGrpSpPr>
          <p:grpSpPr bwMode="auto">
            <a:xfrm>
              <a:off x="2495550" y="1630362"/>
              <a:ext cx="463550" cy="288925"/>
              <a:chOff x="2827" y="530"/>
              <a:chExt cx="292" cy="182"/>
            </a:xfrm>
          </p:grpSpPr>
          <p:sp>
            <p:nvSpPr>
              <p:cNvPr id="50289" name="Rectangle 27"/>
              <p:cNvSpPr>
                <a:spLocks noChangeArrowheads="1"/>
              </p:cNvSpPr>
              <p:nvPr/>
            </p:nvSpPr>
            <p:spPr bwMode="auto">
              <a:xfrm>
                <a:off x="2874" y="530"/>
                <a:ext cx="185" cy="106"/>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Main</a:t>
                </a:r>
                <a:endParaRPr lang="en-CA" sz="2400">
                  <a:latin typeface="Corbel" pitchFamily="34" charset="0"/>
                </a:endParaRPr>
              </a:p>
            </p:txBody>
          </p:sp>
          <p:sp>
            <p:nvSpPr>
              <p:cNvPr id="50290" name="Rectangle 28"/>
              <p:cNvSpPr>
                <a:spLocks noChangeArrowheads="1"/>
              </p:cNvSpPr>
              <p:nvPr/>
            </p:nvSpPr>
            <p:spPr bwMode="auto">
              <a:xfrm>
                <a:off x="2827" y="606"/>
                <a:ext cx="292" cy="106"/>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memory</a:t>
                </a:r>
                <a:endParaRPr lang="en-CA" sz="2400">
                  <a:latin typeface="Corbel" pitchFamily="34" charset="0"/>
                </a:endParaRPr>
              </a:p>
            </p:txBody>
          </p:sp>
        </p:grpSp>
        <p:sp>
          <p:nvSpPr>
            <p:cNvPr id="50194" name="Rectangle 30"/>
            <p:cNvSpPr>
              <a:spLocks noChangeArrowheads="1"/>
            </p:cNvSpPr>
            <p:nvPr/>
          </p:nvSpPr>
          <p:spPr bwMode="auto">
            <a:xfrm>
              <a:off x="3084513" y="1676400"/>
              <a:ext cx="862012" cy="180975"/>
            </a:xfrm>
            <a:prstGeom prst="rect">
              <a:avLst/>
            </a:prstGeom>
            <a:noFill/>
            <a:ln w="15875">
              <a:solidFill>
                <a:srgbClr val="FFFFFF"/>
              </a:solidFill>
              <a:miter lim="800000"/>
              <a:headEnd/>
              <a:tailEnd/>
            </a:ln>
          </p:spPr>
          <p:txBody>
            <a:bodyPr/>
            <a:lstStyle/>
            <a:p>
              <a:endParaRPr lang="en-US">
                <a:latin typeface="Corbel" pitchFamily="34" charset="0"/>
              </a:endParaRPr>
            </a:p>
          </p:txBody>
        </p:sp>
        <p:sp>
          <p:nvSpPr>
            <p:cNvPr id="50195" name="Rectangle 29"/>
            <p:cNvSpPr>
              <a:spLocks noChangeArrowheads="1"/>
            </p:cNvSpPr>
            <p:nvPr/>
          </p:nvSpPr>
          <p:spPr bwMode="auto">
            <a:xfrm>
              <a:off x="3084513" y="1676400"/>
              <a:ext cx="862012" cy="180975"/>
            </a:xfrm>
            <a:prstGeom prst="rect">
              <a:avLst/>
            </a:prstGeom>
            <a:solidFill>
              <a:srgbClr val="FFFFFF"/>
            </a:solidFill>
            <a:ln w="0">
              <a:solidFill>
                <a:srgbClr val="FFFFFF"/>
              </a:solidFill>
              <a:miter lim="800000"/>
              <a:headEnd/>
              <a:tailEnd/>
            </a:ln>
          </p:spPr>
          <p:txBody>
            <a:bodyPr/>
            <a:lstStyle/>
            <a:p>
              <a:endParaRPr lang="en-US">
                <a:latin typeface="Corbel" pitchFamily="34" charset="0"/>
              </a:endParaRPr>
            </a:p>
          </p:txBody>
        </p:sp>
        <p:sp>
          <p:nvSpPr>
            <p:cNvPr id="50196" name="Rectangle 31"/>
            <p:cNvSpPr>
              <a:spLocks noChangeArrowheads="1"/>
            </p:cNvSpPr>
            <p:nvPr/>
          </p:nvSpPr>
          <p:spPr bwMode="auto">
            <a:xfrm>
              <a:off x="3084513" y="2024062"/>
              <a:ext cx="862012" cy="165100"/>
            </a:xfrm>
            <a:prstGeom prst="rect">
              <a:avLst/>
            </a:prstGeom>
            <a:solidFill>
              <a:srgbClr val="FFFFFF"/>
            </a:solidFill>
            <a:ln w="0">
              <a:solidFill>
                <a:srgbClr val="FFFFFF"/>
              </a:solidFill>
              <a:miter lim="800000"/>
              <a:headEnd/>
              <a:tailEnd/>
            </a:ln>
          </p:spPr>
          <p:txBody>
            <a:bodyPr/>
            <a:lstStyle/>
            <a:p>
              <a:endParaRPr lang="en-US">
                <a:latin typeface="Corbel" pitchFamily="34" charset="0"/>
              </a:endParaRPr>
            </a:p>
          </p:txBody>
        </p:sp>
        <p:sp>
          <p:nvSpPr>
            <p:cNvPr id="50197" name="Rectangle 32"/>
            <p:cNvSpPr>
              <a:spLocks noChangeArrowheads="1"/>
            </p:cNvSpPr>
            <p:nvPr/>
          </p:nvSpPr>
          <p:spPr bwMode="auto">
            <a:xfrm>
              <a:off x="3084513" y="2024062"/>
              <a:ext cx="862012" cy="165100"/>
            </a:xfrm>
            <a:prstGeom prst="rect">
              <a:avLst/>
            </a:prstGeom>
            <a:noFill/>
            <a:ln w="15875">
              <a:solidFill>
                <a:srgbClr val="FFFFFF"/>
              </a:solidFill>
              <a:miter lim="800000"/>
              <a:headEnd/>
              <a:tailEnd/>
            </a:ln>
          </p:spPr>
          <p:txBody>
            <a:bodyPr/>
            <a:lstStyle/>
            <a:p>
              <a:endParaRPr lang="en-US">
                <a:latin typeface="Corbel" pitchFamily="34" charset="0"/>
              </a:endParaRPr>
            </a:p>
          </p:txBody>
        </p:sp>
        <p:sp>
          <p:nvSpPr>
            <p:cNvPr id="50198" name="Rectangle 33"/>
            <p:cNvSpPr>
              <a:spLocks noChangeArrowheads="1"/>
            </p:cNvSpPr>
            <p:nvPr/>
          </p:nvSpPr>
          <p:spPr bwMode="auto">
            <a:xfrm>
              <a:off x="3084513" y="3051175"/>
              <a:ext cx="862012" cy="180975"/>
            </a:xfrm>
            <a:prstGeom prst="rect">
              <a:avLst/>
            </a:prstGeom>
            <a:solidFill>
              <a:srgbClr val="FFFFFF"/>
            </a:solidFill>
            <a:ln w="0">
              <a:solidFill>
                <a:srgbClr val="FFFFFF"/>
              </a:solidFill>
              <a:miter lim="800000"/>
              <a:headEnd/>
              <a:tailEnd/>
            </a:ln>
          </p:spPr>
          <p:txBody>
            <a:bodyPr/>
            <a:lstStyle/>
            <a:p>
              <a:endParaRPr lang="en-US">
                <a:latin typeface="Corbel" pitchFamily="34" charset="0"/>
              </a:endParaRPr>
            </a:p>
          </p:txBody>
        </p:sp>
        <p:sp>
          <p:nvSpPr>
            <p:cNvPr id="50199" name="Rectangle 34"/>
            <p:cNvSpPr>
              <a:spLocks noChangeArrowheads="1"/>
            </p:cNvSpPr>
            <p:nvPr/>
          </p:nvSpPr>
          <p:spPr bwMode="auto">
            <a:xfrm>
              <a:off x="3084513" y="3051175"/>
              <a:ext cx="862012" cy="180975"/>
            </a:xfrm>
            <a:prstGeom prst="rect">
              <a:avLst/>
            </a:prstGeom>
            <a:noFill/>
            <a:ln w="15875">
              <a:solidFill>
                <a:srgbClr val="FFFFFF"/>
              </a:solidFill>
              <a:miter lim="800000"/>
              <a:headEnd/>
              <a:tailEnd/>
            </a:ln>
          </p:spPr>
          <p:txBody>
            <a:bodyPr/>
            <a:lstStyle/>
            <a:p>
              <a:endParaRPr lang="en-US">
                <a:latin typeface="Corbel" pitchFamily="34" charset="0"/>
              </a:endParaRPr>
            </a:p>
          </p:txBody>
        </p:sp>
        <p:sp>
          <p:nvSpPr>
            <p:cNvPr id="50200" name="Rectangle 35"/>
            <p:cNvSpPr>
              <a:spLocks noChangeArrowheads="1"/>
            </p:cNvSpPr>
            <p:nvPr/>
          </p:nvSpPr>
          <p:spPr bwMode="auto">
            <a:xfrm>
              <a:off x="3084513" y="3398837"/>
              <a:ext cx="862012" cy="165100"/>
            </a:xfrm>
            <a:prstGeom prst="rect">
              <a:avLst/>
            </a:prstGeom>
            <a:solidFill>
              <a:srgbClr val="FFFFFF"/>
            </a:solidFill>
            <a:ln w="0">
              <a:solidFill>
                <a:srgbClr val="FFFFFF"/>
              </a:solidFill>
              <a:miter lim="800000"/>
              <a:headEnd/>
              <a:tailEnd/>
            </a:ln>
          </p:spPr>
          <p:txBody>
            <a:bodyPr/>
            <a:lstStyle/>
            <a:p>
              <a:endParaRPr lang="en-US">
                <a:latin typeface="Corbel" pitchFamily="34" charset="0"/>
              </a:endParaRPr>
            </a:p>
          </p:txBody>
        </p:sp>
        <p:sp>
          <p:nvSpPr>
            <p:cNvPr id="50201" name="Rectangle 36"/>
            <p:cNvSpPr>
              <a:spLocks noChangeArrowheads="1"/>
            </p:cNvSpPr>
            <p:nvPr/>
          </p:nvSpPr>
          <p:spPr bwMode="auto">
            <a:xfrm>
              <a:off x="3084513" y="3398837"/>
              <a:ext cx="862012" cy="165100"/>
            </a:xfrm>
            <a:prstGeom prst="rect">
              <a:avLst/>
            </a:prstGeom>
            <a:noFill/>
            <a:ln w="15875">
              <a:solidFill>
                <a:srgbClr val="FFFFFF"/>
              </a:solidFill>
              <a:miter lim="800000"/>
              <a:headEnd/>
              <a:tailEnd/>
            </a:ln>
          </p:spPr>
          <p:txBody>
            <a:bodyPr/>
            <a:lstStyle/>
            <a:p>
              <a:endParaRPr lang="en-US">
                <a:latin typeface="Corbel" pitchFamily="34" charset="0"/>
              </a:endParaRPr>
            </a:p>
          </p:txBody>
        </p:sp>
        <p:sp>
          <p:nvSpPr>
            <p:cNvPr id="50202" name="Rectangle 37"/>
            <p:cNvSpPr>
              <a:spLocks noChangeArrowheads="1"/>
            </p:cNvSpPr>
            <p:nvPr/>
          </p:nvSpPr>
          <p:spPr bwMode="auto">
            <a:xfrm>
              <a:off x="3084513" y="3746500"/>
              <a:ext cx="862012" cy="165100"/>
            </a:xfrm>
            <a:prstGeom prst="rect">
              <a:avLst/>
            </a:prstGeom>
            <a:solidFill>
              <a:srgbClr val="FFFFFF"/>
            </a:solidFill>
            <a:ln w="0">
              <a:solidFill>
                <a:srgbClr val="FFFFFF"/>
              </a:solidFill>
              <a:miter lim="800000"/>
              <a:headEnd/>
              <a:tailEnd/>
            </a:ln>
          </p:spPr>
          <p:txBody>
            <a:bodyPr/>
            <a:lstStyle/>
            <a:p>
              <a:endParaRPr lang="en-US">
                <a:latin typeface="Corbel" pitchFamily="34" charset="0"/>
              </a:endParaRPr>
            </a:p>
          </p:txBody>
        </p:sp>
        <p:sp>
          <p:nvSpPr>
            <p:cNvPr id="50203" name="Rectangle 38"/>
            <p:cNvSpPr>
              <a:spLocks noChangeArrowheads="1"/>
            </p:cNvSpPr>
            <p:nvPr/>
          </p:nvSpPr>
          <p:spPr bwMode="auto">
            <a:xfrm>
              <a:off x="3084513" y="3746500"/>
              <a:ext cx="862012" cy="165100"/>
            </a:xfrm>
            <a:prstGeom prst="rect">
              <a:avLst/>
            </a:prstGeom>
            <a:noFill/>
            <a:ln w="15875">
              <a:solidFill>
                <a:srgbClr val="FFFFFF"/>
              </a:solidFill>
              <a:miter lim="800000"/>
              <a:headEnd/>
              <a:tailEnd/>
            </a:ln>
          </p:spPr>
          <p:txBody>
            <a:bodyPr/>
            <a:lstStyle/>
            <a:p>
              <a:endParaRPr lang="en-US">
                <a:latin typeface="Corbel" pitchFamily="34" charset="0"/>
              </a:endParaRPr>
            </a:p>
          </p:txBody>
        </p:sp>
        <p:sp>
          <p:nvSpPr>
            <p:cNvPr id="50204" name="Rectangle 39"/>
            <p:cNvSpPr>
              <a:spLocks noChangeArrowheads="1"/>
            </p:cNvSpPr>
            <p:nvPr/>
          </p:nvSpPr>
          <p:spPr bwMode="auto">
            <a:xfrm>
              <a:off x="3084513" y="4773612"/>
              <a:ext cx="862012" cy="166688"/>
            </a:xfrm>
            <a:prstGeom prst="rect">
              <a:avLst/>
            </a:prstGeom>
            <a:solidFill>
              <a:srgbClr val="FFFFFF"/>
            </a:solidFill>
            <a:ln w="0">
              <a:solidFill>
                <a:srgbClr val="FFFFFF"/>
              </a:solidFill>
              <a:miter lim="800000"/>
              <a:headEnd/>
              <a:tailEnd/>
            </a:ln>
          </p:spPr>
          <p:txBody>
            <a:bodyPr/>
            <a:lstStyle/>
            <a:p>
              <a:endParaRPr lang="en-US">
                <a:latin typeface="Corbel" pitchFamily="34" charset="0"/>
              </a:endParaRPr>
            </a:p>
          </p:txBody>
        </p:sp>
        <p:sp>
          <p:nvSpPr>
            <p:cNvPr id="50205" name="Rectangle 40"/>
            <p:cNvSpPr>
              <a:spLocks noChangeArrowheads="1"/>
            </p:cNvSpPr>
            <p:nvPr/>
          </p:nvSpPr>
          <p:spPr bwMode="auto">
            <a:xfrm>
              <a:off x="3084513" y="4773612"/>
              <a:ext cx="862012" cy="166688"/>
            </a:xfrm>
            <a:prstGeom prst="rect">
              <a:avLst/>
            </a:prstGeom>
            <a:noFill/>
            <a:ln w="15875">
              <a:solidFill>
                <a:srgbClr val="FFFFFF"/>
              </a:solidFill>
              <a:miter lim="800000"/>
              <a:headEnd/>
              <a:tailEnd/>
            </a:ln>
          </p:spPr>
          <p:txBody>
            <a:bodyPr/>
            <a:lstStyle/>
            <a:p>
              <a:endParaRPr lang="en-US">
                <a:latin typeface="Corbel" pitchFamily="34" charset="0"/>
              </a:endParaRPr>
            </a:p>
          </p:txBody>
        </p:sp>
        <p:sp>
          <p:nvSpPr>
            <p:cNvPr id="50206" name="Rectangle 41"/>
            <p:cNvSpPr>
              <a:spLocks noChangeArrowheads="1"/>
            </p:cNvSpPr>
            <p:nvPr/>
          </p:nvSpPr>
          <p:spPr bwMode="auto">
            <a:xfrm>
              <a:off x="3084513" y="5105400"/>
              <a:ext cx="862012" cy="182562"/>
            </a:xfrm>
            <a:prstGeom prst="rect">
              <a:avLst/>
            </a:prstGeom>
            <a:solidFill>
              <a:srgbClr val="FFFFFF"/>
            </a:solidFill>
            <a:ln w="0">
              <a:solidFill>
                <a:srgbClr val="FFFFFF"/>
              </a:solidFill>
              <a:miter lim="800000"/>
              <a:headEnd/>
              <a:tailEnd/>
            </a:ln>
          </p:spPr>
          <p:txBody>
            <a:bodyPr/>
            <a:lstStyle/>
            <a:p>
              <a:endParaRPr lang="en-US">
                <a:latin typeface="Corbel" pitchFamily="34" charset="0"/>
              </a:endParaRPr>
            </a:p>
          </p:txBody>
        </p:sp>
        <p:sp>
          <p:nvSpPr>
            <p:cNvPr id="50207" name="Rectangle 42"/>
            <p:cNvSpPr>
              <a:spLocks noChangeArrowheads="1"/>
            </p:cNvSpPr>
            <p:nvPr/>
          </p:nvSpPr>
          <p:spPr bwMode="auto">
            <a:xfrm>
              <a:off x="3084513" y="5105400"/>
              <a:ext cx="862012" cy="182562"/>
            </a:xfrm>
            <a:prstGeom prst="rect">
              <a:avLst/>
            </a:prstGeom>
            <a:noFill/>
            <a:ln w="15875">
              <a:solidFill>
                <a:srgbClr val="FFFFFF"/>
              </a:solidFill>
              <a:miter lim="800000"/>
              <a:headEnd/>
              <a:tailEnd/>
            </a:ln>
          </p:spPr>
          <p:txBody>
            <a:bodyPr/>
            <a:lstStyle/>
            <a:p>
              <a:endParaRPr lang="en-US">
                <a:latin typeface="Corbel" pitchFamily="34" charset="0"/>
              </a:endParaRPr>
            </a:p>
          </p:txBody>
        </p:sp>
        <p:sp>
          <p:nvSpPr>
            <p:cNvPr id="50208" name="Rectangle 43"/>
            <p:cNvSpPr>
              <a:spLocks noChangeArrowheads="1"/>
            </p:cNvSpPr>
            <p:nvPr/>
          </p:nvSpPr>
          <p:spPr bwMode="auto">
            <a:xfrm>
              <a:off x="3084513" y="5453062"/>
              <a:ext cx="862012" cy="166688"/>
            </a:xfrm>
            <a:prstGeom prst="rect">
              <a:avLst/>
            </a:prstGeom>
            <a:solidFill>
              <a:srgbClr val="FFFFFF"/>
            </a:solidFill>
            <a:ln w="0">
              <a:solidFill>
                <a:srgbClr val="FFFFFF"/>
              </a:solidFill>
              <a:miter lim="800000"/>
              <a:headEnd/>
              <a:tailEnd/>
            </a:ln>
          </p:spPr>
          <p:txBody>
            <a:bodyPr/>
            <a:lstStyle/>
            <a:p>
              <a:endParaRPr lang="en-US">
                <a:latin typeface="Corbel" pitchFamily="34" charset="0"/>
              </a:endParaRPr>
            </a:p>
          </p:txBody>
        </p:sp>
        <p:sp>
          <p:nvSpPr>
            <p:cNvPr id="50209" name="Rectangle 44"/>
            <p:cNvSpPr>
              <a:spLocks noChangeArrowheads="1"/>
            </p:cNvSpPr>
            <p:nvPr/>
          </p:nvSpPr>
          <p:spPr bwMode="auto">
            <a:xfrm>
              <a:off x="3084513" y="5453062"/>
              <a:ext cx="862012" cy="166688"/>
            </a:xfrm>
            <a:prstGeom prst="rect">
              <a:avLst/>
            </a:prstGeom>
            <a:noFill/>
            <a:ln w="15875">
              <a:solidFill>
                <a:srgbClr val="FFFFFF"/>
              </a:solidFill>
              <a:miter lim="800000"/>
              <a:headEnd/>
              <a:tailEnd/>
            </a:ln>
          </p:spPr>
          <p:txBody>
            <a:bodyPr/>
            <a:lstStyle/>
            <a:p>
              <a:endParaRPr lang="en-US">
                <a:latin typeface="Corbel" pitchFamily="34" charset="0"/>
              </a:endParaRPr>
            </a:p>
          </p:txBody>
        </p:sp>
        <p:sp>
          <p:nvSpPr>
            <p:cNvPr id="50210" name="Rectangle 45"/>
            <p:cNvSpPr>
              <a:spLocks noChangeArrowheads="1"/>
            </p:cNvSpPr>
            <p:nvPr/>
          </p:nvSpPr>
          <p:spPr bwMode="auto">
            <a:xfrm>
              <a:off x="3084513" y="6481762"/>
              <a:ext cx="862012" cy="165100"/>
            </a:xfrm>
            <a:prstGeom prst="rect">
              <a:avLst/>
            </a:prstGeom>
            <a:solidFill>
              <a:srgbClr val="FFFFFF"/>
            </a:solidFill>
            <a:ln w="0">
              <a:solidFill>
                <a:srgbClr val="FFFFFF"/>
              </a:solidFill>
              <a:miter lim="800000"/>
              <a:headEnd/>
              <a:tailEnd/>
            </a:ln>
          </p:spPr>
          <p:txBody>
            <a:bodyPr/>
            <a:lstStyle/>
            <a:p>
              <a:endParaRPr lang="en-US">
                <a:latin typeface="Corbel" pitchFamily="34" charset="0"/>
              </a:endParaRPr>
            </a:p>
          </p:txBody>
        </p:sp>
        <p:sp>
          <p:nvSpPr>
            <p:cNvPr id="50211" name="Rectangle 46"/>
            <p:cNvSpPr>
              <a:spLocks noChangeArrowheads="1"/>
            </p:cNvSpPr>
            <p:nvPr/>
          </p:nvSpPr>
          <p:spPr bwMode="auto">
            <a:xfrm>
              <a:off x="3084513" y="6481762"/>
              <a:ext cx="862012" cy="165100"/>
            </a:xfrm>
            <a:prstGeom prst="rect">
              <a:avLst/>
            </a:prstGeom>
            <a:noFill/>
            <a:ln w="15875">
              <a:solidFill>
                <a:srgbClr val="FFFFFF"/>
              </a:solidFill>
              <a:miter lim="800000"/>
              <a:headEnd/>
              <a:tailEnd/>
            </a:ln>
          </p:spPr>
          <p:txBody>
            <a:bodyPr/>
            <a:lstStyle/>
            <a:p>
              <a:endParaRPr lang="en-US">
                <a:latin typeface="Corbel" pitchFamily="34" charset="0"/>
              </a:endParaRPr>
            </a:p>
          </p:txBody>
        </p:sp>
        <p:sp>
          <p:nvSpPr>
            <p:cNvPr id="50212" name="Rectangle 47"/>
            <p:cNvSpPr>
              <a:spLocks noChangeArrowheads="1"/>
            </p:cNvSpPr>
            <p:nvPr/>
          </p:nvSpPr>
          <p:spPr bwMode="auto">
            <a:xfrm>
              <a:off x="3311525" y="1674812"/>
              <a:ext cx="546625" cy="184666"/>
            </a:xfrm>
            <a:prstGeom prst="rect">
              <a:avLst/>
            </a:prstGeom>
            <a:noFill/>
            <a:ln w="9525">
              <a:noFill/>
              <a:miter lim="800000"/>
              <a:headEnd/>
              <a:tailEnd/>
            </a:ln>
          </p:spPr>
          <p:txBody>
            <a:bodyPr wrap="none" lIns="0" tIns="0" rIns="0" bIns="0">
              <a:spAutoFit/>
            </a:bodyPr>
            <a:lstStyle/>
            <a:p>
              <a:r>
                <a:rPr lang="en-CA" sz="1200" b="1">
                  <a:solidFill>
                    <a:srgbClr val="000000"/>
                  </a:solidFill>
                  <a:latin typeface="Nimbus Roman No9 L"/>
                </a:rPr>
                <a:t>Block 0</a:t>
              </a:r>
              <a:endParaRPr lang="en-CA" sz="1200" b="1">
                <a:latin typeface="Corbel" pitchFamily="34" charset="0"/>
              </a:endParaRPr>
            </a:p>
          </p:txBody>
        </p:sp>
        <p:sp>
          <p:nvSpPr>
            <p:cNvPr id="50213" name="Rectangle 48"/>
            <p:cNvSpPr>
              <a:spLocks noChangeArrowheads="1"/>
            </p:cNvSpPr>
            <p:nvPr/>
          </p:nvSpPr>
          <p:spPr bwMode="auto">
            <a:xfrm>
              <a:off x="3311525" y="2022475"/>
              <a:ext cx="546625" cy="184666"/>
            </a:xfrm>
            <a:prstGeom prst="rect">
              <a:avLst/>
            </a:prstGeom>
            <a:noFill/>
            <a:ln w="9525">
              <a:noFill/>
              <a:miter lim="800000"/>
              <a:headEnd/>
              <a:tailEnd/>
            </a:ln>
          </p:spPr>
          <p:txBody>
            <a:bodyPr wrap="none" lIns="0" tIns="0" rIns="0" bIns="0">
              <a:spAutoFit/>
            </a:bodyPr>
            <a:lstStyle/>
            <a:p>
              <a:r>
                <a:rPr lang="en-CA" sz="1200" b="1">
                  <a:solidFill>
                    <a:srgbClr val="000000"/>
                  </a:solidFill>
                  <a:latin typeface="Nimbus Roman No9 L"/>
                </a:rPr>
                <a:t>Block 1</a:t>
              </a:r>
              <a:endParaRPr lang="en-CA" sz="1200" b="1">
                <a:latin typeface="Corbel" pitchFamily="34" charset="0"/>
              </a:endParaRPr>
            </a:p>
          </p:txBody>
        </p:sp>
        <p:sp>
          <p:nvSpPr>
            <p:cNvPr id="50214" name="Rectangle 49"/>
            <p:cNvSpPr>
              <a:spLocks noChangeArrowheads="1"/>
            </p:cNvSpPr>
            <p:nvPr/>
          </p:nvSpPr>
          <p:spPr bwMode="auto">
            <a:xfrm>
              <a:off x="3235325" y="3049587"/>
              <a:ext cx="716543" cy="184666"/>
            </a:xfrm>
            <a:prstGeom prst="rect">
              <a:avLst/>
            </a:prstGeom>
            <a:noFill/>
            <a:ln w="9525">
              <a:noFill/>
              <a:miter lim="800000"/>
              <a:headEnd/>
              <a:tailEnd/>
            </a:ln>
          </p:spPr>
          <p:txBody>
            <a:bodyPr wrap="none" lIns="0" tIns="0" rIns="0" bIns="0">
              <a:spAutoFit/>
            </a:bodyPr>
            <a:lstStyle/>
            <a:p>
              <a:r>
                <a:rPr lang="en-CA" sz="1200" b="1">
                  <a:solidFill>
                    <a:srgbClr val="000000"/>
                  </a:solidFill>
                  <a:latin typeface="Nimbus Roman No9 L"/>
                </a:rPr>
                <a:t>Block 127</a:t>
              </a:r>
              <a:endParaRPr lang="en-CA" sz="1200" b="1">
                <a:latin typeface="Corbel" pitchFamily="34" charset="0"/>
              </a:endParaRPr>
            </a:p>
          </p:txBody>
        </p:sp>
        <p:sp>
          <p:nvSpPr>
            <p:cNvPr id="50215" name="Rectangle 50"/>
            <p:cNvSpPr>
              <a:spLocks noChangeArrowheads="1"/>
            </p:cNvSpPr>
            <p:nvPr/>
          </p:nvSpPr>
          <p:spPr bwMode="auto">
            <a:xfrm>
              <a:off x="3235325" y="3397250"/>
              <a:ext cx="716543" cy="184666"/>
            </a:xfrm>
            <a:prstGeom prst="rect">
              <a:avLst/>
            </a:prstGeom>
            <a:noFill/>
            <a:ln w="9525">
              <a:noFill/>
              <a:miter lim="800000"/>
              <a:headEnd/>
              <a:tailEnd/>
            </a:ln>
          </p:spPr>
          <p:txBody>
            <a:bodyPr wrap="none" lIns="0" tIns="0" rIns="0" bIns="0">
              <a:spAutoFit/>
            </a:bodyPr>
            <a:lstStyle/>
            <a:p>
              <a:r>
                <a:rPr lang="en-CA" sz="1200" b="1">
                  <a:solidFill>
                    <a:srgbClr val="000000"/>
                  </a:solidFill>
                  <a:latin typeface="Nimbus Roman No9 L"/>
                </a:rPr>
                <a:t>Block 128</a:t>
              </a:r>
              <a:endParaRPr lang="en-CA" sz="1200" b="1">
                <a:latin typeface="Corbel" pitchFamily="34" charset="0"/>
              </a:endParaRPr>
            </a:p>
          </p:txBody>
        </p:sp>
        <p:sp>
          <p:nvSpPr>
            <p:cNvPr id="50216" name="Rectangle 51"/>
            <p:cNvSpPr>
              <a:spLocks noChangeArrowheads="1"/>
            </p:cNvSpPr>
            <p:nvPr/>
          </p:nvSpPr>
          <p:spPr bwMode="auto">
            <a:xfrm>
              <a:off x="3235325" y="3730625"/>
              <a:ext cx="716543" cy="184666"/>
            </a:xfrm>
            <a:prstGeom prst="rect">
              <a:avLst/>
            </a:prstGeom>
            <a:noFill/>
            <a:ln w="9525">
              <a:noFill/>
              <a:miter lim="800000"/>
              <a:headEnd/>
              <a:tailEnd/>
            </a:ln>
          </p:spPr>
          <p:txBody>
            <a:bodyPr wrap="none" lIns="0" tIns="0" rIns="0" bIns="0">
              <a:spAutoFit/>
            </a:bodyPr>
            <a:lstStyle/>
            <a:p>
              <a:r>
                <a:rPr lang="en-CA" sz="1200" b="1">
                  <a:solidFill>
                    <a:srgbClr val="000000"/>
                  </a:solidFill>
                  <a:latin typeface="Nimbus Roman No9 L"/>
                </a:rPr>
                <a:t>Block 129</a:t>
              </a:r>
              <a:endParaRPr lang="en-CA" sz="1200" b="1">
                <a:latin typeface="Corbel" pitchFamily="34" charset="0"/>
              </a:endParaRPr>
            </a:p>
          </p:txBody>
        </p:sp>
        <p:sp>
          <p:nvSpPr>
            <p:cNvPr id="50217" name="Rectangle 52"/>
            <p:cNvSpPr>
              <a:spLocks noChangeArrowheads="1"/>
            </p:cNvSpPr>
            <p:nvPr/>
          </p:nvSpPr>
          <p:spPr bwMode="auto">
            <a:xfrm>
              <a:off x="3235325" y="4800600"/>
              <a:ext cx="716543" cy="184666"/>
            </a:xfrm>
            <a:prstGeom prst="rect">
              <a:avLst/>
            </a:prstGeom>
            <a:noFill/>
            <a:ln w="9525">
              <a:noFill/>
              <a:miter lim="800000"/>
              <a:headEnd/>
              <a:tailEnd/>
            </a:ln>
          </p:spPr>
          <p:txBody>
            <a:bodyPr wrap="none" lIns="0" tIns="0" rIns="0" bIns="0">
              <a:spAutoFit/>
            </a:bodyPr>
            <a:lstStyle/>
            <a:p>
              <a:r>
                <a:rPr lang="en-CA" sz="1200" b="1">
                  <a:solidFill>
                    <a:srgbClr val="000000"/>
                  </a:solidFill>
                  <a:latin typeface="Nimbus Roman No9 L"/>
                </a:rPr>
                <a:t>Block 255</a:t>
              </a:r>
              <a:endParaRPr lang="en-CA" sz="1200" b="1">
                <a:latin typeface="Corbel" pitchFamily="34" charset="0"/>
              </a:endParaRPr>
            </a:p>
          </p:txBody>
        </p:sp>
        <p:sp>
          <p:nvSpPr>
            <p:cNvPr id="50218" name="Rectangle 53"/>
            <p:cNvSpPr>
              <a:spLocks noChangeArrowheads="1"/>
            </p:cNvSpPr>
            <p:nvPr/>
          </p:nvSpPr>
          <p:spPr bwMode="auto">
            <a:xfrm>
              <a:off x="3235325" y="5105400"/>
              <a:ext cx="716543" cy="184666"/>
            </a:xfrm>
            <a:prstGeom prst="rect">
              <a:avLst/>
            </a:prstGeom>
            <a:noFill/>
            <a:ln w="9525">
              <a:noFill/>
              <a:miter lim="800000"/>
              <a:headEnd/>
              <a:tailEnd/>
            </a:ln>
          </p:spPr>
          <p:txBody>
            <a:bodyPr wrap="none" lIns="0" tIns="0" rIns="0" bIns="0">
              <a:spAutoFit/>
            </a:bodyPr>
            <a:lstStyle/>
            <a:p>
              <a:r>
                <a:rPr lang="en-CA" sz="1200" b="1">
                  <a:solidFill>
                    <a:srgbClr val="000000"/>
                  </a:solidFill>
                  <a:latin typeface="Nimbus Roman No9 L"/>
                </a:rPr>
                <a:t>Block 256</a:t>
              </a:r>
              <a:endParaRPr lang="en-CA" sz="1200" b="1">
                <a:latin typeface="Corbel" pitchFamily="34" charset="0"/>
              </a:endParaRPr>
            </a:p>
          </p:txBody>
        </p:sp>
        <p:sp>
          <p:nvSpPr>
            <p:cNvPr id="50219" name="Rectangle 54"/>
            <p:cNvSpPr>
              <a:spLocks noChangeArrowheads="1"/>
            </p:cNvSpPr>
            <p:nvPr/>
          </p:nvSpPr>
          <p:spPr bwMode="auto">
            <a:xfrm>
              <a:off x="3235325" y="5453062"/>
              <a:ext cx="716543" cy="184666"/>
            </a:xfrm>
            <a:prstGeom prst="rect">
              <a:avLst/>
            </a:prstGeom>
            <a:noFill/>
            <a:ln w="9525">
              <a:noFill/>
              <a:miter lim="800000"/>
              <a:headEnd/>
              <a:tailEnd/>
            </a:ln>
          </p:spPr>
          <p:txBody>
            <a:bodyPr wrap="none" lIns="0" tIns="0" rIns="0" bIns="0">
              <a:spAutoFit/>
            </a:bodyPr>
            <a:lstStyle/>
            <a:p>
              <a:r>
                <a:rPr lang="en-CA" sz="1200" b="1">
                  <a:solidFill>
                    <a:srgbClr val="000000"/>
                  </a:solidFill>
                  <a:latin typeface="Nimbus Roman No9 L"/>
                </a:rPr>
                <a:t>Block</a:t>
              </a:r>
              <a:r>
                <a:rPr lang="en-CA" sz="1200">
                  <a:solidFill>
                    <a:srgbClr val="000000"/>
                  </a:solidFill>
                  <a:latin typeface="Nimbus Roman No9 L"/>
                </a:rPr>
                <a:t> </a:t>
              </a:r>
              <a:r>
                <a:rPr lang="en-CA" sz="1200" b="1">
                  <a:solidFill>
                    <a:srgbClr val="000000"/>
                  </a:solidFill>
                  <a:latin typeface="Nimbus Roman No9 L"/>
                </a:rPr>
                <a:t>257</a:t>
              </a:r>
              <a:endParaRPr lang="en-CA" sz="1200" b="1">
                <a:latin typeface="Corbel" pitchFamily="34" charset="0"/>
              </a:endParaRPr>
            </a:p>
          </p:txBody>
        </p:sp>
        <p:sp>
          <p:nvSpPr>
            <p:cNvPr id="50220" name="Rectangle 55"/>
            <p:cNvSpPr>
              <a:spLocks noChangeArrowheads="1"/>
            </p:cNvSpPr>
            <p:nvPr/>
          </p:nvSpPr>
          <p:spPr bwMode="auto">
            <a:xfrm>
              <a:off x="3205163" y="6480175"/>
              <a:ext cx="737381" cy="169277"/>
            </a:xfrm>
            <a:prstGeom prst="rect">
              <a:avLst/>
            </a:prstGeom>
            <a:noFill/>
            <a:ln w="9525">
              <a:noFill/>
              <a:miter lim="800000"/>
              <a:headEnd/>
              <a:tailEnd/>
            </a:ln>
          </p:spPr>
          <p:txBody>
            <a:bodyPr wrap="none" lIns="0" tIns="0" rIns="0" bIns="0">
              <a:spAutoFit/>
            </a:bodyPr>
            <a:lstStyle/>
            <a:p>
              <a:r>
                <a:rPr lang="en-CA" sz="1100" b="1">
                  <a:solidFill>
                    <a:srgbClr val="000000"/>
                  </a:solidFill>
                  <a:latin typeface="Nimbus Roman No9 L"/>
                </a:rPr>
                <a:t>Block 4095</a:t>
              </a:r>
              <a:endParaRPr lang="en-CA" sz="2400" b="1">
                <a:latin typeface="Corbel" pitchFamily="34" charset="0"/>
              </a:endParaRPr>
            </a:p>
          </p:txBody>
        </p:sp>
        <p:sp>
          <p:nvSpPr>
            <p:cNvPr id="50221" name="Freeform 65"/>
            <p:cNvSpPr>
              <a:spLocks/>
            </p:cNvSpPr>
            <p:nvPr/>
          </p:nvSpPr>
          <p:spPr bwMode="auto">
            <a:xfrm>
              <a:off x="2352675" y="3000375"/>
              <a:ext cx="544513" cy="271462"/>
            </a:xfrm>
            <a:custGeom>
              <a:avLst/>
              <a:gdLst>
                <a:gd name="T0" fmla="*/ 14 w 36"/>
                <a:gd name="T1" fmla="*/ 18 h 18"/>
                <a:gd name="T2" fmla="*/ 14 w 36"/>
                <a:gd name="T3" fmla="*/ 13 h 18"/>
                <a:gd name="T4" fmla="*/ 36 w 36"/>
                <a:gd name="T5" fmla="*/ 13 h 18"/>
                <a:gd name="T6" fmla="*/ 36 w 36"/>
                <a:gd name="T7" fmla="*/ 4 h 18"/>
                <a:gd name="T8" fmla="*/ 14 w 36"/>
                <a:gd name="T9" fmla="*/ 4 h 18"/>
                <a:gd name="T10" fmla="*/ 14 w 36"/>
                <a:gd name="T11" fmla="*/ 0 h 18"/>
                <a:gd name="T12" fmla="*/ 0 w 36"/>
                <a:gd name="T13" fmla="*/ 9 h 18"/>
                <a:gd name="T14" fmla="*/ 14 w 36"/>
                <a:gd name="T15" fmla="*/ 18 h 18"/>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18"/>
                <a:gd name="T26" fmla="*/ 36 w 36"/>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18">
                  <a:moveTo>
                    <a:pt x="14" y="18"/>
                  </a:moveTo>
                  <a:lnTo>
                    <a:pt x="14" y="13"/>
                  </a:lnTo>
                  <a:lnTo>
                    <a:pt x="36" y="13"/>
                  </a:lnTo>
                  <a:lnTo>
                    <a:pt x="36" y="4"/>
                  </a:lnTo>
                  <a:lnTo>
                    <a:pt x="14" y="4"/>
                  </a:lnTo>
                  <a:lnTo>
                    <a:pt x="14" y="0"/>
                  </a:lnTo>
                  <a:lnTo>
                    <a:pt x="0" y="9"/>
                  </a:lnTo>
                  <a:lnTo>
                    <a:pt x="14" y="18"/>
                  </a:lnTo>
                </a:path>
              </a:pathLst>
            </a:custGeom>
            <a:noFill/>
            <a:ln w="15875">
              <a:solidFill>
                <a:srgbClr val="000000"/>
              </a:solidFill>
              <a:prstDash val="solid"/>
              <a:round/>
              <a:headEnd/>
              <a:tailEnd/>
            </a:ln>
          </p:spPr>
          <p:txBody>
            <a:bodyPr/>
            <a:lstStyle/>
            <a:p>
              <a:endParaRPr lang="en-US"/>
            </a:p>
          </p:txBody>
        </p:sp>
        <p:sp>
          <p:nvSpPr>
            <p:cNvPr id="50222" name="Line 66"/>
            <p:cNvSpPr>
              <a:spLocks noChangeShapeType="1"/>
            </p:cNvSpPr>
            <p:nvPr/>
          </p:nvSpPr>
          <p:spPr bwMode="auto">
            <a:xfrm flipV="1">
              <a:off x="3009900" y="2279650"/>
              <a:ext cx="1588" cy="303212"/>
            </a:xfrm>
            <a:prstGeom prst="line">
              <a:avLst/>
            </a:prstGeom>
            <a:noFill/>
            <a:ln w="15875">
              <a:solidFill>
                <a:srgbClr val="000000"/>
              </a:solidFill>
              <a:round/>
              <a:headEnd/>
              <a:tailEnd/>
            </a:ln>
          </p:spPr>
          <p:txBody>
            <a:bodyPr/>
            <a:lstStyle/>
            <a:p>
              <a:endParaRPr lang="en-US"/>
            </a:p>
          </p:txBody>
        </p:sp>
        <p:sp>
          <p:nvSpPr>
            <p:cNvPr id="50223" name="Line 67"/>
            <p:cNvSpPr>
              <a:spLocks noChangeShapeType="1"/>
            </p:cNvSpPr>
            <p:nvPr/>
          </p:nvSpPr>
          <p:spPr bwMode="auto">
            <a:xfrm flipV="1">
              <a:off x="3009900" y="2673350"/>
              <a:ext cx="1588" cy="287337"/>
            </a:xfrm>
            <a:prstGeom prst="line">
              <a:avLst/>
            </a:prstGeom>
            <a:noFill/>
            <a:ln w="15875">
              <a:solidFill>
                <a:srgbClr val="000000"/>
              </a:solidFill>
              <a:round/>
              <a:headEnd/>
              <a:tailEnd/>
            </a:ln>
          </p:spPr>
          <p:txBody>
            <a:bodyPr/>
            <a:lstStyle/>
            <a:p>
              <a:endParaRPr lang="en-US"/>
            </a:p>
          </p:txBody>
        </p:sp>
        <p:sp>
          <p:nvSpPr>
            <p:cNvPr id="50224" name="Line 68"/>
            <p:cNvSpPr>
              <a:spLocks noChangeShapeType="1"/>
            </p:cNvSpPr>
            <p:nvPr/>
          </p:nvSpPr>
          <p:spPr bwMode="auto">
            <a:xfrm flipV="1">
              <a:off x="4037013" y="2279650"/>
              <a:ext cx="1587" cy="303212"/>
            </a:xfrm>
            <a:prstGeom prst="line">
              <a:avLst/>
            </a:prstGeom>
            <a:noFill/>
            <a:ln w="15875">
              <a:solidFill>
                <a:srgbClr val="000000"/>
              </a:solidFill>
              <a:round/>
              <a:headEnd/>
              <a:tailEnd/>
            </a:ln>
          </p:spPr>
          <p:txBody>
            <a:bodyPr/>
            <a:lstStyle/>
            <a:p>
              <a:endParaRPr lang="en-US"/>
            </a:p>
          </p:txBody>
        </p:sp>
        <p:sp>
          <p:nvSpPr>
            <p:cNvPr id="50225" name="Line 69"/>
            <p:cNvSpPr>
              <a:spLocks noChangeShapeType="1"/>
            </p:cNvSpPr>
            <p:nvPr/>
          </p:nvSpPr>
          <p:spPr bwMode="auto">
            <a:xfrm flipV="1">
              <a:off x="4037013" y="2673350"/>
              <a:ext cx="1587" cy="287337"/>
            </a:xfrm>
            <a:prstGeom prst="line">
              <a:avLst/>
            </a:prstGeom>
            <a:noFill/>
            <a:ln w="15875">
              <a:solidFill>
                <a:srgbClr val="000000"/>
              </a:solidFill>
              <a:round/>
              <a:headEnd/>
              <a:tailEnd/>
            </a:ln>
          </p:spPr>
          <p:txBody>
            <a:bodyPr/>
            <a:lstStyle/>
            <a:p>
              <a:endParaRPr lang="en-US"/>
            </a:p>
          </p:txBody>
        </p:sp>
        <p:sp>
          <p:nvSpPr>
            <p:cNvPr id="50226" name="Line 70"/>
            <p:cNvSpPr>
              <a:spLocks noChangeShapeType="1"/>
            </p:cNvSpPr>
            <p:nvPr/>
          </p:nvSpPr>
          <p:spPr bwMode="auto">
            <a:xfrm flipH="1">
              <a:off x="2949575" y="2552700"/>
              <a:ext cx="104775" cy="60325"/>
            </a:xfrm>
            <a:prstGeom prst="line">
              <a:avLst/>
            </a:prstGeom>
            <a:noFill/>
            <a:ln w="15875">
              <a:solidFill>
                <a:srgbClr val="000000"/>
              </a:solidFill>
              <a:round/>
              <a:headEnd/>
              <a:tailEnd/>
            </a:ln>
          </p:spPr>
          <p:txBody>
            <a:bodyPr/>
            <a:lstStyle/>
            <a:p>
              <a:endParaRPr lang="en-US"/>
            </a:p>
          </p:txBody>
        </p:sp>
        <p:sp>
          <p:nvSpPr>
            <p:cNvPr id="50227" name="Line 71"/>
            <p:cNvSpPr>
              <a:spLocks noChangeShapeType="1"/>
            </p:cNvSpPr>
            <p:nvPr/>
          </p:nvSpPr>
          <p:spPr bwMode="auto">
            <a:xfrm flipH="1">
              <a:off x="2949575" y="2643187"/>
              <a:ext cx="104775" cy="44450"/>
            </a:xfrm>
            <a:prstGeom prst="line">
              <a:avLst/>
            </a:prstGeom>
            <a:noFill/>
            <a:ln w="15875">
              <a:solidFill>
                <a:srgbClr val="000000"/>
              </a:solidFill>
              <a:round/>
              <a:headEnd/>
              <a:tailEnd/>
            </a:ln>
          </p:spPr>
          <p:txBody>
            <a:bodyPr/>
            <a:lstStyle/>
            <a:p>
              <a:endParaRPr lang="en-US"/>
            </a:p>
          </p:txBody>
        </p:sp>
        <p:sp>
          <p:nvSpPr>
            <p:cNvPr id="50228" name="Line 72"/>
            <p:cNvSpPr>
              <a:spLocks noChangeShapeType="1"/>
            </p:cNvSpPr>
            <p:nvPr/>
          </p:nvSpPr>
          <p:spPr bwMode="auto">
            <a:xfrm flipH="1">
              <a:off x="3976688" y="2552700"/>
              <a:ext cx="104775" cy="60325"/>
            </a:xfrm>
            <a:prstGeom prst="line">
              <a:avLst/>
            </a:prstGeom>
            <a:noFill/>
            <a:ln w="15875">
              <a:solidFill>
                <a:srgbClr val="000000"/>
              </a:solidFill>
              <a:round/>
              <a:headEnd/>
              <a:tailEnd/>
            </a:ln>
          </p:spPr>
          <p:txBody>
            <a:bodyPr/>
            <a:lstStyle/>
            <a:p>
              <a:endParaRPr lang="en-US"/>
            </a:p>
          </p:txBody>
        </p:sp>
        <p:sp>
          <p:nvSpPr>
            <p:cNvPr id="50229" name="Line 73"/>
            <p:cNvSpPr>
              <a:spLocks noChangeShapeType="1"/>
            </p:cNvSpPr>
            <p:nvPr/>
          </p:nvSpPr>
          <p:spPr bwMode="auto">
            <a:xfrm flipH="1">
              <a:off x="3976688" y="2643187"/>
              <a:ext cx="104775" cy="44450"/>
            </a:xfrm>
            <a:prstGeom prst="line">
              <a:avLst/>
            </a:prstGeom>
            <a:noFill/>
            <a:ln w="15875">
              <a:solidFill>
                <a:srgbClr val="000000"/>
              </a:solidFill>
              <a:round/>
              <a:headEnd/>
              <a:tailEnd/>
            </a:ln>
          </p:spPr>
          <p:txBody>
            <a:bodyPr/>
            <a:lstStyle/>
            <a:p>
              <a:endParaRPr lang="en-US"/>
            </a:p>
          </p:txBody>
        </p:sp>
        <p:sp>
          <p:nvSpPr>
            <p:cNvPr id="50230" name="Line 74"/>
            <p:cNvSpPr>
              <a:spLocks noChangeShapeType="1"/>
            </p:cNvSpPr>
            <p:nvPr/>
          </p:nvSpPr>
          <p:spPr bwMode="auto">
            <a:xfrm flipV="1">
              <a:off x="3009900" y="5710237"/>
              <a:ext cx="1588" cy="303213"/>
            </a:xfrm>
            <a:prstGeom prst="line">
              <a:avLst/>
            </a:prstGeom>
            <a:noFill/>
            <a:ln w="15875">
              <a:solidFill>
                <a:srgbClr val="000000"/>
              </a:solidFill>
              <a:round/>
              <a:headEnd/>
              <a:tailEnd/>
            </a:ln>
          </p:spPr>
          <p:txBody>
            <a:bodyPr/>
            <a:lstStyle/>
            <a:p>
              <a:endParaRPr lang="en-US"/>
            </a:p>
          </p:txBody>
        </p:sp>
        <p:sp>
          <p:nvSpPr>
            <p:cNvPr id="50231" name="Line 75"/>
            <p:cNvSpPr>
              <a:spLocks noChangeShapeType="1"/>
            </p:cNvSpPr>
            <p:nvPr/>
          </p:nvSpPr>
          <p:spPr bwMode="auto">
            <a:xfrm flipV="1">
              <a:off x="3009900" y="6088062"/>
              <a:ext cx="1588" cy="301625"/>
            </a:xfrm>
            <a:prstGeom prst="line">
              <a:avLst/>
            </a:prstGeom>
            <a:noFill/>
            <a:ln w="15875">
              <a:solidFill>
                <a:srgbClr val="000000"/>
              </a:solidFill>
              <a:round/>
              <a:headEnd/>
              <a:tailEnd/>
            </a:ln>
          </p:spPr>
          <p:txBody>
            <a:bodyPr/>
            <a:lstStyle/>
            <a:p>
              <a:endParaRPr lang="en-US"/>
            </a:p>
          </p:txBody>
        </p:sp>
        <p:sp>
          <p:nvSpPr>
            <p:cNvPr id="50232" name="Line 76"/>
            <p:cNvSpPr>
              <a:spLocks noChangeShapeType="1"/>
            </p:cNvSpPr>
            <p:nvPr/>
          </p:nvSpPr>
          <p:spPr bwMode="auto">
            <a:xfrm flipV="1">
              <a:off x="4037013" y="5710237"/>
              <a:ext cx="1587" cy="303213"/>
            </a:xfrm>
            <a:prstGeom prst="line">
              <a:avLst/>
            </a:prstGeom>
            <a:noFill/>
            <a:ln w="15875">
              <a:solidFill>
                <a:srgbClr val="000000"/>
              </a:solidFill>
              <a:round/>
              <a:headEnd/>
              <a:tailEnd/>
            </a:ln>
          </p:spPr>
          <p:txBody>
            <a:bodyPr/>
            <a:lstStyle/>
            <a:p>
              <a:endParaRPr lang="en-US"/>
            </a:p>
          </p:txBody>
        </p:sp>
        <p:sp>
          <p:nvSpPr>
            <p:cNvPr id="50233" name="Line 77"/>
            <p:cNvSpPr>
              <a:spLocks noChangeShapeType="1"/>
            </p:cNvSpPr>
            <p:nvPr/>
          </p:nvSpPr>
          <p:spPr bwMode="auto">
            <a:xfrm flipV="1">
              <a:off x="4037013" y="6088062"/>
              <a:ext cx="1587" cy="301625"/>
            </a:xfrm>
            <a:prstGeom prst="line">
              <a:avLst/>
            </a:prstGeom>
            <a:noFill/>
            <a:ln w="15875">
              <a:solidFill>
                <a:srgbClr val="000000"/>
              </a:solidFill>
              <a:round/>
              <a:headEnd/>
              <a:tailEnd/>
            </a:ln>
          </p:spPr>
          <p:txBody>
            <a:bodyPr/>
            <a:lstStyle/>
            <a:p>
              <a:endParaRPr lang="en-US"/>
            </a:p>
          </p:txBody>
        </p:sp>
        <p:sp>
          <p:nvSpPr>
            <p:cNvPr id="50234" name="Line 78"/>
            <p:cNvSpPr>
              <a:spLocks noChangeShapeType="1"/>
            </p:cNvSpPr>
            <p:nvPr/>
          </p:nvSpPr>
          <p:spPr bwMode="auto">
            <a:xfrm flipH="1">
              <a:off x="2949575" y="5981700"/>
              <a:ext cx="104775" cy="46037"/>
            </a:xfrm>
            <a:prstGeom prst="line">
              <a:avLst/>
            </a:prstGeom>
            <a:noFill/>
            <a:ln w="15875">
              <a:solidFill>
                <a:srgbClr val="000000"/>
              </a:solidFill>
              <a:round/>
              <a:headEnd/>
              <a:tailEnd/>
            </a:ln>
          </p:spPr>
          <p:txBody>
            <a:bodyPr/>
            <a:lstStyle/>
            <a:p>
              <a:endParaRPr lang="en-US"/>
            </a:p>
          </p:txBody>
        </p:sp>
        <p:sp>
          <p:nvSpPr>
            <p:cNvPr id="50235" name="Line 79"/>
            <p:cNvSpPr>
              <a:spLocks noChangeShapeType="1"/>
            </p:cNvSpPr>
            <p:nvPr/>
          </p:nvSpPr>
          <p:spPr bwMode="auto">
            <a:xfrm flipH="1">
              <a:off x="2949575" y="6057900"/>
              <a:ext cx="104775" cy="60325"/>
            </a:xfrm>
            <a:prstGeom prst="line">
              <a:avLst/>
            </a:prstGeom>
            <a:noFill/>
            <a:ln w="15875">
              <a:solidFill>
                <a:srgbClr val="000000"/>
              </a:solidFill>
              <a:round/>
              <a:headEnd/>
              <a:tailEnd/>
            </a:ln>
          </p:spPr>
          <p:txBody>
            <a:bodyPr/>
            <a:lstStyle/>
            <a:p>
              <a:endParaRPr lang="en-US"/>
            </a:p>
          </p:txBody>
        </p:sp>
        <p:sp>
          <p:nvSpPr>
            <p:cNvPr id="50236" name="Line 80"/>
            <p:cNvSpPr>
              <a:spLocks noChangeShapeType="1"/>
            </p:cNvSpPr>
            <p:nvPr/>
          </p:nvSpPr>
          <p:spPr bwMode="auto">
            <a:xfrm flipH="1">
              <a:off x="3976688" y="5981700"/>
              <a:ext cx="104775" cy="46037"/>
            </a:xfrm>
            <a:prstGeom prst="line">
              <a:avLst/>
            </a:prstGeom>
            <a:noFill/>
            <a:ln w="15875">
              <a:solidFill>
                <a:srgbClr val="000000"/>
              </a:solidFill>
              <a:round/>
              <a:headEnd/>
              <a:tailEnd/>
            </a:ln>
          </p:spPr>
          <p:txBody>
            <a:bodyPr/>
            <a:lstStyle/>
            <a:p>
              <a:endParaRPr lang="en-US"/>
            </a:p>
          </p:txBody>
        </p:sp>
        <p:sp>
          <p:nvSpPr>
            <p:cNvPr id="50237" name="Line 81"/>
            <p:cNvSpPr>
              <a:spLocks noChangeShapeType="1"/>
            </p:cNvSpPr>
            <p:nvPr/>
          </p:nvSpPr>
          <p:spPr bwMode="auto">
            <a:xfrm flipH="1">
              <a:off x="3976688" y="6057900"/>
              <a:ext cx="104775" cy="60325"/>
            </a:xfrm>
            <a:prstGeom prst="line">
              <a:avLst/>
            </a:prstGeom>
            <a:noFill/>
            <a:ln w="15875">
              <a:solidFill>
                <a:srgbClr val="000000"/>
              </a:solidFill>
              <a:round/>
              <a:headEnd/>
              <a:tailEnd/>
            </a:ln>
          </p:spPr>
          <p:txBody>
            <a:bodyPr/>
            <a:lstStyle/>
            <a:p>
              <a:endParaRPr lang="en-US"/>
            </a:p>
          </p:txBody>
        </p:sp>
        <p:sp>
          <p:nvSpPr>
            <p:cNvPr id="50238" name="Line 82"/>
            <p:cNvSpPr>
              <a:spLocks noChangeShapeType="1"/>
            </p:cNvSpPr>
            <p:nvPr/>
          </p:nvSpPr>
          <p:spPr bwMode="auto">
            <a:xfrm flipV="1">
              <a:off x="3009900" y="4002087"/>
              <a:ext cx="1588" cy="287338"/>
            </a:xfrm>
            <a:prstGeom prst="line">
              <a:avLst/>
            </a:prstGeom>
            <a:noFill/>
            <a:ln w="15875">
              <a:solidFill>
                <a:srgbClr val="000000"/>
              </a:solidFill>
              <a:round/>
              <a:headEnd/>
              <a:tailEnd/>
            </a:ln>
          </p:spPr>
          <p:txBody>
            <a:bodyPr/>
            <a:lstStyle/>
            <a:p>
              <a:endParaRPr lang="en-US"/>
            </a:p>
          </p:txBody>
        </p:sp>
        <p:sp>
          <p:nvSpPr>
            <p:cNvPr id="50239" name="Line 83"/>
            <p:cNvSpPr>
              <a:spLocks noChangeShapeType="1"/>
            </p:cNvSpPr>
            <p:nvPr/>
          </p:nvSpPr>
          <p:spPr bwMode="auto">
            <a:xfrm flipV="1">
              <a:off x="3009900" y="4379912"/>
              <a:ext cx="1588" cy="303213"/>
            </a:xfrm>
            <a:prstGeom prst="line">
              <a:avLst/>
            </a:prstGeom>
            <a:noFill/>
            <a:ln w="15875">
              <a:solidFill>
                <a:srgbClr val="000000"/>
              </a:solidFill>
              <a:round/>
              <a:headEnd/>
              <a:tailEnd/>
            </a:ln>
          </p:spPr>
          <p:txBody>
            <a:bodyPr/>
            <a:lstStyle/>
            <a:p>
              <a:endParaRPr lang="en-US"/>
            </a:p>
          </p:txBody>
        </p:sp>
        <p:sp>
          <p:nvSpPr>
            <p:cNvPr id="50240" name="Line 84"/>
            <p:cNvSpPr>
              <a:spLocks noChangeShapeType="1"/>
            </p:cNvSpPr>
            <p:nvPr/>
          </p:nvSpPr>
          <p:spPr bwMode="auto">
            <a:xfrm flipV="1">
              <a:off x="4037013" y="4002087"/>
              <a:ext cx="1587" cy="287338"/>
            </a:xfrm>
            <a:prstGeom prst="line">
              <a:avLst/>
            </a:prstGeom>
            <a:noFill/>
            <a:ln w="15875">
              <a:solidFill>
                <a:srgbClr val="000000"/>
              </a:solidFill>
              <a:round/>
              <a:headEnd/>
              <a:tailEnd/>
            </a:ln>
          </p:spPr>
          <p:txBody>
            <a:bodyPr/>
            <a:lstStyle/>
            <a:p>
              <a:endParaRPr lang="en-US"/>
            </a:p>
          </p:txBody>
        </p:sp>
        <p:sp>
          <p:nvSpPr>
            <p:cNvPr id="50241" name="Line 85"/>
            <p:cNvSpPr>
              <a:spLocks noChangeShapeType="1"/>
            </p:cNvSpPr>
            <p:nvPr/>
          </p:nvSpPr>
          <p:spPr bwMode="auto">
            <a:xfrm flipV="1">
              <a:off x="4037013" y="4379912"/>
              <a:ext cx="1587" cy="303213"/>
            </a:xfrm>
            <a:prstGeom prst="line">
              <a:avLst/>
            </a:prstGeom>
            <a:noFill/>
            <a:ln w="15875">
              <a:solidFill>
                <a:srgbClr val="000000"/>
              </a:solidFill>
              <a:round/>
              <a:headEnd/>
              <a:tailEnd/>
            </a:ln>
          </p:spPr>
          <p:txBody>
            <a:bodyPr/>
            <a:lstStyle/>
            <a:p>
              <a:endParaRPr lang="en-US"/>
            </a:p>
          </p:txBody>
        </p:sp>
        <p:sp>
          <p:nvSpPr>
            <p:cNvPr id="50242" name="Line 86"/>
            <p:cNvSpPr>
              <a:spLocks noChangeShapeType="1"/>
            </p:cNvSpPr>
            <p:nvPr/>
          </p:nvSpPr>
          <p:spPr bwMode="auto">
            <a:xfrm flipH="1">
              <a:off x="2949575" y="4275137"/>
              <a:ext cx="104775" cy="44450"/>
            </a:xfrm>
            <a:prstGeom prst="line">
              <a:avLst/>
            </a:prstGeom>
            <a:noFill/>
            <a:ln w="15875">
              <a:solidFill>
                <a:srgbClr val="000000"/>
              </a:solidFill>
              <a:round/>
              <a:headEnd/>
              <a:tailEnd/>
            </a:ln>
          </p:spPr>
          <p:txBody>
            <a:bodyPr/>
            <a:lstStyle/>
            <a:p>
              <a:endParaRPr lang="en-US"/>
            </a:p>
          </p:txBody>
        </p:sp>
        <p:sp>
          <p:nvSpPr>
            <p:cNvPr id="50243" name="Line 87"/>
            <p:cNvSpPr>
              <a:spLocks noChangeShapeType="1"/>
            </p:cNvSpPr>
            <p:nvPr/>
          </p:nvSpPr>
          <p:spPr bwMode="auto">
            <a:xfrm flipH="1">
              <a:off x="2949575" y="4349750"/>
              <a:ext cx="104775" cy="46037"/>
            </a:xfrm>
            <a:prstGeom prst="line">
              <a:avLst/>
            </a:prstGeom>
            <a:noFill/>
            <a:ln w="15875">
              <a:solidFill>
                <a:srgbClr val="000000"/>
              </a:solidFill>
              <a:round/>
              <a:headEnd/>
              <a:tailEnd/>
            </a:ln>
          </p:spPr>
          <p:txBody>
            <a:bodyPr/>
            <a:lstStyle/>
            <a:p>
              <a:endParaRPr lang="en-US"/>
            </a:p>
          </p:txBody>
        </p:sp>
        <p:sp>
          <p:nvSpPr>
            <p:cNvPr id="50244" name="Line 88"/>
            <p:cNvSpPr>
              <a:spLocks noChangeShapeType="1"/>
            </p:cNvSpPr>
            <p:nvPr/>
          </p:nvSpPr>
          <p:spPr bwMode="auto">
            <a:xfrm flipH="1">
              <a:off x="3976688" y="4275137"/>
              <a:ext cx="104775" cy="44450"/>
            </a:xfrm>
            <a:prstGeom prst="line">
              <a:avLst/>
            </a:prstGeom>
            <a:noFill/>
            <a:ln w="15875">
              <a:solidFill>
                <a:srgbClr val="000000"/>
              </a:solidFill>
              <a:round/>
              <a:headEnd/>
              <a:tailEnd/>
            </a:ln>
          </p:spPr>
          <p:txBody>
            <a:bodyPr/>
            <a:lstStyle/>
            <a:p>
              <a:endParaRPr lang="en-US"/>
            </a:p>
          </p:txBody>
        </p:sp>
        <p:sp>
          <p:nvSpPr>
            <p:cNvPr id="50245" name="Line 89"/>
            <p:cNvSpPr>
              <a:spLocks noChangeShapeType="1"/>
            </p:cNvSpPr>
            <p:nvPr/>
          </p:nvSpPr>
          <p:spPr bwMode="auto">
            <a:xfrm flipH="1">
              <a:off x="3976688" y="4349750"/>
              <a:ext cx="104775" cy="46037"/>
            </a:xfrm>
            <a:prstGeom prst="line">
              <a:avLst/>
            </a:prstGeom>
            <a:noFill/>
            <a:ln w="15875">
              <a:solidFill>
                <a:srgbClr val="000000"/>
              </a:solidFill>
              <a:round/>
              <a:headEnd/>
              <a:tailEnd/>
            </a:ln>
          </p:spPr>
          <p:txBody>
            <a:bodyPr/>
            <a:lstStyle/>
            <a:p>
              <a:endParaRPr lang="en-US"/>
            </a:p>
          </p:txBody>
        </p:sp>
        <p:grpSp>
          <p:nvGrpSpPr>
            <p:cNvPr id="4" name="Group 120"/>
            <p:cNvGrpSpPr>
              <a:grpSpLocks/>
            </p:cNvGrpSpPr>
            <p:nvPr/>
          </p:nvGrpSpPr>
          <p:grpSpPr bwMode="auto">
            <a:xfrm>
              <a:off x="860425" y="4910137"/>
              <a:ext cx="1631950" cy="785813"/>
              <a:chOff x="634" y="2853"/>
              <a:chExt cx="1028" cy="495"/>
            </a:xfrm>
          </p:grpSpPr>
          <p:sp>
            <p:nvSpPr>
              <p:cNvPr id="425058" name="Rectangle 98"/>
              <p:cNvSpPr>
                <a:spLocks noChangeArrowheads="1"/>
              </p:cNvSpPr>
              <p:nvPr/>
            </p:nvSpPr>
            <p:spPr bwMode="auto">
              <a:xfrm>
                <a:off x="634" y="2996"/>
                <a:ext cx="1028" cy="162"/>
              </a:xfrm>
              <a:prstGeom prst="rect">
                <a:avLst/>
              </a:prstGeom>
              <a:noFill/>
              <a:ln w="28575">
                <a:solidFill>
                  <a:schemeClr val="accent1">
                    <a:lumMod val="75000"/>
                  </a:schemeClr>
                </a:solidFill>
                <a:miter lim="800000"/>
                <a:headEnd/>
                <a:tailEnd/>
              </a:ln>
            </p:spPr>
            <p:txBody>
              <a:bodyPr/>
              <a:lstStyle/>
              <a:p>
                <a:pPr fontAlgn="auto">
                  <a:spcBef>
                    <a:spcPts val="0"/>
                  </a:spcBef>
                  <a:spcAft>
                    <a:spcPts val="0"/>
                  </a:spcAft>
                  <a:defRPr/>
                </a:pPr>
                <a:endParaRPr lang="en-US">
                  <a:latin typeface="+mn-lt"/>
                </a:endParaRPr>
              </a:p>
            </p:txBody>
          </p:sp>
          <p:sp>
            <p:nvSpPr>
              <p:cNvPr id="425059" name="Line 99"/>
              <p:cNvSpPr>
                <a:spLocks noChangeShapeType="1"/>
              </p:cNvSpPr>
              <p:nvPr/>
            </p:nvSpPr>
            <p:spPr bwMode="auto">
              <a:xfrm flipV="1">
                <a:off x="957" y="2996"/>
                <a:ext cx="1" cy="162"/>
              </a:xfrm>
              <a:prstGeom prst="line">
                <a:avLst/>
              </a:prstGeom>
              <a:noFill/>
              <a:ln w="28575">
                <a:solidFill>
                  <a:schemeClr val="accent1">
                    <a:lumMod val="75000"/>
                  </a:schemeClr>
                </a:solidFill>
                <a:round/>
                <a:headEnd/>
                <a:tailEnd/>
              </a:ln>
            </p:spPr>
            <p:txBody>
              <a:bodyPr/>
              <a:lstStyle/>
              <a:p>
                <a:pPr fontAlgn="auto">
                  <a:spcBef>
                    <a:spcPts val="0"/>
                  </a:spcBef>
                  <a:spcAft>
                    <a:spcPts val="0"/>
                  </a:spcAft>
                  <a:defRPr/>
                </a:pPr>
                <a:endParaRPr lang="en-US">
                  <a:latin typeface="+mn-lt"/>
                </a:endParaRPr>
              </a:p>
            </p:txBody>
          </p:sp>
          <p:sp>
            <p:nvSpPr>
              <p:cNvPr id="425060" name="Line 100"/>
              <p:cNvSpPr>
                <a:spLocks noChangeShapeType="1"/>
              </p:cNvSpPr>
              <p:nvPr/>
            </p:nvSpPr>
            <p:spPr bwMode="auto">
              <a:xfrm flipV="1">
                <a:off x="1386" y="2996"/>
                <a:ext cx="1" cy="162"/>
              </a:xfrm>
              <a:prstGeom prst="line">
                <a:avLst/>
              </a:prstGeom>
              <a:noFill/>
              <a:ln w="28575">
                <a:solidFill>
                  <a:schemeClr val="accent1">
                    <a:lumMod val="75000"/>
                  </a:schemeClr>
                </a:solidFill>
                <a:round/>
                <a:headEnd/>
                <a:tailEnd/>
              </a:ln>
            </p:spPr>
            <p:txBody>
              <a:bodyPr/>
              <a:lstStyle/>
              <a:p>
                <a:pPr fontAlgn="auto">
                  <a:spcBef>
                    <a:spcPts val="0"/>
                  </a:spcBef>
                  <a:spcAft>
                    <a:spcPts val="0"/>
                  </a:spcAft>
                  <a:defRPr/>
                </a:pPr>
                <a:endParaRPr lang="en-US">
                  <a:latin typeface="+mn-lt"/>
                </a:endParaRPr>
              </a:p>
            </p:txBody>
          </p:sp>
          <p:sp>
            <p:nvSpPr>
              <p:cNvPr id="50280" name="Rectangle 101"/>
              <p:cNvSpPr>
                <a:spLocks noChangeArrowheads="1"/>
              </p:cNvSpPr>
              <p:nvPr/>
            </p:nvSpPr>
            <p:spPr bwMode="auto">
              <a:xfrm>
                <a:off x="1148" y="3015"/>
                <a:ext cx="44" cy="106"/>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7</a:t>
                </a:r>
                <a:endParaRPr lang="en-CA" sz="2400">
                  <a:latin typeface="Corbel" pitchFamily="34" charset="0"/>
                </a:endParaRPr>
              </a:p>
            </p:txBody>
          </p:sp>
          <p:sp>
            <p:nvSpPr>
              <p:cNvPr id="50281" name="Rectangle 102"/>
              <p:cNvSpPr>
                <a:spLocks noChangeArrowheads="1"/>
              </p:cNvSpPr>
              <p:nvPr/>
            </p:nvSpPr>
            <p:spPr bwMode="auto">
              <a:xfrm>
                <a:off x="1500" y="3015"/>
                <a:ext cx="44" cy="106"/>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4</a:t>
                </a:r>
                <a:endParaRPr lang="en-CA" sz="2400">
                  <a:latin typeface="Corbel" pitchFamily="34" charset="0"/>
                </a:endParaRPr>
              </a:p>
            </p:txBody>
          </p:sp>
          <p:sp>
            <p:nvSpPr>
              <p:cNvPr id="50282" name="Rectangle 103"/>
              <p:cNvSpPr>
                <a:spLocks noChangeArrowheads="1"/>
              </p:cNvSpPr>
              <p:nvPr/>
            </p:nvSpPr>
            <p:spPr bwMode="auto">
              <a:xfrm>
                <a:off x="787" y="3242"/>
                <a:ext cx="784" cy="106"/>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Main memory address</a:t>
                </a:r>
                <a:endParaRPr lang="en-CA" sz="2400">
                  <a:latin typeface="Corbel" pitchFamily="34" charset="0"/>
                </a:endParaRPr>
              </a:p>
            </p:txBody>
          </p:sp>
          <p:sp>
            <p:nvSpPr>
              <p:cNvPr id="50283" name="Rectangle 104"/>
              <p:cNvSpPr>
                <a:spLocks noChangeArrowheads="1"/>
              </p:cNvSpPr>
              <p:nvPr/>
            </p:nvSpPr>
            <p:spPr bwMode="auto">
              <a:xfrm>
                <a:off x="729" y="2853"/>
                <a:ext cx="54" cy="106"/>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T</a:t>
                </a:r>
                <a:endParaRPr lang="en-CA" sz="2400">
                  <a:latin typeface="Corbel" pitchFamily="34" charset="0"/>
                </a:endParaRPr>
              </a:p>
            </p:txBody>
          </p:sp>
          <p:sp>
            <p:nvSpPr>
              <p:cNvPr id="50284" name="Rectangle 105"/>
              <p:cNvSpPr>
                <a:spLocks noChangeArrowheads="1"/>
              </p:cNvSpPr>
              <p:nvPr/>
            </p:nvSpPr>
            <p:spPr bwMode="auto">
              <a:xfrm>
                <a:off x="776" y="2853"/>
                <a:ext cx="83" cy="106"/>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ag</a:t>
                </a:r>
                <a:endParaRPr lang="en-CA" sz="2400">
                  <a:latin typeface="Corbel" pitchFamily="34" charset="0"/>
                </a:endParaRPr>
              </a:p>
            </p:txBody>
          </p:sp>
          <p:sp>
            <p:nvSpPr>
              <p:cNvPr id="50285" name="Rectangle 106"/>
              <p:cNvSpPr>
                <a:spLocks noChangeArrowheads="1"/>
              </p:cNvSpPr>
              <p:nvPr/>
            </p:nvSpPr>
            <p:spPr bwMode="auto">
              <a:xfrm>
                <a:off x="1071" y="2853"/>
                <a:ext cx="210" cy="106"/>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Block</a:t>
                </a:r>
                <a:endParaRPr lang="en-CA" sz="2400">
                  <a:latin typeface="Corbel" pitchFamily="34" charset="0"/>
                </a:endParaRPr>
              </a:p>
            </p:txBody>
          </p:sp>
          <p:sp>
            <p:nvSpPr>
              <p:cNvPr id="50286" name="Rectangle 107"/>
              <p:cNvSpPr>
                <a:spLocks noChangeArrowheads="1"/>
              </p:cNvSpPr>
              <p:nvPr/>
            </p:nvSpPr>
            <p:spPr bwMode="auto">
              <a:xfrm>
                <a:off x="1433" y="2853"/>
                <a:ext cx="83" cy="106"/>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W</a:t>
                </a:r>
                <a:endParaRPr lang="en-CA" sz="2400">
                  <a:latin typeface="Corbel" pitchFamily="34" charset="0"/>
                </a:endParaRPr>
              </a:p>
            </p:txBody>
          </p:sp>
          <p:sp>
            <p:nvSpPr>
              <p:cNvPr id="50287" name="Rectangle 108"/>
              <p:cNvSpPr>
                <a:spLocks noChangeArrowheads="1"/>
              </p:cNvSpPr>
              <p:nvPr/>
            </p:nvSpPr>
            <p:spPr bwMode="auto">
              <a:xfrm>
                <a:off x="1500" y="2853"/>
                <a:ext cx="117" cy="106"/>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ord</a:t>
                </a:r>
                <a:endParaRPr lang="en-CA" sz="2400">
                  <a:latin typeface="Corbel" pitchFamily="34" charset="0"/>
                </a:endParaRPr>
              </a:p>
            </p:txBody>
          </p:sp>
          <p:sp>
            <p:nvSpPr>
              <p:cNvPr id="50288" name="Rectangle 109"/>
              <p:cNvSpPr>
                <a:spLocks noChangeArrowheads="1"/>
              </p:cNvSpPr>
              <p:nvPr/>
            </p:nvSpPr>
            <p:spPr bwMode="auto">
              <a:xfrm>
                <a:off x="776" y="3015"/>
                <a:ext cx="44" cy="106"/>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5</a:t>
                </a:r>
                <a:endParaRPr lang="en-CA" sz="2400">
                  <a:latin typeface="Corbel" pitchFamily="34" charset="0"/>
                </a:endParaRPr>
              </a:p>
            </p:txBody>
          </p:sp>
        </p:grpSp>
        <p:sp>
          <p:nvSpPr>
            <p:cNvPr id="50247" name="Rectangle 115"/>
            <p:cNvSpPr>
              <a:spLocks noChangeArrowheads="1"/>
            </p:cNvSpPr>
            <p:nvPr/>
          </p:nvSpPr>
          <p:spPr bwMode="auto">
            <a:xfrm>
              <a:off x="3009900" y="5362575"/>
              <a:ext cx="1027113" cy="347662"/>
            </a:xfrm>
            <a:prstGeom prst="rect">
              <a:avLst/>
            </a:prstGeom>
            <a:noFill/>
            <a:ln w="15875">
              <a:solidFill>
                <a:srgbClr val="000000"/>
              </a:solidFill>
              <a:miter lim="800000"/>
              <a:headEnd/>
              <a:tailEnd/>
            </a:ln>
          </p:spPr>
          <p:txBody>
            <a:bodyPr/>
            <a:lstStyle/>
            <a:p>
              <a:endParaRPr lang="en-US">
                <a:latin typeface="Corbel" pitchFamily="34" charset="0"/>
              </a:endParaRPr>
            </a:p>
          </p:txBody>
        </p:sp>
        <p:sp>
          <p:nvSpPr>
            <p:cNvPr id="424976" name="Rectangle 16"/>
            <p:cNvSpPr>
              <a:spLocks noChangeArrowheads="1"/>
            </p:cNvSpPr>
            <p:nvPr/>
          </p:nvSpPr>
          <p:spPr bwMode="auto">
            <a:xfrm>
              <a:off x="1228726" y="2644775"/>
              <a:ext cx="1027112" cy="346075"/>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424977" name="Rectangle 17"/>
            <p:cNvSpPr>
              <a:spLocks noChangeArrowheads="1"/>
            </p:cNvSpPr>
            <p:nvPr/>
          </p:nvSpPr>
          <p:spPr bwMode="auto">
            <a:xfrm>
              <a:off x="1228726" y="2297113"/>
              <a:ext cx="1027112" cy="347662"/>
            </a:xfrm>
            <a:prstGeom prst="rect">
              <a:avLst/>
            </a:prstGeom>
            <a:solidFill>
              <a:schemeClr val="accent1">
                <a:lumMod val="75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50250" name="Rectangle 18"/>
            <p:cNvSpPr>
              <a:spLocks noChangeArrowheads="1"/>
            </p:cNvSpPr>
            <p:nvPr/>
          </p:nvSpPr>
          <p:spPr bwMode="auto">
            <a:xfrm>
              <a:off x="1228725" y="3671887"/>
              <a:ext cx="1027113" cy="347663"/>
            </a:xfrm>
            <a:prstGeom prst="rect">
              <a:avLst/>
            </a:prstGeom>
            <a:solidFill>
              <a:srgbClr val="808080"/>
            </a:solidFill>
            <a:ln w="0">
              <a:solidFill>
                <a:srgbClr val="808080"/>
              </a:solidFill>
              <a:miter lim="800000"/>
              <a:headEnd/>
              <a:tailEnd/>
            </a:ln>
          </p:spPr>
          <p:txBody>
            <a:bodyPr/>
            <a:lstStyle/>
            <a:p>
              <a:endParaRPr lang="en-US">
                <a:latin typeface="Corbel" pitchFamily="34" charset="0"/>
              </a:endParaRPr>
            </a:p>
          </p:txBody>
        </p:sp>
        <p:sp>
          <p:nvSpPr>
            <p:cNvPr id="50251" name="Rectangle 19"/>
            <p:cNvSpPr>
              <a:spLocks noChangeArrowheads="1"/>
            </p:cNvSpPr>
            <p:nvPr/>
          </p:nvSpPr>
          <p:spPr bwMode="auto">
            <a:xfrm>
              <a:off x="1228725" y="3671887"/>
              <a:ext cx="1027113" cy="347663"/>
            </a:xfrm>
            <a:prstGeom prst="rect">
              <a:avLst/>
            </a:prstGeom>
            <a:noFill/>
            <a:ln w="15875">
              <a:solidFill>
                <a:srgbClr val="000000"/>
              </a:solidFill>
              <a:miter lim="800000"/>
              <a:headEnd/>
              <a:tailEnd/>
            </a:ln>
          </p:spPr>
          <p:txBody>
            <a:bodyPr/>
            <a:lstStyle/>
            <a:p>
              <a:endParaRPr lang="en-US">
                <a:latin typeface="Corbel" pitchFamily="34" charset="0"/>
              </a:endParaRPr>
            </a:p>
          </p:txBody>
        </p:sp>
        <p:sp>
          <p:nvSpPr>
            <p:cNvPr id="50252" name="Rectangle 20"/>
            <p:cNvSpPr>
              <a:spLocks noChangeArrowheads="1"/>
            </p:cNvSpPr>
            <p:nvPr/>
          </p:nvSpPr>
          <p:spPr bwMode="auto">
            <a:xfrm>
              <a:off x="715963" y="2297112"/>
              <a:ext cx="512762" cy="180975"/>
            </a:xfrm>
            <a:prstGeom prst="rect">
              <a:avLst/>
            </a:prstGeom>
            <a:noFill/>
            <a:ln w="15875">
              <a:solidFill>
                <a:srgbClr val="000000"/>
              </a:solidFill>
              <a:miter lim="800000"/>
              <a:headEnd/>
              <a:tailEnd/>
            </a:ln>
          </p:spPr>
          <p:txBody>
            <a:bodyPr/>
            <a:lstStyle/>
            <a:p>
              <a:endParaRPr lang="en-US">
                <a:latin typeface="Corbel" pitchFamily="34" charset="0"/>
              </a:endParaRPr>
            </a:p>
          </p:txBody>
        </p:sp>
        <p:sp>
          <p:nvSpPr>
            <p:cNvPr id="50253" name="Rectangle 21"/>
            <p:cNvSpPr>
              <a:spLocks noChangeArrowheads="1"/>
            </p:cNvSpPr>
            <p:nvPr/>
          </p:nvSpPr>
          <p:spPr bwMode="auto">
            <a:xfrm>
              <a:off x="715963" y="2644775"/>
              <a:ext cx="512762" cy="165100"/>
            </a:xfrm>
            <a:prstGeom prst="rect">
              <a:avLst/>
            </a:prstGeom>
            <a:noFill/>
            <a:ln w="15875">
              <a:solidFill>
                <a:srgbClr val="000000"/>
              </a:solidFill>
              <a:miter lim="800000"/>
              <a:headEnd/>
              <a:tailEnd/>
            </a:ln>
          </p:spPr>
          <p:txBody>
            <a:bodyPr/>
            <a:lstStyle/>
            <a:p>
              <a:endParaRPr lang="en-US">
                <a:latin typeface="Corbel" pitchFamily="34" charset="0"/>
              </a:endParaRPr>
            </a:p>
          </p:txBody>
        </p:sp>
        <p:sp>
          <p:nvSpPr>
            <p:cNvPr id="50254" name="Rectangle 22"/>
            <p:cNvSpPr>
              <a:spLocks noChangeArrowheads="1"/>
            </p:cNvSpPr>
            <p:nvPr/>
          </p:nvSpPr>
          <p:spPr bwMode="auto">
            <a:xfrm>
              <a:off x="715963" y="3671887"/>
              <a:ext cx="512762" cy="166688"/>
            </a:xfrm>
            <a:prstGeom prst="rect">
              <a:avLst/>
            </a:prstGeom>
            <a:noFill/>
            <a:ln w="15875">
              <a:solidFill>
                <a:srgbClr val="000000"/>
              </a:solidFill>
              <a:miter lim="800000"/>
              <a:headEnd/>
              <a:tailEnd/>
            </a:ln>
          </p:spPr>
          <p:txBody>
            <a:bodyPr/>
            <a:lstStyle/>
            <a:p>
              <a:endParaRPr lang="en-US">
                <a:latin typeface="Corbel" pitchFamily="34" charset="0"/>
              </a:endParaRPr>
            </a:p>
          </p:txBody>
        </p:sp>
        <p:sp>
          <p:nvSpPr>
            <p:cNvPr id="50255" name="Rectangle 23"/>
            <p:cNvSpPr>
              <a:spLocks noChangeArrowheads="1"/>
            </p:cNvSpPr>
            <p:nvPr/>
          </p:nvSpPr>
          <p:spPr bwMode="auto">
            <a:xfrm>
              <a:off x="881063" y="2281237"/>
              <a:ext cx="169862"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tag</a:t>
              </a:r>
              <a:endParaRPr lang="en-CA" sz="2400">
                <a:latin typeface="Corbel" pitchFamily="34" charset="0"/>
              </a:endParaRPr>
            </a:p>
          </p:txBody>
        </p:sp>
        <p:sp>
          <p:nvSpPr>
            <p:cNvPr id="50256" name="Rectangle 24"/>
            <p:cNvSpPr>
              <a:spLocks noChangeArrowheads="1"/>
            </p:cNvSpPr>
            <p:nvPr/>
          </p:nvSpPr>
          <p:spPr bwMode="auto">
            <a:xfrm>
              <a:off x="881063" y="2628900"/>
              <a:ext cx="169862"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tag</a:t>
              </a:r>
              <a:endParaRPr lang="en-CA" sz="2400">
                <a:latin typeface="Corbel" pitchFamily="34" charset="0"/>
              </a:endParaRPr>
            </a:p>
          </p:txBody>
        </p:sp>
        <p:sp>
          <p:nvSpPr>
            <p:cNvPr id="50257" name="Rectangle 25"/>
            <p:cNvSpPr>
              <a:spLocks noChangeArrowheads="1"/>
            </p:cNvSpPr>
            <p:nvPr/>
          </p:nvSpPr>
          <p:spPr bwMode="auto">
            <a:xfrm>
              <a:off x="881063" y="3656012"/>
              <a:ext cx="169862"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tag</a:t>
              </a:r>
              <a:endParaRPr lang="en-CA" sz="2400">
                <a:latin typeface="Corbel" pitchFamily="34" charset="0"/>
              </a:endParaRPr>
            </a:p>
          </p:txBody>
        </p:sp>
        <p:sp>
          <p:nvSpPr>
            <p:cNvPr id="50258" name="Rectangle 26"/>
            <p:cNvSpPr>
              <a:spLocks noChangeArrowheads="1"/>
            </p:cNvSpPr>
            <p:nvPr/>
          </p:nvSpPr>
          <p:spPr bwMode="auto">
            <a:xfrm>
              <a:off x="1576388" y="2054225"/>
              <a:ext cx="349250"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Cache</a:t>
              </a:r>
              <a:endParaRPr lang="en-CA" sz="2400">
                <a:latin typeface="Corbel" pitchFamily="34" charset="0"/>
              </a:endParaRPr>
            </a:p>
          </p:txBody>
        </p:sp>
        <p:sp>
          <p:nvSpPr>
            <p:cNvPr id="50259" name="Rectangle 58"/>
            <p:cNvSpPr>
              <a:spLocks noChangeArrowheads="1"/>
            </p:cNvSpPr>
            <p:nvPr/>
          </p:nvSpPr>
          <p:spPr bwMode="auto">
            <a:xfrm>
              <a:off x="1319213" y="2735262"/>
              <a:ext cx="846137" cy="165100"/>
            </a:xfrm>
            <a:prstGeom prst="rect">
              <a:avLst/>
            </a:prstGeom>
            <a:solidFill>
              <a:srgbClr val="FFFFFF"/>
            </a:solidFill>
            <a:ln w="0">
              <a:solidFill>
                <a:srgbClr val="FFFFFF"/>
              </a:solidFill>
              <a:miter lim="800000"/>
              <a:headEnd/>
              <a:tailEnd/>
            </a:ln>
          </p:spPr>
          <p:txBody>
            <a:bodyPr/>
            <a:lstStyle/>
            <a:p>
              <a:endParaRPr lang="en-US">
                <a:latin typeface="Corbel" pitchFamily="34" charset="0"/>
              </a:endParaRPr>
            </a:p>
          </p:txBody>
        </p:sp>
        <p:sp>
          <p:nvSpPr>
            <p:cNvPr id="50260" name="Rectangle 56"/>
            <p:cNvSpPr>
              <a:spLocks noChangeArrowheads="1"/>
            </p:cNvSpPr>
            <p:nvPr/>
          </p:nvSpPr>
          <p:spPr bwMode="auto">
            <a:xfrm>
              <a:off x="1319213" y="2387600"/>
              <a:ext cx="846137" cy="165100"/>
            </a:xfrm>
            <a:prstGeom prst="rect">
              <a:avLst/>
            </a:prstGeom>
            <a:solidFill>
              <a:srgbClr val="FFFFFF"/>
            </a:solidFill>
            <a:ln w="0">
              <a:solidFill>
                <a:srgbClr val="FFFFFF"/>
              </a:solidFill>
              <a:miter lim="800000"/>
              <a:headEnd/>
              <a:tailEnd/>
            </a:ln>
          </p:spPr>
          <p:txBody>
            <a:bodyPr/>
            <a:lstStyle/>
            <a:p>
              <a:endParaRPr lang="en-US">
                <a:latin typeface="Corbel" pitchFamily="34" charset="0"/>
              </a:endParaRPr>
            </a:p>
          </p:txBody>
        </p:sp>
        <p:sp>
          <p:nvSpPr>
            <p:cNvPr id="50261" name="Rectangle 60"/>
            <p:cNvSpPr>
              <a:spLocks noChangeArrowheads="1"/>
            </p:cNvSpPr>
            <p:nvPr/>
          </p:nvSpPr>
          <p:spPr bwMode="auto">
            <a:xfrm>
              <a:off x="1319213" y="3762375"/>
              <a:ext cx="846137" cy="166687"/>
            </a:xfrm>
            <a:prstGeom prst="rect">
              <a:avLst/>
            </a:prstGeom>
            <a:solidFill>
              <a:srgbClr val="FFFFFF"/>
            </a:solidFill>
            <a:ln w="0">
              <a:solidFill>
                <a:srgbClr val="FFFFFF"/>
              </a:solidFill>
              <a:miter lim="800000"/>
              <a:headEnd/>
              <a:tailEnd/>
            </a:ln>
          </p:spPr>
          <p:txBody>
            <a:bodyPr/>
            <a:lstStyle/>
            <a:p>
              <a:endParaRPr lang="en-US">
                <a:latin typeface="Corbel" pitchFamily="34" charset="0"/>
              </a:endParaRPr>
            </a:p>
          </p:txBody>
        </p:sp>
        <p:sp>
          <p:nvSpPr>
            <p:cNvPr id="50262" name="Rectangle 61"/>
            <p:cNvSpPr>
              <a:spLocks noChangeArrowheads="1"/>
            </p:cNvSpPr>
            <p:nvPr/>
          </p:nvSpPr>
          <p:spPr bwMode="auto">
            <a:xfrm>
              <a:off x="1319213" y="3762375"/>
              <a:ext cx="846137" cy="166687"/>
            </a:xfrm>
            <a:prstGeom prst="rect">
              <a:avLst/>
            </a:prstGeom>
            <a:noFill/>
            <a:ln w="15875">
              <a:solidFill>
                <a:srgbClr val="FFFFFF"/>
              </a:solidFill>
              <a:miter lim="800000"/>
              <a:headEnd/>
              <a:tailEnd/>
            </a:ln>
          </p:spPr>
          <p:txBody>
            <a:bodyPr/>
            <a:lstStyle/>
            <a:p>
              <a:endParaRPr lang="en-US">
                <a:latin typeface="Corbel" pitchFamily="34" charset="0"/>
              </a:endParaRPr>
            </a:p>
          </p:txBody>
        </p:sp>
        <p:sp>
          <p:nvSpPr>
            <p:cNvPr id="50263" name="Rectangle 59"/>
            <p:cNvSpPr>
              <a:spLocks noChangeArrowheads="1"/>
            </p:cNvSpPr>
            <p:nvPr/>
          </p:nvSpPr>
          <p:spPr bwMode="auto">
            <a:xfrm>
              <a:off x="1319213" y="2735262"/>
              <a:ext cx="846137" cy="165100"/>
            </a:xfrm>
            <a:prstGeom prst="rect">
              <a:avLst/>
            </a:prstGeom>
            <a:noFill/>
            <a:ln w="15875">
              <a:solidFill>
                <a:srgbClr val="FFFFFF"/>
              </a:solidFill>
              <a:miter lim="800000"/>
              <a:headEnd/>
              <a:tailEnd/>
            </a:ln>
          </p:spPr>
          <p:txBody>
            <a:bodyPr/>
            <a:lstStyle/>
            <a:p>
              <a:endParaRPr lang="en-US">
                <a:latin typeface="Corbel" pitchFamily="34" charset="0"/>
              </a:endParaRPr>
            </a:p>
          </p:txBody>
        </p:sp>
        <p:sp>
          <p:nvSpPr>
            <p:cNvPr id="50264" name="Rectangle 62"/>
            <p:cNvSpPr>
              <a:spLocks noChangeArrowheads="1"/>
            </p:cNvSpPr>
            <p:nvPr/>
          </p:nvSpPr>
          <p:spPr bwMode="auto">
            <a:xfrm>
              <a:off x="1531938" y="2386012"/>
              <a:ext cx="438150"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Block 0</a:t>
              </a:r>
              <a:endParaRPr lang="en-CA" sz="2400">
                <a:latin typeface="Corbel" pitchFamily="34" charset="0"/>
              </a:endParaRPr>
            </a:p>
          </p:txBody>
        </p:sp>
        <p:sp>
          <p:nvSpPr>
            <p:cNvPr id="50265" name="Rectangle 63"/>
            <p:cNvSpPr>
              <a:spLocks noChangeArrowheads="1"/>
            </p:cNvSpPr>
            <p:nvPr/>
          </p:nvSpPr>
          <p:spPr bwMode="auto">
            <a:xfrm>
              <a:off x="1531938" y="2719387"/>
              <a:ext cx="438150"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Block 1</a:t>
              </a:r>
              <a:endParaRPr lang="en-CA" sz="2400">
                <a:latin typeface="Corbel" pitchFamily="34" charset="0"/>
              </a:endParaRPr>
            </a:p>
          </p:txBody>
        </p:sp>
        <p:sp>
          <p:nvSpPr>
            <p:cNvPr id="50266" name="Rectangle 64"/>
            <p:cNvSpPr>
              <a:spLocks noChangeArrowheads="1"/>
            </p:cNvSpPr>
            <p:nvPr/>
          </p:nvSpPr>
          <p:spPr bwMode="auto">
            <a:xfrm>
              <a:off x="1455738" y="3746500"/>
              <a:ext cx="577850"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Block 127</a:t>
              </a:r>
              <a:endParaRPr lang="en-CA" sz="2400">
                <a:latin typeface="Corbel" pitchFamily="34" charset="0"/>
              </a:endParaRPr>
            </a:p>
          </p:txBody>
        </p:sp>
        <p:sp>
          <p:nvSpPr>
            <p:cNvPr id="50267" name="Line 90"/>
            <p:cNvSpPr>
              <a:spLocks noChangeShapeType="1"/>
            </p:cNvSpPr>
            <p:nvPr/>
          </p:nvSpPr>
          <p:spPr bwMode="auto">
            <a:xfrm flipV="1">
              <a:off x="1228725" y="2990850"/>
              <a:ext cx="1588" cy="287337"/>
            </a:xfrm>
            <a:prstGeom prst="line">
              <a:avLst/>
            </a:prstGeom>
            <a:noFill/>
            <a:ln w="15875">
              <a:solidFill>
                <a:srgbClr val="000000"/>
              </a:solidFill>
              <a:round/>
              <a:headEnd/>
              <a:tailEnd/>
            </a:ln>
          </p:spPr>
          <p:txBody>
            <a:bodyPr/>
            <a:lstStyle/>
            <a:p>
              <a:endParaRPr lang="en-US"/>
            </a:p>
          </p:txBody>
        </p:sp>
        <p:sp>
          <p:nvSpPr>
            <p:cNvPr id="50268" name="Line 91"/>
            <p:cNvSpPr>
              <a:spLocks noChangeShapeType="1"/>
            </p:cNvSpPr>
            <p:nvPr/>
          </p:nvSpPr>
          <p:spPr bwMode="auto">
            <a:xfrm flipV="1">
              <a:off x="1228725" y="3368675"/>
              <a:ext cx="1588" cy="303212"/>
            </a:xfrm>
            <a:prstGeom prst="line">
              <a:avLst/>
            </a:prstGeom>
            <a:noFill/>
            <a:ln w="15875">
              <a:solidFill>
                <a:srgbClr val="000000"/>
              </a:solidFill>
              <a:round/>
              <a:headEnd/>
              <a:tailEnd/>
            </a:ln>
          </p:spPr>
          <p:txBody>
            <a:bodyPr/>
            <a:lstStyle/>
            <a:p>
              <a:endParaRPr lang="en-US"/>
            </a:p>
          </p:txBody>
        </p:sp>
        <p:sp>
          <p:nvSpPr>
            <p:cNvPr id="50269" name="Line 92"/>
            <p:cNvSpPr>
              <a:spLocks noChangeShapeType="1"/>
            </p:cNvSpPr>
            <p:nvPr/>
          </p:nvSpPr>
          <p:spPr bwMode="auto">
            <a:xfrm flipV="1">
              <a:off x="2255838" y="2990850"/>
              <a:ext cx="1587" cy="287337"/>
            </a:xfrm>
            <a:prstGeom prst="line">
              <a:avLst/>
            </a:prstGeom>
            <a:noFill/>
            <a:ln w="15875">
              <a:solidFill>
                <a:srgbClr val="000000"/>
              </a:solidFill>
              <a:round/>
              <a:headEnd/>
              <a:tailEnd/>
            </a:ln>
          </p:spPr>
          <p:txBody>
            <a:bodyPr/>
            <a:lstStyle/>
            <a:p>
              <a:endParaRPr lang="en-US"/>
            </a:p>
          </p:txBody>
        </p:sp>
        <p:sp>
          <p:nvSpPr>
            <p:cNvPr id="50270" name="Line 93"/>
            <p:cNvSpPr>
              <a:spLocks noChangeShapeType="1"/>
            </p:cNvSpPr>
            <p:nvPr/>
          </p:nvSpPr>
          <p:spPr bwMode="auto">
            <a:xfrm flipV="1">
              <a:off x="2255838" y="3368675"/>
              <a:ext cx="1587" cy="303212"/>
            </a:xfrm>
            <a:prstGeom prst="line">
              <a:avLst/>
            </a:prstGeom>
            <a:noFill/>
            <a:ln w="15875">
              <a:solidFill>
                <a:srgbClr val="000000"/>
              </a:solidFill>
              <a:round/>
              <a:headEnd/>
              <a:tailEnd/>
            </a:ln>
          </p:spPr>
          <p:txBody>
            <a:bodyPr/>
            <a:lstStyle/>
            <a:p>
              <a:endParaRPr lang="en-US"/>
            </a:p>
          </p:txBody>
        </p:sp>
        <p:sp>
          <p:nvSpPr>
            <p:cNvPr id="50271" name="Line 94"/>
            <p:cNvSpPr>
              <a:spLocks noChangeShapeType="1"/>
            </p:cNvSpPr>
            <p:nvPr/>
          </p:nvSpPr>
          <p:spPr bwMode="auto">
            <a:xfrm flipH="1">
              <a:off x="1184275" y="3263900"/>
              <a:ext cx="90488" cy="44450"/>
            </a:xfrm>
            <a:prstGeom prst="line">
              <a:avLst/>
            </a:prstGeom>
            <a:noFill/>
            <a:ln w="15875">
              <a:solidFill>
                <a:srgbClr val="000000"/>
              </a:solidFill>
              <a:round/>
              <a:headEnd/>
              <a:tailEnd/>
            </a:ln>
          </p:spPr>
          <p:txBody>
            <a:bodyPr/>
            <a:lstStyle/>
            <a:p>
              <a:endParaRPr lang="en-US"/>
            </a:p>
          </p:txBody>
        </p:sp>
        <p:sp>
          <p:nvSpPr>
            <p:cNvPr id="50272" name="Line 95"/>
            <p:cNvSpPr>
              <a:spLocks noChangeShapeType="1"/>
            </p:cNvSpPr>
            <p:nvPr/>
          </p:nvSpPr>
          <p:spPr bwMode="auto">
            <a:xfrm flipH="1">
              <a:off x="1184275" y="3338512"/>
              <a:ext cx="90488" cy="46038"/>
            </a:xfrm>
            <a:prstGeom prst="line">
              <a:avLst/>
            </a:prstGeom>
            <a:noFill/>
            <a:ln w="15875">
              <a:solidFill>
                <a:srgbClr val="000000"/>
              </a:solidFill>
              <a:round/>
              <a:headEnd/>
              <a:tailEnd/>
            </a:ln>
          </p:spPr>
          <p:txBody>
            <a:bodyPr/>
            <a:lstStyle/>
            <a:p>
              <a:endParaRPr lang="en-US"/>
            </a:p>
          </p:txBody>
        </p:sp>
        <p:sp>
          <p:nvSpPr>
            <p:cNvPr id="50273" name="Line 96"/>
            <p:cNvSpPr>
              <a:spLocks noChangeShapeType="1"/>
            </p:cNvSpPr>
            <p:nvPr/>
          </p:nvSpPr>
          <p:spPr bwMode="auto">
            <a:xfrm flipH="1">
              <a:off x="2211388" y="3263900"/>
              <a:ext cx="90487" cy="44450"/>
            </a:xfrm>
            <a:prstGeom prst="line">
              <a:avLst/>
            </a:prstGeom>
            <a:noFill/>
            <a:ln w="15875">
              <a:solidFill>
                <a:srgbClr val="000000"/>
              </a:solidFill>
              <a:round/>
              <a:headEnd/>
              <a:tailEnd/>
            </a:ln>
          </p:spPr>
          <p:txBody>
            <a:bodyPr/>
            <a:lstStyle/>
            <a:p>
              <a:endParaRPr lang="en-US"/>
            </a:p>
          </p:txBody>
        </p:sp>
        <p:sp>
          <p:nvSpPr>
            <p:cNvPr id="50274" name="Line 97"/>
            <p:cNvSpPr>
              <a:spLocks noChangeShapeType="1"/>
            </p:cNvSpPr>
            <p:nvPr/>
          </p:nvSpPr>
          <p:spPr bwMode="auto">
            <a:xfrm flipH="1">
              <a:off x="2211388" y="3338512"/>
              <a:ext cx="90487" cy="46038"/>
            </a:xfrm>
            <a:prstGeom prst="line">
              <a:avLst/>
            </a:prstGeom>
            <a:noFill/>
            <a:ln w="15875">
              <a:solidFill>
                <a:srgbClr val="000000"/>
              </a:solidFill>
              <a:round/>
              <a:headEnd/>
              <a:tailEnd/>
            </a:ln>
          </p:spPr>
          <p:txBody>
            <a:bodyPr/>
            <a:lstStyle/>
            <a:p>
              <a:endParaRPr lang="en-US"/>
            </a:p>
          </p:txBody>
        </p:sp>
        <p:sp>
          <p:nvSpPr>
            <p:cNvPr id="50275" name="Rectangle 117"/>
            <p:cNvSpPr>
              <a:spLocks noChangeArrowheads="1"/>
            </p:cNvSpPr>
            <p:nvPr/>
          </p:nvSpPr>
          <p:spPr bwMode="auto">
            <a:xfrm>
              <a:off x="1228725" y="2644775"/>
              <a:ext cx="1027113" cy="346075"/>
            </a:xfrm>
            <a:prstGeom prst="rect">
              <a:avLst/>
            </a:prstGeom>
            <a:noFill/>
            <a:ln w="15875">
              <a:solidFill>
                <a:srgbClr val="000000"/>
              </a:solidFill>
              <a:miter lim="800000"/>
              <a:headEnd/>
              <a:tailEnd/>
            </a:ln>
          </p:spPr>
          <p:txBody>
            <a:bodyPr/>
            <a:lstStyle/>
            <a:p>
              <a:endParaRPr lang="en-US">
                <a:latin typeface="Corbel" pitchFamily="34" charset="0"/>
              </a:endParaRPr>
            </a:p>
          </p:txBody>
        </p:sp>
        <p:sp>
          <p:nvSpPr>
            <p:cNvPr id="50276" name="Rectangle 57"/>
            <p:cNvSpPr>
              <a:spLocks noChangeArrowheads="1"/>
            </p:cNvSpPr>
            <p:nvPr/>
          </p:nvSpPr>
          <p:spPr bwMode="auto">
            <a:xfrm>
              <a:off x="1319213" y="2387600"/>
              <a:ext cx="846137" cy="165100"/>
            </a:xfrm>
            <a:prstGeom prst="rect">
              <a:avLst/>
            </a:prstGeom>
            <a:noFill/>
            <a:ln w="15875">
              <a:solidFill>
                <a:srgbClr val="FFFFFF"/>
              </a:solidFill>
              <a:miter lim="800000"/>
              <a:headEnd/>
              <a:tailEnd/>
            </a:ln>
          </p:spPr>
          <p:txBody>
            <a:bodyPr/>
            <a:lstStyle/>
            <a:p>
              <a:endParaRPr lang="en-US">
                <a:latin typeface="Corbel" pitchFamily="34" charset="0"/>
              </a:endParaRPr>
            </a:p>
          </p:txBody>
        </p:sp>
      </p:grpSp>
      <p:sp>
        <p:nvSpPr>
          <p:cNvPr id="50179" name="Text Box 123"/>
          <p:cNvSpPr txBox="1">
            <a:spLocks noChangeArrowheads="1"/>
          </p:cNvSpPr>
          <p:nvPr/>
        </p:nvSpPr>
        <p:spPr bwMode="auto">
          <a:xfrm>
            <a:off x="4114800" y="1600200"/>
            <a:ext cx="4830168" cy="4524315"/>
          </a:xfrm>
          <a:prstGeom prst="rect">
            <a:avLst/>
          </a:prstGeom>
          <a:noFill/>
          <a:ln w="12700">
            <a:noFill/>
            <a:miter lim="800000"/>
            <a:headEnd/>
            <a:tailEnd/>
          </a:ln>
        </p:spPr>
        <p:txBody>
          <a:bodyPr wrap="none">
            <a:spAutoFit/>
          </a:bodyPr>
          <a:lstStyle/>
          <a:p>
            <a:pPr>
              <a:buFontTx/>
              <a:buChar char="•"/>
            </a:pPr>
            <a:r>
              <a:rPr lang="en-US" sz="1600" i="1" dirty="0">
                <a:solidFill>
                  <a:schemeClr val="accent2"/>
                </a:solidFill>
                <a:latin typeface="Corbel" pitchFamily="34" charset="0"/>
              </a:rPr>
              <a:t>Block j of the main memory maps to j modulo 128 of </a:t>
            </a:r>
          </a:p>
          <a:p>
            <a:r>
              <a:rPr lang="en-US" sz="1600" i="1" dirty="0">
                <a:solidFill>
                  <a:schemeClr val="accent2"/>
                </a:solidFill>
                <a:latin typeface="Corbel" pitchFamily="34" charset="0"/>
              </a:rPr>
              <a:t>the cache. 0 maps to 0, 129 maps to 1.</a:t>
            </a:r>
          </a:p>
          <a:p>
            <a:pPr>
              <a:buFontTx/>
              <a:buChar char="•"/>
            </a:pPr>
            <a:r>
              <a:rPr lang="en-US" sz="1600" i="1" dirty="0">
                <a:solidFill>
                  <a:schemeClr val="accent2"/>
                </a:solidFill>
                <a:latin typeface="Corbel" pitchFamily="34" charset="0"/>
              </a:rPr>
              <a:t>More than one memory block is mapped onto  the same </a:t>
            </a:r>
          </a:p>
          <a:p>
            <a:r>
              <a:rPr lang="en-US" sz="1600" i="1" dirty="0">
                <a:solidFill>
                  <a:schemeClr val="accent2"/>
                </a:solidFill>
                <a:latin typeface="Corbel" pitchFamily="34" charset="0"/>
              </a:rPr>
              <a:t>position in the cache.</a:t>
            </a:r>
          </a:p>
          <a:p>
            <a:pPr>
              <a:buFontTx/>
              <a:buChar char="•"/>
            </a:pPr>
            <a:r>
              <a:rPr lang="en-US" sz="1600" i="1" dirty="0">
                <a:solidFill>
                  <a:schemeClr val="accent2"/>
                </a:solidFill>
                <a:latin typeface="Corbel" pitchFamily="34" charset="0"/>
              </a:rPr>
              <a:t>May lead to contention for cache blocks even if the </a:t>
            </a:r>
          </a:p>
          <a:p>
            <a:r>
              <a:rPr lang="en-US" sz="1600" i="1" dirty="0">
                <a:solidFill>
                  <a:schemeClr val="accent2"/>
                </a:solidFill>
                <a:latin typeface="Corbel" pitchFamily="34" charset="0"/>
              </a:rPr>
              <a:t>cache is not full. </a:t>
            </a:r>
          </a:p>
          <a:p>
            <a:pPr>
              <a:buFontTx/>
              <a:buChar char="•"/>
            </a:pPr>
            <a:r>
              <a:rPr lang="en-US" sz="1600" i="1" dirty="0">
                <a:solidFill>
                  <a:schemeClr val="accent2"/>
                </a:solidFill>
                <a:latin typeface="Corbel" pitchFamily="34" charset="0"/>
              </a:rPr>
              <a:t>Resolve the contention by allowing new block to </a:t>
            </a:r>
          </a:p>
          <a:p>
            <a:r>
              <a:rPr lang="en-US" sz="1600" i="1" dirty="0">
                <a:solidFill>
                  <a:schemeClr val="accent2"/>
                </a:solidFill>
                <a:latin typeface="Corbel" pitchFamily="34" charset="0"/>
              </a:rPr>
              <a:t>replace the old block, leading to a trivial replacement </a:t>
            </a:r>
          </a:p>
          <a:p>
            <a:r>
              <a:rPr lang="en-US" sz="1600" i="1" dirty="0">
                <a:solidFill>
                  <a:schemeClr val="accent2"/>
                </a:solidFill>
                <a:latin typeface="Corbel" pitchFamily="34" charset="0"/>
              </a:rPr>
              <a:t>algorithm. </a:t>
            </a:r>
          </a:p>
          <a:p>
            <a:pPr>
              <a:buFontTx/>
              <a:buChar char="•"/>
            </a:pPr>
            <a:r>
              <a:rPr lang="en-US" sz="1600" i="1" dirty="0">
                <a:solidFill>
                  <a:schemeClr val="accent2"/>
                </a:solidFill>
                <a:latin typeface="Corbel" pitchFamily="34" charset="0"/>
              </a:rPr>
              <a:t>Memory address is divided into three fields:</a:t>
            </a:r>
          </a:p>
          <a:p>
            <a:r>
              <a:rPr lang="en-US" sz="1600" i="1" dirty="0">
                <a:solidFill>
                  <a:schemeClr val="accent2"/>
                </a:solidFill>
                <a:latin typeface="Corbel" pitchFamily="34" charset="0"/>
              </a:rPr>
              <a:t>    - Low order 4 bits determine one of the 16</a:t>
            </a:r>
          </a:p>
          <a:p>
            <a:r>
              <a:rPr lang="en-US" sz="1600" i="1" dirty="0">
                <a:solidFill>
                  <a:schemeClr val="accent2"/>
                </a:solidFill>
                <a:latin typeface="Corbel" pitchFamily="34" charset="0"/>
              </a:rPr>
              <a:t>      words in a block. </a:t>
            </a:r>
          </a:p>
          <a:p>
            <a:r>
              <a:rPr lang="en-US" sz="1600" i="1" dirty="0">
                <a:solidFill>
                  <a:schemeClr val="accent2"/>
                </a:solidFill>
                <a:latin typeface="Corbel" pitchFamily="34" charset="0"/>
              </a:rPr>
              <a:t>    - When a new block is brought into the cache,</a:t>
            </a:r>
          </a:p>
          <a:p>
            <a:r>
              <a:rPr lang="en-US" sz="1600" i="1" dirty="0">
                <a:solidFill>
                  <a:schemeClr val="accent2"/>
                </a:solidFill>
                <a:latin typeface="Corbel" pitchFamily="34" charset="0"/>
              </a:rPr>
              <a:t>       </a:t>
            </a:r>
            <a:r>
              <a:rPr lang="en-US" sz="1600" i="1" dirty="0" smtClean="0">
                <a:solidFill>
                  <a:schemeClr val="accent2"/>
                </a:solidFill>
                <a:latin typeface="Corbel" pitchFamily="34" charset="0"/>
              </a:rPr>
              <a:t> </a:t>
            </a:r>
            <a:r>
              <a:rPr lang="en-US" sz="1600" i="1" dirty="0">
                <a:solidFill>
                  <a:schemeClr val="accent2"/>
                </a:solidFill>
                <a:latin typeface="Corbel" pitchFamily="34" charset="0"/>
              </a:rPr>
              <a:t>the next 7 bits determine which cache </a:t>
            </a:r>
          </a:p>
          <a:p>
            <a:r>
              <a:rPr lang="en-US" sz="1600" i="1" dirty="0">
                <a:solidFill>
                  <a:schemeClr val="accent2"/>
                </a:solidFill>
                <a:latin typeface="Corbel" pitchFamily="34" charset="0"/>
              </a:rPr>
              <a:t>      block this new block is placed in.</a:t>
            </a:r>
          </a:p>
          <a:p>
            <a:r>
              <a:rPr lang="en-US" sz="1600" i="1" dirty="0">
                <a:solidFill>
                  <a:schemeClr val="accent2"/>
                </a:solidFill>
                <a:latin typeface="Corbel" pitchFamily="34" charset="0"/>
              </a:rPr>
              <a:t>    - High order 5 bits </a:t>
            </a:r>
            <a:r>
              <a:rPr lang="en-US" sz="1600" i="1" dirty="0" smtClean="0">
                <a:solidFill>
                  <a:schemeClr val="accent2"/>
                </a:solidFill>
                <a:latin typeface="Corbel" pitchFamily="34" charset="0"/>
              </a:rPr>
              <a:t>or tag bits identify a memory </a:t>
            </a:r>
          </a:p>
          <a:p>
            <a:r>
              <a:rPr lang="en-US" sz="1600" i="1" dirty="0" smtClean="0">
                <a:solidFill>
                  <a:schemeClr val="accent2"/>
                </a:solidFill>
                <a:latin typeface="Corbel" pitchFamily="34" charset="0"/>
              </a:rPr>
              <a:t>      block when it is resident in the cache. </a:t>
            </a:r>
          </a:p>
          <a:p>
            <a:pPr>
              <a:buFontTx/>
              <a:buChar char="•"/>
            </a:pPr>
            <a:r>
              <a:rPr lang="en-US" sz="1600" i="1" dirty="0" smtClean="0">
                <a:solidFill>
                  <a:schemeClr val="accent2"/>
                </a:solidFill>
                <a:latin typeface="Corbel" pitchFamily="34" charset="0"/>
              </a:rPr>
              <a:t>Simple </a:t>
            </a:r>
            <a:r>
              <a:rPr lang="en-US" sz="1600" i="1" dirty="0">
                <a:solidFill>
                  <a:schemeClr val="accent2"/>
                </a:solidFill>
                <a:latin typeface="Corbel" pitchFamily="34" charset="0"/>
              </a:rPr>
              <a:t>to implement but not very flexible.</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4" name="Rectangle 2"/>
          <p:cNvSpPr>
            <a:spLocks noGrp="1" noChangeArrowheads="1"/>
          </p:cNvSpPr>
          <p:nvPr>
            <p:ph type="title"/>
          </p:nvPr>
        </p:nvSpPr>
        <p:spPr>
          <a:xfrm>
            <a:off x="457200" y="152400"/>
            <a:ext cx="8229600" cy="1251062"/>
          </a:xfrm>
        </p:spPr>
        <p:txBody>
          <a:bodyPr/>
          <a:lstStyle/>
          <a:p>
            <a:pPr fontAlgn="auto">
              <a:spcAft>
                <a:spcPts val="0"/>
              </a:spcAft>
              <a:defRPr/>
            </a:pPr>
            <a:r>
              <a:rPr lang="en-US" dirty="0">
                <a:solidFill>
                  <a:schemeClr val="accent1">
                    <a:satMod val="150000"/>
                  </a:schemeClr>
                </a:solidFill>
              </a:rPr>
              <a:t>Associative mapping</a:t>
            </a:r>
          </a:p>
        </p:txBody>
      </p:sp>
      <p:sp>
        <p:nvSpPr>
          <p:cNvPr id="52226" name="Text Box 130"/>
          <p:cNvSpPr txBox="1">
            <a:spLocks noChangeArrowheads="1"/>
          </p:cNvSpPr>
          <p:nvPr/>
        </p:nvSpPr>
        <p:spPr bwMode="auto">
          <a:xfrm>
            <a:off x="4194175" y="1835150"/>
            <a:ext cx="4545013" cy="3270250"/>
          </a:xfrm>
          <a:prstGeom prst="rect">
            <a:avLst/>
          </a:prstGeom>
          <a:noFill/>
          <a:ln w="12700">
            <a:noFill/>
            <a:miter lim="800000"/>
            <a:headEnd/>
            <a:tailEnd/>
          </a:ln>
        </p:spPr>
        <p:txBody>
          <a:bodyPr wrap="none">
            <a:spAutoFit/>
          </a:bodyPr>
          <a:lstStyle/>
          <a:p>
            <a:pPr>
              <a:buFontTx/>
              <a:buChar char="•"/>
            </a:pPr>
            <a:r>
              <a:rPr lang="en-US" sz="1600" i="1" dirty="0">
                <a:solidFill>
                  <a:schemeClr val="accent2"/>
                </a:solidFill>
                <a:latin typeface="Corbel" pitchFamily="34" charset="0"/>
              </a:rPr>
              <a:t>Main memory block can be placed into any cache </a:t>
            </a:r>
          </a:p>
          <a:p>
            <a:r>
              <a:rPr lang="en-US" sz="1600" i="1" dirty="0">
                <a:solidFill>
                  <a:schemeClr val="accent2"/>
                </a:solidFill>
                <a:latin typeface="Corbel" pitchFamily="34" charset="0"/>
              </a:rPr>
              <a:t>position.</a:t>
            </a:r>
          </a:p>
          <a:p>
            <a:pPr>
              <a:buFontTx/>
              <a:buChar char="•"/>
            </a:pPr>
            <a:r>
              <a:rPr lang="en-US" sz="1600" i="1" dirty="0">
                <a:solidFill>
                  <a:schemeClr val="accent2"/>
                </a:solidFill>
                <a:latin typeface="Corbel" pitchFamily="34" charset="0"/>
              </a:rPr>
              <a:t>Memory address is divided into two fields:</a:t>
            </a:r>
          </a:p>
          <a:p>
            <a:r>
              <a:rPr lang="en-US" sz="1600" i="1" dirty="0">
                <a:solidFill>
                  <a:schemeClr val="accent2"/>
                </a:solidFill>
                <a:latin typeface="Corbel" pitchFamily="34" charset="0"/>
              </a:rPr>
              <a:t>    - Low order 4 bits identify the word within a block.</a:t>
            </a:r>
          </a:p>
          <a:p>
            <a:r>
              <a:rPr lang="en-US" sz="1600" i="1" dirty="0">
                <a:solidFill>
                  <a:schemeClr val="accent2"/>
                </a:solidFill>
                <a:latin typeface="Corbel" pitchFamily="34" charset="0"/>
              </a:rPr>
              <a:t>    - High order 12 bits or tag bits identify a memory </a:t>
            </a:r>
          </a:p>
          <a:p>
            <a:r>
              <a:rPr lang="en-US" sz="1600" i="1" dirty="0">
                <a:solidFill>
                  <a:schemeClr val="accent2"/>
                </a:solidFill>
                <a:latin typeface="Corbel" pitchFamily="34" charset="0"/>
              </a:rPr>
              <a:t>      block when it is resident in the cache. </a:t>
            </a:r>
          </a:p>
          <a:p>
            <a:pPr>
              <a:buFontTx/>
              <a:buChar char="•"/>
            </a:pPr>
            <a:r>
              <a:rPr lang="en-US" sz="1600" i="1" dirty="0">
                <a:solidFill>
                  <a:schemeClr val="accent2"/>
                </a:solidFill>
                <a:latin typeface="Corbel" pitchFamily="34" charset="0"/>
              </a:rPr>
              <a:t>Flexible, and uses cache space efficiently. </a:t>
            </a:r>
          </a:p>
          <a:p>
            <a:pPr>
              <a:buFontTx/>
              <a:buChar char="•"/>
            </a:pPr>
            <a:r>
              <a:rPr lang="en-US" sz="1600" i="1" dirty="0">
                <a:solidFill>
                  <a:schemeClr val="accent2"/>
                </a:solidFill>
                <a:latin typeface="Corbel" pitchFamily="34" charset="0"/>
              </a:rPr>
              <a:t>Replacement algorithms can be used to replace an</a:t>
            </a:r>
          </a:p>
          <a:p>
            <a:r>
              <a:rPr lang="en-US" sz="1600" i="1" dirty="0">
                <a:solidFill>
                  <a:schemeClr val="accent2"/>
                </a:solidFill>
                <a:latin typeface="Corbel" pitchFamily="34" charset="0"/>
              </a:rPr>
              <a:t>existing block in the cache when the cache is full. </a:t>
            </a:r>
          </a:p>
          <a:p>
            <a:pPr>
              <a:buFontTx/>
              <a:buChar char="•"/>
            </a:pPr>
            <a:r>
              <a:rPr lang="en-US" sz="1600" i="1" dirty="0">
                <a:solidFill>
                  <a:schemeClr val="accent2"/>
                </a:solidFill>
                <a:latin typeface="Corbel" pitchFamily="34" charset="0"/>
              </a:rPr>
              <a:t>Cost is higher than direct-mapped cache because of </a:t>
            </a:r>
          </a:p>
          <a:p>
            <a:r>
              <a:rPr lang="en-US" sz="1600" i="1" dirty="0">
                <a:solidFill>
                  <a:schemeClr val="accent2"/>
                </a:solidFill>
                <a:latin typeface="Corbel" pitchFamily="34" charset="0"/>
              </a:rPr>
              <a:t>the need to search all 128 patterns to determine </a:t>
            </a:r>
          </a:p>
          <a:p>
            <a:r>
              <a:rPr lang="en-US" sz="1600" i="1" dirty="0">
                <a:solidFill>
                  <a:schemeClr val="accent2"/>
                </a:solidFill>
                <a:latin typeface="Corbel" pitchFamily="34" charset="0"/>
              </a:rPr>
              <a:t>whether a given block is in the cache.</a:t>
            </a:r>
          </a:p>
          <a:p>
            <a:r>
              <a:rPr lang="en-US" sz="1600" i="1" dirty="0">
                <a:solidFill>
                  <a:schemeClr val="accent2"/>
                </a:solidFill>
                <a:latin typeface="Corbel" pitchFamily="34" charset="0"/>
              </a:rPr>
              <a:t>        </a:t>
            </a:r>
          </a:p>
        </p:txBody>
      </p:sp>
      <p:grpSp>
        <p:nvGrpSpPr>
          <p:cNvPr id="2" name="Group 116"/>
          <p:cNvGrpSpPr>
            <a:grpSpLocks/>
          </p:cNvGrpSpPr>
          <p:nvPr/>
        </p:nvGrpSpPr>
        <p:grpSpPr bwMode="auto">
          <a:xfrm>
            <a:off x="533400" y="1600200"/>
            <a:ext cx="3365500" cy="5137150"/>
            <a:chOff x="715963" y="1600200"/>
            <a:chExt cx="3365500" cy="5137150"/>
          </a:xfrm>
        </p:grpSpPr>
        <p:sp>
          <p:nvSpPr>
            <p:cNvPr id="118" name="Rectangle 116"/>
            <p:cNvSpPr>
              <a:spLocks noChangeArrowheads="1"/>
            </p:cNvSpPr>
            <p:nvPr/>
          </p:nvSpPr>
          <p:spPr bwMode="auto">
            <a:xfrm>
              <a:off x="1228726" y="2297113"/>
              <a:ext cx="1027112" cy="347662"/>
            </a:xfrm>
            <a:prstGeom prst="rect">
              <a:avLst/>
            </a:prstGeom>
            <a:solidFill>
              <a:schemeClr val="accent1">
                <a:lumMod val="20000"/>
                <a:lumOff val="80000"/>
              </a:schemeClr>
            </a:solidFill>
            <a:ln w="15875">
              <a:solidFill>
                <a:srgbClr val="000000"/>
              </a:solidFill>
              <a:miter lim="800000"/>
              <a:headEnd/>
              <a:tailEnd/>
            </a:ln>
          </p:spPr>
          <p:txBody>
            <a:bodyPr/>
            <a:lstStyle/>
            <a:p>
              <a:pPr fontAlgn="auto">
                <a:spcBef>
                  <a:spcPts val="0"/>
                </a:spcBef>
                <a:spcAft>
                  <a:spcPts val="0"/>
                </a:spcAft>
                <a:defRPr/>
              </a:pPr>
              <a:endParaRPr lang="en-US" dirty="0">
                <a:latin typeface="+mn-lt"/>
              </a:endParaRPr>
            </a:p>
          </p:txBody>
        </p:sp>
        <p:sp>
          <p:nvSpPr>
            <p:cNvPr id="119" name="Rectangle 4"/>
            <p:cNvSpPr>
              <a:spLocks noChangeArrowheads="1"/>
            </p:cNvSpPr>
            <p:nvPr/>
          </p:nvSpPr>
          <p:spPr bwMode="auto">
            <a:xfrm>
              <a:off x="3009901" y="1931988"/>
              <a:ext cx="1027112" cy="347662"/>
            </a:xfrm>
            <a:prstGeom prst="rect">
              <a:avLst/>
            </a:prstGeom>
            <a:solidFill>
              <a:schemeClr val="accent1">
                <a:lumMod val="40000"/>
                <a:lumOff val="60000"/>
              </a:schemeClr>
            </a:solidFill>
            <a:ln w="0">
              <a:solidFill>
                <a:srgbClr val="B2FFFF"/>
              </a:solidFill>
              <a:miter lim="800000"/>
              <a:headEnd/>
              <a:tailEnd/>
            </a:ln>
          </p:spPr>
          <p:txBody>
            <a:bodyPr/>
            <a:lstStyle/>
            <a:p>
              <a:pPr fontAlgn="auto">
                <a:spcBef>
                  <a:spcPts val="0"/>
                </a:spcBef>
                <a:spcAft>
                  <a:spcPts val="0"/>
                </a:spcAft>
                <a:defRPr/>
              </a:pPr>
              <a:endParaRPr lang="en-US" dirty="0">
                <a:latin typeface="+mn-lt"/>
              </a:endParaRPr>
            </a:p>
          </p:txBody>
        </p:sp>
        <p:sp>
          <p:nvSpPr>
            <p:cNvPr id="120" name="Rectangle 5"/>
            <p:cNvSpPr>
              <a:spLocks noChangeArrowheads="1"/>
            </p:cNvSpPr>
            <p:nvPr/>
          </p:nvSpPr>
          <p:spPr bwMode="auto">
            <a:xfrm>
              <a:off x="3009901" y="1600200"/>
              <a:ext cx="1027112" cy="331788"/>
            </a:xfrm>
            <a:prstGeom prst="rect">
              <a:avLst/>
            </a:prstGeom>
            <a:solidFill>
              <a:schemeClr val="accent1">
                <a:lumMod val="75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dirty="0">
                <a:latin typeface="+mn-lt"/>
              </a:endParaRPr>
            </a:p>
          </p:txBody>
        </p:sp>
        <p:sp>
          <p:nvSpPr>
            <p:cNvPr id="52231" name="Rectangle 6"/>
            <p:cNvSpPr>
              <a:spLocks noChangeArrowheads="1"/>
            </p:cNvSpPr>
            <p:nvPr/>
          </p:nvSpPr>
          <p:spPr bwMode="auto">
            <a:xfrm>
              <a:off x="3009900" y="2960687"/>
              <a:ext cx="1027113" cy="347663"/>
            </a:xfrm>
            <a:prstGeom prst="rect">
              <a:avLst/>
            </a:prstGeom>
            <a:solidFill>
              <a:srgbClr val="808080"/>
            </a:solidFill>
            <a:ln w="0">
              <a:solidFill>
                <a:srgbClr val="808080"/>
              </a:solidFill>
              <a:miter lim="800000"/>
              <a:headEnd/>
              <a:tailEnd/>
            </a:ln>
          </p:spPr>
          <p:txBody>
            <a:bodyPr/>
            <a:lstStyle/>
            <a:p>
              <a:endParaRPr lang="en-US" dirty="0">
                <a:latin typeface="Corbel" pitchFamily="34" charset="0"/>
              </a:endParaRPr>
            </a:p>
          </p:txBody>
        </p:sp>
        <p:sp>
          <p:nvSpPr>
            <p:cNvPr id="52232" name="Rectangle 7"/>
            <p:cNvSpPr>
              <a:spLocks noChangeArrowheads="1"/>
            </p:cNvSpPr>
            <p:nvPr/>
          </p:nvSpPr>
          <p:spPr bwMode="auto">
            <a:xfrm>
              <a:off x="3009900" y="2960687"/>
              <a:ext cx="1027113" cy="347663"/>
            </a:xfrm>
            <a:prstGeom prst="rect">
              <a:avLst/>
            </a:prstGeom>
            <a:noFill/>
            <a:ln w="15875">
              <a:solidFill>
                <a:srgbClr val="000000"/>
              </a:solidFill>
              <a:miter lim="800000"/>
              <a:headEnd/>
              <a:tailEnd/>
            </a:ln>
          </p:spPr>
          <p:txBody>
            <a:bodyPr/>
            <a:lstStyle/>
            <a:p>
              <a:endParaRPr lang="en-US" dirty="0">
                <a:latin typeface="Corbel" pitchFamily="34" charset="0"/>
              </a:endParaRPr>
            </a:p>
          </p:txBody>
        </p:sp>
        <p:sp>
          <p:nvSpPr>
            <p:cNvPr id="123" name="Rectangle 8"/>
            <p:cNvSpPr>
              <a:spLocks noChangeArrowheads="1"/>
            </p:cNvSpPr>
            <p:nvPr/>
          </p:nvSpPr>
          <p:spPr bwMode="auto">
            <a:xfrm>
              <a:off x="3009901" y="3308350"/>
              <a:ext cx="1027112" cy="347663"/>
            </a:xfrm>
            <a:prstGeom prst="rect">
              <a:avLst/>
            </a:prstGeom>
            <a:solidFill>
              <a:schemeClr val="accent1">
                <a:lumMod val="75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dirty="0">
                <a:latin typeface="+mn-lt"/>
              </a:endParaRPr>
            </a:p>
          </p:txBody>
        </p:sp>
        <p:sp>
          <p:nvSpPr>
            <p:cNvPr id="124" name="Rectangle 9"/>
            <p:cNvSpPr>
              <a:spLocks noChangeArrowheads="1"/>
            </p:cNvSpPr>
            <p:nvPr/>
          </p:nvSpPr>
          <p:spPr bwMode="auto">
            <a:xfrm>
              <a:off x="3009901" y="3656013"/>
              <a:ext cx="1027112" cy="346075"/>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dirty="0">
                <a:latin typeface="+mn-lt"/>
              </a:endParaRPr>
            </a:p>
          </p:txBody>
        </p:sp>
        <p:sp>
          <p:nvSpPr>
            <p:cNvPr id="52235" name="Rectangle 10"/>
            <p:cNvSpPr>
              <a:spLocks noChangeArrowheads="1"/>
            </p:cNvSpPr>
            <p:nvPr/>
          </p:nvSpPr>
          <p:spPr bwMode="auto">
            <a:xfrm>
              <a:off x="3009900" y="4683125"/>
              <a:ext cx="1027113" cy="347662"/>
            </a:xfrm>
            <a:prstGeom prst="rect">
              <a:avLst/>
            </a:prstGeom>
            <a:solidFill>
              <a:srgbClr val="808080"/>
            </a:solidFill>
            <a:ln w="0">
              <a:solidFill>
                <a:srgbClr val="808080"/>
              </a:solidFill>
              <a:miter lim="800000"/>
              <a:headEnd/>
              <a:tailEnd/>
            </a:ln>
          </p:spPr>
          <p:txBody>
            <a:bodyPr/>
            <a:lstStyle/>
            <a:p>
              <a:endParaRPr lang="en-US" dirty="0">
                <a:latin typeface="Corbel" pitchFamily="34" charset="0"/>
              </a:endParaRPr>
            </a:p>
          </p:txBody>
        </p:sp>
        <p:sp>
          <p:nvSpPr>
            <p:cNvPr id="52236" name="Rectangle 11"/>
            <p:cNvSpPr>
              <a:spLocks noChangeArrowheads="1"/>
            </p:cNvSpPr>
            <p:nvPr/>
          </p:nvSpPr>
          <p:spPr bwMode="auto">
            <a:xfrm>
              <a:off x="3009900" y="4683125"/>
              <a:ext cx="1027113" cy="347662"/>
            </a:xfrm>
            <a:prstGeom prst="rect">
              <a:avLst/>
            </a:prstGeom>
            <a:noFill/>
            <a:ln w="15875">
              <a:solidFill>
                <a:srgbClr val="000000"/>
              </a:solidFill>
              <a:miter lim="800000"/>
              <a:headEnd/>
              <a:tailEnd/>
            </a:ln>
          </p:spPr>
          <p:txBody>
            <a:bodyPr/>
            <a:lstStyle/>
            <a:p>
              <a:endParaRPr lang="en-US" dirty="0">
                <a:latin typeface="Corbel" pitchFamily="34" charset="0"/>
              </a:endParaRPr>
            </a:p>
          </p:txBody>
        </p:sp>
        <p:sp>
          <p:nvSpPr>
            <p:cNvPr id="127" name="Rectangle 12"/>
            <p:cNvSpPr>
              <a:spLocks noChangeArrowheads="1"/>
            </p:cNvSpPr>
            <p:nvPr/>
          </p:nvSpPr>
          <p:spPr bwMode="auto">
            <a:xfrm>
              <a:off x="3009901" y="5030788"/>
              <a:ext cx="1027112" cy="331787"/>
            </a:xfrm>
            <a:prstGeom prst="rect">
              <a:avLst/>
            </a:prstGeom>
            <a:solidFill>
              <a:schemeClr val="accent1">
                <a:lumMod val="75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dirty="0">
                <a:latin typeface="+mn-lt"/>
              </a:endParaRPr>
            </a:p>
          </p:txBody>
        </p:sp>
        <p:sp>
          <p:nvSpPr>
            <p:cNvPr id="128" name="Rectangle 13"/>
            <p:cNvSpPr>
              <a:spLocks noChangeArrowheads="1"/>
            </p:cNvSpPr>
            <p:nvPr/>
          </p:nvSpPr>
          <p:spPr bwMode="auto">
            <a:xfrm>
              <a:off x="3009901" y="5362575"/>
              <a:ext cx="1027112" cy="347663"/>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dirty="0">
                <a:latin typeface="+mn-lt"/>
              </a:endParaRPr>
            </a:p>
          </p:txBody>
        </p:sp>
        <p:sp>
          <p:nvSpPr>
            <p:cNvPr id="52239" name="Rectangle 14"/>
            <p:cNvSpPr>
              <a:spLocks noChangeArrowheads="1"/>
            </p:cNvSpPr>
            <p:nvPr/>
          </p:nvSpPr>
          <p:spPr bwMode="auto">
            <a:xfrm>
              <a:off x="3009900" y="6389687"/>
              <a:ext cx="1027113" cy="347663"/>
            </a:xfrm>
            <a:prstGeom prst="rect">
              <a:avLst/>
            </a:prstGeom>
            <a:solidFill>
              <a:srgbClr val="808080"/>
            </a:solidFill>
            <a:ln w="0">
              <a:solidFill>
                <a:srgbClr val="808080"/>
              </a:solidFill>
              <a:miter lim="800000"/>
              <a:headEnd/>
              <a:tailEnd/>
            </a:ln>
          </p:spPr>
          <p:txBody>
            <a:bodyPr/>
            <a:lstStyle/>
            <a:p>
              <a:endParaRPr lang="en-US" dirty="0">
                <a:latin typeface="Corbel" pitchFamily="34" charset="0"/>
              </a:endParaRPr>
            </a:p>
          </p:txBody>
        </p:sp>
        <p:sp>
          <p:nvSpPr>
            <p:cNvPr id="52240" name="Rectangle 15"/>
            <p:cNvSpPr>
              <a:spLocks noChangeArrowheads="1"/>
            </p:cNvSpPr>
            <p:nvPr/>
          </p:nvSpPr>
          <p:spPr bwMode="auto">
            <a:xfrm>
              <a:off x="3009900" y="6389687"/>
              <a:ext cx="1027113" cy="347663"/>
            </a:xfrm>
            <a:prstGeom prst="rect">
              <a:avLst/>
            </a:prstGeom>
            <a:noFill/>
            <a:ln w="15875">
              <a:solidFill>
                <a:srgbClr val="000000"/>
              </a:solidFill>
              <a:miter lim="800000"/>
              <a:headEnd/>
              <a:tailEnd/>
            </a:ln>
          </p:spPr>
          <p:txBody>
            <a:bodyPr/>
            <a:lstStyle/>
            <a:p>
              <a:endParaRPr lang="en-US" dirty="0">
                <a:latin typeface="Corbel" pitchFamily="34" charset="0"/>
              </a:endParaRPr>
            </a:p>
          </p:txBody>
        </p:sp>
        <p:grpSp>
          <p:nvGrpSpPr>
            <p:cNvPr id="3" name="Group 121"/>
            <p:cNvGrpSpPr>
              <a:grpSpLocks/>
            </p:cNvGrpSpPr>
            <p:nvPr/>
          </p:nvGrpSpPr>
          <p:grpSpPr bwMode="auto">
            <a:xfrm>
              <a:off x="2495559" y="1630362"/>
              <a:ext cx="463551" cy="288925"/>
              <a:chOff x="2827" y="530"/>
              <a:chExt cx="292" cy="182"/>
            </a:xfrm>
          </p:grpSpPr>
          <p:sp>
            <p:nvSpPr>
              <p:cNvPr id="52332" name="Rectangle 27"/>
              <p:cNvSpPr>
                <a:spLocks noChangeArrowheads="1"/>
              </p:cNvSpPr>
              <p:nvPr/>
            </p:nvSpPr>
            <p:spPr bwMode="auto">
              <a:xfrm>
                <a:off x="2874" y="530"/>
                <a:ext cx="185" cy="106"/>
              </a:xfrm>
              <a:prstGeom prst="rect">
                <a:avLst/>
              </a:prstGeom>
              <a:noFill/>
              <a:ln w="9525">
                <a:noFill/>
                <a:miter lim="800000"/>
                <a:headEnd/>
                <a:tailEnd/>
              </a:ln>
            </p:spPr>
            <p:txBody>
              <a:bodyPr wrap="none" lIns="0" tIns="0" rIns="0" bIns="0">
                <a:spAutoFit/>
              </a:bodyPr>
              <a:lstStyle/>
              <a:p>
                <a:r>
                  <a:rPr lang="en-CA" sz="1100" dirty="0">
                    <a:solidFill>
                      <a:srgbClr val="000000"/>
                    </a:solidFill>
                    <a:latin typeface="Nimbus Roman No9 L"/>
                  </a:rPr>
                  <a:t>Main</a:t>
                </a:r>
                <a:endParaRPr lang="en-CA" sz="2400" dirty="0">
                  <a:latin typeface="Corbel" pitchFamily="34" charset="0"/>
                </a:endParaRPr>
              </a:p>
            </p:txBody>
          </p:sp>
          <p:sp>
            <p:nvSpPr>
              <p:cNvPr id="52333" name="Rectangle 28"/>
              <p:cNvSpPr>
                <a:spLocks noChangeArrowheads="1"/>
              </p:cNvSpPr>
              <p:nvPr/>
            </p:nvSpPr>
            <p:spPr bwMode="auto">
              <a:xfrm>
                <a:off x="2827" y="606"/>
                <a:ext cx="292" cy="106"/>
              </a:xfrm>
              <a:prstGeom prst="rect">
                <a:avLst/>
              </a:prstGeom>
              <a:noFill/>
              <a:ln w="9525">
                <a:noFill/>
                <a:miter lim="800000"/>
                <a:headEnd/>
                <a:tailEnd/>
              </a:ln>
            </p:spPr>
            <p:txBody>
              <a:bodyPr wrap="none" lIns="0" tIns="0" rIns="0" bIns="0">
                <a:spAutoFit/>
              </a:bodyPr>
              <a:lstStyle/>
              <a:p>
                <a:r>
                  <a:rPr lang="en-CA" sz="1100" dirty="0">
                    <a:solidFill>
                      <a:srgbClr val="000000"/>
                    </a:solidFill>
                    <a:latin typeface="Nimbus Roman No9 L"/>
                  </a:rPr>
                  <a:t>memory</a:t>
                </a:r>
                <a:endParaRPr lang="en-CA" sz="2400" dirty="0">
                  <a:latin typeface="Corbel" pitchFamily="34" charset="0"/>
                </a:endParaRPr>
              </a:p>
            </p:txBody>
          </p:sp>
        </p:grpSp>
        <p:sp>
          <p:nvSpPr>
            <p:cNvPr id="52242" name="Rectangle 30"/>
            <p:cNvSpPr>
              <a:spLocks noChangeArrowheads="1"/>
            </p:cNvSpPr>
            <p:nvPr/>
          </p:nvSpPr>
          <p:spPr bwMode="auto">
            <a:xfrm>
              <a:off x="3084513" y="1676400"/>
              <a:ext cx="862012" cy="180975"/>
            </a:xfrm>
            <a:prstGeom prst="rect">
              <a:avLst/>
            </a:prstGeom>
            <a:noFill/>
            <a:ln w="15875">
              <a:solidFill>
                <a:srgbClr val="FFFFFF"/>
              </a:solidFill>
              <a:miter lim="800000"/>
              <a:headEnd/>
              <a:tailEnd/>
            </a:ln>
          </p:spPr>
          <p:txBody>
            <a:bodyPr/>
            <a:lstStyle/>
            <a:p>
              <a:endParaRPr lang="en-US" dirty="0">
                <a:latin typeface="Corbel" pitchFamily="34" charset="0"/>
              </a:endParaRPr>
            </a:p>
          </p:txBody>
        </p:sp>
        <p:sp>
          <p:nvSpPr>
            <p:cNvPr id="52243" name="Rectangle 29"/>
            <p:cNvSpPr>
              <a:spLocks noChangeArrowheads="1"/>
            </p:cNvSpPr>
            <p:nvPr/>
          </p:nvSpPr>
          <p:spPr bwMode="auto">
            <a:xfrm>
              <a:off x="3084513" y="1676400"/>
              <a:ext cx="862012" cy="180975"/>
            </a:xfrm>
            <a:prstGeom prst="rect">
              <a:avLst/>
            </a:prstGeom>
            <a:solidFill>
              <a:srgbClr val="FFFFFF"/>
            </a:solidFill>
            <a:ln w="0">
              <a:solidFill>
                <a:srgbClr val="FFFFFF"/>
              </a:solidFill>
              <a:miter lim="800000"/>
              <a:headEnd/>
              <a:tailEnd/>
            </a:ln>
          </p:spPr>
          <p:txBody>
            <a:bodyPr/>
            <a:lstStyle/>
            <a:p>
              <a:endParaRPr lang="en-US" dirty="0">
                <a:latin typeface="Corbel" pitchFamily="34" charset="0"/>
              </a:endParaRPr>
            </a:p>
          </p:txBody>
        </p:sp>
        <p:sp>
          <p:nvSpPr>
            <p:cNvPr id="52244" name="Rectangle 31"/>
            <p:cNvSpPr>
              <a:spLocks noChangeArrowheads="1"/>
            </p:cNvSpPr>
            <p:nvPr/>
          </p:nvSpPr>
          <p:spPr bwMode="auto">
            <a:xfrm>
              <a:off x="3084513" y="2024062"/>
              <a:ext cx="862012" cy="165100"/>
            </a:xfrm>
            <a:prstGeom prst="rect">
              <a:avLst/>
            </a:prstGeom>
            <a:solidFill>
              <a:srgbClr val="FFFFFF"/>
            </a:solidFill>
            <a:ln w="0">
              <a:solidFill>
                <a:srgbClr val="FFFFFF"/>
              </a:solidFill>
              <a:miter lim="800000"/>
              <a:headEnd/>
              <a:tailEnd/>
            </a:ln>
          </p:spPr>
          <p:txBody>
            <a:bodyPr/>
            <a:lstStyle/>
            <a:p>
              <a:endParaRPr lang="en-US" dirty="0">
                <a:latin typeface="Corbel" pitchFamily="34" charset="0"/>
              </a:endParaRPr>
            </a:p>
          </p:txBody>
        </p:sp>
        <p:sp>
          <p:nvSpPr>
            <p:cNvPr id="52245" name="Rectangle 32"/>
            <p:cNvSpPr>
              <a:spLocks noChangeArrowheads="1"/>
            </p:cNvSpPr>
            <p:nvPr/>
          </p:nvSpPr>
          <p:spPr bwMode="auto">
            <a:xfrm>
              <a:off x="3084513" y="2024062"/>
              <a:ext cx="862012" cy="165100"/>
            </a:xfrm>
            <a:prstGeom prst="rect">
              <a:avLst/>
            </a:prstGeom>
            <a:noFill/>
            <a:ln w="15875">
              <a:solidFill>
                <a:srgbClr val="FFFFFF"/>
              </a:solidFill>
              <a:miter lim="800000"/>
              <a:headEnd/>
              <a:tailEnd/>
            </a:ln>
          </p:spPr>
          <p:txBody>
            <a:bodyPr/>
            <a:lstStyle/>
            <a:p>
              <a:endParaRPr lang="en-US" dirty="0">
                <a:latin typeface="Corbel" pitchFamily="34" charset="0"/>
              </a:endParaRPr>
            </a:p>
          </p:txBody>
        </p:sp>
        <p:sp>
          <p:nvSpPr>
            <p:cNvPr id="52246" name="Rectangle 33"/>
            <p:cNvSpPr>
              <a:spLocks noChangeArrowheads="1"/>
            </p:cNvSpPr>
            <p:nvPr/>
          </p:nvSpPr>
          <p:spPr bwMode="auto">
            <a:xfrm>
              <a:off x="3084513" y="3051175"/>
              <a:ext cx="862012" cy="180975"/>
            </a:xfrm>
            <a:prstGeom prst="rect">
              <a:avLst/>
            </a:prstGeom>
            <a:solidFill>
              <a:srgbClr val="FFFFFF"/>
            </a:solidFill>
            <a:ln w="0">
              <a:solidFill>
                <a:srgbClr val="FFFFFF"/>
              </a:solidFill>
              <a:miter lim="800000"/>
              <a:headEnd/>
              <a:tailEnd/>
            </a:ln>
          </p:spPr>
          <p:txBody>
            <a:bodyPr/>
            <a:lstStyle/>
            <a:p>
              <a:endParaRPr lang="en-US" dirty="0">
                <a:latin typeface="Corbel" pitchFamily="34" charset="0"/>
              </a:endParaRPr>
            </a:p>
          </p:txBody>
        </p:sp>
        <p:sp>
          <p:nvSpPr>
            <p:cNvPr id="52247" name="Rectangle 34"/>
            <p:cNvSpPr>
              <a:spLocks noChangeArrowheads="1"/>
            </p:cNvSpPr>
            <p:nvPr/>
          </p:nvSpPr>
          <p:spPr bwMode="auto">
            <a:xfrm>
              <a:off x="3084513" y="3051175"/>
              <a:ext cx="862012" cy="180975"/>
            </a:xfrm>
            <a:prstGeom prst="rect">
              <a:avLst/>
            </a:prstGeom>
            <a:noFill/>
            <a:ln w="15875">
              <a:solidFill>
                <a:srgbClr val="FFFFFF"/>
              </a:solidFill>
              <a:miter lim="800000"/>
              <a:headEnd/>
              <a:tailEnd/>
            </a:ln>
          </p:spPr>
          <p:txBody>
            <a:bodyPr/>
            <a:lstStyle/>
            <a:p>
              <a:endParaRPr lang="en-US" dirty="0">
                <a:latin typeface="Corbel" pitchFamily="34" charset="0"/>
              </a:endParaRPr>
            </a:p>
          </p:txBody>
        </p:sp>
        <p:sp>
          <p:nvSpPr>
            <p:cNvPr id="52248" name="Rectangle 35"/>
            <p:cNvSpPr>
              <a:spLocks noChangeArrowheads="1"/>
            </p:cNvSpPr>
            <p:nvPr/>
          </p:nvSpPr>
          <p:spPr bwMode="auto">
            <a:xfrm>
              <a:off x="3084513" y="3398837"/>
              <a:ext cx="862012" cy="165100"/>
            </a:xfrm>
            <a:prstGeom prst="rect">
              <a:avLst/>
            </a:prstGeom>
            <a:solidFill>
              <a:srgbClr val="FFFFFF"/>
            </a:solidFill>
            <a:ln w="0">
              <a:solidFill>
                <a:srgbClr val="FFFFFF"/>
              </a:solidFill>
              <a:miter lim="800000"/>
              <a:headEnd/>
              <a:tailEnd/>
            </a:ln>
          </p:spPr>
          <p:txBody>
            <a:bodyPr/>
            <a:lstStyle/>
            <a:p>
              <a:endParaRPr lang="en-US" dirty="0">
                <a:latin typeface="Corbel" pitchFamily="34" charset="0"/>
              </a:endParaRPr>
            </a:p>
          </p:txBody>
        </p:sp>
        <p:sp>
          <p:nvSpPr>
            <p:cNvPr id="52249" name="Rectangle 36"/>
            <p:cNvSpPr>
              <a:spLocks noChangeArrowheads="1"/>
            </p:cNvSpPr>
            <p:nvPr/>
          </p:nvSpPr>
          <p:spPr bwMode="auto">
            <a:xfrm>
              <a:off x="3084513" y="3398837"/>
              <a:ext cx="862012" cy="165100"/>
            </a:xfrm>
            <a:prstGeom prst="rect">
              <a:avLst/>
            </a:prstGeom>
            <a:noFill/>
            <a:ln w="15875">
              <a:solidFill>
                <a:srgbClr val="FFFFFF"/>
              </a:solidFill>
              <a:miter lim="800000"/>
              <a:headEnd/>
              <a:tailEnd/>
            </a:ln>
          </p:spPr>
          <p:txBody>
            <a:bodyPr/>
            <a:lstStyle/>
            <a:p>
              <a:endParaRPr lang="en-US" dirty="0">
                <a:latin typeface="Corbel" pitchFamily="34" charset="0"/>
              </a:endParaRPr>
            </a:p>
          </p:txBody>
        </p:sp>
        <p:sp>
          <p:nvSpPr>
            <p:cNvPr id="52250" name="Rectangle 37"/>
            <p:cNvSpPr>
              <a:spLocks noChangeArrowheads="1"/>
            </p:cNvSpPr>
            <p:nvPr/>
          </p:nvSpPr>
          <p:spPr bwMode="auto">
            <a:xfrm>
              <a:off x="3084513" y="3746500"/>
              <a:ext cx="862012" cy="165100"/>
            </a:xfrm>
            <a:prstGeom prst="rect">
              <a:avLst/>
            </a:prstGeom>
            <a:solidFill>
              <a:srgbClr val="FFFFFF"/>
            </a:solidFill>
            <a:ln w="0">
              <a:solidFill>
                <a:srgbClr val="FFFFFF"/>
              </a:solidFill>
              <a:miter lim="800000"/>
              <a:headEnd/>
              <a:tailEnd/>
            </a:ln>
          </p:spPr>
          <p:txBody>
            <a:bodyPr/>
            <a:lstStyle/>
            <a:p>
              <a:endParaRPr lang="en-US" dirty="0">
                <a:latin typeface="Corbel" pitchFamily="34" charset="0"/>
              </a:endParaRPr>
            </a:p>
          </p:txBody>
        </p:sp>
        <p:sp>
          <p:nvSpPr>
            <p:cNvPr id="52251" name="Rectangle 38"/>
            <p:cNvSpPr>
              <a:spLocks noChangeArrowheads="1"/>
            </p:cNvSpPr>
            <p:nvPr/>
          </p:nvSpPr>
          <p:spPr bwMode="auto">
            <a:xfrm>
              <a:off x="3084513" y="3746500"/>
              <a:ext cx="862012" cy="165100"/>
            </a:xfrm>
            <a:prstGeom prst="rect">
              <a:avLst/>
            </a:prstGeom>
            <a:noFill/>
            <a:ln w="15875">
              <a:solidFill>
                <a:srgbClr val="FFFFFF"/>
              </a:solidFill>
              <a:miter lim="800000"/>
              <a:headEnd/>
              <a:tailEnd/>
            </a:ln>
          </p:spPr>
          <p:txBody>
            <a:bodyPr/>
            <a:lstStyle/>
            <a:p>
              <a:endParaRPr lang="en-US" dirty="0">
                <a:latin typeface="Corbel" pitchFamily="34" charset="0"/>
              </a:endParaRPr>
            </a:p>
          </p:txBody>
        </p:sp>
        <p:sp>
          <p:nvSpPr>
            <p:cNvPr id="52252" name="Rectangle 39"/>
            <p:cNvSpPr>
              <a:spLocks noChangeArrowheads="1"/>
            </p:cNvSpPr>
            <p:nvPr/>
          </p:nvSpPr>
          <p:spPr bwMode="auto">
            <a:xfrm>
              <a:off x="3084513" y="4773612"/>
              <a:ext cx="862012" cy="166688"/>
            </a:xfrm>
            <a:prstGeom prst="rect">
              <a:avLst/>
            </a:prstGeom>
            <a:solidFill>
              <a:srgbClr val="FFFFFF"/>
            </a:solidFill>
            <a:ln w="0">
              <a:solidFill>
                <a:srgbClr val="FFFFFF"/>
              </a:solidFill>
              <a:miter lim="800000"/>
              <a:headEnd/>
              <a:tailEnd/>
            </a:ln>
          </p:spPr>
          <p:txBody>
            <a:bodyPr/>
            <a:lstStyle/>
            <a:p>
              <a:endParaRPr lang="en-US" dirty="0">
                <a:latin typeface="Corbel" pitchFamily="34" charset="0"/>
              </a:endParaRPr>
            </a:p>
          </p:txBody>
        </p:sp>
        <p:sp>
          <p:nvSpPr>
            <p:cNvPr id="52253" name="Rectangle 40"/>
            <p:cNvSpPr>
              <a:spLocks noChangeArrowheads="1"/>
            </p:cNvSpPr>
            <p:nvPr/>
          </p:nvSpPr>
          <p:spPr bwMode="auto">
            <a:xfrm>
              <a:off x="3084513" y="4773612"/>
              <a:ext cx="862012" cy="166688"/>
            </a:xfrm>
            <a:prstGeom prst="rect">
              <a:avLst/>
            </a:prstGeom>
            <a:noFill/>
            <a:ln w="15875">
              <a:solidFill>
                <a:srgbClr val="FFFFFF"/>
              </a:solidFill>
              <a:miter lim="800000"/>
              <a:headEnd/>
              <a:tailEnd/>
            </a:ln>
          </p:spPr>
          <p:txBody>
            <a:bodyPr/>
            <a:lstStyle/>
            <a:p>
              <a:endParaRPr lang="en-US" dirty="0">
                <a:latin typeface="Corbel" pitchFamily="34" charset="0"/>
              </a:endParaRPr>
            </a:p>
          </p:txBody>
        </p:sp>
        <p:sp>
          <p:nvSpPr>
            <p:cNvPr id="52254" name="Rectangle 41"/>
            <p:cNvSpPr>
              <a:spLocks noChangeArrowheads="1"/>
            </p:cNvSpPr>
            <p:nvPr/>
          </p:nvSpPr>
          <p:spPr bwMode="auto">
            <a:xfrm>
              <a:off x="3084513" y="5105400"/>
              <a:ext cx="862012" cy="182562"/>
            </a:xfrm>
            <a:prstGeom prst="rect">
              <a:avLst/>
            </a:prstGeom>
            <a:solidFill>
              <a:srgbClr val="FFFFFF"/>
            </a:solidFill>
            <a:ln w="0">
              <a:solidFill>
                <a:srgbClr val="FFFFFF"/>
              </a:solidFill>
              <a:miter lim="800000"/>
              <a:headEnd/>
              <a:tailEnd/>
            </a:ln>
          </p:spPr>
          <p:txBody>
            <a:bodyPr/>
            <a:lstStyle/>
            <a:p>
              <a:endParaRPr lang="en-US" dirty="0">
                <a:latin typeface="Corbel" pitchFamily="34" charset="0"/>
              </a:endParaRPr>
            </a:p>
          </p:txBody>
        </p:sp>
        <p:sp>
          <p:nvSpPr>
            <p:cNvPr id="52255" name="Rectangle 42"/>
            <p:cNvSpPr>
              <a:spLocks noChangeArrowheads="1"/>
            </p:cNvSpPr>
            <p:nvPr/>
          </p:nvSpPr>
          <p:spPr bwMode="auto">
            <a:xfrm>
              <a:off x="3084513" y="5105400"/>
              <a:ext cx="862012" cy="182562"/>
            </a:xfrm>
            <a:prstGeom prst="rect">
              <a:avLst/>
            </a:prstGeom>
            <a:noFill/>
            <a:ln w="15875">
              <a:solidFill>
                <a:srgbClr val="FFFFFF"/>
              </a:solidFill>
              <a:miter lim="800000"/>
              <a:headEnd/>
              <a:tailEnd/>
            </a:ln>
          </p:spPr>
          <p:txBody>
            <a:bodyPr/>
            <a:lstStyle/>
            <a:p>
              <a:endParaRPr lang="en-US" dirty="0">
                <a:latin typeface="Corbel" pitchFamily="34" charset="0"/>
              </a:endParaRPr>
            </a:p>
          </p:txBody>
        </p:sp>
        <p:sp>
          <p:nvSpPr>
            <p:cNvPr id="52256" name="Rectangle 43"/>
            <p:cNvSpPr>
              <a:spLocks noChangeArrowheads="1"/>
            </p:cNvSpPr>
            <p:nvPr/>
          </p:nvSpPr>
          <p:spPr bwMode="auto">
            <a:xfrm>
              <a:off x="3084513" y="5453062"/>
              <a:ext cx="862012" cy="166688"/>
            </a:xfrm>
            <a:prstGeom prst="rect">
              <a:avLst/>
            </a:prstGeom>
            <a:solidFill>
              <a:srgbClr val="FFFFFF"/>
            </a:solidFill>
            <a:ln w="0">
              <a:solidFill>
                <a:srgbClr val="FFFFFF"/>
              </a:solidFill>
              <a:miter lim="800000"/>
              <a:headEnd/>
              <a:tailEnd/>
            </a:ln>
          </p:spPr>
          <p:txBody>
            <a:bodyPr/>
            <a:lstStyle/>
            <a:p>
              <a:endParaRPr lang="en-US" dirty="0">
                <a:latin typeface="Corbel" pitchFamily="34" charset="0"/>
              </a:endParaRPr>
            </a:p>
          </p:txBody>
        </p:sp>
        <p:sp>
          <p:nvSpPr>
            <p:cNvPr id="52257" name="Rectangle 44"/>
            <p:cNvSpPr>
              <a:spLocks noChangeArrowheads="1"/>
            </p:cNvSpPr>
            <p:nvPr/>
          </p:nvSpPr>
          <p:spPr bwMode="auto">
            <a:xfrm>
              <a:off x="3084513" y="5453062"/>
              <a:ext cx="862012" cy="166688"/>
            </a:xfrm>
            <a:prstGeom prst="rect">
              <a:avLst/>
            </a:prstGeom>
            <a:noFill/>
            <a:ln w="15875">
              <a:solidFill>
                <a:srgbClr val="FFFFFF"/>
              </a:solidFill>
              <a:miter lim="800000"/>
              <a:headEnd/>
              <a:tailEnd/>
            </a:ln>
          </p:spPr>
          <p:txBody>
            <a:bodyPr/>
            <a:lstStyle/>
            <a:p>
              <a:endParaRPr lang="en-US" dirty="0">
                <a:latin typeface="Corbel" pitchFamily="34" charset="0"/>
              </a:endParaRPr>
            </a:p>
          </p:txBody>
        </p:sp>
        <p:sp>
          <p:nvSpPr>
            <p:cNvPr id="52258" name="Rectangle 45"/>
            <p:cNvSpPr>
              <a:spLocks noChangeArrowheads="1"/>
            </p:cNvSpPr>
            <p:nvPr/>
          </p:nvSpPr>
          <p:spPr bwMode="auto">
            <a:xfrm>
              <a:off x="3084513" y="6481762"/>
              <a:ext cx="862012" cy="165100"/>
            </a:xfrm>
            <a:prstGeom prst="rect">
              <a:avLst/>
            </a:prstGeom>
            <a:solidFill>
              <a:srgbClr val="FFFFFF"/>
            </a:solidFill>
            <a:ln w="0">
              <a:solidFill>
                <a:srgbClr val="FFFFFF"/>
              </a:solidFill>
              <a:miter lim="800000"/>
              <a:headEnd/>
              <a:tailEnd/>
            </a:ln>
          </p:spPr>
          <p:txBody>
            <a:bodyPr/>
            <a:lstStyle/>
            <a:p>
              <a:endParaRPr lang="en-US" dirty="0">
                <a:latin typeface="Corbel" pitchFamily="34" charset="0"/>
              </a:endParaRPr>
            </a:p>
          </p:txBody>
        </p:sp>
        <p:sp>
          <p:nvSpPr>
            <p:cNvPr id="52259" name="Rectangle 46"/>
            <p:cNvSpPr>
              <a:spLocks noChangeArrowheads="1"/>
            </p:cNvSpPr>
            <p:nvPr/>
          </p:nvSpPr>
          <p:spPr bwMode="auto">
            <a:xfrm>
              <a:off x="3084513" y="6481762"/>
              <a:ext cx="862012" cy="165100"/>
            </a:xfrm>
            <a:prstGeom prst="rect">
              <a:avLst/>
            </a:prstGeom>
            <a:noFill/>
            <a:ln w="15875">
              <a:solidFill>
                <a:srgbClr val="FFFFFF"/>
              </a:solidFill>
              <a:miter lim="800000"/>
              <a:headEnd/>
              <a:tailEnd/>
            </a:ln>
          </p:spPr>
          <p:txBody>
            <a:bodyPr/>
            <a:lstStyle/>
            <a:p>
              <a:endParaRPr lang="en-US" dirty="0">
                <a:latin typeface="Corbel" pitchFamily="34" charset="0"/>
              </a:endParaRPr>
            </a:p>
          </p:txBody>
        </p:sp>
        <p:sp>
          <p:nvSpPr>
            <p:cNvPr id="52260" name="Rectangle 47"/>
            <p:cNvSpPr>
              <a:spLocks noChangeArrowheads="1"/>
            </p:cNvSpPr>
            <p:nvPr/>
          </p:nvSpPr>
          <p:spPr bwMode="auto">
            <a:xfrm>
              <a:off x="3311525" y="1674812"/>
              <a:ext cx="546625" cy="184666"/>
            </a:xfrm>
            <a:prstGeom prst="rect">
              <a:avLst/>
            </a:prstGeom>
            <a:noFill/>
            <a:ln w="9525">
              <a:noFill/>
              <a:miter lim="800000"/>
              <a:headEnd/>
              <a:tailEnd/>
            </a:ln>
          </p:spPr>
          <p:txBody>
            <a:bodyPr wrap="none" lIns="0" tIns="0" rIns="0" bIns="0">
              <a:spAutoFit/>
            </a:bodyPr>
            <a:lstStyle/>
            <a:p>
              <a:r>
                <a:rPr lang="en-CA" sz="1200" b="1" dirty="0">
                  <a:solidFill>
                    <a:srgbClr val="000000"/>
                  </a:solidFill>
                  <a:latin typeface="Nimbus Roman No9 L"/>
                </a:rPr>
                <a:t>Block 0</a:t>
              </a:r>
              <a:endParaRPr lang="en-CA" sz="1200" b="1" dirty="0">
                <a:latin typeface="Corbel" pitchFamily="34" charset="0"/>
              </a:endParaRPr>
            </a:p>
          </p:txBody>
        </p:sp>
        <p:sp>
          <p:nvSpPr>
            <p:cNvPr id="52261" name="Rectangle 48"/>
            <p:cNvSpPr>
              <a:spLocks noChangeArrowheads="1"/>
            </p:cNvSpPr>
            <p:nvPr/>
          </p:nvSpPr>
          <p:spPr bwMode="auto">
            <a:xfrm>
              <a:off x="3311525" y="2022475"/>
              <a:ext cx="546625" cy="184666"/>
            </a:xfrm>
            <a:prstGeom prst="rect">
              <a:avLst/>
            </a:prstGeom>
            <a:noFill/>
            <a:ln w="9525">
              <a:noFill/>
              <a:miter lim="800000"/>
              <a:headEnd/>
              <a:tailEnd/>
            </a:ln>
          </p:spPr>
          <p:txBody>
            <a:bodyPr wrap="none" lIns="0" tIns="0" rIns="0" bIns="0">
              <a:spAutoFit/>
            </a:bodyPr>
            <a:lstStyle/>
            <a:p>
              <a:r>
                <a:rPr lang="en-CA" sz="1200" b="1" dirty="0">
                  <a:solidFill>
                    <a:srgbClr val="000000"/>
                  </a:solidFill>
                  <a:latin typeface="Nimbus Roman No9 L"/>
                </a:rPr>
                <a:t>Block 1</a:t>
              </a:r>
              <a:endParaRPr lang="en-CA" sz="1200" b="1" dirty="0">
                <a:latin typeface="Corbel" pitchFamily="34" charset="0"/>
              </a:endParaRPr>
            </a:p>
          </p:txBody>
        </p:sp>
        <p:sp>
          <p:nvSpPr>
            <p:cNvPr id="52262" name="Rectangle 49"/>
            <p:cNvSpPr>
              <a:spLocks noChangeArrowheads="1"/>
            </p:cNvSpPr>
            <p:nvPr/>
          </p:nvSpPr>
          <p:spPr bwMode="auto">
            <a:xfrm>
              <a:off x="3235325" y="3049587"/>
              <a:ext cx="716543" cy="184666"/>
            </a:xfrm>
            <a:prstGeom prst="rect">
              <a:avLst/>
            </a:prstGeom>
            <a:noFill/>
            <a:ln w="9525">
              <a:noFill/>
              <a:miter lim="800000"/>
              <a:headEnd/>
              <a:tailEnd/>
            </a:ln>
          </p:spPr>
          <p:txBody>
            <a:bodyPr wrap="none" lIns="0" tIns="0" rIns="0" bIns="0">
              <a:spAutoFit/>
            </a:bodyPr>
            <a:lstStyle/>
            <a:p>
              <a:r>
                <a:rPr lang="en-CA" sz="1200" b="1" dirty="0">
                  <a:solidFill>
                    <a:srgbClr val="000000"/>
                  </a:solidFill>
                  <a:latin typeface="Nimbus Roman No9 L"/>
                </a:rPr>
                <a:t>Block 127</a:t>
              </a:r>
              <a:endParaRPr lang="en-CA" sz="1200" b="1" dirty="0">
                <a:latin typeface="Corbel" pitchFamily="34" charset="0"/>
              </a:endParaRPr>
            </a:p>
          </p:txBody>
        </p:sp>
        <p:sp>
          <p:nvSpPr>
            <p:cNvPr id="52263" name="Rectangle 50"/>
            <p:cNvSpPr>
              <a:spLocks noChangeArrowheads="1"/>
            </p:cNvSpPr>
            <p:nvPr/>
          </p:nvSpPr>
          <p:spPr bwMode="auto">
            <a:xfrm>
              <a:off x="3235325" y="3397250"/>
              <a:ext cx="716543" cy="184666"/>
            </a:xfrm>
            <a:prstGeom prst="rect">
              <a:avLst/>
            </a:prstGeom>
            <a:noFill/>
            <a:ln w="9525">
              <a:noFill/>
              <a:miter lim="800000"/>
              <a:headEnd/>
              <a:tailEnd/>
            </a:ln>
          </p:spPr>
          <p:txBody>
            <a:bodyPr wrap="none" lIns="0" tIns="0" rIns="0" bIns="0">
              <a:spAutoFit/>
            </a:bodyPr>
            <a:lstStyle/>
            <a:p>
              <a:r>
                <a:rPr lang="en-CA" sz="1200" b="1" dirty="0">
                  <a:solidFill>
                    <a:srgbClr val="000000"/>
                  </a:solidFill>
                  <a:latin typeface="Nimbus Roman No9 L"/>
                </a:rPr>
                <a:t>Block 128</a:t>
              </a:r>
              <a:endParaRPr lang="en-CA" sz="1200" b="1" dirty="0">
                <a:latin typeface="Corbel" pitchFamily="34" charset="0"/>
              </a:endParaRPr>
            </a:p>
          </p:txBody>
        </p:sp>
        <p:sp>
          <p:nvSpPr>
            <p:cNvPr id="52264" name="Rectangle 51"/>
            <p:cNvSpPr>
              <a:spLocks noChangeArrowheads="1"/>
            </p:cNvSpPr>
            <p:nvPr/>
          </p:nvSpPr>
          <p:spPr bwMode="auto">
            <a:xfrm>
              <a:off x="3235325" y="3730625"/>
              <a:ext cx="716543" cy="184666"/>
            </a:xfrm>
            <a:prstGeom prst="rect">
              <a:avLst/>
            </a:prstGeom>
            <a:noFill/>
            <a:ln w="9525">
              <a:noFill/>
              <a:miter lim="800000"/>
              <a:headEnd/>
              <a:tailEnd/>
            </a:ln>
          </p:spPr>
          <p:txBody>
            <a:bodyPr wrap="none" lIns="0" tIns="0" rIns="0" bIns="0">
              <a:spAutoFit/>
            </a:bodyPr>
            <a:lstStyle/>
            <a:p>
              <a:r>
                <a:rPr lang="en-CA" sz="1200" b="1" dirty="0">
                  <a:solidFill>
                    <a:srgbClr val="000000"/>
                  </a:solidFill>
                  <a:latin typeface="Nimbus Roman No9 L"/>
                </a:rPr>
                <a:t>Block 129</a:t>
              </a:r>
              <a:endParaRPr lang="en-CA" sz="1200" b="1" dirty="0">
                <a:latin typeface="Corbel" pitchFamily="34" charset="0"/>
              </a:endParaRPr>
            </a:p>
          </p:txBody>
        </p:sp>
        <p:sp>
          <p:nvSpPr>
            <p:cNvPr id="52265" name="Rectangle 52"/>
            <p:cNvSpPr>
              <a:spLocks noChangeArrowheads="1"/>
            </p:cNvSpPr>
            <p:nvPr/>
          </p:nvSpPr>
          <p:spPr bwMode="auto">
            <a:xfrm>
              <a:off x="3235325" y="4800600"/>
              <a:ext cx="716543" cy="184666"/>
            </a:xfrm>
            <a:prstGeom prst="rect">
              <a:avLst/>
            </a:prstGeom>
            <a:noFill/>
            <a:ln w="9525">
              <a:noFill/>
              <a:miter lim="800000"/>
              <a:headEnd/>
              <a:tailEnd/>
            </a:ln>
          </p:spPr>
          <p:txBody>
            <a:bodyPr wrap="none" lIns="0" tIns="0" rIns="0" bIns="0">
              <a:spAutoFit/>
            </a:bodyPr>
            <a:lstStyle/>
            <a:p>
              <a:r>
                <a:rPr lang="en-CA" sz="1200" b="1" dirty="0">
                  <a:solidFill>
                    <a:srgbClr val="000000"/>
                  </a:solidFill>
                  <a:latin typeface="Nimbus Roman No9 L"/>
                </a:rPr>
                <a:t>Block 255</a:t>
              </a:r>
              <a:endParaRPr lang="en-CA" sz="1200" b="1" dirty="0">
                <a:latin typeface="Corbel" pitchFamily="34" charset="0"/>
              </a:endParaRPr>
            </a:p>
          </p:txBody>
        </p:sp>
        <p:sp>
          <p:nvSpPr>
            <p:cNvPr id="52266" name="Rectangle 53"/>
            <p:cNvSpPr>
              <a:spLocks noChangeArrowheads="1"/>
            </p:cNvSpPr>
            <p:nvPr/>
          </p:nvSpPr>
          <p:spPr bwMode="auto">
            <a:xfrm>
              <a:off x="3235325" y="5105400"/>
              <a:ext cx="716543" cy="184666"/>
            </a:xfrm>
            <a:prstGeom prst="rect">
              <a:avLst/>
            </a:prstGeom>
            <a:noFill/>
            <a:ln w="9525">
              <a:noFill/>
              <a:miter lim="800000"/>
              <a:headEnd/>
              <a:tailEnd/>
            </a:ln>
          </p:spPr>
          <p:txBody>
            <a:bodyPr wrap="none" lIns="0" tIns="0" rIns="0" bIns="0">
              <a:spAutoFit/>
            </a:bodyPr>
            <a:lstStyle/>
            <a:p>
              <a:r>
                <a:rPr lang="en-CA" sz="1200" b="1" dirty="0">
                  <a:solidFill>
                    <a:srgbClr val="000000"/>
                  </a:solidFill>
                  <a:latin typeface="Nimbus Roman No9 L"/>
                </a:rPr>
                <a:t>Block 256</a:t>
              </a:r>
              <a:endParaRPr lang="en-CA" sz="1200" b="1" dirty="0">
                <a:latin typeface="Corbel" pitchFamily="34" charset="0"/>
              </a:endParaRPr>
            </a:p>
          </p:txBody>
        </p:sp>
        <p:sp>
          <p:nvSpPr>
            <p:cNvPr id="52267" name="Rectangle 54"/>
            <p:cNvSpPr>
              <a:spLocks noChangeArrowheads="1"/>
            </p:cNvSpPr>
            <p:nvPr/>
          </p:nvSpPr>
          <p:spPr bwMode="auto">
            <a:xfrm>
              <a:off x="3235325" y="5453062"/>
              <a:ext cx="716543" cy="184666"/>
            </a:xfrm>
            <a:prstGeom prst="rect">
              <a:avLst/>
            </a:prstGeom>
            <a:noFill/>
            <a:ln w="9525">
              <a:noFill/>
              <a:miter lim="800000"/>
              <a:headEnd/>
              <a:tailEnd/>
            </a:ln>
          </p:spPr>
          <p:txBody>
            <a:bodyPr wrap="none" lIns="0" tIns="0" rIns="0" bIns="0">
              <a:spAutoFit/>
            </a:bodyPr>
            <a:lstStyle/>
            <a:p>
              <a:r>
                <a:rPr lang="en-CA" sz="1200" b="1" dirty="0">
                  <a:solidFill>
                    <a:srgbClr val="000000"/>
                  </a:solidFill>
                  <a:latin typeface="Nimbus Roman No9 L"/>
                </a:rPr>
                <a:t>Block 257</a:t>
              </a:r>
              <a:endParaRPr lang="en-CA" sz="1200" b="1" dirty="0">
                <a:latin typeface="Corbel" pitchFamily="34" charset="0"/>
              </a:endParaRPr>
            </a:p>
          </p:txBody>
        </p:sp>
        <p:sp>
          <p:nvSpPr>
            <p:cNvPr id="52268" name="Rectangle 55"/>
            <p:cNvSpPr>
              <a:spLocks noChangeArrowheads="1"/>
            </p:cNvSpPr>
            <p:nvPr/>
          </p:nvSpPr>
          <p:spPr bwMode="auto">
            <a:xfrm>
              <a:off x="3205163" y="6480175"/>
              <a:ext cx="801501" cy="184666"/>
            </a:xfrm>
            <a:prstGeom prst="rect">
              <a:avLst/>
            </a:prstGeom>
            <a:noFill/>
            <a:ln w="9525">
              <a:noFill/>
              <a:miter lim="800000"/>
              <a:headEnd/>
              <a:tailEnd/>
            </a:ln>
          </p:spPr>
          <p:txBody>
            <a:bodyPr wrap="none" lIns="0" tIns="0" rIns="0" bIns="0">
              <a:spAutoFit/>
            </a:bodyPr>
            <a:lstStyle/>
            <a:p>
              <a:r>
                <a:rPr lang="en-CA" sz="1200" b="1" dirty="0">
                  <a:solidFill>
                    <a:srgbClr val="000000"/>
                  </a:solidFill>
                  <a:latin typeface="Nimbus Roman No9 L"/>
                </a:rPr>
                <a:t>Block 4095</a:t>
              </a:r>
              <a:endParaRPr lang="en-CA" sz="1200" b="1" dirty="0">
                <a:latin typeface="Corbel" pitchFamily="34" charset="0"/>
              </a:endParaRPr>
            </a:p>
          </p:txBody>
        </p:sp>
        <p:sp>
          <p:nvSpPr>
            <p:cNvPr id="52269" name="Freeform 65"/>
            <p:cNvSpPr>
              <a:spLocks/>
            </p:cNvSpPr>
            <p:nvPr/>
          </p:nvSpPr>
          <p:spPr bwMode="auto">
            <a:xfrm>
              <a:off x="2352675" y="3000375"/>
              <a:ext cx="544513" cy="271462"/>
            </a:xfrm>
            <a:custGeom>
              <a:avLst/>
              <a:gdLst>
                <a:gd name="T0" fmla="*/ 14 w 36"/>
                <a:gd name="T1" fmla="*/ 18 h 18"/>
                <a:gd name="T2" fmla="*/ 14 w 36"/>
                <a:gd name="T3" fmla="*/ 13 h 18"/>
                <a:gd name="T4" fmla="*/ 36 w 36"/>
                <a:gd name="T5" fmla="*/ 13 h 18"/>
                <a:gd name="T6" fmla="*/ 36 w 36"/>
                <a:gd name="T7" fmla="*/ 4 h 18"/>
                <a:gd name="T8" fmla="*/ 14 w 36"/>
                <a:gd name="T9" fmla="*/ 4 h 18"/>
                <a:gd name="T10" fmla="*/ 14 w 36"/>
                <a:gd name="T11" fmla="*/ 0 h 18"/>
                <a:gd name="T12" fmla="*/ 0 w 36"/>
                <a:gd name="T13" fmla="*/ 9 h 18"/>
                <a:gd name="T14" fmla="*/ 14 w 36"/>
                <a:gd name="T15" fmla="*/ 18 h 18"/>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18"/>
                <a:gd name="T26" fmla="*/ 36 w 36"/>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18">
                  <a:moveTo>
                    <a:pt x="14" y="18"/>
                  </a:moveTo>
                  <a:lnTo>
                    <a:pt x="14" y="13"/>
                  </a:lnTo>
                  <a:lnTo>
                    <a:pt x="36" y="13"/>
                  </a:lnTo>
                  <a:lnTo>
                    <a:pt x="36" y="4"/>
                  </a:lnTo>
                  <a:lnTo>
                    <a:pt x="14" y="4"/>
                  </a:lnTo>
                  <a:lnTo>
                    <a:pt x="14" y="0"/>
                  </a:lnTo>
                  <a:lnTo>
                    <a:pt x="0" y="9"/>
                  </a:lnTo>
                  <a:lnTo>
                    <a:pt x="14" y="18"/>
                  </a:lnTo>
                </a:path>
              </a:pathLst>
            </a:custGeom>
            <a:noFill/>
            <a:ln w="15875">
              <a:solidFill>
                <a:srgbClr val="000000"/>
              </a:solidFill>
              <a:prstDash val="solid"/>
              <a:round/>
              <a:headEnd/>
              <a:tailEnd/>
            </a:ln>
          </p:spPr>
          <p:txBody>
            <a:bodyPr/>
            <a:lstStyle/>
            <a:p>
              <a:endParaRPr lang="en-US" dirty="0"/>
            </a:p>
          </p:txBody>
        </p:sp>
        <p:sp>
          <p:nvSpPr>
            <p:cNvPr id="52270" name="Line 66"/>
            <p:cNvSpPr>
              <a:spLocks noChangeShapeType="1"/>
            </p:cNvSpPr>
            <p:nvPr/>
          </p:nvSpPr>
          <p:spPr bwMode="auto">
            <a:xfrm flipV="1">
              <a:off x="3009900" y="2279650"/>
              <a:ext cx="1588" cy="303212"/>
            </a:xfrm>
            <a:prstGeom prst="line">
              <a:avLst/>
            </a:prstGeom>
            <a:noFill/>
            <a:ln w="15875">
              <a:solidFill>
                <a:srgbClr val="000000"/>
              </a:solidFill>
              <a:round/>
              <a:headEnd/>
              <a:tailEnd/>
            </a:ln>
          </p:spPr>
          <p:txBody>
            <a:bodyPr/>
            <a:lstStyle/>
            <a:p>
              <a:endParaRPr lang="en-US" dirty="0"/>
            </a:p>
          </p:txBody>
        </p:sp>
        <p:sp>
          <p:nvSpPr>
            <p:cNvPr id="52271" name="Line 67"/>
            <p:cNvSpPr>
              <a:spLocks noChangeShapeType="1"/>
            </p:cNvSpPr>
            <p:nvPr/>
          </p:nvSpPr>
          <p:spPr bwMode="auto">
            <a:xfrm flipV="1">
              <a:off x="3009900" y="2673350"/>
              <a:ext cx="1588" cy="287337"/>
            </a:xfrm>
            <a:prstGeom prst="line">
              <a:avLst/>
            </a:prstGeom>
            <a:noFill/>
            <a:ln w="15875">
              <a:solidFill>
                <a:srgbClr val="000000"/>
              </a:solidFill>
              <a:round/>
              <a:headEnd/>
              <a:tailEnd/>
            </a:ln>
          </p:spPr>
          <p:txBody>
            <a:bodyPr/>
            <a:lstStyle/>
            <a:p>
              <a:endParaRPr lang="en-US" dirty="0"/>
            </a:p>
          </p:txBody>
        </p:sp>
        <p:sp>
          <p:nvSpPr>
            <p:cNvPr id="52272" name="Line 68"/>
            <p:cNvSpPr>
              <a:spLocks noChangeShapeType="1"/>
            </p:cNvSpPr>
            <p:nvPr/>
          </p:nvSpPr>
          <p:spPr bwMode="auto">
            <a:xfrm flipV="1">
              <a:off x="4037013" y="2279650"/>
              <a:ext cx="1587" cy="303212"/>
            </a:xfrm>
            <a:prstGeom prst="line">
              <a:avLst/>
            </a:prstGeom>
            <a:noFill/>
            <a:ln w="15875">
              <a:solidFill>
                <a:srgbClr val="000000"/>
              </a:solidFill>
              <a:round/>
              <a:headEnd/>
              <a:tailEnd/>
            </a:ln>
          </p:spPr>
          <p:txBody>
            <a:bodyPr/>
            <a:lstStyle/>
            <a:p>
              <a:endParaRPr lang="en-US" dirty="0"/>
            </a:p>
          </p:txBody>
        </p:sp>
        <p:sp>
          <p:nvSpPr>
            <p:cNvPr id="52273" name="Line 69"/>
            <p:cNvSpPr>
              <a:spLocks noChangeShapeType="1"/>
            </p:cNvSpPr>
            <p:nvPr/>
          </p:nvSpPr>
          <p:spPr bwMode="auto">
            <a:xfrm flipV="1">
              <a:off x="4037013" y="2673350"/>
              <a:ext cx="1587" cy="287337"/>
            </a:xfrm>
            <a:prstGeom prst="line">
              <a:avLst/>
            </a:prstGeom>
            <a:noFill/>
            <a:ln w="15875">
              <a:solidFill>
                <a:srgbClr val="000000"/>
              </a:solidFill>
              <a:round/>
              <a:headEnd/>
              <a:tailEnd/>
            </a:ln>
          </p:spPr>
          <p:txBody>
            <a:bodyPr/>
            <a:lstStyle/>
            <a:p>
              <a:endParaRPr lang="en-US" dirty="0"/>
            </a:p>
          </p:txBody>
        </p:sp>
        <p:sp>
          <p:nvSpPr>
            <p:cNvPr id="52274" name="Line 70"/>
            <p:cNvSpPr>
              <a:spLocks noChangeShapeType="1"/>
            </p:cNvSpPr>
            <p:nvPr/>
          </p:nvSpPr>
          <p:spPr bwMode="auto">
            <a:xfrm flipH="1">
              <a:off x="2949575" y="2552700"/>
              <a:ext cx="104775" cy="60325"/>
            </a:xfrm>
            <a:prstGeom prst="line">
              <a:avLst/>
            </a:prstGeom>
            <a:noFill/>
            <a:ln w="15875">
              <a:solidFill>
                <a:srgbClr val="000000"/>
              </a:solidFill>
              <a:round/>
              <a:headEnd/>
              <a:tailEnd/>
            </a:ln>
          </p:spPr>
          <p:txBody>
            <a:bodyPr/>
            <a:lstStyle/>
            <a:p>
              <a:endParaRPr lang="en-US" dirty="0"/>
            </a:p>
          </p:txBody>
        </p:sp>
        <p:sp>
          <p:nvSpPr>
            <p:cNvPr id="52275" name="Line 71"/>
            <p:cNvSpPr>
              <a:spLocks noChangeShapeType="1"/>
            </p:cNvSpPr>
            <p:nvPr/>
          </p:nvSpPr>
          <p:spPr bwMode="auto">
            <a:xfrm flipH="1">
              <a:off x="2949575" y="2643187"/>
              <a:ext cx="104775" cy="44450"/>
            </a:xfrm>
            <a:prstGeom prst="line">
              <a:avLst/>
            </a:prstGeom>
            <a:noFill/>
            <a:ln w="15875">
              <a:solidFill>
                <a:srgbClr val="000000"/>
              </a:solidFill>
              <a:round/>
              <a:headEnd/>
              <a:tailEnd/>
            </a:ln>
          </p:spPr>
          <p:txBody>
            <a:bodyPr/>
            <a:lstStyle/>
            <a:p>
              <a:endParaRPr lang="en-US" dirty="0"/>
            </a:p>
          </p:txBody>
        </p:sp>
        <p:sp>
          <p:nvSpPr>
            <p:cNvPr id="52276" name="Line 72"/>
            <p:cNvSpPr>
              <a:spLocks noChangeShapeType="1"/>
            </p:cNvSpPr>
            <p:nvPr/>
          </p:nvSpPr>
          <p:spPr bwMode="auto">
            <a:xfrm flipH="1">
              <a:off x="3976688" y="2552700"/>
              <a:ext cx="104775" cy="60325"/>
            </a:xfrm>
            <a:prstGeom prst="line">
              <a:avLst/>
            </a:prstGeom>
            <a:noFill/>
            <a:ln w="15875">
              <a:solidFill>
                <a:srgbClr val="000000"/>
              </a:solidFill>
              <a:round/>
              <a:headEnd/>
              <a:tailEnd/>
            </a:ln>
          </p:spPr>
          <p:txBody>
            <a:bodyPr/>
            <a:lstStyle/>
            <a:p>
              <a:endParaRPr lang="en-US" dirty="0"/>
            </a:p>
          </p:txBody>
        </p:sp>
        <p:sp>
          <p:nvSpPr>
            <p:cNvPr id="52277" name="Line 73"/>
            <p:cNvSpPr>
              <a:spLocks noChangeShapeType="1"/>
            </p:cNvSpPr>
            <p:nvPr/>
          </p:nvSpPr>
          <p:spPr bwMode="auto">
            <a:xfrm flipH="1">
              <a:off x="3976688" y="2643187"/>
              <a:ext cx="104775" cy="44450"/>
            </a:xfrm>
            <a:prstGeom prst="line">
              <a:avLst/>
            </a:prstGeom>
            <a:noFill/>
            <a:ln w="15875">
              <a:solidFill>
                <a:srgbClr val="000000"/>
              </a:solidFill>
              <a:round/>
              <a:headEnd/>
              <a:tailEnd/>
            </a:ln>
          </p:spPr>
          <p:txBody>
            <a:bodyPr/>
            <a:lstStyle/>
            <a:p>
              <a:endParaRPr lang="en-US" dirty="0"/>
            </a:p>
          </p:txBody>
        </p:sp>
        <p:sp>
          <p:nvSpPr>
            <p:cNvPr id="52278" name="Line 74"/>
            <p:cNvSpPr>
              <a:spLocks noChangeShapeType="1"/>
            </p:cNvSpPr>
            <p:nvPr/>
          </p:nvSpPr>
          <p:spPr bwMode="auto">
            <a:xfrm flipV="1">
              <a:off x="3009900" y="5710237"/>
              <a:ext cx="1588" cy="303213"/>
            </a:xfrm>
            <a:prstGeom prst="line">
              <a:avLst/>
            </a:prstGeom>
            <a:noFill/>
            <a:ln w="15875">
              <a:solidFill>
                <a:srgbClr val="000000"/>
              </a:solidFill>
              <a:round/>
              <a:headEnd/>
              <a:tailEnd/>
            </a:ln>
          </p:spPr>
          <p:txBody>
            <a:bodyPr/>
            <a:lstStyle/>
            <a:p>
              <a:endParaRPr lang="en-US" dirty="0"/>
            </a:p>
          </p:txBody>
        </p:sp>
        <p:sp>
          <p:nvSpPr>
            <p:cNvPr id="52279" name="Line 75"/>
            <p:cNvSpPr>
              <a:spLocks noChangeShapeType="1"/>
            </p:cNvSpPr>
            <p:nvPr/>
          </p:nvSpPr>
          <p:spPr bwMode="auto">
            <a:xfrm flipV="1">
              <a:off x="3009900" y="6088062"/>
              <a:ext cx="1588" cy="301625"/>
            </a:xfrm>
            <a:prstGeom prst="line">
              <a:avLst/>
            </a:prstGeom>
            <a:noFill/>
            <a:ln w="15875">
              <a:solidFill>
                <a:srgbClr val="000000"/>
              </a:solidFill>
              <a:round/>
              <a:headEnd/>
              <a:tailEnd/>
            </a:ln>
          </p:spPr>
          <p:txBody>
            <a:bodyPr/>
            <a:lstStyle/>
            <a:p>
              <a:endParaRPr lang="en-US" dirty="0"/>
            </a:p>
          </p:txBody>
        </p:sp>
        <p:sp>
          <p:nvSpPr>
            <p:cNvPr id="52280" name="Line 76"/>
            <p:cNvSpPr>
              <a:spLocks noChangeShapeType="1"/>
            </p:cNvSpPr>
            <p:nvPr/>
          </p:nvSpPr>
          <p:spPr bwMode="auto">
            <a:xfrm flipV="1">
              <a:off x="4037013" y="5710237"/>
              <a:ext cx="1587" cy="303213"/>
            </a:xfrm>
            <a:prstGeom prst="line">
              <a:avLst/>
            </a:prstGeom>
            <a:noFill/>
            <a:ln w="15875">
              <a:solidFill>
                <a:srgbClr val="000000"/>
              </a:solidFill>
              <a:round/>
              <a:headEnd/>
              <a:tailEnd/>
            </a:ln>
          </p:spPr>
          <p:txBody>
            <a:bodyPr/>
            <a:lstStyle/>
            <a:p>
              <a:endParaRPr lang="en-US" dirty="0"/>
            </a:p>
          </p:txBody>
        </p:sp>
        <p:sp>
          <p:nvSpPr>
            <p:cNvPr id="52281" name="Line 77"/>
            <p:cNvSpPr>
              <a:spLocks noChangeShapeType="1"/>
            </p:cNvSpPr>
            <p:nvPr/>
          </p:nvSpPr>
          <p:spPr bwMode="auto">
            <a:xfrm flipV="1">
              <a:off x="4037013" y="6088062"/>
              <a:ext cx="1587" cy="301625"/>
            </a:xfrm>
            <a:prstGeom prst="line">
              <a:avLst/>
            </a:prstGeom>
            <a:noFill/>
            <a:ln w="15875">
              <a:solidFill>
                <a:srgbClr val="000000"/>
              </a:solidFill>
              <a:round/>
              <a:headEnd/>
              <a:tailEnd/>
            </a:ln>
          </p:spPr>
          <p:txBody>
            <a:bodyPr/>
            <a:lstStyle/>
            <a:p>
              <a:endParaRPr lang="en-US" dirty="0"/>
            </a:p>
          </p:txBody>
        </p:sp>
        <p:sp>
          <p:nvSpPr>
            <p:cNvPr id="52282" name="Line 78"/>
            <p:cNvSpPr>
              <a:spLocks noChangeShapeType="1"/>
            </p:cNvSpPr>
            <p:nvPr/>
          </p:nvSpPr>
          <p:spPr bwMode="auto">
            <a:xfrm flipH="1">
              <a:off x="2949575" y="5981700"/>
              <a:ext cx="104775" cy="46037"/>
            </a:xfrm>
            <a:prstGeom prst="line">
              <a:avLst/>
            </a:prstGeom>
            <a:noFill/>
            <a:ln w="15875">
              <a:solidFill>
                <a:srgbClr val="000000"/>
              </a:solidFill>
              <a:round/>
              <a:headEnd/>
              <a:tailEnd/>
            </a:ln>
          </p:spPr>
          <p:txBody>
            <a:bodyPr/>
            <a:lstStyle/>
            <a:p>
              <a:endParaRPr lang="en-US" dirty="0"/>
            </a:p>
          </p:txBody>
        </p:sp>
        <p:sp>
          <p:nvSpPr>
            <p:cNvPr id="52283" name="Line 79"/>
            <p:cNvSpPr>
              <a:spLocks noChangeShapeType="1"/>
            </p:cNvSpPr>
            <p:nvPr/>
          </p:nvSpPr>
          <p:spPr bwMode="auto">
            <a:xfrm flipH="1">
              <a:off x="2949575" y="6057900"/>
              <a:ext cx="104775" cy="60325"/>
            </a:xfrm>
            <a:prstGeom prst="line">
              <a:avLst/>
            </a:prstGeom>
            <a:noFill/>
            <a:ln w="15875">
              <a:solidFill>
                <a:srgbClr val="000000"/>
              </a:solidFill>
              <a:round/>
              <a:headEnd/>
              <a:tailEnd/>
            </a:ln>
          </p:spPr>
          <p:txBody>
            <a:bodyPr/>
            <a:lstStyle/>
            <a:p>
              <a:endParaRPr lang="en-US" dirty="0"/>
            </a:p>
          </p:txBody>
        </p:sp>
        <p:sp>
          <p:nvSpPr>
            <p:cNvPr id="52284" name="Line 80"/>
            <p:cNvSpPr>
              <a:spLocks noChangeShapeType="1"/>
            </p:cNvSpPr>
            <p:nvPr/>
          </p:nvSpPr>
          <p:spPr bwMode="auto">
            <a:xfrm flipH="1">
              <a:off x="3976688" y="5981700"/>
              <a:ext cx="104775" cy="46037"/>
            </a:xfrm>
            <a:prstGeom prst="line">
              <a:avLst/>
            </a:prstGeom>
            <a:noFill/>
            <a:ln w="15875">
              <a:solidFill>
                <a:srgbClr val="000000"/>
              </a:solidFill>
              <a:round/>
              <a:headEnd/>
              <a:tailEnd/>
            </a:ln>
          </p:spPr>
          <p:txBody>
            <a:bodyPr/>
            <a:lstStyle/>
            <a:p>
              <a:endParaRPr lang="en-US" dirty="0"/>
            </a:p>
          </p:txBody>
        </p:sp>
        <p:sp>
          <p:nvSpPr>
            <p:cNvPr id="52285" name="Line 81"/>
            <p:cNvSpPr>
              <a:spLocks noChangeShapeType="1"/>
            </p:cNvSpPr>
            <p:nvPr/>
          </p:nvSpPr>
          <p:spPr bwMode="auto">
            <a:xfrm flipH="1">
              <a:off x="3976688" y="6057900"/>
              <a:ext cx="104775" cy="60325"/>
            </a:xfrm>
            <a:prstGeom prst="line">
              <a:avLst/>
            </a:prstGeom>
            <a:noFill/>
            <a:ln w="15875">
              <a:solidFill>
                <a:srgbClr val="000000"/>
              </a:solidFill>
              <a:round/>
              <a:headEnd/>
              <a:tailEnd/>
            </a:ln>
          </p:spPr>
          <p:txBody>
            <a:bodyPr/>
            <a:lstStyle/>
            <a:p>
              <a:endParaRPr lang="en-US" dirty="0"/>
            </a:p>
          </p:txBody>
        </p:sp>
        <p:sp>
          <p:nvSpPr>
            <p:cNvPr id="52286" name="Line 82"/>
            <p:cNvSpPr>
              <a:spLocks noChangeShapeType="1"/>
            </p:cNvSpPr>
            <p:nvPr/>
          </p:nvSpPr>
          <p:spPr bwMode="auto">
            <a:xfrm flipV="1">
              <a:off x="3009900" y="4002087"/>
              <a:ext cx="1588" cy="287338"/>
            </a:xfrm>
            <a:prstGeom prst="line">
              <a:avLst/>
            </a:prstGeom>
            <a:noFill/>
            <a:ln w="15875">
              <a:solidFill>
                <a:srgbClr val="000000"/>
              </a:solidFill>
              <a:round/>
              <a:headEnd/>
              <a:tailEnd/>
            </a:ln>
          </p:spPr>
          <p:txBody>
            <a:bodyPr/>
            <a:lstStyle/>
            <a:p>
              <a:endParaRPr lang="en-US" dirty="0"/>
            </a:p>
          </p:txBody>
        </p:sp>
        <p:sp>
          <p:nvSpPr>
            <p:cNvPr id="52287" name="Line 83"/>
            <p:cNvSpPr>
              <a:spLocks noChangeShapeType="1"/>
            </p:cNvSpPr>
            <p:nvPr/>
          </p:nvSpPr>
          <p:spPr bwMode="auto">
            <a:xfrm flipV="1">
              <a:off x="3009900" y="4379912"/>
              <a:ext cx="1588" cy="303213"/>
            </a:xfrm>
            <a:prstGeom prst="line">
              <a:avLst/>
            </a:prstGeom>
            <a:noFill/>
            <a:ln w="15875">
              <a:solidFill>
                <a:srgbClr val="000000"/>
              </a:solidFill>
              <a:round/>
              <a:headEnd/>
              <a:tailEnd/>
            </a:ln>
          </p:spPr>
          <p:txBody>
            <a:bodyPr/>
            <a:lstStyle/>
            <a:p>
              <a:endParaRPr lang="en-US" dirty="0"/>
            </a:p>
          </p:txBody>
        </p:sp>
        <p:sp>
          <p:nvSpPr>
            <p:cNvPr id="52288" name="Line 84"/>
            <p:cNvSpPr>
              <a:spLocks noChangeShapeType="1"/>
            </p:cNvSpPr>
            <p:nvPr/>
          </p:nvSpPr>
          <p:spPr bwMode="auto">
            <a:xfrm flipV="1">
              <a:off x="4037013" y="4002087"/>
              <a:ext cx="1587" cy="287338"/>
            </a:xfrm>
            <a:prstGeom prst="line">
              <a:avLst/>
            </a:prstGeom>
            <a:noFill/>
            <a:ln w="15875">
              <a:solidFill>
                <a:srgbClr val="000000"/>
              </a:solidFill>
              <a:round/>
              <a:headEnd/>
              <a:tailEnd/>
            </a:ln>
          </p:spPr>
          <p:txBody>
            <a:bodyPr/>
            <a:lstStyle/>
            <a:p>
              <a:endParaRPr lang="en-US" dirty="0"/>
            </a:p>
          </p:txBody>
        </p:sp>
        <p:sp>
          <p:nvSpPr>
            <p:cNvPr id="52289" name="Line 85"/>
            <p:cNvSpPr>
              <a:spLocks noChangeShapeType="1"/>
            </p:cNvSpPr>
            <p:nvPr/>
          </p:nvSpPr>
          <p:spPr bwMode="auto">
            <a:xfrm flipV="1">
              <a:off x="4037013" y="4379912"/>
              <a:ext cx="1587" cy="303213"/>
            </a:xfrm>
            <a:prstGeom prst="line">
              <a:avLst/>
            </a:prstGeom>
            <a:noFill/>
            <a:ln w="15875">
              <a:solidFill>
                <a:srgbClr val="000000"/>
              </a:solidFill>
              <a:round/>
              <a:headEnd/>
              <a:tailEnd/>
            </a:ln>
          </p:spPr>
          <p:txBody>
            <a:bodyPr/>
            <a:lstStyle/>
            <a:p>
              <a:endParaRPr lang="en-US" dirty="0"/>
            </a:p>
          </p:txBody>
        </p:sp>
        <p:sp>
          <p:nvSpPr>
            <p:cNvPr id="52290" name="Line 86"/>
            <p:cNvSpPr>
              <a:spLocks noChangeShapeType="1"/>
            </p:cNvSpPr>
            <p:nvPr/>
          </p:nvSpPr>
          <p:spPr bwMode="auto">
            <a:xfrm flipH="1">
              <a:off x="2949575" y="4275137"/>
              <a:ext cx="104775" cy="44450"/>
            </a:xfrm>
            <a:prstGeom prst="line">
              <a:avLst/>
            </a:prstGeom>
            <a:noFill/>
            <a:ln w="15875">
              <a:solidFill>
                <a:srgbClr val="000000"/>
              </a:solidFill>
              <a:round/>
              <a:headEnd/>
              <a:tailEnd/>
            </a:ln>
          </p:spPr>
          <p:txBody>
            <a:bodyPr/>
            <a:lstStyle/>
            <a:p>
              <a:endParaRPr lang="en-US" dirty="0"/>
            </a:p>
          </p:txBody>
        </p:sp>
        <p:sp>
          <p:nvSpPr>
            <p:cNvPr id="52291" name="Line 87"/>
            <p:cNvSpPr>
              <a:spLocks noChangeShapeType="1"/>
            </p:cNvSpPr>
            <p:nvPr/>
          </p:nvSpPr>
          <p:spPr bwMode="auto">
            <a:xfrm flipH="1">
              <a:off x="2949575" y="4349750"/>
              <a:ext cx="104775" cy="46037"/>
            </a:xfrm>
            <a:prstGeom prst="line">
              <a:avLst/>
            </a:prstGeom>
            <a:noFill/>
            <a:ln w="15875">
              <a:solidFill>
                <a:srgbClr val="000000"/>
              </a:solidFill>
              <a:round/>
              <a:headEnd/>
              <a:tailEnd/>
            </a:ln>
          </p:spPr>
          <p:txBody>
            <a:bodyPr/>
            <a:lstStyle/>
            <a:p>
              <a:endParaRPr lang="en-US" dirty="0"/>
            </a:p>
          </p:txBody>
        </p:sp>
        <p:sp>
          <p:nvSpPr>
            <p:cNvPr id="52292" name="Line 88"/>
            <p:cNvSpPr>
              <a:spLocks noChangeShapeType="1"/>
            </p:cNvSpPr>
            <p:nvPr/>
          </p:nvSpPr>
          <p:spPr bwMode="auto">
            <a:xfrm flipH="1">
              <a:off x="3976688" y="4275137"/>
              <a:ext cx="104775" cy="44450"/>
            </a:xfrm>
            <a:prstGeom prst="line">
              <a:avLst/>
            </a:prstGeom>
            <a:noFill/>
            <a:ln w="15875">
              <a:solidFill>
                <a:srgbClr val="000000"/>
              </a:solidFill>
              <a:round/>
              <a:headEnd/>
              <a:tailEnd/>
            </a:ln>
          </p:spPr>
          <p:txBody>
            <a:bodyPr/>
            <a:lstStyle/>
            <a:p>
              <a:endParaRPr lang="en-US" dirty="0"/>
            </a:p>
          </p:txBody>
        </p:sp>
        <p:sp>
          <p:nvSpPr>
            <p:cNvPr id="52293" name="Line 89"/>
            <p:cNvSpPr>
              <a:spLocks noChangeShapeType="1"/>
            </p:cNvSpPr>
            <p:nvPr/>
          </p:nvSpPr>
          <p:spPr bwMode="auto">
            <a:xfrm flipH="1">
              <a:off x="3976688" y="4349750"/>
              <a:ext cx="104775" cy="46037"/>
            </a:xfrm>
            <a:prstGeom prst="line">
              <a:avLst/>
            </a:prstGeom>
            <a:noFill/>
            <a:ln w="15875">
              <a:solidFill>
                <a:srgbClr val="000000"/>
              </a:solidFill>
              <a:round/>
              <a:headEnd/>
              <a:tailEnd/>
            </a:ln>
          </p:spPr>
          <p:txBody>
            <a:bodyPr/>
            <a:lstStyle/>
            <a:p>
              <a:endParaRPr lang="en-US" dirty="0"/>
            </a:p>
          </p:txBody>
        </p:sp>
        <p:grpSp>
          <p:nvGrpSpPr>
            <p:cNvPr id="4" name="Group 120"/>
            <p:cNvGrpSpPr>
              <a:grpSpLocks/>
            </p:cNvGrpSpPr>
            <p:nvPr/>
          </p:nvGrpSpPr>
          <p:grpSpPr bwMode="auto">
            <a:xfrm>
              <a:off x="860425" y="4910137"/>
              <a:ext cx="1631950" cy="785813"/>
              <a:chOff x="634" y="2853"/>
              <a:chExt cx="1028" cy="495"/>
            </a:xfrm>
          </p:grpSpPr>
          <p:sp>
            <p:nvSpPr>
              <p:cNvPr id="215" name="Rectangle 98"/>
              <p:cNvSpPr>
                <a:spLocks noChangeArrowheads="1"/>
              </p:cNvSpPr>
              <p:nvPr/>
            </p:nvSpPr>
            <p:spPr bwMode="auto">
              <a:xfrm>
                <a:off x="634" y="2996"/>
                <a:ext cx="1028" cy="162"/>
              </a:xfrm>
              <a:prstGeom prst="rect">
                <a:avLst/>
              </a:prstGeom>
              <a:noFill/>
              <a:ln w="28575">
                <a:solidFill>
                  <a:schemeClr val="accent1">
                    <a:lumMod val="75000"/>
                  </a:schemeClr>
                </a:solidFill>
                <a:miter lim="800000"/>
                <a:headEnd/>
                <a:tailEnd/>
              </a:ln>
            </p:spPr>
            <p:txBody>
              <a:bodyPr/>
              <a:lstStyle/>
              <a:p>
                <a:pPr fontAlgn="auto">
                  <a:spcBef>
                    <a:spcPts val="0"/>
                  </a:spcBef>
                  <a:spcAft>
                    <a:spcPts val="0"/>
                  </a:spcAft>
                  <a:defRPr/>
                </a:pPr>
                <a:endParaRPr lang="en-US" dirty="0">
                  <a:latin typeface="+mn-lt"/>
                </a:endParaRPr>
              </a:p>
            </p:txBody>
          </p:sp>
          <p:sp>
            <p:nvSpPr>
              <p:cNvPr id="217" name="Line 100"/>
              <p:cNvSpPr>
                <a:spLocks noChangeShapeType="1"/>
              </p:cNvSpPr>
              <p:nvPr/>
            </p:nvSpPr>
            <p:spPr bwMode="auto">
              <a:xfrm flipV="1">
                <a:off x="1386" y="2996"/>
                <a:ext cx="1" cy="162"/>
              </a:xfrm>
              <a:prstGeom prst="line">
                <a:avLst/>
              </a:prstGeom>
              <a:noFill/>
              <a:ln w="28575">
                <a:solidFill>
                  <a:schemeClr val="accent1">
                    <a:lumMod val="75000"/>
                  </a:schemeClr>
                </a:solidFill>
                <a:round/>
                <a:headEnd/>
                <a:tailEnd/>
              </a:ln>
            </p:spPr>
            <p:txBody>
              <a:bodyPr/>
              <a:lstStyle/>
              <a:p>
                <a:pPr fontAlgn="auto">
                  <a:spcBef>
                    <a:spcPts val="0"/>
                  </a:spcBef>
                  <a:spcAft>
                    <a:spcPts val="0"/>
                  </a:spcAft>
                  <a:defRPr/>
                </a:pPr>
                <a:endParaRPr lang="en-US" dirty="0">
                  <a:latin typeface="+mn-lt"/>
                </a:endParaRPr>
              </a:p>
            </p:txBody>
          </p:sp>
          <p:sp>
            <p:nvSpPr>
              <p:cNvPr id="52327" name="Rectangle 102"/>
              <p:cNvSpPr>
                <a:spLocks noChangeArrowheads="1"/>
              </p:cNvSpPr>
              <p:nvPr/>
            </p:nvSpPr>
            <p:spPr bwMode="auto">
              <a:xfrm>
                <a:off x="1500" y="3015"/>
                <a:ext cx="44" cy="106"/>
              </a:xfrm>
              <a:prstGeom prst="rect">
                <a:avLst/>
              </a:prstGeom>
              <a:noFill/>
              <a:ln w="9525">
                <a:noFill/>
                <a:miter lim="800000"/>
                <a:headEnd/>
                <a:tailEnd/>
              </a:ln>
            </p:spPr>
            <p:txBody>
              <a:bodyPr wrap="none" lIns="0" tIns="0" rIns="0" bIns="0">
                <a:spAutoFit/>
              </a:bodyPr>
              <a:lstStyle/>
              <a:p>
                <a:r>
                  <a:rPr lang="en-CA" sz="1100" dirty="0">
                    <a:solidFill>
                      <a:srgbClr val="000000"/>
                    </a:solidFill>
                    <a:latin typeface="Nimbus Roman No9 L"/>
                  </a:rPr>
                  <a:t>4</a:t>
                </a:r>
                <a:endParaRPr lang="en-CA" sz="2400" dirty="0">
                  <a:latin typeface="Corbel" pitchFamily="34" charset="0"/>
                </a:endParaRPr>
              </a:p>
            </p:txBody>
          </p:sp>
          <p:sp>
            <p:nvSpPr>
              <p:cNvPr id="52328" name="Rectangle 103"/>
              <p:cNvSpPr>
                <a:spLocks noChangeArrowheads="1"/>
              </p:cNvSpPr>
              <p:nvPr/>
            </p:nvSpPr>
            <p:spPr bwMode="auto">
              <a:xfrm>
                <a:off x="787" y="3242"/>
                <a:ext cx="784" cy="106"/>
              </a:xfrm>
              <a:prstGeom prst="rect">
                <a:avLst/>
              </a:prstGeom>
              <a:noFill/>
              <a:ln w="9525">
                <a:noFill/>
                <a:miter lim="800000"/>
                <a:headEnd/>
                <a:tailEnd/>
              </a:ln>
            </p:spPr>
            <p:txBody>
              <a:bodyPr wrap="none" lIns="0" tIns="0" rIns="0" bIns="0">
                <a:spAutoFit/>
              </a:bodyPr>
              <a:lstStyle/>
              <a:p>
                <a:r>
                  <a:rPr lang="en-CA" sz="1100" dirty="0">
                    <a:solidFill>
                      <a:srgbClr val="000000"/>
                    </a:solidFill>
                    <a:latin typeface="Nimbus Roman No9 L"/>
                  </a:rPr>
                  <a:t>Main memory address</a:t>
                </a:r>
                <a:endParaRPr lang="en-CA" sz="2400" dirty="0">
                  <a:latin typeface="Corbel" pitchFamily="34" charset="0"/>
                </a:endParaRPr>
              </a:p>
            </p:txBody>
          </p:sp>
          <p:sp>
            <p:nvSpPr>
              <p:cNvPr id="52329" name="Rectangle 105"/>
              <p:cNvSpPr>
                <a:spLocks noChangeArrowheads="1"/>
              </p:cNvSpPr>
              <p:nvPr/>
            </p:nvSpPr>
            <p:spPr bwMode="auto">
              <a:xfrm>
                <a:off x="988" y="2853"/>
                <a:ext cx="192" cy="136"/>
              </a:xfrm>
              <a:prstGeom prst="rect">
                <a:avLst/>
              </a:prstGeom>
              <a:noFill/>
              <a:ln w="9525">
                <a:noFill/>
                <a:miter lim="800000"/>
                <a:headEnd/>
                <a:tailEnd/>
              </a:ln>
            </p:spPr>
            <p:txBody>
              <a:bodyPr wrap="none" lIns="0" tIns="0" rIns="0" bIns="0">
                <a:spAutoFit/>
              </a:bodyPr>
              <a:lstStyle/>
              <a:p>
                <a:r>
                  <a:rPr lang="en-CA" sz="1400" b="1" dirty="0">
                    <a:solidFill>
                      <a:srgbClr val="000000"/>
                    </a:solidFill>
                    <a:latin typeface="Nimbus Roman No9 L"/>
                  </a:rPr>
                  <a:t>Tag</a:t>
                </a:r>
                <a:endParaRPr lang="en-CA" sz="1400" b="1" dirty="0">
                  <a:latin typeface="Corbel" pitchFamily="34" charset="0"/>
                </a:endParaRPr>
              </a:p>
            </p:txBody>
          </p:sp>
          <p:sp>
            <p:nvSpPr>
              <p:cNvPr id="52330" name="Rectangle 108"/>
              <p:cNvSpPr>
                <a:spLocks noChangeArrowheads="1"/>
              </p:cNvSpPr>
              <p:nvPr/>
            </p:nvSpPr>
            <p:spPr bwMode="auto">
              <a:xfrm>
                <a:off x="1407" y="2853"/>
                <a:ext cx="247" cy="116"/>
              </a:xfrm>
              <a:prstGeom prst="rect">
                <a:avLst/>
              </a:prstGeom>
              <a:noFill/>
              <a:ln w="9525">
                <a:noFill/>
                <a:miter lim="800000"/>
                <a:headEnd/>
                <a:tailEnd/>
              </a:ln>
            </p:spPr>
            <p:txBody>
              <a:bodyPr wrap="none" lIns="0" tIns="0" rIns="0" bIns="0">
                <a:spAutoFit/>
              </a:bodyPr>
              <a:lstStyle/>
              <a:p>
                <a:r>
                  <a:rPr lang="en-CA" sz="1200" b="1" dirty="0">
                    <a:solidFill>
                      <a:srgbClr val="000000"/>
                    </a:solidFill>
                    <a:latin typeface="Nimbus Roman No9 L"/>
                  </a:rPr>
                  <a:t>Word</a:t>
                </a:r>
                <a:endParaRPr lang="en-CA" sz="1200" b="1" dirty="0">
                  <a:latin typeface="Corbel" pitchFamily="34" charset="0"/>
                </a:endParaRPr>
              </a:p>
            </p:txBody>
          </p:sp>
          <p:sp>
            <p:nvSpPr>
              <p:cNvPr id="52331" name="Rectangle 109"/>
              <p:cNvSpPr>
                <a:spLocks noChangeArrowheads="1"/>
              </p:cNvSpPr>
              <p:nvPr/>
            </p:nvSpPr>
            <p:spPr bwMode="auto">
              <a:xfrm>
                <a:off x="968" y="3015"/>
                <a:ext cx="199" cy="107"/>
              </a:xfrm>
              <a:prstGeom prst="rect">
                <a:avLst/>
              </a:prstGeom>
              <a:noFill/>
              <a:ln w="9525">
                <a:noFill/>
                <a:miter lim="800000"/>
                <a:headEnd/>
                <a:tailEnd/>
              </a:ln>
            </p:spPr>
            <p:txBody>
              <a:bodyPr lIns="0" tIns="0" rIns="0" bIns="0">
                <a:spAutoFit/>
              </a:bodyPr>
              <a:lstStyle/>
              <a:p>
                <a:r>
                  <a:rPr lang="en-CA" sz="1100" dirty="0">
                    <a:solidFill>
                      <a:srgbClr val="000000"/>
                    </a:solidFill>
                    <a:latin typeface="Nimbus Roman No9 L"/>
                  </a:rPr>
                  <a:t>12</a:t>
                </a:r>
                <a:endParaRPr lang="en-CA" sz="2400" dirty="0">
                  <a:latin typeface="Corbel" pitchFamily="34" charset="0"/>
                </a:endParaRPr>
              </a:p>
            </p:txBody>
          </p:sp>
        </p:grpSp>
        <p:sp>
          <p:nvSpPr>
            <p:cNvPr id="52295" name="Rectangle 115"/>
            <p:cNvSpPr>
              <a:spLocks noChangeArrowheads="1"/>
            </p:cNvSpPr>
            <p:nvPr/>
          </p:nvSpPr>
          <p:spPr bwMode="auto">
            <a:xfrm>
              <a:off x="3009900" y="5362575"/>
              <a:ext cx="1027113" cy="347662"/>
            </a:xfrm>
            <a:prstGeom prst="rect">
              <a:avLst/>
            </a:prstGeom>
            <a:noFill/>
            <a:ln w="15875">
              <a:solidFill>
                <a:srgbClr val="000000"/>
              </a:solidFill>
              <a:miter lim="800000"/>
              <a:headEnd/>
              <a:tailEnd/>
            </a:ln>
          </p:spPr>
          <p:txBody>
            <a:bodyPr/>
            <a:lstStyle/>
            <a:p>
              <a:endParaRPr lang="en-US" dirty="0">
                <a:latin typeface="Corbel" pitchFamily="34" charset="0"/>
              </a:endParaRPr>
            </a:p>
          </p:txBody>
        </p:sp>
        <p:sp>
          <p:nvSpPr>
            <p:cNvPr id="186" name="Rectangle 16"/>
            <p:cNvSpPr>
              <a:spLocks noChangeArrowheads="1"/>
            </p:cNvSpPr>
            <p:nvPr/>
          </p:nvSpPr>
          <p:spPr bwMode="auto">
            <a:xfrm>
              <a:off x="1228726" y="2644775"/>
              <a:ext cx="1027112" cy="346075"/>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dirty="0">
                <a:latin typeface="+mn-lt"/>
              </a:endParaRPr>
            </a:p>
          </p:txBody>
        </p:sp>
        <p:sp>
          <p:nvSpPr>
            <p:cNvPr id="187" name="Rectangle 17"/>
            <p:cNvSpPr>
              <a:spLocks noChangeArrowheads="1"/>
            </p:cNvSpPr>
            <p:nvPr/>
          </p:nvSpPr>
          <p:spPr bwMode="auto">
            <a:xfrm>
              <a:off x="1228726" y="2297113"/>
              <a:ext cx="1027112" cy="347662"/>
            </a:xfrm>
            <a:prstGeom prst="rect">
              <a:avLst/>
            </a:prstGeom>
            <a:solidFill>
              <a:schemeClr val="accent1">
                <a:lumMod val="75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dirty="0">
                <a:latin typeface="+mn-lt"/>
              </a:endParaRPr>
            </a:p>
          </p:txBody>
        </p:sp>
        <p:sp>
          <p:nvSpPr>
            <p:cNvPr id="52298" name="Rectangle 18"/>
            <p:cNvSpPr>
              <a:spLocks noChangeArrowheads="1"/>
            </p:cNvSpPr>
            <p:nvPr/>
          </p:nvSpPr>
          <p:spPr bwMode="auto">
            <a:xfrm>
              <a:off x="1228725" y="3671887"/>
              <a:ext cx="1027113" cy="347663"/>
            </a:xfrm>
            <a:prstGeom prst="rect">
              <a:avLst/>
            </a:prstGeom>
            <a:solidFill>
              <a:srgbClr val="808080"/>
            </a:solidFill>
            <a:ln w="0">
              <a:solidFill>
                <a:srgbClr val="808080"/>
              </a:solidFill>
              <a:miter lim="800000"/>
              <a:headEnd/>
              <a:tailEnd/>
            </a:ln>
          </p:spPr>
          <p:txBody>
            <a:bodyPr/>
            <a:lstStyle/>
            <a:p>
              <a:endParaRPr lang="en-US" dirty="0">
                <a:latin typeface="Corbel" pitchFamily="34" charset="0"/>
              </a:endParaRPr>
            </a:p>
          </p:txBody>
        </p:sp>
        <p:sp>
          <p:nvSpPr>
            <p:cNvPr id="52299" name="Rectangle 19"/>
            <p:cNvSpPr>
              <a:spLocks noChangeArrowheads="1"/>
            </p:cNvSpPr>
            <p:nvPr/>
          </p:nvSpPr>
          <p:spPr bwMode="auto">
            <a:xfrm>
              <a:off x="1228725" y="3671887"/>
              <a:ext cx="1027113" cy="347663"/>
            </a:xfrm>
            <a:prstGeom prst="rect">
              <a:avLst/>
            </a:prstGeom>
            <a:noFill/>
            <a:ln w="15875">
              <a:solidFill>
                <a:srgbClr val="000000"/>
              </a:solidFill>
              <a:miter lim="800000"/>
              <a:headEnd/>
              <a:tailEnd/>
            </a:ln>
          </p:spPr>
          <p:txBody>
            <a:bodyPr/>
            <a:lstStyle/>
            <a:p>
              <a:endParaRPr lang="en-US" dirty="0">
                <a:latin typeface="Corbel" pitchFamily="34" charset="0"/>
              </a:endParaRPr>
            </a:p>
          </p:txBody>
        </p:sp>
        <p:sp>
          <p:nvSpPr>
            <p:cNvPr id="52300" name="Rectangle 20"/>
            <p:cNvSpPr>
              <a:spLocks noChangeArrowheads="1"/>
            </p:cNvSpPr>
            <p:nvPr/>
          </p:nvSpPr>
          <p:spPr bwMode="auto">
            <a:xfrm>
              <a:off x="715963" y="2297112"/>
              <a:ext cx="512762" cy="180975"/>
            </a:xfrm>
            <a:prstGeom prst="rect">
              <a:avLst/>
            </a:prstGeom>
            <a:noFill/>
            <a:ln w="15875">
              <a:solidFill>
                <a:srgbClr val="000000"/>
              </a:solidFill>
              <a:miter lim="800000"/>
              <a:headEnd/>
              <a:tailEnd/>
            </a:ln>
          </p:spPr>
          <p:txBody>
            <a:bodyPr/>
            <a:lstStyle/>
            <a:p>
              <a:endParaRPr lang="en-US" dirty="0">
                <a:latin typeface="Corbel" pitchFamily="34" charset="0"/>
              </a:endParaRPr>
            </a:p>
          </p:txBody>
        </p:sp>
        <p:sp>
          <p:nvSpPr>
            <p:cNvPr id="52301" name="Rectangle 21"/>
            <p:cNvSpPr>
              <a:spLocks noChangeArrowheads="1"/>
            </p:cNvSpPr>
            <p:nvPr/>
          </p:nvSpPr>
          <p:spPr bwMode="auto">
            <a:xfrm>
              <a:off x="715963" y="2644775"/>
              <a:ext cx="512762" cy="165100"/>
            </a:xfrm>
            <a:prstGeom prst="rect">
              <a:avLst/>
            </a:prstGeom>
            <a:noFill/>
            <a:ln w="15875">
              <a:solidFill>
                <a:srgbClr val="000000"/>
              </a:solidFill>
              <a:miter lim="800000"/>
              <a:headEnd/>
              <a:tailEnd/>
            </a:ln>
          </p:spPr>
          <p:txBody>
            <a:bodyPr/>
            <a:lstStyle/>
            <a:p>
              <a:endParaRPr lang="en-US" dirty="0">
                <a:latin typeface="Corbel" pitchFamily="34" charset="0"/>
              </a:endParaRPr>
            </a:p>
          </p:txBody>
        </p:sp>
        <p:sp>
          <p:nvSpPr>
            <p:cNvPr id="52302" name="Rectangle 22"/>
            <p:cNvSpPr>
              <a:spLocks noChangeArrowheads="1"/>
            </p:cNvSpPr>
            <p:nvPr/>
          </p:nvSpPr>
          <p:spPr bwMode="auto">
            <a:xfrm>
              <a:off x="715963" y="3671887"/>
              <a:ext cx="512762" cy="166688"/>
            </a:xfrm>
            <a:prstGeom prst="rect">
              <a:avLst/>
            </a:prstGeom>
            <a:noFill/>
            <a:ln w="15875">
              <a:solidFill>
                <a:srgbClr val="000000"/>
              </a:solidFill>
              <a:miter lim="800000"/>
              <a:headEnd/>
              <a:tailEnd/>
            </a:ln>
          </p:spPr>
          <p:txBody>
            <a:bodyPr/>
            <a:lstStyle/>
            <a:p>
              <a:endParaRPr lang="en-US" dirty="0">
                <a:latin typeface="Corbel" pitchFamily="34" charset="0"/>
              </a:endParaRPr>
            </a:p>
          </p:txBody>
        </p:sp>
        <p:sp>
          <p:nvSpPr>
            <p:cNvPr id="52303" name="Rectangle 23"/>
            <p:cNvSpPr>
              <a:spLocks noChangeArrowheads="1"/>
            </p:cNvSpPr>
            <p:nvPr/>
          </p:nvSpPr>
          <p:spPr bwMode="auto">
            <a:xfrm>
              <a:off x="881063" y="2281237"/>
              <a:ext cx="169862" cy="168275"/>
            </a:xfrm>
            <a:prstGeom prst="rect">
              <a:avLst/>
            </a:prstGeom>
            <a:noFill/>
            <a:ln w="9525">
              <a:noFill/>
              <a:miter lim="800000"/>
              <a:headEnd/>
              <a:tailEnd/>
            </a:ln>
          </p:spPr>
          <p:txBody>
            <a:bodyPr wrap="none" lIns="0" tIns="0" rIns="0" bIns="0">
              <a:spAutoFit/>
            </a:bodyPr>
            <a:lstStyle/>
            <a:p>
              <a:r>
                <a:rPr lang="en-CA" sz="1100" dirty="0">
                  <a:solidFill>
                    <a:srgbClr val="000000"/>
                  </a:solidFill>
                  <a:latin typeface="Nimbus Roman No9 L"/>
                </a:rPr>
                <a:t>tag</a:t>
              </a:r>
              <a:endParaRPr lang="en-CA" sz="2400" dirty="0">
                <a:latin typeface="Corbel" pitchFamily="34" charset="0"/>
              </a:endParaRPr>
            </a:p>
          </p:txBody>
        </p:sp>
        <p:sp>
          <p:nvSpPr>
            <p:cNvPr id="52304" name="Rectangle 24"/>
            <p:cNvSpPr>
              <a:spLocks noChangeArrowheads="1"/>
            </p:cNvSpPr>
            <p:nvPr/>
          </p:nvSpPr>
          <p:spPr bwMode="auto">
            <a:xfrm>
              <a:off x="881063" y="2628900"/>
              <a:ext cx="169862" cy="168275"/>
            </a:xfrm>
            <a:prstGeom prst="rect">
              <a:avLst/>
            </a:prstGeom>
            <a:noFill/>
            <a:ln w="9525">
              <a:noFill/>
              <a:miter lim="800000"/>
              <a:headEnd/>
              <a:tailEnd/>
            </a:ln>
          </p:spPr>
          <p:txBody>
            <a:bodyPr wrap="none" lIns="0" tIns="0" rIns="0" bIns="0">
              <a:spAutoFit/>
            </a:bodyPr>
            <a:lstStyle/>
            <a:p>
              <a:r>
                <a:rPr lang="en-CA" sz="1100" dirty="0">
                  <a:solidFill>
                    <a:srgbClr val="000000"/>
                  </a:solidFill>
                  <a:latin typeface="Nimbus Roman No9 L"/>
                </a:rPr>
                <a:t>tag</a:t>
              </a:r>
              <a:endParaRPr lang="en-CA" sz="2400" dirty="0">
                <a:latin typeface="Corbel" pitchFamily="34" charset="0"/>
              </a:endParaRPr>
            </a:p>
          </p:txBody>
        </p:sp>
        <p:sp>
          <p:nvSpPr>
            <p:cNvPr id="52305" name="Rectangle 25"/>
            <p:cNvSpPr>
              <a:spLocks noChangeArrowheads="1"/>
            </p:cNvSpPr>
            <p:nvPr/>
          </p:nvSpPr>
          <p:spPr bwMode="auto">
            <a:xfrm>
              <a:off x="881063" y="3656012"/>
              <a:ext cx="169862" cy="168275"/>
            </a:xfrm>
            <a:prstGeom prst="rect">
              <a:avLst/>
            </a:prstGeom>
            <a:noFill/>
            <a:ln w="9525">
              <a:noFill/>
              <a:miter lim="800000"/>
              <a:headEnd/>
              <a:tailEnd/>
            </a:ln>
          </p:spPr>
          <p:txBody>
            <a:bodyPr wrap="none" lIns="0" tIns="0" rIns="0" bIns="0">
              <a:spAutoFit/>
            </a:bodyPr>
            <a:lstStyle/>
            <a:p>
              <a:r>
                <a:rPr lang="en-CA" sz="1100" dirty="0">
                  <a:solidFill>
                    <a:srgbClr val="000000"/>
                  </a:solidFill>
                  <a:latin typeface="Nimbus Roman No9 L"/>
                </a:rPr>
                <a:t>tag</a:t>
              </a:r>
              <a:endParaRPr lang="en-CA" sz="2400" dirty="0">
                <a:latin typeface="Corbel" pitchFamily="34" charset="0"/>
              </a:endParaRPr>
            </a:p>
          </p:txBody>
        </p:sp>
        <p:sp>
          <p:nvSpPr>
            <p:cNvPr id="52306" name="Rectangle 26"/>
            <p:cNvSpPr>
              <a:spLocks noChangeArrowheads="1"/>
            </p:cNvSpPr>
            <p:nvPr/>
          </p:nvSpPr>
          <p:spPr bwMode="auto">
            <a:xfrm>
              <a:off x="1576388" y="2054225"/>
              <a:ext cx="349250" cy="168275"/>
            </a:xfrm>
            <a:prstGeom prst="rect">
              <a:avLst/>
            </a:prstGeom>
            <a:noFill/>
            <a:ln w="9525">
              <a:noFill/>
              <a:miter lim="800000"/>
              <a:headEnd/>
              <a:tailEnd/>
            </a:ln>
          </p:spPr>
          <p:txBody>
            <a:bodyPr wrap="none" lIns="0" tIns="0" rIns="0" bIns="0">
              <a:spAutoFit/>
            </a:bodyPr>
            <a:lstStyle/>
            <a:p>
              <a:r>
                <a:rPr lang="en-CA" sz="1100" dirty="0">
                  <a:solidFill>
                    <a:srgbClr val="000000"/>
                  </a:solidFill>
                  <a:latin typeface="Nimbus Roman No9 L"/>
                </a:rPr>
                <a:t>Cache</a:t>
              </a:r>
              <a:endParaRPr lang="en-CA" sz="2400" dirty="0">
                <a:latin typeface="Corbel" pitchFamily="34" charset="0"/>
              </a:endParaRPr>
            </a:p>
          </p:txBody>
        </p:sp>
        <p:sp>
          <p:nvSpPr>
            <p:cNvPr id="52307" name="Rectangle 58"/>
            <p:cNvSpPr>
              <a:spLocks noChangeArrowheads="1"/>
            </p:cNvSpPr>
            <p:nvPr/>
          </p:nvSpPr>
          <p:spPr bwMode="auto">
            <a:xfrm>
              <a:off x="1319213" y="2735262"/>
              <a:ext cx="846137" cy="165100"/>
            </a:xfrm>
            <a:prstGeom prst="rect">
              <a:avLst/>
            </a:prstGeom>
            <a:solidFill>
              <a:srgbClr val="FFFFFF"/>
            </a:solidFill>
            <a:ln w="0">
              <a:solidFill>
                <a:srgbClr val="FFFFFF"/>
              </a:solidFill>
              <a:miter lim="800000"/>
              <a:headEnd/>
              <a:tailEnd/>
            </a:ln>
          </p:spPr>
          <p:txBody>
            <a:bodyPr/>
            <a:lstStyle/>
            <a:p>
              <a:endParaRPr lang="en-US" dirty="0">
                <a:latin typeface="Corbel" pitchFamily="34" charset="0"/>
              </a:endParaRPr>
            </a:p>
          </p:txBody>
        </p:sp>
        <p:sp>
          <p:nvSpPr>
            <p:cNvPr id="52308" name="Rectangle 56"/>
            <p:cNvSpPr>
              <a:spLocks noChangeArrowheads="1"/>
            </p:cNvSpPr>
            <p:nvPr/>
          </p:nvSpPr>
          <p:spPr bwMode="auto">
            <a:xfrm>
              <a:off x="1319213" y="2387600"/>
              <a:ext cx="846137" cy="165100"/>
            </a:xfrm>
            <a:prstGeom prst="rect">
              <a:avLst/>
            </a:prstGeom>
            <a:solidFill>
              <a:srgbClr val="FFFFFF"/>
            </a:solidFill>
            <a:ln w="0">
              <a:solidFill>
                <a:srgbClr val="FFFFFF"/>
              </a:solidFill>
              <a:miter lim="800000"/>
              <a:headEnd/>
              <a:tailEnd/>
            </a:ln>
          </p:spPr>
          <p:txBody>
            <a:bodyPr/>
            <a:lstStyle/>
            <a:p>
              <a:endParaRPr lang="en-US" dirty="0">
                <a:latin typeface="Corbel" pitchFamily="34" charset="0"/>
              </a:endParaRPr>
            </a:p>
          </p:txBody>
        </p:sp>
        <p:sp>
          <p:nvSpPr>
            <p:cNvPr id="52309" name="Rectangle 60"/>
            <p:cNvSpPr>
              <a:spLocks noChangeArrowheads="1"/>
            </p:cNvSpPr>
            <p:nvPr/>
          </p:nvSpPr>
          <p:spPr bwMode="auto">
            <a:xfrm>
              <a:off x="1319213" y="3762375"/>
              <a:ext cx="846137" cy="166687"/>
            </a:xfrm>
            <a:prstGeom prst="rect">
              <a:avLst/>
            </a:prstGeom>
            <a:solidFill>
              <a:srgbClr val="FFFFFF"/>
            </a:solidFill>
            <a:ln w="0">
              <a:solidFill>
                <a:srgbClr val="FFFFFF"/>
              </a:solidFill>
              <a:miter lim="800000"/>
              <a:headEnd/>
              <a:tailEnd/>
            </a:ln>
          </p:spPr>
          <p:txBody>
            <a:bodyPr/>
            <a:lstStyle/>
            <a:p>
              <a:endParaRPr lang="en-US" dirty="0">
                <a:latin typeface="Corbel" pitchFamily="34" charset="0"/>
              </a:endParaRPr>
            </a:p>
          </p:txBody>
        </p:sp>
        <p:sp>
          <p:nvSpPr>
            <p:cNvPr id="52310" name="Rectangle 61"/>
            <p:cNvSpPr>
              <a:spLocks noChangeArrowheads="1"/>
            </p:cNvSpPr>
            <p:nvPr/>
          </p:nvSpPr>
          <p:spPr bwMode="auto">
            <a:xfrm>
              <a:off x="1319213" y="3762375"/>
              <a:ext cx="846137" cy="166687"/>
            </a:xfrm>
            <a:prstGeom prst="rect">
              <a:avLst/>
            </a:prstGeom>
            <a:noFill/>
            <a:ln w="15875">
              <a:solidFill>
                <a:srgbClr val="FFFFFF"/>
              </a:solidFill>
              <a:miter lim="800000"/>
              <a:headEnd/>
              <a:tailEnd/>
            </a:ln>
          </p:spPr>
          <p:txBody>
            <a:bodyPr/>
            <a:lstStyle/>
            <a:p>
              <a:endParaRPr lang="en-US" dirty="0">
                <a:latin typeface="Corbel" pitchFamily="34" charset="0"/>
              </a:endParaRPr>
            </a:p>
          </p:txBody>
        </p:sp>
        <p:sp>
          <p:nvSpPr>
            <p:cNvPr id="52311" name="Rectangle 59"/>
            <p:cNvSpPr>
              <a:spLocks noChangeArrowheads="1"/>
            </p:cNvSpPr>
            <p:nvPr/>
          </p:nvSpPr>
          <p:spPr bwMode="auto">
            <a:xfrm>
              <a:off x="1319213" y="2735262"/>
              <a:ext cx="846137" cy="165100"/>
            </a:xfrm>
            <a:prstGeom prst="rect">
              <a:avLst/>
            </a:prstGeom>
            <a:noFill/>
            <a:ln w="15875">
              <a:solidFill>
                <a:srgbClr val="FFFFFF"/>
              </a:solidFill>
              <a:miter lim="800000"/>
              <a:headEnd/>
              <a:tailEnd/>
            </a:ln>
          </p:spPr>
          <p:txBody>
            <a:bodyPr/>
            <a:lstStyle/>
            <a:p>
              <a:endParaRPr lang="en-US" dirty="0">
                <a:latin typeface="Corbel" pitchFamily="34" charset="0"/>
              </a:endParaRPr>
            </a:p>
          </p:txBody>
        </p:sp>
        <p:sp>
          <p:nvSpPr>
            <p:cNvPr id="52312" name="Rectangle 62"/>
            <p:cNvSpPr>
              <a:spLocks noChangeArrowheads="1"/>
            </p:cNvSpPr>
            <p:nvPr/>
          </p:nvSpPr>
          <p:spPr bwMode="auto">
            <a:xfrm>
              <a:off x="1531938" y="2386012"/>
              <a:ext cx="438150" cy="168275"/>
            </a:xfrm>
            <a:prstGeom prst="rect">
              <a:avLst/>
            </a:prstGeom>
            <a:noFill/>
            <a:ln w="9525">
              <a:noFill/>
              <a:miter lim="800000"/>
              <a:headEnd/>
              <a:tailEnd/>
            </a:ln>
          </p:spPr>
          <p:txBody>
            <a:bodyPr wrap="none" lIns="0" tIns="0" rIns="0" bIns="0">
              <a:spAutoFit/>
            </a:bodyPr>
            <a:lstStyle/>
            <a:p>
              <a:r>
                <a:rPr lang="en-CA" sz="1100" dirty="0">
                  <a:solidFill>
                    <a:srgbClr val="000000"/>
                  </a:solidFill>
                  <a:latin typeface="Nimbus Roman No9 L"/>
                </a:rPr>
                <a:t>Block 0</a:t>
              </a:r>
              <a:endParaRPr lang="en-CA" sz="2400" dirty="0">
                <a:latin typeface="Corbel" pitchFamily="34" charset="0"/>
              </a:endParaRPr>
            </a:p>
          </p:txBody>
        </p:sp>
        <p:sp>
          <p:nvSpPr>
            <p:cNvPr id="52313" name="Rectangle 63"/>
            <p:cNvSpPr>
              <a:spLocks noChangeArrowheads="1"/>
            </p:cNvSpPr>
            <p:nvPr/>
          </p:nvSpPr>
          <p:spPr bwMode="auto">
            <a:xfrm>
              <a:off x="1531938" y="2719387"/>
              <a:ext cx="438150" cy="168275"/>
            </a:xfrm>
            <a:prstGeom prst="rect">
              <a:avLst/>
            </a:prstGeom>
            <a:noFill/>
            <a:ln w="9525">
              <a:noFill/>
              <a:miter lim="800000"/>
              <a:headEnd/>
              <a:tailEnd/>
            </a:ln>
          </p:spPr>
          <p:txBody>
            <a:bodyPr wrap="none" lIns="0" tIns="0" rIns="0" bIns="0">
              <a:spAutoFit/>
            </a:bodyPr>
            <a:lstStyle/>
            <a:p>
              <a:r>
                <a:rPr lang="en-CA" sz="1100" dirty="0">
                  <a:solidFill>
                    <a:srgbClr val="000000"/>
                  </a:solidFill>
                  <a:latin typeface="Nimbus Roman No9 L"/>
                </a:rPr>
                <a:t>Block 1</a:t>
              </a:r>
              <a:endParaRPr lang="en-CA" sz="2400" dirty="0">
                <a:latin typeface="Corbel" pitchFamily="34" charset="0"/>
              </a:endParaRPr>
            </a:p>
          </p:txBody>
        </p:sp>
        <p:sp>
          <p:nvSpPr>
            <p:cNvPr id="52314" name="Rectangle 64"/>
            <p:cNvSpPr>
              <a:spLocks noChangeArrowheads="1"/>
            </p:cNvSpPr>
            <p:nvPr/>
          </p:nvSpPr>
          <p:spPr bwMode="auto">
            <a:xfrm>
              <a:off x="1455738" y="3746500"/>
              <a:ext cx="577850" cy="168275"/>
            </a:xfrm>
            <a:prstGeom prst="rect">
              <a:avLst/>
            </a:prstGeom>
            <a:noFill/>
            <a:ln w="9525">
              <a:noFill/>
              <a:miter lim="800000"/>
              <a:headEnd/>
              <a:tailEnd/>
            </a:ln>
          </p:spPr>
          <p:txBody>
            <a:bodyPr wrap="none" lIns="0" tIns="0" rIns="0" bIns="0">
              <a:spAutoFit/>
            </a:bodyPr>
            <a:lstStyle/>
            <a:p>
              <a:r>
                <a:rPr lang="en-CA" sz="1100" dirty="0">
                  <a:solidFill>
                    <a:srgbClr val="000000"/>
                  </a:solidFill>
                  <a:latin typeface="Nimbus Roman No9 L"/>
                </a:rPr>
                <a:t>Block 127</a:t>
              </a:r>
              <a:endParaRPr lang="en-CA" sz="2400" dirty="0">
                <a:latin typeface="Corbel" pitchFamily="34" charset="0"/>
              </a:endParaRPr>
            </a:p>
          </p:txBody>
        </p:sp>
        <p:sp>
          <p:nvSpPr>
            <p:cNvPr id="52315" name="Line 90"/>
            <p:cNvSpPr>
              <a:spLocks noChangeShapeType="1"/>
            </p:cNvSpPr>
            <p:nvPr/>
          </p:nvSpPr>
          <p:spPr bwMode="auto">
            <a:xfrm flipV="1">
              <a:off x="1228725" y="2990850"/>
              <a:ext cx="1588" cy="287337"/>
            </a:xfrm>
            <a:prstGeom prst="line">
              <a:avLst/>
            </a:prstGeom>
            <a:noFill/>
            <a:ln w="15875">
              <a:solidFill>
                <a:srgbClr val="000000"/>
              </a:solidFill>
              <a:round/>
              <a:headEnd/>
              <a:tailEnd/>
            </a:ln>
          </p:spPr>
          <p:txBody>
            <a:bodyPr/>
            <a:lstStyle/>
            <a:p>
              <a:endParaRPr lang="en-US" dirty="0"/>
            </a:p>
          </p:txBody>
        </p:sp>
        <p:sp>
          <p:nvSpPr>
            <p:cNvPr id="52316" name="Line 91"/>
            <p:cNvSpPr>
              <a:spLocks noChangeShapeType="1"/>
            </p:cNvSpPr>
            <p:nvPr/>
          </p:nvSpPr>
          <p:spPr bwMode="auto">
            <a:xfrm flipV="1">
              <a:off x="1228725" y="3368675"/>
              <a:ext cx="1588" cy="303212"/>
            </a:xfrm>
            <a:prstGeom prst="line">
              <a:avLst/>
            </a:prstGeom>
            <a:noFill/>
            <a:ln w="15875">
              <a:solidFill>
                <a:srgbClr val="000000"/>
              </a:solidFill>
              <a:round/>
              <a:headEnd/>
              <a:tailEnd/>
            </a:ln>
          </p:spPr>
          <p:txBody>
            <a:bodyPr/>
            <a:lstStyle/>
            <a:p>
              <a:endParaRPr lang="en-US" dirty="0"/>
            </a:p>
          </p:txBody>
        </p:sp>
        <p:sp>
          <p:nvSpPr>
            <p:cNvPr id="52317" name="Line 92"/>
            <p:cNvSpPr>
              <a:spLocks noChangeShapeType="1"/>
            </p:cNvSpPr>
            <p:nvPr/>
          </p:nvSpPr>
          <p:spPr bwMode="auto">
            <a:xfrm flipV="1">
              <a:off x="2255838" y="2990850"/>
              <a:ext cx="1587" cy="287337"/>
            </a:xfrm>
            <a:prstGeom prst="line">
              <a:avLst/>
            </a:prstGeom>
            <a:noFill/>
            <a:ln w="15875">
              <a:solidFill>
                <a:srgbClr val="000000"/>
              </a:solidFill>
              <a:round/>
              <a:headEnd/>
              <a:tailEnd/>
            </a:ln>
          </p:spPr>
          <p:txBody>
            <a:bodyPr/>
            <a:lstStyle/>
            <a:p>
              <a:endParaRPr lang="en-US" dirty="0"/>
            </a:p>
          </p:txBody>
        </p:sp>
        <p:sp>
          <p:nvSpPr>
            <p:cNvPr id="52318" name="Line 93"/>
            <p:cNvSpPr>
              <a:spLocks noChangeShapeType="1"/>
            </p:cNvSpPr>
            <p:nvPr/>
          </p:nvSpPr>
          <p:spPr bwMode="auto">
            <a:xfrm flipV="1">
              <a:off x="2255838" y="3368675"/>
              <a:ext cx="1587" cy="303212"/>
            </a:xfrm>
            <a:prstGeom prst="line">
              <a:avLst/>
            </a:prstGeom>
            <a:noFill/>
            <a:ln w="15875">
              <a:solidFill>
                <a:srgbClr val="000000"/>
              </a:solidFill>
              <a:round/>
              <a:headEnd/>
              <a:tailEnd/>
            </a:ln>
          </p:spPr>
          <p:txBody>
            <a:bodyPr/>
            <a:lstStyle/>
            <a:p>
              <a:endParaRPr lang="en-US" dirty="0"/>
            </a:p>
          </p:txBody>
        </p:sp>
        <p:sp>
          <p:nvSpPr>
            <p:cNvPr id="52319" name="Line 94"/>
            <p:cNvSpPr>
              <a:spLocks noChangeShapeType="1"/>
            </p:cNvSpPr>
            <p:nvPr/>
          </p:nvSpPr>
          <p:spPr bwMode="auto">
            <a:xfrm flipH="1">
              <a:off x="1184275" y="3263900"/>
              <a:ext cx="90488" cy="44450"/>
            </a:xfrm>
            <a:prstGeom prst="line">
              <a:avLst/>
            </a:prstGeom>
            <a:noFill/>
            <a:ln w="15875">
              <a:solidFill>
                <a:srgbClr val="000000"/>
              </a:solidFill>
              <a:round/>
              <a:headEnd/>
              <a:tailEnd/>
            </a:ln>
          </p:spPr>
          <p:txBody>
            <a:bodyPr/>
            <a:lstStyle/>
            <a:p>
              <a:endParaRPr lang="en-US" dirty="0"/>
            </a:p>
          </p:txBody>
        </p:sp>
        <p:sp>
          <p:nvSpPr>
            <p:cNvPr id="52320" name="Line 95"/>
            <p:cNvSpPr>
              <a:spLocks noChangeShapeType="1"/>
            </p:cNvSpPr>
            <p:nvPr/>
          </p:nvSpPr>
          <p:spPr bwMode="auto">
            <a:xfrm flipH="1">
              <a:off x="1184275" y="3338512"/>
              <a:ext cx="90488" cy="46038"/>
            </a:xfrm>
            <a:prstGeom prst="line">
              <a:avLst/>
            </a:prstGeom>
            <a:noFill/>
            <a:ln w="15875">
              <a:solidFill>
                <a:srgbClr val="000000"/>
              </a:solidFill>
              <a:round/>
              <a:headEnd/>
              <a:tailEnd/>
            </a:ln>
          </p:spPr>
          <p:txBody>
            <a:bodyPr/>
            <a:lstStyle/>
            <a:p>
              <a:endParaRPr lang="en-US" dirty="0"/>
            </a:p>
          </p:txBody>
        </p:sp>
        <p:sp>
          <p:nvSpPr>
            <p:cNvPr id="52321" name="Line 96"/>
            <p:cNvSpPr>
              <a:spLocks noChangeShapeType="1"/>
            </p:cNvSpPr>
            <p:nvPr/>
          </p:nvSpPr>
          <p:spPr bwMode="auto">
            <a:xfrm flipH="1">
              <a:off x="2211388" y="3263900"/>
              <a:ext cx="90487" cy="44450"/>
            </a:xfrm>
            <a:prstGeom prst="line">
              <a:avLst/>
            </a:prstGeom>
            <a:noFill/>
            <a:ln w="15875">
              <a:solidFill>
                <a:srgbClr val="000000"/>
              </a:solidFill>
              <a:round/>
              <a:headEnd/>
              <a:tailEnd/>
            </a:ln>
          </p:spPr>
          <p:txBody>
            <a:bodyPr/>
            <a:lstStyle/>
            <a:p>
              <a:endParaRPr lang="en-US" dirty="0"/>
            </a:p>
          </p:txBody>
        </p:sp>
        <p:sp>
          <p:nvSpPr>
            <p:cNvPr id="52322" name="Line 97"/>
            <p:cNvSpPr>
              <a:spLocks noChangeShapeType="1"/>
            </p:cNvSpPr>
            <p:nvPr/>
          </p:nvSpPr>
          <p:spPr bwMode="auto">
            <a:xfrm flipH="1">
              <a:off x="2211388" y="3338512"/>
              <a:ext cx="90487" cy="46038"/>
            </a:xfrm>
            <a:prstGeom prst="line">
              <a:avLst/>
            </a:prstGeom>
            <a:noFill/>
            <a:ln w="15875">
              <a:solidFill>
                <a:srgbClr val="000000"/>
              </a:solidFill>
              <a:round/>
              <a:headEnd/>
              <a:tailEnd/>
            </a:ln>
          </p:spPr>
          <p:txBody>
            <a:bodyPr/>
            <a:lstStyle/>
            <a:p>
              <a:endParaRPr lang="en-US" dirty="0"/>
            </a:p>
          </p:txBody>
        </p:sp>
        <p:sp>
          <p:nvSpPr>
            <p:cNvPr id="52323" name="Rectangle 117"/>
            <p:cNvSpPr>
              <a:spLocks noChangeArrowheads="1"/>
            </p:cNvSpPr>
            <p:nvPr/>
          </p:nvSpPr>
          <p:spPr bwMode="auto">
            <a:xfrm>
              <a:off x="1228725" y="2644775"/>
              <a:ext cx="1027113" cy="346075"/>
            </a:xfrm>
            <a:prstGeom prst="rect">
              <a:avLst/>
            </a:prstGeom>
            <a:noFill/>
            <a:ln w="15875">
              <a:solidFill>
                <a:srgbClr val="000000"/>
              </a:solidFill>
              <a:miter lim="800000"/>
              <a:headEnd/>
              <a:tailEnd/>
            </a:ln>
          </p:spPr>
          <p:txBody>
            <a:bodyPr/>
            <a:lstStyle/>
            <a:p>
              <a:endParaRPr lang="en-US" dirty="0">
                <a:latin typeface="Corbel" pitchFamily="34" charset="0"/>
              </a:endParaRPr>
            </a:p>
          </p:txBody>
        </p:sp>
        <p:sp>
          <p:nvSpPr>
            <p:cNvPr id="52324" name="Rectangle 57"/>
            <p:cNvSpPr>
              <a:spLocks noChangeArrowheads="1"/>
            </p:cNvSpPr>
            <p:nvPr/>
          </p:nvSpPr>
          <p:spPr bwMode="auto">
            <a:xfrm>
              <a:off x="1319213" y="2387600"/>
              <a:ext cx="846137" cy="165100"/>
            </a:xfrm>
            <a:prstGeom prst="rect">
              <a:avLst/>
            </a:prstGeom>
            <a:noFill/>
            <a:ln w="15875">
              <a:solidFill>
                <a:srgbClr val="FFFFFF"/>
              </a:solidFill>
              <a:miter lim="800000"/>
              <a:headEnd/>
              <a:tailEnd/>
            </a:ln>
          </p:spPr>
          <p:txBody>
            <a:bodyPr/>
            <a:lstStyle/>
            <a:p>
              <a:endParaRPr lang="en-US" dirty="0">
                <a:latin typeface="Corbel" pitchFamily="34" charset="0"/>
              </a:endParaRPr>
            </a:p>
          </p:txBody>
        </p:sp>
      </p:gr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2" name="Rectangle 2"/>
          <p:cNvSpPr>
            <a:spLocks noGrp="1" noChangeArrowheads="1"/>
          </p:cNvSpPr>
          <p:nvPr>
            <p:ph type="title"/>
          </p:nvPr>
        </p:nvSpPr>
        <p:spPr>
          <a:xfrm>
            <a:off x="457200" y="152400"/>
            <a:ext cx="8229600" cy="1251062"/>
          </a:xfrm>
        </p:spPr>
        <p:txBody>
          <a:bodyPr/>
          <a:lstStyle/>
          <a:p>
            <a:pPr fontAlgn="auto">
              <a:spcAft>
                <a:spcPts val="0"/>
              </a:spcAft>
              <a:defRPr/>
            </a:pPr>
            <a:r>
              <a:rPr lang="en-US" dirty="0">
                <a:solidFill>
                  <a:schemeClr val="accent1">
                    <a:satMod val="150000"/>
                  </a:schemeClr>
                </a:solidFill>
              </a:rPr>
              <a:t>Set-Associative mapping</a:t>
            </a:r>
          </a:p>
        </p:txBody>
      </p:sp>
      <p:sp>
        <p:nvSpPr>
          <p:cNvPr id="54274" name="Text Box 192"/>
          <p:cNvSpPr txBox="1">
            <a:spLocks noChangeArrowheads="1"/>
          </p:cNvSpPr>
          <p:nvPr/>
        </p:nvSpPr>
        <p:spPr bwMode="auto">
          <a:xfrm>
            <a:off x="4484687" y="1600200"/>
            <a:ext cx="4659313" cy="4248150"/>
          </a:xfrm>
          <a:prstGeom prst="rect">
            <a:avLst/>
          </a:prstGeom>
          <a:noFill/>
          <a:ln w="12700">
            <a:noFill/>
            <a:miter lim="800000"/>
            <a:headEnd/>
            <a:tailEnd/>
          </a:ln>
        </p:spPr>
        <p:txBody>
          <a:bodyPr wrap="none">
            <a:spAutoFit/>
          </a:bodyPr>
          <a:lstStyle/>
          <a:p>
            <a:r>
              <a:rPr lang="en-US" sz="1600" i="1" dirty="0">
                <a:solidFill>
                  <a:schemeClr val="accent2"/>
                </a:solidFill>
                <a:latin typeface="Corbel" pitchFamily="34" charset="0"/>
              </a:rPr>
              <a:t>Blocks of cache are grouped into sets. </a:t>
            </a:r>
          </a:p>
          <a:p>
            <a:r>
              <a:rPr lang="en-US" sz="1600" i="1" dirty="0">
                <a:solidFill>
                  <a:schemeClr val="accent2"/>
                </a:solidFill>
                <a:latin typeface="Corbel" pitchFamily="34" charset="0"/>
              </a:rPr>
              <a:t>Mapping function allows a block of the main </a:t>
            </a:r>
          </a:p>
          <a:p>
            <a:r>
              <a:rPr lang="en-US" sz="1600" i="1" dirty="0">
                <a:solidFill>
                  <a:schemeClr val="accent2"/>
                </a:solidFill>
                <a:latin typeface="Corbel" pitchFamily="34" charset="0"/>
              </a:rPr>
              <a:t>memory to reside in any block of a specific set.</a:t>
            </a:r>
          </a:p>
          <a:p>
            <a:r>
              <a:rPr lang="en-US" sz="1600" i="1" dirty="0">
                <a:solidFill>
                  <a:schemeClr val="accent2"/>
                </a:solidFill>
                <a:latin typeface="Corbel" pitchFamily="34" charset="0"/>
              </a:rPr>
              <a:t>Divide the cache into 64 sets, with two blocks per set. </a:t>
            </a:r>
          </a:p>
          <a:p>
            <a:r>
              <a:rPr lang="en-US" sz="1600" i="1" dirty="0">
                <a:solidFill>
                  <a:schemeClr val="accent2"/>
                </a:solidFill>
                <a:latin typeface="Corbel" pitchFamily="34" charset="0"/>
              </a:rPr>
              <a:t>Memory block 0, 64, 128 etc. map to block 0, and they </a:t>
            </a:r>
          </a:p>
          <a:p>
            <a:r>
              <a:rPr lang="en-US" sz="1600" i="1" dirty="0">
                <a:solidFill>
                  <a:schemeClr val="accent2"/>
                </a:solidFill>
                <a:latin typeface="Corbel" pitchFamily="34" charset="0"/>
              </a:rPr>
              <a:t>can occupy either of the two positions.</a:t>
            </a:r>
          </a:p>
          <a:p>
            <a:r>
              <a:rPr lang="en-US" sz="1600" i="1" dirty="0">
                <a:solidFill>
                  <a:schemeClr val="accent2"/>
                </a:solidFill>
                <a:latin typeface="Corbel" pitchFamily="34" charset="0"/>
              </a:rPr>
              <a:t>Memory address is divided into three fields:</a:t>
            </a:r>
          </a:p>
          <a:p>
            <a:r>
              <a:rPr lang="en-US" sz="1600" i="1" dirty="0">
                <a:solidFill>
                  <a:schemeClr val="accent2"/>
                </a:solidFill>
                <a:latin typeface="Corbel" pitchFamily="34" charset="0"/>
              </a:rPr>
              <a:t>      - 6 bit field determines the set number.</a:t>
            </a:r>
          </a:p>
          <a:p>
            <a:r>
              <a:rPr lang="en-US" sz="1600" i="1" dirty="0">
                <a:solidFill>
                  <a:schemeClr val="accent2"/>
                </a:solidFill>
                <a:latin typeface="Corbel" pitchFamily="34" charset="0"/>
              </a:rPr>
              <a:t>      - High order 6 bit fields are compared to the tag</a:t>
            </a:r>
          </a:p>
          <a:p>
            <a:r>
              <a:rPr lang="en-US" sz="1600" i="1" dirty="0">
                <a:solidFill>
                  <a:schemeClr val="accent2"/>
                </a:solidFill>
                <a:latin typeface="Corbel" pitchFamily="34" charset="0"/>
              </a:rPr>
              <a:t>         fields of the two blocks in a set.</a:t>
            </a:r>
          </a:p>
          <a:p>
            <a:r>
              <a:rPr lang="en-US" sz="1600" i="1" dirty="0">
                <a:solidFill>
                  <a:schemeClr val="accent2"/>
                </a:solidFill>
                <a:latin typeface="Corbel" pitchFamily="34" charset="0"/>
              </a:rPr>
              <a:t>Set-associative mapping combination of direct and </a:t>
            </a:r>
          </a:p>
          <a:p>
            <a:r>
              <a:rPr lang="en-US" sz="1600" i="1" dirty="0">
                <a:solidFill>
                  <a:schemeClr val="accent2"/>
                </a:solidFill>
                <a:latin typeface="Corbel" pitchFamily="34" charset="0"/>
              </a:rPr>
              <a:t>associative mapping. </a:t>
            </a:r>
          </a:p>
          <a:p>
            <a:r>
              <a:rPr lang="en-US" sz="1600" i="1" dirty="0">
                <a:solidFill>
                  <a:schemeClr val="accent2"/>
                </a:solidFill>
                <a:latin typeface="Corbel" pitchFamily="34" charset="0"/>
              </a:rPr>
              <a:t>Number of blocks per set is a design parameter. </a:t>
            </a:r>
          </a:p>
          <a:p>
            <a:r>
              <a:rPr lang="en-US" sz="1600" i="1" dirty="0">
                <a:solidFill>
                  <a:schemeClr val="accent2"/>
                </a:solidFill>
                <a:latin typeface="Corbel" pitchFamily="34" charset="0"/>
              </a:rPr>
              <a:t>     - One extreme is to have all the blocks in one set,</a:t>
            </a:r>
          </a:p>
          <a:p>
            <a:r>
              <a:rPr lang="en-US" sz="1600" i="1" dirty="0">
                <a:solidFill>
                  <a:schemeClr val="accent2"/>
                </a:solidFill>
                <a:latin typeface="Corbel" pitchFamily="34" charset="0"/>
              </a:rPr>
              <a:t>        requiring no set bits (fully associative mapping).</a:t>
            </a:r>
          </a:p>
          <a:p>
            <a:r>
              <a:rPr lang="en-US" sz="1600" i="1" dirty="0">
                <a:solidFill>
                  <a:schemeClr val="accent2"/>
                </a:solidFill>
                <a:latin typeface="Corbel" pitchFamily="34" charset="0"/>
              </a:rPr>
              <a:t>     - Other extreme is to have one block per set, is </a:t>
            </a:r>
          </a:p>
          <a:p>
            <a:r>
              <a:rPr lang="en-US" sz="1600" i="1" dirty="0">
                <a:solidFill>
                  <a:schemeClr val="accent2"/>
                </a:solidFill>
                <a:latin typeface="Corbel" pitchFamily="34" charset="0"/>
              </a:rPr>
              <a:t>        the same as direct mapping. </a:t>
            </a:r>
          </a:p>
        </p:txBody>
      </p:sp>
      <p:grpSp>
        <p:nvGrpSpPr>
          <p:cNvPr id="2" name="Group 152"/>
          <p:cNvGrpSpPr>
            <a:grpSpLocks/>
          </p:cNvGrpSpPr>
          <p:nvPr/>
        </p:nvGrpSpPr>
        <p:grpSpPr bwMode="auto">
          <a:xfrm>
            <a:off x="533400" y="1524000"/>
            <a:ext cx="3365500" cy="5213350"/>
            <a:chOff x="715963" y="1524000"/>
            <a:chExt cx="3365500" cy="5213350"/>
          </a:xfrm>
        </p:grpSpPr>
        <p:sp>
          <p:nvSpPr>
            <p:cNvPr id="154" name="Rectangle 116"/>
            <p:cNvSpPr>
              <a:spLocks noChangeArrowheads="1"/>
            </p:cNvSpPr>
            <p:nvPr/>
          </p:nvSpPr>
          <p:spPr bwMode="auto">
            <a:xfrm>
              <a:off x="1228726" y="2297113"/>
              <a:ext cx="1027112" cy="347662"/>
            </a:xfrm>
            <a:prstGeom prst="rect">
              <a:avLst/>
            </a:prstGeom>
            <a:solidFill>
              <a:schemeClr val="accent1">
                <a:lumMod val="20000"/>
                <a:lumOff val="80000"/>
              </a:schemeClr>
            </a:solidFill>
            <a:ln w="15875">
              <a:solidFill>
                <a:srgbClr val="000000"/>
              </a:solidFill>
              <a:miter lim="800000"/>
              <a:headEnd/>
              <a:tailEnd/>
            </a:ln>
          </p:spPr>
          <p:txBody>
            <a:bodyPr/>
            <a:lstStyle/>
            <a:p>
              <a:pPr fontAlgn="auto">
                <a:spcBef>
                  <a:spcPts val="0"/>
                </a:spcBef>
                <a:spcAft>
                  <a:spcPts val="0"/>
                </a:spcAft>
                <a:defRPr/>
              </a:pPr>
              <a:endParaRPr lang="en-US" dirty="0">
                <a:latin typeface="+mn-lt"/>
              </a:endParaRPr>
            </a:p>
          </p:txBody>
        </p:sp>
        <p:sp>
          <p:nvSpPr>
            <p:cNvPr id="155" name="Rectangle 4"/>
            <p:cNvSpPr>
              <a:spLocks noChangeArrowheads="1"/>
            </p:cNvSpPr>
            <p:nvPr/>
          </p:nvSpPr>
          <p:spPr bwMode="auto">
            <a:xfrm>
              <a:off x="3009901" y="1931988"/>
              <a:ext cx="1027112" cy="347662"/>
            </a:xfrm>
            <a:prstGeom prst="rect">
              <a:avLst/>
            </a:prstGeom>
            <a:solidFill>
              <a:schemeClr val="accent1">
                <a:lumMod val="40000"/>
                <a:lumOff val="60000"/>
              </a:schemeClr>
            </a:solidFill>
            <a:ln w="0">
              <a:solidFill>
                <a:srgbClr val="B2FFFF"/>
              </a:solidFill>
              <a:miter lim="800000"/>
              <a:headEnd/>
              <a:tailEnd/>
            </a:ln>
          </p:spPr>
          <p:txBody>
            <a:bodyPr/>
            <a:lstStyle/>
            <a:p>
              <a:pPr fontAlgn="auto">
                <a:spcBef>
                  <a:spcPts val="0"/>
                </a:spcBef>
                <a:spcAft>
                  <a:spcPts val="0"/>
                </a:spcAft>
                <a:defRPr/>
              </a:pPr>
              <a:endParaRPr lang="en-US" dirty="0">
                <a:latin typeface="+mn-lt"/>
              </a:endParaRPr>
            </a:p>
          </p:txBody>
        </p:sp>
        <p:sp>
          <p:nvSpPr>
            <p:cNvPr id="156" name="Rectangle 5"/>
            <p:cNvSpPr>
              <a:spLocks noChangeArrowheads="1"/>
            </p:cNvSpPr>
            <p:nvPr/>
          </p:nvSpPr>
          <p:spPr bwMode="auto">
            <a:xfrm>
              <a:off x="3009901" y="1600200"/>
              <a:ext cx="1027112" cy="331788"/>
            </a:xfrm>
            <a:prstGeom prst="rect">
              <a:avLst/>
            </a:prstGeom>
            <a:solidFill>
              <a:schemeClr val="accent1">
                <a:lumMod val="75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dirty="0">
                <a:latin typeface="+mn-lt"/>
              </a:endParaRPr>
            </a:p>
          </p:txBody>
        </p:sp>
        <p:sp>
          <p:nvSpPr>
            <p:cNvPr id="54296" name="Rectangle 6"/>
            <p:cNvSpPr>
              <a:spLocks noChangeArrowheads="1"/>
            </p:cNvSpPr>
            <p:nvPr/>
          </p:nvSpPr>
          <p:spPr bwMode="auto">
            <a:xfrm>
              <a:off x="3009900" y="2960687"/>
              <a:ext cx="1027113" cy="347663"/>
            </a:xfrm>
            <a:prstGeom prst="rect">
              <a:avLst/>
            </a:prstGeom>
            <a:solidFill>
              <a:srgbClr val="808080"/>
            </a:solidFill>
            <a:ln w="0">
              <a:solidFill>
                <a:srgbClr val="808080"/>
              </a:solidFill>
              <a:miter lim="800000"/>
              <a:headEnd/>
              <a:tailEnd/>
            </a:ln>
          </p:spPr>
          <p:txBody>
            <a:bodyPr/>
            <a:lstStyle/>
            <a:p>
              <a:endParaRPr lang="en-US" dirty="0">
                <a:latin typeface="Corbel" pitchFamily="34" charset="0"/>
              </a:endParaRPr>
            </a:p>
          </p:txBody>
        </p:sp>
        <p:sp>
          <p:nvSpPr>
            <p:cNvPr id="54297" name="Rectangle 7"/>
            <p:cNvSpPr>
              <a:spLocks noChangeArrowheads="1"/>
            </p:cNvSpPr>
            <p:nvPr/>
          </p:nvSpPr>
          <p:spPr bwMode="auto">
            <a:xfrm>
              <a:off x="3009900" y="2960687"/>
              <a:ext cx="1027113" cy="347663"/>
            </a:xfrm>
            <a:prstGeom prst="rect">
              <a:avLst/>
            </a:prstGeom>
            <a:noFill/>
            <a:ln w="15875">
              <a:solidFill>
                <a:srgbClr val="000000"/>
              </a:solidFill>
              <a:miter lim="800000"/>
              <a:headEnd/>
              <a:tailEnd/>
            </a:ln>
          </p:spPr>
          <p:txBody>
            <a:bodyPr/>
            <a:lstStyle/>
            <a:p>
              <a:endParaRPr lang="en-US" dirty="0">
                <a:latin typeface="Corbel" pitchFamily="34" charset="0"/>
              </a:endParaRPr>
            </a:p>
          </p:txBody>
        </p:sp>
        <p:sp>
          <p:nvSpPr>
            <p:cNvPr id="159" name="Rectangle 8"/>
            <p:cNvSpPr>
              <a:spLocks noChangeArrowheads="1"/>
            </p:cNvSpPr>
            <p:nvPr/>
          </p:nvSpPr>
          <p:spPr bwMode="auto">
            <a:xfrm>
              <a:off x="3009901" y="3308350"/>
              <a:ext cx="1027112" cy="347663"/>
            </a:xfrm>
            <a:prstGeom prst="rect">
              <a:avLst/>
            </a:prstGeom>
            <a:solidFill>
              <a:schemeClr val="accent1">
                <a:lumMod val="75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dirty="0">
                <a:latin typeface="+mn-lt"/>
              </a:endParaRPr>
            </a:p>
          </p:txBody>
        </p:sp>
        <p:sp>
          <p:nvSpPr>
            <p:cNvPr id="160" name="Rectangle 9"/>
            <p:cNvSpPr>
              <a:spLocks noChangeArrowheads="1"/>
            </p:cNvSpPr>
            <p:nvPr/>
          </p:nvSpPr>
          <p:spPr bwMode="auto">
            <a:xfrm>
              <a:off x="3009901" y="3656013"/>
              <a:ext cx="1027112" cy="346075"/>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dirty="0">
                <a:latin typeface="+mn-lt"/>
              </a:endParaRPr>
            </a:p>
          </p:txBody>
        </p:sp>
        <p:sp>
          <p:nvSpPr>
            <p:cNvPr id="54300" name="Rectangle 10"/>
            <p:cNvSpPr>
              <a:spLocks noChangeArrowheads="1"/>
            </p:cNvSpPr>
            <p:nvPr/>
          </p:nvSpPr>
          <p:spPr bwMode="auto">
            <a:xfrm>
              <a:off x="3009900" y="4683125"/>
              <a:ext cx="1027113" cy="347662"/>
            </a:xfrm>
            <a:prstGeom prst="rect">
              <a:avLst/>
            </a:prstGeom>
            <a:solidFill>
              <a:srgbClr val="808080"/>
            </a:solidFill>
            <a:ln w="0">
              <a:solidFill>
                <a:srgbClr val="808080"/>
              </a:solidFill>
              <a:miter lim="800000"/>
              <a:headEnd/>
              <a:tailEnd/>
            </a:ln>
          </p:spPr>
          <p:txBody>
            <a:bodyPr/>
            <a:lstStyle/>
            <a:p>
              <a:endParaRPr lang="en-US" dirty="0">
                <a:latin typeface="Corbel" pitchFamily="34" charset="0"/>
              </a:endParaRPr>
            </a:p>
          </p:txBody>
        </p:sp>
        <p:sp>
          <p:nvSpPr>
            <p:cNvPr id="54301" name="Rectangle 11"/>
            <p:cNvSpPr>
              <a:spLocks noChangeArrowheads="1"/>
            </p:cNvSpPr>
            <p:nvPr/>
          </p:nvSpPr>
          <p:spPr bwMode="auto">
            <a:xfrm>
              <a:off x="3009900" y="4683125"/>
              <a:ext cx="1027113" cy="347662"/>
            </a:xfrm>
            <a:prstGeom prst="rect">
              <a:avLst/>
            </a:prstGeom>
            <a:noFill/>
            <a:ln w="15875">
              <a:solidFill>
                <a:srgbClr val="000000"/>
              </a:solidFill>
              <a:miter lim="800000"/>
              <a:headEnd/>
              <a:tailEnd/>
            </a:ln>
          </p:spPr>
          <p:txBody>
            <a:bodyPr/>
            <a:lstStyle/>
            <a:p>
              <a:endParaRPr lang="en-US" dirty="0">
                <a:latin typeface="Corbel" pitchFamily="34" charset="0"/>
              </a:endParaRPr>
            </a:p>
          </p:txBody>
        </p:sp>
        <p:sp>
          <p:nvSpPr>
            <p:cNvPr id="163" name="Rectangle 12"/>
            <p:cNvSpPr>
              <a:spLocks noChangeArrowheads="1"/>
            </p:cNvSpPr>
            <p:nvPr/>
          </p:nvSpPr>
          <p:spPr bwMode="auto">
            <a:xfrm>
              <a:off x="3009901" y="5030788"/>
              <a:ext cx="1027112" cy="331787"/>
            </a:xfrm>
            <a:prstGeom prst="rect">
              <a:avLst/>
            </a:prstGeom>
            <a:solidFill>
              <a:schemeClr val="accent1">
                <a:lumMod val="75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dirty="0">
                <a:latin typeface="+mn-lt"/>
              </a:endParaRPr>
            </a:p>
          </p:txBody>
        </p:sp>
        <p:sp>
          <p:nvSpPr>
            <p:cNvPr id="164" name="Rectangle 13"/>
            <p:cNvSpPr>
              <a:spLocks noChangeArrowheads="1"/>
            </p:cNvSpPr>
            <p:nvPr/>
          </p:nvSpPr>
          <p:spPr bwMode="auto">
            <a:xfrm>
              <a:off x="3009901" y="5362575"/>
              <a:ext cx="1027112" cy="347663"/>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dirty="0">
                <a:latin typeface="+mn-lt"/>
              </a:endParaRPr>
            </a:p>
          </p:txBody>
        </p:sp>
        <p:sp>
          <p:nvSpPr>
            <p:cNvPr id="54304" name="Rectangle 14"/>
            <p:cNvSpPr>
              <a:spLocks noChangeArrowheads="1"/>
            </p:cNvSpPr>
            <p:nvPr/>
          </p:nvSpPr>
          <p:spPr bwMode="auto">
            <a:xfrm>
              <a:off x="3009900" y="6389687"/>
              <a:ext cx="1027113" cy="347663"/>
            </a:xfrm>
            <a:prstGeom prst="rect">
              <a:avLst/>
            </a:prstGeom>
            <a:solidFill>
              <a:srgbClr val="808080"/>
            </a:solidFill>
            <a:ln w="0">
              <a:solidFill>
                <a:srgbClr val="808080"/>
              </a:solidFill>
              <a:miter lim="800000"/>
              <a:headEnd/>
              <a:tailEnd/>
            </a:ln>
          </p:spPr>
          <p:txBody>
            <a:bodyPr/>
            <a:lstStyle/>
            <a:p>
              <a:endParaRPr lang="en-US" dirty="0">
                <a:latin typeface="Corbel" pitchFamily="34" charset="0"/>
              </a:endParaRPr>
            </a:p>
          </p:txBody>
        </p:sp>
        <p:sp>
          <p:nvSpPr>
            <p:cNvPr id="54305" name="Rectangle 15"/>
            <p:cNvSpPr>
              <a:spLocks noChangeArrowheads="1"/>
            </p:cNvSpPr>
            <p:nvPr/>
          </p:nvSpPr>
          <p:spPr bwMode="auto">
            <a:xfrm>
              <a:off x="3009900" y="6389687"/>
              <a:ext cx="1027113" cy="347663"/>
            </a:xfrm>
            <a:prstGeom prst="rect">
              <a:avLst/>
            </a:prstGeom>
            <a:noFill/>
            <a:ln w="15875">
              <a:solidFill>
                <a:srgbClr val="000000"/>
              </a:solidFill>
              <a:miter lim="800000"/>
              <a:headEnd/>
              <a:tailEnd/>
            </a:ln>
          </p:spPr>
          <p:txBody>
            <a:bodyPr/>
            <a:lstStyle/>
            <a:p>
              <a:endParaRPr lang="en-US" dirty="0">
                <a:latin typeface="Corbel" pitchFamily="34" charset="0"/>
              </a:endParaRPr>
            </a:p>
          </p:txBody>
        </p:sp>
        <p:grpSp>
          <p:nvGrpSpPr>
            <p:cNvPr id="3" name="Group 121"/>
            <p:cNvGrpSpPr>
              <a:grpSpLocks/>
            </p:cNvGrpSpPr>
            <p:nvPr/>
          </p:nvGrpSpPr>
          <p:grpSpPr bwMode="auto">
            <a:xfrm>
              <a:off x="2495559" y="1630362"/>
              <a:ext cx="463551" cy="288925"/>
              <a:chOff x="2827" y="530"/>
              <a:chExt cx="292" cy="182"/>
            </a:xfrm>
          </p:grpSpPr>
          <p:sp>
            <p:nvSpPr>
              <p:cNvPr id="54400" name="Rectangle 27"/>
              <p:cNvSpPr>
                <a:spLocks noChangeArrowheads="1"/>
              </p:cNvSpPr>
              <p:nvPr/>
            </p:nvSpPr>
            <p:spPr bwMode="auto">
              <a:xfrm>
                <a:off x="2874" y="530"/>
                <a:ext cx="185" cy="106"/>
              </a:xfrm>
              <a:prstGeom prst="rect">
                <a:avLst/>
              </a:prstGeom>
              <a:noFill/>
              <a:ln w="9525">
                <a:noFill/>
                <a:miter lim="800000"/>
                <a:headEnd/>
                <a:tailEnd/>
              </a:ln>
            </p:spPr>
            <p:txBody>
              <a:bodyPr wrap="none" lIns="0" tIns="0" rIns="0" bIns="0">
                <a:spAutoFit/>
              </a:bodyPr>
              <a:lstStyle/>
              <a:p>
                <a:r>
                  <a:rPr lang="en-CA" sz="1100" dirty="0">
                    <a:solidFill>
                      <a:srgbClr val="000000"/>
                    </a:solidFill>
                    <a:latin typeface="Nimbus Roman No9 L"/>
                  </a:rPr>
                  <a:t>Main</a:t>
                </a:r>
                <a:endParaRPr lang="en-CA" sz="2400" dirty="0">
                  <a:latin typeface="Corbel" pitchFamily="34" charset="0"/>
                </a:endParaRPr>
              </a:p>
            </p:txBody>
          </p:sp>
          <p:sp>
            <p:nvSpPr>
              <p:cNvPr id="54401" name="Rectangle 28"/>
              <p:cNvSpPr>
                <a:spLocks noChangeArrowheads="1"/>
              </p:cNvSpPr>
              <p:nvPr/>
            </p:nvSpPr>
            <p:spPr bwMode="auto">
              <a:xfrm>
                <a:off x="2827" y="606"/>
                <a:ext cx="292" cy="106"/>
              </a:xfrm>
              <a:prstGeom prst="rect">
                <a:avLst/>
              </a:prstGeom>
              <a:noFill/>
              <a:ln w="9525">
                <a:noFill/>
                <a:miter lim="800000"/>
                <a:headEnd/>
                <a:tailEnd/>
              </a:ln>
            </p:spPr>
            <p:txBody>
              <a:bodyPr wrap="none" lIns="0" tIns="0" rIns="0" bIns="0">
                <a:spAutoFit/>
              </a:bodyPr>
              <a:lstStyle/>
              <a:p>
                <a:r>
                  <a:rPr lang="en-CA" sz="1100" dirty="0">
                    <a:solidFill>
                      <a:srgbClr val="000000"/>
                    </a:solidFill>
                    <a:latin typeface="Nimbus Roman No9 L"/>
                  </a:rPr>
                  <a:t>memory</a:t>
                </a:r>
                <a:endParaRPr lang="en-CA" sz="2400" dirty="0">
                  <a:latin typeface="Corbel" pitchFamily="34" charset="0"/>
                </a:endParaRPr>
              </a:p>
            </p:txBody>
          </p:sp>
        </p:grpSp>
        <p:sp>
          <p:nvSpPr>
            <p:cNvPr id="54307" name="Rectangle 30"/>
            <p:cNvSpPr>
              <a:spLocks noChangeArrowheads="1"/>
            </p:cNvSpPr>
            <p:nvPr/>
          </p:nvSpPr>
          <p:spPr bwMode="auto">
            <a:xfrm>
              <a:off x="3084513" y="1676400"/>
              <a:ext cx="862012" cy="180975"/>
            </a:xfrm>
            <a:prstGeom prst="rect">
              <a:avLst/>
            </a:prstGeom>
            <a:noFill/>
            <a:ln w="15875">
              <a:solidFill>
                <a:srgbClr val="FFFFFF"/>
              </a:solidFill>
              <a:miter lim="800000"/>
              <a:headEnd/>
              <a:tailEnd/>
            </a:ln>
          </p:spPr>
          <p:txBody>
            <a:bodyPr/>
            <a:lstStyle/>
            <a:p>
              <a:endParaRPr lang="en-US" dirty="0">
                <a:latin typeface="Corbel" pitchFamily="34" charset="0"/>
              </a:endParaRPr>
            </a:p>
          </p:txBody>
        </p:sp>
        <p:sp>
          <p:nvSpPr>
            <p:cNvPr id="54308" name="Rectangle 29"/>
            <p:cNvSpPr>
              <a:spLocks noChangeArrowheads="1"/>
            </p:cNvSpPr>
            <p:nvPr/>
          </p:nvSpPr>
          <p:spPr bwMode="auto">
            <a:xfrm>
              <a:off x="3084513" y="1676400"/>
              <a:ext cx="862012" cy="180975"/>
            </a:xfrm>
            <a:prstGeom prst="rect">
              <a:avLst/>
            </a:prstGeom>
            <a:solidFill>
              <a:srgbClr val="FFFFFF"/>
            </a:solidFill>
            <a:ln w="0">
              <a:solidFill>
                <a:srgbClr val="FFFFFF"/>
              </a:solidFill>
              <a:miter lim="800000"/>
              <a:headEnd/>
              <a:tailEnd/>
            </a:ln>
          </p:spPr>
          <p:txBody>
            <a:bodyPr/>
            <a:lstStyle/>
            <a:p>
              <a:endParaRPr lang="en-US" dirty="0">
                <a:latin typeface="Corbel" pitchFamily="34" charset="0"/>
              </a:endParaRPr>
            </a:p>
          </p:txBody>
        </p:sp>
        <p:sp>
          <p:nvSpPr>
            <p:cNvPr id="54309" name="Rectangle 31"/>
            <p:cNvSpPr>
              <a:spLocks noChangeArrowheads="1"/>
            </p:cNvSpPr>
            <p:nvPr/>
          </p:nvSpPr>
          <p:spPr bwMode="auto">
            <a:xfrm>
              <a:off x="3084513" y="2024062"/>
              <a:ext cx="862012" cy="165100"/>
            </a:xfrm>
            <a:prstGeom prst="rect">
              <a:avLst/>
            </a:prstGeom>
            <a:solidFill>
              <a:srgbClr val="FFFFFF"/>
            </a:solidFill>
            <a:ln w="0">
              <a:solidFill>
                <a:srgbClr val="FFFFFF"/>
              </a:solidFill>
              <a:miter lim="800000"/>
              <a:headEnd/>
              <a:tailEnd/>
            </a:ln>
          </p:spPr>
          <p:txBody>
            <a:bodyPr/>
            <a:lstStyle/>
            <a:p>
              <a:endParaRPr lang="en-US" dirty="0">
                <a:latin typeface="Corbel" pitchFamily="34" charset="0"/>
              </a:endParaRPr>
            </a:p>
          </p:txBody>
        </p:sp>
        <p:sp>
          <p:nvSpPr>
            <p:cNvPr id="54310" name="Rectangle 32"/>
            <p:cNvSpPr>
              <a:spLocks noChangeArrowheads="1"/>
            </p:cNvSpPr>
            <p:nvPr/>
          </p:nvSpPr>
          <p:spPr bwMode="auto">
            <a:xfrm>
              <a:off x="3084513" y="2024062"/>
              <a:ext cx="862012" cy="165100"/>
            </a:xfrm>
            <a:prstGeom prst="rect">
              <a:avLst/>
            </a:prstGeom>
            <a:noFill/>
            <a:ln w="15875">
              <a:solidFill>
                <a:srgbClr val="FFFFFF"/>
              </a:solidFill>
              <a:miter lim="800000"/>
              <a:headEnd/>
              <a:tailEnd/>
            </a:ln>
          </p:spPr>
          <p:txBody>
            <a:bodyPr/>
            <a:lstStyle/>
            <a:p>
              <a:endParaRPr lang="en-US" dirty="0">
                <a:latin typeface="Corbel" pitchFamily="34" charset="0"/>
              </a:endParaRPr>
            </a:p>
          </p:txBody>
        </p:sp>
        <p:sp>
          <p:nvSpPr>
            <p:cNvPr id="54311" name="Rectangle 33"/>
            <p:cNvSpPr>
              <a:spLocks noChangeArrowheads="1"/>
            </p:cNvSpPr>
            <p:nvPr/>
          </p:nvSpPr>
          <p:spPr bwMode="auto">
            <a:xfrm>
              <a:off x="3084513" y="3051175"/>
              <a:ext cx="862012" cy="180975"/>
            </a:xfrm>
            <a:prstGeom prst="rect">
              <a:avLst/>
            </a:prstGeom>
            <a:solidFill>
              <a:srgbClr val="FFFFFF"/>
            </a:solidFill>
            <a:ln w="0">
              <a:solidFill>
                <a:srgbClr val="FFFFFF"/>
              </a:solidFill>
              <a:miter lim="800000"/>
              <a:headEnd/>
              <a:tailEnd/>
            </a:ln>
          </p:spPr>
          <p:txBody>
            <a:bodyPr/>
            <a:lstStyle/>
            <a:p>
              <a:endParaRPr lang="en-US" dirty="0">
                <a:latin typeface="Corbel" pitchFamily="34" charset="0"/>
              </a:endParaRPr>
            </a:p>
          </p:txBody>
        </p:sp>
        <p:sp>
          <p:nvSpPr>
            <p:cNvPr id="54312" name="Rectangle 34"/>
            <p:cNvSpPr>
              <a:spLocks noChangeArrowheads="1"/>
            </p:cNvSpPr>
            <p:nvPr/>
          </p:nvSpPr>
          <p:spPr bwMode="auto">
            <a:xfrm>
              <a:off x="3084513" y="3051175"/>
              <a:ext cx="862012" cy="180975"/>
            </a:xfrm>
            <a:prstGeom prst="rect">
              <a:avLst/>
            </a:prstGeom>
            <a:noFill/>
            <a:ln w="15875">
              <a:solidFill>
                <a:srgbClr val="FFFFFF"/>
              </a:solidFill>
              <a:miter lim="800000"/>
              <a:headEnd/>
              <a:tailEnd/>
            </a:ln>
          </p:spPr>
          <p:txBody>
            <a:bodyPr/>
            <a:lstStyle/>
            <a:p>
              <a:endParaRPr lang="en-US" dirty="0">
                <a:latin typeface="Corbel" pitchFamily="34" charset="0"/>
              </a:endParaRPr>
            </a:p>
          </p:txBody>
        </p:sp>
        <p:sp>
          <p:nvSpPr>
            <p:cNvPr id="54313" name="Rectangle 35"/>
            <p:cNvSpPr>
              <a:spLocks noChangeArrowheads="1"/>
            </p:cNvSpPr>
            <p:nvPr/>
          </p:nvSpPr>
          <p:spPr bwMode="auto">
            <a:xfrm>
              <a:off x="3084513" y="3398837"/>
              <a:ext cx="862012" cy="165100"/>
            </a:xfrm>
            <a:prstGeom prst="rect">
              <a:avLst/>
            </a:prstGeom>
            <a:solidFill>
              <a:srgbClr val="FFFFFF"/>
            </a:solidFill>
            <a:ln w="0">
              <a:solidFill>
                <a:srgbClr val="FFFFFF"/>
              </a:solidFill>
              <a:miter lim="800000"/>
              <a:headEnd/>
              <a:tailEnd/>
            </a:ln>
          </p:spPr>
          <p:txBody>
            <a:bodyPr/>
            <a:lstStyle/>
            <a:p>
              <a:endParaRPr lang="en-US" dirty="0">
                <a:latin typeface="Corbel" pitchFamily="34" charset="0"/>
              </a:endParaRPr>
            </a:p>
          </p:txBody>
        </p:sp>
        <p:sp>
          <p:nvSpPr>
            <p:cNvPr id="54314" name="Rectangle 36"/>
            <p:cNvSpPr>
              <a:spLocks noChangeArrowheads="1"/>
            </p:cNvSpPr>
            <p:nvPr/>
          </p:nvSpPr>
          <p:spPr bwMode="auto">
            <a:xfrm>
              <a:off x="3084513" y="3398837"/>
              <a:ext cx="862012" cy="165100"/>
            </a:xfrm>
            <a:prstGeom prst="rect">
              <a:avLst/>
            </a:prstGeom>
            <a:noFill/>
            <a:ln w="15875">
              <a:solidFill>
                <a:srgbClr val="FFFFFF"/>
              </a:solidFill>
              <a:miter lim="800000"/>
              <a:headEnd/>
              <a:tailEnd/>
            </a:ln>
          </p:spPr>
          <p:txBody>
            <a:bodyPr/>
            <a:lstStyle/>
            <a:p>
              <a:endParaRPr lang="en-US" dirty="0">
                <a:latin typeface="Corbel" pitchFamily="34" charset="0"/>
              </a:endParaRPr>
            </a:p>
          </p:txBody>
        </p:sp>
        <p:sp>
          <p:nvSpPr>
            <p:cNvPr id="54315" name="Rectangle 37"/>
            <p:cNvSpPr>
              <a:spLocks noChangeArrowheads="1"/>
            </p:cNvSpPr>
            <p:nvPr/>
          </p:nvSpPr>
          <p:spPr bwMode="auto">
            <a:xfrm>
              <a:off x="3084513" y="3746500"/>
              <a:ext cx="862012" cy="165100"/>
            </a:xfrm>
            <a:prstGeom prst="rect">
              <a:avLst/>
            </a:prstGeom>
            <a:solidFill>
              <a:srgbClr val="FFFFFF"/>
            </a:solidFill>
            <a:ln w="0">
              <a:solidFill>
                <a:srgbClr val="FFFFFF"/>
              </a:solidFill>
              <a:miter lim="800000"/>
              <a:headEnd/>
              <a:tailEnd/>
            </a:ln>
          </p:spPr>
          <p:txBody>
            <a:bodyPr/>
            <a:lstStyle/>
            <a:p>
              <a:endParaRPr lang="en-US" dirty="0">
                <a:latin typeface="Corbel" pitchFamily="34" charset="0"/>
              </a:endParaRPr>
            </a:p>
          </p:txBody>
        </p:sp>
        <p:sp>
          <p:nvSpPr>
            <p:cNvPr id="54316" name="Rectangle 38"/>
            <p:cNvSpPr>
              <a:spLocks noChangeArrowheads="1"/>
            </p:cNvSpPr>
            <p:nvPr/>
          </p:nvSpPr>
          <p:spPr bwMode="auto">
            <a:xfrm>
              <a:off x="3084513" y="3746500"/>
              <a:ext cx="862012" cy="165100"/>
            </a:xfrm>
            <a:prstGeom prst="rect">
              <a:avLst/>
            </a:prstGeom>
            <a:noFill/>
            <a:ln w="15875">
              <a:solidFill>
                <a:srgbClr val="FFFFFF"/>
              </a:solidFill>
              <a:miter lim="800000"/>
              <a:headEnd/>
              <a:tailEnd/>
            </a:ln>
          </p:spPr>
          <p:txBody>
            <a:bodyPr/>
            <a:lstStyle/>
            <a:p>
              <a:endParaRPr lang="en-US" dirty="0">
                <a:latin typeface="Corbel" pitchFamily="34" charset="0"/>
              </a:endParaRPr>
            </a:p>
          </p:txBody>
        </p:sp>
        <p:sp>
          <p:nvSpPr>
            <p:cNvPr id="54317" name="Rectangle 39"/>
            <p:cNvSpPr>
              <a:spLocks noChangeArrowheads="1"/>
            </p:cNvSpPr>
            <p:nvPr/>
          </p:nvSpPr>
          <p:spPr bwMode="auto">
            <a:xfrm>
              <a:off x="3084513" y="4773612"/>
              <a:ext cx="862012" cy="166688"/>
            </a:xfrm>
            <a:prstGeom prst="rect">
              <a:avLst/>
            </a:prstGeom>
            <a:solidFill>
              <a:srgbClr val="FFFFFF"/>
            </a:solidFill>
            <a:ln w="0">
              <a:solidFill>
                <a:srgbClr val="FFFFFF"/>
              </a:solidFill>
              <a:miter lim="800000"/>
              <a:headEnd/>
              <a:tailEnd/>
            </a:ln>
          </p:spPr>
          <p:txBody>
            <a:bodyPr/>
            <a:lstStyle/>
            <a:p>
              <a:endParaRPr lang="en-US" dirty="0">
                <a:latin typeface="Corbel" pitchFamily="34" charset="0"/>
              </a:endParaRPr>
            </a:p>
          </p:txBody>
        </p:sp>
        <p:sp>
          <p:nvSpPr>
            <p:cNvPr id="54318" name="Rectangle 40"/>
            <p:cNvSpPr>
              <a:spLocks noChangeArrowheads="1"/>
            </p:cNvSpPr>
            <p:nvPr/>
          </p:nvSpPr>
          <p:spPr bwMode="auto">
            <a:xfrm>
              <a:off x="3084513" y="4773612"/>
              <a:ext cx="862012" cy="166688"/>
            </a:xfrm>
            <a:prstGeom prst="rect">
              <a:avLst/>
            </a:prstGeom>
            <a:noFill/>
            <a:ln w="15875">
              <a:solidFill>
                <a:srgbClr val="FFFFFF"/>
              </a:solidFill>
              <a:miter lim="800000"/>
              <a:headEnd/>
              <a:tailEnd/>
            </a:ln>
          </p:spPr>
          <p:txBody>
            <a:bodyPr/>
            <a:lstStyle/>
            <a:p>
              <a:endParaRPr lang="en-US" dirty="0">
                <a:latin typeface="Corbel" pitchFamily="34" charset="0"/>
              </a:endParaRPr>
            </a:p>
          </p:txBody>
        </p:sp>
        <p:sp>
          <p:nvSpPr>
            <p:cNvPr id="54319" name="Rectangle 41"/>
            <p:cNvSpPr>
              <a:spLocks noChangeArrowheads="1"/>
            </p:cNvSpPr>
            <p:nvPr/>
          </p:nvSpPr>
          <p:spPr bwMode="auto">
            <a:xfrm>
              <a:off x="3084513" y="5105400"/>
              <a:ext cx="862012" cy="182562"/>
            </a:xfrm>
            <a:prstGeom prst="rect">
              <a:avLst/>
            </a:prstGeom>
            <a:solidFill>
              <a:srgbClr val="FFFFFF"/>
            </a:solidFill>
            <a:ln w="0">
              <a:solidFill>
                <a:srgbClr val="FFFFFF"/>
              </a:solidFill>
              <a:miter lim="800000"/>
              <a:headEnd/>
              <a:tailEnd/>
            </a:ln>
          </p:spPr>
          <p:txBody>
            <a:bodyPr/>
            <a:lstStyle/>
            <a:p>
              <a:endParaRPr lang="en-US" dirty="0">
                <a:latin typeface="Corbel" pitchFamily="34" charset="0"/>
              </a:endParaRPr>
            </a:p>
          </p:txBody>
        </p:sp>
        <p:sp>
          <p:nvSpPr>
            <p:cNvPr id="54320" name="Rectangle 42"/>
            <p:cNvSpPr>
              <a:spLocks noChangeArrowheads="1"/>
            </p:cNvSpPr>
            <p:nvPr/>
          </p:nvSpPr>
          <p:spPr bwMode="auto">
            <a:xfrm>
              <a:off x="3084513" y="5105400"/>
              <a:ext cx="862012" cy="182562"/>
            </a:xfrm>
            <a:prstGeom prst="rect">
              <a:avLst/>
            </a:prstGeom>
            <a:noFill/>
            <a:ln w="15875">
              <a:solidFill>
                <a:srgbClr val="FFFFFF"/>
              </a:solidFill>
              <a:miter lim="800000"/>
              <a:headEnd/>
              <a:tailEnd/>
            </a:ln>
          </p:spPr>
          <p:txBody>
            <a:bodyPr/>
            <a:lstStyle/>
            <a:p>
              <a:endParaRPr lang="en-US" dirty="0">
                <a:latin typeface="Corbel" pitchFamily="34" charset="0"/>
              </a:endParaRPr>
            </a:p>
          </p:txBody>
        </p:sp>
        <p:sp>
          <p:nvSpPr>
            <p:cNvPr id="54321" name="Rectangle 43"/>
            <p:cNvSpPr>
              <a:spLocks noChangeArrowheads="1"/>
            </p:cNvSpPr>
            <p:nvPr/>
          </p:nvSpPr>
          <p:spPr bwMode="auto">
            <a:xfrm>
              <a:off x="3084513" y="5453062"/>
              <a:ext cx="862012" cy="166688"/>
            </a:xfrm>
            <a:prstGeom prst="rect">
              <a:avLst/>
            </a:prstGeom>
            <a:solidFill>
              <a:srgbClr val="FFFFFF"/>
            </a:solidFill>
            <a:ln w="0">
              <a:solidFill>
                <a:srgbClr val="FFFFFF"/>
              </a:solidFill>
              <a:miter lim="800000"/>
              <a:headEnd/>
              <a:tailEnd/>
            </a:ln>
          </p:spPr>
          <p:txBody>
            <a:bodyPr/>
            <a:lstStyle/>
            <a:p>
              <a:endParaRPr lang="en-US" dirty="0">
                <a:latin typeface="Corbel" pitchFamily="34" charset="0"/>
              </a:endParaRPr>
            </a:p>
          </p:txBody>
        </p:sp>
        <p:sp>
          <p:nvSpPr>
            <p:cNvPr id="54322" name="Rectangle 44"/>
            <p:cNvSpPr>
              <a:spLocks noChangeArrowheads="1"/>
            </p:cNvSpPr>
            <p:nvPr/>
          </p:nvSpPr>
          <p:spPr bwMode="auto">
            <a:xfrm>
              <a:off x="3084513" y="5453062"/>
              <a:ext cx="862012" cy="166688"/>
            </a:xfrm>
            <a:prstGeom prst="rect">
              <a:avLst/>
            </a:prstGeom>
            <a:noFill/>
            <a:ln w="15875">
              <a:solidFill>
                <a:srgbClr val="FFFFFF"/>
              </a:solidFill>
              <a:miter lim="800000"/>
              <a:headEnd/>
              <a:tailEnd/>
            </a:ln>
          </p:spPr>
          <p:txBody>
            <a:bodyPr/>
            <a:lstStyle/>
            <a:p>
              <a:endParaRPr lang="en-US" dirty="0">
                <a:latin typeface="Corbel" pitchFamily="34" charset="0"/>
              </a:endParaRPr>
            </a:p>
          </p:txBody>
        </p:sp>
        <p:sp>
          <p:nvSpPr>
            <p:cNvPr id="54323" name="Rectangle 45"/>
            <p:cNvSpPr>
              <a:spLocks noChangeArrowheads="1"/>
            </p:cNvSpPr>
            <p:nvPr/>
          </p:nvSpPr>
          <p:spPr bwMode="auto">
            <a:xfrm>
              <a:off x="3084513" y="6481762"/>
              <a:ext cx="862012" cy="165100"/>
            </a:xfrm>
            <a:prstGeom prst="rect">
              <a:avLst/>
            </a:prstGeom>
            <a:solidFill>
              <a:srgbClr val="FFFFFF"/>
            </a:solidFill>
            <a:ln w="0">
              <a:solidFill>
                <a:srgbClr val="FFFFFF"/>
              </a:solidFill>
              <a:miter lim="800000"/>
              <a:headEnd/>
              <a:tailEnd/>
            </a:ln>
          </p:spPr>
          <p:txBody>
            <a:bodyPr/>
            <a:lstStyle/>
            <a:p>
              <a:endParaRPr lang="en-US" dirty="0">
                <a:latin typeface="Corbel" pitchFamily="34" charset="0"/>
              </a:endParaRPr>
            </a:p>
          </p:txBody>
        </p:sp>
        <p:sp>
          <p:nvSpPr>
            <p:cNvPr id="54324" name="Rectangle 46"/>
            <p:cNvSpPr>
              <a:spLocks noChangeArrowheads="1"/>
            </p:cNvSpPr>
            <p:nvPr/>
          </p:nvSpPr>
          <p:spPr bwMode="auto">
            <a:xfrm>
              <a:off x="3084513" y="6481762"/>
              <a:ext cx="862012" cy="165100"/>
            </a:xfrm>
            <a:prstGeom prst="rect">
              <a:avLst/>
            </a:prstGeom>
            <a:noFill/>
            <a:ln w="15875">
              <a:solidFill>
                <a:srgbClr val="FFFFFF"/>
              </a:solidFill>
              <a:miter lim="800000"/>
              <a:headEnd/>
              <a:tailEnd/>
            </a:ln>
          </p:spPr>
          <p:txBody>
            <a:bodyPr/>
            <a:lstStyle/>
            <a:p>
              <a:endParaRPr lang="en-US" dirty="0">
                <a:latin typeface="Corbel" pitchFamily="34" charset="0"/>
              </a:endParaRPr>
            </a:p>
          </p:txBody>
        </p:sp>
        <p:sp>
          <p:nvSpPr>
            <p:cNvPr id="54325" name="Rectangle 47"/>
            <p:cNvSpPr>
              <a:spLocks noChangeArrowheads="1"/>
            </p:cNvSpPr>
            <p:nvPr/>
          </p:nvSpPr>
          <p:spPr bwMode="auto">
            <a:xfrm>
              <a:off x="3311525" y="1674812"/>
              <a:ext cx="546625" cy="184666"/>
            </a:xfrm>
            <a:prstGeom prst="rect">
              <a:avLst/>
            </a:prstGeom>
            <a:noFill/>
            <a:ln w="9525">
              <a:noFill/>
              <a:miter lim="800000"/>
              <a:headEnd/>
              <a:tailEnd/>
            </a:ln>
          </p:spPr>
          <p:txBody>
            <a:bodyPr wrap="none" lIns="0" tIns="0" rIns="0" bIns="0">
              <a:spAutoFit/>
            </a:bodyPr>
            <a:lstStyle/>
            <a:p>
              <a:r>
                <a:rPr lang="en-CA" sz="1200" b="1" dirty="0">
                  <a:solidFill>
                    <a:srgbClr val="000000"/>
                  </a:solidFill>
                  <a:latin typeface="Nimbus Roman No9 L"/>
                </a:rPr>
                <a:t>Block 0</a:t>
              </a:r>
              <a:endParaRPr lang="en-CA" sz="1200" b="1" dirty="0">
                <a:latin typeface="Corbel" pitchFamily="34" charset="0"/>
              </a:endParaRPr>
            </a:p>
          </p:txBody>
        </p:sp>
        <p:sp>
          <p:nvSpPr>
            <p:cNvPr id="54326" name="Rectangle 48"/>
            <p:cNvSpPr>
              <a:spLocks noChangeArrowheads="1"/>
            </p:cNvSpPr>
            <p:nvPr/>
          </p:nvSpPr>
          <p:spPr bwMode="auto">
            <a:xfrm>
              <a:off x="3311525" y="2022475"/>
              <a:ext cx="546625" cy="184666"/>
            </a:xfrm>
            <a:prstGeom prst="rect">
              <a:avLst/>
            </a:prstGeom>
            <a:noFill/>
            <a:ln w="9525">
              <a:noFill/>
              <a:miter lim="800000"/>
              <a:headEnd/>
              <a:tailEnd/>
            </a:ln>
          </p:spPr>
          <p:txBody>
            <a:bodyPr wrap="none" lIns="0" tIns="0" rIns="0" bIns="0">
              <a:spAutoFit/>
            </a:bodyPr>
            <a:lstStyle/>
            <a:p>
              <a:r>
                <a:rPr lang="en-CA" sz="1200" b="1" dirty="0">
                  <a:solidFill>
                    <a:srgbClr val="000000"/>
                  </a:solidFill>
                  <a:latin typeface="Nimbus Roman No9 L"/>
                </a:rPr>
                <a:t>Block 1</a:t>
              </a:r>
              <a:endParaRPr lang="en-CA" sz="1200" b="1" dirty="0">
                <a:latin typeface="Corbel" pitchFamily="34" charset="0"/>
              </a:endParaRPr>
            </a:p>
          </p:txBody>
        </p:sp>
        <p:sp>
          <p:nvSpPr>
            <p:cNvPr id="54327" name="Rectangle 49"/>
            <p:cNvSpPr>
              <a:spLocks noChangeArrowheads="1"/>
            </p:cNvSpPr>
            <p:nvPr/>
          </p:nvSpPr>
          <p:spPr bwMode="auto">
            <a:xfrm>
              <a:off x="3235325" y="3049587"/>
              <a:ext cx="631583" cy="184666"/>
            </a:xfrm>
            <a:prstGeom prst="rect">
              <a:avLst/>
            </a:prstGeom>
            <a:noFill/>
            <a:ln w="9525">
              <a:noFill/>
              <a:miter lim="800000"/>
              <a:headEnd/>
              <a:tailEnd/>
            </a:ln>
          </p:spPr>
          <p:txBody>
            <a:bodyPr wrap="none" lIns="0" tIns="0" rIns="0" bIns="0">
              <a:spAutoFit/>
            </a:bodyPr>
            <a:lstStyle/>
            <a:p>
              <a:r>
                <a:rPr lang="en-CA" sz="1200" b="1" dirty="0">
                  <a:solidFill>
                    <a:srgbClr val="000000"/>
                  </a:solidFill>
                  <a:latin typeface="Nimbus Roman No9 L"/>
                </a:rPr>
                <a:t>Block 63</a:t>
              </a:r>
              <a:endParaRPr lang="en-CA" sz="1200" b="1" dirty="0">
                <a:latin typeface="Corbel" pitchFamily="34" charset="0"/>
              </a:endParaRPr>
            </a:p>
          </p:txBody>
        </p:sp>
        <p:sp>
          <p:nvSpPr>
            <p:cNvPr id="54328" name="Rectangle 50"/>
            <p:cNvSpPr>
              <a:spLocks noChangeArrowheads="1"/>
            </p:cNvSpPr>
            <p:nvPr/>
          </p:nvSpPr>
          <p:spPr bwMode="auto">
            <a:xfrm>
              <a:off x="3235325" y="3397250"/>
              <a:ext cx="631583" cy="184666"/>
            </a:xfrm>
            <a:prstGeom prst="rect">
              <a:avLst/>
            </a:prstGeom>
            <a:noFill/>
            <a:ln w="9525">
              <a:noFill/>
              <a:miter lim="800000"/>
              <a:headEnd/>
              <a:tailEnd/>
            </a:ln>
          </p:spPr>
          <p:txBody>
            <a:bodyPr wrap="none" lIns="0" tIns="0" rIns="0" bIns="0">
              <a:spAutoFit/>
            </a:bodyPr>
            <a:lstStyle/>
            <a:p>
              <a:r>
                <a:rPr lang="en-CA" sz="1200" b="1" dirty="0">
                  <a:solidFill>
                    <a:srgbClr val="000000"/>
                  </a:solidFill>
                  <a:latin typeface="Nimbus Roman No9 L"/>
                </a:rPr>
                <a:t>Block 64</a:t>
              </a:r>
              <a:endParaRPr lang="en-CA" sz="1200" b="1" dirty="0">
                <a:latin typeface="Corbel" pitchFamily="34" charset="0"/>
              </a:endParaRPr>
            </a:p>
          </p:txBody>
        </p:sp>
        <p:sp>
          <p:nvSpPr>
            <p:cNvPr id="54329" name="Rectangle 51"/>
            <p:cNvSpPr>
              <a:spLocks noChangeArrowheads="1"/>
            </p:cNvSpPr>
            <p:nvPr/>
          </p:nvSpPr>
          <p:spPr bwMode="auto">
            <a:xfrm>
              <a:off x="3235325" y="3730625"/>
              <a:ext cx="631583" cy="184666"/>
            </a:xfrm>
            <a:prstGeom prst="rect">
              <a:avLst/>
            </a:prstGeom>
            <a:noFill/>
            <a:ln w="9525">
              <a:noFill/>
              <a:miter lim="800000"/>
              <a:headEnd/>
              <a:tailEnd/>
            </a:ln>
          </p:spPr>
          <p:txBody>
            <a:bodyPr wrap="none" lIns="0" tIns="0" rIns="0" bIns="0">
              <a:spAutoFit/>
            </a:bodyPr>
            <a:lstStyle/>
            <a:p>
              <a:r>
                <a:rPr lang="en-CA" sz="1200" b="1" dirty="0">
                  <a:solidFill>
                    <a:srgbClr val="000000"/>
                  </a:solidFill>
                  <a:latin typeface="Nimbus Roman No9 L"/>
                </a:rPr>
                <a:t>Block 65</a:t>
              </a:r>
              <a:endParaRPr lang="en-CA" sz="1200" b="1" dirty="0">
                <a:latin typeface="Corbel" pitchFamily="34" charset="0"/>
              </a:endParaRPr>
            </a:p>
          </p:txBody>
        </p:sp>
        <p:sp>
          <p:nvSpPr>
            <p:cNvPr id="54330" name="Rectangle 52"/>
            <p:cNvSpPr>
              <a:spLocks noChangeArrowheads="1"/>
            </p:cNvSpPr>
            <p:nvPr/>
          </p:nvSpPr>
          <p:spPr bwMode="auto">
            <a:xfrm>
              <a:off x="3235325" y="4800600"/>
              <a:ext cx="716543" cy="184666"/>
            </a:xfrm>
            <a:prstGeom prst="rect">
              <a:avLst/>
            </a:prstGeom>
            <a:noFill/>
            <a:ln w="9525">
              <a:noFill/>
              <a:miter lim="800000"/>
              <a:headEnd/>
              <a:tailEnd/>
            </a:ln>
          </p:spPr>
          <p:txBody>
            <a:bodyPr wrap="none" lIns="0" tIns="0" rIns="0" bIns="0">
              <a:spAutoFit/>
            </a:bodyPr>
            <a:lstStyle/>
            <a:p>
              <a:r>
                <a:rPr lang="en-CA" sz="1200" b="1" dirty="0">
                  <a:solidFill>
                    <a:srgbClr val="000000"/>
                  </a:solidFill>
                  <a:latin typeface="Nimbus Roman No9 L"/>
                </a:rPr>
                <a:t>Block 127</a:t>
              </a:r>
              <a:endParaRPr lang="en-CA" sz="1200" b="1" dirty="0">
                <a:latin typeface="Corbel" pitchFamily="34" charset="0"/>
              </a:endParaRPr>
            </a:p>
          </p:txBody>
        </p:sp>
        <p:sp>
          <p:nvSpPr>
            <p:cNvPr id="54331" name="Rectangle 53"/>
            <p:cNvSpPr>
              <a:spLocks noChangeArrowheads="1"/>
            </p:cNvSpPr>
            <p:nvPr/>
          </p:nvSpPr>
          <p:spPr bwMode="auto">
            <a:xfrm>
              <a:off x="3235325" y="5105400"/>
              <a:ext cx="716543" cy="184666"/>
            </a:xfrm>
            <a:prstGeom prst="rect">
              <a:avLst/>
            </a:prstGeom>
            <a:noFill/>
            <a:ln w="9525">
              <a:noFill/>
              <a:miter lim="800000"/>
              <a:headEnd/>
              <a:tailEnd/>
            </a:ln>
          </p:spPr>
          <p:txBody>
            <a:bodyPr wrap="none" lIns="0" tIns="0" rIns="0" bIns="0">
              <a:spAutoFit/>
            </a:bodyPr>
            <a:lstStyle/>
            <a:p>
              <a:r>
                <a:rPr lang="en-CA" sz="1200" b="1" dirty="0">
                  <a:solidFill>
                    <a:srgbClr val="000000"/>
                  </a:solidFill>
                  <a:latin typeface="Nimbus Roman No9 L"/>
                </a:rPr>
                <a:t>Block 128</a:t>
              </a:r>
              <a:endParaRPr lang="en-CA" sz="1200" b="1" dirty="0">
                <a:latin typeface="Corbel" pitchFamily="34" charset="0"/>
              </a:endParaRPr>
            </a:p>
          </p:txBody>
        </p:sp>
        <p:sp>
          <p:nvSpPr>
            <p:cNvPr id="54332" name="Rectangle 54"/>
            <p:cNvSpPr>
              <a:spLocks noChangeArrowheads="1"/>
            </p:cNvSpPr>
            <p:nvPr/>
          </p:nvSpPr>
          <p:spPr bwMode="auto">
            <a:xfrm>
              <a:off x="3235325" y="5453062"/>
              <a:ext cx="716543" cy="184666"/>
            </a:xfrm>
            <a:prstGeom prst="rect">
              <a:avLst/>
            </a:prstGeom>
            <a:noFill/>
            <a:ln w="9525">
              <a:noFill/>
              <a:miter lim="800000"/>
              <a:headEnd/>
              <a:tailEnd/>
            </a:ln>
          </p:spPr>
          <p:txBody>
            <a:bodyPr wrap="none" lIns="0" tIns="0" rIns="0" bIns="0">
              <a:spAutoFit/>
            </a:bodyPr>
            <a:lstStyle/>
            <a:p>
              <a:r>
                <a:rPr lang="en-CA" sz="1200" b="1" dirty="0">
                  <a:solidFill>
                    <a:srgbClr val="000000"/>
                  </a:solidFill>
                  <a:latin typeface="Nimbus Roman No9 L"/>
                </a:rPr>
                <a:t>Block</a:t>
              </a:r>
              <a:r>
                <a:rPr lang="en-CA" sz="1200" dirty="0">
                  <a:solidFill>
                    <a:srgbClr val="000000"/>
                  </a:solidFill>
                  <a:latin typeface="Nimbus Roman No9 L"/>
                </a:rPr>
                <a:t> </a:t>
              </a:r>
              <a:r>
                <a:rPr lang="en-CA" sz="1200" b="1" dirty="0">
                  <a:solidFill>
                    <a:srgbClr val="000000"/>
                  </a:solidFill>
                  <a:latin typeface="Nimbus Roman No9 L"/>
                </a:rPr>
                <a:t>129</a:t>
              </a:r>
              <a:endParaRPr lang="en-CA" sz="1200" b="1" dirty="0">
                <a:latin typeface="Corbel" pitchFamily="34" charset="0"/>
              </a:endParaRPr>
            </a:p>
          </p:txBody>
        </p:sp>
        <p:sp>
          <p:nvSpPr>
            <p:cNvPr id="54333" name="Rectangle 55"/>
            <p:cNvSpPr>
              <a:spLocks noChangeArrowheads="1"/>
            </p:cNvSpPr>
            <p:nvPr/>
          </p:nvSpPr>
          <p:spPr bwMode="auto">
            <a:xfrm>
              <a:off x="3205163" y="6480175"/>
              <a:ext cx="737381" cy="169277"/>
            </a:xfrm>
            <a:prstGeom prst="rect">
              <a:avLst/>
            </a:prstGeom>
            <a:noFill/>
            <a:ln w="9525">
              <a:noFill/>
              <a:miter lim="800000"/>
              <a:headEnd/>
              <a:tailEnd/>
            </a:ln>
          </p:spPr>
          <p:txBody>
            <a:bodyPr wrap="none" lIns="0" tIns="0" rIns="0" bIns="0">
              <a:spAutoFit/>
            </a:bodyPr>
            <a:lstStyle/>
            <a:p>
              <a:r>
                <a:rPr lang="en-CA" sz="1100" b="1" dirty="0">
                  <a:solidFill>
                    <a:srgbClr val="000000"/>
                  </a:solidFill>
                  <a:latin typeface="Nimbus Roman No9 L"/>
                </a:rPr>
                <a:t>Block 4095</a:t>
              </a:r>
              <a:endParaRPr lang="en-CA" sz="2400" b="1" dirty="0">
                <a:latin typeface="Corbel" pitchFamily="34" charset="0"/>
              </a:endParaRPr>
            </a:p>
          </p:txBody>
        </p:sp>
        <p:sp>
          <p:nvSpPr>
            <p:cNvPr id="54334" name="Freeform 65"/>
            <p:cNvSpPr>
              <a:spLocks/>
            </p:cNvSpPr>
            <p:nvPr/>
          </p:nvSpPr>
          <p:spPr bwMode="auto">
            <a:xfrm>
              <a:off x="2352675" y="3000375"/>
              <a:ext cx="544513" cy="271462"/>
            </a:xfrm>
            <a:custGeom>
              <a:avLst/>
              <a:gdLst>
                <a:gd name="T0" fmla="*/ 14 w 36"/>
                <a:gd name="T1" fmla="*/ 18 h 18"/>
                <a:gd name="T2" fmla="*/ 14 w 36"/>
                <a:gd name="T3" fmla="*/ 13 h 18"/>
                <a:gd name="T4" fmla="*/ 36 w 36"/>
                <a:gd name="T5" fmla="*/ 13 h 18"/>
                <a:gd name="T6" fmla="*/ 36 w 36"/>
                <a:gd name="T7" fmla="*/ 4 h 18"/>
                <a:gd name="T8" fmla="*/ 14 w 36"/>
                <a:gd name="T9" fmla="*/ 4 h 18"/>
                <a:gd name="T10" fmla="*/ 14 w 36"/>
                <a:gd name="T11" fmla="*/ 0 h 18"/>
                <a:gd name="T12" fmla="*/ 0 w 36"/>
                <a:gd name="T13" fmla="*/ 9 h 18"/>
                <a:gd name="T14" fmla="*/ 14 w 36"/>
                <a:gd name="T15" fmla="*/ 18 h 18"/>
                <a:gd name="T16" fmla="*/ 0 60000 65536"/>
                <a:gd name="T17" fmla="*/ 0 60000 65536"/>
                <a:gd name="T18" fmla="*/ 0 60000 65536"/>
                <a:gd name="T19" fmla="*/ 0 60000 65536"/>
                <a:gd name="T20" fmla="*/ 0 60000 65536"/>
                <a:gd name="T21" fmla="*/ 0 60000 65536"/>
                <a:gd name="T22" fmla="*/ 0 60000 65536"/>
                <a:gd name="T23" fmla="*/ 0 60000 65536"/>
                <a:gd name="T24" fmla="*/ 0 w 36"/>
                <a:gd name="T25" fmla="*/ 0 h 18"/>
                <a:gd name="T26" fmla="*/ 36 w 36"/>
                <a:gd name="T27" fmla="*/ 18 h 1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6" h="18">
                  <a:moveTo>
                    <a:pt x="14" y="18"/>
                  </a:moveTo>
                  <a:lnTo>
                    <a:pt x="14" y="13"/>
                  </a:lnTo>
                  <a:lnTo>
                    <a:pt x="36" y="13"/>
                  </a:lnTo>
                  <a:lnTo>
                    <a:pt x="36" y="4"/>
                  </a:lnTo>
                  <a:lnTo>
                    <a:pt x="14" y="4"/>
                  </a:lnTo>
                  <a:lnTo>
                    <a:pt x="14" y="0"/>
                  </a:lnTo>
                  <a:lnTo>
                    <a:pt x="0" y="9"/>
                  </a:lnTo>
                  <a:lnTo>
                    <a:pt x="14" y="18"/>
                  </a:lnTo>
                </a:path>
              </a:pathLst>
            </a:custGeom>
            <a:noFill/>
            <a:ln w="15875">
              <a:solidFill>
                <a:srgbClr val="000000"/>
              </a:solidFill>
              <a:prstDash val="solid"/>
              <a:round/>
              <a:headEnd/>
              <a:tailEnd/>
            </a:ln>
          </p:spPr>
          <p:txBody>
            <a:bodyPr/>
            <a:lstStyle/>
            <a:p>
              <a:endParaRPr lang="en-US" dirty="0"/>
            </a:p>
          </p:txBody>
        </p:sp>
        <p:sp>
          <p:nvSpPr>
            <p:cNvPr id="54335" name="Line 66"/>
            <p:cNvSpPr>
              <a:spLocks noChangeShapeType="1"/>
            </p:cNvSpPr>
            <p:nvPr/>
          </p:nvSpPr>
          <p:spPr bwMode="auto">
            <a:xfrm flipV="1">
              <a:off x="3009900" y="2279650"/>
              <a:ext cx="1588" cy="303212"/>
            </a:xfrm>
            <a:prstGeom prst="line">
              <a:avLst/>
            </a:prstGeom>
            <a:noFill/>
            <a:ln w="15875">
              <a:solidFill>
                <a:srgbClr val="000000"/>
              </a:solidFill>
              <a:round/>
              <a:headEnd/>
              <a:tailEnd/>
            </a:ln>
          </p:spPr>
          <p:txBody>
            <a:bodyPr/>
            <a:lstStyle/>
            <a:p>
              <a:endParaRPr lang="en-US" dirty="0"/>
            </a:p>
          </p:txBody>
        </p:sp>
        <p:sp>
          <p:nvSpPr>
            <p:cNvPr id="54336" name="Line 67"/>
            <p:cNvSpPr>
              <a:spLocks noChangeShapeType="1"/>
            </p:cNvSpPr>
            <p:nvPr/>
          </p:nvSpPr>
          <p:spPr bwMode="auto">
            <a:xfrm flipV="1">
              <a:off x="3009900" y="2673350"/>
              <a:ext cx="1588" cy="287337"/>
            </a:xfrm>
            <a:prstGeom prst="line">
              <a:avLst/>
            </a:prstGeom>
            <a:noFill/>
            <a:ln w="15875">
              <a:solidFill>
                <a:srgbClr val="000000"/>
              </a:solidFill>
              <a:round/>
              <a:headEnd/>
              <a:tailEnd/>
            </a:ln>
          </p:spPr>
          <p:txBody>
            <a:bodyPr/>
            <a:lstStyle/>
            <a:p>
              <a:endParaRPr lang="en-US" dirty="0"/>
            </a:p>
          </p:txBody>
        </p:sp>
        <p:sp>
          <p:nvSpPr>
            <p:cNvPr id="54337" name="Line 68"/>
            <p:cNvSpPr>
              <a:spLocks noChangeShapeType="1"/>
            </p:cNvSpPr>
            <p:nvPr/>
          </p:nvSpPr>
          <p:spPr bwMode="auto">
            <a:xfrm flipV="1">
              <a:off x="4037013" y="2279650"/>
              <a:ext cx="1587" cy="303212"/>
            </a:xfrm>
            <a:prstGeom prst="line">
              <a:avLst/>
            </a:prstGeom>
            <a:noFill/>
            <a:ln w="15875">
              <a:solidFill>
                <a:srgbClr val="000000"/>
              </a:solidFill>
              <a:round/>
              <a:headEnd/>
              <a:tailEnd/>
            </a:ln>
          </p:spPr>
          <p:txBody>
            <a:bodyPr/>
            <a:lstStyle/>
            <a:p>
              <a:endParaRPr lang="en-US" dirty="0"/>
            </a:p>
          </p:txBody>
        </p:sp>
        <p:sp>
          <p:nvSpPr>
            <p:cNvPr id="54338" name="Line 69"/>
            <p:cNvSpPr>
              <a:spLocks noChangeShapeType="1"/>
            </p:cNvSpPr>
            <p:nvPr/>
          </p:nvSpPr>
          <p:spPr bwMode="auto">
            <a:xfrm flipV="1">
              <a:off x="4037013" y="2673350"/>
              <a:ext cx="1587" cy="287337"/>
            </a:xfrm>
            <a:prstGeom prst="line">
              <a:avLst/>
            </a:prstGeom>
            <a:noFill/>
            <a:ln w="15875">
              <a:solidFill>
                <a:srgbClr val="000000"/>
              </a:solidFill>
              <a:round/>
              <a:headEnd/>
              <a:tailEnd/>
            </a:ln>
          </p:spPr>
          <p:txBody>
            <a:bodyPr/>
            <a:lstStyle/>
            <a:p>
              <a:endParaRPr lang="en-US" dirty="0"/>
            </a:p>
          </p:txBody>
        </p:sp>
        <p:sp>
          <p:nvSpPr>
            <p:cNvPr id="54339" name="Line 70"/>
            <p:cNvSpPr>
              <a:spLocks noChangeShapeType="1"/>
            </p:cNvSpPr>
            <p:nvPr/>
          </p:nvSpPr>
          <p:spPr bwMode="auto">
            <a:xfrm flipH="1">
              <a:off x="2949575" y="2552700"/>
              <a:ext cx="104775" cy="60325"/>
            </a:xfrm>
            <a:prstGeom prst="line">
              <a:avLst/>
            </a:prstGeom>
            <a:noFill/>
            <a:ln w="15875">
              <a:solidFill>
                <a:srgbClr val="000000"/>
              </a:solidFill>
              <a:round/>
              <a:headEnd/>
              <a:tailEnd/>
            </a:ln>
          </p:spPr>
          <p:txBody>
            <a:bodyPr/>
            <a:lstStyle/>
            <a:p>
              <a:endParaRPr lang="en-US" dirty="0"/>
            </a:p>
          </p:txBody>
        </p:sp>
        <p:sp>
          <p:nvSpPr>
            <p:cNvPr id="54340" name="Line 71"/>
            <p:cNvSpPr>
              <a:spLocks noChangeShapeType="1"/>
            </p:cNvSpPr>
            <p:nvPr/>
          </p:nvSpPr>
          <p:spPr bwMode="auto">
            <a:xfrm flipH="1">
              <a:off x="2949575" y="2643187"/>
              <a:ext cx="104775" cy="44450"/>
            </a:xfrm>
            <a:prstGeom prst="line">
              <a:avLst/>
            </a:prstGeom>
            <a:noFill/>
            <a:ln w="15875">
              <a:solidFill>
                <a:srgbClr val="000000"/>
              </a:solidFill>
              <a:round/>
              <a:headEnd/>
              <a:tailEnd/>
            </a:ln>
          </p:spPr>
          <p:txBody>
            <a:bodyPr/>
            <a:lstStyle/>
            <a:p>
              <a:endParaRPr lang="en-US" dirty="0"/>
            </a:p>
          </p:txBody>
        </p:sp>
        <p:sp>
          <p:nvSpPr>
            <p:cNvPr id="54341" name="Line 72"/>
            <p:cNvSpPr>
              <a:spLocks noChangeShapeType="1"/>
            </p:cNvSpPr>
            <p:nvPr/>
          </p:nvSpPr>
          <p:spPr bwMode="auto">
            <a:xfrm flipH="1">
              <a:off x="3976688" y="2552700"/>
              <a:ext cx="104775" cy="60325"/>
            </a:xfrm>
            <a:prstGeom prst="line">
              <a:avLst/>
            </a:prstGeom>
            <a:noFill/>
            <a:ln w="15875">
              <a:solidFill>
                <a:srgbClr val="000000"/>
              </a:solidFill>
              <a:round/>
              <a:headEnd/>
              <a:tailEnd/>
            </a:ln>
          </p:spPr>
          <p:txBody>
            <a:bodyPr/>
            <a:lstStyle/>
            <a:p>
              <a:endParaRPr lang="en-US" dirty="0"/>
            </a:p>
          </p:txBody>
        </p:sp>
        <p:sp>
          <p:nvSpPr>
            <p:cNvPr id="54342" name="Line 73"/>
            <p:cNvSpPr>
              <a:spLocks noChangeShapeType="1"/>
            </p:cNvSpPr>
            <p:nvPr/>
          </p:nvSpPr>
          <p:spPr bwMode="auto">
            <a:xfrm flipH="1">
              <a:off x="3976688" y="2643187"/>
              <a:ext cx="104775" cy="44450"/>
            </a:xfrm>
            <a:prstGeom prst="line">
              <a:avLst/>
            </a:prstGeom>
            <a:noFill/>
            <a:ln w="15875">
              <a:solidFill>
                <a:srgbClr val="000000"/>
              </a:solidFill>
              <a:round/>
              <a:headEnd/>
              <a:tailEnd/>
            </a:ln>
          </p:spPr>
          <p:txBody>
            <a:bodyPr/>
            <a:lstStyle/>
            <a:p>
              <a:endParaRPr lang="en-US" dirty="0"/>
            </a:p>
          </p:txBody>
        </p:sp>
        <p:sp>
          <p:nvSpPr>
            <p:cNvPr id="54343" name="Line 74"/>
            <p:cNvSpPr>
              <a:spLocks noChangeShapeType="1"/>
            </p:cNvSpPr>
            <p:nvPr/>
          </p:nvSpPr>
          <p:spPr bwMode="auto">
            <a:xfrm flipV="1">
              <a:off x="3009900" y="5710237"/>
              <a:ext cx="1588" cy="303213"/>
            </a:xfrm>
            <a:prstGeom prst="line">
              <a:avLst/>
            </a:prstGeom>
            <a:noFill/>
            <a:ln w="15875">
              <a:solidFill>
                <a:srgbClr val="000000"/>
              </a:solidFill>
              <a:round/>
              <a:headEnd/>
              <a:tailEnd/>
            </a:ln>
          </p:spPr>
          <p:txBody>
            <a:bodyPr/>
            <a:lstStyle/>
            <a:p>
              <a:endParaRPr lang="en-US" dirty="0"/>
            </a:p>
          </p:txBody>
        </p:sp>
        <p:sp>
          <p:nvSpPr>
            <p:cNvPr id="54344" name="Line 75"/>
            <p:cNvSpPr>
              <a:spLocks noChangeShapeType="1"/>
            </p:cNvSpPr>
            <p:nvPr/>
          </p:nvSpPr>
          <p:spPr bwMode="auto">
            <a:xfrm flipV="1">
              <a:off x="3009900" y="6088062"/>
              <a:ext cx="1588" cy="301625"/>
            </a:xfrm>
            <a:prstGeom prst="line">
              <a:avLst/>
            </a:prstGeom>
            <a:noFill/>
            <a:ln w="15875">
              <a:solidFill>
                <a:srgbClr val="000000"/>
              </a:solidFill>
              <a:round/>
              <a:headEnd/>
              <a:tailEnd/>
            </a:ln>
          </p:spPr>
          <p:txBody>
            <a:bodyPr/>
            <a:lstStyle/>
            <a:p>
              <a:endParaRPr lang="en-US" dirty="0"/>
            </a:p>
          </p:txBody>
        </p:sp>
        <p:sp>
          <p:nvSpPr>
            <p:cNvPr id="54345" name="Line 76"/>
            <p:cNvSpPr>
              <a:spLocks noChangeShapeType="1"/>
            </p:cNvSpPr>
            <p:nvPr/>
          </p:nvSpPr>
          <p:spPr bwMode="auto">
            <a:xfrm flipV="1">
              <a:off x="4037013" y="5710237"/>
              <a:ext cx="1587" cy="303213"/>
            </a:xfrm>
            <a:prstGeom prst="line">
              <a:avLst/>
            </a:prstGeom>
            <a:noFill/>
            <a:ln w="15875">
              <a:solidFill>
                <a:srgbClr val="000000"/>
              </a:solidFill>
              <a:round/>
              <a:headEnd/>
              <a:tailEnd/>
            </a:ln>
          </p:spPr>
          <p:txBody>
            <a:bodyPr/>
            <a:lstStyle/>
            <a:p>
              <a:endParaRPr lang="en-US" dirty="0"/>
            </a:p>
          </p:txBody>
        </p:sp>
        <p:sp>
          <p:nvSpPr>
            <p:cNvPr id="54346" name="Line 77"/>
            <p:cNvSpPr>
              <a:spLocks noChangeShapeType="1"/>
            </p:cNvSpPr>
            <p:nvPr/>
          </p:nvSpPr>
          <p:spPr bwMode="auto">
            <a:xfrm flipV="1">
              <a:off x="4037013" y="6088062"/>
              <a:ext cx="1587" cy="301625"/>
            </a:xfrm>
            <a:prstGeom prst="line">
              <a:avLst/>
            </a:prstGeom>
            <a:noFill/>
            <a:ln w="15875">
              <a:solidFill>
                <a:srgbClr val="000000"/>
              </a:solidFill>
              <a:round/>
              <a:headEnd/>
              <a:tailEnd/>
            </a:ln>
          </p:spPr>
          <p:txBody>
            <a:bodyPr/>
            <a:lstStyle/>
            <a:p>
              <a:endParaRPr lang="en-US" dirty="0"/>
            </a:p>
          </p:txBody>
        </p:sp>
        <p:sp>
          <p:nvSpPr>
            <p:cNvPr id="54347" name="Line 78"/>
            <p:cNvSpPr>
              <a:spLocks noChangeShapeType="1"/>
            </p:cNvSpPr>
            <p:nvPr/>
          </p:nvSpPr>
          <p:spPr bwMode="auto">
            <a:xfrm flipH="1">
              <a:off x="2949575" y="5981700"/>
              <a:ext cx="104775" cy="46037"/>
            </a:xfrm>
            <a:prstGeom prst="line">
              <a:avLst/>
            </a:prstGeom>
            <a:noFill/>
            <a:ln w="15875">
              <a:solidFill>
                <a:srgbClr val="000000"/>
              </a:solidFill>
              <a:round/>
              <a:headEnd/>
              <a:tailEnd/>
            </a:ln>
          </p:spPr>
          <p:txBody>
            <a:bodyPr/>
            <a:lstStyle/>
            <a:p>
              <a:endParaRPr lang="en-US" dirty="0"/>
            </a:p>
          </p:txBody>
        </p:sp>
        <p:sp>
          <p:nvSpPr>
            <p:cNvPr id="54348" name="Line 79"/>
            <p:cNvSpPr>
              <a:spLocks noChangeShapeType="1"/>
            </p:cNvSpPr>
            <p:nvPr/>
          </p:nvSpPr>
          <p:spPr bwMode="auto">
            <a:xfrm flipH="1">
              <a:off x="2949575" y="6057900"/>
              <a:ext cx="104775" cy="60325"/>
            </a:xfrm>
            <a:prstGeom prst="line">
              <a:avLst/>
            </a:prstGeom>
            <a:noFill/>
            <a:ln w="15875">
              <a:solidFill>
                <a:srgbClr val="000000"/>
              </a:solidFill>
              <a:round/>
              <a:headEnd/>
              <a:tailEnd/>
            </a:ln>
          </p:spPr>
          <p:txBody>
            <a:bodyPr/>
            <a:lstStyle/>
            <a:p>
              <a:endParaRPr lang="en-US" dirty="0"/>
            </a:p>
          </p:txBody>
        </p:sp>
        <p:sp>
          <p:nvSpPr>
            <p:cNvPr id="54349" name="Line 80"/>
            <p:cNvSpPr>
              <a:spLocks noChangeShapeType="1"/>
            </p:cNvSpPr>
            <p:nvPr/>
          </p:nvSpPr>
          <p:spPr bwMode="auto">
            <a:xfrm flipH="1">
              <a:off x="3976688" y="5981700"/>
              <a:ext cx="104775" cy="46037"/>
            </a:xfrm>
            <a:prstGeom prst="line">
              <a:avLst/>
            </a:prstGeom>
            <a:noFill/>
            <a:ln w="15875">
              <a:solidFill>
                <a:srgbClr val="000000"/>
              </a:solidFill>
              <a:round/>
              <a:headEnd/>
              <a:tailEnd/>
            </a:ln>
          </p:spPr>
          <p:txBody>
            <a:bodyPr/>
            <a:lstStyle/>
            <a:p>
              <a:endParaRPr lang="en-US" dirty="0"/>
            </a:p>
          </p:txBody>
        </p:sp>
        <p:sp>
          <p:nvSpPr>
            <p:cNvPr id="54350" name="Line 81"/>
            <p:cNvSpPr>
              <a:spLocks noChangeShapeType="1"/>
            </p:cNvSpPr>
            <p:nvPr/>
          </p:nvSpPr>
          <p:spPr bwMode="auto">
            <a:xfrm flipH="1">
              <a:off x="3976688" y="6057900"/>
              <a:ext cx="104775" cy="60325"/>
            </a:xfrm>
            <a:prstGeom prst="line">
              <a:avLst/>
            </a:prstGeom>
            <a:noFill/>
            <a:ln w="15875">
              <a:solidFill>
                <a:srgbClr val="000000"/>
              </a:solidFill>
              <a:round/>
              <a:headEnd/>
              <a:tailEnd/>
            </a:ln>
          </p:spPr>
          <p:txBody>
            <a:bodyPr/>
            <a:lstStyle/>
            <a:p>
              <a:endParaRPr lang="en-US" dirty="0"/>
            </a:p>
          </p:txBody>
        </p:sp>
        <p:sp>
          <p:nvSpPr>
            <p:cNvPr id="54351" name="Line 82"/>
            <p:cNvSpPr>
              <a:spLocks noChangeShapeType="1"/>
            </p:cNvSpPr>
            <p:nvPr/>
          </p:nvSpPr>
          <p:spPr bwMode="auto">
            <a:xfrm flipV="1">
              <a:off x="3009900" y="4002087"/>
              <a:ext cx="1588" cy="287338"/>
            </a:xfrm>
            <a:prstGeom prst="line">
              <a:avLst/>
            </a:prstGeom>
            <a:noFill/>
            <a:ln w="15875">
              <a:solidFill>
                <a:srgbClr val="000000"/>
              </a:solidFill>
              <a:round/>
              <a:headEnd/>
              <a:tailEnd/>
            </a:ln>
          </p:spPr>
          <p:txBody>
            <a:bodyPr/>
            <a:lstStyle/>
            <a:p>
              <a:endParaRPr lang="en-US" dirty="0"/>
            </a:p>
          </p:txBody>
        </p:sp>
        <p:sp>
          <p:nvSpPr>
            <p:cNvPr id="54352" name="Line 83"/>
            <p:cNvSpPr>
              <a:spLocks noChangeShapeType="1"/>
            </p:cNvSpPr>
            <p:nvPr/>
          </p:nvSpPr>
          <p:spPr bwMode="auto">
            <a:xfrm flipV="1">
              <a:off x="3009900" y="4379912"/>
              <a:ext cx="1588" cy="303213"/>
            </a:xfrm>
            <a:prstGeom prst="line">
              <a:avLst/>
            </a:prstGeom>
            <a:noFill/>
            <a:ln w="15875">
              <a:solidFill>
                <a:srgbClr val="000000"/>
              </a:solidFill>
              <a:round/>
              <a:headEnd/>
              <a:tailEnd/>
            </a:ln>
          </p:spPr>
          <p:txBody>
            <a:bodyPr/>
            <a:lstStyle/>
            <a:p>
              <a:endParaRPr lang="en-US" dirty="0"/>
            </a:p>
          </p:txBody>
        </p:sp>
        <p:sp>
          <p:nvSpPr>
            <p:cNvPr id="54353" name="Line 84"/>
            <p:cNvSpPr>
              <a:spLocks noChangeShapeType="1"/>
            </p:cNvSpPr>
            <p:nvPr/>
          </p:nvSpPr>
          <p:spPr bwMode="auto">
            <a:xfrm flipV="1">
              <a:off x="4037013" y="4002087"/>
              <a:ext cx="1587" cy="287338"/>
            </a:xfrm>
            <a:prstGeom prst="line">
              <a:avLst/>
            </a:prstGeom>
            <a:noFill/>
            <a:ln w="15875">
              <a:solidFill>
                <a:srgbClr val="000000"/>
              </a:solidFill>
              <a:round/>
              <a:headEnd/>
              <a:tailEnd/>
            </a:ln>
          </p:spPr>
          <p:txBody>
            <a:bodyPr/>
            <a:lstStyle/>
            <a:p>
              <a:endParaRPr lang="en-US" dirty="0"/>
            </a:p>
          </p:txBody>
        </p:sp>
        <p:sp>
          <p:nvSpPr>
            <p:cNvPr id="54354" name="Line 85"/>
            <p:cNvSpPr>
              <a:spLocks noChangeShapeType="1"/>
            </p:cNvSpPr>
            <p:nvPr/>
          </p:nvSpPr>
          <p:spPr bwMode="auto">
            <a:xfrm flipV="1">
              <a:off x="4037013" y="4379912"/>
              <a:ext cx="1587" cy="303213"/>
            </a:xfrm>
            <a:prstGeom prst="line">
              <a:avLst/>
            </a:prstGeom>
            <a:noFill/>
            <a:ln w="15875">
              <a:solidFill>
                <a:srgbClr val="000000"/>
              </a:solidFill>
              <a:round/>
              <a:headEnd/>
              <a:tailEnd/>
            </a:ln>
          </p:spPr>
          <p:txBody>
            <a:bodyPr/>
            <a:lstStyle/>
            <a:p>
              <a:endParaRPr lang="en-US" dirty="0"/>
            </a:p>
          </p:txBody>
        </p:sp>
        <p:sp>
          <p:nvSpPr>
            <p:cNvPr id="54355" name="Line 86"/>
            <p:cNvSpPr>
              <a:spLocks noChangeShapeType="1"/>
            </p:cNvSpPr>
            <p:nvPr/>
          </p:nvSpPr>
          <p:spPr bwMode="auto">
            <a:xfrm flipH="1">
              <a:off x="2949575" y="4275137"/>
              <a:ext cx="104775" cy="44450"/>
            </a:xfrm>
            <a:prstGeom prst="line">
              <a:avLst/>
            </a:prstGeom>
            <a:noFill/>
            <a:ln w="15875">
              <a:solidFill>
                <a:srgbClr val="000000"/>
              </a:solidFill>
              <a:round/>
              <a:headEnd/>
              <a:tailEnd/>
            </a:ln>
          </p:spPr>
          <p:txBody>
            <a:bodyPr/>
            <a:lstStyle/>
            <a:p>
              <a:endParaRPr lang="en-US" dirty="0"/>
            </a:p>
          </p:txBody>
        </p:sp>
        <p:sp>
          <p:nvSpPr>
            <p:cNvPr id="54356" name="Line 87"/>
            <p:cNvSpPr>
              <a:spLocks noChangeShapeType="1"/>
            </p:cNvSpPr>
            <p:nvPr/>
          </p:nvSpPr>
          <p:spPr bwMode="auto">
            <a:xfrm flipH="1">
              <a:off x="2949575" y="4349750"/>
              <a:ext cx="104775" cy="46037"/>
            </a:xfrm>
            <a:prstGeom prst="line">
              <a:avLst/>
            </a:prstGeom>
            <a:noFill/>
            <a:ln w="15875">
              <a:solidFill>
                <a:srgbClr val="000000"/>
              </a:solidFill>
              <a:round/>
              <a:headEnd/>
              <a:tailEnd/>
            </a:ln>
          </p:spPr>
          <p:txBody>
            <a:bodyPr/>
            <a:lstStyle/>
            <a:p>
              <a:endParaRPr lang="en-US" dirty="0"/>
            </a:p>
          </p:txBody>
        </p:sp>
        <p:sp>
          <p:nvSpPr>
            <p:cNvPr id="54357" name="Line 88"/>
            <p:cNvSpPr>
              <a:spLocks noChangeShapeType="1"/>
            </p:cNvSpPr>
            <p:nvPr/>
          </p:nvSpPr>
          <p:spPr bwMode="auto">
            <a:xfrm flipH="1">
              <a:off x="3976688" y="4275137"/>
              <a:ext cx="104775" cy="44450"/>
            </a:xfrm>
            <a:prstGeom prst="line">
              <a:avLst/>
            </a:prstGeom>
            <a:noFill/>
            <a:ln w="15875">
              <a:solidFill>
                <a:srgbClr val="000000"/>
              </a:solidFill>
              <a:round/>
              <a:headEnd/>
              <a:tailEnd/>
            </a:ln>
          </p:spPr>
          <p:txBody>
            <a:bodyPr/>
            <a:lstStyle/>
            <a:p>
              <a:endParaRPr lang="en-US" dirty="0"/>
            </a:p>
          </p:txBody>
        </p:sp>
        <p:sp>
          <p:nvSpPr>
            <p:cNvPr id="54358" name="Line 89"/>
            <p:cNvSpPr>
              <a:spLocks noChangeShapeType="1"/>
            </p:cNvSpPr>
            <p:nvPr/>
          </p:nvSpPr>
          <p:spPr bwMode="auto">
            <a:xfrm flipH="1">
              <a:off x="3976688" y="4349750"/>
              <a:ext cx="104775" cy="46037"/>
            </a:xfrm>
            <a:prstGeom prst="line">
              <a:avLst/>
            </a:prstGeom>
            <a:noFill/>
            <a:ln w="15875">
              <a:solidFill>
                <a:srgbClr val="000000"/>
              </a:solidFill>
              <a:round/>
              <a:headEnd/>
              <a:tailEnd/>
            </a:ln>
          </p:spPr>
          <p:txBody>
            <a:bodyPr/>
            <a:lstStyle/>
            <a:p>
              <a:endParaRPr lang="en-US" dirty="0"/>
            </a:p>
          </p:txBody>
        </p:sp>
        <p:grpSp>
          <p:nvGrpSpPr>
            <p:cNvPr id="4" name="Group 120"/>
            <p:cNvGrpSpPr>
              <a:grpSpLocks/>
            </p:cNvGrpSpPr>
            <p:nvPr/>
          </p:nvGrpSpPr>
          <p:grpSpPr bwMode="auto">
            <a:xfrm>
              <a:off x="860425" y="4910137"/>
              <a:ext cx="1631950" cy="785813"/>
              <a:chOff x="634" y="2853"/>
              <a:chExt cx="1028" cy="495"/>
            </a:xfrm>
          </p:grpSpPr>
          <p:sp>
            <p:nvSpPr>
              <p:cNvPr id="251" name="Rectangle 98"/>
              <p:cNvSpPr>
                <a:spLocks noChangeArrowheads="1"/>
              </p:cNvSpPr>
              <p:nvPr/>
            </p:nvSpPr>
            <p:spPr bwMode="auto">
              <a:xfrm>
                <a:off x="634" y="2996"/>
                <a:ext cx="1028" cy="162"/>
              </a:xfrm>
              <a:prstGeom prst="rect">
                <a:avLst/>
              </a:prstGeom>
              <a:noFill/>
              <a:ln w="28575">
                <a:solidFill>
                  <a:schemeClr val="accent1">
                    <a:lumMod val="75000"/>
                  </a:schemeClr>
                </a:solidFill>
                <a:miter lim="800000"/>
                <a:headEnd/>
                <a:tailEnd/>
              </a:ln>
            </p:spPr>
            <p:txBody>
              <a:bodyPr/>
              <a:lstStyle/>
              <a:p>
                <a:pPr fontAlgn="auto">
                  <a:spcBef>
                    <a:spcPts val="0"/>
                  </a:spcBef>
                  <a:spcAft>
                    <a:spcPts val="0"/>
                  </a:spcAft>
                  <a:defRPr/>
                </a:pPr>
                <a:endParaRPr lang="en-US" dirty="0">
                  <a:latin typeface="+mn-lt"/>
                </a:endParaRPr>
              </a:p>
            </p:txBody>
          </p:sp>
          <p:sp>
            <p:nvSpPr>
              <p:cNvPr id="252" name="Line 99"/>
              <p:cNvSpPr>
                <a:spLocks noChangeShapeType="1"/>
              </p:cNvSpPr>
              <p:nvPr/>
            </p:nvSpPr>
            <p:spPr bwMode="auto">
              <a:xfrm flipV="1">
                <a:off x="957" y="2996"/>
                <a:ext cx="1" cy="162"/>
              </a:xfrm>
              <a:prstGeom prst="line">
                <a:avLst/>
              </a:prstGeom>
              <a:noFill/>
              <a:ln w="28575">
                <a:solidFill>
                  <a:schemeClr val="accent1">
                    <a:lumMod val="75000"/>
                  </a:schemeClr>
                </a:solidFill>
                <a:round/>
                <a:headEnd/>
                <a:tailEnd/>
              </a:ln>
            </p:spPr>
            <p:txBody>
              <a:bodyPr/>
              <a:lstStyle/>
              <a:p>
                <a:pPr fontAlgn="auto">
                  <a:spcBef>
                    <a:spcPts val="0"/>
                  </a:spcBef>
                  <a:spcAft>
                    <a:spcPts val="0"/>
                  </a:spcAft>
                  <a:defRPr/>
                </a:pPr>
                <a:endParaRPr lang="en-US" dirty="0">
                  <a:latin typeface="+mn-lt"/>
                </a:endParaRPr>
              </a:p>
            </p:txBody>
          </p:sp>
          <p:sp>
            <p:nvSpPr>
              <p:cNvPr id="253" name="Line 100"/>
              <p:cNvSpPr>
                <a:spLocks noChangeShapeType="1"/>
              </p:cNvSpPr>
              <p:nvPr/>
            </p:nvSpPr>
            <p:spPr bwMode="auto">
              <a:xfrm flipV="1">
                <a:off x="1386" y="2996"/>
                <a:ext cx="1" cy="162"/>
              </a:xfrm>
              <a:prstGeom prst="line">
                <a:avLst/>
              </a:prstGeom>
              <a:noFill/>
              <a:ln w="28575">
                <a:solidFill>
                  <a:schemeClr val="accent1">
                    <a:lumMod val="75000"/>
                  </a:schemeClr>
                </a:solidFill>
                <a:round/>
                <a:headEnd/>
                <a:tailEnd/>
              </a:ln>
            </p:spPr>
            <p:txBody>
              <a:bodyPr/>
              <a:lstStyle/>
              <a:p>
                <a:pPr fontAlgn="auto">
                  <a:spcBef>
                    <a:spcPts val="0"/>
                  </a:spcBef>
                  <a:spcAft>
                    <a:spcPts val="0"/>
                  </a:spcAft>
                  <a:defRPr/>
                </a:pPr>
                <a:endParaRPr lang="en-US" dirty="0">
                  <a:latin typeface="+mn-lt"/>
                </a:endParaRPr>
              </a:p>
            </p:txBody>
          </p:sp>
          <p:sp>
            <p:nvSpPr>
              <p:cNvPr id="54391" name="Rectangle 101"/>
              <p:cNvSpPr>
                <a:spLocks noChangeArrowheads="1"/>
              </p:cNvSpPr>
              <p:nvPr/>
            </p:nvSpPr>
            <p:spPr bwMode="auto">
              <a:xfrm>
                <a:off x="1148" y="3015"/>
                <a:ext cx="49" cy="107"/>
              </a:xfrm>
              <a:prstGeom prst="rect">
                <a:avLst/>
              </a:prstGeom>
              <a:noFill/>
              <a:ln w="9525">
                <a:noFill/>
                <a:miter lim="800000"/>
                <a:headEnd/>
                <a:tailEnd/>
              </a:ln>
            </p:spPr>
            <p:txBody>
              <a:bodyPr wrap="none" lIns="0" tIns="0" rIns="0" bIns="0">
                <a:spAutoFit/>
              </a:bodyPr>
              <a:lstStyle/>
              <a:p>
                <a:r>
                  <a:rPr lang="en-CA" sz="1100" dirty="0" smtClean="0">
                    <a:solidFill>
                      <a:srgbClr val="000000"/>
                    </a:solidFill>
                    <a:latin typeface="Nimbus Roman No9 L"/>
                  </a:rPr>
                  <a:t>6</a:t>
                </a:r>
                <a:endParaRPr lang="en-CA" sz="2400" dirty="0">
                  <a:latin typeface="Corbel" pitchFamily="34" charset="0"/>
                </a:endParaRPr>
              </a:p>
            </p:txBody>
          </p:sp>
          <p:sp>
            <p:nvSpPr>
              <p:cNvPr id="54392" name="Rectangle 102"/>
              <p:cNvSpPr>
                <a:spLocks noChangeArrowheads="1"/>
              </p:cNvSpPr>
              <p:nvPr/>
            </p:nvSpPr>
            <p:spPr bwMode="auto">
              <a:xfrm>
                <a:off x="1500" y="3015"/>
                <a:ext cx="44" cy="106"/>
              </a:xfrm>
              <a:prstGeom prst="rect">
                <a:avLst/>
              </a:prstGeom>
              <a:noFill/>
              <a:ln w="9525">
                <a:noFill/>
                <a:miter lim="800000"/>
                <a:headEnd/>
                <a:tailEnd/>
              </a:ln>
            </p:spPr>
            <p:txBody>
              <a:bodyPr wrap="none" lIns="0" tIns="0" rIns="0" bIns="0">
                <a:spAutoFit/>
              </a:bodyPr>
              <a:lstStyle/>
              <a:p>
                <a:r>
                  <a:rPr lang="en-CA" sz="1100" dirty="0">
                    <a:solidFill>
                      <a:srgbClr val="000000"/>
                    </a:solidFill>
                    <a:latin typeface="Nimbus Roman No9 L"/>
                  </a:rPr>
                  <a:t>4</a:t>
                </a:r>
                <a:endParaRPr lang="en-CA" sz="2400" dirty="0">
                  <a:latin typeface="Corbel" pitchFamily="34" charset="0"/>
                </a:endParaRPr>
              </a:p>
            </p:txBody>
          </p:sp>
          <p:sp>
            <p:nvSpPr>
              <p:cNvPr id="54393" name="Rectangle 103"/>
              <p:cNvSpPr>
                <a:spLocks noChangeArrowheads="1"/>
              </p:cNvSpPr>
              <p:nvPr/>
            </p:nvSpPr>
            <p:spPr bwMode="auto">
              <a:xfrm>
                <a:off x="787" y="3242"/>
                <a:ext cx="784" cy="106"/>
              </a:xfrm>
              <a:prstGeom prst="rect">
                <a:avLst/>
              </a:prstGeom>
              <a:noFill/>
              <a:ln w="9525">
                <a:noFill/>
                <a:miter lim="800000"/>
                <a:headEnd/>
                <a:tailEnd/>
              </a:ln>
            </p:spPr>
            <p:txBody>
              <a:bodyPr wrap="none" lIns="0" tIns="0" rIns="0" bIns="0">
                <a:spAutoFit/>
              </a:bodyPr>
              <a:lstStyle/>
              <a:p>
                <a:r>
                  <a:rPr lang="en-CA" sz="1100" dirty="0">
                    <a:solidFill>
                      <a:srgbClr val="000000"/>
                    </a:solidFill>
                    <a:latin typeface="Nimbus Roman No9 L"/>
                  </a:rPr>
                  <a:t>Main memory address</a:t>
                </a:r>
                <a:endParaRPr lang="en-CA" sz="2400" dirty="0">
                  <a:latin typeface="Corbel" pitchFamily="34" charset="0"/>
                </a:endParaRPr>
              </a:p>
            </p:txBody>
          </p:sp>
          <p:sp>
            <p:nvSpPr>
              <p:cNvPr id="54394" name="Rectangle 104"/>
              <p:cNvSpPr>
                <a:spLocks noChangeArrowheads="1"/>
              </p:cNvSpPr>
              <p:nvPr/>
            </p:nvSpPr>
            <p:spPr bwMode="auto">
              <a:xfrm>
                <a:off x="729" y="2853"/>
                <a:ext cx="54" cy="106"/>
              </a:xfrm>
              <a:prstGeom prst="rect">
                <a:avLst/>
              </a:prstGeom>
              <a:noFill/>
              <a:ln w="9525">
                <a:noFill/>
                <a:miter lim="800000"/>
                <a:headEnd/>
                <a:tailEnd/>
              </a:ln>
            </p:spPr>
            <p:txBody>
              <a:bodyPr wrap="none" lIns="0" tIns="0" rIns="0" bIns="0">
                <a:spAutoFit/>
              </a:bodyPr>
              <a:lstStyle/>
              <a:p>
                <a:r>
                  <a:rPr lang="en-CA" sz="1100" dirty="0">
                    <a:solidFill>
                      <a:srgbClr val="000000"/>
                    </a:solidFill>
                    <a:latin typeface="Nimbus Roman No9 L"/>
                  </a:rPr>
                  <a:t>T</a:t>
                </a:r>
                <a:endParaRPr lang="en-CA" sz="2400" dirty="0">
                  <a:latin typeface="Corbel" pitchFamily="34" charset="0"/>
                </a:endParaRPr>
              </a:p>
            </p:txBody>
          </p:sp>
          <p:sp>
            <p:nvSpPr>
              <p:cNvPr id="54395" name="Rectangle 105"/>
              <p:cNvSpPr>
                <a:spLocks noChangeArrowheads="1"/>
              </p:cNvSpPr>
              <p:nvPr/>
            </p:nvSpPr>
            <p:spPr bwMode="auto">
              <a:xfrm>
                <a:off x="776" y="2853"/>
                <a:ext cx="83" cy="106"/>
              </a:xfrm>
              <a:prstGeom prst="rect">
                <a:avLst/>
              </a:prstGeom>
              <a:noFill/>
              <a:ln w="9525">
                <a:noFill/>
                <a:miter lim="800000"/>
                <a:headEnd/>
                <a:tailEnd/>
              </a:ln>
            </p:spPr>
            <p:txBody>
              <a:bodyPr wrap="none" lIns="0" tIns="0" rIns="0" bIns="0">
                <a:spAutoFit/>
              </a:bodyPr>
              <a:lstStyle/>
              <a:p>
                <a:r>
                  <a:rPr lang="en-CA" sz="1100" dirty="0" err="1">
                    <a:solidFill>
                      <a:srgbClr val="000000"/>
                    </a:solidFill>
                    <a:latin typeface="Nimbus Roman No9 L"/>
                  </a:rPr>
                  <a:t>ag</a:t>
                </a:r>
                <a:endParaRPr lang="en-CA" sz="2400" dirty="0">
                  <a:latin typeface="Corbel" pitchFamily="34" charset="0"/>
                </a:endParaRPr>
              </a:p>
            </p:txBody>
          </p:sp>
          <p:sp>
            <p:nvSpPr>
              <p:cNvPr id="54396" name="Rectangle 106"/>
              <p:cNvSpPr>
                <a:spLocks noChangeArrowheads="1"/>
              </p:cNvSpPr>
              <p:nvPr/>
            </p:nvSpPr>
            <p:spPr bwMode="auto">
              <a:xfrm>
                <a:off x="1071" y="2853"/>
                <a:ext cx="133" cy="107"/>
              </a:xfrm>
              <a:prstGeom prst="rect">
                <a:avLst/>
              </a:prstGeom>
              <a:noFill/>
              <a:ln w="9525">
                <a:noFill/>
                <a:miter lim="800000"/>
                <a:headEnd/>
                <a:tailEnd/>
              </a:ln>
            </p:spPr>
            <p:txBody>
              <a:bodyPr wrap="none" lIns="0" tIns="0" rIns="0" bIns="0">
                <a:spAutoFit/>
              </a:bodyPr>
              <a:lstStyle/>
              <a:p>
                <a:r>
                  <a:rPr lang="en-CA" sz="1100" dirty="0" smtClean="0">
                    <a:solidFill>
                      <a:srgbClr val="000000"/>
                    </a:solidFill>
                    <a:latin typeface="Nimbus Roman No9 L"/>
                  </a:rPr>
                  <a:t>Set</a:t>
                </a:r>
                <a:endParaRPr lang="en-CA" sz="2400" dirty="0">
                  <a:latin typeface="Corbel" pitchFamily="34" charset="0"/>
                </a:endParaRPr>
              </a:p>
            </p:txBody>
          </p:sp>
          <p:sp>
            <p:nvSpPr>
              <p:cNvPr id="54397" name="Rectangle 107"/>
              <p:cNvSpPr>
                <a:spLocks noChangeArrowheads="1"/>
              </p:cNvSpPr>
              <p:nvPr/>
            </p:nvSpPr>
            <p:spPr bwMode="auto">
              <a:xfrm>
                <a:off x="1433" y="2853"/>
                <a:ext cx="83" cy="106"/>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W</a:t>
                </a:r>
                <a:endParaRPr lang="en-CA" sz="2400">
                  <a:latin typeface="Corbel" pitchFamily="34" charset="0"/>
                </a:endParaRPr>
              </a:p>
            </p:txBody>
          </p:sp>
          <p:sp>
            <p:nvSpPr>
              <p:cNvPr id="54398" name="Rectangle 108"/>
              <p:cNvSpPr>
                <a:spLocks noChangeArrowheads="1"/>
              </p:cNvSpPr>
              <p:nvPr/>
            </p:nvSpPr>
            <p:spPr bwMode="auto">
              <a:xfrm>
                <a:off x="1500" y="2853"/>
                <a:ext cx="117" cy="106"/>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ord</a:t>
                </a:r>
                <a:endParaRPr lang="en-CA" sz="2400">
                  <a:latin typeface="Corbel" pitchFamily="34" charset="0"/>
                </a:endParaRPr>
              </a:p>
            </p:txBody>
          </p:sp>
          <p:sp>
            <p:nvSpPr>
              <p:cNvPr id="54399" name="Rectangle 109"/>
              <p:cNvSpPr>
                <a:spLocks noChangeArrowheads="1"/>
              </p:cNvSpPr>
              <p:nvPr/>
            </p:nvSpPr>
            <p:spPr bwMode="auto">
              <a:xfrm>
                <a:off x="776" y="3015"/>
                <a:ext cx="582" cy="107"/>
              </a:xfrm>
              <a:prstGeom prst="rect">
                <a:avLst/>
              </a:prstGeom>
              <a:noFill/>
              <a:ln w="9525">
                <a:noFill/>
                <a:miter lim="800000"/>
                <a:headEnd/>
                <a:tailEnd/>
              </a:ln>
            </p:spPr>
            <p:txBody>
              <a:bodyPr wrap="none" lIns="0" tIns="0" rIns="0" bIns="0">
                <a:spAutoFit/>
              </a:bodyPr>
              <a:lstStyle/>
              <a:p>
                <a:r>
                  <a:rPr lang="en-CA" sz="1100" dirty="0" smtClean="0">
                    <a:solidFill>
                      <a:srgbClr val="000000"/>
                    </a:solidFill>
                    <a:latin typeface="Nimbus Roman No9 L"/>
                  </a:rPr>
                  <a:t>6	</a:t>
                </a:r>
                <a:endParaRPr lang="en-CA" sz="2400" dirty="0">
                  <a:latin typeface="Corbel" pitchFamily="34" charset="0"/>
                </a:endParaRPr>
              </a:p>
            </p:txBody>
          </p:sp>
        </p:grpSp>
        <p:sp>
          <p:nvSpPr>
            <p:cNvPr id="54360" name="Rectangle 115"/>
            <p:cNvSpPr>
              <a:spLocks noChangeArrowheads="1"/>
            </p:cNvSpPr>
            <p:nvPr/>
          </p:nvSpPr>
          <p:spPr bwMode="auto">
            <a:xfrm>
              <a:off x="3009900" y="5362575"/>
              <a:ext cx="1027113" cy="347662"/>
            </a:xfrm>
            <a:prstGeom prst="rect">
              <a:avLst/>
            </a:prstGeom>
            <a:noFill/>
            <a:ln w="15875">
              <a:solidFill>
                <a:srgbClr val="000000"/>
              </a:solidFill>
              <a:miter lim="800000"/>
              <a:headEnd/>
              <a:tailEnd/>
            </a:ln>
          </p:spPr>
          <p:txBody>
            <a:bodyPr/>
            <a:lstStyle/>
            <a:p>
              <a:endParaRPr lang="en-US">
                <a:latin typeface="Corbel" pitchFamily="34" charset="0"/>
              </a:endParaRPr>
            </a:p>
          </p:txBody>
        </p:sp>
        <p:sp>
          <p:nvSpPr>
            <p:cNvPr id="222" name="Rectangle 16"/>
            <p:cNvSpPr>
              <a:spLocks noChangeArrowheads="1"/>
            </p:cNvSpPr>
            <p:nvPr/>
          </p:nvSpPr>
          <p:spPr bwMode="auto">
            <a:xfrm>
              <a:off x="1228726" y="2514600"/>
              <a:ext cx="1027112" cy="346075"/>
            </a:xfrm>
            <a:prstGeom prst="rect">
              <a:avLst/>
            </a:prstGeom>
            <a:solidFill>
              <a:schemeClr val="accent1">
                <a:lumMod val="40000"/>
                <a:lumOff val="60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223" name="Rectangle 17"/>
            <p:cNvSpPr>
              <a:spLocks noChangeArrowheads="1"/>
            </p:cNvSpPr>
            <p:nvPr/>
          </p:nvSpPr>
          <p:spPr bwMode="auto">
            <a:xfrm>
              <a:off x="1249363" y="2166938"/>
              <a:ext cx="1027113" cy="347662"/>
            </a:xfrm>
            <a:prstGeom prst="rect">
              <a:avLst/>
            </a:prstGeom>
            <a:solidFill>
              <a:schemeClr val="accent1">
                <a:lumMod val="75000"/>
              </a:schemeClr>
            </a:solidFill>
            <a:ln w="0">
              <a:solidFill>
                <a:schemeClr val="accent1">
                  <a:lumMod val="50000"/>
                </a:schemeClr>
              </a:solidFill>
              <a:miter lim="800000"/>
              <a:headEnd/>
              <a:tailEnd/>
            </a:ln>
          </p:spPr>
          <p:txBody>
            <a:bodyPr/>
            <a:lstStyle/>
            <a:p>
              <a:pPr fontAlgn="auto">
                <a:spcBef>
                  <a:spcPts val="0"/>
                </a:spcBef>
                <a:spcAft>
                  <a:spcPts val="0"/>
                </a:spcAft>
                <a:defRPr/>
              </a:pPr>
              <a:endParaRPr lang="en-US">
                <a:latin typeface="+mn-lt"/>
              </a:endParaRPr>
            </a:p>
          </p:txBody>
        </p:sp>
        <p:sp>
          <p:nvSpPr>
            <p:cNvPr id="54363" name="Rectangle 18"/>
            <p:cNvSpPr>
              <a:spLocks noChangeArrowheads="1"/>
            </p:cNvSpPr>
            <p:nvPr/>
          </p:nvSpPr>
          <p:spPr bwMode="auto">
            <a:xfrm>
              <a:off x="1228725" y="3671887"/>
              <a:ext cx="1027113" cy="347663"/>
            </a:xfrm>
            <a:prstGeom prst="rect">
              <a:avLst/>
            </a:prstGeom>
            <a:solidFill>
              <a:srgbClr val="808080"/>
            </a:solidFill>
            <a:ln w="0">
              <a:solidFill>
                <a:srgbClr val="808080"/>
              </a:solidFill>
              <a:miter lim="800000"/>
              <a:headEnd/>
              <a:tailEnd/>
            </a:ln>
          </p:spPr>
          <p:txBody>
            <a:bodyPr/>
            <a:lstStyle/>
            <a:p>
              <a:endParaRPr lang="en-US">
                <a:latin typeface="Corbel" pitchFamily="34" charset="0"/>
              </a:endParaRPr>
            </a:p>
          </p:txBody>
        </p:sp>
        <p:sp>
          <p:nvSpPr>
            <p:cNvPr id="54364" name="Rectangle 19"/>
            <p:cNvSpPr>
              <a:spLocks noChangeArrowheads="1"/>
            </p:cNvSpPr>
            <p:nvPr/>
          </p:nvSpPr>
          <p:spPr bwMode="auto">
            <a:xfrm>
              <a:off x="1228725" y="3671887"/>
              <a:ext cx="1027113" cy="347663"/>
            </a:xfrm>
            <a:prstGeom prst="rect">
              <a:avLst/>
            </a:prstGeom>
            <a:noFill/>
            <a:ln w="15875">
              <a:solidFill>
                <a:schemeClr val="tx1"/>
              </a:solidFill>
              <a:miter lim="800000"/>
              <a:headEnd/>
              <a:tailEnd/>
            </a:ln>
          </p:spPr>
          <p:txBody>
            <a:bodyPr/>
            <a:lstStyle/>
            <a:p>
              <a:endParaRPr lang="en-US">
                <a:latin typeface="Corbel" pitchFamily="34" charset="0"/>
              </a:endParaRPr>
            </a:p>
          </p:txBody>
        </p:sp>
        <p:sp>
          <p:nvSpPr>
            <p:cNvPr id="54365" name="Rectangle 20"/>
            <p:cNvSpPr>
              <a:spLocks noChangeArrowheads="1"/>
            </p:cNvSpPr>
            <p:nvPr/>
          </p:nvSpPr>
          <p:spPr bwMode="auto">
            <a:xfrm>
              <a:off x="715963" y="2225675"/>
              <a:ext cx="512762" cy="180975"/>
            </a:xfrm>
            <a:prstGeom prst="rect">
              <a:avLst/>
            </a:prstGeom>
            <a:noFill/>
            <a:ln w="15875">
              <a:solidFill>
                <a:srgbClr val="000000"/>
              </a:solidFill>
              <a:miter lim="800000"/>
              <a:headEnd/>
              <a:tailEnd/>
            </a:ln>
          </p:spPr>
          <p:txBody>
            <a:bodyPr/>
            <a:lstStyle/>
            <a:p>
              <a:endParaRPr lang="en-US">
                <a:latin typeface="Corbel" pitchFamily="34" charset="0"/>
              </a:endParaRPr>
            </a:p>
          </p:txBody>
        </p:sp>
        <p:sp>
          <p:nvSpPr>
            <p:cNvPr id="54366" name="Rectangle 21"/>
            <p:cNvSpPr>
              <a:spLocks noChangeArrowheads="1"/>
            </p:cNvSpPr>
            <p:nvPr/>
          </p:nvSpPr>
          <p:spPr bwMode="auto">
            <a:xfrm>
              <a:off x="715963" y="2606675"/>
              <a:ext cx="512762" cy="165100"/>
            </a:xfrm>
            <a:prstGeom prst="rect">
              <a:avLst/>
            </a:prstGeom>
            <a:noFill/>
            <a:ln w="15875">
              <a:solidFill>
                <a:srgbClr val="000000"/>
              </a:solidFill>
              <a:miter lim="800000"/>
              <a:headEnd/>
              <a:tailEnd/>
            </a:ln>
          </p:spPr>
          <p:txBody>
            <a:bodyPr/>
            <a:lstStyle/>
            <a:p>
              <a:endParaRPr lang="en-US">
                <a:latin typeface="Corbel" pitchFamily="34" charset="0"/>
              </a:endParaRPr>
            </a:p>
          </p:txBody>
        </p:sp>
        <p:sp>
          <p:nvSpPr>
            <p:cNvPr id="54367" name="Rectangle 22"/>
            <p:cNvSpPr>
              <a:spLocks noChangeArrowheads="1"/>
            </p:cNvSpPr>
            <p:nvPr/>
          </p:nvSpPr>
          <p:spPr bwMode="auto">
            <a:xfrm>
              <a:off x="715963" y="3671887"/>
              <a:ext cx="512762" cy="166688"/>
            </a:xfrm>
            <a:prstGeom prst="rect">
              <a:avLst/>
            </a:prstGeom>
            <a:noFill/>
            <a:ln w="15875">
              <a:solidFill>
                <a:srgbClr val="000000"/>
              </a:solidFill>
              <a:miter lim="800000"/>
              <a:headEnd/>
              <a:tailEnd/>
            </a:ln>
          </p:spPr>
          <p:txBody>
            <a:bodyPr/>
            <a:lstStyle/>
            <a:p>
              <a:endParaRPr lang="en-US">
                <a:latin typeface="Corbel" pitchFamily="34" charset="0"/>
              </a:endParaRPr>
            </a:p>
          </p:txBody>
        </p:sp>
        <p:sp>
          <p:nvSpPr>
            <p:cNvPr id="54368" name="Rectangle 23"/>
            <p:cNvSpPr>
              <a:spLocks noChangeArrowheads="1"/>
            </p:cNvSpPr>
            <p:nvPr/>
          </p:nvSpPr>
          <p:spPr bwMode="auto">
            <a:xfrm>
              <a:off x="881063" y="2209800"/>
              <a:ext cx="169862"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tag</a:t>
              </a:r>
              <a:endParaRPr lang="en-CA" sz="2400">
                <a:latin typeface="Corbel" pitchFamily="34" charset="0"/>
              </a:endParaRPr>
            </a:p>
          </p:txBody>
        </p:sp>
        <p:sp>
          <p:nvSpPr>
            <p:cNvPr id="54369" name="Rectangle 24"/>
            <p:cNvSpPr>
              <a:spLocks noChangeArrowheads="1"/>
            </p:cNvSpPr>
            <p:nvPr/>
          </p:nvSpPr>
          <p:spPr bwMode="auto">
            <a:xfrm>
              <a:off x="881063" y="2590800"/>
              <a:ext cx="169862"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tag</a:t>
              </a:r>
              <a:endParaRPr lang="en-CA" sz="2400">
                <a:latin typeface="Corbel" pitchFamily="34" charset="0"/>
              </a:endParaRPr>
            </a:p>
          </p:txBody>
        </p:sp>
        <p:sp>
          <p:nvSpPr>
            <p:cNvPr id="54370" name="Rectangle 25"/>
            <p:cNvSpPr>
              <a:spLocks noChangeArrowheads="1"/>
            </p:cNvSpPr>
            <p:nvPr/>
          </p:nvSpPr>
          <p:spPr bwMode="auto">
            <a:xfrm>
              <a:off x="881063" y="3656012"/>
              <a:ext cx="169862"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tag</a:t>
              </a:r>
              <a:endParaRPr lang="en-CA" sz="2400">
                <a:latin typeface="Corbel" pitchFamily="34" charset="0"/>
              </a:endParaRPr>
            </a:p>
          </p:txBody>
        </p:sp>
        <p:sp>
          <p:nvSpPr>
            <p:cNvPr id="54371" name="Rectangle 26"/>
            <p:cNvSpPr>
              <a:spLocks noChangeArrowheads="1"/>
            </p:cNvSpPr>
            <p:nvPr/>
          </p:nvSpPr>
          <p:spPr bwMode="auto">
            <a:xfrm>
              <a:off x="1576388" y="1524000"/>
              <a:ext cx="349250"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Cache</a:t>
              </a:r>
              <a:endParaRPr lang="en-CA" sz="2400">
                <a:latin typeface="Corbel" pitchFamily="34" charset="0"/>
              </a:endParaRPr>
            </a:p>
          </p:txBody>
        </p:sp>
        <p:sp>
          <p:nvSpPr>
            <p:cNvPr id="54372" name="Rectangle 58"/>
            <p:cNvSpPr>
              <a:spLocks noChangeArrowheads="1"/>
            </p:cNvSpPr>
            <p:nvPr/>
          </p:nvSpPr>
          <p:spPr bwMode="auto">
            <a:xfrm>
              <a:off x="1319213" y="2590800"/>
              <a:ext cx="846137" cy="165100"/>
            </a:xfrm>
            <a:prstGeom prst="rect">
              <a:avLst/>
            </a:prstGeom>
            <a:solidFill>
              <a:srgbClr val="FFFFFF"/>
            </a:solidFill>
            <a:ln w="0">
              <a:solidFill>
                <a:srgbClr val="FFFFFF"/>
              </a:solidFill>
              <a:miter lim="800000"/>
              <a:headEnd/>
              <a:tailEnd/>
            </a:ln>
          </p:spPr>
          <p:txBody>
            <a:bodyPr/>
            <a:lstStyle/>
            <a:p>
              <a:endParaRPr lang="en-US">
                <a:latin typeface="Corbel" pitchFamily="34" charset="0"/>
              </a:endParaRPr>
            </a:p>
          </p:txBody>
        </p:sp>
        <p:sp>
          <p:nvSpPr>
            <p:cNvPr id="54373" name="Rectangle 56"/>
            <p:cNvSpPr>
              <a:spLocks noChangeArrowheads="1"/>
            </p:cNvSpPr>
            <p:nvPr/>
          </p:nvSpPr>
          <p:spPr bwMode="auto">
            <a:xfrm>
              <a:off x="1319213" y="2273300"/>
              <a:ext cx="846137" cy="165100"/>
            </a:xfrm>
            <a:prstGeom prst="rect">
              <a:avLst/>
            </a:prstGeom>
            <a:solidFill>
              <a:srgbClr val="FFFFFF"/>
            </a:solidFill>
            <a:ln w="0">
              <a:solidFill>
                <a:srgbClr val="FFFFFF"/>
              </a:solidFill>
              <a:miter lim="800000"/>
              <a:headEnd/>
              <a:tailEnd/>
            </a:ln>
          </p:spPr>
          <p:txBody>
            <a:bodyPr/>
            <a:lstStyle/>
            <a:p>
              <a:endParaRPr lang="en-US">
                <a:latin typeface="Corbel" pitchFamily="34" charset="0"/>
              </a:endParaRPr>
            </a:p>
          </p:txBody>
        </p:sp>
        <p:sp>
          <p:nvSpPr>
            <p:cNvPr id="54374" name="Rectangle 60"/>
            <p:cNvSpPr>
              <a:spLocks noChangeArrowheads="1"/>
            </p:cNvSpPr>
            <p:nvPr/>
          </p:nvSpPr>
          <p:spPr bwMode="auto">
            <a:xfrm>
              <a:off x="1319213" y="3762375"/>
              <a:ext cx="846137" cy="166687"/>
            </a:xfrm>
            <a:prstGeom prst="rect">
              <a:avLst/>
            </a:prstGeom>
            <a:solidFill>
              <a:srgbClr val="FFFFFF"/>
            </a:solidFill>
            <a:ln w="0">
              <a:solidFill>
                <a:srgbClr val="FFFFFF"/>
              </a:solidFill>
              <a:miter lim="800000"/>
              <a:headEnd/>
              <a:tailEnd/>
            </a:ln>
          </p:spPr>
          <p:txBody>
            <a:bodyPr/>
            <a:lstStyle/>
            <a:p>
              <a:endParaRPr lang="en-US">
                <a:latin typeface="Corbel" pitchFamily="34" charset="0"/>
              </a:endParaRPr>
            </a:p>
          </p:txBody>
        </p:sp>
        <p:sp>
          <p:nvSpPr>
            <p:cNvPr id="54375" name="Rectangle 61"/>
            <p:cNvSpPr>
              <a:spLocks noChangeArrowheads="1"/>
            </p:cNvSpPr>
            <p:nvPr/>
          </p:nvSpPr>
          <p:spPr bwMode="auto">
            <a:xfrm>
              <a:off x="1319213" y="3762375"/>
              <a:ext cx="846137" cy="166687"/>
            </a:xfrm>
            <a:prstGeom prst="rect">
              <a:avLst/>
            </a:prstGeom>
            <a:noFill/>
            <a:ln w="15875">
              <a:solidFill>
                <a:srgbClr val="FFFFFF"/>
              </a:solidFill>
              <a:miter lim="800000"/>
              <a:headEnd/>
              <a:tailEnd/>
            </a:ln>
          </p:spPr>
          <p:txBody>
            <a:bodyPr/>
            <a:lstStyle/>
            <a:p>
              <a:endParaRPr lang="en-US">
                <a:latin typeface="Corbel" pitchFamily="34" charset="0"/>
              </a:endParaRPr>
            </a:p>
          </p:txBody>
        </p:sp>
        <p:sp>
          <p:nvSpPr>
            <p:cNvPr id="54376" name="Rectangle 62"/>
            <p:cNvSpPr>
              <a:spLocks noChangeArrowheads="1"/>
            </p:cNvSpPr>
            <p:nvPr/>
          </p:nvSpPr>
          <p:spPr bwMode="auto">
            <a:xfrm>
              <a:off x="1531938" y="2255837"/>
              <a:ext cx="463268" cy="169277"/>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Block 1</a:t>
              </a:r>
              <a:endParaRPr lang="en-CA" sz="2400">
                <a:latin typeface="Corbel" pitchFamily="34" charset="0"/>
              </a:endParaRPr>
            </a:p>
          </p:txBody>
        </p:sp>
        <p:sp>
          <p:nvSpPr>
            <p:cNvPr id="54377" name="Rectangle 63"/>
            <p:cNvSpPr>
              <a:spLocks noChangeArrowheads="1"/>
            </p:cNvSpPr>
            <p:nvPr/>
          </p:nvSpPr>
          <p:spPr bwMode="auto">
            <a:xfrm>
              <a:off x="1531938" y="2574925"/>
              <a:ext cx="463268" cy="169277"/>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Block 2</a:t>
              </a:r>
              <a:endParaRPr lang="en-CA" sz="2400">
                <a:latin typeface="Corbel" pitchFamily="34" charset="0"/>
              </a:endParaRPr>
            </a:p>
          </p:txBody>
        </p:sp>
        <p:sp>
          <p:nvSpPr>
            <p:cNvPr id="54378" name="Rectangle 64"/>
            <p:cNvSpPr>
              <a:spLocks noChangeArrowheads="1"/>
            </p:cNvSpPr>
            <p:nvPr/>
          </p:nvSpPr>
          <p:spPr bwMode="auto">
            <a:xfrm>
              <a:off x="1455738" y="3746500"/>
              <a:ext cx="620363" cy="169277"/>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Block 126</a:t>
              </a:r>
              <a:endParaRPr lang="en-CA" sz="2400">
                <a:latin typeface="Corbel" pitchFamily="34" charset="0"/>
              </a:endParaRPr>
            </a:p>
          </p:txBody>
        </p:sp>
        <p:sp>
          <p:nvSpPr>
            <p:cNvPr id="54379" name="Line 90"/>
            <p:cNvSpPr>
              <a:spLocks noChangeShapeType="1"/>
            </p:cNvSpPr>
            <p:nvPr/>
          </p:nvSpPr>
          <p:spPr bwMode="auto">
            <a:xfrm flipV="1">
              <a:off x="1228725" y="2990850"/>
              <a:ext cx="1588" cy="287337"/>
            </a:xfrm>
            <a:prstGeom prst="line">
              <a:avLst/>
            </a:prstGeom>
            <a:noFill/>
            <a:ln w="15875">
              <a:solidFill>
                <a:srgbClr val="000000"/>
              </a:solidFill>
              <a:round/>
              <a:headEnd/>
              <a:tailEnd/>
            </a:ln>
          </p:spPr>
          <p:txBody>
            <a:bodyPr/>
            <a:lstStyle/>
            <a:p>
              <a:endParaRPr lang="en-US"/>
            </a:p>
          </p:txBody>
        </p:sp>
        <p:sp>
          <p:nvSpPr>
            <p:cNvPr id="54380" name="Line 91"/>
            <p:cNvSpPr>
              <a:spLocks noChangeShapeType="1"/>
            </p:cNvSpPr>
            <p:nvPr/>
          </p:nvSpPr>
          <p:spPr bwMode="auto">
            <a:xfrm flipV="1">
              <a:off x="1228725" y="3368675"/>
              <a:ext cx="1588" cy="303212"/>
            </a:xfrm>
            <a:prstGeom prst="line">
              <a:avLst/>
            </a:prstGeom>
            <a:noFill/>
            <a:ln w="15875">
              <a:solidFill>
                <a:srgbClr val="000000"/>
              </a:solidFill>
              <a:round/>
              <a:headEnd/>
              <a:tailEnd/>
            </a:ln>
          </p:spPr>
          <p:txBody>
            <a:bodyPr/>
            <a:lstStyle/>
            <a:p>
              <a:endParaRPr lang="en-US"/>
            </a:p>
          </p:txBody>
        </p:sp>
        <p:sp>
          <p:nvSpPr>
            <p:cNvPr id="54381" name="Line 92"/>
            <p:cNvSpPr>
              <a:spLocks noChangeShapeType="1"/>
            </p:cNvSpPr>
            <p:nvPr/>
          </p:nvSpPr>
          <p:spPr bwMode="auto">
            <a:xfrm flipV="1">
              <a:off x="2255838" y="2990850"/>
              <a:ext cx="1587" cy="287337"/>
            </a:xfrm>
            <a:prstGeom prst="line">
              <a:avLst/>
            </a:prstGeom>
            <a:noFill/>
            <a:ln w="15875">
              <a:solidFill>
                <a:srgbClr val="000000"/>
              </a:solidFill>
              <a:round/>
              <a:headEnd/>
              <a:tailEnd/>
            </a:ln>
          </p:spPr>
          <p:txBody>
            <a:bodyPr/>
            <a:lstStyle/>
            <a:p>
              <a:endParaRPr lang="en-US"/>
            </a:p>
          </p:txBody>
        </p:sp>
        <p:sp>
          <p:nvSpPr>
            <p:cNvPr id="54382" name="Line 93"/>
            <p:cNvSpPr>
              <a:spLocks noChangeShapeType="1"/>
            </p:cNvSpPr>
            <p:nvPr/>
          </p:nvSpPr>
          <p:spPr bwMode="auto">
            <a:xfrm flipV="1">
              <a:off x="2255838" y="3368675"/>
              <a:ext cx="1587" cy="303212"/>
            </a:xfrm>
            <a:prstGeom prst="line">
              <a:avLst/>
            </a:prstGeom>
            <a:noFill/>
            <a:ln w="15875">
              <a:solidFill>
                <a:srgbClr val="000000"/>
              </a:solidFill>
              <a:round/>
              <a:headEnd/>
              <a:tailEnd/>
            </a:ln>
          </p:spPr>
          <p:txBody>
            <a:bodyPr/>
            <a:lstStyle/>
            <a:p>
              <a:endParaRPr lang="en-US"/>
            </a:p>
          </p:txBody>
        </p:sp>
        <p:sp>
          <p:nvSpPr>
            <p:cNvPr id="54383" name="Line 94"/>
            <p:cNvSpPr>
              <a:spLocks noChangeShapeType="1"/>
            </p:cNvSpPr>
            <p:nvPr/>
          </p:nvSpPr>
          <p:spPr bwMode="auto">
            <a:xfrm flipH="1">
              <a:off x="1184275" y="3263900"/>
              <a:ext cx="90488" cy="44450"/>
            </a:xfrm>
            <a:prstGeom prst="line">
              <a:avLst/>
            </a:prstGeom>
            <a:noFill/>
            <a:ln w="15875">
              <a:solidFill>
                <a:srgbClr val="000000"/>
              </a:solidFill>
              <a:round/>
              <a:headEnd/>
              <a:tailEnd/>
            </a:ln>
          </p:spPr>
          <p:txBody>
            <a:bodyPr/>
            <a:lstStyle/>
            <a:p>
              <a:endParaRPr lang="en-US"/>
            </a:p>
          </p:txBody>
        </p:sp>
        <p:sp>
          <p:nvSpPr>
            <p:cNvPr id="54384" name="Line 95"/>
            <p:cNvSpPr>
              <a:spLocks noChangeShapeType="1"/>
            </p:cNvSpPr>
            <p:nvPr/>
          </p:nvSpPr>
          <p:spPr bwMode="auto">
            <a:xfrm flipH="1">
              <a:off x="1184275" y="3338512"/>
              <a:ext cx="90488" cy="46038"/>
            </a:xfrm>
            <a:prstGeom prst="line">
              <a:avLst/>
            </a:prstGeom>
            <a:noFill/>
            <a:ln w="15875">
              <a:solidFill>
                <a:srgbClr val="000000"/>
              </a:solidFill>
              <a:round/>
              <a:headEnd/>
              <a:tailEnd/>
            </a:ln>
          </p:spPr>
          <p:txBody>
            <a:bodyPr/>
            <a:lstStyle/>
            <a:p>
              <a:endParaRPr lang="en-US"/>
            </a:p>
          </p:txBody>
        </p:sp>
        <p:sp>
          <p:nvSpPr>
            <p:cNvPr id="54385" name="Line 96"/>
            <p:cNvSpPr>
              <a:spLocks noChangeShapeType="1"/>
            </p:cNvSpPr>
            <p:nvPr/>
          </p:nvSpPr>
          <p:spPr bwMode="auto">
            <a:xfrm flipH="1">
              <a:off x="2211388" y="3263900"/>
              <a:ext cx="90487" cy="44450"/>
            </a:xfrm>
            <a:prstGeom prst="line">
              <a:avLst/>
            </a:prstGeom>
            <a:noFill/>
            <a:ln w="15875">
              <a:solidFill>
                <a:srgbClr val="000000"/>
              </a:solidFill>
              <a:round/>
              <a:headEnd/>
              <a:tailEnd/>
            </a:ln>
          </p:spPr>
          <p:txBody>
            <a:bodyPr/>
            <a:lstStyle/>
            <a:p>
              <a:endParaRPr lang="en-US"/>
            </a:p>
          </p:txBody>
        </p:sp>
        <p:sp>
          <p:nvSpPr>
            <p:cNvPr id="54386" name="Line 97"/>
            <p:cNvSpPr>
              <a:spLocks noChangeShapeType="1"/>
            </p:cNvSpPr>
            <p:nvPr/>
          </p:nvSpPr>
          <p:spPr bwMode="auto">
            <a:xfrm flipH="1">
              <a:off x="2211388" y="3382962"/>
              <a:ext cx="90487" cy="46038"/>
            </a:xfrm>
            <a:prstGeom prst="line">
              <a:avLst/>
            </a:prstGeom>
            <a:noFill/>
            <a:ln w="15875">
              <a:solidFill>
                <a:srgbClr val="000000"/>
              </a:solidFill>
              <a:round/>
              <a:headEnd/>
              <a:tailEnd/>
            </a:ln>
          </p:spPr>
          <p:txBody>
            <a:bodyPr/>
            <a:lstStyle/>
            <a:p>
              <a:endParaRPr lang="en-US"/>
            </a:p>
          </p:txBody>
        </p:sp>
        <p:sp>
          <p:nvSpPr>
            <p:cNvPr id="54387" name="Rectangle 57"/>
            <p:cNvSpPr>
              <a:spLocks noChangeArrowheads="1"/>
            </p:cNvSpPr>
            <p:nvPr/>
          </p:nvSpPr>
          <p:spPr bwMode="auto">
            <a:xfrm>
              <a:off x="1319213" y="2257425"/>
              <a:ext cx="846137" cy="165100"/>
            </a:xfrm>
            <a:prstGeom prst="rect">
              <a:avLst/>
            </a:prstGeom>
            <a:noFill/>
            <a:ln w="15875">
              <a:solidFill>
                <a:srgbClr val="FFFFFF"/>
              </a:solidFill>
              <a:miter lim="800000"/>
              <a:headEnd/>
              <a:tailEnd/>
            </a:ln>
          </p:spPr>
          <p:txBody>
            <a:bodyPr/>
            <a:lstStyle/>
            <a:p>
              <a:endParaRPr lang="en-US">
                <a:latin typeface="Corbel" pitchFamily="34" charset="0"/>
              </a:endParaRPr>
            </a:p>
          </p:txBody>
        </p:sp>
      </p:grpSp>
      <p:sp>
        <p:nvSpPr>
          <p:cNvPr id="265" name="Rectangle 19"/>
          <p:cNvSpPr>
            <a:spLocks noChangeArrowheads="1"/>
          </p:cNvSpPr>
          <p:nvPr/>
        </p:nvSpPr>
        <p:spPr bwMode="auto">
          <a:xfrm>
            <a:off x="1066800" y="4038600"/>
            <a:ext cx="1027113" cy="347663"/>
          </a:xfrm>
          <a:prstGeom prst="rect">
            <a:avLst/>
          </a:prstGeom>
          <a:solidFill>
            <a:schemeClr val="bg1">
              <a:lumMod val="50000"/>
            </a:schemeClr>
          </a:solidFill>
          <a:ln w="15875">
            <a:solidFill>
              <a:schemeClr val="tx1"/>
            </a:solidFill>
            <a:miter lim="800000"/>
            <a:headEnd/>
            <a:tailEnd/>
          </a:ln>
        </p:spPr>
        <p:txBody>
          <a:bodyPr/>
          <a:lstStyle/>
          <a:p>
            <a:pPr fontAlgn="auto">
              <a:spcBef>
                <a:spcPts val="0"/>
              </a:spcBef>
              <a:spcAft>
                <a:spcPts val="0"/>
              </a:spcAft>
              <a:defRPr/>
            </a:pPr>
            <a:endParaRPr lang="en-US">
              <a:latin typeface="+mn-lt"/>
            </a:endParaRPr>
          </a:p>
        </p:txBody>
      </p:sp>
      <p:sp>
        <p:nvSpPr>
          <p:cNvPr id="54277" name="Rectangle 61"/>
          <p:cNvSpPr>
            <a:spLocks noChangeArrowheads="1"/>
          </p:cNvSpPr>
          <p:nvPr/>
        </p:nvSpPr>
        <p:spPr bwMode="auto">
          <a:xfrm>
            <a:off x="1143000" y="4130675"/>
            <a:ext cx="846138" cy="166688"/>
          </a:xfrm>
          <a:prstGeom prst="rect">
            <a:avLst/>
          </a:prstGeom>
          <a:solidFill>
            <a:schemeClr val="bg1"/>
          </a:solidFill>
          <a:ln w="15875">
            <a:solidFill>
              <a:srgbClr val="FFFFFF"/>
            </a:solidFill>
            <a:miter lim="800000"/>
            <a:headEnd/>
            <a:tailEnd/>
          </a:ln>
        </p:spPr>
        <p:txBody>
          <a:bodyPr/>
          <a:lstStyle/>
          <a:p>
            <a:endParaRPr lang="en-US">
              <a:latin typeface="Corbel" pitchFamily="34" charset="0"/>
            </a:endParaRPr>
          </a:p>
        </p:txBody>
      </p:sp>
      <p:sp>
        <p:nvSpPr>
          <p:cNvPr id="54278" name="Rectangle 64"/>
          <p:cNvSpPr>
            <a:spLocks noChangeArrowheads="1"/>
          </p:cNvSpPr>
          <p:nvPr/>
        </p:nvSpPr>
        <p:spPr bwMode="auto">
          <a:xfrm>
            <a:off x="1279525" y="4114800"/>
            <a:ext cx="577850"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Block 127</a:t>
            </a:r>
            <a:endParaRPr lang="en-CA" sz="2400">
              <a:latin typeface="Corbel" pitchFamily="34" charset="0"/>
            </a:endParaRPr>
          </a:p>
        </p:txBody>
      </p:sp>
      <p:grpSp>
        <p:nvGrpSpPr>
          <p:cNvPr id="5" name="Group 270"/>
          <p:cNvGrpSpPr>
            <a:grpSpLocks/>
          </p:cNvGrpSpPr>
          <p:nvPr/>
        </p:nvGrpSpPr>
        <p:grpSpPr bwMode="auto">
          <a:xfrm>
            <a:off x="1066800" y="2852738"/>
            <a:ext cx="1027113" cy="347662"/>
            <a:chOff x="1066800" y="2971800"/>
            <a:chExt cx="1027113" cy="347663"/>
          </a:xfrm>
        </p:grpSpPr>
        <p:sp>
          <p:nvSpPr>
            <p:cNvPr id="268" name="Rectangle 19"/>
            <p:cNvSpPr>
              <a:spLocks noChangeArrowheads="1"/>
            </p:cNvSpPr>
            <p:nvPr/>
          </p:nvSpPr>
          <p:spPr bwMode="auto">
            <a:xfrm>
              <a:off x="1066800" y="2971800"/>
              <a:ext cx="1027113" cy="347663"/>
            </a:xfrm>
            <a:prstGeom prst="rect">
              <a:avLst/>
            </a:prstGeom>
            <a:solidFill>
              <a:schemeClr val="accent1">
                <a:lumMod val="40000"/>
                <a:lumOff val="60000"/>
              </a:schemeClr>
            </a:solidFill>
            <a:ln w="15875">
              <a:solidFill>
                <a:schemeClr val="accent1">
                  <a:lumMod val="75000"/>
                </a:schemeClr>
              </a:solidFill>
              <a:miter lim="800000"/>
              <a:headEnd/>
              <a:tailEnd/>
            </a:ln>
          </p:spPr>
          <p:txBody>
            <a:bodyPr/>
            <a:lstStyle/>
            <a:p>
              <a:pPr fontAlgn="auto">
                <a:spcBef>
                  <a:spcPts val="0"/>
                </a:spcBef>
                <a:spcAft>
                  <a:spcPts val="0"/>
                </a:spcAft>
                <a:defRPr/>
              </a:pPr>
              <a:endParaRPr lang="en-US">
                <a:latin typeface="+mn-lt"/>
              </a:endParaRPr>
            </a:p>
          </p:txBody>
        </p:sp>
        <p:sp>
          <p:nvSpPr>
            <p:cNvPr id="54291" name="Rectangle 61"/>
            <p:cNvSpPr>
              <a:spLocks noChangeArrowheads="1"/>
            </p:cNvSpPr>
            <p:nvPr/>
          </p:nvSpPr>
          <p:spPr bwMode="auto">
            <a:xfrm>
              <a:off x="1143000" y="3048000"/>
              <a:ext cx="846137" cy="166687"/>
            </a:xfrm>
            <a:prstGeom prst="rect">
              <a:avLst/>
            </a:prstGeom>
            <a:solidFill>
              <a:schemeClr val="bg1"/>
            </a:solidFill>
            <a:ln w="15875">
              <a:solidFill>
                <a:srgbClr val="FFFFFF"/>
              </a:solidFill>
              <a:miter lim="800000"/>
              <a:headEnd/>
              <a:tailEnd/>
            </a:ln>
          </p:spPr>
          <p:txBody>
            <a:bodyPr/>
            <a:lstStyle/>
            <a:p>
              <a:endParaRPr lang="en-US">
                <a:latin typeface="Corbel" pitchFamily="34" charset="0"/>
              </a:endParaRPr>
            </a:p>
          </p:txBody>
        </p:sp>
        <p:sp>
          <p:nvSpPr>
            <p:cNvPr id="54292" name="Rectangle 64"/>
            <p:cNvSpPr>
              <a:spLocks noChangeArrowheads="1"/>
            </p:cNvSpPr>
            <p:nvPr/>
          </p:nvSpPr>
          <p:spPr bwMode="auto">
            <a:xfrm>
              <a:off x="1295400" y="3048000"/>
              <a:ext cx="501740" cy="169277"/>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Block  3</a:t>
              </a:r>
              <a:endParaRPr lang="en-CA" sz="2400">
                <a:latin typeface="Corbel" pitchFamily="34" charset="0"/>
              </a:endParaRPr>
            </a:p>
          </p:txBody>
        </p:sp>
      </p:grpSp>
      <p:grpSp>
        <p:nvGrpSpPr>
          <p:cNvPr id="6" name="Group 271"/>
          <p:cNvGrpSpPr>
            <a:grpSpLocks/>
          </p:cNvGrpSpPr>
          <p:nvPr/>
        </p:nvGrpSpPr>
        <p:grpSpPr bwMode="auto">
          <a:xfrm>
            <a:off x="1066800" y="1828800"/>
            <a:ext cx="1027113" cy="347663"/>
            <a:chOff x="1066800" y="2971800"/>
            <a:chExt cx="1027113" cy="347663"/>
          </a:xfrm>
        </p:grpSpPr>
        <p:sp>
          <p:nvSpPr>
            <p:cNvPr id="273" name="Rectangle 19"/>
            <p:cNvSpPr>
              <a:spLocks noChangeArrowheads="1"/>
            </p:cNvSpPr>
            <p:nvPr/>
          </p:nvSpPr>
          <p:spPr bwMode="auto">
            <a:xfrm>
              <a:off x="1066800" y="2971800"/>
              <a:ext cx="1027113" cy="347663"/>
            </a:xfrm>
            <a:prstGeom prst="rect">
              <a:avLst/>
            </a:prstGeom>
            <a:solidFill>
              <a:schemeClr val="accent1">
                <a:lumMod val="75000"/>
              </a:schemeClr>
            </a:solidFill>
            <a:ln w="15875">
              <a:solidFill>
                <a:schemeClr val="tx1"/>
              </a:solidFill>
              <a:miter lim="800000"/>
              <a:headEnd/>
              <a:tailEnd/>
            </a:ln>
          </p:spPr>
          <p:txBody>
            <a:bodyPr/>
            <a:lstStyle/>
            <a:p>
              <a:pPr fontAlgn="auto">
                <a:spcBef>
                  <a:spcPts val="0"/>
                </a:spcBef>
                <a:spcAft>
                  <a:spcPts val="0"/>
                </a:spcAft>
                <a:defRPr/>
              </a:pPr>
              <a:endParaRPr lang="en-US">
                <a:latin typeface="+mn-lt"/>
              </a:endParaRPr>
            </a:p>
          </p:txBody>
        </p:sp>
        <p:sp>
          <p:nvSpPr>
            <p:cNvPr id="54288" name="Rectangle 61"/>
            <p:cNvSpPr>
              <a:spLocks noChangeArrowheads="1"/>
            </p:cNvSpPr>
            <p:nvPr/>
          </p:nvSpPr>
          <p:spPr bwMode="auto">
            <a:xfrm>
              <a:off x="1143000" y="3048000"/>
              <a:ext cx="846137" cy="166687"/>
            </a:xfrm>
            <a:prstGeom prst="rect">
              <a:avLst/>
            </a:prstGeom>
            <a:solidFill>
              <a:schemeClr val="bg1"/>
            </a:solidFill>
            <a:ln w="15875">
              <a:solidFill>
                <a:srgbClr val="FFFFFF"/>
              </a:solidFill>
              <a:miter lim="800000"/>
              <a:headEnd/>
              <a:tailEnd/>
            </a:ln>
          </p:spPr>
          <p:txBody>
            <a:bodyPr/>
            <a:lstStyle/>
            <a:p>
              <a:endParaRPr lang="en-US">
                <a:latin typeface="Corbel" pitchFamily="34" charset="0"/>
              </a:endParaRPr>
            </a:p>
          </p:txBody>
        </p:sp>
        <p:sp>
          <p:nvSpPr>
            <p:cNvPr id="54289" name="Rectangle 64"/>
            <p:cNvSpPr>
              <a:spLocks noChangeArrowheads="1"/>
            </p:cNvSpPr>
            <p:nvPr/>
          </p:nvSpPr>
          <p:spPr bwMode="auto">
            <a:xfrm>
              <a:off x="1295400" y="3048000"/>
              <a:ext cx="463268" cy="169277"/>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Block 0</a:t>
              </a:r>
              <a:endParaRPr lang="en-CA" sz="2400">
                <a:latin typeface="Corbel" pitchFamily="34" charset="0"/>
              </a:endParaRPr>
            </a:p>
          </p:txBody>
        </p:sp>
      </p:grpSp>
      <p:sp>
        <p:nvSpPr>
          <p:cNvPr id="54281" name="Rectangle 20"/>
          <p:cNvSpPr>
            <a:spLocks noChangeArrowheads="1"/>
          </p:cNvSpPr>
          <p:nvPr/>
        </p:nvSpPr>
        <p:spPr bwMode="auto">
          <a:xfrm>
            <a:off x="533400" y="1920875"/>
            <a:ext cx="512763" cy="180975"/>
          </a:xfrm>
          <a:prstGeom prst="rect">
            <a:avLst/>
          </a:prstGeom>
          <a:noFill/>
          <a:ln w="15875">
            <a:solidFill>
              <a:srgbClr val="000000"/>
            </a:solidFill>
            <a:miter lim="800000"/>
            <a:headEnd/>
            <a:tailEnd/>
          </a:ln>
        </p:spPr>
        <p:txBody>
          <a:bodyPr/>
          <a:lstStyle/>
          <a:p>
            <a:endParaRPr lang="en-US">
              <a:latin typeface="Corbel" pitchFamily="34" charset="0"/>
            </a:endParaRPr>
          </a:p>
        </p:txBody>
      </p:sp>
      <p:sp>
        <p:nvSpPr>
          <p:cNvPr id="54282" name="Rectangle 23"/>
          <p:cNvSpPr>
            <a:spLocks noChangeArrowheads="1"/>
          </p:cNvSpPr>
          <p:nvPr/>
        </p:nvSpPr>
        <p:spPr bwMode="auto">
          <a:xfrm>
            <a:off x="698500" y="1905000"/>
            <a:ext cx="169863"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tag</a:t>
            </a:r>
            <a:endParaRPr lang="en-CA" sz="2400">
              <a:latin typeface="Corbel" pitchFamily="34" charset="0"/>
            </a:endParaRPr>
          </a:p>
        </p:txBody>
      </p:sp>
      <p:sp>
        <p:nvSpPr>
          <p:cNvPr id="54283" name="Rectangle 20"/>
          <p:cNvSpPr>
            <a:spLocks noChangeArrowheads="1"/>
          </p:cNvSpPr>
          <p:nvPr/>
        </p:nvSpPr>
        <p:spPr bwMode="auto">
          <a:xfrm>
            <a:off x="533400" y="2911475"/>
            <a:ext cx="512763" cy="180975"/>
          </a:xfrm>
          <a:prstGeom prst="rect">
            <a:avLst/>
          </a:prstGeom>
          <a:noFill/>
          <a:ln w="15875">
            <a:solidFill>
              <a:srgbClr val="000000"/>
            </a:solidFill>
            <a:miter lim="800000"/>
            <a:headEnd/>
            <a:tailEnd/>
          </a:ln>
        </p:spPr>
        <p:txBody>
          <a:bodyPr/>
          <a:lstStyle/>
          <a:p>
            <a:endParaRPr lang="en-US">
              <a:latin typeface="Corbel" pitchFamily="34" charset="0"/>
            </a:endParaRPr>
          </a:p>
        </p:txBody>
      </p:sp>
      <p:sp>
        <p:nvSpPr>
          <p:cNvPr id="54284" name="Rectangle 23"/>
          <p:cNvSpPr>
            <a:spLocks noChangeArrowheads="1"/>
          </p:cNvSpPr>
          <p:nvPr/>
        </p:nvSpPr>
        <p:spPr bwMode="auto">
          <a:xfrm>
            <a:off x="698500" y="2895600"/>
            <a:ext cx="169863"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tag</a:t>
            </a:r>
            <a:endParaRPr lang="en-CA" sz="2400">
              <a:latin typeface="Corbel" pitchFamily="34" charset="0"/>
            </a:endParaRPr>
          </a:p>
        </p:txBody>
      </p:sp>
      <p:sp>
        <p:nvSpPr>
          <p:cNvPr id="54285" name="Rectangle 20"/>
          <p:cNvSpPr>
            <a:spLocks noChangeArrowheads="1"/>
          </p:cNvSpPr>
          <p:nvPr/>
        </p:nvSpPr>
        <p:spPr bwMode="auto">
          <a:xfrm>
            <a:off x="533400" y="4054475"/>
            <a:ext cx="512763" cy="180975"/>
          </a:xfrm>
          <a:prstGeom prst="rect">
            <a:avLst/>
          </a:prstGeom>
          <a:noFill/>
          <a:ln w="15875">
            <a:solidFill>
              <a:srgbClr val="000000"/>
            </a:solidFill>
            <a:miter lim="800000"/>
            <a:headEnd/>
            <a:tailEnd/>
          </a:ln>
        </p:spPr>
        <p:txBody>
          <a:bodyPr/>
          <a:lstStyle/>
          <a:p>
            <a:endParaRPr lang="en-US">
              <a:latin typeface="Corbel" pitchFamily="34" charset="0"/>
            </a:endParaRPr>
          </a:p>
        </p:txBody>
      </p:sp>
      <p:sp>
        <p:nvSpPr>
          <p:cNvPr id="54286" name="Rectangle 23"/>
          <p:cNvSpPr>
            <a:spLocks noChangeArrowheads="1"/>
          </p:cNvSpPr>
          <p:nvPr/>
        </p:nvSpPr>
        <p:spPr bwMode="auto">
          <a:xfrm>
            <a:off x="698500" y="4038600"/>
            <a:ext cx="169863" cy="168275"/>
          </a:xfrm>
          <a:prstGeom prst="rect">
            <a:avLst/>
          </a:prstGeom>
          <a:noFill/>
          <a:ln w="9525">
            <a:noFill/>
            <a:miter lim="800000"/>
            <a:headEnd/>
            <a:tailEnd/>
          </a:ln>
        </p:spPr>
        <p:txBody>
          <a:bodyPr wrap="none" lIns="0" tIns="0" rIns="0" bIns="0">
            <a:spAutoFit/>
          </a:bodyPr>
          <a:lstStyle/>
          <a:p>
            <a:r>
              <a:rPr lang="en-CA" sz="1100">
                <a:solidFill>
                  <a:srgbClr val="000000"/>
                </a:solidFill>
                <a:latin typeface="Nimbus Roman No9 L"/>
              </a:rPr>
              <a:t>tag</a:t>
            </a:r>
            <a:endParaRPr lang="en-CA" sz="2400">
              <a:latin typeface="Corbel" pitchFamily="34" charset="0"/>
            </a:endParaRPr>
          </a:p>
        </p:txBody>
      </p:sp>
      <p:sp>
        <p:nvSpPr>
          <p:cNvPr id="131" name="Left Brace 130"/>
          <p:cNvSpPr/>
          <p:nvPr/>
        </p:nvSpPr>
        <p:spPr>
          <a:xfrm>
            <a:off x="457200" y="1981200"/>
            <a:ext cx="45719" cy="457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2" name="TextBox 131"/>
          <p:cNvSpPr txBox="1"/>
          <p:nvPr/>
        </p:nvSpPr>
        <p:spPr>
          <a:xfrm>
            <a:off x="0" y="1600200"/>
            <a:ext cx="685800" cy="338554"/>
          </a:xfrm>
          <a:prstGeom prst="rect">
            <a:avLst/>
          </a:prstGeom>
          <a:noFill/>
        </p:spPr>
        <p:txBody>
          <a:bodyPr wrap="square" rtlCol="0">
            <a:spAutoFit/>
          </a:bodyPr>
          <a:lstStyle/>
          <a:p>
            <a:r>
              <a:rPr lang="en-US" sz="1600" dirty="0" smtClean="0"/>
              <a:t>Set 0</a:t>
            </a:r>
            <a:endParaRPr lang="en-US" sz="1600" dirty="0"/>
          </a:p>
        </p:txBody>
      </p:sp>
      <p:sp>
        <p:nvSpPr>
          <p:cNvPr id="133" name="Left Brace 132"/>
          <p:cNvSpPr/>
          <p:nvPr/>
        </p:nvSpPr>
        <p:spPr>
          <a:xfrm>
            <a:off x="457200" y="2667000"/>
            <a:ext cx="45719" cy="457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4" name="Rectangle 133"/>
          <p:cNvSpPr/>
          <p:nvPr/>
        </p:nvSpPr>
        <p:spPr>
          <a:xfrm>
            <a:off x="0" y="2743200"/>
            <a:ext cx="685800" cy="338554"/>
          </a:xfrm>
          <a:prstGeom prst="rect">
            <a:avLst/>
          </a:prstGeom>
        </p:spPr>
        <p:txBody>
          <a:bodyPr wrap="square">
            <a:spAutoFit/>
          </a:bodyPr>
          <a:lstStyle/>
          <a:p>
            <a:r>
              <a:rPr lang="en-US" sz="1600" dirty="0" smtClean="0"/>
              <a:t>Set 1</a:t>
            </a:r>
            <a:endParaRPr lang="en-US" sz="1600" dirty="0"/>
          </a:p>
        </p:txBody>
      </p:sp>
      <p:sp>
        <p:nvSpPr>
          <p:cNvPr id="135" name="Left Brace 134"/>
          <p:cNvSpPr/>
          <p:nvPr/>
        </p:nvSpPr>
        <p:spPr>
          <a:xfrm>
            <a:off x="457200" y="3733800"/>
            <a:ext cx="45719" cy="457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6" name="Rectangle 135"/>
          <p:cNvSpPr/>
          <p:nvPr/>
        </p:nvSpPr>
        <p:spPr>
          <a:xfrm>
            <a:off x="0" y="3352800"/>
            <a:ext cx="706668" cy="338554"/>
          </a:xfrm>
          <a:prstGeom prst="rect">
            <a:avLst/>
          </a:prstGeom>
        </p:spPr>
        <p:txBody>
          <a:bodyPr wrap="none">
            <a:spAutoFit/>
          </a:bodyPr>
          <a:lstStyle/>
          <a:p>
            <a:r>
              <a:rPr lang="en-US" sz="1600" dirty="0" smtClean="0"/>
              <a:t>Set 63</a:t>
            </a:r>
            <a:endParaRPr lang="en-US" sz="1600"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Replacement Algorithms</a:t>
            </a:r>
            <a:endParaRPr lang="en-US" dirty="0"/>
          </a:p>
        </p:txBody>
      </p:sp>
      <p:sp>
        <p:nvSpPr>
          <p:cNvPr id="4" name="Content Placeholder 3"/>
          <p:cNvSpPr>
            <a:spLocks noGrp="1"/>
          </p:cNvSpPr>
          <p:nvPr>
            <p:ph idx="1"/>
          </p:nvPr>
        </p:nvSpPr>
        <p:spPr/>
        <p:txBody>
          <a:bodyPr/>
          <a:lstStyle/>
          <a:p>
            <a:pPr>
              <a:lnSpc>
                <a:spcPct val="90000"/>
              </a:lnSpc>
            </a:pPr>
            <a:r>
              <a:rPr lang="en-US" dirty="0" smtClean="0"/>
              <a:t>Replacement algorithm determines which block in cache is removed to make room.</a:t>
            </a:r>
          </a:p>
          <a:p>
            <a:pPr lvl="1">
              <a:lnSpc>
                <a:spcPct val="90000"/>
              </a:lnSpc>
            </a:pPr>
            <a:r>
              <a:rPr lang="en-US" dirty="0" smtClean="0"/>
              <a:t>Least Recently Used (LRU)</a:t>
            </a:r>
          </a:p>
          <a:p>
            <a:pPr lvl="2">
              <a:lnSpc>
                <a:spcPct val="90000"/>
              </a:lnSpc>
            </a:pPr>
            <a:r>
              <a:rPr lang="en-US" dirty="0" smtClean="0"/>
              <a:t>The block replaced is the one unused for the longest time.</a:t>
            </a:r>
          </a:p>
          <a:p>
            <a:pPr lvl="1">
              <a:lnSpc>
                <a:spcPct val="90000"/>
              </a:lnSpc>
            </a:pPr>
            <a:r>
              <a:rPr lang="en-US" dirty="0" smtClean="0"/>
              <a:t>Random</a:t>
            </a:r>
          </a:p>
          <a:p>
            <a:pPr lvl="1">
              <a:lnSpc>
                <a:spcPct val="90000"/>
              </a:lnSpc>
              <a:buNone/>
            </a:pPr>
            <a:r>
              <a:rPr lang="en-US" dirty="0" smtClean="0"/>
              <a:t>		</a:t>
            </a:r>
            <a:r>
              <a:rPr lang="en-US" sz="2000" dirty="0" smtClean="0"/>
              <a:t>The block replaced is completely random – a counter-intuitive approach.</a:t>
            </a:r>
            <a:endParaRPr lang="en-US" dirty="0" smtClean="0"/>
          </a:p>
          <a:p>
            <a:pPr lvl="1">
              <a:lnSpc>
                <a:spcPct val="90000"/>
              </a:lnSpc>
            </a:pPr>
            <a:r>
              <a:rPr lang="en-US" dirty="0" smtClean="0"/>
              <a:t>FIFO</a:t>
            </a:r>
          </a:p>
          <a:p>
            <a:pPr lvl="2">
              <a:lnSpc>
                <a:spcPct val="90000"/>
              </a:lnSpc>
              <a:buNone/>
            </a:pPr>
            <a:endParaRPr lang="en-US" dirty="0" smtClean="0"/>
          </a:p>
          <a:p>
            <a:pPr>
              <a:buNone/>
            </a:pP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auto">
              <a:spcAft>
                <a:spcPts val="0"/>
              </a:spcAft>
              <a:defRPr/>
            </a:pPr>
            <a:r>
              <a:rPr lang="en-US" dirty="0" smtClean="0">
                <a:solidFill>
                  <a:schemeClr val="accent1">
                    <a:satMod val="150000"/>
                  </a:schemeClr>
                </a:solidFill>
              </a:rPr>
              <a:t>Hit Rate and Miss Penalty</a:t>
            </a:r>
            <a:endParaRPr lang="en-US" dirty="0">
              <a:solidFill>
                <a:schemeClr val="accent1">
                  <a:satMod val="150000"/>
                </a:schemeClr>
              </a:solidFill>
            </a:endParaRPr>
          </a:p>
        </p:txBody>
      </p:sp>
      <p:sp>
        <p:nvSpPr>
          <p:cNvPr id="60418" name="Content Placeholder 2"/>
          <p:cNvSpPr>
            <a:spLocks noGrp="1"/>
          </p:cNvSpPr>
          <p:nvPr>
            <p:ph idx="1"/>
          </p:nvPr>
        </p:nvSpPr>
        <p:spPr/>
        <p:txBody>
          <a:bodyPr>
            <a:normAutofit fontScale="92500" lnSpcReduction="10000"/>
          </a:bodyPr>
          <a:lstStyle/>
          <a:p>
            <a:r>
              <a:rPr lang="en-US" sz="2400" dirty="0" smtClean="0"/>
              <a:t>Hit rate – The number of hits stated as a fraction of all attempted accesses</a:t>
            </a:r>
          </a:p>
          <a:p>
            <a:r>
              <a:rPr lang="en-US" sz="2400" smtClean="0"/>
              <a:t>Miss rate </a:t>
            </a:r>
            <a:r>
              <a:rPr lang="en-US" sz="2400" dirty="0" smtClean="0"/>
              <a:t>- The number of misses stated as a fraction of all attempted accesses</a:t>
            </a:r>
          </a:p>
          <a:p>
            <a:r>
              <a:rPr lang="en-US" sz="2400" dirty="0" smtClean="0"/>
              <a:t>Miss Penalty – The extra time needed to bring the desired information into the cache </a:t>
            </a:r>
          </a:p>
          <a:p>
            <a:r>
              <a:rPr lang="en-US" sz="2400" dirty="0" smtClean="0"/>
              <a:t>Hit rate can be improved by increasing block size, while keeping cache size constant</a:t>
            </a:r>
          </a:p>
          <a:p>
            <a:r>
              <a:rPr lang="en-US" sz="2400" dirty="0" smtClean="0"/>
              <a:t>Block sizes that are neither very small nor very large give best results.</a:t>
            </a:r>
          </a:p>
          <a:p>
            <a:r>
              <a:rPr lang="en-US" sz="2400" dirty="0" smtClean="0"/>
              <a:t>Miss penalty can be reduced if load-through approach is used when loading new blocks into cache.</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pPr fontAlgn="auto">
              <a:spcAft>
                <a:spcPts val="0"/>
              </a:spcAft>
              <a:defRPr/>
            </a:pPr>
            <a:r>
              <a:rPr lang="en-US" dirty="0" smtClean="0">
                <a:solidFill>
                  <a:schemeClr val="accent1">
                    <a:satMod val="150000"/>
                  </a:schemeClr>
                </a:solidFill>
              </a:rPr>
              <a:t>Caches on the processor chip</a:t>
            </a:r>
            <a:endParaRPr lang="en-US" dirty="0">
              <a:solidFill>
                <a:schemeClr val="accent1">
                  <a:satMod val="150000"/>
                </a:schemeClr>
              </a:solidFill>
            </a:endParaRPr>
          </a:p>
        </p:txBody>
      </p:sp>
      <p:sp>
        <p:nvSpPr>
          <p:cNvPr id="61442" name="Content Placeholder 2"/>
          <p:cNvSpPr>
            <a:spLocks noGrp="1"/>
          </p:cNvSpPr>
          <p:nvPr>
            <p:ph idx="1"/>
          </p:nvPr>
        </p:nvSpPr>
        <p:spPr/>
        <p:txBody>
          <a:bodyPr>
            <a:normAutofit fontScale="92500"/>
          </a:bodyPr>
          <a:lstStyle/>
          <a:p>
            <a:r>
              <a:rPr lang="en-US" dirty="0" smtClean="0"/>
              <a:t>In high performance processors 2 levels of caches are normally used.</a:t>
            </a:r>
          </a:p>
          <a:p>
            <a:r>
              <a:rPr lang="en-US" dirty="0" smtClean="0"/>
              <a:t>Average access time in a system with 2 levels of caches is</a:t>
            </a:r>
          </a:p>
          <a:p>
            <a:pPr lvl="1">
              <a:buFont typeface="Wingdings" pitchFamily="2" charset="2"/>
              <a:buNone/>
            </a:pPr>
            <a:r>
              <a:rPr lang="en-US" dirty="0" smtClean="0"/>
              <a:t>t </a:t>
            </a:r>
            <a:r>
              <a:rPr lang="en-US" baseline="-25000" dirty="0" smtClean="0"/>
              <a:t>ave</a:t>
            </a:r>
            <a:r>
              <a:rPr lang="en-US" dirty="0" smtClean="0"/>
              <a:t> = h1c1+(1-h1)h2c2+(1-h1)(1-h2)M</a:t>
            </a:r>
          </a:p>
          <a:p>
            <a:pPr lvl="1">
              <a:buFont typeface="Wingdings" pitchFamily="2" charset="2"/>
              <a:buNone/>
            </a:pPr>
            <a:r>
              <a:rPr lang="en-US" dirty="0" smtClean="0"/>
              <a:t>Where</a:t>
            </a:r>
          </a:p>
          <a:p>
            <a:pPr lvl="1">
              <a:buFont typeface="Wingdings" pitchFamily="2" charset="2"/>
              <a:buNone/>
            </a:pPr>
            <a:r>
              <a:rPr lang="en-US" dirty="0" smtClean="0"/>
              <a:t>h1 – hit rate in the L1 cache</a:t>
            </a:r>
          </a:p>
          <a:p>
            <a:pPr lvl="1">
              <a:buFont typeface="Wingdings" pitchFamily="2" charset="2"/>
              <a:buNone/>
            </a:pPr>
            <a:r>
              <a:rPr lang="en-US" dirty="0" smtClean="0"/>
              <a:t>h2 - hit rate in the L2 cache</a:t>
            </a:r>
          </a:p>
          <a:p>
            <a:pPr lvl="1">
              <a:buFont typeface="Wingdings" pitchFamily="2" charset="2"/>
              <a:buNone/>
            </a:pPr>
            <a:r>
              <a:rPr lang="en-US" dirty="0" smtClean="0"/>
              <a:t>c1 – time to access information in the L1 cache</a:t>
            </a:r>
          </a:p>
          <a:p>
            <a:pPr lvl="1">
              <a:buFont typeface="Wingdings" pitchFamily="2" charset="2"/>
              <a:buNone/>
            </a:pPr>
            <a:r>
              <a:rPr lang="en-US" dirty="0" smtClean="0"/>
              <a:t>c2 - time to access information in the L2 cache</a:t>
            </a:r>
          </a:p>
          <a:p>
            <a:pPr lvl="1">
              <a:buFont typeface="Wingdings" pitchFamily="2" charset="2"/>
              <a:buNone/>
            </a:pPr>
            <a:r>
              <a:rPr lang="en-US" dirty="0" smtClean="0"/>
              <a:t>M – time to access information in the main memory</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fontAlgn="auto">
              <a:spcAft>
                <a:spcPts val="0"/>
              </a:spcAft>
              <a:defRPr/>
            </a:pPr>
            <a:r>
              <a:rPr lang="en-US" dirty="0" smtClean="0">
                <a:solidFill>
                  <a:schemeClr val="accent1">
                    <a:satMod val="150000"/>
                  </a:schemeClr>
                </a:solidFill>
              </a:rPr>
              <a:t>Memory Hierarchy</a:t>
            </a:r>
            <a:endParaRPr lang="en-US" dirty="0">
              <a:solidFill>
                <a:schemeClr val="accent1">
                  <a:satMod val="150000"/>
                </a:schemeClr>
              </a:solidFill>
            </a:endParaRPr>
          </a:p>
        </p:txBody>
      </p:sp>
      <p:sp>
        <p:nvSpPr>
          <p:cNvPr id="39938" name="Content Placeholder 2"/>
          <p:cNvSpPr>
            <a:spLocks noGrp="1"/>
          </p:cNvSpPr>
          <p:nvPr>
            <p:ph idx="1"/>
          </p:nvPr>
        </p:nvSpPr>
        <p:spPr/>
        <p:txBody>
          <a:bodyPr/>
          <a:lstStyle/>
          <a:p>
            <a:endParaRPr lang="en-US" dirty="0" smtClean="0"/>
          </a:p>
        </p:txBody>
      </p:sp>
      <p:grpSp>
        <p:nvGrpSpPr>
          <p:cNvPr id="3" name="Group 67"/>
          <p:cNvGrpSpPr>
            <a:grpSpLocks/>
          </p:cNvGrpSpPr>
          <p:nvPr/>
        </p:nvGrpSpPr>
        <p:grpSpPr bwMode="auto">
          <a:xfrm>
            <a:off x="381000" y="1524000"/>
            <a:ext cx="8553450" cy="5137150"/>
            <a:chOff x="409" y="740"/>
            <a:chExt cx="5388" cy="3236"/>
          </a:xfrm>
        </p:grpSpPr>
        <p:sp>
          <p:nvSpPr>
            <p:cNvPr id="5" name="Rectangle 66"/>
            <p:cNvSpPr>
              <a:spLocks noChangeArrowheads="1"/>
            </p:cNvSpPr>
            <p:nvPr/>
          </p:nvSpPr>
          <p:spPr bwMode="auto">
            <a:xfrm>
              <a:off x="424" y="740"/>
              <a:ext cx="5373" cy="3236"/>
            </a:xfrm>
            <a:prstGeom prst="rect">
              <a:avLst/>
            </a:prstGeom>
            <a:solidFill>
              <a:schemeClr val="accent1">
                <a:lumMod val="40000"/>
                <a:lumOff val="60000"/>
              </a:schemeClr>
            </a:solidFill>
            <a:ln w="12700">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39941" name="Rectangle 4"/>
            <p:cNvSpPr>
              <a:spLocks noChangeArrowheads="1"/>
            </p:cNvSpPr>
            <p:nvPr/>
          </p:nvSpPr>
          <p:spPr bwMode="auto">
            <a:xfrm>
              <a:off x="1011" y="796"/>
              <a:ext cx="1215" cy="1155"/>
            </a:xfrm>
            <a:prstGeom prst="rect">
              <a:avLst/>
            </a:prstGeom>
            <a:noFill/>
            <a:ln w="0">
              <a:noFill/>
              <a:miter lim="800000"/>
              <a:headEnd/>
              <a:tailEnd/>
            </a:ln>
          </p:spPr>
          <p:txBody>
            <a:bodyPr/>
            <a:lstStyle/>
            <a:p>
              <a:endParaRPr lang="en-US" dirty="0">
                <a:latin typeface="Corbel" pitchFamily="34" charset="0"/>
              </a:endParaRPr>
            </a:p>
          </p:txBody>
        </p:sp>
        <p:sp>
          <p:nvSpPr>
            <p:cNvPr id="39942" name="Rectangle 5"/>
            <p:cNvSpPr>
              <a:spLocks noChangeArrowheads="1"/>
            </p:cNvSpPr>
            <p:nvPr/>
          </p:nvSpPr>
          <p:spPr bwMode="auto">
            <a:xfrm>
              <a:off x="1011" y="796"/>
              <a:ext cx="1215" cy="1155"/>
            </a:xfrm>
            <a:prstGeom prst="rect">
              <a:avLst/>
            </a:prstGeom>
            <a:noFill/>
            <a:ln w="19050">
              <a:solidFill>
                <a:srgbClr val="000000"/>
              </a:solidFill>
              <a:miter lim="800000"/>
              <a:headEnd/>
              <a:tailEnd/>
            </a:ln>
          </p:spPr>
          <p:txBody>
            <a:bodyPr/>
            <a:lstStyle/>
            <a:p>
              <a:endParaRPr lang="en-US" dirty="0">
                <a:latin typeface="Corbel" pitchFamily="34" charset="0"/>
              </a:endParaRPr>
            </a:p>
          </p:txBody>
        </p:sp>
        <p:sp>
          <p:nvSpPr>
            <p:cNvPr id="39943" name="Rectangle 6"/>
            <p:cNvSpPr>
              <a:spLocks noChangeArrowheads="1"/>
            </p:cNvSpPr>
            <p:nvPr/>
          </p:nvSpPr>
          <p:spPr bwMode="auto">
            <a:xfrm>
              <a:off x="1227" y="1530"/>
              <a:ext cx="782" cy="277"/>
            </a:xfrm>
            <a:prstGeom prst="rect">
              <a:avLst/>
            </a:prstGeom>
            <a:solidFill>
              <a:srgbClr val="FFFFFF"/>
            </a:solidFill>
            <a:ln w="0">
              <a:solidFill>
                <a:srgbClr val="FFFFFF"/>
              </a:solidFill>
              <a:miter lim="800000"/>
              <a:headEnd/>
              <a:tailEnd/>
            </a:ln>
          </p:spPr>
          <p:txBody>
            <a:bodyPr/>
            <a:lstStyle/>
            <a:p>
              <a:endParaRPr lang="en-US" dirty="0">
                <a:latin typeface="Corbel" pitchFamily="34" charset="0"/>
              </a:endParaRPr>
            </a:p>
          </p:txBody>
        </p:sp>
        <p:sp>
          <p:nvSpPr>
            <p:cNvPr id="39944" name="Rectangle 7"/>
            <p:cNvSpPr>
              <a:spLocks noChangeArrowheads="1"/>
            </p:cNvSpPr>
            <p:nvPr/>
          </p:nvSpPr>
          <p:spPr bwMode="auto">
            <a:xfrm>
              <a:off x="1227" y="1530"/>
              <a:ext cx="782" cy="277"/>
            </a:xfrm>
            <a:prstGeom prst="rect">
              <a:avLst/>
            </a:prstGeom>
            <a:noFill/>
            <a:ln w="19050">
              <a:solidFill>
                <a:schemeClr val="tx1"/>
              </a:solidFill>
              <a:miter lim="800000"/>
              <a:headEnd/>
              <a:tailEnd/>
            </a:ln>
          </p:spPr>
          <p:txBody>
            <a:bodyPr/>
            <a:lstStyle/>
            <a:p>
              <a:endParaRPr lang="en-US" dirty="0">
                <a:latin typeface="Corbel" pitchFamily="34" charset="0"/>
              </a:endParaRPr>
            </a:p>
          </p:txBody>
        </p:sp>
        <p:sp>
          <p:nvSpPr>
            <p:cNvPr id="39945" name="Freeform 14"/>
            <p:cNvSpPr>
              <a:spLocks/>
            </p:cNvSpPr>
            <p:nvPr/>
          </p:nvSpPr>
          <p:spPr bwMode="auto">
            <a:xfrm>
              <a:off x="1600" y="1819"/>
              <a:ext cx="36" cy="84"/>
            </a:xfrm>
            <a:custGeom>
              <a:avLst/>
              <a:gdLst>
                <a:gd name="T0" fmla="*/ 3 w 3"/>
                <a:gd name="T1" fmla="*/ 7 h 7"/>
                <a:gd name="T2" fmla="*/ 1 w 3"/>
                <a:gd name="T3" fmla="*/ 0 h 7"/>
                <a:gd name="T4" fmla="*/ 0 w 3"/>
                <a:gd name="T5" fmla="*/ 7 h 7"/>
                <a:gd name="T6" fmla="*/ 1 w 3"/>
                <a:gd name="T7" fmla="*/ 7 h 7"/>
                <a:gd name="T8" fmla="*/ 3 w 3"/>
                <a:gd name="T9" fmla="*/ 7 h 7"/>
                <a:gd name="T10" fmla="*/ 0 60000 65536"/>
                <a:gd name="T11" fmla="*/ 0 60000 65536"/>
                <a:gd name="T12" fmla="*/ 0 60000 65536"/>
                <a:gd name="T13" fmla="*/ 0 60000 65536"/>
                <a:gd name="T14" fmla="*/ 0 60000 65536"/>
                <a:gd name="T15" fmla="*/ 0 w 3"/>
                <a:gd name="T16" fmla="*/ 0 h 7"/>
                <a:gd name="T17" fmla="*/ 3 w 3"/>
                <a:gd name="T18" fmla="*/ 7 h 7"/>
              </a:gdLst>
              <a:ahLst/>
              <a:cxnLst>
                <a:cxn ang="T10">
                  <a:pos x="T0" y="T1"/>
                </a:cxn>
                <a:cxn ang="T11">
                  <a:pos x="T2" y="T3"/>
                </a:cxn>
                <a:cxn ang="T12">
                  <a:pos x="T4" y="T5"/>
                </a:cxn>
                <a:cxn ang="T13">
                  <a:pos x="T6" y="T7"/>
                </a:cxn>
                <a:cxn ang="T14">
                  <a:pos x="T8" y="T9"/>
                </a:cxn>
              </a:cxnLst>
              <a:rect l="T15" t="T16" r="T17" b="T18"/>
              <a:pathLst>
                <a:path w="3" h="7">
                  <a:moveTo>
                    <a:pt x="3" y="7"/>
                  </a:moveTo>
                  <a:lnTo>
                    <a:pt x="1" y="0"/>
                  </a:lnTo>
                  <a:lnTo>
                    <a:pt x="0" y="7"/>
                  </a:lnTo>
                  <a:lnTo>
                    <a:pt x="1" y="7"/>
                  </a:lnTo>
                  <a:lnTo>
                    <a:pt x="3" y="7"/>
                  </a:lnTo>
                </a:path>
              </a:pathLst>
            </a:custGeom>
            <a:noFill/>
            <a:ln w="19050">
              <a:solidFill>
                <a:srgbClr val="00FFFF"/>
              </a:solidFill>
              <a:prstDash val="solid"/>
              <a:round/>
              <a:headEnd/>
              <a:tailEnd/>
            </a:ln>
          </p:spPr>
          <p:txBody>
            <a:bodyPr/>
            <a:lstStyle/>
            <a:p>
              <a:endParaRPr lang="en-US" dirty="0"/>
            </a:p>
          </p:txBody>
        </p:sp>
        <p:sp>
          <p:nvSpPr>
            <p:cNvPr id="39946" name="Freeform 15"/>
            <p:cNvSpPr>
              <a:spLocks/>
            </p:cNvSpPr>
            <p:nvPr/>
          </p:nvSpPr>
          <p:spPr bwMode="auto">
            <a:xfrm>
              <a:off x="1600" y="1819"/>
              <a:ext cx="36" cy="84"/>
            </a:xfrm>
            <a:custGeom>
              <a:avLst/>
              <a:gdLst>
                <a:gd name="T0" fmla="*/ 36 w 36"/>
                <a:gd name="T1" fmla="*/ 84 h 84"/>
                <a:gd name="T2" fmla="*/ 12 w 36"/>
                <a:gd name="T3" fmla="*/ 0 h 84"/>
                <a:gd name="T4" fmla="*/ 0 w 36"/>
                <a:gd name="T5" fmla="*/ 84 h 84"/>
                <a:gd name="T6" fmla="*/ 12 w 36"/>
                <a:gd name="T7" fmla="*/ 84 h 84"/>
                <a:gd name="T8" fmla="*/ 36 w 36"/>
                <a:gd name="T9" fmla="*/ 84 h 84"/>
                <a:gd name="T10" fmla="*/ 0 60000 65536"/>
                <a:gd name="T11" fmla="*/ 0 60000 65536"/>
                <a:gd name="T12" fmla="*/ 0 60000 65536"/>
                <a:gd name="T13" fmla="*/ 0 60000 65536"/>
                <a:gd name="T14" fmla="*/ 0 60000 65536"/>
                <a:gd name="T15" fmla="*/ 0 w 36"/>
                <a:gd name="T16" fmla="*/ 0 h 84"/>
                <a:gd name="T17" fmla="*/ 36 w 36"/>
                <a:gd name="T18" fmla="*/ 84 h 84"/>
              </a:gdLst>
              <a:ahLst/>
              <a:cxnLst>
                <a:cxn ang="T10">
                  <a:pos x="T0" y="T1"/>
                </a:cxn>
                <a:cxn ang="T11">
                  <a:pos x="T2" y="T3"/>
                </a:cxn>
                <a:cxn ang="T12">
                  <a:pos x="T4" y="T5"/>
                </a:cxn>
                <a:cxn ang="T13">
                  <a:pos x="T6" y="T7"/>
                </a:cxn>
                <a:cxn ang="T14">
                  <a:pos x="T8" y="T9"/>
                </a:cxn>
              </a:cxnLst>
              <a:rect l="T15" t="T16" r="T17" b="T18"/>
              <a:pathLst>
                <a:path w="36" h="84">
                  <a:moveTo>
                    <a:pt x="36" y="84"/>
                  </a:moveTo>
                  <a:lnTo>
                    <a:pt x="12" y="0"/>
                  </a:lnTo>
                  <a:lnTo>
                    <a:pt x="0" y="84"/>
                  </a:lnTo>
                  <a:lnTo>
                    <a:pt x="12" y="84"/>
                  </a:lnTo>
                  <a:lnTo>
                    <a:pt x="36" y="84"/>
                  </a:lnTo>
                  <a:close/>
                </a:path>
              </a:pathLst>
            </a:custGeom>
            <a:solidFill>
              <a:schemeClr val="tx1"/>
            </a:solidFill>
            <a:ln w="0">
              <a:solidFill>
                <a:schemeClr val="tx1"/>
              </a:solidFill>
              <a:prstDash val="solid"/>
              <a:round/>
              <a:headEnd/>
              <a:tailEnd/>
            </a:ln>
          </p:spPr>
          <p:txBody>
            <a:bodyPr/>
            <a:lstStyle/>
            <a:p>
              <a:endParaRPr lang="en-US" dirty="0"/>
            </a:p>
          </p:txBody>
        </p:sp>
        <p:sp>
          <p:nvSpPr>
            <p:cNvPr id="39947" name="Freeform 16"/>
            <p:cNvSpPr>
              <a:spLocks/>
            </p:cNvSpPr>
            <p:nvPr/>
          </p:nvSpPr>
          <p:spPr bwMode="auto">
            <a:xfrm>
              <a:off x="1600" y="2066"/>
              <a:ext cx="36" cy="72"/>
            </a:xfrm>
            <a:custGeom>
              <a:avLst/>
              <a:gdLst>
                <a:gd name="T0" fmla="*/ 0 w 3"/>
                <a:gd name="T1" fmla="*/ 0 h 6"/>
                <a:gd name="T2" fmla="*/ 1 w 3"/>
                <a:gd name="T3" fmla="*/ 6 h 6"/>
                <a:gd name="T4" fmla="*/ 3 w 3"/>
                <a:gd name="T5" fmla="*/ 0 h 6"/>
                <a:gd name="T6" fmla="*/ 1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9050">
              <a:solidFill>
                <a:srgbClr val="00FFFF"/>
              </a:solidFill>
              <a:prstDash val="solid"/>
              <a:round/>
              <a:headEnd/>
              <a:tailEnd/>
            </a:ln>
          </p:spPr>
          <p:txBody>
            <a:bodyPr/>
            <a:lstStyle/>
            <a:p>
              <a:endParaRPr lang="en-US" dirty="0"/>
            </a:p>
          </p:txBody>
        </p:sp>
        <p:sp>
          <p:nvSpPr>
            <p:cNvPr id="39948" name="Freeform 17"/>
            <p:cNvSpPr>
              <a:spLocks/>
            </p:cNvSpPr>
            <p:nvPr/>
          </p:nvSpPr>
          <p:spPr bwMode="auto">
            <a:xfrm>
              <a:off x="1600" y="2066"/>
              <a:ext cx="36" cy="72"/>
            </a:xfrm>
            <a:custGeom>
              <a:avLst/>
              <a:gdLst>
                <a:gd name="T0" fmla="*/ 0 w 36"/>
                <a:gd name="T1" fmla="*/ 0 h 72"/>
                <a:gd name="T2" fmla="*/ 12 w 36"/>
                <a:gd name="T3" fmla="*/ 72 h 72"/>
                <a:gd name="T4" fmla="*/ 36 w 36"/>
                <a:gd name="T5" fmla="*/ 0 h 72"/>
                <a:gd name="T6" fmla="*/ 12 w 36"/>
                <a:gd name="T7" fmla="*/ 0 h 72"/>
                <a:gd name="T8" fmla="*/ 0 w 36"/>
                <a:gd name="T9" fmla="*/ 0 h 72"/>
                <a:gd name="T10" fmla="*/ 0 60000 65536"/>
                <a:gd name="T11" fmla="*/ 0 60000 65536"/>
                <a:gd name="T12" fmla="*/ 0 60000 65536"/>
                <a:gd name="T13" fmla="*/ 0 60000 65536"/>
                <a:gd name="T14" fmla="*/ 0 60000 65536"/>
                <a:gd name="T15" fmla="*/ 0 w 36"/>
                <a:gd name="T16" fmla="*/ 0 h 72"/>
                <a:gd name="T17" fmla="*/ 36 w 36"/>
                <a:gd name="T18" fmla="*/ 72 h 72"/>
              </a:gdLst>
              <a:ahLst/>
              <a:cxnLst>
                <a:cxn ang="T10">
                  <a:pos x="T0" y="T1"/>
                </a:cxn>
                <a:cxn ang="T11">
                  <a:pos x="T2" y="T3"/>
                </a:cxn>
                <a:cxn ang="T12">
                  <a:pos x="T4" y="T5"/>
                </a:cxn>
                <a:cxn ang="T13">
                  <a:pos x="T6" y="T7"/>
                </a:cxn>
                <a:cxn ang="T14">
                  <a:pos x="T8" y="T9"/>
                </a:cxn>
              </a:cxnLst>
              <a:rect l="T15" t="T16" r="T17" b="T18"/>
              <a:pathLst>
                <a:path w="36" h="72">
                  <a:moveTo>
                    <a:pt x="0" y="0"/>
                  </a:moveTo>
                  <a:lnTo>
                    <a:pt x="12" y="72"/>
                  </a:lnTo>
                  <a:lnTo>
                    <a:pt x="36" y="0"/>
                  </a:lnTo>
                  <a:lnTo>
                    <a:pt x="12" y="0"/>
                  </a:lnTo>
                  <a:lnTo>
                    <a:pt x="0" y="0"/>
                  </a:lnTo>
                  <a:close/>
                </a:path>
              </a:pathLst>
            </a:custGeom>
            <a:solidFill>
              <a:schemeClr val="tx1"/>
            </a:solidFill>
            <a:ln w="0">
              <a:solidFill>
                <a:schemeClr val="tx1"/>
              </a:solidFill>
              <a:prstDash val="solid"/>
              <a:round/>
              <a:headEnd/>
              <a:tailEnd/>
            </a:ln>
          </p:spPr>
          <p:txBody>
            <a:bodyPr/>
            <a:lstStyle/>
            <a:p>
              <a:endParaRPr lang="en-US" dirty="0"/>
            </a:p>
          </p:txBody>
        </p:sp>
        <p:sp>
          <p:nvSpPr>
            <p:cNvPr id="39949" name="Line 18"/>
            <p:cNvSpPr>
              <a:spLocks noChangeShapeType="1"/>
            </p:cNvSpPr>
            <p:nvPr/>
          </p:nvSpPr>
          <p:spPr bwMode="auto">
            <a:xfrm flipV="1">
              <a:off x="1619" y="1903"/>
              <a:ext cx="1" cy="161"/>
            </a:xfrm>
            <a:prstGeom prst="line">
              <a:avLst/>
            </a:prstGeom>
            <a:noFill/>
            <a:ln w="19050">
              <a:solidFill>
                <a:schemeClr val="tx1"/>
              </a:solidFill>
              <a:round/>
              <a:headEnd/>
              <a:tailEnd/>
            </a:ln>
          </p:spPr>
          <p:txBody>
            <a:bodyPr/>
            <a:lstStyle/>
            <a:p>
              <a:endParaRPr lang="en-US" dirty="0"/>
            </a:p>
          </p:txBody>
        </p:sp>
        <p:sp>
          <p:nvSpPr>
            <p:cNvPr id="39950" name="Freeform 21"/>
            <p:cNvSpPr>
              <a:spLocks/>
            </p:cNvSpPr>
            <p:nvPr/>
          </p:nvSpPr>
          <p:spPr bwMode="auto">
            <a:xfrm>
              <a:off x="1600" y="2707"/>
              <a:ext cx="36" cy="72"/>
            </a:xfrm>
            <a:custGeom>
              <a:avLst/>
              <a:gdLst>
                <a:gd name="T0" fmla="*/ 0 w 3"/>
                <a:gd name="T1" fmla="*/ 0 h 6"/>
                <a:gd name="T2" fmla="*/ 1 w 3"/>
                <a:gd name="T3" fmla="*/ 6 h 6"/>
                <a:gd name="T4" fmla="*/ 3 w 3"/>
                <a:gd name="T5" fmla="*/ 0 h 6"/>
                <a:gd name="T6" fmla="*/ 1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solidFill>
              <a:schemeClr val="tx1"/>
            </a:solidFill>
            <a:ln w="19050">
              <a:solidFill>
                <a:schemeClr val="tx1"/>
              </a:solidFill>
              <a:prstDash val="solid"/>
              <a:round/>
              <a:headEnd/>
              <a:tailEnd/>
            </a:ln>
          </p:spPr>
          <p:txBody>
            <a:bodyPr/>
            <a:lstStyle/>
            <a:p>
              <a:endParaRPr lang="en-US" dirty="0"/>
            </a:p>
          </p:txBody>
        </p:sp>
        <p:sp>
          <p:nvSpPr>
            <p:cNvPr id="39951" name="Freeform 22"/>
            <p:cNvSpPr>
              <a:spLocks/>
            </p:cNvSpPr>
            <p:nvPr/>
          </p:nvSpPr>
          <p:spPr bwMode="auto">
            <a:xfrm>
              <a:off x="1600" y="2707"/>
              <a:ext cx="36" cy="72"/>
            </a:xfrm>
            <a:custGeom>
              <a:avLst/>
              <a:gdLst>
                <a:gd name="T0" fmla="*/ 0 w 36"/>
                <a:gd name="T1" fmla="*/ 0 h 72"/>
                <a:gd name="T2" fmla="*/ 12 w 36"/>
                <a:gd name="T3" fmla="*/ 72 h 72"/>
                <a:gd name="T4" fmla="*/ 36 w 36"/>
                <a:gd name="T5" fmla="*/ 0 h 72"/>
                <a:gd name="T6" fmla="*/ 12 w 36"/>
                <a:gd name="T7" fmla="*/ 0 h 72"/>
                <a:gd name="T8" fmla="*/ 0 w 36"/>
                <a:gd name="T9" fmla="*/ 0 h 72"/>
                <a:gd name="T10" fmla="*/ 0 60000 65536"/>
                <a:gd name="T11" fmla="*/ 0 60000 65536"/>
                <a:gd name="T12" fmla="*/ 0 60000 65536"/>
                <a:gd name="T13" fmla="*/ 0 60000 65536"/>
                <a:gd name="T14" fmla="*/ 0 60000 65536"/>
                <a:gd name="T15" fmla="*/ 0 w 36"/>
                <a:gd name="T16" fmla="*/ 0 h 72"/>
                <a:gd name="T17" fmla="*/ 36 w 36"/>
                <a:gd name="T18" fmla="*/ 72 h 72"/>
              </a:gdLst>
              <a:ahLst/>
              <a:cxnLst>
                <a:cxn ang="T10">
                  <a:pos x="T0" y="T1"/>
                </a:cxn>
                <a:cxn ang="T11">
                  <a:pos x="T2" y="T3"/>
                </a:cxn>
                <a:cxn ang="T12">
                  <a:pos x="T4" y="T5"/>
                </a:cxn>
                <a:cxn ang="T13">
                  <a:pos x="T6" y="T7"/>
                </a:cxn>
                <a:cxn ang="T14">
                  <a:pos x="T8" y="T9"/>
                </a:cxn>
              </a:cxnLst>
              <a:rect l="T15" t="T16" r="T17" b="T18"/>
              <a:pathLst>
                <a:path w="36" h="72">
                  <a:moveTo>
                    <a:pt x="0" y="0"/>
                  </a:moveTo>
                  <a:lnTo>
                    <a:pt x="12" y="72"/>
                  </a:lnTo>
                  <a:lnTo>
                    <a:pt x="36" y="0"/>
                  </a:lnTo>
                  <a:lnTo>
                    <a:pt x="12" y="0"/>
                  </a:lnTo>
                  <a:lnTo>
                    <a:pt x="0" y="0"/>
                  </a:lnTo>
                  <a:close/>
                </a:path>
              </a:pathLst>
            </a:custGeom>
            <a:solidFill>
              <a:schemeClr val="tx1"/>
            </a:solidFill>
            <a:ln w="0">
              <a:solidFill>
                <a:schemeClr val="tx1"/>
              </a:solidFill>
              <a:prstDash val="solid"/>
              <a:round/>
              <a:headEnd/>
              <a:tailEnd/>
            </a:ln>
          </p:spPr>
          <p:txBody>
            <a:bodyPr/>
            <a:lstStyle/>
            <a:p>
              <a:endParaRPr lang="en-US" dirty="0"/>
            </a:p>
          </p:txBody>
        </p:sp>
        <p:sp>
          <p:nvSpPr>
            <p:cNvPr id="39952" name="Line 23"/>
            <p:cNvSpPr>
              <a:spLocks noChangeShapeType="1"/>
            </p:cNvSpPr>
            <p:nvPr/>
          </p:nvSpPr>
          <p:spPr bwMode="auto">
            <a:xfrm flipV="1">
              <a:off x="1619" y="2577"/>
              <a:ext cx="1" cy="132"/>
            </a:xfrm>
            <a:prstGeom prst="line">
              <a:avLst/>
            </a:prstGeom>
            <a:noFill/>
            <a:ln w="19050">
              <a:solidFill>
                <a:schemeClr val="tx1"/>
              </a:solidFill>
              <a:round/>
              <a:headEnd/>
              <a:tailEnd/>
            </a:ln>
          </p:spPr>
          <p:txBody>
            <a:bodyPr/>
            <a:lstStyle/>
            <a:p>
              <a:endParaRPr lang="en-US" dirty="0"/>
            </a:p>
          </p:txBody>
        </p:sp>
        <p:sp>
          <p:nvSpPr>
            <p:cNvPr id="39953" name="Freeform 26"/>
            <p:cNvSpPr>
              <a:spLocks/>
            </p:cNvSpPr>
            <p:nvPr/>
          </p:nvSpPr>
          <p:spPr bwMode="auto">
            <a:xfrm>
              <a:off x="1600" y="3376"/>
              <a:ext cx="36" cy="72"/>
            </a:xfrm>
            <a:custGeom>
              <a:avLst/>
              <a:gdLst>
                <a:gd name="T0" fmla="*/ 0 w 3"/>
                <a:gd name="T1" fmla="*/ 0 h 6"/>
                <a:gd name="T2" fmla="*/ 1 w 3"/>
                <a:gd name="T3" fmla="*/ 6 h 6"/>
                <a:gd name="T4" fmla="*/ 3 w 3"/>
                <a:gd name="T5" fmla="*/ 0 h 6"/>
                <a:gd name="T6" fmla="*/ 1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9050">
              <a:solidFill>
                <a:srgbClr val="00FFFF"/>
              </a:solidFill>
              <a:prstDash val="solid"/>
              <a:round/>
              <a:headEnd/>
              <a:tailEnd/>
            </a:ln>
          </p:spPr>
          <p:txBody>
            <a:bodyPr/>
            <a:lstStyle/>
            <a:p>
              <a:endParaRPr lang="en-US" dirty="0"/>
            </a:p>
          </p:txBody>
        </p:sp>
        <p:sp>
          <p:nvSpPr>
            <p:cNvPr id="39954" name="Freeform 27"/>
            <p:cNvSpPr>
              <a:spLocks/>
            </p:cNvSpPr>
            <p:nvPr/>
          </p:nvSpPr>
          <p:spPr bwMode="auto">
            <a:xfrm>
              <a:off x="1600" y="3376"/>
              <a:ext cx="36" cy="72"/>
            </a:xfrm>
            <a:custGeom>
              <a:avLst/>
              <a:gdLst>
                <a:gd name="T0" fmla="*/ 0 w 36"/>
                <a:gd name="T1" fmla="*/ 0 h 72"/>
                <a:gd name="T2" fmla="*/ 12 w 36"/>
                <a:gd name="T3" fmla="*/ 72 h 72"/>
                <a:gd name="T4" fmla="*/ 36 w 36"/>
                <a:gd name="T5" fmla="*/ 0 h 72"/>
                <a:gd name="T6" fmla="*/ 12 w 36"/>
                <a:gd name="T7" fmla="*/ 0 h 72"/>
                <a:gd name="T8" fmla="*/ 0 w 36"/>
                <a:gd name="T9" fmla="*/ 0 h 72"/>
                <a:gd name="T10" fmla="*/ 0 60000 65536"/>
                <a:gd name="T11" fmla="*/ 0 60000 65536"/>
                <a:gd name="T12" fmla="*/ 0 60000 65536"/>
                <a:gd name="T13" fmla="*/ 0 60000 65536"/>
                <a:gd name="T14" fmla="*/ 0 60000 65536"/>
                <a:gd name="T15" fmla="*/ 0 w 36"/>
                <a:gd name="T16" fmla="*/ 0 h 72"/>
                <a:gd name="T17" fmla="*/ 36 w 36"/>
                <a:gd name="T18" fmla="*/ 72 h 72"/>
              </a:gdLst>
              <a:ahLst/>
              <a:cxnLst>
                <a:cxn ang="T10">
                  <a:pos x="T0" y="T1"/>
                </a:cxn>
                <a:cxn ang="T11">
                  <a:pos x="T2" y="T3"/>
                </a:cxn>
                <a:cxn ang="T12">
                  <a:pos x="T4" y="T5"/>
                </a:cxn>
                <a:cxn ang="T13">
                  <a:pos x="T6" y="T7"/>
                </a:cxn>
                <a:cxn ang="T14">
                  <a:pos x="T8" y="T9"/>
                </a:cxn>
              </a:cxnLst>
              <a:rect l="T15" t="T16" r="T17" b="T18"/>
              <a:pathLst>
                <a:path w="36" h="72">
                  <a:moveTo>
                    <a:pt x="0" y="0"/>
                  </a:moveTo>
                  <a:lnTo>
                    <a:pt x="12" y="72"/>
                  </a:lnTo>
                  <a:lnTo>
                    <a:pt x="36" y="0"/>
                  </a:lnTo>
                  <a:lnTo>
                    <a:pt x="12" y="0"/>
                  </a:lnTo>
                  <a:lnTo>
                    <a:pt x="0" y="0"/>
                  </a:lnTo>
                  <a:close/>
                </a:path>
              </a:pathLst>
            </a:custGeom>
            <a:solidFill>
              <a:schemeClr val="tx1"/>
            </a:solidFill>
            <a:ln w="0">
              <a:solidFill>
                <a:schemeClr val="tx1"/>
              </a:solidFill>
              <a:prstDash val="solid"/>
              <a:round/>
              <a:headEnd/>
              <a:tailEnd/>
            </a:ln>
          </p:spPr>
          <p:txBody>
            <a:bodyPr/>
            <a:lstStyle/>
            <a:p>
              <a:endParaRPr lang="en-US" dirty="0"/>
            </a:p>
          </p:txBody>
        </p:sp>
        <p:sp>
          <p:nvSpPr>
            <p:cNvPr id="39955" name="Line 28"/>
            <p:cNvSpPr>
              <a:spLocks noChangeShapeType="1"/>
            </p:cNvSpPr>
            <p:nvPr/>
          </p:nvSpPr>
          <p:spPr bwMode="auto">
            <a:xfrm flipV="1">
              <a:off x="1619" y="3225"/>
              <a:ext cx="1" cy="144"/>
            </a:xfrm>
            <a:prstGeom prst="line">
              <a:avLst/>
            </a:prstGeom>
            <a:noFill/>
            <a:ln w="19050">
              <a:solidFill>
                <a:schemeClr val="tx1"/>
              </a:solidFill>
              <a:round/>
              <a:headEnd/>
              <a:tailEnd/>
            </a:ln>
          </p:spPr>
          <p:txBody>
            <a:bodyPr/>
            <a:lstStyle/>
            <a:p>
              <a:endParaRPr lang="en-US" dirty="0"/>
            </a:p>
          </p:txBody>
        </p:sp>
        <p:sp>
          <p:nvSpPr>
            <p:cNvPr id="39956" name="Freeform 29"/>
            <p:cNvSpPr>
              <a:spLocks/>
            </p:cNvSpPr>
            <p:nvPr/>
          </p:nvSpPr>
          <p:spPr bwMode="auto">
            <a:xfrm>
              <a:off x="2473" y="1626"/>
              <a:ext cx="24" cy="85"/>
            </a:xfrm>
            <a:custGeom>
              <a:avLst/>
              <a:gdLst>
                <a:gd name="T0" fmla="*/ 2 w 2"/>
                <a:gd name="T1" fmla="*/ 7 h 7"/>
                <a:gd name="T2" fmla="*/ 1 w 2"/>
                <a:gd name="T3" fmla="*/ 0 h 7"/>
                <a:gd name="T4" fmla="*/ 0 w 2"/>
                <a:gd name="T5" fmla="*/ 7 h 7"/>
                <a:gd name="T6" fmla="*/ 1 w 2"/>
                <a:gd name="T7" fmla="*/ 7 h 7"/>
                <a:gd name="T8" fmla="*/ 2 w 2"/>
                <a:gd name="T9" fmla="*/ 7 h 7"/>
                <a:gd name="T10" fmla="*/ 0 60000 65536"/>
                <a:gd name="T11" fmla="*/ 0 60000 65536"/>
                <a:gd name="T12" fmla="*/ 0 60000 65536"/>
                <a:gd name="T13" fmla="*/ 0 60000 65536"/>
                <a:gd name="T14" fmla="*/ 0 60000 65536"/>
                <a:gd name="T15" fmla="*/ 0 w 2"/>
                <a:gd name="T16" fmla="*/ 0 h 7"/>
                <a:gd name="T17" fmla="*/ 2 w 2"/>
                <a:gd name="T18" fmla="*/ 7 h 7"/>
              </a:gdLst>
              <a:ahLst/>
              <a:cxnLst>
                <a:cxn ang="T10">
                  <a:pos x="T0" y="T1"/>
                </a:cxn>
                <a:cxn ang="T11">
                  <a:pos x="T2" y="T3"/>
                </a:cxn>
                <a:cxn ang="T12">
                  <a:pos x="T4" y="T5"/>
                </a:cxn>
                <a:cxn ang="T13">
                  <a:pos x="T6" y="T7"/>
                </a:cxn>
                <a:cxn ang="T14">
                  <a:pos x="T8" y="T9"/>
                </a:cxn>
              </a:cxnLst>
              <a:rect l="T15" t="T16" r="T17" b="T18"/>
              <a:pathLst>
                <a:path w="2" h="7">
                  <a:moveTo>
                    <a:pt x="2" y="7"/>
                  </a:moveTo>
                  <a:lnTo>
                    <a:pt x="1" y="0"/>
                  </a:lnTo>
                  <a:lnTo>
                    <a:pt x="0" y="7"/>
                  </a:lnTo>
                  <a:lnTo>
                    <a:pt x="1" y="7"/>
                  </a:lnTo>
                  <a:lnTo>
                    <a:pt x="2" y="7"/>
                  </a:lnTo>
                </a:path>
              </a:pathLst>
            </a:custGeom>
            <a:noFill/>
            <a:ln w="19050">
              <a:solidFill>
                <a:srgbClr val="000000"/>
              </a:solidFill>
              <a:prstDash val="solid"/>
              <a:round/>
              <a:headEnd/>
              <a:tailEnd/>
            </a:ln>
          </p:spPr>
          <p:txBody>
            <a:bodyPr/>
            <a:lstStyle/>
            <a:p>
              <a:endParaRPr lang="en-US" dirty="0"/>
            </a:p>
          </p:txBody>
        </p:sp>
        <p:sp>
          <p:nvSpPr>
            <p:cNvPr id="39957" name="Freeform 30"/>
            <p:cNvSpPr>
              <a:spLocks/>
            </p:cNvSpPr>
            <p:nvPr/>
          </p:nvSpPr>
          <p:spPr bwMode="auto">
            <a:xfrm>
              <a:off x="2473" y="1626"/>
              <a:ext cx="24" cy="85"/>
            </a:xfrm>
            <a:custGeom>
              <a:avLst/>
              <a:gdLst>
                <a:gd name="T0" fmla="*/ 24 w 24"/>
                <a:gd name="T1" fmla="*/ 85 h 85"/>
                <a:gd name="T2" fmla="*/ 12 w 24"/>
                <a:gd name="T3" fmla="*/ 0 h 85"/>
                <a:gd name="T4" fmla="*/ 0 w 24"/>
                <a:gd name="T5" fmla="*/ 85 h 85"/>
                <a:gd name="T6" fmla="*/ 12 w 24"/>
                <a:gd name="T7" fmla="*/ 85 h 85"/>
                <a:gd name="T8" fmla="*/ 24 w 24"/>
                <a:gd name="T9" fmla="*/ 85 h 85"/>
                <a:gd name="T10" fmla="*/ 0 60000 65536"/>
                <a:gd name="T11" fmla="*/ 0 60000 65536"/>
                <a:gd name="T12" fmla="*/ 0 60000 65536"/>
                <a:gd name="T13" fmla="*/ 0 60000 65536"/>
                <a:gd name="T14" fmla="*/ 0 60000 65536"/>
                <a:gd name="T15" fmla="*/ 0 w 24"/>
                <a:gd name="T16" fmla="*/ 0 h 85"/>
                <a:gd name="T17" fmla="*/ 24 w 24"/>
                <a:gd name="T18" fmla="*/ 85 h 85"/>
              </a:gdLst>
              <a:ahLst/>
              <a:cxnLst>
                <a:cxn ang="T10">
                  <a:pos x="T0" y="T1"/>
                </a:cxn>
                <a:cxn ang="T11">
                  <a:pos x="T2" y="T3"/>
                </a:cxn>
                <a:cxn ang="T12">
                  <a:pos x="T4" y="T5"/>
                </a:cxn>
                <a:cxn ang="T13">
                  <a:pos x="T6" y="T7"/>
                </a:cxn>
                <a:cxn ang="T14">
                  <a:pos x="T8" y="T9"/>
                </a:cxn>
              </a:cxnLst>
              <a:rect l="T15" t="T16" r="T17" b="T18"/>
              <a:pathLst>
                <a:path w="24" h="85">
                  <a:moveTo>
                    <a:pt x="24" y="85"/>
                  </a:moveTo>
                  <a:lnTo>
                    <a:pt x="12" y="0"/>
                  </a:lnTo>
                  <a:lnTo>
                    <a:pt x="0" y="85"/>
                  </a:lnTo>
                  <a:lnTo>
                    <a:pt x="12" y="85"/>
                  </a:lnTo>
                  <a:lnTo>
                    <a:pt x="24" y="85"/>
                  </a:lnTo>
                  <a:close/>
                </a:path>
              </a:pathLst>
            </a:custGeom>
            <a:solidFill>
              <a:srgbClr val="000000"/>
            </a:solidFill>
            <a:ln w="0">
              <a:solidFill>
                <a:srgbClr val="000000"/>
              </a:solidFill>
              <a:prstDash val="solid"/>
              <a:round/>
              <a:headEnd/>
              <a:tailEnd/>
            </a:ln>
          </p:spPr>
          <p:txBody>
            <a:bodyPr/>
            <a:lstStyle/>
            <a:p>
              <a:endParaRPr lang="en-US" dirty="0"/>
            </a:p>
          </p:txBody>
        </p:sp>
        <p:sp>
          <p:nvSpPr>
            <p:cNvPr id="39958" name="Line 31"/>
            <p:cNvSpPr>
              <a:spLocks noChangeShapeType="1"/>
            </p:cNvSpPr>
            <p:nvPr/>
          </p:nvSpPr>
          <p:spPr bwMode="auto">
            <a:xfrm flipH="1">
              <a:off x="2477" y="1711"/>
              <a:ext cx="8" cy="2128"/>
            </a:xfrm>
            <a:prstGeom prst="line">
              <a:avLst/>
            </a:prstGeom>
            <a:noFill/>
            <a:ln w="19050">
              <a:solidFill>
                <a:srgbClr val="000000"/>
              </a:solidFill>
              <a:round/>
              <a:headEnd/>
              <a:tailEnd/>
            </a:ln>
          </p:spPr>
          <p:txBody>
            <a:bodyPr/>
            <a:lstStyle/>
            <a:p>
              <a:endParaRPr lang="en-US" dirty="0"/>
            </a:p>
          </p:txBody>
        </p:sp>
        <p:sp>
          <p:nvSpPr>
            <p:cNvPr id="39959" name="Rectangle 32"/>
            <p:cNvSpPr>
              <a:spLocks noChangeArrowheads="1"/>
            </p:cNvSpPr>
            <p:nvPr/>
          </p:nvSpPr>
          <p:spPr bwMode="auto">
            <a:xfrm>
              <a:off x="1372" y="845"/>
              <a:ext cx="126" cy="144"/>
            </a:xfrm>
            <a:prstGeom prst="rect">
              <a:avLst/>
            </a:prstGeom>
            <a:noFill/>
            <a:ln w="9525">
              <a:noFill/>
              <a:miter lim="800000"/>
              <a:headEnd/>
              <a:tailEnd/>
            </a:ln>
          </p:spPr>
          <p:txBody>
            <a:bodyPr wrap="none" lIns="0" tIns="0" rIns="0" bIns="0">
              <a:spAutoFit/>
            </a:bodyPr>
            <a:lstStyle/>
            <a:p>
              <a:r>
                <a:rPr lang="en-CA" sz="1500" b="1" dirty="0">
                  <a:solidFill>
                    <a:srgbClr val="000000"/>
                  </a:solidFill>
                  <a:latin typeface="Nimbus Roman No9 L"/>
                </a:rPr>
                <a:t>Pr</a:t>
              </a:r>
              <a:endParaRPr lang="en-CA" sz="2400" dirty="0">
                <a:latin typeface="Corbel" pitchFamily="34" charset="0"/>
              </a:endParaRPr>
            </a:p>
          </p:txBody>
        </p:sp>
        <p:sp>
          <p:nvSpPr>
            <p:cNvPr id="39960" name="Rectangle 33"/>
            <p:cNvSpPr>
              <a:spLocks noChangeArrowheads="1"/>
            </p:cNvSpPr>
            <p:nvPr/>
          </p:nvSpPr>
          <p:spPr bwMode="auto">
            <a:xfrm>
              <a:off x="1492" y="845"/>
              <a:ext cx="373" cy="144"/>
            </a:xfrm>
            <a:prstGeom prst="rect">
              <a:avLst/>
            </a:prstGeom>
            <a:noFill/>
            <a:ln w="9525">
              <a:noFill/>
              <a:miter lim="800000"/>
              <a:headEnd/>
              <a:tailEnd/>
            </a:ln>
          </p:spPr>
          <p:txBody>
            <a:bodyPr wrap="none" lIns="0" tIns="0" rIns="0" bIns="0">
              <a:spAutoFit/>
            </a:bodyPr>
            <a:lstStyle/>
            <a:p>
              <a:r>
                <a:rPr lang="en-CA" sz="1500" b="1" dirty="0" err="1">
                  <a:solidFill>
                    <a:srgbClr val="000000"/>
                  </a:solidFill>
                  <a:latin typeface="Nimbus Roman No9 L"/>
                </a:rPr>
                <a:t>ocessor</a:t>
              </a:r>
              <a:endParaRPr lang="en-CA" sz="2400">
                <a:latin typeface="Corbel" pitchFamily="34" charset="0"/>
              </a:endParaRPr>
            </a:p>
          </p:txBody>
        </p:sp>
        <p:sp>
          <p:nvSpPr>
            <p:cNvPr id="39961" name="Rectangle 34"/>
            <p:cNvSpPr>
              <a:spLocks noChangeArrowheads="1"/>
            </p:cNvSpPr>
            <p:nvPr/>
          </p:nvSpPr>
          <p:spPr bwMode="auto">
            <a:xfrm>
              <a:off x="1360" y="1543"/>
              <a:ext cx="360" cy="134"/>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Primary</a:t>
              </a:r>
              <a:endParaRPr lang="en-CA" sz="2400">
                <a:latin typeface="Corbel" pitchFamily="34" charset="0"/>
              </a:endParaRPr>
            </a:p>
          </p:txBody>
        </p:sp>
        <p:sp>
          <p:nvSpPr>
            <p:cNvPr id="39962" name="Rectangle 35"/>
            <p:cNvSpPr>
              <a:spLocks noChangeArrowheads="1"/>
            </p:cNvSpPr>
            <p:nvPr/>
          </p:nvSpPr>
          <p:spPr bwMode="auto">
            <a:xfrm>
              <a:off x="1408" y="1627"/>
              <a:ext cx="256" cy="134"/>
            </a:xfrm>
            <a:prstGeom prst="rect">
              <a:avLst/>
            </a:prstGeom>
            <a:noFill/>
            <a:ln w="9525">
              <a:noFill/>
              <a:miter lim="800000"/>
              <a:headEnd/>
              <a:tailEnd/>
            </a:ln>
          </p:spPr>
          <p:txBody>
            <a:bodyPr wrap="none" lIns="0" tIns="0" rIns="0" bIns="0">
              <a:spAutoFit/>
            </a:bodyPr>
            <a:lstStyle/>
            <a:p>
              <a:r>
                <a:rPr lang="en-CA" sz="1400" dirty="0">
                  <a:solidFill>
                    <a:srgbClr val="000000"/>
                  </a:solidFill>
                  <a:latin typeface="Nimbus Roman No9 L"/>
                </a:rPr>
                <a:t>cache</a:t>
              </a:r>
              <a:endParaRPr lang="en-CA" sz="2400" dirty="0">
                <a:latin typeface="Corbel" pitchFamily="34" charset="0"/>
              </a:endParaRPr>
            </a:p>
          </p:txBody>
        </p:sp>
        <p:sp>
          <p:nvSpPr>
            <p:cNvPr id="39963" name="Rectangle 10"/>
            <p:cNvSpPr>
              <a:spLocks noChangeArrowheads="1"/>
            </p:cNvSpPr>
            <p:nvPr/>
          </p:nvSpPr>
          <p:spPr bwMode="auto">
            <a:xfrm>
              <a:off x="1227" y="2798"/>
              <a:ext cx="782" cy="337"/>
            </a:xfrm>
            <a:prstGeom prst="rect">
              <a:avLst/>
            </a:prstGeom>
            <a:solidFill>
              <a:srgbClr val="FFFFFF"/>
            </a:solidFill>
            <a:ln w="0">
              <a:solidFill>
                <a:srgbClr val="FFFFFF"/>
              </a:solidFill>
              <a:miter lim="800000"/>
              <a:headEnd/>
              <a:tailEnd/>
            </a:ln>
          </p:spPr>
          <p:txBody>
            <a:bodyPr/>
            <a:lstStyle/>
            <a:p>
              <a:endParaRPr lang="en-US">
                <a:latin typeface="Corbel" pitchFamily="34" charset="0"/>
              </a:endParaRPr>
            </a:p>
          </p:txBody>
        </p:sp>
        <p:sp>
          <p:nvSpPr>
            <p:cNvPr id="39964" name="Rectangle 11"/>
            <p:cNvSpPr>
              <a:spLocks noChangeArrowheads="1"/>
            </p:cNvSpPr>
            <p:nvPr/>
          </p:nvSpPr>
          <p:spPr bwMode="auto">
            <a:xfrm>
              <a:off x="1227" y="2798"/>
              <a:ext cx="782" cy="337"/>
            </a:xfrm>
            <a:prstGeom prst="rect">
              <a:avLst/>
            </a:prstGeom>
            <a:noFill/>
            <a:ln w="19050">
              <a:solidFill>
                <a:schemeClr val="tx1"/>
              </a:solidFill>
              <a:miter lim="800000"/>
              <a:headEnd/>
              <a:tailEnd/>
            </a:ln>
          </p:spPr>
          <p:txBody>
            <a:bodyPr/>
            <a:lstStyle/>
            <a:p>
              <a:endParaRPr lang="en-US">
                <a:latin typeface="Corbel" pitchFamily="34" charset="0"/>
              </a:endParaRPr>
            </a:p>
          </p:txBody>
        </p:sp>
        <p:sp>
          <p:nvSpPr>
            <p:cNvPr id="39965" name="Freeform 24"/>
            <p:cNvSpPr>
              <a:spLocks/>
            </p:cNvSpPr>
            <p:nvPr/>
          </p:nvSpPr>
          <p:spPr bwMode="auto">
            <a:xfrm>
              <a:off x="1600" y="3147"/>
              <a:ext cx="36" cy="72"/>
            </a:xfrm>
            <a:custGeom>
              <a:avLst/>
              <a:gdLst>
                <a:gd name="T0" fmla="*/ 3 w 3"/>
                <a:gd name="T1" fmla="*/ 6 h 6"/>
                <a:gd name="T2" fmla="*/ 1 w 3"/>
                <a:gd name="T3" fmla="*/ 0 h 6"/>
                <a:gd name="T4" fmla="*/ 0 w 3"/>
                <a:gd name="T5" fmla="*/ 6 h 6"/>
                <a:gd name="T6" fmla="*/ 1 w 3"/>
                <a:gd name="T7" fmla="*/ 6 h 6"/>
                <a:gd name="T8" fmla="*/ 3 w 3"/>
                <a:gd name="T9" fmla="*/ 6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3" y="6"/>
                  </a:moveTo>
                  <a:lnTo>
                    <a:pt x="1" y="0"/>
                  </a:lnTo>
                  <a:lnTo>
                    <a:pt x="0" y="6"/>
                  </a:lnTo>
                  <a:lnTo>
                    <a:pt x="1" y="6"/>
                  </a:lnTo>
                  <a:lnTo>
                    <a:pt x="3" y="6"/>
                  </a:lnTo>
                </a:path>
              </a:pathLst>
            </a:custGeom>
            <a:noFill/>
            <a:ln w="19050">
              <a:solidFill>
                <a:srgbClr val="00FFFF"/>
              </a:solidFill>
              <a:prstDash val="solid"/>
              <a:round/>
              <a:headEnd/>
              <a:tailEnd/>
            </a:ln>
          </p:spPr>
          <p:txBody>
            <a:bodyPr/>
            <a:lstStyle/>
            <a:p>
              <a:endParaRPr lang="en-US"/>
            </a:p>
          </p:txBody>
        </p:sp>
        <p:sp>
          <p:nvSpPr>
            <p:cNvPr id="39966" name="Freeform 25"/>
            <p:cNvSpPr>
              <a:spLocks/>
            </p:cNvSpPr>
            <p:nvPr/>
          </p:nvSpPr>
          <p:spPr bwMode="auto">
            <a:xfrm>
              <a:off x="1600" y="3147"/>
              <a:ext cx="36" cy="72"/>
            </a:xfrm>
            <a:custGeom>
              <a:avLst/>
              <a:gdLst>
                <a:gd name="T0" fmla="*/ 36 w 36"/>
                <a:gd name="T1" fmla="*/ 72 h 72"/>
                <a:gd name="T2" fmla="*/ 12 w 36"/>
                <a:gd name="T3" fmla="*/ 0 h 72"/>
                <a:gd name="T4" fmla="*/ 0 w 36"/>
                <a:gd name="T5" fmla="*/ 72 h 72"/>
                <a:gd name="T6" fmla="*/ 12 w 36"/>
                <a:gd name="T7" fmla="*/ 72 h 72"/>
                <a:gd name="T8" fmla="*/ 36 w 36"/>
                <a:gd name="T9" fmla="*/ 72 h 72"/>
                <a:gd name="T10" fmla="*/ 0 60000 65536"/>
                <a:gd name="T11" fmla="*/ 0 60000 65536"/>
                <a:gd name="T12" fmla="*/ 0 60000 65536"/>
                <a:gd name="T13" fmla="*/ 0 60000 65536"/>
                <a:gd name="T14" fmla="*/ 0 60000 65536"/>
                <a:gd name="T15" fmla="*/ 0 w 36"/>
                <a:gd name="T16" fmla="*/ 0 h 72"/>
                <a:gd name="T17" fmla="*/ 36 w 36"/>
                <a:gd name="T18" fmla="*/ 72 h 72"/>
              </a:gdLst>
              <a:ahLst/>
              <a:cxnLst>
                <a:cxn ang="T10">
                  <a:pos x="T0" y="T1"/>
                </a:cxn>
                <a:cxn ang="T11">
                  <a:pos x="T2" y="T3"/>
                </a:cxn>
                <a:cxn ang="T12">
                  <a:pos x="T4" y="T5"/>
                </a:cxn>
                <a:cxn ang="T13">
                  <a:pos x="T6" y="T7"/>
                </a:cxn>
                <a:cxn ang="T14">
                  <a:pos x="T8" y="T9"/>
                </a:cxn>
              </a:cxnLst>
              <a:rect l="T15" t="T16" r="T17" b="T18"/>
              <a:pathLst>
                <a:path w="36" h="72">
                  <a:moveTo>
                    <a:pt x="36" y="72"/>
                  </a:moveTo>
                  <a:lnTo>
                    <a:pt x="12" y="0"/>
                  </a:lnTo>
                  <a:lnTo>
                    <a:pt x="0" y="72"/>
                  </a:lnTo>
                  <a:lnTo>
                    <a:pt x="12" y="72"/>
                  </a:lnTo>
                  <a:lnTo>
                    <a:pt x="36" y="72"/>
                  </a:lnTo>
                  <a:close/>
                </a:path>
              </a:pathLst>
            </a:custGeom>
            <a:solidFill>
              <a:schemeClr val="tx1"/>
            </a:solidFill>
            <a:ln w="0">
              <a:solidFill>
                <a:schemeClr val="tx1"/>
              </a:solidFill>
              <a:prstDash val="solid"/>
              <a:round/>
              <a:headEnd/>
              <a:tailEnd/>
            </a:ln>
          </p:spPr>
          <p:txBody>
            <a:bodyPr/>
            <a:lstStyle/>
            <a:p>
              <a:endParaRPr lang="en-US"/>
            </a:p>
          </p:txBody>
        </p:sp>
        <p:sp>
          <p:nvSpPr>
            <p:cNvPr id="39967" name="Rectangle 38"/>
            <p:cNvSpPr>
              <a:spLocks noChangeArrowheads="1"/>
            </p:cNvSpPr>
            <p:nvPr/>
          </p:nvSpPr>
          <p:spPr bwMode="auto">
            <a:xfrm>
              <a:off x="1504" y="2835"/>
              <a:ext cx="237" cy="134"/>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Main</a:t>
              </a:r>
              <a:endParaRPr lang="en-CA" sz="2400">
                <a:latin typeface="Corbel" pitchFamily="34" charset="0"/>
              </a:endParaRPr>
            </a:p>
          </p:txBody>
        </p:sp>
        <p:sp>
          <p:nvSpPr>
            <p:cNvPr id="39968" name="Rectangle 40"/>
            <p:cNvSpPr>
              <a:spLocks noChangeArrowheads="1"/>
            </p:cNvSpPr>
            <p:nvPr/>
          </p:nvSpPr>
          <p:spPr bwMode="auto">
            <a:xfrm>
              <a:off x="1432" y="2931"/>
              <a:ext cx="373" cy="134"/>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memory</a:t>
              </a:r>
              <a:endParaRPr lang="en-CA" sz="2400">
                <a:latin typeface="Corbel" pitchFamily="34" charset="0"/>
              </a:endParaRPr>
            </a:p>
          </p:txBody>
        </p:sp>
        <p:sp>
          <p:nvSpPr>
            <p:cNvPr id="39969" name="Rectangle 41"/>
            <p:cNvSpPr>
              <a:spLocks noChangeArrowheads="1"/>
            </p:cNvSpPr>
            <p:nvPr/>
          </p:nvSpPr>
          <p:spPr bwMode="auto">
            <a:xfrm>
              <a:off x="409" y="1338"/>
              <a:ext cx="467" cy="134"/>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Increasing</a:t>
              </a:r>
              <a:endParaRPr lang="en-CA" sz="2400">
                <a:latin typeface="Corbel" pitchFamily="34" charset="0"/>
              </a:endParaRPr>
            </a:p>
          </p:txBody>
        </p:sp>
        <p:sp>
          <p:nvSpPr>
            <p:cNvPr id="39970" name="Rectangle 42"/>
            <p:cNvSpPr>
              <a:spLocks noChangeArrowheads="1"/>
            </p:cNvSpPr>
            <p:nvPr/>
          </p:nvSpPr>
          <p:spPr bwMode="auto">
            <a:xfrm>
              <a:off x="541" y="1434"/>
              <a:ext cx="175" cy="134"/>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size</a:t>
              </a:r>
              <a:endParaRPr lang="en-CA" sz="2400">
                <a:latin typeface="Corbel" pitchFamily="34" charset="0"/>
              </a:endParaRPr>
            </a:p>
          </p:txBody>
        </p:sp>
        <p:sp>
          <p:nvSpPr>
            <p:cNvPr id="39971" name="Rectangle 43"/>
            <p:cNvSpPr>
              <a:spLocks noChangeArrowheads="1"/>
            </p:cNvSpPr>
            <p:nvPr/>
          </p:nvSpPr>
          <p:spPr bwMode="auto">
            <a:xfrm>
              <a:off x="2256" y="1350"/>
              <a:ext cx="467" cy="134"/>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Increasing</a:t>
              </a:r>
              <a:endParaRPr lang="en-CA" sz="2400">
                <a:latin typeface="Corbel" pitchFamily="34" charset="0"/>
              </a:endParaRPr>
            </a:p>
          </p:txBody>
        </p:sp>
        <p:sp>
          <p:nvSpPr>
            <p:cNvPr id="39972" name="Rectangle 44"/>
            <p:cNvSpPr>
              <a:spLocks noChangeArrowheads="1"/>
            </p:cNvSpPr>
            <p:nvPr/>
          </p:nvSpPr>
          <p:spPr bwMode="auto">
            <a:xfrm>
              <a:off x="2365" y="1446"/>
              <a:ext cx="256" cy="134"/>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speed</a:t>
              </a:r>
              <a:endParaRPr lang="en-CA" sz="2400">
                <a:latin typeface="Corbel" pitchFamily="34" charset="0"/>
              </a:endParaRPr>
            </a:p>
          </p:txBody>
        </p:sp>
        <p:sp>
          <p:nvSpPr>
            <p:cNvPr id="39973" name="Rectangle 12"/>
            <p:cNvSpPr>
              <a:spLocks noChangeArrowheads="1"/>
            </p:cNvSpPr>
            <p:nvPr/>
          </p:nvSpPr>
          <p:spPr bwMode="auto">
            <a:xfrm>
              <a:off x="1227" y="3453"/>
              <a:ext cx="770" cy="470"/>
            </a:xfrm>
            <a:prstGeom prst="rect">
              <a:avLst/>
            </a:prstGeom>
            <a:solidFill>
              <a:srgbClr val="FFFFFF"/>
            </a:solidFill>
            <a:ln w="0">
              <a:solidFill>
                <a:srgbClr val="FFFFFF"/>
              </a:solidFill>
              <a:miter lim="800000"/>
              <a:headEnd/>
              <a:tailEnd/>
            </a:ln>
          </p:spPr>
          <p:txBody>
            <a:bodyPr/>
            <a:lstStyle/>
            <a:p>
              <a:endParaRPr lang="en-US">
                <a:latin typeface="Corbel" pitchFamily="34" charset="0"/>
              </a:endParaRPr>
            </a:p>
          </p:txBody>
        </p:sp>
        <p:sp>
          <p:nvSpPr>
            <p:cNvPr id="39974" name="Rectangle 13"/>
            <p:cNvSpPr>
              <a:spLocks noChangeArrowheads="1"/>
            </p:cNvSpPr>
            <p:nvPr/>
          </p:nvSpPr>
          <p:spPr bwMode="auto">
            <a:xfrm>
              <a:off x="1227" y="3453"/>
              <a:ext cx="770" cy="470"/>
            </a:xfrm>
            <a:prstGeom prst="rect">
              <a:avLst/>
            </a:prstGeom>
            <a:noFill/>
            <a:ln w="19050">
              <a:solidFill>
                <a:schemeClr val="tx1"/>
              </a:solidFill>
              <a:miter lim="800000"/>
              <a:headEnd/>
              <a:tailEnd/>
            </a:ln>
          </p:spPr>
          <p:txBody>
            <a:bodyPr/>
            <a:lstStyle/>
            <a:p>
              <a:endParaRPr lang="en-US">
                <a:latin typeface="Corbel" pitchFamily="34" charset="0"/>
              </a:endParaRPr>
            </a:p>
          </p:txBody>
        </p:sp>
        <p:sp>
          <p:nvSpPr>
            <p:cNvPr id="39975" name="Rectangle 39"/>
            <p:cNvSpPr>
              <a:spLocks noChangeArrowheads="1"/>
            </p:cNvSpPr>
            <p:nvPr/>
          </p:nvSpPr>
          <p:spPr bwMode="auto">
            <a:xfrm>
              <a:off x="1311" y="3502"/>
              <a:ext cx="639" cy="134"/>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Magnetic disk</a:t>
              </a:r>
              <a:endParaRPr lang="en-CA" sz="2400">
                <a:latin typeface="Corbel" pitchFamily="34" charset="0"/>
              </a:endParaRPr>
            </a:p>
          </p:txBody>
        </p:sp>
        <p:sp>
          <p:nvSpPr>
            <p:cNvPr id="39976" name="Rectangle 45"/>
            <p:cNvSpPr>
              <a:spLocks noChangeArrowheads="1"/>
            </p:cNvSpPr>
            <p:nvPr/>
          </p:nvSpPr>
          <p:spPr bwMode="auto">
            <a:xfrm>
              <a:off x="1396" y="3610"/>
              <a:ext cx="455" cy="134"/>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secondary</a:t>
              </a:r>
              <a:endParaRPr lang="en-CA" sz="2400">
                <a:latin typeface="Corbel" pitchFamily="34" charset="0"/>
              </a:endParaRPr>
            </a:p>
          </p:txBody>
        </p:sp>
        <p:sp>
          <p:nvSpPr>
            <p:cNvPr id="39977" name="Rectangle 46"/>
            <p:cNvSpPr>
              <a:spLocks noChangeArrowheads="1"/>
            </p:cNvSpPr>
            <p:nvPr/>
          </p:nvSpPr>
          <p:spPr bwMode="auto">
            <a:xfrm>
              <a:off x="1432" y="3718"/>
              <a:ext cx="373" cy="134"/>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memory</a:t>
              </a:r>
              <a:endParaRPr lang="en-CA" sz="2400">
                <a:latin typeface="Corbel" pitchFamily="34" charset="0"/>
              </a:endParaRPr>
            </a:p>
          </p:txBody>
        </p:sp>
        <p:sp>
          <p:nvSpPr>
            <p:cNvPr id="39978" name="Freeform 47"/>
            <p:cNvSpPr>
              <a:spLocks/>
            </p:cNvSpPr>
            <p:nvPr/>
          </p:nvSpPr>
          <p:spPr bwMode="auto">
            <a:xfrm>
              <a:off x="602" y="3733"/>
              <a:ext cx="36" cy="84"/>
            </a:xfrm>
            <a:custGeom>
              <a:avLst/>
              <a:gdLst>
                <a:gd name="T0" fmla="*/ 0 w 3"/>
                <a:gd name="T1" fmla="*/ 0 h 7"/>
                <a:gd name="T2" fmla="*/ 2 w 3"/>
                <a:gd name="T3" fmla="*/ 7 h 7"/>
                <a:gd name="T4" fmla="*/ 3 w 3"/>
                <a:gd name="T5" fmla="*/ 0 h 7"/>
                <a:gd name="T6" fmla="*/ 2 w 3"/>
                <a:gd name="T7" fmla="*/ 0 h 7"/>
                <a:gd name="T8" fmla="*/ 0 w 3"/>
                <a:gd name="T9" fmla="*/ 0 h 7"/>
                <a:gd name="T10" fmla="*/ 0 60000 65536"/>
                <a:gd name="T11" fmla="*/ 0 60000 65536"/>
                <a:gd name="T12" fmla="*/ 0 60000 65536"/>
                <a:gd name="T13" fmla="*/ 0 60000 65536"/>
                <a:gd name="T14" fmla="*/ 0 60000 65536"/>
                <a:gd name="T15" fmla="*/ 0 w 3"/>
                <a:gd name="T16" fmla="*/ 0 h 7"/>
                <a:gd name="T17" fmla="*/ 3 w 3"/>
                <a:gd name="T18" fmla="*/ 7 h 7"/>
              </a:gdLst>
              <a:ahLst/>
              <a:cxnLst>
                <a:cxn ang="T10">
                  <a:pos x="T0" y="T1"/>
                </a:cxn>
                <a:cxn ang="T11">
                  <a:pos x="T2" y="T3"/>
                </a:cxn>
                <a:cxn ang="T12">
                  <a:pos x="T4" y="T5"/>
                </a:cxn>
                <a:cxn ang="T13">
                  <a:pos x="T6" y="T7"/>
                </a:cxn>
                <a:cxn ang="T14">
                  <a:pos x="T8" y="T9"/>
                </a:cxn>
              </a:cxnLst>
              <a:rect l="T15" t="T16" r="T17" b="T18"/>
              <a:pathLst>
                <a:path w="3" h="7">
                  <a:moveTo>
                    <a:pt x="0" y="0"/>
                  </a:moveTo>
                  <a:lnTo>
                    <a:pt x="2" y="7"/>
                  </a:lnTo>
                  <a:lnTo>
                    <a:pt x="3" y="0"/>
                  </a:lnTo>
                  <a:lnTo>
                    <a:pt x="2" y="0"/>
                  </a:lnTo>
                  <a:lnTo>
                    <a:pt x="0" y="0"/>
                  </a:lnTo>
                </a:path>
              </a:pathLst>
            </a:custGeom>
            <a:noFill/>
            <a:ln w="19050">
              <a:solidFill>
                <a:srgbClr val="000000"/>
              </a:solidFill>
              <a:prstDash val="solid"/>
              <a:round/>
              <a:headEnd/>
              <a:tailEnd/>
            </a:ln>
          </p:spPr>
          <p:txBody>
            <a:bodyPr/>
            <a:lstStyle/>
            <a:p>
              <a:endParaRPr lang="en-US"/>
            </a:p>
          </p:txBody>
        </p:sp>
        <p:sp>
          <p:nvSpPr>
            <p:cNvPr id="39979" name="Freeform 48"/>
            <p:cNvSpPr>
              <a:spLocks/>
            </p:cNvSpPr>
            <p:nvPr/>
          </p:nvSpPr>
          <p:spPr bwMode="auto">
            <a:xfrm>
              <a:off x="602" y="3733"/>
              <a:ext cx="36" cy="84"/>
            </a:xfrm>
            <a:custGeom>
              <a:avLst/>
              <a:gdLst>
                <a:gd name="T0" fmla="*/ 0 w 36"/>
                <a:gd name="T1" fmla="*/ 0 h 84"/>
                <a:gd name="T2" fmla="*/ 24 w 36"/>
                <a:gd name="T3" fmla="*/ 84 h 84"/>
                <a:gd name="T4" fmla="*/ 36 w 36"/>
                <a:gd name="T5" fmla="*/ 0 h 84"/>
                <a:gd name="T6" fmla="*/ 24 w 36"/>
                <a:gd name="T7" fmla="*/ 0 h 84"/>
                <a:gd name="T8" fmla="*/ 0 w 36"/>
                <a:gd name="T9" fmla="*/ 0 h 84"/>
                <a:gd name="T10" fmla="*/ 0 60000 65536"/>
                <a:gd name="T11" fmla="*/ 0 60000 65536"/>
                <a:gd name="T12" fmla="*/ 0 60000 65536"/>
                <a:gd name="T13" fmla="*/ 0 60000 65536"/>
                <a:gd name="T14" fmla="*/ 0 60000 65536"/>
                <a:gd name="T15" fmla="*/ 0 w 36"/>
                <a:gd name="T16" fmla="*/ 0 h 84"/>
                <a:gd name="T17" fmla="*/ 36 w 36"/>
                <a:gd name="T18" fmla="*/ 84 h 84"/>
              </a:gdLst>
              <a:ahLst/>
              <a:cxnLst>
                <a:cxn ang="T10">
                  <a:pos x="T0" y="T1"/>
                </a:cxn>
                <a:cxn ang="T11">
                  <a:pos x="T2" y="T3"/>
                </a:cxn>
                <a:cxn ang="T12">
                  <a:pos x="T4" y="T5"/>
                </a:cxn>
                <a:cxn ang="T13">
                  <a:pos x="T6" y="T7"/>
                </a:cxn>
                <a:cxn ang="T14">
                  <a:pos x="T8" y="T9"/>
                </a:cxn>
              </a:cxnLst>
              <a:rect l="T15" t="T16" r="T17" b="T18"/>
              <a:pathLst>
                <a:path w="36" h="84">
                  <a:moveTo>
                    <a:pt x="0" y="0"/>
                  </a:moveTo>
                  <a:lnTo>
                    <a:pt x="24" y="84"/>
                  </a:lnTo>
                  <a:lnTo>
                    <a:pt x="36" y="0"/>
                  </a:lnTo>
                  <a:lnTo>
                    <a:pt x="24" y="0"/>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39980" name="Line 49"/>
            <p:cNvSpPr>
              <a:spLocks noChangeShapeType="1"/>
            </p:cNvSpPr>
            <p:nvPr/>
          </p:nvSpPr>
          <p:spPr bwMode="auto">
            <a:xfrm flipV="1">
              <a:off x="626" y="1614"/>
              <a:ext cx="1" cy="2119"/>
            </a:xfrm>
            <a:prstGeom prst="line">
              <a:avLst/>
            </a:prstGeom>
            <a:noFill/>
            <a:ln w="19050">
              <a:solidFill>
                <a:srgbClr val="000000"/>
              </a:solidFill>
              <a:round/>
              <a:headEnd/>
              <a:tailEnd/>
            </a:ln>
          </p:spPr>
          <p:txBody>
            <a:bodyPr/>
            <a:lstStyle/>
            <a:p>
              <a:endParaRPr lang="en-US"/>
            </a:p>
          </p:txBody>
        </p:sp>
        <p:sp>
          <p:nvSpPr>
            <p:cNvPr id="39981" name="Freeform 50"/>
            <p:cNvSpPr>
              <a:spLocks/>
            </p:cNvSpPr>
            <p:nvPr/>
          </p:nvSpPr>
          <p:spPr bwMode="auto">
            <a:xfrm>
              <a:off x="3010" y="1626"/>
              <a:ext cx="36" cy="85"/>
            </a:xfrm>
            <a:custGeom>
              <a:avLst/>
              <a:gdLst>
                <a:gd name="T0" fmla="*/ 3 w 3"/>
                <a:gd name="T1" fmla="*/ 7 h 7"/>
                <a:gd name="T2" fmla="*/ 2 w 3"/>
                <a:gd name="T3" fmla="*/ 0 h 7"/>
                <a:gd name="T4" fmla="*/ 0 w 3"/>
                <a:gd name="T5" fmla="*/ 7 h 7"/>
                <a:gd name="T6" fmla="*/ 2 w 3"/>
                <a:gd name="T7" fmla="*/ 7 h 7"/>
                <a:gd name="T8" fmla="*/ 3 w 3"/>
                <a:gd name="T9" fmla="*/ 7 h 7"/>
                <a:gd name="T10" fmla="*/ 0 60000 65536"/>
                <a:gd name="T11" fmla="*/ 0 60000 65536"/>
                <a:gd name="T12" fmla="*/ 0 60000 65536"/>
                <a:gd name="T13" fmla="*/ 0 60000 65536"/>
                <a:gd name="T14" fmla="*/ 0 60000 65536"/>
                <a:gd name="T15" fmla="*/ 0 w 3"/>
                <a:gd name="T16" fmla="*/ 0 h 7"/>
                <a:gd name="T17" fmla="*/ 3 w 3"/>
                <a:gd name="T18" fmla="*/ 7 h 7"/>
              </a:gdLst>
              <a:ahLst/>
              <a:cxnLst>
                <a:cxn ang="T10">
                  <a:pos x="T0" y="T1"/>
                </a:cxn>
                <a:cxn ang="T11">
                  <a:pos x="T2" y="T3"/>
                </a:cxn>
                <a:cxn ang="T12">
                  <a:pos x="T4" y="T5"/>
                </a:cxn>
                <a:cxn ang="T13">
                  <a:pos x="T6" y="T7"/>
                </a:cxn>
                <a:cxn ang="T14">
                  <a:pos x="T8" y="T9"/>
                </a:cxn>
              </a:cxnLst>
              <a:rect l="T15" t="T16" r="T17" b="T18"/>
              <a:pathLst>
                <a:path w="3" h="7">
                  <a:moveTo>
                    <a:pt x="3" y="7"/>
                  </a:moveTo>
                  <a:lnTo>
                    <a:pt x="2" y="0"/>
                  </a:lnTo>
                  <a:lnTo>
                    <a:pt x="0" y="7"/>
                  </a:lnTo>
                  <a:lnTo>
                    <a:pt x="2" y="7"/>
                  </a:lnTo>
                  <a:lnTo>
                    <a:pt x="3" y="7"/>
                  </a:lnTo>
                </a:path>
              </a:pathLst>
            </a:custGeom>
            <a:noFill/>
            <a:ln w="19050">
              <a:solidFill>
                <a:srgbClr val="000000"/>
              </a:solidFill>
              <a:prstDash val="solid"/>
              <a:round/>
              <a:headEnd/>
              <a:tailEnd/>
            </a:ln>
          </p:spPr>
          <p:txBody>
            <a:bodyPr/>
            <a:lstStyle/>
            <a:p>
              <a:endParaRPr lang="en-US"/>
            </a:p>
          </p:txBody>
        </p:sp>
        <p:sp>
          <p:nvSpPr>
            <p:cNvPr id="39982" name="Freeform 51"/>
            <p:cNvSpPr>
              <a:spLocks/>
            </p:cNvSpPr>
            <p:nvPr/>
          </p:nvSpPr>
          <p:spPr bwMode="auto">
            <a:xfrm>
              <a:off x="3010" y="1626"/>
              <a:ext cx="36" cy="85"/>
            </a:xfrm>
            <a:custGeom>
              <a:avLst/>
              <a:gdLst>
                <a:gd name="T0" fmla="*/ 36 w 36"/>
                <a:gd name="T1" fmla="*/ 85 h 85"/>
                <a:gd name="T2" fmla="*/ 24 w 36"/>
                <a:gd name="T3" fmla="*/ 0 h 85"/>
                <a:gd name="T4" fmla="*/ 0 w 36"/>
                <a:gd name="T5" fmla="*/ 85 h 85"/>
                <a:gd name="T6" fmla="*/ 24 w 36"/>
                <a:gd name="T7" fmla="*/ 85 h 85"/>
                <a:gd name="T8" fmla="*/ 36 w 36"/>
                <a:gd name="T9" fmla="*/ 85 h 85"/>
                <a:gd name="T10" fmla="*/ 0 60000 65536"/>
                <a:gd name="T11" fmla="*/ 0 60000 65536"/>
                <a:gd name="T12" fmla="*/ 0 60000 65536"/>
                <a:gd name="T13" fmla="*/ 0 60000 65536"/>
                <a:gd name="T14" fmla="*/ 0 60000 65536"/>
                <a:gd name="T15" fmla="*/ 0 w 36"/>
                <a:gd name="T16" fmla="*/ 0 h 85"/>
                <a:gd name="T17" fmla="*/ 36 w 36"/>
                <a:gd name="T18" fmla="*/ 85 h 85"/>
              </a:gdLst>
              <a:ahLst/>
              <a:cxnLst>
                <a:cxn ang="T10">
                  <a:pos x="T0" y="T1"/>
                </a:cxn>
                <a:cxn ang="T11">
                  <a:pos x="T2" y="T3"/>
                </a:cxn>
                <a:cxn ang="T12">
                  <a:pos x="T4" y="T5"/>
                </a:cxn>
                <a:cxn ang="T13">
                  <a:pos x="T6" y="T7"/>
                </a:cxn>
                <a:cxn ang="T14">
                  <a:pos x="T8" y="T9"/>
                </a:cxn>
              </a:cxnLst>
              <a:rect l="T15" t="T16" r="T17" b="T18"/>
              <a:pathLst>
                <a:path w="36" h="85">
                  <a:moveTo>
                    <a:pt x="36" y="85"/>
                  </a:moveTo>
                  <a:lnTo>
                    <a:pt x="24" y="0"/>
                  </a:lnTo>
                  <a:lnTo>
                    <a:pt x="0" y="85"/>
                  </a:lnTo>
                  <a:lnTo>
                    <a:pt x="24" y="85"/>
                  </a:lnTo>
                  <a:lnTo>
                    <a:pt x="36" y="85"/>
                  </a:lnTo>
                  <a:close/>
                </a:path>
              </a:pathLst>
            </a:custGeom>
            <a:solidFill>
              <a:srgbClr val="000000"/>
            </a:solidFill>
            <a:ln w="0">
              <a:solidFill>
                <a:srgbClr val="000000"/>
              </a:solidFill>
              <a:prstDash val="solid"/>
              <a:round/>
              <a:headEnd/>
              <a:tailEnd/>
            </a:ln>
          </p:spPr>
          <p:txBody>
            <a:bodyPr/>
            <a:lstStyle/>
            <a:p>
              <a:endParaRPr lang="en-US"/>
            </a:p>
          </p:txBody>
        </p:sp>
        <p:sp>
          <p:nvSpPr>
            <p:cNvPr id="39983" name="Line 52"/>
            <p:cNvSpPr>
              <a:spLocks noChangeShapeType="1"/>
            </p:cNvSpPr>
            <p:nvPr/>
          </p:nvSpPr>
          <p:spPr bwMode="auto">
            <a:xfrm>
              <a:off x="3034" y="1711"/>
              <a:ext cx="1" cy="2118"/>
            </a:xfrm>
            <a:prstGeom prst="line">
              <a:avLst/>
            </a:prstGeom>
            <a:noFill/>
            <a:ln w="19050">
              <a:solidFill>
                <a:srgbClr val="000000"/>
              </a:solidFill>
              <a:round/>
              <a:headEnd/>
              <a:tailEnd/>
            </a:ln>
          </p:spPr>
          <p:txBody>
            <a:bodyPr/>
            <a:lstStyle/>
            <a:p>
              <a:endParaRPr lang="en-US"/>
            </a:p>
          </p:txBody>
        </p:sp>
        <p:sp>
          <p:nvSpPr>
            <p:cNvPr id="39984" name="Rectangle 53"/>
            <p:cNvSpPr>
              <a:spLocks noChangeArrowheads="1"/>
            </p:cNvSpPr>
            <p:nvPr/>
          </p:nvSpPr>
          <p:spPr bwMode="auto">
            <a:xfrm>
              <a:off x="2806" y="1350"/>
              <a:ext cx="467" cy="134"/>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Increasing</a:t>
              </a:r>
              <a:endParaRPr lang="en-CA" sz="2400">
                <a:latin typeface="Corbel" pitchFamily="34" charset="0"/>
              </a:endParaRPr>
            </a:p>
          </p:txBody>
        </p:sp>
        <p:sp>
          <p:nvSpPr>
            <p:cNvPr id="39985" name="Rectangle 54"/>
            <p:cNvSpPr>
              <a:spLocks noChangeArrowheads="1"/>
            </p:cNvSpPr>
            <p:nvPr/>
          </p:nvSpPr>
          <p:spPr bwMode="auto">
            <a:xfrm>
              <a:off x="2782" y="1446"/>
              <a:ext cx="498" cy="134"/>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cost per bit</a:t>
              </a:r>
              <a:endParaRPr lang="en-CA" sz="2400">
                <a:latin typeface="Corbel" pitchFamily="34" charset="0"/>
              </a:endParaRPr>
            </a:p>
          </p:txBody>
        </p:sp>
        <p:sp>
          <p:nvSpPr>
            <p:cNvPr id="39986" name="Rectangle 55"/>
            <p:cNvSpPr>
              <a:spLocks noChangeArrowheads="1"/>
            </p:cNvSpPr>
            <p:nvPr/>
          </p:nvSpPr>
          <p:spPr bwMode="auto">
            <a:xfrm>
              <a:off x="1227" y="1121"/>
              <a:ext cx="782" cy="277"/>
            </a:xfrm>
            <a:prstGeom prst="rect">
              <a:avLst/>
            </a:prstGeom>
            <a:solidFill>
              <a:srgbClr val="FFFFFF"/>
            </a:solidFill>
            <a:ln w="0">
              <a:solidFill>
                <a:srgbClr val="FFFFFF"/>
              </a:solidFill>
              <a:miter lim="800000"/>
              <a:headEnd/>
              <a:tailEnd/>
            </a:ln>
          </p:spPr>
          <p:txBody>
            <a:bodyPr/>
            <a:lstStyle/>
            <a:p>
              <a:endParaRPr lang="en-US">
                <a:latin typeface="Corbel" pitchFamily="34" charset="0"/>
              </a:endParaRPr>
            </a:p>
          </p:txBody>
        </p:sp>
        <p:sp>
          <p:nvSpPr>
            <p:cNvPr id="39987" name="Rectangle 56"/>
            <p:cNvSpPr>
              <a:spLocks noChangeArrowheads="1"/>
            </p:cNvSpPr>
            <p:nvPr/>
          </p:nvSpPr>
          <p:spPr bwMode="auto">
            <a:xfrm>
              <a:off x="1227" y="1121"/>
              <a:ext cx="782" cy="277"/>
            </a:xfrm>
            <a:prstGeom prst="rect">
              <a:avLst/>
            </a:prstGeom>
            <a:noFill/>
            <a:ln w="19050">
              <a:solidFill>
                <a:schemeClr val="tx1"/>
              </a:solidFill>
              <a:miter lim="800000"/>
              <a:headEnd/>
              <a:tailEnd/>
            </a:ln>
          </p:spPr>
          <p:txBody>
            <a:bodyPr/>
            <a:lstStyle/>
            <a:p>
              <a:endParaRPr lang="en-US">
                <a:latin typeface="Corbel" pitchFamily="34" charset="0"/>
              </a:endParaRPr>
            </a:p>
          </p:txBody>
        </p:sp>
        <p:sp>
          <p:nvSpPr>
            <p:cNvPr id="39988" name="Rectangle 57"/>
            <p:cNvSpPr>
              <a:spLocks noChangeArrowheads="1"/>
            </p:cNvSpPr>
            <p:nvPr/>
          </p:nvSpPr>
          <p:spPr bwMode="auto">
            <a:xfrm>
              <a:off x="1396" y="1145"/>
              <a:ext cx="189" cy="145"/>
            </a:xfrm>
            <a:prstGeom prst="rect">
              <a:avLst/>
            </a:prstGeom>
            <a:noFill/>
            <a:ln w="9525">
              <a:noFill/>
              <a:miter lim="800000"/>
              <a:headEnd/>
              <a:tailEnd/>
            </a:ln>
          </p:spPr>
          <p:txBody>
            <a:bodyPr wrap="none" lIns="0" tIns="0" rIns="0" bIns="0">
              <a:spAutoFit/>
            </a:bodyPr>
            <a:lstStyle/>
            <a:p>
              <a:r>
                <a:rPr lang="en-CA" sz="1500" dirty="0" smtClean="0">
                  <a:solidFill>
                    <a:srgbClr val="000000"/>
                  </a:solidFill>
                  <a:latin typeface="Nimbus Roman No9 L"/>
                </a:rPr>
                <a:t>Re </a:t>
              </a:r>
              <a:endParaRPr lang="en-CA" sz="2400" dirty="0">
                <a:latin typeface="Corbel" pitchFamily="34" charset="0"/>
              </a:endParaRPr>
            </a:p>
          </p:txBody>
        </p:sp>
        <p:sp>
          <p:nvSpPr>
            <p:cNvPr id="39989" name="Rectangle 58"/>
            <p:cNvSpPr>
              <a:spLocks noChangeArrowheads="1"/>
            </p:cNvSpPr>
            <p:nvPr/>
          </p:nvSpPr>
          <p:spPr bwMode="auto">
            <a:xfrm>
              <a:off x="1528" y="1145"/>
              <a:ext cx="313" cy="144"/>
            </a:xfrm>
            <a:prstGeom prst="rect">
              <a:avLst/>
            </a:prstGeom>
            <a:noFill/>
            <a:ln w="9525">
              <a:noFill/>
              <a:miter lim="800000"/>
              <a:headEnd/>
              <a:tailEnd/>
            </a:ln>
          </p:spPr>
          <p:txBody>
            <a:bodyPr wrap="none" lIns="0" tIns="0" rIns="0" bIns="0">
              <a:spAutoFit/>
            </a:bodyPr>
            <a:lstStyle/>
            <a:p>
              <a:r>
                <a:rPr lang="en-CA" sz="1500" dirty="0" err="1">
                  <a:solidFill>
                    <a:srgbClr val="000000"/>
                  </a:solidFill>
                  <a:latin typeface="Nimbus Roman No9 L"/>
                </a:rPr>
                <a:t>gisters</a:t>
              </a:r>
              <a:endParaRPr lang="en-CA" sz="2400" dirty="0">
                <a:latin typeface="Corbel" pitchFamily="34" charset="0"/>
              </a:endParaRPr>
            </a:p>
          </p:txBody>
        </p:sp>
        <p:sp>
          <p:nvSpPr>
            <p:cNvPr id="39990" name="Rectangle 59"/>
            <p:cNvSpPr>
              <a:spLocks noChangeArrowheads="1"/>
            </p:cNvSpPr>
            <p:nvPr/>
          </p:nvSpPr>
          <p:spPr bwMode="auto">
            <a:xfrm>
              <a:off x="1829" y="1567"/>
              <a:ext cx="133" cy="144"/>
            </a:xfrm>
            <a:prstGeom prst="rect">
              <a:avLst/>
            </a:prstGeom>
            <a:noFill/>
            <a:ln w="9525">
              <a:noFill/>
              <a:miter lim="800000"/>
              <a:headEnd/>
              <a:tailEnd/>
            </a:ln>
          </p:spPr>
          <p:txBody>
            <a:bodyPr wrap="none" lIns="0" tIns="0" rIns="0" bIns="0">
              <a:spAutoFit/>
            </a:bodyPr>
            <a:lstStyle/>
            <a:p>
              <a:r>
                <a:rPr lang="en-CA" sz="1500">
                  <a:solidFill>
                    <a:srgbClr val="000000"/>
                  </a:solidFill>
                  <a:latin typeface="Nimbus Roman No9 L"/>
                </a:rPr>
                <a:t>L1</a:t>
              </a:r>
              <a:endParaRPr lang="en-CA" sz="2400">
                <a:latin typeface="Corbel" pitchFamily="34" charset="0"/>
              </a:endParaRPr>
            </a:p>
          </p:txBody>
        </p:sp>
        <p:sp>
          <p:nvSpPr>
            <p:cNvPr id="39991" name="Rectangle 8"/>
            <p:cNvSpPr>
              <a:spLocks noChangeArrowheads="1"/>
            </p:cNvSpPr>
            <p:nvPr/>
          </p:nvSpPr>
          <p:spPr bwMode="auto">
            <a:xfrm>
              <a:off x="1227" y="2143"/>
              <a:ext cx="782" cy="337"/>
            </a:xfrm>
            <a:prstGeom prst="rect">
              <a:avLst/>
            </a:prstGeom>
            <a:solidFill>
              <a:srgbClr val="FFFFFF"/>
            </a:solidFill>
            <a:ln w="0">
              <a:solidFill>
                <a:srgbClr val="FFFFFF"/>
              </a:solidFill>
              <a:miter lim="800000"/>
              <a:headEnd/>
              <a:tailEnd/>
            </a:ln>
          </p:spPr>
          <p:txBody>
            <a:bodyPr/>
            <a:lstStyle/>
            <a:p>
              <a:endParaRPr lang="en-US">
                <a:latin typeface="Corbel" pitchFamily="34" charset="0"/>
              </a:endParaRPr>
            </a:p>
          </p:txBody>
        </p:sp>
        <p:sp>
          <p:nvSpPr>
            <p:cNvPr id="39992" name="Rectangle 9"/>
            <p:cNvSpPr>
              <a:spLocks noChangeArrowheads="1"/>
            </p:cNvSpPr>
            <p:nvPr/>
          </p:nvSpPr>
          <p:spPr bwMode="auto">
            <a:xfrm>
              <a:off x="1227" y="2150"/>
              <a:ext cx="782" cy="337"/>
            </a:xfrm>
            <a:prstGeom prst="rect">
              <a:avLst/>
            </a:prstGeom>
            <a:noFill/>
            <a:ln w="19050">
              <a:solidFill>
                <a:schemeClr val="tx1"/>
              </a:solidFill>
              <a:miter lim="800000"/>
              <a:headEnd/>
              <a:tailEnd/>
            </a:ln>
          </p:spPr>
          <p:txBody>
            <a:bodyPr/>
            <a:lstStyle/>
            <a:p>
              <a:endParaRPr lang="en-US">
                <a:latin typeface="Corbel" pitchFamily="34" charset="0"/>
              </a:endParaRPr>
            </a:p>
          </p:txBody>
        </p:sp>
        <p:sp>
          <p:nvSpPr>
            <p:cNvPr id="39993" name="Freeform 19"/>
            <p:cNvSpPr>
              <a:spLocks/>
            </p:cNvSpPr>
            <p:nvPr/>
          </p:nvSpPr>
          <p:spPr bwMode="auto">
            <a:xfrm>
              <a:off x="1600" y="2499"/>
              <a:ext cx="36" cy="73"/>
            </a:xfrm>
            <a:custGeom>
              <a:avLst/>
              <a:gdLst>
                <a:gd name="T0" fmla="*/ 3 w 3"/>
                <a:gd name="T1" fmla="*/ 6 h 6"/>
                <a:gd name="T2" fmla="*/ 1 w 3"/>
                <a:gd name="T3" fmla="*/ 0 h 6"/>
                <a:gd name="T4" fmla="*/ 0 w 3"/>
                <a:gd name="T5" fmla="*/ 6 h 6"/>
                <a:gd name="T6" fmla="*/ 1 w 3"/>
                <a:gd name="T7" fmla="*/ 6 h 6"/>
                <a:gd name="T8" fmla="*/ 3 w 3"/>
                <a:gd name="T9" fmla="*/ 6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3" y="6"/>
                  </a:moveTo>
                  <a:lnTo>
                    <a:pt x="1" y="0"/>
                  </a:lnTo>
                  <a:lnTo>
                    <a:pt x="0" y="6"/>
                  </a:lnTo>
                  <a:lnTo>
                    <a:pt x="1" y="6"/>
                  </a:lnTo>
                  <a:lnTo>
                    <a:pt x="3" y="6"/>
                  </a:lnTo>
                </a:path>
              </a:pathLst>
            </a:custGeom>
            <a:noFill/>
            <a:ln w="19050">
              <a:solidFill>
                <a:srgbClr val="00FFFF"/>
              </a:solidFill>
              <a:prstDash val="solid"/>
              <a:round/>
              <a:headEnd/>
              <a:tailEnd/>
            </a:ln>
          </p:spPr>
          <p:txBody>
            <a:bodyPr/>
            <a:lstStyle/>
            <a:p>
              <a:endParaRPr lang="en-US"/>
            </a:p>
          </p:txBody>
        </p:sp>
        <p:sp>
          <p:nvSpPr>
            <p:cNvPr id="39994" name="Freeform 20"/>
            <p:cNvSpPr>
              <a:spLocks/>
            </p:cNvSpPr>
            <p:nvPr/>
          </p:nvSpPr>
          <p:spPr bwMode="auto">
            <a:xfrm>
              <a:off x="1600" y="2499"/>
              <a:ext cx="36" cy="73"/>
            </a:xfrm>
            <a:custGeom>
              <a:avLst/>
              <a:gdLst>
                <a:gd name="T0" fmla="*/ 36 w 36"/>
                <a:gd name="T1" fmla="*/ 73 h 73"/>
                <a:gd name="T2" fmla="*/ 12 w 36"/>
                <a:gd name="T3" fmla="*/ 0 h 73"/>
                <a:gd name="T4" fmla="*/ 0 w 36"/>
                <a:gd name="T5" fmla="*/ 73 h 73"/>
                <a:gd name="T6" fmla="*/ 12 w 36"/>
                <a:gd name="T7" fmla="*/ 73 h 73"/>
                <a:gd name="T8" fmla="*/ 36 w 36"/>
                <a:gd name="T9" fmla="*/ 73 h 73"/>
                <a:gd name="T10" fmla="*/ 0 60000 65536"/>
                <a:gd name="T11" fmla="*/ 0 60000 65536"/>
                <a:gd name="T12" fmla="*/ 0 60000 65536"/>
                <a:gd name="T13" fmla="*/ 0 60000 65536"/>
                <a:gd name="T14" fmla="*/ 0 60000 65536"/>
                <a:gd name="T15" fmla="*/ 0 w 36"/>
                <a:gd name="T16" fmla="*/ 0 h 73"/>
                <a:gd name="T17" fmla="*/ 36 w 36"/>
                <a:gd name="T18" fmla="*/ 73 h 73"/>
              </a:gdLst>
              <a:ahLst/>
              <a:cxnLst>
                <a:cxn ang="T10">
                  <a:pos x="T0" y="T1"/>
                </a:cxn>
                <a:cxn ang="T11">
                  <a:pos x="T2" y="T3"/>
                </a:cxn>
                <a:cxn ang="T12">
                  <a:pos x="T4" y="T5"/>
                </a:cxn>
                <a:cxn ang="T13">
                  <a:pos x="T6" y="T7"/>
                </a:cxn>
                <a:cxn ang="T14">
                  <a:pos x="T8" y="T9"/>
                </a:cxn>
              </a:cxnLst>
              <a:rect l="T15" t="T16" r="T17" b="T18"/>
              <a:pathLst>
                <a:path w="36" h="73">
                  <a:moveTo>
                    <a:pt x="36" y="73"/>
                  </a:moveTo>
                  <a:lnTo>
                    <a:pt x="12" y="0"/>
                  </a:lnTo>
                  <a:lnTo>
                    <a:pt x="0" y="73"/>
                  </a:lnTo>
                  <a:lnTo>
                    <a:pt x="12" y="73"/>
                  </a:lnTo>
                  <a:lnTo>
                    <a:pt x="36" y="73"/>
                  </a:lnTo>
                  <a:close/>
                </a:path>
              </a:pathLst>
            </a:custGeom>
            <a:solidFill>
              <a:schemeClr val="tx1"/>
            </a:solidFill>
            <a:ln w="0">
              <a:solidFill>
                <a:schemeClr val="tx1"/>
              </a:solidFill>
              <a:prstDash val="solid"/>
              <a:round/>
              <a:headEnd/>
              <a:tailEnd/>
            </a:ln>
          </p:spPr>
          <p:txBody>
            <a:bodyPr/>
            <a:lstStyle/>
            <a:p>
              <a:endParaRPr lang="en-US"/>
            </a:p>
          </p:txBody>
        </p:sp>
        <p:sp>
          <p:nvSpPr>
            <p:cNvPr id="39995" name="Rectangle 36"/>
            <p:cNvSpPr>
              <a:spLocks noChangeArrowheads="1"/>
            </p:cNvSpPr>
            <p:nvPr/>
          </p:nvSpPr>
          <p:spPr bwMode="auto">
            <a:xfrm>
              <a:off x="1299" y="2187"/>
              <a:ext cx="473" cy="134"/>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Secondary</a:t>
              </a:r>
              <a:endParaRPr lang="en-CA" sz="2400">
                <a:latin typeface="Corbel" pitchFamily="34" charset="0"/>
              </a:endParaRPr>
            </a:p>
          </p:txBody>
        </p:sp>
        <p:sp>
          <p:nvSpPr>
            <p:cNvPr id="39996" name="Rectangle 37"/>
            <p:cNvSpPr>
              <a:spLocks noChangeArrowheads="1"/>
            </p:cNvSpPr>
            <p:nvPr/>
          </p:nvSpPr>
          <p:spPr bwMode="auto">
            <a:xfrm>
              <a:off x="1408" y="2283"/>
              <a:ext cx="256" cy="134"/>
            </a:xfrm>
            <a:prstGeom prst="rect">
              <a:avLst/>
            </a:prstGeom>
            <a:noFill/>
            <a:ln w="9525">
              <a:noFill/>
              <a:miter lim="800000"/>
              <a:headEnd/>
              <a:tailEnd/>
            </a:ln>
          </p:spPr>
          <p:txBody>
            <a:bodyPr wrap="none" lIns="0" tIns="0" rIns="0" bIns="0">
              <a:spAutoFit/>
            </a:bodyPr>
            <a:lstStyle/>
            <a:p>
              <a:r>
                <a:rPr lang="en-CA" sz="1400">
                  <a:solidFill>
                    <a:srgbClr val="000000"/>
                  </a:solidFill>
                  <a:latin typeface="Nimbus Roman No9 L"/>
                </a:rPr>
                <a:t>cache</a:t>
              </a:r>
              <a:endParaRPr lang="en-CA" sz="2400">
                <a:latin typeface="Corbel" pitchFamily="34" charset="0"/>
              </a:endParaRPr>
            </a:p>
          </p:txBody>
        </p:sp>
        <p:sp>
          <p:nvSpPr>
            <p:cNvPr id="39997" name="Rectangle 60"/>
            <p:cNvSpPr>
              <a:spLocks noChangeArrowheads="1"/>
            </p:cNvSpPr>
            <p:nvPr/>
          </p:nvSpPr>
          <p:spPr bwMode="auto">
            <a:xfrm>
              <a:off x="1817" y="2211"/>
              <a:ext cx="133" cy="144"/>
            </a:xfrm>
            <a:prstGeom prst="rect">
              <a:avLst/>
            </a:prstGeom>
            <a:noFill/>
            <a:ln w="9525">
              <a:noFill/>
              <a:miter lim="800000"/>
              <a:headEnd/>
              <a:tailEnd/>
            </a:ln>
          </p:spPr>
          <p:txBody>
            <a:bodyPr wrap="none" lIns="0" tIns="0" rIns="0" bIns="0">
              <a:spAutoFit/>
            </a:bodyPr>
            <a:lstStyle/>
            <a:p>
              <a:r>
                <a:rPr lang="en-CA" sz="1500" dirty="0">
                  <a:solidFill>
                    <a:srgbClr val="000000"/>
                  </a:solidFill>
                  <a:latin typeface="Nimbus Roman No9 L"/>
                </a:rPr>
                <a:t>L2</a:t>
              </a:r>
              <a:endParaRPr lang="en-CA" sz="2400" dirty="0">
                <a:latin typeface="Corbel" pitchFamily="34" charset="0"/>
              </a:endParaRPr>
            </a:p>
          </p:txBody>
        </p:sp>
        <p:sp>
          <p:nvSpPr>
            <p:cNvPr id="39998" name="Text Box 65"/>
            <p:cNvSpPr txBox="1">
              <a:spLocks noChangeArrowheads="1"/>
            </p:cNvSpPr>
            <p:nvPr/>
          </p:nvSpPr>
          <p:spPr bwMode="auto">
            <a:xfrm>
              <a:off x="3316" y="791"/>
              <a:ext cx="2349" cy="3005"/>
            </a:xfrm>
            <a:prstGeom prst="rect">
              <a:avLst/>
            </a:prstGeom>
            <a:noFill/>
            <a:ln w="12700">
              <a:noFill/>
              <a:miter lim="800000"/>
              <a:headEnd/>
              <a:tailEnd/>
            </a:ln>
          </p:spPr>
          <p:txBody>
            <a:bodyPr wrap="none">
              <a:spAutoFit/>
            </a:bodyPr>
            <a:lstStyle/>
            <a:p>
              <a:pPr>
                <a:buFontTx/>
                <a:buChar char="•"/>
              </a:pPr>
              <a:r>
                <a:rPr lang="en-US" sz="1600" i="1" dirty="0">
                  <a:latin typeface="Corbel" pitchFamily="34" charset="0"/>
                </a:rPr>
                <a:t>Fastest access is to the data held in  </a:t>
              </a:r>
            </a:p>
            <a:p>
              <a:r>
                <a:rPr lang="en-US" sz="1600" i="1" dirty="0">
                  <a:latin typeface="Corbel" pitchFamily="34" charset="0"/>
                </a:rPr>
                <a:t>processor registers. Registers are at</a:t>
              </a:r>
            </a:p>
            <a:p>
              <a:r>
                <a:rPr lang="en-US" sz="1600" i="1" dirty="0">
                  <a:latin typeface="Corbel" pitchFamily="34" charset="0"/>
                </a:rPr>
                <a:t>the top of the memory hierarchy.</a:t>
              </a:r>
            </a:p>
            <a:p>
              <a:pPr>
                <a:buFontTx/>
                <a:buChar char="•"/>
              </a:pPr>
              <a:r>
                <a:rPr lang="en-US" sz="1600" i="1" dirty="0">
                  <a:latin typeface="Corbel" pitchFamily="34" charset="0"/>
                </a:rPr>
                <a:t>Relatively small amount of memory that</a:t>
              </a:r>
            </a:p>
            <a:p>
              <a:r>
                <a:rPr lang="en-US" sz="1600" i="1" dirty="0">
                  <a:latin typeface="Corbel" pitchFamily="34" charset="0"/>
                </a:rPr>
                <a:t>can be implemented on the processor </a:t>
              </a:r>
            </a:p>
            <a:p>
              <a:r>
                <a:rPr lang="en-US" sz="1600" i="1" dirty="0">
                  <a:latin typeface="Corbel" pitchFamily="34" charset="0"/>
                </a:rPr>
                <a:t>chip. This is processor cache. </a:t>
              </a:r>
            </a:p>
            <a:p>
              <a:pPr>
                <a:buFontTx/>
                <a:buChar char="•"/>
              </a:pPr>
              <a:r>
                <a:rPr lang="en-US" sz="1600" i="1" dirty="0">
                  <a:latin typeface="Corbel" pitchFamily="34" charset="0"/>
                </a:rPr>
                <a:t>Two levels of cache. Level 1 (L1) cache </a:t>
              </a:r>
            </a:p>
            <a:p>
              <a:r>
                <a:rPr lang="en-US" sz="1600" i="1" dirty="0">
                  <a:latin typeface="Corbel" pitchFamily="34" charset="0"/>
                </a:rPr>
                <a:t>is on the processor chip. Level 2 (L2) </a:t>
              </a:r>
            </a:p>
            <a:p>
              <a:r>
                <a:rPr lang="en-US" sz="1600" i="1" dirty="0">
                  <a:latin typeface="Corbel" pitchFamily="34" charset="0"/>
                </a:rPr>
                <a:t>cache is in between main memory and </a:t>
              </a:r>
            </a:p>
            <a:p>
              <a:r>
                <a:rPr lang="en-US" sz="1600" i="1" dirty="0">
                  <a:latin typeface="Corbel" pitchFamily="34" charset="0"/>
                </a:rPr>
                <a:t>processor. </a:t>
              </a:r>
            </a:p>
            <a:p>
              <a:pPr>
                <a:buFontTx/>
                <a:buChar char="•"/>
              </a:pPr>
              <a:r>
                <a:rPr lang="en-US" sz="1600" i="1" dirty="0">
                  <a:latin typeface="Corbel" pitchFamily="34" charset="0"/>
                </a:rPr>
                <a:t>Next level is main </a:t>
              </a:r>
              <a:r>
                <a:rPr lang="en-US" sz="1600" i="1" dirty="0" smtClean="0">
                  <a:latin typeface="Corbel" pitchFamily="34" charset="0"/>
                </a:rPr>
                <a:t>memory.</a:t>
              </a:r>
            </a:p>
            <a:p>
              <a:r>
                <a:rPr lang="en-US" sz="1600" i="1" dirty="0" smtClean="0">
                  <a:latin typeface="Corbel" pitchFamily="34" charset="0"/>
                </a:rPr>
                <a:t> </a:t>
              </a:r>
              <a:r>
                <a:rPr lang="en-US" sz="1600" i="1" dirty="0">
                  <a:latin typeface="Corbel" pitchFamily="34" charset="0"/>
                </a:rPr>
                <a:t>Much larger, but much slower</a:t>
              </a:r>
            </a:p>
            <a:p>
              <a:r>
                <a:rPr lang="en-US" sz="1600" i="1" dirty="0">
                  <a:latin typeface="Corbel" pitchFamily="34" charset="0"/>
                </a:rPr>
                <a:t>than cache memory.</a:t>
              </a:r>
            </a:p>
            <a:p>
              <a:pPr>
                <a:buFontTx/>
                <a:buChar char="•"/>
              </a:pPr>
              <a:r>
                <a:rPr lang="en-US" sz="1600" i="1" dirty="0">
                  <a:latin typeface="Corbel" pitchFamily="34" charset="0"/>
                </a:rPr>
                <a:t>Next level is magnetic disks. Huge amount</a:t>
              </a:r>
            </a:p>
            <a:p>
              <a:r>
                <a:rPr lang="en-US" sz="1600" i="1" dirty="0">
                  <a:latin typeface="Corbel" pitchFamily="34" charset="0"/>
                </a:rPr>
                <a:t>of </a:t>
              </a:r>
              <a:r>
                <a:rPr lang="en-US" sz="1600" i="1" dirty="0" err="1">
                  <a:latin typeface="Corbel" pitchFamily="34" charset="0"/>
                </a:rPr>
                <a:t>inexepensive</a:t>
              </a:r>
              <a:r>
                <a:rPr lang="en-US" sz="1600" i="1" dirty="0">
                  <a:latin typeface="Corbel" pitchFamily="34" charset="0"/>
                </a:rPr>
                <a:t> storage. </a:t>
              </a:r>
            </a:p>
            <a:p>
              <a:pPr>
                <a:buFontTx/>
                <a:buChar char="•"/>
              </a:pPr>
              <a:r>
                <a:rPr lang="en-US" sz="1600" i="1" dirty="0">
                  <a:solidFill>
                    <a:srgbClr val="CC3300"/>
                  </a:solidFill>
                  <a:latin typeface="Corbel" pitchFamily="34" charset="0"/>
                </a:rPr>
                <a:t>Speed of memory access is critical, the </a:t>
              </a:r>
            </a:p>
            <a:p>
              <a:r>
                <a:rPr lang="en-US" sz="1600" i="1" dirty="0">
                  <a:solidFill>
                    <a:srgbClr val="CC3300"/>
                  </a:solidFill>
                  <a:latin typeface="Corbel" pitchFamily="34" charset="0"/>
                </a:rPr>
                <a:t>idea is to bring instructions and data </a:t>
              </a:r>
            </a:p>
            <a:p>
              <a:r>
                <a:rPr lang="en-US" sz="1600" i="1" dirty="0">
                  <a:solidFill>
                    <a:srgbClr val="CC3300"/>
                  </a:solidFill>
                  <a:latin typeface="Corbel" pitchFamily="34" charset="0"/>
                </a:rPr>
                <a:t>that will be used in the near future as </a:t>
              </a:r>
            </a:p>
            <a:p>
              <a:r>
                <a:rPr lang="en-US" sz="1600" i="1" dirty="0">
                  <a:solidFill>
                    <a:srgbClr val="CC3300"/>
                  </a:solidFill>
                  <a:latin typeface="Corbel" pitchFamily="34" charset="0"/>
                </a:rPr>
                <a:t>close to the processor as possible.</a:t>
              </a: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fontAlgn="auto">
              <a:spcAft>
                <a:spcPts val="0"/>
              </a:spcAft>
              <a:defRPr/>
            </a:pPr>
            <a:r>
              <a:rPr lang="en-US" dirty="0" smtClean="0">
                <a:solidFill>
                  <a:schemeClr val="accent1">
                    <a:satMod val="150000"/>
                  </a:schemeClr>
                </a:solidFill>
              </a:rPr>
              <a:t>The Memory System</a:t>
            </a:r>
            <a:endParaRPr lang="en-US" dirty="0">
              <a:solidFill>
                <a:schemeClr val="accent1">
                  <a:satMod val="150000"/>
                </a:schemeClr>
              </a:solidFill>
            </a:endParaRPr>
          </a:p>
        </p:txBody>
      </p:sp>
      <p:sp>
        <p:nvSpPr>
          <p:cNvPr id="17410" name="Subtitle 2"/>
          <p:cNvSpPr>
            <a:spLocks noGrp="1"/>
          </p:cNvSpPr>
          <p:nvPr>
            <p:ph type="subTitle" idx="1"/>
          </p:nvPr>
        </p:nvSpPr>
        <p:spPr>
          <a:xfrm>
            <a:off x="685800" y="1828800"/>
            <a:ext cx="8077200" cy="1500188"/>
          </a:xfrm>
        </p:spPr>
        <p:txBody>
          <a:bodyPr/>
          <a:lstStyle/>
          <a:p>
            <a:r>
              <a:rPr lang="en-US" smtClean="0"/>
              <a:t>Semiconductor RAM memories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auto">
              <a:spcAft>
                <a:spcPts val="0"/>
              </a:spcAft>
              <a:defRPr/>
            </a:pPr>
            <a:r>
              <a:rPr lang="en-US" dirty="0" smtClean="0">
                <a:solidFill>
                  <a:schemeClr val="accent1">
                    <a:satMod val="150000"/>
                  </a:schemeClr>
                </a:solidFill>
              </a:rPr>
              <a:t>Internal organization of memory chips</a:t>
            </a:r>
            <a:endParaRPr lang="en-US" dirty="0">
              <a:solidFill>
                <a:schemeClr val="accent1">
                  <a:satMod val="150000"/>
                </a:schemeClr>
              </a:solidFill>
            </a:endParaRPr>
          </a:p>
        </p:txBody>
      </p:sp>
      <p:sp>
        <p:nvSpPr>
          <p:cNvPr id="18434" name="Content Placeholder 2"/>
          <p:cNvSpPr>
            <a:spLocks noGrp="1"/>
          </p:cNvSpPr>
          <p:nvPr>
            <p:ph idx="1"/>
          </p:nvPr>
        </p:nvSpPr>
        <p:spPr/>
        <p:txBody>
          <a:bodyPr/>
          <a:lstStyle/>
          <a:p>
            <a:r>
              <a:rPr lang="en-US" sz="2200" dirty="0" smtClean="0"/>
              <a:t>Each memory cell can hold one bit of information.</a:t>
            </a:r>
          </a:p>
          <a:p>
            <a:r>
              <a:rPr lang="en-US" sz="2200" dirty="0" smtClean="0"/>
              <a:t>Memory cells are organized in the form of an array. </a:t>
            </a:r>
          </a:p>
          <a:p>
            <a:r>
              <a:rPr lang="en-US" sz="2200" dirty="0" smtClean="0"/>
              <a:t>One row is one memory word. </a:t>
            </a:r>
          </a:p>
          <a:p>
            <a:r>
              <a:rPr lang="en-US" sz="2200" dirty="0" smtClean="0"/>
              <a:t>All cells of a row are connected to a common line, known as the “word line”. </a:t>
            </a:r>
          </a:p>
          <a:p>
            <a:r>
              <a:rPr lang="en-US" sz="2200" dirty="0" smtClean="0"/>
              <a:t>Word line is connected to the address decoder.</a:t>
            </a:r>
          </a:p>
          <a:p>
            <a:r>
              <a:rPr lang="en-US" sz="2200" dirty="0" smtClean="0"/>
              <a:t>The cells in each column are connected to a Sense/Write circuit by two bit lines.</a:t>
            </a:r>
          </a:p>
          <a:p>
            <a:r>
              <a:rPr lang="en-US" sz="2200" dirty="0" smtClean="0"/>
              <a:t>Sense/write circuits are connected to the data input/output lines of the memory chip.</a:t>
            </a:r>
            <a:endParaRPr lang="en-US" sz="4800" dirty="0" smtClean="0"/>
          </a:p>
          <a:p>
            <a:pPr>
              <a:buFont typeface="Wingdings 2" pitchFamily="18" charset="2"/>
              <a:buNone/>
            </a:pPr>
            <a:endParaRPr lang="en-US" dirty="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During a read operation, these circuits sense or read the information stored in the cells selected by a word line and transmit this information to the output data lines.</a:t>
            </a:r>
          </a:p>
          <a:p>
            <a:r>
              <a:rPr lang="en-US" dirty="0" smtClean="0"/>
              <a:t>During a write operation, the Sense/Write circuits receive input information and store it in the cells of the selected word.</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1190" name="Rectangle 262"/>
          <p:cNvSpPr>
            <a:spLocks noChangeArrowheads="1"/>
          </p:cNvSpPr>
          <p:nvPr/>
        </p:nvSpPr>
        <p:spPr bwMode="auto">
          <a:xfrm>
            <a:off x="755650" y="1447800"/>
            <a:ext cx="7654925" cy="4727575"/>
          </a:xfrm>
          <a:prstGeom prst="rect">
            <a:avLst/>
          </a:prstGeom>
          <a:solidFill>
            <a:schemeClr val="accent1">
              <a:lumMod val="40000"/>
              <a:lumOff val="60000"/>
            </a:schemeClr>
          </a:solidFill>
          <a:ln w="12700">
            <a:noFill/>
            <a:miter lim="800000"/>
            <a:headEnd/>
            <a:tailEnd/>
          </a:ln>
          <a:effectLst/>
        </p:spPr>
        <p:txBody>
          <a:bodyPr wrap="none" anchor="ctr"/>
          <a:lstStyle/>
          <a:p>
            <a:pPr fontAlgn="auto">
              <a:spcBef>
                <a:spcPts val="0"/>
              </a:spcBef>
              <a:spcAft>
                <a:spcPts val="0"/>
              </a:spcAft>
              <a:defRPr/>
            </a:pPr>
            <a:endParaRPr lang="en-US">
              <a:latin typeface="+mn-lt"/>
            </a:endParaRPr>
          </a:p>
        </p:txBody>
      </p:sp>
      <p:sp>
        <p:nvSpPr>
          <p:cNvPr id="380930" name="Rectangle 2"/>
          <p:cNvSpPr>
            <a:spLocks noGrp="1" noChangeArrowheads="1"/>
          </p:cNvSpPr>
          <p:nvPr>
            <p:ph type="title"/>
          </p:nvPr>
        </p:nvSpPr>
        <p:spPr>
          <a:xfrm>
            <a:off x="457200" y="152400"/>
            <a:ext cx="8229600" cy="1251062"/>
          </a:xfrm>
        </p:spPr>
        <p:txBody>
          <a:bodyPr>
            <a:normAutofit fontScale="90000"/>
          </a:bodyPr>
          <a:lstStyle/>
          <a:p>
            <a:pPr fontAlgn="auto">
              <a:spcAft>
                <a:spcPts val="0"/>
              </a:spcAft>
              <a:defRPr/>
            </a:pPr>
            <a:r>
              <a:rPr lang="en-US" dirty="0" smtClean="0">
                <a:solidFill>
                  <a:schemeClr val="accent1">
                    <a:satMod val="150000"/>
                  </a:schemeClr>
                </a:solidFill>
              </a:rPr>
              <a:t>Internal organization of memory chips (Contd.,)</a:t>
            </a:r>
            <a:endParaRPr lang="en-US" dirty="0">
              <a:solidFill>
                <a:schemeClr val="accent1">
                  <a:satMod val="150000"/>
                </a:schemeClr>
              </a:solidFill>
            </a:endParaRPr>
          </a:p>
        </p:txBody>
      </p:sp>
      <p:sp>
        <p:nvSpPr>
          <p:cNvPr id="19459" name="Rectangle 5"/>
          <p:cNvSpPr>
            <a:spLocks noChangeArrowheads="1"/>
          </p:cNvSpPr>
          <p:nvPr/>
        </p:nvSpPr>
        <p:spPr bwMode="auto">
          <a:xfrm>
            <a:off x="5010150" y="2368550"/>
            <a:ext cx="168275" cy="182563"/>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a:rPr>
              <a:t>FF</a:t>
            </a:r>
            <a:endParaRPr lang="en-CA" sz="2400">
              <a:latin typeface="Corbel" pitchFamily="34" charset="0"/>
            </a:endParaRPr>
          </a:p>
        </p:txBody>
      </p:sp>
      <p:sp>
        <p:nvSpPr>
          <p:cNvPr id="19460" name="Line 6"/>
          <p:cNvSpPr>
            <a:spLocks noChangeShapeType="1"/>
          </p:cNvSpPr>
          <p:nvPr/>
        </p:nvSpPr>
        <p:spPr bwMode="auto">
          <a:xfrm flipH="1">
            <a:off x="6678613" y="3933825"/>
            <a:ext cx="169862" cy="1588"/>
          </a:xfrm>
          <a:prstGeom prst="line">
            <a:avLst/>
          </a:prstGeom>
          <a:noFill/>
          <a:ln w="17463">
            <a:solidFill>
              <a:srgbClr val="000000"/>
            </a:solidFill>
            <a:round/>
            <a:headEnd/>
            <a:tailEnd/>
          </a:ln>
        </p:spPr>
        <p:txBody>
          <a:bodyPr/>
          <a:lstStyle/>
          <a:p>
            <a:endParaRPr lang="en-US"/>
          </a:p>
        </p:txBody>
      </p:sp>
      <p:sp>
        <p:nvSpPr>
          <p:cNvPr id="19461" name="Line 7"/>
          <p:cNvSpPr>
            <a:spLocks noChangeShapeType="1"/>
          </p:cNvSpPr>
          <p:nvPr/>
        </p:nvSpPr>
        <p:spPr bwMode="auto">
          <a:xfrm flipV="1">
            <a:off x="6848475" y="3592513"/>
            <a:ext cx="1588" cy="681037"/>
          </a:xfrm>
          <a:prstGeom prst="line">
            <a:avLst/>
          </a:prstGeom>
          <a:noFill/>
          <a:ln w="17463">
            <a:solidFill>
              <a:srgbClr val="000000"/>
            </a:solidFill>
            <a:round/>
            <a:headEnd/>
            <a:tailEnd/>
          </a:ln>
        </p:spPr>
        <p:txBody>
          <a:bodyPr/>
          <a:lstStyle/>
          <a:p>
            <a:endParaRPr lang="en-US"/>
          </a:p>
        </p:txBody>
      </p:sp>
      <p:sp>
        <p:nvSpPr>
          <p:cNvPr id="19462" name="Line 8"/>
          <p:cNvSpPr>
            <a:spLocks noChangeShapeType="1"/>
          </p:cNvSpPr>
          <p:nvPr/>
        </p:nvSpPr>
        <p:spPr bwMode="auto">
          <a:xfrm flipV="1">
            <a:off x="3409950" y="2657475"/>
            <a:ext cx="1588" cy="169863"/>
          </a:xfrm>
          <a:prstGeom prst="line">
            <a:avLst/>
          </a:prstGeom>
          <a:noFill/>
          <a:ln w="17463">
            <a:solidFill>
              <a:srgbClr val="000000"/>
            </a:solidFill>
            <a:round/>
            <a:headEnd/>
            <a:tailEnd/>
          </a:ln>
        </p:spPr>
        <p:txBody>
          <a:bodyPr/>
          <a:lstStyle/>
          <a:p>
            <a:endParaRPr lang="en-US"/>
          </a:p>
        </p:txBody>
      </p:sp>
      <p:sp>
        <p:nvSpPr>
          <p:cNvPr id="19463" name="Freeform 9"/>
          <p:cNvSpPr>
            <a:spLocks/>
          </p:cNvSpPr>
          <p:nvPr/>
        </p:nvSpPr>
        <p:spPr bwMode="auto">
          <a:xfrm>
            <a:off x="4567238" y="4103688"/>
            <a:ext cx="1941512" cy="169862"/>
          </a:xfrm>
          <a:custGeom>
            <a:avLst/>
            <a:gdLst>
              <a:gd name="T0" fmla="*/ 114 w 114"/>
              <a:gd name="T1" fmla="*/ 0 h 10"/>
              <a:gd name="T2" fmla="*/ 114 w 114"/>
              <a:gd name="T3" fmla="*/ 10 h 10"/>
              <a:gd name="T4" fmla="*/ 0 w 114"/>
              <a:gd name="T5" fmla="*/ 10 h 10"/>
              <a:gd name="T6" fmla="*/ 0 60000 65536"/>
              <a:gd name="T7" fmla="*/ 0 60000 65536"/>
              <a:gd name="T8" fmla="*/ 0 60000 65536"/>
              <a:gd name="T9" fmla="*/ 0 w 114"/>
              <a:gd name="T10" fmla="*/ 0 h 10"/>
              <a:gd name="T11" fmla="*/ 114 w 114"/>
              <a:gd name="T12" fmla="*/ 10 h 10"/>
            </a:gdLst>
            <a:ahLst/>
            <a:cxnLst>
              <a:cxn ang="T6">
                <a:pos x="T0" y="T1"/>
              </a:cxn>
              <a:cxn ang="T7">
                <a:pos x="T2" y="T3"/>
              </a:cxn>
              <a:cxn ang="T8">
                <a:pos x="T4" y="T5"/>
              </a:cxn>
            </a:cxnLst>
            <a:rect l="T9" t="T10" r="T11" b="T12"/>
            <a:pathLst>
              <a:path w="114" h="10">
                <a:moveTo>
                  <a:pt x="114" y="0"/>
                </a:moveTo>
                <a:lnTo>
                  <a:pt x="114" y="10"/>
                </a:lnTo>
                <a:lnTo>
                  <a:pt x="0" y="10"/>
                </a:lnTo>
              </a:path>
            </a:pathLst>
          </a:custGeom>
          <a:noFill/>
          <a:ln w="17463">
            <a:solidFill>
              <a:srgbClr val="000000"/>
            </a:solidFill>
            <a:prstDash val="solid"/>
            <a:round/>
            <a:headEnd/>
            <a:tailEnd/>
          </a:ln>
        </p:spPr>
        <p:txBody>
          <a:bodyPr/>
          <a:lstStyle/>
          <a:p>
            <a:endParaRPr lang="en-US"/>
          </a:p>
        </p:txBody>
      </p:sp>
      <p:sp>
        <p:nvSpPr>
          <p:cNvPr id="19464" name="Freeform 10"/>
          <p:cNvSpPr>
            <a:spLocks/>
          </p:cNvSpPr>
          <p:nvPr/>
        </p:nvSpPr>
        <p:spPr bwMode="auto">
          <a:xfrm>
            <a:off x="4567238" y="2657475"/>
            <a:ext cx="1941512" cy="169863"/>
          </a:xfrm>
          <a:custGeom>
            <a:avLst/>
            <a:gdLst>
              <a:gd name="T0" fmla="*/ 114 w 114"/>
              <a:gd name="T1" fmla="*/ 0 h 10"/>
              <a:gd name="T2" fmla="*/ 114 w 114"/>
              <a:gd name="T3" fmla="*/ 10 h 10"/>
              <a:gd name="T4" fmla="*/ 0 w 114"/>
              <a:gd name="T5" fmla="*/ 10 h 10"/>
              <a:gd name="T6" fmla="*/ 0 60000 65536"/>
              <a:gd name="T7" fmla="*/ 0 60000 65536"/>
              <a:gd name="T8" fmla="*/ 0 60000 65536"/>
              <a:gd name="T9" fmla="*/ 0 w 114"/>
              <a:gd name="T10" fmla="*/ 0 h 10"/>
              <a:gd name="T11" fmla="*/ 114 w 114"/>
              <a:gd name="T12" fmla="*/ 10 h 10"/>
            </a:gdLst>
            <a:ahLst/>
            <a:cxnLst>
              <a:cxn ang="T6">
                <a:pos x="T0" y="T1"/>
              </a:cxn>
              <a:cxn ang="T7">
                <a:pos x="T2" y="T3"/>
              </a:cxn>
              <a:cxn ang="T8">
                <a:pos x="T4" y="T5"/>
              </a:cxn>
            </a:cxnLst>
            <a:rect l="T9" t="T10" r="T11" b="T12"/>
            <a:pathLst>
              <a:path w="114" h="10">
                <a:moveTo>
                  <a:pt x="114" y="0"/>
                </a:moveTo>
                <a:lnTo>
                  <a:pt x="114" y="10"/>
                </a:lnTo>
                <a:lnTo>
                  <a:pt x="0" y="10"/>
                </a:lnTo>
              </a:path>
            </a:pathLst>
          </a:custGeom>
          <a:noFill/>
          <a:ln w="17463">
            <a:solidFill>
              <a:srgbClr val="000000"/>
            </a:solidFill>
            <a:prstDash val="solid"/>
            <a:round/>
            <a:headEnd/>
            <a:tailEnd/>
          </a:ln>
        </p:spPr>
        <p:txBody>
          <a:bodyPr/>
          <a:lstStyle/>
          <a:p>
            <a:endParaRPr lang="en-US"/>
          </a:p>
        </p:txBody>
      </p:sp>
      <p:sp>
        <p:nvSpPr>
          <p:cNvPr id="19465" name="Freeform 11"/>
          <p:cNvSpPr>
            <a:spLocks/>
          </p:cNvSpPr>
          <p:nvPr/>
        </p:nvSpPr>
        <p:spPr bwMode="auto">
          <a:xfrm>
            <a:off x="4567238" y="1941513"/>
            <a:ext cx="1941512" cy="187325"/>
          </a:xfrm>
          <a:custGeom>
            <a:avLst/>
            <a:gdLst>
              <a:gd name="T0" fmla="*/ 114 w 114"/>
              <a:gd name="T1" fmla="*/ 0 h 11"/>
              <a:gd name="T2" fmla="*/ 114 w 114"/>
              <a:gd name="T3" fmla="*/ 11 h 11"/>
              <a:gd name="T4" fmla="*/ 0 w 114"/>
              <a:gd name="T5" fmla="*/ 11 h 11"/>
              <a:gd name="T6" fmla="*/ 0 60000 65536"/>
              <a:gd name="T7" fmla="*/ 0 60000 65536"/>
              <a:gd name="T8" fmla="*/ 0 60000 65536"/>
              <a:gd name="T9" fmla="*/ 0 w 114"/>
              <a:gd name="T10" fmla="*/ 0 h 11"/>
              <a:gd name="T11" fmla="*/ 114 w 114"/>
              <a:gd name="T12" fmla="*/ 11 h 11"/>
            </a:gdLst>
            <a:ahLst/>
            <a:cxnLst>
              <a:cxn ang="T6">
                <a:pos x="T0" y="T1"/>
              </a:cxn>
              <a:cxn ang="T7">
                <a:pos x="T2" y="T3"/>
              </a:cxn>
              <a:cxn ang="T8">
                <a:pos x="T4" y="T5"/>
              </a:cxn>
            </a:cxnLst>
            <a:rect l="T9" t="T10" r="T11" b="T12"/>
            <a:pathLst>
              <a:path w="114" h="11">
                <a:moveTo>
                  <a:pt x="114" y="0"/>
                </a:moveTo>
                <a:lnTo>
                  <a:pt x="114" y="11"/>
                </a:lnTo>
                <a:lnTo>
                  <a:pt x="0" y="11"/>
                </a:lnTo>
              </a:path>
            </a:pathLst>
          </a:custGeom>
          <a:noFill/>
          <a:ln w="17463">
            <a:solidFill>
              <a:srgbClr val="000000"/>
            </a:solidFill>
            <a:prstDash val="solid"/>
            <a:round/>
            <a:headEnd/>
            <a:tailEnd/>
          </a:ln>
        </p:spPr>
        <p:txBody>
          <a:bodyPr/>
          <a:lstStyle/>
          <a:p>
            <a:endParaRPr lang="en-US"/>
          </a:p>
        </p:txBody>
      </p:sp>
      <p:sp>
        <p:nvSpPr>
          <p:cNvPr id="19466" name="Line 12"/>
          <p:cNvSpPr>
            <a:spLocks noChangeShapeType="1"/>
          </p:cNvSpPr>
          <p:nvPr/>
        </p:nvSpPr>
        <p:spPr bwMode="auto">
          <a:xfrm flipH="1">
            <a:off x="5265738" y="1771650"/>
            <a:ext cx="169862" cy="1588"/>
          </a:xfrm>
          <a:prstGeom prst="line">
            <a:avLst/>
          </a:prstGeom>
          <a:noFill/>
          <a:ln w="17463">
            <a:solidFill>
              <a:srgbClr val="000000"/>
            </a:solidFill>
            <a:round/>
            <a:headEnd/>
            <a:tailEnd/>
          </a:ln>
        </p:spPr>
        <p:txBody>
          <a:bodyPr/>
          <a:lstStyle/>
          <a:p>
            <a:endParaRPr lang="en-US"/>
          </a:p>
        </p:txBody>
      </p:sp>
      <p:sp>
        <p:nvSpPr>
          <p:cNvPr id="19467" name="Line 13"/>
          <p:cNvSpPr>
            <a:spLocks noChangeShapeType="1"/>
          </p:cNvSpPr>
          <p:nvPr/>
        </p:nvSpPr>
        <p:spPr bwMode="auto">
          <a:xfrm flipV="1">
            <a:off x="5435600" y="1771650"/>
            <a:ext cx="1588" cy="357188"/>
          </a:xfrm>
          <a:prstGeom prst="line">
            <a:avLst/>
          </a:prstGeom>
          <a:noFill/>
          <a:ln w="17463">
            <a:solidFill>
              <a:srgbClr val="000000"/>
            </a:solidFill>
            <a:round/>
            <a:headEnd/>
            <a:tailEnd/>
          </a:ln>
        </p:spPr>
        <p:txBody>
          <a:bodyPr/>
          <a:lstStyle/>
          <a:p>
            <a:endParaRPr lang="en-US"/>
          </a:p>
        </p:txBody>
      </p:sp>
      <p:sp>
        <p:nvSpPr>
          <p:cNvPr id="19468" name="Line 14"/>
          <p:cNvSpPr>
            <a:spLocks noChangeShapeType="1"/>
          </p:cNvSpPr>
          <p:nvPr/>
        </p:nvSpPr>
        <p:spPr bwMode="auto">
          <a:xfrm>
            <a:off x="6149975" y="1771650"/>
            <a:ext cx="171450" cy="1588"/>
          </a:xfrm>
          <a:prstGeom prst="line">
            <a:avLst/>
          </a:prstGeom>
          <a:noFill/>
          <a:ln w="17463">
            <a:solidFill>
              <a:srgbClr val="000000"/>
            </a:solidFill>
            <a:round/>
            <a:headEnd/>
            <a:tailEnd/>
          </a:ln>
        </p:spPr>
        <p:txBody>
          <a:bodyPr/>
          <a:lstStyle/>
          <a:p>
            <a:endParaRPr lang="en-US"/>
          </a:p>
        </p:txBody>
      </p:sp>
      <p:sp>
        <p:nvSpPr>
          <p:cNvPr id="19469" name="Line 15"/>
          <p:cNvSpPr>
            <a:spLocks noChangeShapeType="1"/>
          </p:cNvSpPr>
          <p:nvPr/>
        </p:nvSpPr>
        <p:spPr bwMode="auto">
          <a:xfrm>
            <a:off x="6149975" y="1771650"/>
            <a:ext cx="171450" cy="1588"/>
          </a:xfrm>
          <a:prstGeom prst="line">
            <a:avLst/>
          </a:prstGeom>
          <a:noFill/>
          <a:ln w="17463">
            <a:solidFill>
              <a:srgbClr val="000000"/>
            </a:solidFill>
            <a:round/>
            <a:headEnd/>
            <a:tailEnd/>
          </a:ln>
        </p:spPr>
        <p:txBody>
          <a:bodyPr/>
          <a:lstStyle/>
          <a:p>
            <a:endParaRPr lang="en-US"/>
          </a:p>
        </p:txBody>
      </p:sp>
      <p:sp>
        <p:nvSpPr>
          <p:cNvPr id="19470" name="Freeform 16"/>
          <p:cNvSpPr>
            <a:spLocks/>
          </p:cNvSpPr>
          <p:nvPr/>
        </p:nvSpPr>
        <p:spPr bwMode="auto">
          <a:xfrm>
            <a:off x="1690688" y="3336925"/>
            <a:ext cx="101600" cy="52388"/>
          </a:xfrm>
          <a:custGeom>
            <a:avLst/>
            <a:gdLst>
              <a:gd name="T0" fmla="*/ 0 w 6"/>
              <a:gd name="T1" fmla="*/ 3 h 3"/>
              <a:gd name="T2" fmla="*/ 6 w 6"/>
              <a:gd name="T3" fmla="*/ 2 h 3"/>
              <a:gd name="T4" fmla="*/ 0 w 6"/>
              <a:gd name="T5" fmla="*/ 0 h 3"/>
              <a:gd name="T6" fmla="*/ 0 w 6"/>
              <a:gd name="T7" fmla="*/ 2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2"/>
                </a:lnTo>
                <a:lnTo>
                  <a:pt x="0" y="0"/>
                </a:lnTo>
                <a:lnTo>
                  <a:pt x="0" y="2"/>
                </a:lnTo>
                <a:lnTo>
                  <a:pt x="0" y="3"/>
                </a:lnTo>
              </a:path>
            </a:pathLst>
          </a:custGeom>
          <a:noFill/>
          <a:ln w="17463">
            <a:solidFill>
              <a:srgbClr val="000000"/>
            </a:solidFill>
            <a:prstDash val="solid"/>
            <a:round/>
            <a:headEnd/>
            <a:tailEnd/>
          </a:ln>
        </p:spPr>
        <p:txBody>
          <a:bodyPr/>
          <a:lstStyle/>
          <a:p>
            <a:endParaRPr lang="en-US"/>
          </a:p>
        </p:txBody>
      </p:sp>
      <p:sp>
        <p:nvSpPr>
          <p:cNvPr id="19471" name="Freeform 17"/>
          <p:cNvSpPr>
            <a:spLocks/>
          </p:cNvSpPr>
          <p:nvPr/>
        </p:nvSpPr>
        <p:spPr bwMode="auto">
          <a:xfrm>
            <a:off x="1690688" y="3336925"/>
            <a:ext cx="101600" cy="52388"/>
          </a:xfrm>
          <a:custGeom>
            <a:avLst/>
            <a:gdLst>
              <a:gd name="T0" fmla="*/ 0 w 64"/>
              <a:gd name="T1" fmla="*/ 33 h 33"/>
              <a:gd name="T2" fmla="*/ 64 w 64"/>
              <a:gd name="T3" fmla="*/ 22 h 33"/>
              <a:gd name="T4" fmla="*/ 0 w 64"/>
              <a:gd name="T5" fmla="*/ 0 h 33"/>
              <a:gd name="T6" fmla="*/ 0 w 64"/>
              <a:gd name="T7" fmla="*/ 22 h 33"/>
              <a:gd name="T8" fmla="*/ 0 w 64"/>
              <a:gd name="T9" fmla="*/ 33 h 33"/>
              <a:gd name="T10" fmla="*/ 0 60000 65536"/>
              <a:gd name="T11" fmla="*/ 0 60000 65536"/>
              <a:gd name="T12" fmla="*/ 0 60000 65536"/>
              <a:gd name="T13" fmla="*/ 0 60000 65536"/>
              <a:gd name="T14" fmla="*/ 0 60000 65536"/>
              <a:gd name="T15" fmla="*/ 0 w 64"/>
              <a:gd name="T16" fmla="*/ 0 h 33"/>
              <a:gd name="T17" fmla="*/ 64 w 64"/>
              <a:gd name="T18" fmla="*/ 33 h 33"/>
            </a:gdLst>
            <a:ahLst/>
            <a:cxnLst>
              <a:cxn ang="T10">
                <a:pos x="T0" y="T1"/>
              </a:cxn>
              <a:cxn ang="T11">
                <a:pos x="T2" y="T3"/>
              </a:cxn>
              <a:cxn ang="T12">
                <a:pos x="T4" y="T5"/>
              </a:cxn>
              <a:cxn ang="T13">
                <a:pos x="T6" y="T7"/>
              </a:cxn>
              <a:cxn ang="T14">
                <a:pos x="T8" y="T9"/>
              </a:cxn>
            </a:cxnLst>
            <a:rect l="T15" t="T16" r="T17" b="T18"/>
            <a:pathLst>
              <a:path w="64" h="33">
                <a:moveTo>
                  <a:pt x="0" y="33"/>
                </a:moveTo>
                <a:lnTo>
                  <a:pt x="64" y="22"/>
                </a:lnTo>
                <a:lnTo>
                  <a:pt x="0" y="0"/>
                </a:lnTo>
                <a:lnTo>
                  <a:pt x="0" y="22"/>
                </a:lnTo>
                <a:lnTo>
                  <a:pt x="0" y="33"/>
                </a:lnTo>
                <a:close/>
              </a:path>
            </a:pathLst>
          </a:custGeom>
          <a:solidFill>
            <a:srgbClr val="000000"/>
          </a:solidFill>
          <a:ln w="0">
            <a:solidFill>
              <a:srgbClr val="000000"/>
            </a:solidFill>
            <a:prstDash val="solid"/>
            <a:round/>
            <a:headEnd/>
            <a:tailEnd/>
          </a:ln>
        </p:spPr>
        <p:txBody>
          <a:bodyPr/>
          <a:lstStyle/>
          <a:p>
            <a:endParaRPr lang="en-US"/>
          </a:p>
        </p:txBody>
      </p:sp>
      <p:sp>
        <p:nvSpPr>
          <p:cNvPr id="19472" name="Line 18"/>
          <p:cNvSpPr>
            <a:spLocks noChangeShapeType="1"/>
          </p:cNvSpPr>
          <p:nvPr/>
        </p:nvSpPr>
        <p:spPr bwMode="auto">
          <a:xfrm flipH="1">
            <a:off x="1554163" y="3371850"/>
            <a:ext cx="136525" cy="1588"/>
          </a:xfrm>
          <a:prstGeom prst="line">
            <a:avLst/>
          </a:prstGeom>
          <a:noFill/>
          <a:ln w="17463">
            <a:solidFill>
              <a:srgbClr val="000000"/>
            </a:solidFill>
            <a:round/>
            <a:headEnd/>
            <a:tailEnd/>
          </a:ln>
        </p:spPr>
        <p:txBody>
          <a:bodyPr/>
          <a:lstStyle/>
          <a:p>
            <a:endParaRPr lang="en-US"/>
          </a:p>
        </p:txBody>
      </p:sp>
      <p:sp>
        <p:nvSpPr>
          <p:cNvPr id="19473" name="Freeform 19"/>
          <p:cNvSpPr>
            <a:spLocks/>
          </p:cNvSpPr>
          <p:nvPr/>
        </p:nvSpPr>
        <p:spPr bwMode="auto">
          <a:xfrm>
            <a:off x="1690688" y="2640013"/>
            <a:ext cx="101600" cy="50800"/>
          </a:xfrm>
          <a:custGeom>
            <a:avLst/>
            <a:gdLst>
              <a:gd name="T0" fmla="*/ 0 w 6"/>
              <a:gd name="T1" fmla="*/ 3 h 3"/>
              <a:gd name="T2" fmla="*/ 6 w 6"/>
              <a:gd name="T3" fmla="*/ 1 h 3"/>
              <a:gd name="T4" fmla="*/ 0 w 6"/>
              <a:gd name="T5" fmla="*/ 0 h 3"/>
              <a:gd name="T6" fmla="*/ 0 w 6"/>
              <a:gd name="T7" fmla="*/ 1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7463">
            <a:solidFill>
              <a:srgbClr val="000000"/>
            </a:solidFill>
            <a:prstDash val="solid"/>
            <a:round/>
            <a:headEnd/>
            <a:tailEnd/>
          </a:ln>
        </p:spPr>
        <p:txBody>
          <a:bodyPr/>
          <a:lstStyle/>
          <a:p>
            <a:endParaRPr lang="en-US"/>
          </a:p>
        </p:txBody>
      </p:sp>
      <p:sp>
        <p:nvSpPr>
          <p:cNvPr id="19474" name="Freeform 20"/>
          <p:cNvSpPr>
            <a:spLocks/>
          </p:cNvSpPr>
          <p:nvPr/>
        </p:nvSpPr>
        <p:spPr bwMode="auto">
          <a:xfrm>
            <a:off x="1690688" y="2640013"/>
            <a:ext cx="101600" cy="50800"/>
          </a:xfrm>
          <a:custGeom>
            <a:avLst/>
            <a:gdLst>
              <a:gd name="T0" fmla="*/ 0 w 64"/>
              <a:gd name="T1" fmla="*/ 32 h 32"/>
              <a:gd name="T2" fmla="*/ 64 w 64"/>
              <a:gd name="T3" fmla="*/ 11 h 32"/>
              <a:gd name="T4" fmla="*/ 0 w 64"/>
              <a:gd name="T5" fmla="*/ 0 h 32"/>
              <a:gd name="T6" fmla="*/ 0 w 64"/>
              <a:gd name="T7" fmla="*/ 11 h 32"/>
              <a:gd name="T8" fmla="*/ 0 w 64"/>
              <a:gd name="T9" fmla="*/ 32 h 32"/>
              <a:gd name="T10" fmla="*/ 0 60000 65536"/>
              <a:gd name="T11" fmla="*/ 0 60000 65536"/>
              <a:gd name="T12" fmla="*/ 0 60000 65536"/>
              <a:gd name="T13" fmla="*/ 0 60000 65536"/>
              <a:gd name="T14" fmla="*/ 0 60000 65536"/>
              <a:gd name="T15" fmla="*/ 0 w 64"/>
              <a:gd name="T16" fmla="*/ 0 h 32"/>
              <a:gd name="T17" fmla="*/ 64 w 64"/>
              <a:gd name="T18" fmla="*/ 32 h 32"/>
            </a:gdLst>
            <a:ahLst/>
            <a:cxnLst>
              <a:cxn ang="T10">
                <a:pos x="T0" y="T1"/>
              </a:cxn>
              <a:cxn ang="T11">
                <a:pos x="T2" y="T3"/>
              </a:cxn>
              <a:cxn ang="T12">
                <a:pos x="T4" y="T5"/>
              </a:cxn>
              <a:cxn ang="T13">
                <a:pos x="T6" y="T7"/>
              </a:cxn>
              <a:cxn ang="T14">
                <a:pos x="T8" y="T9"/>
              </a:cxn>
            </a:cxnLst>
            <a:rect l="T15" t="T16" r="T17" b="T18"/>
            <a:pathLst>
              <a:path w="64" h="32">
                <a:moveTo>
                  <a:pt x="0" y="32"/>
                </a:moveTo>
                <a:lnTo>
                  <a:pt x="64" y="11"/>
                </a:lnTo>
                <a:lnTo>
                  <a:pt x="0" y="0"/>
                </a:lnTo>
                <a:lnTo>
                  <a:pt x="0" y="11"/>
                </a:lnTo>
                <a:lnTo>
                  <a:pt x="0" y="32"/>
                </a:lnTo>
                <a:close/>
              </a:path>
            </a:pathLst>
          </a:custGeom>
          <a:solidFill>
            <a:srgbClr val="000000"/>
          </a:solidFill>
          <a:ln w="0">
            <a:solidFill>
              <a:srgbClr val="000000"/>
            </a:solidFill>
            <a:prstDash val="solid"/>
            <a:round/>
            <a:headEnd/>
            <a:tailEnd/>
          </a:ln>
        </p:spPr>
        <p:txBody>
          <a:bodyPr/>
          <a:lstStyle/>
          <a:p>
            <a:endParaRPr lang="en-US"/>
          </a:p>
        </p:txBody>
      </p:sp>
      <p:sp>
        <p:nvSpPr>
          <p:cNvPr id="19475" name="Line 21"/>
          <p:cNvSpPr>
            <a:spLocks noChangeShapeType="1"/>
          </p:cNvSpPr>
          <p:nvPr/>
        </p:nvSpPr>
        <p:spPr bwMode="auto">
          <a:xfrm flipH="1">
            <a:off x="1554163" y="2657475"/>
            <a:ext cx="136525" cy="1588"/>
          </a:xfrm>
          <a:prstGeom prst="line">
            <a:avLst/>
          </a:prstGeom>
          <a:noFill/>
          <a:ln w="17463">
            <a:solidFill>
              <a:srgbClr val="000000"/>
            </a:solidFill>
            <a:round/>
            <a:headEnd/>
            <a:tailEnd/>
          </a:ln>
        </p:spPr>
        <p:txBody>
          <a:bodyPr/>
          <a:lstStyle/>
          <a:p>
            <a:endParaRPr lang="en-US"/>
          </a:p>
        </p:txBody>
      </p:sp>
      <p:sp>
        <p:nvSpPr>
          <p:cNvPr id="19476" name="Freeform 22"/>
          <p:cNvSpPr>
            <a:spLocks/>
          </p:cNvSpPr>
          <p:nvPr/>
        </p:nvSpPr>
        <p:spPr bwMode="auto">
          <a:xfrm>
            <a:off x="1690688" y="2997200"/>
            <a:ext cx="101600" cy="33338"/>
          </a:xfrm>
          <a:custGeom>
            <a:avLst/>
            <a:gdLst>
              <a:gd name="T0" fmla="*/ 0 w 6"/>
              <a:gd name="T1" fmla="*/ 2 h 2"/>
              <a:gd name="T2" fmla="*/ 6 w 6"/>
              <a:gd name="T3" fmla="*/ 1 h 2"/>
              <a:gd name="T4" fmla="*/ 0 w 6"/>
              <a:gd name="T5" fmla="*/ 0 h 2"/>
              <a:gd name="T6" fmla="*/ 0 w 6"/>
              <a:gd name="T7" fmla="*/ 1 h 2"/>
              <a:gd name="T8" fmla="*/ 0 w 6"/>
              <a:gd name="T9" fmla="*/ 2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0" y="2"/>
                </a:moveTo>
                <a:lnTo>
                  <a:pt x="6" y="1"/>
                </a:lnTo>
                <a:lnTo>
                  <a:pt x="0" y="0"/>
                </a:lnTo>
                <a:lnTo>
                  <a:pt x="0" y="1"/>
                </a:lnTo>
                <a:lnTo>
                  <a:pt x="0" y="2"/>
                </a:lnTo>
              </a:path>
            </a:pathLst>
          </a:custGeom>
          <a:noFill/>
          <a:ln w="17463">
            <a:solidFill>
              <a:srgbClr val="000000"/>
            </a:solidFill>
            <a:prstDash val="solid"/>
            <a:round/>
            <a:headEnd/>
            <a:tailEnd/>
          </a:ln>
        </p:spPr>
        <p:txBody>
          <a:bodyPr/>
          <a:lstStyle/>
          <a:p>
            <a:endParaRPr lang="en-US"/>
          </a:p>
        </p:txBody>
      </p:sp>
      <p:sp>
        <p:nvSpPr>
          <p:cNvPr id="19477" name="Freeform 23"/>
          <p:cNvSpPr>
            <a:spLocks/>
          </p:cNvSpPr>
          <p:nvPr/>
        </p:nvSpPr>
        <p:spPr bwMode="auto">
          <a:xfrm>
            <a:off x="1690688" y="2997200"/>
            <a:ext cx="101600" cy="33338"/>
          </a:xfrm>
          <a:custGeom>
            <a:avLst/>
            <a:gdLst>
              <a:gd name="T0" fmla="*/ 0 w 64"/>
              <a:gd name="T1" fmla="*/ 21 h 21"/>
              <a:gd name="T2" fmla="*/ 64 w 64"/>
              <a:gd name="T3" fmla="*/ 11 h 21"/>
              <a:gd name="T4" fmla="*/ 0 w 64"/>
              <a:gd name="T5" fmla="*/ 0 h 21"/>
              <a:gd name="T6" fmla="*/ 0 w 64"/>
              <a:gd name="T7" fmla="*/ 11 h 21"/>
              <a:gd name="T8" fmla="*/ 0 w 64"/>
              <a:gd name="T9" fmla="*/ 21 h 21"/>
              <a:gd name="T10" fmla="*/ 0 60000 65536"/>
              <a:gd name="T11" fmla="*/ 0 60000 65536"/>
              <a:gd name="T12" fmla="*/ 0 60000 65536"/>
              <a:gd name="T13" fmla="*/ 0 60000 65536"/>
              <a:gd name="T14" fmla="*/ 0 60000 65536"/>
              <a:gd name="T15" fmla="*/ 0 w 64"/>
              <a:gd name="T16" fmla="*/ 0 h 21"/>
              <a:gd name="T17" fmla="*/ 64 w 64"/>
              <a:gd name="T18" fmla="*/ 21 h 21"/>
            </a:gdLst>
            <a:ahLst/>
            <a:cxnLst>
              <a:cxn ang="T10">
                <a:pos x="T0" y="T1"/>
              </a:cxn>
              <a:cxn ang="T11">
                <a:pos x="T2" y="T3"/>
              </a:cxn>
              <a:cxn ang="T12">
                <a:pos x="T4" y="T5"/>
              </a:cxn>
              <a:cxn ang="T13">
                <a:pos x="T6" y="T7"/>
              </a:cxn>
              <a:cxn ang="T14">
                <a:pos x="T8" y="T9"/>
              </a:cxn>
            </a:cxnLst>
            <a:rect l="T15" t="T16" r="T17" b="T18"/>
            <a:pathLst>
              <a:path w="64" h="21">
                <a:moveTo>
                  <a:pt x="0" y="21"/>
                </a:moveTo>
                <a:lnTo>
                  <a:pt x="64" y="11"/>
                </a:lnTo>
                <a:lnTo>
                  <a:pt x="0" y="0"/>
                </a:lnTo>
                <a:lnTo>
                  <a:pt x="0" y="11"/>
                </a:lnTo>
                <a:lnTo>
                  <a:pt x="0" y="21"/>
                </a:lnTo>
                <a:close/>
              </a:path>
            </a:pathLst>
          </a:custGeom>
          <a:solidFill>
            <a:srgbClr val="000000"/>
          </a:solidFill>
          <a:ln w="0">
            <a:solidFill>
              <a:srgbClr val="000000"/>
            </a:solidFill>
            <a:prstDash val="solid"/>
            <a:round/>
            <a:headEnd/>
            <a:tailEnd/>
          </a:ln>
        </p:spPr>
        <p:txBody>
          <a:bodyPr/>
          <a:lstStyle/>
          <a:p>
            <a:endParaRPr lang="en-US"/>
          </a:p>
        </p:txBody>
      </p:sp>
      <p:sp>
        <p:nvSpPr>
          <p:cNvPr id="19478" name="Line 24"/>
          <p:cNvSpPr>
            <a:spLocks noChangeShapeType="1"/>
          </p:cNvSpPr>
          <p:nvPr/>
        </p:nvSpPr>
        <p:spPr bwMode="auto">
          <a:xfrm flipH="1">
            <a:off x="1554163" y="3014663"/>
            <a:ext cx="136525" cy="1587"/>
          </a:xfrm>
          <a:prstGeom prst="line">
            <a:avLst/>
          </a:prstGeom>
          <a:noFill/>
          <a:ln w="17463">
            <a:solidFill>
              <a:srgbClr val="000000"/>
            </a:solidFill>
            <a:round/>
            <a:headEnd/>
            <a:tailEnd/>
          </a:ln>
        </p:spPr>
        <p:txBody>
          <a:bodyPr/>
          <a:lstStyle/>
          <a:p>
            <a:endParaRPr lang="en-US"/>
          </a:p>
        </p:txBody>
      </p:sp>
      <p:sp>
        <p:nvSpPr>
          <p:cNvPr id="19479" name="Freeform 25"/>
          <p:cNvSpPr>
            <a:spLocks/>
          </p:cNvSpPr>
          <p:nvPr/>
        </p:nvSpPr>
        <p:spPr bwMode="auto">
          <a:xfrm>
            <a:off x="1690688" y="3695700"/>
            <a:ext cx="101600" cy="50800"/>
          </a:xfrm>
          <a:custGeom>
            <a:avLst/>
            <a:gdLst>
              <a:gd name="T0" fmla="*/ 0 w 6"/>
              <a:gd name="T1" fmla="*/ 3 h 3"/>
              <a:gd name="T2" fmla="*/ 6 w 6"/>
              <a:gd name="T3" fmla="*/ 1 h 3"/>
              <a:gd name="T4" fmla="*/ 0 w 6"/>
              <a:gd name="T5" fmla="*/ 0 h 3"/>
              <a:gd name="T6" fmla="*/ 0 w 6"/>
              <a:gd name="T7" fmla="*/ 1 h 3"/>
              <a:gd name="T8" fmla="*/ 0 w 6"/>
              <a:gd name="T9" fmla="*/ 3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0" y="3"/>
                </a:moveTo>
                <a:lnTo>
                  <a:pt x="6" y="1"/>
                </a:lnTo>
                <a:lnTo>
                  <a:pt x="0" y="0"/>
                </a:lnTo>
                <a:lnTo>
                  <a:pt x="0" y="1"/>
                </a:lnTo>
                <a:lnTo>
                  <a:pt x="0" y="3"/>
                </a:lnTo>
              </a:path>
            </a:pathLst>
          </a:custGeom>
          <a:noFill/>
          <a:ln w="17463">
            <a:solidFill>
              <a:srgbClr val="000000"/>
            </a:solidFill>
            <a:prstDash val="solid"/>
            <a:round/>
            <a:headEnd/>
            <a:tailEnd/>
          </a:ln>
        </p:spPr>
        <p:txBody>
          <a:bodyPr/>
          <a:lstStyle/>
          <a:p>
            <a:endParaRPr lang="en-US"/>
          </a:p>
        </p:txBody>
      </p:sp>
      <p:sp>
        <p:nvSpPr>
          <p:cNvPr id="19480" name="Freeform 26"/>
          <p:cNvSpPr>
            <a:spLocks/>
          </p:cNvSpPr>
          <p:nvPr/>
        </p:nvSpPr>
        <p:spPr bwMode="auto">
          <a:xfrm>
            <a:off x="1690688" y="3695700"/>
            <a:ext cx="101600" cy="50800"/>
          </a:xfrm>
          <a:custGeom>
            <a:avLst/>
            <a:gdLst>
              <a:gd name="T0" fmla="*/ 0 w 64"/>
              <a:gd name="T1" fmla="*/ 32 h 32"/>
              <a:gd name="T2" fmla="*/ 64 w 64"/>
              <a:gd name="T3" fmla="*/ 10 h 32"/>
              <a:gd name="T4" fmla="*/ 0 w 64"/>
              <a:gd name="T5" fmla="*/ 0 h 32"/>
              <a:gd name="T6" fmla="*/ 0 w 64"/>
              <a:gd name="T7" fmla="*/ 10 h 32"/>
              <a:gd name="T8" fmla="*/ 0 w 64"/>
              <a:gd name="T9" fmla="*/ 32 h 32"/>
              <a:gd name="T10" fmla="*/ 0 60000 65536"/>
              <a:gd name="T11" fmla="*/ 0 60000 65536"/>
              <a:gd name="T12" fmla="*/ 0 60000 65536"/>
              <a:gd name="T13" fmla="*/ 0 60000 65536"/>
              <a:gd name="T14" fmla="*/ 0 60000 65536"/>
              <a:gd name="T15" fmla="*/ 0 w 64"/>
              <a:gd name="T16" fmla="*/ 0 h 32"/>
              <a:gd name="T17" fmla="*/ 64 w 64"/>
              <a:gd name="T18" fmla="*/ 32 h 32"/>
            </a:gdLst>
            <a:ahLst/>
            <a:cxnLst>
              <a:cxn ang="T10">
                <a:pos x="T0" y="T1"/>
              </a:cxn>
              <a:cxn ang="T11">
                <a:pos x="T2" y="T3"/>
              </a:cxn>
              <a:cxn ang="T12">
                <a:pos x="T4" y="T5"/>
              </a:cxn>
              <a:cxn ang="T13">
                <a:pos x="T6" y="T7"/>
              </a:cxn>
              <a:cxn ang="T14">
                <a:pos x="T8" y="T9"/>
              </a:cxn>
            </a:cxnLst>
            <a:rect l="T15" t="T16" r="T17" b="T18"/>
            <a:pathLst>
              <a:path w="64" h="32">
                <a:moveTo>
                  <a:pt x="0" y="32"/>
                </a:moveTo>
                <a:lnTo>
                  <a:pt x="64" y="10"/>
                </a:lnTo>
                <a:lnTo>
                  <a:pt x="0" y="0"/>
                </a:lnTo>
                <a:lnTo>
                  <a:pt x="0" y="10"/>
                </a:lnTo>
                <a:lnTo>
                  <a:pt x="0" y="32"/>
                </a:lnTo>
                <a:close/>
              </a:path>
            </a:pathLst>
          </a:custGeom>
          <a:solidFill>
            <a:srgbClr val="000000"/>
          </a:solidFill>
          <a:ln w="0">
            <a:solidFill>
              <a:srgbClr val="000000"/>
            </a:solidFill>
            <a:prstDash val="solid"/>
            <a:round/>
            <a:headEnd/>
            <a:tailEnd/>
          </a:ln>
        </p:spPr>
        <p:txBody>
          <a:bodyPr/>
          <a:lstStyle/>
          <a:p>
            <a:endParaRPr lang="en-US"/>
          </a:p>
        </p:txBody>
      </p:sp>
      <p:sp>
        <p:nvSpPr>
          <p:cNvPr id="19481" name="Line 27"/>
          <p:cNvSpPr>
            <a:spLocks noChangeShapeType="1"/>
          </p:cNvSpPr>
          <p:nvPr/>
        </p:nvSpPr>
        <p:spPr bwMode="auto">
          <a:xfrm flipH="1">
            <a:off x="1554163" y="3711575"/>
            <a:ext cx="136525" cy="1588"/>
          </a:xfrm>
          <a:prstGeom prst="line">
            <a:avLst/>
          </a:prstGeom>
          <a:noFill/>
          <a:ln w="17463">
            <a:solidFill>
              <a:srgbClr val="000000"/>
            </a:solidFill>
            <a:round/>
            <a:headEnd/>
            <a:tailEnd/>
          </a:ln>
        </p:spPr>
        <p:txBody>
          <a:bodyPr/>
          <a:lstStyle/>
          <a:p>
            <a:endParaRPr lang="en-US"/>
          </a:p>
        </p:txBody>
      </p:sp>
      <p:sp>
        <p:nvSpPr>
          <p:cNvPr id="19482" name="Line 28"/>
          <p:cNvSpPr>
            <a:spLocks noChangeShapeType="1"/>
          </p:cNvSpPr>
          <p:nvPr/>
        </p:nvSpPr>
        <p:spPr bwMode="auto">
          <a:xfrm flipH="1">
            <a:off x="2524125" y="4273550"/>
            <a:ext cx="1412875" cy="1588"/>
          </a:xfrm>
          <a:prstGeom prst="line">
            <a:avLst/>
          </a:prstGeom>
          <a:noFill/>
          <a:ln w="17463">
            <a:solidFill>
              <a:srgbClr val="000000"/>
            </a:solidFill>
            <a:round/>
            <a:headEnd/>
            <a:tailEnd/>
          </a:ln>
        </p:spPr>
        <p:txBody>
          <a:bodyPr/>
          <a:lstStyle/>
          <a:p>
            <a:endParaRPr lang="en-US"/>
          </a:p>
        </p:txBody>
      </p:sp>
      <p:sp>
        <p:nvSpPr>
          <p:cNvPr id="19483" name="Line 29"/>
          <p:cNvSpPr>
            <a:spLocks noChangeShapeType="1"/>
          </p:cNvSpPr>
          <p:nvPr/>
        </p:nvSpPr>
        <p:spPr bwMode="auto">
          <a:xfrm flipH="1">
            <a:off x="2524125" y="2827338"/>
            <a:ext cx="1412875" cy="1587"/>
          </a:xfrm>
          <a:prstGeom prst="line">
            <a:avLst/>
          </a:prstGeom>
          <a:noFill/>
          <a:ln w="17463">
            <a:solidFill>
              <a:srgbClr val="000000"/>
            </a:solidFill>
            <a:round/>
            <a:headEnd/>
            <a:tailEnd/>
          </a:ln>
        </p:spPr>
        <p:txBody>
          <a:bodyPr/>
          <a:lstStyle/>
          <a:p>
            <a:endParaRPr lang="en-US"/>
          </a:p>
        </p:txBody>
      </p:sp>
      <p:sp>
        <p:nvSpPr>
          <p:cNvPr id="19484" name="Line 30"/>
          <p:cNvSpPr>
            <a:spLocks noChangeShapeType="1"/>
          </p:cNvSpPr>
          <p:nvPr/>
        </p:nvSpPr>
        <p:spPr bwMode="auto">
          <a:xfrm flipH="1">
            <a:off x="2524125" y="2128838"/>
            <a:ext cx="1412875" cy="1587"/>
          </a:xfrm>
          <a:prstGeom prst="line">
            <a:avLst/>
          </a:prstGeom>
          <a:noFill/>
          <a:ln w="17463">
            <a:solidFill>
              <a:srgbClr val="000000"/>
            </a:solidFill>
            <a:round/>
            <a:headEnd/>
            <a:tailEnd/>
          </a:ln>
        </p:spPr>
        <p:txBody>
          <a:bodyPr/>
          <a:lstStyle/>
          <a:p>
            <a:endParaRPr lang="en-US"/>
          </a:p>
        </p:txBody>
      </p:sp>
      <p:sp>
        <p:nvSpPr>
          <p:cNvPr id="19485" name="Rectangle 31"/>
          <p:cNvSpPr>
            <a:spLocks noChangeArrowheads="1"/>
          </p:cNvSpPr>
          <p:nvPr/>
        </p:nvSpPr>
        <p:spPr bwMode="auto">
          <a:xfrm>
            <a:off x="3222625" y="4989513"/>
            <a:ext cx="392113" cy="182562"/>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a:rPr>
              <a:t>circuit</a:t>
            </a:r>
            <a:endParaRPr lang="en-CA" sz="2400">
              <a:latin typeface="Corbel" pitchFamily="34" charset="0"/>
            </a:endParaRPr>
          </a:p>
        </p:txBody>
      </p:sp>
      <p:sp>
        <p:nvSpPr>
          <p:cNvPr id="19486" name="Rectangle 32"/>
          <p:cNvSpPr>
            <a:spLocks noChangeArrowheads="1"/>
          </p:cNvSpPr>
          <p:nvPr/>
        </p:nvSpPr>
        <p:spPr bwMode="auto">
          <a:xfrm>
            <a:off x="2882900" y="4818063"/>
            <a:ext cx="1054100" cy="460375"/>
          </a:xfrm>
          <a:prstGeom prst="rect">
            <a:avLst/>
          </a:prstGeom>
          <a:noFill/>
          <a:ln w="17526">
            <a:solidFill>
              <a:schemeClr val="tx1"/>
            </a:solidFill>
            <a:miter lim="800000"/>
            <a:headEnd/>
            <a:tailEnd/>
          </a:ln>
        </p:spPr>
        <p:txBody>
          <a:bodyPr/>
          <a:lstStyle/>
          <a:p>
            <a:endParaRPr lang="en-US">
              <a:latin typeface="Corbel" pitchFamily="34" charset="0"/>
            </a:endParaRPr>
          </a:p>
        </p:txBody>
      </p:sp>
      <p:sp>
        <p:nvSpPr>
          <p:cNvPr id="19487" name="Rectangle 33"/>
          <p:cNvSpPr>
            <a:spLocks noChangeArrowheads="1"/>
          </p:cNvSpPr>
          <p:nvPr/>
        </p:nvSpPr>
        <p:spPr bwMode="auto">
          <a:xfrm>
            <a:off x="3001963" y="4852988"/>
            <a:ext cx="823912" cy="182562"/>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a:rPr>
              <a:t>Sense / Write</a:t>
            </a:r>
            <a:endParaRPr lang="en-CA" sz="2400">
              <a:latin typeface="Corbel" pitchFamily="34" charset="0"/>
            </a:endParaRPr>
          </a:p>
        </p:txBody>
      </p:sp>
      <p:sp>
        <p:nvSpPr>
          <p:cNvPr id="19488" name="Line 34"/>
          <p:cNvSpPr>
            <a:spLocks noChangeShapeType="1"/>
          </p:cNvSpPr>
          <p:nvPr/>
        </p:nvSpPr>
        <p:spPr bwMode="auto">
          <a:xfrm flipV="1">
            <a:off x="3767138" y="1771650"/>
            <a:ext cx="1587" cy="357188"/>
          </a:xfrm>
          <a:prstGeom prst="line">
            <a:avLst/>
          </a:prstGeom>
          <a:noFill/>
          <a:ln w="17463">
            <a:solidFill>
              <a:srgbClr val="000000"/>
            </a:solidFill>
            <a:round/>
            <a:headEnd/>
            <a:tailEnd/>
          </a:ln>
        </p:spPr>
        <p:txBody>
          <a:bodyPr/>
          <a:lstStyle/>
          <a:p>
            <a:endParaRPr lang="en-US"/>
          </a:p>
        </p:txBody>
      </p:sp>
      <p:sp>
        <p:nvSpPr>
          <p:cNvPr id="19489" name="Line 35"/>
          <p:cNvSpPr>
            <a:spLocks noChangeShapeType="1"/>
          </p:cNvSpPr>
          <p:nvPr/>
        </p:nvSpPr>
        <p:spPr bwMode="auto">
          <a:xfrm flipH="1">
            <a:off x="3579813" y="1771650"/>
            <a:ext cx="187325" cy="1588"/>
          </a:xfrm>
          <a:prstGeom prst="line">
            <a:avLst/>
          </a:prstGeom>
          <a:noFill/>
          <a:ln w="17463">
            <a:solidFill>
              <a:srgbClr val="000000"/>
            </a:solidFill>
            <a:round/>
            <a:headEnd/>
            <a:tailEnd/>
          </a:ln>
        </p:spPr>
        <p:txBody>
          <a:bodyPr/>
          <a:lstStyle/>
          <a:p>
            <a:endParaRPr lang="en-US"/>
          </a:p>
        </p:txBody>
      </p:sp>
      <p:sp>
        <p:nvSpPr>
          <p:cNvPr id="19490" name="Line 36"/>
          <p:cNvSpPr>
            <a:spLocks noChangeShapeType="1"/>
          </p:cNvSpPr>
          <p:nvPr/>
        </p:nvSpPr>
        <p:spPr bwMode="auto">
          <a:xfrm>
            <a:off x="3052763" y="1771650"/>
            <a:ext cx="187325" cy="1588"/>
          </a:xfrm>
          <a:prstGeom prst="line">
            <a:avLst/>
          </a:prstGeom>
          <a:noFill/>
          <a:ln w="17463">
            <a:solidFill>
              <a:srgbClr val="000000"/>
            </a:solidFill>
            <a:round/>
            <a:headEnd/>
            <a:tailEnd/>
          </a:ln>
        </p:spPr>
        <p:txBody>
          <a:bodyPr/>
          <a:lstStyle/>
          <a:p>
            <a:endParaRPr lang="en-US"/>
          </a:p>
        </p:txBody>
      </p:sp>
      <p:sp>
        <p:nvSpPr>
          <p:cNvPr id="19491" name="Rectangle 37"/>
          <p:cNvSpPr>
            <a:spLocks noChangeArrowheads="1"/>
          </p:cNvSpPr>
          <p:nvPr/>
        </p:nvSpPr>
        <p:spPr bwMode="auto">
          <a:xfrm>
            <a:off x="3240088" y="1601788"/>
            <a:ext cx="339725" cy="339725"/>
          </a:xfrm>
          <a:prstGeom prst="rect">
            <a:avLst/>
          </a:prstGeom>
          <a:noFill/>
          <a:ln w="17526">
            <a:solidFill>
              <a:schemeClr val="tx1"/>
            </a:solidFill>
            <a:miter lim="800000"/>
            <a:headEnd/>
            <a:tailEnd/>
          </a:ln>
        </p:spPr>
        <p:txBody>
          <a:bodyPr/>
          <a:lstStyle/>
          <a:p>
            <a:endParaRPr lang="en-US">
              <a:latin typeface="Corbel" pitchFamily="34" charset="0"/>
            </a:endParaRPr>
          </a:p>
        </p:txBody>
      </p:sp>
      <p:sp>
        <p:nvSpPr>
          <p:cNvPr id="19492" name="Line 38"/>
          <p:cNvSpPr>
            <a:spLocks noChangeShapeType="1"/>
          </p:cNvSpPr>
          <p:nvPr/>
        </p:nvSpPr>
        <p:spPr bwMode="auto">
          <a:xfrm flipV="1">
            <a:off x="3409950" y="1941513"/>
            <a:ext cx="1588" cy="187325"/>
          </a:xfrm>
          <a:prstGeom prst="line">
            <a:avLst/>
          </a:prstGeom>
          <a:noFill/>
          <a:ln w="17463">
            <a:solidFill>
              <a:srgbClr val="000000"/>
            </a:solidFill>
            <a:round/>
            <a:headEnd/>
            <a:tailEnd/>
          </a:ln>
        </p:spPr>
        <p:txBody>
          <a:bodyPr/>
          <a:lstStyle/>
          <a:p>
            <a:endParaRPr lang="en-US"/>
          </a:p>
        </p:txBody>
      </p:sp>
      <p:sp>
        <p:nvSpPr>
          <p:cNvPr id="19493" name="Line 39"/>
          <p:cNvSpPr>
            <a:spLocks noChangeShapeType="1"/>
          </p:cNvSpPr>
          <p:nvPr/>
        </p:nvSpPr>
        <p:spPr bwMode="auto">
          <a:xfrm>
            <a:off x="3052763" y="2486025"/>
            <a:ext cx="187325" cy="1588"/>
          </a:xfrm>
          <a:prstGeom prst="line">
            <a:avLst/>
          </a:prstGeom>
          <a:noFill/>
          <a:ln w="17463">
            <a:solidFill>
              <a:srgbClr val="000000"/>
            </a:solidFill>
            <a:round/>
            <a:headEnd/>
            <a:tailEnd/>
          </a:ln>
        </p:spPr>
        <p:txBody>
          <a:bodyPr/>
          <a:lstStyle/>
          <a:p>
            <a:endParaRPr lang="en-US"/>
          </a:p>
        </p:txBody>
      </p:sp>
      <p:sp>
        <p:nvSpPr>
          <p:cNvPr id="19494" name="Line 40"/>
          <p:cNvSpPr>
            <a:spLocks noChangeShapeType="1"/>
          </p:cNvSpPr>
          <p:nvPr/>
        </p:nvSpPr>
        <p:spPr bwMode="auto">
          <a:xfrm flipV="1">
            <a:off x="3052763" y="1771650"/>
            <a:ext cx="1587" cy="357188"/>
          </a:xfrm>
          <a:prstGeom prst="line">
            <a:avLst/>
          </a:prstGeom>
          <a:noFill/>
          <a:ln w="17463">
            <a:solidFill>
              <a:srgbClr val="000000"/>
            </a:solidFill>
            <a:round/>
            <a:headEnd/>
            <a:tailEnd/>
          </a:ln>
        </p:spPr>
        <p:txBody>
          <a:bodyPr/>
          <a:lstStyle/>
          <a:p>
            <a:endParaRPr lang="en-US"/>
          </a:p>
        </p:txBody>
      </p:sp>
      <p:sp>
        <p:nvSpPr>
          <p:cNvPr id="19495" name="Line 41"/>
          <p:cNvSpPr>
            <a:spLocks noChangeShapeType="1"/>
          </p:cNvSpPr>
          <p:nvPr/>
        </p:nvSpPr>
        <p:spPr bwMode="auto">
          <a:xfrm flipH="1">
            <a:off x="3579813" y="2486025"/>
            <a:ext cx="187325" cy="1588"/>
          </a:xfrm>
          <a:prstGeom prst="line">
            <a:avLst/>
          </a:prstGeom>
          <a:noFill/>
          <a:ln w="17463">
            <a:solidFill>
              <a:srgbClr val="000000"/>
            </a:solidFill>
            <a:round/>
            <a:headEnd/>
            <a:tailEnd/>
          </a:ln>
        </p:spPr>
        <p:txBody>
          <a:bodyPr/>
          <a:lstStyle/>
          <a:p>
            <a:endParaRPr lang="en-US"/>
          </a:p>
        </p:txBody>
      </p:sp>
      <p:sp>
        <p:nvSpPr>
          <p:cNvPr id="19496" name="Line 42"/>
          <p:cNvSpPr>
            <a:spLocks noChangeShapeType="1"/>
          </p:cNvSpPr>
          <p:nvPr/>
        </p:nvSpPr>
        <p:spPr bwMode="auto">
          <a:xfrm flipV="1">
            <a:off x="3409950" y="4103688"/>
            <a:ext cx="1588" cy="169862"/>
          </a:xfrm>
          <a:prstGeom prst="line">
            <a:avLst/>
          </a:prstGeom>
          <a:noFill/>
          <a:ln w="17463">
            <a:solidFill>
              <a:srgbClr val="000000"/>
            </a:solidFill>
            <a:round/>
            <a:headEnd/>
            <a:tailEnd/>
          </a:ln>
        </p:spPr>
        <p:txBody>
          <a:bodyPr/>
          <a:lstStyle/>
          <a:p>
            <a:endParaRPr lang="en-US"/>
          </a:p>
        </p:txBody>
      </p:sp>
      <p:sp>
        <p:nvSpPr>
          <p:cNvPr id="19497" name="Line 43"/>
          <p:cNvSpPr>
            <a:spLocks noChangeShapeType="1"/>
          </p:cNvSpPr>
          <p:nvPr/>
        </p:nvSpPr>
        <p:spPr bwMode="auto">
          <a:xfrm>
            <a:off x="3052763" y="3933825"/>
            <a:ext cx="187325" cy="1588"/>
          </a:xfrm>
          <a:prstGeom prst="line">
            <a:avLst/>
          </a:prstGeom>
          <a:noFill/>
          <a:ln w="17463">
            <a:solidFill>
              <a:srgbClr val="000000"/>
            </a:solidFill>
            <a:round/>
            <a:headEnd/>
            <a:tailEnd/>
          </a:ln>
        </p:spPr>
        <p:txBody>
          <a:bodyPr/>
          <a:lstStyle/>
          <a:p>
            <a:endParaRPr lang="en-US"/>
          </a:p>
        </p:txBody>
      </p:sp>
      <p:sp>
        <p:nvSpPr>
          <p:cNvPr id="19498" name="Line 44"/>
          <p:cNvSpPr>
            <a:spLocks noChangeShapeType="1"/>
          </p:cNvSpPr>
          <p:nvPr/>
        </p:nvSpPr>
        <p:spPr bwMode="auto">
          <a:xfrm flipH="1">
            <a:off x="3579813" y="3933825"/>
            <a:ext cx="187325" cy="1588"/>
          </a:xfrm>
          <a:prstGeom prst="line">
            <a:avLst/>
          </a:prstGeom>
          <a:noFill/>
          <a:ln w="17463">
            <a:solidFill>
              <a:srgbClr val="000000"/>
            </a:solidFill>
            <a:round/>
            <a:headEnd/>
            <a:tailEnd/>
          </a:ln>
        </p:spPr>
        <p:txBody>
          <a:bodyPr/>
          <a:lstStyle/>
          <a:p>
            <a:endParaRPr lang="en-US"/>
          </a:p>
        </p:txBody>
      </p:sp>
      <p:sp>
        <p:nvSpPr>
          <p:cNvPr id="19499" name="Freeform 45"/>
          <p:cNvSpPr>
            <a:spLocks/>
          </p:cNvSpPr>
          <p:nvPr/>
        </p:nvSpPr>
        <p:spPr bwMode="auto">
          <a:xfrm>
            <a:off x="3052763" y="4273550"/>
            <a:ext cx="187325" cy="544513"/>
          </a:xfrm>
          <a:custGeom>
            <a:avLst/>
            <a:gdLst>
              <a:gd name="T0" fmla="*/ 11 w 11"/>
              <a:gd name="T1" fmla="*/ 32 h 32"/>
              <a:gd name="T2" fmla="*/ 11 w 11"/>
              <a:gd name="T3" fmla="*/ 16 h 32"/>
              <a:gd name="T4" fmla="*/ 0 w 11"/>
              <a:gd name="T5" fmla="*/ 16 h 32"/>
              <a:gd name="T6" fmla="*/ 0 w 11"/>
              <a:gd name="T7" fmla="*/ 0 h 32"/>
              <a:gd name="T8" fmla="*/ 0 60000 65536"/>
              <a:gd name="T9" fmla="*/ 0 60000 65536"/>
              <a:gd name="T10" fmla="*/ 0 60000 65536"/>
              <a:gd name="T11" fmla="*/ 0 60000 65536"/>
              <a:gd name="T12" fmla="*/ 0 w 11"/>
              <a:gd name="T13" fmla="*/ 0 h 32"/>
              <a:gd name="T14" fmla="*/ 11 w 11"/>
              <a:gd name="T15" fmla="*/ 32 h 32"/>
            </a:gdLst>
            <a:ahLst/>
            <a:cxnLst>
              <a:cxn ang="T8">
                <a:pos x="T0" y="T1"/>
              </a:cxn>
              <a:cxn ang="T9">
                <a:pos x="T2" y="T3"/>
              </a:cxn>
              <a:cxn ang="T10">
                <a:pos x="T4" y="T5"/>
              </a:cxn>
              <a:cxn ang="T11">
                <a:pos x="T6" y="T7"/>
              </a:cxn>
            </a:cxnLst>
            <a:rect l="T12" t="T13" r="T14" b="T15"/>
            <a:pathLst>
              <a:path w="11" h="32">
                <a:moveTo>
                  <a:pt x="11" y="32"/>
                </a:moveTo>
                <a:lnTo>
                  <a:pt x="11" y="16"/>
                </a:lnTo>
                <a:lnTo>
                  <a:pt x="0" y="16"/>
                </a:lnTo>
                <a:lnTo>
                  <a:pt x="0" y="0"/>
                </a:lnTo>
              </a:path>
            </a:pathLst>
          </a:custGeom>
          <a:noFill/>
          <a:ln w="17463">
            <a:solidFill>
              <a:srgbClr val="000000"/>
            </a:solidFill>
            <a:prstDash val="solid"/>
            <a:round/>
            <a:headEnd/>
            <a:tailEnd/>
          </a:ln>
        </p:spPr>
        <p:txBody>
          <a:bodyPr/>
          <a:lstStyle/>
          <a:p>
            <a:endParaRPr lang="en-US"/>
          </a:p>
        </p:txBody>
      </p:sp>
      <p:sp>
        <p:nvSpPr>
          <p:cNvPr id="19500" name="Freeform 46"/>
          <p:cNvSpPr>
            <a:spLocks/>
          </p:cNvSpPr>
          <p:nvPr/>
        </p:nvSpPr>
        <p:spPr bwMode="auto">
          <a:xfrm>
            <a:off x="3579813" y="4273550"/>
            <a:ext cx="187325" cy="544513"/>
          </a:xfrm>
          <a:custGeom>
            <a:avLst/>
            <a:gdLst>
              <a:gd name="T0" fmla="*/ 0 w 11"/>
              <a:gd name="T1" fmla="*/ 32 h 32"/>
              <a:gd name="T2" fmla="*/ 0 w 11"/>
              <a:gd name="T3" fmla="*/ 16 h 32"/>
              <a:gd name="T4" fmla="*/ 11 w 11"/>
              <a:gd name="T5" fmla="*/ 16 h 32"/>
              <a:gd name="T6" fmla="*/ 11 w 11"/>
              <a:gd name="T7" fmla="*/ 0 h 32"/>
              <a:gd name="T8" fmla="*/ 0 60000 65536"/>
              <a:gd name="T9" fmla="*/ 0 60000 65536"/>
              <a:gd name="T10" fmla="*/ 0 60000 65536"/>
              <a:gd name="T11" fmla="*/ 0 60000 65536"/>
              <a:gd name="T12" fmla="*/ 0 w 11"/>
              <a:gd name="T13" fmla="*/ 0 h 32"/>
              <a:gd name="T14" fmla="*/ 11 w 11"/>
              <a:gd name="T15" fmla="*/ 32 h 32"/>
            </a:gdLst>
            <a:ahLst/>
            <a:cxnLst>
              <a:cxn ang="T8">
                <a:pos x="T0" y="T1"/>
              </a:cxn>
              <a:cxn ang="T9">
                <a:pos x="T2" y="T3"/>
              </a:cxn>
              <a:cxn ang="T10">
                <a:pos x="T4" y="T5"/>
              </a:cxn>
              <a:cxn ang="T11">
                <a:pos x="T6" y="T7"/>
              </a:cxn>
            </a:cxnLst>
            <a:rect l="T12" t="T13" r="T14" b="T15"/>
            <a:pathLst>
              <a:path w="11" h="32">
                <a:moveTo>
                  <a:pt x="0" y="32"/>
                </a:moveTo>
                <a:lnTo>
                  <a:pt x="0" y="16"/>
                </a:lnTo>
                <a:lnTo>
                  <a:pt x="11" y="16"/>
                </a:lnTo>
                <a:lnTo>
                  <a:pt x="11" y="0"/>
                </a:lnTo>
              </a:path>
            </a:pathLst>
          </a:custGeom>
          <a:noFill/>
          <a:ln w="17463">
            <a:solidFill>
              <a:srgbClr val="000000"/>
            </a:solidFill>
            <a:prstDash val="solid"/>
            <a:round/>
            <a:headEnd/>
            <a:tailEnd/>
          </a:ln>
        </p:spPr>
        <p:txBody>
          <a:bodyPr/>
          <a:lstStyle/>
          <a:p>
            <a:endParaRPr lang="en-US"/>
          </a:p>
        </p:txBody>
      </p:sp>
      <p:sp>
        <p:nvSpPr>
          <p:cNvPr id="19501" name="Freeform 47"/>
          <p:cNvSpPr>
            <a:spLocks/>
          </p:cNvSpPr>
          <p:nvPr/>
        </p:nvSpPr>
        <p:spPr bwMode="auto">
          <a:xfrm>
            <a:off x="3205163" y="5311775"/>
            <a:ext cx="34925" cy="103188"/>
          </a:xfrm>
          <a:custGeom>
            <a:avLst/>
            <a:gdLst>
              <a:gd name="T0" fmla="*/ 2 w 2"/>
              <a:gd name="T1" fmla="*/ 6 h 6"/>
              <a:gd name="T2" fmla="*/ 1 w 2"/>
              <a:gd name="T3" fmla="*/ 0 h 6"/>
              <a:gd name="T4" fmla="*/ 0 w 2"/>
              <a:gd name="T5" fmla="*/ 6 h 6"/>
              <a:gd name="T6" fmla="*/ 1 w 2"/>
              <a:gd name="T7" fmla="*/ 6 h 6"/>
              <a:gd name="T8" fmla="*/ 2 w 2"/>
              <a:gd name="T9" fmla="*/ 6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2" y="6"/>
                </a:moveTo>
                <a:lnTo>
                  <a:pt x="1" y="0"/>
                </a:lnTo>
                <a:lnTo>
                  <a:pt x="0" y="6"/>
                </a:lnTo>
                <a:lnTo>
                  <a:pt x="1" y="6"/>
                </a:lnTo>
                <a:lnTo>
                  <a:pt x="2" y="6"/>
                </a:lnTo>
              </a:path>
            </a:pathLst>
          </a:custGeom>
          <a:noFill/>
          <a:ln w="17463">
            <a:solidFill>
              <a:srgbClr val="000000"/>
            </a:solidFill>
            <a:prstDash val="solid"/>
            <a:round/>
            <a:headEnd/>
            <a:tailEnd/>
          </a:ln>
        </p:spPr>
        <p:txBody>
          <a:bodyPr/>
          <a:lstStyle/>
          <a:p>
            <a:endParaRPr lang="en-US"/>
          </a:p>
        </p:txBody>
      </p:sp>
      <p:sp>
        <p:nvSpPr>
          <p:cNvPr id="19502" name="Freeform 48"/>
          <p:cNvSpPr>
            <a:spLocks/>
          </p:cNvSpPr>
          <p:nvPr/>
        </p:nvSpPr>
        <p:spPr bwMode="auto">
          <a:xfrm>
            <a:off x="3205163" y="5311775"/>
            <a:ext cx="34925" cy="103188"/>
          </a:xfrm>
          <a:custGeom>
            <a:avLst/>
            <a:gdLst>
              <a:gd name="T0" fmla="*/ 22 w 22"/>
              <a:gd name="T1" fmla="*/ 65 h 65"/>
              <a:gd name="T2" fmla="*/ 11 w 22"/>
              <a:gd name="T3" fmla="*/ 0 h 65"/>
              <a:gd name="T4" fmla="*/ 0 w 22"/>
              <a:gd name="T5" fmla="*/ 65 h 65"/>
              <a:gd name="T6" fmla="*/ 11 w 22"/>
              <a:gd name="T7" fmla="*/ 65 h 65"/>
              <a:gd name="T8" fmla="*/ 22 w 22"/>
              <a:gd name="T9" fmla="*/ 65 h 65"/>
              <a:gd name="T10" fmla="*/ 0 60000 65536"/>
              <a:gd name="T11" fmla="*/ 0 60000 65536"/>
              <a:gd name="T12" fmla="*/ 0 60000 65536"/>
              <a:gd name="T13" fmla="*/ 0 60000 65536"/>
              <a:gd name="T14" fmla="*/ 0 60000 65536"/>
              <a:gd name="T15" fmla="*/ 0 w 22"/>
              <a:gd name="T16" fmla="*/ 0 h 65"/>
              <a:gd name="T17" fmla="*/ 22 w 22"/>
              <a:gd name="T18" fmla="*/ 65 h 65"/>
            </a:gdLst>
            <a:ahLst/>
            <a:cxnLst>
              <a:cxn ang="T10">
                <a:pos x="T0" y="T1"/>
              </a:cxn>
              <a:cxn ang="T11">
                <a:pos x="T2" y="T3"/>
              </a:cxn>
              <a:cxn ang="T12">
                <a:pos x="T4" y="T5"/>
              </a:cxn>
              <a:cxn ang="T13">
                <a:pos x="T6" y="T7"/>
              </a:cxn>
              <a:cxn ang="T14">
                <a:pos x="T8" y="T9"/>
              </a:cxn>
            </a:cxnLst>
            <a:rect l="T15" t="T16" r="T17" b="T18"/>
            <a:pathLst>
              <a:path w="22" h="65">
                <a:moveTo>
                  <a:pt x="22" y="65"/>
                </a:moveTo>
                <a:lnTo>
                  <a:pt x="11" y="0"/>
                </a:lnTo>
                <a:lnTo>
                  <a:pt x="0" y="65"/>
                </a:lnTo>
                <a:lnTo>
                  <a:pt x="11" y="65"/>
                </a:lnTo>
                <a:lnTo>
                  <a:pt x="22" y="65"/>
                </a:lnTo>
                <a:close/>
              </a:path>
            </a:pathLst>
          </a:custGeom>
          <a:solidFill>
            <a:srgbClr val="000000"/>
          </a:solidFill>
          <a:ln w="0">
            <a:solidFill>
              <a:srgbClr val="000000"/>
            </a:solidFill>
            <a:prstDash val="solid"/>
            <a:round/>
            <a:headEnd/>
            <a:tailEnd/>
          </a:ln>
        </p:spPr>
        <p:txBody>
          <a:bodyPr/>
          <a:lstStyle/>
          <a:p>
            <a:endParaRPr lang="en-US"/>
          </a:p>
        </p:txBody>
      </p:sp>
      <p:sp>
        <p:nvSpPr>
          <p:cNvPr id="19503" name="Freeform 49"/>
          <p:cNvSpPr>
            <a:spLocks/>
          </p:cNvSpPr>
          <p:nvPr/>
        </p:nvSpPr>
        <p:spPr bwMode="auto">
          <a:xfrm>
            <a:off x="3222625" y="5278438"/>
            <a:ext cx="357188" cy="255587"/>
          </a:xfrm>
          <a:custGeom>
            <a:avLst/>
            <a:gdLst>
              <a:gd name="T0" fmla="*/ 0 w 21"/>
              <a:gd name="T1" fmla="*/ 8 h 15"/>
              <a:gd name="T2" fmla="*/ 0 w 21"/>
              <a:gd name="T3" fmla="*/ 15 h 15"/>
              <a:gd name="T4" fmla="*/ 21 w 21"/>
              <a:gd name="T5" fmla="*/ 15 h 15"/>
              <a:gd name="T6" fmla="*/ 21 w 21"/>
              <a:gd name="T7" fmla="*/ 0 h 15"/>
              <a:gd name="T8" fmla="*/ 0 60000 65536"/>
              <a:gd name="T9" fmla="*/ 0 60000 65536"/>
              <a:gd name="T10" fmla="*/ 0 60000 65536"/>
              <a:gd name="T11" fmla="*/ 0 60000 65536"/>
              <a:gd name="T12" fmla="*/ 0 w 21"/>
              <a:gd name="T13" fmla="*/ 0 h 15"/>
              <a:gd name="T14" fmla="*/ 21 w 21"/>
              <a:gd name="T15" fmla="*/ 15 h 15"/>
            </a:gdLst>
            <a:ahLst/>
            <a:cxnLst>
              <a:cxn ang="T8">
                <a:pos x="T0" y="T1"/>
              </a:cxn>
              <a:cxn ang="T9">
                <a:pos x="T2" y="T3"/>
              </a:cxn>
              <a:cxn ang="T10">
                <a:pos x="T4" y="T5"/>
              </a:cxn>
              <a:cxn ang="T11">
                <a:pos x="T6" y="T7"/>
              </a:cxn>
            </a:cxnLst>
            <a:rect l="T12" t="T13" r="T14" b="T15"/>
            <a:pathLst>
              <a:path w="21" h="15">
                <a:moveTo>
                  <a:pt x="0" y="8"/>
                </a:moveTo>
                <a:lnTo>
                  <a:pt x="0" y="15"/>
                </a:lnTo>
                <a:lnTo>
                  <a:pt x="21" y="15"/>
                </a:lnTo>
                <a:lnTo>
                  <a:pt x="21" y="0"/>
                </a:lnTo>
              </a:path>
            </a:pathLst>
          </a:custGeom>
          <a:noFill/>
          <a:ln w="17463">
            <a:solidFill>
              <a:srgbClr val="000000"/>
            </a:solidFill>
            <a:prstDash val="solid"/>
            <a:round/>
            <a:headEnd/>
            <a:tailEnd/>
          </a:ln>
        </p:spPr>
        <p:txBody>
          <a:bodyPr/>
          <a:lstStyle/>
          <a:p>
            <a:endParaRPr lang="en-US"/>
          </a:p>
        </p:txBody>
      </p:sp>
      <p:sp>
        <p:nvSpPr>
          <p:cNvPr id="19504" name="Rectangle 50"/>
          <p:cNvSpPr>
            <a:spLocks noChangeArrowheads="1"/>
          </p:cNvSpPr>
          <p:nvPr/>
        </p:nvSpPr>
        <p:spPr bwMode="auto">
          <a:xfrm>
            <a:off x="1928813" y="2981325"/>
            <a:ext cx="498475" cy="182563"/>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a:rPr>
              <a:t>Address</a:t>
            </a:r>
            <a:endParaRPr lang="en-CA" sz="2400">
              <a:latin typeface="Corbel" pitchFamily="34" charset="0"/>
            </a:endParaRPr>
          </a:p>
        </p:txBody>
      </p:sp>
      <p:sp>
        <p:nvSpPr>
          <p:cNvPr id="19505" name="Rectangle 51"/>
          <p:cNvSpPr>
            <a:spLocks noChangeArrowheads="1"/>
          </p:cNvSpPr>
          <p:nvPr/>
        </p:nvSpPr>
        <p:spPr bwMode="auto">
          <a:xfrm>
            <a:off x="1928813" y="3168650"/>
            <a:ext cx="484187" cy="182563"/>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a:rPr>
              <a:t>decoder</a:t>
            </a:r>
            <a:endParaRPr lang="en-CA" sz="2400">
              <a:latin typeface="Corbel" pitchFamily="34" charset="0"/>
            </a:endParaRPr>
          </a:p>
        </p:txBody>
      </p:sp>
      <p:sp>
        <p:nvSpPr>
          <p:cNvPr id="19506" name="Rectangle 52"/>
          <p:cNvSpPr>
            <a:spLocks noChangeArrowheads="1"/>
          </p:cNvSpPr>
          <p:nvPr/>
        </p:nvSpPr>
        <p:spPr bwMode="auto">
          <a:xfrm>
            <a:off x="1827213" y="1941513"/>
            <a:ext cx="696912" cy="2519362"/>
          </a:xfrm>
          <a:prstGeom prst="rect">
            <a:avLst/>
          </a:prstGeom>
          <a:noFill/>
          <a:ln w="17526">
            <a:solidFill>
              <a:schemeClr val="tx1"/>
            </a:solidFill>
            <a:miter lim="800000"/>
            <a:headEnd/>
            <a:tailEnd/>
          </a:ln>
        </p:spPr>
        <p:txBody>
          <a:bodyPr/>
          <a:lstStyle/>
          <a:p>
            <a:endParaRPr lang="en-US">
              <a:latin typeface="Corbel" pitchFamily="34" charset="0"/>
            </a:endParaRPr>
          </a:p>
        </p:txBody>
      </p:sp>
      <p:sp>
        <p:nvSpPr>
          <p:cNvPr id="19507" name="Rectangle 53"/>
          <p:cNvSpPr>
            <a:spLocks noChangeArrowheads="1"/>
          </p:cNvSpPr>
          <p:nvPr/>
        </p:nvSpPr>
        <p:spPr bwMode="auto">
          <a:xfrm>
            <a:off x="6423025" y="2368550"/>
            <a:ext cx="168275" cy="182563"/>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a:rPr>
              <a:t>FF</a:t>
            </a:r>
            <a:endParaRPr lang="en-CA" sz="2400">
              <a:latin typeface="Corbel" pitchFamily="34" charset="0"/>
            </a:endParaRPr>
          </a:p>
        </p:txBody>
      </p:sp>
      <p:sp>
        <p:nvSpPr>
          <p:cNvPr id="19508" name="Rectangle 54"/>
          <p:cNvSpPr>
            <a:spLocks noChangeArrowheads="1"/>
          </p:cNvSpPr>
          <p:nvPr/>
        </p:nvSpPr>
        <p:spPr bwMode="auto">
          <a:xfrm>
            <a:off x="7342188" y="5075238"/>
            <a:ext cx="185737" cy="182562"/>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a:rPr>
              <a:t>CS</a:t>
            </a:r>
            <a:endParaRPr lang="en-CA" sz="2400">
              <a:latin typeface="Corbel" pitchFamily="34" charset="0"/>
            </a:endParaRPr>
          </a:p>
        </p:txBody>
      </p:sp>
      <p:sp>
        <p:nvSpPr>
          <p:cNvPr id="19509" name="Freeform 55"/>
          <p:cNvSpPr>
            <a:spLocks/>
          </p:cNvSpPr>
          <p:nvPr/>
        </p:nvSpPr>
        <p:spPr bwMode="auto">
          <a:xfrm>
            <a:off x="7053263" y="5159375"/>
            <a:ext cx="101600" cy="33338"/>
          </a:xfrm>
          <a:custGeom>
            <a:avLst/>
            <a:gdLst>
              <a:gd name="T0" fmla="*/ 6 w 6"/>
              <a:gd name="T1" fmla="*/ 0 h 2"/>
              <a:gd name="T2" fmla="*/ 0 w 6"/>
              <a:gd name="T3" fmla="*/ 1 h 2"/>
              <a:gd name="T4" fmla="*/ 6 w 6"/>
              <a:gd name="T5" fmla="*/ 2 h 2"/>
              <a:gd name="T6" fmla="*/ 6 w 6"/>
              <a:gd name="T7" fmla="*/ 1 h 2"/>
              <a:gd name="T8" fmla="*/ 6 w 6"/>
              <a:gd name="T9" fmla="*/ 0 h 2"/>
              <a:gd name="T10" fmla="*/ 0 60000 65536"/>
              <a:gd name="T11" fmla="*/ 0 60000 65536"/>
              <a:gd name="T12" fmla="*/ 0 60000 65536"/>
              <a:gd name="T13" fmla="*/ 0 60000 65536"/>
              <a:gd name="T14" fmla="*/ 0 60000 65536"/>
              <a:gd name="T15" fmla="*/ 0 w 6"/>
              <a:gd name="T16" fmla="*/ 0 h 2"/>
              <a:gd name="T17" fmla="*/ 6 w 6"/>
              <a:gd name="T18" fmla="*/ 2 h 2"/>
            </a:gdLst>
            <a:ahLst/>
            <a:cxnLst>
              <a:cxn ang="T10">
                <a:pos x="T0" y="T1"/>
              </a:cxn>
              <a:cxn ang="T11">
                <a:pos x="T2" y="T3"/>
              </a:cxn>
              <a:cxn ang="T12">
                <a:pos x="T4" y="T5"/>
              </a:cxn>
              <a:cxn ang="T13">
                <a:pos x="T6" y="T7"/>
              </a:cxn>
              <a:cxn ang="T14">
                <a:pos x="T8" y="T9"/>
              </a:cxn>
            </a:cxnLst>
            <a:rect l="T15" t="T16" r="T17" b="T18"/>
            <a:pathLst>
              <a:path w="6" h="2">
                <a:moveTo>
                  <a:pt x="6" y="0"/>
                </a:moveTo>
                <a:lnTo>
                  <a:pt x="0" y="1"/>
                </a:lnTo>
                <a:lnTo>
                  <a:pt x="6" y="2"/>
                </a:lnTo>
                <a:lnTo>
                  <a:pt x="6" y="1"/>
                </a:lnTo>
                <a:lnTo>
                  <a:pt x="6" y="0"/>
                </a:lnTo>
              </a:path>
            </a:pathLst>
          </a:custGeom>
          <a:noFill/>
          <a:ln w="17463">
            <a:solidFill>
              <a:srgbClr val="000000"/>
            </a:solidFill>
            <a:prstDash val="solid"/>
            <a:round/>
            <a:headEnd/>
            <a:tailEnd/>
          </a:ln>
        </p:spPr>
        <p:txBody>
          <a:bodyPr/>
          <a:lstStyle/>
          <a:p>
            <a:endParaRPr lang="en-US"/>
          </a:p>
        </p:txBody>
      </p:sp>
      <p:sp>
        <p:nvSpPr>
          <p:cNvPr id="19510" name="Freeform 56"/>
          <p:cNvSpPr>
            <a:spLocks/>
          </p:cNvSpPr>
          <p:nvPr/>
        </p:nvSpPr>
        <p:spPr bwMode="auto">
          <a:xfrm>
            <a:off x="7053263" y="5159375"/>
            <a:ext cx="101600" cy="33338"/>
          </a:xfrm>
          <a:custGeom>
            <a:avLst/>
            <a:gdLst>
              <a:gd name="T0" fmla="*/ 64 w 64"/>
              <a:gd name="T1" fmla="*/ 0 h 21"/>
              <a:gd name="T2" fmla="*/ 0 w 64"/>
              <a:gd name="T3" fmla="*/ 10 h 21"/>
              <a:gd name="T4" fmla="*/ 64 w 64"/>
              <a:gd name="T5" fmla="*/ 21 h 21"/>
              <a:gd name="T6" fmla="*/ 64 w 64"/>
              <a:gd name="T7" fmla="*/ 10 h 21"/>
              <a:gd name="T8" fmla="*/ 64 w 64"/>
              <a:gd name="T9" fmla="*/ 0 h 21"/>
              <a:gd name="T10" fmla="*/ 0 60000 65536"/>
              <a:gd name="T11" fmla="*/ 0 60000 65536"/>
              <a:gd name="T12" fmla="*/ 0 60000 65536"/>
              <a:gd name="T13" fmla="*/ 0 60000 65536"/>
              <a:gd name="T14" fmla="*/ 0 60000 65536"/>
              <a:gd name="T15" fmla="*/ 0 w 64"/>
              <a:gd name="T16" fmla="*/ 0 h 21"/>
              <a:gd name="T17" fmla="*/ 64 w 64"/>
              <a:gd name="T18" fmla="*/ 21 h 21"/>
            </a:gdLst>
            <a:ahLst/>
            <a:cxnLst>
              <a:cxn ang="T10">
                <a:pos x="T0" y="T1"/>
              </a:cxn>
              <a:cxn ang="T11">
                <a:pos x="T2" y="T3"/>
              </a:cxn>
              <a:cxn ang="T12">
                <a:pos x="T4" y="T5"/>
              </a:cxn>
              <a:cxn ang="T13">
                <a:pos x="T6" y="T7"/>
              </a:cxn>
              <a:cxn ang="T14">
                <a:pos x="T8" y="T9"/>
              </a:cxn>
            </a:cxnLst>
            <a:rect l="T15" t="T16" r="T17" b="T18"/>
            <a:pathLst>
              <a:path w="64" h="21">
                <a:moveTo>
                  <a:pt x="64" y="0"/>
                </a:moveTo>
                <a:lnTo>
                  <a:pt x="0" y="10"/>
                </a:lnTo>
                <a:lnTo>
                  <a:pt x="64" y="21"/>
                </a:lnTo>
                <a:lnTo>
                  <a:pt x="64" y="10"/>
                </a:lnTo>
                <a:lnTo>
                  <a:pt x="64" y="0"/>
                </a:lnTo>
                <a:close/>
              </a:path>
            </a:pathLst>
          </a:custGeom>
          <a:solidFill>
            <a:srgbClr val="000000"/>
          </a:solidFill>
          <a:ln w="0">
            <a:solidFill>
              <a:srgbClr val="000000"/>
            </a:solidFill>
            <a:prstDash val="solid"/>
            <a:round/>
            <a:headEnd/>
            <a:tailEnd/>
          </a:ln>
        </p:spPr>
        <p:txBody>
          <a:bodyPr/>
          <a:lstStyle/>
          <a:p>
            <a:endParaRPr lang="en-US"/>
          </a:p>
        </p:txBody>
      </p:sp>
      <p:sp>
        <p:nvSpPr>
          <p:cNvPr id="19511" name="Line 57"/>
          <p:cNvSpPr>
            <a:spLocks noChangeShapeType="1"/>
          </p:cNvSpPr>
          <p:nvPr/>
        </p:nvSpPr>
        <p:spPr bwMode="auto">
          <a:xfrm>
            <a:off x="7154863" y="5175250"/>
            <a:ext cx="136525" cy="1588"/>
          </a:xfrm>
          <a:prstGeom prst="line">
            <a:avLst/>
          </a:prstGeom>
          <a:noFill/>
          <a:ln w="17463">
            <a:solidFill>
              <a:srgbClr val="000000"/>
            </a:solidFill>
            <a:round/>
            <a:headEnd/>
            <a:tailEnd/>
          </a:ln>
        </p:spPr>
        <p:txBody>
          <a:bodyPr/>
          <a:lstStyle/>
          <a:p>
            <a:endParaRPr lang="en-US"/>
          </a:p>
        </p:txBody>
      </p:sp>
      <p:sp>
        <p:nvSpPr>
          <p:cNvPr id="19512" name="Freeform 58"/>
          <p:cNvSpPr>
            <a:spLocks/>
          </p:cNvSpPr>
          <p:nvPr/>
        </p:nvSpPr>
        <p:spPr bwMode="auto">
          <a:xfrm>
            <a:off x="7053263" y="4886325"/>
            <a:ext cx="101600" cy="50800"/>
          </a:xfrm>
          <a:custGeom>
            <a:avLst/>
            <a:gdLst>
              <a:gd name="T0" fmla="*/ 6 w 6"/>
              <a:gd name="T1" fmla="*/ 0 h 3"/>
              <a:gd name="T2" fmla="*/ 0 w 6"/>
              <a:gd name="T3" fmla="*/ 2 h 3"/>
              <a:gd name="T4" fmla="*/ 6 w 6"/>
              <a:gd name="T5" fmla="*/ 3 h 3"/>
              <a:gd name="T6" fmla="*/ 6 w 6"/>
              <a:gd name="T7" fmla="*/ 2 h 3"/>
              <a:gd name="T8" fmla="*/ 6 w 6"/>
              <a:gd name="T9" fmla="*/ 0 h 3"/>
              <a:gd name="T10" fmla="*/ 0 60000 65536"/>
              <a:gd name="T11" fmla="*/ 0 60000 65536"/>
              <a:gd name="T12" fmla="*/ 0 60000 65536"/>
              <a:gd name="T13" fmla="*/ 0 60000 65536"/>
              <a:gd name="T14" fmla="*/ 0 60000 65536"/>
              <a:gd name="T15" fmla="*/ 0 w 6"/>
              <a:gd name="T16" fmla="*/ 0 h 3"/>
              <a:gd name="T17" fmla="*/ 6 w 6"/>
              <a:gd name="T18" fmla="*/ 3 h 3"/>
            </a:gdLst>
            <a:ahLst/>
            <a:cxnLst>
              <a:cxn ang="T10">
                <a:pos x="T0" y="T1"/>
              </a:cxn>
              <a:cxn ang="T11">
                <a:pos x="T2" y="T3"/>
              </a:cxn>
              <a:cxn ang="T12">
                <a:pos x="T4" y="T5"/>
              </a:cxn>
              <a:cxn ang="T13">
                <a:pos x="T6" y="T7"/>
              </a:cxn>
              <a:cxn ang="T14">
                <a:pos x="T8" y="T9"/>
              </a:cxn>
            </a:cxnLst>
            <a:rect l="T15" t="T16" r="T17" b="T18"/>
            <a:pathLst>
              <a:path w="6" h="3">
                <a:moveTo>
                  <a:pt x="6" y="0"/>
                </a:moveTo>
                <a:lnTo>
                  <a:pt x="0" y="2"/>
                </a:lnTo>
                <a:lnTo>
                  <a:pt x="6" y="3"/>
                </a:lnTo>
                <a:lnTo>
                  <a:pt x="6" y="2"/>
                </a:lnTo>
                <a:lnTo>
                  <a:pt x="6" y="0"/>
                </a:lnTo>
              </a:path>
            </a:pathLst>
          </a:custGeom>
          <a:noFill/>
          <a:ln w="17463">
            <a:solidFill>
              <a:srgbClr val="000000"/>
            </a:solidFill>
            <a:prstDash val="solid"/>
            <a:round/>
            <a:headEnd/>
            <a:tailEnd/>
          </a:ln>
        </p:spPr>
        <p:txBody>
          <a:bodyPr/>
          <a:lstStyle/>
          <a:p>
            <a:endParaRPr lang="en-US"/>
          </a:p>
        </p:txBody>
      </p:sp>
      <p:sp>
        <p:nvSpPr>
          <p:cNvPr id="19513" name="Freeform 59"/>
          <p:cNvSpPr>
            <a:spLocks/>
          </p:cNvSpPr>
          <p:nvPr/>
        </p:nvSpPr>
        <p:spPr bwMode="auto">
          <a:xfrm>
            <a:off x="7053263" y="4886325"/>
            <a:ext cx="101600" cy="50800"/>
          </a:xfrm>
          <a:custGeom>
            <a:avLst/>
            <a:gdLst>
              <a:gd name="T0" fmla="*/ 64 w 64"/>
              <a:gd name="T1" fmla="*/ 0 h 32"/>
              <a:gd name="T2" fmla="*/ 0 w 64"/>
              <a:gd name="T3" fmla="*/ 22 h 32"/>
              <a:gd name="T4" fmla="*/ 64 w 64"/>
              <a:gd name="T5" fmla="*/ 32 h 32"/>
              <a:gd name="T6" fmla="*/ 64 w 64"/>
              <a:gd name="T7" fmla="*/ 22 h 32"/>
              <a:gd name="T8" fmla="*/ 64 w 64"/>
              <a:gd name="T9" fmla="*/ 0 h 32"/>
              <a:gd name="T10" fmla="*/ 0 60000 65536"/>
              <a:gd name="T11" fmla="*/ 0 60000 65536"/>
              <a:gd name="T12" fmla="*/ 0 60000 65536"/>
              <a:gd name="T13" fmla="*/ 0 60000 65536"/>
              <a:gd name="T14" fmla="*/ 0 60000 65536"/>
              <a:gd name="T15" fmla="*/ 0 w 64"/>
              <a:gd name="T16" fmla="*/ 0 h 32"/>
              <a:gd name="T17" fmla="*/ 64 w 64"/>
              <a:gd name="T18" fmla="*/ 32 h 32"/>
            </a:gdLst>
            <a:ahLst/>
            <a:cxnLst>
              <a:cxn ang="T10">
                <a:pos x="T0" y="T1"/>
              </a:cxn>
              <a:cxn ang="T11">
                <a:pos x="T2" y="T3"/>
              </a:cxn>
              <a:cxn ang="T12">
                <a:pos x="T4" y="T5"/>
              </a:cxn>
              <a:cxn ang="T13">
                <a:pos x="T6" y="T7"/>
              </a:cxn>
              <a:cxn ang="T14">
                <a:pos x="T8" y="T9"/>
              </a:cxn>
            </a:cxnLst>
            <a:rect l="T15" t="T16" r="T17" b="T18"/>
            <a:pathLst>
              <a:path w="64" h="32">
                <a:moveTo>
                  <a:pt x="64" y="0"/>
                </a:moveTo>
                <a:lnTo>
                  <a:pt x="0" y="22"/>
                </a:lnTo>
                <a:lnTo>
                  <a:pt x="64" y="32"/>
                </a:lnTo>
                <a:lnTo>
                  <a:pt x="64" y="22"/>
                </a:lnTo>
                <a:lnTo>
                  <a:pt x="64" y="0"/>
                </a:lnTo>
                <a:close/>
              </a:path>
            </a:pathLst>
          </a:custGeom>
          <a:solidFill>
            <a:srgbClr val="000000"/>
          </a:solidFill>
          <a:ln w="0">
            <a:solidFill>
              <a:srgbClr val="000000"/>
            </a:solidFill>
            <a:prstDash val="solid"/>
            <a:round/>
            <a:headEnd/>
            <a:tailEnd/>
          </a:ln>
        </p:spPr>
        <p:txBody>
          <a:bodyPr/>
          <a:lstStyle/>
          <a:p>
            <a:endParaRPr lang="en-US"/>
          </a:p>
        </p:txBody>
      </p:sp>
      <p:sp>
        <p:nvSpPr>
          <p:cNvPr id="19514" name="Line 60"/>
          <p:cNvSpPr>
            <a:spLocks noChangeShapeType="1"/>
          </p:cNvSpPr>
          <p:nvPr/>
        </p:nvSpPr>
        <p:spPr bwMode="auto">
          <a:xfrm>
            <a:off x="7154863" y="4921250"/>
            <a:ext cx="136525" cy="1588"/>
          </a:xfrm>
          <a:prstGeom prst="line">
            <a:avLst/>
          </a:prstGeom>
          <a:noFill/>
          <a:ln w="17463">
            <a:solidFill>
              <a:srgbClr val="000000"/>
            </a:solidFill>
            <a:round/>
            <a:headEnd/>
            <a:tailEnd/>
          </a:ln>
        </p:spPr>
        <p:txBody>
          <a:bodyPr/>
          <a:lstStyle/>
          <a:p>
            <a:endParaRPr lang="en-US"/>
          </a:p>
        </p:txBody>
      </p:sp>
      <p:sp>
        <p:nvSpPr>
          <p:cNvPr id="19515" name="Rectangle 61"/>
          <p:cNvSpPr>
            <a:spLocks noChangeArrowheads="1"/>
          </p:cNvSpPr>
          <p:nvPr/>
        </p:nvSpPr>
        <p:spPr bwMode="auto">
          <a:xfrm>
            <a:off x="7308850" y="3151188"/>
            <a:ext cx="280988" cy="182562"/>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a:rPr>
              <a:t>cells</a:t>
            </a:r>
            <a:endParaRPr lang="en-CA" sz="2400">
              <a:latin typeface="Corbel" pitchFamily="34" charset="0"/>
            </a:endParaRPr>
          </a:p>
        </p:txBody>
      </p:sp>
      <p:sp>
        <p:nvSpPr>
          <p:cNvPr id="19516" name="Rectangle 62"/>
          <p:cNvSpPr>
            <a:spLocks noChangeArrowheads="1"/>
          </p:cNvSpPr>
          <p:nvPr/>
        </p:nvSpPr>
        <p:spPr bwMode="auto">
          <a:xfrm>
            <a:off x="7189788" y="3014663"/>
            <a:ext cx="525462" cy="182562"/>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a:rPr>
              <a:t>Memory</a:t>
            </a:r>
            <a:endParaRPr lang="en-CA" sz="2400">
              <a:latin typeface="Corbel" pitchFamily="34" charset="0"/>
            </a:endParaRPr>
          </a:p>
        </p:txBody>
      </p:sp>
      <p:sp>
        <p:nvSpPr>
          <p:cNvPr id="19517" name="Freeform 63"/>
          <p:cNvSpPr>
            <a:spLocks/>
          </p:cNvSpPr>
          <p:nvPr/>
        </p:nvSpPr>
        <p:spPr bwMode="auto">
          <a:xfrm>
            <a:off x="6286500" y="5311775"/>
            <a:ext cx="50800" cy="103188"/>
          </a:xfrm>
          <a:custGeom>
            <a:avLst/>
            <a:gdLst>
              <a:gd name="T0" fmla="*/ 3 w 3"/>
              <a:gd name="T1" fmla="*/ 6 h 6"/>
              <a:gd name="T2" fmla="*/ 1 w 3"/>
              <a:gd name="T3" fmla="*/ 0 h 6"/>
              <a:gd name="T4" fmla="*/ 0 w 3"/>
              <a:gd name="T5" fmla="*/ 6 h 6"/>
              <a:gd name="T6" fmla="*/ 1 w 3"/>
              <a:gd name="T7" fmla="*/ 6 h 6"/>
              <a:gd name="T8" fmla="*/ 3 w 3"/>
              <a:gd name="T9" fmla="*/ 6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3" y="6"/>
                </a:moveTo>
                <a:lnTo>
                  <a:pt x="1" y="0"/>
                </a:lnTo>
                <a:lnTo>
                  <a:pt x="0" y="6"/>
                </a:lnTo>
                <a:lnTo>
                  <a:pt x="1" y="6"/>
                </a:lnTo>
                <a:lnTo>
                  <a:pt x="3" y="6"/>
                </a:lnTo>
              </a:path>
            </a:pathLst>
          </a:custGeom>
          <a:noFill/>
          <a:ln w="17463">
            <a:solidFill>
              <a:srgbClr val="000000"/>
            </a:solidFill>
            <a:prstDash val="solid"/>
            <a:round/>
            <a:headEnd/>
            <a:tailEnd/>
          </a:ln>
        </p:spPr>
        <p:txBody>
          <a:bodyPr/>
          <a:lstStyle/>
          <a:p>
            <a:endParaRPr lang="en-US"/>
          </a:p>
        </p:txBody>
      </p:sp>
      <p:sp>
        <p:nvSpPr>
          <p:cNvPr id="19518" name="Freeform 64"/>
          <p:cNvSpPr>
            <a:spLocks/>
          </p:cNvSpPr>
          <p:nvPr/>
        </p:nvSpPr>
        <p:spPr bwMode="auto">
          <a:xfrm>
            <a:off x="6286500" y="5311775"/>
            <a:ext cx="50800" cy="103188"/>
          </a:xfrm>
          <a:custGeom>
            <a:avLst/>
            <a:gdLst>
              <a:gd name="T0" fmla="*/ 32 w 32"/>
              <a:gd name="T1" fmla="*/ 65 h 65"/>
              <a:gd name="T2" fmla="*/ 11 w 32"/>
              <a:gd name="T3" fmla="*/ 0 h 65"/>
              <a:gd name="T4" fmla="*/ 0 w 32"/>
              <a:gd name="T5" fmla="*/ 65 h 65"/>
              <a:gd name="T6" fmla="*/ 11 w 32"/>
              <a:gd name="T7" fmla="*/ 65 h 65"/>
              <a:gd name="T8" fmla="*/ 32 w 32"/>
              <a:gd name="T9" fmla="*/ 65 h 65"/>
              <a:gd name="T10" fmla="*/ 0 60000 65536"/>
              <a:gd name="T11" fmla="*/ 0 60000 65536"/>
              <a:gd name="T12" fmla="*/ 0 60000 65536"/>
              <a:gd name="T13" fmla="*/ 0 60000 65536"/>
              <a:gd name="T14" fmla="*/ 0 60000 65536"/>
              <a:gd name="T15" fmla="*/ 0 w 32"/>
              <a:gd name="T16" fmla="*/ 0 h 65"/>
              <a:gd name="T17" fmla="*/ 32 w 32"/>
              <a:gd name="T18" fmla="*/ 65 h 65"/>
            </a:gdLst>
            <a:ahLst/>
            <a:cxnLst>
              <a:cxn ang="T10">
                <a:pos x="T0" y="T1"/>
              </a:cxn>
              <a:cxn ang="T11">
                <a:pos x="T2" y="T3"/>
              </a:cxn>
              <a:cxn ang="T12">
                <a:pos x="T4" y="T5"/>
              </a:cxn>
              <a:cxn ang="T13">
                <a:pos x="T6" y="T7"/>
              </a:cxn>
              <a:cxn ang="T14">
                <a:pos x="T8" y="T9"/>
              </a:cxn>
            </a:cxnLst>
            <a:rect l="T15" t="T16" r="T17" b="T18"/>
            <a:pathLst>
              <a:path w="32" h="65">
                <a:moveTo>
                  <a:pt x="32" y="65"/>
                </a:moveTo>
                <a:lnTo>
                  <a:pt x="11" y="0"/>
                </a:lnTo>
                <a:lnTo>
                  <a:pt x="0" y="65"/>
                </a:lnTo>
                <a:lnTo>
                  <a:pt x="11" y="65"/>
                </a:lnTo>
                <a:lnTo>
                  <a:pt x="32" y="65"/>
                </a:lnTo>
                <a:close/>
              </a:path>
            </a:pathLst>
          </a:custGeom>
          <a:solidFill>
            <a:srgbClr val="000000"/>
          </a:solidFill>
          <a:ln w="0">
            <a:solidFill>
              <a:srgbClr val="000000"/>
            </a:solidFill>
            <a:prstDash val="solid"/>
            <a:round/>
            <a:headEnd/>
            <a:tailEnd/>
          </a:ln>
        </p:spPr>
        <p:txBody>
          <a:bodyPr/>
          <a:lstStyle/>
          <a:p>
            <a:endParaRPr lang="en-US"/>
          </a:p>
        </p:txBody>
      </p:sp>
      <p:sp>
        <p:nvSpPr>
          <p:cNvPr id="19519" name="Freeform 65"/>
          <p:cNvSpPr>
            <a:spLocks/>
          </p:cNvSpPr>
          <p:nvPr/>
        </p:nvSpPr>
        <p:spPr bwMode="auto">
          <a:xfrm>
            <a:off x="6303963" y="5278438"/>
            <a:ext cx="357187" cy="255587"/>
          </a:xfrm>
          <a:custGeom>
            <a:avLst/>
            <a:gdLst>
              <a:gd name="T0" fmla="*/ 0 w 21"/>
              <a:gd name="T1" fmla="*/ 8 h 15"/>
              <a:gd name="T2" fmla="*/ 0 w 21"/>
              <a:gd name="T3" fmla="*/ 15 h 15"/>
              <a:gd name="T4" fmla="*/ 21 w 21"/>
              <a:gd name="T5" fmla="*/ 15 h 15"/>
              <a:gd name="T6" fmla="*/ 21 w 21"/>
              <a:gd name="T7" fmla="*/ 0 h 15"/>
              <a:gd name="T8" fmla="*/ 0 60000 65536"/>
              <a:gd name="T9" fmla="*/ 0 60000 65536"/>
              <a:gd name="T10" fmla="*/ 0 60000 65536"/>
              <a:gd name="T11" fmla="*/ 0 60000 65536"/>
              <a:gd name="T12" fmla="*/ 0 w 21"/>
              <a:gd name="T13" fmla="*/ 0 h 15"/>
              <a:gd name="T14" fmla="*/ 21 w 21"/>
              <a:gd name="T15" fmla="*/ 15 h 15"/>
            </a:gdLst>
            <a:ahLst/>
            <a:cxnLst>
              <a:cxn ang="T8">
                <a:pos x="T0" y="T1"/>
              </a:cxn>
              <a:cxn ang="T9">
                <a:pos x="T2" y="T3"/>
              </a:cxn>
              <a:cxn ang="T10">
                <a:pos x="T4" y="T5"/>
              </a:cxn>
              <a:cxn ang="T11">
                <a:pos x="T6" y="T7"/>
              </a:cxn>
            </a:cxnLst>
            <a:rect l="T12" t="T13" r="T14" b="T15"/>
            <a:pathLst>
              <a:path w="21" h="15">
                <a:moveTo>
                  <a:pt x="0" y="8"/>
                </a:moveTo>
                <a:lnTo>
                  <a:pt x="0" y="15"/>
                </a:lnTo>
                <a:lnTo>
                  <a:pt x="21" y="15"/>
                </a:lnTo>
                <a:lnTo>
                  <a:pt x="21" y="0"/>
                </a:lnTo>
              </a:path>
            </a:pathLst>
          </a:custGeom>
          <a:noFill/>
          <a:ln w="17463">
            <a:solidFill>
              <a:srgbClr val="000000"/>
            </a:solidFill>
            <a:prstDash val="solid"/>
            <a:round/>
            <a:headEnd/>
            <a:tailEnd/>
          </a:ln>
        </p:spPr>
        <p:txBody>
          <a:bodyPr/>
          <a:lstStyle/>
          <a:p>
            <a:endParaRPr lang="en-US"/>
          </a:p>
        </p:txBody>
      </p:sp>
      <p:sp>
        <p:nvSpPr>
          <p:cNvPr id="19520" name="Freeform 66"/>
          <p:cNvSpPr>
            <a:spLocks/>
          </p:cNvSpPr>
          <p:nvPr/>
        </p:nvSpPr>
        <p:spPr bwMode="auto">
          <a:xfrm>
            <a:off x="4873625" y="5311775"/>
            <a:ext cx="50800" cy="103188"/>
          </a:xfrm>
          <a:custGeom>
            <a:avLst/>
            <a:gdLst>
              <a:gd name="T0" fmla="*/ 3 w 3"/>
              <a:gd name="T1" fmla="*/ 6 h 6"/>
              <a:gd name="T2" fmla="*/ 2 w 3"/>
              <a:gd name="T3" fmla="*/ 0 h 6"/>
              <a:gd name="T4" fmla="*/ 0 w 3"/>
              <a:gd name="T5" fmla="*/ 6 h 6"/>
              <a:gd name="T6" fmla="*/ 2 w 3"/>
              <a:gd name="T7" fmla="*/ 6 h 6"/>
              <a:gd name="T8" fmla="*/ 3 w 3"/>
              <a:gd name="T9" fmla="*/ 6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3" y="6"/>
                </a:moveTo>
                <a:lnTo>
                  <a:pt x="2" y="0"/>
                </a:lnTo>
                <a:lnTo>
                  <a:pt x="0" y="6"/>
                </a:lnTo>
                <a:lnTo>
                  <a:pt x="2" y="6"/>
                </a:lnTo>
                <a:lnTo>
                  <a:pt x="3" y="6"/>
                </a:lnTo>
              </a:path>
            </a:pathLst>
          </a:custGeom>
          <a:noFill/>
          <a:ln w="17463">
            <a:solidFill>
              <a:srgbClr val="000000"/>
            </a:solidFill>
            <a:prstDash val="solid"/>
            <a:round/>
            <a:headEnd/>
            <a:tailEnd/>
          </a:ln>
        </p:spPr>
        <p:txBody>
          <a:bodyPr/>
          <a:lstStyle/>
          <a:p>
            <a:endParaRPr lang="en-US"/>
          </a:p>
        </p:txBody>
      </p:sp>
      <p:sp>
        <p:nvSpPr>
          <p:cNvPr id="19521" name="Freeform 67"/>
          <p:cNvSpPr>
            <a:spLocks/>
          </p:cNvSpPr>
          <p:nvPr/>
        </p:nvSpPr>
        <p:spPr bwMode="auto">
          <a:xfrm>
            <a:off x="4873625" y="5311775"/>
            <a:ext cx="50800" cy="103188"/>
          </a:xfrm>
          <a:custGeom>
            <a:avLst/>
            <a:gdLst>
              <a:gd name="T0" fmla="*/ 32 w 32"/>
              <a:gd name="T1" fmla="*/ 65 h 65"/>
              <a:gd name="T2" fmla="*/ 22 w 32"/>
              <a:gd name="T3" fmla="*/ 0 h 65"/>
              <a:gd name="T4" fmla="*/ 0 w 32"/>
              <a:gd name="T5" fmla="*/ 65 h 65"/>
              <a:gd name="T6" fmla="*/ 22 w 32"/>
              <a:gd name="T7" fmla="*/ 65 h 65"/>
              <a:gd name="T8" fmla="*/ 32 w 32"/>
              <a:gd name="T9" fmla="*/ 65 h 65"/>
              <a:gd name="T10" fmla="*/ 0 60000 65536"/>
              <a:gd name="T11" fmla="*/ 0 60000 65536"/>
              <a:gd name="T12" fmla="*/ 0 60000 65536"/>
              <a:gd name="T13" fmla="*/ 0 60000 65536"/>
              <a:gd name="T14" fmla="*/ 0 60000 65536"/>
              <a:gd name="T15" fmla="*/ 0 w 32"/>
              <a:gd name="T16" fmla="*/ 0 h 65"/>
              <a:gd name="T17" fmla="*/ 32 w 32"/>
              <a:gd name="T18" fmla="*/ 65 h 65"/>
            </a:gdLst>
            <a:ahLst/>
            <a:cxnLst>
              <a:cxn ang="T10">
                <a:pos x="T0" y="T1"/>
              </a:cxn>
              <a:cxn ang="T11">
                <a:pos x="T2" y="T3"/>
              </a:cxn>
              <a:cxn ang="T12">
                <a:pos x="T4" y="T5"/>
              </a:cxn>
              <a:cxn ang="T13">
                <a:pos x="T6" y="T7"/>
              </a:cxn>
              <a:cxn ang="T14">
                <a:pos x="T8" y="T9"/>
              </a:cxn>
            </a:cxnLst>
            <a:rect l="T15" t="T16" r="T17" b="T18"/>
            <a:pathLst>
              <a:path w="32" h="65">
                <a:moveTo>
                  <a:pt x="32" y="65"/>
                </a:moveTo>
                <a:lnTo>
                  <a:pt x="22" y="0"/>
                </a:lnTo>
                <a:lnTo>
                  <a:pt x="0" y="65"/>
                </a:lnTo>
                <a:lnTo>
                  <a:pt x="22" y="65"/>
                </a:lnTo>
                <a:lnTo>
                  <a:pt x="32" y="65"/>
                </a:lnTo>
                <a:close/>
              </a:path>
            </a:pathLst>
          </a:custGeom>
          <a:solidFill>
            <a:srgbClr val="000000"/>
          </a:solidFill>
          <a:ln w="0">
            <a:solidFill>
              <a:srgbClr val="000000"/>
            </a:solidFill>
            <a:prstDash val="solid"/>
            <a:round/>
            <a:headEnd/>
            <a:tailEnd/>
          </a:ln>
        </p:spPr>
        <p:txBody>
          <a:bodyPr/>
          <a:lstStyle/>
          <a:p>
            <a:endParaRPr lang="en-US"/>
          </a:p>
        </p:txBody>
      </p:sp>
      <p:sp>
        <p:nvSpPr>
          <p:cNvPr id="19522" name="Freeform 68"/>
          <p:cNvSpPr>
            <a:spLocks/>
          </p:cNvSpPr>
          <p:nvPr/>
        </p:nvSpPr>
        <p:spPr bwMode="auto">
          <a:xfrm>
            <a:off x="4908550" y="5278438"/>
            <a:ext cx="339725" cy="255587"/>
          </a:xfrm>
          <a:custGeom>
            <a:avLst/>
            <a:gdLst>
              <a:gd name="T0" fmla="*/ 0 w 20"/>
              <a:gd name="T1" fmla="*/ 8 h 15"/>
              <a:gd name="T2" fmla="*/ 0 w 20"/>
              <a:gd name="T3" fmla="*/ 15 h 15"/>
              <a:gd name="T4" fmla="*/ 20 w 20"/>
              <a:gd name="T5" fmla="*/ 15 h 15"/>
              <a:gd name="T6" fmla="*/ 20 w 20"/>
              <a:gd name="T7" fmla="*/ 0 h 15"/>
              <a:gd name="T8" fmla="*/ 0 60000 65536"/>
              <a:gd name="T9" fmla="*/ 0 60000 65536"/>
              <a:gd name="T10" fmla="*/ 0 60000 65536"/>
              <a:gd name="T11" fmla="*/ 0 60000 65536"/>
              <a:gd name="T12" fmla="*/ 0 w 20"/>
              <a:gd name="T13" fmla="*/ 0 h 15"/>
              <a:gd name="T14" fmla="*/ 20 w 20"/>
              <a:gd name="T15" fmla="*/ 15 h 15"/>
            </a:gdLst>
            <a:ahLst/>
            <a:cxnLst>
              <a:cxn ang="T8">
                <a:pos x="T0" y="T1"/>
              </a:cxn>
              <a:cxn ang="T9">
                <a:pos x="T2" y="T3"/>
              </a:cxn>
              <a:cxn ang="T10">
                <a:pos x="T4" y="T5"/>
              </a:cxn>
              <a:cxn ang="T11">
                <a:pos x="T6" y="T7"/>
              </a:cxn>
            </a:cxnLst>
            <a:rect l="T12" t="T13" r="T14" b="T15"/>
            <a:pathLst>
              <a:path w="20" h="15">
                <a:moveTo>
                  <a:pt x="0" y="8"/>
                </a:moveTo>
                <a:lnTo>
                  <a:pt x="0" y="15"/>
                </a:lnTo>
                <a:lnTo>
                  <a:pt x="20" y="15"/>
                </a:lnTo>
                <a:lnTo>
                  <a:pt x="20" y="0"/>
                </a:lnTo>
              </a:path>
            </a:pathLst>
          </a:custGeom>
          <a:noFill/>
          <a:ln w="17463">
            <a:solidFill>
              <a:srgbClr val="000000"/>
            </a:solidFill>
            <a:prstDash val="solid"/>
            <a:round/>
            <a:headEnd/>
            <a:tailEnd/>
          </a:ln>
        </p:spPr>
        <p:txBody>
          <a:bodyPr/>
          <a:lstStyle/>
          <a:p>
            <a:endParaRPr lang="en-US"/>
          </a:p>
        </p:txBody>
      </p:sp>
      <p:sp>
        <p:nvSpPr>
          <p:cNvPr id="19523" name="Line 69"/>
          <p:cNvSpPr>
            <a:spLocks noChangeShapeType="1"/>
          </p:cNvSpPr>
          <p:nvPr/>
        </p:nvSpPr>
        <p:spPr bwMode="auto">
          <a:xfrm>
            <a:off x="6149975" y="2486025"/>
            <a:ext cx="171450" cy="1588"/>
          </a:xfrm>
          <a:prstGeom prst="line">
            <a:avLst/>
          </a:prstGeom>
          <a:noFill/>
          <a:ln w="17463">
            <a:solidFill>
              <a:srgbClr val="000000"/>
            </a:solidFill>
            <a:round/>
            <a:headEnd/>
            <a:tailEnd/>
          </a:ln>
        </p:spPr>
        <p:txBody>
          <a:bodyPr/>
          <a:lstStyle/>
          <a:p>
            <a:endParaRPr lang="en-US"/>
          </a:p>
        </p:txBody>
      </p:sp>
      <p:sp>
        <p:nvSpPr>
          <p:cNvPr id="19524" name="Line 70"/>
          <p:cNvSpPr>
            <a:spLocks noChangeShapeType="1"/>
          </p:cNvSpPr>
          <p:nvPr/>
        </p:nvSpPr>
        <p:spPr bwMode="auto">
          <a:xfrm flipV="1">
            <a:off x="5095875" y="4103688"/>
            <a:ext cx="1588" cy="169862"/>
          </a:xfrm>
          <a:prstGeom prst="line">
            <a:avLst/>
          </a:prstGeom>
          <a:noFill/>
          <a:ln w="17463">
            <a:solidFill>
              <a:srgbClr val="000000"/>
            </a:solidFill>
            <a:round/>
            <a:headEnd/>
            <a:tailEnd/>
          </a:ln>
        </p:spPr>
        <p:txBody>
          <a:bodyPr/>
          <a:lstStyle/>
          <a:p>
            <a:endParaRPr lang="en-US"/>
          </a:p>
        </p:txBody>
      </p:sp>
      <p:sp>
        <p:nvSpPr>
          <p:cNvPr id="19525" name="Line 71"/>
          <p:cNvSpPr>
            <a:spLocks noChangeShapeType="1"/>
          </p:cNvSpPr>
          <p:nvPr/>
        </p:nvSpPr>
        <p:spPr bwMode="auto">
          <a:xfrm flipV="1">
            <a:off x="5095875" y="4103688"/>
            <a:ext cx="1588" cy="169862"/>
          </a:xfrm>
          <a:prstGeom prst="line">
            <a:avLst/>
          </a:prstGeom>
          <a:noFill/>
          <a:ln w="17463">
            <a:solidFill>
              <a:srgbClr val="000000"/>
            </a:solidFill>
            <a:round/>
            <a:headEnd/>
            <a:tailEnd/>
          </a:ln>
        </p:spPr>
        <p:txBody>
          <a:bodyPr/>
          <a:lstStyle/>
          <a:p>
            <a:endParaRPr lang="en-US"/>
          </a:p>
        </p:txBody>
      </p:sp>
      <p:sp>
        <p:nvSpPr>
          <p:cNvPr id="19526" name="Line 72"/>
          <p:cNvSpPr>
            <a:spLocks noChangeShapeType="1"/>
          </p:cNvSpPr>
          <p:nvPr/>
        </p:nvSpPr>
        <p:spPr bwMode="auto">
          <a:xfrm>
            <a:off x="4737100" y="1771650"/>
            <a:ext cx="171450" cy="1588"/>
          </a:xfrm>
          <a:prstGeom prst="line">
            <a:avLst/>
          </a:prstGeom>
          <a:noFill/>
          <a:ln w="17463">
            <a:solidFill>
              <a:srgbClr val="000000"/>
            </a:solidFill>
            <a:round/>
            <a:headEnd/>
            <a:tailEnd/>
          </a:ln>
        </p:spPr>
        <p:txBody>
          <a:bodyPr/>
          <a:lstStyle/>
          <a:p>
            <a:endParaRPr lang="en-US"/>
          </a:p>
        </p:txBody>
      </p:sp>
      <p:sp>
        <p:nvSpPr>
          <p:cNvPr id="19527" name="Line 73"/>
          <p:cNvSpPr>
            <a:spLocks noChangeShapeType="1"/>
          </p:cNvSpPr>
          <p:nvPr/>
        </p:nvSpPr>
        <p:spPr bwMode="auto">
          <a:xfrm flipH="1">
            <a:off x="5265738" y="2486025"/>
            <a:ext cx="169862" cy="1588"/>
          </a:xfrm>
          <a:prstGeom prst="line">
            <a:avLst/>
          </a:prstGeom>
          <a:noFill/>
          <a:ln w="17463">
            <a:solidFill>
              <a:srgbClr val="000000"/>
            </a:solidFill>
            <a:round/>
            <a:headEnd/>
            <a:tailEnd/>
          </a:ln>
        </p:spPr>
        <p:txBody>
          <a:bodyPr/>
          <a:lstStyle/>
          <a:p>
            <a:endParaRPr lang="en-US"/>
          </a:p>
        </p:txBody>
      </p:sp>
      <p:sp>
        <p:nvSpPr>
          <p:cNvPr id="19528" name="Line 74"/>
          <p:cNvSpPr>
            <a:spLocks noChangeShapeType="1"/>
          </p:cNvSpPr>
          <p:nvPr/>
        </p:nvSpPr>
        <p:spPr bwMode="auto">
          <a:xfrm>
            <a:off x="4737100" y="2486025"/>
            <a:ext cx="171450" cy="1588"/>
          </a:xfrm>
          <a:prstGeom prst="line">
            <a:avLst/>
          </a:prstGeom>
          <a:noFill/>
          <a:ln w="17463">
            <a:solidFill>
              <a:srgbClr val="000000"/>
            </a:solidFill>
            <a:round/>
            <a:headEnd/>
            <a:tailEnd/>
          </a:ln>
        </p:spPr>
        <p:txBody>
          <a:bodyPr/>
          <a:lstStyle/>
          <a:p>
            <a:endParaRPr lang="en-US"/>
          </a:p>
        </p:txBody>
      </p:sp>
      <p:sp>
        <p:nvSpPr>
          <p:cNvPr id="19529" name="Line 75"/>
          <p:cNvSpPr>
            <a:spLocks noChangeShapeType="1"/>
          </p:cNvSpPr>
          <p:nvPr/>
        </p:nvSpPr>
        <p:spPr bwMode="auto">
          <a:xfrm flipV="1">
            <a:off x="5095875" y="2657475"/>
            <a:ext cx="1588" cy="169863"/>
          </a:xfrm>
          <a:prstGeom prst="line">
            <a:avLst/>
          </a:prstGeom>
          <a:noFill/>
          <a:ln w="17463">
            <a:solidFill>
              <a:srgbClr val="000000"/>
            </a:solidFill>
            <a:round/>
            <a:headEnd/>
            <a:tailEnd/>
          </a:ln>
        </p:spPr>
        <p:txBody>
          <a:bodyPr/>
          <a:lstStyle/>
          <a:p>
            <a:endParaRPr lang="en-US"/>
          </a:p>
        </p:txBody>
      </p:sp>
      <p:sp>
        <p:nvSpPr>
          <p:cNvPr id="19530" name="Line 76"/>
          <p:cNvSpPr>
            <a:spLocks noChangeShapeType="1"/>
          </p:cNvSpPr>
          <p:nvPr/>
        </p:nvSpPr>
        <p:spPr bwMode="auto">
          <a:xfrm>
            <a:off x="6149975" y="3933825"/>
            <a:ext cx="171450" cy="1588"/>
          </a:xfrm>
          <a:prstGeom prst="line">
            <a:avLst/>
          </a:prstGeom>
          <a:noFill/>
          <a:ln w="17463">
            <a:solidFill>
              <a:srgbClr val="000000"/>
            </a:solidFill>
            <a:round/>
            <a:headEnd/>
            <a:tailEnd/>
          </a:ln>
        </p:spPr>
        <p:txBody>
          <a:bodyPr/>
          <a:lstStyle/>
          <a:p>
            <a:endParaRPr lang="en-US"/>
          </a:p>
        </p:txBody>
      </p:sp>
      <p:sp>
        <p:nvSpPr>
          <p:cNvPr id="19531" name="Line 77"/>
          <p:cNvSpPr>
            <a:spLocks noChangeShapeType="1"/>
          </p:cNvSpPr>
          <p:nvPr/>
        </p:nvSpPr>
        <p:spPr bwMode="auto">
          <a:xfrm flipH="1">
            <a:off x="6678613" y="1771650"/>
            <a:ext cx="169862" cy="1588"/>
          </a:xfrm>
          <a:prstGeom prst="line">
            <a:avLst/>
          </a:prstGeom>
          <a:noFill/>
          <a:ln w="17463">
            <a:solidFill>
              <a:srgbClr val="000000"/>
            </a:solidFill>
            <a:round/>
            <a:headEnd/>
            <a:tailEnd/>
          </a:ln>
        </p:spPr>
        <p:txBody>
          <a:bodyPr/>
          <a:lstStyle/>
          <a:p>
            <a:endParaRPr lang="en-US"/>
          </a:p>
        </p:txBody>
      </p:sp>
      <p:sp>
        <p:nvSpPr>
          <p:cNvPr id="19532" name="Line 78"/>
          <p:cNvSpPr>
            <a:spLocks noChangeShapeType="1"/>
          </p:cNvSpPr>
          <p:nvPr/>
        </p:nvSpPr>
        <p:spPr bwMode="auto">
          <a:xfrm flipV="1">
            <a:off x="6149975" y="1771650"/>
            <a:ext cx="1588" cy="357188"/>
          </a:xfrm>
          <a:prstGeom prst="line">
            <a:avLst/>
          </a:prstGeom>
          <a:noFill/>
          <a:ln w="17463">
            <a:solidFill>
              <a:srgbClr val="000000"/>
            </a:solidFill>
            <a:round/>
            <a:headEnd/>
            <a:tailEnd/>
          </a:ln>
        </p:spPr>
        <p:txBody>
          <a:bodyPr/>
          <a:lstStyle/>
          <a:p>
            <a:endParaRPr lang="en-US"/>
          </a:p>
        </p:txBody>
      </p:sp>
      <p:sp>
        <p:nvSpPr>
          <p:cNvPr id="19533" name="Line 79"/>
          <p:cNvSpPr>
            <a:spLocks noChangeShapeType="1"/>
          </p:cNvSpPr>
          <p:nvPr/>
        </p:nvSpPr>
        <p:spPr bwMode="auto">
          <a:xfrm flipV="1">
            <a:off x="5095875" y="1941513"/>
            <a:ext cx="1588" cy="187325"/>
          </a:xfrm>
          <a:prstGeom prst="line">
            <a:avLst/>
          </a:prstGeom>
          <a:noFill/>
          <a:ln w="17463">
            <a:solidFill>
              <a:srgbClr val="000000"/>
            </a:solidFill>
            <a:round/>
            <a:headEnd/>
            <a:tailEnd/>
          </a:ln>
        </p:spPr>
        <p:txBody>
          <a:bodyPr/>
          <a:lstStyle/>
          <a:p>
            <a:endParaRPr lang="en-US"/>
          </a:p>
        </p:txBody>
      </p:sp>
      <p:sp>
        <p:nvSpPr>
          <p:cNvPr id="19534" name="Line 80"/>
          <p:cNvSpPr>
            <a:spLocks noChangeShapeType="1"/>
          </p:cNvSpPr>
          <p:nvPr/>
        </p:nvSpPr>
        <p:spPr bwMode="auto">
          <a:xfrm flipV="1">
            <a:off x="4737100" y="1771650"/>
            <a:ext cx="1588" cy="357188"/>
          </a:xfrm>
          <a:prstGeom prst="line">
            <a:avLst/>
          </a:prstGeom>
          <a:noFill/>
          <a:ln w="17463">
            <a:solidFill>
              <a:srgbClr val="000000"/>
            </a:solidFill>
            <a:round/>
            <a:headEnd/>
            <a:tailEnd/>
          </a:ln>
        </p:spPr>
        <p:txBody>
          <a:bodyPr/>
          <a:lstStyle/>
          <a:p>
            <a:endParaRPr lang="en-US"/>
          </a:p>
        </p:txBody>
      </p:sp>
      <p:sp>
        <p:nvSpPr>
          <p:cNvPr id="19535" name="Line 81"/>
          <p:cNvSpPr>
            <a:spLocks noChangeShapeType="1"/>
          </p:cNvSpPr>
          <p:nvPr/>
        </p:nvSpPr>
        <p:spPr bwMode="auto">
          <a:xfrm>
            <a:off x="4737100" y="1771650"/>
            <a:ext cx="171450" cy="1588"/>
          </a:xfrm>
          <a:prstGeom prst="line">
            <a:avLst/>
          </a:prstGeom>
          <a:noFill/>
          <a:ln w="17463">
            <a:solidFill>
              <a:srgbClr val="000000"/>
            </a:solidFill>
            <a:round/>
            <a:headEnd/>
            <a:tailEnd/>
          </a:ln>
        </p:spPr>
        <p:txBody>
          <a:bodyPr/>
          <a:lstStyle/>
          <a:p>
            <a:endParaRPr lang="en-US"/>
          </a:p>
        </p:txBody>
      </p:sp>
      <p:sp>
        <p:nvSpPr>
          <p:cNvPr id="19536" name="Rectangle 82"/>
          <p:cNvSpPr>
            <a:spLocks noChangeArrowheads="1"/>
          </p:cNvSpPr>
          <p:nvPr/>
        </p:nvSpPr>
        <p:spPr bwMode="auto">
          <a:xfrm>
            <a:off x="4908550" y="1601788"/>
            <a:ext cx="357188" cy="339725"/>
          </a:xfrm>
          <a:prstGeom prst="rect">
            <a:avLst/>
          </a:prstGeom>
          <a:noFill/>
          <a:ln w="17463">
            <a:solidFill>
              <a:srgbClr val="000000"/>
            </a:solidFill>
            <a:miter lim="800000"/>
            <a:headEnd/>
            <a:tailEnd/>
          </a:ln>
        </p:spPr>
        <p:txBody>
          <a:bodyPr/>
          <a:lstStyle/>
          <a:p>
            <a:endParaRPr lang="en-US">
              <a:latin typeface="Corbel" pitchFamily="34" charset="0"/>
            </a:endParaRPr>
          </a:p>
        </p:txBody>
      </p:sp>
      <p:sp>
        <p:nvSpPr>
          <p:cNvPr id="19537" name="Rectangle 83"/>
          <p:cNvSpPr>
            <a:spLocks noChangeArrowheads="1"/>
          </p:cNvSpPr>
          <p:nvPr/>
        </p:nvSpPr>
        <p:spPr bwMode="auto">
          <a:xfrm>
            <a:off x="4908550" y="1601788"/>
            <a:ext cx="357188" cy="339725"/>
          </a:xfrm>
          <a:prstGeom prst="rect">
            <a:avLst/>
          </a:prstGeom>
          <a:noFill/>
          <a:ln w="17526">
            <a:solidFill>
              <a:schemeClr val="tx1"/>
            </a:solidFill>
            <a:miter lim="800000"/>
            <a:headEnd/>
            <a:tailEnd/>
          </a:ln>
        </p:spPr>
        <p:txBody>
          <a:bodyPr/>
          <a:lstStyle/>
          <a:p>
            <a:endParaRPr lang="en-US">
              <a:latin typeface="Corbel" pitchFamily="34" charset="0"/>
            </a:endParaRPr>
          </a:p>
        </p:txBody>
      </p:sp>
      <p:sp>
        <p:nvSpPr>
          <p:cNvPr id="19538" name="Rectangle 84"/>
          <p:cNvSpPr>
            <a:spLocks noChangeArrowheads="1"/>
          </p:cNvSpPr>
          <p:nvPr/>
        </p:nvSpPr>
        <p:spPr bwMode="auto">
          <a:xfrm>
            <a:off x="4908550" y="2298700"/>
            <a:ext cx="357188" cy="358775"/>
          </a:xfrm>
          <a:prstGeom prst="rect">
            <a:avLst/>
          </a:prstGeom>
          <a:noFill/>
          <a:ln w="17526">
            <a:solidFill>
              <a:schemeClr val="tx1"/>
            </a:solidFill>
            <a:miter lim="800000"/>
            <a:headEnd/>
            <a:tailEnd/>
          </a:ln>
        </p:spPr>
        <p:txBody>
          <a:bodyPr/>
          <a:lstStyle/>
          <a:p>
            <a:endParaRPr lang="en-US">
              <a:latin typeface="Corbel" pitchFamily="34" charset="0"/>
            </a:endParaRPr>
          </a:p>
        </p:txBody>
      </p:sp>
      <p:sp>
        <p:nvSpPr>
          <p:cNvPr id="19539" name="Line 85"/>
          <p:cNvSpPr>
            <a:spLocks noChangeShapeType="1"/>
          </p:cNvSpPr>
          <p:nvPr/>
        </p:nvSpPr>
        <p:spPr bwMode="auto">
          <a:xfrm flipH="1">
            <a:off x="6678613" y="2486025"/>
            <a:ext cx="169862" cy="1588"/>
          </a:xfrm>
          <a:prstGeom prst="line">
            <a:avLst/>
          </a:prstGeom>
          <a:noFill/>
          <a:ln w="17463">
            <a:solidFill>
              <a:srgbClr val="000000"/>
            </a:solidFill>
            <a:round/>
            <a:headEnd/>
            <a:tailEnd/>
          </a:ln>
        </p:spPr>
        <p:txBody>
          <a:bodyPr/>
          <a:lstStyle/>
          <a:p>
            <a:endParaRPr lang="en-US"/>
          </a:p>
        </p:txBody>
      </p:sp>
      <p:sp>
        <p:nvSpPr>
          <p:cNvPr id="19540" name="Line 86"/>
          <p:cNvSpPr>
            <a:spLocks noChangeShapeType="1"/>
          </p:cNvSpPr>
          <p:nvPr/>
        </p:nvSpPr>
        <p:spPr bwMode="auto">
          <a:xfrm>
            <a:off x="4737100" y="3933825"/>
            <a:ext cx="171450" cy="1588"/>
          </a:xfrm>
          <a:prstGeom prst="line">
            <a:avLst/>
          </a:prstGeom>
          <a:noFill/>
          <a:ln w="17463">
            <a:solidFill>
              <a:srgbClr val="000000"/>
            </a:solidFill>
            <a:round/>
            <a:headEnd/>
            <a:tailEnd/>
          </a:ln>
        </p:spPr>
        <p:txBody>
          <a:bodyPr/>
          <a:lstStyle/>
          <a:p>
            <a:endParaRPr lang="en-US"/>
          </a:p>
        </p:txBody>
      </p:sp>
      <p:sp>
        <p:nvSpPr>
          <p:cNvPr id="19541" name="Line 87"/>
          <p:cNvSpPr>
            <a:spLocks noChangeShapeType="1"/>
          </p:cNvSpPr>
          <p:nvPr/>
        </p:nvSpPr>
        <p:spPr bwMode="auto">
          <a:xfrm flipH="1">
            <a:off x="5265738" y="3933825"/>
            <a:ext cx="169862" cy="1588"/>
          </a:xfrm>
          <a:prstGeom prst="line">
            <a:avLst/>
          </a:prstGeom>
          <a:noFill/>
          <a:ln w="17463">
            <a:solidFill>
              <a:srgbClr val="000000"/>
            </a:solidFill>
            <a:round/>
            <a:headEnd/>
            <a:tailEnd/>
          </a:ln>
        </p:spPr>
        <p:txBody>
          <a:bodyPr/>
          <a:lstStyle/>
          <a:p>
            <a:endParaRPr lang="en-US"/>
          </a:p>
        </p:txBody>
      </p:sp>
      <p:sp>
        <p:nvSpPr>
          <p:cNvPr id="19542" name="Rectangle 88"/>
          <p:cNvSpPr>
            <a:spLocks noChangeArrowheads="1"/>
          </p:cNvSpPr>
          <p:nvPr/>
        </p:nvSpPr>
        <p:spPr bwMode="auto">
          <a:xfrm>
            <a:off x="6321425" y="1601788"/>
            <a:ext cx="357188" cy="339725"/>
          </a:xfrm>
          <a:prstGeom prst="rect">
            <a:avLst/>
          </a:prstGeom>
          <a:noFill/>
          <a:ln w="17526">
            <a:solidFill>
              <a:schemeClr val="tx1"/>
            </a:solidFill>
            <a:miter lim="800000"/>
            <a:headEnd/>
            <a:tailEnd/>
          </a:ln>
        </p:spPr>
        <p:txBody>
          <a:bodyPr/>
          <a:lstStyle/>
          <a:p>
            <a:endParaRPr lang="en-US">
              <a:latin typeface="Corbel" pitchFamily="34" charset="0"/>
            </a:endParaRPr>
          </a:p>
        </p:txBody>
      </p:sp>
      <p:sp>
        <p:nvSpPr>
          <p:cNvPr id="19543" name="Line 89"/>
          <p:cNvSpPr>
            <a:spLocks noChangeShapeType="1"/>
          </p:cNvSpPr>
          <p:nvPr/>
        </p:nvSpPr>
        <p:spPr bwMode="auto">
          <a:xfrm flipV="1">
            <a:off x="6848475" y="1771650"/>
            <a:ext cx="1588" cy="357188"/>
          </a:xfrm>
          <a:prstGeom prst="line">
            <a:avLst/>
          </a:prstGeom>
          <a:noFill/>
          <a:ln w="17463">
            <a:solidFill>
              <a:srgbClr val="000000"/>
            </a:solidFill>
            <a:round/>
            <a:headEnd/>
            <a:tailEnd/>
          </a:ln>
        </p:spPr>
        <p:txBody>
          <a:bodyPr/>
          <a:lstStyle/>
          <a:p>
            <a:endParaRPr lang="en-US"/>
          </a:p>
        </p:txBody>
      </p:sp>
      <p:sp>
        <p:nvSpPr>
          <p:cNvPr id="19544" name="Freeform 90"/>
          <p:cNvSpPr>
            <a:spLocks/>
          </p:cNvSpPr>
          <p:nvPr/>
        </p:nvSpPr>
        <p:spPr bwMode="auto">
          <a:xfrm>
            <a:off x="4737100" y="4273550"/>
            <a:ext cx="171450" cy="544513"/>
          </a:xfrm>
          <a:custGeom>
            <a:avLst/>
            <a:gdLst>
              <a:gd name="T0" fmla="*/ 10 w 10"/>
              <a:gd name="T1" fmla="*/ 32 h 32"/>
              <a:gd name="T2" fmla="*/ 10 w 10"/>
              <a:gd name="T3" fmla="*/ 16 h 32"/>
              <a:gd name="T4" fmla="*/ 0 w 10"/>
              <a:gd name="T5" fmla="*/ 16 h 32"/>
              <a:gd name="T6" fmla="*/ 0 w 10"/>
              <a:gd name="T7" fmla="*/ 0 h 32"/>
              <a:gd name="T8" fmla="*/ 0 60000 65536"/>
              <a:gd name="T9" fmla="*/ 0 60000 65536"/>
              <a:gd name="T10" fmla="*/ 0 60000 65536"/>
              <a:gd name="T11" fmla="*/ 0 60000 65536"/>
              <a:gd name="T12" fmla="*/ 0 w 10"/>
              <a:gd name="T13" fmla="*/ 0 h 32"/>
              <a:gd name="T14" fmla="*/ 10 w 10"/>
              <a:gd name="T15" fmla="*/ 32 h 32"/>
            </a:gdLst>
            <a:ahLst/>
            <a:cxnLst>
              <a:cxn ang="T8">
                <a:pos x="T0" y="T1"/>
              </a:cxn>
              <a:cxn ang="T9">
                <a:pos x="T2" y="T3"/>
              </a:cxn>
              <a:cxn ang="T10">
                <a:pos x="T4" y="T5"/>
              </a:cxn>
              <a:cxn ang="T11">
                <a:pos x="T6" y="T7"/>
              </a:cxn>
            </a:cxnLst>
            <a:rect l="T12" t="T13" r="T14" b="T15"/>
            <a:pathLst>
              <a:path w="10" h="32">
                <a:moveTo>
                  <a:pt x="10" y="32"/>
                </a:moveTo>
                <a:lnTo>
                  <a:pt x="10" y="16"/>
                </a:lnTo>
                <a:lnTo>
                  <a:pt x="0" y="16"/>
                </a:lnTo>
                <a:lnTo>
                  <a:pt x="0" y="0"/>
                </a:lnTo>
              </a:path>
            </a:pathLst>
          </a:custGeom>
          <a:noFill/>
          <a:ln w="17463">
            <a:solidFill>
              <a:srgbClr val="000000"/>
            </a:solidFill>
            <a:prstDash val="solid"/>
            <a:round/>
            <a:headEnd/>
            <a:tailEnd/>
          </a:ln>
        </p:spPr>
        <p:txBody>
          <a:bodyPr/>
          <a:lstStyle/>
          <a:p>
            <a:endParaRPr lang="en-US"/>
          </a:p>
        </p:txBody>
      </p:sp>
      <p:sp>
        <p:nvSpPr>
          <p:cNvPr id="19545" name="Rectangle 91"/>
          <p:cNvSpPr>
            <a:spLocks noChangeArrowheads="1"/>
          </p:cNvSpPr>
          <p:nvPr/>
        </p:nvSpPr>
        <p:spPr bwMode="auto">
          <a:xfrm>
            <a:off x="4891088" y="4989513"/>
            <a:ext cx="392112" cy="182562"/>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a:rPr>
              <a:t>circuit</a:t>
            </a:r>
            <a:endParaRPr lang="en-CA" sz="2400">
              <a:latin typeface="Corbel" pitchFamily="34" charset="0"/>
            </a:endParaRPr>
          </a:p>
        </p:txBody>
      </p:sp>
      <p:sp>
        <p:nvSpPr>
          <p:cNvPr id="19546" name="Rectangle 92"/>
          <p:cNvSpPr>
            <a:spLocks noChangeArrowheads="1"/>
          </p:cNvSpPr>
          <p:nvPr/>
        </p:nvSpPr>
        <p:spPr bwMode="auto">
          <a:xfrm>
            <a:off x="4567238" y="4818063"/>
            <a:ext cx="1055687" cy="460375"/>
          </a:xfrm>
          <a:prstGeom prst="rect">
            <a:avLst/>
          </a:prstGeom>
          <a:noFill/>
          <a:ln w="17526">
            <a:solidFill>
              <a:schemeClr val="tx1"/>
            </a:solidFill>
            <a:miter lim="800000"/>
            <a:headEnd/>
            <a:tailEnd/>
          </a:ln>
        </p:spPr>
        <p:txBody>
          <a:bodyPr/>
          <a:lstStyle/>
          <a:p>
            <a:endParaRPr lang="en-US">
              <a:latin typeface="Corbel" pitchFamily="34" charset="0"/>
            </a:endParaRPr>
          </a:p>
        </p:txBody>
      </p:sp>
      <p:sp>
        <p:nvSpPr>
          <p:cNvPr id="19547" name="Rectangle 93"/>
          <p:cNvSpPr>
            <a:spLocks noChangeArrowheads="1"/>
          </p:cNvSpPr>
          <p:nvPr/>
        </p:nvSpPr>
        <p:spPr bwMode="auto">
          <a:xfrm>
            <a:off x="4670425" y="4852988"/>
            <a:ext cx="823913" cy="182562"/>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a:rPr>
              <a:t>Sense / Write</a:t>
            </a:r>
            <a:endParaRPr lang="en-CA" sz="2400">
              <a:latin typeface="Corbel" pitchFamily="34" charset="0"/>
            </a:endParaRPr>
          </a:p>
        </p:txBody>
      </p:sp>
      <p:sp>
        <p:nvSpPr>
          <p:cNvPr id="19548" name="Freeform 94"/>
          <p:cNvSpPr>
            <a:spLocks/>
          </p:cNvSpPr>
          <p:nvPr/>
        </p:nvSpPr>
        <p:spPr bwMode="auto">
          <a:xfrm>
            <a:off x="5265738" y="4273550"/>
            <a:ext cx="169862" cy="544513"/>
          </a:xfrm>
          <a:custGeom>
            <a:avLst/>
            <a:gdLst>
              <a:gd name="T0" fmla="*/ 0 w 10"/>
              <a:gd name="T1" fmla="*/ 32 h 32"/>
              <a:gd name="T2" fmla="*/ 0 w 10"/>
              <a:gd name="T3" fmla="*/ 16 h 32"/>
              <a:gd name="T4" fmla="*/ 10 w 10"/>
              <a:gd name="T5" fmla="*/ 16 h 32"/>
              <a:gd name="T6" fmla="*/ 10 w 10"/>
              <a:gd name="T7" fmla="*/ 0 h 32"/>
              <a:gd name="T8" fmla="*/ 0 60000 65536"/>
              <a:gd name="T9" fmla="*/ 0 60000 65536"/>
              <a:gd name="T10" fmla="*/ 0 60000 65536"/>
              <a:gd name="T11" fmla="*/ 0 60000 65536"/>
              <a:gd name="T12" fmla="*/ 0 w 10"/>
              <a:gd name="T13" fmla="*/ 0 h 32"/>
              <a:gd name="T14" fmla="*/ 10 w 10"/>
              <a:gd name="T15" fmla="*/ 32 h 32"/>
            </a:gdLst>
            <a:ahLst/>
            <a:cxnLst>
              <a:cxn ang="T8">
                <a:pos x="T0" y="T1"/>
              </a:cxn>
              <a:cxn ang="T9">
                <a:pos x="T2" y="T3"/>
              </a:cxn>
              <a:cxn ang="T10">
                <a:pos x="T4" y="T5"/>
              </a:cxn>
              <a:cxn ang="T11">
                <a:pos x="T6" y="T7"/>
              </a:cxn>
            </a:cxnLst>
            <a:rect l="T12" t="T13" r="T14" b="T15"/>
            <a:pathLst>
              <a:path w="10" h="32">
                <a:moveTo>
                  <a:pt x="0" y="32"/>
                </a:moveTo>
                <a:lnTo>
                  <a:pt x="0" y="16"/>
                </a:lnTo>
                <a:lnTo>
                  <a:pt x="10" y="16"/>
                </a:lnTo>
                <a:lnTo>
                  <a:pt x="10" y="0"/>
                </a:lnTo>
              </a:path>
            </a:pathLst>
          </a:custGeom>
          <a:noFill/>
          <a:ln w="17463">
            <a:solidFill>
              <a:srgbClr val="000000"/>
            </a:solidFill>
            <a:prstDash val="solid"/>
            <a:round/>
            <a:headEnd/>
            <a:tailEnd/>
          </a:ln>
        </p:spPr>
        <p:txBody>
          <a:bodyPr/>
          <a:lstStyle/>
          <a:p>
            <a:endParaRPr lang="en-US"/>
          </a:p>
        </p:txBody>
      </p:sp>
      <p:sp>
        <p:nvSpPr>
          <p:cNvPr id="19549" name="Freeform 95"/>
          <p:cNvSpPr>
            <a:spLocks/>
          </p:cNvSpPr>
          <p:nvPr/>
        </p:nvSpPr>
        <p:spPr bwMode="auto">
          <a:xfrm>
            <a:off x="6149975" y="4273550"/>
            <a:ext cx="171450" cy="544513"/>
          </a:xfrm>
          <a:custGeom>
            <a:avLst/>
            <a:gdLst>
              <a:gd name="T0" fmla="*/ 10 w 10"/>
              <a:gd name="T1" fmla="*/ 32 h 32"/>
              <a:gd name="T2" fmla="*/ 10 w 10"/>
              <a:gd name="T3" fmla="*/ 16 h 32"/>
              <a:gd name="T4" fmla="*/ 0 w 10"/>
              <a:gd name="T5" fmla="*/ 16 h 32"/>
              <a:gd name="T6" fmla="*/ 0 w 10"/>
              <a:gd name="T7" fmla="*/ 0 h 32"/>
              <a:gd name="T8" fmla="*/ 0 60000 65536"/>
              <a:gd name="T9" fmla="*/ 0 60000 65536"/>
              <a:gd name="T10" fmla="*/ 0 60000 65536"/>
              <a:gd name="T11" fmla="*/ 0 60000 65536"/>
              <a:gd name="T12" fmla="*/ 0 w 10"/>
              <a:gd name="T13" fmla="*/ 0 h 32"/>
              <a:gd name="T14" fmla="*/ 10 w 10"/>
              <a:gd name="T15" fmla="*/ 32 h 32"/>
            </a:gdLst>
            <a:ahLst/>
            <a:cxnLst>
              <a:cxn ang="T8">
                <a:pos x="T0" y="T1"/>
              </a:cxn>
              <a:cxn ang="T9">
                <a:pos x="T2" y="T3"/>
              </a:cxn>
              <a:cxn ang="T10">
                <a:pos x="T4" y="T5"/>
              </a:cxn>
              <a:cxn ang="T11">
                <a:pos x="T6" y="T7"/>
              </a:cxn>
            </a:cxnLst>
            <a:rect l="T12" t="T13" r="T14" b="T15"/>
            <a:pathLst>
              <a:path w="10" h="32">
                <a:moveTo>
                  <a:pt x="10" y="32"/>
                </a:moveTo>
                <a:lnTo>
                  <a:pt x="10" y="16"/>
                </a:lnTo>
                <a:lnTo>
                  <a:pt x="0" y="16"/>
                </a:lnTo>
                <a:lnTo>
                  <a:pt x="0" y="0"/>
                </a:lnTo>
              </a:path>
            </a:pathLst>
          </a:custGeom>
          <a:noFill/>
          <a:ln w="17463">
            <a:solidFill>
              <a:srgbClr val="000000"/>
            </a:solidFill>
            <a:prstDash val="solid"/>
            <a:round/>
            <a:headEnd/>
            <a:tailEnd/>
          </a:ln>
        </p:spPr>
        <p:txBody>
          <a:bodyPr/>
          <a:lstStyle/>
          <a:p>
            <a:endParaRPr lang="en-US"/>
          </a:p>
        </p:txBody>
      </p:sp>
      <p:sp>
        <p:nvSpPr>
          <p:cNvPr id="19550" name="Freeform 96"/>
          <p:cNvSpPr>
            <a:spLocks/>
          </p:cNvSpPr>
          <p:nvPr/>
        </p:nvSpPr>
        <p:spPr bwMode="auto">
          <a:xfrm>
            <a:off x="6678613" y="4273550"/>
            <a:ext cx="169862" cy="544513"/>
          </a:xfrm>
          <a:custGeom>
            <a:avLst/>
            <a:gdLst>
              <a:gd name="T0" fmla="*/ 0 w 10"/>
              <a:gd name="T1" fmla="*/ 32 h 32"/>
              <a:gd name="T2" fmla="*/ 0 w 10"/>
              <a:gd name="T3" fmla="*/ 16 h 32"/>
              <a:gd name="T4" fmla="*/ 10 w 10"/>
              <a:gd name="T5" fmla="*/ 16 h 32"/>
              <a:gd name="T6" fmla="*/ 10 w 10"/>
              <a:gd name="T7" fmla="*/ 0 h 32"/>
              <a:gd name="T8" fmla="*/ 0 60000 65536"/>
              <a:gd name="T9" fmla="*/ 0 60000 65536"/>
              <a:gd name="T10" fmla="*/ 0 60000 65536"/>
              <a:gd name="T11" fmla="*/ 0 60000 65536"/>
              <a:gd name="T12" fmla="*/ 0 w 10"/>
              <a:gd name="T13" fmla="*/ 0 h 32"/>
              <a:gd name="T14" fmla="*/ 10 w 10"/>
              <a:gd name="T15" fmla="*/ 32 h 32"/>
            </a:gdLst>
            <a:ahLst/>
            <a:cxnLst>
              <a:cxn ang="T8">
                <a:pos x="T0" y="T1"/>
              </a:cxn>
              <a:cxn ang="T9">
                <a:pos x="T2" y="T3"/>
              </a:cxn>
              <a:cxn ang="T10">
                <a:pos x="T4" y="T5"/>
              </a:cxn>
              <a:cxn ang="T11">
                <a:pos x="T6" y="T7"/>
              </a:cxn>
            </a:cxnLst>
            <a:rect l="T12" t="T13" r="T14" b="T15"/>
            <a:pathLst>
              <a:path w="10" h="32">
                <a:moveTo>
                  <a:pt x="0" y="32"/>
                </a:moveTo>
                <a:lnTo>
                  <a:pt x="0" y="16"/>
                </a:lnTo>
                <a:lnTo>
                  <a:pt x="10" y="16"/>
                </a:lnTo>
                <a:lnTo>
                  <a:pt x="10" y="0"/>
                </a:lnTo>
              </a:path>
            </a:pathLst>
          </a:custGeom>
          <a:noFill/>
          <a:ln w="17463">
            <a:solidFill>
              <a:srgbClr val="000000"/>
            </a:solidFill>
            <a:prstDash val="solid"/>
            <a:round/>
            <a:headEnd/>
            <a:tailEnd/>
          </a:ln>
        </p:spPr>
        <p:txBody>
          <a:bodyPr/>
          <a:lstStyle/>
          <a:p>
            <a:endParaRPr lang="en-US"/>
          </a:p>
        </p:txBody>
      </p:sp>
      <p:sp>
        <p:nvSpPr>
          <p:cNvPr id="19551" name="Rectangle 97"/>
          <p:cNvSpPr>
            <a:spLocks noChangeArrowheads="1"/>
          </p:cNvSpPr>
          <p:nvPr/>
        </p:nvSpPr>
        <p:spPr bwMode="auto">
          <a:xfrm>
            <a:off x="6083300" y="4852988"/>
            <a:ext cx="823913" cy="182562"/>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a:rPr>
              <a:t>Sense / Write</a:t>
            </a:r>
            <a:endParaRPr lang="en-CA" sz="2400">
              <a:latin typeface="Corbel" pitchFamily="34" charset="0"/>
            </a:endParaRPr>
          </a:p>
        </p:txBody>
      </p:sp>
      <p:sp>
        <p:nvSpPr>
          <p:cNvPr id="19552" name="Rectangle 98"/>
          <p:cNvSpPr>
            <a:spLocks noChangeArrowheads="1"/>
          </p:cNvSpPr>
          <p:nvPr/>
        </p:nvSpPr>
        <p:spPr bwMode="auto">
          <a:xfrm>
            <a:off x="5962650" y="4818063"/>
            <a:ext cx="1073150" cy="460375"/>
          </a:xfrm>
          <a:prstGeom prst="rect">
            <a:avLst/>
          </a:prstGeom>
          <a:noFill/>
          <a:ln w="17526">
            <a:solidFill>
              <a:schemeClr val="tx1"/>
            </a:solidFill>
            <a:miter lim="800000"/>
            <a:headEnd/>
            <a:tailEnd/>
          </a:ln>
        </p:spPr>
        <p:txBody>
          <a:bodyPr/>
          <a:lstStyle/>
          <a:p>
            <a:endParaRPr lang="en-US">
              <a:latin typeface="Corbel" pitchFamily="34" charset="0"/>
            </a:endParaRPr>
          </a:p>
        </p:txBody>
      </p:sp>
      <p:sp>
        <p:nvSpPr>
          <p:cNvPr id="19553" name="Rectangle 99"/>
          <p:cNvSpPr>
            <a:spLocks noChangeArrowheads="1"/>
          </p:cNvSpPr>
          <p:nvPr/>
        </p:nvSpPr>
        <p:spPr bwMode="auto">
          <a:xfrm>
            <a:off x="6303963" y="4989513"/>
            <a:ext cx="392112" cy="182562"/>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a:rPr>
              <a:t>circuit</a:t>
            </a:r>
            <a:endParaRPr lang="en-CA" sz="2400">
              <a:latin typeface="Corbel" pitchFamily="34" charset="0"/>
            </a:endParaRPr>
          </a:p>
        </p:txBody>
      </p:sp>
      <p:sp>
        <p:nvSpPr>
          <p:cNvPr id="19554" name="Line 100"/>
          <p:cNvSpPr>
            <a:spLocks noChangeShapeType="1"/>
          </p:cNvSpPr>
          <p:nvPr/>
        </p:nvSpPr>
        <p:spPr bwMode="auto">
          <a:xfrm flipV="1">
            <a:off x="3767138" y="3592513"/>
            <a:ext cx="1587" cy="681037"/>
          </a:xfrm>
          <a:prstGeom prst="line">
            <a:avLst/>
          </a:prstGeom>
          <a:noFill/>
          <a:ln w="17463">
            <a:solidFill>
              <a:srgbClr val="000000"/>
            </a:solidFill>
            <a:round/>
            <a:headEnd/>
            <a:tailEnd/>
          </a:ln>
        </p:spPr>
        <p:txBody>
          <a:bodyPr/>
          <a:lstStyle/>
          <a:p>
            <a:endParaRPr lang="en-US"/>
          </a:p>
        </p:txBody>
      </p:sp>
      <p:sp>
        <p:nvSpPr>
          <p:cNvPr id="19555" name="Line 101"/>
          <p:cNvSpPr>
            <a:spLocks noChangeShapeType="1"/>
          </p:cNvSpPr>
          <p:nvPr/>
        </p:nvSpPr>
        <p:spPr bwMode="auto">
          <a:xfrm flipV="1">
            <a:off x="3052763" y="3592513"/>
            <a:ext cx="1587" cy="681037"/>
          </a:xfrm>
          <a:prstGeom prst="line">
            <a:avLst/>
          </a:prstGeom>
          <a:noFill/>
          <a:ln w="17463">
            <a:solidFill>
              <a:srgbClr val="000000"/>
            </a:solidFill>
            <a:round/>
            <a:headEnd/>
            <a:tailEnd/>
          </a:ln>
        </p:spPr>
        <p:txBody>
          <a:bodyPr/>
          <a:lstStyle/>
          <a:p>
            <a:endParaRPr lang="en-US"/>
          </a:p>
        </p:txBody>
      </p:sp>
      <p:sp>
        <p:nvSpPr>
          <p:cNvPr id="19556" name="Line 102"/>
          <p:cNvSpPr>
            <a:spLocks noChangeShapeType="1"/>
          </p:cNvSpPr>
          <p:nvPr/>
        </p:nvSpPr>
        <p:spPr bwMode="auto">
          <a:xfrm flipV="1">
            <a:off x="4737100" y="3592513"/>
            <a:ext cx="1588" cy="681037"/>
          </a:xfrm>
          <a:prstGeom prst="line">
            <a:avLst/>
          </a:prstGeom>
          <a:noFill/>
          <a:ln w="17463">
            <a:solidFill>
              <a:srgbClr val="000000"/>
            </a:solidFill>
            <a:round/>
            <a:headEnd/>
            <a:tailEnd/>
          </a:ln>
        </p:spPr>
        <p:txBody>
          <a:bodyPr/>
          <a:lstStyle/>
          <a:p>
            <a:endParaRPr lang="en-US"/>
          </a:p>
        </p:txBody>
      </p:sp>
      <p:sp>
        <p:nvSpPr>
          <p:cNvPr id="19557" name="Line 103"/>
          <p:cNvSpPr>
            <a:spLocks noChangeShapeType="1"/>
          </p:cNvSpPr>
          <p:nvPr/>
        </p:nvSpPr>
        <p:spPr bwMode="auto">
          <a:xfrm flipV="1">
            <a:off x="5435600" y="3592513"/>
            <a:ext cx="1588" cy="681037"/>
          </a:xfrm>
          <a:prstGeom prst="line">
            <a:avLst/>
          </a:prstGeom>
          <a:noFill/>
          <a:ln w="17463">
            <a:solidFill>
              <a:srgbClr val="000000"/>
            </a:solidFill>
            <a:round/>
            <a:headEnd/>
            <a:tailEnd/>
          </a:ln>
        </p:spPr>
        <p:txBody>
          <a:bodyPr/>
          <a:lstStyle/>
          <a:p>
            <a:endParaRPr lang="en-US"/>
          </a:p>
        </p:txBody>
      </p:sp>
      <p:sp>
        <p:nvSpPr>
          <p:cNvPr id="19558" name="Line 104"/>
          <p:cNvSpPr>
            <a:spLocks noChangeShapeType="1"/>
          </p:cNvSpPr>
          <p:nvPr/>
        </p:nvSpPr>
        <p:spPr bwMode="auto">
          <a:xfrm flipV="1">
            <a:off x="6149975" y="3592513"/>
            <a:ext cx="1588" cy="681037"/>
          </a:xfrm>
          <a:prstGeom prst="line">
            <a:avLst/>
          </a:prstGeom>
          <a:noFill/>
          <a:ln w="17463">
            <a:solidFill>
              <a:srgbClr val="000000"/>
            </a:solidFill>
            <a:round/>
            <a:headEnd/>
            <a:tailEnd/>
          </a:ln>
        </p:spPr>
        <p:txBody>
          <a:bodyPr/>
          <a:lstStyle/>
          <a:p>
            <a:endParaRPr lang="en-US"/>
          </a:p>
        </p:txBody>
      </p:sp>
      <p:sp>
        <p:nvSpPr>
          <p:cNvPr id="19559" name="Line 105"/>
          <p:cNvSpPr>
            <a:spLocks noChangeShapeType="1"/>
          </p:cNvSpPr>
          <p:nvPr/>
        </p:nvSpPr>
        <p:spPr bwMode="auto">
          <a:xfrm flipV="1">
            <a:off x="6848475" y="2128838"/>
            <a:ext cx="1588" cy="885825"/>
          </a:xfrm>
          <a:prstGeom prst="line">
            <a:avLst/>
          </a:prstGeom>
          <a:noFill/>
          <a:ln w="17463">
            <a:solidFill>
              <a:srgbClr val="000000"/>
            </a:solidFill>
            <a:round/>
            <a:headEnd/>
            <a:tailEnd/>
          </a:ln>
        </p:spPr>
        <p:txBody>
          <a:bodyPr/>
          <a:lstStyle/>
          <a:p>
            <a:endParaRPr lang="en-US"/>
          </a:p>
        </p:txBody>
      </p:sp>
      <p:sp>
        <p:nvSpPr>
          <p:cNvPr id="19560" name="Line 106"/>
          <p:cNvSpPr>
            <a:spLocks noChangeShapeType="1"/>
          </p:cNvSpPr>
          <p:nvPr/>
        </p:nvSpPr>
        <p:spPr bwMode="auto">
          <a:xfrm flipV="1">
            <a:off x="6149975" y="2128838"/>
            <a:ext cx="1588" cy="885825"/>
          </a:xfrm>
          <a:prstGeom prst="line">
            <a:avLst/>
          </a:prstGeom>
          <a:noFill/>
          <a:ln w="17463">
            <a:solidFill>
              <a:srgbClr val="000000"/>
            </a:solidFill>
            <a:round/>
            <a:headEnd/>
            <a:tailEnd/>
          </a:ln>
        </p:spPr>
        <p:txBody>
          <a:bodyPr/>
          <a:lstStyle/>
          <a:p>
            <a:endParaRPr lang="en-US"/>
          </a:p>
        </p:txBody>
      </p:sp>
      <p:sp>
        <p:nvSpPr>
          <p:cNvPr id="19561" name="Line 107"/>
          <p:cNvSpPr>
            <a:spLocks noChangeShapeType="1"/>
          </p:cNvSpPr>
          <p:nvPr/>
        </p:nvSpPr>
        <p:spPr bwMode="auto">
          <a:xfrm flipV="1">
            <a:off x="5435600" y="2128838"/>
            <a:ext cx="1588" cy="885825"/>
          </a:xfrm>
          <a:prstGeom prst="line">
            <a:avLst/>
          </a:prstGeom>
          <a:noFill/>
          <a:ln w="17463">
            <a:solidFill>
              <a:srgbClr val="000000"/>
            </a:solidFill>
            <a:round/>
            <a:headEnd/>
            <a:tailEnd/>
          </a:ln>
        </p:spPr>
        <p:txBody>
          <a:bodyPr/>
          <a:lstStyle/>
          <a:p>
            <a:endParaRPr lang="en-US"/>
          </a:p>
        </p:txBody>
      </p:sp>
      <p:sp>
        <p:nvSpPr>
          <p:cNvPr id="19562" name="Line 108"/>
          <p:cNvSpPr>
            <a:spLocks noChangeShapeType="1"/>
          </p:cNvSpPr>
          <p:nvPr/>
        </p:nvSpPr>
        <p:spPr bwMode="auto">
          <a:xfrm flipV="1">
            <a:off x="4737100" y="2128838"/>
            <a:ext cx="1588" cy="885825"/>
          </a:xfrm>
          <a:prstGeom prst="line">
            <a:avLst/>
          </a:prstGeom>
          <a:noFill/>
          <a:ln w="17463">
            <a:solidFill>
              <a:srgbClr val="000000"/>
            </a:solidFill>
            <a:round/>
            <a:headEnd/>
            <a:tailEnd/>
          </a:ln>
        </p:spPr>
        <p:txBody>
          <a:bodyPr/>
          <a:lstStyle/>
          <a:p>
            <a:endParaRPr lang="en-US"/>
          </a:p>
        </p:txBody>
      </p:sp>
      <p:sp>
        <p:nvSpPr>
          <p:cNvPr id="19563" name="Line 109"/>
          <p:cNvSpPr>
            <a:spLocks noChangeShapeType="1"/>
          </p:cNvSpPr>
          <p:nvPr/>
        </p:nvSpPr>
        <p:spPr bwMode="auto">
          <a:xfrm flipV="1">
            <a:off x="3767138" y="2128838"/>
            <a:ext cx="1587" cy="885825"/>
          </a:xfrm>
          <a:prstGeom prst="line">
            <a:avLst/>
          </a:prstGeom>
          <a:noFill/>
          <a:ln w="17463">
            <a:solidFill>
              <a:srgbClr val="000000"/>
            </a:solidFill>
            <a:round/>
            <a:headEnd/>
            <a:tailEnd/>
          </a:ln>
        </p:spPr>
        <p:txBody>
          <a:bodyPr/>
          <a:lstStyle/>
          <a:p>
            <a:endParaRPr lang="en-US"/>
          </a:p>
        </p:txBody>
      </p:sp>
      <p:sp>
        <p:nvSpPr>
          <p:cNvPr id="19564" name="Line 110"/>
          <p:cNvSpPr>
            <a:spLocks noChangeShapeType="1"/>
          </p:cNvSpPr>
          <p:nvPr/>
        </p:nvSpPr>
        <p:spPr bwMode="auto">
          <a:xfrm flipV="1">
            <a:off x="3052763" y="2128838"/>
            <a:ext cx="1587" cy="885825"/>
          </a:xfrm>
          <a:prstGeom prst="line">
            <a:avLst/>
          </a:prstGeom>
          <a:noFill/>
          <a:ln w="17463">
            <a:solidFill>
              <a:srgbClr val="000000"/>
            </a:solidFill>
            <a:round/>
            <a:headEnd/>
            <a:tailEnd/>
          </a:ln>
        </p:spPr>
        <p:txBody>
          <a:bodyPr/>
          <a:lstStyle/>
          <a:p>
            <a:endParaRPr lang="en-US"/>
          </a:p>
        </p:txBody>
      </p:sp>
      <p:sp>
        <p:nvSpPr>
          <p:cNvPr id="19565" name="Freeform 111"/>
          <p:cNvSpPr>
            <a:spLocks/>
          </p:cNvSpPr>
          <p:nvPr/>
        </p:nvSpPr>
        <p:spPr bwMode="auto">
          <a:xfrm>
            <a:off x="3376613" y="5686425"/>
            <a:ext cx="50800" cy="101600"/>
          </a:xfrm>
          <a:custGeom>
            <a:avLst/>
            <a:gdLst>
              <a:gd name="T0" fmla="*/ 0 w 3"/>
              <a:gd name="T1" fmla="*/ 0 h 6"/>
              <a:gd name="T2" fmla="*/ 1 w 3"/>
              <a:gd name="T3" fmla="*/ 6 h 6"/>
              <a:gd name="T4" fmla="*/ 3 w 3"/>
              <a:gd name="T5" fmla="*/ 0 h 6"/>
              <a:gd name="T6" fmla="*/ 1 w 3"/>
              <a:gd name="T7" fmla="*/ 0 h 6"/>
              <a:gd name="T8" fmla="*/ 0 w 3"/>
              <a:gd name="T9" fmla="*/ 0 h 6"/>
              <a:gd name="T10" fmla="*/ 0 60000 65536"/>
              <a:gd name="T11" fmla="*/ 0 60000 65536"/>
              <a:gd name="T12" fmla="*/ 0 60000 65536"/>
              <a:gd name="T13" fmla="*/ 0 60000 65536"/>
              <a:gd name="T14" fmla="*/ 0 60000 65536"/>
              <a:gd name="T15" fmla="*/ 0 w 3"/>
              <a:gd name="T16" fmla="*/ 0 h 6"/>
              <a:gd name="T17" fmla="*/ 3 w 3"/>
              <a:gd name="T18" fmla="*/ 6 h 6"/>
            </a:gdLst>
            <a:ahLst/>
            <a:cxnLst>
              <a:cxn ang="T10">
                <a:pos x="T0" y="T1"/>
              </a:cxn>
              <a:cxn ang="T11">
                <a:pos x="T2" y="T3"/>
              </a:cxn>
              <a:cxn ang="T12">
                <a:pos x="T4" y="T5"/>
              </a:cxn>
              <a:cxn ang="T13">
                <a:pos x="T6" y="T7"/>
              </a:cxn>
              <a:cxn ang="T14">
                <a:pos x="T8" y="T9"/>
              </a:cxn>
            </a:cxnLst>
            <a:rect l="T15" t="T16" r="T17" b="T18"/>
            <a:pathLst>
              <a:path w="3" h="6">
                <a:moveTo>
                  <a:pt x="0" y="0"/>
                </a:moveTo>
                <a:lnTo>
                  <a:pt x="1" y="6"/>
                </a:lnTo>
                <a:lnTo>
                  <a:pt x="3" y="0"/>
                </a:lnTo>
                <a:lnTo>
                  <a:pt x="1" y="0"/>
                </a:lnTo>
                <a:lnTo>
                  <a:pt x="0" y="0"/>
                </a:lnTo>
              </a:path>
            </a:pathLst>
          </a:custGeom>
          <a:noFill/>
          <a:ln w="17463">
            <a:solidFill>
              <a:srgbClr val="000000"/>
            </a:solidFill>
            <a:prstDash val="solid"/>
            <a:round/>
            <a:headEnd/>
            <a:tailEnd/>
          </a:ln>
        </p:spPr>
        <p:txBody>
          <a:bodyPr/>
          <a:lstStyle/>
          <a:p>
            <a:endParaRPr lang="en-US"/>
          </a:p>
        </p:txBody>
      </p:sp>
      <p:sp>
        <p:nvSpPr>
          <p:cNvPr id="19566" name="Freeform 112"/>
          <p:cNvSpPr>
            <a:spLocks/>
          </p:cNvSpPr>
          <p:nvPr/>
        </p:nvSpPr>
        <p:spPr bwMode="auto">
          <a:xfrm>
            <a:off x="3376613" y="5686425"/>
            <a:ext cx="50800" cy="101600"/>
          </a:xfrm>
          <a:custGeom>
            <a:avLst/>
            <a:gdLst>
              <a:gd name="T0" fmla="*/ 0 w 32"/>
              <a:gd name="T1" fmla="*/ 0 h 64"/>
              <a:gd name="T2" fmla="*/ 10 w 32"/>
              <a:gd name="T3" fmla="*/ 64 h 64"/>
              <a:gd name="T4" fmla="*/ 32 w 32"/>
              <a:gd name="T5" fmla="*/ 0 h 64"/>
              <a:gd name="T6" fmla="*/ 10 w 32"/>
              <a:gd name="T7" fmla="*/ 0 h 64"/>
              <a:gd name="T8" fmla="*/ 0 w 32"/>
              <a:gd name="T9" fmla="*/ 0 h 64"/>
              <a:gd name="T10" fmla="*/ 0 60000 65536"/>
              <a:gd name="T11" fmla="*/ 0 60000 65536"/>
              <a:gd name="T12" fmla="*/ 0 60000 65536"/>
              <a:gd name="T13" fmla="*/ 0 60000 65536"/>
              <a:gd name="T14" fmla="*/ 0 60000 65536"/>
              <a:gd name="T15" fmla="*/ 0 w 32"/>
              <a:gd name="T16" fmla="*/ 0 h 64"/>
              <a:gd name="T17" fmla="*/ 32 w 32"/>
              <a:gd name="T18" fmla="*/ 64 h 64"/>
            </a:gdLst>
            <a:ahLst/>
            <a:cxnLst>
              <a:cxn ang="T10">
                <a:pos x="T0" y="T1"/>
              </a:cxn>
              <a:cxn ang="T11">
                <a:pos x="T2" y="T3"/>
              </a:cxn>
              <a:cxn ang="T12">
                <a:pos x="T4" y="T5"/>
              </a:cxn>
              <a:cxn ang="T13">
                <a:pos x="T6" y="T7"/>
              </a:cxn>
              <a:cxn ang="T14">
                <a:pos x="T8" y="T9"/>
              </a:cxn>
            </a:cxnLst>
            <a:rect l="T15" t="T16" r="T17" b="T18"/>
            <a:pathLst>
              <a:path w="32" h="64">
                <a:moveTo>
                  <a:pt x="0" y="0"/>
                </a:moveTo>
                <a:lnTo>
                  <a:pt x="10" y="64"/>
                </a:lnTo>
                <a:lnTo>
                  <a:pt x="32" y="0"/>
                </a:lnTo>
                <a:lnTo>
                  <a:pt x="10" y="0"/>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19567" name="Line 113"/>
          <p:cNvSpPr>
            <a:spLocks noChangeShapeType="1"/>
          </p:cNvSpPr>
          <p:nvPr/>
        </p:nvSpPr>
        <p:spPr bwMode="auto">
          <a:xfrm flipV="1">
            <a:off x="3392488" y="5534025"/>
            <a:ext cx="1587" cy="152400"/>
          </a:xfrm>
          <a:prstGeom prst="line">
            <a:avLst/>
          </a:prstGeom>
          <a:noFill/>
          <a:ln w="17463">
            <a:solidFill>
              <a:srgbClr val="000000"/>
            </a:solidFill>
            <a:round/>
            <a:headEnd/>
            <a:tailEnd/>
          </a:ln>
        </p:spPr>
        <p:txBody>
          <a:bodyPr/>
          <a:lstStyle/>
          <a:p>
            <a:endParaRPr lang="en-US"/>
          </a:p>
        </p:txBody>
      </p:sp>
      <p:sp>
        <p:nvSpPr>
          <p:cNvPr id="19568" name="Freeform 114"/>
          <p:cNvSpPr>
            <a:spLocks/>
          </p:cNvSpPr>
          <p:nvPr/>
        </p:nvSpPr>
        <p:spPr bwMode="auto">
          <a:xfrm>
            <a:off x="6473825" y="5686425"/>
            <a:ext cx="34925" cy="101600"/>
          </a:xfrm>
          <a:custGeom>
            <a:avLst/>
            <a:gdLst>
              <a:gd name="T0" fmla="*/ 0 w 2"/>
              <a:gd name="T1" fmla="*/ 0 h 6"/>
              <a:gd name="T2" fmla="*/ 1 w 2"/>
              <a:gd name="T3" fmla="*/ 6 h 6"/>
              <a:gd name="T4" fmla="*/ 2 w 2"/>
              <a:gd name="T5" fmla="*/ 0 h 6"/>
              <a:gd name="T6" fmla="*/ 1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7463">
            <a:solidFill>
              <a:srgbClr val="000000"/>
            </a:solidFill>
            <a:prstDash val="solid"/>
            <a:round/>
            <a:headEnd/>
            <a:tailEnd/>
          </a:ln>
        </p:spPr>
        <p:txBody>
          <a:bodyPr/>
          <a:lstStyle/>
          <a:p>
            <a:endParaRPr lang="en-US"/>
          </a:p>
        </p:txBody>
      </p:sp>
      <p:sp>
        <p:nvSpPr>
          <p:cNvPr id="19569" name="Freeform 115"/>
          <p:cNvSpPr>
            <a:spLocks/>
          </p:cNvSpPr>
          <p:nvPr/>
        </p:nvSpPr>
        <p:spPr bwMode="auto">
          <a:xfrm>
            <a:off x="6473825" y="5686425"/>
            <a:ext cx="34925" cy="101600"/>
          </a:xfrm>
          <a:custGeom>
            <a:avLst/>
            <a:gdLst>
              <a:gd name="T0" fmla="*/ 0 w 22"/>
              <a:gd name="T1" fmla="*/ 0 h 64"/>
              <a:gd name="T2" fmla="*/ 11 w 22"/>
              <a:gd name="T3" fmla="*/ 64 h 64"/>
              <a:gd name="T4" fmla="*/ 22 w 22"/>
              <a:gd name="T5" fmla="*/ 0 h 64"/>
              <a:gd name="T6" fmla="*/ 11 w 22"/>
              <a:gd name="T7" fmla="*/ 0 h 64"/>
              <a:gd name="T8" fmla="*/ 0 w 22"/>
              <a:gd name="T9" fmla="*/ 0 h 64"/>
              <a:gd name="T10" fmla="*/ 0 60000 65536"/>
              <a:gd name="T11" fmla="*/ 0 60000 65536"/>
              <a:gd name="T12" fmla="*/ 0 60000 65536"/>
              <a:gd name="T13" fmla="*/ 0 60000 65536"/>
              <a:gd name="T14" fmla="*/ 0 60000 65536"/>
              <a:gd name="T15" fmla="*/ 0 w 22"/>
              <a:gd name="T16" fmla="*/ 0 h 64"/>
              <a:gd name="T17" fmla="*/ 22 w 22"/>
              <a:gd name="T18" fmla="*/ 64 h 64"/>
            </a:gdLst>
            <a:ahLst/>
            <a:cxnLst>
              <a:cxn ang="T10">
                <a:pos x="T0" y="T1"/>
              </a:cxn>
              <a:cxn ang="T11">
                <a:pos x="T2" y="T3"/>
              </a:cxn>
              <a:cxn ang="T12">
                <a:pos x="T4" y="T5"/>
              </a:cxn>
              <a:cxn ang="T13">
                <a:pos x="T6" y="T7"/>
              </a:cxn>
              <a:cxn ang="T14">
                <a:pos x="T8" y="T9"/>
              </a:cxn>
            </a:cxnLst>
            <a:rect l="T15" t="T16" r="T17" b="T18"/>
            <a:pathLst>
              <a:path w="22" h="64">
                <a:moveTo>
                  <a:pt x="0" y="0"/>
                </a:moveTo>
                <a:lnTo>
                  <a:pt x="11" y="64"/>
                </a:lnTo>
                <a:lnTo>
                  <a:pt x="22" y="0"/>
                </a:lnTo>
                <a:lnTo>
                  <a:pt x="11" y="0"/>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19570" name="Line 116"/>
          <p:cNvSpPr>
            <a:spLocks noChangeShapeType="1"/>
          </p:cNvSpPr>
          <p:nvPr/>
        </p:nvSpPr>
        <p:spPr bwMode="auto">
          <a:xfrm flipV="1">
            <a:off x="6491288" y="5534025"/>
            <a:ext cx="1587" cy="152400"/>
          </a:xfrm>
          <a:prstGeom prst="line">
            <a:avLst/>
          </a:prstGeom>
          <a:noFill/>
          <a:ln w="17463">
            <a:solidFill>
              <a:srgbClr val="000000"/>
            </a:solidFill>
            <a:round/>
            <a:headEnd/>
            <a:tailEnd/>
          </a:ln>
        </p:spPr>
        <p:txBody>
          <a:bodyPr/>
          <a:lstStyle/>
          <a:p>
            <a:endParaRPr lang="en-US"/>
          </a:p>
        </p:txBody>
      </p:sp>
      <p:sp>
        <p:nvSpPr>
          <p:cNvPr id="19571" name="Freeform 117"/>
          <p:cNvSpPr>
            <a:spLocks/>
          </p:cNvSpPr>
          <p:nvPr/>
        </p:nvSpPr>
        <p:spPr bwMode="auto">
          <a:xfrm>
            <a:off x="5060950" y="5686425"/>
            <a:ext cx="34925" cy="101600"/>
          </a:xfrm>
          <a:custGeom>
            <a:avLst/>
            <a:gdLst>
              <a:gd name="T0" fmla="*/ 0 w 2"/>
              <a:gd name="T1" fmla="*/ 0 h 6"/>
              <a:gd name="T2" fmla="*/ 1 w 2"/>
              <a:gd name="T3" fmla="*/ 6 h 6"/>
              <a:gd name="T4" fmla="*/ 2 w 2"/>
              <a:gd name="T5" fmla="*/ 0 h 6"/>
              <a:gd name="T6" fmla="*/ 1 w 2"/>
              <a:gd name="T7" fmla="*/ 0 h 6"/>
              <a:gd name="T8" fmla="*/ 0 w 2"/>
              <a:gd name="T9" fmla="*/ 0 h 6"/>
              <a:gd name="T10" fmla="*/ 0 60000 65536"/>
              <a:gd name="T11" fmla="*/ 0 60000 65536"/>
              <a:gd name="T12" fmla="*/ 0 60000 65536"/>
              <a:gd name="T13" fmla="*/ 0 60000 65536"/>
              <a:gd name="T14" fmla="*/ 0 60000 65536"/>
              <a:gd name="T15" fmla="*/ 0 w 2"/>
              <a:gd name="T16" fmla="*/ 0 h 6"/>
              <a:gd name="T17" fmla="*/ 2 w 2"/>
              <a:gd name="T18" fmla="*/ 6 h 6"/>
            </a:gdLst>
            <a:ahLst/>
            <a:cxnLst>
              <a:cxn ang="T10">
                <a:pos x="T0" y="T1"/>
              </a:cxn>
              <a:cxn ang="T11">
                <a:pos x="T2" y="T3"/>
              </a:cxn>
              <a:cxn ang="T12">
                <a:pos x="T4" y="T5"/>
              </a:cxn>
              <a:cxn ang="T13">
                <a:pos x="T6" y="T7"/>
              </a:cxn>
              <a:cxn ang="T14">
                <a:pos x="T8" y="T9"/>
              </a:cxn>
            </a:cxnLst>
            <a:rect l="T15" t="T16" r="T17" b="T18"/>
            <a:pathLst>
              <a:path w="2" h="6">
                <a:moveTo>
                  <a:pt x="0" y="0"/>
                </a:moveTo>
                <a:lnTo>
                  <a:pt x="1" y="6"/>
                </a:lnTo>
                <a:lnTo>
                  <a:pt x="2" y="0"/>
                </a:lnTo>
                <a:lnTo>
                  <a:pt x="1" y="0"/>
                </a:lnTo>
                <a:lnTo>
                  <a:pt x="0" y="0"/>
                </a:lnTo>
              </a:path>
            </a:pathLst>
          </a:custGeom>
          <a:noFill/>
          <a:ln w="17463">
            <a:solidFill>
              <a:srgbClr val="000000"/>
            </a:solidFill>
            <a:prstDash val="solid"/>
            <a:round/>
            <a:headEnd/>
            <a:tailEnd/>
          </a:ln>
        </p:spPr>
        <p:txBody>
          <a:bodyPr/>
          <a:lstStyle/>
          <a:p>
            <a:endParaRPr lang="en-US"/>
          </a:p>
        </p:txBody>
      </p:sp>
      <p:sp>
        <p:nvSpPr>
          <p:cNvPr id="19572" name="Freeform 118"/>
          <p:cNvSpPr>
            <a:spLocks/>
          </p:cNvSpPr>
          <p:nvPr/>
        </p:nvSpPr>
        <p:spPr bwMode="auto">
          <a:xfrm>
            <a:off x="5060950" y="5686425"/>
            <a:ext cx="34925" cy="101600"/>
          </a:xfrm>
          <a:custGeom>
            <a:avLst/>
            <a:gdLst>
              <a:gd name="T0" fmla="*/ 0 w 22"/>
              <a:gd name="T1" fmla="*/ 0 h 64"/>
              <a:gd name="T2" fmla="*/ 11 w 22"/>
              <a:gd name="T3" fmla="*/ 64 h 64"/>
              <a:gd name="T4" fmla="*/ 22 w 22"/>
              <a:gd name="T5" fmla="*/ 0 h 64"/>
              <a:gd name="T6" fmla="*/ 11 w 22"/>
              <a:gd name="T7" fmla="*/ 0 h 64"/>
              <a:gd name="T8" fmla="*/ 0 w 22"/>
              <a:gd name="T9" fmla="*/ 0 h 64"/>
              <a:gd name="T10" fmla="*/ 0 60000 65536"/>
              <a:gd name="T11" fmla="*/ 0 60000 65536"/>
              <a:gd name="T12" fmla="*/ 0 60000 65536"/>
              <a:gd name="T13" fmla="*/ 0 60000 65536"/>
              <a:gd name="T14" fmla="*/ 0 60000 65536"/>
              <a:gd name="T15" fmla="*/ 0 w 22"/>
              <a:gd name="T16" fmla="*/ 0 h 64"/>
              <a:gd name="T17" fmla="*/ 22 w 22"/>
              <a:gd name="T18" fmla="*/ 64 h 64"/>
            </a:gdLst>
            <a:ahLst/>
            <a:cxnLst>
              <a:cxn ang="T10">
                <a:pos x="T0" y="T1"/>
              </a:cxn>
              <a:cxn ang="T11">
                <a:pos x="T2" y="T3"/>
              </a:cxn>
              <a:cxn ang="T12">
                <a:pos x="T4" y="T5"/>
              </a:cxn>
              <a:cxn ang="T13">
                <a:pos x="T6" y="T7"/>
              </a:cxn>
              <a:cxn ang="T14">
                <a:pos x="T8" y="T9"/>
              </a:cxn>
            </a:cxnLst>
            <a:rect l="T15" t="T16" r="T17" b="T18"/>
            <a:pathLst>
              <a:path w="22" h="64">
                <a:moveTo>
                  <a:pt x="0" y="0"/>
                </a:moveTo>
                <a:lnTo>
                  <a:pt x="11" y="64"/>
                </a:lnTo>
                <a:lnTo>
                  <a:pt x="22" y="0"/>
                </a:lnTo>
                <a:lnTo>
                  <a:pt x="11" y="0"/>
                </a:lnTo>
                <a:lnTo>
                  <a:pt x="0" y="0"/>
                </a:lnTo>
                <a:close/>
              </a:path>
            </a:pathLst>
          </a:custGeom>
          <a:solidFill>
            <a:srgbClr val="000000"/>
          </a:solidFill>
          <a:ln w="0">
            <a:solidFill>
              <a:srgbClr val="000000"/>
            </a:solidFill>
            <a:prstDash val="solid"/>
            <a:round/>
            <a:headEnd/>
            <a:tailEnd/>
          </a:ln>
        </p:spPr>
        <p:txBody>
          <a:bodyPr/>
          <a:lstStyle/>
          <a:p>
            <a:endParaRPr lang="en-US"/>
          </a:p>
        </p:txBody>
      </p:sp>
      <p:sp>
        <p:nvSpPr>
          <p:cNvPr id="19573" name="Line 119"/>
          <p:cNvSpPr>
            <a:spLocks noChangeShapeType="1"/>
          </p:cNvSpPr>
          <p:nvPr/>
        </p:nvSpPr>
        <p:spPr bwMode="auto">
          <a:xfrm flipV="1">
            <a:off x="5078413" y="5534025"/>
            <a:ext cx="1587" cy="152400"/>
          </a:xfrm>
          <a:prstGeom prst="line">
            <a:avLst/>
          </a:prstGeom>
          <a:noFill/>
          <a:ln w="17463">
            <a:solidFill>
              <a:srgbClr val="000000"/>
            </a:solidFill>
            <a:round/>
            <a:headEnd/>
            <a:tailEnd/>
          </a:ln>
        </p:spPr>
        <p:txBody>
          <a:bodyPr/>
          <a:lstStyle/>
          <a:p>
            <a:endParaRPr lang="en-US"/>
          </a:p>
        </p:txBody>
      </p:sp>
      <p:sp>
        <p:nvSpPr>
          <p:cNvPr id="19574" name="Rectangle 120"/>
          <p:cNvSpPr>
            <a:spLocks noChangeArrowheads="1"/>
          </p:cNvSpPr>
          <p:nvPr/>
        </p:nvSpPr>
        <p:spPr bwMode="auto">
          <a:xfrm>
            <a:off x="1600200" y="5840413"/>
            <a:ext cx="641350" cy="182562"/>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a:rPr>
              <a:t>Data input</a:t>
            </a:r>
            <a:endParaRPr lang="en-CA" sz="2400">
              <a:latin typeface="Corbel" pitchFamily="34" charset="0"/>
            </a:endParaRPr>
          </a:p>
        </p:txBody>
      </p:sp>
      <p:sp>
        <p:nvSpPr>
          <p:cNvPr id="19575" name="Rectangle 121"/>
          <p:cNvSpPr>
            <a:spLocks noChangeArrowheads="1"/>
          </p:cNvSpPr>
          <p:nvPr/>
        </p:nvSpPr>
        <p:spPr bwMode="auto">
          <a:xfrm>
            <a:off x="2354263" y="5840413"/>
            <a:ext cx="803275" cy="182562"/>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a:rPr>
              <a:t>/output lines:</a:t>
            </a:r>
            <a:endParaRPr lang="en-CA" sz="2400">
              <a:latin typeface="Corbel" pitchFamily="34" charset="0"/>
            </a:endParaRPr>
          </a:p>
        </p:txBody>
      </p:sp>
      <p:sp>
        <p:nvSpPr>
          <p:cNvPr id="19576" name="Rectangle 122"/>
          <p:cNvSpPr>
            <a:spLocks noChangeArrowheads="1"/>
          </p:cNvSpPr>
          <p:nvPr/>
        </p:nvSpPr>
        <p:spPr bwMode="auto">
          <a:xfrm>
            <a:off x="1316038" y="2555875"/>
            <a:ext cx="109537" cy="182563"/>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a:rPr>
              <a:t>A</a:t>
            </a:r>
            <a:endParaRPr lang="en-CA" sz="2400">
              <a:latin typeface="Corbel" pitchFamily="34" charset="0"/>
            </a:endParaRPr>
          </a:p>
        </p:txBody>
      </p:sp>
      <p:sp>
        <p:nvSpPr>
          <p:cNvPr id="19577" name="Rectangle 123"/>
          <p:cNvSpPr>
            <a:spLocks noChangeArrowheads="1"/>
          </p:cNvSpPr>
          <p:nvPr/>
        </p:nvSpPr>
        <p:spPr bwMode="auto">
          <a:xfrm>
            <a:off x="1435100" y="2624138"/>
            <a:ext cx="50800" cy="122237"/>
          </a:xfrm>
          <a:prstGeom prst="rect">
            <a:avLst/>
          </a:prstGeom>
          <a:noFill/>
          <a:ln w="9525">
            <a:noFill/>
            <a:miter lim="800000"/>
            <a:headEnd/>
            <a:tailEnd/>
          </a:ln>
        </p:spPr>
        <p:txBody>
          <a:bodyPr wrap="none" lIns="0" tIns="0" rIns="0" bIns="0">
            <a:spAutoFit/>
          </a:bodyPr>
          <a:lstStyle/>
          <a:p>
            <a:r>
              <a:rPr lang="en-CA" sz="800">
                <a:solidFill>
                  <a:srgbClr val="000000"/>
                </a:solidFill>
                <a:latin typeface="Nimbus Roman No9 L"/>
              </a:rPr>
              <a:t>0</a:t>
            </a:r>
            <a:endParaRPr lang="en-CA" sz="2400">
              <a:latin typeface="Corbel" pitchFamily="34" charset="0"/>
            </a:endParaRPr>
          </a:p>
        </p:txBody>
      </p:sp>
      <p:sp>
        <p:nvSpPr>
          <p:cNvPr id="19578" name="Rectangle 124"/>
          <p:cNvSpPr>
            <a:spLocks noChangeArrowheads="1"/>
          </p:cNvSpPr>
          <p:nvPr/>
        </p:nvSpPr>
        <p:spPr bwMode="auto">
          <a:xfrm>
            <a:off x="1316038" y="2895600"/>
            <a:ext cx="109537" cy="182563"/>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a:rPr>
              <a:t>A</a:t>
            </a:r>
            <a:endParaRPr lang="en-CA" sz="2400">
              <a:latin typeface="Corbel" pitchFamily="34" charset="0"/>
            </a:endParaRPr>
          </a:p>
        </p:txBody>
      </p:sp>
      <p:sp>
        <p:nvSpPr>
          <p:cNvPr id="19579" name="Rectangle 125"/>
          <p:cNvSpPr>
            <a:spLocks noChangeArrowheads="1"/>
          </p:cNvSpPr>
          <p:nvPr/>
        </p:nvSpPr>
        <p:spPr bwMode="auto">
          <a:xfrm>
            <a:off x="1435100" y="2981325"/>
            <a:ext cx="50800" cy="122238"/>
          </a:xfrm>
          <a:prstGeom prst="rect">
            <a:avLst/>
          </a:prstGeom>
          <a:noFill/>
          <a:ln w="9525">
            <a:noFill/>
            <a:miter lim="800000"/>
            <a:headEnd/>
            <a:tailEnd/>
          </a:ln>
        </p:spPr>
        <p:txBody>
          <a:bodyPr wrap="none" lIns="0" tIns="0" rIns="0" bIns="0">
            <a:spAutoFit/>
          </a:bodyPr>
          <a:lstStyle/>
          <a:p>
            <a:r>
              <a:rPr lang="en-CA" sz="800">
                <a:solidFill>
                  <a:srgbClr val="000000"/>
                </a:solidFill>
                <a:latin typeface="Nimbus Roman No9 L"/>
              </a:rPr>
              <a:t>1</a:t>
            </a:r>
            <a:endParaRPr lang="en-CA" sz="2400">
              <a:latin typeface="Corbel" pitchFamily="34" charset="0"/>
            </a:endParaRPr>
          </a:p>
        </p:txBody>
      </p:sp>
      <p:sp>
        <p:nvSpPr>
          <p:cNvPr id="19580" name="Rectangle 126"/>
          <p:cNvSpPr>
            <a:spLocks noChangeArrowheads="1"/>
          </p:cNvSpPr>
          <p:nvPr/>
        </p:nvSpPr>
        <p:spPr bwMode="auto">
          <a:xfrm>
            <a:off x="1316038" y="3252788"/>
            <a:ext cx="109537" cy="182562"/>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a:rPr>
              <a:t>A</a:t>
            </a:r>
            <a:endParaRPr lang="en-CA" sz="2400">
              <a:latin typeface="Corbel" pitchFamily="34" charset="0"/>
            </a:endParaRPr>
          </a:p>
        </p:txBody>
      </p:sp>
      <p:sp>
        <p:nvSpPr>
          <p:cNvPr id="19581" name="Rectangle 127"/>
          <p:cNvSpPr>
            <a:spLocks noChangeArrowheads="1"/>
          </p:cNvSpPr>
          <p:nvPr/>
        </p:nvSpPr>
        <p:spPr bwMode="auto">
          <a:xfrm>
            <a:off x="1435100" y="3338513"/>
            <a:ext cx="50800" cy="122237"/>
          </a:xfrm>
          <a:prstGeom prst="rect">
            <a:avLst/>
          </a:prstGeom>
          <a:noFill/>
          <a:ln w="9525">
            <a:noFill/>
            <a:miter lim="800000"/>
            <a:headEnd/>
            <a:tailEnd/>
          </a:ln>
        </p:spPr>
        <p:txBody>
          <a:bodyPr wrap="none" lIns="0" tIns="0" rIns="0" bIns="0">
            <a:spAutoFit/>
          </a:bodyPr>
          <a:lstStyle/>
          <a:p>
            <a:r>
              <a:rPr lang="en-CA" sz="800">
                <a:solidFill>
                  <a:srgbClr val="000000"/>
                </a:solidFill>
                <a:latin typeface="Nimbus Roman No9 L"/>
              </a:rPr>
              <a:t>2</a:t>
            </a:r>
            <a:endParaRPr lang="en-CA" sz="2400">
              <a:latin typeface="Corbel" pitchFamily="34" charset="0"/>
            </a:endParaRPr>
          </a:p>
        </p:txBody>
      </p:sp>
      <p:sp>
        <p:nvSpPr>
          <p:cNvPr id="19582" name="Rectangle 128"/>
          <p:cNvSpPr>
            <a:spLocks noChangeArrowheads="1"/>
          </p:cNvSpPr>
          <p:nvPr/>
        </p:nvSpPr>
        <p:spPr bwMode="auto">
          <a:xfrm>
            <a:off x="1316038" y="3611563"/>
            <a:ext cx="109537" cy="182562"/>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a:rPr>
              <a:t>A</a:t>
            </a:r>
            <a:endParaRPr lang="en-CA" sz="2400">
              <a:latin typeface="Corbel" pitchFamily="34" charset="0"/>
            </a:endParaRPr>
          </a:p>
        </p:txBody>
      </p:sp>
      <p:sp>
        <p:nvSpPr>
          <p:cNvPr id="19583" name="Rectangle 129"/>
          <p:cNvSpPr>
            <a:spLocks noChangeArrowheads="1"/>
          </p:cNvSpPr>
          <p:nvPr/>
        </p:nvSpPr>
        <p:spPr bwMode="auto">
          <a:xfrm>
            <a:off x="1435100" y="3695700"/>
            <a:ext cx="50800" cy="122238"/>
          </a:xfrm>
          <a:prstGeom prst="rect">
            <a:avLst/>
          </a:prstGeom>
          <a:noFill/>
          <a:ln w="9525">
            <a:noFill/>
            <a:miter lim="800000"/>
            <a:headEnd/>
            <a:tailEnd/>
          </a:ln>
        </p:spPr>
        <p:txBody>
          <a:bodyPr wrap="none" lIns="0" tIns="0" rIns="0" bIns="0">
            <a:spAutoFit/>
          </a:bodyPr>
          <a:lstStyle/>
          <a:p>
            <a:r>
              <a:rPr lang="en-CA" sz="800">
                <a:solidFill>
                  <a:srgbClr val="000000"/>
                </a:solidFill>
                <a:latin typeface="Nimbus Roman No9 L"/>
              </a:rPr>
              <a:t>3</a:t>
            </a:r>
            <a:endParaRPr lang="en-CA" sz="2400">
              <a:latin typeface="Corbel" pitchFamily="34" charset="0"/>
            </a:endParaRPr>
          </a:p>
        </p:txBody>
      </p:sp>
      <p:sp>
        <p:nvSpPr>
          <p:cNvPr id="19584" name="Rectangle 130"/>
          <p:cNvSpPr>
            <a:spLocks noChangeArrowheads="1"/>
          </p:cNvSpPr>
          <p:nvPr/>
        </p:nvSpPr>
        <p:spPr bwMode="auto">
          <a:xfrm>
            <a:off x="2695575" y="1908175"/>
            <a:ext cx="144463" cy="182563"/>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a:rPr>
              <a:t>W</a:t>
            </a:r>
            <a:endParaRPr lang="en-CA" sz="2400">
              <a:latin typeface="Corbel" pitchFamily="34" charset="0"/>
            </a:endParaRPr>
          </a:p>
        </p:txBody>
      </p:sp>
      <p:sp>
        <p:nvSpPr>
          <p:cNvPr id="19585" name="Rectangle 131"/>
          <p:cNvSpPr>
            <a:spLocks noChangeArrowheads="1"/>
          </p:cNvSpPr>
          <p:nvPr/>
        </p:nvSpPr>
        <p:spPr bwMode="auto">
          <a:xfrm>
            <a:off x="2830513" y="1993900"/>
            <a:ext cx="50800" cy="122238"/>
          </a:xfrm>
          <a:prstGeom prst="rect">
            <a:avLst/>
          </a:prstGeom>
          <a:noFill/>
          <a:ln w="9525">
            <a:noFill/>
            <a:miter lim="800000"/>
            <a:headEnd/>
            <a:tailEnd/>
          </a:ln>
        </p:spPr>
        <p:txBody>
          <a:bodyPr wrap="none" lIns="0" tIns="0" rIns="0" bIns="0">
            <a:spAutoFit/>
          </a:bodyPr>
          <a:lstStyle/>
          <a:p>
            <a:r>
              <a:rPr lang="en-CA" sz="800">
                <a:solidFill>
                  <a:srgbClr val="000000"/>
                </a:solidFill>
                <a:latin typeface="Nimbus Roman No9 L"/>
              </a:rPr>
              <a:t>0</a:t>
            </a:r>
            <a:endParaRPr lang="en-CA" sz="2400">
              <a:latin typeface="Corbel" pitchFamily="34" charset="0"/>
            </a:endParaRPr>
          </a:p>
        </p:txBody>
      </p:sp>
      <p:sp>
        <p:nvSpPr>
          <p:cNvPr id="19586" name="Rectangle 132"/>
          <p:cNvSpPr>
            <a:spLocks noChangeArrowheads="1"/>
          </p:cNvSpPr>
          <p:nvPr/>
        </p:nvSpPr>
        <p:spPr bwMode="auto">
          <a:xfrm>
            <a:off x="2695575" y="2624138"/>
            <a:ext cx="144463" cy="182562"/>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a:rPr>
              <a:t>W</a:t>
            </a:r>
            <a:endParaRPr lang="en-CA" sz="2400">
              <a:latin typeface="Corbel" pitchFamily="34" charset="0"/>
            </a:endParaRPr>
          </a:p>
        </p:txBody>
      </p:sp>
      <p:sp>
        <p:nvSpPr>
          <p:cNvPr id="19587" name="Rectangle 133"/>
          <p:cNvSpPr>
            <a:spLocks noChangeArrowheads="1"/>
          </p:cNvSpPr>
          <p:nvPr/>
        </p:nvSpPr>
        <p:spPr bwMode="auto">
          <a:xfrm>
            <a:off x="2830513" y="2690813"/>
            <a:ext cx="50800" cy="122237"/>
          </a:xfrm>
          <a:prstGeom prst="rect">
            <a:avLst/>
          </a:prstGeom>
          <a:noFill/>
          <a:ln w="9525">
            <a:noFill/>
            <a:miter lim="800000"/>
            <a:headEnd/>
            <a:tailEnd/>
          </a:ln>
        </p:spPr>
        <p:txBody>
          <a:bodyPr wrap="none" lIns="0" tIns="0" rIns="0" bIns="0">
            <a:spAutoFit/>
          </a:bodyPr>
          <a:lstStyle/>
          <a:p>
            <a:r>
              <a:rPr lang="en-CA" sz="800">
                <a:solidFill>
                  <a:srgbClr val="000000"/>
                </a:solidFill>
                <a:latin typeface="Nimbus Roman No9 L"/>
              </a:rPr>
              <a:t>1</a:t>
            </a:r>
            <a:endParaRPr lang="en-CA" sz="2400">
              <a:latin typeface="Corbel" pitchFamily="34" charset="0"/>
            </a:endParaRPr>
          </a:p>
        </p:txBody>
      </p:sp>
      <p:sp>
        <p:nvSpPr>
          <p:cNvPr id="19588" name="Rectangle 134"/>
          <p:cNvSpPr>
            <a:spLocks noChangeArrowheads="1"/>
          </p:cNvSpPr>
          <p:nvPr/>
        </p:nvSpPr>
        <p:spPr bwMode="auto">
          <a:xfrm>
            <a:off x="2695575" y="4070350"/>
            <a:ext cx="144463" cy="182563"/>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a:rPr>
              <a:t>W</a:t>
            </a:r>
            <a:endParaRPr lang="en-CA" sz="2400">
              <a:latin typeface="Corbel" pitchFamily="34" charset="0"/>
            </a:endParaRPr>
          </a:p>
        </p:txBody>
      </p:sp>
      <p:sp>
        <p:nvSpPr>
          <p:cNvPr id="19589" name="Rectangle 135"/>
          <p:cNvSpPr>
            <a:spLocks noChangeArrowheads="1"/>
          </p:cNvSpPr>
          <p:nvPr/>
        </p:nvSpPr>
        <p:spPr bwMode="auto">
          <a:xfrm>
            <a:off x="2830513" y="4138613"/>
            <a:ext cx="101600" cy="122237"/>
          </a:xfrm>
          <a:prstGeom prst="rect">
            <a:avLst/>
          </a:prstGeom>
          <a:noFill/>
          <a:ln w="9525">
            <a:noFill/>
            <a:miter lim="800000"/>
            <a:headEnd/>
            <a:tailEnd/>
          </a:ln>
        </p:spPr>
        <p:txBody>
          <a:bodyPr wrap="none" lIns="0" tIns="0" rIns="0" bIns="0">
            <a:spAutoFit/>
          </a:bodyPr>
          <a:lstStyle/>
          <a:p>
            <a:r>
              <a:rPr lang="en-CA" sz="800">
                <a:solidFill>
                  <a:srgbClr val="000000"/>
                </a:solidFill>
                <a:latin typeface="Nimbus Roman No9 L"/>
              </a:rPr>
              <a:t>15</a:t>
            </a:r>
            <a:endParaRPr lang="en-CA" sz="2400">
              <a:latin typeface="Corbel" pitchFamily="34" charset="0"/>
            </a:endParaRPr>
          </a:p>
        </p:txBody>
      </p:sp>
      <p:sp>
        <p:nvSpPr>
          <p:cNvPr id="19590" name="Rectangle 136"/>
          <p:cNvSpPr>
            <a:spLocks noChangeArrowheads="1"/>
          </p:cNvSpPr>
          <p:nvPr/>
        </p:nvSpPr>
        <p:spPr bwMode="auto">
          <a:xfrm>
            <a:off x="2743200" y="1600200"/>
            <a:ext cx="85725" cy="184150"/>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a:rPr>
              <a:t>7</a:t>
            </a:r>
            <a:endParaRPr lang="en-CA" sz="1200">
              <a:latin typeface="Corbel" pitchFamily="34" charset="0"/>
            </a:endParaRPr>
          </a:p>
        </p:txBody>
      </p:sp>
      <p:sp>
        <p:nvSpPr>
          <p:cNvPr id="19591" name="Rectangle 137"/>
          <p:cNvSpPr>
            <a:spLocks noChangeArrowheads="1"/>
          </p:cNvSpPr>
          <p:nvPr/>
        </p:nvSpPr>
        <p:spPr bwMode="auto">
          <a:xfrm>
            <a:off x="4587875" y="1600200"/>
            <a:ext cx="85725" cy="184150"/>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a:rPr>
              <a:t>1</a:t>
            </a:r>
            <a:endParaRPr lang="en-CA" sz="1200">
              <a:latin typeface="Corbel" pitchFamily="34" charset="0"/>
            </a:endParaRPr>
          </a:p>
        </p:txBody>
      </p:sp>
      <p:sp>
        <p:nvSpPr>
          <p:cNvPr id="19592" name="Rectangle 138"/>
          <p:cNvSpPr>
            <a:spLocks noChangeArrowheads="1"/>
          </p:cNvSpPr>
          <p:nvPr/>
        </p:nvSpPr>
        <p:spPr bwMode="auto">
          <a:xfrm>
            <a:off x="6065838" y="1619250"/>
            <a:ext cx="85725" cy="184150"/>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a:rPr>
              <a:t>0</a:t>
            </a:r>
            <a:endParaRPr lang="en-CA" sz="1200">
              <a:latin typeface="Corbel" pitchFamily="34" charset="0"/>
            </a:endParaRPr>
          </a:p>
        </p:txBody>
      </p:sp>
      <p:sp>
        <p:nvSpPr>
          <p:cNvPr id="19593" name="Freeform 139"/>
          <p:cNvSpPr>
            <a:spLocks/>
          </p:cNvSpPr>
          <p:nvPr/>
        </p:nvSpPr>
        <p:spPr bwMode="auto">
          <a:xfrm>
            <a:off x="4244975" y="2112963"/>
            <a:ext cx="34925" cy="33337"/>
          </a:xfrm>
          <a:custGeom>
            <a:avLst/>
            <a:gdLst>
              <a:gd name="T0" fmla="*/ 11 w 22"/>
              <a:gd name="T1" fmla="*/ 10 h 21"/>
              <a:gd name="T2" fmla="*/ 11 w 22"/>
              <a:gd name="T3" fmla="*/ 0 h 21"/>
              <a:gd name="T4" fmla="*/ 0 w 22"/>
              <a:gd name="T5" fmla="*/ 0 h 21"/>
              <a:gd name="T6" fmla="*/ 0 w 22"/>
              <a:gd name="T7" fmla="*/ 10 h 21"/>
              <a:gd name="T8" fmla="*/ 0 w 22"/>
              <a:gd name="T9" fmla="*/ 21 h 21"/>
              <a:gd name="T10" fmla="*/ 11 w 22"/>
              <a:gd name="T11" fmla="*/ 21 h 21"/>
              <a:gd name="T12" fmla="*/ 22 w 22"/>
              <a:gd name="T13" fmla="*/ 21 h 21"/>
              <a:gd name="T14" fmla="*/ 22 w 22"/>
              <a:gd name="T15" fmla="*/ 10 h 21"/>
              <a:gd name="T16" fmla="*/ 22 w 22"/>
              <a:gd name="T17" fmla="*/ 0 h 21"/>
              <a:gd name="T18" fmla="*/ 11 w 22"/>
              <a:gd name="T19" fmla="*/ 0 h 21"/>
              <a:gd name="T20" fmla="*/ 11 w 22"/>
              <a:gd name="T21" fmla="*/ 1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11" y="0"/>
                </a:lnTo>
                <a:lnTo>
                  <a:pt x="0" y="0"/>
                </a:lnTo>
                <a:lnTo>
                  <a:pt x="0" y="10"/>
                </a:lnTo>
                <a:lnTo>
                  <a:pt x="0" y="21"/>
                </a:lnTo>
                <a:lnTo>
                  <a:pt x="11" y="21"/>
                </a:lnTo>
                <a:lnTo>
                  <a:pt x="22" y="21"/>
                </a:lnTo>
                <a:lnTo>
                  <a:pt x="22" y="10"/>
                </a:lnTo>
                <a:lnTo>
                  <a:pt x="22" y="0"/>
                </a:lnTo>
                <a:lnTo>
                  <a:pt x="11" y="0"/>
                </a:lnTo>
                <a:lnTo>
                  <a:pt x="11" y="10"/>
                </a:lnTo>
                <a:close/>
              </a:path>
            </a:pathLst>
          </a:custGeom>
          <a:solidFill>
            <a:srgbClr val="000000"/>
          </a:solidFill>
          <a:ln w="0">
            <a:solidFill>
              <a:srgbClr val="000000"/>
            </a:solidFill>
            <a:prstDash val="solid"/>
            <a:round/>
            <a:headEnd/>
            <a:tailEnd/>
          </a:ln>
        </p:spPr>
        <p:txBody>
          <a:bodyPr/>
          <a:lstStyle/>
          <a:p>
            <a:endParaRPr lang="en-US"/>
          </a:p>
        </p:txBody>
      </p:sp>
      <p:sp>
        <p:nvSpPr>
          <p:cNvPr id="19594" name="Freeform 140"/>
          <p:cNvSpPr>
            <a:spLocks/>
          </p:cNvSpPr>
          <p:nvPr/>
        </p:nvSpPr>
        <p:spPr bwMode="auto">
          <a:xfrm>
            <a:off x="4254500" y="2128838"/>
            <a:ext cx="17463" cy="17462"/>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prstDash val="solid"/>
            <a:round/>
            <a:headEnd/>
            <a:tailEnd/>
          </a:ln>
        </p:spPr>
        <p:txBody>
          <a:bodyPr/>
          <a:lstStyle/>
          <a:p>
            <a:endParaRPr lang="en-US"/>
          </a:p>
        </p:txBody>
      </p:sp>
      <p:sp>
        <p:nvSpPr>
          <p:cNvPr id="19595" name="Freeform 141"/>
          <p:cNvSpPr>
            <a:spLocks/>
          </p:cNvSpPr>
          <p:nvPr/>
        </p:nvSpPr>
        <p:spPr bwMode="auto">
          <a:xfrm>
            <a:off x="4246563" y="2112963"/>
            <a:ext cx="33337" cy="33337"/>
          </a:xfrm>
          <a:custGeom>
            <a:avLst/>
            <a:gdLst>
              <a:gd name="T0" fmla="*/ 10 w 21"/>
              <a:gd name="T1" fmla="*/ 10 h 21"/>
              <a:gd name="T2" fmla="*/ 10 w 21"/>
              <a:gd name="T3" fmla="*/ 0 h 21"/>
              <a:gd name="T4" fmla="*/ 0 w 21"/>
              <a:gd name="T5" fmla="*/ 0 h 21"/>
              <a:gd name="T6" fmla="*/ 0 w 21"/>
              <a:gd name="T7" fmla="*/ 10 h 21"/>
              <a:gd name="T8" fmla="*/ 0 w 21"/>
              <a:gd name="T9" fmla="*/ 21 h 21"/>
              <a:gd name="T10" fmla="*/ 10 w 21"/>
              <a:gd name="T11" fmla="*/ 21 h 21"/>
              <a:gd name="T12" fmla="*/ 21 w 21"/>
              <a:gd name="T13" fmla="*/ 21 h 21"/>
              <a:gd name="T14" fmla="*/ 21 w 21"/>
              <a:gd name="T15" fmla="*/ 10 h 21"/>
              <a:gd name="T16" fmla="*/ 21 w 21"/>
              <a:gd name="T17" fmla="*/ 0 h 21"/>
              <a:gd name="T18" fmla="*/ 10 w 21"/>
              <a:gd name="T19" fmla="*/ 0 h 21"/>
              <a:gd name="T20" fmla="*/ 10 w 21"/>
              <a:gd name="T21" fmla="*/ 1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0"/>
                </a:moveTo>
                <a:lnTo>
                  <a:pt x="10" y="0"/>
                </a:lnTo>
                <a:lnTo>
                  <a:pt x="0" y="0"/>
                </a:lnTo>
                <a:lnTo>
                  <a:pt x="0" y="10"/>
                </a:lnTo>
                <a:lnTo>
                  <a:pt x="0" y="21"/>
                </a:lnTo>
                <a:lnTo>
                  <a:pt x="10" y="21"/>
                </a:lnTo>
                <a:lnTo>
                  <a:pt x="21" y="21"/>
                </a:lnTo>
                <a:lnTo>
                  <a:pt x="21" y="10"/>
                </a:lnTo>
                <a:lnTo>
                  <a:pt x="21" y="0"/>
                </a:lnTo>
                <a:lnTo>
                  <a:pt x="10" y="0"/>
                </a:lnTo>
                <a:lnTo>
                  <a:pt x="10" y="10"/>
                </a:lnTo>
                <a:close/>
              </a:path>
            </a:pathLst>
          </a:custGeom>
          <a:solidFill>
            <a:srgbClr val="000000"/>
          </a:solidFill>
          <a:ln w="0">
            <a:solidFill>
              <a:srgbClr val="000000"/>
            </a:solidFill>
            <a:prstDash val="solid"/>
            <a:round/>
            <a:headEnd/>
            <a:tailEnd/>
          </a:ln>
        </p:spPr>
        <p:txBody>
          <a:bodyPr/>
          <a:lstStyle/>
          <a:p>
            <a:endParaRPr lang="en-US"/>
          </a:p>
        </p:txBody>
      </p:sp>
      <p:sp>
        <p:nvSpPr>
          <p:cNvPr id="19596" name="Freeform 142"/>
          <p:cNvSpPr>
            <a:spLocks/>
          </p:cNvSpPr>
          <p:nvPr/>
        </p:nvSpPr>
        <p:spPr bwMode="auto">
          <a:xfrm>
            <a:off x="4254500" y="2128838"/>
            <a:ext cx="17463" cy="17462"/>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prstDash val="solid"/>
            <a:round/>
            <a:headEnd/>
            <a:tailEnd/>
          </a:ln>
        </p:spPr>
        <p:txBody>
          <a:bodyPr/>
          <a:lstStyle/>
          <a:p>
            <a:endParaRPr lang="en-US"/>
          </a:p>
        </p:txBody>
      </p:sp>
      <p:sp>
        <p:nvSpPr>
          <p:cNvPr id="19597" name="Freeform 143"/>
          <p:cNvSpPr>
            <a:spLocks/>
          </p:cNvSpPr>
          <p:nvPr/>
        </p:nvSpPr>
        <p:spPr bwMode="auto">
          <a:xfrm>
            <a:off x="4246563" y="2112963"/>
            <a:ext cx="33337" cy="33337"/>
          </a:xfrm>
          <a:custGeom>
            <a:avLst/>
            <a:gdLst>
              <a:gd name="T0" fmla="*/ 11 w 21"/>
              <a:gd name="T1" fmla="*/ 10 h 21"/>
              <a:gd name="T2" fmla="*/ 11 w 21"/>
              <a:gd name="T3" fmla="*/ 0 h 21"/>
              <a:gd name="T4" fmla="*/ 0 w 21"/>
              <a:gd name="T5" fmla="*/ 0 h 21"/>
              <a:gd name="T6" fmla="*/ 0 w 21"/>
              <a:gd name="T7" fmla="*/ 10 h 21"/>
              <a:gd name="T8" fmla="*/ 0 w 21"/>
              <a:gd name="T9" fmla="*/ 21 h 21"/>
              <a:gd name="T10" fmla="*/ 11 w 21"/>
              <a:gd name="T11" fmla="*/ 21 h 21"/>
              <a:gd name="T12" fmla="*/ 21 w 21"/>
              <a:gd name="T13" fmla="*/ 21 h 21"/>
              <a:gd name="T14" fmla="*/ 21 w 21"/>
              <a:gd name="T15" fmla="*/ 10 h 21"/>
              <a:gd name="T16" fmla="*/ 21 w 21"/>
              <a:gd name="T17" fmla="*/ 0 h 21"/>
              <a:gd name="T18" fmla="*/ 11 w 21"/>
              <a:gd name="T19" fmla="*/ 0 h 21"/>
              <a:gd name="T20" fmla="*/ 11 w 21"/>
              <a:gd name="T21" fmla="*/ 1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1" y="10"/>
                </a:moveTo>
                <a:lnTo>
                  <a:pt x="11" y="0"/>
                </a:lnTo>
                <a:lnTo>
                  <a:pt x="0" y="0"/>
                </a:lnTo>
                <a:lnTo>
                  <a:pt x="0" y="10"/>
                </a:lnTo>
                <a:lnTo>
                  <a:pt x="0" y="21"/>
                </a:lnTo>
                <a:lnTo>
                  <a:pt x="11" y="21"/>
                </a:lnTo>
                <a:lnTo>
                  <a:pt x="21" y="21"/>
                </a:lnTo>
                <a:lnTo>
                  <a:pt x="21" y="10"/>
                </a:lnTo>
                <a:lnTo>
                  <a:pt x="21" y="0"/>
                </a:lnTo>
                <a:lnTo>
                  <a:pt x="11" y="0"/>
                </a:lnTo>
                <a:lnTo>
                  <a:pt x="11" y="10"/>
                </a:lnTo>
                <a:close/>
              </a:path>
            </a:pathLst>
          </a:custGeom>
          <a:solidFill>
            <a:srgbClr val="000000"/>
          </a:solidFill>
          <a:ln w="0">
            <a:solidFill>
              <a:srgbClr val="000000"/>
            </a:solidFill>
            <a:prstDash val="solid"/>
            <a:round/>
            <a:headEnd/>
            <a:tailEnd/>
          </a:ln>
        </p:spPr>
        <p:txBody>
          <a:bodyPr/>
          <a:lstStyle/>
          <a:p>
            <a:endParaRPr lang="en-US"/>
          </a:p>
        </p:txBody>
      </p:sp>
      <p:sp>
        <p:nvSpPr>
          <p:cNvPr id="19598" name="Freeform 144"/>
          <p:cNvSpPr>
            <a:spLocks/>
          </p:cNvSpPr>
          <p:nvPr/>
        </p:nvSpPr>
        <p:spPr bwMode="auto">
          <a:xfrm>
            <a:off x="4254500" y="2128838"/>
            <a:ext cx="17463" cy="17462"/>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prstDash val="solid"/>
            <a:round/>
            <a:headEnd/>
            <a:tailEnd/>
          </a:ln>
        </p:spPr>
        <p:txBody>
          <a:bodyPr/>
          <a:lstStyle/>
          <a:p>
            <a:endParaRPr lang="en-US"/>
          </a:p>
        </p:txBody>
      </p:sp>
      <p:sp>
        <p:nvSpPr>
          <p:cNvPr id="19599" name="Freeform 145"/>
          <p:cNvSpPr>
            <a:spLocks/>
          </p:cNvSpPr>
          <p:nvPr/>
        </p:nvSpPr>
        <p:spPr bwMode="auto">
          <a:xfrm>
            <a:off x="4244975" y="2809875"/>
            <a:ext cx="34925" cy="34925"/>
          </a:xfrm>
          <a:custGeom>
            <a:avLst/>
            <a:gdLst>
              <a:gd name="T0" fmla="*/ 11 w 22"/>
              <a:gd name="T1" fmla="*/ 11 h 22"/>
              <a:gd name="T2" fmla="*/ 11 w 22"/>
              <a:gd name="T3" fmla="*/ 0 h 22"/>
              <a:gd name="T4" fmla="*/ 0 w 22"/>
              <a:gd name="T5" fmla="*/ 0 h 22"/>
              <a:gd name="T6" fmla="*/ 0 w 22"/>
              <a:gd name="T7" fmla="*/ 11 h 22"/>
              <a:gd name="T8" fmla="*/ 0 w 22"/>
              <a:gd name="T9" fmla="*/ 22 h 22"/>
              <a:gd name="T10" fmla="*/ 11 w 22"/>
              <a:gd name="T11" fmla="*/ 22 h 22"/>
              <a:gd name="T12" fmla="*/ 22 w 22"/>
              <a:gd name="T13" fmla="*/ 22 h 22"/>
              <a:gd name="T14" fmla="*/ 22 w 22"/>
              <a:gd name="T15" fmla="*/ 11 h 22"/>
              <a:gd name="T16" fmla="*/ 22 w 22"/>
              <a:gd name="T17" fmla="*/ 0 h 22"/>
              <a:gd name="T18" fmla="*/ 11 w 22"/>
              <a:gd name="T19" fmla="*/ 0 h 22"/>
              <a:gd name="T20" fmla="*/ 11 w 22"/>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11" y="0"/>
                </a:lnTo>
                <a:lnTo>
                  <a:pt x="0" y="0"/>
                </a:lnTo>
                <a:lnTo>
                  <a:pt x="0" y="11"/>
                </a:lnTo>
                <a:lnTo>
                  <a:pt x="0" y="22"/>
                </a:lnTo>
                <a:lnTo>
                  <a:pt x="11" y="22"/>
                </a:lnTo>
                <a:lnTo>
                  <a:pt x="22" y="22"/>
                </a:lnTo>
                <a:lnTo>
                  <a:pt x="22" y="11"/>
                </a:lnTo>
                <a:lnTo>
                  <a:pt x="22" y="0"/>
                </a:lnTo>
                <a:lnTo>
                  <a:pt x="11" y="0"/>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19600" name="Freeform 146"/>
          <p:cNvSpPr>
            <a:spLocks/>
          </p:cNvSpPr>
          <p:nvPr/>
        </p:nvSpPr>
        <p:spPr bwMode="auto">
          <a:xfrm>
            <a:off x="4254500" y="2827338"/>
            <a:ext cx="17463" cy="17462"/>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prstDash val="solid"/>
            <a:round/>
            <a:headEnd/>
            <a:tailEnd/>
          </a:ln>
        </p:spPr>
        <p:txBody>
          <a:bodyPr/>
          <a:lstStyle/>
          <a:p>
            <a:endParaRPr lang="en-US"/>
          </a:p>
        </p:txBody>
      </p:sp>
      <p:sp>
        <p:nvSpPr>
          <p:cNvPr id="19601" name="Freeform 147"/>
          <p:cNvSpPr>
            <a:spLocks/>
          </p:cNvSpPr>
          <p:nvPr/>
        </p:nvSpPr>
        <p:spPr bwMode="auto">
          <a:xfrm>
            <a:off x="4246563" y="2809875"/>
            <a:ext cx="33337" cy="34925"/>
          </a:xfrm>
          <a:custGeom>
            <a:avLst/>
            <a:gdLst>
              <a:gd name="T0" fmla="*/ 10 w 21"/>
              <a:gd name="T1" fmla="*/ 11 h 22"/>
              <a:gd name="T2" fmla="*/ 10 w 21"/>
              <a:gd name="T3" fmla="*/ 0 h 22"/>
              <a:gd name="T4" fmla="*/ 0 w 21"/>
              <a:gd name="T5" fmla="*/ 0 h 22"/>
              <a:gd name="T6" fmla="*/ 0 w 21"/>
              <a:gd name="T7" fmla="*/ 11 h 22"/>
              <a:gd name="T8" fmla="*/ 0 w 21"/>
              <a:gd name="T9" fmla="*/ 22 h 22"/>
              <a:gd name="T10" fmla="*/ 10 w 21"/>
              <a:gd name="T11" fmla="*/ 22 h 22"/>
              <a:gd name="T12" fmla="*/ 21 w 21"/>
              <a:gd name="T13" fmla="*/ 22 h 22"/>
              <a:gd name="T14" fmla="*/ 21 w 21"/>
              <a:gd name="T15" fmla="*/ 11 h 22"/>
              <a:gd name="T16" fmla="*/ 21 w 21"/>
              <a:gd name="T17" fmla="*/ 0 h 22"/>
              <a:gd name="T18" fmla="*/ 10 w 21"/>
              <a:gd name="T19" fmla="*/ 0 h 22"/>
              <a:gd name="T20" fmla="*/ 10 w 21"/>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0" y="11"/>
                </a:moveTo>
                <a:lnTo>
                  <a:pt x="10" y="0"/>
                </a:lnTo>
                <a:lnTo>
                  <a:pt x="0" y="0"/>
                </a:lnTo>
                <a:lnTo>
                  <a:pt x="0" y="11"/>
                </a:lnTo>
                <a:lnTo>
                  <a:pt x="0" y="22"/>
                </a:lnTo>
                <a:lnTo>
                  <a:pt x="10" y="22"/>
                </a:lnTo>
                <a:lnTo>
                  <a:pt x="21" y="22"/>
                </a:lnTo>
                <a:lnTo>
                  <a:pt x="21" y="11"/>
                </a:lnTo>
                <a:lnTo>
                  <a:pt x="21" y="0"/>
                </a:lnTo>
                <a:lnTo>
                  <a:pt x="10" y="0"/>
                </a:lnTo>
                <a:lnTo>
                  <a:pt x="10" y="11"/>
                </a:lnTo>
                <a:close/>
              </a:path>
            </a:pathLst>
          </a:custGeom>
          <a:solidFill>
            <a:srgbClr val="000000"/>
          </a:solidFill>
          <a:ln w="0">
            <a:solidFill>
              <a:srgbClr val="000000"/>
            </a:solidFill>
            <a:prstDash val="solid"/>
            <a:round/>
            <a:headEnd/>
            <a:tailEnd/>
          </a:ln>
        </p:spPr>
        <p:txBody>
          <a:bodyPr/>
          <a:lstStyle/>
          <a:p>
            <a:endParaRPr lang="en-US"/>
          </a:p>
        </p:txBody>
      </p:sp>
      <p:sp>
        <p:nvSpPr>
          <p:cNvPr id="19602" name="Freeform 148"/>
          <p:cNvSpPr>
            <a:spLocks/>
          </p:cNvSpPr>
          <p:nvPr/>
        </p:nvSpPr>
        <p:spPr bwMode="auto">
          <a:xfrm>
            <a:off x="4254500" y="2827338"/>
            <a:ext cx="17463" cy="17462"/>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prstDash val="solid"/>
            <a:round/>
            <a:headEnd/>
            <a:tailEnd/>
          </a:ln>
        </p:spPr>
        <p:txBody>
          <a:bodyPr/>
          <a:lstStyle/>
          <a:p>
            <a:endParaRPr lang="en-US"/>
          </a:p>
        </p:txBody>
      </p:sp>
      <p:sp>
        <p:nvSpPr>
          <p:cNvPr id="19603" name="Freeform 149"/>
          <p:cNvSpPr>
            <a:spLocks/>
          </p:cNvSpPr>
          <p:nvPr/>
        </p:nvSpPr>
        <p:spPr bwMode="auto">
          <a:xfrm>
            <a:off x="4246563" y="2809875"/>
            <a:ext cx="33337" cy="34925"/>
          </a:xfrm>
          <a:custGeom>
            <a:avLst/>
            <a:gdLst>
              <a:gd name="T0" fmla="*/ 11 w 21"/>
              <a:gd name="T1" fmla="*/ 11 h 22"/>
              <a:gd name="T2" fmla="*/ 11 w 21"/>
              <a:gd name="T3" fmla="*/ 0 h 22"/>
              <a:gd name="T4" fmla="*/ 0 w 21"/>
              <a:gd name="T5" fmla="*/ 0 h 22"/>
              <a:gd name="T6" fmla="*/ 0 w 21"/>
              <a:gd name="T7" fmla="*/ 11 h 22"/>
              <a:gd name="T8" fmla="*/ 0 w 21"/>
              <a:gd name="T9" fmla="*/ 22 h 22"/>
              <a:gd name="T10" fmla="*/ 11 w 21"/>
              <a:gd name="T11" fmla="*/ 22 h 22"/>
              <a:gd name="T12" fmla="*/ 21 w 21"/>
              <a:gd name="T13" fmla="*/ 22 h 22"/>
              <a:gd name="T14" fmla="*/ 21 w 21"/>
              <a:gd name="T15" fmla="*/ 11 h 22"/>
              <a:gd name="T16" fmla="*/ 21 w 21"/>
              <a:gd name="T17" fmla="*/ 0 h 22"/>
              <a:gd name="T18" fmla="*/ 11 w 21"/>
              <a:gd name="T19" fmla="*/ 0 h 22"/>
              <a:gd name="T20" fmla="*/ 11 w 21"/>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1" y="11"/>
                </a:moveTo>
                <a:lnTo>
                  <a:pt x="11" y="0"/>
                </a:lnTo>
                <a:lnTo>
                  <a:pt x="0" y="0"/>
                </a:lnTo>
                <a:lnTo>
                  <a:pt x="0" y="11"/>
                </a:lnTo>
                <a:lnTo>
                  <a:pt x="0" y="22"/>
                </a:lnTo>
                <a:lnTo>
                  <a:pt x="11" y="22"/>
                </a:lnTo>
                <a:lnTo>
                  <a:pt x="21" y="22"/>
                </a:lnTo>
                <a:lnTo>
                  <a:pt x="21" y="11"/>
                </a:lnTo>
                <a:lnTo>
                  <a:pt x="21" y="0"/>
                </a:lnTo>
                <a:lnTo>
                  <a:pt x="11" y="0"/>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19604" name="Freeform 150"/>
          <p:cNvSpPr>
            <a:spLocks/>
          </p:cNvSpPr>
          <p:nvPr/>
        </p:nvSpPr>
        <p:spPr bwMode="auto">
          <a:xfrm>
            <a:off x="4254500" y="2827338"/>
            <a:ext cx="17463" cy="17462"/>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prstDash val="solid"/>
            <a:round/>
            <a:headEnd/>
            <a:tailEnd/>
          </a:ln>
        </p:spPr>
        <p:txBody>
          <a:bodyPr/>
          <a:lstStyle/>
          <a:p>
            <a:endParaRPr lang="en-US"/>
          </a:p>
        </p:txBody>
      </p:sp>
      <p:sp>
        <p:nvSpPr>
          <p:cNvPr id="19605" name="Freeform 151"/>
          <p:cNvSpPr>
            <a:spLocks/>
          </p:cNvSpPr>
          <p:nvPr/>
        </p:nvSpPr>
        <p:spPr bwMode="auto">
          <a:xfrm>
            <a:off x="4244975" y="4256088"/>
            <a:ext cx="34925" cy="34925"/>
          </a:xfrm>
          <a:custGeom>
            <a:avLst/>
            <a:gdLst>
              <a:gd name="T0" fmla="*/ 11 w 22"/>
              <a:gd name="T1" fmla="*/ 11 h 22"/>
              <a:gd name="T2" fmla="*/ 11 w 22"/>
              <a:gd name="T3" fmla="*/ 0 h 22"/>
              <a:gd name="T4" fmla="*/ 0 w 22"/>
              <a:gd name="T5" fmla="*/ 0 h 22"/>
              <a:gd name="T6" fmla="*/ 0 w 22"/>
              <a:gd name="T7" fmla="*/ 11 h 22"/>
              <a:gd name="T8" fmla="*/ 0 w 22"/>
              <a:gd name="T9" fmla="*/ 22 h 22"/>
              <a:gd name="T10" fmla="*/ 11 w 22"/>
              <a:gd name="T11" fmla="*/ 22 h 22"/>
              <a:gd name="T12" fmla="*/ 22 w 22"/>
              <a:gd name="T13" fmla="*/ 22 h 22"/>
              <a:gd name="T14" fmla="*/ 22 w 22"/>
              <a:gd name="T15" fmla="*/ 11 h 22"/>
              <a:gd name="T16" fmla="*/ 22 w 22"/>
              <a:gd name="T17" fmla="*/ 0 h 22"/>
              <a:gd name="T18" fmla="*/ 11 w 22"/>
              <a:gd name="T19" fmla="*/ 0 h 22"/>
              <a:gd name="T20" fmla="*/ 11 w 22"/>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11" y="0"/>
                </a:lnTo>
                <a:lnTo>
                  <a:pt x="0" y="0"/>
                </a:lnTo>
                <a:lnTo>
                  <a:pt x="0" y="11"/>
                </a:lnTo>
                <a:lnTo>
                  <a:pt x="0" y="22"/>
                </a:lnTo>
                <a:lnTo>
                  <a:pt x="11" y="22"/>
                </a:lnTo>
                <a:lnTo>
                  <a:pt x="22" y="22"/>
                </a:lnTo>
                <a:lnTo>
                  <a:pt x="22" y="11"/>
                </a:lnTo>
                <a:lnTo>
                  <a:pt x="22" y="0"/>
                </a:lnTo>
                <a:lnTo>
                  <a:pt x="11" y="0"/>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19606" name="Freeform 152"/>
          <p:cNvSpPr>
            <a:spLocks/>
          </p:cNvSpPr>
          <p:nvPr/>
        </p:nvSpPr>
        <p:spPr bwMode="auto">
          <a:xfrm>
            <a:off x="4254500" y="4273550"/>
            <a:ext cx="17463" cy="17463"/>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prstDash val="solid"/>
            <a:round/>
            <a:headEnd/>
            <a:tailEnd/>
          </a:ln>
        </p:spPr>
        <p:txBody>
          <a:bodyPr/>
          <a:lstStyle/>
          <a:p>
            <a:endParaRPr lang="en-US"/>
          </a:p>
        </p:txBody>
      </p:sp>
      <p:sp>
        <p:nvSpPr>
          <p:cNvPr id="19607" name="Freeform 153"/>
          <p:cNvSpPr>
            <a:spLocks/>
          </p:cNvSpPr>
          <p:nvPr/>
        </p:nvSpPr>
        <p:spPr bwMode="auto">
          <a:xfrm>
            <a:off x="4246563" y="4256088"/>
            <a:ext cx="33337" cy="34925"/>
          </a:xfrm>
          <a:custGeom>
            <a:avLst/>
            <a:gdLst>
              <a:gd name="T0" fmla="*/ 10 w 21"/>
              <a:gd name="T1" fmla="*/ 11 h 22"/>
              <a:gd name="T2" fmla="*/ 10 w 21"/>
              <a:gd name="T3" fmla="*/ 0 h 22"/>
              <a:gd name="T4" fmla="*/ 0 w 21"/>
              <a:gd name="T5" fmla="*/ 0 h 22"/>
              <a:gd name="T6" fmla="*/ 0 w 21"/>
              <a:gd name="T7" fmla="*/ 11 h 22"/>
              <a:gd name="T8" fmla="*/ 0 w 21"/>
              <a:gd name="T9" fmla="*/ 22 h 22"/>
              <a:gd name="T10" fmla="*/ 10 w 21"/>
              <a:gd name="T11" fmla="*/ 22 h 22"/>
              <a:gd name="T12" fmla="*/ 21 w 21"/>
              <a:gd name="T13" fmla="*/ 22 h 22"/>
              <a:gd name="T14" fmla="*/ 21 w 21"/>
              <a:gd name="T15" fmla="*/ 11 h 22"/>
              <a:gd name="T16" fmla="*/ 21 w 21"/>
              <a:gd name="T17" fmla="*/ 0 h 22"/>
              <a:gd name="T18" fmla="*/ 10 w 21"/>
              <a:gd name="T19" fmla="*/ 0 h 22"/>
              <a:gd name="T20" fmla="*/ 10 w 21"/>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0" y="11"/>
                </a:moveTo>
                <a:lnTo>
                  <a:pt x="10" y="0"/>
                </a:lnTo>
                <a:lnTo>
                  <a:pt x="0" y="0"/>
                </a:lnTo>
                <a:lnTo>
                  <a:pt x="0" y="11"/>
                </a:lnTo>
                <a:lnTo>
                  <a:pt x="0" y="22"/>
                </a:lnTo>
                <a:lnTo>
                  <a:pt x="10" y="22"/>
                </a:lnTo>
                <a:lnTo>
                  <a:pt x="21" y="22"/>
                </a:lnTo>
                <a:lnTo>
                  <a:pt x="21" y="11"/>
                </a:lnTo>
                <a:lnTo>
                  <a:pt x="21" y="0"/>
                </a:lnTo>
                <a:lnTo>
                  <a:pt x="10" y="0"/>
                </a:lnTo>
                <a:lnTo>
                  <a:pt x="10" y="11"/>
                </a:lnTo>
                <a:close/>
              </a:path>
            </a:pathLst>
          </a:custGeom>
          <a:solidFill>
            <a:srgbClr val="000000"/>
          </a:solidFill>
          <a:ln w="0">
            <a:solidFill>
              <a:srgbClr val="000000"/>
            </a:solidFill>
            <a:prstDash val="solid"/>
            <a:round/>
            <a:headEnd/>
            <a:tailEnd/>
          </a:ln>
        </p:spPr>
        <p:txBody>
          <a:bodyPr/>
          <a:lstStyle/>
          <a:p>
            <a:endParaRPr lang="en-US"/>
          </a:p>
        </p:txBody>
      </p:sp>
      <p:sp>
        <p:nvSpPr>
          <p:cNvPr id="19608" name="Freeform 154"/>
          <p:cNvSpPr>
            <a:spLocks/>
          </p:cNvSpPr>
          <p:nvPr/>
        </p:nvSpPr>
        <p:spPr bwMode="auto">
          <a:xfrm>
            <a:off x="4254500" y="4273550"/>
            <a:ext cx="17463" cy="17463"/>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prstDash val="solid"/>
            <a:round/>
            <a:headEnd/>
            <a:tailEnd/>
          </a:ln>
        </p:spPr>
        <p:txBody>
          <a:bodyPr/>
          <a:lstStyle/>
          <a:p>
            <a:endParaRPr lang="en-US"/>
          </a:p>
        </p:txBody>
      </p:sp>
      <p:sp>
        <p:nvSpPr>
          <p:cNvPr id="19609" name="Freeform 155"/>
          <p:cNvSpPr>
            <a:spLocks/>
          </p:cNvSpPr>
          <p:nvPr/>
        </p:nvSpPr>
        <p:spPr bwMode="auto">
          <a:xfrm>
            <a:off x="4246563" y="4256088"/>
            <a:ext cx="33337" cy="34925"/>
          </a:xfrm>
          <a:custGeom>
            <a:avLst/>
            <a:gdLst>
              <a:gd name="T0" fmla="*/ 11 w 21"/>
              <a:gd name="T1" fmla="*/ 11 h 22"/>
              <a:gd name="T2" fmla="*/ 11 w 21"/>
              <a:gd name="T3" fmla="*/ 0 h 22"/>
              <a:gd name="T4" fmla="*/ 0 w 21"/>
              <a:gd name="T5" fmla="*/ 0 h 22"/>
              <a:gd name="T6" fmla="*/ 0 w 21"/>
              <a:gd name="T7" fmla="*/ 11 h 22"/>
              <a:gd name="T8" fmla="*/ 0 w 21"/>
              <a:gd name="T9" fmla="*/ 22 h 22"/>
              <a:gd name="T10" fmla="*/ 11 w 21"/>
              <a:gd name="T11" fmla="*/ 22 h 22"/>
              <a:gd name="T12" fmla="*/ 21 w 21"/>
              <a:gd name="T13" fmla="*/ 22 h 22"/>
              <a:gd name="T14" fmla="*/ 21 w 21"/>
              <a:gd name="T15" fmla="*/ 11 h 22"/>
              <a:gd name="T16" fmla="*/ 21 w 21"/>
              <a:gd name="T17" fmla="*/ 0 h 22"/>
              <a:gd name="T18" fmla="*/ 11 w 21"/>
              <a:gd name="T19" fmla="*/ 0 h 22"/>
              <a:gd name="T20" fmla="*/ 11 w 21"/>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1" y="11"/>
                </a:moveTo>
                <a:lnTo>
                  <a:pt x="11" y="0"/>
                </a:lnTo>
                <a:lnTo>
                  <a:pt x="0" y="0"/>
                </a:lnTo>
                <a:lnTo>
                  <a:pt x="0" y="11"/>
                </a:lnTo>
                <a:lnTo>
                  <a:pt x="0" y="22"/>
                </a:lnTo>
                <a:lnTo>
                  <a:pt x="11" y="22"/>
                </a:lnTo>
                <a:lnTo>
                  <a:pt x="21" y="22"/>
                </a:lnTo>
                <a:lnTo>
                  <a:pt x="21" y="11"/>
                </a:lnTo>
                <a:lnTo>
                  <a:pt x="21" y="0"/>
                </a:lnTo>
                <a:lnTo>
                  <a:pt x="11" y="0"/>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19610" name="Freeform 156"/>
          <p:cNvSpPr>
            <a:spLocks/>
          </p:cNvSpPr>
          <p:nvPr/>
        </p:nvSpPr>
        <p:spPr bwMode="auto">
          <a:xfrm>
            <a:off x="4254500" y="4273550"/>
            <a:ext cx="17463" cy="17463"/>
          </a:xfrm>
          <a:custGeom>
            <a:avLst/>
            <a:gdLst>
              <a:gd name="T0" fmla="*/ 0 w 1"/>
              <a:gd name="T1" fmla="*/ 0 h 1"/>
              <a:gd name="T2" fmla="*/ 0 w 1"/>
              <a:gd name="T3" fmla="*/ 0 h 1"/>
              <a:gd name="T4" fmla="*/ 0 w 1"/>
              <a:gd name="T5" fmla="*/ 1 h 1"/>
              <a:gd name="T6" fmla="*/ 1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0"/>
                </a:lnTo>
                <a:lnTo>
                  <a:pt x="0" y="1"/>
                </a:lnTo>
                <a:lnTo>
                  <a:pt x="1" y="0"/>
                </a:lnTo>
                <a:lnTo>
                  <a:pt x="0" y="0"/>
                </a:lnTo>
              </a:path>
            </a:pathLst>
          </a:custGeom>
          <a:noFill/>
          <a:ln w="17463">
            <a:solidFill>
              <a:srgbClr val="000000"/>
            </a:solidFill>
            <a:prstDash val="solid"/>
            <a:round/>
            <a:headEnd/>
            <a:tailEnd/>
          </a:ln>
        </p:spPr>
        <p:txBody>
          <a:bodyPr/>
          <a:lstStyle/>
          <a:p>
            <a:endParaRPr lang="en-US"/>
          </a:p>
        </p:txBody>
      </p:sp>
      <p:sp>
        <p:nvSpPr>
          <p:cNvPr id="19611" name="Freeform 157"/>
          <p:cNvSpPr>
            <a:spLocks/>
          </p:cNvSpPr>
          <p:nvPr/>
        </p:nvSpPr>
        <p:spPr bwMode="auto">
          <a:xfrm>
            <a:off x="3035300" y="3289300"/>
            <a:ext cx="34925" cy="33338"/>
          </a:xfrm>
          <a:custGeom>
            <a:avLst/>
            <a:gdLst>
              <a:gd name="T0" fmla="*/ 11 w 22"/>
              <a:gd name="T1" fmla="*/ 11 h 21"/>
              <a:gd name="T2" fmla="*/ 0 w 22"/>
              <a:gd name="T3" fmla="*/ 11 h 21"/>
              <a:gd name="T4" fmla="*/ 0 w 22"/>
              <a:gd name="T5" fmla="*/ 21 h 21"/>
              <a:gd name="T6" fmla="*/ 11 w 22"/>
              <a:gd name="T7" fmla="*/ 21 h 21"/>
              <a:gd name="T8" fmla="*/ 22 w 22"/>
              <a:gd name="T9" fmla="*/ 21 h 21"/>
              <a:gd name="T10" fmla="*/ 22 w 22"/>
              <a:gd name="T11" fmla="*/ 11 h 21"/>
              <a:gd name="T12" fmla="*/ 22 w 22"/>
              <a:gd name="T13" fmla="*/ 0 h 21"/>
              <a:gd name="T14" fmla="*/ 11 w 22"/>
              <a:gd name="T15" fmla="*/ 0 h 21"/>
              <a:gd name="T16" fmla="*/ 0 w 22"/>
              <a:gd name="T17" fmla="*/ 0 h 21"/>
              <a:gd name="T18" fmla="*/ 0 w 22"/>
              <a:gd name="T19" fmla="*/ 11 h 21"/>
              <a:gd name="T20" fmla="*/ 11 w 22"/>
              <a:gd name="T21" fmla="*/ 11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19612" name="Freeform 158"/>
          <p:cNvSpPr>
            <a:spLocks/>
          </p:cNvSpPr>
          <p:nvPr/>
        </p:nvSpPr>
        <p:spPr bwMode="auto">
          <a:xfrm>
            <a:off x="3052763" y="3297238"/>
            <a:ext cx="17462" cy="17462"/>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prstDash val="solid"/>
            <a:round/>
            <a:headEnd/>
            <a:tailEnd/>
          </a:ln>
        </p:spPr>
        <p:txBody>
          <a:bodyPr/>
          <a:lstStyle/>
          <a:p>
            <a:endParaRPr lang="en-US"/>
          </a:p>
        </p:txBody>
      </p:sp>
      <p:sp>
        <p:nvSpPr>
          <p:cNvPr id="19613" name="Freeform 159"/>
          <p:cNvSpPr>
            <a:spLocks/>
          </p:cNvSpPr>
          <p:nvPr/>
        </p:nvSpPr>
        <p:spPr bwMode="auto">
          <a:xfrm>
            <a:off x="3035300" y="3289300"/>
            <a:ext cx="34925" cy="33338"/>
          </a:xfrm>
          <a:custGeom>
            <a:avLst/>
            <a:gdLst>
              <a:gd name="T0" fmla="*/ 11 w 22"/>
              <a:gd name="T1" fmla="*/ 10 h 21"/>
              <a:gd name="T2" fmla="*/ 0 w 22"/>
              <a:gd name="T3" fmla="*/ 10 h 21"/>
              <a:gd name="T4" fmla="*/ 0 w 22"/>
              <a:gd name="T5" fmla="*/ 21 h 21"/>
              <a:gd name="T6" fmla="*/ 11 w 22"/>
              <a:gd name="T7" fmla="*/ 21 h 21"/>
              <a:gd name="T8" fmla="*/ 22 w 22"/>
              <a:gd name="T9" fmla="*/ 21 h 21"/>
              <a:gd name="T10" fmla="*/ 22 w 22"/>
              <a:gd name="T11" fmla="*/ 10 h 21"/>
              <a:gd name="T12" fmla="*/ 22 w 22"/>
              <a:gd name="T13" fmla="*/ 0 h 21"/>
              <a:gd name="T14" fmla="*/ 11 w 22"/>
              <a:gd name="T15" fmla="*/ 0 h 21"/>
              <a:gd name="T16" fmla="*/ 0 w 22"/>
              <a:gd name="T17" fmla="*/ 0 h 21"/>
              <a:gd name="T18" fmla="*/ 0 w 22"/>
              <a:gd name="T19" fmla="*/ 10 h 21"/>
              <a:gd name="T20" fmla="*/ 11 w 22"/>
              <a:gd name="T21" fmla="*/ 1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prstDash val="solid"/>
            <a:round/>
            <a:headEnd/>
            <a:tailEnd/>
          </a:ln>
        </p:spPr>
        <p:txBody>
          <a:bodyPr/>
          <a:lstStyle/>
          <a:p>
            <a:endParaRPr lang="en-US"/>
          </a:p>
        </p:txBody>
      </p:sp>
      <p:sp>
        <p:nvSpPr>
          <p:cNvPr id="19614" name="Freeform 160"/>
          <p:cNvSpPr>
            <a:spLocks/>
          </p:cNvSpPr>
          <p:nvPr/>
        </p:nvSpPr>
        <p:spPr bwMode="auto">
          <a:xfrm>
            <a:off x="3052763" y="3297238"/>
            <a:ext cx="17462" cy="17462"/>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prstDash val="solid"/>
            <a:round/>
            <a:headEnd/>
            <a:tailEnd/>
          </a:ln>
        </p:spPr>
        <p:txBody>
          <a:bodyPr/>
          <a:lstStyle/>
          <a:p>
            <a:endParaRPr lang="en-US"/>
          </a:p>
        </p:txBody>
      </p:sp>
      <p:sp>
        <p:nvSpPr>
          <p:cNvPr id="19615" name="Freeform 161"/>
          <p:cNvSpPr>
            <a:spLocks/>
          </p:cNvSpPr>
          <p:nvPr/>
        </p:nvSpPr>
        <p:spPr bwMode="auto">
          <a:xfrm>
            <a:off x="3035300" y="3289300"/>
            <a:ext cx="34925" cy="33338"/>
          </a:xfrm>
          <a:custGeom>
            <a:avLst/>
            <a:gdLst>
              <a:gd name="T0" fmla="*/ 11 w 22"/>
              <a:gd name="T1" fmla="*/ 11 h 21"/>
              <a:gd name="T2" fmla="*/ 0 w 22"/>
              <a:gd name="T3" fmla="*/ 11 h 21"/>
              <a:gd name="T4" fmla="*/ 0 w 22"/>
              <a:gd name="T5" fmla="*/ 21 h 21"/>
              <a:gd name="T6" fmla="*/ 11 w 22"/>
              <a:gd name="T7" fmla="*/ 21 h 21"/>
              <a:gd name="T8" fmla="*/ 22 w 22"/>
              <a:gd name="T9" fmla="*/ 21 h 21"/>
              <a:gd name="T10" fmla="*/ 22 w 22"/>
              <a:gd name="T11" fmla="*/ 11 h 21"/>
              <a:gd name="T12" fmla="*/ 22 w 22"/>
              <a:gd name="T13" fmla="*/ 0 h 21"/>
              <a:gd name="T14" fmla="*/ 11 w 22"/>
              <a:gd name="T15" fmla="*/ 0 h 21"/>
              <a:gd name="T16" fmla="*/ 0 w 22"/>
              <a:gd name="T17" fmla="*/ 0 h 21"/>
              <a:gd name="T18" fmla="*/ 0 w 22"/>
              <a:gd name="T19" fmla="*/ 11 h 21"/>
              <a:gd name="T20" fmla="*/ 11 w 22"/>
              <a:gd name="T21" fmla="*/ 11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19616" name="Freeform 162"/>
          <p:cNvSpPr>
            <a:spLocks/>
          </p:cNvSpPr>
          <p:nvPr/>
        </p:nvSpPr>
        <p:spPr bwMode="auto">
          <a:xfrm>
            <a:off x="3052763" y="3297238"/>
            <a:ext cx="17462" cy="15875"/>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prstDash val="solid"/>
            <a:round/>
            <a:headEnd/>
            <a:tailEnd/>
          </a:ln>
        </p:spPr>
        <p:txBody>
          <a:bodyPr/>
          <a:lstStyle/>
          <a:p>
            <a:endParaRPr lang="en-US"/>
          </a:p>
        </p:txBody>
      </p:sp>
      <p:sp>
        <p:nvSpPr>
          <p:cNvPr id="19617" name="Freeform 163"/>
          <p:cNvSpPr>
            <a:spLocks/>
          </p:cNvSpPr>
          <p:nvPr/>
        </p:nvSpPr>
        <p:spPr bwMode="auto">
          <a:xfrm>
            <a:off x="3749675" y="3289300"/>
            <a:ext cx="34925" cy="33338"/>
          </a:xfrm>
          <a:custGeom>
            <a:avLst/>
            <a:gdLst>
              <a:gd name="T0" fmla="*/ 11 w 22"/>
              <a:gd name="T1" fmla="*/ 11 h 21"/>
              <a:gd name="T2" fmla="*/ 0 w 22"/>
              <a:gd name="T3" fmla="*/ 11 h 21"/>
              <a:gd name="T4" fmla="*/ 0 w 22"/>
              <a:gd name="T5" fmla="*/ 21 h 21"/>
              <a:gd name="T6" fmla="*/ 11 w 22"/>
              <a:gd name="T7" fmla="*/ 21 h 21"/>
              <a:gd name="T8" fmla="*/ 22 w 22"/>
              <a:gd name="T9" fmla="*/ 21 h 21"/>
              <a:gd name="T10" fmla="*/ 22 w 22"/>
              <a:gd name="T11" fmla="*/ 11 h 21"/>
              <a:gd name="T12" fmla="*/ 22 w 22"/>
              <a:gd name="T13" fmla="*/ 0 h 21"/>
              <a:gd name="T14" fmla="*/ 11 w 22"/>
              <a:gd name="T15" fmla="*/ 0 h 21"/>
              <a:gd name="T16" fmla="*/ 0 w 22"/>
              <a:gd name="T17" fmla="*/ 0 h 21"/>
              <a:gd name="T18" fmla="*/ 0 w 22"/>
              <a:gd name="T19" fmla="*/ 11 h 21"/>
              <a:gd name="T20" fmla="*/ 11 w 22"/>
              <a:gd name="T21" fmla="*/ 11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19618" name="Freeform 164"/>
          <p:cNvSpPr>
            <a:spLocks/>
          </p:cNvSpPr>
          <p:nvPr/>
        </p:nvSpPr>
        <p:spPr bwMode="auto">
          <a:xfrm>
            <a:off x="3767138" y="3297238"/>
            <a:ext cx="17462" cy="17462"/>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prstDash val="solid"/>
            <a:round/>
            <a:headEnd/>
            <a:tailEnd/>
          </a:ln>
        </p:spPr>
        <p:txBody>
          <a:bodyPr/>
          <a:lstStyle/>
          <a:p>
            <a:endParaRPr lang="en-US"/>
          </a:p>
        </p:txBody>
      </p:sp>
      <p:sp>
        <p:nvSpPr>
          <p:cNvPr id="19619" name="Freeform 165"/>
          <p:cNvSpPr>
            <a:spLocks/>
          </p:cNvSpPr>
          <p:nvPr/>
        </p:nvSpPr>
        <p:spPr bwMode="auto">
          <a:xfrm>
            <a:off x="3749675" y="3289300"/>
            <a:ext cx="34925" cy="33338"/>
          </a:xfrm>
          <a:custGeom>
            <a:avLst/>
            <a:gdLst>
              <a:gd name="T0" fmla="*/ 11 w 22"/>
              <a:gd name="T1" fmla="*/ 10 h 21"/>
              <a:gd name="T2" fmla="*/ 0 w 22"/>
              <a:gd name="T3" fmla="*/ 10 h 21"/>
              <a:gd name="T4" fmla="*/ 0 w 22"/>
              <a:gd name="T5" fmla="*/ 21 h 21"/>
              <a:gd name="T6" fmla="*/ 11 w 22"/>
              <a:gd name="T7" fmla="*/ 21 h 21"/>
              <a:gd name="T8" fmla="*/ 22 w 22"/>
              <a:gd name="T9" fmla="*/ 21 h 21"/>
              <a:gd name="T10" fmla="*/ 22 w 22"/>
              <a:gd name="T11" fmla="*/ 10 h 21"/>
              <a:gd name="T12" fmla="*/ 22 w 22"/>
              <a:gd name="T13" fmla="*/ 0 h 21"/>
              <a:gd name="T14" fmla="*/ 11 w 22"/>
              <a:gd name="T15" fmla="*/ 0 h 21"/>
              <a:gd name="T16" fmla="*/ 0 w 22"/>
              <a:gd name="T17" fmla="*/ 0 h 21"/>
              <a:gd name="T18" fmla="*/ 0 w 22"/>
              <a:gd name="T19" fmla="*/ 10 h 21"/>
              <a:gd name="T20" fmla="*/ 11 w 22"/>
              <a:gd name="T21" fmla="*/ 1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prstDash val="solid"/>
            <a:round/>
            <a:headEnd/>
            <a:tailEnd/>
          </a:ln>
        </p:spPr>
        <p:txBody>
          <a:bodyPr/>
          <a:lstStyle/>
          <a:p>
            <a:endParaRPr lang="en-US"/>
          </a:p>
        </p:txBody>
      </p:sp>
      <p:sp>
        <p:nvSpPr>
          <p:cNvPr id="19620" name="Freeform 166"/>
          <p:cNvSpPr>
            <a:spLocks/>
          </p:cNvSpPr>
          <p:nvPr/>
        </p:nvSpPr>
        <p:spPr bwMode="auto">
          <a:xfrm>
            <a:off x="3767138" y="3297238"/>
            <a:ext cx="17462" cy="17462"/>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prstDash val="solid"/>
            <a:round/>
            <a:headEnd/>
            <a:tailEnd/>
          </a:ln>
        </p:spPr>
        <p:txBody>
          <a:bodyPr/>
          <a:lstStyle/>
          <a:p>
            <a:endParaRPr lang="en-US"/>
          </a:p>
        </p:txBody>
      </p:sp>
      <p:sp>
        <p:nvSpPr>
          <p:cNvPr id="19621" name="Freeform 167"/>
          <p:cNvSpPr>
            <a:spLocks/>
          </p:cNvSpPr>
          <p:nvPr/>
        </p:nvSpPr>
        <p:spPr bwMode="auto">
          <a:xfrm>
            <a:off x="3749675" y="3289300"/>
            <a:ext cx="34925" cy="33338"/>
          </a:xfrm>
          <a:custGeom>
            <a:avLst/>
            <a:gdLst>
              <a:gd name="T0" fmla="*/ 11 w 22"/>
              <a:gd name="T1" fmla="*/ 11 h 21"/>
              <a:gd name="T2" fmla="*/ 0 w 22"/>
              <a:gd name="T3" fmla="*/ 11 h 21"/>
              <a:gd name="T4" fmla="*/ 0 w 22"/>
              <a:gd name="T5" fmla="*/ 21 h 21"/>
              <a:gd name="T6" fmla="*/ 11 w 22"/>
              <a:gd name="T7" fmla="*/ 21 h 21"/>
              <a:gd name="T8" fmla="*/ 22 w 22"/>
              <a:gd name="T9" fmla="*/ 21 h 21"/>
              <a:gd name="T10" fmla="*/ 22 w 22"/>
              <a:gd name="T11" fmla="*/ 11 h 21"/>
              <a:gd name="T12" fmla="*/ 22 w 22"/>
              <a:gd name="T13" fmla="*/ 0 h 21"/>
              <a:gd name="T14" fmla="*/ 11 w 22"/>
              <a:gd name="T15" fmla="*/ 0 h 21"/>
              <a:gd name="T16" fmla="*/ 0 w 22"/>
              <a:gd name="T17" fmla="*/ 0 h 21"/>
              <a:gd name="T18" fmla="*/ 0 w 22"/>
              <a:gd name="T19" fmla="*/ 11 h 21"/>
              <a:gd name="T20" fmla="*/ 11 w 22"/>
              <a:gd name="T21" fmla="*/ 11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19622" name="Freeform 168"/>
          <p:cNvSpPr>
            <a:spLocks/>
          </p:cNvSpPr>
          <p:nvPr/>
        </p:nvSpPr>
        <p:spPr bwMode="auto">
          <a:xfrm>
            <a:off x="3767138" y="3297238"/>
            <a:ext cx="17462" cy="15875"/>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prstDash val="solid"/>
            <a:round/>
            <a:headEnd/>
            <a:tailEnd/>
          </a:ln>
        </p:spPr>
        <p:txBody>
          <a:bodyPr/>
          <a:lstStyle/>
          <a:p>
            <a:endParaRPr lang="en-US"/>
          </a:p>
        </p:txBody>
      </p:sp>
      <p:sp>
        <p:nvSpPr>
          <p:cNvPr id="19623" name="Freeform 169"/>
          <p:cNvSpPr>
            <a:spLocks/>
          </p:cNvSpPr>
          <p:nvPr/>
        </p:nvSpPr>
        <p:spPr bwMode="auto">
          <a:xfrm>
            <a:off x="4721225" y="3289300"/>
            <a:ext cx="33338" cy="33338"/>
          </a:xfrm>
          <a:custGeom>
            <a:avLst/>
            <a:gdLst>
              <a:gd name="T0" fmla="*/ 10 w 21"/>
              <a:gd name="T1" fmla="*/ 11 h 21"/>
              <a:gd name="T2" fmla="*/ 0 w 21"/>
              <a:gd name="T3" fmla="*/ 11 h 21"/>
              <a:gd name="T4" fmla="*/ 0 w 21"/>
              <a:gd name="T5" fmla="*/ 21 h 21"/>
              <a:gd name="T6" fmla="*/ 10 w 21"/>
              <a:gd name="T7" fmla="*/ 21 h 21"/>
              <a:gd name="T8" fmla="*/ 21 w 21"/>
              <a:gd name="T9" fmla="*/ 21 h 21"/>
              <a:gd name="T10" fmla="*/ 21 w 21"/>
              <a:gd name="T11" fmla="*/ 11 h 21"/>
              <a:gd name="T12" fmla="*/ 21 w 21"/>
              <a:gd name="T13" fmla="*/ 0 h 21"/>
              <a:gd name="T14" fmla="*/ 10 w 21"/>
              <a:gd name="T15" fmla="*/ 0 h 21"/>
              <a:gd name="T16" fmla="*/ 0 w 21"/>
              <a:gd name="T17" fmla="*/ 0 h 21"/>
              <a:gd name="T18" fmla="*/ 0 w 21"/>
              <a:gd name="T19" fmla="*/ 11 h 21"/>
              <a:gd name="T20" fmla="*/ 10 w 21"/>
              <a:gd name="T21" fmla="*/ 11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1"/>
                </a:moveTo>
                <a:lnTo>
                  <a:pt x="0" y="11"/>
                </a:lnTo>
                <a:lnTo>
                  <a:pt x="0" y="21"/>
                </a:lnTo>
                <a:lnTo>
                  <a:pt x="10" y="21"/>
                </a:lnTo>
                <a:lnTo>
                  <a:pt x="21" y="21"/>
                </a:lnTo>
                <a:lnTo>
                  <a:pt x="21" y="11"/>
                </a:lnTo>
                <a:lnTo>
                  <a:pt x="21" y="0"/>
                </a:lnTo>
                <a:lnTo>
                  <a:pt x="10" y="0"/>
                </a:lnTo>
                <a:lnTo>
                  <a:pt x="0" y="0"/>
                </a:lnTo>
                <a:lnTo>
                  <a:pt x="0" y="11"/>
                </a:lnTo>
                <a:lnTo>
                  <a:pt x="10" y="11"/>
                </a:lnTo>
                <a:close/>
              </a:path>
            </a:pathLst>
          </a:custGeom>
          <a:solidFill>
            <a:srgbClr val="000000"/>
          </a:solidFill>
          <a:ln w="0">
            <a:solidFill>
              <a:srgbClr val="000000"/>
            </a:solidFill>
            <a:prstDash val="solid"/>
            <a:round/>
            <a:headEnd/>
            <a:tailEnd/>
          </a:ln>
        </p:spPr>
        <p:txBody>
          <a:bodyPr/>
          <a:lstStyle/>
          <a:p>
            <a:endParaRPr lang="en-US"/>
          </a:p>
        </p:txBody>
      </p:sp>
      <p:sp>
        <p:nvSpPr>
          <p:cNvPr id="19624" name="Freeform 170"/>
          <p:cNvSpPr>
            <a:spLocks/>
          </p:cNvSpPr>
          <p:nvPr/>
        </p:nvSpPr>
        <p:spPr bwMode="auto">
          <a:xfrm>
            <a:off x="4737100" y="3297238"/>
            <a:ext cx="17463" cy="17462"/>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prstDash val="solid"/>
            <a:round/>
            <a:headEnd/>
            <a:tailEnd/>
          </a:ln>
        </p:spPr>
        <p:txBody>
          <a:bodyPr/>
          <a:lstStyle/>
          <a:p>
            <a:endParaRPr lang="en-US"/>
          </a:p>
        </p:txBody>
      </p:sp>
      <p:sp>
        <p:nvSpPr>
          <p:cNvPr id="19625" name="Freeform 171"/>
          <p:cNvSpPr>
            <a:spLocks/>
          </p:cNvSpPr>
          <p:nvPr/>
        </p:nvSpPr>
        <p:spPr bwMode="auto">
          <a:xfrm>
            <a:off x="4721225" y="3289300"/>
            <a:ext cx="33338" cy="33338"/>
          </a:xfrm>
          <a:custGeom>
            <a:avLst/>
            <a:gdLst>
              <a:gd name="T0" fmla="*/ 10 w 21"/>
              <a:gd name="T1" fmla="*/ 10 h 21"/>
              <a:gd name="T2" fmla="*/ 0 w 21"/>
              <a:gd name="T3" fmla="*/ 10 h 21"/>
              <a:gd name="T4" fmla="*/ 0 w 21"/>
              <a:gd name="T5" fmla="*/ 21 h 21"/>
              <a:gd name="T6" fmla="*/ 10 w 21"/>
              <a:gd name="T7" fmla="*/ 21 h 21"/>
              <a:gd name="T8" fmla="*/ 21 w 21"/>
              <a:gd name="T9" fmla="*/ 21 h 21"/>
              <a:gd name="T10" fmla="*/ 21 w 21"/>
              <a:gd name="T11" fmla="*/ 10 h 21"/>
              <a:gd name="T12" fmla="*/ 21 w 21"/>
              <a:gd name="T13" fmla="*/ 0 h 21"/>
              <a:gd name="T14" fmla="*/ 10 w 21"/>
              <a:gd name="T15" fmla="*/ 0 h 21"/>
              <a:gd name="T16" fmla="*/ 0 w 21"/>
              <a:gd name="T17" fmla="*/ 0 h 21"/>
              <a:gd name="T18" fmla="*/ 0 w 21"/>
              <a:gd name="T19" fmla="*/ 10 h 21"/>
              <a:gd name="T20" fmla="*/ 10 w 21"/>
              <a:gd name="T21" fmla="*/ 1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0"/>
                </a:moveTo>
                <a:lnTo>
                  <a:pt x="0" y="10"/>
                </a:lnTo>
                <a:lnTo>
                  <a:pt x="0" y="21"/>
                </a:lnTo>
                <a:lnTo>
                  <a:pt x="10" y="21"/>
                </a:lnTo>
                <a:lnTo>
                  <a:pt x="21" y="21"/>
                </a:lnTo>
                <a:lnTo>
                  <a:pt x="21" y="10"/>
                </a:lnTo>
                <a:lnTo>
                  <a:pt x="21" y="0"/>
                </a:lnTo>
                <a:lnTo>
                  <a:pt x="10" y="0"/>
                </a:lnTo>
                <a:lnTo>
                  <a:pt x="0" y="0"/>
                </a:lnTo>
                <a:lnTo>
                  <a:pt x="0" y="10"/>
                </a:lnTo>
                <a:lnTo>
                  <a:pt x="10" y="10"/>
                </a:lnTo>
                <a:close/>
              </a:path>
            </a:pathLst>
          </a:custGeom>
          <a:solidFill>
            <a:srgbClr val="000000"/>
          </a:solidFill>
          <a:ln w="0">
            <a:solidFill>
              <a:srgbClr val="000000"/>
            </a:solidFill>
            <a:prstDash val="solid"/>
            <a:round/>
            <a:headEnd/>
            <a:tailEnd/>
          </a:ln>
        </p:spPr>
        <p:txBody>
          <a:bodyPr/>
          <a:lstStyle/>
          <a:p>
            <a:endParaRPr lang="en-US"/>
          </a:p>
        </p:txBody>
      </p:sp>
      <p:sp>
        <p:nvSpPr>
          <p:cNvPr id="19626" name="Freeform 172"/>
          <p:cNvSpPr>
            <a:spLocks/>
          </p:cNvSpPr>
          <p:nvPr/>
        </p:nvSpPr>
        <p:spPr bwMode="auto">
          <a:xfrm>
            <a:off x="4737100" y="3297238"/>
            <a:ext cx="17463" cy="17462"/>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prstDash val="solid"/>
            <a:round/>
            <a:headEnd/>
            <a:tailEnd/>
          </a:ln>
        </p:spPr>
        <p:txBody>
          <a:bodyPr/>
          <a:lstStyle/>
          <a:p>
            <a:endParaRPr lang="en-US"/>
          </a:p>
        </p:txBody>
      </p:sp>
      <p:sp>
        <p:nvSpPr>
          <p:cNvPr id="19627" name="Freeform 173"/>
          <p:cNvSpPr>
            <a:spLocks/>
          </p:cNvSpPr>
          <p:nvPr/>
        </p:nvSpPr>
        <p:spPr bwMode="auto">
          <a:xfrm>
            <a:off x="4721225" y="3289300"/>
            <a:ext cx="33338" cy="33338"/>
          </a:xfrm>
          <a:custGeom>
            <a:avLst/>
            <a:gdLst>
              <a:gd name="T0" fmla="*/ 10 w 21"/>
              <a:gd name="T1" fmla="*/ 11 h 21"/>
              <a:gd name="T2" fmla="*/ 0 w 21"/>
              <a:gd name="T3" fmla="*/ 11 h 21"/>
              <a:gd name="T4" fmla="*/ 0 w 21"/>
              <a:gd name="T5" fmla="*/ 21 h 21"/>
              <a:gd name="T6" fmla="*/ 10 w 21"/>
              <a:gd name="T7" fmla="*/ 21 h 21"/>
              <a:gd name="T8" fmla="*/ 21 w 21"/>
              <a:gd name="T9" fmla="*/ 21 h 21"/>
              <a:gd name="T10" fmla="*/ 21 w 21"/>
              <a:gd name="T11" fmla="*/ 11 h 21"/>
              <a:gd name="T12" fmla="*/ 21 w 21"/>
              <a:gd name="T13" fmla="*/ 0 h 21"/>
              <a:gd name="T14" fmla="*/ 10 w 21"/>
              <a:gd name="T15" fmla="*/ 0 h 21"/>
              <a:gd name="T16" fmla="*/ 0 w 21"/>
              <a:gd name="T17" fmla="*/ 0 h 21"/>
              <a:gd name="T18" fmla="*/ 0 w 21"/>
              <a:gd name="T19" fmla="*/ 11 h 21"/>
              <a:gd name="T20" fmla="*/ 10 w 21"/>
              <a:gd name="T21" fmla="*/ 11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1"/>
                </a:moveTo>
                <a:lnTo>
                  <a:pt x="0" y="11"/>
                </a:lnTo>
                <a:lnTo>
                  <a:pt x="0" y="21"/>
                </a:lnTo>
                <a:lnTo>
                  <a:pt x="10" y="21"/>
                </a:lnTo>
                <a:lnTo>
                  <a:pt x="21" y="21"/>
                </a:lnTo>
                <a:lnTo>
                  <a:pt x="21" y="11"/>
                </a:lnTo>
                <a:lnTo>
                  <a:pt x="21" y="0"/>
                </a:lnTo>
                <a:lnTo>
                  <a:pt x="10" y="0"/>
                </a:lnTo>
                <a:lnTo>
                  <a:pt x="0" y="0"/>
                </a:lnTo>
                <a:lnTo>
                  <a:pt x="0" y="11"/>
                </a:lnTo>
                <a:lnTo>
                  <a:pt x="10" y="11"/>
                </a:lnTo>
                <a:close/>
              </a:path>
            </a:pathLst>
          </a:custGeom>
          <a:solidFill>
            <a:srgbClr val="000000"/>
          </a:solidFill>
          <a:ln w="0">
            <a:solidFill>
              <a:srgbClr val="000000"/>
            </a:solidFill>
            <a:prstDash val="solid"/>
            <a:round/>
            <a:headEnd/>
            <a:tailEnd/>
          </a:ln>
        </p:spPr>
        <p:txBody>
          <a:bodyPr/>
          <a:lstStyle/>
          <a:p>
            <a:endParaRPr lang="en-US"/>
          </a:p>
        </p:txBody>
      </p:sp>
      <p:sp>
        <p:nvSpPr>
          <p:cNvPr id="19628" name="Freeform 174"/>
          <p:cNvSpPr>
            <a:spLocks/>
          </p:cNvSpPr>
          <p:nvPr/>
        </p:nvSpPr>
        <p:spPr bwMode="auto">
          <a:xfrm>
            <a:off x="4737100" y="3297238"/>
            <a:ext cx="17463" cy="15875"/>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prstDash val="solid"/>
            <a:round/>
            <a:headEnd/>
            <a:tailEnd/>
          </a:ln>
        </p:spPr>
        <p:txBody>
          <a:bodyPr/>
          <a:lstStyle/>
          <a:p>
            <a:endParaRPr lang="en-US"/>
          </a:p>
        </p:txBody>
      </p:sp>
      <p:sp>
        <p:nvSpPr>
          <p:cNvPr id="19629" name="Freeform 175"/>
          <p:cNvSpPr>
            <a:spLocks/>
          </p:cNvSpPr>
          <p:nvPr/>
        </p:nvSpPr>
        <p:spPr bwMode="auto">
          <a:xfrm>
            <a:off x="5418138" y="3289300"/>
            <a:ext cx="34925" cy="33338"/>
          </a:xfrm>
          <a:custGeom>
            <a:avLst/>
            <a:gdLst>
              <a:gd name="T0" fmla="*/ 11 w 22"/>
              <a:gd name="T1" fmla="*/ 11 h 21"/>
              <a:gd name="T2" fmla="*/ 0 w 22"/>
              <a:gd name="T3" fmla="*/ 11 h 21"/>
              <a:gd name="T4" fmla="*/ 0 w 22"/>
              <a:gd name="T5" fmla="*/ 21 h 21"/>
              <a:gd name="T6" fmla="*/ 11 w 22"/>
              <a:gd name="T7" fmla="*/ 21 h 21"/>
              <a:gd name="T8" fmla="*/ 22 w 22"/>
              <a:gd name="T9" fmla="*/ 21 h 21"/>
              <a:gd name="T10" fmla="*/ 22 w 22"/>
              <a:gd name="T11" fmla="*/ 11 h 21"/>
              <a:gd name="T12" fmla="*/ 22 w 22"/>
              <a:gd name="T13" fmla="*/ 0 h 21"/>
              <a:gd name="T14" fmla="*/ 11 w 22"/>
              <a:gd name="T15" fmla="*/ 0 h 21"/>
              <a:gd name="T16" fmla="*/ 0 w 22"/>
              <a:gd name="T17" fmla="*/ 0 h 21"/>
              <a:gd name="T18" fmla="*/ 0 w 22"/>
              <a:gd name="T19" fmla="*/ 11 h 21"/>
              <a:gd name="T20" fmla="*/ 11 w 22"/>
              <a:gd name="T21" fmla="*/ 11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19630" name="Freeform 176"/>
          <p:cNvSpPr>
            <a:spLocks/>
          </p:cNvSpPr>
          <p:nvPr/>
        </p:nvSpPr>
        <p:spPr bwMode="auto">
          <a:xfrm>
            <a:off x="5435600" y="3297238"/>
            <a:ext cx="17463" cy="17462"/>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prstDash val="solid"/>
            <a:round/>
            <a:headEnd/>
            <a:tailEnd/>
          </a:ln>
        </p:spPr>
        <p:txBody>
          <a:bodyPr/>
          <a:lstStyle/>
          <a:p>
            <a:endParaRPr lang="en-US"/>
          </a:p>
        </p:txBody>
      </p:sp>
      <p:sp>
        <p:nvSpPr>
          <p:cNvPr id="19631" name="Freeform 177"/>
          <p:cNvSpPr>
            <a:spLocks/>
          </p:cNvSpPr>
          <p:nvPr/>
        </p:nvSpPr>
        <p:spPr bwMode="auto">
          <a:xfrm>
            <a:off x="5418138" y="3289300"/>
            <a:ext cx="34925" cy="33338"/>
          </a:xfrm>
          <a:custGeom>
            <a:avLst/>
            <a:gdLst>
              <a:gd name="T0" fmla="*/ 11 w 22"/>
              <a:gd name="T1" fmla="*/ 10 h 21"/>
              <a:gd name="T2" fmla="*/ 0 w 22"/>
              <a:gd name="T3" fmla="*/ 10 h 21"/>
              <a:gd name="T4" fmla="*/ 0 w 22"/>
              <a:gd name="T5" fmla="*/ 21 h 21"/>
              <a:gd name="T6" fmla="*/ 11 w 22"/>
              <a:gd name="T7" fmla="*/ 21 h 21"/>
              <a:gd name="T8" fmla="*/ 22 w 22"/>
              <a:gd name="T9" fmla="*/ 21 h 21"/>
              <a:gd name="T10" fmla="*/ 22 w 22"/>
              <a:gd name="T11" fmla="*/ 10 h 21"/>
              <a:gd name="T12" fmla="*/ 22 w 22"/>
              <a:gd name="T13" fmla="*/ 0 h 21"/>
              <a:gd name="T14" fmla="*/ 11 w 22"/>
              <a:gd name="T15" fmla="*/ 0 h 21"/>
              <a:gd name="T16" fmla="*/ 0 w 22"/>
              <a:gd name="T17" fmla="*/ 0 h 21"/>
              <a:gd name="T18" fmla="*/ 0 w 22"/>
              <a:gd name="T19" fmla="*/ 10 h 21"/>
              <a:gd name="T20" fmla="*/ 11 w 22"/>
              <a:gd name="T21" fmla="*/ 1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prstDash val="solid"/>
            <a:round/>
            <a:headEnd/>
            <a:tailEnd/>
          </a:ln>
        </p:spPr>
        <p:txBody>
          <a:bodyPr/>
          <a:lstStyle/>
          <a:p>
            <a:endParaRPr lang="en-US"/>
          </a:p>
        </p:txBody>
      </p:sp>
      <p:sp>
        <p:nvSpPr>
          <p:cNvPr id="19632" name="Freeform 178"/>
          <p:cNvSpPr>
            <a:spLocks/>
          </p:cNvSpPr>
          <p:nvPr/>
        </p:nvSpPr>
        <p:spPr bwMode="auto">
          <a:xfrm>
            <a:off x="5435600" y="3297238"/>
            <a:ext cx="17463" cy="17462"/>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prstDash val="solid"/>
            <a:round/>
            <a:headEnd/>
            <a:tailEnd/>
          </a:ln>
        </p:spPr>
        <p:txBody>
          <a:bodyPr/>
          <a:lstStyle/>
          <a:p>
            <a:endParaRPr lang="en-US"/>
          </a:p>
        </p:txBody>
      </p:sp>
      <p:sp>
        <p:nvSpPr>
          <p:cNvPr id="19633" name="Freeform 179"/>
          <p:cNvSpPr>
            <a:spLocks/>
          </p:cNvSpPr>
          <p:nvPr/>
        </p:nvSpPr>
        <p:spPr bwMode="auto">
          <a:xfrm>
            <a:off x="5418138" y="3289300"/>
            <a:ext cx="34925" cy="33338"/>
          </a:xfrm>
          <a:custGeom>
            <a:avLst/>
            <a:gdLst>
              <a:gd name="T0" fmla="*/ 11 w 22"/>
              <a:gd name="T1" fmla="*/ 11 h 21"/>
              <a:gd name="T2" fmla="*/ 0 w 22"/>
              <a:gd name="T3" fmla="*/ 11 h 21"/>
              <a:gd name="T4" fmla="*/ 0 w 22"/>
              <a:gd name="T5" fmla="*/ 21 h 21"/>
              <a:gd name="T6" fmla="*/ 11 w 22"/>
              <a:gd name="T7" fmla="*/ 21 h 21"/>
              <a:gd name="T8" fmla="*/ 22 w 22"/>
              <a:gd name="T9" fmla="*/ 21 h 21"/>
              <a:gd name="T10" fmla="*/ 22 w 22"/>
              <a:gd name="T11" fmla="*/ 11 h 21"/>
              <a:gd name="T12" fmla="*/ 22 w 22"/>
              <a:gd name="T13" fmla="*/ 0 h 21"/>
              <a:gd name="T14" fmla="*/ 11 w 22"/>
              <a:gd name="T15" fmla="*/ 0 h 21"/>
              <a:gd name="T16" fmla="*/ 0 w 22"/>
              <a:gd name="T17" fmla="*/ 0 h 21"/>
              <a:gd name="T18" fmla="*/ 0 w 22"/>
              <a:gd name="T19" fmla="*/ 11 h 21"/>
              <a:gd name="T20" fmla="*/ 11 w 22"/>
              <a:gd name="T21" fmla="*/ 11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19634" name="Freeform 180"/>
          <p:cNvSpPr>
            <a:spLocks/>
          </p:cNvSpPr>
          <p:nvPr/>
        </p:nvSpPr>
        <p:spPr bwMode="auto">
          <a:xfrm>
            <a:off x="5435600" y="3297238"/>
            <a:ext cx="17463" cy="15875"/>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prstDash val="solid"/>
            <a:round/>
            <a:headEnd/>
            <a:tailEnd/>
          </a:ln>
        </p:spPr>
        <p:txBody>
          <a:bodyPr/>
          <a:lstStyle/>
          <a:p>
            <a:endParaRPr lang="en-US"/>
          </a:p>
        </p:txBody>
      </p:sp>
      <p:sp>
        <p:nvSpPr>
          <p:cNvPr id="19635" name="Freeform 181"/>
          <p:cNvSpPr>
            <a:spLocks/>
          </p:cNvSpPr>
          <p:nvPr/>
        </p:nvSpPr>
        <p:spPr bwMode="auto">
          <a:xfrm>
            <a:off x="6134100" y="3289300"/>
            <a:ext cx="33338" cy="33338"/>
          </a:xfrm>
          <a:custGeom>
            <a:avLst/>
            <a:gdLst>
              <a:gd name="T0" fmla="*/ 10 w 21"/>
              <a:gd name="T1" fmla="*/ 11 h 21"/>
              <a:gd name="T2" fmla="*/ 0 w 21"/>
              <a:gd name="T3" fmla="*/ 11 h 21"/>
              <a:gd name="T4" fmla="*/ 0 w 21"/>
              <a:gd name="T5" fmla="*/ 21 h 21"/>
              <a:gd name="T6" fmla="*/ 10 w 21"/>
              <a:gd name="T7" fmla="*/ 21 h 21"/>
              <a:gd name="T8" fmla="*/ 21 w 21"/>
              <a:gd name="T9" fmla="*/ 21 h 21"/>
              <a:gd name="T10" fmla="*/ 21 w 21"/>
              <a:gd name="T11" fmla="*/ 11 h 21"/>
              <a:gd name="T12" fmla="*/ 21 w 21"/>
              <a:gd name="T13" fmla="*/ 0 h 21"/>
              <a:gd name="T14" fmla="*/ 10 w 21"/>
              <a:gd name="T15" fmla="*/ 0 h 21"/>
              <a:gd name="T16" fmla="*/ 0 w 21"/>
              <a:gd name="T17" fmla="*/ 0 h 21"/>
              <a:gd name="T18" fmla="*/ 0 w 21"/>
              <a:gd name="T19" fmla="*/ 11 h 21"/>
              <a:gd name="T20" fmla="*/ 10 w 21"/>
              <a:gd name="T21" fmla="*/ 11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1"/>
                </a:moveTo>
                <a:lnTo>
                  <a:pt x="0" y="11"/>
                </a:lnTo>
                <a:lnTo>
                  <a:pt x="0" y="21"/>
                </a:lnTo>
                <a:lnTo>
                  <a:pt x="10" y="21"/>
                </a:lnTo>
                <a:lnTo>
                  <a:pt x="21" y="21"/>
                </a:lnTo>
                <a:lnTo>
                  <a:pt x="21" y="11"/>
                </a:lnTo>
                <a:lnTo>
                  <a:pt x="21" y="0"/>
                </a:lnTo>
                <a:lnTo>
                  <a:pt x="10" y="0"/>
                </a:lnTo>
                <a:lnTo>
                  <a:pt x="0" y="0"/>
                </a:lnTo>
                <a:lnTo>
                  <a:pt x="0" y="11"/>
                </a:lnTo>
                <a:lnTo>
                  <a:pt x="10" y="11"/>
                </a:lnTo>
                <a:close/>
              </a:path>
            </a:pathLst>
          </a:custGeom>
          <a:solidFill>
            <a:srgbClr val="000000"/>
          </a:solidFill>
          <a:ln w="0">
            <a:solidFill>
              <a:srgbClr val="000000"/>
            </a:solidFill>
            <a:prstDash val="solid"/>
            <a:round/>
            <a:headEnd/>
            <a:tailEnd/>
          </a:ln>
        </p:spPr>
        <p:txBody>
          <a:bodyPr/>
          <a:lstStyle/>
          <a:p>
            <a:endParaRPr lang="en-US"/>
          </a:p>
        </p:txBody>
      </p:sp>
      <p:sp>
        <p:nvSpPr>
          <p:cNvPr id="19636" name="Freeform 182"/>
          <p:cNvSpPr>
            <a:spLocks/>
          </p:cNvSpPr>
          <p:nvPr/>
        </p:nvSpPr>
        <p:spPr bwMode="auto">
          <a:xfrm>
            <a:off x="6149975" y="3297238"/>
            <a:ext cx="17463" cy="17462"/>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prstDash val="solid"/>
            <a:round/>
            <a:headEnd/>
            <a:tailEnd/>
          </a:ln>
        </p:spPr>
        <p:txBody>
          <a:bodyPr/>
          <a:lstStyle/>
          <a:p>
            <a:endParaRPr lang="en-US"/>
          </a:p>
        </p:txBody>
      </p:sp>
      <p:sp>
        <p:nvSpPr>
          <p:cNvPr id="19637" name="Freeform 183"/>
          <p:cNvSpPr>
            <a:spLocks/>
          </p:cNvSpPr>
          <p:nvPr/>
        </p:nvSpPr>
        <p:spPr bwMode="auto">
          <a:xfrm>
            <a:off x="6134100" y="3289300"/>
            <a:ext cx="33338" cy="33338"/>
          </a:xfrm>
          <a:custGeom>
            <a:avLst/>
            <a:gdLst>
              <a:gd name="T0" fmla="*/ 10 w 21"/>
              <a:gd name="T1" fmla="*/ 10 h 21"/>
              <a:gd name="T2" fmla="*/ 0 w 21"/>
              <a:gd name="T3" fmla="*/ 10 h 21"/>
              <a:gd name="T4" fmla="*/ 0 w 21"/>
              <a:gd name="T5" fmla="*/ 21 h 21"/>
              <a:gd name="T6" fmla="*/ 10 w 21"/>
              <a:gd name="T7" fmla="*/ 21 h 21"/>
              <a:gd name="T8" fmla="*/ 21 w 21"/>
              <a:gd name="T9" fmla="*/ 21 h 21"/>
              <a:gd name="T10" fmla="*/ 21 w 21"/>
              <a:gd name="T11" fmla="*/ 10 h 21"/>
              <a:gd name="T12" fmla="*/ 21 w 21"/>
              <a:gd name="T13" fmla="*/ 0 h 21"/>
              <a:gd name="T14" fmla="*/ 10 w 21"/>
              <a:gd name="T15" fmla="*/ 0 h 21"/>
              <a:gd name="T16" fmla="*/ 0 w 21"/>
              <a:gd name="T17" fmla="*/ 0 h 21"/>
              <a:gd name="T18" fmla="*/ 0 w 21"/>
              <a:gd name="T19" fmla="*/ 10 h 21"/>
              <a:gd name="T20" fmla="*/ 10 w 21"/>
              <a:gd name="T21" fmla="*/ 1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0"/>
                </a:moveTo>
                <a:lnTo>
                  <a:pt x="0" y="10"/>
                </a:lnTo>
                <a:lnTo>
                  <a:pt x="0" y="21"/>
                </a:lnTo>
                <a:lnTo>
                  <a:pt x="10" y="21"/>
                </a:lnTo>
                <a:lnTo>
                  <a:pt x="21" y="21"/>
                </a:lnTo>
                <a:lnTo>
                  <a:pt x="21" y="10"/>
                </a:lnTo>
                <a:lnTo>
                  <a:pt x="21" y="0"/>
                </a:lnTo>
                <a:lnTo>
                  <a:pt x="10" y="0"/>
                </a:lnTo>
                <a:lnTo>
                  <a:pt x="0" y="0"/>
                </a:lnTo>
                <a:lnTo>
                  <a:pt x="0" y="10"/>
                </a:lnTo>
                <a:lnTo>
                  <a:pt x="10" y="10"/>
                </a:lnTo>
                <a:close/>
              </a:path>
            </a:pathLst>
          </a:custGeom>
          <a:solidFill>
            <a:srgbClr val="000000"/>
          </a:solidFill>
          <a:ln w="0">
            <a:solidFill>
              <a:srgbClr val="000000"/>
            </a:solidFill>
            <a:prstDash val="solid"/>
            <a:round/>
            <a:headEnd/>
            <a:tailEnd/>
          </a:ln>
        </p:spPr>
        <p:txBody>
          <a:bodyPr/>
          <a:lstStyle/>
          <a:p>
            <a:endParaRPr lang="en-US"/>
          </a:p>
        </p:txBody>
      </p:sp>
      <p:sp>
        <p:nvSpPr>
          <p:cNvPr id="19638" name="Freeform 184"/>
          <p:cNvSpPr>
            <a:spLocks/>
          </p:cNvSpPr>
          <p:nvPr/>
        </p:nvSpPr>
        <p:spPr bwMode="auto">
          <a:xfrm>
            <a:off x="6149975" y="3297238"/>
            <a:ext cx="17463" cy="17462"/>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prstDash val="solid"/>
            <a:round/>
            <a:headEnd/>
            <a:tailEnd/>
          </a:ln>
        </p:spPr>
        <p:txBody>
          <a:bodyPr/>
          <a:lstStyle/>
          <a:p>
            <a:endParaRPr lang="en-US"/>
          </a:p>
        </p:txBody>
      </p:sp>
      <p:sp>
        <p:nvSpPr>
          <p:cNvPr id="19639" name="Freeform 185"/>
          <p:cNvSpPr>
            <a:spLocks/>
          </p:cNvSpPr>
          <p:nvPr/>
        </p:nvSpPr>
        <p:spPr bwMode="auto">
          <a:xfrm>
            <a:off x="6134100" y="3289300"/>
            <a:ext cx="33338" cy="33338"/>
          </a:xfrm>
          <a:custGeom>
            <a:avLst/>
            <a:gdLst>
              <a:gd name="T0" fmla="*/ 10 w 21"/>
              <a:gd name="T1" fmla="*/ 11 h 21"/>
              <a:gd name="T2" fmla="*/ 0 w 21"/>
              <a:gd name="T3" fmla="*/ 11 h 21"/>
              <a:gd name="T4" fmla="*/ 0 w 21"/>
              <a:gd name="T5" fmla="*/ 21 h 21"/>
              <a:gd name="T6" fmla="*/ 10 w 21"/>
              <a:gd name="T7" fmla="*/ 21 h 21"/>
              <a:gd name="T8" fmla="*/ 21 w 21"/>
              <a:gd name="T9" fmla="*/ 21 h 21"/>
              <a:gd name="T10" fmla="*/ 21 w 21"/>
              <a:gd name="T11" fmla="*/ 11 h 21"/>
              <a:gd name="T12" fmla="*/ 21 w 21"/>
              <a:gd name="T13" fmla="*/ 0 h 21"/>
              <a:gd name="T14" fmla="*/ 10 w 21"/>
              <a:gd name="T15" fmla="*/ 0 h 21"/>
              <a:gd name="T16" fmla="*/ 0 w 21"/>
              <a:gd name="T17" fmla="*/ 0 h 21"/>
              <a:gd name="T18" fmla="*/ 0 w 21"/>
              <a:gd name="T19" fmla="*/ 11 h 21"/>
              <a:gd name="T20" fmla="*/ 10 w 21"/>
              <a:gd name="T21" fmla="*/ 11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1"/>
                </a:moveTo>
                <a:lnTo>
                  <a:pt x="0" y="11"/>
                </a:lnTo>
                <a:lnTo>
                  <a:pt x="0" y="21"/>
                </a:lnTo>
                <a:lnTo>
                  <a:pt x="10" y="21"/>
                </a:lnTo>
                <a:lnTo>
                  <a:pt x="21" y="21"/>
                </a:lnTo>
                <a:lnTo>
                  <a:pt x="21" y="11"/>
                </a:lnTo>
                <a:lnTo>
                  <a:pt x="21" y="0"/>
                </a:lnTo>
                <a:lnTo>
                  <a:pt x="10" y="0"/>
                </a:lnTo>
                <a:lnTo>
                  <a:pt x="0" y="0"/>
                </a:lnTo>
                <a:lnTo>
                  <a:pt x="0" y="11"/>
                </a:lnTo>
                <a:lnTo>
                  <a:pt x="10" y="11"/>
                </a:lnTo>
                <a:close/>
              </a:path>
            </a:pathLst>
          </a:custGeom>
          <a:solidFill>
            <a:srgbClr val="000000"/>
          </a:solidFill>
          <a:ln w="0">
            <a:solidFill>
              <a:srgbClr val="000000"/>
            </a:solidFill>
            <a:prstDash val="solid"/>
            <a:round/>
            <a:headEnd/>
            <a:tailEnd/>
          </a:ln>
        </p:spPr>
        <p:txBody>
          <a:bodyPr/>
          <a:lstStyle/>
          <a:p>
            <a:endParaRPr lang="en-US"/>
          </a:p>
        </p:txBody>
      </p:sp>
      <p:sp>
        <p:nvSpPr>
          <p:cNvPr id="19640" name="Freeform 186"/>
          <p:cNvSpPr>
            <a:spLocks/>
          </p:cNvSpPr>
          <p:nvPr/>
        </p:nvSpPr>
        <p:spPr bwMode="auto">
          <a:xfrm>
            <a:off x="6149975" y="3297238"/>
            <a:ext cx="17463" cy="15875"/>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prstDash val="solid"/>
            <a:round/>
            <a:headEnd/>
            <a:tailEnd/>
          </a:ln>
        </p:spPr>
        <p:txBody>
          <a:bodyPr/>
          <a:lstStyle/>
          <a:p>
            <a:endParaRPr lang="en-US"/>
          </a:p>
        </p:txBody>
      </p:sp>
      <p:sp>
        <p:nvSpPr>
          <p:cNvPr id="19641" name="Freeform 187"/>
          <p:cNvSpPr>
            <a:spLocks/>
          </p:cNvSpPr>
          <p:nvPr/>
        </p:nvSpPr>
        <p:spPr bwMode="auto">
          <a:xfrm>
            <a:off x="6831013" y="3289300"/>
            <a:ext cx="34925" cy="33338"/>
          </a:xfrm>
          <a:custGeom>
            <a:avLst/>
            <a:gdLst>
              <a:gd name="T0" fmla="*/ 11 w 22"/>
              <a:gd name="T1" fmla="*/ 11 h 21"/>
              <a:gd name="T2" fmla="*/ 0 w 22"/>
              <a:gd name="T3" fmla="*/ 11 h 21"/>
              <a:gd name="T4" fmla="*/ 0 w 22"/>
              <a:gd name="T5" fmla="*/ 21 h 21"/>
              <a:gd name="T6" fmla="*/ 11 w 22"/>
              <a:gd name="T7" fmla="*/ 21 h 21"/>
              <a:gd name="T8" fmla="*/ 22 w 22"/>
              <a:gd name="T9" fmla="*/ 21 h 21"/>
              <a:gd name="T10" fmla="*/ 22 w 22"/>
              <a:gd name="T11" fmla="*/ 11 h 21"/>
              <a:gd name="T12" fmla="*/ 22 w 22"/>
              <a:gd name="T13" fmla="*/ 0 h 21"/>
              <a:gd name="T14" fmla="*/ 11 w 22"/>
              <a:gd name="T15" fmla="*/ 0 h 21"/>
              <a:gd name="T16" fmla="*/ 0 w 22"/>
              <a:gd name="T17" fmla="*/ 0 h 21"/>
              <a:gd name="T18" fmla="*/ 0 w 22"/>
              <a:gd name="T19" fmla="*/ 11 h 21"/>
              <a:gd name="T20" fmla="*/ 11 w 22"/>
              <a:gd name="T21" fmla="*/ 11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19642" name="Freeform 188"/>
          <p:cNvSpPr>
            <a:spLocks/>
          </p:cNvSpPr>
          <p:nvPr/>
        </p:nvSpPr>
        <p:spPr bwMode="auto">
          <a:xfrm>
            <a:off x="6848475" y="3297238"/>
            <a:ext cx="17463" cy="17462"/>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prstDash val="solid"/>
            <a:round/>
            <a:headEnd/>
            <a:tailEnd/>
          </a:ln>
        </p:spPr>
        <p:txBody>
          <a:bodyPr/>
          <a:lstStyle/>
          <a:p>
            <a:endParaRPr lang="en-US"/>
          </a:p>
        </p:txBody>
      </p:sp>
      <p:sp>
        <p:nvSpPr>
          <p:cNvPr id="19643" name="Freeform 189"/>
          <p:cNvSpPr>
            <a:spLocks/>
          </p:cNvSpPr>
          <p:nvPr/>
        </p:nvSpPr>
        <p:spPr bwMode="auto">
          <a:xfrm>
            <a:off x="6831013" y="3289300"/>
            <a:ext cx="34925" cy="33338"/>
          </a:xfrm>
          <a:custGeom>
            <a:avLst/>
            <a:gdLst>
              <a:gd name="T0" fmla="*/ 11 w 22"/>
              <a:gd name="T1" fmla="*/ 10 h 21"/>
              <a:gd name="T2" fmla="*/ 0 w 22"/>
              <a:gd name="T3" fmla="*/ 10 h 21"/>
              <a:gd name="T4" fmla="*/ 0 w 22"/>
              <a:gd name="T5" fmla="*/ 21 h 21"/>
              <a:gd name="T6" fmla="*/ 11 w 22"/>
              <a:gd name="T7" fmla="*/ 21 h 21"/>
              <a:gd name="T8" fmla="*/ 22 w 22"/>
              <a:gd name="T9" fmla="*/ 21 h 21"/>
              <a:gd name="T10" fmla="*/ 22 w 22"/>
              <a:gd name="T11" fmla="*/ 10 h 21"/>
              <a:gd name="T12" fmla="*/ 22 w 22"/>
              <a:gd name="T13" fmla="*/ 0 h 21"/>
              <a:gd name="T14" fmla="*/ 11 w 22"/>
              <a:gd name="T15" fmla="*/ 0 h 21"/>
              <a:gd name="T16" fmla="*/ 0 w 22"/>
              <a:gd name="T17" fmla="*/ 0 h 21"/>
              <a:gd name="T18" fmla="*/ 0 w 22"/>
              <a:gd name="T19" fmla="*/ 10 h 21"/>
              <a:gd name="T20" fmla="*/ 11 w 22"/>
              <a:gd name="T21" fmla="*/ 1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prstDash val="solid"/>
            <a:round/>
            <a:headEnd/>
            <a:tailEnd/>
          </a:ln>
        </p:spPr>
        <p:txBody>
          <a:bodyPr/>
          <a:lstStyle/>
          <a:p>
            <a:endParaRPr lang="en-US"/>
          </a:p>
        </p:txBody>
      </p:sp>
      <p:sp>
        <p:nvSpPr>
          <p:cNvPr id="19644" name="Freeform 190"/>
          <p:cNvSpPr>
            <a:spLocks/>
          </p:cNvSpPr>
          <p:nvPr/>
        </p:nvSpPr>
        <p:spPr bwMode="auto">
          <a:xfrm>
            <a:off x="6848475" y="3297238"/>
            <a:ext cx="17463" cy="17462"/>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prstDash val="solid"/>
            <a:round/>
            <a:headEnd/>
            <a:tailEnd/>
          </a:ln>
        </p:spPr>
        <p:txBody>
          <a:bodyPr/>
          <a:lstStyle/>
          <a:p>
            <a:endParaRPr lang="en-US"/>
          </a:p>
        </p:txBody>
      </p:sp>
      <p:sp>
        <p:nvSpPr>
          <p:cNvPr id="19645" name="Freeform 191"/>
          <p:cNvSpPr>
            <a:spLocks/>
          </p:cNvSpPr>
          <p:nvPr/>
        </p:nvSpPr>
        <p:spPr bwMode="auto">
          <a:xfrm>
            <a:off x="6831013" y="3289300"/>
            <a:ext cx="34925" cy="33338"/>
          </a:xfrm>
          <a:custGeom>
            <a:avLst/>
            <a:gdLst>
              <a:gd name="T0" fmla="*/ 11 w 22"/>
              <a:gd name="T1" fmla="*/ 11 h 21"/>
              <a:gd name="T2" fmla="*/ 0 w 22"/>
              <a:gd name="T3" fmla="*/ 11 h 21"/>
              <a:gd name="T4" fmla="*/ 0 w 22"/>
              <a:gd name="T5" fmla="*/ 21 h 21"/>
              <a:gd name="T6" fmla="*/ 11 w 22"/>
              <a:gd name="T7" fmla="*/ 21 h 21"/>
              <a:gd name="T8" fmla="*/ 22 w 22"/>
              <a:gd name="T9" fmla="*/ 21 h 21"/>
              <a:gd name="T10" fmla="*/ 22 w 22"/>
              <a:gd name="T11" fmla="*/ 11 h 21"/>
              <a:gd name="T12" fmla="*/ 22 w 22"/>
              <a:gd name="T13" fmla="*/ 0 h 21"/>
              <a:gd name="T14" fmla="*/ 11 w 22"/>
              <a:gd name="T15" fmla="*/ 0 h 21"/>
              <a:gd name="T16" fmla="*/ 0 w 22"/>
              <a:gd name="T17" fmla="*/ 0 h 21"/>
              <a:gd name="T18" fmla="*/ 0 w 22"/>
              <a:gd name="T19" fmla="*/ 11 h 21"/>
              <a:gd name="T20" fmla="*/ 11 w 22"/>
              <a:gd name="T21" fmla="*/ 11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19646" name="Freeform 192"/>
          <p:cNvSpPr>
            <a:spLocks/>
          </p:cNvSpPr>
          <p:nvPr/>
        </p:nvSpPr>
        <p:spPr bwMode="auto">
          <a:xfrm>
            <a:off x="6848475" y="3297238"/>
            <a:ext cx="17463" cy="15875"/>
          </a:xfrm>
          <a:custGeom>
            <a:avLst/>
            <a:gdLst>
              <a:gd name="T0" fmla="*/ 0 w 1"/>
              <a:gd name="T1" fmla="*/ 0 h 1"/>
              <a:gd name="T2" fmla="*/ 0 w 1"/>
              <a:gd name="T3" fmla="*/ 1 h 1"/>
              <a:gd name="T4" fmla="*/ 1 w 1"/>
              <a:gd name="T5" fmla="*/ 0 h 1"/>
              <a:gd name="T6" fmla="*/ 0 w 1"/>
              <a:gd name="T7" fmla="*/ 0 h 1"/>
              <a:gd name="T8" fmla="*/ 0 w 1"/>
              <a:gd name="T9" fmla="*/ 0 h 1"/>
              <a:gd name="T10" fmla="*/ 0 60000 65536"/>
              <a:gd name="T11" fmla="*/ 0 60000 65536"/>
              <a:gd name="T12" fmla="*/ 0 60000 65536"/>
              <a:gd name="T13" fmla="*/ 0 60000 65536"/>
              <a:gd name="T14" fmla="*/ 0 60000 65536"/>
              <a:gd name="T15" fmla="*/ 0 w 1"/>
              <a:gd name="T16" fmla="*/ 0 h 1"/>
              <a:gd name="T17" fmla="*/ 1 w 1"/>
              <a:gd name="T18" fmla="*/ 1 h 1"/>
            </a:gdLst>
            <a:ahLst/>
            <a:cxnLst>
              <a:cxn ang="T10">
                <a:pos x="T0" y="T1"/>
              </a:cxn>
              <a:cxn ang="T11">
                <a:pos x="T2" y="T3"/>
              </a:cxn>
              <a:cxn ang="T12">
                <a:pos x="T4" y="T5"/>
              </a:cxn>
              <a:cxn ang="T13">
                <a:pos x="T6" y="T7"/>
              </a:cxn>
              <a:cxn ang="T14">
                <a:pos x="T8" y="T9"/>
              </a:cxn>
            </a:cxnLst>
            <a:rect l="T15" t="T16" r="T17" b="T18"/>
            <a:pathLst>
              <a:path w="1" h="1">
                <a:moveTo>
                  <a:pt x="0" y="0"/>
                </a:moveTo>
                <a:lnTo>
                  <a:pt x="0" y="1"/>
                </a:lnTo>
                <a:lnTo>
                  <a:pt x="1" y="0"/>
                </a:lnTo>
                <a:lnTo>
                  <a:pt x="0" y="0"/>
                </a:lnTo>
              </a:path>
            </a:pathLst>
          </a:custGeom>
          <a:noFill/>
          <a:ln w="17463">
            <a:solidFill>
              <a:srgbClr val="000000"/>
            </a:solidFill>
            <a:prstDash val="solid"/>
            <a:round/>
            <a:headEnd/>
            <a:tailEnd/>
          </a:ln>
        </p:spPr>
        <p:txBody>
          <a:bodyPr/>
          <a:lstStyle/>
          <a:p>
            <a:endParaRPr lang="en-US"/>
          </a:p>
        </p:txBody>
      </p:sp>
      <p:sp>
        <p:nvSpPr>
          <p:cNvPr id="19647" name="Freeform 193"/>
          <p:cNvSpPr>
            <a:spLocks/>
          </p:cNvSpPr>
          <p:nvPr/>
        </p:nvSpPr>
        <p:spPr bwMode="auto">
          <a:xfrm>
            <a:off x="6831013" y="3916363"/>
            <a:ext cx="34925" cy="33337"/>
          </a:xfrm>
          <a:custGeom>
            <a:avLst/>
            <a:gdLst>
              <a:gd name="T0" fmla="*/ 11 w 22"/>
              <a:gd name="T1" fmla="*/ 11 h 21"/>
              <a:gd name="T2" fmla="*/ 0 w 22"/>
              <a:gd name="T3" fmla="*/ 11 h 21"/>
              <a:gd name="T4" fmla="*/ 0 w 22"/>
              <a:gd name="T5" fmla="*/ 21 h 21"/>
              <a:gd name="T6" fmla="*/ 11 w 22"/>
              <a:gd name="T7" fmla="*/ 21 h 21"/>
              <a:gd name="T8" fmla="*/ 22 w 22"/>
              <a:gd name="T9" fmla="*/ 21 h 21"/>
              <a:gd name="T10" fmla="*/ 22 w 22"/>
              <a:gd name="T11" fmla="*/ 11 h 21"/>
              <a:gd name="T12" fmla="*/ 22 w 22"/>
              <a:gd name="T13" fmla="*/ 0 h 21"/>
              <a:gd name="T14" fmla="*/ 11 w 22"/>
              <a:gd name="T15" fmla="*/ 0 h 21"/>
              <a:gd name="T16" fmla="*/ 0 w 22"/>
              <a:gd name="T17" fmla="*/ 0 h 21"/>
              <a:gd name="T18" fmla="*/ 0 w 22"/>
              <a:gd name="T19" fmla="*/ 11 h 21"/>
              <a:gd name="T20" fmla="*/ 11 w 22"/>
              <a:gd name="T21" fmla="*/ 11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19648" name="Freeform 194"/>
          <p:cNvSpPr>
            <a:spLocks/>
          </p:cNvSpPr>
          <p:nvPr/>
        </p:nvSpPr>
        <p:spPr bwMode="auto">
          <a:xfrm>
            <a:off x="6831013" y="3898900"/>
            <a:ext cx="52387" cy="50800"/>
          </a:xfrm>
          <a:custGeom>
            <a:avLst/>
            <a:gdLst>
              <a:gd name="T0" fmla="*/ 0 w 3"/>
              <a:gd name="T1" fmla="*/ 2 h 3"/>
              <a:gd name="T2" fmla="*/ 1 w 3"/>
              <a:gd name="T3" fmla="*/ 2 h 3"/>
              <a:gd name="T4" fmla="*/ 2 w 3"/>
              <a:gd name="T5" fmla="*/ 3 h 3"/>
              <a:gd name="T6" fmla="*/ 2 w 3"/>
              <a:gd name="T7" fmla="*/ 2 h 3"/>
              <a:gd name="T8" fmla="*/ 3 w 3"/>
              <a:gd name="T9" fmla="*/ 2 h 3"/>
              <a:gd name="T10" fmla="*/ 2 w 3"/>
              <a:gd name="T11" fmla="*/ 1 h 3"/>
              <a:gd name="T12" fmla="*/ 2 w 3"/>
              <a:gd name="T13" fmla="*/ 0 h 3"/>
              <a:gd name="T14" fmla="*/ 1 w 3"/>
              <a:gd name="T15" fmla="*/ 1 h 3"/>
              <a:gd name="T16" fmla="*/ 0 w 3"/>
              <a:gd name="T17" fmla="*/ 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prstDash val="solid"/>
            <a:round/>
            <a:headEnd/>
            <a:tailEnd/>
          </a:ln>
        </p:spPr>
        <p:txBody>
          <a:bodyPr/>
          <a:lstStyle/>
          <a:p>
            <a:endParaRPr lang="en-US"/>
          </a:p>
        </p:txBody>
      </p:sp>
      <p:sp>
        <p:nvSpPr>
          <p:cNvPr id="19649" name="Freeform 195"/>
          <p:cNvSpPr>
            <a:spLocks/>
          </p:cNvSpPr>
          <p:nvPr/>
        </p:nvSpPr>
        <p:spPr bwMode="auto">
          <a:xfrm>
            <a:off x="6134100" y="3898900"/>
            <a:ext cx="33338" cy="34925"/>
          </a:xfrm>
          <a:custGeom>
            <a:avLst/>
            <a:gdLst>
              <a:gd name="T0" fmla="*/ 10 w 21"/>
              <a:gd name="T1" fmla="*/ 11 h 22"/>
              <a:gd name="T2" fmla="*/ 0 w 21"/>
              <a:gd name="T3" fmla="*/ 11 h 22"/>
              <a:gd name="T4" fmla="*/ 0 w 21"/>
              <a:gd name="T5" fmla="*/ 22 h 22"/>
              <a:gd name="T6" fmla="*/ 10 w 21"/>
              <a:gd name="T7" fmla="*/ 22 h 22"/>
              <a:gd name="T8" fmla="*/ 21 w 21"/>
              <a:gd name="T9" fmla="*/ 22 h 22"/>
              <a:gd name="T10" fmla="*/ 21 w 21"/>
              <a:gd name="T11" fmla="*/ 11 h 22"/>
              <a:gd name="T12" fmla="*/ 21 w 21"/>
              <a:gd name="T13" fmla="*/ 0 h 22"/>
              <a:gd name="T14" fmla="*/ 10 w 21"/>
              <a:gd name="T15" fmla="*/ 0 h 22"/>
              <a:gd name="T16" fmla="*/ 0 w 21"/>
              <a:gd name="T17" fmla="*/ 0 h 22"/>
              <a:gd name="T18" fmla="*/ 0 w 21"/>
              <a:gd name="T19" fmla="*/ 11 h 22"/>
              <a:gd name="T20" fmla="*/ 10 w 21"/>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0" y="11"/>
                </a:moveTo>
                <a:lnTo>
                  <a:pt x="0" y="11"/>
                </a:lnTo>
                <a:lnTo>
                  <a:pt x="0" y="22"/>
                </a:lnTo>
                <a:lnTo>
                  <a:pt x="10" y="22"/>
                </a:lnTo>
                <a:lnTo>
                  <a:pt x="21" y="22"/>
                </a:lnTo>
                <a:lnTo>
                  <a:pt x="21" y="11"/>
                </a:lnTo>
                <a:lnTo>
                  <a:pt x="21" y="0"/>
                </a:lnTo>
                <a:lnTo>
                  <a:pt x="10" y="0"/>
                </a:lnTo>
                <a:lnTo>
                  <a:pt x="0" y="0"/>
                </a:lnTo>
                <a:lnTo>
                  <a:pt x="0" y="11"/>
                </a:lnTo>
                <a:lnTo>
                  <a:pt x="10" y="11"/>
                </a:lnTo>
                <a:close/>
              </a:path>
            </a:pathLst>
          </a:custGeom>
          <a:solidFill>
            <a:srgbClr val="000000"/>
          </a:solidFill>
          <a:ln w="0">
            <a:solidFill>
              <a:srgbClr val="000000"/>
            </a:solidFill>
            <a:prstDash val="solid"/>
            <a:round/>
            <a:headEnd/>
            <a:tailEnd/>
          </a:ln>
        </p:spPr>
        <p:txBody>
          <a:bodyPr/>
          <a:lstStyle/>
          <a:p>
            <a:endParaRPr lang="en-US"/>
          </a:p>
        </p:txBody>
      </p:sp>
      <p:sp>
        <p:nvSpPr>
          <p:cNvPr id="19650" name="Freeform 196"/>
          <p:cNvSpPr>
            <a:spLocks/>
          </p:cNvSpPr>
          <p:nvPr/>
        </p:nvSpPr>
        <p:spPr bwMode="auto">
          <a:xfrm>
            <a:off x="6116638" y="3898900"/>
            <a:ext cx="50800" cy="50800"/>
          </a:xfrm>
          <a:custGeom>
            <a:avLst/>
            <a:gdLst>
              <a:gd name="T0" fmla="*/ 0 w 3"/>
              <a:gd name="T1" fmla="*/ 2 h 3"/>
              <a:gd name="T2" fmla="*/ 1 w 3"/>
              <a:gd name="T3" fmla="*/ 2 h 3"/>
              <a:gd name="T4" fmla="*/ 2 w 3"/>
              <a:gd name="T5" fmla="*/ 3 h 3"/>
              <a:gd name="T6" fmla="*/ 2 w 3"/>
              <a:gd name="T7" fmla="*/ 2 h 3"/>
              <a:gd name="T8" fmla="*/ 3 w 3"/>
              <a:gd name="T9" fmla="*/ 2 h 3"/>
              <a:gd name="T10" fmla="*/ 2 w 3"/>
              <a:gd name="T11" fmla="*/ 1 h 3"/>
              <a:gd name="T12" fmla="*/ 2 w 3"/>
              <a:gd name="T13" fmla="*/ 0 h 3"/>
              <a:gd name="T14" fmla="*/ 1 w 3"/>
              <a:gd name="T15" fmla="*/ 1 h 3"/>
              <a:gd name="T16" fmla="*/ 0 w 3"/>
              <a:gd name="T17" fmla="*/ 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prstDash val="solid"/>
            <a:round/>
            <a:headEnd/>
            <a:tailEnd/>
          </a:ln>
        </p:spPr>
        <p:txBody>
          <a:bodyPr/>
          <a:lstStyle/>
          <a:p>
            <a:endParaRPr lang="en-US"/>
          </a:p>
        </p:txBody>
      </p:sp>
      <p:sp>
        <p:nvSpPr>
          <p:cNvPr id="19651" name="Freeform 197"/>
          <p:cNvSpPr>
            <a:spLocks/>
          </p:cNvSpPr>
          <p:nvPr/>
        </p:nvSpPr>
        <p:spPr bwMode="auto">
          <a:xfrm>
            <a:off x="5060950" y="4256088"/>
            <a:ext cx="34925" cy="34925"/>
          </a:xfrm>
          <a:custGeom>
            <a:avLst/>
            <a:gdLst>
              <a:gd name="T0" fmla="*/ 11 w 22"/>
              <a:gd name="T1" fmla="*/ 11 h 22"/>
              <a:gd name="T2" fmla="*/ 0 w 22"/>
              <a:gd name="T3" fmla="*/ 11 h 22"/>
              <a:gd name="T4" fmla="*/ 0 w 22"/>
              <a:gd name="T5" fmla="*/ 22 h 22"/>
              <a:gd name="T6" fmla="*/ 11 w 22"/>
              <a:gd name="T7" fmla="*/ 22 h 22"/>
              <a:gd name="T8" fmla="*/ 22 w 22"/>
              <a:gd name="T9" fmla="*/ 22 h 22"/>
              <a:gd name="T10" fmla="*/ 22 w 22"/>
              <a:gd name="T11" fmla="*/ 11 h 22"/>
              <a:gd name="T12" fmla="*/ 22 w 22"/>
              <a:gd name="T13" fmla="*/ 0 h 22"/>
              <a:gd name="T14" fmla="*/ 11 w 22"/>
              <a:gd name="T15" fmla="*/ 0 h 22"/>
              <a:gd name="T16" fmla="*/ 0 w 22"/>
              <a:gd name="T17" fmla="*/ 0 h 22"/>
              <a:gd name="T18" fmla="*/ 0 w 22"/>
              <a:gd name="T19" fmla="*/ 11 h 22"/>
              <a:gd name="T20" fmla="*/ 11 w 22"/>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0" y="11"/>
                </a:lnTo>
                <a:lnTo>
                  <a:pt x="0" y="22"/>
                </a:lnTo>
                <a:lnTo>
                  <a:pt x="11" y="22"/>
                </a:lnTo>
                <a:lnTo>
                  <a:pt x="22" y="22"/>
                </a:lnTo>
                <a:lnTo>
                  <a:pt x="22" y="11"/>
                </a:lnTo>
                <a:lnTo>
                  <a:pt x="22" y="0"/>
                </a:lnTo>
                <a:lnTo>
                  <a:pt x="11" y="0"/>
                </a:lnTo>
                <a:lnTo>
                  <a:pt x="0" y="0"/>
                </a:lnTo>
                <a:lnTo>
                  <a:pt x="0" y="11"/>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19652" name="Freeform 198"/>
          <p:cNvSpPr>
            <a:spLocks/>
          </p:cNvSpPr>
          <p:nvPr/>
        </p:nvSpPr>
        <p:spPr bwMode="auto">
          <a:xfrm>
            <a:off x="5060950" y="4240213"/>
            <a:ext cx="50800" cy="50800"/>
          </a:xfrm>
          <a:custGeom>
            <a:avLst/>
            <a:gdLst>
              <a:gd name="T0" fmla="*/ 0 w 3"/>
              <a:gd name="T1" fmla="*/ 2 h 3"/>
              <a:gd name="T2" fmla="*/ 1 w 3"/>
              <a:gd name="T3" fmla="*/ 2 h 3"/>
              <a:gd name="T4" fmla="*/ 2 w 3"/>
              <a:gd name="T5" fmla="*/ 3 h 3"/>
              <a:gd name="T6" fmla="*/ 2 w 3"/>
              <a:gd name="T7" fmla="*/ 2 h 3"/>
              <a:gd name="T8" fmla="*/ 3 w 3"/>
              <a:gd name="T9" fmla="*/ 2 h 3"/>
              <a:gd name="T10" fmla="*/ 2 w 3"/>
              <a:gd name="T11" fmla="*/ 1 h 3"/>
              <a:gd name="T12" fmla="*/ 2 w 3"/>
              <a:gd name="T13" fmla="*/ 0 h 3"/>
              <a:gd name="T14" fmla="*/ 1 w 3"/>
              <a:gd name="T15" fmla="*/ 1 h 3"/>
              <a:gd name="T16" fmla="*/ 0 w 3"/>
              <a:gd name="T17" fmla="*/ 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prstDash val="solid"/>
            <a:round/>
            <a:headEnd/>
            <a:tailEnd/>
          </a:ln>
        </p:spPr>
        <p:txBody>
          <a:bodyPr/>
          <a:lstStyle/>
          <a:p>
            <a:endParaRPr lang="en-US"/>
          </a:p>
        </p:txBody>
      </p:sp>
      <p:sp>
        <p:nvSpPr>
          <p:cNvPr id="19653" name="Freeform 199"/>
          <p:cNvSpPr>
            <a:spLocks/>
          </p:cNvSpPr>
          <p:nvPr/>
        </p:nvSpPr>
        <p:spPr bwMode="auto">
          <a:xfrm>
            <a:off x="5418138" y="3916363"/>
            <a:ext cx="34925" cy="33337"/>
          </a:xfrm>
          <a:custGeom>
            <a:avLst/>
            <a:gdLst>
              <a:gd name="T0" fmla="*/ 11 w 22"/>
              <a:gd name="T1" fmla="*/ 11 h 21"/>
              <a:gd name="T2" fmla="*/ 0 w 22"/>
              <a:gd name="T3" fmla="*/ 11 h 21"/>
              <a:gd name="T4" fmla="*/ 0 w 22"/>
              <a:gd name="T5" fmla="*/ 21 h 21"/>
              <a:gd name="T6" fmla="*/ 11 w 22"/>
              <a:gd name="T7" fmla="*/ 21 h 21"/>
              <a:gd name="T8" fmla="*/ 22 w 22"/>
              <a:gd name="T9" fmla="*/ 21 h 21"/>
              <a:gd name="T10" fmla="*/ 22 w 22"/>
              <a:gd name="T11" fmla="*/ 11 h 21"/>
              <a:gd name="T12" fmla="*/ 22 w 22"/>
              <a:gd name="T13" fmla="*/ 0 h 21"/>
              <a:gd name="T14" fmla="*/ 11 w 22"/>
              <a:gd name="T15" fmla="*/ 0 h 21"/>
              <a:gd name="T16" fmla="*/ 0 w 22"/>
              <a:gd name="T17" fmla="*/ 0 h 21"/>
              <a:gd name="T18" fmla="*/ 0 w 22"/>
              <a:gd name="T19" fmla="*/ 11 h 21"/>
              <a:gd name="T20" fmla="*/ 11 w 22"/>
              <a:gd name="T21" fmla="*/ 11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19654" name="Freeform 200"/>
          <p:cNvSpPr>
            <a:spLocks/>
          </p:cNvSpPr>
          <p:nvPr/>
        </p:nvSpPr>
        <p:spPr bwMode="auto">
          <a:xfrm>
            <a:off x="5418138" y="3898900"/>
            <a:ext cx="52387" cy="50800"/>
          </a:xfrm>
          <a:custGeom>
            <a:avLst/>
            <a:gdLst>
              <a:gd name="T0" fmla="*/ 0 w 3"/>
              <a:gd name="T1" fmla="*/ 2 h 3"/>
              <a:gd name="T2" fmla="*/ 1 w 3"/>
              <a:gd name="T3" fmla="*/ 2 h 3"/>
              <a:gd name="T4" fmla="*/ 2 w 3"/>
              <a:gd name="T5" fmla="*/ 3 h 3"/>
              <a:gd name="T6" fmla="*/ 2 w 3"/>
              <a:gd name="T7" fmla="*/ 2 h 3"/>
              <a:gd name="T8" fmla="*/ 3 w 3"/>
              <a:gd name="T9" fmla="*/ 2 h 3"/>
              <a:gd name="T10" fmla="*/ 2 w 3"/>
              <a:gd name="T11" fmla="*/ 1 h 3"/>
              <a:gd name="T12" fmla="*/ 2 w 3"/>
              <a:gd name="T13" fmla="*/ 0 h 3"/>
              <a:gd name="T14" fmla="*/ 1 w 3"/>
              <a:gd name="T15" fmla="*/ 1 h 3"/>
              <a:gd name="T16" fmla="*/ 0 w 3"/>
              <a:gd name="T17" fmla="*/ 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prstDash val="solid"/>
            <a:round/>
            <a:headEnd/>
            <a:tailEnd/>
          </a:ln>
        </p:spPr>
        <p:txBody>
          <a:bodyPr/>
          <a:lstStyle/>
          <a:p>
            <a:endParaRPr lang="en-US"/>
          </a:p>
        </p:txBody>
      </p:sp>
      <p:sp>
        <p:nvSpPr>
          <p:cNvPr id="19655" name="Freeform 201"/>
          <p:cNvSpPr>
            <a:spLocks/>
          </p:cNvSpPr>
          <p:nvPr/>
        </p:nvSpPr>
        <p:spPr bwMode="auto">
          <a:xfrm>
            <a:off x="4721225" y="3898900"/>
            <a:ext cx="33338" cy="34925"/>
          </a:xfrm>
          <a:custGeom>
            <a:avLst/>
            <a:gdLst>
              <a:gd name="T0" fmla="*/ 10 w 21"/>
              <a:gd name="T1" fmla="*/ 11 h 22"/>
              <a:gd name="T2" fmla="*/ 0 w 21"/>
              <a:gd name="T3" fmla="*/ 11 h 22"/>
              <a:gd name="T4" fmla="*/ 0 w 21"/>
              <a:gd name="T5" fmla="*/ 22 h 22"/>
              <a:gd name="T6" fmla="*/ 10 w 21"/>
              <a:gd name="T7" fmla="*/ 22 h 22"/>
              <a:gd name="T8" fmla="*/ 21 w 21"/>
              <a:gd name="T9" fmla="*/ 22 h 22"/>
              <a:gd name="T10" fmla="*/ 21 w 21"/>
              <a:gd name="T11" fmla="*/ 11 h 22"/>
              <a:gd name="T12" fmla="*/ 21 w 21"/>
              <a:gd name="T13" fmla="*/ 0 h 22"/>
              <a:gd name="T14" fmla="*/ 10 w 21"/>
              <a:gd name="T15" fmla="*/ 0 h 22"/>
              <a:gd name="T16" fmla="*/ 0 w 21"/>
              <a:gd name="T17" fmla="*/ 0 h 22"/>
              <a:gd name="T18" fmla="*/ 0 w 21"/>
              <a:gd name="T19" fmla="*/ 11 h 22"/>
              <a:gd name="T20" fmla="*/ 10 w 21"/>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2"/>
              <a:gd name="T35" fmla="*/ 21 w 21"/>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2">
                <a:moveTo>
                  <a:pt x="10" y="11"/>
                </a:moveTo>
                <a:lnTo>
                  <a:pt x="0" y="11"/>
                </a:lnTo>
                <a:lnTo>
                  <a:pt x="0" y="22"/>
                </a:lnTo>
                <a:lnTo>
                  <a:pt x="10" y="22"/>
                </a:lnTo>
                <a:lnTo>
                  <a:pt x="21" y="22"/>
                </a:lnTo>
                <a:lnTo>
                  <a:pt x="21" y="11"/>
                </a:lnTo>
                <a:lnTo>
                  <a:pt x="21" y="0"/>
                </a:lnTo>
                <a:lnTo>
                  <a:pt x="10" y="0"/>
                </a:lnTo>
                <a:lnTo>
                  <a:pt x="0" y="0"/>
                </a:lnTo>
                <a:lnTo>
                  <a:pt x="0" y="11"/>
                </a:lnTo>
                <a:lnTo>
                  <a:pt x="10" y="11"/>
                </a:lnTo>
                <a:close/>
              </a:path>
            </a:pathLst>
          </a:custGeom>
          <a:solidFill>
            <a:srgbClr val="000000"/>
          </a:solidFill>
          <a:ln w="0">
            <a:solidFill>
              <a:srgbClr val="000000"/>
            </a:solidFill>
            <a:prstDash val="solid"/>
            <a:round/>
            <a:headEnd/>
            <a:tailEnd/>
          </a:ln>
        </p:spPr>
        <p:txBody>
          <a:bodyPr/>
          <a:lstStyle/>
          <a:p>
            <a:endParaRPr lang="en-US"/>
          </a:p>
        </p:txBody>
      </p:sp>
      <p:sp>
        <p:nvSpPr>
          <p:cNvPr id="19656" name="Freeform 202"/>
          <p:cNvSpPr>
            <a:spLocks/>
          </p:cNvSpPr>
          <p:nvPr/>
        </p:nvSpPr>
        <p:spPr bwMode="auto">
          <a:xfrm>
            <a:off x="4703763" y="3898900"/>
            <a:ext cx="50800" cy="50800"/>
          </a:xfrm>
          <a:custGeom>
            <a:avLst/>
            <a:gdLst>
              <a:gd name="T0" fmla="*/ 0 w 3"/>
              <a:gd name="T1" fmla="*/ 2 h 3"/>
              <a:gd name="T2" fmla="*/ 1 w 3"/>
              <a:gd name="T3" fmla="*/ 2 h 3"/>
              <a:gd name="T4" fmla="*/ 2 w 3"/>
              <a:gd name="T5" fmla="*/ 3 h 3"/>
              <a:gd name="T6" fmla="*/ 2 w 3"/>
              <a:gd name="T7" fmla="*/ 2 h 3"/>
              <a:gd name="T8" fmla="*/ 3 w 3"/>
              <a:gd name="T9" fmla="*/ 2 h 3"/>
              <a:gd name="T10" fmla="*/ 2 w 3"/>
              <a:gd name="T11" fmla="*/ 1 h 3"/>
              <a:gd name="T12" fmla="*/ 2 w 3"/>
              <a:gd name="T13" fmla="*/ 0 h 3"/>
              <a:gd name="T14" fmla="*/ 1 w 3"/>
              <a:gd name="T15" fmla="*/ 1 h 3"/>
              <a:gd name="T16" fmla="*/ 0 w 3"/>
              <a:gd name="T17" fmla="*/ 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prstDash val="solid"/>
            <a:round/>
            <a:headEnd/>
            <a:tailEnd/>
          </a:ln>
        </p:spPr>
        <p:txBody>
          <a:bodyPr/>
          <a:lstStyle/>
          <a:p>
            <a:endParaRPr lang="en-US"/>
          </a:p>
        </p:txBody>
      </p:sp>
      <p:sp>
        <p:nvSpPr>
          <p:cNvPr id="19657" name="Freeform 203"/>
          <p:cNvSpPr>
            <a:spLocks/>
          </p:cNvSpPr>
          <p:nvPr/>
        </p:nvSpPr>
        <p:spPr bwMode="auto">
          <a:xfrm>
            <a:off x="3392488" y="4256088"/>
            <a:ext cx="34925" cy="34925"/>
          </a:xfrm>
          <a:custGeom>
            <a:avLst/>
            <a:gdLst>
              <a:gd name="T0" fmla="*/ 11 w 22"/>
              <a:gd name="T1" fmla="*/ 11 h 22"/>
              <a:gd name="T2" fmla="*/ 0 w 22"/>
              <a:gd name="T3" fmla="*/ 11 h 22"/>
              <a:gd name="T4" fmla="*/ 0 w 22"/>
              <a:gd name="T5" fmla="*/ 22 h 22"/>
              <a:gd name="T6" fmla="*/ 11 w 22"/>
              <a:gd name="T7" fmla="*/ 22 h 22"/>
              <a:gd name="T8" fmla="*/ 22 w 22"/>
              <a:gd name="T9" fmla="*/ 22 h 22"/>
              <a:gd name="T10" fmla="*/ 22 w 22"/>
              <a:gd name="T11" fmla="*/ 11 h 22"/>
              <a:gd name="T12" fmla="*/ 22 w 22"/>
              <a:gd name="T13" fmla="*/ 0 h 22"/>
              <a:gd name="T14" fmla="*/ 11 w 22"/>
              <a:gd name="T15" fmla="*/ 0 h 22"/>
              <a:gd name="T16" fmla="*/ 0 w 22"/>
              <a:gd name="T17" fmla="*/ 0 h 22"/>
              <a:gd name="T18" fmla="*/ 0 w 22"/>
              <a:gd name="T19" fmla="*/ 11 h 22"/>
              <a:gd name="T20" fmla="*/ 11 w 22"/>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0" y="11"/>
                </a:lnTo>
                <a:lnTo>
                  <a:pt x="0" y="22"/>
                </a:lnTo>
                <a:lnTo>
                  <a:pt x="11" y="22"/>
                </a:lnTo>
                <a:lnTo>
                  <a:pt x="22" y="22"/>
                </a:lnTo>
                <a:lnTo>
                  <a:pt x="22" y="11"/>
                </a:lnTo>
                <a:lnTo>
                  <a:pt x="22" y="0"/>
                </a:lnTo>
                <a:lnTo>
                  <a:pt x="11" y="0"/>
                </a:lnTo>
                <a:lnTo>
                  <a:pt x="0" y="0"/>
                </a:lnTo>
                <a:lnTo>
                  <a:pt x="0" y="11"/>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19658" name="Freeform 204"/>
          <p:cNvSpPr>
            <a:spLocks/>
          </p:cNvSpPr>
          <p:nvPr/>
        </p:nvSpPr>
        <p:spPr bwMode="auto">
          <a:xfrm>
            <a:off x="3376613" y="4240213"/>
            <a:ext cx="50800" cy="50800"/>
          </a:xfrm>
          <a:custGeom>
            <a:avLst/>
            <a:gdLst>
              <a:gd name="T0" fmla="*/ 0 w 3"/>
              <a:gd name="T1" fmla="*/ 2 h 3"/>
              <a:gd name="T2" fmla="*/ 1 w 3"/>
              <a:gd name="T3" fmla="*/ 2 h 3"/>
              <a:gd name="T4" fmla="*/ 2 w 3"/>
              <a:gd name="T5" fmla="*/ 3 h 3"/>
              <a:gd name="T6" fmla="*/ 2 w 3"/>
              <a:gd name="T7" fmla="*/ 2 h 3"/>
              <a:gd name="T8" fmla="*/ 3 w 3"/>
              <a:gd name="T9" fmla="*/ 2 h 3"/>
              <a:gd name="T10" fmla="*/ 2 w 3"/>
              <a:gd name="T11" fmla="*/ 1 h 3"/>
              <a:gd name="T12" fmla="*/ 2 w 3"/>
              <a:gd name="T13" fmla="*/ 0 h 3"/>
              <a:gd name="T14" fmla="*/ 1 w 3"/>
              <a:gd name="T15" fmla="*/ 1 h 3"/>
              <a:gd name="T16" fmla="*/ 0 w 3"/>
              <a:gd name="T17" fmla="*/ 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prstDash val="solid"/>
            <a:round/>
            <a:headEnd/>
            <a:tailEnd/>
          </a:ln>
        </p:spPr>
        <p:txBody>
          <a:bodyPr/>
          <a:lstStyle/>
          <a:p>
            <a:endParaRPr lang="en-US"/>
          </a:p>
        </p:txBody>
      </p:sp>
      <p:sp>
        <p:nvSpPr>
          <p:cNvPr id="19659" name="Freeform 205"/>
          <p:cNvSpPr>
            <a:spLocks/>
          </p:cNvSpPr>
          <p:nvPr/>
        </p:nvSpPr>
        <p:spPr bwMode="auto">
          <a:xfrm>
            <a:off x="3749675" y="3916363"/>
            <a:ext cx="34925" cy="33337"/>
          </a:xfrm>
          <a:custGeom>
            <a:avLst/>
            <a:gdLst>
              <a:gd name="T0" fmla="*/ 11 w 22"/>
              <a:gd name="T1" fmla="*/ 11 h 21"/>
              <a:gd name="T2" fmla="*/ 0 w 22"/>
              <a:gd name="T3" fmla="*/ 11 h 21"/>
              <a:gd name="T4" fmla="*/ 0 w 22"/>
              <a:gd name="T5" fmla="*/ 21 h 21"/>
              <a:gd name="T6" fmla="*/ 11 w 22"/>
              <a:gd name="T7" fmla="*/ 21 h 21"/>
              <a:gd name="T8" fmla="*/ 22 w 22"/>
              <a:gd name="T9" fmla="*/ 21 h 21"/>
              <a:gd name="T10" fmla="*/ 22 w 22"/>
              <a:gd name="T11" fmla="*/ 11 h 21"/>
              <a:gd name="T12" fmla="*/ 22 w 22"/>
              <a:gd name="T13" fmla="*/ 0 h 21"/>
              <a:gd name="T14" fmla="*/ 11 w 22"/>
              <a:gd name="T15" fmla="*/ 0 h 21"/>
              <a:gd name="T16" fmla="*/ 0 w 22"/>
              <a:gd name="T17" fmla="*/ 0 h 21"/>
              <a:gd name="T18" fmla="*/ 0 w 22"/>
              <a:gd name="T19" fmla="*/ 11 h 21"/>
              <a:gd name="T20" fmla="*/ 11 w 22"/>
              <a:gd name="T21" fmla="*/ 11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19660" name="Freeform 206"/>
          <p:cNvSpPr>
            <a:spLocks/>
          </p:cNvSpPr>
          <p:nvPr/>
        </p:nvSpPr>
        <p:spPr bwMode="auto">
          <a:xfrm>
            <a:off x="3733800" y="3898900"/>
            <a:ext cx="50800" cy="50800"/>
          </a:xfrm>
          <a:custGeom>
            <a:avLst/>
            <a:gdLst>
              <a:gd name="T0" fmla="*/ 0 w 3"/>
              <a:gd name="T1" fmla="*/ 2 h 3"/>
              <a:gd name="T2" fmla="*/ 1 w 3"/>
              <a:gd name="T3" fmla="*/ 2 h 3"/>
              <a:gd name="T4" fmla="*/ 2 w 3"/>
              <a:gd name="T5" fmla="*/ 3 h 3"/>
              <a:gd name="T6" fmla="*/ 2 w 3"/>
              <a:gd name="T7" fmla="*/ 2 h 3"/>
              <a:gd name="T8" fmla="*/ 3 w 3"/>
              <a:gd name="T9" fmla="*/ 2 h 3"/>
              <a:gd name="T10" fmla="*/ 2 w 3"/>
              <a:gd name="T11" fmla="*/ 1 h 3"/>
              <a:gd name="T12" fmla="*/ 2 w 3"/>
              <a:gd name="T13" fmla="*/ 0 h 3"/>
              <a:gd name="T14" fmla="*/ 1 w 3"/>
              <a:gd name="T15" fmla="*/ 1 h 3"/>
              <a:gd name="T16" fmla="*/ 0 w 3"/>
              <a:gd name="T17" fmla="*/ 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prstDash val="solid"/>
            <a:round/>
            <a:headEnd/>
            <a:tailEnd/>
          </a:ln>
        </p:spPr>
        <p:txBody>
          <a:bodyPr/>
          <a:lstStyle/>
          <a:p>
            <a:endParaRPr lang="en-US"/>
          </a:p>
        </p:txBody>
      </p:sp>
      <p:sp>
        <p:nvSpPr>
          <p:cNvPr id="19661" name="Freeform 207"/>
          <p:cNvSpPr>
            <a:spLocks/>
          </p:cNvSpPr>
          <p:nvPr/>
        </p:nvSpPr>
        <p:spPr bwMode="auto">
          <a:xfrm>
            <a:off x="3035300" y="3916363"/>
            <a:ext cx="34925" cy="33337"/>
          </a:xfrm>
          <a:custGeom>
            <a:avLst/>
            <a:gdLst>
              <a:gd name="T0" fmla="*/ 11 w 22"/>
              <a:gd name="T1" fmla="*/ 11 h 21"/>
              <a:gd name="T2" fmla="*/ 0 w 22"/>
              <a:gd name="T3" fmla="*/ 11 h 21"/>
              <a:gd name="T4" fmla="*/ 0 w 22"/>
              <a:gd name="T5" fmla="*/ 21 h 21"/>
              <a:gd name="T6" fmla="*/ 11 w 22"/>
              <a:gd name="T7" fmla="*/ 21 h 21"/>
              <a:gd name="T8" fmla="*/ 22 w 22"/>
              <a:gd name="T9" fmla="*/ 21 h 21"/>
              <a:gd name="T10" fmla="*/ 22 w 22"/>
              <a:gd name="T11" fmla="*/ 11 h 21"/>
              <a:gd name="T12" fmla="*/ 22 w 22"/>
              <a:gd name="T13" fmla="*/ 0 h 21"/>
              <a:gd name="T14" fmla="*/ 11 w 22"/>
              <a:gd name="T15" fmla="*/ 0 h 21"/>
              <a:gd name="T16" fmla="*/ 0 w 22"/>
              <a:gd name="T17" fmla="*/ 0 h 21"/>
              <a:gd name="T18" fmla="*/ 0 w 22"/>
              <a:gd name="T19" fmla="*/ 11 h 21"/>
              <a:gd name="T20" fmla="*/ 11 w 22"/>
              <a:gd name="T21" fmla="*/ 11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19662" name="Freeform 208"/>
          <p:cNvSpPr>
            <a:spLocks/>
          </p:cNvSpPr>
          <p:nvPr/>
        </p:nvSpPr>
        <p:spPr bwMode="auto">
          <a:xfrm>
            <a:off x="3035300" y="3898900"/>
            <a:ext cx="50800" cy="50800"/>
          </a:xfrm>
          <a:custGeom>
            <a:avLst/>
            <a:gdLst>
              <a:gd name="T0" fmla="*/ 0 w 3"/>
              <a:gd name="T1" fmla="*/ 2 h 3"/>
              <a:gd name="T2" fmla="*/ 1 w 3"/>
              <a:gd name="T3" fmla="*/ 2 h 3"/>
              <a:gd name="T4" fmla="*/ 2 w 3"/>
              <a:gd name="T5" fmla="*/ 3 h 3"/>
              <a:gd name="T6" fmla="*/ 2 w 3"/>
              <a:gd name="T7" fmla="*/ 2 h 3"/>
              <a:gd name="T8" fmla="*/ 3 w 3"/>
              <a:gd name="T9" fmla="*/ 2 h 3"/>
              <a:gd name="T10" fmla="*/ 2 w 3"/>
              <a:gd name="T11" fmla="*/ 1 h 3"/>
              <a:gd name="T12" fmla="*/ 2 w 3"/>
              <a:gd name="T13" fmla="*/ 0 h 3"/>
              <a:gd name="T14" fmla="*/ 1 w 3"/>
              <a:gd name="T15" fmla="*/ 1 h 3"/>
              <a:gd name="T16" fmla="*/ 0 w 3"/>
              <a:gd name="T17" fmla="*/ 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prstDash val="solid"/>
            <a:round/>
            <a:headEnd/>
            <a:tailEnd/>
          </a:ln>
        </p:spPr>
        <p:txBody>
          <a:bodyPr/>
          <a:lstStyle/>
          <a:p>
            <a:endParaRPr lang="en-US"/>
          </a:p>
        </p:txBody>
      </p:sp>
      <p:sp>
        <p:nvSpPr>
          <p:cNvPr id="19663" name="Freeform 209"/>
          <p:cNvSpPr>
            <a:spLocks/>
          </p:cNvSpPr>
          <p:nvPr/>
        </p:nvSpPr>
        <p:spPr bwMode="auto">
          <a:xfrm>
            <a:off x="3035300" y="2470150"/>
            <a:ext cx="34925" cy="33338"/>
          </a:xfrm>
          <a:custGeom>
            <a:avLst/>
            <a:gdLst>
              <a:gd name="T0" fmla="*/ 11 w 22"/>
              <a:gd name="T1" fmla="*/ 10 h 21"/>
              <a:gd name="T2" fmla="*/ 0 w 22"/>
              <a:gd name="T3" fmla="*/ 10 h 21"/>
              <a:gd name="T4" fmla="*/ 0 w 22"/>
              <a:gd name="T5" fmla="*/ 21 h 21"/>
              <a:gd name="T6" fmla="*/ 11 w 22"/>
              <a:gd name="T7" fmla="*/ 21 h 21"/>
              <a:gd name="T8" fmla="*/ 22 w 22"/>
              <a:gd name="T9" fmla="*/ 21 h 21"/>
              <a:gd name="T10" fmla="*/ 22 w 22"/>
              <a:gd name="T11" fmla="*/ 10 h 21"/>
              <a:gd name="T12" fmla="*/ 22 w 22"/>
              <a:gd name="T13" fmla="*/ 0 h 21"/>
              <a:gd name="T14" fmla="*/ 11 w 22"/>
              <a:gd name="T15" fmla="*/ 0 h 21"/>
              <a:gd name="T16" fmla="*/ 0 w 22"/>
              <a:gd name="T17" fmla="*/ 0 h 21"/>
              <a:gd name="T18" fmla="*/ 0 w 22"/>
              <a:gd name="T19" fmla="*/ 10 h 21"/>
              <a:gd name="T20" fmla="*/ 11 w 22"/>
              <a:gd name="T21" fmla="*/ 1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prstDash val="solid"/>
            <a:round/>
            <a:headEnd/>
            <a:tailEnd/>
          </a:ln>
        </p:spPr>
        <p:txBody>
          <a:bodyPr/>
          <a:lstStyle/>
          <a:p>
            <a:endParaRPr lang="en-US"/>
          </a:p>
        </p:txBody>
      </p:sp>
      <p:sp>
        <p:nvSpPr>
          <p:cNvPr id="19664" name="Freeform 210"/>
          <p:cNvSpPr>
            <a:spLocks/>
          </p:cNvSpPr>
          <p:nvPr/>
        </p:nvSpPr>
        <p:spPr bwMode="auto">
          <a:xfrm>
            <a:off x="3035300" y="2452688"/>
            <a:ext cx="50800" cy="50800"/>
          </a:xfrm>
          <a:custGeom>
            <a:avLst/>
            <a:gdLst>
              <a:gd name="T0" fmla="*/ 0 w 3"/>
              <a:gd name="T1" fmla="*/ 2 h 3"/>
              <a:gd name="T2" fmla="*/ 1 w 3"/>
              <a:gd name="T3" fmla="*/ 2 h 3"/>
              <a:gd name="T4" fmla="*/ 2 w 3"/>
              <a:gd name="T5" fmla="*/ 3 h 3"/>
              <a:gd name="T6" fmla="*/ 2 w 3"/>
              <a:gd name="T7" fmla="*/ 2 h 3"/>
              <a:gd name="T8" fmla="*/ 3 w 3"/>
              <a:gd name="T9" fmla="*/ 2 h 3"/>
              <a:gd name="T10" fmla="*/ 2 w 3"/>
              <a:gd name="T11" fmla="*/ 1 h 3"/>
              <a:gd name="T12" fmla="*/ 2 w 3"/>
              <a:gd name="T13" fmla="*/ 0 h 3"/>
              <a:gd name="T14" fmla="*/ 1 w 3"/>
              <a:gd name="T15" fmla="*/ 1 h 3"/>
              <a:gd name="T16" fmla="*/ 0 w 3"/>
              <a:gd name="T17" fmla="*/ 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prstDash val="solid"/>
            <a:round/>
            <a:headEnd/>
            <a:tailEnd/>
          </a:ln>
        </p:spPr>
        <p:txBody>
          <a:bodyPr/>
          <a:lstStyle/>
          <a:p>
            <a:endParaRPr lang="en-US"/>
          </a:p>
        </p:txBody>
      </p:sp>
      <p:sp>
        <p:nvSpPr>
          <p:cNvPr id="19665" name="Freeform 211"/>
          <p:cNvSpPr>
            <a:spLocks/>
          </p:cNvSpPr>
          <p:nvPr/>
        </p:nvSpPr>
        <p:spPr bwMode="auto">
          <a:xfrm>
            <a:off x="3392488" y="2809875"/>
            <a:ext cx="34925" cy="34925"/>
          </a:xfrm>
          <a:custGeom>
            <a:avLst/>
            <a:gdLst>
              <a:gd name="T0" fmla="*/ 11 w 22"/>
              <a:gd name="T1" fmla="*/ 11 h 22"/>
              <a:gd name="T2" fmla="*/ 0 w 22"/>
              <a:gd name="T3" fmla="*/ 11 h 22"/>
              <a:gd name="T4" fmla="*/ 0 w 22"/>
              <a:gd name="T5" fmla="*/ 22 h 22"/>
              <a:gd name="T6" fmla="*/ 11 w 22"/>
              <a:gd name="T7" fmla="*/ 22 h 22"/>
              <a:gd name="T8" fmla="*/ 22 w 22"/>
              <a:gd name="T9" fmla="*/ 22 h 22"/>
              <a:gd name="T10" fmla="*/ 22 w 22"/>
              <a:gd name="T11" fmla="*/ 11 h 22"/>
              <a:gd name="T12" fmla="*/ 22 w 22"/>
              <a:gd name="T13" fmla="*/ 0 h 22"/>
              <a:gd name="T14" fmla="*/ 11 w 22"/>
              <a:gd name="T15" fmla="*/ 0 h 22"/>
              <a:gd name="T16" fmla="*/ 0 w 22"/>
              <a:gd name="T17" fmla="*/ 0 h 22"/>
              <a:gd name="T18" fmla="*/ 0 w 22"/>
              <a:gd name="T19" fmla="*/ 11 h 22"/>
              <a:gd name="T20" fmla="*/ 11 w 22"/>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0" y="11"/>
                </a:lnTo>
                <a:lnTo>
                  <a:pt x="0" y="22"/>
                </a:lnTo>
                <a:lnTo>
                  <a:pt x="11" y="22"/>
                </a:lnTo>
                <a:lnTo>
                  <a:pt x="22" y="22"/>
                </a:lnTo>
                <a:lnTo>
                  <a:pt x="22" y="11"/>
                </a:lnTo>
                <a:lnTo>
                  <a:pt x="22" y="0"/>
                </a:lnTo>
                <a:lnTo>
                  <a:pt x="11" y="0"/>
                </a:lnTo>
                <a:lnTo>
                  <a:pt x="0" y="0"/>
                </a:lnTo>
                <a:lnTo>
                  <a:pt x="0" y="11"/>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19666" name="Freeform 212"/>
          <p:cNvSpPr>
            <a:spLocks/>
          </p:cNvSpPr>
          <p:nvPr/>
        </p:nvSpPr>
        <p:spPr bwMode="auto">
          <a:xfrm>
            <a:off x="3376613" y="2792413"/>
            <a:ext cx="50800" cy="52387"/>
          </a:xfrm>
          <a:custGeom>
            <a:avLst/>
            <a:gdLst>
              <a:gd name="T0" fmla="*/ 0 w 3"/>
              <a:gd name="T1" fmla="*/ 2 h 3"/>
              <a:gd name="T2" fmla="*/ 1 w 3"/>
              <a:gd name="T3" fmla="*/ 2 h 3"/>
              <a:gd name="T4" fmla="*/ 2 w 3"/>
              <a:gd name="T5" fmla="*/ 3 h 3"/>
              <a:gd name="T6" fmla="*/ 2 w 3"/>
              <a:gd name="T7" fmla="*/ 2 h 3"/>
              <a:gd name="T8" fmla="*/ 3 w 3"/>
              <a:gd name="T9" fmla="*/ 2 h 3"/>
              <a:gd name="T10" fmla="*/ 2 w 3"/>
              <a:gd name="T11" fmla="*/ 1 h 3"/>
              <a:gd name="T12" fmla="*/ 2 w 3"/>
              <a:gd name="T13" fmla="*/ 0 h 3"/>
              <a:gd name="T14" fmla="*/ 1 w 3"/>
              <a:gd name="T15" fmla="*/ 1 h 3"/>
              <a:gd name="T16" fmla="*/ 0 w 3"/>
              <a:gd name="T17" fmla="*/ 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prstDash val="solid"/>
            <a:round/>
            <a:headEnd/>
            <a:tailEnd/>
          </a:ln>
        </p:spPr>
        <p:txBody>
          <a:bodyPr/>
          <a:lstStyle/>
          <a:p>
            <a:endParaRPr lang="en-US"/>
          </a:p>
        </p:txBody>
      </p:sp>
      <p:sp>
        <p:nvSpPr>
          <p:cNvPr id="19667" name="Freeform 213"/>
          <p:cNvSpPr>
            <a:spLocks/>
          </p:cNvSpPr>
          <p:nvPr/>
        </p:nvSpPr>
        <p:spPr bwMode="auto">
          <a:xfrm>
            <a:off x="3749675" y="2452688"/>
            <a:ext cx="34925" cy="33337"/>
          </a:xfrm>
          <a:custGeom>
            <a:avLst/>
            <a:gdLst>
              <a:gd name="T0" fmla="*/ 11 w 22"/>
              <a:gd name="T1" fmla="*/ 11 h 21"/>
              <a:gd name="T2" fmla="*/ 0 w 22"/>
              <a:gd name="T3" fmla="*/ 11 h 21"/>
              <a:gd name="T4" fmla="*/ 0 w 22"/>
              <a:gd name="T5" fmla="*/ 21 h 21"/>
              <a:gd name="T6" fmla="*/ 11 w 22"/>
              <a:gd name="T7" fmla="*/ 21 h 21"/>
              <a:gd name="T8" fmla="*/ 22 w 22"/>
              <a:gd name="T9" fmla="*/ 21 h 21"/>
              <a:gd name="T10" fmla="*/ 22 w 22"/>
              <a:gd name="T11" fmla="*/ 11 h 21"/>
              <a:gd name="T12" fmla="*/ 22 w 22"/>
              <a:gd name="T13" fmla="*/ 0 h 21"/>
              <a:gd name="T14" fmla="*/ 11 w 22"/>
              <a:gd name="T15" fmla="*/ 0 h 21"/>
              <a:gd name="T16" fmla="*/ 0 w 22"/>
              <a:gd name="T17" fmla="*/ 0 h 21"/>
              <a:gd name="T18" fmla="*/ 0 w 22"/>
              <a:gd name="T19" fmla="*/ 11 h 21"/>
              <a:gd name="T20" fmla="*/ 11 w 22"/>
              <a:gd name="T21" fmla="*/ 11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19668" name="Freeform 214"/>
          <p:cNvSpPr>
            <a:spLocks/>
          </p:cNvSpPr>
          <p:nvPr/>
        </p:nvSpPr>
        <p:spPr bwMode="auto">
          <a:xfrm>
            <a:off x="3733800" y="2452688"/>
            <a:ext cx="50800" cy="50800"/>
          </a:xfrm>
          <a:custGeom>
            <a:avLst/>
            <a:gdLst>
              <a:gd name="T0" fmla="*/ 0 w 3"/>
              <a:gd name="T1" fmla="*/ 2 h 3"/>
              <a:gd name="T2" fmla="*/ 1 w 3"/>
              <a:gd name="T3" fmla="*/ 2 h 3"/>
              <a:gd name="T4" fmla="*/ 2 w 3"/>
              <a:gd name="T5" fmla="*/ 3 h 3"/>
              <a:gd name="T6" fmla="*/ 2 w 3"/>
              <a:gd name="T7" fmla="*/ 2 h 3"/>
              <a:gd name="T8" fmla="*/ 3 w 3"/>
              <a:gd name="T9" fmla="*/ 2 h 3"/>
              <a:gd name="T10" fmla="*/ 2 w 3"/>
              <a:gd name="T11" fmla="*/ 1 h 3"/>
              <a:gd name="T12" fmla="*/ 2 w 3"/>
              <a:gd name="T13" fmla="*/ 0 h 3"/>
              <a:gd name="T14" fmla="*/ 1 w 3"/>
              <a:gd name="T15" fmla="*/ 1 h 3"/>
              <a:gd name="T16" fmla="*/ 0 w 3"/>
              <a:gd name="T17" fmla="*/ 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prstDash val="solid"/>
            <a:round/>
            <a:headEnd/>
            <a:tailEnd/>
          </a:ln>
        </p:spPr>
        <p:txBody>
          <a:bodyPr/>
          <a:lstStyle/>
          <a:p>
            <a:endParaRPr lang="en-US"/>
          </a:p>
        </p:txBody>
      </p:sp>
      <p:sp>
        <p:nvSpPr>
          <p:cNvPr id="19669" name="Freeform 215"/>
          <p:cNvSpPr>
            <a:spLocks/>
          </p:cNvSpPr>
          <p:nvPr/>
        </p:nvSpPr>
        <p:spPr bwMode="auto">
          <a:xfrm>
            <a:off x="4721225" y="2470150"/>
            <a:ext cx="33338" cy="33338"/>
          </a:xfrm>
          <a:custGeom>
            <a:avLst/>
            <a:gdLst>
              <a:gd name="T0" fmla="*/ 10 w 21"/>
              <a:gd name="T1" fmla="*/ 10 h 21"/>
              <a:gd name="T2" fmla="*/ 0 w 21"/>
              <a:gd name="T3" fmla="*/ 10 h 21"/>
              <a:gd name="T4" fmla="*/ 0 w 21"/>
              <a:gd name="T5" fmla="*/ 21 h 21"/>
              <a:gd name="T6" fmla="*/ 10 w 21"/>
              <a:gd name="T7" fmla="*/ 21 h 21"/>
              <a:gd name="T8" fmla="*/ 21 w 21"/>
              <a:gd name="T9" fmla="*/ 21 h 21"/>
              <a:gd name="T10" fmla="*/ 21 w 21"/>
              <a:gd name="T11" fmla="*/ 10 h 21"/>
              <a:gd name="T12" fmla="*/ 21 w 21"/>
              <a:gd name="T13" fmla="*/ 0 h 21"/>
              <a:gd name="T14" fmla="*/ 10 w 21"/>
              <a:gd name="T15" fmla="*/ 0 h 21"/>
              <a:gd name="T16" fmla="*/ 0 w 21"/>
              <a:gd name="T17" fmla="*/ 0 h 21"/>
              <a:gd name="T18" fmla="*/ 0 w 21"/>
              <a:gd name="T19" fmla="*/ 10 h 21"/>
              <a:gd name="T20" fmla="*/ 10 w 21"/>
              <a:gd name="T21" fmla="*/ 1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0"/>
                </a:moveTo>
                <a:lnTo>
                  <a:pt x="0" y="10"/>
                </a:lnTo>
                <a:lnTo>
                  <a:pt x="0" y="21"/>
                </a:lnTo>
                <a:lnTo>
                  <a:pt x="10" y="21"/>
                </a:lnTo>
                <a:lnTo>
                  <a:pt x="21" y="21"/>
                </a:lnTo>
                <a:lnTo>
                  <a:pt x="21" y="10"/>
                </a:lnTo>
                <a:lnTo>
                  <a:pt x="21" y="0"/>
                </a:lnTo>
                <a:lnTo>
                  <a:pt x="10" y="0"/>
                </a:lnTo>
                <a:lnTo>
                  <a:pt x="0" y="0"/>
                </a:lnTo>
                <a:lnTo>
                  <a:pt x="0" y="10"/>
                </a:lnTo>
                <a:lnTo>
                  <a:pt x="10" y="10"/>
                </a:lnTo>
                <a:close/>
              </a:path>
            </a:pathLst>
          </a:custGeom>
          <a:solidFill>
            <a:srgbClr val="000000"/>
          </a:solidFill>
          <a:ln w="0">
            <a:solidFill>
              <a:srgbClr val="000000"/>
            </a:solidFill>
            <a:prstDash val="solid"/>
            <a:round/>
            <a:headEnd/>
            <a:tailEnd/>
          </a:ln>
        </p:spPr>
        <p:txBody>
          <a:bodyPr/>
          <a:lstStyle/>
          <a:p>
            <a:endParaRPr lang="en-US"/>
          </a:p>
        </p:txBody>
      </p:sp>
      <p:sp>
        <p:nvSpPr>
          <p:cNvPr id="19670" name="Freeform 216"/>
          <p:cNvSpPr>
            <a:spLocks/>
          </p:cNvSpPr>
          <p:nvPr/>
        </p:nvSpPr>
        <p:spPr bwMode="auto">
          <a:xfrm>
            <a:off x="4703763" y="2452688"/>
            <a:ext cx="50800" cy="50800"/>
          </a:xfrm>
          <a:custGeom>
            <a:avLst/>
            <a:gdLst>
              <a:gd name="T0" fmla="*/ 0 w 3"/>
              <a:gd name="T1" fmla="*/ 2 h 3"/>
              <a:gd name="T2" fmla="*/ 1 w 3"/>
              <a:gd name="T3" fmla="*/ 2 h 3"/>
              <a:gd name="T4" fmla="*/ 2 w 3"/>
              <a:gd name="T5" fmla="*/ 3 h 3"/>
              <a:gd name="T6" fmla="*/ 2 w 3"/>
              <a:gd name="T7" fmla="*/ 2 h 3"/>
              <a:gd name="T8" fmla="*/ 3 w 3"/>
              <a:gd name="T9" fmla="*/ 2 h 3"/>
              <a:gd name="T10" fmla="*/ 2 w 3"/>
              <a:gd name="T11" fmla="*/ 1 h 3"/>
              <a:gd name="T12" fmla="*/ 2 w 3"/>
              <a:gd name="T13" fmla="*/ 0 h 3"/>
              <a:gd name="T14" fmla="*/ 1 w 3"/>
              <a:gd name="T15" fmla="*/ 1 h 3"/>
              <a:gd name="T16" fmla="*/ 0 w 3"/>
              <a:gd name="T17" fmla="*/ 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prstDash val="solid"/>
            <a:round/>
            <a:headEnd/>
            <a:tailEnd/>
          </a:ln>
        </p:spPr>
        <p:txBody>
          <a:bodyPr/>
          <a:lstStyle/>
          <a:p>
            <a:endParaRPr lang="en-US"/>
          </a:p>
        </p:txBody>
      </p:sp>
      <p:sp>
        <p:nvSpPr>
          <p:cNvPr id="19671" name="Freeform 217"/>
          <p:cNvSpPr>
            <a:spLocks/>
          </p:cNvSpPr>
          <p:nvPr/>
        </p:nvSpPr>
        <p:spPr bwMode="auto">
          <a:xfrm>
            <a:off x="5060950" y="2809875"/>
            <a:ext cx="34925" cy="34925"/>
          </a:xfrm>
          <a:custGeom>
            <a:avLst/>
            <a:gdLst>
              <a:gd name="T0" fmla="*/ 11 w 22"/>
              <a:gd name="T1" fmla="*/ 11 h 22"/>
              <a:gd name="T2" fmla="*/ 0 w 22"/>
              <a:gd name="T3" fmla="*/ 11 h 22"/>
              <a:gd name="T4" fmla="*/ 0 w 22"/>
              <a:gd name="T5" fmla="*/ 22 h 22"/>
              <a:gd name="T6" fmla="*/ 11 w 22"/>
              <a:gd name="T7" fmla="*/ 22 h 22"/>
              <a:gd name="T8" fmla="*/ 22 w 22"/>
              <a:gd name="T9" fmla="*/ 22 h 22"/>
              <a:gd name="T10" fmla="*/ 22 w 22"/>
              <a:gd name="T11" fmla="*/ 11 h 22"/>
              <a:gd name="T12" fmla="*/ 22 w 22"/>
              <a:gd name="T13" fmla="*/ 0 h 22"/>
              <a:gd name="T14" fmla="*/ 11 w 22"/>
              <a:gd name="T15" fmla="*/ 0 h 22"/>
              <a:gd name="T16" fmla="*/ 0 w 22"/>
              <a:gd name="T17" fmla="*/ 0 h 22"/>
              <a:gd name="T18" fmla="*/ 0 w 22"/>
              <a:gd name="T19" fmla="*/ 11 h 22"/>
              <a:gd name="T20" fmla="*/ 11 w 22"/>
              <a:gd name="T21" fmla="*/ 11 h 2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2"/>
              <a:gd name="T35" fmla="*/ 22 w 22"/>
              <a:gd name="T36" fmla="*/ 22 h 2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2">
                <a:moveTo>
                  <a:pt x="11" y="11"/>
                </a:moveTo>
                <a:lnTo>
                  <a:pt x="0" y="11"/>
                </a:lnTo>
                <a:lnTo>
                  <a:pt x="0" y="22"/>
                </a:lnTo>
                <a:lnTo>
                  <a:pt x="11" y="22"/>
                </a:lnTo>
                <a:lnTo>
                  <a:pt x="22" y="22"/>
                </a:lnTo>
                <a:lnTo>
                  <a:pt x="22" y="11"/>
                </a:lnTo>
                <a:lnTo>
                  <a:pt x="22" y="0"/>
                </a:lnTo>
                <a:lnTo>
                  <a:pt x="11" y="0"/>
                </a:lnTo>
                <a:lnTo>
                  <a:pt x="0" y="0"/>
                </a:lnTo>
                <a:lnTo>
                  <a:pt x="0" y="11"/>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19672" name="Freeform 218"/>
          <p:cNvSpPr>
            <a:spLocks/>
          </p:cNvSpPr>
          <p:nvPr/>
        </p:nvSpPr>
        <p:spPr bwMode="auto">
          <a:xfrm>
            <a:off x="5060950" y="2792413"/>
            <a:ext cx="50800" cy="52387"/>
          </a:xfrm>
          <a:custGeom>
            <a:avLst/>
            <a:gdLst>
              <a:gd name="T0" fmla="*/ 0 w 3"/>
              <a:gd name="T1" fmla="*/ 2 h 3"/>
              <a:gd name="T2" fmla="*/ 1 w 3"/>
              <a:gd name="T3" fmla="*/ 2 h 3"/>
              <a:gd name="T4" fmla="*/ 2 w 3"/>
              <a:gd name="T5" fmla="*/ 3 h 3"/>
              <a:gd name="T6" fmla="*/ 2 w 3"/>
              <a:gd name="T7" fmla="*/ 2 h 3"/>
              <a:gd name="T8" fmla="*/ 3 w 3"/>
              <a:gd name="T9" fmla="*/ 2 h 3"/>
              <a:gd name="T10" fmla="*/ 2 w 3"/>
              <a:gd name="T11" fmla="*/ 1 h 3"/>
              <a:gd name="T12" fmla="*/ 2 w 3"/>
              <a:gd name="T13" fmla="*/ 0 h 3"/>
              <a:gd name="T14" fmla="*/ 1 w 3"/>
              <a:gd name="T15" fmla="*/ 1 h 3"/>
              <a:gd name="T16" fmla="*/ 0 w 3"/>
              <a:gd name="T17" fmla="*/ 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prstDash val="solid"/>
            <a:round/>
            <a:headEnd/>
            <a:tailEnd/>
          </a:ln>
        </p:spPr>
        <p:txBody>
          <a:bodyPr/>
          <a:lstStyle/>
          <a:p>
            <a:endParaRPr lang="en-US"/>
          </a:p>
        </p:txBody>
      </p:sp>
      <p:sp>
        <p:nvSpPr>
          <p:cNvPr id="19673" name="Freeform 219"/>
          <p:cNvSpPr>
            <a:spLocks/>
          </p:cNvSpPr>
          <p:nvPr/>
        </p:nvSpPr>
        <p:spPr bwMode="auto">
          <a:xfrm>
            <a:off x="5418138" y="2452688"/>
            <a:ext cx="34925" cy="33337"/>
          </a:xfrm>
          <a:custGeom>
            <a:avLst/>
            <a:gdLst>
              <a:gd name="T0" fmla="*/ 11 w 22"/>
              <a:gd name="T1" fmla="*/ 11 h 21"/>
              <a:gd name="T2" fmla="*/ 0 w 22"/>
              <a:gd name="T3" fmla="*/ 11 h 21"/>
              <a:gd name="T4" fmla="*/ 0 w 22"/>
              <a:gd name="T5" fmla="*/ 21 h 21"/>
              <a:gd name="T6" fmla="*/ 11 w 22"/>
              <a:gd name="T7" fmla="*/ 21 h 21"/>
              <a:gd name="T8" fmla="*/ 22 w 22"/>
              <a:gd name="T9" fmla="*/ 21 h 21"/>
              <a:gd name="T10" fmla="*/ 22 w 22"/>
              <a:gd name="T11" fmla="*/ 11 h 21"/>
              <a:gd name="T12" fmla="*/ 22 w 22"/>
              <a:gd name="T13" fmla="*/ 0 h 21"/>
              <a:gd name="T14" fmla="*/ 11 w 22"/>
              <a:gd name="T15" fmla="*/ 0 h 21"/>
              <a:gd name="T16" fmla="*/ 0 w 22"/>
              <a:gd name="T17" fmla="*/ 0 h 21"/>
              <a:gd name="T18" fmla="*/ 0 w 22"/>
              <a:gd name="T19" fmla="*/ 11 h 21"/>
              <a:gd name="T20" fmla="*/ 11 w 22"/>
              <a:gd name="T21" fmla="*/ 11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1"/>
                </a:moveTo>
                <a:lnTo>
                  <a:pt x="0" y="11"/>
                </a:lnTo>
                <a:lnTo>
                  <a:pt x="0" y="21"/>
                </a:lnTo>
                <a:lnTo>
                  <a:pt x="11" y="21"/>
                </a:lnTo>
                <a:lnTo>
                  <a:pt x="22" y="21"/>
                </a:lnTo>
                <a:lnTo>
                  <a:pt x="22" y="11"/>
                </a:lnTo>
                <a:lnTo>
                  <a:pt x="22" y="0"/>
                </a:lnTo>
                <a:lnTo>
                  <a:pt x="11" y="0"/>
                </a:lnTo>
                <a:lnTo>
                  <a:pt x="0" y="0"/>
                </a:lnTo>
                <a:lnTo>
                  <a:pt x="0" y="11"/>
                </a:lnTo>
                <a:lnTo>
                  <a:pt x="11" y="11"/>
                </a:lnTo>
                <a:close/>
              </a:path>
            </a:pathLst>
          </a:custGeom>
          <a:solidFill>
            <a:srgbClr val="000000"/>
          </a:solidFill>
          <a:ln w="0">
            <a:solidFill>
              <a:srgbClr val="000000"/>
            </a:solidFill>
            <a:prstDash val="solid"/>
            <a:round/>
            <a:headEnd/>
            <a:tailEnd/>
          </a:ln>
        </p:spPr>
        <p:txBody>
          <a:bodyPr/>
          <a:lstStyle/>
          <a:p>
            <a:endParaRPr lang="en-US"/>
          </a:p>
        </p:txBody>
      </p:sp>
      <p:sp>
        <p:nvSpPr>
          <p:cNvPr id="19674" name="Freeform 220"/>
          <p:cNvSpPr>
            <a:spLocks/>
          </p:cNvSpPr>
          <p:nvPr/>
        </p:nvSpPr>
        <p:spPr bwMode="auto">
          <a:xfrm>
            <a:off x="5418138" y="2452688"/>
            <a:ext cx="52387" cy="50800"/>
          </a:xfrm>
          <a:custGeom>
            <a:avLst/>
            <a:gdLst>
              <a:gd name="T0" fmla="*/ 0 w 3"/>
              <a:gd name="T1" fmla="*/ 2 h 3"/>
              <a:gd name="T2" fmla="*/ 1 w 3"/>
              <a:gd name="T3" fmla="*/ 2 h 3"/>
              <a:gd name="T4" fmla="*/ 2 w 3"/>
              <a:gd name="T5" fmla="*/ 3 h 3"/>
              <a:gd name="T6" fmla="*/ 2 w 3"/>
              <a:gd name="T7" fmla="*/ 2 h 3"/>
              <a:gd name="T8" fmla="*/ 3 w 3"/>
              <a:gd name="T9" fmla="*/ 2 h 3"/>
              <a:gd name="T10" fmla="*/ 2 w 3"/>
              <a:gd name="T11" fmla="*/ 1 h 3"/>
              <a:gd name="T12" fmla="*/ 2 w 3"/>
              <a:gd name="T13" fmla="*/ 0 h 3"/>
              <a:gd name="T14" fmla="*/ 1 w 3"/>
              <a:gd name="T15" fmla="*/ 1 h 3"/>
              <a:gd name="T16" fmla="*/ 0 w 3"/>
              <a:gd name="T17" fmla="*/ 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prstDash val="solid"/>
            <a:round/>
            <a:headEnd/>
            <a:tailEnd/>
          </a:ln>
        </p:spPr>
        <p:txBody>
          <a:bodyPr/>
          <a:lstStyle/>
          <a:p>
            <a:endParaRPr lang="en-US"/>
          </a:p>
        </p:txBody>
      </p:sp>
      <p:sp>
        <p:nvSpPr>
          <p:cNvPr id="19675" name="Freeform 221"/>
          <p:cNvSpPr>
            <a:spLocks/>
          </p:cNvSpPr>
          <p:nvPr/>
        </p:nvSpPr>
        <p:spPr bwMode="auto">
          <a:xfrm>
            <a:off x="6134100" y="2470150"/>
            <a:ext cx="33338" cy="33338"/>
          </a:xfrm>
          <a:custGeom>
            <a:avLst/>
            <a:gdLst>
              <a:gd name="T0" fmla="*/ 10 w 21"/>
              <a:gd name="T1" fmla="*/ 10 h 21"/>
              <a:gd name="T2" fmla="*/ 0 w 21"/>
              <a:gd name="T3" fmla="*/ 10 h 21"/>
              <a:gd name="T4" fmla="*/ 0 w 21"/>
              <a:gd name="T5" fmla="*/ 21 h 21"/>
              <a:gd name="T6" fmla="*/ 10 w 21"/>
              <a:gd name="T7" fmla="*/ 21 h 21"/>
              <a:gd name="T8" fmla="*/ 21 w 21"/>
              <a:gd name="T9" fmla="*/ 21 h 21"/>
              <a:gd name="T10" fmla="*/ 21 w 21"/>
              <a:gd name="T11" fmla="*/ 10 h 21"/>
              <a:gd name="T12" fmla="*/ 21 w 21"/>
              <a:gd name="T13" fmla="*/ 0 h 21"/>
              <a:gd name="T14" fmla="*/ 10 w 21"/>
              <a:gd name="T15" fmla="*/ 0 h 21"/>
              <a:gd name="T16" fmla="*/ 0 w 21"/>
              <a:gd name="T17" fmla="*/ 0 h 21"/>
              <a:gd name="T18" fmla="*/ 0 w 21"/>
              <a:gd name="T19" fmla="*/ 10 h 21"/>
              <a:gd name="T20" fmla="*/ 10 w 21"/>
              <a:gd name="T21" fmla="*/ 1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1"/>
              <a:gd name="T34" fmla="*/ 0 h 21"/>
              <a:gd name="T35" fmla="*/ 21 w 21"/>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1" h="21">
                <a:moveTo>
                  <a:pt x="10" y="10"/>
                </a:moveTo>
                <a:lnTo>
                  <a:pt x="0" y="10"/>
                </a:lnTo>
                <a:lnTo>
                  <a:pt x="0" y="21"/>
                </a:lnTo>
                <a:lnTo>
                  <a:pt x="10" y="21"/>
                </a:lnTo>
                <a:lnTo>
                  <a:pt x="21" y="21"/>
                </a:lnTo>
                <a:lnTo>
                  <a:pt x="21" y="10"/>
                </a:lnTo>
                <a:lnTo>
                  <a:pt x="21" y="0"/>
                </a:lnTo>
                <a:lnTo>
                  <a:pt x="10" y="0"/>
                </a:lnTo>
                <a:lnTo>
                  <a:pt x="0" y="0"/>
                </a:lnTo>
                <a:lnTo>
                  <a:pt x="0" y="10"/>
                </a:lnTo>
                <a:lnTo>
                  <a:pt x="10" y="10"/>
                </a:lnTo>
                <a:close/>
              </a:path>
            </a:pathLst>
          </a:custGeom>
          <a:solidFill>
            <a:srgbClr val="000000"/>
          </a:solidFill>
          <a:ln w="0">
            <a:solidFill>
              <a:srgbClr val="000000"/>
            </a:solidFill>
            <a:prstDash val="solid"/>
            <a:round/>
            <a:headEnd/>
            <a:tailEnd/>
          </a:ln>
        </p:spPr>
        <p:txBody>
          <a:bodyPr/>
          <a:lstStyle/>
          <a:p>
            <a:endParaRPr lang="en-US"/>
          </a:p>
        </p:txBody>
      </p:sp>
      <p:sp>
        <p:nvSpPr>
          <p:cNvPr id="19676" name="Freeform 222"/>
          <p:cNvSpPr>
            <a:spLocks/>
          </p:cNvSpPr>
          <p:nvPr/>
        </p:nvSpPr>
        <p:spPr bwMode="auto">
          <a:xfrm>
            <a:off x="6116638" y="2452688"/>
            <a:ext cx="50800" cy="50800"/>
          </a:xfrm>
          <a:custGeom>
            <a:avLst/>
            <a:gdLst>
              <a:gd name="T0" fmla="*/ 0 w 3"/>
              <a:gd name="T1" fmla="*/ 2 h 3"/>
              <a:gd name="T2" fmla="*/ 1 w 3"/>
              <a:gd name="T3" fmla="*/ 2 h 3"/>
              <a:gd name="T4" fmla="*/ 2 w 3"/>
              <a:gd name="T5" fmla="*/ 3 h 3"/>
              <a:gd name="T6" fmla="*/ 2 w 3"/>
              <a:gd name="T7" fmla="*/ 2 h 3"/>
              <a:gd name="T8" fmla="*/ 3 w 3"/>
              <a:gd name="T9" fmla="*/ 2 h 3"/>
              <a:gd name="T10" fmla="*/ 2 w 3"/>
              <a:gd name="T11" fmla="*/ 1 h 3"/>
              <a:gd name="T12" fmla="*/ 2 w 3"/>
              <a:gd name="T13" fmla="*/ 0 h 3"/>
              <a:gd name="T14" fmla="*/ 1 w 3"/>
              <a:gd name="T15" fmla="*/ 1 h 3"/>
              <a:gd name="T16" fmla="*/ 0 w 3"/>
              <a:gd name="T17" fmla="*/ 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prstDash val="solid"/>
            <a:round/>
            <a:headEnd/>
            <a:tailEnd/>
          </a:ln>
        </p:spPr>
        <p:txBody>
          <a:bodyPr/>
          <a:lstStyle/>
          <a:p>
            <a:endParaRPr lang="en-US"/>
          </a:p>
        </p:txBody>
      </p:sp>
      <p:sp>
        <p:nvSpPr>
          <p:cNvPr id="19677" name="Freeform 223"/>
          <p:cNvSpPr>
            <a:spLocks/>
          </p:cNvSpPr>
          <p:nvPr/>
        </p:nvSpPr>
        <p:spPr bwMode="auto">
          <a:xfrm>
            <a:off x="6831013" y="2470150"/>
            <a:ext cx="34925" cy="33338"/>
          </a:xfrm>
          <a:custGeom>
            <a:avLst/>
            <a:gdLst>
              <a:gd name="T0" fmla="*/ 11 w 22"/>
              <a:gd name="T1" fmla="*/ 10 h 21"/>
              <a:gd name="T2" fmla="*/ 0 w 22"/>
              <a:gd name="T3" fmla="*/ 10 h 21"/>
              <a:gd name="T4" fmla="*/ 0 w 22"/>
              <a:gd name="T5" fmla="*/ 21 h 21"/>
              <a:gd name="T6" fmla="*/ 11 w 22"/>
              <a:gd name="T7" fmla="*/ 21 h 21"/>
              <a:gd name="T8" fmla="*/ 22 w 22"/>
              <a:gd name="T9" fmla="*/ 21 h 21"/>
              <a:gd name="T10" fmla="*/ 22 w 22"/>
              <a:gd name="T11" fmla="*/ 10 h 21"/>
              <a:gd name="T12" fmla="*/ 22 w 22"/>
              <a:gd name="T13" fmla="*/ 0 h 21"/>
              <a:gd name="T14" fmla="*/ 11 w 22"/>
              <a:gd name="T15" fmla="*/ 0 h 21"/>
              <a:gd name="T16" fmla="*/ 0 w 22"/>
              <a:gd name="T17" fmla="*/ 0 h 21"/>
              <a:gd name="T18" fmla="*/ 0 w 22"/>
              <a:gd name="T19" fmla="*/ 10 h 21"/>
              <a:gd name="T20" fmla="*/ 11 w 22"/>
              <a:gd name="T21" fmla="*/ 1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prstDash val="solid"/>
            <a:round/>
            <a:headEnd/>
            <a:tailEnd/>
          </a:ln>
        </p:spPr>
        <p:txBody>
          <a:bodyPr/>
          <a:lstStyle/>
          <a:p>
            <a:endParaRPr lang="en-US"/>
          </a:p>
        </p:txBody>
      </p:sp>
      <p:sp>
        <p:nvSpPr>
          <p:cNvPr id="19678" name="Freeform 224"/>
          <p:cNvSpPr>
            <a:spLocks/>
          </p:cNvSpPr>
          <p:nvPr/>
        </p:nvSpPr>
        <p:spPr bwMode="auto">
          <a:xfrm>
            <a:off x="6831013" y="2452688"/>
            <a:ext cx="52387" cy="50800"/>
          </a:xfrm>
          <a:custGeom>
            <a:avLst/>
            <a:gdLst>
              <a:gd name="T0" fmla="*/ 0 w 3"/>
              <a:gd name="T1" fmla="*/ 2 h 3"/>
              <a:gd name="T2" fmla="*/ 1 w 3"/>
              <a:gd name="T3" fmla="*/ 2 h 3"/>
              <a:gd name="T4" fmla="*/ 2 w 3"/>
              <a:gd name="T5" fmla="*/ 3 h 3"/>
              <a:gd name="T6" fmla="*/ 2 w 3"/>
              <a:gd name="T7" fmla="*/ 2 h 3"/>
              <a:gd name="T8" fmla="*/ 3 w 3"/>
              <a:gd name="T9" fmla="*/ 2 h 3"/>
              <a:gd name="T10" fmla="*/ 2 w 3"/>
              <a:gd name="T11" fmla="*/ 1 h 3"/>
              <a:gd name="T12" fmla="*/ 2 w 3"/>
              <a:gd name="T13" fmla="*/ 0 h 3"/>
              <a:gd name="T14" fmla="*/ 1 w 3"/>
              <a:gd name="T15" fmla="*/ 1 h 3"/>
              <a:gd name="T16" fmla="*/ 0 w 3"/>
              <a:gd name="T17" fmla="*/ 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prstDash val="solid"/>
            <a:round/>
            <a:headEnd/>
            <a:tailEnd/>
          </a:ln>
        </p:spPr>
        <p:txBody>
          <a:bodyPr/>
          <a:lstStyle/>
          <a:p>
            <a:endParaRPr lang="en-US"/>
          </a:p>
        </p:txBody>
      </p:sp>
      <p:sp>
        <p:nvSpPr>
          <p:cNvPr id="19679" name="Freeform 225"/>
          <p:cNvSpPr>
            <a:spLocks/>
          </p:cNvSpPr>
          <p:nvPr/>
        </p:nvSpPr>
        <p:spPr bwMode="auto">
          <a:xfrm>
            <a:off x="5060950" y="2112963"/>
            <a:ext cx="34925" cy="33337"/>
          </a:xfrm>
          <a:custGeom>
            <a:avLst/>
            <a:gdLst>
              <a:gd name="T0" fmla="*/ 11 w 22"/>
              <a:gd name="T1" fmla="*/ 10 h 21"/>
              <a:gd name="T2" fmla="*/ 0 w 22"/>
              <a:gd name="T3" fmla="*/ 10 h 21"/>
              <a:gd name="T4" fmla="*/ 0 w 22"/>
              <a:gd name="T5" fmla="*/ 21 h 21"/>
              <a:gd name="T6" fmla="*/ 11 w 22"/>
              <a:gd name="T7" fmla="*/ 21 h 21"/>
              <a:gd name="T8" fmla="*/ 22 w 22"/>
              <a:gd name="T9" fmla="*/ 21 h 21"/>
              <a:gd name="T10" fmla="*/ 22 w 22"/>
              <a:gd name="T11" fmla="*/ 10 h 21"/>
              <a:gd name="T12" fmla="*/ 22 w 22"/>
              <a:gd name="T13" fmla="*/ 0 h 21"/>
              <a:gd name="T14" fmla="*/ 11 w 22"/>
              <a:gd name="T15" fmla="*/ 0 h 21"/>
              <a:gd name="T16" fmla="*/ 0 w 22"/>
              <a:gd name="T17" fmla="*/ 0 h 21"/>
              <a:gd name="T18" fmla="*/ 0 w 22"/>
              <a:gd name="T19" fmla="*/ 10 h 21"/>
              <a:gd name="T20" fmla="*/ 11 w 22"/>
              <a:gd name="T21" fmla="*/ 1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prstDash val="solid"/>
            <a:round/>
            <a:headEnd/>
            <a:tailEnd/>
          </a:ln>
        </p:spPr>
        <p:txBody>
          <a:bodyPr/>
          <a:lstStyle/>
          <a:p>
            <a:endParaRPr lang="en-US"/>
          </a:p>
        </p:txBody>
      </p:sp>
      <p:sp>
        <p:nvSpPr>
          <p:cNvPr id="19680" name="Freeform 226"/>
          <p:cNvSpPr>
            <a:spLocks/>
          </p:cNvSpPr>
          <p:nvPr/>
        </p:nvSpPr>
        <p:spPr bwMode="auto">
          <a:xfrm>
            <a:off x="5060950" y="2095500"/>
            <a:ext cx="50800" cy="50800"/>
          </a:xfrm>
          <a:custGeom>
            <a:avLst/>
            <a:gdLst>
              <a:gd name="T0" fmla="*/ 0 w 3"/>
              <a:gd name="T1" fmla="*/ 2 h 3"/>
              <a:gd name="T2" fmla="*/ 1 w 3"/>
              <a:gd name="T3" fmla="*/ 2 h 3"/>
              <a:gd name="T4" fmla="*/ 2 w 3"/>
              <a:gd name="T5" fmla="*/ 3 h 3"/>
              <a:gd name="T6" fmla="*/ 2 w 3"/>
              <a:gd name="T7" fmla="*/ 2 h 3"/>
              <a:gd name="T8" fmla="*/ 3 w 3"/>
              <a:gd name="T9" fmla="*/ 2 h 3"/>
              <a:gd name="T10" fmla="*/ 2 w 3"/>
              <a:gd name="T11" fmla="*/ 1 h 3"/>
              <a:gd name="T12" fmla="*/ 2 w 3"/>
              <a:gd name="T13" fmla="*/ 0 h 3"/>
              <a:gd name="T14" fmla="*/ 1 w 3"/>
              <a:gd name="T15" fmla="*/ 1 h 3"/>
              <a:gd name="T16" fmla="*/ 0 w 3"/>
              <a:gd name="T17" fmla="*/ 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prstDash val="solid"/>
            <a:round/>
            <a:headEnd/>
            <a:tailEnd/>
          </a:ln>
        </p:spPr>
        <p:txBody>
          <a:bodyPr/>
          <a:lstStyle/>
          <a:p>
            <a:endParaRPr lang="en-US"/>
          </a:p>
        </p:txBody>
      </p:sp>
      <p:sp>
        <p:nvSpPr>
          <p:cNvPr id="19681" name="Freeform 227"/>
          <p:cNvSpPr>
            <a:spLocks/>
          </p:cNvSpPr>
          <p:nvPr/>
        </p:nvSpPr>
        <p:spPr bwMode="auto">
          <a:xfrm>
            <a:off x="3392488" y="2112963"/>
            <a:ext cx="34925" cy="33337"/>
          </a:xfrm>
          <a:custGeom>
            <a:avLst/>
            <a:gdLst>
              <a:gd name="T0" fmla="*/ 11 w 22"/>
              <a:gd name="T1" fmla="*/ 10 h 21"/>
              <a:gd name="T2" fmla="*/ 0 w 22"/>
              <a:gd name="T3" fmla="*/ 10 h 21"/>
              <a:gd name="T4" fmla="*/ 0 w 22"/>
              <a:gd name="T5" fmla="*/ 21 h 21"/>
              <a:gd name="T6" fmla="*/ 11 w 22"/>
              <a:gd name="T7" fmla="*/ 21 h 21"/>
              <a:gd name="T8" fmla="*/ 22 w 22"/>
              <a:gd name="T9" fmla="*/ 21 h 21"/>
              <a:gd name="T10" fmla="*/ 22 w 22"/>
              <a:gd name="T11" fmla="*/ 10 h 21"/>
              <a:gd name="T12" fmla="*/ 22 w 22"/>
              <a:gd name="T13" fmla="*/ 0 h 21"/>
              <a:gd name="T14" fmla="*/ 11 w 22"/>
              <a:gd name="T15" fmla="*/ 0 h 21"/>
              <a:gd name="T16" fmla="*/ 0 w 22"/>
              <a:gd name="T17" fmla="*/ 0 h 21"/>
              <a:gd name="T18" fmla="*/ 0 w 22"/>
              <a:gd name="T19" fmla="*/ 10 h 21"/>
              <a:gd name="T20" fmla="*/ 11 w 22"/>
              <a:gd name="T21" fmla="*/ 10 h 2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2"/>
              <a:gd name="T34" fmla="*/ 0 h 21"/>
              <a:gd name="T35" fmla="*/ 22 w 22"/>
              <a:gd name="T36" fmla="*/ 21 h 2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2" h="21">
                <a:moveTo>
                  <a:pt x="11" y="10"/>
                </a:moveTo>
                <a:lnTo>
                  <a:pt x="0" y="10"/>
                </a:lnTo>
                <a:lnTo>
                  <a:pt x="0" y="21"/>
                </a:lnTo>
                <a:lnTo>
                  <a:pt x="11" y="21"/>
                </a:lnTo>
                <a:lnTo>
                  <a:pt x="22" y="21"/>
                </a:lnTo>
                <a:lnTo>
                  <a:pt x="22" y="10"/>
                </a:lnTo>
                <a:lnTo>
                  <a:pt x="22" y="0"/>
                </a:lnTo>
                <a:lnTo>
                  <a:pt x="11" y="0"/>
                </a:lnTo>
                <a:lnTo>
                  <a:pt x="0" y="0"/>
                </a:lnTo>
                <a:lnTo>
                  <a:pt x="0" y="10"/>
                </a:lnTo>
                <a:lnTo>
                  <a:pt x="11" y="10"/>
                </a:lnTo>
                <a:close/>
              </a:path>
            </a:pathLst>
          </a:custGeom>
          <a:solidFill>
            <a:srgbClr val="000000"/>
          </a:solidFill>
          <a:ln w="0">
            <a:solidFill>
              <a:srgbClr val="000000"/>
            </a:solidFill>
            <a:prstDash val="solid"/>
            <a:round/>
            <a:headEnd/>
            <a:tailEnd/>
          </a:ln>
        </p:spPr>
        <p:txBody>
          <a:bodyPr/>
          <a:lstStyle/>
          <a:p>
            <a:endParaRPr lang="en-US"/>
          </a:p>
        </p:txBody>
      </p:sp>
      <p:sp>
        <p:nvSpPr>
          <p:cNvPr id="19682" name="Freeform 228"/>
          <p:cNvSpPr>
            <a:spLocks/>
          </p:cNvSpPr>
          <p:nvPr/>
        </p:nvSpPr>
        <p:spPr bwMode="auto">
          <a:xfrm>
            <a:off x="3376613" y="2095500"/>
            <a:ext cx="50800" cy="50800"/>
          </a:xfrm>
          <a:custGeom>
            <a:avLst/>
            <a:gdLst>
              <a:gd name="T0" fmla="*/ 0 w 3"/>
              <a:gd name="T1" fmla="*/ 2 h 3"/>
              <a:gd name="T2" fmla="*/ 1 w 3"/>
              <a:gd name="T3" fmla="*/ 2 h 3"/>
              <a:gd name="T4" fmla="*/ 2 w 3"/>
              <a:gd name="T5" fmla="*/ 3 h 3"/>
              <a:gd name="T6" fmla="*/ 2 w 3"/>
              <a:gd name="T7" fmla="*/ 2 h 3"/>
              <a:gd name="T8" fmla="*/ 3 w 3"/>
              <a:gd name="T9" fmla="*/ 2 h 3"/>
              <a:gd name="T10" fmla="*/ 2 w 3"/>
              <a:gd name="T11" fmla="*/ 1 h 3"/>
              <a:gd name="T12" fmla="*/ 2 w 3"/>
              <a:gd name="T13" fmla="*/ 0 h 3"/>
              <a:gd name="T14" fmla="*/ 1 w 3"/>
              <a:gd name="T15" fmla="*/ 1 h 3"/>
              <a:gd name="T16" fmla="*/ 0 w 3"/>
              <a:gd name="T17" fmla="*/ 2 h 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
              <a:gd name="T28" fmla="*/ 0 h 3"/>
              <a:gd name="T29" fmla="*/ 3 w 3"/>
              <a:gd name="T30" fmla="*/ 3 h 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 h="3">
                <a:moveTo>
                  <a:pt x="0" y="2"/>
                </a:moveTo>
                <a:lnTo>
                  <a:pt x="1" y="2"/>
                </a:lnTo>
                <a:lnTo>
                  <a:pt x="2" y="3"/>
                </a:lnTo>
                <a:lnTo>
                  <a:pt x="2" y="2"/>
                </a:lnTo>
                <a:lnTo>
                  <a:pt x="3" y="2"/>
                </a:lnTo>
                <a:lnTo>
                  <a:pt x="2" y="1"/>
                </a:lnTo>
                <a:lnTo>
                  <a:pt x="2" y="0"/>
                </a:lnTo>
                <a:lnTo>
                  <a:pt x="1" y="1"/>
                </a:lnTo>
                <a:lnTo>
                  <a:pt x="0" y="2"/>
                </a:lnTo>
              </a:path>
            </a:pathLst>
          </a:custGeom>
          <a:noFill/>
          <a:ln w="17463">
            <a:solidFill>
              <a:srgbClr val="000000"/>
            </a:solidFill>
            <a:prstDash val="solid"/>
            <a:round/>
            <a:headEnd/>
            <a:tailEnd/>
          </a:ln>
        </p:spPr>
        <p:txBody>
          <a:bodyPr/>
          <a:lstStyle/>
          <a:p>
            <a:endParaRPr lang="en-US"/>
          </a:p>
        </p:txBody>
      </p:sp>
      <p:sp>
        <p:nvSpPr>
          <p:cNvPr id="19683" name="Freeform 229"/>
          <p:cNvSpPr>
            <a:spLocks/>
          </p:cNvSpPr>
          <p:nvPr/>
        </p:nvSpPr>
        <p:spPr bwMode="auto">
          <a:xfrm>
            <a:off x="6985000" y="3678238"/>
            <a:ext cx="85725" cy="101600"/>
          </a:xfrm>
          <a:custGeom>
            <a:avLst/>
            <a:gdLst>
              <a:gd name="T0" fmla="*/ 3 w 5"/>
              <a:gd name="T1" fmla="*/ 0 h 6"/>
              <a:gd name="T2" fmla="*/ 0 w 5"/>
              <a:gd name="T3" fmla="*/ 6 h 6"/>
              <a:gd name="T4" fmla="*/ 5 w 5"/>
              <a:gd name="T5" fmla="*/ 2 h 6"/>
              <a:gd name="T6" fmla="*/ 4 w 5"/>
              <a:gd name="T7" fmla="*/ 1 h 6"/>
              <a:gd name="T8" fmla="*/ 3 w 5"/>
              <a:gd name="T9" fmla="*/ 0 h 6"/>
              <a:gd name="T10" fmla="*/ 0 60000 65536"/>
              <a:gd name="T11" fmla="*/ 0 60000 65536"/>
              <a:gd name="T12" fmla="*/ 0 60000 65536"/>
              <a:gd name="T13" fmla="*/ 0 60000 65536"/>
              <a:gd name="T14" fmla="*/ 0 60000 65536"/>
              <a:gd name="T15" fmla="*/ 0 w 5"/>
              <a:gd name="T16" fmla="*/ 0 h 6"/>
              <a:gd name="T17" fmla="*/ 5 w 5"/>
              <a:gd name="T18" fmla="*/ 6 h 6"/>
            </a:gdLst>
            <a:ahLst/>
            <a:cxnLst>
              <a:cxn ang="T10">
                <a:pos x="T0" y="T1"/>
              </a:cxn>
              <a:cxn ang="T11">
                <a:pos x="T2" y="T3"/>
              </a:cxn>
              <a:cxn ang="T12">
                <a:pos x="T4" y="T5"/>
              </a:cxn>
              <a:cxn ang="T13">
                <a:pos x="T6" y="T7"/>
              </a:cxn>
              <a:cxn ang="T14">
                <a:pos x="T8" y="T9"/>
              </a:cxn>
            </a:cxnLst>
            <a:rect l="T15" t="T16" r="T17" b="T18"/>
            <a:pathLst>
              <a:path w="5" h="6">
                <a:moveTo>
                  <a:pt x="3" y="0"/>
                </a:moveTo>
                <a:lnTo>
                  <a:pt x="0" y="6"/>
                </a:lnTo>
                <a:lnTo>
                  <a:pt x="5" y="2"/>
                </a:lnTo>
                <a:lnTo>
                  <a:pt x="4" y="1"/>
                </a:lnTo>
                <a:lnTo>
                  <a:pt x="3" y="0"/>
                </a:lnTo>
              </a:path>
            </a:pathLst>
          </a:custGeom>
          <a:noFill/>
          <a:ln w="17463">
            <a:solidFill>
              <a:srgbClr val="000000"/>
            </a:solidFill>
            <a:prstDash val="solid"/>
            <a:round/>
            <a:headEnd/>
            <a:tailEnd/>
          </a:ln>
        </p:spPr>
        <p:txBody>
          <a:bodyPr/>
          <a:lstStyle/>
          <a:p>
            <a:endParaRPr lang="en-US"/>
          </a:p>
        </p:txBody>
      </p:sp>
      <p:sp>
        <p:nvSpPr>
          <p:cNvPr id="19684" name="Freeform 230"/>
          <p:cNvSpPr>
            <a:spLocks/>
          </p:cNvSpPr>
          <p:nvPr/>
        </p:nvSpPr>
        <p:spPr bwMode="auto">
          <a:xfrm>
            <a:off x="6985000" y="3678238"/>
            <a:ext cx="85725" cy="101600"/>
          </a:xfrm>
          <a:custGeom>
            <a:avLst/>
            <a:gdLst>
              <a:gd name="T0" fmla="*/ 32 w 54"/>
              <a:gd name="T1" fmla="*/ 0 h 64"/>
              <a:gd name="T2" fmla="*/ 0 w 54"/>
              <a:gd name="T3" fmla="*/ 64 h 64"/>
              <a:gd name="T4" fmla="*/ 54 w 54"/>
              <a:gd name="T5" fmla="*/ 21 h 64"/>
              <a:gd name="T6" fmla="*/ 43 w 54"/>
              <a:gd name="T7" fmla="*/ 11 h 64"/>
              <a:gd name="T8" fmla="*/ 32 w 54"/>
              <a:gd name="T9" fmla="*/ 0 h 64"/>
              <a:gd name="T10" fmla="*/ 0 60000 65536"/>
              <a:gd name="T11" fmla="*/ 0 60000 65536"/>
              <a:gd name="T12" fmla="*/ 0 60000 65536"/>
              <a:gd name="T13" fmla="*/ 0 60000 65536"/>
              <a:gd name="T14" fmla="*/ 0 60000 65536"/>
              <a:gd name="T15" fmla="*/ 0 w 54"/>
              <a:gd name="T16" fmla="*/ 0 h 64"/>
              <a:gd name="T17" fmla="*/ 54 w 54"/>
              <a:gd name="T18" fmla="*/ 64 h 64"/>
            </a:gdLst>
            <a:ahLst/>
            <a:cxnLst>
              <a:cxn ang="T10">
                <a:pos x="T0" y="T1"/>
              </a:cxn>
              <a:cxn ang="T11">
                <a:pos x="T2" y="T3"/>
              </a:cxn>
              <a:cxn ang="T12">
                <a:pos x="T4" y="T5"/>
              </a:cxn>
              <a:cxn ang="T13">
                <a:pos x="T6" y="T7"/>
              </a:cxn>
              <a:cxn ang="T14">
                <a:pos x="T8" y="T9"/>
              </a:cxn>
            </a:cxnLst>
            <a:rect l="T15" t="T16" r="T17" b="T18"/>
            <a:pathLst>
              <a:path w="54" h="64">
                <a:moveTo>
                  <a:pt x="32" y="0"/>
                </a:moveTo>
                <a:lnTo>
                  <a:pt x="0" y="64"/>
                </a:lnTo>
                <a:lnTo>
                  <a:pt x="54" y="21"/>
                </a:lnTo>
                <a:lnTo>
                  <a:pt x="43" y="11"/>
                </a:lnTo>
                <a:lnTo>
                  <a:pt x="32" y="0"/>
                </a:lnTo>
                <a:close/>
              </a:path>
            </a:pathLst>
          </a:custGeom>
          <a:solidFill>
            <a:srgbClr val="000000"/>
          </a:solidFill>
          <a:ln w="0">
            <a:solidFill>
              <a:srgbClr val="000000"/>
            </a:solidFill>
            <a:prstDash val="solid"/>
            <a:round/>
            <a:headEnd/>
            <a:tailEnd/>
          </a:ln>
        </p:spPr>
        <p:txBody>
          <a:bodyPr/>
          <a:lstStyle/>
          <a:p>
            <a:endParaRPr lang="en-US"/>
          </a:p>
        </p:txBody>
      </p:sp>
      <p:sp>
        <p:nvSpPr>
          <p:cNvPr id="19685" name="Line 231"/>
          <p:cNvSpPr>
            <a:spLocks noChangeShapeType="1"/>
          </p:cNvSpPr>
          <p:nvPr/>
        </p:nvSpPr>
        <p:spPr bwMode="auto">
          <a:xfrm flipV="1">
            <a:off x="7053263" y="3371850"/>
            <a:ext cx="339725" cy="323850"/>
          </a:xfrm>
          <a:prstGeom prst="line">
            <a:avLst/>
          </a:prstGeom>
          <a:noFill/>
          <a:ln w="17463">
            <a:solidFill>
              <a:srgbClr val="000000"/>
            </a:solidFill>
            <a:round/>
            <a:headEnd/>
            <a:tailEnd/>
          </a:ln>
        </p:spPr>
        <p:txBody>
          <a:bodyPr/>
          <a:lstStyle/>
          <a:p>
            <a:endParaRPr lang="en-US"/>
          </a:p>
        </p:txBody>
      </p:sp>
      <p:sp>
        <p:nvSpPr>
          <p:cNvPr id="19686" name="Freeform 232"/>
          <p:cNvSpPr>
            <a:spLocks/>
          </p:cNvSpPr>
          <p:nvPr/>
        </p:nvSpPr>
        <p:spPr bwMode="auto">
          <a:xfrm>
            <a:off x="6985000" y="2640013"/>
            <a:ext cx="85725" cy="85725"/>
          </a:xfrm>
          <a:custGeom>
            <a:avLst/>
            <a:gdLst>
              <a:gd name="T0" fmla="*/ 5 w 5"/>
              <a:gd name="T1" fmla="*/ 3 h 5"/>
              <a:gd name="T2" fmla="*/ 0 w 5"/>
              <a:gd name="T3" fmla="*/ 0 h 5"/>
              <a:gd name="T4" fmla="*/ 3 w 5"/>
              <a:gd name="T5" fmla="*/ 5 h 5"/>
              <a:gd name="T6" fmla="*/ 4 w 5"/>
              <a:gd name="T7" fmla="*/ 4 h 5"/>
              <a:gd name="T8" fmla="*/ 5 w 5"/>
              <a:gd name="T9" fmla="*/ 3 h 5"/>
              <a:gd name="T10" fmla="*/ 0 60000 65536"/>
              <a:gd name="T11" fmla="*/ 0 60000 65536"/>
              <a:gd name="T12" fmla="*/ 0 60000 65536"/>
              <a:gd name="T13" fmla="*/ 0 60000 65536"/>
              <a:gd name="T14" fmla="*/ 0 60000 65536"/>
              <a:gd name="T15" fmla="*/ 0 w 5"/>
              <a:gd name="T16" fmla="*/ 0 h 5"/>
              <a:gd name="T17" fmla="*/ 5 w 5"/>
              <a:gd name="T18" fmla="*/ 5 h 5"/>
            </a:gdLst>
            <a:ahLst/>
            <a:cxnLst>
              <a:cxn ang="T10">
                <a:pos x="T0" y="T1"/>
              </a:cxn>
              <a:cxn ang="T11">
                <a:pos x="T2" y="T3"/>
              </a:cxn>
              <a:cxn ang="T12">
                <a:pos x="T4" y="T5"/>
              </a:cxn>
              <a:cxn ang="T13">
                <a:pos x="T6" y="T7"/>
              </a:cxn>
              <a:cxn ang="T14">
                <a:pos x="T8" y="T9"/>
              </a:cxn>
            </a:cxnLst>
            <a:rect l="T15" t="T16" r="T17" b="T18"/>
            <a:pathLst>
              <a:path w="5" h="5">
                <a:moveTo>
                  <a:pt x="5" y="3"/>
                </a:moveTo>
                <a:lnTo>
                  <a:pt x="0" y="0"/>
                </a:lnTo>
                <a:lnTo>
                  <a:pt x="3" y="5"/>
                </a:lnTo>
                <a:lnTo>
                  <a:pt x="4" y="4"/>
                </a:lnTo>
                <a:lnTo>
                  <a:pt x="5" y="3"/>
                </a:lnTo>
              </a:path>
            </a:pathLst>
          </a:custGeom>
          <a:noFill/>
          <a:ln w="17463">
            <a:solidFill>
              <a:srgbClr val="000000"/>
            </a:solidFill>
            <a:prstDash val="solid"/>
            <a:round/>
            <a:headEnd/>
            <a:tailEnd/>
          </a:ln>
        </p:spPr>
        <p:txBody>
          <a:bodyPr/>
          <a:lstStyle/>
          <a:p>
            <a:endParaRPr lang="en-US"/>
          </a:p>
        </p:txBody>
      </p:sp>
      <p:sp>
        <p:nvSpPr>
          <p:cNvPr id="19687" name="Freeform 233"/>
          <p:cNvSpPr>
            <a:spLocks/>
          </p:cNvSpPr>
          <p:nvPr/>
        </p:nvSpPr>
        <p:spPr bwMode="auto">
          <a:xfrm>
            <a:off x="6985000" y="2640013"/>
            <a:ext cx="85725" cy="85725"/>
          </a:xfrm>
          <a:custGeom>
            <a:avLst/>
            <a:gdLst>
              <a:gd name="T0" fmla="*/ 54 w 54"/>
              <a:gd name="T1" fmla="*/ 32 h 54"/>
              <a:gd name="T2" fmla="*/ 0 w 54"/>
              <a:gd name="T3" fmla="*/ 0 h 54"/>
              <a:gd name="T4" fmla="*/ 32 w 54"/>
              <a:gd name="T5" fmla="*/ 54 h 54"/>
              <a:gd name="T6" fmla="*/ 43 w 54"/>
              <a:gd name="T7" fmla="*/ 43 h 54"/>
              <a:gd name="T8" fmla="*/ 54 w 54"/>
              <a:gd name="T9" fmla="*/ 32 h 54"/>
              <a:gd name="T10" fmla="*/ 0 60000 65536"/>
              <a:gd name="T11" fmla="*/ 0 60000 65536"/>
              <a:gd name="T12" fmla="*/ 0 60000 65536"/>
              <a:gd name="T13" fmla="*/ 0 60000 65536"/>
              <a:gd name="T14" fmla="*/ 0 60000 65536"/>
              <a:gd name="T15" fmla="*/ 0 w 54"/>
              <a:gd name="T16" fmla="*/ 0 h 54"/>
              <a:gd name="T17" fmla="*/ 54 w 54"/>
              <a:gd name="T18" fmla="*/ 54 h 54"/>
            </a:gdLst>
            <a:ahLst/>
            <a:cxnLst>
              <a:cxn ang="T10">
                <a:pos x="T0" y="T1"/>
              </a:cxn>
              <a:cxn ang="T11">
                <a:pos x="T2" y="T3"/>
              </a:cxn>
              <a:cxn ang="T12">
                <a:pos x="T4" y="T5"/>
              </a:cxn>
              <a:cxn ang="T13">
                <a:pos x="T6" y="T7"/>
              </a:cxn>
              <a:cxn ang="T14">
                <a:pos x="T8" y="T9"/>
              </a:cxn>
            </a:cxnLst>
            <a:rect l="T15" t="T16" r="T17" b="T18"/>
            <a:pathLst>
              <a:path w="54" h="54">
                <a:moveTo>
                  <a:pt x="54" y="32"/>
                </a:moveTo>
                <a:lnTo>
                  <a:pt x="0" y="0"/>
                </a:lnTo>
                <a:lnTo>
                  <a:pt x="32" y="54"/>
                </a:lnTo>
                <a:lnTo>
                  <a:pt x="43" y="43"/>
                </a:lnTo>
                <a:lnTo>
                  <a:pt x="54" y="32"/>
                </a:lnTo>
                <a:close/>
              </a:path>
            </a:pathLst>
          </a:custGeom>
          <a:solidFill>
            <a:srgbClr val="000000"/>
          </a:solidFill>
          <a:ln w="0">
            <a:solidFill>
              <a:srgbClr val="000000"/>
            </a:solidFill>
            <a:prstDash val="solid"/>
            <a:round/>
            <a:headEnd/>
            <a:tailEnd/>
          </a:ln>
        </p:spPr>
        <p:txBody>
          <a:bodyPr/>
          <a:lstStyle/>
          <a:p>
            <a:endParaRPr lang="en-US"/>
          </a:p>
        </p:txBody>
      </p:sp>
      <p:sp>
        <p:nvSpPr>
          <p:cNvPr id="19688" name="Line 234"/>
          <p:cNvSpPr>
            <a:spLocks noChangeShapeType="1"/>
          </p:cNvSpPr>
          <p:nvPr/>
        </p:nvSpPr>
        <p:spPr bwMode="auto">
          <a:xfrm>
            <a:off x="7053263" y="2708275"/>
            <a:ext cx="339725" cy="322263"/>
          </a:xfrm>
          <a:prstGeom prst="line">
            <a:avLst/>
          </a:prstGeom>
          <a:noFill/>
          <a:ln w="17463">
            <a:solidFill>
              <a:srgbClr val="000000"/>
            </a:solidFill>
            <a:round/>
            <a:headEnd/>
            <a:tailEnd/>
          </a:ln>
        </p:spPr>
        <p:txBody>
          <a:bodyPr/>
          <a:lstStyle/>
          <a:p>
            <a:endParaRPr lang="en-US"/>
          </a:p>
        </p:txBody>
      </p:sp>
      <p:sp>
        <p:nvSpPr>
          <p:cNvPr id="19689" name="Rectangle 235"/>
          <p:cNvSpPr>
            <a:spLocks noChangeArrowheads="1"/>
          </p:cNvSpPr>
          <p:nvPr/>
        </p:nvSpPr>
        <p:spPr bwMode="auto">
          <a:xfrm>
            <a:off x="7546975" y="4802188"/>
            <a:ext cx="144463" cy="182562"/>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a:rPr>
              <a:t>W</a:t>
            </a:r>
            <a:endParaRPr lang="en-CA" sz="2400">
              <a:latin typeface="Corbel" pitchFamily="34" charset="0"/>
            </a:endParaRPr>
          </a:p>
        </p:txBody>
      </p:sp>
      <p:sp>
        <p:nvSpPr>
          <p:cNvPr id="19690" name="Line 236"/>
          <p:cNvSpPr>
            <a:spLocks noChangeShapeType="1"/>
          </p:cNvSpPr>
          <p:nvPr/>
        </p:nvSpPr>
        <p:spPr bwMode="auto">
          <a:xfrm flipH="1">
            <a:off x="7562850" y="4800600"/>
            <a:ext cx="120650" cy="1588"/>
          </a:xfrm>
          <a:prstGeom prst="line">
            <a:avLst/>
          </a:prstGeom>
          <a:noFill/>
          <a:ln w="17463">
            <a:solidFill>
              <a:srgbClr val="000000"/>
            </a:solidFill>
            <a:round/>
            <a:headEnd/>
            <a:tailEnd/>
          </a:ln>
        </p:spPr>
        <p:txBody>
          <a:bodyPr/>
          <a:lstStyle/>
          <a:p>
            <a:endParaRPr lang="en-US"/>
          </a:p>
        </p:txBody>
      </p:sp>
      <p:sp>
        <p:nvSpPr>
          <p:cNvPr id="19691" name="Rectangle 237"/>
          <p:cNvSpPr>
            <a:spLocks noChangeArrowheads="1"/>
          </p:cNvSpPr>
          <p:nvPr/>
        </p:nvSpPr>
        <p:spPr bwMode="auto">
          <a:xfrm>
            <a:off x="7342188" y="4802188"/>
            <a:ext cx="101600" cy="182562"/>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a:rPr>
              <a:t>R</a:t>
            </a:r>
            <a:endParaRPr lang="en-CA" sz="2400">
              <a:latin typeface="Corbel" pitchFamily="34" charset="0"/>
            </a:endParaRPr>
          </a:p>
        </p:txBody>
      </p:sp>
      <p:sp>
        <p:nvSpPr>
          <p:cNvPr id="19692" name="Rectangle 238"/>
          <p:cNvSpPr>
            <a:spLocks noChangeArrowheads="1"/>
          </p:cNvSpPr>
          <p:nvPr/>
        </p:nvSpPr>
        <p:spPr bwMode="auto">
          <a:xfrm>
            <a:off x="7478713" y="4802188"/>
            <a:ext cx="42862" cy="182562"/>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a:rPr>
              <a:t>/</a:t>
            </a:r>
            <a:endParaRPr lang="en-CA" sz="2400">
              <a:latin typeface="Corbel" pitchFamily="34" charset="0"/>
            </a:endParaRPr>
          </a:p>
        </p:txBody>
      </p:sp>
      <p:sp>
        <p:nvSpPr>
          <p:cNvPr id="19693" name="Rectangle 239"/>
          <p:cNvSpPr>
            <a:spLocks noChangeArrowheads="1"/>
          </p:cNvSpPr>
          <p:nvPr/>
        </p:nvSpPr>
        <p:spPr bwMode="auto">
          <a:xfrm>
            <a:off x="3856038" y="1600200"/>
            <a:ext cx="85725" cy="184150"/>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a:rPr>
              <a:t>7</a:t>
            </a:r>
            <a:endParaRPr lang="en-CA" sz="1200">
              <a:latin typeface="Corbel" pitchFamily="34" charset="0"/>
            </a:endParaRPr>
          </a:p>
        </p:txBody>
      </p:sp>
      <p:sp>
        <p:nvSpPr>
          <p:cNvPr id="19694" name="Rectangle 240"/>
          <p:cNvSpPr>
            <a:spLocks noChangeArrowheads="1"/>
          </p:cNvSpPr>
          <p:nvPr/>
        </p:nvSpPr>
        <p:spPr bwMode="auto">
          <a:xfrm>
            <a:off x="5572125" y="1619250"/>
            <a:ext cx="85725" cy="184150"/>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a:rPr>
              <a:t>1</a:t>
            </a:r>
            <a:endParaRPr lang="en-CA" sz="1200">
              <a:latin typeface="Corbel" pitchFamily="34" charset="0"/>
            </a:endParaRPr>
          </a:p>
        </p:txBody>
      </p:sp>
      <p:sp>
        <p:nvSpPr>
          <p:cNvPr id="19695" name="Rectangle 241"/>
          <p:cNvSpPr>
            <a:spLocks noChangeArrowheads="1"/>
          </p:cNvSpPr>
          <p:nvPr/>
        </p:nvSpPr>
        <p:spPr bwMode="auto">
          <a:xfrm>
            <a:off x="7002463" y="1619250"/>
            <a:ext cx="85725" cy="184150"/>
          </a:xfrm>
          <a:prstGeom prst="rect">
            <a:avLst/>
          </a:prstGeom>
          <a:noFill/>
          <a:ln w="9525">
            <a:noFill/>
            <a:miter lim="800000"/>
            <a:headEnd/>
            <a:tailEnd/>
          </a:ln>
        </p:spPr>
        <p:txBody>
          <a:bodyPr wrap="none" lIns="0" tIns="0" rIns="0" bIns="0">
            <a:spAutoFit/>
          </a:bodyPr>
          <a:lstStyle/>
          <a:p>
            <a:r>
              <a:rPr lang="en-CA" sz="1200">
                <a:solidFill>
                  <a:srgbClr val="000000"/>
                </a:solidFill>
                <a:latin typeface="Nimbus Roman No9 L"/>
              </a:rPr>
              <a:t>0</a:t>
            </a:r>
            <a:endParaRPr lang="en-CA" sz="1200">
              <a:latin typeface="Corbel" pitchFamily="34" charset="0"/>
            </a:endParaRPr>
          </a:p>
        </p:txBody>
      </p:sp>
      <p:sp>
        <p:nvSpPr>
          <p:cNvPr id="19696" name="Rectangle 242"/>
          <p:cNvSpPr>
            <a:spLocks noChangeArrowheads="1"/>
          </p:cNvSpPr>
          <p:nvPr/>
        </p:nvSpPr>
        <p:spPr bwMode="auto">
          <a:xfrm>
            <a:off x="3341688" y="5840413"/>
            <a:ext cx="76200" cy="182562"/>
          </a:xfrm>
          <a:prstGeom prst="rect">
            <a:avLst/>
          </a:prstGeom>
          <a:noFill/>
          <a:ln w="9525">
            <a:noFill/>
            <a:miter lim="800000"/>
            <a:headEnd/>
            <a:tailEnd/>
          </a:ln>
        </p:spPr>
        <p:txBody>
          <a:bodyPr wrap="none" lIns="0" tIns="0" rIns="0" bIns="0">
            <a:spAutoFit/>
          </a:bodyPr>
          <a:lstStyle/>
          <a:p>
            <a:r>
              <a:rPr lang="en-CA" sz="1200" i="1">
                <a:solidFill>
                  <a:srgbClr val="000000"/>
                </a:solidFill>
                <a:latin typeface="Nimbus Roman No9 L"/>
              </a:rPr>
              <a:t>b</a:t>
            </a:r>
            <a:endParaRPr lang="en-CA" sz="2400">
              <a:latin typeface="Corbel" pitchFamily="34" charset="0"/>
            </a:endParaRPr>
          </a:p>
        </p:txBody>
      </p:sp>
      <p:sp>
        <p:nvSpPr>
          <p:cNvPr id="19697" name="Rectangle 243"/>
          <p:cNvSpPr>
            <a:spLocks noChangeArrowheads="1"/>
          </p:cNvSpPr>
          <p:nvPr/>
        </p:nvSpPr>
        <p:spPr bwMode="auto">
          <a:xfrm>
            <a:off x="3427413" y="5924550"/>
            <a:ext cx="50800" cy="122238"/>
          </a:xfrm>
          <a:prstGeom prst="rect">
            <a:avLst/>
          </a:prstGeom>
          <a:noFill/>
          <a:ln w="9525">
            <a:noFill/>
            <a:miter lim="800000"/>
            <a:headEnd/>
            <a:tailEnd/>
          </a:ln>
        </p:spPr>
        <p:txBody>
          <a:bodyPr wrap="none" lIns="0" tIns="0" rIns="0" bIns="0">
            <a:spAutoFit/>
          </a:bodyPr>
          <a:lstStyle/>
          <a:p>
            <a:r>
              <a:rPr lang="en-CA" sz="800">
                <a:solidFill>
                  <a:srgbClr val="000000"/>
                </a:solidFill>
                <a:latin typeface="Nimbus Roman No9 L"/>
              </a:rPr>
              <a:t>7</a:t>
            </a:r>
            <a:endParaRPr lang="en-CA" sz="2400">
              <a:latin typeface="Corbel" pitchFamily="34" charset="0"/>
            </a:endParaRPr>
          </a:p>
        </p:txBody>
      </p:sp>
      <p:sp>
        <p:nvSpPr>
          <p:cNvPr id="19698" name="Rectangle 244"/>
          <p:cNvSpPr>
            <a:spLocks noChangeArrowheads="1"/>
          </p:cNvSpPr>
          <p:nvPr/>
        </p:nvSpPr>
        <p:spPr bwMode="auto">
          <a:xfrm>
            <a:off x="5010150" y="5840413"/>
            <a:ext cx="76200" cy="182562"/>
          </a:xfrm>
          <a:prstGeom prst="rect">
            <a:avLst/>
          </a:prstGeom>
          <a:noFill/>
          <a:ln w="9525">
            <a:noFill/>
            <a:miter lim="800000"/>
            <a:headEnd/>
            <a:tailEnd/>
          </a:ln>
        </p:spPr>
        <p:txBody>
          <a:bodyPr wrap="none" lIns="0" tIns="0" rIns="0" bIns="0">
            <a:spAutoFit/>
          </a:bodyPr>
          <a:lstStyle/>
          <a:p>
            <a:r>
              <a:rPr lang="en-CA" sz="1200" i="1">
                <a:solidFill>
                  <a:srgbClr val="000000"/>
                </a:solidFill>
                <a:latin typeface="Nimbus Roman No9 L"/>
              </a:rPr>
              <a:t>b</a:t>
            </a:r>
            <a:endParaRPr lang="en-CA" sz="2400">
              <a:latin typeface="Corbel" pitchFamily="34" charset="0"/>
            </a:endParaRPr>
          </a:p>
        </p:txBody>
      </p:sp>
      <p:sp>
        <p:nvSpPr>
          <p:cNvPr id="19699" name="Rectangle 245"/>
          <p:cNvSpPr>
            <a:spLocks noChangeArrowheads="1"/>
          </p:cNvSpPr>
          <p:nvPr/>
        </p:nvSpPr>
        <p:spPr bwMode="auto">
          <a:xfrm>
            <a:off x="5095875" y="5924550"/>
            <a:ext cx="50800" cy="122238"/>
          </a:xfrm>
          <a:prstGeom prst="rect">
            <a:avLst/>
          </a:prstGeom>
          <a:noFill/>
          <a:ln w="9525">
            <a:noFill/>
            <a:miter lim="800000"/>
            <a:headEnd/>
            <a:tailEnd/>
          </a:ln>
        </p:spPr>
        <p:txBody>
          <a:bodyPr wrap="none" lIns="0" tIns="0" rIns="0" bIns="0">
            <a:spAutoFit/>
          </a:bodyPr>
          <a:lstStyle/>
          <a:p>
            <a:r>
              <a:rPr lang="en-CA" sz="800">
                <a:solidFill>
                  <a:srgbClr val="000000"/>
                </a:solidFill>
                <a:latin typeface="Nimbus Roman No9 L"/>
              </a:rPr>
              <a:t>1</a:t>
            </a:r>
            <a:endParaRPr lang="en-CA" sz="2400">
              <a:latin typeface="Corbel" pitchFamily="34" charset="0"/>
            </a:endParaRPr>
          </a:p>
        </p:txBody>
      </p:sp>
      <p:sp>
        <p:nvSpPr>
          <p:cNvPr id="19700" name="Rectangle 246"/>
          <p:cNvSpPr>
            <a:spLocks noChangeArrowheads="1"/>
          </p:cNvSpPr>
          <p:nvPr/>
        </p:nvSpPr>
        <p:spPr bwMode="auto">
          <a:xfrm>
            <a:off x="6423025" y="5840413"/>
            <a:ext cx="76200" cy="182562"/>
          </a:xfrm>
          <a:prstGeom prst="rect">
            <a:avLst/>
          </a:prstGeom>
          <a:noFill/>
          <a:ln w="9525">
            <a:noFill/>
            <a:miter lim="800000"/>
            <a:headEnd/>
            <a:tailEnd/>
          </a:ln>
        </p:spPr>
        <p:txBody>
          <a:bodyPr wrap="none" lIns="0" tIns="0" rIns="0" bIns="0">
            <a:spAutoFit/>
          </a:bodyPr>
          <a:lstStyle/>
          <a:p>
            <a:r>
              <a:rPr lang="en-CA" sz="1200" i="1">
                <a:solidFill>
                  <a:srgbClr val="000000"/>
                </a:solidFill>
                <a:latin typeface="Nimbus Roman No9 L"/>
              </a:rPr>
              <a:t>b</a:t>
            </a:r>
            <a:endParaRPr lang="en-CA" sz="2400">
              <a:latin typeface="Corbel" pitchFamily="34" charset="0"/>
            </a:endParaRPr>
          </a:p>
        </p:txBody>
      </p:sp>
      <p:sp>
        <p:nvSpPr>
          <p:cNvPr id="19701" name="Rectangle 247"/>
          <p:cNvSpPr>
            <a:spLocks noChangeArrowheads="1"/>
          </p:cNvSpPr>
          <p:nvPr/>
        </p:nvSpPr>
        <p:spPr bwMode="auto">
          <a:xfrm>
            <a:off x="6508750" y="5924550"/>
            <a:ext cx="50800" cy="122238"/>
          </a:xfrm>
          <a:prstGeom prst="rect">
            <a:avLst/>
          </a:prstGeom>
          <a:noFill/>
          <a:ln w="9525">
            <a:noFill/>
            <a:miter lim="800000"/>
            <a:headEnd/>
            <a:tailEnd/>
          </a:ln>
        </p:spPr>
        <p:txBody>
          <a:bodyPr wrap="none" lIns="0" tIns="0" rIns="0" bIns="0">
            <a:spAutoFit/>
          </a:bodyPr>
          <a:lstStyle/>
          <a:p>
            <a:r>
              <a:rPr lang="en-CA" sz="800">
                <a:solidFill>
                  <a:srgbClr val="000000"/>
                </a:solidFill>
                <a:latin typeface="Nimbus Roman No9 L"/>
              </a:rPr>
              <a:t>0</a:t>
            </a:r>
            <a:endParaRPr lang="en-CA" sz="2400">
              <a:latin typeface="Corbel" pitchFamily="34" charset="0"/>
            </a:endParaRPr>
          </a:p>
        </p:txBody>
      </p:sp>
      <p:sp>
        <p:nvSpPr>
          <p:cNvPr id="19702" name="Rectangle 248"/>
          <p:cNvSpPr>
            <a:spLocks noChangeArrowheads="1"/>
          </p:cNvSpPr>
          <p:nvPr/>
        </p:nvSpPr>
        <p:spPr bwMode="auto">
          <a:xfrm>
            <a:off x="6321425" y="2298700"/>
            <a:ext cx="357188" cy="358775"/>
          </a:xfrm>
          <a:prstGeom prst="rect">
            <a:avLst/>
          </a:prstGeom>
          <a:noFill/>
          <a:ln w="17526">
            <a:solidFill>
              <a:schemeClr val="tx1"/>
            </a:solidFill>
            <a:miter lim="800000"/>
            <a:headEnd/>
            <a:tailEnd/>
          </a:ln>
        </p:spPr>
        <p:txBody>
          <a:bodyPr/>
          <a:lstStyle/>
          <a:p>
            <a:endParaRPr lang="en-US">
              <a:latin typeface="Corbel" pitchFamily="34" charset="0"/>
            </a:endParaRPr>
          </a:p>
        </p:txBody>
      </p:sp>
      <p:sp>
        <p:nvSpPr>
          <p:cNvPr id="19703" name="Rectangle 249"/>
          <p:cNvSpPr>
            <a:spLocks noChangeArrowheads="1"/>
          </p:cNvSpPr>
          <p:nvPr/>
        </p:nvSpPr>
        <p:spPr bwMode="auto">
          <a:xfrm>
            <a:off x="6321425" y="3746500"/>
            <a:ext cx="357188" cy="357188"/>
          </a:xfrm>
          <a:prstGeom prst="rect">
            <a:avLst/>
          </a:prstGeom>
          <a:noFill/>
          <a:ln w="17526">
            <a:solidFill>
              <a:schemeClr val="tx1"/>
            </a:solidFill>
            <a:miter lim="800000"/>
            <a:headEnd/>
            <a:tailEnd/>
          </a:ln>
        </p:spPr>
        <p:txBody>
          <a:bodyPr/>
          <a:lstStyle/>
          <a:p>
            <a:endParaRPr lang="en-US">
              <a:latin typeface="Corbel" pitchFamily="34" charset="0"/>
            </a:endParaRPr>
          </a:p>
        </p:txBody>
      </p:sp>
      <p:sp>
        <p:nvSpPr>
          <p:cNvPr id="19704" name="Rectangle 250"/>
          <p:cNvSpPr>
            <a:spLocks noChangeArrowheads="1"/>
          </p:cNvSpPr>
          <p:nvPr/>
        </p:nvSpPr>
        <p:spPr bwMode="auto">
          <a:xfrm>
            <a:off x="4908550" y="3722688"/>
            <a:ext cx="357188" cy="357187"/>
          </a:xfrm>
          <a:prstGeom prst="rect">
            <a:avLst/>
          </a:prstGeom>
          <a:noFill/>
          <a:ln w="17526">
            <a:solidFill>
              <a:schemeClr val="tx1"/>
            </a:solidFill>
            <a:miter lim="800000"/>
            <a:headEnd/>
            <a:tailEnd/>
          </a:ln>
        </p:spPr>
        <p:txBody>
          <a:bodyPr/>
          <a:lstStyle/>
          <a:p>
            <a:endParaRPr lang="en-US">
              <a:latin typeface="Corbel" pitchFamily="34" charset="0"/>
            </a:endParaRPr>
          </a:p>
        </p:txBody>
      </p:sp>
      <p:sp>
        <p:nvSpPr>
          <p:cNvPr id="19705" name="Rectangle 251"/>
          <p:cNvSpPr>
            <a:spLocks noChangeArrowheads="1"/>
          </p:cNvSpPr>
          <p:nvPr/>
        </p:nvSpPr>
        <p:spPr bwMode="auto">
          <a:xfrm>
            <a:off x="3240088" y="3746500"/>
            <a:ext cx="339725" cy="357188"/>
          </a:xfrm>
          <a:prstGeom prst="rect">
            <a:avLst/>
          </a:prstGeom>
          <a:noFill/>
          <a:ln w="17526">
            <a:solidFill>
              <a:schemeClr val="tx1"/>
            </a:solidFill>
            <a:miter lim="800000"/>
            <a:headEnd/>
            <a:tailEnd/>
          </a:ln>
        </p:spPr>
        <p:txBody>
          <a:bodyPr/>
          <a:lstStyle/>
          <a:p>
            <a:endParaRPr lang="en-US">
              <a:latin typeface="Corbel" pitchFamily="34" charset="0"/>
            </a:endParaRPr>
          </a:p>
        </p:txBody>
      </p:sp>
      <p:sp>
        <p:nvSpPr>
          <p:cNvPr id="19706" name="Rectangle 252"/>
          <p:cNvSpPr>
            <a:spLocks noChangeArrowheads="1"/>
          </p:cNvSpPr>
          <p:nvPr/>
        </p:nvSpPr>
        <p:spPr bwMode="auto">
          <a:xfrm>
            <a:off x="3240088" y="2298700"/>
            <a:ext cx="339725" cy="358775"/>
          </a:xfrm>
          <a:prstGeom prst="rect">
            <a:avLst/>
          </a:prstGeom>
          <a:noFill/>
          <a:ln w="17526">
            <a:solidFill>
              <a:schemeClr val="tx1"/>
            </a:solidFill>
            <a:miter lim="800000"/>
            <a:headEnd/>
            <a:tailEnd/>
          </a:ln>
        </p:spPr>
        <p:txBody>
          <a:bodyPr/>
          <a:lstStyle/>
          <a:p>
            <a:endParaRPr lang="en-US">
              <a:latin typeface="Corbel" pitchFamily="34" charset="0"/>
            </a:endParaRPr>
          </a:p>
        </p:txBody>
      </p:sp>
      <p:sp>
        <p:nvSpPr>
          <p:cNvPr id="19707" name="Text Box 253"/>
          <p:cNvSpPr txBox="1">
            <a:spLocks noChangeArrowheads="1"/>
          </p:cNvSpPr>
          <p:nvPr/>
        </p:nvSpPr>
        <p:spPr bwMode="auto">
          <a:xfrm>
            <a:off x="2938463" y="3065463"/>
            <a:ext cx="222250" cy="481012"/>
          </a:xfrm>
          <a:prstGeom prst="rect">
            <a:avLst/>
          </a:prstGeom>
          <a:noFill/>
          <a:ln w="9525">
            <a:noFill/>
            <a:miter lim="800000"/>
            <a:headEnd/>
            <a:tailEnd/>
          </a:ln>
        </p:spPr>
        <p:txBody>
          <a:bodyPr>
            <a:spAutoFit/>
          </a:bodyPr>
          <a:lstStyle/>
          <a:p>
            <a:pPr>
              <a:lnSpc>
                <a:spcPct val="20000"/>
              </a:lnSpc>
              <a:spcBef>
                <a:spcPct val="50000"/>
              </a:spcBef>
            </a:pPr>
            <a:endParaRPr lang="en-US" sz="100">
              <a:latin typeface="Nimbus Roman No9 L"/>
            </a:endParaRPr>
          </a:p>
          <a:p>
            <a:pPr>
              <a:lnSpc>
                <a:spcPct val="20000"/>
              </a:lnSpc>
              <a:spcBef>
                <a:spcPct val="50000"/>
              </a:spcBef>
            </a:pPr>
            <a:r>
              <a:rPr lang="en-CA" sz="1200">
                <a:latin typeface="Nimbus Roman No9 L"/>
              </a:rPr>
              <a:t>•</a:t>
            </a:r>
            <a:endParaRPr lang="en-US" sz="1200">
              <a:latin typeface="Nimbus Roman No9 L"/>
            </a:endParaRPr>
          </a:p>
          <a:p>
            <a:pPr>
              <a:lnSpc>
                <a:spcPct val="20000"/>
              </a:lnSpc>
              <a:spcBef>
                <a:spcPct val="50000"/>
              </a:spcBef>
            </a:pPr>
            <a:r>
              <a:rPr lang="en-CA" sz="1200">
                <a:latin typeface="Nimbus Roman No9 L"/>
              </a:rPr>
              <a:t>•</a:t>
            </a:r>
            <a:endParaRPr lang="en-US" sz="1200">
              <a:latin typeface="Nimbus Roman No9 L"/>
            </a:endParaRPr>
          </a:p>
          <a:p>
            <a:pPr>
              <a:lnSpc>
                <a:spcPct val="20000"/>
              </a:lnSpc>
              <a:spcBef>
                <a:spcPct val="50000"/>
              </a:spcBef>
            </a:pPr>
            <a:r>
              <a:rPr lang="en-CA" sz="1200">
                <a:latin typeface="Nimbus Roman No9 L"/>
              </a:rPr>
              <a:t>•</a:t>
            </a:r>
          </a:p>
        </p:txBody>
      </p:sp>
      <p:sp>
        <p:nvSpPr>
          <p:cNvPr id="19708" name="Text Box 254"/>
          <p:cNvSpPr txBox="1">
            <a:spLocks noChangeArrowheads="1"/>
          </p:cNvSpPr>
          <p:nvPr/>
        </p:nvSpPr>
        <p:spPr bwMode="auto">
          <a:xfrm>
            <a:off x="3643313" y="3065463"/>
            <a:ext cx="222250" cy="481012"/>
          </a:xfrm>
          <a:prstGeom prst="rect">
            <a:avLst/>
          </a:prstGeom>
          <a:noFill/>
          <a:ln w="9525">
            <a:noFill/>
            <a:miter lim="800000"/>
            <a:headEnd/>
            <a:tailEnd/>
          </a:ln>
        </p:spPr>
        <p:txBody>
          <a:bodyPr>
            <a:spAutoFit/>
          </a:bodyPr>
          <a:lstStyle/>
          <a:p>
            <a:pPr>
              <a:lnSpc>
                <a:spcPct val="20000"/>
              </a:lnSpc>
              <a:spcBef>
                <a:spcPct val="50000"/>
              </a:spcBef>
            </a:pPr>
            <a:endParaRPr lang="en-US" sz="100">
              <a:latin typeface="Nimbus Roman No9 L"/>
            </a:endParaRPr>
          </a:p>
          <a:p>
            <a:pPr>
              <a:lnSpc>
                <a:spcPct val="20000"/>
              </a:lnSpc>
              <a:spcBef>
                <a:spcPct val="50000"/>
              </a:spcBef>
            </a:pPr>
            <a:r>
              <a:rPr lang="en-CA" sz="1200">
                <a:latin typeface="Nimbus Roman No9 L"/>
              </a:rPr>
              <a:t>•</a:t>
            </a:r>
            <a:endParaRPr lang="en-US" sz="1200">
              <a:latin typeface="Nimbus Roman No9 L"/>
            </a:endParaRPr>
          </a:p>
          <a:p>
            <a:pPr>
              <a:lnSpc>
                <a:spcPct val="20000"/>
              </a:lnSpc>
              <a:spcBef>
                <a:spcPct val="50000"/>
              </a:spcBef>
            </a:pPr>
            <a:r>
              <a:rPr lang="en-CA" sz="1200">
                <a:latin typeface="Nimbus Roman No9 L"/>
              </a:rPr>
              <a:t>•</a:t>
            </a:r>
            <a:endParaRPr lang="en-US" sz="1200">
              <a:latin typeface="Nimbus Roman No9 L"/>
            </a:endParaRPr>
          </a:p>
          <a:p>
            <a:pPr>
              <a:lnSpc>
                <a:spcPct val="20000"/>
              </a:lnSpc>
              <a:spcBef>
                <a:spcPct val="50000"/>
              </a:spcBef>
            </a:pPr>
            <a:r>
              <a:rPr lang="en-CA" sz="1200">
                <a:latin typeface="Nimbus Roman No9 L"/>
              </a:rPr>
              <a:t>•</a:t>
            </a:r>
          </a:p>
        </p:txBody>
      </p:sp>
      <p:sp>
        <p:nvSpPr>
          <p:cNvPr id="19709" name="Text Box 255"/>
          <p:cNvSpPr txBox="1">
            <a:spLocks noChangeArrowheads="1"/>
          </p:cNvSpPr>
          <p:nvPr/>
        </p:nvSpPr>
        <p:spPr bwMode="auto">
          <a:xfrm>
            <a:off x="4627563" y="3065463"/>
            <a:ext cx="222250" cy="481012"/>
          </a:xfrm>
          <a:prstGeom prst="rect">
            <a:avLst/>
          </a:prstGeom>
          <a:noFill/>
          <a:ln w="9525">
            <a:noFill/>
            <a:miter lim="800000"/>
            <a:headEnd/>
            <a:tailEnd/>
          </a:ln>
        </p:spPr>
        <p:txBody>
          <a:bodyPr>
            <a:spAutoFit/>
          </a:bodyPr>
          <a:lstStyle/>
          <a:p>
            <a:pPr>
              <a:lnSpc>
                <a:spcPct val="20000"/>
              </a:lnSpc>
              <a:spcBef>
                <a:spcPct val="50000"/>
              </a:spcBef>
            </a:pPr>
            <a:endParaRPr lang="en-US" sz="100">
              <a:latin typeface="Nimbus Roman No9 L"/>
            </a:endParaRPr>
          </a:p>
          <a:p>
            <a:pPr>
              <a:lnSpc>
                <a:spcPct val="20000"/>
              </a:lnSpc>
              <a:spcBef>
                <a:spcPct val="50000"/>
              </a:spcBef>
            </a:pPr>
            <a:r>
              <a:rPr lang="en-CA" sz="1200">
                <a:latin typeface="Nimbus Roman No9 L"/>
              </a:rPr>
              <a:t>•</a:t>
            </a:r>
            <a:endParaRPr lang="en-US" sz="1200">
              <a:latin typeface="Nimbus Roman No9 L"/>
            </a:endParaRPr>
          </a:p>
          <a:p>
            <a:pPr>
              <a:lnSpc>
                <a:spcPct val="20000"/>
              </a:lnSpc>
              <a:spcBef>
                <a:spcPct val="50000"/>
              </a:spcBef>
            </a:pPr>
            <a:r>
              <a:rPr lang="en-CA" sz="1200">
                <a:latin typeface="Nimbus Roman No9 L"/>
              </a:rPr>
              <a:t>•</a:t>
            </a:r>
            <a:endParaRPr lang="en-US" sz="1200">
              <a:latin typeface="Nimbus Roman No9 L"/>
            </a:endParaRPr>
          </a:p>
          <a:p>
            <a:pPr>
              <a:lnSpc>
                <a:spcPct val="20000"/>
              </a:lnSpc>
              <a:spcBef>
                <a:spcPct val="50000"/>
              </a:spcBef>
            </a:pPr>
            <a:r>
              <a:rPr lang="en-CA" sz="1200">
                <a:latin typeface="Nimbus Roman No9 L"/>
              </a:rPr>
              <a:t>•</a:t>
            </a:r>
          </a:p>
        </p:txBody>
      </p:sp>
      <p:sp>
        <p:nvSpPr>
          <p:cNvPr id="19710" name="Text Box 256"/>
          <p:cNvSpPr txBox="1">
            <a:spLocks noChangeArrowheads="1"/>
          </p:cNvSpPr>
          <p:nvPr/>
        </p:nvSpPr>
        <p:spPr bwMode="auto">
          <a:xfrm>
            <a:off x="5326063" y="3065463"/>
            <a:ext cx="222250" cy="481012"/>
          </a:xfrm>
          <a:prstGeom prst="rect">
            <a:avLst/>
          </a:prstGeom>
          <a:noFill/>
          <a:ln w="9525">
            <a:noFill/>
            <a:miter lim="800000"/>
            <a:headEnd/>
            <a:tailEnd/>
          </a:ln>
        </p:spPr>
        <p:txBody>
          <a:bodyPr>
            <a:spAutoFit/>
          </a:bodyPr>
          <a:lstStyle/>
          <a:p>
            <a:pPr>
              <a:lnSpc>
                <a:spcPct val="20000"/>
              </a:lnSpc>
              <a:spcBef>
                <a:spcPct val="50000"/>
              </a:spcBef>
            </a:pPr>
            <a:endParaRPr lang="en-US" sz="100">
              <a:latin typeface="Nimbus Roman No9 L"/>
            </a:endParaRPr>
          </a:p>
          <a:p>
            <a:pPr>
              <a:lnSpc>
                <a:spcPct val="20000"/>
              </a:lnSpc>
              <a:spcBef>
                <a:spcPct val="50000"/>
              </a:spcBef>
            </a:pPr>
            <a:r>
              <a:rPr lang="en-CA" sz="1200">
                <a:latin typeface="Nimbus Roman No9 L"/>
              </a:rPr>
              <a:t>•</a:t>
            </a:r>
            <a:endParaRPr lang="en-US" sz="1200">
              <a:latin typeface="Nimbus Roman No9 L"/>
            </a:endParaRPr>
          </a:p>
          <a:p>
            <a:pPr>
              <a:lnSpc>
                <a:spcPct val="20000"/>
              </a:lnSpc>
              <a:spcBef>
                <a:spcPct val="50000"/>
              </a:spcBef>
            </a:pPr>
            <a:r>
              <a:rPr lang="en-CA" sz="1200">
                <a:latin typeface="Nimbus Roman No9 L"/>
              </a:rPr>
              <a:t>•</a:t>
            </a:r>
            <a:endParaRPr lang="en-US" sz="1200">
              <a:latin typeface="Nimbus Roman No9 L"/>
            </a:endParaRPr>
          </a:p>
          <a:p>
            <a:pPr>
              <a:lnSpc>
                <a:spcPct val="20000"/>
              </a:lnSpc>
              <a:spcBef>
                <a:spcPct val="50000"/>
              </a:spcBef>
            </a:pPr>
            <a:r>
              <a:rPr lang="en-CA" sz="1200">
                <a:latin typeface="Nimbus Roman No9 L"/>
              </a:rPr>
              <a:t>•</a:t>
            </a:r>
          </a:p>
        </p:txBody>
      </p:sp>
      <p:sp>
        <p:nvSpPr>
          <p:cNvPr id="19711" name="Text Box 257"/>
          <p:cNvSpPr txBox="1">
            <a:spLocks noChangeArrowheads="1"/>
          </p:cNvSpPr>
          <p:nvPr/>
        </p:nvSpPr>
        <p:spPr bwMode="auto">
          <a:xfrm>
            <a:off x="6030913" y="3065463"/>
            <a:ext cx="222250" cy="481012"/>
          </a:xfrm>
          <a:prstGeom prst="rect">
            <a:avLst/>
          </a:prstGeom>
          <a:noFill/>
          <a:ln w="9525">
            <a:noFill/>
            <a:miter lim="800000"/>
            <a:headEnd/>
            <a:tailEnd/>
          </a:ln>
        </p:spPr>
        <p:txBody>
          <a:bodyPr>
            <a:spAutoFit/>
          </a:bodyPr>
          <a:lstStyle/>
          <a:p>
            <a:pPr>
              <a:lnSpc>
                <a:spcPct val="20000"/>
              </a:lnSpc>
              <a:spcBef>
                <a:spcPct val="50000"/>
              </a:spcBef>
            </a:pPr>
            <a:endParaRPr lang="en-US" sz="100">
              <a:latin typeface="Nimbus Roman No9 L"/>
            </a:endParaRPr>
          </a:p>
          <a:p>
            <a:pPr>
              <a:lnSpc>
                <a:spcPct val="20000"/>
              </a:lnSpc>
              <a:spcBef>
                <a:spcPct val="50000"/>
              </a:spcBef>
            </a:pPr>
            <a:r>
              <a:rPr lang="en-CA" sz="1200">
                <a:latin typeface="Nimbus Roman No9 L"/>
              </a:rPr>
              <a:t>•</a:t>
            </a:r>
            <a:endParaRPr lang="en-US" sz="1200">
              <a:latin typeface="Nimbus Roman No9 L"/>
            </a:endParaRPr>
          </a:p>
          <a:p>
            <a:pPr>
              <a:lnSpc>
                <a:spcPct val="20000"/>
              </a:lnSpc>
              <a:spcBef>
                <a:spcPct val="50000"/>
              </a:spcBef>
            </a:pPr>
            <a:r>
              <a:rPr lang="en-CA" sz="1200">
                <a:latin typeface="Nimbus Roman No9 L"/>
              </a:rPr>
              <a:t>•</a:t>
            </a:r>
            <a:endParaRPr lang="en-US" sz="1200">
              <a:latin typeface="Nimbus Roman No9 L"/>
            </a:endParaRPr>
          </a:p>
          <a:p>
            <a:pPr>
              <a:lnSpc>
                <a:spcPct val="20000"/>
              </a:lnSpc>
              <a:spcBef>
                <a:spcPct val="50000"/>
              </a:spcBef>
            </a:pPr>
            <a:r>
              <a:rPr lang="en-CA" sz="1200">
                <a:latin typeface="Nimbus Roman No9 L"/>
              </a:rPr>
              <a:t>•</a:t>
            </a:r>
          </a:p>
        </p:txBody>
      </p:sp>
      <p:sp>
        <p:nvSpPr>
          <p:cNvPr id="19712" name="Text Box 258"/>
          <p:cNvSpPr txBox="1">
            <a:spLocks noChangeArrowheads="1"/>
          </p:cNvSpPr>
          <p:nvPr/>
        </p:nvSpPr>
        <p:spPr bwMode="auto">
          <a:xfrm>
            <a:off x="6735763" y="3065463"/>
            <a:ext cx="222250" cy="481012"/>
          </a:xfrm>
          <a:prstGeom prst="rect">
            <a:avLst/>
          </a:prstGeom>
          <a:noFill/>
          <a:ln w="9525">
            <a:noFill/>
            <a:miter lim="800000"/>
            <a:headEnd/>
            <a:tailEnd/>
          </a:ln>
        </p:spPr>
        <p:txBody>
          <a:bodyPr>
            <a:spAutoFit/>
          </a:bodyPr>
          <a:lstStyle/>
          <a:p>
            <a:pPr>
              <a:lnSpc>
                <a:spcPct val="20000"/>
              </a:lnSpc>
              <a:spcBef>
                <a:spcPct val="50000"/>
              </a:spcBef>
            </a:pPr>
            <a:endParaRPr lang="en-US" sz="100">
              <a:latin typeface="Nimbus Roman No9 L"/>
            </a:endParaRPr>
          </a:p>
          <a:p>
            <a:pPr>
              <a:lnSpc>
                <a:spcPct val="20000"/>
              </a:lnSpc>
              <a:spcBef>
                <a:spcPct val="50000"/>
              </a:spcBef>
            </a:pPr>
            <a:r>
              <a:rPr lang="en-CA" sz="1200">
                <a:latin typeface="Nimbus Roman No9 L"/>
              </a:rPr>
              <a:t>•</a:t>
            </a:r>
            <a:endParaRPr lang="en-US" sz="1200">
              <a:latin typeface="Nimbus Roman No9 L"/>
            </a:endParaRPr>
          </a:p>
          <a:p>
            <a:pPr>
              <a:lnSpc>
                <a:spcPct val="20000"/>
              </a:lnSpc>
              <a:spcBef>
                <a:spcPct val="50000"/>
              </a:spcBef>
            </a:pPr>
            <a:r>
              <a:rPr lang="en-CA" sz="1200">
                <a:latin typeface="Nimbus Roman No9 L"/>
              </a:rPr>
              <a:t>•</a:t>
            </a:r>
            <a:endParaRPr lang="en-US" sz="1200">
              <a:latin typeface="Nimbus Roman No9 L"/>
            </a:endParaRPr>
          </a:p>
          <a:p>
            <a:pPr>
              <a:lnSpc>
                <a:spcPct val="20000"/>
              </a:lnSpc>
              <a:spcBef>
                <a:spcPct val="50000"/>
              </a:spcBef>
            </a:pPr>
            <a:r>
              <a:rPr lang="en-CA" sz="1200">
                <a:latin typeface="Nimbus Roman No9 L"/>
              </a:rPr>
              <a:t>•</a:t>
            </a:r>
          </a:p>
        </p:txBody>
      </p:sp>
      <p:sp>
        <p:nvSpPr>
          <p:cNvPr id="19713" name="Text Box 259"/>
          <p:cNvSpPr txBox="1">
            <a:spLocks noChangeArrowheads="1"/>
          </p:cNvSpPr>
          <p:nvPr/>
        </p:nvSpPr>
        <p:spPr bwMode="auto">
          <a:xfrm rot="5400000">
            <a:off x="4152107" y="2583656"/>
            <a:ext cx="222250" cy="481013"/>
          </a:xfrm>
          <a:prstGeom prst="rect">
            <a:avLst/>
          </a:prstGeom>
          <a:noFill/>
          <a:ln w="9525">
            <a:noFill/>
            <a:miter lim="800000"/>
            <a:headEnd/>
            <a:tailEnd/>
          </a:ln>
        </p:spPr>
        <p:txBody>
          <a:bodyPr>
            <a:spAutoFit/>
          </a:bodyPr>
          <a:lstStyle/>
          <a:p>
            <a:pPr>
              <a:lnSpc>
                <a:spcPct val="20000"/>
              </a:lnSpc>
              <a:spcBef>
                <a:spcPct val="50000"/>
              </a:spcBef>
            </a:pPr>
            <a:endParaRPr lang="en-US" sz="100">
              <a:latin typeface="Nimbus Roman No9 L"/>
            </a:endParaRPr>
          </a:p>
          <a:p>
            <a:pPr>
              <a:lnSpc>
                <a:spcPct val="20000"/>
              </a:lnSpc>
              <a:spcBef>
                <a:spcPct val="50000"/>
              </a:spcBef>
            </a:pPr>
            <a:r>
              <a:rPr lang="en-CA" sz="1200">
                <a:latin typeface="Nimbus Roman No9 L"/>
              </a:rPr>
              <a:t>•</a:t>
            </a:r>
            <a:endParaRPr lang="en-US" sz="1200">
              <a:latin typeface="Nimbus Roman No9 L"/>
            </a:endParaRPr>
          </a:p>
          <a:p>
            <a:pPr>
              <a:lnSpc>
                <a:spcPct val="20000"/>
              </a:lnSpc>
              <a:spcBef>
                <a:spcPct val="50000"/>
              </a:spcBef>
            </a:pPr>
            <a:r>
              <a:rPr lang="en-CA" sz="1200">
                <a:latin typeface="Nimbus Roman No9 L"/>
              </a:rPr>
              <a:t>•</a:t>
            </a:r>
            <a:endParaRPr lang="en-US" sz="1200">
              <a:latin typeface="Nimbus Roman No9 L"/>
            </a:endParaRPr>
          </a:p>
          <a:p>
            <a:pPr>
              <a:lnSpc>
                <a:spcPct val="20000"/>
              </a:lnSpc>
              <a:spcBef>
                <a:spcPct val="50000"/>
              </a:spcBef>
            </a:pPr>
            <a:r>
              <a:rPr lang="en-CA" sz="1200">
                <a:latin typeface="Nimbus Roman No9 L"/>
              </a:rPr>
              <a:t>•</a:t>
            </a:r>
          </a:p>
        </p:txBody>
      </p:sp>
      <p:sp>
        <p:nvSpPr>
          <p:cNvPr id="19714" name="Text Box 260"/>
          <p:cNvSpPr txBox="1">
            <a:spLocks noChangeArrowheads="1"/>
          </p:cNvSpPr>
          <p:nvPr/>
        </p:nvSpPr>
        <p:spPr bwMode="auto">
          <a:xfrm rot="5400000">
            <a:off x="4152107" y="4028281"/>
            <a:ext cx="222250" cy="481013"/>
          </a:xfrm>
          <a:prstGeom prst="rect">
            <a:avLst/>
          </a:prstGeom>
          <a:noFill/>
          <a:ln w="9525">
            <a:noFill/>
            <a:miter lim="800000"/>
            <a:headEnd/>
            <a:tailEnd/>
          </a:ln>
        </p:spPr>
        <p:txBody>
          <a:bodyPr>
            <a:spAutoFit/>
          </a:bodyPr>
          <a:lstStyle/>
          <a:p>
            <a:pPr>
              <a:lnSpc>
                <a:spcPct val="20000"/>
              </a:lnSpc>
              <a:spcBef>
                <a:spcPct val="50000"/>
              </a:spcBef>
            </a:pPr>
            <a:endParaRPr lang="en-US" sz="100">
              <a:latin typeface="Nimbus Roman No9 L"/>
            </a:endParaRPr>
          </a:p>
          <a:p>
            <a:pPr>
              <a:lnSpc>
                <a:spcPct val="20000"/>
              </a:lnSpc>
              <a:spcBef>
                <a:spcPct val="50000"/>
              </a:spcBef>
            </a:pPr>
            <a:r>
              <a:rPr lang="en-CA" sz="1200">
                <a:latin typeface="Nimbus Roman No9 L"/>
              </a:rPr>
              <a:t>•</a:t>
            </a:r>
            <a:endParaRPr lang="en-US" sz="1200">
              <a:latin typeface="Nimbus Roman No9 L"/>
            </a:endParaRPr>
          </a:p>
          <a:p>
            <a:pPr>
              <a:lnSpc>
                <a:spcPct val="20000"/>
              </a:lnSpc>
              <a:spcBef>
                <a:spcPct val="50000"/>
              </a:spcBef>
            </a:pPr>
            <a:r>
              <a:rPr lang="en-CA" sz="1200">
                <a:latin typeface="Nimbus Roman No9 L"/>
              </a:rPr>
              <a:t>•</a:t>
            </a:r>
            <a:endParaRPr lang="en-US" sz="1200">
              <a:latin typeface="Nimbus Roman No9 L"/>
            </a:endParaRPr>
          </a:p>
          <a:p>
            <a:pPr>
              <a:lnSpc>
                <a:spcPct val="20000"/>
              </a:lnSpc>
              <a:spcBef>
                <a:spcPct val="50000"/>
              </a:spcBef>
            </a:pPr>
            <a:r>
              <a:rPr lang="en-CA" sz="1200">
                <a:latin typeface="Nimbus Roman No9 L"/>
              </a:rPr>
              <a:t>•</a:t>
            </a:r>
          </a:p>
        </p:txBody>
      </p:sp>
      <p:sp>
        <p:nvSpPr>
          <p:cNvPr id="19715" name="Text Box 261"/>
          <p:cNvSpPr txBox="1">
            <a:spLocks noChangeArrowheads="1"/>
          </p:cNvSpPr>
          <p:nvPr/>
        </p:nvSpPr>
        <p:spPr bwMode="auto">
          <a:xfrm rot="5400000">
            <a:off x="4152107" y="1897856"/>
            <a:ext cx="222250" cy="481013"/>
          </a:xfrm>
          <a:prstGeom prst="rect">
            <a:avLst/>
          </a:prstGeom>
          <a:noFill/>
          <a:ln w="9525">
            <a:noFill/>
            <a:miter lim="800000"/>
            <a:headEnd/>
            <a:tailEnd/>
          </a:ln>
        </p:spPr>
        <p:txBody>
          <a:bodyPr>
            <a:spAutoFit/>
          </a:bodyPr>
          <a:lstStyle/>
          <a:p>
            <a:pPr>
              <a:lnSpc>
                <a:spcPct val="20000"/>
              </a:lnSpc>
              <a:spcBef>
                <a:spcPct val="50000"/>
              </a:spcBef>
            </a:pPr>
            <a:endParaRPr lang="en-US" sz="100">
              <a:latin typeface="Nimbus Roman No9 L"/>
            </a:endParaRPr>
          </a:p>
          <a:p>
            <a:pPr>
              <a:lnSpc>
                <a:spcPct val="20000"/>
              </a:lnSpc>
              <a:spcBef>
                <a:spcPct val="50000"/>
              </a:spcBef>
            </a:pPr>
            <a:r>
              <a:rPr lang="en-CA" sz="1200">
                <a:latin typeface="Nimbus Roman No9 L"/>
              </a:rPr>
              <a:t>•</a:t>
            </a:r>
            <a:endParaRPr lang="en-US" sz="1200">
              <a:latin typeface="Nimbus Roman No9 L"/>
            </a:endParaRPr>
          </a:p>
          <a:p>
            <a:pPr>
              <a:lnSpc>
                <a:spcPct val="20000"/>
              </a:lnSpc>
              <a:spcBef>
                <a:spcPct val="50000"/>
              </a:spcBef>
            </a:pPr>
            <a:r>
              <a:rPr lang="en-CA" sz="1200">
                <a:latin typeface="Nimbus Roman No9 L"/>
              </a:rPr>
              <a:t>•</a:t>
            </a:r>
            <a:endParaRPr lang="en-US" sz="1200">
              <a:latin typeface="Nimbus Roman No9 L"/>
            </a:endParaRPr>
          </a:p>
          <a:p>
            <a:pPr>
              <a:lnSpc>
                <a:spcPct val="20000"/>
              </a:lnSpc>
              <a:spcBef>
                <a:spcPct val="50000"/>
              </a:spcBef>
            </a:pPr>
            <a:r>
              <a:rPr lang="en-CA" sz="1200">
                <a:latin typeface="Nimbus Roman No9 L"/>
              </a:rPr>
              <a:t>•</a:t>
            </a: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14646</TotalTime>
  <Words>3909</Words>
  <Application>Microsoft Office PowerPoint</Application>
  <PresentationFormat>On-screen Show (4:3)</PresentationFormat>
  <Paragraphs>777</Paragraphs>
  <Slides>47</Slides>
  <Notes>7</Notes>
  <HiddenSlides>0</HiddenSlides>
  <MMClips>0</MMClips>
  <ScaleCrop>false</ScaleCrop>
  <HeadingPairs>
    <vt:vector size="4" baseType="variant">
      <vt:variant>
        <vt:lpstr>Theme</vt:lpstr>
      </vt:variant>
      <vt:variant>
        <vt:i4>1</vt:i4>
      </vt:variant>
      <vt:variant>
        <vt:lpstr>Slide Titles</vt:lpstr>
      </vt:variant>
      <vt:variant>
        <vt:i4>47</vt:i4>
      </vt:variant>
    </vt:vector>
  </HeadingPairs>
  <TitlesOfParts>
    <vt:vector size="48" baseType="lpstr">
      <vt:lpstr>Flow</vt:lpstr>
      <vt:lpstr>                                        MEMORY SYSTEM ORGANIZATION AND ARCHITECTURE</vt:lpstr>
      <vt:lpstr>CPU-Main Memory Connection</vt:lpstr>
      <vt:lpstr>PowerPoint Presentation</vt:lpstr>
      <vt:lpstr>PowerPoint Presentation</vt:lpstr>
      <vt:lpstr>Memory Hierarchy</vt:lpstr>
      <vt:lpstr>The Memory System</vt:lpstr>
      <vt:lpstr>Internal organization of memory chips</vt:lpstr>
      <vt:lpstr>PowerPoint Presentation</vt:lpstr>
      <vt:lpstr>Internal organization of memory chips (Contd.,)</vt:lpstr>
      <vt:lpstr>PowerPoint Presentation</vt:lpstr>
      <vt:lpstr>Asynchronous DRAM</vt:lpstr>
      <vt:lpstr>16 Megabit DRAM chip  </vt:lpstr>
      <vt:lpstr>PowerPoint Presentation</vt:lpstr>
      <vt:lpstr>Fast Page Mode</vt:lpstr>
      <vt:lpstr>Synchronous DRAM</vt:lpstr>
      <vt:lpstr>PowerPoint Presentation</vt:lpstr>
      <vt:lpstr>Latency, Bandwidth</vt:lpstr>
      <vt:lpstr>Memory controller</vt:lpstr>
      <vt:lpstr>Memory controller (contd..)</vt:lpstr>
      <vt:lpstr>The Memory System</vt:lpstr>
      <vt:lpstr>Read-Only Memories (ROMs)</vt:lpstr>
      <vt:lpstr>Read-Only Memories (Contd.,)</vt:lpstr>
      <vt:lpstr>Read-Only Memories (Contd.,)</vt:lpstr>
      <vt:lpstr>Speed, Size, and Cost</vt:lpstr>
      <vt:lpstr>The Memory System</vt:lpstr>
      <vt:lpstr>Cache Memories</vt:lpstr>
      <vt:lpstr>Locality of Reference</vt:lpstr>
      <vt:lpstr>Cache memories</vt:lpstr>
      <vt:lpstr>Cache hit</vt:lpstr>
      <vt:lpstr>Cache miss</vt:lpstr>
      <vt:lpstr>Cache Coherence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Mapping functions</vt:lpstr>
      <vt:lpstr>Direct mapping</vt:lpstr>
      <vt:lpstr>Associative mapping</vt:lpstr>
      <vt:lpstr>Set-Associative mapping</vt:lpstr>
      <vt:lpstr>Replacement Algorithms</vt:lpstr>
      <vt:lpstr>Hit Rate and Miss Penalty</vt:lpstr>
      <vt:lpstr>Caches on the processor chip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 III MEMORY SYSTEM ORGANIZATION AND ARCHITECTURE</dc:title>
  <dc:creator>VITCC</dc:creator>
  <cp:lastModifiedBy>Windows User</cp:lastModifiedBy>
  <cp:revision>57</cp:revision>
  <dcterms:created xsi:type="dcterms:W3CDTF">2013-02-21T09:08:59Z</dcterms:created>
  <dcterms:modified xsi:type="dcterms:W3CDTF">2023-10-09T05:34:15Z</dcterms:modified>
</cp:coreProperties>
</file>