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364" r:id="rId2"/>
    <p:sldId id="365" r:id="rId3"/>
    <p:sldId id="337" r:id="rId4"/>
    <p:sldId id="338" r:id="rId5"/>
    <p:sldId id="342" r:id="rId6"/>
    <p:sldId id="343" r:id="rId7"/>
    <p:sldId id="339" r:id="rId8"/>
    <p:sldId id="344" r:id="rId9"/>
    <p:sldId id="372" r:id="rId10"/>
    <p:sldId id="373" r:id="rId11"/>
    <p:sldId id="374" r:id="rId12"/>
    <p:sldId id="375" r:id="rId13"/>
    <p:sldId id="383" r:id="rId14"/>
    <p:sldId id="382" r:id="rId15"/>
    <p:sldId id="384" r:id="rId16"/>
    <p:sldId id="385" r:id="rId17"/>
    <p:sldId id="386" r:id="rId18"/>
    <p:sldId id="387" r:id="rId19"/>
    <p:sldId id="404" r:id="rId20"/>
    <p:sldId id="388" r:id="rId21"/>
    <p:sldId id="400" r:id="rId22"/>
    <p:sldId id="391" r:id="rId23"/>
    <p:sldId id="392" r:id="rId24"/>
    <p:sldId id="393" r:id="rId25"/>
    <p:sldId id="395" r:id="rId26"/>
    <p:sldId id="398" r:id="rId27"/>
    <p:sldId id="399" r:id="rId28"/>
    <p:sldId id="397" r:id="rId29"/>
    <p:sldId id="396" r:id="rId30"/>
    <p:sldId id="366" r:id="rId31"/>
    <p:sldId id="401" r:id="rId32"/>
    <p:sldId id="402" r:id="rId33"/>
    <p:sldId id="367" r:id="rId34"/>
    <p:sldId id="368" r:id="rId35"/>
    <p:sldId id="369" r:id="rId36"/>
    <p:sldId id="370" r:id="rId37"/>
    <p:sldId id="3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94660"/>
  </p:normalViewPr>
  <p:slideViewPr>
    <p:cSldViewPr snapToGrid="0">
      <p:cViewPr varScale="1">
        <p:scale>
          <a:sx n="74" d="100"/>
          <a:sy n="74" d="100"/>
        </p:scale>
        <p:origin x="4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22T12:21:11.302"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5339-DA39-4D2E-8D92-DB666EBE9B79}" type="datetimeFigureOut">
              <a:rPr lang="en-IN" smtClean="0"/>
              <a:t>16-06-2023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12CAF-5D9C-47ED-A0DF-5179822E2579}" type="slidenum">
              <a:rPr lang="en-IN" smtClean="0"/>
              <a:t>‹#›</a:t>
            </a:fld>
            <a:endParaRPr lang="en-IN"/>
          </a:p>
        </p:txBody>
      </p:sp>
    </p:spTree>
    <p:extLst>
      <p:ext uri="{BB962C8B-B14F-4D97-AF65-F5344CB8AC3E}">
        <p14:creationId xmlns:p14="http://schemas.microsoft.com/office/powerpoint/2010/main" val="252185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A12CAF-5D9C-47ED-A0DF-5179822E2579}" type="slidenum">
              <a:rPr lang="en-IN" smtClean="0"/>
              <a:t>1</a:t>
            </a:fld>
            <a:endParaRPr lang="en-IN"/>
          </a:p>
        </p:txBody>
      </p:sp>
    </p:spTree>
    <p:extLst>
      <p:ext uri="{BB962C8B-B14F-4D97-AF65-F5344CB8AC3E}">
        <p14:creationId xmlns:p14="http://schemas.microsoft.com/office/powerpoint/2010/main" val="102601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A12CAF-5D9C-47ED-A0DF-5179822E2579}" type="slidenum">
              <a:rPr lang="en-IN" smtClean="0"/>
              <a:t>8</a:t>
            </a:fld>
            <a:endParaRPr lang="en-IN"/>
          </a:p>
        </p:txBody>
      </p:sp>
    </p:spTree>
    <p:extLst>
      <p:ext uri="{BB962C8B-B14F-4D97-AF65-F5344CB8AC3E}">
        <p14:creationId xmlns:p14="http://schemas.microsoft.com/office/powerpoint/2010/main" val="2179439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A042D6E-D45D-480A-A8CD-503E0B73D97F}" type="datetime1">
              <a:rPr lang="en-IN" smtClean="0"/>
              <a:t>16-06-2023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CD31ECF-F1CA-485F-9ABF-18C19B2A0C7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65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C50E0-A81F-4234-ACEE-F053FB8D7D5F}"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97203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EBAFE5-3E81-4F08-9AE9-DE168C110D58}"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139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B2A40C-82CD-4299-9AFD-0225EF9370C6}"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212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D30B3-A300-4BC9-A244-C59952ED21B8}"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796339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0CE5CC-8CD8-4073-B11F-EE961677B465}"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94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98F3D7-2C34-4FDF-9850-2FAE05C987E8}"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34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174397-B453-405D-801E-F41BBAC26819}"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049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BD0BC3-2FF8-4EFD-8E77-14309C00BE1D}"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60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1439CB-F023-42BF-8137-A3B8862722C8}"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196284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EC96BA-8134-491A-BBC4-FB1E9D0B1497}"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77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DA8472-7CE6-4C31-9B5B-64ABCC991FB4}"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74684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F466BC-C753-46D6-998A-EF824AC663C1}" type="datetime1">
              <a:rPr lang="en-IN" smtClean="0"/>
              <a:t>16-06-2023</a:t>
            </a:fld>
            <a:endParaRPr lang="en-IN"/>
          </a:p>
        </p:txBody>
      </p:sp>
      <p:sp>
        <p:nvSpPr>
          <p:cNvPr id="8" name="Footer Placeholder 7"/>
          <p:cNvSpPr>
            <a:spLocks noGrp="1"/>
          </p:cNvSpPr>
          <p:nvPr>
            <p:ph type="ftr" sz="quarter" idx="11"/>
          </p:nvPr>
        </p:nvSpPr>
        <p:spPr/>
        <p:txBody>
          <a:bodyPr/>
          <a:lstStyle/>
          <a:p>
            <a:r>
              <a:rPr lang="en-IN" smtClean="0"/>
              <a:t>ELECTRONIC MATERIALS AND DEVICES       DR.M.SARANYA NAIR </a:t>
            </a:r>
            <a:endParaRPr lang="en-IN"/>
          </a:p>
        </p:txBody>
      </p:sp>
      <p:sp>
        <p:nvSpPr>
          <p:cNvPr id="9" name="Slide Number Placeholder 8"/>
          <p:cNvSpPr>
            <a:spLocks noGrp="1"/>
          </p:cNvSpPr>
          <p:nvPr>
            <p:ph type="sldNum" sz="quarter" idx="12"/>
          </p:nvPr>
        </p:nvSpPr>
        <p:spPr/>
        <p:txBody>
          <a:bodyPr/>
          <a:lstStyle/>
          <a:p>
            <a:fld id="{0CD31ECF-F1CA-485F-9ABF-18C19B2A0C7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6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B8CB7A-28CB-4908-8DD2-4FB673F8732C}" type="datetime1">
              <a:rPr lang="en-IN" smtClean="0"/>
              <a:t>16-06-2023</a:t>
            </a:fld>
            <a:endParaRPr lang="en-IN"/>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Slide Number Placeholder 4"/>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27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5C7F1-7A8C-4482-8D64-B9176CE577EB}" type="datetime1">
              <a:rPr lang="en-IN" smtClean="0"/>
              <a:t>16-06-2023</a:t>
            </a:fld>
            <a:endParaRPr lang="en-IN"/>
          </a:p>
        </p:txBody>
      </p:sp>
      <p:sp>
        <p:nvSpPr>
          <p:cNvPr id="3" name="Footer Placeholder 2"/>
          <p:cNvSpPr>
            <a:spLocks noGrp="1"/>
          </p:cNvSpPr>
          <p:nvPr>
            <p:ph type="ftr" sz="quarter" idx="11"/>
          </p:nvPr>
        </p:nvSpPr>
        <p:spPr/>
        <p:txBody>
          <a:bodyPr/>
          <a:lstStyle/>
          <a:p>
            <a:r>
              <a:rPr lang="en-IN" smtClean="0"/>
              <a:t>ELECTRONIC MATERIALS AND DEVICES       DR.M.SARANYA NAIR </a:t>
            </a:r>
            <a:endParaRPr lang="en-IN"/>
          </a:p>
        </p:txBody>
      </p:sp>
      <p:sp>
        <p:nvSpPr>
          <p:cNvPr id="4" name="Slide Number Placeholder 3"/>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22421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1A854-891C-4B8A-9BD5-F7CD51D7194F}"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72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CE8A4-2A21-4637-9416-784375A3906B}"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76774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793C26-017F-4EA6-9934-DA44E9345A00}" type="datetime1">
              <a:rPr lang="en-IN" smtClean="0"/>
              <a:t>16-06-2023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smtClean="0"/>
              <a:t>ELECTRONIC MATERIALS AND DEVICES       DR.M.SARANYA NAIR </a:t>
            </a:r>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D31ECF-F1CA-485F-9ABF-18C19B2A0C7A}" type="slidenum">
              <a:rPr lang="en-IN" smtClean="0"/>
              <a:t>‹#›</a:t>
            </a:fld>
            <a:endParaRPr lang="en-IN"/>
          </a:p>
        </p:txBody>
      </p:sp>
    </p:spTree>
    <p:extLst>
      <p:ext uri="{BB962C8B-B14F-4D97-AF65-F5344CB8AC3E}">
        <p14:creationId xmlns:p14="http://schemas.microsoft.com/office/powerpoint/2010/main" val="1127266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aranyanair.m@vit.ac.in" TargetMode="External"/><Relationship Id="rId3" Type="http://schemas.openxmlformats.org/officeDocument/2006/relationships/notesSlide" Target="../notesSlides/notesSlide1.xml"/><Relationship Id="rId7"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1.bin"/><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29.emf"/><Relationship Id="rId7" Type="http://schemas.openxmlformats.org/officeDocument/2006/relationships/image" Target="../media/image37.emf"/><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10" Type="http://schemas.openxmlformats.org/officeDocument/2006/relationships/comments" Target="../comments/comment1.xml"/><Relationship Id="rId4" Type="http://schemas.openxmlformats.org/officeDocument/2006/relationships/image" Target="../media/image28.emf"/><Relationship Id="rId9" Type="http://schemas.openxmlformats.org/officeDocument/2006/relationships/image" Target="../media/image36.emf"/></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dirty="0" smtClean="0"/>
              <a:t> </a:t>
            </a:r>
            <a:endParaRPr lang="en-IN" dirty="0"/>
          </a:p>
        </p:txBody>
      </p:sp>
      <p:pic>
        <p:nvPicPr>
          <p:cNvPr id="1026" name="Picture 2" descr="EBOOK Semiconductor Physics and Devices: Basic Principles 4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5339" y="2070546"/>
            <a:ext cx="2086243" cy="2574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nvPr>
        </p:nvGraphicFramePr>
        <p:xfrm>
          <a:off x="9606678" y="231328"/>
          <a:ext cx="2282825" cy="914400"/>
        </p:xfrm>
        <a:graphic>
          <a:graphicData uri="http://schemas.openxmlformats.org/drawingml/2006/table">
            <a:tbl>
              <a:tblPr firstRow="1" firstCol="1" bandRow="1">
                <a:tableStyleId>{5940675A-B579-460E-94D1-54222C63F5DA}</a:tableStyleId>
              </a:tblPr>
              <a:tblGrid>
                <a:gridCol w="482684"/>
                <a:gridCol w="432034"/>
                <a:gridCol w="432034"/>
                <a:gridCol w="432034"/>
                <a:gridCol w="504039"/>
              </a:tblGrid>
              <a:tr h="457200">
                <a:tc>
                  <a:txBody>
                    <a:bodyPr/>
                    <a:lstStyle/>
                    <a:p>
                      <a:pPr>
                        <a:lnSpc>
                          <a:spcPct val="107000"/>
                        </a:lnSpc>
                        <a:spcAft>
                          <a:spcPts val="0"/>
                        </a:spcAft>
                      </a:pPr>
                      <a:r>
                        <a:rPr lang="en-US" sz="2800" b="1" dirty="0">
                          <a:effectLst/>
                        </a:rPr>
                        <a:t>L</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T</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P</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J</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C</a:t>
                      </a:r>
                      <a:endParaRPr lang="en-IN" sz="2800" b="1" dirty="0">
                        <a:effectLst/>
                        <a:latin typeface="Calibri"/>
                        <a:ea typeface="Calibri"/>
                        <a:cs typeface="Shruti"/>
                      </a:endParaRPr>
                    </a:p>
                  </a:txBody>
                  <a:tcPr marL="68578" marR="68578" marT="0" marB="0"/>
                </a:tc>
              </a:tr>
              <a:tr h="457200">
                <a:tc>
                  <a:txBody>
                    <a:bodyPr/>
                    <a:lstStyle/>
                    <a:p>
                      <a:pPr>
                        <a:lnSpc>
                          <a:spcPct val="107000"/>
                        </a:lnSpc>
                        <a:spcAft>
                          <a:spcPts val="0"/>
                        </a:spcAft>
                      </a:pPr>
                      <a:r>
                        <a:rPr lang="en-US" sz="2800" b="1" dirty="0" smtClean="0">
                          <a:effectLst/>
                          <a:latin typeface="+mn-lt"/>
                          <a:ea typeface="+mn-ea"/>
                          <a:cs typeface="+mn-cs"/>
                        </a:rPr>
                        <a:t>3</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3</a:t>
                      </a:r>
                      <a:endParaRPr lang="en-IN" sz="2800" b="1" dirty="0">
                        <a:effectLst/>
                        <a:latin typeface="Calibri"/>
                        <a:ea typeface="Calibri"/>
                        <a:cs typeface="Shruti"/>
                      </a:endParaRPr>
                    </a:p>
                  </a:txBody>
                  <a:tcPr marL="68578" marR="68578" marT="0" marB="0"/>
                </a:tc>
              </a:tr>
            </a:tbl>
          </a:graphicData>
        </a:graphic>
      </p:graphicFrame>
      <p:sp>
        <p:nvSpPr>
          <p:cNvPr id="4" name="Rectangle 2"/>
          <p:cNvSpPr>
            <a:spLocks noChangeArrowheads="1"/>
          </p:cNvSpPr>
          <p:nvPr/>
        </p:nvSpPr>
        <p:spPr bwMode="auto">
          <a:xfrm>
            <a:off x="128788" y="2214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graphicFrame>
        <p:nvGraphicFramePr>
          <p:cNvPr id="6" name="Object 5"/>
          <p:cNvGraphicFramePr>
            <a:graphicFrameLocks noChangeAspect="1"/>
          </p:cNvGraphicFramePr>
          <p:nvPr>
            <p:extLst/>
          </p:nvPr>
        </p:nvGraphicFramePr>
        <p:xfrm>
          <a:off x="128788" y="225682"/>
          <a:ext cx="2563608" cy="827832"/>
        </p:xfrm>
        <a:graphic>
          <a:graphicData uri="http://schemas.openxmlformats.org/presentationml/2006/ole">
            <mc:AlternateContent xmlns:mc="http://schemas.openxmlformats.org/markup-compatibility/2006">
              <mc:Choice xmlns:v="urn:schemas-microsoft-com:vml" Requires="v">
                <p:oleObj spid="_x0000_s2073" name="Bitmap Image" r:id="rId5" imgW="9809524" imgH="2742857" progId="Paint.Picture">
                  <p:embed/>
                </p:oleObj>
              </mc:Choice>
              <mc:Fallback>
                <p:oleObj name="Bitmap Image" r:id="rId5" imgW="9809524" imgH="274285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788" y="225682"/>
                        <a:ext cx="2563608" cy="827832"/>
                      </a:xfrm>
                      <a:prstGeom prst="rect">
                        <a:avLst/>
                      </a:prstGeom>
                      <a:noFill/>
                    </p:spPr>
                  </p:pic>
                </p:oleObj>
              </mc:Fallback>
            </mc:AlternateContent>
          </a:graphicData>
        </a:graphic>
      </p:graphicFrame>
      <p:pic>
        <p:nvPicPr>
          <p:cNvPr id="1028" name="Picture 4" descr="Principles of Electronic Materials and Devices (IRWIN ELEC&amp;amp;COMPUTER  ENGINERING) : Kasap Prof., Safa O.: Amazon.in: Book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8788" y="2070546"/>
            <a:ext cx="2090537" cy="258704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txBox="1">
            <a:spLocks/>
          </p:cNvSpPr>
          <p:nvPr/>
        </p:nvSpPr>
        <p:spPr>
          <a:xfrm>
            <a:off x="2692927" y="1976739"/>
            <a:ext cx="6815138" cy="251937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spcBef>
                <a:spcPts val="0"/>
              </a:spcBef>
              <a:spcAft>
                <a:spcPts val="0"/>
              </a:spcAft>
              <a:defRPr/>
            </a:pPr>
            <a:r>
              <a:rPr lang="en-IN" sz="1800" b="1" dirty="0" err="1" smtClean="0">
                <a:solidFill>
                  <a:schemeClr val="tx1">
                    <a:lumMod val="95000"/>
                    <a:lumOff val="5000"/>
                  </a:schemeClr>
                </a:solidFill>
              </a:rPr>
              <a:t>Dr.</a:t>
            </a:r>
            <a:r>
              <a:rPr lang="en-IN" sz="1800" b="1" dirty="0" smtClean="0">
                <a:solidFill>
                  <a:schemeClr val="tx1">
                    <a:lumMod val="95000"/>
                    <a:lumOff val="5000"/>
                  </a:schemeClr>
                </a:solidFill>
              </a:rPr>
              <a:t> M. </a:t>
            </a:r>
            <a:r>
              <a:rPr lang="en-IN" sz="1800" b="1" dirty="0" err="1" smtClean="0">
                <a:solidFill>
                  <a:schemeClr val="tx1">
                    <a:lumMod val="95000"/>
                    <a:lumOff val="5000"/>
                  </a:schemeClr>
                </a:solidFill>
              </a:rPr>
              <a:t>Saranya</a:t>
            </a:r>
            <a:r>
              <a:rPr lang="en-IN" sz="1800" b="1" dirty="0" smtClean="0">
                <a:solidFill>
                  <a:schemeClr val="tx1">
                    <a:lumMod val="95000"/>
                    <a:lumOff val="5000"/>
                  </a:schemeClr>
                </a:solidFill>
              </a:rPr>
              <a:t> Nair</a:t>
            </a:r>
          </a:p>
          <a:p>
            <a:pPr>
              <a:spcBef>
                <a:spcPts val="0"/>
              </a:spcBef>
              <a:spcAft>
                <a:spcPts val="0"/>
              </a:spcAft>
              <a:defRPr/>
            </a:pPr>
            <a:r>
              <a:rPr lang="en-IN" sz="1800" b="1" dirty="0" smtClean="0">
                <a:solidFill>
                  <a:schemeClr val="tx1">
                    <a:lumMod val="95000"/>
                    <a:lumOff val="5000"/>
                  </a:schemeClr>
                </a:solidFill>
              </a:rPr>
              <a:t>School of Electronics Engineering</a:t>
            </a:r>
          </a:p>
          <a:p>
            <a:pPr>
              <a:spcBef>
                <a:spcPts val="0"/>
              </a:spcBef>
              <a:spcAft>
                <a:spcPts val="0"/>
              </a:spcAft>
              <a:defRPr/>
            </a:pPr>
            <a:r>
              <a:rPr lang="en-IN" sz="1800" b="1" dirty="0" smtClean="0">
                <a:solidFill>
                  <a:schemeClr val="tx1">
                    <a:lumMod val="95000"/>
                    <a:lumOff val="5000"/>
                  </a:schemeClr>
                </a:solidFill>
              </a:rPr>
              <a:t>VIT-Chennai Campus</a:t>
            </a:r>
          </a:p>
          <a:p>
            <a:pPr>
              <a:spcBef>
                <a:spcPts val="0"/>
              </a:spcBef>
              <a:spcAft>
                <a:spcPts val="0"/>
              </a:spcAft>
              <a:defRPr/>
            </a:pPr>
            <a:r>
              <a:rPr lang="en-IN" sz="1800" b="1" dirty="0" smtClean="0">
                <a:solidFill>
                  <a:schemeClr val="tx1">
                    <a:lumMod val="95000"/>
                    <a:lumOff val="5000"/>
                  </a:schemeClr>
                </a:solidFill>
              </a:rPr>
              <a:t>E-mail : </a:t>
            </a:r>
            <a:r>
              <a:rPr lang="en-IN" sz="1800" b="1" dirty="0" smtClean="0">
                <a:solidFill>
                  <a:schemeClr val="tx1">
                    <a:lumMod val="95000"/>
                    <a:lumOff val="5000"/>
                  </a:schemeClr>
                </a:solidFill>
                <a:hlinkClick r:id="rId8"/>
              </a:rPr>
              <a:t>saranyanair.m@vit.ac.in</a:t>
            </a:r>
            <a:endParaRPr lang="en-IN" sz="1800" b="1" dirty="0" smtClean="0">
              <a:solidFill>
                <a:schemeClr val="tx1">
                  <a:lumMod val="95000"/>
                  <a:lumOff val="5000"/>
                </a:schemeClr>
              </a:solidFill>
            </a:endParaRPr>
          </a:p>
          <a:p>
            <a:pPr>
              <a:spcBef>
                <a:spcPts val="0"/>
              </a:spcBef>
              <a:spcAft>
                <a:spcPts val="0"/>
              </a:spcAft>
              <a:defRPr/>
            </a:pPr>
            <a:endParaRPr lang="en-IN" sz="1800" b="1" dirty="0">
              <a:solidFill>
                <a:schemeClr val="tx1">
                  <a:lumMod val="95000"/>
                  <a:lumOff val="5000"/>
                </a:schemeClr>
              </a:solidFill>
            </a:endParaRPr>
          </a:p>
          <a:p>
            <a:pPr>
              <a:spcBef>
                <a:spcPts val="0"/>
              </a:spcBef>
              <a:spcAft>
                <a:spcPts val="0"/>
              </a:spcAft>
              <a:defRPr/>
            </a:pPr>
            <a:endParaRPr lang="en-IN" sz="1800" b="1" dirty="0" smtClean="0">
              <a:solidFill>
                <a:schemeClr val="tx1">
                  <a:lumMod val="95000"/>
                  <a:lumOff val="5000"/>
                </a:schemeClr>
              </a:solidFill>
            </a:endParaRPr>
          </a:p>
          <a:p>
            <a:pPr>
              <a:spcBef>
                <a:spcPts val="0"/>
              </a:spcBef>
              <a:spcAft>
                <a:spcPts val="0"/>
              </a:spcAft>
              <a:defRPr/>
            </a:pPr>
            <a:r>
              <a:rPr lang="en-IN" sz="3100" b="1" dirty="0" smtClean="0">
                <a:solidFill>
                  <a:schemeClr val="tx1">
                    <a:lumMod val="95000"/>
                    <a:lumOff val="5000"/>
                  </a:schemeClr>
                </a:solidFill>
              </a:rPr>
              <a:t>MODULE </a:t>
            </a:r>
            <a:r>
              <a:rPr lang="en-IN" sz="3100" b="1" dirty="0">
                <a:solidFill>
                  <a:schemeClr val="tx1">
                    <a:lumMod val="95000"/>
                    <a:lumOff val="5000"/>
                  </a:schemeClr>
                </a:solidFill>
              </a:rPr>
              <a:t>2</a:t>
            </a:r>
            <a:endParaRPr lang="en-IN" sz="3100" b="1" dirty="0" smtClean="0">
              <a:solidFill>
                <a:schemeClr val="tx1">
                  <a:lumMod val="95000"/>
                  <a:lumOff val="5000"/>
                </a:schemeClr>
              </a:solidFill>
            </a:endParaRPr>
          </a:p>
          <a:p>
            <a:pPr>
              <a:defRPr/>
            </a:pPr>
            <a:endParaRPr lang="en-IN" sz="3100" dirty="0"/>
          </a:p>
        </p:txBody>
      </p:sp>
      <p:sp>
        <p:nvSpPr>
          <p:cNvPr id="7" name="Footer Placeholder 6"/>
          <p:cNvSpPr>
            <a:spLocks noGrp="1"/>
          </p:cNvSpPr>
          <p:nvPr>
            <p:ph type="ftr" sz="quarter" idx="11"/>
          </p:nvPr>
        </p:nvSpPr>
        <p:spPr>
          <a:xfrm>
            <a:off x="3617470" y="5026696"/>
            <a:ext cx="5214635" cy="279400"/>
          </a:xfrm>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188506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398" y="1088740"/>
            <a:ext cx="10463010" cy="3318936"/>
          </a:xfrm>
        </p:spPr>
        <p:txBody>
          <a:bodyPr/>
          <a:lstStyle/>
          <a:p>
            <a:pPr algn="just"/>
            <a:r>
              <a:rPr lang="en-IN" dirty="0" smtClean="0"/>
              <a:t>We have </a:t>
            </a:r>
            <a:r>
              <a:rPr lang="en-IN" dirty="0"/>
              <a:t>bands of allowed energies that the electrons may occupy separated by </a:t>
            </a:r>
            <a:r>
              <a:rPr lang="en-IN" dirty="0" smtClean="0"/>
              <a:t>bands of </a:t>
            </a:r>
            <a:r>
              <a:rPr lang="en-IN" dirty="0"/>
              <a:t>forbidden energies. This energy-band splitting and the formation of allowed </a:t>
            </a:r>
            <a:r>
              <a:rPr lang="en-IN" dirty="0" smtClean="0"/>
              <a:t>and forbidden </a:t>
            </a:r>
            <a:r>
              <a:rPr lang="en-IN" dirty="0"/>
              <a:t>bands is the energy-band theory of single-crystal materials</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stretch>
            <a:fillRect/>
          </a:stretch>
        </p:blipFill>
        <p:spPr>
          <a:xfrm>
            <a:off x="3464417" y="2504480"/>
            <a:ext cx="4634608" cy="3226389"/>
          </a:xfrm>
          <a:prstGeom prst="rect">
            <a:avLst/>
          </a:prstGeom>
        </p:spPr>
      </p:pic>
      <p:sp>
        <p:nvSpPr>
          <p:cNvPr id="6" name="Rectangle 5"/>
          <p:cNvSpPr/>
          <p:nvPr/>
        </p:nvSpPr>
        <p:spPr>
          <a:xfrm>
            <a:off x="4708437" y="665943"/>
            <a:ext cx="2565831" cy="369332"/>
          </a:xfrm>
          <a:prstGeom prst="rect">
            <a:avLst/>
          </a:prstGeom>
        </p:spPr>
        <p:txBody>
          <a:bodyPr wrap="none">
            <a:spAutoFit/>
          </a:bodyPr>
          <a:lstStyle/>
          <a:p>
            <a:r>
              <a:rPr lang="en-IN" b="1" dirty="0">
                <a:solidFill>
                  <a:srgbClr val="FF0000"/>
                </a:solidFill>
              </a:rPr>
              <a:t>Band splitting of silicon</a:t>
            </a:r>
          </a:p>
        </p:txBody>
      </p:sp>
      <p:pic>
        <p:nvPicPr>
          <p:cNvPr id="4098" name="Picture 2" descr="Chem4Kids.com: Silicon: Orbital and Bonding 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27" y="274820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99551"/>
            <a:ext cx="9601196" cy="1303867"/>
          </a:xfrm>
        </p:spPr>
        <p:txBody>
          <a:bodyPr/>
          <a:lstStyle/>
          <a:p>
            <a:r>
              <a:rPr lang="en-IN" dirty="0" smtClean="0"/>
              <a:t>Band </a:t>
            </a:r>
            <a:r>
              <a:rPr lang="en-IN" dirty="0"/>
              <a:t>splitting of silicon</a:t>
            </a:r>
          </a:p>
        </p:txBody>
      </p:sp>
      <p:sp>
        <p:nvSpPr>
          <p:cNvPr id="3" name="Content Placeholder 2"/>
          <p:cNvSpPr>
            <a:spLocks noGrp="1"/>
          </p:cNvSpPr>
          <p:nvPr>
            <p:ph idx="1"/>
          </p:nvPr>
        </p:nvSpPr>
        <p:spPr>
          <a:xfrm>
            <a:off x="831760" y="1359197"/>
            <a:ext cx="10488769" cy="3318936"/>
          </a:xfrm>
        </p:spPr>
        <p:txBody>
          <a:bodyPr>
            <a:normAutofit fontScale="85000" lnSpcReduction="20000"/>
          </a:bodyPr>
          <a:lstStyle/>
          <a:p>
            <a:pPr algn="just"/>
            <a:r>
              <a:rPr lang="en-IN" dirty="0"/>
              <a:t>Ten of the 14 silicon atom electrons occupy deep-lying energy </a:t>
            </a:r>
            <a:r>
              <a:rPr lang="en-IN" dirty="0" smtClean="0"/>
              <a:t>levels close </a:t>
            </a:r>
            <a:r>
              <a:rPr lang="en-IN" dirty="0"/>
              <a:t>to the nucleus. The four remaining valence electrons are relatively </a:t>
            </a:r>
            <a:r>
              <a:rPr lang="en-IN" dirty="0" smtClean="0"/>
              <a:t>weakly bound </a:t>
            </a:r>
            <a:r>
              <a:rPr lang="en-IN" dirty="0"/>
              <a:t>and are the electrons involved in chemical reactions</a:t>
            </a:r>
            <a:r>
              <a:rPr lang="en-IN" dirty="0" smtClean="0"/>
              <a:t>.</a:t>
            </a:r>
          </a:p>
          <a:p>
            <a:pPr algn="just"/>
            <a:endParaRPr lang="en-IN" dirty="0" smtClean="0"/>
          </a:p>
          <a:p>
            <a:pPr algn="just"/>
            <a:r>
              <a:rPr lang="en-IN" dirty="0" smtClean="0"/>
              <a:t>We </a:t>
            </a:r>
            <a:r>
              <a:rPr lang="en-IN" dirty="0"/>
              <a:t>need only consider the </a:t>
            </a:r>
            <a:r>
              <a:rPr lang="en-IN" i="1" dirty="0" smtClean="0"/>
              <a:t>n = </a:t>
            </a:r>
            <a:r>
              <a:rPr lang="en-IN" dirty="0" smtClean="0"/>
              <a:t>3 </a:t>
            </a:r>
            <a:r>
              <a:rPr lang="en-IN" dirty="0"/>
              <a:t>level for the </a:t>
            </a:r>
            <a:r>
              <a:rPr lang="en-IN" dirty="0" smtClean="0"/>
              <a:t>valence </a:t>
            </a:r>
            <a:r>
              <a:rPr lang="en-IN" dirty="0"/>
              <a:t>electrons, since the </a:t>
            </a:r>
            <a:r>
              <a:rPr lang="en-IN" dirty="0" smtClean="0"/>
              <a:t>first </a:t>
            </a:r>
            <a:r>
              <a:rPr lang="en-IN" dirty="0"/>
              <a:t>two energy shells are completely full and are tightly </a:t>
            </a:r>
            <a:r>
              <a:rPr lang="en-IN" dirty="0" smtClean="0"/>
              <a:t>bound to </a:t>
            </a:r>
            <a:r>
              <a:rPr lang="en-IN" dirty="0"/>
              <a:t>the nucleus. </a:t>
            </a:r>
            <a:endParaRPr lang="en-IN" dirty="0" smtClean="0"/>
          </a:p>
          <a:p>
            <a:pPr algn="just"/>
            <a:r>
              <a:rPr lang="en-IN" dirty="0" smtClean="0"/>
              <a:t>The </a:t>
            </a:r>
            <a:r>
              <a:rPr lang="en-IN" dirty="0"/>
              <a:t>3s state </a:t>
            </a:r>
            <a:r>
              <a:rPr lang="en-IN" dirty="0" smtClean="0"/>
              <a:t>corresponds </a:t>
            </a:r>
            <a:r>
              <a:rPr lang="en-IN" dirty="0"/>
              <a:t>to </a:t>
            </a:r>
            <a:r>
              <a:rPr lang="en-IN" i="1" dirty="0"/>
              <a:t>n </a:t>
            </a:r>
            <a:r>
              <a:rPr lang="en-IN" i="1" dirty="0" smtClean="0"/>
              <a:t>= </a:t>
            </a:r>
            <a:r>
              <a:rPr lang="en-IN" dirty="0" smtClean="0"/>
              <a:t>3 </a:t>
            </a:r>
            <a:r>
              <a:rPr lang="en-IN" dirty="0"/>
              <a:t>and </a:t>
            </a:r>
            <a:r>
              <a:rPr lang="en-IN" i="1" dirty="0"/>
              <a:t>l </a:t>
            </a:r>
            <a:r>
              <a:rPr lang="en-IN" i="1" dirty="0" smtClean="0"/>
              <a:t>=</a:t>
            </a:r>
            <a:r>
              <a:rPr lang="en-IN" dirty="0" smtClean="0"/>
              <a:t> </a:t>
            </a:r>
            <a:r>
              <a:rPr lang="en-IN" dirty="0"/>
              <a:t>0 and contains two </a:t>
            </a:r>
            <a:r>
              <a:rPr lang="en-IN" dirty="0" smtClean="0"/>
              <a:t>quantum states </a:t>
            </a:r>
            <a:r>
              <a:rPr lang="en-IN" dirty="0"/>
              <a:t>per atom. This state will contain two electrons at </a:t>
            </a:r>
            <a:r>
              <a:rPr lang="en-IN" i="1" dirty="0"/>
              <a:t>T </a:t>
            </a:r>
            <a:r>
              <a:rPr lang="en-IN" i="1" dirty="0" smtClean="0"/>
              <a:t>=</a:t>
            </a:r>
            <a:r>
              <a:rPr lang="en-IN" dirty="0" smtClean="0"/>
              <a:t> </a:t>
            </a:r>
            <a:r>
              <a:rPr lang="en-IN" dirty="0"/>
              <a:t>0 K. </a:t>
            </a:r>
            <a:endParaRPr lang="en-IN" dirty="0" smtClean="0"/>
          </a:p>
          <a:p>
            <a:pPr algn="just"/>
            <a:r>
              <a:rPr lang="en-IN" dirty="0" smtClean="0"/>
              <a:t>The </a:t>
            </a:r>
            <a:r>
              <a:rPr lang="en-IN" dirty="0"/>
              <a:t>3p </a:t>
            </a:r>
            <a:r>
              <a:rPr lang="en-IN" dirty="0" smtClean="0"/>
              <a:t>state corresponds </a:t>
            </a:r>
            <a:r>
              <a:rPr lang="en-IN" dirty="0"/>
              <a:t>to </a:t>
            </a:r>
            <a:r>
              <a:rPr lang="en-IN" i="1" dirty="0"/>
              <a:t>n </a:t>
            </a:r>
            <a:r>
              <a:rPr lang="en-IN" i="1" dirty="0" smtClean="0"/>
              <a:t>=</a:t>
            </a:r>
            <a:r>
              <a:rPr lang="en-IN" dirty="0" smtClean="0"/>
              <a:t> </a:t>
            </a:r>
            <a:r>
              <a:rPr lang="en-IN" dirty="0"/>
              <a:t>3 and </a:t>
            </a:r>
            <a:r>
              <a:rPr lang="en-IN" i="1" dirty="0"/>
              <a:t>l </a:t>
            </a:r>
            <a:r>
              <a:rPr lang="en-IN" i="1" dirty="0" smtClean="0"/>
              <a:t>= </a:t>
            </a:r>
            <a:r>
              <a:rPr lang="en-IN" dirty="0" smtClean="0"/>
              <a:t>1 </a:t>
            </a:r>
            <a:r>
              <a:rPr lang="en-IN" dirty="0"/>
              <a:t>and contains six quantum states per atom. This </a:t>
            </a:r>
            <a:r>
              <a:rPr lang="en-IN" dirty="0" smtClean="0"/>
              <a:t>state will </a:t>
            </a:r>
            <a:r>
              <a:rPr lang="en-IN" dirty="0"/>
              <a:t>contain the remaining two electrons in the individual silicon atom.</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456060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246" y="1320560"/>
            <a:ext cx="10540283" cy="3318936"/>
          </a:xfrm>
        </p:spPr>
        <p:txBody>
          <a:bodyPr>
            <a:normAutofit fontScale="85000" lnSpcReduction="10000"/>
          </a:bodyPr>
          <a:lstStyle/>
          <a:p>
            <a:pPr algn="just"/>
            <a:r>
              <a:rPr lang="en-IN" dirty="0"/>
              <a:t>As the interatomic distance decreases, the 3s and 3p states interact and overlap.</a:t>
            </a:r>
          </a:p>
          <a:p>
            <a:pPr algn="just"/>
            <a:r>
              <a:rPr lang="en-IN" dirty="0"/>
              <a:t>At the equilibrium interatomic distance, the bands have again split, but now </a:t>
            </a:r>
            <a:r>
              <a:rPr lang="en-IN" dirty="0" smtClean="0"/>
              <a:t>four quantum </a:t>
            </a:r>
            <a:r>
              <a:rPr lang="en-IN" dirty="0"/>
              <a:t>states per atom are in the lower band and four quantum states per atom </a:t>
            </a:r>
            <a:r>
              <a:rPr lang="en-IN" dirty="0" smtClean="0"/>
              <a:t>are in </a:t>
            </a:r>
            <a:r>
              <a:rPr lang="en-IN" dirty="0"/>
              <a:t>the upper band. </a:t>
            </a:r>
            <a:endParaRPr lang="en-IN" dirty="0" smtClean="0"/>
          </a:p>
          <a:p>
            <a:pPr algn="just"/>
            <a:r>
              <a:rPr lang="en-IN" dirty="0" smtClean="0"/>
              <a:t>At </a:t>
            </a:r>
            <a:r>
              <a:rPr lang="en-IN" dirty="0"/>
              <a:t>absolute </a:t>
            </a:r>
            <a:r>
              <a:rPr lang="en-IN" dirty="0" smtClean="0"/>
              <a:t>zero, </a:t>
            </a:r>
            <a:r>
              <a:rPr lang="en-IN" dirty="0"/>
              <a:t>electrons are in the lowest energy </a:t>
            </a:r>
            <a:r>
              <a:rPr lang="en-IN" dirty="0" smtClean="0"/>
              <a:t>state, so </a:t>
            </a:r>
            <a:r>
              <a:rPr lang="en-IN" dirty="0"/>
              <a:t>that all states in the lower band (the valence band) will be full and all states in </a:t>
            </a:r>
            <a:r>
              <a:rPr lang="en-IN" dirty="0" smtClean="0"/>
              <a:t>the </a:t>
            </a:r>
            <a:r>
              <a:rPr lang="en-IN" dirty="0"/>
              <a:t>upper band (the conduction band) will be empty. </a:t>
            </a:r>
            <a:endParaRPr lang="en-IN" dirty="0" smtClean="0"/>
          </a:p>
          <a:p>
            <a:pPr algn="just"/>
            <a:r>
              <a:rPr lang="en-IN" dirty="0" smtClean="0"/>
              <a:t>The </a:t>
            </a:r>
            <a:r>
              <a:rPr lang="en-IN" dirty="0" err="1"/>
              <a:t>bandgap</a:t>
            </a:r>
            <a:r>
              <a:rPr lang="en-IN" dirty="0"/>
              <a:t> energy </a:t>
            </a:r>
            <a:r>
              <a:rPr lang="en-IN" i="1" dirty="0" err="1" smtClean="0"/>
              <a:t>Eg</a:t>
            </a:r>
            <a:r>
              <a:rPr lang="en-IN" i="1" dirty="0" smtClean="0"/>
              <a:t> </a:t>
            </a:r>
            <a:r>
              <a:rPr lang="en-IN" dirty="0" smtClean="0"/>
              <a:t>between the </a:t>
            </a:r>
            <a:r>
              <a:rPr lang="en-IN" dirty="0"/>
              <a:t>top of the valence band and the bottom of the conduction band is the width of </a:t>
            </a:r>
            <a:r>
              <a:rPr lang="en-IN" dirty="0" smtClean="0"/>
              <a:t>the forbidden </a:t>
            </a:r>
            <a:r>
              <a:rPr lang="en-IN" dirty="0"/>
              <a:t>energy band.</a:t>
            </a:r>
          </a:p>
          <a:p>
            <a:pPr algn="just"/>
            <a:r>
              <a:rPr lang="en-IN" dirty="0" smtClean="0"/>
              <a:t>The </a:t>
            </a:r>
            <a:r>
              <a:rPr lang="en-IN" dirty="0"/>
              <a:t>formation of these energy bands is </a:t>
            </a:r>
            <a:r>
              <a:rPr lang="en-IN" dirty="0" smtClean="0"/>
              <a:t>directly related </a:t>
            </a:r>
            <a:r>
              <a:rPr lang="en-IN" dirty="0"/>
              <a:t>to the electrical characteristics of the crystal</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66777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lum bright="-20000" contrast="20000"/>
          </a:blip>
          <a:stretch>
            <a:fillRect/>
          </a:stretch>
        </p:blipFill>
        <p:spPr>
          <a:xfrm>
            <a:off x="1104424" y="2784268"/>
            <a:ext cx="2925530" cy="2603109"/>
          </a:xfrm>
          <a:prstGeom prst="rect">
            <a:avLst/>
          </a:prstGeom>
        </p:spPr>
      </p:pic>
      <p:pic>
        <p:nvPicPr>
          <p:cNvPr id="6" name="Picture 5"/>
          <p:cNvPicPr>
            <a:picLocks noChangeAspect="1"/>
          </p:cNvPicPr>
          <p:nvPr/>
        </p:nvPicPr>
        <p:blipFill>
          <a:blip r:embed="rId3">
            <a:lum bright="-20000" contrast="20000"/>
          </a:blip>
          <a:stretch>
            <a:fillRect/>
          </a:stretch>
        </p:blipFill>
        <p:spPr>
          <a:xfrm>
            <a:off x="4948351" y="2715337"/>
            <a:ext cx="5883565" cy="2740969"/>
          </a:xfrm>
          <a:prstGeom prst="rect">
            <a:avLst/>
          </a:prstGeom>
        </p:spPr>
      </p:pic>
      <p:sp>
        <p:nvSpPr>
          <p:cNvPr id="7" name="Rectangle 6"/>
          <p:cNvSpPr/>
          <p:nvPr/>
        </p:nvSpPr>
        <p:spPr>
          <a:xfrm>
            <a:off x="3829611" y="127646"/>
            <a:ext cx="4352474" cy="369332"/>
          </a:xfrm>
          <a:prstGeom prst="rect">
            <a:avLst/>
          </a:prstGeom>
        </p:spPr>
        <p:txBody>
          <a:bodyPr wrap="none">
            <a:spAutoFit/>
          </a:bodyPr>
          <a:lstStyle/>
          <a:p>
            <a:r>
              <a:rPr lang="en-IN" b="1" dirty="0">
                <a:latin typeface="Times-Bold"/>
              </a:rPr>
              <a:t>The Energy Band and the Bond Model</a:t>
            </a:r>
            <a:endParaRPr lang="en-IN" dirty="0"/>
          </a:p>
        </p:txBody>
      </p:sp>
      <p:sp>
        <p:nvSpPr>
          <p:cNvPr id="8" name="Rectangle 7"/>
          <p:cNvSpPr/>
          <p:nvPr/>
        </p:nvSpPr>
        <p:spPr>
          <a:xfrm>
            <a:off x="781610" y="727428"/>
            <a:ext cx="10693465" cy="1200329"/>
          </a:xfrm>
          <a:prstGeom prst="rect">
            <a:avLst/>
          </a:prstGeom>
        </p:spPr>
        <p:txBody>
          <a:bodyPr wrap="square">
            <a:spAutoFit/>
          </a:bodyPr>
          <a:lstStyle/>
          <a:p>
            <a:pPr marL="285750" indent="-285750" algn="just">
              <a:buFont typeface="Arial" panose="020B0604020202020204" pitchFamily="34" charset="0"/>
              <a:buChar char="•"/>
            </a:pPr>
            <a:r>
              <a:rPr lang="en-IN" b="1" dirty="0">
                <a:latin typeface="Calibri" panose="020F0502020204030204" pitchFamily="34" charset="0"/>
              </a:rPr>
              <a:t>All of the valence electrons schematically </a:t>
            </a:r>
            <a:r>
              <a:rPr lang="en-IN" b="1" dirty="0" smtClean="0">
                <a:latin typeface="Calibri" panose="020F0502020204030204" pitchFamily="34" charset="0"/>
              </a:rPr>
              <a:t>are </a:t>
            </a:r>
            <a:r>
              <a:rPr lang="en-IN" b="1" dirty="0">
                <a:latin typeface="Calibri" panose="020F0502020204030204" pitchFamily="34" charset="0"/>
              </a:rPr>
              <a:t>in the valence band. </a:t>
            </a:r>
            <a:endParaRPr lang="en-IN" b="1" dirty="0" smtClean="0">
              <a:latin typeface="Calibri" panose="020F0502020204030204" pitchFamily="34" charset="0"/>
            </a:endParaRPr>
          </a:p>
          <a:p>
            <a:pPr marL="285750" indent="-285750" algn="just">
              <a:buFont typeface="Arial" panose="020B0604020202020204" pitchFamily="34" charset="0"/>
              <a:buChar char="•"/>
            </a:pPr>
            <a:r>
              <a:rPr lang="en-IN" b="1" dirty="0" smtClean="0">
                <a:latin typeface="Calibri" panose="020F0502020204030204" pitchFamily="34" charset="0"/>
              </a:rPr>
              <a:t>The </a:t>
            </a:r>
            <a:r>
              <a:rPr lang="en-IN" b="1" dirty="0">
                <a:latin typeface="Calibri" panose="020F0502020204030204" pitchFamily="34" charset="0"/>
              </a:rPr>
              <a:t>upper energy band, the conduction band, is </a:t>
            </a:r>
            <a:r>
              <a:rPr lang="en-IN" b="1" dirty="0" smtClean="0">
                <a:latin typeface="Calibri" panose="020F0502020204030204" pitchFamily="34" charset="0"/>
              </a:rPr>
              <a:t>completely empty </a:t>
            </a:r>
            <a:r>
              <a:rPr lang="en-IN" b="1" dirty="0">
                <a:latin typeface="Calibri" panose="020F0502020204030204" pitchFamily="34" charset="0"/>
              </a:rPr>
              <a:t>at T </a:t>
            </a:r>
            <a:r>
              <a:rPr lang="en-IN" b="1" dirty="0" smtClean="0">
                <a:latin typeface="Calibri" panose="020F0502020204030204" pitchFamily="34" charset="0"/>
              </a:rPr>
              <a:t>= </a:t>
            </a:r>
            <a:r>
              <a:rPr lang="en-IN" b="1" dirty="0">
                <a:latin typeface="Calibri" panose="020F0502020204030204" pitchFamily="34" charset="0"/>
              </a:rPr>
              <a:t>0 K. </a:t>
            </a:r>
            <a:endParaRPr lang="en-IN" b="1" dirty="0" smtClean="0">
              <a:latin typeface="Calibri" panose="020F0502020204030204" pitchFamily="34" charset="0"/>
            </a:endParaRPr>
          </a:p>
          <a:p>
            <a:pPr marL="285750" indent="-285750" algn="just">
              <a:buFont typeface="Arial" panose="020B0604020202020204" pitchFamily="34" charset="0"/>
              <a:buChar char="•"/>
            </a:pPr>
            <a:r>
              <a:rPr lang="en-IN" b="1" dirty="0" smtClean="0">
                <a:latin typeface="Calibri" panose="020F0502020204030204" pitchFamily="34" charset="0"/>
              </a:rPr>
              <a:t>As </a:t>
            </a:r>
            <a:r>
              <a:rPr lang="en-IN" b="1" dirty="0">
                <a:latin typeface="Calibri" panose="020F0502020204030204" pitchFamily="34" charset="0"/>
              </a:rPr>
              <a:t>the temperature increases above 0 K, a few valence band electrons may </a:t>
            </a:r>
            <a:r>
              <a:rPr lang="en-IN" b="1" dirty="0" smtClean="0">
                <a:latin typeface="Calibri" panose="020F0502020204030204" pitchFamily="34" charset="0"/>
              </a:rPr>
              <a:t>gain enough </a:t>
            </a:r>
            <a:r>
              <a:rPr lang="en-IN" b="1" dirty="0">
                <a:latin typeface="Calibri" panose="020F0502020204030204" pitchFamily="34" charset="0"/>
              </a:rPr>
              <a:t>thermal energy to break the covalent bond and jump into the </a:t>
            </a:r>
            <a:r>
              <a:rPr lang="en-IN" b="1" dirty="0" smtClean="0">
                <a:latin typeface="Calibri" panose="020F0502020204030204" pitchFamily="34" charset="0"/>
              </a:rPr>
              <a:t>conduction band</a:t>
            </a:r>
            <a:r>
              <a:rPr lang="en-IN" b="1" dirty="0">
                <a:latin typeface="Calibri" panose="020F0502020204030204" pitchFamily="34" charset="0"/>
              </a:rPr>
              <a:t>.</a:t>
            </a:r>
          </a:p>
        </p:txBody>
      </p:sp>
    </p:spTree>
    <p:extLst>
      <p:ext uri="{BB962C8B-B14F-4D97-AF65-F5344CB8AC3E}">
        <p14:creationId xmlns:p14="http://schemas.microsoft.com/office/powerpoint/2010/main" val="3362385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71" y="235157"/>
            <a:ext cx="9601196" cy="1303867"/>
          </a:xfrm>
        </p:spPr>
        <p:txBody>
          <a:bodyPr/>
          <a:lstStyle/>
          <a:p>
            <a:r>
              <a:rPr lang="en-IN" dirty="0" smtClean="0"/>
              <a:t>E-k Diagram</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lum bright="-20000" contrast="20000"/>
          </a:blip>
          <a:stretch>
            <a:fillRect/>
          </a:stretch>
        </p:blipFill>
        <p:spPr>
          <a:xfrm>
            <a:off x="5370617" y="1673598"/>
            <a:ext cx="6027185" cy="3259306"/>
          </a:xfrm>
          <a:prstGeom prst="rect">
            <a:avLst/>
          </a:prstGeom>
        </p:spPr>
      </p:pic>
      <p:sp>
        <p:nvSpPr>
          <p:cNvPr id="6" name="Rectangle 5"/>
          <p:cNvSpPr/>
          <p:nvPr/>
        </p:nvSpPr>
        <p:spPr>
          <a:xfrm>
            <a:off x="794197" y="2461350"/>
            <a:ext cx="4408868" cy="2585323"/>
          </a:xfrm>
          <a:prstGeom prst="rect">
            <a:avLst/>
          </a:prstGeom>
        </p:spPr>
        <p:txBody>
          <a:bodyPr wrap="square">
            <a:spAutoFit/>
          </a:bodyPr>
          <a:lstStyle/>
          <a:p>
            <a:pPr marL="285750" indent="-285750" algn="just">
              <a:buFont typeface="Arial" panose="020B0604020202020204" pitchFamily="34" charset="0"/>
              <a:buChar char="•"/>
            </a:pPr>
            <a:r>
              <a:rPr lang="en-IN" dirty="0">
                <a:latin typeface="Calibri" panose="020F0502020204030204" pitchFamily="34" charset="0"/>
              </a:rPr>
              <a:t>The energy states in the valence band are completely full and the states </a:t>
            </a:r>
            <a:r>
              <a:rPr lang="en-IN" dirty="0" smtClean="0">
                <a:latin typeface="Calibri" panose="020F0502020204030204" pitchFamily="34" charset="0"/>
              </a:rPr>
              <a:t>in the </a:t>
            </a:r>
            <a:r>
              <a:rPr lang="en-IN" dirty="0">
                <a:latin typeface="Calibri" panose="020F0502020204030204" pitchFamily="34" charset="0"/>
              </a:rPr>
              <a:t>conduction band are empty. </a:t>
            </a:r>
            <a:endParaRPr lang="en-IN" dirty="0" smtClean="0">
              <a:latin typeface="Calibri" panose="020F0502020204030204" pitchFamily="34" charset="0"/>
            </a:endParaRPr>
          </a:p>
          <a:p>
            <a:pPr marL="285750" indent="-285750" algn="just">
              <a:buFont typeface="Arial" panose="020B0604020202020204" pitchFamily="34" charset="0"/>
              <a:buChar char="•"/>
            </a:pPr>
            <a:endParaRPr lang="en-IN" dirty="0">
              <a:latin typeface="Calibri" panose="020F0502020204030204" pitchFamily="34" charset="0"/>
            </a:endParaRPr>
          </a:p>
          <a:p>
            <a:pPr marL="285750" indent="-285750" algn="just">
              <a:buFont typeface="Arial" panose="020B0604020202020204" pitchFamily="34" charset="0"/>
              <a:buChar char="•"/>
            </a:pPr>
            <a:r>
              <a:rPr lang="en-IN" dirty="0" smtClean="0">
                <a:latin typeface="Calibri" panose="020F0502020204030204" pitchFamily="34" charset="0"/>
              </a:rPr>
              <a:t>Figure </a:t>
            </a:r>
            <a:r>
              <a:rPr lang="en-IN" dirty="0">
                <a:latin typeface="Calibri" panose="020F0502020204030204" pitchFamily="34" charset="0"/>
              </a:rPr>
              <a:t>3.14b shows these same bands for T </a:t>
            </a:r>
            <a:r>
              <a:rPr lang="en-IN" dirty="0" smtClean="0">
                <a:latin typeface="Calibri" panose="020F0502020204030204" pitchFamily="34" charset="0"/>
              </a:rPr>
              <a:t>&gt; </a:t>
            </a:r>
            <a:r>
              <a:rPr lang="en-IN" dirty="0">
                <a:latin typeface="Calibri" panose="020F0502020204030204" pitchFamily="34" charset="0"/>
              </a:rPr>
              <a:t>0 </a:t>
            </a:r>
            <a:r>
              <a:rPr lang="en-IN" dirty="0" smtClean="0">
                <a:latin typeface="Calibri" panose="020F0502020204030204" pitchFamily="34" charset="0"/>
              </a:rPr>
              <a:t>K, in </a:t>
            </a:r>
            <a:r>
              <a:rPr lang="en-IN" dirty="0">
                <a:latin typeface="Calibri" panose="020F0502020204030204" pitchFamily="34" charset="0"/>
              </a:rPr>
              <a:t>which some electrons have gained enough energy to jump to the conduction </a:t>
            </a:r>
            <a:r>
              <a:rPr lang="en-IN" dirty="0" smtClean="0">
                <a:latin typeface="Calibri" panose="020F0502020204030204" pitchFamily="34" charset="0"/>
              </a:rPr>
              <a:t>band and </a:t>
            </a:r>
            <a:r>
              <a:rPr lang="en-IN" dirty="0">
                <a:latin typeface="Calibri" panose="020F0502020204030204" pitchFamily="34" charset="0"/>
              </a:rPr>
              <a:t>have left empty states in the valence band.</a:t>
            </a:r>
          </a:p>
        </p:txBody>
      </p:sp>
    </p:spTree>
    <p:extLst>
      <p:ext uri="{BB962C8B-B14F-4D97-AF65-F5344CB8AC3E}">
        <p14:creationId xmlns:p14="http://schemas.microsoft.com/office/powerpoint/2010/main" val="178516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4515256" y="823106"/>
            <a:ext cx="2775119" cy="369332"/>
          </a:xfrm>
          <a:prstGeom prst="rect">
            <a:avLst/>
          </a:prstGeom>
        </p:spPr>
        <p:txBody>
          <a:bodyPr wrap="none">
            <a:spAutoFit/>
          </a:bodyPr>
          <a:lstStyle/>
          <a:p>
            <a:r>
              <a:rPr lang="en-IN" b="1" dirty="0">
                <a:latin typeface="Times-Bold"/>
              </a:rPr>
              <a:t>Electron Effective Mass</a:t>
            </a:r>
            <a:endParaRPr lang="en-IN" dirty="0"/>
          </a:p>
        </p:txBody>
      </p:sp>
      <p:sp>
        <p:nvSpPr>
          <p:cNvPr id="6" name="Rectangle 5"/>
          <p:cNvSpPr/>
          <p:nvPr/>
        </p:nvSpPr>
        <p:spPr>
          <a:xfrm>
            <a:off x="871934" y="1200523"/>
            <a:ext cx="10538747" cy="3693319"/>
          </a:xfrm>
          <a:prstGeom prst="rect">
            <a:avLst/>
          </a:prstGeom>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rPr>
              <a:t>The movement of an electron in a lattice </a:t>
            </a:r>
            <a:r>
              <a:rPr lang="en-IN" dirty="0" smtClean="0">
                <a:latin typeface="Calibri" panose="020F0502020204030204" pitchFamily="34" charset="0"/>
              </a:rPr>
              <a:t>will be </a:t>
            </a:r>
            <a:r>
              <a:rPr lang="en-IN" dirty="0">
                <a:latin typeface="Calibri" panose="020F0502020204030204" pitchFamily="34" charset="0"/>
              </a:rPr>
              <a:t>different from that </a:t>
            </a:r>
            <a:r>
              <a:rPr lang="en-IN" dirty="0" smtClean="0">
                <a:latin typeface="Calibri" panose="020F0502020204030204" pitchFamily="34" charset="0"/>
              </a:rPr>
              <a:t>of an </a:t>
            </a:r>
            <a:r>
              <a:rPr lang="en-IN" dirty="0">
                <a:latin typeface="Calibri" panose="020F0502020204030204" pitchFamily="34" charset="0"/>
              </a:rPr>
              <a:t>electron in free space</a:t>
            </a:r>
            <a:r>
              <a:rPr lang="en-IN" dirty="0" smtClean="0">
                <a:latin typeface="Calibri" panose="020F0502020204030204" pitchFamily="34" charset="0"/>
              </a:rPr>
              <a:t>.</a:t>
            </a:r>
          </a:p>
          <a:p>
            <a:pPr marL="285750" indent="-285750">
              <a:buFont typeface="Arial" panose="020B0604020202020204" pitchFamily="34" charset="0"/>
              <a:buChar char="•"/>
            </a:pPr>
            <a:r>
              <a:rPr lang="en-IN" dirty="0" smtClean="0">
                <a:latin typeface="Calibri" panose="020F0502020204030204" pitchFamily="34" charset="0"/>
              </a:rPr>
              <a:t>In </a:t>
            </a:r>
            <a:r>
              <a:rPr lang="en-IN" dirty="0">
                <a:latin typeface="Calibri" panose="020F0502020204030204" pitchFamily="34" charset="0"/>
              </a:rPr>
              <a:t>addition to an externally applied force, there are </a:t>
            </a:r>
            <a:r>
              <a:rPr lang="en-IN" dirty="0" smtClean="0">
                <a:latin typeface="Calibri" panose="020F0502020204030204" pitchFamily="34" charset="0"/>
              </a:rPr>
              <a:t>internal forces </a:t>
            </a:r>
            <a:r>
              <a:rPr lang="en-IN" dirty="0">
                <a:latin typeface="Calibri" panose="020F0502020204030204" pitchFamily="34" charset="0"/>
              </a:rPr>
              <a:t>in the crystal </a:t>
            </a:r>
            <a:r>
              <a:rPr lang="en-IN" dirty="0" smtClean="0">
                <a:latin typeface="Calibri" panose="020F0502020204030204" pitchFamily="34" charset="0"/>
              </a:rPr>
              <a:t>which </a:t>
            </a:r>
            <a:r>
              <a:rPr lang="en-IN" dirty="0">
                <a:latin typeface="Calibri" panose="020F0502020204030204" pitchFamily="34" charset="0"/>
              </a:rPr>
              <a:t>will </a:t>
            </a:r>
            <a:r>
              <a:rPr lang="en-IN" dirty="0" smtClean="0">
                <a:latin typeface="Calibri" panose="020F0502020204030204" pitchFamily="34" charset="0"/>
              </a:rPr>
              <a:t>influence </a:t>
            </a:r>
            <a:r>
              <a:rPr lang="en-IN" dirty="0">
                <a:latin typeface="Calibri" panose="020F0502020204030204" pitchFamily="34" charset="0"/>
              </a:rPr>
              <a:t>the motion of electrons in the lattice</a:t>
            </a:r>
            <a:r>
              <a:rPr lang="en-IN" dirty="0" smtClean="0">
                <a:latin typeface="Calibri" panose="020F0502020204030204" pitchFamily="34" charset="0"/>
              </a:rPr>
              <a:t>.</a:t>
            </a:r>
            <a:endParaRPr lang="en-IN" dirty="0">
              <a:latin typeface="Calibri" panose="020F0502020204030204" pitchFamily="34" charset="0"/>
            </a:endParaRPr>
          </a:p>
          <a:p>
            <a:r>
              <a:rPr lang="en-IN" i="1" dirty="0" smtClean="0">
                <a:latin typeface="Calibri" panose="020F0502020204030204" pitchFamily="34" charset="0"/>
              </a:rPr>
              <a:t>	</a:t>
            </a:r>
            <a:r>
              <a:rPr lang="en-IN" i="1" dirty="0" err="1" smtClean="0">
                <a:latin typeface="Calibri" panose="020F0502020204030204" pitchFamily="34" charset="0"/>
              </a:rPr>
              <a:t>F</a:t>
            </a:r>
            <a:r>
              <a:rPr lang="en-IN" dirty="0" err="1" smtClean="0">
                <a:latin typeface="Calibri" panose="020F0502020204030204" pitchFamily="34" charset="0"/>
              </a:rPr>
              <a:t>total</a:t>
            </a:r>
            <a:r>
              <a:rPr lang="en-IN" dirty="0" smtClean="0">
                <a:latin typeface="Calibri" panose="020F0502020204030204" pitchFamily="34" charset="0"/>
              </a:rPr>
              <a:t> = </a:t>
            </a:r>
            <a:r>
              <a:rPr lang="en-IN" i="1" dirty="0" err="1">
                <a:latin typeface="Calibri" panose="020F0502020204030204" pitchFamily="34" charset="0"/>
              </a:rPr>
              <a:t>F</a:t>
            </a:r>
            <a:r>
              <a:rPr lang="en-IN" dirty="0" err="1">
                <a:latin typeface="Calibri" panose="020F0502020204030204" pitchFamily="34" charset="0"/>
              </a:rPr>
              <a:t>ext</a:t>
            </a:r>
            <a:r>
              <a:rPr lang="en-IN" dirty="0">
                <a:latin typeface="Calibri" panose="020F0502020204030204" pitchFamily="34" charset="0"/>
              </a:rPr>
              <a:t> </a:t>
            </a:r>
            <a:r>
              <a:rPr lang="en-IN" dirty="0" smtClean="0">
                <a:latin typeface="Calibri" panose="020F0502020204030204" pitchFamily="34" charset="0"/>
              </a:rPr>
              <a:t>+ </a:t>
            </a:r>
            <a:r>
              <a:rPr lang="en-IN" i="1" dirty="0" err="1">
                <a:latin typeface="Calibri" panose="020F0502020204030204" pitchFamily="34" charset="0"/>
              </a:rPr>
              <a:t>F</a:t>
            </a:r>
            <a:r>
              <a:rPr lang="en-IN" dirty="0" err="1">
                <a:latin typeface="Calibri" panose="020F0502020204030204" pitchFamily="34" charset="0"/>
              </a:rPr>
              <a:t>int</a:t>
            </a:r>
            <a:r>
              <a:rPr lang="en-IN" dirty="0">
                <a:latin typeface="Calibri" panose="020F0502020204030204" pitchFamily="34" charset="0"/>
              </a:rPr>
              <a:t> </a:t>
            </a:r>
            <a:r>
              <a:rPr lang="en-IN" dirty="0" smtClean="0">
                <a:latin typeface="Calibri" panose="020F0502020204030204" pitchFamily="34" charset="0"/>
              </a:rPr>
              <a:t>= </a:t>
            </a:r>
            <a:r>
              <a:rPr lang="en-IN" i="1" dirty="0">
                <a:latin typeface="Calibri" panose="020F0502020204030204" pitchFamily="34" charset="0"/>
              </a:rPr>
              <a:t>ma</a:t>
            </a:r>
            <a:endParaRPr lang="en-IN" dirty="0" smtClean="0">
              <a:latin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rPr>
              <a:t>where </a:t>
            </a:r>
            <a:r>
              <a:rPr lang="en-IN" i="1" dirty="0" err="1" smtClean="0">
                <a:latin typeface="Calibri" panose="020F0502020204030204" pitchFamily="34" charset="0"/>
              </a:rPr>
              <a:t>F</a:t>
            </a:r>
            <a:r>
              <a:rPr lang="en-IN" dirty="0" err="1" smtClean="0">
                <a:latin typeface="Calibri" panose="020F0502020204030204" pitchFamily="34" charset="0"/>
              </a:rPr>
              <a:t>total</a:t>
            </a:r>
            <a:r>
              <a:rPr lang="en-IN" dirty="0" smtClean="0">
                <a:latin typeface="Calibri" panose="020F0502020204030204" pitchFamily="34" charset="0"/>
              </a:rPr>
              <a:t> </a:t>
            </a:r>
            <a:r>
              <a:rPr lang="en-IN" dirty="0">
                <a:latin typeface="Calibri" panose="020F0502020204030204" pitchFamily="34" charset="0"/>
              </a:rPr>
              <a:t>, </a:t>
            </a:r>
            <a:r>
              <a:rPr lang="en-IN" i="1" dirty="0" err="1" smtClean="0">
                <a:latin typeface="Calibri" panose="020F0502020204030204" pitchFamily="34" charset="0"/>
              </a:rPr>
              <a:t>F</a:t>
            </a:r>
            <a:r>
              <a:rPr lang="en-IN" dirty="0" err="1" smtClean="0">
                <a:latin typeface="Calibri" panose="020F0502020204030204" pitchFamily="34" charset="0"/>
              </a:rPr>
              <a:t>ext</a:t>
            </a:r>
            <a:r>
              <a:rPr lang="en-IN" dirty="0" smtClean="0">
                <a:latin typeface="Calibri" panose="020F0502020204030204" pitchFamily="34" charset="0"/>
              </a:rPr>
              <a:t> </a:t>
            </a:r>
            <a:r>
              <a:rPr lang="en-IN" dirty="0">
                <a:latin typeface="Calibri" panose="020F0502020204030204" pitchFamily="34" charset="0"/>
              </a:rPr>
              <a:t>, and </a:t>
            </a:r>
            <a:r>
              <a:rPr lang="en-IN" i="1" dirty="0" err="1" smtClean="0">
                <a:latin typeface="Calibri" panose="020F0502020204030204" pitchFamily="34" charset="0"/>
              </a:rPr>
              <a:t>F</a:t>
            </a:r>
            <a:r>
              <a:rPr lang="en-IN" dirty="0" err="1" smtClean="0">
                <a:latin typeface="Calibri" panose="020F0502020204030204" pitchFamily="34" charset="0"/>
              </a:rPr>
              <a:t>int</a:t>
            </a:r>
            <a:r>
              <a:rPr lang="en-IN" dirty="0" smtClean="0">
                <a:latin typeface="Calibri" panose="020F0502020204030204" pitchFamily="34" charset="0"/>
              </a:rPr>
              <a:t> </a:t>
            </a:r>
            <a:r>
              <a:rPr lang="en-IN" dirty="0">
                <a:latin typeface="Calibri" panose="020F0502020204030204" pitchFamily="34" charset="0"/>
              </a:rPr>
              <a:t>are the total force, the externally applied force, and </a:t>
            </a:r>
            <a:r>
              <a:rPr lang="en-IN" dirty="0" smtClean="0">
                <a:latin typeface="Calibri" panose="020F0502020204030204" pitchFamily="34" charset="0"/>
              </a:rPr>
              <a:t>the internal </a:t>
            </a:r>
            <a:r>
              <a:rPr lang="en-IN" dirty="0">
                <a:latin typeface="Calibri" panose="020F0502020204030204" pitchFamily="34" charset="0"/>
              </a:rPr>
              <a:t>forces, respectively, acting on a particle in a crystal. The parameter </a:t>
            </a:r>
            <a:r>
              <a:rPr lang="en-IN" i="1" dirty="0">
                <a:latin typeface="Calibri" panose="020F0502020204030204" pitchFamily="34" charset="0"/>
              </a:rPr>
              <a:t>a </a:t>
            </a:r>
            <a:r>
              <a:rPr lang="en-IN" dirty="0">
                <a:latin typeface="Calibri" panose="020F0502020204030204" pitchFamily="34" charset="0"/>
              </a:rPr>
              <a:t>is </a:t>
            </a:r>
            <a:r>
              <a:rPr lang="en-IN" dirty="0" smtClean="0">
                <a:latin typeface="Calibri" panose="020F0502020204030204" pitchFamily="34" charset="0"/>
              </a:rPr>
              <a:t>the acceleration </a:t>
            </a:r>
            <a:r>
              <a:rPr lang="en-IN" dirty="0">
                <a:latin typeface="Calibri" panose="020F0502020204030204" pitchFamily="34" charset="0"/>
              </a:rPr>
              <a:t>and </a:t>
            </a:r>
            <a:r>
              <a:rPr lang="en-IN" i="1" dirty="0">
                <a:latin typeface="Calibri" panose="020F0502020204030204" pitchFamily="34" charset="0"/>
              </a:rPr>
              <a:t>m </a:t>
            </a:r>
            <a:r>
              <a:rPr lang="en-IN" dirty="0">
                <a:latin typeface="Calibri" panose="020F0502020204030204" pitchFamily="34" charset="0"/>
              </a:rPr>
              <a:t>is the rest mass of the particle.</a:t>
            </a:r>
          </a:p>
          <a:p>
            <a:pPr marL="285750" indent="-285750">
              <a:buFont typeface="Arial" panose="020B0604020202020204" pitchFamily="34" charset="0"/>
              <a:buChar char="•"/>
            </a:pPr>
            <a:r>
              <a:rPr lang="en-IN" dirty="0">
                <a:latin typeface="Calibri" panose="020F0502020204030204" pitchFamily="34" charset="0"/>
              </a:rPr>
              <a:t>Since it is </a:t>
            </a:r>
            <a:r>
              <a:rPr lang="en-IN" dirty="0" smtClean="0">
                <a:latin typeface="Calibri" panose="020F0502020204030204" pitchFamily="34" charset="0"/>
              </a:rPr>
              <a:t>difficult </a:t>
            </a:r>
            <a:r>
              <a:rPr lang="en-IN" dirty="0">
                <a:latin typeface="Calibri" panose="020F0502020204030204" pitchFamily="34" charset="0"/>
              </a:rPr>
              <a:t>to take into account all of the internal forces, we will write </a:t>
            </a:r>
            <a:r>
              <a:rPr lang="en-IN" dirty="0" smtClean="0">
                <a:latin typeface="Calibri" panose="020F0502020204030204" pitchFamily="34" charset="0"/>
              </a:rPr>
              <a:t>the equation</a:t>
            </a:r>
            <a:endParaRPr lang="en-IN" dirty="0">
              <a:latin typeface="Calibri" panose="020F0502020204030204" pitchFamily="34" charset="0"/>
            </a:endParaRPr>
          </a:p>
          <a:p>
            <a:r>
              <a:rPr lang="en-IN" i="1" dirty="0" smtClean="0">
                <a:latin typeface="Calibri" panose="020F0502020204030204" pitchFamily="34" charset="0"/>
              </a:rPr>
              <a:t>	</a:t>
            </a:r>
            <a:r>
              <a:rPr lang="en-IN" i="1" dirty="0" err="1" smtClean="0">
                <a:latin typeface="Calibri" panose="020F0502020204030204" pitchFamily="34" charset="0"/>
              </a:rPr>
              <a:t>F</a:t>
            </a:r>
            <a:r>
              <a:rPr lang="en-IN" dirty="0" err="1" smtClean="0">
                <a:latin typeface="Calibri" panose="020F0502020204030204" pitchFamily="34" charset="0"/>
              </a:rPr>
              <a:t>ext</a:t>
            </a:r>
            <a:r>
              <a:rPr lang="en-IN" dirty="0" smtClean="0">
                <a:latin typeface="Calibri" panose="020F0502020204030204" pitchFamily="34" charset="0"/>
              </a:rPr>
              <a:t> = </a:t>
            </a:r>
            <a:r>
              <a:rPr lang="en-IN" i="1" dirty="0" smtClean="0">
                <a:latin typeface="Calibri" panose="020F0502020204030204" pitchFamily="34" charset="0"/>
              </a:rPr>
              <a:t>m</a:t>
            </a:r>
            <a:r>
              <a:rPr lang="en-IN" dirty="0" smtClean="0">
                <a:latin typeface="Calibri" panose="020F0502020204030204" pitchFamily="34" charset="0"/>
              </a:rPr>
              <a:t>*</a:t>
            </a:r>
            <a:r>
              <a:rPr lang="en-IN" i="1" dirty="0" smtClean="0">
                <a:latin typeface="Calibri" panose="020F0502020204030204" pitchFamily="34" charset="0"/>
              </a:rPr>
              <a:t>a</a:t>
            </a:r>
          </a:p>
          <a:p>
            <a:pPr marL="285750" indent="-285750">
              <a:buFont typeface="Arial" panose="020B0604020202020204" pitchFamily="34" charset="0"/>
              <a:buChar char="•"/>
            </a:pPr>
            <a:r>
              <a:rPr lang="en-IN" dirty="0" smtClean="0">
                <a:latin typeface="Calibri" panose="020F0502020204030204" pitchFamily="34" charset="0"/>
              </a:rPr>
              <a:t>where </a:t>
            </a:r>
            <a:r>
              <a:rPr lang="en-IN" dirty="0">
                <a:latin typeface="Calibri" panose="020F0502020204030204" pitchFamily="34" charset="0"/>
              </a:rPr>
              <a:t>the acceleration </a:t>
            </a:r>
            <a:r>
              <a:rPr lang="en-IN" i="1" dirty="0">
                <a:latin typeface="Calibri" panose="020F0502020204030204" pitchFamily="34" charset="0"/>
              </a:rPr>
              <a:t>a </a:t>
            </a:r>
            <a:r>
              <a:rPr lang="en-IN" dirty="0">
                <a:latin typeface="Calibri" panose="020F0502020204030204" pitchFamily="34" charset="0"/>
              </a:rPr>
              <a:t>is now directly related to the external force. The </a:t>
            </a:r>
            <a:r>
              <a:rPr lang="en-IN" dirty="0" smtClean="0">
                <a:latin typeface="Calibri" panose="020F0502020204030204" pitchFamily="34" charset="0"/>
              </a:rPr>
              <a:t>parameter </a:t>
            </a:r>
            <a:r>
              <a:rPr lang="en-IN" i="1" dirty="0" smtClean="0">
                <a:latin typeface="Calibri" panose="020F0502020204030204" pitchFamily="34" charset="0"/>
              </a:rPr>
              <a:t>m</a:t>
            </a:r>
            <a:r>
              <a:rPr lang="en-IN" dirty="0" smtClean="0">
                <a:latin typeface="Calibri" panose="020F0502020204030204" pitchFamily="34" charset="0"/>
              </a:rPr>
              <a:t>*, </a:t>
            </a:r>
            <a:r>
              <a:rPr lang="en-IN" dirty="0">
                <a:latin typeface="Calibri" panose="020F0502020204030204" pitchFamily="34" charset="0"/>
              </a:rPr>
              <a:t>called the </a:t>
            </a:r>
            <a:r>
              <a:rPr lang="en-IN" i="1" dirty="0">
                <a:latin typeface="Calibri" panose="020F0502020204030204" pitchFamily="34" charset="0"/>
              </a:rPr>
              <a:t>effective mass, </a:t>
            </a:r>
            <a:r>
              <a:rPr lang="en-IN" dirty="0">
                <a:latin typeface="Calibri" panose="020F0502020204030204" pitchFamily="34" charset="0"/>
              </a:rPr>
              <a:t>takes into account the particle mass and also takes </a:t>
            </a:r>
            <a:r>
              <a:rPr lang="en-IN" dirty="0" smtClean="0">
                <a:latin typeface="Calibri" panose="020F0502020204030204" pitchFamily="34" charset="0"/>
              </a:rPr>
              <a:t>into account </a:t>
            </a:r>
            <a:r>
              <a:rPr lang="en-IN" dirty="0">
                <a:latin typeface="Calibri" panose="020F0502020204030204" pitchFamily="34" charset="0"/>
              </a:rPr>
              <a:t>the effect of the internal forces</a:t>
            </a:r>
            <a:r>
              <a:rPr lang="en-IN" dirty="0" smtClean="0">
                <a:latin typeface="Calibri" panose="020F0502020204030204" pitchFamily="34" charset="0"/>
              </a:rPr>
              <a:t>.</a:t>
            </a:r>
          </a:p>
          <a:p>
            <a:pPr lvl="1"/>
            <a:r>
              <a:rPr lang="en-IN" i="1" dirty="0" smtClean="0">
                <a:latin typeface="Calibri" panose="020F0502020204030204" pitchFamily="34" charset="0"/>
              </a:rPr>
              <a:t>	m</a:t>
            </a:r>
            <a:r>
              <a:rPr lang="en-IN" dirty="0" smtClean="0">
                <a:latin typeface="Calibri" panose="020F0502020204030204" pitchFamily="34" charset="0"/>
              </a:rPr>
              <a:t>*</a:t>
            </a:r>
            <a:r>
              <a:rPr lang="en-IN" i="1" dirty="0" smtClean="0">
                <a:latin typeface="Calibri" panose="020F0502020204030204" pitchFamily="34" charset="0"/>
              </a:rPr>
              <a:t>a = -</a:t>
            </a:r>
            <a:r>
              <a:rPr lang="en-IN" i="1" dirty="0" err="1" smtClean="0">
                <a:latin typeface="Calibri" panose="020F0502020204030204" pitchFamily="34" charset="0"/>
              </a:rPr>
              <a:t>e</a:t>
            </a:r>
            <a:r>
              <a:rPr lang="en-IN" dirty="0" err="1" smtClean="0">
                <a:latin typeface="Calibri" panose="020F0502020204030204" pitchFamily="34" charset="0"/>
              </a:rPr>
              <a:t>E</a:t>
            </a:r>
            <a:endParaRPr lang="en-IN" dirty="0">
              <a:latin typeface="Calibri" panose="020F0502020204030204" pitchFamily="34" charset="0"/>
            </a:endParaRPr>
          </a:p>
        </p:txBody>
      </p:sp>
    </p:spTree>
    <p:extLst>
      <p:ext uri="{BB962C8B-B14F-4D97-AF65-F5344CB8AC3E}">
        <p14:creationId xmlns:p14="http://schemas.microsoft.com/office/powerpoint/2010/main" val="1345035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96521"/>
            <a:ext cx="9601196" cy="1303867"/>
          </a:xfrm>
        </p:spPr>
        <p:txBody>
          <a:bodyPr/>
          <a:lstStyle/>
          <a:p>
            <a:r>
              <a:rPr lang="en-IN" b="1" dirty="0"/>
              <a:t>Metals, Insulators, and Semiconductors</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8" name="Rectangle 7"/>
          <p:cNvSpPr/>
          <p:nvPr/>
        </p:nvSpPr>
        <p:spPr>
          <a:xfrm>
            <a:off x="4001037" y="1227158"/>
            <a:ext cx="7362464" cy="4247317"/>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FF0000"/>
                </a:solidFill>
                <a:latin typeface="Times-Roman"/>
              </a:rPr>
              <a:t>Figure a</a:t>
            </a:r>
            <a:r>
              <a:rPr lang="en-IN" dirty="0" smtClean="0">
                <a:latin typeface="Times-Roman"/>
              </a:rPr>
              <a:t> shows </a:t>
            </a:r>
            <a:r>
              <a:rPr lang="en-IN" dirty="0">
                <a:latin typeface="Times-Roman"/>
              </a:rPr>
              <a:t>an allowed energy band that is completely empty of electrons. If an </a:t>
            </a:r>
            <a:r>
              <a:rPr lang="en-IN" dirty="0" smtClean="0">
                <a:latin typeface="Times-Roman"/>
              </a:rPr>
              <a:t>electric field </a:t>
            </a:r>
            <a:r>
              <a:rPr lang="en-IN" dirty="0">
                <a:latin typeface="Times-Roman"/>
              </a:rPr>
              <a:t>is applied, there are no particles to move, so there will be no current. </a:t>
            </a:r>
            <a:endParaRPr lang="en-IN" dirty="0" smtClean="0">
              <a:latin typeface="Times-Roman"/>
            </a:endParaRPr>
          </a:p>
          <a:p>
            <a:pPr marL="285750" indent="-285750" algn="just">
              <a:buFont typeface="Arial" panose="020B0604020202020204" pitchFamily="34" charset="0"/>
              <a:buChar char="•"/>
            </a:pPr>
            <a:r>
              <a:rPr lang="en-IN" dirty="0" smtClean="0">
                <a:solidFill>
                  <a:srgbClr val="FF0000"/>
                </a:solidFill>
                <a:latin typeface="Times-Roman"/>
              </a:rPr>
              <a:t>Figure b</a:t>
            </a:r>
            <a:r>
              <a:rPr lang="en-IN" dirty="0" smtClean="0">
                <a:latin typeface="Times-Roman"/>
              </a:rPr>
              <a:t> shows </a:t>
            </a:r>
            <a:r>
              <a:rPr lang="en-IN" dirty="0">
                <a:latin typeface="Times-Roman"/>
              </a:rPr>
              <a:t>another allowed energy band whose energy states are </a:t>
            </a:r>
            <a:r>
              <a:rPr lang="en-IN" dirty="0" smtClean="0">
                <a:latin typeface="Times-Roman"/>
              </a:rPr>
              <a:t>completely full </a:t>
            </a:r>
            <a:r>
              <a:rPr lang="en-IN" dirty="0">
                <a:latin typeface="Times-Roman"/>
              </a:rPr>
              <a:t>of electrons. </a:t>
            </a:r>
            <a:r>
              <a:rPr lang="en-IN" dirty="0" smtClean="0">
                <a:latin typeface="Times-Roman"/>
              </a:rPr>
              <a:t>A completely </a:t>
            </a:r>
            <a:r>
              <a:rPr lang="en-IN" dirty="0">
                <a:latin typeface="Times-Roman"/>
              </a:rPr>
              <a:t>full energy </a:t>
            </a:r>
            <a:r>
              <a:rPr lang="en-IN" dirty="0" smtClean="0">
                <a:latin typeface="Times-Roman"/>
              </a:rPr>
              <a:t>band will </a:t>
            </a:r>
            <a:r>
              <a:rPr lang="en-IN" dirty="0">
                <a:latin typeface="Times-Roman"/>
              </a:rPr>
              <a:t>also not give rise to a current. </a:t>
            </a:r>
            <a:endParaRPr lang="en-IN" dirty="0" smtClean="0">
              <a:latin typeface="Times-Roman"/>
            </a:endParaRPr>
          </a:p>
          <a:p>
            <a:pPr marL="285750" indent="-285750" algn="just">
              <a:buFont typeface="Arial" panose="020B0604020202020204" pitchFamily="34" charset="0"/>
              <a:buChar char="•"/>
            </a:pPr>
            <a:r>
              <a:rPr lang="en-IN" dirty="0" smtClean="0">
                <a:latin typeface="Times-Roman"/>
              </a:rPr>
              <a:t>A </a:t>
            </a:r>
            <a:r>
              <a:rPr lang="en-IN" dirty="0">
                <a:latin typeface="Times-Roman"/>
              </a:rPr>
              <a:t>material that has energy bands either </a:t>
            </a:r>
            <a:r>
              <a:rPr lang="en-IN" dirty="0" smtClean="0">
                <a:latin typeface="Times-Roman"/>
              </a:rPr>
              <a:t>completely empty </a:t>
            </a:r>
            <a:r>
              <a:rPr lang="en-IN" dirty="0">
                <a:latin typeface="Times-Roman"/>
              </a:rPr>
              <a:t>or completely full is an insulator. </a:t>
            </a:r>
            <a:r>
              <a:rPr lang="en-IN" dirty="0" smtClean="0">
                <a:latin typeface="Times-Roman"/>
              </a:rPr>
              <a:t>There </a:t>
            </a:r>
            <a:r>
              <a:rPr lang="en-IN" dirty="0">
                <a:latin typeface="Times-Roman"/>
              </a:rPr>
              <a:t>are essentially </a:t>
            </a:r>
            <a:r>
              <a:rPr lang="en-IN" dirty="0" smtClean="0">
                <a:latin typeface="Times-Roman"/>
              </a:rPr>
              <a:t>no charged </a:t>
            </a:r>
            <a:r>
              <a:rPr lang="en-IN" dirty="0">
                <a:latin typeface="Times-Roman"/>
              </a:rPr>
              <a:t>particles that can contribute to a drift current. </a:t>
            </a:r>
            <a:endParaRPr lang="en-IN" dirty="0" smtClean="0">
              <a:latin typeface="Times-Roman"/>
            </a:endParaRPr>
          </a:p>
          <a:p>
            <a:pPr marL="285750" indent="-285750" algn="just">
              <a:buFont typeface="Arial" panose="020B0604020202020204" pitchFamily="34" charset="0"/>
              <a:buChar char="•"/>
            </a:pPr>
            <a:r>
              <a:rPr lang="en-IN" dirty="0" smtClean="0">
                <a:latin typeface="Times-Roman"/>
              </a:rPr>
              <a:t>The </a:t>
            </a:r>
            <a:r>
              <a:rPr lang="en-IN" dirty="0" err="1">
                <a:latin typeface="Times-Roman"/>
              </a:rPr>
              <a:t>bandgap</a:t>
            </a:r>
            <a:r>
              <a:rPr lang="en-IN" dirty="0">
                <a:latin typeface="Times-Roman"/>
              </a:rPr>
              <a:t> energy </a:t>
            </a:r>
            <a:r>
              <a:rPr lang="en-IN" i="1" dirty="0" err="1">
                <a:latin typeface="Times-Italic"/>
              </a:rPr>
              <a:t>E</a:t>
            </a:r>
            <a:r>
              <a:rPr lang="en-IN" sz="800" i="1" dirty="0" err="1">
                <a:latin typeface="Times-Italic"/>
              </a:rPr>
              <a:t>g</a:t>
            </a:r>
            <a:r>
              <a:rPr lang="en-IN" sz="800" i="1" dirty="0">
                <a:latin typeface="Times-Italic"/>
              </a:rPr>
              <a:t> </a:t>
            </a:r>
            <a:r>
              <a:rPr lang="en-IN" dirty="0">
                <a:latin typeface="Times-Roman"/>
              </a:rPr>
              <a:t>of an insulator is </a:t>
            </a:r>
            <a:r>
              <a:rPr lang="en-IN" dirty="0" smtClean="0">
                <a:latin typeface="Times-Roman"/>
              </a:rPr>
              <a:t>usually on </a:t>
            </a:r>
            <a:r>
              <a:rPr lang="en-IN" dirty="0">
                <a:latin typeface="Times-Roman"/>
              </a:rPr>
              <a:t>the order of 3.5 to 6 eV or larger, so that at room temperature, there are </a:t>
            </a:r>
            <a:r>
              <a:rPr lang="en-IN" dirty="0" smtClean="0">
                <a:latin typeface="Times-Roman"/>
              </a:rPr>
              <a:t>essentially no </a:t>
            </a:r>
            <a:r>
              <a:rPr lang="en-IN" dirty="0">
                <a:latin typeface="Times-Roman"/>
              </a:rPr>
              <a:t>electrons in the conduction band and the valence band remains completely full.</a:t>
            </a:r>
          </a:p>
          <a:p>
            <a:pPr marL="285750" indent="-285750" algn="just">
              <a:buFont typeface="Arial" panose="020B0604020202020204" pitchFamily="34" charset="0"/>
              <a:buChar char="•"/>
            </a:pPr>
            <a:r>
              <a:rPr lang="en-IN" dirty="0">
                <a:latin typeface="Times-Roman"/>
              </a:rPr>
              <a:t>There are very few thermally generated electrons and holes in an insulator.</a:t>
            </a:r>
            <a:endParaRPr lang="en-IN" dirty="0"/>
          </a:p>
        </p:txBody>
      </p:sp>
      <p:pic>
        <p:nvPicPr>
          <p:cNvPr id="9" name="Picture 8"/>
          <p:cNvPicPr>
            <a:picLocks noChangeAspect="1"/>
          </p:cNvPicPr>
          <p:nvPr/>
        </p:nvPicPr>
        <p:blipFill>
          <a:blip r:embed="rId2"/>
          <a:stretch>
            <a:fillRect/>
          </a:stretch>
        </p:blipFill>
        <p:spPr>
          <a:xfrm>
            <a:off x="995592" y="1227158"/>
            <a:ext cx="2962375" cy="4491062"/>
          </a:xfrm>
          <a:prstGeom prst="rect">
            <a:avLst/>
          </a:prstGeom>
        </p:spPr>
      </p:pic>
    </p:spTree>
    <p:extLst>
      <p:ext uri="{BB962C8B-B14F-4D97-AF65-F5344CB8AC3E}">
        <p14:creationId xmlns:p14="http://schemas.microsoft.com/office/powerpoint/2010/main" val="3550136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stretch>
            <a:fillRect/>
          </a:stretch>
        </p:blipFill>
        <p:spPr>
          <a:xfrm>
            <a:off x="950824" y="701452"/>
            <a:ext cx="3273456" cy="5055404"/>
          </a:xfrm>
          <a:prstGeom prst="rect">
            <a:avLst/>
          </a:prstGeom>
        </p:spPr>
      </p:pic>
      <p:sp>
        <p:nvSpPr>
          <p:cNvPr id="6" name="Rectangle 5"/>
          <p:cNvSpPr/>
          <p:nvPr/>
        </p:nvSpPr>
        <p:spPr>
          <a:xfrm>
            <a:off x="4451797" y="1036303"/>
            <a:ext cx="6907369" cy="3139321"/>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FF0000"/>
                </a:solidFill>
                <a:latin typeface="Times-Roman"/>
              </a:rPr>
              <a:t>Figure a </a:t>
            </a:r>
            <a:r>
              <a:rPr lang="en-IN" dirty="0" smtClean="0">
                <a:latin typeface="Times-Roman"/>
              </a:rPr>
              <a:t>shows </a:t>
            </a:r>
            <a:r>
              <a:rPr lang="en-IN" dirty="0">
                <a:latin typeface="Times-Roman"/>
              </a:rPr>
              <a:t>an energy band with relatively few electrons near the </a:t>
            </a:r>
            <a:r>
              <a:rPr lang="en-IN" dirty="0" smtClean="0">
                <a:latin typeface="Times-Roman"/>
              </a:rPr>
              <a:t>bottom of </a:t>
            </a:r>
            <a:r>
              <a:rPr lang="en-IN" dirty="0">
                <a:latin typeface="Times-Roman"/>
              </a:rPr>
              <a:t>the band. Now, if an electric </a:t>
            </a:r>
            <a:r>
              <a:rPr lang="en-IN" dirty="0" smtClean="0">
                <a:latin typeface="Times-Roman"/>
              </a:rPr>
              <a:t>field </a:t>
            </a:r>
            <a:r>
              <a:rPr lang="en-IN" dirty="0">
                <a:latin typeface="Times-Roman"/>
              </a:rPr>
              <a:t>is applied, the electrons can gain energy, </a:t>
            </a:r>
            <a:r>
              <a:rPr lang="en-IN" dirty="0" smtClean="0">
                <a:latin typeface="Times-Roman"/>
              </a:rPr>
              <a:t>move to </a:t>
            </a:r>
            <a:r>
              <a:rPr lang="en-IN" dirty="0">
                <a:latin typeface="Times-Roman"/>
              </a:rPr>
              <a:t>higher energy states, and move through the crystal. The net </a:t>
            </a:r>
            <a:r>
              <a:rPr lang="en-IN" dirty="0" smtClean="0">
                <a:latin typeface="Times-Roman"/>
              </a:rPr>
              <a:t>flow </a:t>
            </a:r>
            <a:r>
              <a:rPr lang="en-IN" dirty="0">
                <a:latin typeface="Times-Roman"/>
              </a:rPr>
              <a:t>of charge is </a:t>
            </a:r>
            <a:r>
              <a:rPr lang="en-IN" dirty="0" smtClean="0">
                <a:latin typeface="Times-Roman"/>
              </a:rPr>
              <a:t>a current</a:t>
            </a:r>
            <a:r>
              <a:rPr lang="en-IN" dirty="0">
                <a:latin typeface="Times-Roman"/>
              </a:rPr>
              <a:t>. </a:t>
            </a:r>
            <a:endParaRPr lang="en-IN" dirty="0" smtClean="0">
              <a:latin typeface="Times-Roman"/>
            </a:endParaRPr>
          </a:p>
          <a:p>
            <a:pPr marL="285750" indent="-285750" algn="just">
              <a:buFont typeface="Arial" panose="020B0604020202020204" pitchFamily="34" charset="0"/>
              <a:buChar char="•"/>
            </a:pPr>
            <a:r>
              <a:rPr lang="en-IN" dirty="0" smtClean="0">
                <a:solidFill>
                  <a:srgbClr val="FF0000"/>
                </a:solidFill>
                <a:latin typeface="Times-Roman"/>
              </a:rPr>
              <a:t>Figure b </a:t>
            </a:r>
            <a:r>
              <a:rPr lang="en-IN" dirty="0" smtClean="0">
                <a:latin typeface="Times-Roman"/>
              </a:rPr>
              <a:t>shows </a:t>
            </a:r>
            <a:r>
              <a:rPr lang="en-IN" dirty="0">
                <a:latin typeface="Times-Roman"/>
              </a:rPr>
              <a:t>an allowed energy band that is almost full of </a:t>
            </a:r>
            <a:r>
              <a:rPr lang="en-IN" dirty="0" smtClean="0">
                <a:latin typeface="Times-Roman"/>
              </a:rPr>
              <a:t>electrons, which </a:t>
            </a:r>
            <a:r>
              <a:rPr lang="en-IN" dirty="0">
                <a:latin typeface="Times-Roman"/>
              </a:rPr>
              <a:t>means that we can consider the holes in this band. If an electric </a:t>
            </a:r>
            <a:r>
              <a:rPr lang="en-IN" dirty="0" smtClean="0">
                <a:latin typeface="Times-Roman"/>
              </a:rPr>
              <a:t>field </a:t>
            </a:r>
            <a:r>
              <a:rPr lang="en-IN" dirty="0">
                <a:latin typeface="Times-Roman"/>
              </a:rPr>
              <a:t>is </a:t>
            </a:r>
            <a:r>
              <a:rPr lang="en-IN" dirty="0" smtClean="0">
                <a:latin typeface="Times-Roman"/>
              </a:rPr>
              <a:t>applied, the </a:t>
            </a:r>
            <a:r>
              <a:rPr lang="en-IN" dirty="0">
                <a:latin typeface="Times-Roman"/>
              </a:rPr>
              <a:t>holes can move and give rise to a current. </a:t>
            </a:r>
            <a:endParaRPr lang="en-IN" dirty="0" smtClean="0">
              <a:latin typeface="Times-Roman"/>
            </a:endParaRPr>
          </a:p>
          <a:p>
            <a:pPr marL="285750" indent="-285750" algn="just">
              <a:buFont typeface="Arial" panose="020B0604020202020204" pitchFamily="34" charset="0"/>
              <a:buChar char="•"/>
            </a:pPr>
            <a:r>
              <a:rPr lang="en-IN" dirty="0">
                <a:solidFill>
                  <a:srgbClr val="FF0000"/>
                </a:solidFill>
                <a:latin typeface="Times-Roman"/>
              </a:rPr>
              <a:t>Figure </a:t>
            </a:r>
            <a:r>
              <a:rPr lang="en-IN" dirty="0" smtClean="0">
                <a:solidFill>
                  <a:srgbClr val="FF0000"/>
                </a:solidFill>
                <a:latin typeface="Times-Roman"/>
              </a:rPr>
              <a:t>c </a:t>
            </a:r>
            <a:r>
              <a:rPr lang="en-IN" dirty="0" smtClean="0">
                <a:latin typeface="Times-Roman"/>
              </a:rPr>
              <a:t>shows </a:t>
            </a:r>
            <a:r>
              <a:rPr lang="en-IN" dirty="0">
                <a:latin typeface="Times-Roman"/>
              </a:rPr>
              <a:t>the </a:t>
            </a:r>
            <a:r>
              <a:rPr lang="en-IN" dirty="0" smtClean="0">
                <a:latin typeface="Times-Roman"/>
              </a:rPr>
              <a:t>simplified energy-band </a:t>
            </a:r>
            <a:r>
              <a:rPr lang="en-IN" dirty="0">
                <a:latin typeface="Times-Roman"/>
              </a:rPr>
              <a:t>diagram for this case. The </a:t>
            </a:r>
            <a:r>
              <a:rPr lang="en-IN" dirty="0" err="1">
                <a:latin typeface="Times-Roman"/>
              </a:rPr>
              <a:t>bandgap</a:t>
            </a:r>
            <a:r>
              <a:rPr lang="en-IN" dirty="0">
                <a:latin typeface="Times-Roman"/>
              </a:rPr>
              <a:t> energy may be on the order of 1 eV.</a:t>
            </a:r>
            <a:endParaRPr lang="en-IN" dirty="0"/>
          </a:p>
        </p:txBody>
      </p:sp>
      <p:pic>
        <p:nvPicPr>
          <p:cNvPr id="7" name="Picture 6"/>
          <p:cNvPicPr>
            <a:picLocks noChangeAspect="1"/>
          </p:cNvPicPr>
          <p:nvPr/>
        </p:nvPicPr>
        <p:blipFill>
          <a:blip r:embed="rId3">
            <a:duotone>
              <a:prstClr val="black"/>
              <a:srgbClr val="FFFF00">
                <a:tint val="45000"/>
                <a:satMod val="400000"/>
              </a:srgbClr>
            </a:duotone>
          </a:blip>
          <a:stretch>
            <a:fillRect/>
          </a:stretch>
        </p:blipFill>
        <p:spPr>
          <a:xfrm>
            <a:off x="6651921" y="4387768"/>
            <a:ext cx="2507120" cy="640505"/>
          </a:xfrm>
          <a:prstGeom prst="rect">
            <a:avLst/>
          </a:prstGeom>
          <a:ln>
            <a:solidFill>
              <a:schemeClr val="accent1"/>
            </a:solidFill>
          </a:ln>
        </p:spPr>
      </p:pic>
    </p:spTree>
    <p:extLst>
      <p:ext uri="{BB962C8B-B14F-4D97-AF65-F5344CB8AC3E}">
        <p14:creationId xmlns:p14="http://schemas.microsoft.com/office/powerpoint/2010/main" val="1977314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6" name="Picture 5"/>
          <p:cNvPicPr>
            <a:picLocks noChangeAspect="1"/>
          </p:cNvPicPr>
          <p:nvPr/>
        </p:nvPicPr>
        <p:blipFill>
          <a:blip r:embed="rId2">
            <a:lum bright="-20000" contrast="40000"/>
          </a:blip>
          <a:stretch>
            <a:fillRect/>
          </a:stretch>
        </p:blipFill>
        <p:spPr>
          <a:xfrm>
            <a:off x="973366" y="851499"/>
            <a:ext cx="6793730" cy="1986797"/>
          </a:xfrm>
          <a:prstGeom prst="rect">
            <a:avLst/>
          </a:prstGeom>
        </p:spPr>
      </p:pic>
      <p:sp>
        <p:nvSpPr>
          <p:cNvPr id="7" name="Rectangle 6"/>
          <p:cNvSpPr/>
          <p:nvPr/>
        </p:nvSpPr>
        <p:spPr>
          <a:xfrm>
            <a:off x="990538" y="3030905"/>
            <a:ext cx="10278476" cy="2862322"/>
          </a:xfrm>
          <a:prstGeom prst="rect">
            <a:avLst/>
          </a:prstGeom>
        </p:spPr>
        <p:txBody>
          <a:bodyPr wrap="square">
            <a:spAutoFit/>
          </a:bodyPr>
          <a:lstStyle/>
          <a:p>
            <a:pPr marL="285750" indent="-285750" algn="just">
              <a:buFont typeface="Arial" panose="020B0604020202020204" pitchFamily="34" charset="0"/>
              <a:buChar char="•"/>
            </a:pPr>
            <a:r>
              <a:rPr lang="en-IN" dirty="0">
                <a:latin typeface="Times-Roman"/>
              </a:rPr>
              <a:t>The characteristics of a metal include a very low resistivity. </a:t>
            </a:r>
            <a:endParaRPr lang="en-IN" dirty="0" smtClean="0">
              <a:latin typeface="Times-Roman"/>
            </a:endParaRPr>
          </a:p>
          <a:p>
            <a:pPr marL="285750" indent="-285750" algn="just">
              <a:buFont typeface="Arial" panose="020B0604020202020204" pitchFamily="34" charset="0"/>
              <a:buChar char="•"/>
            </a:pPr>
            <a:r>
              <a:rPr lang="en-IN" dirty="0" smtClean="0">
                <a:latin typeface="Times-Roman"/>
              </a:rPr>
              <a:t>The energy-band diagram </a:t>
            </a:r>
            <a:r>
              <a:rPr lang="en-IN" dirty="0">
                <a:latin typeface="Times-Roman"/>
              </a:rPr>
              <a:t>for a metal may be in one of two forms. </a:t>
            </a:r>
            <a:r>
              <a:rPr lang="en-IN" dirty="0">
                <a:solidFill>
                  <a:srgbClr val="FF0000"/>
                </a:solidFill>
                <a:latin typeface="Times-Roman"/>
              </a:rPr>
              <a:t>Figure </a:t>
            </a:r>
            <a:r>
              <a:rPr lang="en-IN" dirty="0" smtClean="0">
                <a:solidFill>
                  <a:srgbClr val="FF0000"/>
                </a:solidFill>
                <a:latin typeface="Times-Roman"/>
              </a:rPr>
              <a:t>a</a:t>
            </a:r>
            <a:r>
              <a:rPr lang="en-IN" dirty="0" smtClean="0">
                <a:latin typeface="Times-Roman"/>
              </a:rPr>
              <a:t> </a:t>
            </a:r>
            <a:r>
              <a:rPr lang="en-IN" dirty="0">
                <a:latin typeface="Times-Roman"/>
              </a:rPr>
              <a:t>shows the case of </a:t>
            </a:r>
            <a:r>
              <a:rPr lang="en-IN" dirty="0" smtClean="0">
                <a:latin typeface="Times-Roman"/>
              </a:rPr>
              <a:t>a partially </a:t>
            </a:r>
            <a:r>
              <a:rPr lang="en-IN" dirty="0">
                <a:latin typeface="Times-Roman"/>
              </a:rPr>
              <a:t>full band in which there are many electrons available for conduction, so </a:t>
            </a:r>
            <a:r>
              <a:rPr lang="en-IN" dirty="0" smtClean="0">
                <a:latin typeface="Times-Roman"/>
              </a:rPr>
              <a:t>that the </a:t>
            </a:r>
            <a:r>
              <a:rPr lang="en-IN" dirty="0">
                <a:latin typeface="Times-Roman"/>
              </a:rPr>
              <a:t>material can exhibit a large electrical conductivity. </a:t>
            </a:r>
            <a:endParaRPr lang="en-IN" dirty="0" smtClean="0">
              <a:latin typeface="Times-Roman"/>
            </a:endParaRPr>
          </a:p>
          <a:p>
            <a:pPr marL="285750" indent="-285750" algn="just">
              <a:buFont typeface="Arial" panose="020B0604020202020204" pitchFamily="34" charset="0"/>
              <a:buChar char="•"/>
            </a:pPr>
            <a:r>
              <a:rPr lang="en-IN" dirty="0" smtClean="0">
                <a:solidFill>
                  <a:srgbClr val="FF0000"/>
                </a:solidFill>
                <a:latin typeface="Times-Roman"/>
              </a:rPr>
              <a:t>Figure b</a:t>
            </a:r>
            <a:r>
              <a:rPr lang="en-IN" dirty="0" smtClean="0">
                <a:latin typeface="Times-Roman"/>
              </a:rPr>
              <a:t> </a:t>
            </a:r>
            <a:r>
              <a:rPr lang="en-IN" dirty="0">
                <a:latin typeface="Times-Roman"/>
              </a:rPr>
              <a:t>shows </a:t>
            </a:r>
            <a:r>
              <a:rPr lang="en-IN" dirty="0" smtClean="0">
                <a:latin typeface="Times-Roman"/>
              </a:rPr>
              <a:t>another possible </a:t>
            </a:r>
            <a:r>
              <a:rPr lang="en-IN" dirty="0">
                <a:latin typeface="Times-Roman"/>
              </a:rPr>
              <a:t>energy-band diagram of a metal. The band splitting into allowed and </a:t>
            </a:r>
            <a:r>
              <a:rPr lang="en-IN" dirty="0" smtClean="0">
                <a:latin typeface="Times-Roman"/>
              </a:rPr>
              <a:t>forbidden energy </a:t>
            </a:r>
            <a:r>
              <a:rPr lang="en-IN" dirty="0">
                <a:latin typeface="Times-Roman"/>
              </a:rPr>
              <a:t>bands is a complex phenomenon, </a:t>
            </a:r>
            <a:r>
              <a:rPr lang="en-IN" dirty="0" smtClean="0">
                <a:latin typeface="Times-Roman"/>
              </a:rPr>
              <a:t>in which the </a:t>
            </a:r>
            <a:r>
              <a:rPr lang="en-IN" dirty="0">
                <a:latin typeface="Times-Roman"/>
              </a:rPr>
              <a:t>conduction and valence bands </a:t>
            </a:r>
            <a:r>
              <a:rPr lang="en-IN" dirty="0" smtClean="0">
                <a:latin typeface="Times-Roman"/>
              </a:rPr>
              <a:t>overlap. </a:t>
            </a:r>
          </a:p>
          <a:p>
            <a:pPr marL="285750" indent="-285750" algn="just">
              <a:buFont typeface="Arial" panose="020B0604020202020204" pitchFamily="34" charset="0"/>
              <a:buChar char="•"/>
            </a:pPr>
            <a:r>
              <a:rPr lang="en-IN" dirty="0" smtClean="0">
                <a:latin typeface="Times-Roman"/>
              </a:rPr>
              <a:t>As </a:t>
            </a:r>
            <a:r>
              <a:rPr lang="en-IN" dirty="0">
                <a:latin typeface="Times-Roman"/>
              </a:rPr>
              <a:t>in the case shown in </a:t>
            </a:r>
            <a:r>
              <a:rPr lang="en-IN" dirty="0">
                <a:solidFill>
                  <a:srgbClr val="FF0000"/>
                </a:solidFill>
                <a:latin typeface="Times-Roman"/>
              </a:rPr>
              <a:t>Figure a</a:t>
            </a:r>
            <a:r>
              <a:rPr lang="en-IN" dirty="0" smtClean="0">
                <a:latin typeface="Times-Roman"/>
              </a:rPr>
              <a:t>, </a:t>
            </a:r>
            <a:r>
              <a:rPr lang="en-IN" dirty="0">
                <a:latin typeface="Times-Roman"/>
              </a:rPr>
              <a:t>there are large numbers of electrons as </a:t>
            </a:r>
            <a:r>
              <a:rPr lang="en-IN" dirty="0" smtClean="0">
                <a:latin typeface="Times-Roman"/>
              </a:rPr>
              <a:t>well as </a:t>
            </a:r>
            <a:r>
              <a:rPr lang="en-IN" dirty="0">
                <a:latin typeface="Times-Roman"/>
              </a:rPr>
              <a:t>large numbers of empty energy states into which the electrons can move, so </a:t>
            </a:r>
            <a:r>
              <a:rPr lang="en-IN" dirty="0" smtClean="0">
                <a:latin typeface="Times-Roman"/>
              </a:rPr>
              <a:t>this material </a:t>
            </a:r>
            <a:r>
              <a:rPr lang="en-IN" dirty="0">
                <a:latin typeface="Times-Roman"/>
              </a:rPr>
              <a:t>can also exhibit a very high electrical conductivity.</a:t>
            </a:r>
            <a:endParaRPr lang="en-IN" dirty="0"/>
          </a:p>
        </p:txBody>
      </p:sp>
    </p:spTree>
    <p:extLst>
      <p:ext uri="{BB962C8B-B14F-4D97-AF65-F5344CB8AC3E}">
        <p14:creationId xmlns:p14="http://schemas.microsoft.com/office/powerpoint/2010/main" val="2262946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519" y="921315"/>
            <a:ext cx="10488768" cy="4874178"/>
          </a:xfrm>
        </p:spPr>
        <p:txBody>
          <a:bodyPr>
            <a:normAutofit/>
          </a:bodyPr>
          <a:lstStyle/>
          <a:p>
            <a:pPr marL="0" indent="0" algn="just">
              <a:buNone/>
            </a:pPr>
            <a:r>
              <a:rPr lang="en-IN" sz="2000" dirty="0"/>
              <a:t>What is Fermi Level?</a:t>
            </a:r>
          </a:p>
          <a:p>
            <a:pPr algn="just"/>
            <a:r>
              <a:rPr lang="en-IN" sz="2000" dirty="0"/>
              <a:t>The highest energy level that an electron can occupy at the absolute zero temperature is known as the </a:t>
            </a:r>
            <a:r>
              <a:rPr lang="en-IN" sz="2000" b="1" dirty="0"/>
              <a:t>Fermi Level</a:t>
            </a:r>
            <a:r>
              <a:rPr lang="en-IN" sz="2000" dirty="0"/>
              <a:t>. The Fermi level lies between the valence band and conduction band because at absolute zero temperature the electrons are all in the lowest energy state. Due to lack of sufficient energy at 0 Kelvin, the Fermi level can be considered as the sea of fermions (or electrons) above which no electrons exist. The Fermi level changes as the solids are warmed and </a:t>
            </a:r>
            <a:r>
              <a:rPr lang="en-IN" sz="2000" dirty="0" smtClean="0"/>
              <a:t>when </a:t>
            </a:r>
            <a:r>
              <a:rPr lang="en-IN" sz="2000" dirty="0"/>
              <a:t>electrons are added to or withdrawn from the solid</a:t>
            </a:r>
            <a:r>
              <a:rPr lang="en-IN" sz="2000" dirty="0" smtClean="0"/>
              <a:t>.</a:t>
            </a:r>
          </a:p>
          <a:p>
            <a:pPr algn="just"/>
            <a:r>
              <a:rPr lang="en-IN" sz="2000" dirty="0" smtClean="0"/>
              <a:t>The </a:t>
            </a:r>
            <a:r>
              <a:rPr lang="en-IN" sz="2000" dirty="0"/>
              <a:t>closer the Fermi level is to the conduction band energy, the easier it will be for electrons in the valence band to transition into the conduction band</a:t>
            </a:r>
            <a:r>
              <a:rPr lang="en-IN" sz="2000" dirty="0" smtClean="0"/>
              <a:t>.</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3163403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sz="3600" b="1" dirty="0"/>
              <a:t>MODULE 2</a:t>
            </a:r>
          </a:p>
          <a:p>
            <a:r>
              <a:rPr lang="en-IN" sz="3600" dirty="0" smtClean="0"/>
              <a:t> </a:t>
            </a:r>
            <a:r>
              <a:rPr lang="en-IN" sz="3600" b="1" dirty="0"/>
              <a:t>Semiconductor Fundamentals </a:t>
            </a:r>
            <a:r>
              <a:rPr lang="en-IN" sz="3600" dirty="0"/>
              <a:t>	</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2692395" y="2973766"/>
            <a:ext cx="6941001" cy="1754326"/>
          </a:xfrm>
          <a:prstGeom prst="rect">
            <a:avLst/>
          </a:prstGeom>
        </p:spPr>
        <p:txBody>
          <a:bodyPr wrap="square">
            <a:spAutoFit/>
          </a:bodyPr>
          <a:lstStyle/>
          <a:p>
            <a:pPr algn="ctr"/>
            <a:r>
              <a:rPr lang="en-US" dirty="0">
                <a:latin typeface="Times New Roman" panose="02020603050405020304" pitchFamily="18" charset="0"/>
                <a:ea typeface="Calibri" panose="020F0502020204030204" pitchFamily="34" charset="0"/>
              </a:rPr>
              <a:t>Introduction to Solids, Crystals, and Electronic materials – Formation of energy bands – Energy band Model – Effective mass - Direct and indirect </a:t>
            </a:r>
            <a:r>
              <a:rPr lang="en-US" dirty="0" err="1">
                <a:latin typeface="Times New Roman" panose="02020603050405020304" pitchFamily="18" charset="0"/>
                <a:ea typeface="Calibri" panose="020F0502020204030204" pitchFamily="34" charset="0"/>
              </a:rPr>
              <a:t>bandgap</a:t>
            </a:r>
            <a:r>
              <a:rPr lang="en-US" dirty="0">
                <a:latin typeface="Times New Roman" panose="02020603050405020304" pitchFamily="18" charset="0"/>
                <a:ea typeface="Calibri" panose="020F0502020204030204" pitchFamily="34" charset="0"/>
              </a:rPr>
              <a:t> – Elemental and compound semiconductors, Intrinsic and extrinsic semiconductors. The density of states, Carrier statistics, Fermi level, Equilibrium carrier concentration, Quasi-equilibrium, and Quasi-Fermi level.</a:t>
            </a:r>
            <a:endParaRPr lang="en-IN" dirty="0"/>
          </a:p>
        </p:txBody>
      </p:sp>
    </p:spTree>
    <p:extLst>
      <p:ext uri="{BB962C8B-B14F-4D97-AF65-F5344CB8AC3E}">
        <p14:creationId xmlns:p14="http://schemas.microsoft.com/office/powerpoint/2010/main" val="4217901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4636998" y="784469"/>
            <a:ext cx="2505879" cy="369332"/>
          </a:xfrm>
          <a:prstGeom prst="rect">
            <a:avLst/>
          </a:prstGeom>
        </p:spPr>
        <p:txBody>
          <a:bodyPr wrap="none">
            <a:spAutoFit/>
          </a:bodyPr>
          <a:lstStyle/>
          <a:p>
            <a:r>
              <a:rPr lang="en-IN" b="1" dirty="0">
                <a:solidFill>
                  <a:srgbClr val="FF0000"/>
                </a:solidFill>
                <a:latin typeface="Times-Bold"/>
              </a:rPr>
              <a:t>DENSITY OF STATES</a:t>
            </a:r>
            <a:endParaRPr lang="en-IN" dirty="0">
              <a:solidFill>
                <a:srgbClr val="FF0000"/>
              </a:solidFill>
            </a:endParaRPr>
          </a:p>
        </p:txBody>
      </p:sp>
      <p:sp>
        <p:nvSpPr>
          <p:cNvPr id="6" name="Content Placeholder 2"/>
          <p:cNvSpPr>
            <a:spLocks noGrp="1"/>
          </p:cNvSpPr>
          <p:nvPr>
            <p:ph idx="1"/>
          </p:nvPr>
        </p:nvSpPr>
        <p:spPr>
          <a:xfrm>
            <a:off x="783464" y="1623868"/>
            <a:ext cx="10625070" cy="4484832"/>
          </a:xfrm>
        </p:spPr>
        <p:txBody>
          <a:bodyPr>
            <a:normAutofit fontScale="92500"/>
          </a:bodyPr>
          <a:lstStyle/>
          <a:p>
            <a:pPr algn="just"/>
            <a:r>
              <a:rPr lang="en-IN" dirty="0"/>
              <a:t>Since current is due to the flow of charge, an important step in the process is to determine the number of electrons and holes in the semiconductor that will be available for conduction. </a:t>
            </a:r>
          </a:p>
          <a:p>
            <a:pPr algn="just"/>
            <a:r>
              <a:rPr lang="en-IN" dirty="0"/>
              <a:t>The number of carriers that can contribute to the conduction process is a function of the number of available energy or quantum </a:t>
            </a:r>
            <a:r>
              <a:rPr lang="en-IN" dirty="0" smtClean="0"/>
              <a:t>states. </a:t>
            </a:r>
          </a:p>
          <a:p>
            <a:pPr algn="just"/>
            <a:r>
              <a:rPr lang="en-IN" dirty="0" smtClean="0"/>
              <a:t>When </a:t>
            </a:r>
            <a:r>
              <a:rPr lang="en-IN" dirty="0"/>
              <a:t>we discussed the splitting of energy levels into bands of allowed and forbidden energies, we indicated that the band of allowed energies was actually made up of discrete energy levels. We must determine the density of these allowed energy states as a function of energy in order to calculate the electron and hole concentrations.</a:t>
            </a:r>
          </a:p>
          <a:p>
            <a:pPr marL="0" indent="0" algn="just">
              <a:buNone/>
            </a:pPr>
            <a:r>
              <a:rPr lang="en-IN" dirty="0" smtClean="0"/>
              <a:t>We are going to use the density </a:t>
            </a:r>
            <a:r>
              <a:rPr lang="en-IN" dirty="0"/>
              <a:t>of quantum states in the conduction band and the density of quantum </a:t>
            </a:r>
            <a:r>
              <a:rPr lang="en-IN" dirty="0" smtClean="0"/>
              <a:t>states in </a:t>
            </a:r>
            <a:r>
              <a:rPr lang="en-IN" dirty="0"/>
              <a:t>the valence band </a:t>
            </a:r>
            <a:r>
              <a:rPr lang="en-IN" dirty="0" smtClean="0">
                <a:solidFill>
                  <a:srgbClr val="FF0000"/>
                </a:solidFill>
              </a:rPr>
              <a:t>to determine the </a:t>
            </a:r>
            <a:r>
              <a:rPr lang="en-IN" dirty="0">
                <a:solidFill>
                  <a:srgbClr val="FF0000"/>
                </a:solidFill>
              </a:rPr>
              <a:t>concentration of electrons and holes in the conduction and valence </a:t>
            </a:r>
            <a:r>
              <a:rPr lang="en-IN" dirty="0" smtClean="0">
                <a:solidFill>
                  <a:srgbClr val="FF0000"/>
                </a:solidFill>
              </a:rPr>
              <a:t>bands.</a:t>
            </a:r>
          </a:p>
          <a:p>
            <a:pPr algn="just"/>
            <a:endParaRPr lang="en-IN" dirty="0"/>
          </a:p>
        </p:txBody>
      </p:sp>
    </p:spTree>
    <p:extLst>
      <p:ext uri="{BB962C8B-B14F-4D97-AF65-F5344CB8AC3E}">
        <p14:creationId xmlns:p14="http://schemas.microsoft.com/office/powerpoint/2010/main" val="2776466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755560" y="703615"/>
            <a:ext cx="10487695" cy="923330"/>
          </a:xfrm>
          <a:prstGeom prst="rect">
            <a:avLst/>
          </a:prstGeom>
        </p:spPr>
        <p:txBody>
          <a:bodyPr wrap="square">
            <a:spAutoFit/>
          </a:bodyPr>
          <a:lstStyle/>
          <a:p>
            <a:pPr algn="just"/>
            <a:r>
              <a:rPr lang="en-IN" b="1" dirty="0" smtClean="0">
                <a:latin typeface="Calibri" panose="020F0502020204030204" pitchFamily="34" charset="0"/>
              </a:rPr>
              <a:t>We use the density </a:t>
            </a:r>
            <a:r>
              <a:rPr lang="en-IN" b="1" dirty="0">
                <a:latin typeface="Calibri" panose="020F0502020204030204" pitchFamily="34" charset="0"/>
              </a:rPr>
              <a:t>of quantum states in the conduction band and the density of quantum </a:t>
            </a:r>
            <a:r>
              <a:rPr lang="en-IN" b="1" dirty="0" smtClean="0">
                <a:latin typeface="Calibri" panose="020F0502020204030204" pitchFamily="34" charset="0"/>
              </a:rPr>
              <a:t>states in </a:t>
            </a:r>
            <a:r>
              <a:rPr lang="en-IN" b="1" dirty="0">
                <a:latin typeface="Calibri" panose="020F0502020204030204" pitchFamily="34" charset="0"/>
              </a:rPr>
              <a:t>the valence band along with the Fermi–Dirac probability function to </a:t>
            </a:r>
            <a:r>
              <a:rPr lang="en-IN" b="1" dirty="0" smtClean="0">
                <a:latin typeface="Calibri" panose="020F0502020204030204" pitchFamily="34" charset="0"/>
              </a:rPr>
              <a:t>determine the </a:t>
            </a:r>
            <a:r>
              <a:rPr lang="en-IN" b="1" dirty="0">
                <a:latin typeface="Calibri" panose="020F0502020204030204" pitchFamily="34" charset="0"/>
              </a:rPr>
              <a:t>concentration of electrons and holes in the conduction and valence bands, </a:t>
            </a:r>
            <a:r>
              <a:rPr lang="en-IN" b="1" dirty="0" smtClean="0">
                <a:latin typeface="Calibri" panose="020F0502020204030204" pitchFamily="34" charset="0"/>
              </a:rPr>
              <a:t>respectively</a:t>
            </a:r>
            <a:r>
              <a:rPr lang="en-IN" b="1" dirty="0">
                <a:latin typeface="Calibri" panose="020F0502020204030204" pitchFamily="34" charset="0"/>
              </a:rPr>
              <a:t>.</a:t>
            </a:r>
          </a:p>
        </p:txBody>
      </p:sp>
      <p:sp>
        <p:nvSpPr>
          <p:cNvPr id="6" name="Rectangle 5"/>
          <p:cNvSpPr/>
          <p:nvPr/>
        </p:nvSpPr>
        <p:spPr>
          <a:xfrm>
            <a:off x="755560" y="1626945"/>
            <a:ext cx="7659597" cy="523220"/>
          </a:xfrm>
          <a:prstGeom prst="rect">
            <a:avLst/>
          </a:prstGeom>
        </p:spPr>
        <p:txBody>
          <a:bodyPr wrap="none">
            <a:spAutoFit/>
          </a:bodyPr>
          <a:lstStyle/>
          <a:p>
            <a:r>
              <a:rPr lang="en-IN" sz="2800" b="1" dirty="0">
                <a:solidFill>
                  <a:srgbClr val="FF0000"/>
                </a:solidFill>
              </a:rPr>
              <a:t>Equilibrium Distribution of Electrons and Holes</a:t>
            </a:r>
            <a:endParaRPr lang="en-IN" sz="2800" dirty="0">
              <a:solidFill>
                <a:srgbClr val="FF0000"/>
              </a:solidFill>
            </a:endParaRPr>
          </a:p>
        </p:txBody>
      </p:sp>
      <p:sp>
        <p:nvSpPr>
          <p:cNvPr id="7" name="Content Placeholder 2"/>
          <p:cNvSpPr>
            <a:spLocks noGrp="1"/>
          </p:cNvSpPr>
          <p:nvPr>
            <p:ph idx="1"/>
          </p:nvPr>
        </p:nvSpPr>
        <p:spPr>
          <a:xfrm>
            <a:off x="827468" y="2550275"/>
            <a:ext cx="10527404" cy="3318936"/>
          </a:xfrm>
        </p:spPr>
        <p:txBody>
          <a:bodyPr>
            <a:normAutofit fontScale="92500" lnSpcReduction="10000"/>
          </a:bodyPr>
          <a:lstStyle/>
          <a:p>
            <a:r>
              <a:rPr lang="en-IN" dirty="0"/>
              <a:t>Equilibrium, or </a:t>
            </a:r>
            <a:r>
              <a:rPr lang="en-IN" dirty="0" smtClean="0"/>
              <a:t>thermal equilibrium</a:t>
            </a:r>
            <a:r>
              <a:rPr lang="en-IN" dirty="0"/>
              <a:t>, implies that no external forces such as voltages, electric </a:t>
            </a:r>
            <a:r>
              <a:rPr lang="en-IN" dirty="0" smtClean="0"/>
              <a:t>fields</a:t>
            </a:r>
            <a:r>
              <a:rPr lang="en-IN" dirty="0"/>
              <a:t>, </a:t>
            </a:r>
            <a:r>
              <a:rPr lang="en-IN" dirty="0" smtClean="0"/>
              <a:t>magnetic fields</a:t>
            </a:r>
            <a:r>
              <a:rPr lang="en-IN" dirty="0"/>
              <a:t>, or temperature gradients are acting on the semiconductor</a:t>
            </a:r>
            <a:r>
              <a:rPr lang="en-IN" dirty="0" smtClean="0"/>
              <a:t>.</a:t>
            </a:r>
          </a:p>
          <a:p>
            <a:r>
              <a:rPr lang="en-IN" dirty="0" smtClean="0"/>
              <a:t>The </a:t>
            </a:r>
            <a:r>
              <a:rPr lang="en-IN" dirty="0"/>
              <a:t>distribution </a:t>
            </a:r>
            <a:r>
              <a:rPr lang="en-IN" dirty="0" smtClean="0"/>
              <a:t>of </a:t>
            </a:r>
            <a:r>
              <a:rPr lang="en-IN" dirty="0"/>
              <a:t>electrons in the conduction band is </a:t>
            </a:r>
            <a:r>
              <a:rPr lang="en-IN" dirty="0" smtClean="0"/>
              <a:t>given by </a:t>
            </a:r>
            <a:r>
              <a:rPr lang="en-IN" dirty="0"/>
              <a:t>the density of allowed quantum states times the probability that a state is </a:t>
            </a:r>
            <a:r>
              <a:rPr lang="en-IN" dirty="0" smtClean="0"/>
              <a:t>occupied by </a:t>
            </a:r>
            <a:r>
              <a:rPr lang="en-IN" dirty="0"/>
              <a:t>an electron. This statement is written in equation form as</a:t>
            </a:r>
          </a:p>
          <a:p>
            <a:pPr marL="0" indent="0" algn="just">
              <a:buNone/>
            </a:pPr>
            <a:r>
              <a:rPr lang="en-IN" i="1" dirty="0" smtClean="0"/>
              <a:t>	</a:t>
            </a:r>
            <a:r>
              <a:rPr lang="en-IN" b="1" i="1" dirty="0" smtClean="0">
                <a:solidFill>
                  <a:srgbClr val="FF0000"/>
                </a:solidFill>
              </a:rPr>
              <a:t>n</a:t>
            </a:r>
            <a:r>
              <a:rPr lang="en-IN" b="1" dirty="0" smtClean="0">
                <a:solidFill>
                  <a:srgbClr val="FF0000"/>
                </a:solidFill>
              </a:rPr>
              <a:t>(</a:t>
            </a:r>
            <a:r>
              <a:rPr lang="en-IN" b="1" i="1" dirty="0" smtClean="0">
                <a:solidFill>
                  <a:srgbClr val="FF0000"/>
                </a:solidFill>
              </a:rPr>
              <a:t>E</a:t>
            </a:r>
            <a:r>
              <a:rPr lang="en-IN" b="1" dirty="0">
                <a:solidFill>
                  <a:srgbClr val="FF0000"/>
                </a:solidFill>
              </a:rPr>
              <a:t>) </a:t>
            </a:r>
            <a:r>
              <a:rPr lang="en-IN" b="1" dirty="0" smtClean="0">
                <a:solidFill>
                  <a:srgbClr val="FF0000"/>
                </a:solidFill>
              </a:rPr>
              <a:t>= </a:t>
            </a:r>
            <a:r>
              <a:rPr lang="en-IN" b="1" i="1" dirty="0" err="1">
                <a:solidFill>
                  <a:srgbClr val="FF0000"/>
                </a:solidFill>
              </a:rPr>
              <a:t>g</a:t>
            </a:r>
            <a:r>
              <a:rPr lang="en-IN" b="1" i="1" baseline="-25000" dirty="0" err="1">
                <a:solidFill>
                  <a:srgbClr val="FF0000"/>
                </a:solidFill>
              </a:rPr>
              <a:t>c</a:t>
            </a:r>
            <a:r>
              <a:rPr lang="en-IN" b="1" dirty="0">
                <a:solidFill>
                  <a:srgbClr val="FF0000"/>
                </a:solidFill>
              </a:rPr>
              <a:t>(</a:t>
            </a:r>
            <a:r>
              <a:rPr lang="en-IN" b="1" i="1" dirty="0">
                <a:solidFill>
                  <a:srgbClr val="FF0000"/>
                </a:solidFill>
              </a:rPr>
              <a:t>E</a:t>
            </a:r>
            <a:r>
              <a:rPr lang="en-IN" b="1" dirty="0">
                <a:solidFill>
                  <a:srgbClr val="FF0000"/>
                </a:solidFill>
              </a:rPr>
              <a:t>)</a:t>
            </a:r>
            <a:r>
              <a:rPr lang="en-IN" b="1" i="1" dirty="0" err="1">
                <a:solidFill>
                  <a:srgbClr val="FF0000"/>
                </a:solidFill>
              </a:rPr>
              <a:t>f</a:t>
            </a:r>
            <a:r>
              <a:rPr lang="en-IN" b="1" i="1" baseline="-25000" dirty="0" err="1">
                <a:solidFill>
                  <a:srgbClr val="FF0000"/>
                </a:solidFill>
              </a:rPr>
              <a:t>F</a:t>
            </a:r>
            <a:r>
              <a:rPr lang="en-IN" b="1" i="1" dirty="0">
                <a:solidFill>
                  <a:srgbClr val="FF0000"/>
                </a:solidFill>
              </a:rPr>
              <a:t> </a:t>
            </a:r>
            <a:r>
              <a:rPr lang="en-IN" b="1" dirty="0">
                <a:solidFill>
                  <a:srgbClr val="FF0000"/>
                </a:solidFill>
              </a:rPr>
              <a:t>(</a:t>
            </a:r>
            <a:r>
              <a:rPr lang="en-IN" b="1" i="1" dirty="0">
                <a:solidFill>
                  <a:srgbClr val="FF0000"/>
                </a:solidFill>
              </a:rPr>
              <a:t>E</a:t>
            </a:r>
            <a:r>
              <a:rPr lang="en-IN" b="1" dirty="0">
                <a:solidFill>
                  <a:srgbClr val="FF0000"/>
                </a:solidFill>
              </a:rPr>
              <a:t>) </a:t>
            </a:r>
            <a:endParaRPr lang="en-IN" b="1" dirty="0" smtClean="0">
              <a:solidFill>
                <a:srgbClr val="FF0000"/>
              </a:solidFill>
            </a:endParaRPr>
          </a:p>
          <a:p>
            <a:pPr marL="0" indent="0" algn="just">
              <a:buNone/>
            </a:pPr>
            <a:r>
              <a:rPr lang="en-IN" dirty="0" smtClean="0"/>
              <a:t>where </a:t>
            </a:r>
            <a:r>
              <a:rPr lang="en-IN" i="1" dirty="0" err="1" smtClean="0"/>
              <a:t>f</a:t>
            </a:r>
            <a:r>
              <a:rPr lang="en-IN" i="1" baseline="-25000" dirty="0" err="1" smtClean="0"/>
              <a:t>F</a:t>
            </a:r>
            <a:r>
              <a:rPr lang="en-IN" dirty="0" smtClean="0"/>
              <a:t>(</a:t>
            </a:r>
            <a:r>
              <a:rPr lang="en-IN" i="1" dirty="0" smtClean="0"/>
              <a:t>E</a:t>
            </a:r>
            <a:r>
              <a:rPr lang="en-IN" dirty="0"/>
              <a:t>) is the Fermi–Dirac </a:t>
            </a:r>
            <a:r>
              <a:rPr lang="en-IN" dirty="0" smtClean="0"/>
              <a:t>distribution and </a:t>
            </a:r>
            <a:r>
              <a:rPr lang="en-IN" i="1" dirty="0" err="1"/>
              <a:t>g</a:t>
            </a:r>
            <a:r>
              <a:rPr lang="en-IN" i="1" baseline="-25000" dirty="0" err="1"/>
              <a:t>c</a:t>
            </a:r>
            <a:r>
              <a:rPr lang="en-IN" dirty="0"/>
              <a:t>(</a:t>
            </a:r>
            <a:r>
              <a:rPr lang="en-IN" i="1" dirty="0"/>
              <a:t>E</a:t>
            </a:r>
            <a:r>
              <a:rPr lang="en-IN" dirty="0"/>
              <a:t>) is the density of </a:t>
            </a:r>
            <a:r>
              <a:rPr lang="en-IN" dirty="0" smtClean="0"/>
              <a:t>quantum states </a:t>
            </a:r>
            <a:r>
              <a:rPr lang="en-IN" dirty="0"/>
              <a:t>in the conduction band. The total electron concentration per unit </a:t>
            </a:r>
            <a:r>
              <a:rPr lang="en-IN" dirty="0" smtClean="0"/>
              <a:t>volume in </a:t>
            </a:r>
            <a:r>
              <a:rPr lang="en-IN" dirty="0"/>
              <a:t>the conduction band is then found by integrating Equation </a:t>
            </a:r>
            <a:r>
              <a:rPr lang="en-IN" dirty="0" smtClean="0"/>
              <a:t>over </a:t>
            </a:r>
            <a:r>
              <a:rPr lang="en-IN" dirty="0"/>
              <a:t>the </a:t>
            </a:r>
            <a:r>
              <a:rPr lang="en-IN" dirty="0" smtClean="0"/>
              <a:t>entire conduction-band </a:t>
            </a:r>
            <a:r>
              <a:rPr lang="en-IN" dirty="0"/>
              <a:t>energy.</a:t>
            </a:r>
          </a:p>
        </p:txBody>
      </p:sp>
    </p:spTree>
    <p:extLst>
      <p:ext uri="{BB962C8B-B14F-4D97-AF65-F5344CB8AC3E}">
        <p14:creationId xmlns:p14="http://schemas.microsoft.com/office/powerpoint/2010/main" val="1169425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721218" y="829237"/>
            <a:ext cx="7366714" cy="2554545"/>
          </a:xfrm>
          <a:prstGeom prst="rect">
            <a:avLst/>
          </a:prstGeom>
        </p:spPr>
        <p:txBody>
          <a:bodyPr wrap="square">
            <a:spAutoFit/>
          </a:bodyPr>
          <a:lstStyle/>
          <a:p>
            <a:pPr marL="342900" indent="-342900" algn="just">
              <a:buFont typeface="Arial" panose="020B0604020202020204" pitchFamily="34" charset="0"/>
              <a:buChar char="•"/>
            </a:pPr>
            <a:r>
              <a:rPr lang="en-IN" sz="2000" dirty="0"/>
              <a:t>Similarly, the distribution (with respect to energy) of holes in the valence </a:t>
            </a:r>
            <a:r>
              <a:rPr lang="en-IN" sz="2000" dirty="0" smtClean="0"/>
              <a:t>band is </a:t>
            </a:r>
            <a:r>
              <a:rPr lang="en-IN" sz="2000" dirty="0"/>
              <a:t>the density of allowed quantum states in the valence band multiplied by the </a:t>
            </a:r>
            <a:r>
              <a:rPr lang="en-IN" sz="2000" dirty="0" smtClean="0"/>
              <a:t>probability that </a:t>
            </a:r>
            <a:r>
              <a:rPr lang="en-IN" sz="2000" dirty="0"/>
              <a:t>a state is </a:t>
            </a:r>
            <a:r>
              <a:rPr lang="en-IN" sz="2000" b="1" i="1" dirty="0">
                <a:solidFill>
                  <a:srgbClr val="FF0000"/>
                </a:solidFill>
              </a:rPr>
              <a:t>not </a:t>
            </a:r>
            <a:r>
              <a:rPr lang="en-IN" sz="2000" b="1" dirty="0">
                <a:solidFill>
                  <a:srgbClr val="FF0000"/>
                </a:solidFill>
              </a:rPr>
              <a:t>occupied by an electron</a:t>
            </a:r>
            <a:r>
              <a:rPr lang="en-IN" sz="2000" dirty="0"/>
              <a:t>. We may express this as</a:t>
            </a:r>
          </a:p>
          <a:p>
            <a:pPr algn="just"/>
            <a:r>
              <a:rPr lang="en-IN" sz="2000" b="1" i="1" dirty="0" smtClean="0">
                <a:solidFill>
                  <a:srgbClr val="FF0000"/>
                </a:solidFill>
              </a:rPr>
              <a:t>	p</a:t>
            </a:r>
            <a:r>
              <a:rPr lang="en-IN" sz="2000" b="1" dirty="0" smtClean="0">
                <a:solidFill>
                  <a:srgbClr val="FF0000"/>
                </a:solidFill>
              </a:rPr>
              <a:t>(</a:t>
            </a:r>
            <a:r>
              <a:rPr lang="en-IN" sz="2000" b="1" i="1" dirty="0" smtClean="0">
                <a:solidFill>
                  <a:srgbClr val="FF0000"/>
                </a:solidFill>
              </a:rPr>
              <a:t>E</a:t>
            </a:r>
            <a:r>
              <a:rPr lang="en-IN" sz="2000" b="1" dirty="0" smtClean="0">
                <a:solidFill>
                  <a:srgbClr val="FF0000"/>
                </a:solidFill>
              </a:rPr>
              <a:t>) = </a:t>
            </a:r>
            <a:r>
              <a:rPr lang="en-IN" sz="2000" b="1" i="1" dirty="0" err="1" smtClean="0">
                <a:solidFill>
                  <a:srgbClr val="FF0000"/>
                </a:solidFill>
              </a:rPr>
              <a:t>g</a:t>
            </a:r>
            <a:r>
              <a:rPr lang="en-IN" sz="2000" b="1" i="1" baseline="-25000" dirty="0" err="1" smtClean="0">
                <a:solidFill>
                  <a:srgbClr val="FF0000"/>
                </a:solidFill>
              </a:rPr>
              <a:t>v</a:t>
            </a:r>
            <a:r>
              <a:rPr lang="en-IN" sz="2000" b="1" dirty="0" smtClean="0">
                <a:solidFill>
                  <a:srgbClr val="FF0000"/>
                </a:solidFill>
              </a:rPr>
              <a:t>(</a:t>
            </a:r>
            <a:r>
              <a:rPr lang="en-IN" sz="2000" b="1" i="1" dirty="0" smtClean="0">
                <a:solidFill>
                  <a:srgbClr val="FF0000"/>
                </a:solidFill>
              </a:rPr>
              <a:t>E</a:t>
            </a:r>
            <a:r>
              <a:rPr lang="en-IN" sz="2000" b="1" dirty="0" smtClean="0">
                <a:solidFill>
                  <a:srgbClr val="FF0000"/>
                </a:solidFill>
              </a:rPr>
              <a:t>)[1-</a:t>
            </a:r>
            <a:r>
              <a:rPr lang="en-IN" sz="2000" b="1" i="1" dirty="0" smtClean="0">
                <a:solidFill>
                  <a:srgbClr val="FF0000"/>
                </a:solidFill>
              </a:rPr>
              <a:t>f</a:t>
            </a:r>
            <a:r>
              <a:rPr lang="en-IN" sz="2000" b="1" i="1" baseline="-25000" dirty="0" smtClean="0">
                <a:solidFill>
                  <a:srgbClr val="FF0000"/>
                </a:solidFill>
              </a:rPr>
              <a:t>F</a:t>
            </a:r>
            <a:r>
              <a:rPr lang="en-IN" sz="2000" b="1" i="1" dirty="0" smtClean="0">
                <a:solidFill>
                  <a:srgbClr val="FF0000"/>
                </a:solidFill>
              </a:rPr>
              <a:t> </a:t>
            </a:r>
            <a:r>
              <a:rPr lang="en-IN" sz="2000" b="1" dirty="0">
                <a:solidFill>
                  <a:srgbClr val="FF0000"/>
                </a:solidFill>
              </a:rPr>
              <a:t>(</a:t>
            </a:r>
            <a:r>
              <a:rPr lang="en-IN" sz="2000" b="1" i="1" dirty="0">
                <a:solidFill>
                  <a:srgbClr val="FF0000"/>
                </a:solidFill>
              </a:rPr>
              <a:t>E</a:t>
            </a:r>
            <a:r>
              <a:rPr lang="en-IN" sz="2000" b="1" dirty="0" smtClean="0">
                <a:solidFill>
                  <a:srgbClr val="FF0000"/>
                </a:solidFill>
              </a:rPr>
              <a:t>)]</a:t>
            </a:r>
          </a:p>
          <a:p>
            <a:pPr algn="just"/>
            <a:endParaRPr lang="en-IN" sz="2000" b="1" dirty="0">
              <a:solidFill>
                <a:srgbClr val="FF0000"/>
              </a:solidFill>
            </a:endParaRPr>
          </a:p>
          <a:p>
            <a:pPr algn="just"/>
            <a:r>
              <a:rPr lang="en-IN" sz="2000" dirty="0"/>
              <a:t>The total hole concentration per unit volume is found by integrating this </a:t>
            </a:r>
            <a:r>
              <a:rPr lang="en-IN" sz="2000" dirty="0" smtClean="0"/>
              <a:t>function over </a:t>
            </a:r>
            <a:r>
              <a:rPr lang="en-IN" sz="2000" dirty="0"/>
              <a:t>the entire valence-band energy</a:t>
            </a:r>
            <a:r>
              <a:rPr lang="en-IN" sz="2000" dirty="0" smtClean="0"/>
              <a:t>.</a:t>
            </a:r>
            <a:endParaRPr lang="en-IN" sz="2000" b="1" dirty="0">
              <a:solidFill>
                <a:srgbClr val="FF0000"/>
              </a:solidFill>
            </a:endParaRPr>
          </a:p>
        </p:txBody>
      </p:sp>
      <p:sp>
        <p:nvSpPr>
          <p:cNvPr id="6" name="Rectangle 5"/>
          <p:cNvSpPr/>
          <p:nvPr/>
        </p:nvSpPr>
        <p:spPr>
          <a:xfrm>
            <a:off x="721218" y="3607492"/>
            <a:ext cx="10367491" cy="1938992"/>
          </a:xfrm>
          <a:prstGeom prst="rect">
            <a:avLst/>
          </a:prstGeom>
        </p:spPr>
        <p:txBody>
          <a:bodyPr wrap="square">
            <a:spAutoFit/>
          </a:bodyPr>
          <a:lstStyle/>
          <a:p>
            <a:pPr marL="342900" indent="-342900" algn="just">
              <a:buFont typeface="Arial" panose="020B0604020202020204" pitchFamily="34" charset="0"/>
              <a:buChar char="•"/>
            </a:pPr>
            <a:r>
              <a:rPr lang="en-IN" sz="2000" dirty="0"/>
              <a:t>The equation for the </a:t>
            </a:r>
            <a:r>
              <a:rPr lang="en-IN" sz="2000" dirty="0" smtClean="0"/>
              <a:t>thermal equilibrium concentration </a:t>
            </a:r>
            <a:r>
              <a:rPr lang="en-IN" sz="2000" dirty="0"/>
              <a:t>of electrons may be found by integrating </a:t>
            </a:r>
            <a:r>
              <a:rPr lang="en-IN" sz="2000" dirty="0" smtClean="0"/>
              <a:t>n(E) over </a:t>
            </a:r>
            <a:r>
              <a:rPr lang="en-IN" sz="2000" dirty="0"/>
              <a:t>the conduction band energy, </a:t>
            </a:r>
            <a:endParaRPr lang="en-IN" sz="2000" dirty="0" smtClean="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smtClean="0"/>
              <a:t>The </a:t>
            </a:r>
            <a:r>
              <a:rPr lang="en-IN" sz="2000" dirty="0"/>
              <a:t>lower limit of integration is </a:t>
            </a:r>
            <a:r>
              <a:rPr lang="en-IN" sz="2000" i="1" dirty="0" err="1"/>
              <a:t>Ec</a:t>
            </a:r>
            <a:r>
              <a:rPr lang="en-IN" sz="2000" i="1" dirty="0"/>
              <a:t> </a:t>
            </a:r>
            <a:r>
              <a:rPr lang="en-IN" sz="2000" i="1" dirty="0" smtClean="0"/>
              <a:t> </a:t>
            </a:r>
            <a:r>
              <a:rPr lang="en-IN" sz="2000" dirty="0" smtClean="0"/>
              <a:t>and </a:t>
            </a:r>
            <a:r>
              <a:rPr lang="en-IN" sz="2000" dirty="0"/>
              <a:t>the upper limit of integration should be </a:t>
            </a:r>
            <a:r>
              <a:rPr lang="en-IN" sz="2000" dirty="0" smtClean="0"/>
              <a:t>the top </a:t>
            </a:r>
            <a:r>
              <a:rPr lang="en-IN" sz="2000" dirty="0"/>
              <a:t>of the allowed conduction band </a:t>
            </a:r>
            <a:r>
              <a:rPr lang="en-IN" sz="2000" dirty="0" smtClean="0"/>
              <a:t>energy, we </a:t>
            </a:r>
            <a:r>
              <a:rPr lang="en-IN" sz="2000" dirty="0"/>
              <a:t>can take the upper limit of integration to be </a:t>
            </a:r>
            <a:r>
              <a:rPr lang="en-IN" sz="2000" dirty="0" smtClean="0"/>
              <a:t>infinity</a:t>
            </a:r>
            <a:r>
              <a:rPr lang="en-IN" sz="2000" dirty="0"/>
              <a:t>.</a:t>
            </a:r>
          </a:p>
        </p:txBody>
      </p:sp>
      <p:pic>
        <p:nvPicPr>
          <p:cNvPr id="7" name="Picture 6"/>
          <p:cNvPicPr>
            <a:picLocks noChangeAspect="1"/>
          </p:cNvPicPr>
          <p:nvPr/>
        </p:nvPicPr>
        <p:blipFill>
          <a:blip r:embed="rId2">
            <a:duotone>
              <a:prstClr val="black"/>
              <a:schemeClr val="accent6">
                <a:tint val="45000"/>
                <a:satMod val="400000"/>
              </a:schemeClr>
            </a:duotone>
          </a:blip>
          <a:stretch>
            <a:fillRect/>
          </a:stretch>
        </p:blipFill>
        <p:spPr>
          <a:xfrm>
            <a:off x="6375042" y="4028388"/>
            <a:ext cx="2627290" cy="819301"/>
          </a:xfrm>
          <a:prstGeom prst="rect">
            <a:avLst/>
          </a:prstGeom>
        </p:spPr>
      </p:pic>
      <p:pic>
        <p:nvPicPr>
          <p:cNvPr id="8" name="Picture 2" descr="Band gap - Wikipedia"/>
          <p:cNvPicPr>
            <a:picLocks noChangeAspect="1" noChangeArrowheads="1"/>
          </p:cNvPicPr>
          <p:nvPr/>
        </p:nvPicPr>
        <p:blipFill rotWithShape="1">
          <a:blip r:embed="rId3">
            <a:extLst>
              <a:ext uri="{28A0092B-C50C-407E-A947-70E740481C1C}">
                <a14:useLocalDpi xmlns:a14="http://schemas.microsoft.com/office/drawing/2010/main" val="0"/>
              </a:ext>
            </a:extLst>
          </a:blip>
          <a:srcRect l="26311"/>
          <a:stretch/>
        </p:blipFill>
        <p:spPr bwMode="auto">
          <a:xfrm>
            <a:off x="8087932" y="605527"/>
            <a:ext cx="3528812" cy="261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471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755560" y="826274"/>
            <a:ext cx="10629363" cy="646331"/>
          </a:xfrm>
          <a:prstGeom prst="rect">
            <a:avLst/>
          </a:prstGeom>
        </p:spPr>
        <p:txBody>
          <a:bodyPr wrap="square">
            <a:spAutoFit/>
          </a:bodyPr>
          <a:lstStyle/>
          <a:p>
            <a:pPr marL="285750" indent="-285750">
              <a:buFont typeface="Arial" panose="020B0604020202020204" pitchFamily="34" charset="0"/>
              <a:buChar char="•"/>
            </a:pPr>
            <a:r>
              <a:rPr lang="en-IN" dirty="0" smtClean="0"/>
              <a:t>Fermi </a:t>
            </a:r>
            <a:r>
              <a:rPr lang="en-IN" dirty="0"/>
              <a:t>probability function reduces to the Boltzmann </a:t>
            </a:r>
            <a:r>
              <a:rPr lang="en-IN" dirty="0" smtClean="0"/>
              <a:t>approximation as </a:t>
            </a:r>
            <a:r>
              <a:rPr lang="en-IN" dirty="0" smtClean="0">
                <a:solidFill>
                  <a:srgbClr val="202124"/>
                </a:solidFill>
              </a:rPr>
              <a:t>Maxwell- </a:t>
            </a:r>
            <a:r>
              <a:rPr lang="en-IN" dirty="0">
                <a:solidFill>
                  <a:srgbClr val="202124"/>
                </a:solidFill>
              </a:rPr>
              <a:t>Boltzmann distribution is the commonly used Fermi Dirac distribution approximation.</a:t>
            </a:r>
            <a:endParaRPr lang="en-IN" dirty="0"/>
          </a:p>
        </p:txBody>
      </p:sp>
      <p:pic>
        <p:nvPicPr>
          <p:cNvPr id="6" name="Picture 5"/>
          <p:cNvPicPr>
            <a:picLocks noChangeAspect="1"/>
          </p:cNvPicPr>
          <p:nvPr/>
        </p:nvPicPr>
        <p:blipFill>
          <a:blip r:embed="rId2"/>
          <a:stretch>
            <a:fillRect/>
          </a:stretch>
        </p:blipFill>
        <p:spPr>
          <a:xfrm>
            <a:off x="3562437" y="1583488"/>
            <a:ext cx="4551254" cy="823736"/>
          </a:xfrm>
          <a:prstGeom prst="rect">
            <a:avLst/>
          </a:prstGeom>
        </p:spPr>
      </p:pic>
      <p:pic>
        <p:nvPicPr>
          <p:cNvPr id="9" name="Picture 8"/>
          <p:cNvPicPr>
            <a:picLocks noChangeAspect="1"/>
          </p:cNvPicPr>
          <p:nvPr/>
        </p:nvPicPr>
        <p:blipFill>
          <a:blip r:embed="rId3"/>
          <a:stretch>
            <a:fillRect/>
          </a:stretch>
        </p:blipFill>
        <p:spPr>
          <a:xfrm>
            <a:off x="2028650" y="2810966"/>
            <a:ext cx="2475144" cy="684602"/>
          </a:xfrm>
          <a:prstGeom prst="rect">
            <a:avLst/>
          </a:prstGeom>
        </p:spPr>
      </p:pic>
      <p:pic>
        <p:nvPicPr>
          <p:cNvPr id="10" name="Picture 9"/>
          <p:cNvPicPr>
            <a:picLocks noChangeAspect="1"/>
          </p:cNvPicPr>
          <p:nvPr/>
        </p:nvPicPr>
        <p:blipFill>
          <a:blip r:embed="rId4"/>
          <a:stretch>
            <a:fillRect/>
          </a:stretch>
        </p:blipFill>
        <p:spPr>
          <a:xfrm>
            <a:off x="5427455" y="2755985"/>
            <a:ext cx="3173846" cy="910561"/>
          </a:xfrm>
          <a:prstGeom prst="rect">
            <a:avLst/>
          </a:prstGeom>
        </p:spPr>
      </p:pic>
      <p:sp>
        <p:nvSpPr>
          <p:cNvPr id="11" name="Rectangle 10"/>
          <p:cNvSpPr/>
          <p:nvPr/>
        </p:nvSpPr>
        <p:spPr>
          <a:xfrm>
            <a:off x="897227" y="5268514"/>
            <a:ext cx="10487695" cy="646331"/>
          </a:xfrm>
          <a:prstGeom prst="rect">
            <a:avLst/>
          </a:prstGeom>
        </p:spPr>
        <p:txBody>
          <a:bodyPr wrap="square">
            <a:spAutoFit/>
          </a:bodyPr>
          <a:lstStyle/>
          <a:p>
            <a:pPr marL="285750" indent="-285750">
              <a:buFont typeface="Arial" panose="020B0604020202020204" pitchFamily="34" charset="0"/>
              <a:buChar char="•"/>
            </a:pPr>
            <a:r>
              <a:rPr lang="en-IN" dirty="0"/>
              <a:t>The parameter </a:t>
            </a:r>
            <a:r>
              <a:rPr lang="en-IN" i="1" dirty="0" err="1" smtClean="0"/>
              <a:t>m</a:t>
            </a:r>
            <a:r>
              <a:rPr lang="en-IN" i="1" baseline="-25000" dirty="0" err="1" smtClean="0"/>
              <a:t>n</a:t>
            </a:r>
            <a:r>
              <a:rPr lang="en-IN" i="1" dirty="0" smtClean="0"/>
              <a:t>*</a:t>
            </a:r>
            <a:r>
              <a:rPr lang="en-IN" sz="800" dirty="0" smtClean="0"/>
              <a:t>  </a:t>
            </a:r>
            <a:r>
              <a:rPr lang="en-IN" dirty="0" smtClean="0"/>
              <a:t>is </a:t>
            </a:r>
            <a:r>
              <a:rPr lang="en-IN" dirty="0"/>
              <a:t>the </a:t>
            </a:r>
            <a:r>
              <a:rPr lang="en-IN" dirty="0" smtClean="0"/>
              <a:t>effective </a:t>
            </a:r>
            <a:r>
              <a:rPr lang="en-IN" dirty="0"/>
              <a:t>mass of the electron</a:t>
            </a:r>
            <a:r>
              <a:rPr lang="en-IN" dirty="0" smtClean="0"/>
              <a:t>. </a:t>
            </a:r>
            <a:r>
              <a:rPr lang="en-IN" dirty="0"/>
              <a:t>The parameter </a:t>
            </a:r>
            <a:r>
              <a:rPr lang="en-IN" i="1" dirty="0" err="1"/>
              <a:t>Nc</a:t>
            </a:r>
            <a:r>
              <a:rPr lang="en-IN" i="1" dirty="0"/>
              <a:t> </a:t>
            </a:r>
            <a:r>
              <a:rPr lang="en-IN" dirty="0"/>
              <a:t>is called the </a:t>
            </a:r>
            <a:r>
              <a:rPr lang="en-IN" i="1" dirty="0"/>
              <a:t>effective density of states function in the </a:t>
            </a:r>
            <a:r>
              <a:rPr lang="en-IN" i="1" dirty="0" smtClean="0"/>
              <a:t>conduction band</a:t>
            </a:r>
            <a:r>
              <a:rPr lang="en-IN" i="1" dirty="0"/>
              <a:t>.</a:t>
            </a:r>
            <a:endParaRPr lang="en-IN" dirty="0"/>
          </a:p>
        </p:txBody>
      </p:sp>
    </p:spTree>
    <p:extLst>
      <p:ext uri="{BB962C8B-B14F-4D97-AF65-F5344CB8AC3E}">
        <p14:creationId xmlns:p14="http://schemas.microsoft.com/office/powerpoint/2010/main" val="555649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6" name="Picture 5"/>
          <p:cNvPicPr>
            <a:picLocks noChangeAspect="1"/>
          </p:cNvPicPr>
          <p:nvPr/>
        </p:nvPicPr>
        <p:blipFill>
          <a:blip r:embed="rId2"/>
          <a:stretch>
            <a:fillRect/>
          </a:stretch>
        </p:blipFill>
        <p:spPr>
          <a:xfrm>
            <a:off x="6200149" y="1675395"/>
            <a:ext cx="3755221" cy="951025"/>
          </a:xfrm>
          <a:prstGeom prst="rect">
            <a:avLst/>
          </a:prstGeom>
        </p:spPr>
      </p:pic>
      <p:sp>
        <p:nvSpPr>
          <p:cNvPr id="9" name="Rectangle 8"/>
          <p:cNvSpPr/>
          <p:nvPr/>
        </p:nvSpPr>
        <p:spPr>
          <a:xfrm>
            <a:off x="921179" y="810227"/>
            <a:ext cx="5451942" cy="523220"/>
          </a:xfrm>
          <a:prstGeom prst="rect">
            <a:avLst/>
          </a:prstGeom>
        </p:spPr>
        <p:txBody>
          <a:bodyPr wrap="none">
            <a:spAutoFit/>
          </a:bodyPr>
          <a:lstStyle/>
          <a:p>
            <a:r>
              <a:rPr lang="en-IN" sz="2800" b="1" dirty="0">
                <a:solidFill>
                  <a:srgbClr val="FF0000"/>
                </a:solidFill>
              </a:rPr>
              <a:t>Equilibrium Distribution of </a:t>
            </a:r>
            <a:r>
              <a:rPr lang="en-IN" sz="2800" b="1" dirty="0" smtClean="0">
                <a:solidFill>
                  <a:srgbClr val="FF0000"/>
                </a:solidFill>
              </a:rPr>
              <a:t>Holes</a:t>
            </a:r>
            <a:endParaRPr lang="en-IN" sz="2800" dirty="0">
              <a:solidFill>
                <a:srgbClr val="FF0000"/>
              </a:solidFill>
            </a:endParaRPr>
          </a:p>
        </p:txBody>
      </p:sp>
      <p:pic>
        <p:nvPicPr>
          <p:cNvPr id="10" name="Picture 9"/>
          <p:cNvPicPr>
            <a:picLocks noChangeAspect="1"/>
          </p:cNvPicPr>
          <p:nvPr/>
        </p:nvPicPr>
        <p:blipFill>
          <a:blip r:embed="rId3"/>
          <a:stretch>
            <a:fillRect/>
          </a:stretch>
        </p:blipFill>
        <p:spPr>
          <a:xfrm>
            <a:off x="2847661" y="1792606"/>
            <a:ext cx="2342524" cy="726936"/>
          </a:xfrm>
          <a:prstGeom prst="rect">
            <a:avLst/>
          </a:prstGeom>
        </p:spPr>
      </p:pic>
      <p:pic>
        <p:nvPicPr>
          <p:cNvPr id="11" name="Picture 10"/>
          <p:cNvPicPr>
            <a:picLocks noChangeAspect="1"/>
          </p:cNvPicPr>
          <p:nvPr/>
        </p:nvPicPr>
        <p:blipFill>
          <a:blip r:embed="rId4"/>
          <a:stretch>
            <a:fillRect/>
          </a:stretch>
        </p:blipFill>
        <p:spPr>
          <a:xfrm>
            <a:off x="1874951" y="4432574"/>
            <a:ext cx="8080419" cy="1466076"/>
          </a:xfrm>
          <a:prstGeom prst="rect">
            <a:avLst/>
          </a:prstGeom>
        </p:spPr>
      </p:pic>
    </p:spTree>
    <p:extLst>
      <p:ext uri="{BB962C8B-B14F-4D97-AF65-F5344CB8AC3E}">
        <p14:creationId xmlns:p14="http://schemas.microsoft.com/office/powerpoint/2010/main" val="84428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7" name="Rectangle 6"/>
          <p:cNvSpPr/>
          <p:nvPr/>
        </p:nvSpPr>
        <p:spPr>
          <a:xfrm>
            <a:off x="1180563" y="732747"/>
            <a:ext cx="9921026" cy="646331"/>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Calculate the thermal-equilibrium hole concentration in silicon at </a:t>
            </a:r>
            <a:r>
              <a:rPr lang="en-IN" i="1" dirty="0">
                <a:latin typeface="Times New Roman" panose="02020603050405020304" pitchFamily="18" charset="0"/>
                <a:cs typeface="Times New Roman" panose="02020603050405020304" pitchFamily="18" charset="0"/>
              </a:rPr>
              <a:t>T </a:t>
            </a:r>
            <a:r>
              <a:rPr lang="en-IN" dirty="0" smtClean="0">
                <a:latin typeface="Times New Roman" panose="02020603050405020304" pitchFamily="18" charset="0"/>
                <a:cs typeface="Times New Roman" panose="02020603050405020304" pitchFamily="18" charset="0"/>
              </a:rPr>
              <a:t>= 400 </a:t>
            </a:r>
            <a:r>
              <a:rPr lang="en-IN" dirty="0">
                <a:latin typeface="Times New Roman" panose="02020603050405020304" pitchFamily="18" charset="0"/>
                <a:cs typeface="Times New Roman" panose="02020603050405020304" pitchFamily="18" charset="0"/>
              </a:rPr>
              <a:t>K.</a:t>
            </a:r>
          </a:p>
          <a:p>
            <a:pPr algn="just"/>
            <a:r>
              <a:rPr lang="en-IN" dirty="0">
                <a:latin typeface="Times New Roman" panose="02020603050405020304" pitchFamily="18" charset="0"/>
                <a:cs typeface="Times New Roman" panose="02020603050405020304" pitchFamily="18" charset="0"/>
              </a:rPr>
              <a:t>Assume that the Fermi energy is 0.27 eV above the valence-band energy. </a:t>
            </a:r>
          </a:p>
        </p:txBody>
      </p:sp>
      <p:pic>
        <p:nvPicPr>
          <p:cNvPr id="8" name="Picture 7"/>
          <p:cNvPicPr>
            <a:picLocks noChangeAspect="1"/>
          </p:cNvPicPr>
          <p:nvPr/>
        </p:nvPicPr>
        <p:blipFill>
          <a:blip r:embed="rId2"/>
          <a:stretch>
            <a:fillRect/>
          </a:stretch>
        </p:blipFill>
        <p:spPr>
          <a:xfrm>
            <a:off x="1975878" y="1584725"/>
            <a:ext cx="3755221" cy="951025"/>
          </a:xfrm>
          <a:prstGeom prst="rect">
            <a:avLst/>
          </a:prstGeom>
        </p:spPr>
      </p:pic>
      <p:pic>
        <p:nvPicPr>
          <p:cNvPr id="9" name="Picture 8"/>
          <p:cNvPicPr>
            <a:picLocks noChangeAspect="1"/>
          </p:cNvPicPr>
          <p:nvPr/>
        </p:nvPicPr>
        <p:blipFill>
          <a:blip r:embed="rId3"/>
          <a:stretch>
            <a:fillRect/>
          </a:stretch>
        </p:blipFill>
        <p:spPr>
          <a:xfrm>
            <a:off x="2605827" y="2809351"/>
            <a:ext cx="2342524" cy="726936"/>
          </a:xfrm>
          <a:prstGeom prst="rect">
            <a:avLst/>
          </a:prstGeom>
        </p:spPr>
      </p:pic>
      <p:pic>
        <p:nvPicPr>
          <p:cNvPr id="3" name="Picture 2"/>
          <p:cNvPicPr>
            <a:picLocks noChangeAspect="1"/>
          </p:cNvPicPr>
          <p:nvPr/>
        </p:nvPicPr>
        <p:blipFill>
          <a:blip r:embed="rId4"/>
          <a:stretch>
            <a:fillRect/>
          </a:stretch>
        </p:blipFill>
        <p:spPr>
          <a:xfrm>
            <a:off x="9216248" y="5374893"/>
            <a:ext cx="1885341" cy="332484"/>
          </a:xfrm>
          <a:prstGeom prst="rect">
            <a:avLst/>
          </a:prstGeom>
        </p:spPr>
      </p:pic>
    </p:spTree>
    <p:extLst>
      <p:ext uri="{BB962C8B-B14F-4D97-AF65-F5344CB8AC3E}">
        <p14:creationId xmlns:p14="http://schemas.microsoft.com/office/powerpoint/2010/main" val="2463063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2" name="Rectangle 1"/>
          <p:cNvSpPr/>
          <p:nvPr/>
        </p:nvSpPr>
        <p:spPr>
          <a:xfrm>
            <a:off x="871469" y="684194"/>
            <a:ext cx="10500575" cy="646331"/>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Calculate the thermal equilibrium concentrations of electrons and holes for </a:t>
            </a:r>
            <a:r>
              <a:rPr lang="en-IN" dirty="0" smtClean="0">
                <a:latin typeface="Times New Roman" panose="02020603050405020304" pitchFamily="18" charset="0"/>
                <a:cs typeface="Times New Roman" panose="02020603050405020304" pitchFamily="18" charset="0"/>
              </a:rPr>
              <a:t>a given </a:t>
            </a:r>
            <a:r>
              <a:rPr lang="en-IN" dirty="0">
                <a:latin typeface="Times New Roman" panose="02020603050405020304" pitchFamily="18" charset="0"/>
                <a:cs typeface="Times New Roman" panose="02020603050405020304" pitchFamily="18" charset="0"/>
              </a:rPr>
              <a:t>Fermi energy.</a:t>
            </a:r>
          </a:p>
          <a:p>
            <a:pPr algn="just"/>
            <a:r>
              <a:rPr lang="en-IN" dirty="0">
                <a:latin typeface="Times New Roman" panose="02020603050405020304" pitchFamily="18" charset="0"/>
                <a:cs typeface="Times New Roman" panose="02020603050405020304" pitchFamily="18" charset="0"/>
              </a:rPr>
              <a:t>Consider silicon at </a:t>
            </a:r>
            <a:r>
              <a:rPr lang="en-IN" i="1" dirty="0">
                <a:latin typeface="Times New Roman" panose="02020603050405020304" pitchFamily="18" charset="0"/>
                <a:cs typeface="Times New Roman" panose="02020603050405020304" pitchFamily="18" charset="0"/>
              </a:rPr>
              <a:t>T </a:t>
            </a:r>
            <a:r>
              <a:rPr lang="en-IN" i="1"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300 </a:t>
            </a:r>
            <a:r>
              <a:rPr lang="en-IN" dirty="0" smtClean="0">
                <a:latin typeface="Times New Roman" panose="02020603050405020304" pitchFamily="18" charset="0"/>
                <a:cs typeface="Times New Roman" panose="02020603050405020304" pitchFamily="18" charset="0"/>
              </a:rPr>
              <a:t>K, Assume </a:t>
            </a:r>
            <a:r>
              <a:rPr lang="en-IN" dirty="0">
                <a:latin typeface="Times New Roman" panose="02020603050405020304" pitchFamily="18" charset="0"/>
                <a:cs typeface="Times New Roman" panose="02020603050405020304" pitchFamily="18" charset="0"/>
              </a:rPr>
              <a:t>that the Fermi energy is </a:t>
            </a:r>
            <a:r>
              <a:rPr lang="en-IN" dirty="0" smtClean="0">
                <a:latin typeface="Times New Roman" panose="02020603050405020304" pitchFamily="18" charset="0"/>
                <a:cs typeface="Times New Roman" panose="02020603050405020304" pitchFamily="18" charset="0"/>
              </a:rPr>
              <a:t>0.22 </a:t>
            </a:r>
            <a:r>
              <a:rPr lang="en-IN" dirty="0">
                <a:latin typeface="Times New Roman" panose="02020603050405020304" pitchFamily="18" charset="0"/>
                <a:cs typeface="Times New Roman" panose="02020603050405020304" pitchFamily="18" charset="0"/>
              </a:rPr>
              <a:t>eV below the conduction band. </a:t>
            </a:r>
          </a:p>
        </p:txBody>
      </p:sp>
      <p:pic>
        <p:nvPicPr>
          <p:cNvPr id="3" name="Picture 2"/>
          <p:cNvPicPr>
            <a:picLocks noChangeAspect="1"/>
          </p:cNvPicPr>
          <p:nvPr/>
        </p:nvPicPr>
        <p:blipFill>
          <a:blip r:embed="rId2"/>
          <a:stretch>
            <a:fillRect/>
          </a:stretch>
        </p:blipFill>
        <p:spPr>
          <a:xfrm rot="10800000">
            <a:off x="4632903" y="4960624"/>
            <a:ext cx="6530746" cy="461381"/>
          </a:xfrm>
          <a:prstGeom prst="rect">
            <a:avLst/>
          </a:prstGeom>
        </p:spPr>
      </p:pic>
    </p:spTree>
    <p:extLst>
      <p:ext uri="{BB962C8B-B14F-4D97-AF65-F5344CB8AC3E}">
        <p14:creationId xmlns:p14="http://schemas.microsoft.com/office/powerpoint/2010/main" val="2987513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2" name="Rectangle 1"/>
          <p:cNvSpPr/>
          <p:nvPr/>
        </p:nvSpPr>
        <p:spPr>
          <a:xfrm>
            <a:off x="781318" y="806853"/>
            <a:ext cx="10577848" cy="923330"/>
          </a:xfrm>
          <a:prstGeom prst="rect">
            <a:avLst/>
          </a:prstGeom>
        </p:spPr>
        <p:txBody>
          <a:bodyPr wrap="square">
            <a:spAutoFit/>
          </a:bodyPr>
          <a:lstStyle/>
          <a:p>
            <a:pPr algn="just"/>
            <a:r>
              <a:rPr lang="en-IN" dirty="0" smtClean="0">
                <a:solidFill>
                  <a:srgbClr val="FF0000"/>
                </a:solidFill>
                <a:latin typeface="Times New Roman" panose="02020603050405020304" pitchFamily="18" charset="0"/>
                <a:cs typeface="Times New Roman" panose="02020603050405020304" pitchFamily="18" charset="0"/>
              </a:rPr>
              <a:t>DA4 :</a:t>
            </a:r>
          </a:p>
          <a:p>
            <a:pPr algn="just"/>
            <a:r>
              <a:rPr lang="en-IN" dirty="0" smtClean="0">
                <a:latin typeface="Times New Roman" panose="02020603050405020304" pitchFamily="18" charset="0"/>
                <a:cs typeface="Times New Roman" panose="02020603050405020304" pitchFamily="18" charset="0"/>
              </a:rPr>
              <a:t>Determine </a:t>
            </a:r>
            <a:r>
              <a:rPr lang="en-IN" dirty="0">
                <a:latin typeface="Times New Roman" panose="02020603050405020304" pitchFamily="18" charset="0"/>
                <a:cs typeface="Times New Roman" panose="02020603050405020304" pitchFamily="18" charset="0"/>
              </a:rPr>
              <a:t>the thermal-equilibrium concentrations of electrons and holes in </a:t>
            </a:r>
            <a:r>
              <a:rPr lang="en-IN" dirty="0" smtClean="0">
                <a:latin typeface="Times New Roman" panose="02020603050405020304" pitchFamily="18" charset="0"/>
                <a:cs typeface="Times New Roman" panose="02020603050405020304" pitchFamily="18" charset="0"/>
              </a:rPr>
              <a:t>silicon at </a:t>
            </a:r>
            <a:r>
              <a:rPr lang="en-IN" i="1" dirty="0">
                <a:latin typeface="Times New Roman" panose="02020603050405020304" pitchFamily="18" charset="0"/>
                <a:cs typeface="Times New Roman" panose="02020603050405020304" pitchFamily="18" charset="0"/>
              </a:rPr>
              <a:t>T </a:t>
            </a:r>
            <a:r>
              <a:rPr lang="en-IN" i="1"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300 K if the Fermi energy level is 0.215 eV above the valence-band energy</a:t>
            </a:r>
          </a:p>
        </p:txBody>
      </p:sp>
    </p:spTree>
    <p:extLst>
      <p:ext uri="{BB962C8B-B14F-4D97-AF65-F5344CB8AC3E}">
        <p14:creationId xmlns:p14="http://schemas.microsoft.com/office/powerpoint/2010/main" val="2198617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37435"/>
            <a:ext cx="9601196" cy="460302"/>
          </a:xfrm>
        </p:spPr>
        <p:txBody>
          <a:bodyPr>
            <a:normAutofit fontScale="90000"/>
          </a:bodyPr>
          <a:lstStyle/>
          <a:p>
            <a:r>
              <a:rPr lang="en-IN" b="1" dirty="0"/>
              <a:t>The Intrinsic Carrier Concentration</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794197" y="1305960"/>
            <a:ext cx="10603606" cy="2031325"/>
          </a:xfrm>
          <a:prstGeom prst="rect">
            <a:avLst/>
          </a:prstGeom>
        </p:spPr>
        <p:txBody>
          <a:bodyPr wrap="square">
            <a:spAutoFit/>
          </a:bodyPr>
          <a:lstStyle/>
          <a:p>
            <a:pPr marL="285750" indent="-285750" algn="just">
              <a:buFont typeface="Arial" panose="020B0604020202020204" pitchFamily="34" charset="0"/>
              <a:buChar char="•"/>
            </a:pPr>
            <a:r>
              <a:rPr lang="en-IN" dirty="0"/>
              <a:t>For an intrinsic semiconductor, the concentration of </a:t>
            </a:r>
            <a:r>
              <a:rPr lang="en-IN" dirty="0" smtClean="0"/>
              <a:t>free electrons is </a:t>
            </a:r>
            <a:r>
              <a:rPr lang="en-IN" dirty="0"/>
              <a:t>equal to the concentration of holes in the valence band</a:t>
            </a:r>
            <a:r>
              <a:rPr lang="en-IN" dirty="0" smtClean="0"/>
              <a:t>.</a:t>
            </a:r>
          </a:p>
          <a:p>
            <a:pPr marL="285750" indent="-285750">
              <a:buFont typeface="Arial" panose="020B0604020202020204" pitchFamily="34" charset="0"/>
              <a:buChar char="•"/>
            </a:pPr>
            <a:r>
              <a:rPr lang="en-IN" dirty="0"/>
              <a:t>We may denote </a:t>
            </a:r>
            <a:r>
              <a:rPr lang="en-IN" i="1" dirty="0" err="1"/>
              <a:t>ni</a:t>
            </a:r>
            <a:r>
              <a:rPr lang="en-IN" i="1" dirty="0"/>
              <a:t> </a:t>
            </a:r>
            <a:r>
              <a:rPr lang="en-IN" dirty="0"/>
              <a:t>and </a:t>
            </a:r>
            <a:r>
              <a:rPr lang="en-IN" i="1" dirty="0" smtClean="0"/>
              <a:t>pi </a:t>
            </a:r>
            <a:r>
              <a:rPr lang="en-IN" dirty="0" smtClean="0"/>
              <a:t>as </a:t>
            </a:r>
            <a:r>
              <a:rPr lang="en-IN" dirty="0"/>
              <a:t>the electron and hole concentrations, respectively, in the intrinsic semiconductor.</a:t>
            </a:r>
          </a:p>
          <a:p>
            <a:pPr marL="285750" indent="-285750">
              <a:buFont typeface="Arial" panose="020B0604020202020204" pitchFamily="34" charset="0"/>
              <a:buChar char="•"/>
            </a:pPr>
            <a:r>
              <a:rPr lang="en-IN" dirty="0"/>
              <a:t>These parameters are usually referred to as the intrinsic electron </a:t>
            </a:r>
            <a:r>
              <a:rPr lang="en-IN" dirty="0" smtClean="0"/>
              <a:t>concentration and </a:t>
            </a:r>
            <a:r>
              <a:rPr lang="en-IN" dirty="0"/>
              <a:t>intrinsic hole concentration. However, </a:t>
            </a:r>
            <a:r>
              <a:rPr lang="en-IN" i="1" dirty="0" err="1"/>
              <a:t>ni</a:t>
            </a:r>
            <a:r>
              <a:rPr lang="en-IN" i="1" dirty="0"/>
              <a:t> </a:t>
            </a:r>
            <a:r>
              <a:rPr lang="en-IN" i="1" dirty="0" smtClean="0"/>
              <a:t>=</a:t>
            </a:r>
            <a:r>
              <a:rPr lang="en-IN" dirty="0" smtClean="0"/>
              <a:t> </a:t>
            </a:r>
            <a:r>
              <a:rPr lang="en-IN" i="1" dirty="0"/>
              <a:t>pi</a:t>
            </a:r>
            <a:r>
              <a:rPr lang="en-IN" dirty="0"/>
              <a:t>, so normally we simply use </a:t>
            </a:r>
            <a:r>
              <a:rPr lang="en-IN" dirty="0" smtClean="0"/>
              <a:t>the parameter </a:t>
            </a:r>
            <a:r>
              <a:rPr lang="en-IN" i="1" dirty="0" err="1"/>
              <a:t>ni</a:t>
            </a:r>
            <a:r>
              <a:rPr lang="en-IN" i="1" dirty="0"/>
              <a:t> </a:t>
            </a:r>
            <a:r>
              <a:rPr lang="en-IN" dirty="0"/>
              <a:t>as the intrinsic carrier concentration, which refers to either the </a:t>
            </a:r>
            <a:r>
              <a:rPr lang="en-IN" dirty="0" smtClean="0"/>
              <a:t>intrinsic electron </a:t>
            </a:r>
            <a:r>
              <a:rPr lang="en-IN" dirty="0"/>
              <a:t>or hole concentration</a:t>
            </a:r>
            <a:r>
              <a:rPr lang="en-IN" dirty="0" smtClean="0"/>
              <a:t>.</a:t>
            </a:r>
          </a:p>
          <a:p>
            <a:r>
              <a:rPr lang="en-IN" dirty="0" smtClean="0"/>
              <a:t>	The </a:t>
            </a:r>
            <a:r>
              <a:rPr lang="en-IN" dirty="0"/>
              <a:t>Fermi energy level for the intrinsic semiconductor is called the </a:t>
            </a:r>
            <a:r>
              <a:rPr lang="en-IN" dirty="0" smtClean="0"/>
              <a:t>intrinsic Fermi </a:t>
            </a:r>
            <a:r>
              <a:rPr lang="en-IN" dirty="0"/>
              <a:t>energy, or </a:t>
            </a:r>
            <a:r>
              <a:rPr lang="en-IN" i="1" dirty="0"/>
              <a:t>E</a:t>
            </a:r>
            <a:r>
              <a:rPr lang="en-IN" i="1" baseline="-25000" dirty="0"/>
              <a:t>F</a:t>
            </a:r>
            <a:r>
              <a:rPr lang="en-IN" i="1" dirty="0"/>
              <a:t> </a:t>
            </a:r>
            <a:r>
              <a:rPr lang="en-IN" i="1" dirty="0" smtClean="0"/>
              <a:t>=</a:t>
            </a:r>
            <a:r>
              <a:rPr lang="en-IN" dirty="0" smtClean="0"/>
              <a:t> </a:t>
            </a:r>
            <a:r>
              <a:rPr lang="en-IN" i="1" dirty="0" err="1"/>
              <a:t>E</a:t>
            </a:r>
            <a:r>
              <a:rPr lang="en-IN" i="1" baseline="-25000" dirty="0" err="1"/>
              <a:t>Fi</a:t>
            </a:r>
            <a:endParaRPr lang="en-IN" baseline="-25000" dirty="0"/>
          </a:p>
        </p:txBody>
      </p:sp>
      <p:pic>
        <p:nvPicPr>
          <p:cNvPr id="6" name="Picture 5"/>
          <p:cNvPicPr>
            <a:picLocks noChangeAspect="1"/>
          </p:cNvPicPr>
          <p:nvPr/>
        </p:nvPicPr>
        <p:blipFill>
          <a:blip r:embed="rId2"/>
          <a:stretch>
            <a:fillRect/>
          </a:stretch>
        </p:blipFill>
        <p:spPr>
          <a:xfrm>
            <a:off x="1110343" y="3337286"/>
            <a:ext cx="3500294" cy="768966"/>
          </a:xfrm>
          <a:prstGeom prst="rect">
            <a:avLst/>
          </a:prstGeom>
        </p:spPr>
      </p:pic>
      <p:pic>
        <p:nvPicPr>
          <p:cNvPr id="7" name="Picture 6"/>
          <p:cNvPicPr>
            <a:picLocks noChangeAspect="1"/>
          </p:cNvPicPr>
          <p:nvPr/>
        </p:nvPicPr>
        <p:blipFill>
          <a:blip r:embed="rId3"/>
          <a:stretch>
            <a:fillRect/>
          </a:stretch>
        </p:blipFill>
        <p:spPr>
          <a:xfrm>
            <a:off x="1110344" y="4457638"/>
            <a:ext cx="3500294" cy="742395"/>
          </a:xfrm>
          <a:prstGeom prst="rect">
            <a:avLst/>
          </a:prstGeom>
        </p:spPr>
      </p:pic>
      <p:pic>
        <p:nvPicPr>
          <p:cNvPr id="8" name="Picture 7"/>
          <p:cNvPicPr>
            <a:picLocks noChangeAspect="1"/>
          </p:cNvPicPr>
          <p:nvPr/>
        </p:nvPicPr>
        <p:blipFill>
          <a:blip r:embed="rId4"/>
          <a:stretch>
            <a:fillRect/>
          </a:stretch>
        </p:blipFill>
        <p:spPr>
          <a:xfrm>
            <a:off x="5146537" y="3474433"/>
            <a:ext cx="5362623" cy="800078"/>
          </a:xfrm>
          <a:prstGeom prst="rect">
            <a:avLst/>
          </a:prstGeom>
        </p:spPr>
      </p:pic>
    </p:spTree>
    <p:extLst>
      <p:ext uri="{BB962C8B-B14F-4D97-AF65-F5344CB8AC3E}">
        <p14:creationId xmlns:p14="http://schemas.microsoft.com/office/powerpoint/2010/main" val="1871516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2" name="Rectangle 1"/>
          <p:cNvSpPr/>
          <p:nvPr/>
        </p:nvSpPr>
        <p:spPr>
          <a:xfrm>
            <a:off x="1090410" y="803685"/>
            <a:ext cx="9946783" cy="646331"/>
          </a:xfrm>
          <a:prstGeom prst="rect">
            <a:avLst/>
          </a:prstGeom>
        </p:spPr>
        <p:txBody>
          <a:bodyPr wrap="square">
            <a:spAutoFit/>
          </a:bodyPr>
          <a:lstStyle/>
          <a:p>
            <a:r>
              <a:rPr lang="en-IN" dirty="0" smtClean="0">
                <a:solidFill>
                  <a:srgbClr val="FF0000"/>
                </a:solidFill>
                <a:latin typeface="Times New Roman" panose="02020603050405020304" pitchFamily="18" charset="0"/>
                <a:cs typeface="Times New Roman" panose="02020603050405020304" pitchFamily="18" charset="0"/>
              </a:rPr>
              <a:t>DA 5: </a:t>
            </a:r>
          </a:p>
          <a:p>
            <a:r>
              <a:rPr lang="en-IN" dirty="0" smtClean="0">
                <a:latin typeface="Times New Roman" panose="02020603050405020304" pitchFamily="18" charset="0"/>
                <a:cs typeface="Times New Roman" panose="02020603050405020304" pitchFamily="18" charset="0"/>
              </a:rPr>
              <a:t>Calculate </a:t>
            </a:r>
            <a:r>
              <a:rPr lang="en-IN" dirty="0">
                <a:latin typeface="Times New Roman" panose="02020603050405020304" pitchFamily="18" charset="0"/>
                <a:cs typeface="Times New Roman" panose="02020603050405020304" pitchFamily="18" charset="0"/>
              </a:rPr>
              <a:t>the intrinsic carrier concentration in silicon at </a:t>
            </a:r>
            <a:r>
              <a:rPr lang="en-IN" i="1" dirty="0">
                <a:latin typeface="Times New Roman" panose="02020603050405020304" pitchFamily="18" charset="0"/>
                <a:cs typeface="Times New Roman" panose="02020603050405020304" pitchFamily="18" charset="0"/>
              </a:rPr>
              <a:t>T </a:t>
            </a:r>
            <a:r>
              <a:rPr lang="en-IN" i="1"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250 </a:t>
            </a:r>
            <a:r>
              <a:rPr lang="en-IN" dirty="0" smtClean="0">
                <a:latin typeface="Times New Roman" panose="02020603050405020304" pitchFamily="18" charset="0"/>
                <a:cs typeface="Times New Roman" panose="02020603050405020304" pitchFamily="18" charset="0"/>
              </a:rPr>
              <a:t>K.</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919989" y="1450016"/>
            <a:ext cx="5362623" cy="800078"/>
          </a:xfrm>
          <a:prstGeom prst="rect">
            <a:avLst/>
          </a:prstGeom>
        </p:spPr>
      </p:pic>
      <p:sp>
        <p:nvSpPr>
          <p:cNvPr id="3" name="Rectangle 2"/>
          <p:cNvSpPr/>
          <p:nvPr/>
        </p:nvSpPr>
        <p:spPr>
          <a:xfrm>
            <a:off x="922986" y="1374776"/>
            <a:ext cx="4267200" cy="646331"/>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Assume the </a:t>
            </a:r>
            <a:r>
              <a:rPr lang="en-IN" dirty="0" err="1">
                <a:latin typeface="Times New Roman" panose="02020603050405020304" pitchFamily="18" charset="0"/>
                <a:cs typeface="Times New Roman" panose="02020603050405020304" pitchFamily="18" charset="0"/>
              </a:rPr>
              <a:t>bandgap</a:t>
            </a:r>
            <a:r>
              <a:rPr lang="en-IN" dirty="0">
                <a:latin typeface="Times New Roman" panose="02020603050405020304" pitchFamily="18" charset="0"/>
                <a:cs typeface="Times New Roman" panose="02020603050405020304" pitchFamily="18" charset="0"/>
              </a:rPr>
              <a:t> energy of silicon </a:t>
            </a:r>
            <a:r>
              <a:rPr lang="en-IN" dirty="0" smtClean="0">
                <a:latin typeface="Times New Roman" panose="02020603050405020304" pitchFamily="18" charset="0"/>
                <a:cs typeface="Times New Roman" panose="02020603050405020304" pitchFamily="18" charset="0"/>
              </a:rPr>
              <a:t>is 1.12 </a:t>
            </a:r>
            <a:r>
              <a:rPr lang="en-IN" dirty="0">
                <a:latin typeface="Times New Roman" panose="02020603050405020304" pitchFamily="18" charset="0"/>
                <a:cs typeface="Times New Roman" panose="02020603050405020304" pitchFamily="18" charset="0"/>
              </a:rPr>
              <a:t>eV</a:t>
            </a:r>
          </a:p>
        </p:txBody>
      </p:sp>
    </p:spTree>
    <p:extLst>
      <p:ext uri="{BB962C8B-B14F-4D97-AF65-F5344CB8AC3E}">
        <p14:creationId xmlns:p14="http://schemas.microsoft.com/office/powerpoint/2010/main" val="1389754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92390"/>
            <a:ext cx="9601196" cy="705000"/>
          </a:xfrm>
        </p:spPr>
        <p:txBody>
          <a:bodyPr>
            <a:normAutofit fontScale="90000"/>
          </a:bodyPr>
          <a:lstStyle/>
          <a:p>
            <a:r>
              <a:rPr lang="en-IN" dirty="0" smtClean="0"/>
              <a:t>Semiconductors</a:t>
            </a:r>
            <a:endParaRPr lang="en-IN" dirty="0"/>
          </a:p>
        </p:txBody>
      </p:sp>
      <p:sp>
        <p:nvSpPr>
          <p:cNvPr id="3" name="Content Placeholder 2"/>
          <p:cNvSpPr>
            <a:spLocks noGrp="1"/>
          </p:cNvSpPr>
          <p:nvPr>
            <p:ph idx="1"/>
          </p:nvPr>
        </p:nvSpPr>
        <p:spPr>
          <a:xfrm>
            <a:off x="832295" y="1102785"/>
            <a:ext cx="10527405" cy="3318936"/>
          </a:xfrm>
        </p:spPr>
        <p:txBody>
          <a:bodyPr/>
          <a:lstStyle/>
          <a:p>
            <a:pPr algn="just"/>
            <a:r>
              <a:rPr lang="en-IN" dirty="0"/>
              <a:t>Semiconductors are the materials which have a </a:t>
            </a:r>
            <a:r>
              <a:rPr lang="en-IN" b="1" dirty="0"/>
              <a:t>conductivity between conductors</a:t>
            </a:r>
            <a:r>
              <a:rPr lang="en-IN" dirty="0"/>
              <a:t> (generally metals) and non-conductors or </a:t>
            </a:r>
            <a:r>
              <a:rPr lang="en-IN" b="1" dirty="0"/>
              <a:t>insulators</a:t>
            </a:r>
            <a:r>
              <a:rPr lang="en-IN" dirty="0"/>
              <a:t> (such as ceramics</a:t>
            </a:r>
            <a:r>
              <a:rPr lang="en-IN" dirty="0" smtClean="0"/>
              <a:t>).</a:t>
            </a:r>
          </a:p>
          <a:p>
            <a:pPr algn="just"/>
            <a:r>
              <a:rPr lang="en-IN" dirty="0"/>
              <a:t>An </a:t>
            </a:r>
            <a:r>
              <a:rPr lang="en-IN" b="1" dirty="0">
                <a:solidFill>
                  <a:srgbClr val="FF0000"/>
                </a:solidFill>
              </a:rPr>
              <a:t>intrinsic type of semiconductor material</a:t>
            </a:r>
            <a:r>
              <a:rPr lang="en-IN" dirty="0"/>
              <a:t> is made to be very pure chemically. It is made up of only a single type of element.</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5" name="Rectangle 4"/>
          <p:cNvSpPr/>
          <p:nvPr/>
        </p:nvSpPr>
        <p:spPr>
          <a:xfrm>
            <a:off x="682580" y="2829679"/>
            <a:ext cx="6450893" cy="3139321"/>
          </a:xfrm>
          <a:prstGeom prst="rect">
            <a:avLst/>
          </a:prstGeom>
        </p:spPr>
        <p:txBody>
          <a:bodyPr wrap="square">
            <a:spAutoFit/>
          </a:bodyPr>
          <a:lstStyle/>
          <a:p>
            <a:pPr marL="285750" indent="-285750" algn="just">
              <a:buFont typeface="Arial" panose="020B0604020202020204" pitchFamily="34" charset="0"/>
              <a:buChar char="•"/>
            </a:pPr>
            <a:r>
              <a:rPr lang="en-IN" b="1" dirty="0"/>
              <a:t>Germanium (Ge) and Silicon (Si) are the most common type of intrinsic semiconductor elements. They have four valence electrons (tetravalent). They are bound to the atom by covalent bond at absolute zero temperature.</a:t>
            </a:r>
          </a:p>
          <a:p>
            <a:pPr marL="285750" indent="-285750" algn="just">
              <a:buFont typeface="Arial" panose="020B0604020202020204" pitchFamily="34" charset="0"/>
              <a:buChar char="•"/>
            </a:pPr>
            <a:r>
              <a:rPr lang="en-IN" b="1" dirty="0"/>
              <a:t>When the temperature rises, </a:t>
            </a:r>
            <a:r>
              <a:rPr lang="en-IN" b="1" dirty="0" smtClean="0"/>
              <a:t>few </a:t>
            </a:r>
            <a:r>
              <a:rPr lang="en-IN" b="1" dirty="0"/>
              <a:t>electrons are unbounded and become free to move through the lattice, thus creating an absence in its original position (hole). These free electrons and holes contribute to the conduction of electricity in the semiconductor. </a:t>
            </a:r>
          </a:p>
          <a:p>
            <a:pPr marL="285750" indent="-285750" algn="just">
              <a:buFont typeface="Arial" panose="020B0604020202020204" pitchFamily="34" charset="0"/>
              <a:buChar char="•"/>
            </a:pPr>
            <a:r>
              <a:rPr lang="en-IN" b="1" dirty="0"/>
              <a:t>The thermal energy is capable of ionizing a few atoms in the lattice, and hence their conductivity is less.</a:t>
            </a:r>
            <a:endParaRPr lang="en-IN" b="1" i="0" dirty="0">
              <a:effectLst/>
            </a:endParaRPr>
          </a:p>
        </p:txBody>
      </p:sp>
      <p:pic>
        <p:nvPicPr>
          <p:cNvPr id="3074" name="Picture 2" descr="Semiconductor Types Notes | Study Analog Electronics - Electrical  Engineering (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473" y="2844669"/>
            <a:ext cx="4515828" cy="263717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4946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03201"/>
            <a:ext cx="9601196" cy="1303867"/>
          </a:xfrm>
        </p:spPr>
        <p:txBody>
          <a:bodyPr>
            <a:normAutofit fontScale="90000"/>
          </a:bodyPr>
          <a:lstStyle/>
          <a:p>
            <a:r>
              <a:rPr lang="en-IN" dirty="0" smtClean="0"/>
              <a:t>Energy Band Structures</a:t>
            </a:r>
            <a:br>
              <a:rPr lang="en-IN" dirty="0" smtClean="0"/>
            </a:br>
            <a:r>
              <a:rPr lang="en-IN" dirty="0" smtClean="0"/>
              <a:t>Intrinsic Semiconductor </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3076" name="Picture 4" descr="Intrinsic Semiconductor - Pure Semiconductor | nuclear-powe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257" y="1909054"/>
            <a:ext cx="5363153" cy="37220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63410" y="2615912"/>
            <a:ext cx="4790941" cy="2308324"/>
          </a:xfrm>
          <a:prstGeom prst="rect">
            <a:avLst/>
          </a:prstGeom>
        </p:spPr>
        <p:txBody>
          <a:bodyPr wrap="square">
            <a:spAutoFit/>
          </a:bodyPr>
          <a:lstStyle/>
          <a:p>
            <a:pPr algn="just"/>
            <a:r>
              <a:rPr lang="en-IN" b="1" dirty="0"/>
              <a:t>In the </a:t>
            </a:r>
            <a:r>
              <a:rPr lang="en-IN" b="1" dirty="0" smtClean="0"/>
              <a:t>energy </a:t>
            </a:r>
            <a:r>
              <a:rPr lang="en-IN" b="1" dirty="0"/>
              <a:t>band diagram, the conduction band is </a:t>
            </a:r>
            <a:r>
              <a:rPr lang="en-IN" b="1" dirty="0" smtClean="0"/>
              <a:t>empty (usually) </a:t>
            </a:r>
            <a:r>
              <a:rPr lang="en-IN" b="1" dirty="0"/>
              <a:t>whereas the valence band is filled totally. </a:t>
            </a:r>
            <a:endParaRPr lang="en-IN" b="1" dirty="0" smtClean="0"/>
          </a:p>
          <a:p>
            <a:pPr algn="just"/>
            <a:endParaRPr lang="en-IN" b="1" dirty="0"/>
          </a:p>
          <a:p>
            <a:pPr algn="just"/>
            <a:r>
              <a:rPr lang="en-IN" b="1" dirty="0" smtClean="0"/>
              <a:t>Once </a:t>
            </a:r>
            <a:r>
              <a:rPr lang="en-IN" b="1" dirty="0"/>
              <a:t>the temperature is increased, some heat energy can be supplied to it. So the electrons from the valence band are supplied toward the conduction band by leaving the valence band.</a:t>
            </a:r>
          </a:p>
        </p:txBody>
      </p:sp>
    </p:spTree>
    <p:extLst>
      <p:ext uri="{BB962C8B-B14F-4D97-AF65-F5344CB8AC3E}">
        <p14:creationId xmlns:p14="http://schemas.microsoft.com/office/powerpoint/2010/main" val="1923570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lum bright="-20000" contrast="40000"/>
          </a:blip>
          <a:stretch>
            <a:fillRect/>
          </a:stretch>
        </p:blipFill>
        <p:spPr>
          <a:xfrm>
            <a:off x="2888987" y="875935"/>
            <a:ext cx="6448196" cy="2278931"/>
          </a:xfrm>
          <a:prstGeom prst="rect">
            <a:avLst/>
          </a:prstGeom>
          <a:ln>
            <a:solidFill>
              <a:schemeClr val="tx1"/>
            </a:solidFill>
          </a:ln>
        </p:spPr>
      </p:pic>
      <p:pic>
        <p:nvPicPr>
          <p:cNvPr id="6" name="Picture 5"/>
          <p:cNvPicPr>
            <a:picLocks noChangeAspect="1"/>
          </p:cNvPicPr>
          <p:nvPr/>
        </p:nvPicPr>
        <p:blipFill>
          <a:blip r:embed="rId3">
            <a:lum bright="-20000" contrast="40000"/>
          </a:blip>
          <a:stretch>
            <a:fillRect/>
          </a:stretch>
        </p:blipFill>
        <p:spPr>
          <a:xfrm>
            <a:off x="2389511" y="281538"/>
            <a:ext cx="7696691" cy="491194"/>
          </a:xfrm>
          <a:prstGeom prst="rect">
            <a:avLst/>
          </a:prstGeom>
          <a:ln>
            <a:solidFill>
              <a:schemeClr val="tx1"/>
            </a:solidFill>
          </a:ln>
        </p:spPr>
      </p:pic>
      <p:pic>
        <p:nvPicPr>
          <p:cNvPr id="7" name="Picture 6"/>
          <p:cNvPicPr>
            <a:picLocks noChangeAspect="1"/>
          </p:cNvPicPr>
          <p:nvPr/>
        </p:nvPicPr>
        <p:blipFill>
          <a:blip r:embed="rId4">
            <a:lum bright="-20000" contrast="40000"/>
          </a:blip>
          <a:stretch>
            <a:fillRect/>
          </a:stretch>
        </p:blipFill>
        <p:spPr>
          <a:xfrm>
            <a:off x="2771017" y="3398787"/>
            <a:ext cx="6684135" cy="2326292"/>
          </a:xfrm>
          <a:prstGeom prst="rect">
            <a:avLst/>
          </a:prstGeom>
          <a:ln>
            <a:solidFill>
              <a:schemeClr val="tx1"/>
            </a:solidFill>
          </a:ln>
        </p:spPr>
      </p:pic>
    </p:spTree>
    <p:extLst>
      <p:ext uri="{BB962C8B-B14F-4D97-AF65-F5344CB8AC3E}">
        <p14:creationId xmlns:p14="http://schemas.microsoft.com/office/powerpoint/2010/main" val="2474723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lum bright="-20000" contrast="40000"/>
          </a:blip>
          <a:stretch>
            <a:fillRect/>
          </a:stretch>
        </p:blipFill>
        <p:spPr>
          <a:xfrm>
            <a:off x="2904005" y="173442"/>
            <a:ext cx="6806665" cy="2736345"/>
          </a:xfrm>
          <a:prstGeom prst="rect">
            <a:avLst/>
          </a:prstGeom>
          <a:ln>
            <a:solidFill>
              <a:schemeClr val="tx1"/>
            </a:solidFill>
          </a:ln>
        </p:spPr>
      </p:pic>
      <p:pic>
        <p:nvPicPr>
          <p:cNvPr id="6" name="Picture 5"/>
          <p:cNvPicPr>
            <a:picLocks noChangeAspect="1"/>
          </p:cNvPicPr>
          <p:nvPr/>
        </p:nvPicPr>
        <p:blipFill>
          <a:blip r:embed="rId3">
            <a:lum bright="-20000" contrast="40000"/>
          </a:blip>
          <a:stretch>
            <a:fillRect/>
          </a:stretch>
        </p:blipFill>
        <p:spPr>
          <a:xfrm>
            <a:off x="2224285" y="3041903"/>
            <a:ext cx="8166103" cy="2794981"/>
          </a:xfrm>
          <a:prstGeom prst="rect">
            <a:avLst/>
          </a:prstGeom>
          <a:ln>
            <a:solidFill>
              <a:schemeClr val="tx1"/>
            </a:solidFill>
          </a:ln>
        </p:spPr>
      </p:pic>
    </p:spTree>
    <p:extLst>
      <p:ext uri="{BB962C8B-B14F-4D97-AF65-F5344CB8AC3E}">
        <p14:creationId xmlns:p14="http://schemas.microsoft.com/office/powerpoint/2010/main" val="3492673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392233"/>
            <a:ext cx="9601196" cy="1303867"/>
          </a:xfrm>
        </p:spPr>
        <p:txBody>
          <a:bodyPr>
            <a:normAutofit/>
          </a:bodyPr>
          <a:lstStyle/>
          <a:p>
            <a:r>
              <a:rPr lang="en-IN" sz="3200" b="1" dirty="0" smtClean="0"/>
              <a:t>Energy Band Structures</a:t>
            </a:r>
            <a:r>
              <a:rPr lang="en-IN" sz="3200" b="1" dirty="0"/>
              <a:t/>
            </a:r>
            <a:br>
              <a:rPr lang="en-IN" sz="3200" b="1" dirty="0"/>
            </a:br>
            <a:r>
              <a:rPr lang="en-IN" sz="3200" b="1" dirty="0" smtClean="0"/>
              <a:t>Extrinsic Semiconductor </a:t>
            </a:r>
            <a:endParaRPr lang="en-IN" sz="3200" b="1"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080642311"/>
              </p:ext>
            </p:extLst>
          </p:nvPr>
        </p:nvGraphicFramePr>
        <p:xfrm>
          <a:off x="1028150" y="1584101"/>
          <a:ext cx="10369652" cy="4268989"/>
        </p:xfrm>
        <a:graphic>
          <a:graphicData uri="http://schemas.openxmlformats.org/drawingml/2006/table">
            <a:tbl>
              <a:tblPr/>
              <a:tblGrid>
                <a:gridCol w="5184826"/>
                <a:gridCol w="5184826"/>
              </a:tblGrid>
              <a:tr h="4268989">
                <a:tc>
                  <a:txBody>
                    <a:bodyPr/>
                    <a:lstStyle/>
                    <a:p>
                      <a:endParaRPr lang="en-IN" b="1" dirty="0"/>
                    </a:p>
                  </a:txBody>
                  <a:tcPr anchor="ctr">
                    <a:lnL>
                      <a:noFill/>
                    </a:lnL>
                    <a:lnR>
                      <a:noFill/>
                    </a:lnR>
                    <a:lnT>
                      <a:noFill/>
                    </a:lnT>
                    <a:lnB>
                      <a:noFill/>
                    </a:lnB>
                    <a:solidFill>
                      <a:srgbClr val="FFE4C8"/>
                    </a:solidFill>
                  </a:tcPr>
                </a:tc>
                <a:tc>
                  <a:txBody>
                    <a:bodyPr/>
                    <a:lstStyle/>
                    <a:p>
                      <a:endParaRPr lang="en-IN" b="1" dirty="0"/>
                    </a:p>
                  </a:txBody>
                  <a:tcPr anchor="ctr">
                    <a:lnL>
                      <a:noFill/>
                    </a:lnL>
                    <a:lnR>
                      <a:noFill/>
                    </a:lnR>
                    <a:lnT>
                      <a:noFill/>
                    </a:lnT>
                    <a:lnB>
                      <a:noFill/>
                    </a:lnB>
                    <a:solidFill>
                      <a:srgbClr val="FFE4C8"/>
                    </a:solidFill>
                  </a:tcPr>
                </a:tc>
              </a:tr>
            </a:tbl>
          </a:graphicData>
        </a:graphic>
      </p:graphicFrame>
      <p:sp>
        <p:nvSpPr>
          <p:cNvPr id="6" name="Rectangle 1"/>
          <p:cNvSpPr>
            <a:spLocks noChangeArrowheads="1"/>
          </p:cNvSpPr>
          <p:nvPr/>
        </p:nvSpPr>
        <p:spPr bwMode="auto">
          <a:xfrm>
            <a:off x="1088626" y="1770346"/>
            <a:ext cx="101803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en-US" altLang="en-US" b="1" i="0" u="none" strike="noStrike" cap="none" normalizeH="0" baseline="0" dirty="0" smtClean="0">
                <a:ln>
                  <a:noFill/>
                </a:ln>
                <a:solidFill>
                  <a:srgbClr val="000000"/>
                </a:solidFill>
                <a:effectLst/>
                <a:cs typeface="Times New Roman" panose="02020603050405020304" pitchFamily="18" charset="0"/>
              </a:rPr>
              <a:t>The addition of donor impurities contributes more free electrons in the semiconductor which shifts the effective Fermi level above the intrinsic level. </a:t>
            </a:r>
            <a:r>
              <a:rPr lang="en-IN" b="1" dirty="0"/>
              <a:t>The addition of acceptor impurities contributes </a:t>
            </a:r>
            <a:r>
              <a:rPr lang="en-IN" b="1" dirty="0" smtClean="0"/>
              <a:t>more holes in </a:t>
            </a:r>
            <a:r>
              <a:rPr lang="en-IN" b="1" dirty="0"/>
              <a:t>the semiconductor </a:t>
            </a:r>
            <a:r>
              <a:rPr lang="en-IN" b="1" dirty="0" smtClean="0"/>
              <a:t>which shifts </a:t>
            </a:r>
            <a:r>
              <a:rPr lang="en-IN" b="1" dirty="0"/>
              <a:t>the effective Fermi level </a:t>
            </a:r>
            <a:r>
              <a:rPr lang="en-US" altLang="en-US" b="1" dirty="0">
                <a:solidFill>
                  <a:srgbClr val="000000"/>
                </a:solidFill>
                <a:cs typeface="Times New Roman" panose="02020603050405020304" pitchFamily="18" charset="0"/>
              </a:rPr>
              <a:t> </a:t>
            </a:r>
            <a:r>
              <a:rPr lang="en-US" altLang="en-US" b="1" dirty="0" smtClean="0">
                <a:solidFill>
                  <a:srgbClr val="000000"/>
                </a:solidFill>
                <a:cs typeface="Times New Roman" panose="02020603050405020304" pitchFamily="18" charset="0"/>
              </a:rPr>
              <a:t>below the </a:t>
            </a:r>
            <a:r>
              <a:rPr lang="en-US" altLang="en-US" b="1" dirty="0">
                <a:solidFill>
                  <a:srgbClr val="000000"/>
                </a:solidFill>
                <a:cs typeface="Times New Roman" panose="02020603050405020304" pitchFamily="18" charset="0"/>
              </a:rPr>
              <a:t>intrinsic level</a:t>
            </a:r>
            <a:endParaRPr kumimoji="0" lang="en-US" altLang="en-US" b="1" i="0" u="none" strike="noStrike" cap="none" normalizeH="0" baseline="0" dirty="0" smtClean="0">
              <a:ln>
                <a:noFill/>
              </a:ln>
              <a:solidFill>
                <a:schemeClr val="tx1"/>
              </a:solidFill>
              <a:effectLst/>
            </a:endParaRPr>
          </a:p>
        </p:txBody>
      </p:sp>
      <p:pic>
        <p:nvPicPr>
          <p:cNvPr id="4098" name="Picture 2" descr="http://hyperphysics.phy-astr.gsu.edu/hbase/Solids/imgsol/dban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2555177"/>
            <a:ext cx="3405388" cy="32016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411665" y="2693676"/>
            <a:ext cx="4136131" cy="3059370"/>
          </a:xfrm>
          <a:prstGeom prst="rect">
            <a:avLst/>
          </a:prstGeom>
        </p:spPr>
      </p:pic>
    </p:spTree>
    <p:extLst>
      <p:ext uri="{BB962C8B-B14F-4D97-AF65-F5344CB8AC3E}">
        <p14:creationId xmlns:p14="http://schemas.microsoft.com/office/powerpoint/2010/main" val="1881102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51887"/>
            <a:ext cx="9601196" cy="1303867"/>
          </a:xfrm>
        </p:spPr>
        <p:txBody>
          <a:bodyPr>
            <a:normAutofit/>
          </a:bodyPr>
          <a:lstStyle/>
          <a:p>
            <a:r>
              <a:rPr lang="en-IN" sz="3200" b="1" dirty="0" smtClean="0"/>
              <a:t>Direct &amp; Indirect </a:t>
            </a:r>
            <a:r>
              <a:rPr lang="en-IN" sz="3200" b="1" dirty="0" err="1" smtClean="0"/>
              <a:t>Bandgap</a:t>
            </a:r>
            <a:r>
              <a:rPr lang="en-IN" sz="3200" b="1" dirty="0" smtClean="0"/>
              <a:t> Semiconductor</a:t>
            </a:r>
            <a:br>
              <a:rPr lang="en-IN" sz="3200" b="1" dirty="0" smtClean="0"/>
            </a:br>
            <a:r>
              <a:rPr lang="en-IN" sz="3200" b="1" dirty="0" smtClean="0"/>
              <a:t> </a:t>
            </a:r>
            <a:endParaRPr lang="en-IN" sz="3200" b="1"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8" name="Rectangle 7"/>
          <p:cNvSpPr/>
          <p:nvPr/>
        </p:nvSpPr>
        <p:spPr>
          <a:xfrm>
            <a:off x="955182" y="4214674"/>
            <a:ext cx="10281634" cy="1477328"/>
          </a:xfrm>
          <a:prstGeom prst="rect">
            <a:avLst/>
          </a:prstGeom>
        </p:spPr>
        <p:txBody>
          <a:bodyPr wrap="square">
            <a:spAutoFit/>
          </a:bodyPr>
          <a:lstStyle/>
          <a:p>
            <a:pPr algn="just"/>
            <a:r>
              <a:rPr lang="en-IN" b="1" dirty="0"/>
              <a:t>The band gap represents the minimum energy difference between the top of the valence band and the bottom of the conduction </a:t>
            </a:r>
            <a:r>
              <a:rPr lang="en-IN" b="1" dirty="0" smtClean="0"/>
              <a:t>band. In </a:t>
            </a:r>
            <a:r>
              <a:rPr lang="en-IN" b="1" dirty="0"/>
              <a:t>a direct band gap semiconductor, the top of the valence band and the bottom of the conduction band occur at the same value of </a:t>
            </a:r>
            <a:r>
              <a:rPr lang="en-IN" b="1" dirty="0" smtClean="0"/>
              <a:t>momentum. </a:t>
            </a:r>
            <a:r>
              <a:rPr lang="en-IN" b="1" dirty="0"/>
              <a:t>In an indirect band gap semiconductor, the maximum energy of the valence band occurs at a different value of momentum to the minimum in the conduction band energy</a:t>
            </a:r>
          </a:p>
        </p:txBody>
      </p:sp>
      <p:pic>
        <p:nvPicPr>
          <p:cNvPr id="5124" name="Picture 4" descr="What is the difference between a direct and an indirect semiconductor?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187" y="1218306"/>
            <a:ext cx="7101624" cy="299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695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819955" y="610089"/>
            <a:ext cx="10642242" cy="1754326"/>
          </a:xfrm>
          <a:prstGeom prst="rect">
            <a:avLst/>
          </a:prstGeom>
        </p:spPr>
        <p:txBody>
          <a:bodyPr wrap="square">
            <a:spAutoFit/>
          </a:bodyPr>
          <a:lstStyle/>
          <a:p>
            <a:pPr algn="just"/>
            <a:r>
              <a:rPr lang="en-IN" b="1" dirty="0">
                <a:solidFill>
                  <a:srgbClr val="212529"/>
                </a:solidFill>
              </a:rPr>
              <a:t>A photon of energy </a:t>
            </a:r>
            <a:r>
              <a:rPr lang="en-IN" b="1" i="1" dirty="0" err="1">
                <a:solidFill>
                  <a:srgbClr val="212529"/>
                </a:solidFill>
              </a:rPr>
              <a:t>E</a:t>
            </a:r>
            <a:r>
              <a:rPr lang="en-IN" b="1" i="1" baseline="-25000" dirty="0" err="1">
                <a:solidFill>
                  <a:srgbClr val="212529"/>
                </a:solidFill>
              </a:rPr>
              <a:t>g</a:t>
            </a:r>
            <a:r>
              <a:rPr lang="en-IN" b="1" dirty="0">
                <a:solidFill>
                  <a:srgbClr val="212529"/>
                </a:solidFill>
              </a:rPr>
              <a:t>, where </a:t>
            </a:r>
            <a:r>
              <a:rPr lang="en-IN" b="1" i="1" dirty="0" err="1">
                <a:solidFill>
                  <a:srgbClr val="212529"/>
                </a:solidFill>
              </a:rPr>
              <a:t>E</a:t>
            </a:r>
            <a:r>
              <a:rPr lang="en-IN" b="1" i="1" baseline="-25000" dirty="0" err="1">
                <a:solidFill>
                  <a:srgbClr val="212529"/>
                </a:solidFill>
              </a:rPr>
              <a:t>g</a:t>
            </a:r>
            <a:r>
              <a:rPr lang="en-IN" b="1" i="1" dirty="0">
                <a:solidFill>
                  <a:srgbClr val="212529"/>
                </a:solidFill>
              </a:rPr>
              <a:t> </a:t>
            </a:r>
            <a:r>
              <a:rPr lang="en-IN" b="1" dirty="0">
                <a:solidFill>
                  <a:srgbClr val="212529"/>
                </a:solidFill>
              </a:rPr>
              <a:t>is the band gap energy, can produce an electron-hole pair in a direct band gap semiconductor quite easily, because the electron does not need to be given very much momentum. However, an electron must also undergo a significant change in its momentum for a photon of energy </a:t>
            </a:r>
            <a:r>
              <a:rPr lang="en-IN" b="1" i="1" dirty="0" err="1">
                <a:solidFill>
                  <a:srgbClr val="212529"/>
                </a:solidFill>
              </a:rPr>
              <a:t>E</a:t>
            </a:r>
            <a:r>
              <a:rPr lang="en-IN" b="1" i="1" baseline="-25000" dirty="0" err="1">
                <a:solidFill>
                  <a:srgbClr val="212529"/>
                </a:solidFill>
              </a:rPr>
              <a:t>g</a:t>
            </a:r>
            <a:r>
              <a:rPr lang="en-IN" b="1" i="1" dirty="0">
                <a:solidFill>
                  <a:srgbClr val="212529"/>
                </a:solidFill>
              </a:rPr>
              <a:t> </a:t>
            </a:r>
            <a:r>
              <a:rPr lang="en-IN" b="1" dirty="0">
                <a:solidFill>
                  <a:srgbClr val="212529"/>
                </a:solidFill>
              </a:rPr>
              <a:t>to produce an electron-hole pair in an indirect band gap semiconductor. This is possible, but it requires such an electron to interact not only with the photon to gain energy, but also with a lattice vibration called a phonon in order to either gain or lose momentum.</a:t>
            </a:r>
            <a:endParaRPr lang="en-IN" b="1" dirty="0"/>
          </a:p>
        </p:txBody>
      </p:sp>
      <p:pic>
        <p:nvPicPr>
          <p:cNvPr id="6146" name="Picture 2" descr="https://upload.wikimedia.org/wikipedia/commons/thumb/7/7a/Direct.svg/800px-Direc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34" y="2364415"/>
            <a:ext cx="4555857" cy="36446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upload.wikimedia.org/wikipedia/en/thumb/b/ba/Indirect_Bandgap.svg/800px-Indirect_Bandga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258" y="2364415"/>
            <a:ext cx="5443514" cy="373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8326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794197" y="816151"/>
            <a:ext cx="10668000" cy="1754326"/>
          </a:xfrm>
          <a:prstGeom prst="rect">
            <a:avLst/>
          </a:prstGeom>
        </p:spPr>
        <p:txBody>
          <a:bodyPr wrap="square">
            <a:spAutoFit/>
          </a:bodyPr>
          <a:lstStyle/>
          <a:p>
            <a:pPr marL="285750" indent="-285750" algn="just">
              <a:buFont typeface="Arial" panose="020B0604020202020204" pitchFamily="34" charset="0"/>
              <a:buChar char="•"/>
            </a:pPr>
            <a:r>
              <a:rPr lang="en-IN" b="1" dirty="0"/>
              <a:t>The same principle applies to recombination of electrons and holes to produce photons. The recombination process is much more efficient for a direct band gap semiconductor than for an indirect band gap semiconductor, where the process must be mediated by a phonon</a:t>
            </a:r>
            <a:r>
              <a:rPr lang="en-IN" b="1" dirty="0" smtClean="0"/>
              <a:t>.</a:t>
            </a:r>
          </a:p>
          <a:p>
            <a:pPr marL="285750" indent="-285750" algn="just">
              <a:buFont typeface="Arial" panose="020B0604020202020204" pitchFamily="34" charset="0"/>
              <a:buChar char="•"/>
            </a:pPr>
            <a:r>
              <a:rPr lang="en-IN" b="1" dirty="0" smtClean="0"/>
              <a:t>As </a:t>
            </a:r>
            <a:r>
              <a:rPr lang="en-IN" b="1" dirty="0"/>
              <a:t>a result of such considerations, </a:t>
            </a:r>
            <a:r>
              <a:rPr lang="en-IN" b="1" dirty="0" smtClean="0"/>
              <a:t>direct </a:t>
            </a:r>
            <a:r>
              <a:rPr lang="en-IN" b="1" dirty="0"/>
              <a:t>band gap semiconductors are used to make optical devices such as LEDs and semiconductor lasers, whereas silicon, which is an indirect band gap semiconductor, is not.</a:t>
            </a:r>
            <a:endParaRPr lang="en-IN" b="1" i="0" dirty="0">
              <a:effectLst/>
            </a:endParaRPr>
          </a:p>
        </p:txBody>
      </p:sp>
      <p:pic>
        <p:nvPicPr>
          <p:cNvPr id="7170" name="Picture 2" descr="Intersubband approach to silicon based lasers—circumventing the indirect  bandgap limi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37" y="2299039"/>
            <a:ext cx="5961891" cy="3469822"/>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9053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Title 1"/>
          <p:cNvSpPr>
            <a:spLocks noGrp="1"/>
          </p:cNvSpPr>
          <p:nvPr>
            <p:ph type="title"/>
          </p:nvPr>
        </p:nvSpPr>
        <p:spPr>
          <a:xfrm>
            <a:off x="1295401" y="554566"/>
            <a:ext cx="9601196" cy="849231"/>
          </a:xfrm>
        </p:spPr>
        <p:txBody>
          <a:bodyPr>
            <a:normAutofit fontScale="90000"/>
          </a:bodyPr>
          <a:lstStyle/>
          <a:p>
            <a:r>
              <a:rPr lang="en-IN" sz="2800" b="1" dirty="0" smtClean="0">
                <a:solidFill>
                  <a:srgbClr val="FF0000"/>
                </a:solidFill>
              </a:rPr>
              <a:t>Module II </a:t>
            </a:r>
            <a:br>
              <a:rPr lang="en-IN" sz="2800" b="1" dirty="0" smtClean="0">
                <a:solidFill>
                  <a:srgbClr val="FF0000"/>
                </a:solidFill>
              </a:rPr>
            </a:br>
            <a:r>
              <a:rPr lang="en-IN" sz="2800" b="1" dirty="0" smtClean="0">
                <a:solidFill>
                  <a:srgbClr val="FF0000"/>
                </a:solidFill>
              </a:rPr>
              <a:t>Mathematical Relations for Problems </a:t>
            </a:r>
            <a:endParaRPr lang="en-IN" sz="2800" b="1" dirty="0">
              <a:solidFill>
                <a:srgbClr val="FF0000"/>
              </a:solidFill>
            </a:endParaRPr>
          </a:p>
        </p:txBody>
      </p:sp>
      <p:pic>
        <p:nvPicPr>
          <p:cNvPr id="6" name="Content Placeholder 4"/>
          <p:cNvPicPr>
            <a:picLocks noGrp="1" noChangeAspect="1"/>
          </p:cNvPicPr>
          <p:nvPr>
            <p:ph idx="1"/>
          </p:nvPr>
        </p:nvPicPr>
        <p:blipFill>
          <a:blip r:embed="rId2"/>
          <a:stretch>
            <a:fillRect/>
          </a:stretch>
        </p:blipFill>
        <p:spPr>
          <a:xfrm>
            <a:off x="1130684" y="1521285"/>
            <a:ext cx="1493928" cy="558176"/>
          </a:xfrm>
          <a:prstGeom prst="rect">
            <a:avLst/>
          </a:prstGeom>
          <a:ln>
            <a:solidFill>
              <a:srgbClr val="FF0000"/>
            </a:solidFill>
          </a:ln>
        </p:spPr>
      </p:pic>
      <p:sp>
        <p:nvSpPr>
          <p:cNvPr id="8" name="Right Arrow 7"/>
          <p:cNvSpPr/>
          <p:nvPr/>
        </p:nvSpPr>
        <p:spPr>
          <a:xfrm>
            <a:off x="2624612" y="1712890"/>
            <a:ext cx="1844357" cy="11324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 name="TextBox 8"/>
          <p:cNvSpPr txBox="1"/>
          <p:nvPr/>
        </p:nvSpPr>
        <p:spPr>
          <a:xfrm>
            <a:off x="4675032" y="1403797"/>
            <a:ext cx="4224270" cy="923330"/>
          </a:xfrm>
          <a:prstGeom prst="rect">
            <a:avLst/>
          </a:prstGeom>
          <a:noFill/>
        </p:spPr>
        <p:txBody>
          <a:bodyPr wrap="square" rtlCol="0">
            <a:spAutoFit/>
          </a:bodyPr>
          <a:lstStyle/>
          <a:p>
            <a:pPr marL="285750" indent="-285750">
              <a:buFont typeface="Euclid Symbol" panose="05050102010706020507" pitchFamily="18" charset="2"/>
              <a:buChar char="s"/>
            </a:pPr>
            <a:r>
              <a:rPr lang="en-IN" b="1" dirty="0" smtClean="0">
                <a:sym typeface="Euclid Symbol" panose="05050102010706020507" pitchFamily="18" charset="2"/>
              </a:rPr>
              <a:t>= e </a:t>
            </a:r>
            <a:r>
              <a:rPr lang="en-IN" b="1" dirty="0" err="1" smtClean="0">
                <a:sym typeface="Euclid Symbol" panose="05050102010706020507" pitchFamily="18" charset="2"/>
              </a:rPr>
              <a:t>N</a:t>
            </a:r>
            <a:r>
              <a:rPr lang="en-IN" b="1" baseline="-25000" dirty="0" err="1" smtClean="0">
                <a:sym typeface="Euclid Symbol" panose="05050102010706020507" pitchFamily="18" charset="2"/>
              </a:rPr>
              <a:t>d</a:t>
            </a:r>
            <a:r>
              <a:rPr lang="en-IN" b="1" baseline="-25000" dirty="0" smtClean="0">
                <a:sym typeface="Euclid Symbol" panose="05050102010706020507" pitchFamily="18" charset="2"/>
              </a:rPr>
              <a:t> </a:t>
            </a:r>
            <a:r>
              <a:rPr lang="en-IN" b="1" dirty="0" smtClean="0">
                <a:sym typeface="Symbol" panose="05050102010706020507" pitchFamily="18" charset="2"/>
              </a:rPr>
              <a:t></a:t>
            </a:r>
            <a:r>
              <a:rPr lang="en-IN" b="1" baseline="-25000" dirty="0" smtClean="0">
                <a:sym typeface="Symbol" panose="05050102010706020507" pitchFamily="18" charset="2"/>
              </a:rPr>
              <a:t>e</a:t>
            </a:r>
            <a:r>
              <a:rPr lang="en-IN" b="1" dirty="0" smtClean="0">
                <a:sym typeface="Symbol" panose="05050102010706020507" pitchFamily="18" charset="2"/>
              </a:rPr>
              <a:t> for N-type semiconductor</a:t>
            </a:r>
          </a:p>
          <a:p>
            <a:pPr marL="285750" indent="-285750">
              <a:buFont typeface="Euclid Symbol" panose="05050102010706020507" pitchFamily="18" charset="2"/>
              <a:buChar char="s"/>
            </a:pPr>
            <a:r>
              <a:rPr lang="en-IN" b="1" dirty="0" smtClean="0">
                <a:sym typeface="Euclid Symbol" panose="05050102010706020507" pitchFamily="18" charset="2"/>
              </a:rPr>
              <a:t>= </a:t>
            </a:r>
            <a:r>
              <a:rPr lang="en-IN" b="1" dirty="0">
                <a:sym typeface="Euclid Symbol" panose="05050102010706020507" pitchFamily="18" charset="2"/>
              </a:rPr>
              <a:t>e </a:t>
            </a:r>
            <a:r>
              <a:rPr lang="en-IN" b="1" dirty="0" smtClean="0">
                <a:sym typeface="Euclid Symbol" panose="05050102010706020507" pitchFamily="18" charset="2"/>
              </a:rPr>
              <a:t>N</a:t>
            </a:r>
            <a:r>
              <a:rPr lang="en-IN" b="1" baseline="-25000" dirty="0" smtClean="0">
                <a:sym typeface="Euclid Symbol" panose="05050102010706020507" pitchFamily="18" charset="2"/>
              </a:rPr>
              <a:t>a </a:t>
            </a:r>
            <a:r>
              <a:rPr lang="en-IN" b="1" dirty="0" smtClean="0">
                <a:sym typeface="Symbol" panose="05050102010706020507" pitchFamily="18" charset="2"/>
              </a:rPr>
              <a:t></a:t>
            </a:r>
            <a:r>
              <a:rPr lang="en-IN" b="1" baseline="-25000" dirty="0" smtClean="0">
                <a:sym typeface="Symbol" panose="05050102010706020507" pitchFamily="18" charset="2"/>
              </a:rPr>
              <a:t>h</a:t>
            </a:r>
            <a:r>
              <a:rPr lang="en-IN" b="1" dirty="0" smtClean="0">
                <a:sym typeface="Symbol" panose="05050102010706020507" pitchFamily="18" charset="2"/>
              </a:rPr>
              <a:t> </a:t>
            </a:r>
            <a:r>
              <a:rPr lang="en-IN" b="1" dirty="0">
                <a:sym typeface="Symbol" panose="05050102010706020507" pitchFamily="18" charset="2"/>
              </a:rPr>
              <a:t>for </a:t>
            </a:r>
            <a:r>
              <a:rPr lang="en-IN" b="1" dirty="0" smtClean="0">
                <a:sym typeface="Symbol" panose="05050102010706020507" pitchFamily="18" charset="2"/>
              </a:rPr>
              <a:t>P-type </a:t>
            </a:r>
            <a:r>
              <a:rPr lang="en-IN" b="1" dirty="0">
                <a:sym typeface="Symbol" panose="05050102010706020507" pitchFamily="18" charset="2"/>
              </a:rPr>
              <a:t>semiconductor</a:t>
            </a:r>
            <a:endParaRPr lang="en-IN" b="1" dirty="0"/>
          </a:p>
          <a:p>
            <a:endParaRPr lang="en-IN" b="1" dirty="0"/>
          </a:p>
        </p:txBody>
      </p:sp>
      <p:pic>
        <p:nvPicPr>
          <p:cNvPr id="10" name="Picture 9"/>
          <p:cNvPicPr>
            <a:picLocks noChangeAspect="1"/>
          </p:cNvPicPr>
          <p:nvPr/>
        </p:nvPicPr>
        <p:blipFill>
          <a:blip r:embed="rId3"/>
          <a:stretch>
            <a:fillRect/>
          </a:stretch>
        </p:blipFill>
        <p:spPr>
          <a:xfrm>
            <a:off x="1130684" y="2658389"/>
            <a:ext cx="3173846" cy="910561"/>
          </a:xfrm>
          <a:prstGeom prst="rect">
            <a:avLst/>
          </a:prstGeom>
        </p:spPr>
      </p:pic>
      <p:pic>
        <p:nvPicPr>
          <p:cNvPr id="11" name="Picture 10"/>
          <p:cNvPicPr>
            <a:picLocks noChangeAspect="1"/>
          </p:cNvPicPr>
          <p:nvPr/>
        </p:nvPicPr>
        <p:blipFill>
          <a:blip r:embed="rId4"/>
          <a:stretch>
            <a:fillRect/>
          </a:stretch>
        </p:blipFill>
        <p:spPr>
          <a:xfrm>
            <a:off x="4468969" y="2798084"/>
            <a:ext cx="2281960" cy="631169"/>
          </a:xfrm>
          <a:prstGeom prst="rect">
            <a:avLst/>
          </a:prstGeom>
        </p:spPr>
      </p:pic>
      <p:pic>
        <p:nvPicPr>
          <p:cNvPr id="12" name="Picture 11"/>
          <p:cNvPicPr>
            <a:picLocks noChangeAspect="1"/>
          </p:cNvPicPr>
          <p:nvPr/>
        </p:nvPicPr>
        <p:blipFill>
          <a:blip r:embed="rId5"/>
          <a:stretch>
            <a:fillRect/>
          </a:stretch>
        </p:blipFill>
        <p:spPr>
          <a:xfrm>
            <a:off x="919811" y="3776152"/>
            <a:ext cx="3755221" cy="951025"/>
          </a:xfrm>
          <a:prstGeom prst="rect">
            <a:avLst/>
          </a:prstGeom>
        </p:spPr>
      </p:pic>
      <p:pic>
        <p:nvPicPr>
          <p:cNvPr id="13" name="Picture 12"/>
          <p:cNvPicPr>
            <a:picLocks noChangeAspect="1"/>
          </p:cNvPicPr>
          <p:nvPr/>
        </p:nvPicPr>
        <p:blipFill>
          <a:blip r:embed="rId6"/>
          <a:stretch>
            <a:fillRect/>
          </a:stretch>
        </p:blipFill>
        <p:spPr>
          <a:xfrm>
            <a:off x="4740628" y="3980348"/>
            <a:ext cx="2046539" cy="635085"/>
          </a:xfrm>
          <a:prstGeom prst="rect">
            <a:avLst/>
          </a:prstGeom>
        </p:spPr>
      </p:pic>
      <p:pic>
        <p:nvPicPr>
          <p:cNvPr id="14" name="Picture 13"/>
          <p:cNvPicPr>
            <a:picLocks noChangeAspect="1"/>
          </p:cNvPicPr>
          <p:nvPr/>
        </p:nvPicPr>
        <p:blipFill>
          <a:blip r:embed="rId7"/>
          <a:stretch>
            <a:fillRect/>
          </a:stretch>
        </p:blipFill>
        <p:spPr>
          <a:xfrm>
            <a:off x="6095999" y="5153374"/>
            <a:ext cx="5362623" cy="800078"/>
          </a:xfrm>
          <a:prstGeom prst="rect">
            <a:avLst/>
          </a:prstGeom>
        </p:spPr>
      </p:pic>
      <p:pic>
        <p:nvPicPr>
          <p:cNvPr id="15" name="Picture 14"/>
          <p:cNvPicPr>
            <a:picLocks noChangeAspect="1"/>
          </p:cNvPicPr>
          <p:nvPr/>
        </p:nvPicPr>
        <p:blipFill>
          <a:blip r:embed="rId8"/>
          <a:stretch>
            <a:fillRect/>
          </a:stretch>
        </p:blipFill>
        <p:spPr>
          <a:xfrm>
            <a:off x="7498264" y="2612481"/>
            <a:ext cx="3500294" cy="768966"/>
          </a:xfrm>
          <a:prstGeom prst="rect">
            <a:avLst/>
          </a:prstGeom>
        </p:spPr>
      </p:pic>
      <p:pic>
        <p:nvPicPr>
          <p:cNvPr id="16" name="Picture 15"/>
          <p:cNvPicPr>
            <a:picLocks noChangeAspect="1"/>
          </p:cNvPicPr>
          <p:nvPr/>
        </p:nvPicPr>
        <p:blipFill>
          <a:blip r:embed="rId9"/>
          <a:stretch>
            <a:fillRect/>
          </a:stretch>
        </p:blipFill>
        <p:spPr>
          <a:xfrm>
            <a:off x="7498265" y="3732833"/>
            <a:ext cx="3500294" cy="742395"/>
          </a:xfrm>
          <a:prstGeom prst="rect">
            <a:avLst/>
          </a:prstGeom>
        </p:spPr>
      </p:pic>
    </p:spTree>
    <p:extLst>
      <p:ext uri="{BB962C8B-B14F-4D97-AF65-F5344CB8AC3E}">
        <p14:creationId xmlns:p14="http://schemas.microsoft.com/office/powerpoint/2010/main" val="3315014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643071" y="709951"/>
            <a:ext cx="10716095" cy="3077766"/>
          </a:xfrm>
          <a:prstGeom prst="rect">
            <a:avLst/>
          </a:prstGeom>
        </p:spPr>
        <p:txBody>
          <a:bodyPr wrap="square">
            <a:spAutoFit/>
          </a:bodyPr>
          <a:lstStyle/>
          <a:p>
            <a:pPr algn="just"/>
            <a:r>
              <a:rPr lang="en-IN" sz="3200" b="1" dirty="0">
                <a:solidFill>
                  <a:srgbClr val="FF0000"/>
                </a:solidFill>
              </a:rPr>
              <a:t>Extrinsic Semiconductor</a:t>
            </a:r>
          </a:p>
          <a:p>
            <a:pPr algn="just"/>
            <a:r>
              <a:rPr lang="en-IN" b="1" dirty="0">
                <a:solidFill>
                  <a:srgbClr val="333333"/>
                </a:solidFill>
              </a:rPr>
              <a:t>The conductivity of semiconductors can be greatly improved by introducing a small number of suitable replacement atoms called IMPURITIES. The process of adding impurity atoms to the </a:t>
            </a:r>
            <a:r>
              <a:rPr lang="en-IN" b="1" dirty="0" smtClean="0">
                <a:solidFill>
                  <a:srgbClr val="333333"/>
                </a:solidFill>
              </a:rPr>
              <a:t>pure semiconductor </a:t>
            </a:r>
            <a:r>
              <a:rPr lang="en-IN" b="1" dirty="0">
                <a:solidFill>
                  <a:srgbClr val="333333"/>
                </a:solidFill>
              </a:rPr>
              <a:t>is called DOPING. </a:t>
            </a:r>
            <a:endParaRPr lang="en-IN" b="1" dirty="0" smtClean="0">
              <a:solidFill>
                <a:srgbClr val="333333"/>
              </a:solidFill>
            </a:endParaRPr>
          </a:p>
          <a:p>
            <a:pPr algn="just"/>
            <a:endParaRPr lang="en-IN" b="1" dirty="0" smtClean="0">
              <a:solidFill>
                <a:srgbClr val="333333"/>
              </a:solidFill>
            </a:endParaRPr>
          </a:p>
          <a:p>
            <a:pPr algn="just"/>
            <a:endParaRPr lang="en-IN" b="1" dirty="0">
              <a:solidFill>
                <a:srgbClr val="333333"/>
              </a:solidFill>
            </a:endParaRPr>
          </a:p>
          <a:p>
            <a:pPr algn="just"/>
            <a:r>
              <a:rPr lang="en-IN" b="1" dirty="0" smtClean="0">
                <a:solidFill>
                  <a:srgbClr val="333333"/>
                </a:solidFill>
              </a:rPr>
              <a:t>Usually</a:t>
            </a:r>
            <a:r>
              <a:rPr lang="en-IN" b="1" dirty="0">
                <a:solidFill>
                  <a:srgbClr val="333333"/>
                </a:solidFill>
              </a:rPr>
              <a:t>, only 1 atom in 10</a:t>
            </a:r>
            <a:r>
              <a:rPr lang="en-IN" b="1" baseline="30000" dirty="0">
                <a:solidFill>
                  <a:srgbClr val="333333"/>
                </a:solidFill>
              </a:rPr>
              <a:t>7</a:t>
            </a:r>
            <a:r>
              <a:rPr lang="en-IN" b="1" dirty="0">
                <a:solidFill>
                  <a:srgbClr val="333333"/>
                </a:solidFill>
              </a:rPr>
              <a:t> is replaced by a dopant atom in the doped semiconductor. An </a:t>
            </a:r>
            <a:r>
              <a:rPr lang="en-IN" b="1" dirty="0">
                <a:solidFill>
                  <a:srgbClr val="FF0000"/>
                </a:solidFill>
              </a:rPr>
              <a:t>extrinsic semiconductor c</a:t>
            </a:r>
            <a:r>
              <a:rPr lang="en-IN" b="1" dirty="0">
                <a:solidFill>
                  <a:srgbClr val="333333"/>
                </a:solidFill>
              </a:rPr>
              <a:t>an be further classified into:</a:t>
            </a:r>
          </a:p>
          <a:p>
            <a:pPr algn="just">
              <a:buFont typeface="Arial" panose="020B0604020202020204" pitchFamily="34" charset="0"/>
              <a:buChar char="•"/>
            </a:pPr>
            <a:r>
              <a:rPr lang="en-IN" b="1" dirty="0">
                <a:solidFill>
                  <a:srgbClr val="333333"/>
                </a:solidFill>
              </a:rPr>
              <a:t>N-type Semiconductor</a:t>
            </a:r>
          </a:p>
          <a:p>
            <a:pPr algn="just">
              <a:buFont typeface="Arial" panose="020B0604020202020204" pitchFamily="34" charset="0"/>
              <a:buChar char="•"/>
            </a:pPr>
            <a:r>
              <a:rPr lang="en-IN" b="1" dirty="0">
                <a:solidFill>
                  <a:srgbClr val="333333"/>
                </a:solidFill>
              </a:rPr>
              <a:t>P-type Semiconductor</a:t>
            </a:r>
            <a:endParaRPr lang="en-IN" b="1" i="0" dirty="0">
              <a:solidFill>
                <a:srgbClr val="333333"/>
              </a:solidFill>
              <a:effectLst/>
            </a:endParaRPr>
          </a:p>
        </p:txBody>
      </p:sp>
      <p:pic>
        <p:nvPicPr>
          <p:cNvPr id="4098" name="Picture 2" descr="Extrinsic Semiconductors - Definition, Types and Properties | BYJ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121" y="3168202"/>
            <a:ext cx="3748772" cy="26591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826096" y="3787717"/>
            <a:ext cx="6096000" cy="2031325"/>
          </a:xfrm>
          <a:prstGeom prst="rect">
            <a:avLst/>
          </a:prstGeom>
        </p:spPr>
        <p:txBody>
          <a:bodyPr>
            <a:spAutoFit/>
          </a:bodyPr>
          <a:lstStyle/>
          <a:p>
            <a:pPr marL="285750" indent="-285750" algn="just">
              <a:buFont typeface="Arial" panose="020B0604020202020204" pitchFamily="34" charset="0"/>
              <a:buChar char="•"/>
            </a:pPr>
            <a:r>
              <a:rPr lang="en-IN" b="1" dirty="0">
                <a:solidFill>
                  <a:srgbClr val="333333"/>
                </a:solidFill>
              </a:rPr>
              <a:t>When a pure semiconductor (Silicon or </a:t>
            </a:r>
            <a:r>
              <a:rPr lang="en-IN" b="1" dirty="0"/>
              <a:t>Germanium</a:t>
            </a:r>
            <a:r>
              <a:rPr lang="en-IN" b="1" dirty="0">
                <a:solidFill>
                  <a:srgbClr val="333333"/>
                </a:solidFill>
              </a:rPr>
              <a:t>) is doped by </a:t>
            </a:r>
            <a:r>
              <a:rPr lang="en-IN" b="1" dirty="0" err="1">
                <a:solidFill>
                  <a:srgbClr val="333333"/>
                </a:solidFill>
              </a:rPr>
              <a:t>pentavalent</a:t>
            </a:r>
            <a:r>
              <a:rPr lang="en-IN" b="1" dirty="0">
                <a:solidFill>
                  <a:srgbClr val="333333"/>
                </a:solidFill>
              </a:rPr>
              <a:t> impurity (P, As, Sb, Bi) then, four electrons out of five valence electrons bonds with the four electrons of Ge or Si.</a:t>
            </a:r>
          </a:p>
          <a:p>
            <a:pPr marL="285750" indent="-285750" algn="just">
              <a:buFont typeface="Arial" panose="020B0604020202020204" pitchFamily="34" charset="0"/>
              <a:buChar char="•"/>
            </a:pPr>
            <a:r>
              <a:rPr lang="en-IN" b="1" dirty="0">
                <a:solidFill>
                  <a:srgbClr val="333333"/>
                </a:solidFill>
              </a:rPr>
              <a:t>The fifth electron of the dopant is set free. Thus, the impurity atom donates a free electron for conduction in the lattice and is called “</a:t>
            </a:r>
            <a:r>
              <a:rPr lang="en-IN" b="1" dirty="0" err="1" smtClean="0">
                <a:solidFill>
                  <a:srgbClr val="333333"/>
                </a:solidFill>
              </a:rPr>
              <a:t>Donar</a:t>
            </a:r>
            <a:r>
              <a:rPr lang="en-IN" b="1" dirty="0" smtClean="0">
                <a:solidFill>
                  <a:srgbClr val="333333"/>
                </a:solidFill>
              </a:rPr>
              <a:t>”.</a:t>
            </a:r>
            <a:endParaRPr lang="en-IN" b="1" dirty="0">
              <a:solidFill>
                <a:srgbClr val="333333"/>
              </a:solidFill>
            </a:endParaRPr>
          </a:p>
        </p:txBody>
      </p:sp>
    </p:spTree>
    <p:extLst>
      <p:ext uri="{BB962C8B-B14F-4D97-AF65-F5344CB8AC3E}">
        <p14:creationId xmlns:p14="http://schemas.microsoft.com/office/powerpoint/2010/main" val="239379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729802" y="664979"/>
            <a:ext cx="10590727" cy="3693319"/>
          </a:xfrm>
          <a:prstGeom prst="rect">
            <a:avLst/>
          </a:prstGeom>
        </p:spPr>
        <p:txBody>
          <a:bodyPr wrap="square">
            <a:spAutoFit/>
          </a:bodyPr>
          <a:lstStyle/>
          <a:p>
            <a:pPr marL="285750" indent="-285750" algn="just">
              <a:buFont typeface="Arial" panose="020B0604020202020204" pitchFamily="34" charset="0"/>
              <a:buChar char="•"/>
            </a:pPr>
            <a:r>
              <a:rPr lang="en-IN" b="1" dirty="0">
                <a:solidFill>
                  <a:srgbClr val="333333"/>
                </a:solidFill>
              </a:rPr>
              <a:t>Since the number of free electron increases by the addition of an impurity, the negative charge carriers increase. Hence, it is called n-type semiconductor.</a:t>
            </a:r>
          </a:p>
          <a:p>
            <a:pPr marL="285750" indent="-285750" algn="just">
              <a:buFont typeface="Arial" panose="020B0604020202020204" pitchFamily="34" charset="0"/>
              <a:buChar char="•"/>
            </a:pPr>
            <a:r>
              <a:rPr lang="en-IN" b="1" dirty="0" smtClean="0">
                <a:solidFill>
                  <a:srgbClr val="333333"/>
                </a:solidFill>
              </a:rPr>
              <a:t>As </a:t>
            </a:r>
            <a:r>
              <a:rPr lang="en-IN" b="1" dirty="0">
                <a:solidFill>
                  <a:srgbClr val="333333"/>
                </a:solidFill>
              </a:rPr>
              <a:t>conduction is due to a large number of free electrons, the electrons in the n-type semiconductor are the MAJORITY CARRIERS and holes are the MINORITY CARRIERS</a:t>
            </a:r>
            <a:r>
              <a:rPr lang="en-IN" b="1" dirty="0" smtClean="0">
                <a:solidFill>
                  <a:srgbClr val="333333"/>
                </a:solidFill>
              </a:rPr>
              <a:t>.</a:t>
            </a:r>
          </a:p>
          <a:p>
            <a:pPr marL="285750" indent="-285750" algn="just">
              <a:buFont typeface="Arial" panose="020B0604020202020204" pitchFamily="34" charset="0"/>
              <a:buChar char="•"/>
            </a:pPr>
            <a:r>
              <a:rPr lang="en-IN" b="1" dirty="0"/>
              <a:t>When a pure semiconductor is doped with a trivalent impurity (B, Al, In, Ga ) then, the three valence electrons of the impurity bonds with three of the four valence electrons of the semiconductor.</a:t>
            </a:r>
          </a:p>
          <a:p>
            <a:pPr marL="285750" indent="-285750" algn="just">
              <a:buFont typeface="Arial" panose="020B0604020202020204" pitchFamily="34" charset="0"/>
              <a:buChar char="•"/>
            </a:pPr>
            <a:r>
              <a:rPr lang="en-IN" b="1" dirty="0"/>
              <a:t>This leaves an absence of electron (hole) in the impurity. These impurity atoms which are ready to accept bonded electrons are called “</a:t>
            </a:r>
            <a:r>
              <a:rPr lang="en-IN" b="1" dirty="0" smtClean="0"/>
              <a:t>Acceptors”.</a:t>
            </a:r>
            <a:endParaRPr lang="en-IN" b="1" dirty="0"/>
          </a:p>
          <a:p>
            <a:pPr marL="285750" indent="-285750" algn="just">
              <a:buFont typeface="Arial" panose="020B0604020202020204" pitchFamily="34" charset="0"/>
              <a:buChar char="•"/>
            </a:pPr>
            <a:r>
              <a:rPr lang="en-IN" b="1" dirty="0"/>
              <a:t>With the increase in the number of impurities, holes (the positive charge carriers) are increased. Hence, it is called p-type semiconductor.</a:t>
            </a:r>
          </a:p>
          <a:p>
            <a:pPr marL="285750" indent="-285750" algn="just">
              <a:buFont typeface="Arial" panose="020B0604020202020204" pitchFamily="34" charset="0"/>
              <a:buChar char="•"/>
            </a:pPr>
            <a:r>
              <a:rPr lang="en-IN" b="1" dirty="0" smtClean="0"/>
              <a:t>As </a:t>
            </a:r>
            <a:r>
              <a:rPr lang="en-IN" b="1" dirty="0"/>
              <a:t>conduction is due to a large number of holes, the holes in the p-type semiconductor are MAJORITY CARRIERS and electrons are MINORITY CARRIERS.</a:t>
            </a:r>
          </a:p>
          <a:p>
            <a:pPr marL="285750" indent="-285750" algn="just">
              <a:buFont typeface="Arial" panose="020B0604020202020204" pitchFamily="34" charset="0"/>
              <a:buChar char="•"/>
            </a:pPr>
            <a:endParaRPr lang="en-IN" b="1" dirty="0">
              <a:solidFill>
                <a:srgbClr val="333333"/>
              </a:solidFill>
            </a:endParaRPr>
          </a:p>
        </p:txBody>
      </p:sp>
      <p:sp>
        <p:nvSpPr>
          <p:cNvPr id="6" name="Rectangle 5"/>
          <p:cNvSpPr/>
          <p:nvPr/>
        </p:nvSpPr>
        <p:spPr>
          <a:xfrm>
            <a:off x="729802" y="4358298"/>
            <a:ext cx="10835426" cy="646331"/>
          </a:xfrm>
          <a:prstGeom prst="rect">
            <a:avLst/>
          </a:prstGeom>
        </p:spPr>
        <p:txBody>
          <a:bodyPr wrap="square">
            <a:spAutoFit/>
          </a:bodyPr>
          <a:lstStyle/>
          <a:p>
            <a:pPr algn="ctr"/>
            <a:r>
              <a:rPr lang="en-IN" b="1" dirty="0">
                <a:solidFill>
                  <a:srgbClr val="FF0000"/>
                </a:solidFill>
              </a:rPr>
              <a:t>In intrinsic semiconductors, the number of excited electrons is equal to the number of holes; </a:t>
            </a:r>
            <a:r>
              <a:rPr lang="en-IN" b="1" i="1" dirty="0">
                <a:solidFill>
                  <a:srgbClr val="FF0000"/>
                </a:solidFill>
              </a:rPr>
              <a:t>n</a:t>
            </a:r>
            <a:r>
              <a:rPr lang="en-IN" b="1" dirty="0">
                <a:solidFill>
                  <a:srgbClr val="FF0000"/>
                </a:solidFill>
              </a:rPr>
              <a:t> = </a:t>
            </a:r>
            <a:r>
              <a:rPr lang="en-IN" b="1" i="1" dirty="0" smtClean="0">
                <a:solidFill>
                  <a:srgbClr val="FF0000"/>
                </a:solidFill>
              </a:rPr>
              <a:t>p = </a:t>
            </a:r>
            <a:r>
              <a:rPr lang="en-IN" b="1" i="1" dirty="0" err="1" smtClean="0">
                <a:solidFill>
                  <a:srgbClr val="FF0000"/>
                </a:solidFill>
              </a:rPr>
              <a:t>n</a:t>
            </a:r>
            <a:r>
              <a:rPr lang="en-IN" b="1" i="1" baseline="-25000" dirty="0" err="1" smtClean="0">
                <a:solidFill>
                  <a:srgbClr val="FF0000"/>
                </a:solidFill>
              </a:rPr>
              <a:t>i</a:t>
            </a:r>
            <a:r>
              <a:rPr lang="en-IN" b="1" i="1" dirty="0" smtClean="0">
                <a:solidFill>
                  <a:srgbClr val="FF0000"/>
                </a:solidFill>
              </a:rPr>
              <a:t>.</a:t>
            </a:r>
            <a:r>
              <a:rPr lang="en-IN" b="1" dirty="0" smtClean="0">
                <a:solidFill>
                  <a:srgbClr val="FF0000"/>
                </a:solidFill>
              </a:rPr>
              <a:t> </a:t>
            </a:r>
          </a:p>
          <a:p>
            <a:pPr algn="ctr"/>
            <a:r>
              <a:rPr lang="en-IN" b="1" dirty="0" smtClean="0">
                <a:solidFill>
                  <a:srgbClr val="FF0000"/>
                </a:solidFill>
              </a:rPr>
              <a:t>They </a:t>
            </a:r>
            <a:r>
              <a:rPr lang="en-IN" b="1" dirty="0">
                <a:solidFill>
                  <a:srgbClr val="FF0000"/>
                </a:solidFill>
              </a:rPr>
              <a:t>are also termed as </a:t>
            </a:r>
            <a:r>
              <a:rPr lang="en-IN" b="1" dirty="0" err="1">
                <a:solidFill>
                  <a:srgbClr val="FF0000"/>
                </a:solidFill>
              </a:rPr>
              <a:t>undoped</a:t>
            </a:r>
            <a:r>
              <a:rPr lang="en-IN" b="1" dirty="0">
                <a:solidFill>
                  <a:srgbClr val="FF0000"/>
                </a:solidFill>
              </a:rPr>
              <a:t> semiconductors or </a:t>
            </a:r>
            <a:r>
              <a:rPr lang="en-IN" b="1" dirty="0" err="1">
                <a:solidFill>
                  <a:srgbClr val="FF0000"/>
                </a:solidFill>
              </a:rPr>
              <a:t>i</a:t>
            </a:r>
            <a:r>
              <a:rPr lang="en-IN" b="1" dirty="0">
                <a:solidFill>
                  <a:srgbClr val="FF0000"/>
                </a:solidFill>
              </a:rPr>
              <a:t>-type semiconductors. </a:t>
            </a:r>
          </a:p>
        </p:txBody>
      </p:sp>
    </p:spTree>
    <p:extLst>
      <p:ext uri="{BB962C8B-B14F-4D97-AF65-F5344CB8AC3E}">
        <p14:creationId xmlns:p14="http://schemas.microsoft.com/office/powerpoint/2010/main" val="3233209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871471" y="774346"/>
            <a:ext cx="10564968" cy="3077766"/>
          </a:xfrm>
          <a:prstGeom prst="rect">
            <a:avLst/>
          </a:prstGeom>
        </p:spPr>
        <p:txBody>
          <a:bodyPr wrap="square">
            <a:spAutoFit/>
          </a:bodyPr>
          <a:lstStyle/>
          <a:p>
            <a:pPr marL="285750" indent="-285750" algn="just">
              <a:buFont typeface="Arial" panose="020B0604020202020204" pitchFamily="34" charset="0"/>
              <a:buChar char="•"/>
            </a:pPr>
            <a:r>
              <a:rPr lang="en-IN" b="1" dirty="0">
                <a:solidFill>
                  <a:srgbClr val="333333"/>
                </a:solidFill>
              </a:rPr>
              <a:t>Here, the </a:t>
            </a:r>
            <a:r>
              <a:rPr lang="en-IN" b="1" dirty="0" err="1">
                <a:solidFill>
                  <a:srgbClr val="333333"/>
                </a:solidFill>
              </a:rPr>
              <a:t>n</a:t>
            </a:r>
            <a:r>
              <a:rPr lang="en-IN" b="1" baseline="-25000" dirty="0" err="1">
                <a:solidFill>
                  <a:srgbClr val="333333"/>
                </a:solidFill>
              </a:rPr>
              <a:t>i</a:t>
            </a:r>
            <a:r>
              <a:rPr lang="en-IN" b="1" dirty="0">
                <a:solidFill>
                  <a:srgbClr val="333333"/>
                </a:solidFill>
              </a:rPr>
              <a:t> gives the number of total intrinsic carrier concentration which is equal to the total number of holes or the total number of electrons.</a:t>
            </a:r>
          </a:p>
          <a:p>
            <a:pPr marL="285750" indent="-285750" algn="just">
              <a:buFont typeface="Arial" panose="020B0604020202020204" pitchFamily="34" charset="0"/>
              <a:buChar char="•"/>
            </a:pPr>
            <a:r>
              <a:rPr lang="en-IN" b="1" dirty="0">
                <a:solidFill>
                  <a:srgbClr val="333333"/>
                </a:solidFill>
              </a:rPr>
              <a:t>When the temperature of an intrinsic semiconductor is T=0K, it behaves like an insulator. </a:t>
            </a:r>
            <a:r>
              <a:rPr lang="en-IN" b="1" dirty="0">
                <a:solidFill>
                  <a:srgbClr val="FF0000"/>
                </a:solidFill>
              </a:rPr>
              <a:t>When the temperature is increased further, (</a:t>
            </a:r>
            <a:r>
              <a:rPr lang="en-IN" b="1" dirty="0" smtClean="0">
                <a:solidFill>
                  <a:srgbClr val="FF0000"/>
                </a:solidFill>
              </a:rPr>
              <a:t>T&gt;0K), </a:t>
            </a:r>
            <a:r>
              <a:rPr lang="en-IN" b="1" dirty="0">
                <a:solidFill>
                  <a:srgbClr val="FF0000"/>
                </a:solidFill>
              </a:rPr>
              <a:t>the electrons get excited and move from the valence band to the conduction band. These electrons occupy the conduction band partially, leaving a correspondingly equal number of holes in the valence band</a:t>
            </a:r>
            <a:r>
              <a:rPr lang="en-IN" b="1" dirty="0" smtClean="0">
                <a:solidFill>
                  <a:srgbClr val="FF0000"/>
                </a:solidFill>
              </a:rPr>
              <a:t>.</a:t>
            </a:r>
          </a:p>
          <a:p>
            <a:pPr marL="285750" indent="-285750" algn="just">
              <a:buFont typeface="Arial" panose="020B0604020202020204" pitchFamily="34" charset="0"/>
              <a:buChar char="•"/>
            </a:pPr>
            <a:endParaRPr lang="en-IN" b="1" i="0" dirty="0">
              <a:solidFill>
                <a:srgbClr val="333333"/>
              </a:solidFill>
              <a:effectLst/>
            </a:endParaRPr>
          </a:p>
          <a:p>
            <a:pPr marL="285750" indent="-285750" algn="just">
              <a:buFont typeface="Arial" panose="020B0604020202020204" pitchFamily="34" charset="0"/>
              <a:buChar char="•"/>
            </a:pPr>
            <a:endParaRPr lang="en-IN" b="1" dirty="0" smtClean="0">
              <a:solidFill>
                <a:srgbClr val="333333"/>
              </a:solidFill>
            </a:endParaRPr>
          </a:p>
          <a:p>
            <a:pPr marL="285750" indent="-285750" algn="just">
              <a:buFont typeface="Arial" panose="020B0604020202020204" pitchFamily="34" charset="0"/>
              <a:buChar char="•"/>
            </a:pPr>
            <a:endParaRPr lang="en-IN" b="1" i="0" dirty="0">
              <a:solidFill>
                <a:srgbClr val="333333"/>
              </a:solidFill>
              <a:effectLst/>
            </a:endParaRPr>
          </a:p>
          <a:p>
            <a:pPr algn="ctr"/>
            <a:r>
              <a:rPr lang="en-IN" sz="3200" b="1" dirty="0" smtClean="0">
                <a:solidFill>
                  <a:srgbClr val="FF0000"/>
                </a:solidFill>
              </a:rPr>
              <a:t>What is the ENERGY BAND IN SOLIDS? </a:t>
            </a:r>
            <a:endParaRPr lang="en-IN" sz="3200" b="1" i="0" dirty="0">
              <a:solidFill>
                <a:srgbClr val="FF0000"/>
              </a:solidFill>
              <a:effectLst/>
            </a:endParaRPr>
          </a:p>
        </p:txBody>
      </p:sp>
    </p:spTree>
    <p:extLst>
      <p:ext uri="{BB962C8B-B14F-4D97-AF65-F5344CB8AC3E}">
        <p14:creationId xmlns:p14="http://schemas.microsoft.com/office/powerpoint/2010/main" val="3168749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8796"/>
            <a:ext cx="9601196" cy="383029"/>
          </a:xfrm>
        </p:spPr>
        <p:txBody>
          <a:bodyPr>
            <a:normAutofit fontScale="90000"/>
          </a:bodyPr>
          <a:lstStyle/>
          <a:p>
            <a:r>
              <a:rPr lang="en-IN" dirty="0" smtClean="0"/>
              <a:t>Formation of Energy Bands </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rotWithShape="1">
          <a:blip r:embed="rId2"/>
          <a:srcRect t="13850" b="10658"/>
          <a:stretch/>
        </p:blipFill>
        <p:spPr>
          <a:xfrm>
            <a:off x="1295401" y="1378227"/>
            <a:ext cx="9854253" cy="4200938"/>
          </a:xfrm>
          <a:prstGeom prst="rect">
            <a:avLst/>
          </a:prstGeom>
        </p:spPr>
      </p:pic>
    </p:spTree>
    <p:extLst>
      <p:ext uri="{BB962C8B-B14F-4D97-AF65-F5344CB8AC3E}">
        <p14:creationId xmlns:p14="http://schemas.microsoft.com/office/powerpoint/2010/main" val="4015718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rotWithShape="1">
          <a:blip r:embed="rId3"/>
          <a:srcRect t="14008" b="19066"/>
          <a:stretch/>
        </p:blipFill>
        <p:spPr>
          <a:xfrm>
            <a:off x="812592" y="1139688"/>
            <a:ext cx="10554459" cy="3988904"/>
          </a:xfrm>
          <a:prstGeom prst="rect">
            <a:avLst/>
          </a:prstGeom>
        </p:spPr>
      </p:pic>
    </p:spTree>
    <p:extLst>
      <p:ext uri="{BB962C8B-B14F-4D97-AF65-F5344CB8AC3E}">
        <p14:creationId xmlns:p14="http://schemas.microsoft.com/office/powerpoint/2010/main" val="289926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6155" y="753890"/>
            <a:ext cx="10385737" cy="3318936"/>
          </a:xfrm>
        </p:spPr>
        <p:txBody>
          <a:bodyPr>
            <a:normAutofit/>
          </a:bodyPr>
          <a:lstStyle/>
          <a:p>
            <a:pPr algn="just"/>
            <a:r>
              <a:rPr lang="en-IN" b="1" dirty="0" smtClean="0"/>
              <a:t>The electrons </a:t>
            </a:r>
            <a:r>
              <a:rPr lang="en-IN" b="1" dirty="0"/>
              <a:t>of the two atoms overlap, which means that the </a:t>
            </a:r>
            <a:r>
              <a:rPr lang="en-IN" b="1" dirty="0" smtClean="0"/>
              <a:t>two electrons </a:t>
            </a:r>
            <a:r>
              <a:rPr lang="en-IN" b="1" dirty="0"/>
              <a:t>will interact. This interaction or perturbation results in the discrete </a:t>
            </a:r>
            <a:r>
              <a:rPr lang="en-IN" b="1" dirty="0" smtClean="0"/>
              <a:t>quantized energy </a:t>
            </a:r>
            <a:r>
              <a:rPr lang="en-IN" b="1" dirty="0"/>
              <a:t>level splitting into two discrete energy </a:t>
            </a:r>
            <a:r>
              <a:rPr lang="en-IN" b="1" dirty="0" smtClean="0"/>
              <a:t>levels. </a:t>
            </a:r>
          </a:p>
          <a:p>
            <a:pPr algn="just"/>
            <a:r>
              <a:rPr lang="en-IN" b="1" dirty="0" smtClean="0"/>
              <a:t>The </a:t>
            </a:r>
            <a:r>
              <a:rPr lang="en-IN" b="1" dirty="0"/>
              <a:t>splitting of the discrete state into two states is consistent with </a:t>
            </a:r>
            <a:r>
              <a:rPr lang="en-IN" b="1" dirty="0" smtClean="0"/>
              <a:t>the Pauli </a:t>
            </a:r>
            <a:r>
              <a:rPr lang="en-IN" b="1" dirty="0"/>
              <a:t>exclusion principle.</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7" name="Picture 6"/>
          <p:cNvPicPr>
            <a:picLocks noChangeAspect="1"/>
          </p:cNvPicPr>
          <p:nvPr/>
        </p:nvPicPr>
        <p:blipFill>
          <a:blip r:embed="rId2"/>
          <a:stretch>
            <a:fillRect/>
          </a:stretch>
        </p:blipFill>
        <p:spPr>
          <a:xfrm>
            <a:off x="8265754" y="3570821"/>
            <a:ext cx="3698719" cy="2461329"/>
          </a:xfrm>
          <a:prstGeom prst="ellipse">
            <a:avLst/>
          </a:prstGeom>
          <a:ln w="3175"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3">
            <a:lum bright="-20000" contrast="40000"/>
          </a:blip>
          <a:stretch>
            <a:fillRect/>
          </a:stretch>
        </p:blipFill>
        <p:spPr>
          <a:xfrm>
            <a:off x="1931830" y="2951230"/>
            <a:ext cx="4863235" cy="3017770"/>
          </a:xfrm>
          <a:prstGeom prst="rect">
            <a:avLst/>
          </a:prstGeom>
        </p:spPr>
      </p:pic>
    </p:spTree>
    <p:extLst>
      <p:ext uri="{BB962C8B-B14F-4D97-AF65-F5344CB8AC3E}">
        <p14:creationId xmlns:p14="http://schemas.microsoft.com/office/powerpoint/2010/main" val="36540851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15543</TotalTime>
  <Words>2455</Words>
  <Application>Microsoft Office PowerPoint</Application>
  <PresentationFormat>Widescreen</PresentationFormat>
  <Paragraphs>191</Paragraphs>
  <Slides>37</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9" baseType="lpstr">
      <vt:lpstr>Arial</vt:lpstr>
      <vt:lpstr>Calibri</vt:lpstr>
      <vt:lpstr>Euclid Symbol</vt:lpstr>
      <vt:lpstr>Garamond</vt:lpstr>
      <vt:lpstr>Shruti</vt:lpstr>
      <vt:lpstr>Symbol</vt:lpstr>
      <vt:lpstr>Times New Roman</vt:lpstr>
      <vt:lpstr>Times-Bold</vt:lpstr>
      <vt:lpstr>Times-Italic</vt:lpstr>
      <vt:lpstr>Times-Roman</vt:lpstr>
      <vt:lpstr>Organic</vt:lpstr>
      <vt:lpstr>Bitmap Image</vt:lpstr>
      <vt:lpstr>ELECTRONIC MATERIALS AND DEVICES</vt:lpstr>
      <vt:lpstr>ELECTRONIC MATERIALS AND DEVICES</vt:lpstr>
      <vt:lpstr>Semiconductors</vt:lpstr>
      <vt:lpstr>PowerPoint Presentation</vt:lpstr>
      <vt:lpstr>PowerPoint Presentation</vt:lpstr>
      <vt:lpstr>PowerPoint Presentation</vt:lpstr>
      <vt:lpstr>Formation of Energy Bands </vt:lpstr>
      <vt:lpstr>PowerPoint Presentation</vt:lpstr>
      <vt:lpstr>PowerPoint Presentation</vt:lpstr>
      <vt:lpstr>PowerPoint Presentation</vt:lpstr>
      <vt:lpstr>Band splitting of silicon</vt:lpstr>
      <vt:lpstr>PowerPoint Presentation</vt:lpstr>
      <vt:lpstr>PowerPoint Presentation</vt:lpstr>
      <vt:lpstr>E-k Diagram</vt:lpstr>
      <vt:lpstr>PowerPoint Presentation</vt:lpstr>
      <vt:lpstr>Metals, Insulators, and Semiconductors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Intrinsic Carrier Concentration</vt:lpstr>
      <vt:lpstr>PowerPoint Presentation</vt:lpstr>
      <vt:lpstr>Energy Band Structures Intrinsic Semiconductor </vt:lpstr>
      <vt:lpstr>PowerPoint Presentation</vt:lpstr>
      <vt:lpstr>PowerPoint Presentation</vt:lpstr>
      <vt:lpstr>Energy Band Structures Extrinsic Semiconductor </vt:lpstr>
      <vt:lpstr>Direct &amp; Indirect Bandgap Semiconductor  </vt:lpstr>
      <vt:lpstr>PowerPoint Presentation</vt:lpstr>
      <vt:lpstr>PowerPoint Presentation</vt:lpstr>
      <vt:lpstr>Module II  Mathematical Relations for Problems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MATERIALS AND DEVICES</dc:title>
  <dc:creator>HP</dc:creator>
  <cp:lastModifiedBy>HP</cp:lastModifiedBy>
  <cp:revision>220</cp:revision>
  <dcterms:created xsi:type="dcterms:W3CDTF">2022-02-09T19:41:17Z</dcterms:created>
  <dcterms:modified xsi:type="dcterms:W3CDTF">2023-06-16T00:50:21Z</dcterms:modified>
</cp:coreProperties>
</file>