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364" r:id="rId2"/>
    <p:sldId id="341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90" r:id="rId15"/>
    <p:sldId id="391" r:id="rId16"/>
    <p:sldId id="392" r:id="rId17"/>
    <p:sldId id="393" r:id="rId18"/>
    <p:sldId id="394" r:id="rId19"/>
    <p:sldId id="396" r:id="rId20"/>
    <p:sldId id="397" r:id="rId21"/>
    <p:sldId id="386" r:id="rId22"/>
    <p:sldId id="398" r:id="rId23"/>
    <p:sldId id="395" r:id="rId24"/>
    <p:sldId id="399" r:id="rId25"/>
    <p:sldId id="400" r:id="rId26"/>
    <p:sldId id="401" r:id="rId27"/>
    <p:sldId id="40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65339-DA39-4D2E-8D92-DB666EBE9B79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12CAF-5D9C-47ED-A0DF-5179822E2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5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2CAF-5D9C-47ED-A0DF-5179822E257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06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2CAF-5D9C-47ED-A0DF-5179822E257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90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AB52F9-879E-4B2C-92F7-5540828418AD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5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3673-BC36-4BE1-9C70-90446B02C4D4}" type="datetime1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03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DB20-6EA0-4453-987A-D57A6AB5261C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39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DC87-620C-460C-A040-A03905ECD7DD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12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6649-082F-4881-AC67-18861BB7C27E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33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9596-9B08-4860-9811-2C9B221EC6F8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4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A7A1-6150-4C83-82B1-BB38B76385B6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45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A3BB-5D94-43AD-A9D5-AE64195B3F75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049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9BB-1335-4345-9B35-4FE7F6FB0755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0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24CB-D1C8-4078-A753-62C0CDBCF16C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4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DB71-092F-47DB-BD84-4BF6379C7C74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7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EB73-6C8C-4577-AB36-9780D8234242}" type="datetime1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4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B97C-6BEC-493F-A3C5-8938FE6C97B7}" type="datetime1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C65D-11EB-4E87-859E-AB57495F9482}" type="datetime1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7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04F8-4677-418D-9554-ADA7CA0EAB69}" type="datetime1">
              <a:rPr lang="en-IN" smtClean="0"/>
              <a:t>16-06-2023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21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AF2-278E-47FE-A5F3-42FC1E7B3198}" type="datetime1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72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598A-636F-43CE-9EF3-2505B982A547}" type="datetime1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4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BF9341-BA54-48D8-ACDF-690D3259D7F4}" type="datetime1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D31ECF-F1CA-485F-9ABF-18C19B2A0C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aranyanair.m@vit.ac.in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lectronicspost.com/wp-content/uploads/2019/07/211.p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6" y="-241005"/>
            <a:ext cx="6815669" cy="1515533"/>
          </a:xfrm>
        </p:spPr>
        <p:txBody>
          <a:bodyPr/>
          <a:lstStyle/>
          <a:p>
            <a:r>
              <a:rPr lang="en-IN" sz="3600" b="1" dirty="0"/>
              <a:t>ELECTRONIC MATERIALS AND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077" y="1584099"/>
            <a:ext cx="7534140" cy="3721997"/>
          </a:xfrm>
        </p:spPr>
        <p:txBody>
          <a:bodyPr>
            <a:norm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26" name="Picture 2" descr="EBOOK Semiconductor Physics and Devices: Basic Principles 4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339" y="2070546"/>
            <a:ext cx="2086243" cy="257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606678" y="231328"/>
          <a:ext cx="2282825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2684"/>
                <a:gridCol w="432034"/>
                <a:gridCol w="432034"/>
                <a:gridCol w="432034"/>
                <a:gridCol w="504039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L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T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P</a:t>
                      </a:r>
                      <a:endParaRPr lang="en-IN" sz="2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J</a:t>
                      </a:r>
                      <a:endParaRPr lang="en-IN" sz="2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C</a:t>
                      </a:r>
                      <a:endParaRPr lang="en-IN" sz="2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0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2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78" marR="68578" marT="0" marB="0"/>
                </a:tc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8788" y="2214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28788" y="225682"/>
          <a:ext cx="2563608" cy="827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Bitmap Image" r:id="rId5" imgW="9809524" imgH="2742857" progId="Paint.Picture">
                  <p:embed/>
                </p:oleObj>
              </mc:Choice>
              <mc:Fallback>
                <p:oleObj name="Bitmap Image" r:id="rId5" imgW="9809524" imgH="27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88" y="225682"/>
                        <a:ext cx="2563608" cy="827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8" name="Picture 4" descr="Principles of Electronic Materials and Devices (IRWIN ELEC&amp;amp;COMPUTER  ENGINERING) : Kasap Prof., Safa O.: Amazon.in: Book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8" y="2070546"/>
            <a:ext cx="2090537" cy="25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692927" y="1976739"/>
            <a:ext cx="6815138" cy="2519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Dr.</a:t>
            </a:r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M. </a:t>
            </a:r>
            <a:r>
              <a:rPr lang="en-IN" sz="1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Saranya</a:t>
            </a:r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Nair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School of Electronics Engineering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VIT-Chennai Campus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E-mail : </a:t>
            </a:r>
            <a:r>
              <a:rPr lang="en-IN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8"/>
              </a:rPr>
              <a:t>saranyanair.m@vit.ac.in</a:t>
            </a:r>
            <a:endParaRPr lang="en-IN" sz="1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IN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IN" sz="1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MODULE </a:t>
            </a:r>
            <a:r>
              <a:rPr lang="en-IN" sz="3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en-IN" sz="31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/>
            </a:pPr>
            <a:endParaRPr lang="en-IN" sz="31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17470" y="5026696"/>
            <a:ext cx="5214635" cy="279400"/>
          </a:xfrm>
        </p:spPr>
        <p:txBody>
          <a:bodyPr/>
          <a:lstStyle/>
          <a:p>
            <a:pPr algn="ctr"/>
            <a:r>
              <a:rPr lang="en-IN" smtClean="0"/>
              <a:t>ELECTRONIC MATERIALS AND DEVICES       DR.M.SARANYA NAIR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7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29800" y="777102"/>
            <a:ext cx="106293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is not part of the basic transistor action, we would like this component of current to be as small as possible. We would then like the common-base current gain to be as close to unity as possible.</a:t>
            </a: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current is 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approximation, the collector current is independent of the base–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 voltage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long as the B–C junction is reverse biased. </a:t>
            </a:r>
          </a:p>
        </p:txBody>
      </p:sp>
    </p:spTree>
    <p:extLst>
      <p:ext uri="{BB962C8B-B14F-4D97-AF65-F5344CB8AC3E}">
        <p14:creationId xmlns:p14="http://schemas.microsoft.com/office/powerpoint/2010/main" val="8589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805" y="4412551"/>
            <a:ext cx="1210026" cy="7043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7718" y="1021046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-Bold"/>
              </a:rPr>
              <a:t>Base Current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45711" y="1502688"/>
            <a:ext cx="87876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component of emitter current </a:t>
            </a:r>
            <a:r>
              <a:rPr lang="en-IN" i="1" dirty="0"/>
              <a:t>iE</a:t>
            </a:r>
            <a:r>
              <a:rPr lang="en-IN" dirty="0"/>
              <a:t>2 is </a:t>
            </a:r>
            <a:r>
              <a:rPr lang="en-IN" dirty="0" smtClean="0"/>
              <a:t>a B–E </a:t>
            </a:r>
            <a:r>
              <a:rPr lang="en-IN" dirty="0"/>
              <a:t>junction current so that this current is also a component of base current </a:t>
            </a:r>
            <a:r>
              <a:rPr lang="en-IN" dirty="0" smtClean="0"/>
              <a:t>shown as </a:t>
            </a:r>
            <a:r>
              <a:rPr lang="en-IN" i="1" dirty="0" err="1"/>
              <a:t>iBa</a:t>
            </a:r>
            <a:r>
              <a:rPr lang="en-IN" dirty="0"/>
              <a:t>. This component of base current is proportional to </a:t>
            </a:r>
            <a:r>
              <a:rPr lang="en-IN" dirty="0" err="1"/>
              <a:t>exp</a:t>
            </a:r>
            <a:r>
              <a:rPr lang="en-IN" dirty="0"/>
              <a:t> (</a:t>
            </a:r>
            <a:r>
              <a:rPr lang="en-IN" dirty="0" err="1"/>
              <a:t>v</a:t>
            </a:r>
            <a:r>
              <a:rPr lang="en-IN" i="1" baseline="-25000" dirty="0" err="1"/>
              <a:t>BE</a:t>
            </a:r>
            <a:r>
              <a:rPr lang="en-IN" i="1" baseline="-25000" dirty="0"/>
              <a:t> </a:t>
            </a:r>
            <a:r>
              <a:rPr lang="en-IN" i="1" dirty="0"/>
              <a:t>/</a:t>
            </a:r>
            <a:r>
              <a:rPr lang="en-IN" i="1" dirty="0" err="1" smtClean="0"/>
              <a:t>V</a:t>
            </a:r>
            <a:r>
              <a:rPr lang="en-IN" i="1" baseline="-25000" dirty="0" err="1" smtClean="0"/>
              <a:t>t</a:t>
            </a:r>
            <a:r>
              <a:rPr lang="en-IN" dirty="0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There </a:t>
            </a:r>
            <a:r>
              <a:rPr lang="en-IN" dirty="0"/>
              <a:t>is also a </a:t>
            </a:r>
            <a:r>
              <a:rPr lang="en-IN" dirty="0">
                <a:solidFill>
                  <a:srgbClr val="FF0000"/>
                </a:solidFill>
              </a:rPr>
              <a:t>second component of base current</a:t>
            </a:r>
            <a:r>
              <a:rPr lang="en-IN" dirty="0"/>
              <a:t>. We have considered the </a:t>
            </a:r>
            <a:r>
              <a:rPr lang="en-IN" dirty="0" smtClean="0"/>
              <a:t>ideal case </a:t>
            </a:r>
            <a:r>
              <a:rPr lang="en-IN" dirty="0"/>
              <a:t>in which there is no recombination of minority carrier electrons with </a:t>
            </a:r>
            <a:r>
              <a:rPr lang="en-IN" dirty="0" smtClean="0"/>
              <a:t>majority carrier </a:t>
            </a:r>
            <a:r>
              <a:rPr lang="en-IN" dirty="0"/>
              <a:t>holes in the base. However, </a:t>
            </a:r>
            <a:r>
              <a:rPr lang="en-IN" dirty="0">
                <a:solidFill>
                  <a:srgbClr val="FF0000"/>
                </a:solidFill>
              </a:rPr>
              <a:t>in reality, there will be some recombination</a:t>
            </a:r>
            <a:r>
              <a:rPr lang="en-IN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Since majority carrier holes in the base are disappearing, they must be </a:t>
            </a:r>
            <a:r>
              <a:rPr lang="en-IN" dirty="0" smtClean="0"/>
              <a:t>resupplied by </a:t>
            </a:r>
            <a:r>
              <a:rPr lang="en-IN" dirty="0"/>
              <a:t>a </a:t>
            </a:r>
            <a:r>
              <a:rPr lang="en-IN" dirty="0" smtClean="0"/>
              <a:t>flow </a:t>
            </a:r>
            <a:r>
              <a:rPr lang="en-IN" dirty="0"/>
              <a:t>of positive charge into the base terminal. This </a:t>
            </a:r>
            <a:r>
              <a:rPr lang="en-IN" dirty="0" smtClean="0"/>
              <a:t>flow </a:t>
            </a:r>
            <a:r>
              <a:rPr lang="en-IN" dirty="0"/>
              <a:t>of charge is </a:t>
            </a:r>
            <a:r>
              <a:rPr lang="en-IN" dirty="0" smtClean="0"/>
              <a:t>indicated as </a:t>
            </a:r>
            <a:r>
              <a:rPr lang="en-IN" dirty="0"/>
              <a:t>a current </a:t>
            </a:r>
            <a:r>
              <a:rPr lang="en-IN" i="1" dirty="0" err="1" smtClean="0"/>
              <a:t>iBb</a:t>
            </a:r>
            <a:r>
              <a:rPr lang="en-IN" i="1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number of holes per unit time recombining </a:t>
            </a:r>
            <a:r>
              <a:rPr lang="en-IN" dirty="0" smtClean="0"/>
              <a:t>in the </a:t>
            </a:r>
            <a:r>
              <a:rPr lang="en-IN" dirty="0"/>
              <a:t>base is directly related to the number of minority carrier electrons in the </a:t>
            </a:r>
            <a:r>
              <a:rPr lang="en-IN" dirty="0" smtClean="0"/>
              <a:t>base. Therefore</a:t>
            </a:r>
            <a:r>
              <a:rPr lang="en-IN" dirty="0"/>
              <a:t>, the current </a:t>
            </a:r>
            <a:r>
              <a:rPr lang="en-IN" i="1" dirty="0" err="1"/>
              <a:t>iBb</a:t>
            </a:r>
            <a:r>
              <a:rPr lang="en-IN" i="1" dirty="0"/>
              <a:t> </a:t>
            </a:r>
            <a:r>
              <a:rPr lang="en-IN" dirty="0"/>
              <a:t>is also proportional to </a:t>
            </a:r>
            <a:r>
              <a:rPr lang="en-IN" dirty="0" err="1"/>
              <a:t>exp</a:t>
            </a:r>
            <a:r>
              <a:rPr lang="en-IN" dirty="0"/>
              <a:t> (</a:t>
            </a:r>
            <a:r>
              <a:rPr lang="en-IN" dirty="0" err="1"/>
              <a:t>v</a:t>
            </a:r>
            <a:r>
              <a:rPr lang="en-IN" i="1" baseline="-25000" dirty="0" err="1"/>
              <a:t>BE</a:t>
            </a:r>
            <a:r>
              <a:rPr lang="en-IN" i="1" baseline="-25000" dirty="0"/>
              <a:t> </a:t>
            </a:r>
            <a:r>
              <a:rPr lang="en-IN" i="1" dirty="0"/>
              <a:t>/</a:t>
            </a:r>
            <a:r>
              <a:rPr lang="en-IN" i="1" dirty="0" err="1"/>
              <a:t>V</a:t>
            </a:r>
            <a:r>
              <a:rPr lang="en-IN" i="1" baseline="-25000" dirty="0" err="1"/>
              <a:t>t</a:t>
            </a:r>
            <a:r>
              <a:rPr lang="en-IN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total base current is the sum of </a:t>
            </a:r>
            <a:r>
              <a:rPr lang="en-IN" i="1" dirty="0" err="1"/>
              <a:t>iBa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 err="1"/>
              <a:t>iBb</a:t>
            </a:r>
            <a:r>
              <a:rPr lang="en-IN" i="1" dirty="0"/>
              <a:t> </a:t>
            </a:r>
            <a:r>
              <a:rPr lang="en-IN" dirty="0"/>
              <a:t>and is proportional to </a:t>
            </a:r>
            <a:r>
              <a:rPr lang="en-IN" dirty="0" err="1"/>
              <a:t>exp</a:t>
            </a:r>
            <a:r>
              <a:rPr lang="en-IN" dirty="0"/>
              <a:t> (</a:t>
            </a:r>
            <a:r>
              <a:rPr lang="en-IN" dirty="0" err="1"/>
              <a:t>v</a:t>
            </a:r>
            <a:r>
              <a:rPr lang="en-IN" i="1" baseline="-25000" dirty="0" err="1"/>
              <a:t>BE</a:t>
            </a:r>
            <a:r>
              <a:rPr lang="en-IN" i="1" baseline="-25000" dirty="0"/>
              <a:t> </a:t>
            </a:r>
            <a:r>
              <a:rPr lang="en-IN" i="1" dirty="0"/>
              <a:t>/</a:t>
            </a:r>
            <a:r>
              <a:rPr lang="en-IN" i="1" dirty="0" err="1"/>
              <a:t>V</a:t>
            </a:r>
            <a:r>
              <a:rPr lang="en-IN" i="1" baseline="-25000" dirty="0" err="1"/>
              <a:t>t</a:t>
            </a:r>
            <a:r>
              <a:rPr lang="en-IN" dirty="0" smtClean="0"/>
              <a:t>)</a:t>
            </a: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ratio of collector current to base current is a constant </a:t>
            </a:r>
            <a:r>
              <a:rPr lang="en-IN" dirty="0" smtClean="0"/>
              <a:t>- called </a:t>
            </a:r>
            <a:r>
              <a:rPr lang="en-IN" dirty="0"/>
              <a:t>the </a:t>
            </a:r>
            <a:r>
              <a:rPr lang="en-IN" i="1" dirty="0"/>
              <a:t>common-emitter current gain. </a:t>
            </a:r>
            <a:endParaRPr lang="en-IN" i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Normally</a:t>
            </a:r>
            <a:r>
              <a:rPr lang="en-IN" dirty="0"/>
              <a:t>, the base current </a:t>
            </a:r>
            <a:r>
              <a:rPr lang="en-IN" dirty="0" smtClean="0"/>
              <a:t>will be </a:t>
            </a:r>
            <a:r>
              <a:rPr lang="en-IN" dirty="0"/>
              <a:t>relatively small so that, in general, the common-emitter current gain is much </a:t>
            </a:r>
            <a:r>
              <a:rPr lang="en-IN" dirty="0" smtClean="0"/>
              <a:t>larger than </a:t>
            </a:r>
            <a:r>
              <a:rPr lang="en-IN" dirty="0"/>
              <a:t>unity (on the order of 100 or larger).</a:t>
            </a:r>
          </a:p>
        </p:txBody>
      </p:sp>
    </p:spTree>
    <p:extLst>
      <p:ext uri="{BB962C8B-B14F-4D97-AF65-F5344CB8AC3E}">
        <p14:creationId xmlns:p14="http://schemas.microsoft.com/office/powerpoint/2010/main" val="5331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85918"/>
            <a:ext cx="9601196" cy="42166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Modes </a:t>
            </a:r>
            <a:r>
              <a:rPr lang="en-IN" b="1" dirty="0"/>
              <a:t>of Operation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52" y="1333439"/>
            <a:ext cx="3991618" cy="35731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50287" y="133343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-Roman"/>
              </a:rPr>
              <a:t>If the B–E voltage </a:t>
            </a:r>
            <a:r>
              <a:rPr lang="en-IN" dirty="0" smtClean="0">
                <a:latin typeface="Times-Roman"/>
              </a:rPr>
              <a:t>is zero </a:t>
            </a:r>
            <a:r>
              <a:rPr lang="en-IN" dirty="0">
                <a:latin typeface="Times-Roman"/>
              </a:rPr>
              <a:t>or reverse biased (</a:t>
            </a:r>
            <a:r>
              <a:rPr lang="en-IN" i="1" dirty="0">
                <a:latin typeface="Times-Italic"/>
              </a:rPr>
              <a:t>V</a:t>
            </a:r>
            <a:r>
              <a:rPr lang="en-IN" sz="800" i="1" dirty="0">
                <a:latin typeface="Times-Italic"/>
              </a:rPr>
              <a:t>BE </a:t>
            </a:r>
            <a:r>
              <a:rPr lang="en-IN" dirty="0">
                <a:latin typeface="MathematicalPi-One"/>
              </a:rPr>
              <a:t> </a:t>
            </a:r>
            <a:r>
              <a:rPr lang="en-IN" dirty="0" smtClean="0">
                <a:latin typeface="MathematicalPi-One"/>
              </a:rPr>
              <a:t>= </a:t>
            </a:r>
            <a:r>
              <a:rPr lang="en-IN" dirty="0" smtClean="0">
                <a:latin typeface="Times-Roman"/>
              </a:rPr>
              <a:t>0</a:t>
            </a:r>
            <a:r>
              <a:rPr lang="en-IN" dirty="0">
                <a:latin typeface="Times-Roman"/>
              </a:rPr>
              <a:t>), then majority carrier electrons from the </a:t>
            </a:r>
            <a:r>
              <a:rPr lang="en-IN" dirty="0" smtClean="0">
                <a:latin typeface="Times-Roman"/>
              </a:rPr>
              <a:t>emitter will </a:t>
            </a:r>
            <a:r>
              <a:rPr lang="en-IN" dirty="0">
                <a:latin typeface="Times-Roman"/>
              </a:rPr>
              <a:t>not be injected into the base. </a:t>
            </a:r>
            <a:endParaRPr lang="en-IN" dirty="0" smtClean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-Roman"/>
              </a:rPr>
              <a:t>The </a:t>
            </a:r>
            <a:r>
              <a:rPr lang="en-IN" dirty="0">
                <a:latin typeface="Times-Roman"/>
              </a:rPr>
              <a:t>B–C junction is also reverse biased; thus, </a:t>
            </a:r>
            <a:r>
              <a:rPr lang="en-IN" dirty="0" smtClean="0">
                <a:latin typeface="Times-Roman"/>
              </a:rPr>
              <a:t>the emitter </a:t>
            </a:r>
            <a:r>
              <a:rPr lang="en-IN" dirty="0">
                <a:latin typeface="Times-Roman"/>
              </a:rPr>
              <a:t>and collector currents will </a:t>
            </a:r>
            <a:r>
              <a:rPr lang="en-IN" dirty="0" smtClean="0">
                <a:latin typeface="Times-Roman"/>
              </a:rPr>
              <a:t>be close to </a:t>
            </a:r>
            <a:r>
              <a:rPr lang="en-IN" dirty="0">
                <a:latin typeface="Times-Roman"/>
              </a:rPr>
              <a:t>zero for this case. </a:t>
            </a:r>
            <a:endParaRPr lang="en-IN" dirty="0" smtClean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-Roman"/>
              </a:rPr>
              <a:t>This </a:t>
            </a:r>
            <a:r>
              <a:rPr lang="en-IN" dirty="0">
                <a:latin typeface="Times-Roman"/>
              </a:rPr>
              <a:t>condition is referred </a:t>
            </a:r>
            <a:r>
              <a:rPr lang="en-IN" dirty="0" smtClean="0">
                <a:latin typeface="Times-Roman"/>
              </a:rPr>
              <a:t>to as </a:t>
            </a:r>
            <a:r>
              <a:rPr lang="en-IN" i="1" dirty="0" err="1">
                <a:latin typeface="Times-Italic"/>
              </a:rPr>
              <a:t>cutoff</a:t>
            </a:r>
            <a:r>
              <a:rPr lang="en-IN" dirty="0">
                <a:latin typeface="Times-Roman"/>
              </a:rPr>
              <a:t>—all currents in the transistor are zero.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250287" y="364176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600" dirty="0">
                <a:latin typeface="Times-Roman"/>
              </a:rPr>
              <a:t>When the B–E junction becomes forward biased, an emitter current will be </a:t>
            </a:r>
            <a:r>
              <a:rPr lang="en-IN" sz="1600" dirty="0" smtClean="0">
                <a:latin typeface="Times-Roman"/>
              </a:rPr>
              <a:t>generated, </a:t>
            </a:r>
            <a:r>
              <a:rPr lang="en-IN" sz="1600" dirty="0">
                <a:latin typeface="Times-Roman"/>
              </a:rPr>
              <a:t>and the injection of electrons into the base results in a </a:t>
            </a:r>
            <a:r>
              <a:rPr lang="en-IN" sz="1600" dirty="0" smtClean="0">
                <a:latin typeface="Times-Roman"/>
              </a:rPr>
              <a:t>collector current</a:t>
            </a:r>
            <a:r>
              <a:rPr lang="en-IN" sz="1600" dirty="0">
                <a:latin typeface="Times-Roman"/>
              </a:rPr>
              <a:t>. We may write the KVL equations around the collector–emitter loop</a:t>
            </a:r>
            <a:endParaRPr lang="en-IN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87" y="4842092"/>
            <a:ext cx="5656108" cy="7140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8670" y="553511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latin typeface="Times-Roman"/>
              </a:rPr>
              <a:t>This </a:t>
            </a:r>
            <a:r>
              <a:rPr lang="en-IN" dirty="0">
                <a:latin typeface="Times-Roman"/>
              </a:rPr>
              <a:t>condition is </a:t>
            </a:r>
            <a:r>
              <a:rPr lang="en-IN" dirty="0" smtClean="0">
                <a:latin typeface="Times-Roman"/>
              </a:rPr>
              <a:t>the forward-active </a:t>
            </a:r>
            <a:r>
              <a:rPr lang="en-IN" dirty="0">
                <a:latin typeface="Times-Roman"/>
              </a:rPr>
              <a:t>region of operation.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8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19954" y="1457133"/>
            <a:ext cx="105134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As the forward-biased B–E voltage increases, the collector current and </a:t>
            </a:r>
            <a:r>
              <a:rPr lang="en-IN" sz="2000" dirty="0" smtClean="0"/>
              <a:t>hence </a:t>
            </a:r>
            <a:r>
              <a:rPr lang="en-IN" sz="2000" i="1" dirty="0" smtClean="0"/>
              <a:t>V</a:t>
            </a:r>
            <a:r>
              <a:rPr lang="en-IN" sz="2000" i="1" baseline="-25000" dirty="0" smtClean="0"/>
              <a:t>R</a:t>
            </a:r>
            <a:r>
              <a:rPr lang="en-IN" sz="2000" i="1" dirty="0" smtClean="0"/>
              <a:t> </a:t>
            </a:r>
            <a:r>
              <a:rPr lang="en-IN" sz="2000" dirty="0"/>
              <a:t>will also increase. The increase in </a:t>
            </a:r>
            <a:r>
              <a:rPr lang="en-IN" sz="2000" i="1" dirty="0"/>
              <a:t>V</a:t>
            </a:r>
            <a:r>
              <a:rPr lang="en-IN" sz="2000" i="1" baseline="-25000" dirty="0"/>
              <a:t>R</a:t>
            </a:r>
            <a:r>
              <a:rPr lang="en-IN" sz="2000" i="1" dirty="0" smtClean="0"/>
              <a:t> </a:t>
            </a:r>
            <a:r>
              <a:rPr lang="en-IN" sz="2000" dirty="0"/>
              <a:t>means that the reverse-biased C–B </a:t>
            </a:r>
            <a:r>
              <a:rPr lang="en-IN" sz="2000" dirty="0" smtClean="0"/>
              <a:t>voltage decreases</a:t>
            </a:r>
            <a:r>
              <a:rPr lang="en-IN" sz="2000" dirty="0"/>
              <a:t>, or </a:t>
            </a:r>
            <a:r>
              <a:rPr lang="en-IN" sz="2000" i="1" dirty="0"/>
              <a:t>V</a:t>
            </a:r>
            <a:r>
              <a:rPr lang="en-IN" sz="2000" i="1" baseline="-25000" dirty="0"/>
              <a:t>CB</a:t>
            </a:r>
            <a:r>
              <a:rPr lang="en-IN" sz="2000" dirty="0"/>
              <a:t> decreases. </a:t>
            </a:r>
            <a:endParaRPr lang="en-IN" sz="2000" dirty="0" smtClean="0"/>
          </a:p>
          <a:p>
            <a:pPr algn="just"/>
            <a:endParaRPr lang="en-I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/>
              <a:t>At </a:t>
            </a:r>
            <a:r>
              <a:rPr lang="en-IN" sz="2000" dirty="0"/>
              <a:t>some point, the collector current may become </a:t>
            </a:r>
            <a:r>
              <a:rPr lang="en-IN" sz="2000" dirty="0" smtClean="0"/>
              <a:t>large </a:t>
            </a:r>
            <a:r>
              <a:rPr lang="en-IN" sz="2000" dirty="0"/>
              <a:t>enough that the combination of </a:t>
            </a:r>
            <a:r>
              <a:rPr lang="en-IN" sz="2000" i="1" dirty="0"/>
              <a:t>V</a:t>
            </a:r>
            <a:r>
              <a:rPr lang="en-IN" sz="2000" i="1" baseline="-25000" dirty="0"/>
              <a:t>R</a:t>
            </a:r>
            <a:r>
              <a:rPr lang="en-IN" sz="2000" i="1" dirty="0" smtClean="0"/>
              <a:t> </a:t>
            </a:r>
            <a:r>
              <a:rPr lang="en-IN" sz="2000" dirty="0"/>
              <a:t>and </a:t>
            </a:r>
            <a:r>
              <a:rPr lang="en-IN" sz="2000" i="1" dirty="0"/>
              <a:t>V</a:t>
            </a:r>
            <a:r>
              <a:rPr lang="en-IN" sz="2000" i="1" baseline="-25000" dirty="0"/>
              <a:t>CC</a:t>
            </a:r>
            <a:r>
              <a:rPr lang="en-IN" sz="2000" i="1" dirty="0"/>
              <a:t> </a:t>
            </a:r>
            <a:r>
              <a:rPr lang="en-IN" sz="2000" dirty="0"/>
              <a:t>produces 0 V across the B–C junction</a:t>
            </a:r>
            <a:r>
              <a:rPr lang="en-IN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A slight increase in </a:t>
            </a:r>
            <a:r>
              <a:rPr lang="en-IN" sz="2000" i="1" dirty="0"/>
              <a:t>I</a:t>
            </a:r>
            <a:r>
              <a:rPr lang="en-IN" sz="2000" i="1" baseline="-25000" dirty="0"/>
              <a:t>C</a:t>
            </a:r>
            <a:r>
              <a:rPr lang="en-IN" sz="2000" i="1" dirty="0"/>
              <a:t> </a:t>
            </a:r>
            <a:r>
              <a:rPr lang="en-IN" sz="2000" dirty="0"/>
              <a:t>beyond this point will cause a slight increase in </a:t>
            </a:r>
            <a:r>
              <a:rPr lang="en-IN" sz="2000" i="1" dirty="0"/>
              <a:t>V</a:t>
            </a:r>
            <a:r>
              <a:rPr lang="en-IN" sz="2000" i="1" baseline="-25000" dirty="0"/>
              <a:t>R</a:t>
            </a:r>
            <a:r>
              <a:rPr lang="en-IN" sz="2000" i="1" dirty="0" smtClean="0"/>
              <a:t> </a:t>
            </a:r>
            <a:r>
              <a:rPr lang="en-IN" sz="2000" dirty="0"/>
              <a:t>and </a:t>
            </a:r>
            <a:r>
              <a:rPr lang="en-IN" sz="2000" dirty="0" smtClean="0"/>
              <a:t>the B–C </a:t>
            </a:r>
            <a:r>
              <a:rPr lang="en-IN" sz="2000" dirty="0"/>
              <a:t>junction will become forward biased (</a:t>
            </a:r>
            <a:r>
              <a:rPr lang="en-IN" sz="2000" i="1" dirty="0"/>
              <a:t>V</a:t>
            </a:r>
            <a:r>
              <a:rPr lang="en-IN" sz="2000" i="1" baseline="-25000" dirty="0"/>
              <a:t>CB</a:t>
            </a:r>
            <a:r>
              <a:rPr lang="en-IN" sz="2000" i="1" dirty="0"/>
              <a:t> </a:t>
            </a:r>
            <a:r>
              <a:rPr lang="en-IN" sz="2000" dirty="0"/>
              <a:t> </a:t>
            </a:r>
            <a:r>
              <a:rPr lang="en-IN" sz="2000" dirty="0" smtClean="0"/>
              <a:t>&lt; 0</a:t>
            </a:r>
            <a:r>
              <a:rPr lang="en-IN" sz="2000" dirty="0"/>
              <a:t>). This condition is called </a:t>
            </a:r>
            <a:r>
              <a:rPr lang="en-IN" sz="2000" i="1" dirty="0"/>
              <a:t>saturation</a:t>
            </a:r>
            <a:r>
              <a:rPr lang="en-IN" sz="2000" i="1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/>
              <a:t>In </a:t>
            </a:r>
            <a:r>
              <a:rPr lang="en-IN" sz="2000" dirty="0"/>
              <a:t>the saturation mode of operation, both B–E and B–C junctions are </a:t>
            </a:r>
            <a:r>
              <a:rPr lang="en-IN" sz="2000" dirty="0" smtClean="0"/>
              <a:t>forward biased.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11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24555"/>
            <a:ext cx="9601196" cy="58909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DC Load Line &amp; Q – Point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98490" y="1467208"/>
            <a:ext cx="102902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Nunito"/>
              </a:rPr>
              <a:t>When the output characteristics of a transistor are considered, the curve looks as below for different input values.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9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9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Output Character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05" y="2195848"/>
            <a:ext cx="4762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9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28" y="779646"/>
            <a:ext cx="10205433" cy="5002967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When a value for the maximum possible collector current is considered, that point will be present on the Y-axis, which is nothing but the </a:t>
            </a:r>
            <a:r>
              <a:rPr lang="en-IN" b="1" dirty="0"/>
              <a:t>saturation point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As </a:t>
            </a:r>
            <a:r>
              <a:rPr lang="en-IN" dirty="0"/>
              <a:t>well, when a value for the maximum possible collector emitter voltage is considered, that point will be present on the X-axis, which is the </a:t>
            </a:r>
            <a:r>
              <a:rPr lang="en-IN" b="1" dirty="0" err="1"/>
              <a:t>cutoff</a:t>
            </a:r>
            <a:r>
              <a:rPr lang="en-IN" b="1" dirty="0"/>
              <a:t> point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When a line is drawn joining these two points, such a line can be called as </a:t>
            </a:r>
            <a:r>
              <a:rPr lang="en-IN" b="1" dirty="0"/>
              <a:t>Load line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line, when drawn over the output characteristic curve, makes contact at a point called as </a:t>
            </a:r>
            <a:r>
              <a:rPr lang="en-IN" b="1" dirty="0"/>
              <a:t>Operating point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This operating point is also called as </a:t>
            </a:r>
            <a:r>
              <a:rPr lang="en-IN" b="1" dirty="0"/>
              <a:t>quiescent point</a:t>
            </a:r>
            <a:r>
              <a:rPr lang="en-IN" dirty="0"/>
              <a:t> or simply </a:t>
            </a:r>
            <a:r>
              <a:rPr lang="en-IN" b="1" dirty="0"/>
              <a:t>Q-point</a:t>
            </a:r>
            <a:r>
              <a:rPr lang="en-IN" dirty="0"/>
              <a:t>. There can be many such intersecting points, but the Q-point is selected in such a way that irrespective of AC signal swing, the transistor remains in active region.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3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0" y="702374"/>
            <a:ext cx="10522041" cy="5266626"/>
          </a:xfrm>
        </p:spPr>
        <p:txBody>
          <a:bodyPr>
            <a:normAutofit/>
          </a:bodyPr>
          <a:lstStyle/>
          <a:p>
            <a:r>
              <a:rPr lang="en-IN" dirty="0"/>
              <a:t>The load line has to be drawn in order to obtain the Q-point. A transistor acts as a good amplifier when it is in active region and when it is made to operate at Q-point, faithful amplification is achieved.</a:t>
            </a:r>
          </a:p>
          <a:p>
            <a:r>
              <a:rPr lang="en-IN" b="1" dirty="0"/>
              <a:t>Faithful amplification</a:t>
            </a:r>
            <a:r>
              <a:rPr lang="en-IN" dirty="0"/>
              <a:t> is the process of obtaining complete portions of input signal by increasing the signal strength. This is done when AC signal is applied at its input</a:t>
            </a:r>
            <a:r>
              <a:rPr lang="en-IN" dirty="0" smtClean="0"/>
              <a:t>.</a:t>
            </a:r>
          </a:p>
          <a:p>
            <a:r>
              <a:rPr lang="en-IN" dirty="0"/>
              <a:t>When the transistor is given the bias and no signal is applied at its input, the load line drawn at such condition, can be understood as </a:t>
            </a:r>
            <a:r>
              <a:rPr lang="en-IN" b="1" dirty="0"/>
              <a:t>DC</a:t>
            </a:r>
            <a:r>
              <a:rPr lang="en-IN" dirty="0"/>
              <a:t> condition. Here there will be no amplification as the signal is absent. 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4098" name="Picture 2" descr="Character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507" y="4064895"/>
            <a:ext cx="3772023" cy="19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99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60541"/>
            <a:ext cx="9601196" cy="1303867"/>
          </a:xfrm>
        </p:spPr>
        <p:txBody>
          <a:bodyPr/>
          <a:lstStyle/>
          <a:p>
            <a:r>
              <a:rPr lang="en-IN" dirty="0" smtClean="0"/>
              <a:t>Q - Point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122" name="Picture 2" descr="https://lh6.googleusercontent.com/tpt3jre72Tyc4rU6H4fihNSnjt1_uRpXBrRUVpv1aOnZ1-rrOniKl3XKbS-kYgQnRjBI5oPDxgg9BDqchchJifGYYTKbMzrzBFyAIfVciy_csl0DKybwPpSw-NqcD4svumyX1F7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85" y="1997539"/>
            <a:ext cx="41052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aracteris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61" y="1997539"/>
            <a:ext cx="5214215" cy="263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17261" y="49889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PT Serif"/>
              </a:rPr>
              <a:t>For </a:t>
            </a:r>
            <a:r>
              <a:rPr lang="en-IN" dirty="0">
                <a:solidFill>
                  <a:srgbClr val="FF0000"/>
                </a:solidFill>
                <a:latin typeface="PT Serif"/>
              </a:rPr>
              <a:t>faithful amplification, V</a:t>
            </a:r>
            <a:r>
              <a:rPr lang="en-IN" baseline="-25000" dirty="0">
                <a:solidFill>
                  <a:srgbClr val="FF0000"/>
                </a:solidFill>
                <a:latin typeface="PT Serif"/>
              </a:rPr>
              <a:t>CE</a:t>
            </a:r>
            <a:r>
              <a:rPr lang="en-IN" dirty="0">
                <a:solidFill>
                  <a:srgbClr val="FF0000"/>
                </a:solidFill>
                <a:latin typeface="PT Serif"/>
              </a:rPr>
              <a:t> should not be less than 1V for silicon transistor.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6146" name="Picture 2" descr="https://electronicspost.com/wp-content/uploads/2019/07/20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7" b="7099"/>
          <a:stretch/>
        </p:blipFill>
        <p:spPr bwMode="auto">
          <a:xfrm>
            <a:off x="1014738" y="837128"/>
            <a:ext cx="3933613" cy="378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65949" y="1545465"/>
            <a:ext cx="381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Draw the load line and find the Q- 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1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34403"/>
            <a:ext cx="9601196" cy="3572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Transistor Characteristics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81317" y="1148040"/>
            <a:ext cx="10616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444444"/>
                </a:solidFill>
                <a:latin typeface="Poppins"/>
              </a:rPr>
              <a:t>Input Characteristics: The curve describes the changes in the values of input current with respect to the values of input voltage, keeping the output voltage constant.</a:t>
            </a:r>
          </a:p>
          <a:p>
            <a:pPr algn="just"/>
            <a:r>
              <a:rPr lang="en-IN" dirty="0">
                <a:solidFill>
                  <a:srgbClr val="444444"/>
                </a:solidFill>
                <a:latin typeface="Poppins"/>
              </a:rPr>
              <a:t>Output Characteristics: The curve is obtained by plotting the output current against output voltage, keeping the input current constant.</a:t>
            </a:r>
            <a:endParaRPr lang="en-IN" i="0" dirty="0">
              <a:solidFill>
                <a:srgbClr val="444444"/>
              </a:solidFill>
              <a:effectLst/>
              <a:latin typeface="Poppins"/>
            </a:endParaRPr>
          </a:p>
        </p:txBody>
      </p:sp>
      <p:pic>
        <p:nvPicPr>
          <p:cNvPr id="7170" name="Picture 2" descr="https://cdn1.byjus.com/wp-content/uploads/2020/09/Transistor-CharacteristicsArtboard-1-copy-4-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2" r="13897" b="12202"/>
          <a:stretch/>
        </p:blipFill>
        <p:spPr bwMode="auto">
          <a:xfrm>
            <a:off x="3825025" y="2348369"/>
            <a:ext cx="5048519" cy="347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61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6" y="-241005"/>
            <a:ext cx="6815669" cy="1515533"/>
          </a:xfrm>
        </p:spPr>
        <p:txBody>
          <a:bodyPr/>
          <a:lstStyle/>
          <a:p>
            <a:r>
              <a:rPr lang="en-IN" sz="3600" b="1" dirty="0"/>
              <a:t>ELECTRONIC MATERIALS AND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077" y="1584099"/>
            <a:ext cx="7534140" cy="3721997"/>
          </a:xfrm>
        </p:spPr>
        <p:txBody>
          <a:bodyPr>
            <a:normAutofit/>
          </a:bodyPr>
          <a:lstStyle/>
          <a:p>
            <a:r>
              <a:rPr lang="en-IN" sz="3600" b="1" dirty="0"/>
              <a:t>MODULE </a:t>
            </a:r>
            <a:r>
              <a:rPr lang="en-IN" sz="3600" b="1" dirty="0" smtClean="0"/>
              <a:t>5</a:t>
            </a:r>
            <a:endParaRPr lang="en-IN" sz="3600" b="1" dirty="0"/>
          </a:p>
          <a:p>
            <a:r>
              <a:rPr lang="en-IN" sz="3600" b="1" dirty="0"/>
              <a:t>Bipolar Junction Transistor 	</a:t>
            </a:r>
          </a:p>
          <a:p>
            <a:r>
              <a:rPr lang="en-IN" sz="3600" b="1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6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03" y="751944"/>
            <a:ext cx="4162425" cy="401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28" y="751943"/>
            <a:ext cx="525471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60277"/>
            <a:ext cx="9601196" cy="44371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NON-IDEAL EFFECT - BWM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84508" y="1449034"/>
            <a:ext cx="10745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-Roman"/>
              </a:rPr>
              <a:t>In all previous discussions, </a:t>
            </a:r>
            <a:r>
              <a:rPr lang="en-IN" dirty="0" smtClean="0">
                <a:latin typeface="Times-Roman"/>
              </a:rPr>
              <a:t>a transistor is considered </a:t>
            </a:r>
            <a:r>
              <a:rPr lang="en-IN" dirty="0">
                <a:latin typeface="Times-Roman"/>
              </a:rPr>
              <a:t>with uniformly </a:t>
            </a:r>
            <a:r>
              <a:rPr lang="en-IN" dirty="0" smtClean="0">
                <a:latin typeface="Times-Roman"/>
              </a:rPr>
              <a:t>doped regions</a:t>
            </a:r>
            <a:r>
              <a:rPr lang="en-IN" dirty="0">
                <a:latin typeface="Times-Roman"/>
              </a:rPr>
              <a:t>, low injection, constant emitter and base widths, an ideal constant </a:t>
            </a:r>
            <a:r>
              <a:rPr lang="en-IN" dirty="0" smtClean="0">
                <a:latin typeface="Times-Roman"/>
              </a:rPr>
              <a:t>energy </a:t>
            </a:r>
            <a:r>
              <a:rPr lang="en-IN" dirty="0" err="1" smtClean="0">
                <a:latin typeface="Times-Roman"/>
              </a:rPr>
              <a:t>bandgap</a:t>
            </a:r>
            <a:r>
              <a:rPr lang="en-IN" dirty="0">
                <a:latin typeface="Times-Roman"/>
              </a:rPr>
              <a:t>, uniform current densities, and junctions that are not in breakdown. If any </a:t>
            </a:r>
            <a:r>
              <a:rPr lang="en-IN" dirty="0" smtClean="0">
                <a:latin typeface="Times-Roman"/>
              </a:rPr>
              <a:t>of these </a:t>
            </a:r>
            <a:r>
              <a:rPr lang="en-IN" dirty="0">
                <a:latin typeface="Times-Roman"/>
              </a:rPr>
              <a:t>ideal conditions is not present, then the transistor properties will deviate </a:t>
            </a:r>
            <a:r>
              <a:rPr lang="en-IN" dirty="0" smtClean="0">
                <a:latin typeface="Times-Roman"/>
              </a:rPr>
              <a:t>from the </a:t>
            </a:r>
            <a:r>
              <a:rPr lang="en-IN" dirty="0">
                <a:latin typeface="Times-Roman"/>
              </a:rPr>
              <a:t>ideal </a:t>
            </a:r>
            <a:r>
              <a:rPr lang="en-IN" dirty="0" smtClean="0">
                <a:latin typeface="Times-Roman"/>
              </a:rPr>
              <a:t>characteristics.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443061" y="2801879"/>
            <a:ext cx="2734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-Bold"/>
              </a:rPr>
              <a:t>Base Width Modulation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16244" y="3171211"/>
            <a:ext cx="104820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-Roman"/>
              </a:rPr>
              <a:t>We have implicitly assumed that the neutral base width </a:t>
            </a:r>
            <a:r>
              <a:rPr lang="en-IN" i="1" dirty="0" err="1">
                <a:latin typeface="Times-Italic"/>
              </a:rPr>
              <a:t>x</a:t>
            </a:r>
            <a:r>
              <a:rPr lang="en-IN" sz="800" i="1" dirty="0" err="1">
                <a:latin typeface="Times-Italic"/>
              </a:rPr>
              <a:t>B</a:t>
            </a:r>
            <a:r>
              <a:rPr lang="en-IN" sz="800" i="1" dirty="0">
                <a:latin typeface="Times-Italic"/>
              </a:rPr>
              <a:t> </a:t>
            </a:r>
            <a:r>
              <a:rPr lang="en-IN" dirty="0">
                <a:latin typeface="Times-Roman"/>
              </a:rPr>
              <a:t>is constant. This base </a:t>
            </a:r>
            <a:r>
              <a:rPr lang="en-IN" dirty="0" smtClean="0">
                <a:latin typeface="Times-Roman"/>
              </a:rPr>
              <a:t>width, however</a:t>
            </a:r>
            <a:r>
              <a:rPr lang="en-IN" dirty="0">
                <a:latin typeface="Times-Roman"/>
              </a:rPr>
              <a:t>, is a function of the B–C voltage, since the width of the space charge </a:t>
            </a:r>
            <a:r>
              <a:rPr lang="en-IN" dirty="0" smtClean="0">
                <a:latin typeface="Times-Roman"/>
              </a:rPr>
              <a:t>region extending </a:t>
            </a:r>
            <a:r>
              <a:rPr lang="en-IN" dirty="0">
                <a:latin typeface="Times-Roman"/>
              </a:rPr>
              <a:t>into the base region varies with B–C voltage. </a:t>
            </a:r>
            <a:endParaRPr lang="en-IN" dirty="0" smtClean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-Roman"/>
              </a:rPr>
              <a:t>As </a:t>
            </a:r>
            <a:r>
              <a:rPr lang="en-IN" dirty="0">
                <a:latin typeface="Times-Roman"/>
              </a:rPr>
              <a:t>the B–C </a:t>
            </a:r>
            <a:r>
              <a:rPr lang="en-IN" dirty="0" smtClean="0">
                <a:latin typeface="Times-Roman"/>
              </a:rPr>
              <a:t>reverse-biased voltage </a:t>
            </a:r>
            <a:r>
              <a:rPr lang="en-IN" dirty="0">
                <a:latin typeface="Times-Roman"/>
              </a:rPr>
              <a:t>increases, the B–C space charge region width increases, which reduces </a:t>
            </a:r>
            <a:r>
              <a:rPr lang="en-IN" i="1" dirty="0" err="1">
                <a:latin typeface="Times-Italic"/>
              </a:rPr>
              <a:t>x</a:t>
            </a:r>
            <a:r>
              <a:rPr lang="en-IN" sz="800" i="1" dirty="0" err="1">
                <a:latin typeface="Times-Italic"/>
              </a:rPr>
              <a:t>B</a:t>
            </a:r>
            <a:r>
              <a:rPr lang="en-IN" dirty="0">
                <a:latin typeface="Times-Roman"/>
              </a:rPr>
              <a:t>. </a:t>
            </a:r>
            <a:endParaRPr lang="en-IN" dirty="0" smtClean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-Roman"/>
              </a:rPr>
              <a:t>A change </a:t>
            </a:r>
            <a:r>
              <a:rPr lang="en-IN" dirty="0">
                <a:latin typeface="Times-Roman"/>
              </a:rPr>
              <a:t>in the neutral base width will change the collector current </a:t>
            </a:r>
            <a:endParaRPr lang="en-IN" dirty="0" smtClean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-Roman"/>
              </a:rPr>
              <a:t>A </a:t>
            </a:r>
            <a:r>
              <a:rPr lang="en-IN" dirty="0">
                <a:latin typeface="Times-Roman"/>
              </a:rPr>
              <a:t>reduction in base width will cause </a:t>
            </a:r>
            <a:r>
              <a:rPr lang="en-IN" dirty="0" smtClean="0">
                <a:latin typeface="Times-Roman"/>
              </a:rPr>
              <a:t>an </a:t>
            </a:r>
            <a:r>
              <a:rPr lang="en-IN" dirty="0">
                <a:latin typeface="Times-Roman"/>
              </a:rPr>
              <a:t>increase in the diffusion current</a:t>
            </a:r>
            <a:r>
              <a:rPr lang="en-IN" dirty="0" smtClean="0">
                <a:latin typeface="Times-Roman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-Roman"/>
              </a:rPr>
              <a:t>This </a:t>
            </a:r>
            <a:r>
              <a:rPr lang="en-IN" dirty="0">
                <a:latin typeface="Times-Roman"/>
              </a:rPr>
              <a:t>effect is known as </a:t>
            </a:r>
            <a:r>
              <a:rPr lang="en-IN" i="1" dirty="0">
                <a:latin typeface="Times-Italic"/>
              </a:rPr>
              <a:t>base width modulation; </a:t>
            </a:r>
            <a:r>
              <a:rPr lang="en-IN" dirty="0">
                <a:latin typeface="Times-Roman"/>
              </a:rPr>
              <a:t>it is also called the </a:t>
            </a:r>
            <a:r>
              <a:rPr lang="en-IN" i="1" dirty="0">
                <a:latin typeface="Times-Italic"/>
              </a:rPr>
              <a:t>Early effect.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8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30617"/>
            <a:ext cx="9601196" cy="1769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Hard Saturation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87" y="1650999"/>
            <a:ext cx="4115658" cy="20581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151380" y="16509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PT Serif"/>
              </a:rPr>
              <a:t>For Amplification (in practical cases), </a:t>
            </a:r>
            <a:r>
              <a:rPr lang="en-IN" dirty="0">
                <a:solidFill>
                  <a:srgbClr val="FF0000"/>
                </a:solidFill>
                <a:latin typeface="PT Serif"/>
              </a:rPr>
              <a:t>V</a:t>
            </a:r>
            <a:r>
              <a:rPr lang="en-IN" baseline="-25000" dirty="0">
                <a:solidFill>
                  <a:srgbClr val="FF0000"/>
                </a:solidFill>
                <a:latin typeface="PT Serif"/>
              </a:rPr>
              <a:t>CE</a:t>
            </a:r>
            <a:r>
              <a:rPr lang="en-IN" dirty="0">
                <a:solidFill>
                  <a:srgbClr val="FF0000"/>
                </a:solidFill>
                <a:latin typeface="PT Serif"/>
              </a:rPr>
              <a:t> should not be less than 1V for silicon transistor.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5587" y="3998320"/>
            <a:ext cx="10533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>
                <a:solidFill>
                  <a:srgbClr val="FF0000"/>
                </a:solidFill>
                <a:latin typeface="Mulish"/>
              </a:rPr>
              <a:t>Based on </a:t>
            </a:r>
            <a:r>
              <a:rPr lang="en-IN" dirty="0">
                <a:solidFill>
                  <a:srgbClr val="FF0000"/>
                </a:solidFill>
                <a:latin typeface="Mulish"/>
              </a:rPr>
              <a:t>long experience in circuit design, a circuit will surely operates in hard saturation when the ratio of collector to base current </a:t>
            </a:r>
            <a:r>
              <a:rPr lang="en-IN" dirty="0" smtClean="0">
                <a:solidFill>
                  <a:srgbClr val="FF0000"/>
                </a:solidFill>
                <a:latin typeface="Mulish"/>
              </a:rPr>
              <a:t>(</a:t>
            </a:r>
            <a:r>
              <a:rPr lang="en-IN" dirty="0" smtClean="0">
                <a:solidFill>
                  <a:srgbClr val="FF0000"/>
                </a:solidFill>
                <a:latin typeface="Mulish"/>
                <a:sym typeface="Symbol" panose="05050102010706020507" pitchFamily="18" charset="2"/>
              </a:rPr>
              <a:t>) </a:t>
            </a:r>
            <a:r>
              <a:rPr lang="en-IN" dirty="0" smtClean="0">
                <a:solidFill>
                  <a:srgbClr val="FF0000"/>
                </a:solidFill>
                <a:latin typeface="Mulish"/>
              </a:rPr>
              <a:t>is </a:t>
            </a:r>
            <a:r>
              <a:rPr lang="en-IN" dirty="0">
                <a:solidFill>
                  <a:srgbClr val="FF0000"/>
                </a:solidFill>
                <a:latin typeface="Mulish"/>
              </a:rPr>
              <a:t>10. The smaller the better. </a:t>
            </a:r>
            <a:endParaRPr lang="en-IN" dirty="0" smtClean="0">
              <a:solidFill>
                <a:srgbClr val="FF0000"/>
              </a:solidFill>
              <a:latin typeface="Mulish"/>
            </a:endParaRPr>
          </a:p>
          <a:p>
            <a:pPr algn="just"/>
            <a:endParaRPr lang="en-IN" dirty="0">
              <a:solidFill>
                <a:srgbClr val="FF0000"/>
              </a:solidFill>
              <a:latin typeface="Mulish"/>
            </a:endParaRPr>
          </a:p>
          <a:p>
            <a:pPr algn="just"/>
            <a:r>
              <a:rPr lang="en-IN" dirty="0" smtClean="0">
                <a:solidFill>
                  <a:srgbClr val="FF0000"/>
                </a:solidFill>
                <a:latin typeface="Mulish"/>
              </a:rPr>
              <a:t>Analyze the above circuit for hard saturation . Find the suitable R</a:t>
            </a:r>
            <a:r>
              <a:rPr lang="en-IN" baseline="-25000" dirty="0" smtClean="0">
                <a:solidFill>
                  <a:srgbClr val="FF0000"/>
                </a:solidFill>
                <a:latin typeface="Mulish"/>
              </a:rPr>
              <a:t>B</a:t>
            </a:r>
            <a:r>
              <a:rPr lang="en-IN" dirty="0" smtClean="0">
                <a:solidFill>
                  <a:srgbClr val="FF0000"/>
                </a:solidFill>
                <a:latin typeface="Mulish"/>
              </a:rPr>
              <a:t> value for hard saturation.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1380" y="29668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PT Serif"/>
              </a:rPr>
              <a:t>For Saturation in all conditions, </a:t>
            </a:r>
            <a:r>
              <a:rPr lang="en-IN" dirty="0" smtClean="0">
                <a:solidFill>
                  <a:srgbClr val="FF0000"/>
                </a:solidFill>
                <a:latin typeface="PT Serif"/>
                <a:sym typeface="Symbol" panose="05050102010706020507" pitchFamily="18" charset="2"/>
              </a:rPr>
              <a:t></a:t>
            </a:r>
            <a:r>
              <a:rPr lang="en-IN" baseline="-25000" dirty="0" smtClean="0">
                <a:solidFill>
                  <a:srgbClr val="FF0000"/>
                </a:solidFill>
                <a:latin typeface="PT Serif"/>
                <a:sym typeface="Symbol" panose="05050102010706020507" pitchFamily="18" charset="2"/>
              </a:rPr>
              <a:t>circuit</a:t>
            </a:r>
            <a:r>
              <a:rPr lang="en-IN" dirty="0" smtClean="0">
                <a:solidFill>
                  <a:srgbClr val="FF0000"/>
                </a:solidFill>
                <a:latin typeface="PT Serif"/>
                <a:sym typeface="Symbol" panose="05050102010706020507" pitchFamily="18" charset="2"/>
              </a:rPr>
              <a:t> &lt;&lt;&lt; </a:t>
            </a:r>
            <a:r>
              <a:rPr lang="en-IN" baseline="-25000" dirty="0" smtClean="0">
                <a:solidFill>
                  <a:srgbClr val="FF0000"/>
                </a:solidFill>
                <a:latin typeface="PT Serif"/>
                <a:sym typeface="Symbol" panose="05050102010706020507" pitchFamily="18" charset="2"/>
              </a:rPr>
              <a:t>device</a:t>
            </a:r>
            <a:r>
              <a:rPr lang="en-IN" dirty="0" smtClean="0">
                <a:solidFill>
                  <a:srgbClr val="FF0000"/>
                </a:solidFill>
                <a:latin typeface="PT Serif"/>
                <a:sym typeface="Symbol" panose="05050102010706020507" pitchFamily="18" charset="2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PT Serif"/>
              </a:rPr>
              <a:t>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2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92238" y="1209779"/>
            <a:ext cx="10217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buAutoNum type="arabicPeriod"/>
            </a:pPr>
            <a:r>
              <a:rPr lang="en-IN" b="1" dirty="0" smtClean="0">
                <a:solidFill>
                  <a:srgbClr val="333333"/>
                </a:solidFill>
              </a:rPr>
              <a:t>An </a:t>
            </a:r>
            <a:r>
              <a:rPr lang="en-IN" b="1" dirty="0" err="1">
                <a:solidFill>
                  <a:srgbClr val="333333"/>
                </a:solidFill>
              </a:rPr>
              <a:t>npn</a:t>
            </a:r>
            <a:r>
              <a:rPr lang="en-IN" b="1" dirty="0">
                <a:solidFill>
                  <a:srgbClr val="333333"/>
                </a:solidFill>
              </a:rPr>
              <a:t> silicon transistor has V</a:t>
            </a:r>
            <a:r>
              <a:rPr lang="en-IN" b="1" baseline="-25000" dirty="0">
                <a:solidFill>
                  <a:srgbClr val="333333"/>
                </a:solidFill>
              </a:rPr>
              <a:t>CC</a:t>
            </a:r>
            <a:r>
              <a:rPr lang="en-IN" b="1" dirty="0">
                <a:solidFill>
                  <a:srgbClr val="333333"/>
                </a:solidFill>
              </a:rPr>
              <a:t> = 6 V and the collector load R</a:t>
            </a:r>
            <a:r>
              <a:rPr lang="en-IN" b="1" baseline="-25000" dirty="0">
                <a:solidFill>
                  <a:srgbClr val="333333"/>
                </a:solidFill>
              </a:rPr>
              <a:t>C </a:t>
            </a:r>
            <a:r>
              <a:rPr lang="en-IN" b="1" dirty="0">
                <a:solidFill>
                  <a:srgbClr val="333333"/>
                </a:solidFill>
              </a:rPr>
              <a:t>= 2.5 </a:t>
            </a:r>
            <a:r>
              <a:rPr lang="en-IN" b="1" dirty="0" err="1">
                <a:solidFill>
                  <a:srgbClr val="333333"/>
                </a:solidFill>
              </a:rPr>
              <a:t>kΩ</a:t>
            </a:r>
            <a:r>
              <a:rPr lang="en-IN" b="1" dirty="0">
                <a:solidFill>
                  <a:srgbClr val="333333"/>
                </a:solidFill>
              </a:rPr>
              <a:t>. Find </a:t>
            </a:r>
            <a:r>
              <a:rPr lang="en-IN" b="1" dirty="0" smtClean="0">
                <a:solidFill>
                  <a:srgbClr val="333333"/>
                </a:solidFill>
              </a:rPr>
              <a:t>the </a:t>
            </a:r>
            <a:r>
              <a:rPr lang="en-IN" b="1" dirty="0">
                <a:solidFill>
                  <a:srgbClr val="333333"/>
                </a:solidFill>
              </a:rPr>
              <a:t>maximum collector current that can be allowed during the application of signal for faithful amplification</a:t>
            </a:r>
            <a:r>
              <a:rPr lang="en-IN" b="1" dirty="0" smtClean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2586" y="2696673"/>
            <a:ext cx="85258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Collector supply voltage, V</a:t>
            </a:r>
            <a:r>
              <a:rPr lang="en-IN" baseline="-25000" dirty="0">
                <a:solidFill>
                  <a:srgbClr val="FF0000"/>
                </a:solidFill>
              </a:rPr>
              <a:t>CC </a:t>
            </a:r>
            <a:r>
              <a:rPr lang="en-IN" dirty="0">
                <a:solidFill>
                  <a:srgbClr val="FF0000"/>
                </a:solidFill>
              </a:rPr>
              <a:t>= 6 V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Collector load, R</a:t>
            </a:r>
            <a:r>
              <a:rPr lang="en-IN" baseline="-25000" dirty="0">
                <a:solidFill>
                  <a:srgbClr val="FF0000"/>
                </a:solidFill>
              </a:rPr>
              <a:t>C </a:t>
            </a:r>
            <a:r>
              <a:rPr lang="en-IN" dirty="0">
                <a:solidFill>
                  <a:srgbClr val="FF0000"/>
                </a:solidFill>
              </a:rPr>
              <a:t>= 2.5 k</a:t>
            </a:r>
            <a:r>
              <a:rPr lang="el-GR" dirty="0">
                <a:solidFill>
                  <a:srgbClr val="FF0000"/>
                </a:solidFill>
              </a:rPr>
              <a:t>Ω</a:t>
            </a:r>
            <a:br>
              <a:rPr lang="el-GR" dirty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We </a:t>
            </a:r>
            <a:r>
              <a:rPr lang="en-IN" dirty="0">
                <a:solidFill>
                  <a:srgbClr val="FF0000"/>
                </a:solidFill>
              </a:rPr>
              <a:t>know that for faithful amplification, V</a:t>
            </a:r>
            <a:r>
              <a:rPr lang="en-IN" baseline="-25000" dirty="0">
                <a:solidFill>
                  <a:srgbClr val="FF0000"/>
                </a:solidFill>
              </a:rPr>
              <a:t>CE</a:t>
            </a:r>
            <a:r>
              <a:rPr lang="en-IN" dirty="0">
                <a:solidFill>
                  <a:srgbClr val="FF0000"/>
                </a:solidFill>
              </a:rPr>
              <a:t> should not be less than 1V for silicon transistor.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∴      Max. voltage allowed across R</a:t>
            </a:r>
            <a:r>
              <a:rPr lang="en-IN" baseline="-25000" dirty="0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 = 6 − 1 = 5 V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∴      Max. allowed collector current = 5 V/R</a:t>
            </a:r>
            <a:r>
              <a:rPr lang="en-IN" baseline="-25000" dirty="0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 = 5 V/2.5 k</a:t>
            </a:r>
            <a:r>
              <a:rPr lang="el-GR" dirty="0">
                <a:solidFill>
                  <a:srgbClr val="FF0000"/>
                </a:solidFill>
              </a:rPr>
              <a:t>Ω = 2 </a:t>
            </a:r>
            <a:r>
              <a:rPr lang="en-IN" dirty="0">
                <a:solidFill>
                  <a:srgbClr val="FF0000"/>
                </a:solidFill>
              </a:rPr>
              <a:t>mA</a:t>
            </a:r>
          </a:p>
        </p:txBody>
      </p:sp>
    </p:spTree>
    <p:extLst>
      <p:ext uri="{BB962C8B-B14F-4D97-AF65-F5344CB8AC3E}">
        <p14:creationId xmlns:p14="http://schemas.microsoft.com/office/powerpoint/2010/main" val="28205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62695" y="1064259"/>
            <a:ext cx="10217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IN" b="1" dirty="0" smtClean="0"/>
              <a:t>2. A </a:t>
            </a:r>
            <a:r>
              <a:rPr lang="en-IN" b="1" dirty="0"/>
              <a:t>transistor employs a 4 </a:t>
            </a:r>
            <a:r>
              <a:rPr lang="en-IN" b="1" dirty="0" err="1"/>
              <a:t>kΩ</a:t>
            </a:r>
            <a:r>
              <a:rPr lang="en-IN" b="1" dirty="0"/>
              <a:t> load and V</a:t>
            </a:r>
            <a:r>
              <a:rPr lang="en-IN" b="1" baseline="-25000" dirty="0"/>
              <a:t>CC </a:t>
            </a:r>
            <a:r>
              <a:rPr lang="en-IN" b="1" dirty="0"/>
              <a:t>= 13V. What is the maximum input signal if β = 100 ? Given </a:t>
            </a:r>
            <a:r>
              <a:rPr lang="en-IN" b="1" dirty="0" err="1"/>
              <a:t>V</a:t>
            </a:r>
            <a:r>
              <a:rPr lang="en-IN" b="1" baseline="-25000" dirty="0" err="1"/>
              <a:t>knee</a:t>
            </a:r>
            <a:r>
              <a:rPr lang="en-IN" b="1" baseline="-25000" dirty="0"/>
              <a:t> </a:t>
            </a:r>
            <a:r>
              <a:rPr lang="en-IN" b="1" dirty="0"/>
              <a:t>= 1V and a change of 1V in V</a:t>
            </a:r>
            <a:r>
              <a:rPr lang="en-IN" b="1" baseline="-25000" dirty="0"/>
              <a:t>BE </a:t>
            </a:r>
            <a:r>
              <a:rPr lang="en-IN" b="1" dirty="0"/>
              <a:t>causes a change of 5mA in collector current</a:t>
            </a:r>
            <a:r>
              <a:rPr lang="en-IN" b="1" dirty="0" smtClean="0"/>
              <a:t>.</a:t>
            </a:r>
            <a:endParaRPr lang="en-IN" b="1" dirty="0"/>
          </a:p>
        </p:txBody>
      </p:sp>
      <p:sp>
        <p:nvSpPr>
          <p:cNvPr id="2" name="Rectangle 1"/>
          <p:cNvSpPr/>
          <p:nvPr/>
        </p:nvSpPr>
        <p:spPr>
          <a:xfrm>
            <a:off x="1481071" y="2812377"/>
            <a:ext cx="96076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dirty="0">
                <a:solidFill>
                  <a:srgbClr val="FF0000"/>
                </a:solidFill>
              </a:rPr>
              <a:t>Collector supply voltage, V</a:t>
            </a:r>
            <a:r>
              <a:rPr lang="en-IN" baseline="-25000" dirty="0">
                <a:solidFill>
                  <a:srgbClr val="FF0000"/>
                </a:solidFill>
              </a:rPr>
              <a:t>CC </a:t>
            </a:r>
            <a:r>
              <a:rPr lang="en-IN" dirty="0">
                <a:solidFill>
                  <a:srgbClr val="FF0000"/>
                </a:solidFill>
              </a:rPr>
              <a:t> = 13 V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Knee voltage, </a:t>
            </a:r>
            <a:r>
              <a:rPr lang="en-IN" dirty="0" err="1">
                <a:solidFill>
                  <a:srgbClr val="FF0000"/>
                </a:solidFill>
              </a:rPr>
              <a:t>V</a:t>
            </a:r>
            <a:r>
              <a:rPr lang="en-IN" baseline="-25000" dirty="0" err="1">
                <a:solidFill>
                  <a:srgbClr val="FF0000"/>
                </a:solidFill>
              </a:rPr>
              <a:t>knee</a:t>
            </a:r>
            <a:r>
              <a:rPr lang="en-IN" baseline="-25000" dirty="0">
                <a:solidFill>
                  <a:srgbClr val="FF0000"/>
                </a:solidFill>
              </a:rPr>
              <a:t> </a:t>
            </a:r>
            <a:r>
              <a:rPr lang="en-IN" dirty="0">
                <a:solidFill>
                  <a:srgbClr val="FF0000"/>
                </a:solidFill>
              </a:rPr>
              <a:t>= 1 V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Collector load, R</a:t>
            </a:r>
            <a:r>
              <a:rPr lang="en-IN" baseline="-25000" dirty="0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 = 4 k</a:t>
            </a:r>
            <a:r>
              <a:rPr lang="el-GR" dirty="0">
                <a:solidFill>
                  <a:srgbClr val="FF0000"/>
                </a:solidFill>
              </a:rPr>
              <a:t>Ω</a:t>
            </a:r>
            <a:br>
              <a:rPr lang="el-GR" dirty="0">
                <a:solidFill>
                  <a:srgbClr val="FF0000"/>
                </a:solidFill>
              </a:rPr>
            </a:br>
            <a:r>
              <a:rPr lang="el-GR" dirty="0">
                <a:solidFill>
                  <a:srgbClr val="FF0000"/>
                </a:solidFill>
              </a:rPr>
              <a:t>∴       </a:t>
            </a:r>
            <a:r>
              <a:rPr lang="en-IN" dirty="0">
                <a:solidFill>
                  <a:srgbClr val="FF0000"/>
                </a:solidFill>
              </a:rPr>
              <a:t>Max. allowed voltage across R</a:t>
            </a:r>
            <a:r>
              <a:rPr lang="en-IN" baseline="-25000" dirty="0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 = 13 − 1 = 12 V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∴       Max. allowed collector current,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baseline="-25000" dirty="0" err="1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  =12 V /R</a:t>
            </a:r>
            <a:r>
              <a:rPr lang="en-IN" baseline="-25000" dirty="0">
                <a:solidFill>
                  <a:srgbClr val="FF0000"/>
                </a:solidFill>
              </a:rPr>
              <a:t>C</a:t>
            </a:r>
            <a:r>
              <a:rPr lang="en-IN" dirty="0">
                <a:solidFill>
                  <a:srgbClr val="FF0000"/>
                </a:solidFill>
              </a:rPr>
              <a:t> = 12 V/ 4 K</a:t>
            </a:r>
            <a:r>
              <a:rPr lang="el-GR" dirty="0">
                <a:solidFill>
                  <a:srgbClr val="FF0000"/>
                </a:solidFill>
              </a:rPr>
              <a:t>Ω = 3 </a:t>
            </a:r>
            <a:r>
              <a:rPr lang="en-IN" dirty="0">
                <a:solidFill>
                  <a:srgbClr val="FF0000"/>
                </a:solidFill>
              </a:rPr>
              <a:t>mA</a:t>
            </a:r>
          </a:p>
          <a:p>
            <a:pPr fontAlgn="base"/>
            <a:r>
              <a:rPr lang="en-IN" dirty="0">
                <a:solidFill>
                  <a:srgbClr val="FF0000"/>
                </a:solidFill>
              </a:rPr>
              <a:t>Maximum base current,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baseline="-25000" dirty="0" err="1">
                <a:solidFill>
                  <a:srgbClr val="FF0000"/>
                </a:solidFill>
              </a:rPr>
              <a:t>B</a:t>
            </a:r>
            <a:r>
              <a:rPr lang="en-IN" dirty="0">
                <a:solidFill>
                  <a:srgbClr val="FF0000"/>
                </a:solidFill>
              </a:rPr>
              <a:t> = 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baseline="-25000" dirty="0" err="1">
                <a:solidFill>
                  <a:srgbClr val="FF0000"/>
                </a:solidFill>
              </a:rPr>
              <a:t>C</a:t>
            </a:r>
            <a:r>
              <a:rPr lang="en-IN" baseline="-25000" dirty="0">
                <a:solidFill>
                  <a:srgbClr val="FF0000"/>
                </a:solidFill>
              </a:rPr>
              <a:t> </a:t>
            </a:r>
            <a:r>
              <a:rPr lang="en-IN" dirty="0">
                <a:solidFill>
                  <a:srgbClr val="FF0000"/>
                </a:solidFill>
              </a:rPr>
              <a:t>/ </a:t>
            </a:r>
            <a:r>
              <a:rPr lang="el-GR" dirty="0">
                <a:solidFill>
                  <a:srgbClr val="FF0000"/>
                </a:solidFill>
              </a:rPr>
              <a:t>β = 3 </a:t>
            </a:r>
            <a:r>
              <a:rPr lang="en-IN" dirty="0">
                <a:solidFill>
                  <a:srgbClr val="FF0000"/>
                </a:solidFill>
              </a:rPr>
              <a:t>mA / 100 = 30 </a:t>
            </a:r>
            <a:r>
              <a:rPr lang="el-GR" dirty="0">
                <a:solidFill>
                  <a:srgbClr val="FF0000"/>
                </a:solidFill>
              </a:rPr>
              <a:t>μ</a:t>
            </a:r>
            <a:r>
              <a:rPr lang="en-IN" dirty="0">
                <a:solidFill>
                  <a:srgbClr val="FF0000"/>
                </a:solidFill>
              </a:rPr>
              <a:t>A</a:t>
            </a:r>
          </a:p>
          <a:p>
            <a:pPr fontAlgn="base"/>
            <a:r>
              <a:rPr lang="en-IN" dirty="0">
                <a:solidFill>
                  <a:srgbClr val="FF0000"/>
                </a:solidFill>
              </a:rPr>
              <a:t>Now Collector current / Base voltage (signal voltage) = 5 mA/V</a:t>
            </a:r>
          </a:p>
          <a:p>
            <a:pPr fontAlgn="base"/>
            <a:r>
              <a:rPr lang="en-IN" dirty="0">
                <a:solidFill>
                  <a:srgbClr val="FF0000"/>
                </a:solidFill>
              </a:rPr>
              <a:t>∴  Base voltage (signal voltage) = Collector current / (5 mA/V )= 3 mA /( 5 mA/V) = 600 mV</a:t>
            </a:r>
            <a:endParaRPr lang="en-IN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18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24058" y="974106"/>
            <a:ext cx="10217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IN" b="1" dirty="0" smtClean="0"/>
              <a:t>3. A </a:t>
            </a:r>
            <a:r>
              <a:rPr lang="en-IN" b="1" dirty="0"/>
              <a:t>germanium transistor is to be operated at zero signal </a:t>
            </a:r>
            <a:r>
              <a:rPr lang="en-IN" b="1" dirty="0" smtClean="0"/>
              <a:t>I</a:t>
            </a:r>
            <a:r>
              <a:rPr lang="en-IN" b="1" baseline="-25000" dirty="0" smtClean="0"/>
              <a:t>C</a:t>
            </a:r>
            <a:r>
              <a:rPr lang="en-IN" b="1" dirty="0"/>
              <a:t> </a:t>
            </a:r>
            <a:r>
              <a:rPr lang="en-IN" b="1" dirty="0" smtClean="0"/>
              <a:t>= </a:t>
            </a:r>
            <a:r>
              <a:rPr lang="en-IN" b="1" dirty="0"/>
              <a:t>1mA. If the</a:t>
            </a:r>
            <a:br>
              <a:rPr lang="en-IN" b="1" dirty="0"/>
            </a:br>
            <a:r>
              <a:rPr lang="en-IN" b="1" dirty="0" smtClean="0"/>
              <a:t>supply V</a:t>
            </a:r>
            <a:r>
              <a:rPr lang="en-IN" b="1" baseline="-25000" dirty="0" smtClean="0"/>
              <a:t>BB</a:t>
            </a:r>
            <a:r>
              <a:rPr lang="en-IN" b="1" dirty="0"/>
              <a:t> = 12V, what is the value of R</a:t>
            </a:r>
            <a:r>
              <a:rPr lang="en-IN" b="1" baseline="-25000" dirty="0"/>
              <a:t>B</a:t>
            </a:r>
            <a:r>
              <a:rPr lang="en-IN" b="1" dirty="0"/>
              <a:t> in the base resistor method ? Take β = 100</a:t>
            </a:r>
            <a:r>
              <a:rPr lang="en-IN" b="1" dirty="0" smtClean="0"/>
              <a:t>.</a:t>
            </a:r>
          </a:p>
          <a:p>
            <a:pPr marL="342900" indent="-342900" algn="just" fontAlgn="base">
              <a:buAutoNum type="arabicPeriod"/>
            </a:pPr>
            <a:endParaRPr lang="en-IN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61374" y="2822355"/>
            <a:ext cx="8731877" cy="23852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75757"/>
                </a:solidFill>
                <a:effectLst/>
                <a:latin typeface="PT Serif"/>
              </a:rPr>
              <a:t>Given,   V</a:t>
            </a:r>
            <a:r>
              <a:rPr kumimoji="0" lang="en-US" altLang="en-US" sz="1400" b="0" i="0" u="none" strike="noStrike" cap="none" normalizeH="0" baseline="-25000" dirty="0" smtClean="0">
                <a:ln>
                  <a:noFill/>
                </a:ln>
                <a:solidFill>
                  <a:srgbClr val="575757"/>
                </a:solidFill>
                <a:effectLst/>
                <a:latin typeface="PT Serif"/>
              </a:rPr>
              <a:t>BB</a:t>
            </a:r>
            <a:r>
              <a:rPr kumimoji="0" lang="en-US" altLang="en-US" sz="1400" b="0" i="0" u="none" strike="noStrike" cap="none" normalizeH="0" baseline="-30000" dirty="0" smtClean="0">
                <a:ln>
                  <a:noFill/>
                </a:ln>
                <a:solidFill>
                  <a:srgbClr val="575757"/>
                </a:solidFill>
                <a:effectLst/>
                <a:latin typeface="PT Serif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75757"/>
                </a:solidFill>
                <a:effectLst/>
                <a:latin typeface="PT Serif"/>
              </a:rPr>
              <a:t>= 12 V, β = 100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75757"/>
                </a:solidFill>
                <a:effectLst/>
                <a:latin typeface="PT Serif"/>
              </a:rPr>
              <a:t>As it is a Ge transistor, therefore, V</a:t>
            </a:r>
            <a:r>
              <a:rPr kumimoji="0" lang="en-US" altLang="en-US" sz="1400" b="0" i="0" u="none" strike="noStrike" cap="none" normalizeH="0" baseline="-30000" dirty="0" smtClean="0">
                <a:ln>
                  <a:noFill/>
                </a:ln>
                <a:solidFill>
                  <a:srgbClr val="575757"/>
                </a:solidFill>
                <a:effectLst/>
                <a:latin typeface="PT Serif"/>
              </a:rPr>
              <a:t>BE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75757"/>
                </a:solidFill>
                <a:effectLst/>
                <a:latin typeface="PT Serif"/>
              </a:rPr>
              <a:t> = 0.3 V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75757"/>
                </a:solidFill>
                <a:effectLst/>
                <a:latin typeface="PT Serif"/>
              </a:rPr>
              <a:t>I</a:t>
            </a:r>
            <a:r>
              <a:rPr kumimoji="0" lang="en-US" altLang="en-US" sz="1400" b="0" i="0" u="none" strike="noStrike" cap="none" normalizeH="0" baseline="-30000" dirty="0" smtClean="0">
                <a:ln>
                  <a:noFill/>
                </a:ln>
                <a:solidFill>
                  <a:srgbClr val="575757"/>
                </a:solidFill>
                <a:effectLst/>
                <a:latin typeface="PT Serif"/>
              </a:rPr>
              <a:t>C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575757"/>
                </a:solidFill>
                <a:effectLst/>
                <a:latin typeface="PT Serif"/>
              </a:rPr>
              <a:t>= 1 mA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D8FE8"/>
                </a:solidFill>
                <a:effectLst/>
                <a:latin typeface="PT Serif"/>
                <a:hlinkClick r:id="rId2"/>
              </a:rPr>
              <a:t>  </a:t>
            </a:r>
            <a:r>
              <a:rPr kumimoji="0" lang="en-US" altLang="en-US" sz="8500" b="0" i="0" u="none" strike="noStrike" cap="none" normalizeH="0" baseline="0" dirty="0" smtClean="0">
                <a:ln>
                  <a:noFill/>
                </a:ln>
                <a:solidFill>
                  <a:srgbClr val="3D8FE8"/>
                </a:solidFill>
                <a:effectLst/>
                <a:latin typeface="PT Serif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D8FE8"/>
                </a:solidFill>
                <a:effectLst/>
                <a:latin typeface="PT Serif"/>
              </a:rPr>
              <a:t>                                                                                                           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D8FE8"/>
                </a:solidFill>
                <a:effectLst/>
                <a:latin typeface="PT Serif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D8FE8"/>
                </a:solidFill>
                <a:effectLst/>
                <a:latin typeface="PT Serif"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3D8FE8"/>
              </a:solidFill>
              <a:effectLst/>
              <a:latin typeface="PT Serif"/>
            </a:endParaRPr>
          </a:p>
        </p:txBody>
      </p:sp>
      <p:pic>
        <p:nvPicPr>
          <p:cNvPr id="13314" name="Picture 2" descr="https://electronicspost.com/wp-content/uploads/2019/07/211.p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47"/>
          <a:stretch/>
        </p:blipFill>
        <p:spPr bwMode="auto">
          <a:xfrm>
            <a:off x="1661374" y="4378817"/>
            <a:ext cx="5343525" cy="2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92238" y="997146"/>
            <a:ext cx="10217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IN" b="1" dirty="0" smtClean="0"/>
              <a:t>4. Calculate </a:t>
            </a:r>
            <a:r>
              <a:rPr lang="en-IN" b="1" dirty="0"/>
              <a:t>the values of three currents in the </a:t>
            </a:r>
            <a:r>
              <a:rPr lang="en-IN" b="1" dirty="0" smtClean="0"/>
              <a:t>circuit</a:t>
            </a:r>
          </a:p>
          <a:p>
            <a:pPr algn="just" fontAlgn="base"/>
            <a:endParaRPr lang="en-IN" b="1" dirty="0"/>
          </a:p>
          <a:p>
            <a:pPr marL="342900" indent="-342900" algn="just" fontAlgn="base">
              <a:buAutoNum type="arabicPeriod"/>
            </a:pPr>
            <a:endParaRPr lang="en-IN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9218" name="Picture 2" descr="https://electronicspost.com/wp-content/uploads/2019/07/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735" y="1609331"/>
            <a:ext cx="3425616" cy="230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electronicspost.com/wp-content/uploads/2019/07/2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68" y="3021817"/>
            <a:ext cx="46291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79359" y="811977"/>
            <a:ext cx="10217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IN" b="1" dirty="0" smtClean="0"/>
              <a:t>5. Analyze the characteristics and modes of operation. Current Gain of device = 50. </a:t>
            </a:r>
            <a:endParaRPr lang="en-IN" b="1" dirty="0"/>
          </a:p>
          <a:p>
            <a:pPr marL="342900" indent="-342900" algn="just" fontAlgn="base">
              <a:buFontTx/>
              <a:buAutoNum type="arabicPeriod"/>
            </a:pPr>
            <a:endParaRPr lang="en-IN" b="1" dirty="0"/>
          </a:p>
          <a:p>
            <a:pPr marL="342900" indent="-342900" algn="just" fontAlgn="base">
              <a:buAutoNum type="arabicPeriod"/>
            </a:pPr>
            <a:endParaRPr lang="en-IN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9220" name="Picture 4" descr="https://electronicspost.com/wp-content/uploads/2019/07/20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9" b="10516"/>
          <a:stretch/>
        </p:blipFill>
        <p:spPr bwMode="auto">
          <a:xfrm>
            <a:off x="931171" y="1273642"/>
            <a:ext cx="3605056" cy="290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40" y="1273642"/>
            <a:ext cx="6108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 :</a:t>
            </a:r>
          </a:p>
          <a:p>
            <a:r>
              <a:rPr lang="en-IN" dirty="0" smtClean="0"/>
              <a:t>1. Draw the characteristics, load line &amp; find Q – Point - Explain</a:t>
            </a:r>
          </a:p>
          <a:p>
            <a:r>
              <a:rPr lang="en-IN" dirty="0" smtClean="0"/>
              <a:t>2. Explain the modes with conditions.</a:t>
            </a:r>
          </a:p>
          <a:p>
            <a:r>
              <a:rPr lang="en-IN" dirty="0" smtClean="0"/>
              <a:t>3. Explain hard saturation with conditions.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47283"/>
            <a:ext cx="9601196" cy="5762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The Bipolar Transistor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218" t="32786" r="28524" b="42225"/>
          <a:stretch/>
        </p:blipFill>
        <p:spPr>
          <a:xfrm>
            <a:off x="790413" y="2285999"/>
            <a:ext cx="10793223" cy="32227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0413" y="1320731"/>
            <a:ext cx="106073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transistor is a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multi-junction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device that, 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conjunction with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circuit elements, is capable of current gain, voltage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gain,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power gain. The transistor is therefore referred to as an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device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whereas the diode is passive.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transistor action is the control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current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one terminal by the voltage applied across the other two terminals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device.</a:t>
            </a:r>
          </a:p>
        </p:txBody>
      </p:sp>
    </p:spTree>
    <p:extLst>
      <p:ext uri="{BB962C8B-B14F-4D97-AF65-F5344CB8AC3E}">
        <p14:creationId xmlns:p14="http://schemas.microsoft.com/office/powerpoint/2010/main" val="12202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448" y="712634"/>
            <a:ext cx="10514308" cy="3318936"/>
          </a:xfrm>
        </p:spPr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 err="1"/>
              <a:t>npn</a:t>
            </a:r>
            <a:r>
              <a:rPr lang="en-IN" dirty="0"/>
              <a:t> and </a:t>
            </a:r>
            <a:r>
              <a:rPr lang="en-IN" dirty="0" err="1"/>
              <a:t>pnp</a:t>
            </a:r>
            <a:r>
              <a:rPr lang="en-IN" dirty="0"/>
              <a:t> transistors are complementary devices. </a:t>
            </a:r>
            <a:endParaRPr lang="en-IN" dirty="0" smtClean="0"/>
          </a:p>
          <a:p>
            <a:r>
              <a:rPr lang="en-IN" dirty="0" smtClean="0"/>
              <a:t>We are going to study the bipolar transistor </a:t>
            </a:r>
            <a:r>
              <a:rPr lang="en-IN" dirty="0"/>
              <a:t>theory using the </a:t>
            </a:r>
            <a:r>
              <a:rPr lang="en-IN" dirty="0" err="1"/>
              <a:t>npn</a:t>
            </a:r>
            <a:r>
              <a:rPr lang="en-IN" dirty="0"/>
              <a:t> transistor, but the same basic principles and </a:t>
            </a:r>
            <a:r>
              <a:rPr lang="en-IN" dirty="0" smtClean="0"/>
              <a:t>equations also </a:t>
            </a:r>
            <a:r>
              <a:rPr lang="en-IN" dirty="0"/>
              <a:t>apply to the </a:t>
            </a:r>
            <a:r>
              <a:rPr lang="en-IN" dirty="0" err="1"/>
              <a:t>pnp</a:t>
            </a:r>
            <a:r>
              <a:rPr lang="en-IN" dirty="0"/>
              <a:t> device</a:t>
            </a:r>
            <a:r>
              <a:rPr lang="en-IN" dirty="0" smtClean="0"/>
              <a:t>. </a:t>
            </a:r>
          </a:p>
          <a:p>
            <a:r>
              <a:rPr lang="en-IN" dirty="0" smtClean="0"/>
              <a:t>Typical impurity </a:t>
            </a:r>
            <a:r>
              <a:rPr lang="en-IN" dirty="0"/>
              <a:t>doping concentrations in the emitter, base, and collector may be on </a:t>
            </a:r>
            <a:r>
              <a:rPr lang="en-IN" dirty="0" smtClean="0"/>
              <a:t>the order </a:t>
            </a:r>
            <a:r>
              <a:rPr lang="en-IN" dirty="0"/>
              <a:t>of 10</a:t>
            </a:r>
            <a:r>
              <a:rPr lang="en-IN" baseline="30000" dirty="0"/>
              <a:t>19</a:t>
            </a:r>
            <a:r>
              <a:rPr lang="en-IN" dirty="0"/>
              <a:t>, 10</a:t>
            </a:r>
            <a:r>
              <a:rPr lang="en-IN" baseline="30000" dirty="0"/>
              <a:t>17</a:t>
            </a:r>
            <a:r>
              <a:rPr lang="en-IN" dirty="0"/>
              <a:t>, and 10</a:t>
            </a:r>
            <a:r>
              <a:rPr lang="en-IN" baseline="30000" dirty="0"/>
              <a:t>15</a:t>
            </a:r>
            <a:r>
              <a:rPr lang="en-IN" dirty="0"/>
              <a:t> </a:t>
            </a:r>
            <a:r>
              <a:rPr lang="en-IN" dirty="0" smtClean="0"/>
              <a:t>/cm</a:t>
            </a:r>
            <a:r>
              <a:rPr lang="en-IN" baseline="30000" dirty="0" smtClean="0"/>
              <a:t>3</a:t>
            </a:r>
            <a:r>
              <a:rPr lang="en-IN" dirty="0"/>
              <a:t>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37" y="3006320"/>
            <a:ext cx="7144154" cy="25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1" y="245411"/>
            <a:ext cx="4886995" cy="259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75" y="245411"/>
            <a:ext cx="6824597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19954" y="781096"/>
            <a:ext cx="10500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-Roman"/>
              </a:rPr>
              <a:t>The base–emitter (B–E) </a:t>
            </a:r>
            <a:r>
              <a:rPr lang="en-IN" dirty="0" err="1">
                <a:latin typeface="Times-Roman"/>
              </a:rPr>
              <a:t>pn</a:t>
            </a:r>
            <a:r>
              <a:rPr lang="en-IN" dirty="0">
                <a:latin typeface="Times-Roman"/>
              </a:rPr>
              <a:t> junction is forward biased and the </a:t>
            </a:r>
            <a:r>
              <a:rPr lang="en-IN" dirty="0" smtClean="0">
                <a:latin typeface="Times-Roman"/>
              </a:rPr>
              <a:t>base–collector (B–C</a:t>
            </a:r>
            <a:r>
              <a:rPr lang="en-IN" dirty="0">
                <a:latin typeface="Times-Roman"/>
              </a:rPr>
              <a:t>) </a:t>
            </a:r>
            <a:r>
              <a:rPr lang="en-IN" dirty="0" err="1">
                <a:latin typeface="Times-Roman"/>
              </a:rPr>
              <a:t>pn</a:t>
            </a:r>
            <a:r>
              <a:rPr lang="en-IN" dirty="0">
                <a:latin typeface="Times-Roman"/>
              </a:rPr>
              <a:t> junction is reverse biased in the normal bias </a:t>
            </a:r>
            <a:r>
              <a:rPr lang="en-IN" dirty="0" smtClean="0">
                <a:latin typeface="Times-Roman"/>
              </a:rPr>
              <a:t>configuration.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19953" y="1614642"/>
            <a:ext cx="105005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-Roman"/>
              </a:rPr>
              <a:t>This </a:t>
            </a:r>
            <a:r>
              <a:rPr lang="en-IN" dirty="0" smtClean="0">
                <a:latin typeface="Times-Roman"/>
              </a:rPr>
              <a:t>configuration </a:t>
            </a:r>
            <a:r>
              <a:rPr lang="en-IN" dirty="0">
                <a:latin typeface="Times-Roman"/>
              </a:rPr>
              <a:t>is called the </a:t>
            </a:r>
            <a:r>
              <a:rPr lang="en-IN" i="1" dirty="0">
                <a:solidFill>
                  <a:srgbClr val="FF0000"/>
                </a:solidFill>
                <a:latin typeface="Times-Italic"/>
              </a:rPr>
              <a:t>forward-active </a:t>
            </a:r>
            <a:r>
              <a:rPr lang="en-IN" dirty="0">
                <a:solidFill>
                  <a:srgbClr val="FF0000"/>
                </a:solidFill>
                <a:latin typeface="Times-Roman"/>
              </a:rPr>
              <a:t>operating mode</a:t>
            </a:r>
            <a:r>
              <a:rPr lang="en-IN" dirty="0">
                <a:latin typeface="Times-Roman"/>
              </a:rPr>
              <a:t>: </a:t>
            </a:r>
            <a:r>
              <a:rPr lang="en-IN" dirty="0" smtClean="0">
                <a:latin typeface="Times-Roman"/>
              </a:rPr>
              <a:t>The B–E </a:t>
            </a:r>
            <a:r>
              <a:rPr lang="en-IN" dirty="0">
                <a:latin typeface="Times-Roman"/>
              </a:rPr>
              <a:t>junction is forward biased so electrons from the emitter are injected </a:t>
            </a:r>
            <a:r>
              <a:rPr lang="en-IN" dirty="0" smtClean="0">
                <a:latin typeface="Times-Roman"/>
              </a:rPr>
              <a:t>across the </a:t>
            </a:r>
            <a:r>
              <a:rPr lang="en-IN" dirty="0">
                <a:latin typeface="Times-Roman"/>
              </a:rPr>
              <a:t>B–E junction into the base. These injected electrons create an </a:t>
            </a:r>
            <a:r>
              <a:rPr lang="en-IN" dirty="0">
                <a:solidFill>
                  <a:srgbClr val="FF0000"/>
                </a:solidFill>
                <a:latin typeface="Times-Roman"/>
              </a:rPr>
              <a:t>excess </a:t>
            </a:r>
            <a:r>
              <a:rPr lang="en-IN" dirty="0" smtClean="0">
                <a:solidFill>
                  <a:srgbClr val="FF0000"/>
                </a:solidFill>
                <a:latin typeface="Times-Roman"/>
              </a:rPr>
              <a:t>concentration of </a:t>
            </a:r>
            <a:r>
              <a:rPr lang="en-IN" dirty="0">
                <a:solidFill>
                  <a:srgbClr val="FF0000"/>
                </a:solidFill>
                <a:latin typeface="Times-Roman"/>
              </a:rPr>
              <a:t>minority carriers </a:t>
            </a:r>
            <a:r>
              <a:rPr lang="en-IN" dirty="0">
                <a:latin typeface="Times-Roman"/>
              </a:rPr>
              <a:t>in the base. </a:t>
            </a:r>
            <a:endParaRPr lang="en-IN" dirty="0" smtClean="0">
              <a:latin typeface="Times-Roman"/>
            </a:endParaRPr>
          </a:p>
          <a:p>
            <a:endParaRPr lang="en-IN" dirty="0">
              <a:latin typeface="Times-Roman"/>
            </a:endParaRPr>
          </a:p>
          <a:p>
            <a:r>
              <a:rPr lang="en-IN" dirty="0" smtClean="0">
                <a:latin typeface="Times-Roman"/>
              </a:rPr>
              <a:t>The </a:t>
            </a:r>
            <a:r>
              <a:rPr lang="en-IN" dirty="0">
                <a:latin typeface="Times-Roman"/>
              </a:rPr>
              <a:t>B–C junction is reverse biased, so </a:t>
            </a:r>
            <a:r>
              <a:rPr lang="en-IN" dirty="0" smtClean="0">
                <a:latin typeface="Times-Roman"/>
              </a:rPr>
              <a:t>the minority </a:t>
            </a:r>
            <a:r>
              <a:rPr lang="en-IN" dirty="0">
                <a:latin typeface="Times-Roman"/>
              </a:rPr>
              <a:t>carrier electron concentration at the edge of the B–C junction is </a:t>
            </a:r>
            <a:r>
              <a:rPr lang="en-IN" dirty="0" smtClean="0">
                <a:latin typeface="Times-Roman"/>
              </a:rPr>
              <a:t>ideally zero</a:t>
            </a:r>
            <a:r>
              <a:rPr lang="en-IN" dirty="0">
                <a:latin typeface="Times-Roman"/>
              </a:rPr>
              <a:t>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12" y="3368968"/>
            <a:ext cx="3750294" cy="19582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41033" y="355618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dirty="0">
                <a:latin typeface="Times-Roman"/>
              </a:rPr>
              <a:t>The large gradient in the electron concentration means that </a:t>
            </a:r>
            <a:r>
              <a:rPr lang="en-IN" dirty="0" smtClean="0">
                <a:latin typeface="Times-Roman"/>
              </a:rPr>
              <a:t>electrons injected </a:t>
            </a:r>
            <a:r>
              <a:rPr lang="en-IN" dirty="0">
                <a:latin typeface="Times-Roman"/>
              </a:rPr>
              <a:t>from the emitter will diffuse across the base region into the B–C </a:t>
            </a:r>
            <a:r>
              <a:rPr lang="en-IN" dirty="0" smtClean="0">
                <a:latin typeface="Times-Roman"/>
              </a:rPr>
              <a:t>space charge </a:t>
            </a:r>
            <a:r>
              <a:rPr lang="en-IN" dirty="0">
                <a:latin typeface="Times-Roman"/>
              </a:rPr>
              <a:t>region, where the electric </a:t>
            </a:r>
            <a:r>
              <a:rPr lang="en-IN" dirty="0" smtClean="0">
                <a:latin typeface="Times-Roman"/>
              </a:rPr>
              <a:t>field </a:t>
            </a:r>
            <a:r>
              <a:rPr lang="en-IN" dirty="0">
                <a:latin typeface="Times-Roman"/>
              </a:rPr>
              <a:t>will sweep the electrons into the collector.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-Roman"/>
              </a:rPr>
              <a:t>We want as many electrons as possible to reach the collector without </a:t>
            </a:r>
            <a:r>
              <a:rPr lang="en-IN" dirty="0" smtClean="0">
                <a:solidFill>
                  <a:srgbClr val="FF0000"/>
                </a:solidFill>
                <a:latin typeface="Times-Roman"/>
              </a:rPr>
              <a:t>recombining with </a:t>
            </a:r>
            <a:r>
              <a:rPr lang="en-IN" dirty="0">
                <a:solidFill>
                  <a:srgbClr val="FF0000"/>
                </a:solidFill>
                <a:latin typeface="Times-Roman"/>
              </a:rPr>
              <a:t>any majority carrier holes in the base. For this reason, the width of the base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-Roman"/>
              </a:rPr>
              <a:t>needs to be </a:t>
            </a:r>
            <a:r>
              <a:rPr lang="en-IN" dirty="0" smtClean="0">
                <a:solidFill>
                  <a:srgbClr val="FF0000"/>
                </a:solidFill>
                <a:latin typeface="Times-Roman"/>
              </a:rPr>
              <a:t>small.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77" y="402183"/>
            <a:ext cx="6851561" cy="52433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8131" r="18075" b="47316"/>
          <a:stretch/>
        </p:blipFill>
        <p:spPr>
          <a:xfrm>
            <a:off x="103031" y="170203"/>
            <a:ext cx="4095482" cy="26245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8440" y="2925294"/>
            <a:ext cx="38937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-Roman"/>
              </a:rPr>
              <a:t>Ideally, the minority </a:t>
            </a:r>
            <a:r>
              <a:rPr lang="en-IN" dirty="0" smtClean="0">
                <a:latin typeface="Times-Roman"/>
              </a:rPr>
              <a:t>carrier electron </a:t>
            </a:r>
            <a:r>
              <a:rPr lang="en-IN" dirty="0">
                <a:latin typeface="Times-Roman"/>
              </a:rPr>
              <a:t>concentration in the base is a linear function of distance, which implies </a:t>
            </a:r>
            <a:r>
              <a:rPr lang="en-IN" dirty="0" smtClean="0">
                <a:latin typeface="Times-Roman"/>
              </a:rPr>
              <a:t>no recombination</a:t>
            </a:r>
            <a:r>
              <a:rPr lang="en-IN" dirty="0">
                <a:latin typeface="Times-Roman"/>
              </a:rPr>
              <a:t>. </a:t>
            </a:r>
            <a:endParaRPr lang="en-IN" dirty="0" smtClean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-Roman"/>
              </a:rPr>
              <a:t>The </a:t>
            </a:r>
            <a:r>
              <a:rPr lang="en-IN" dirty="0">
                <a:latin typeface="Times-Roman"/>
              </a:rPr>
              <a:t>electrons diffuse across the base and are swept into the </a:t>
            </a:r>
            <a:r>
              <a:rPr lang="en-IN" dirty="0" smtClean="0">
                <a:latin typeface="Times-Roman"/>
              </a:rPr>
              <a:t>collector by </a:t>
            </a:r>
            <a:r>
              <a:rPr lang="en-IN" dirty="0">
                <a:latin typeface="Times-Roman"/>
              </a:rPr>
              <a:t>the electric </a:t>
            </a:r>
            <a:r>
              <a:rPr lang="en-IN" dirty="0" smtClean="0">
                <a:latin typeface="Times-Roman"/>
              </a:rPr>
              <a:t>field </a:t>
            </a:r>
            <a:r>
              <a:rPr lang="en-IN" dirty="0">
                <a:latin typeface="Times-Roman"/>
              </a:rPr>
              <a:t>in the B–C space charge region.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5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73040"/>
            <a:ext cx="9601196" cy="46030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Transistor Current Relation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23601" y="2511127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-Bold"/>
              </a:rPr>
              <a:t>Collector Current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98" y="2923488"/>
            <a:ext cx="9718220" cy="1178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93188" y="1225675"/>
            <a:ext cx="8072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-Roman"/>
              </a:rPr>
              <a:t>Assuming the ideal linear electron distribution in the base, </a:t>
            </a:r>
            <a:r>
              <a:rPr lang="en-IN" dirty="0" smtClean="0">
                <a:latin typeface="Times-Roman"/>
              </a:rPr>
              <a:t>the collector </a:t>
            </a:r>
            <a:r>
              <a:rPr lang="en-IN" dirty="0">
                <a:latin typeface="Times-Roman"/>
              </a:rPr>
              <a:t>current can be written as a diffusion </a:t>
            </a:r>
            <a:r>
              <a:rPr lang="en-IN" dirty="0" smtClean="0">
                <a:latin typeface="Times-Roman"/>
              </a:rPr>
              <a:t>current.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23601" y="3931941"/>
            <a:ext cx="10541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-Roman"/>
              </a:rPr>
              <a:t>The diffusion </a:t>
            </a:r>
            <a:r>
              <a:rPr lang="en-IN" dirty="0">
                <a:latin typeface="Times-Roman"/>
              </a:rPr>
              <a:t>of electrons is in the </a:t>
            </a:r>
            <a:r>
              <a:rPr lang="en-IN" dirty="0" smtClean="0">
                <a:latin typeface="Times-Roman"/>
              </a:rPr>
              <a:t>+</a:t>
            </a:r>
            <a:r>
              <a:rPr lang="en-IN" i="1" dirty="0" smtClean="0">
                <a:latin typeface="Times-Italic"/>
              </a:rPr>
              <a:t>x </a:t>
            </a:r>
            <a:r>
              <a:rPr lang="en-IN" dirty="0">
                <a:latin typeface="Times-Roman"/>
              </a:rPr>
              <a:t>direction so that the conventional current is in </a:t>
            </a:r>
            <a:r>
              <a:rPr lang="en-IN" dirty="0" smtClean="0">
                <a:latin typeface="Times-Roman"/>
              </a:rPr>
              <a:t>the -</a:t>
            </a:r>
            <a:r>
              <a:rPr lang="en-IN" i="1" dirty="0" smtClean="0">
                <a:latin typeface="Times-Italic"/>
              </a:rPr>
              <a:t>x </a:t>
            </a:r>
            <a:r>
              <a:rPr lang="en-IN" dirty="0" smtClean="0">
                <a:latin typeface="Times-Roman"/>
              </a:rPr>
              <a:t>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collector current is controlled by the base–emitter voltage; that is, the </a:t>
            </a:r>
            <a:r>
              <a:rPr lang="en-IN" dirty="0" smtClean="0"/>
              <a:t>current at </a:t>
            </a:r>
            <a:r>
              <a:rPr lang="en-IN" dirty="0"/>
              <a:t>one terminal of the device is controlled by the voltage applied to the </a:t>
            </a:r>
            <a:r>
              <a:rPr lang="en-IN" dirty="0" smtClean="0"/>
              <a:t>other two </a:t>
            </a:r>
            <a:r>
              <a:rPr lang="en-IN" dirty="0"/>
              <a:t>terminals of the device.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301" y="5067922"/>
            <a:ext cx="2295296" cy="87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ELECTRONIC MATERIALS AND DEVICES       DR.M.SARANYA NAIR 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190588" y="848863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-Bold"/>
              </a:rPr>
              <a:t>Emitter Current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191" y="815280"/>
            <a:ext cx="2372212" cy="995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1356"/>
          <a:stretch/>
        </p:blipFill>
        <p:spPr>
          <a:xfrm>
            <a:off x="8111191" y="1935399"/>
            <a:ext cx="2367503" cy="687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936" y="2741117"/>
            <a:ext cx="1062507" cy="650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0258" y="1292581"/>
            <a:ext cx="64377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One component of emitter current, </a:t>
            </a:r>
            <a:r>
              <a:rPr lang="en-IN" i="1" dirty="0"/>
              <a:t>iE</a:t>
            </a:r>
            <a:r>
              <a:rPr lang="en-IN" dirty="0"/>
              <a:t>1, </a:t>
            </a:r>
            <a:r>
              <a:rPr lang="en-IN" dirty="0" smtClean="0"/>
              <a:t>is due </a:t>
            </a:r>
            <a:r>
              <a:rPr lang="en-IN" dirty="0"/>
              <a:t>to the </a:t>
            </a:r>
            <a:r>
              <a:rPr lang="en-IN" dirty="0" smtClean="0"/>
              <a:t>flow </a:t>
            </a:r>
            <a:r>
              <a:rPr lang="en-IN" dirty="0"/>
              <a:t>of electrons injected from the emitter into the base. </a:t>
            </a: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This </a:t>
            </a:r>
            <a:r>
              <a:rPr lang="en-IN" dirty="0"/>
              <a:t>current, </a:t>
            </a:r>
            <a:r>
              <a:rPr lang="en-IN" dirty="0" smtClean="0"/>
              <a:t>then, is </a:t>
            </a:r>
            <a:r>
              <a:rPr lang="en-IN" dirty="0"/>
              <a:t>equal to the collector </a:t>
            </a:r>
            <a:r>
              <a:rPr lang="en-IN" dirty="0" smtClean="0"/>
              <a:t>current.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Since </a:t>
            </a:r>
            <a:r>
              <a:rPr lang="en-IN" dirty="0"/>
              <a:t>the base–emitter junction is forward biased, majority carrier holes in </a:t>
            </a:r>
            <a:r>
              <a:rPr lang="en-IN" dirty="0" smtClean="0"/>
              <a:t>the base </a:t>
            </a:r>
            <a:r>
              <a:rPr lang="en-IN" dirty="0"/>
              <a:t>are injected across the B–E junction into the emitter. These injected holes </a:t>
            </a:r>
            <a:r>
              <a:rPr lang="en-IN" dirty="0" smtClean="0"/>
              <a:t>produce a </a:t>
            </a:r>
            <a:r>
              <a:rPr lang="en-IN" dirty="0" err="1"/>
              <a:t>pn</a:t>
            </a:r>
            <a:r>
              <a:rPr lang="en-IN" dirty="0"/>
              <a:t> junction current </a:t>
            </a:r>
            <a:r>
              <a:rPr lang="en-IN" i="1" dirty="0"/>
              <a:t>iE</a:t>
            </a:r>
            <a:r>
              <a:rPr lang="en-IN" dirty="0"/>
              <a:t>2 </a:t>
            </a:r>
            <a:endParaRPr lang="en-IN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This </a:t>
            </a:r>
            <a:r>
              <a:rPr lang="en-IN" dirty="0">
                <a:solidFill>
                  <a:srgbClr val="FF0000"/>
                </a:solidFill>
              </a:rPr>
              <a:t>current is only a </a:t>
            </a:r>
            <a:r>
              <a:rPr lang="en-IN" dirty="0" smtClean="0">
                <a:solidFill>
                  <a:srgbClr val="FF0000"/>
                </a:solidFill>
              </a:rPr>
              <a:t>B–E junction </a:t>
            </a:r>
            <a:r>
              <a:rPr lang="en-IN" dirty="0">
                <a:solidFill>
                  <a:srgbClr val="FF0000"/>
                </a:solidFill>
              </a:rPr>
              <a:t>current so this component of emitter current is not part of the </a:t>
            </a:r>
            <a:r>
              <a:rPr lang="en-IN" dirty="0" smtClean="0">
                <a:solidFill>
                  <a:srgbClr val="FF0000"/>
                </a:solidFill>
              </a:rPr>
              <a:t>collector current</a:t>
            </a:r>
            <a:r>
              <a:rPr lang="en-IN" dirty="0">
                <a:solidFill>
                  <a:srgbClr val="FF0000"/>
                </a:solidFill>
              </a:rPr>
              <a:t>. </a:t>
            </a:r>
            <a:r>
              <a:rPr lang="en-IN" dirty="0"/>
              <a:t>Since </a:t>
            </a:r>
            <a:r>
              <a:rPr lang="en-IN" i="1" dirty="0"/>
              <a:t>iE</a:t>
            </a:r>
            <a:r>
              <a:rPr lang="en-IN" dirty="0"/>
              <a:t>2 is a forward-biased </a:t>
            </a:r>
            <a:r>
              <a:rPr lang="en-IN" dirty="0" err="1"/>
              <a:t>pn</a:t>
            </a:r>
            <a:r>
              <a:rPr lang="en-IN" dirty="0"/>
              <a:t> junction current, we can </a:t>
            </a:r>
            <a:r>
              <a:rPr lang="en-IN" dirty="0" smtClean="0"/>
              <a:t>write 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total </a:t>
            </a:r>
            <a:r>
              <a:rPr lang="en-IN" dirty="0" smtClean="0"/>
              <a:t>emitter current </a:t>
            </a:r>
            <a:r>
              <a:rPr lang="en-IN" dirty="0"/>
              <a:t>is the sum of the two </a:t>
            </a:r>
            <a:r>
              <a:rPr lang="en-IN" dirty="0" smtClean="0"/>
              <a:t>components 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all current components </a:t>
            </a:r>
            <a:r>
              <a:rPr lang="en-IN" dirty="0" smtClean="0"/>
              <a:t>are </a:t>
            </a:r>
            <a:r>
              <a:rPr lang="en-IN" dirty="0"/>
              <a:t>functions of </a:t>
            </a:r>
            <a:r>
              <a:rPr lang="en-IN" dirty="0" err="1"/>
              <a:t>exp</a:t>
            </a:r>
            <a:r>
              <a:rPr lang="en-IN" dirty="0"/>
              <a:t> </a:t>
            </a:r>
            <a:r>
              <a:rPr lang="en-IN" dirty="0" smtClean="0"/>
              <a:t>(</a:t>
            </a:r>
            <a:r>
              <a:rPr lang="en-IN" dirty="0" err="1" smtClean="0"/>
              <a:t>v</a:t>
            </a:r>
            <a:r>
              <a:rPr lang="en-IN" i="1" baseline="-25000" dirty="0" err="1" smtClean="0"/>
              <a:t>BE</a:t>
            </a:r>
            <a:r>
              <a:rPr lang="en-IN" i="1" baseline="-25000" dirty="0" smtClean="0"/>
              <a:t> </a:t>
            </a:r>
            <a:r>
              <a:rPr lang="en-IN" i="1" dirty="0" smtClean="0"/>
              <a:t>/</a:t>
            </a:r>
            <a:r>
              <a:rPr lang="en-IN" i="1" dirty="0" err="1" smtClean="0"/>
              <a:t>V</a:t>
            </a:r>
            <a:r>
              <a:rPr lang="en-IN" i="1" baseline="-25000" dirty="0" err="1" smtClean="0"/>
              <a:t>t</a:t>
            </a:r>
            <a:r>
              <a:rPr lang="en-IN" dirty="0"/>
              <a:t>), </a:t>
            </a:r>
            <a:r>
              <a:rPr lang="en-IN" dirty="0" smtClean="0"/>
              <a:t>the</a:t>
            </a:r>
          </a:p>
          <a:p>
            <a:r>
              <a:rPr lang="en-IN" dirty="0"/>
              <a:t> </a:t>
            </a:r>
            <a:r>
              <a:rPr lang="en-IN" dirty="0" smtClean="0"/>
              <a:t>    ratio </a:t>
            </a:r>
            <a:r>
              <a:rPr lang="en-IN" dirty="0"/>
              <a:t>of collector current to emitter current is a </a:t>
            </a:r>
            <a:r>
              <a:rPr lang="en-IN" dirty="0" smtClean="0"/>
              <a:t>constant ----------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056423" y="3850900"/>
            <a:ext cx="75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 smtClean="0">
                <a:solidFill>
                  <a:srgbClr val="FF0000"/>
                </a:solidFill>
                <a:latin typeface="Times-Italic"/>
              </a:rPr>
              <a:t>BUT..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882" y="4293602"/>
            <a:ext cx="3611169" cy="10009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71099" y="3408198"/>
            <a:ext cx="3014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see that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&lt;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19466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19925</TotalTime>
  <Words>1796</Words>
  <Application>Microsoft Office PowerPoint</Application>
  <PresentationFormat>Widescreen</PresentationFormat>
  <Paragraphs>161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Arial</vt:lpstr>
      <vt:lpstr>Calibri</vt:lpstr>
      <vt:lpstr>Garamond</vt:lpstr>
      <vt:lpstr>MathematicalPi-One</vt:lpstr>
      <vt:lpstr>Mulish</vt:lpstr>
      <vt:lpstr>Nunito</vt:lpstr>
      <vt:lpstr>Poppins</vt:lpstr>
      <vt:lpstr>PT Serif</vt:lpstr>
      <vt:lpstr>Shruti</vt:lpstr>
      <vt:lpstr>Symbol</vt:lpstr>
      <vt:lpstr>Times New Roman</vt:lpstr>
      <vt:lpstr>Times-Bold</vt:lpstr>
      <vt:lpstr>Times-Italic</vt:lpstr>
      <vt:lpstr>Times-Roman</vt:lpstr>
      <vt:lpstr>Organic</vt:lpstr>
      <vt:lpstr>Bitmap Image</vt:lpstr>
      <vt:lpstr>ELECTRONIC MATERIALS AND DEVICES</vt:lpstr>
      <vt:lpstr>ELECTRONIC MATERIALS AND DEVICES</vt:lpstr>
      <vt:lpstr>The Bipolar Transistor</vt:lpstr>
      <vt:lpstr>PowerPoint Presentation</vt:lpstr>
      <vt:lpstr>PowerPoint Presentation</vt:lpstr>
      <vt:lpstr>PowerPoint Presentation</vt:lpstr>
      <vt:lpstr>PowerPoint Presentation</vt:lpstr>
      <vt:lpstr>Transistor Current Relation</vt:lpstr>
      <vt:lpstr>PowerPoint Presentation</vt:lpstr>
      <vt:lpstr>PowerPoint Presentation</vt:lpstr>
      <vt:lpstr>PowerPoint Presentation</vt:lpstr>
      <vt:lpstr>Modes of Operation</vt:lpstr>
      <vt:lpstr>PowerPoint Presentation</vt:lpstr>
      <vt:lpstr>DC Load Line &amp; Q – Point </vt:lpstr>
      <vt:lpstr>PowerPoint Presentation</vt:lpstr>
      <vt:lpstr>PowerPoint Presentation</vt:lpstr>
      <vt:lpstr>Q - Point</vt:lpstr>
      <vt:lpstr>PowerPoint Presentation</vt:lpstr>
      <vt:lpstr>Transistor Characteristics </vt:lpstr>
      <vt:lpstr>PowerPoint Presentation</vt:lpstr>
      <vt:lpstr>NON-IDEAL EFFECT - BWM</vt:lpstr>
      <vt:lpstr>Hard Saturation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MATERIALS AND DEVICES</dc:title>
  <dc:creator>HP</dc:creator>
  <cp:lastModifiedBy>HP</cp:lastModifiedBy>
  <cp:revision>210</cp:revision>
  <dcterms:created xsi:type="dcterms:W3CDTF">2022-02-09T19:41:17Z</dcterms:created>
  <dcterms:modified xsi:type="dcterms:W3CDTF">2023-06-16T01:03:54Z</dcterms:modified>
</cp:coreProperties>
</file>