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364" r:id="rId2"/>
    <p:sldId id="341" r:id="rId3"/>
    <p:sldId id="365" r:id="rId4"/>
    <p:sldId id="366" r:id="rId5"/>
    <p:sldId id="367" r:id="rId6"/>
    <p:sldId id="368" r:id="rId7"/>
    <p:sldId id="369" r:id="rId8"/>
    <p:sldId id="370" r:id="rId9"/>
    <p:sldId id="371" r:id="rId10"/>
    <p:sldId id="372" r:id="rId11"/>
    <p:sldId id="374" r:id="rId12"/>
    <p:sldId id="385" r:id="rId13"/>
    <p:sldId id="378" r:id="rId14"/>
    <p:sldId id="379" r:id="rId15"/>
    <p:sldId id="389" r:id="rId16"/>
    <p:sldId id="386" r:id="rId17"/>
    <p:sldId id="387" r:id="rId18"/>
    <p:sldId id="3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4" autoAdjust="0"/>
    <p:restoredTop sz="94660"/>
  </p:normalViewPr>
  <p:slideViewPr>
    <p:cSldViewPr snapToGrid="0">
      <p:cViewPr>
        <p:scale>
          <a:sx n="80" d="100"/>
          <a:sy n="80" d="100"/>
        </p:scale>
        <p:origin x="2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65339-DA39-4D2E-8D92-DB666EBE9B79}" type="datetimeFigureOut">
              <a:rPr lang="en-IN" smtClean="0"/>
              <a:t>27-06-2023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12CAF-5D9C-47ED-A0DF-5179822E2579}" type="slidenum">
              <a:rPr lang="en-IN" smtClean="0"/>
              <a:t>‹#›</a:t>
            </a:fld>
            <a:endParaRPr lang="en-IN"/>
          </a:p>
        </p:txBody>
      </p:sp>
    </p:spTree>
    <p:extLst>
      <p:ext uri="{BB962C8B-B14F-4D97-AF65-F5344CB8AC3E}">
        <p14:creationId xmlns:p14="http://schemas.microsoft.com/office/powerpoint/2010/main" val="252185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AA12CAF-5D9C-47ED-A0DF-5179822E2579}" type="slidenum">
              <a:rPr lang="en-IN" smtClean="0"/>
              <a:t>1</a:t>
            </a:fld>
            <a:endParaRPr lang="en-IN"/>
          </a:p>
        </p:txBody>
      </p:sp>
    </p:spTree>
    <p:extLst>
      <p:ext uri="{BB962C8B-B14F-4D97-AF65-F5344CB8AC3E}">
        <p14:creationId xmlns:p14="http://schemas.microsoft.com/office/powerpoint/2010/main" val="8010616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ABD28B1-DAA8-4A8D-94FA-74C09EDA02BD}" type="datetime1">
              <a:rPr lang="en-IN" smtClean="0"/>
              <a:t>27-06-2023</a:t>
            </a:fld>
            <a:endParaRPr lang="en-IN"/>
          </a:p>
        </p:txBody>
      </p:sp>
      <p:sp>
        <p:nvSpPr>
          <p:cNvPr id="5" name="Footer Placeholder 4"/>
          <p:cNvSpPr>
            <a:spLocks noGrp="1"/>
          </p:cNvSpPr>
          <p:nvPr>
            <p:ph type="ftr" sz="quarter" idx="11"/>
          </p:nvPr>
        </p:nvSpPr>
        <p:spPr>
          <a:xfrm>
            <a:off x="2692397" y="5037663"/>
            <a:ext cx="5214635" cy="279400"/>
          </a:xfrm>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CD31ECF-F1CA-485F-9ABF-18C19B2A0C7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7653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8B5CFB-DCDE-4FB1-8E07-3EFA47846FAF}" type="datetime1">
              <a:rPr lang="en-IN" smtClean="0"/>
              <a:t>27-06-2023</a:t>
            </a:fld>
            <a:endParaRPr lang="en-IN"/>
          </a:p>
        </p:txBody>
      </p:sp>
      <p:sp>
        <p:nvSpPr>
          <p:cNvPr id="6" name="Footer Placeholder 5"/>
          <p:cNvSpPr>
            <a:spLocks noGrp="1"/>
          </p:cNvSpPr>
          <p:nvPr>
            <p:ph type="ftr" sz="quarter" idx="11"/>
          </p:nvPr>
        </p:nvSpPr>
        <p:spPr/>
        <p:txBody>
          <a:bodyPr/>
          <a:lstStyle/>
          <a:p>
            <a:r>
              <a:rPr lang="en-IN" smtClean="0"/>
              <a:t>ELECTRONIC MATERIALS AND DEVICES       DR.M.SARANYA NAIR </a:t>
            </a:r>
            <a:endParaRPr lang="en-IN"/>
          </a:p>
        </p:txBody>
      </p:sp>
      <p:sp>
        <p:nvSpPr>
          <p:cNvPr id="7" name="Slide Number Placeholder 6"/>
          <p:cNvSpPr>
            <a:spLocks noGrp="1"/>
          </p:cNvSpPr>
          <p:nvPr>
            <p:ph type="sldNum" sz="quarter" idx="12"/>
          </p:nvPr>
        </p:nvSpPr>
        <p:spPr/>
        <p:txBody>
          <a:bodyPr/>
          <a:lstStyle/>
          <a:p>
            <a:fld id="{0CD31ECF-F1CA-485F-9ABF-18C19B2A0C7A}" type="slidenum">
              <a:rPr lang="en-IN" smtClean="0"/>
              <a:t>‹#›</a:t>
            </a:fld>
            <a:endParaRPr lang="en-IN"/>
          </a:p>
        </p:txBody>
      </p:sp>
    </p:spTree>
    <p:extLst>
      <p:ext uri="{BB962C8B-B14F-4D97-AF65-F5344CB8AC3E}">
        <p14:creationId xmlns:p14="http://schemas.microsoft.com/office/powerpoint/2010/main" val="2972030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33A9E5-0966-46B6-96AA-096B59A695BD}" type="datetime1">
              <a:rPr lang="en-IN" smtClean="0"/>
              <a:t>27-06-2023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1139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EEA809-829C-49EA-9DDE-6D51DA04F45E}" type="datetime1">
              <a:rPr lang="en-IN" smtClean="0"/>
              <a:t>27-06-2023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9212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E2DDC1-15CD-4350-B809-0DF1463A80A2}" type="datetime1">
              <a:rPr lang="en-IN" smtClean="0"/>
              <a:t>27-06-2023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spTree>
    <p:extLst>
      <p:ext uri="{BB962C8B-B14F-4D97-AF65-F5344CB8AC3E}">
        <p14:creationId xmlns:p14="http://schemas.microsoft.com/office/powerpoint/2010/main" val="796339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201A8A-ED42-41E1-A91F-19D6D09D4D81}" type="datetime1">
              <a:rPr lang="en-IN" smtClean="0"/>
              <a:t>27-06-2023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3947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CD253F-F916-4BFC-8010-E4F700A3332E}" type="datetime1">
              <a:rPr lang="en-IN" smtClean="0"/>
              <a:t>27-06-2023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345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E18A24-B0CF-4EB7-92BB-E5B1144A0B81}" type="datetime1">
              <a:rPr lang="en-IN" smtClean="0"/>
              <a:t>27-06-2023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3049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BDEE0E-C734-40A3-BC50-19FE8933BC94}" type="datetime1">
              <a:rPr lang="en-IN" smtClean="0"/>
              <a:t>27-06-2023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560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AD2DA0-9FCF-4E31-BDBE-CA83C233A6A7}" type="datetime1">
              <a:rPr lang="en-IN" smtClean="0"/>
              <a:t>27-06-2023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spTree>
    <p:extLst>
      <p:ext uri="{BB962C8B-B14F-4D97-AF65-F5344CB8AC3E}">
        <p14:creationId xmlns:p14="http://schemas.microsoft.com/office/powerpoint/2010/main" val="196284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B8814F-5943-4886-8ED0-C0DF3D0CFCDF}" type="datetime1">
              <a:rPr lang="en-IN" smtClean="0"/>
              <a:t>27-06-2023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77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66158F-BCF2-4536-B6F7-05938765EF05}" type="datetime1">
              <a:rPr lang="en-IN" smtClean="0"/>
              <a:t>27-06-2023</a:t>
            </a:fld>
            <a:endParaRPr lang="en-IN"/>
          </a:p>
        </p:txBody>
      </p:sp>
      <p:sp>
        <p:nvSpPr>
          <p:cNvPr id="6" name="Footer Placeholder 5"/>
          <p:cNvSpPr>
            <a:spLocks noGrp="1"/>
          </p:cNvSpPr>
          <p:nvPr>
            <p:ph type="ftr" sz="quarter" idx="11"/>
          </p:nvPr>
        </p:nvSpPr>
        <p:spPr/>
        <p:txBody>
          <a:bodyPr/>
          <a:lstStyle/>
          <a:p>
            <a:r>
              <a:rPr lang="en-IN" smtClean="0"/>
              <a:t>ELECTRONIC MATERIALS AND DEVICES       DR.M.SARANYA NAIR </a:t>
            </a:r>
            <a:endParaRPr lang="en-IN"/>
          </a:p>
        </p:txBody>
      </p:sp>
      <p:sp>
        <p:nvSpPr>
          <p:cNvPr id="7" name="Slide Number Placeholder 6"/>
          <p:cNvSpPr>
            <a:spLocks noGrp="1"/>
          </p:cNvSpPr>
          <p:nvPr>
            <p:ph type="sldNum" sz="quarter" idx="12"/>
          </p:nvPr>
        </p:nvSpPr>
        <p:spPr/>
        <p:txBody>
          <a:bodyPr/>
          <a:lstStyle/>
          <a:p>
            <a:fld id="{0CD31ECF-F1CA-485F-9ABF-18C19B2A0C7A}" type="slidenum">
              <a:rPr lang="en-IN" smtClean="0"/>
              <a:t>‹#›</a:t>
            </a:fld>
            <a:endParaRPr lang="en-IN"/>
          </a:p>
        </p:txBody>
      </p:sp>
    </p:spTree>
    <p:extLst>
      <p:ext uri="{BB962C8B-B14F-4D97-AF65-F5344CB8AC3E}">
        <p14:creationId xmlns:p14="http://schemas.microsoft.com/office/powerpoint/2010/main" val="746846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2AFFE9-CF7C-4465-9966-5FF7570276B7}" type="datetime1">
              <a:rPr lang="en-IN" smtClean="0"/>
              <a:t>27-06-2023</a:t>
            </a:fld>
            <a:endParaRPr lang="en-IN"/>
          </a:p>
        </p:txBody>
      </p:sp>
      <p:sp>
        <p:nvSpPr>
          <p:cNvPr id="8" name="Footer Placeholder 7"/>
          <p:cNvSpPr>
            <a:spLocks noGrp="1"/>
          </p:cNvSpPr>
          <p:nvPr>
            <p:ph type="ftr" sz="quarter" idx="11"/>
          </p:nvPr>
        </p:nvSpPr>
        <p:spPr/>
        <p:txBody>
          <a:bodyPr/>
          <a:lstStyle/>
          <a:p>
            <a:r>
              <a:rPr lang="en-IN" smtClean="0"/>
              <a:t>ELECTRONIC MATERIALS AND DEVICES       DR.M.SARANYA NAIR </a:t>
            </a:r>
            <a:endParaRPr lang="en-IN"/>
          </a:p>
        </p:txBody>
      </p:sp>
      <p:sp>
        <p:nvSpPr>
          <p:cNvPr id="9" name="Slide Number Placeholder 8"/>
          <p:cNvSpPr>
            <a:spLocks noGrp="1"/>
          </p:cNvSpPr>
          <p:nvPr>
            <p:ph type="sldNum" sz="quarter" idx="12"/>
          </p:nvPr>
        </p:nvSpPr>
        <p:spPr/>
        <p:txBody>
          <a:bodyPr/>
          <a:lstStyle/>
          <a:p>
            <a:fld id="{0CD31ECF-F1CA-485F-9ABF-18C19B2A0C7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263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2CF2CD-FFE5-4DB5-B7A8-20525D208BB2}" type="datetime1">
              <a:rPr lang="en-IN" smtClean="0"/>
              <a:t>27-06-2023</a:t>
            </a:fld>
            <a:endParaRPr lang="en-IN"/>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Slide Number Placeholder 4"/>
          <p:cNvSpPr>
            <a:spLocks noGrp="1"/>
          </p:cNvSpPr>
          <p:nvPr>
            <p:ph type="sldNum" sz="quarter" idx="12"/>
          </p:nvPr>
        </p:nvSpPr>
        <p:spPr/>
        <p:txBody>
          <a:bodyPr/>
          <a:lstStyle/>
          <a:p>
            <a:fld id="{0CD31ECF-F1CA-485F-9ABF-18C19B2A0C7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4270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C0BC2-3FF1-4D1B-A855-67EE6867EACF}" type="datetime1">
              <a:rPr lang="en-IN" smtClean="0"/>
              <a:t>27-06-2023</a:t>
            </a:fld>
            <a:endParaRPr lang="en-IN"/>
          </a:p>
        </p:txBody>
      </p:sp>
      <p:sp>
        <p:nvSpPr>
          <p:cNvPr id="3" name="Footer Placeholder 2"/>
          <p:cNvSpPr>
            <a:spLocks noGrp="1"/>
          </p:cNvSpPr>
          <p:nvPr>
            <p:ph type="ftr" sz="quarter" idx="11"/>
          </p:nvPr>
        </p:nvSpPr>
        <p:spPr/>
        <p:txBody>
          <a:bodyPr/>
          <a:lstStyle/>
          <a:p>
            <a:r>
              <a:rPr lang="en-IN" smtClean="0"/>
              <a:t>ELECTRONIC MATERIALS AND DEVICES       DR.M.SARANYA NAIR </a:t>
            </a:r>
            <a:endParaRPr lang="en-IN"/>
          </a:p>
        </p:txBody>
      </p:sp>
      <p:sp>
        <p:nvSpPr>
          <p:cNvPr id="4" name="Slide Number Placeholder 3"/>
          <p:cNvSpPr>
            <a:spLocks noGrp="1"/>
          </p:cNvSpPr>
          <p:nvPr>
            <p:ph type="sldNum" sz="quarter" idx="12"/>
          </p:nvPr>
        </p:nvSpPr>
        <p:spPr/>
        <p:txBody>
          <a:bodyPr/>
          <a:lstStyle/>
          <a:p>
            <a:fld id="{0CD31ECF-F1CA-485F-9ABF-18C19B2A0C7A}" type="slidenum">
              <a:rPr lang="en-IN" smtClean="0"/>
              <a:t>‹#›</a:t>
            </a:fld>
            <a:endParaRPr lang="en-IN"/>
          </a:p>
        </p:txBody>
      </p:sp>
    </p:spTree>
    <p:extLst>
      <p:ext uri="{BB962C8B-B14F-4D97-AF65-F5344CB8AC3E}">
        <p14:creationId xmlns:p14="http://schemas.microsoft.com/office/powerpoint/2010/main" val="222421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2743EE-019B-4535-94A3-41DF77D7163D}" type="datetime1">
              <a:rPr lang="en-IN" smtClean="0"/>
              <a:t>27-06-2023</a:t>
            </a:fld>
            <a:endParaRPr lang="en-IN"/>
          </a:p>
        </p:txBody>
      </p:sp>
      <p:sp>
        <p:nvSpPr>
          <p:cNvPr id="6" name="Footer Placeholder 5"/>
          <p:cNvSpPr>
            <a:spLocks noGrp="1"/>
          </p:cNvSpPr>
          <p:nvPr>
            <p:ph type="ftr" sz="quarter" idx="11"/>
          </p:nvPr>
        </p:nvSpPr>
        <p:spPr/>
        <p:txBody>
          <a:bodyPr/>
          <a:lstStyle/>
          <a:p>
            <a:r>
              <a:rPr lang="en-IN" smtClean="0"/>
              <a:t>ELECTRONIC MATERIALS AND DEVICES       DR.M.SARANYA NAIR </a:t>
            </a:r>
            <a:endParaRPr lang="en-IN"/>
          </a:p>
        </p:txBody>
      </p:sp>
      <p:sp>
        <p:nvSpPr>
          <p:cNvPr id="7" name="Slide Number Placeholder 6"/>
          <p:cNvSpPr>
            <a:spLocks noGrp="1"/>
          </p:cNvSpPr>
          <p:nvPr>
            <p:ph type="sldNum" sz="quarter" idx="12"/>
          </p:nvPr>
        </p:nvSpPr>
        <p:spPr/>
        <p:txBody>
          <a:bodyPr/>
          <a:lstStyle/>
          <a:p>
            <a:fld id="{0CD31ECF-F1CA-485F-9ABF-18C19B2A0C7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2729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711C19-435A-41F2-AF04-C8AE0AB341BA}" type="datetime1">
              <a:rPr lang="en-IN" smtClean="0"/>
              <a:t>27-06-2023</a:t>
            </a:fld>
            <a:endParaRPr lang="en-IN"/>
          </a:p>
        </p:txBody>
      </p:sp>
      <p:sp>
        <p:nvSpPr>
          <p:cNvPr id="6" name="Footer Placeholder 5"/>
          <p:cNvSpPr>
            <a:spLocks noGrp="1"/>
          </p:cNvSpPr>
          <p:nvPr>
            <p:ph type="ftr" sz="quarter" idx="11"/>
          </p:nvPr>
        </p:nvSpPr>
        <p:spPr/>
        <p:txBody>
          <a:bodyPr/>
          <a:lstStyle/>
          <a:p>
            <a:r>
              <a:rPr lang="en-IN" smtClean="0"/>
              <a:t>ELECTRONIC MATERIALS AND DEVICES       DR.M.SARANYA NAIR </a:t>
            </a:r>
            <a:endParaRPr lang="en-IN"/>
          </a:p>
        </p:txBody>
      </p:sp>
      <p:sp>
        <p:nvSpPr>
          <p:cNvPr id="7" name="Slide Number Placeholder 6"/>
          <p:cNvSpPr>
            <a:spLocks noGrp="1"/>
          </p:cNvSpPr>
          <p:nvPr>
            <p:ph type="sldNum" sz="quarter" idx="12"/>
          </p:nvPr>
        </p:nvSpPr>
        <p:spPr/>
        <p:txBody>
          <a:bodyPr/>
          <a:lstStyle/>
          <a:p>
            <a:fld id="{0CD31ECF-F1CA-485F-9ABF-18C19B2A0C7A}" type="slidenum">
              <a:rPr lang="en-IN" smtClean="0"/>
              <a:t>‹#›</a:t>
            </a:fld>
            <a:endParaRPr lang="en-IN"/>
          </a:p>
        </p:txBody>
      </p:sp>
    </p:spTree>
    <p:extLst>
      <p:ext uri="{BB962C8B-B14F-4D97-AF65-F5344CB8AC3E}">
        <p14:creationId xmlns:p14="http://schemas.microsoft.com/office/powerpoint/2010/main" val="276774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DE6955-D778-49FF-9312-C5BE77948DD7}" type="datetime1">
              <a:rPr lang="en-IN" smtClean="0"/>
              <a:t>27-06-2023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IN" smtClean="0"/>
              <a:t>ELECTRONIC MATERIALS AND DEVICES       DR.M.SARANYA NAIR </a:t>
            </a:r>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D31ECF-F1CA-485F-9ABF-18C19B2A0C7A}" type="slidenum">
              <a:rPr lang="en-IN" smtClean="0"/>
              <a:t>‹#›</a:t>
            </a:fld>
            <a:endParaRPr lang="en-IN"/>
          </a:p>
        </p:txBody>
      </p:sp>
    </p:spTree>
    <p:extLst>
      <p:ext uri="{BB962C8B-B14F-4D97-AF65-F5344CB8AC3E}">
        <p14:creationId xmlns:p14="http://schemas.microsoft.com/office/powerpoint/2010/main" val="11272662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saranyanair.m@vit.ac.in" TargetMode="External"/><Relationship Id="rId3" Type="http://schemas.openxmlformats.org/officeDocument/2006/relationships/notesSlide" Target="../notesSlides/notesSlide1.xml"/><Relationship Id="rId7" Type="http://schemas.openxmlformats.org/officeDocument/2006/relationships/image" Target="../media/image9.jpe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oleObject" Target="../embeddings/oleObject1.bin"/><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Regenerative_brak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6" y="-241005"/>
            <a:ext cx="6815669" cy="1515533"/>
          </a:xfrm>
        </p:spPr>
        <p:txBody>
          <a:bodyPr/>
          <a:lstStyle/>
          <a:p>
            <a:r>
              <a:rPr lang="en-IN" sz="3600" b="1" dirty="0"/>
              <a:t>ELECTRONIC MATERIALS AND DEVICES</a:t>
            </a:r>
          </a:p>
        </p:txBody>
      </p:sp>
      <p:sp>
        <p:nvSpPr>
          <p:cNvPr id="3" name="Subtitle 2"/>
          <p:cNvSpPr>
            <a:spLocks noGrp="1"/>
          </p:cNvSpPr>
          <p:nvPr>
            <p:ph type="subTitle" idx="1"/>
          </p:nvPr>
        </p:nvSpPr>
        <p:spPr>
          <a:xfrm>
            <a:off x="2331077" y="1584099"/>
            <a:ext cx="7534140" cy="3721997"/>
          </a:xfrm>
        </p:spPr>
        <p:txBody>
          <a:bodyPr>
            <a:normAutofit/>
          </a:bodyPr>
          <a:lstStyle/>
          <a:p>
            <a:r>
              <a:rPr lang="en-IN" dirty="0" smtClean="0"/>
              <a:t> </a:t>
            </a:r>
            <a:endParaRPr lang="en-IN" dirty="0"/>
          </a:p>
        </p:txBody>
      </p:sp>
      <p:pic>
        <p:nvPicPr>
          <p:cNvPr id="1026" name="Picture 2" descr="EBOOK Semiconductor Physics and Devices: Basic Principles 4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5339" y="2070546"/>
            <a:ext cx="2086243" cy="25743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nvPr>
        </p:nvGraphicFramePr>
        <p:xfrm>
          <a:off x="9606678" y="231328"/>
          <a:ext cx="2282825" cy="914400"/>
        </p:xfrm>
        <a:graphic>
          <a:graphicData uri="http://schemas.openxmlformats.org/drawingml/2006/table">
            <a:tbl>
              <a:tblPr firstRow="1" firstCol="1" bandRow="1">
                <a:tableStyleId>{5940675A-B579-460E-94D1-54222C63F5DA}</a:tableStyleId>
              </a:tblPr>
              <a:tblGrid>
                <a:gridCol w="482684"/>
                <a:gridCol w="432034"/>
                <a:gridCol w="432034"/>
                <a:gridCol w="432034"/>
                <a:gridCol w="504039"/>
              </a:tblGrid>
              <a:tr h="457200">
                <a:tc>
                  <a:txBody>
                    <a:bodyPr/>
                    <a:lstStyle/>
                    <a:p>
                      <a:pPr>
                        <a:lnSpc>
                          <a:spcPct val="107000"/>
                        </a:lnSpc>
                        <a:spcAft>
                          <a:spcPts val="0"/>
                        </a:spcAft>
                      </a:pPr>
                      <a:r>
                        <a:rPr lang="en-US" sz="2800" b="1" dirty="0">
                          <a:effectLst/>
                        </a:rPr>
                        <a:t>L</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dirty="0">
                          <a:effectLst/>
                        </a:rPr>
                        <a:t>T</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a:effectLst/>
                        </a:rPr>
                        <a:t>P</a:t>
                      </a:r>
                      <a:endParaRPr lang="en-IN" sz="2800" b="1">
                        <a:effectLst/>
                        <a:latin typeface="Calibri"/>
                        <a:ea typeface="Calibri"/>
                        <a:cs typeface="Shruti"/>
                      </a:endParaRPr>
                    </a:p>
                  </a:txBody>
                  <a:tcPr marL="68578" marR="68578" marT="0" marB="0"/>
                </a:tc>
                <a:tc>
                  <a:txBody>
                    <a:bodyPr/>
                    <a:lstStyle/>
                    <a:p>
                      <a:pPr>
                        <a:lnSpc>
                          <a:spcPct val="107000"/>
                        </a:lnSpc>
                        <a:spcAft>
                          <a:spcPts val="0"/>
                        </a:spcAft>
                      </a:pPr>
                      <a:r>
                        <a:rPr lang="en-US" sz="2800" b="1">
                          <a:effectLst/>
                        </a:rPr>
                        <a:t>J</a:t>
                      </a:r>
                      <a:endParaRPr lang="en-IN" sz="2800" b="1">
                        <a:effectLst/>
                        <a:latin typeface="Calibri"/>
                        <a:ea typeface="Calibri"/>
                        <a:cs typeface="Shruti"/>
                      </a:endParaRPr>
                    </a:p>
                  </a:txBody>
                  <a:tcPr marL="68578" marR="68578" marT="0" marB="0"/>
                </a:tc>
                <a:tc>
                  <a:txBody>
                    <a:bodyPr/>
                    <a:lstStyle/>
                    <a:p>
                      <a:pPr>
                        <a:lnSpc>
                          <a:spcPct val="107000"/>
                        </a:lnSpc>
                        <a:spcAft>
                          <a:spcPts val="0"/>
                        </a:spcAft>
                      </a:pPr>
                      <a:r>
                        <a:rPr lang="en-US" sz="2800" b="1">
                          <a:effectLst/>
                        </a:rPr>
                        <a:t>C</a:t>
                      </a:r>
                      <a:endParaRPr lang="en-IN" sz="2800" b="1">
                        <a:effectLst/>
                        <a:latin typeface="Calibri"/>
                        <a:ea typeface="Calibri"/>
                        <a:cs typeface="Shruti"/>
                      </a:endParaRPr>
                    </a:p>
                  </a:txBody>
                  <a:tcPr marL="68578" marR="68578" marT="0" marB="0"/>
                </a:tc>
              </a:tr>
              <a:tr h="457200">
                <a:tc>
                  <a:txBody>
                    <a:bodyPr/>
                    <a:lstStyle/>
                    <a:p>
                      <a:pPr>
                        <a:lnSpc>
                          <a:spcPct val="107000"/>
                        </a:lnSpc>
                        <a:spcAft>
                          <a:spcPts val="0"/>
                        </a:spcAft>
                      </a:pPr>
                      <a:r>
                        <a:rPr lang="en-US" sz="2800" b="1" dirty="0" smtClean="0">
                          <a:effectLst/>
                          <a:latin typeface="+mn-lt"/>
                          <a:ea typeface="+mn-ea"/>
                          <a:cs typeface="+mn-cs"/>
                        </a:rPr>
                        <a:t>3</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dirty="0">
                          <a:effectLst/>
                        </a:rPr>
                        <a:t>0</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dirty="0" smtClean="0">
                          <a:effectLst/>
                          <a:latin typeface="+mn-lt"/>
                          <a:ea typeface="+mn-ea"/>
                          <a:cs typeface="+mn-cs"/>
                        </a:rPr>
                        <a:t>0</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dirty="0" smtClean="0">
                          <a:effectLst/>
                          <a:latin typeface="+mn-lt"/>
                          <a:ea typeface="+mn-ea"/>
                          <a:cs typeface="+mn-cs"/>
                        </a:rPr>
                        <a:t>0</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dirty="0" smtClean="0">
                          <a:effectLst/>
                          <a:latin typeface="+mn-lt"/>
                          <a:ea typeface="+mn-ea"/>
                          <a:cs typeface="+mn-cs"/>
                        </a:rPr>
                        <a:t>3</a:t>
                      </a:r>
                      <a:endParaRPr lang="en-IN" sz="2800" b="1" dirty="0">
                        <a:effectLst/>
                        <a:latin typeface="Calibri"/>
                        <a:ea typeface="Calibri"/>
                        <a:cs typeface="Shruti"/>
                      </a:endParaRPr>
                    </a:p>
                  </a:txBody>
                  <a:tcPr marL="68578" marR="68578" marT="0" marB="0"/>
                </a:tc>
              </a:tr>
            </a:tbl>
          </a:graphicData>
        </a:graphic>
      </p:graphicFrame>
      <p:sp>
        <p:nvSpPr>
          <p:cNvPr id="4" name="Rectangle 2"/>
          <p:cNvSpPr>
            <a:spLocks noChangeArrowheads="1"/>
          </p:cNvSpPr>
          <p:nvPr/>
        </p:nvSpPr>
        <p:spPr bwMode="auto">
          <a:xfrm>
            <a:off x="128788" y="2214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Object 5"/>
          <p:cNvGraphicFramePr>
            <a:graphicFrameLocks noChangeAspect="1"/>
          </p:cNvGraphicFramePr>
          <p:nvPr>
            <p:extLst/>
          </p:nvPr>
        </p:nvGraphicFramePr>
        <p:xfrm>
          <a:off x="128788" y="225682"/>
          <a:ext cx="2563608" cy="827832"/>
        </p:xfrm>
        <a:graphic>
          <a:graphicData uri="http://schemas.openxmlformats.org/presentationml/2006/ole">
            <mc:AlternateContent xmlns:mc="http://schemas.openxmlformats.org/markup-compatibility/2006">
              <mc:Choice xmlns:v="urn:schemas-microsoft-com:vml" Requires="v">
                <p:oleObj spid="_x0000_s2071" name="Bitmap Image" r:id="rId5" imgW="9809524" imgH="2742857" progId="Paint.Picture">
                  <p:embed/>
                </p:oleObj>
              </mc:Choice>
              <mc:Fallback>
                <p:oleObj name="Bitmap Image" r:id="rId5" imgW="9809524" imgH="2742857"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788" y="225682"/>
                        <a:ext cx="2563608" cy="827832"/>
                      </a:xfrm>
                      <a:prstGeom prst="rect">
                        <a:avLst/>
                      </a:prstGeom>
                      <a:noFill/>
                    </p:spPr>
                  </p:pic>
                </p:oleObj>
              </mc:Fallback>
            </mc:AlternateContent>
          </a:graphicData>
        </a:graphic>
      </p:graphicFrame>
      <p:pic>
        <p:nvPicPr>
          <p:cNvPr id="1028" name="Picture 4" descr="Principles of Electronic Materials and Devices (IRWIN ELEC&amp;amp;COMPUTER  ENGINERING) : Kasap Prof., Safa O.: Amazon.in: Book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8788" y="2070546"/>
            <a:ext cx="2090537" cy="2587040"/>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txBox="1">
            <a:spLocks/>
          </p:cNvSpPr>
          <p:nvPr/>
        </p:nvSpPr>
        <p:spPr>
          <a:xfrm>
            <a:off x="2692927" y="1976739"/>
            <a:ext cx="6815138" cy="2519372"/>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spcBef>
                <a:spcPts val="0"/>
              </a:spcBef>
              <a:spcAft>
                <a:spcPts val="0"/>
              </a:spcAft>
              <a:defRPr/>
            </a:pPr>
            <a:r>
              <a:rPr lang="en-IN" sz="1800" b="1" dirty="0" err="1" smtClean="0">
                <a:solidFill>
                  <a:schemeClr val="tx1">
                    <a:lumMod val="95000"/>
                    <a:lumOff val="5000"/>
                  </a:schemeClr>
                </a:solidFill>
              </a:rPr>
              <a:t>Dr.</a:t>
            </a:r>
            <a:r>
              <a:rPr lang="en-IN" sz="1800" b="1" dirty="0" smtClean="0">
                <a:solidFill>
                  <a:schemeClr val="tx1">
                    <a:lumMod val="95000"/>
                    <a:lumOff val="5000"/>
                  </a:schemeClr>
                </a:solidFill>
              </a:rPr>
              <a:t> M. </a:t>
            </a:r>
            <a:r>
              <a:rPr lang="en-IN" sz="1800" b="1" dirty="0" err="1" smtClean="0">
                <a:solidFill>
                  <a:schemeClr val="tx1">
                    <a:lumMod val="95000"/>
                    <a:lumOff val="5000"/>
                  </a:schemeClr>
                </a:solidFill>
              </a:rPr>
              <a:t>Saranya</a:t>
            </a:r>
            <a:r>
              <a:rPr lang="en-IN" sz="1800" b="1" dirty="0" smtClean="0">
                <a:solidFill>
                  <a:schemeClr val="tx1">
                    <a:lumMod val="95000"/>
                    <a:lumOff val="5000"/>
                  </a:schemeClr>
                </a:solidFill>
              </a:rPr>
              <a:t> Nair</a:t>
            </a:r>
          </a:p>
          <a:p>
            <a:pPr>
              <a:spcBef>
                <a:spcPts val="0"/>
              </a:spcBef>
              <a:spcAft>
                <a:spcPts val="0"/>
              </a:spcAft>
              <a:defRPr/>
            </a:pPr>
            <a:r>
              <a:rPr lang="en-IN" sz="1800" b="1" dirty="0" smtClean="0">
                <a:solidFill>
                  <a:schemeClr val="tx1">
                    <a:lumMod val="95000"/>
                    <a:lumOff val="5000"/>
                  </a:schemeClr>
                </a:solidFill>
              </a:rPr>
              <a:t>School of Electronics Engineering</a:t>
            </a:r>
          </a:p>
          <a:p>
            <a:pPr>
              <a:spcBef>
                <a:spcPts val="0"/>
              </a:spcBef>
              <a:spcAft>
                <a:spcPts val="0"/>
              </a:spcAft>
              <a:defRPr/>
            </a:pPr>
            <a:r>
              <a:rPr lang="en-IN" sz="1800" b="1" dirty="0" smtClean="0">
                <a:solidFill>
                  <a:schemeClr val="tx1">
                    <a:lumMod val="95000"/>
                    <a:lumOff val="5000"/>
                  </a:schemeClr>
                </a:solidFill>
              </a:rPr>
              <a:t>VIT-Chennai Campus</a:t>
            </a:r>
          </a:p>
          <a:p>
            <a:pPr>
              <a:spcBef>
                <a:spcPts val="0"/>
              </a:spcBef>
              <a:spcAft>
                <a:spcPts val="0"/>
              </a:spcAft>
              <a:defRPr/>
            </a:pPr>
            <a:r>
              <a:rPr lang="en-IN" sz="1800" b="1" dirty="0" smtClean="0">
                <a:solidFill>
                  <a:schemeClr val="tx1">
                    <a:lumMod val="95000"/>
                    <a:lumOff val="5000"/>
                  </a:schemeClr>
                </a:solidFill>
              </a:rPr>
              <a:t>E-mail : </a:t>
            </a:r>
            <a:r>
              <a:rPr lang="en-IN" sz="1800" b="1" dirty="0" smtClean="0">
                <a:solidFill>
                  <a:schemeClr val="tx1">
                    <a:lumMod val="95000"/>
                    <a:lumOff val="5000"/>
                  </a:schemeClr>
                </a:solidFill>
                <a:hlinkClick r:id="rId8"/>
              </a:rPr>
              <a:t>saranyanair.m@vit.ac.in</a:t>
            </a:r>
            <a:endParaRPr lang="en-IN" sz="1800" b="1" dirty="0" smtClean="0">
              <a:solidFill>
                <a:schemeClr val="tx1">
                  <a:lumMod val="95000"/>
                  <a:lumOff val="5000"/>
                </a:schemeClr>
              </a:solidFill>
            </a:endParaRPr>
          </a:p>
          <a:p>
            <a:pPr>
              <a:spcBef>
                <a:spcPts val="0"/>
              </a:spcBef>
              <a:spcAft>
                <a:spcPts val="0"/>
              </a:spcAft>
              <a:defRPr/>
            </a:pPr>
            <a:endParaRPr lang="en-IN" sz="1800" b="1" dirty="0">
              <a:solidFill>
                <a:schemeClr val="tx1">
                  <a:lumMod val="95000"/>
                  <a:lumOff val="5000"/>
                </a:schemeClr>
              </a:solidFill>
            </a:endParaRPr>
          </a:p>
          <a:p>
            <a:pPr>
              <a:spcBef>
                <a:spcPts val="0"/>
              </a:spcBef>
              <a:spcAft>
                <a:spcPts val="0"/>
              </a:spcAft>
              <a:defRPr/>
            </a:pPr>
            <a:endParaRPr lang="en-IN" sz="1800" b="1" dirty="0" smtClean="0">
              <a:solidFill>
                <a:schemeClr val="tx1">
                  <a:lumMod val="95000"/>
                  <a:lumOff val="5000"/>
                </a:schemeClr>
              </a:solidFill>
            </a:endParaRPr>
          </a:p>
          <a:p>
            <a:pPr>
              <a:spcBef>
                <a:spcPts val="0"/>
              </a:spcBef>
              <a:spcAft>
                <a:spcPts val="0"/>
              </a:spcAft>
              <a:defRPr/>
            </a:pPr>
            <a:r>
              <a:rPr lang="en-IN" sz="3100" b="1" dirty="0" smtClean="0">
                <a:solidFill>
                  <a:schemeClr val="tx1">
                    <a:lumMod val="95000"/>
                    <a:lumOff val="5000"/>
                  </a:schemeClr>
                </a:solidFill>
              </a:rPr>
              <a:t>MODULE </a:t>
            </a:r>
            <a:r>
              <a:rPr lang="en-IN" sz="3100" b="1" dirty="0">
                <a:solidFill>
                  <a:schemeClr val="tx1">
                    <a:lumMod val="95000"/>
                    <a:lumOff val="5000"/>
                  </a:schemeClr>
                </a:solidFill>
              </a:rPr>
              <a:t>7</a:t>
            </a:r>
            <a:endParaRPr lang="en-IN" sz="3100" b="1" dirty="0" smtClean="0">
              <a:solidFill>
                <a:schemeClr val="tx1">
                  <a:lumMod val="95000"/>
                  <a:lumOff val="5000"/>
                </a:schemeClr>
              </a:solidFill>
            </a:endParaRPr>
          </a:p>
          <a:p>
            <a:pPr>
              <a:defRPr/>
            </a:pPr>
            <a:endParaRPr lang="en-IN" sz="3100" dirty="0"/>
          </a:p>
        </p:txBody>
      </p:sp>
      <p:sp>
        <p:nvSpPr>
          <p:cNvPr id="7" name="Footer Placeholder 6"/>
          <p:cNvSpPr>
            <a:spLocks noGrp="1"/>
          </p:cNvSpPr>
          <p:nvPr>
            <p:ph type="ftr" sz="quarter" idx="11"/>
          </p:nvPr>
        </p:nvSpPr>
        <p:spPr>
          <a:xfrm>
            <a:off x="3617470" y="5026696"/>
            <a:ext cx="5214635" cy="279400"/>
          </a:xfrm>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3811798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2066" y="959950"/>
            <a:ext cx="10308464" cy="5009049"/>
          </a:xfrm>
        </p:spPr>
        <p:txBody>
          <a:bodyPr>
            <a:normAutofit fontScale="77500" lnSpcReduction="20000"/>
          </a:bodyPr>
          <a:lstStyle/>
          <a:p>
            <a:pPr algn="just"/>
            <a:r>
              <a:rPr lang="en-IN" dirty="0"/>
              <a:t>Looking at the graph, if B is measured for various values of H and if the results are plotted in graphic forms then the graph will show a hysteresis loop.</a:t>
            </a:r>
          </a:p>
          <a:p>
            <a:pPr algn="just"/>
            <a:r>
              <a:rPr lang="en-IN" dirty="0"/>
              <a:t>The magnetic flux density (B)  is increased when the magnetic field strength(H) is increased from 0 (zero).</a:t>
            </a:r>
          </a:p>
          <a:p>
            <a:pPr algn="just"/>
            <a:r>
              <a:rPr lang="en-IN" dirty="0"/>
              <a:t>With increasing the magnetic field there is an increase in the value of magnetism and finally reaches point A which is called saturation point where B is constant.</a:t>
            </a:r>
          </a:p>
          <a:p>
            <a:pPr algn="just"/>
            <a:r>
              <a:rPr lang="en-IN" dirty="0"/>
              <a:t>With a decrease in the value of the magnetic field, there is a decrease in the value of magnetism. But at B and H are equal to zero, substance or material retains some amount of magnetism is called </a:t>
            </a:r>
            <a:r>
              <a:rPr lang="en-IN" dirty="0" err="1"/>
              <a:t>retentivity</a:t>
            </a:r>
            <a:r>
              <a:rPr lang="en-IN" dirty="0"/>
              <a:t> or residual magnetism.</a:t>
            </a:r>
          </a:p>
          <a:p>
            <a:pPr algn="just"/>
            <a:r>
              <a:rPr lang="en-IN" dirty="0"/>
              <a:t>When there is a decrease in the magnetic field towards the negative side, magnetism also decreases. At point C the substance is completely demagnetized.</a:t>
            </a:r>
          </a:p>
          <a:p>
            <a:pPr algn="just"/>
            <a:r>
              <a:rPr lang="en-IN" dirty="0"/>
              <a:t>The force required to remove the </a:t>
            </a:r>
            <a:r>
              <a:rPr lang="en-IN" dirty="0" err="1"/>
              <a:t>retentivity</a:t>
            </a:r>
            <a:r>
              <a:rPr lang="en-IN" dirty="0"/>
              <a:t> of the material is known as Coercive force (C).</a:t>
            </a:r>
          </a:p>
          <a:p>
            <a:pPr algn="just"/>
            <a:r>
              <a:rPr lang="en-IN" dirty="0"/>
              <a:t>In the opposite direction, the cycle is continued where the saturation point is D, </a:t>
            </a:r>
            <a:r>
              <a:rPr lang="en-IN" dirty="0" err="1"/>
              <a:t>retentivity</a:t>
            </a:r>
            <a:r>
              <a:rPr lang="en-IN" dirty="0"/>
              <a:t> point is E and coercive force is F.</a:t>
            </a:r>
          </a:p>
          <a:p>
            <a:pPr algn="just"/>
            <a:r>
              <a:rPr lang="en-IN" dirty="0"/>
              <a:t>Due to the forward and opposite direction process, the cycle is complete and this cycle is called the hysteresis loop.</a:t>
            </a:r>
          </a:p>
          <a:p>
            <a:pPr algn="just"/>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2923285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73039"/>
            <a:ext cx="9601196" cy="357271"/>
          </a:xfrm>
        </p:spPr>
        <p:txBody>
          <a:bodyPr>
            <a:normAutofit fontScale="90000"/>
          </a:bodyPr>
          <a:lstStyle/>
          <a:p>
            <a:r>
              <a:rPr lang="en-IN" dirty="0" err="1" smtClean="0"/>
              <a:t>Supercapacitors</a:t>
            </a:r>
            <a:endParaRPr lang="en-IN" dirty="0"/>
          </a:p>
        </p:txBody>
      </p:sp>
      <p:sp>
        <p:nvSpPr>
          <p:cNvPr id="3" name="Content Placeholder 2"/>
          <p:cNvSpPr>
            <a:spLocks noGrp="1"/>
          </p:cNvSpPr>
          <p:nvPr>
            <p:ph idx="1"/>
          </p:nvPr>
        </p:nvSpPr>
        <p:spPr>
          <a:xfrm>
            <a:off x="883276" y="1384954"/>
            <a:ext cx="10437253" cy="4487812"/>
          </a:xfrm>
        </p:spPr>
        <p:txBody>
          <a:bodyPr>
            <a:normAutofit fontScale="85000" lnSpcReduction="10000"/>
          </a:bodyPr>
          <a:lstStyle/>
          <a:p>
            <a:pPr algn="just"/>
            <a:r>
              <a:rPr lang="en-IN" dirty="0" err="1"/>
              <a:t>Supercapacitors</a:t>
            </a:r>
            <a:r>
              <a:rPr lang="en-IN" dirty="0"/>
              <a:t> (SCs) are energy storage devices that bridge the gap between batteries and conventional capacitors. They can store more energy than capacitors and supply it at </a:t>
            </a:r>
            <a:r>
              <a:rPr lang="en-IN" dirty="0" smtClean="0"/>
              <a:t>higher </a:t>
            </a:r>
            <a:r>
              <a:rPr lang="en-IN" dirty="0"/>
              <a:t>power outputs than batteries. </a:t>
            </a:r>
            <a:endParaRPr lang="en-IN" dirty="0" smtClean="0"/>
          </a:p>
          <a:p>
            <a:pPr algn="just"/>
            <a:r>
              <a:rPr lang="en-IN" dirty="0" err="1"/>
              <a:t>Supercapacitor</a:t>
            </a:r>
            <a:r>
              <a:rPr lang="en-IN" dirty="0"/>
              <a:t> is a charge storage device which stores electrical charge via electrochemical </a:t>
            </a:r>
            <a:r>
              <a:rPr lang="en-IN" dirty="0" smtClean="0"/>
              <a:t>and/or </a:t>
            </a:r>
            <a:r>
              <a:rPr lang="en-IN" dirty="0"/>
              <a:t>electrostatic processes.</a:t>
            </a:r>
            <a:endParaRPr lang="en-IN" dirty="0" smtClean="0"/>
          </a:p>
          <a:p>
            <a:pPr algn="just"/>
            <a:r>
              <a:rPr lang="en-IN" dirty="0"/>
              <a:t>A </a:t>
            </a:r>
            <a:r>
              <a:rPr lang="en-IN" b="1" dirty="0" err="1"/>
              <a:t>supercapacitor</a:t>
            </a:r>
            <a:r>
              <a:rPr lang="en-IN" dirty="0"/>
              <a:t> (or </a:t>
            </a:r>
            <a:r>
              <a:rPr lang="en-IN" dirty="0" err="1"/>
              <a:t>ultracapacitor</a:t>
            </a:r>
            <a:r>
              <a:rPr lang="en-IN" dirty="0"/>
              <a:t>) differs from an ordinary capacitor in two important ways: its plates effectively have a much bigger area and the distance between them is much </a:t>
            </a:r>
            <a:r>
              <a:rPr lang="en-IN" dirty="0" smtClean="0"/>
              <a:t>smaller. </a:t>
            </a:r>
          </a:p>
          <a:p>
            <a:pPr algn="just"/>
            <a:r>
              <a:rPr lang="en-IN" dirty="0" smtClean="0"/>
              <a:t>The </a:t>
            </a:r>
            <a:r>
              <a:rPr lang="en-IN" dirty="0"/>
              <a:t>plates are made from metal coated with a porous substance such as powdery, activated charcoal, which effectively gives them a bigger area for storing much more charge</a:t>
            </a:r>
            <a:r>
              <a:rPr lang="en-IN" dirty="0" smtClean="0"/>
              <a:t>.</a:t>
            </a:r>
          </a:p>
          <a:p>
            <a:pPr algn="just"/>
            <a:r>
              <a:rPr lang="en-IN" dirty="0"/>
              <a:t>A </a:t>
            </a:r>
            <a:r>
              <a:rPr lang="en-IN" b="1" dirty="0" err="1"/>
              <a:t>Supercapacitor</a:t>
            </a:r>
            <a:r>
              <a:rPr lang="en-IN" b="1" dirty="0"/>
              <a:t> is a</a:t>
            </a:r>
            <a:r>
              <a:rPr lang="en-IN" dirty="0"/>
              <a:t> device which can store electrical energy quickly and discharge slowly. We know that the normal capacitors like Electrolytic Capacitor, Ceramic Capacitor </a:t>
            </a:r>
            <a:r>
              <a:rPr lang="en-IN" dirty="0" err="1"/>
              <a:t>etc</a:t>
            </a:r>
            <a:r>
              <a:rPr lang="en-IN" dirty="0"/>
              <a:t> can store electrical energy very quickly and discharge also very quickly but the </a:t>
            </a:r>
            <a:r>
              <a:rPr lang="en-IN" dirty="0" err="1"/>
              <a:t>supercapacitor</a:t>
            </a:r>
            <a:r>
              <a:rPr lang="en-IN" dirty="0"/>
              <a:t> does not the same. The </a:t>
            </a:r>
            <a:r>
              <a:rPr lang="en-IN" dirty="0" err="1"/>
              <a:t>Supercapacitor</a:t>
            </a:r>
            <a:r>
              <a:rPr lang="en-IN" dirty="0"/>
              <a:t> is also called </a:t>
            </a:r>
            <a:r>
              <a:rPr lang="en-IN" dirty="0" err="1"/>
              <a:t>Ultracapacitor</a:t>
            </a:r>
            <a:r>
              <a:rPr lang="en-IN" dirty="0"/>
              <a:t> or </a:t>
            </a:r>
            <a:r>
              <a:rPr lang="en-IN" b="1" dirty="0"/>
              <a:t>Electrical Double Layer Capacitor(EDLC)</a:t>
            </a:r>
            <a:r>
              <a:rPr lang="en-IN" dirty="0"/>
              <a:t>.</a:t>
            </a:r>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2407460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60161"/>
            <a:ext cx="9601196" cy="408786"/>
          </a:xfrm>
        </p:spPr>
        <p:txBody>
          <a:bodyPr>
            <a:normAutofit fontScale="90000"/>
          </a:bodyPr>
          <a:lstStyle/>
          <a:p>
            <a:r>
              <a:rPr lang="en-IN" dirty="0" smtClean="0"/>
              <a:t>Construction</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6146" name="Picture 2" descr="supercapacitor construction, what inside a supercapaci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85" y="1295255"/>
            <a:ext cx="5370490" cy="444743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33375" y="1295255"/>
            <a:ext cx="5087156" cy="4247317"/>
          </a:xfrm>
          <a:prstGeom prst="rect">
            <a:avLst/>
          </a:prstGeom>
        </p:spPr>
        <p:txBody>
          <a:bodyPr wrap="square">
            <a:spAutoFit/>
          </a:bodyPr>
          <a:lstStyle/>
          <a:p>
            <a:pPr marL="285750" indent="-285750" algn="just">
              <a:buFont typeface="Arial" panose="020B0604020202020204" pitchFamily="34" charset="0"/>
              <a:buChar char="•"/>
            </a:pPr>
            <a:r>
              <a:rPr lang="en-IN" dirty="0"/>
              <a:t>In a </a:t>
            </a:r>
            <a:r>
              <a:rPr lang="en-IN" dirty="0" err="1"/>
              <a:t>supercapacitor</a:t>
            </a:r>
            <a:r>
              <a:rPr lang="en-IN" dirty="0"/>
              <a:t>, there is no dielectric as </a:t>
            </a:r>
            <a:r>
              <a:rPr lang="en-IN" dirty="0" smtClean="0"/>
              <a:t>such.</a:t>
            </a:r>
          </a:p>
          <a:p>
            <a:pPr marL="285750" indent="-285750" algn="just">
              <a:buFont typeface="Arial" panose="020B0604020202020204" pitchFamily="34" charset="0"/>
              <a:buChar char="•"/>
            </a:pPr>
            <a:r>
              <a:rPr lang="en-IN" dirty="0" smtClean="0"/>
              <a:t>Instead</a:t>
            </a:r>
            <a:r>
              <a:rPr lang="en-IN" dirty="0"/>
              <a:t>, both plates are soaked in an electrolyte and separated by a very thin insulator (which might be made of carbon, paper, or plastic). </a:t>
            </a:r>
            <a:r>
              <a:rPr lang="en-IN" dirty="0" smtClean="0"/>
              <a:t>The electrolyte contains </a:t>
            </a:r>
            <a:r>
              <a:rPr lang="en-IN" dirty="0"/>
              <a:t>positive and negative ions. </a:t>
            </a:r>
            <a:endParaRPr lang="en-IN" dirty="0" smtClean="0"/>
          </a:p>
          <a:p>
            <a:pPr marL="285750" indent="-285750" algn="just">
              <a:buFont typeface="Arial" panose="020B0604020202020204" pitchFamily="34" charset="0"/>
              <a:buChar char="•"/>
            </a:pPr>
            <a:r>
              <a:rPr lang="en-IN" dirty="0"/>
              <a:t>These plates are coated with activated carbon which is a sponge-like porous material. During charging, ions from the electrolyte accumulate on the surface of each carbon-coated plate</a:t>
            </a:r>
            <a:r>
              <a:rPr lang="en-IN" dirty="0" smtClean="0"/>
              <a:t>. (adsorption)</a:t>
            </a:r>
            <a:endParaRPr lang="en-IN" dirty="0"/>
          </a:p>
          <a:p>
            <a:pPr marL="285750" indent="-285750" algn="just">
              <a:buFont typeface="Arial" panose="020B0604020202020204" pitchFamily="34" charset="0"/>
              <a:buChar char="•"/>
            </a:pPr>
            <a:r>
              <a:rPr lang="en-IN" dirty="0" smtClean="0"/>
              <a:t>When </a:t>
            </a:r>
            <a:r>
              <a:rPr lang="en-IN" dirty="0"/>
              <a:t>the plates are charged up, an opposite charge forms on either side of the separator, creating what's called an electric </a:t>
            </a:r>
            <a:r>
              <a:rPr lang="en-IN" b="1" dirty="0" smtClean="0"/>
              <a:t>double-layer. </a:t>
            </a:r>
          </a:p>
          <a:p>
            <a:pPr marL="285750" indent="-285750" algn="just">
              <a:buFont typeface="Arial" panose="020B0604020202020204" pitchFamily="34" charset="0"/>
              <a:buChar char="•"/>
            </a:pPr>
            <a:r>
              <a:rPr lang="en-IN" dirty="0" smtClean="0"/>
              <a:t>This </a:t>
            </a:r>
            <a:r>
              <a:rPr lang="en-IN" dirty="0"/>
              <a:t>is why </a:t>
            </a:r>
            <a:r>
              <a:rPr lang="en-IN" dirty="0" err="1"/>
              <a:t>supercapacitors</a:t>
            </a:r>
            <a:r>
              <a:rPr lang="en-IN" dirty="0"/>
              <a:t> are often referred to as double-layer capacitors, also called electric double-layer capacitors or </a:t>
            </a:r>
            <a:r>
              <a:rPr lang="en-IN" dirty="0" smtClean="0"/>
              <a:t>EDLCs.</a:t>
            </a:r>
            <a:r>
              <a:rPr lang="en-IN" dirty="0"/>
              <a:t> </a:t>
            </a:r>
            <a:endParaRPr lang="en-IN" dirty="0" smtClean="0"/>
          </a:p>
        </p:txBody>
      </p:sp>
    </p:spTree>
    <p:extLst>
      <p:ext uri="{BB962C8B-B14F-4D97-AF65-F5344CB8AC3E}">
        <p14:creationId xmlns:p14="http://schemas.microsoft.com/office/powerpoint/2010/main" val="2337237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85918"/>
            <a:ext cx="9601196" cy="544447"/>
          </a:xfrm>
        </p:spPr>
        <p:txBody>
          <a:bodyPr>
            <a:normAutofit fontScale="90000"/>
          </a:bodyPr>
          <a:lstStyle/>
          <a:p>
            <a:r>
              <a:rPr lang="en-IN" dirty="0" smtClean="0"/>
              <a:t>Super capacitors – Charging </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7170" name="Picture 2" descr="supercapacitor working princi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340734"/>
            <a:ext cx="4229591" cy="260384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Grp="1" noChangeArrowheads="1"/>
          </p:cNvSpPr>
          <p:nvPr>
            <p:ph idx="1"/>
          </p:nvPr>
        </p:nvSpPr>
        <p:spPr bwMode="auto">
          <a:xfrm>
            <a:off x="934793" y="1370964"/>
            <a:ext cx="10540284"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914400">
              <a:buClrTx/>
              <a:buSzTx/>
            </a:pPr>
            <a:r>
              <a:rPr kumimoji="0" lang="en-US" altLang="en-US" sz="1600" b="0" i="0" u="none" strike="noStrike" cap="none" normalizeH="0" baseline="0" dirty="0" smtClean="0">
                <a:ln>
                  <a:noFill/>
                </a:ln>
                <a:effectLst/>
                <a:latin typeface="+mn-lt"/>
                <a:cs typeface="Times New Roman" panose="02020603050405020304" pitchFamily="18" charset="0"/>
              </a:rPr>
              <a:t>We already know that the positive and negative Ions are present in the electrolyte solution with mixed in.</a:t>
            </a:r>
            <a:endParaRPr kumimoji="0" lang="en-US" altLang="en-US" sz="1600" b="0" i="0" u="none" strike="noStrike" cap="none" normalizeH="0" baseline="0" dirty="0" smtClean="0">
              <a:ln>
                <a:noFill/>
              </a:ln>
              <a:effectLst/>
              <a:latin typeface="+mn-lt"/>
            </a:endParaRPr>
          </a:p>
          <a:p>
            <a:pPr algn="just" defTabSz="914400">
              <a:buClrTx/>
              <a:buSzTx/>
            </a:pPr>
            <a:r>
              <a:rPr kumimoji="0" lang="en-US" altLang="en-US" sz="1600" b="0" i="0" u="none" strike="noStrike" cap="none" normalizeH="0" baseline="0" dirty="0" smtClean="0">
                <a:ln>
                  <a:noFill/>
                </a:ln>
                <a:effectLst/>
                <a:latin typeface="+mn-lt"/>
                <a:cs typeface="Times New Roman" panose="02020603050405020304" pitchFamily="18" charset="0"/>
              </a:rPr>
              <a:t>So at first when we apply a voltage across the electrodes of the </a:t>
            </a:r>
            <a:r>
              <a:rPr kumimoji="0" lang="en-US" altLang="en-US" sz="1600" b="0" i="0" u="none" strike="noStrike" cap="none" normalizeH="0" baseline="0" dirty="0" err="1" smtClean="0">
                <a:ln>
                  <a:noFill/>
                </a:ln>
                <a:effectLst/>
                <a:latin typeface="+mn-lt"/>
                <a:cs typeface="Times New Roman" panose="02020603050405020304" pitchFamily="18" charset="0"/>
              </a:rPr>
              <a:t>supercapacitor</a:t>
            </a:r>
            <a:r>
              <a:rPr kumimoji="0" lang="en-US" altLang="en-US" sz="1600" b="0" i="0" u="none" strike="noStrike" cap="none" normalizeH="0" baseline="0" dirty="0" smtClean="0">
                <a:ln>
                  <a:noFill/>
                </a:ln>
                <a:effectLst/>
                <a:latin typeface="+mn-lt"/>
                <a:cs typeface="Times New Roman" panose="02020603050405020304" pitchFamily="18" charset="0"/>
              </a:rPr>
              <a:t> then it starts charging. The electrodes start to attract the Ions of opposite polarity. (adsorption)</a:t>
            </a:r>
          </a:p>
          <a:p>
            <a:pPr algn="just" defTabSz="914400">
              <a:buClrTx/>
              <a:buSzTx/>
            </a:pPr>
            <a:r>
              <a:rPr kumimoji="0" lang="en-US" altLang="en-US" sz="1600" b="0" i="0" u="none" strike="noStrike" cap="none" normalizeH="0" baseline="0" dirty="0" smtClean="0">
                <a:ln>
                  <a:noFill/>
                </a:ln>
                <a:effectLst/>
                <a:latin typeface="+mn-lt"/>
                <a:cs typeface="Times New Roman" panose="02020603050405020304" pitchFamily="18" charset="0"/>
              </a:rPr>
              <a:t>That means the positive electrode attracts the negative Ions or charges and the negative electrode attracts the positive Ions or charges. As a result, the positive ions or charges creates a layer near the negative electrode and the negative ions create a layer near the positive electrode.</a:t>
            </a:r>
            <a:r>
              <a:rPr lang="en-US" altLang="en-US" sz="1600" dirty="0">
                <a:latin typeface="+mn-lt"/>
              </a:rPr>
              <a:t> </a:t>
            </a:r>
            <a:r>
              <a:rPr lang="en-US" altLang="en-US" sz="1600" dirty="0" smtClean="0">
                <a:latin typeface="+mn-lt"/>
              </a:rPr>
              <a:t> </a:t>
            </a:r>
          </a:p>
          <a:p>
            <a:pPr algn="just" defTabSz="914400">
              <a:buClrTx/>
              <a:buSzTx/>
            </a:pPr>
            <a:r>
              <a:rPr kumimoji="0" lang="en-US" altLang="en-US" sz="1600" b="0" i="0" u="none" strike="noStrike" cap="none" normalizeH="0" baseline="0" dirty="0" smtClean="0">
                <a:ln>
                  <a:noFill/>
                </a:ln>
                <a:effectLst/>
                <a:latin typeface="+mn-lt"/>
                <a:cs typeface="Times New Roman" panose="02020603050405020304" pitchFamily="18" charset="0"/>
              </a:rPr>
              <a:t>As there two layers is formed by the electrical charge carriers that is why it </a:t>
            </a:r>
            <a:r>
              <a:rPr kumimoji="0" lang="en-US" altLang="en-US" sz="1600" b="1" i="0" u="none" strike="noStrike" cap="none" normalizeH="0" baseline="0" dirty="0" smtClean="0">
                <a:ln>
                  <a:noFill/>
                </a:ln>
                <a:effectLst/>
                <a:latin typeface="+mn-lt"/>
                <a:cs typeface="Times New Roman" panose="02020603050405020304" pitchFamily="18" charset="0"/>
              </a:rPr>
              <a:t>is called Electrical Double Layer Capacitor(EDLC).</a:t>
            </a:r>
            <a:endParaRPr kumimoji="0" lang="en-US" altLang="en-US" sz="1600" b="0" i="0" u="none" strike="noStrike" cap="none" normalizeH="0" baseline="0" dirty="0" smtClean="0">
              <a:ln>
                <a:noFill/>
              </a:ln>
              <a:effectLst/>
              <a:latin typeface="+mn-lt"/>
            </a:endParaRPr>
          </a:p>
        </p:txBody>
      </p:sp>
    </p:spTree>
    <p:extLst>
      <p:ext uri="{BB962C8B-B14F-4D97-AF65-F5344CB8AC3E}">
        <p14:creationId xmlns:p14="http://schemas.microsoft.com/office/powerpoint/2010/main" val="25350730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94328"/>
            <a:ext cx="9601196" cy="331513"/>
          </a:xfrm>
        </p:spPr>
        <p:txBody>
          <a:bodyPr>
            <a:normAutofit fontScale="90000"/>
          </a:bodyPr>
          <a:lstStyle/>
          <a:p>
            <a:r>
              <a:rPr lang="en-IN" dirty="0" smtClean="0"/>
              <a:t>Discharging of </a:t>
            </a:r>
            <a:r>
              <a:rPr lang="en-IN" dirty="0" err="1" smtClean="0"/>
              <a:t>Supercapacitors</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8194" name="Picture 2" descr="supercapacitor working princi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941" y="1526146"/>
            <a:ext cx="6096000" cy="35528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Grp="1" noChangeArrowheads="1"/>
          </p:cNvSpPr>
          <p:nvPr>
            <p:ph idx="1"/>
          </p:nvPr>
        </p:nvSpPr>
        <p:spPr bwMode="auto">
          <a:xfrm>
            <a:off x="909035" y="1808148"/>
            <a:ext cx="3830391"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algn="just" defTabSz="914400" eaLnBrk="0" fontAlgn="base" hangingPunct="0">
              <a:spcBef>
                <a:spcPct val="0"/>
              </a:spcBef>
              <a:spcAft>
                <a:spcPct val="0"/>
              </a:spcAft>
              <a:buClrTx/>
              <a:buSzTx/>
              <a:buNone/>
            </a:pPr>
            <a:r>
              <a:rPr kumimoji="0" lang="en-US" altLang="en-US" sz="2000" b="0" i="0" u="none" strike="noStrike" cap="none" normalizeH="0" baseline="0" dirty="0" smtClean="0">
                <a:ln>
                  <a:noFill/>
                </a:ln>
                <a:solidFill>
                  <a:schemeClr val="tx1"/>
                </a:solidFill>
                <a:effectLst/>
                <a:cs typeface="Times New Roman" panose="02020603050405020304" pitchFamily="18" charset="0"/>
              </a:rPr>
              <a:t>When we connected a load across the </a:t>
            </a:r>
            <a:r>
              <a:rPr kumimoji="0" lang="en-US" altLang="en-US" sz="2000" b="0" i="0" u="none" strike="noStrike" cap="none" normalizeH="0" baseline="0" dirty="0" err="1" smtClean="0">
                <a:ln>
                  <a:noFill/>
                </a:ln>
                <a:solidFill>
                  <a:schemeClr val="tx1"/>
                </a:solidFill>
                <a:effectLst/>
                <a:cs typeface="Times New Roman" panose="02020603050405020304" pitchFamily="18" charset="0"/>
              </a:rPr>
              <a:t>supercapacitor</a:t>
            </a:r>
            <a:r>
              <a:rPr kumimoji="0" lang="en-US" altLang="en-US" sz="2000" b="0" i="0" u="none" strike="noStrike" cap="none" normalizeH="0" baseline="0" dirty="0" smtClean="0">
                <a:ln>
                  <a:noFill/>
                </a:ln>
                <a:solidFill>
                  <a:schemeClr val="tx1"/>
                </a:solidFill>
                <a:effectLst/>
                <a:cs typeface="Times New Roman" panose="02020603050405020304" pitchFamily="18" charset="0"/>
              </a:rPr>
              <a:t>, the electrodes cannot attract the ions and the ions start distributing through the electrolyte solutions and go to the mixed state. (desorption)</a:t>
            </a:r>
            <a:endParaRPr kumimoji="0" lang="en-US"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947547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521815"/>
          </a:xfrm>
        </p:spPr>
        <p:txBody>
          <a:bodyPr>
            <a:normAutofit fontScale="90000"/>
          </a:bodyPr>
          <a:lstStyle/>
          <a:p>
            <a:r>
              <a:rPr lang="en-IN" dirty="0" smtClean="0"/>
              <a:t>Capacitance Distribution </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3074" name="Picture 2" descr="https://upload.wikimedia.org/wikipedia/commons/thumb/f/f1/Electric_double-layer_capacitor_%282_models%29_-1_NT.PNG/220px-Electric_double-layer_capacitor_%282_models%29_-1_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3551" y="2111244"/>
            <a:ext cx="3720038" cy="282384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7"/>
          <p:cNvSpPr>
            <a:spLocks noChangeArrowheads="1"/>
          </p:cNvSpPr>
          <p:nvPr/>
        </p:nvSpPr>
        <p:spPr bwMode="auto">
          <a:xfrm>
            <a:off x="1126671" y="1711034"/>
            <a:ext cx="6188530" cy="37413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31740" rIns="0" bIns="1587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02122"/>
                </a:solidFill>
                <a:effectLst/>
                <a:cs typeface="Arial" panose="020B0604020202020204" pitchFamily="34" charset="0"/>
              </a:rPr>
              <a:t>The two electrodes form a series circuit of two individual capacitors </a:t>
            </a:r>
            <a:r>
              <a:rPr kumimoji="0" lang="en-US" altLang="en-US" sz="1600" b="0" i="1" u="none" strike="noStrike" cap="none" normalizeH="0" baseline="0" dirty="0" smtClean="0">
                <a:ln>
                  <a:noFill/>
                </a:ln>
                <a:solidFill>
                  <a:srgbClr val="202122"/>
                </a:solidFill>
                <a:effectLst/>
                <a:cs typeface="Arial" panose="020B0604020202020204" pitchFamily="34" charset="0"/>
              </a:rPr>
              <a:t>C</a:t>
            </a:r>
            <a:r>
              <a:rPr kumimoji="0" lang="en-US" altLang="en-US" sz="1600" b="0" i="0" u="none" strike="noStrike" cap="none" normalizeH="0" baseline="-30000" dirty="0" smtClean="0">
                <a:ln>
                  <a:noFill/>
                </a:ln>
                <a:solidFill>
                  <a:srgbClr val="202122"/>
                </a:solidFill>
                <a:effectLst/>
                <a:cs typeface="Arial" panose="020B0604020202020204" pitchFamily="34" charset="0"/>
              </a:rPr>
              <a:t>1</a:t>
            </a:r>
            <a:r>
              <a:rPr kumimoji="0" lang="en-US" altLang="en-US" sz="1600" b="0" i="0" u="none" strike="noStrike" cap="none" normalizeH="0" baseline="0" dirty="0" smtClean="0">
                <a:ln>
                  <a:noFill/>
                </a:ln>
                <a:solidFill>
                  <a:srgbClr val="202122"/>
                </a:solidFill>
                <a:effectLst/>
                <a:cs typeface="Arial" panose="020B0604020202020204" pitchFamily="34" charset="0"/>
              </a:rPr>
              <a:t> and </a:t>
            </a:r>
            <a:r>
              <a:rPr kumimoji="0" lang="en-US" altLang="en-US" sz="1600" b="0" i="1" u="none" strike="noStrike" cap="none" normalizeH="0" baseline="0" dirty="0" smtClean="0">
                <a:ln>
                  <a:noFill/>
                </a:ln>
                <a:solidFill>
                  <a:srgbClr val="202122"/>
                </a:solidFill>
                <a:effectLst/>
                <a:cs typeface="Arial" panose="020B0604020202020204" pitchFamily="34" charset="0"/>
              </a:rPr>
              <a:t>C</a:t>
            </a:r>
            <a:r>
              <a:rPr kumimoji="0" lang="en-US" altLang="en-US" sz="1600" b="0" i="0" u="none" strike="noStrike" cap="none" normalizeH="0" baseline="-30000" dirty="0" smtClean="0">
                <a:ln>
                  <a:noFill/>
                </a:ln>
                <a:solidFill>
                  <a:srgbClr val="202122"/>
                </a:solidFill>
                <a:effectLst/>
                <a:cs typeface="Arial" panose="020B0604020202020204" pitchFamily="34" charset="0"/>
              </a:rPr>
              <a:t>2</a:t>
            </a:r>
            <a:r>
              <a:rPr kumimoji="0" lang="en-US" altLang="en-US" sz="1600" b="0" i="0" u="none" strike="noStrike" cap="none" normalizeH="0" baseline="0" dirty="0" smtClean="0">
                <a:ln>
                  <a:noFill/>
                </a:ln>
                <a:solidFill>
                  <a:srgbClr val="202122"/>
                </a:solidFill>
                <a:effectLst/>
                <a:cs typeface="Arial" panose="020B0604020202020204" pitchFamily="34" charset="0"/>
              </a:rPr>
              <a:t>. The total capacitance </a:t>
            </a:r>
            <a:r>
              <a:rPr kumimoji="0" lang="en-US" altLang="en-US" sz="1600" b="0" i="1" u="none" strike="noStrike" cap="none" normalizeH="0" baseline="0" dirty="0" err="1" smtClean="0">
                <a:ln>
                  <a:noFill/>
                </a:ln>
                <a:solidFill>
                  <a:srgbClr val="202122"/>
                </a:solidFill>
                <a:effectLst/>
                <a:cs typeface="Arial" panose="020B0604020202020204" pitchFamily="34" charset="0"/>
              </a:rPr>
              <a:t>C</a:t>
            </a:r>
            <a:r>
              <a:rPr kumimoji="0" lang="en-US" altLang="en-US" sz="1600" b="0" i="0" u="none" strike="noStrike" cap="none" normalizeH="0" baseline="-30000" dirty="0" err="1" smtClean="0">
                <a:ln>
                  <a:noFill/>
                </a:ln>
                <a:solidFill>
                  <a:srgbClr val="202122"/>
                </a:solidFill>
                <a:effectLst/>
                <a:cs typeface="Arial" panose="020B0604020202020204" pitchFamily="34" charset="0"/>
              </a:rPr>
              <a:t>total</a:t>
            </a:r>
            <a:r>
              <a:rPr kumimoji="0" lang="en-US" altLang="en-US" sz="1600" b="0" i="0" u="none" strike="noStrike" cap="none" normalizeH="0" baseline="0" dirty="0" smtClean="0">
                <a:ln>
                  <a:noFill/>
                </a:ln>
                <a:solidFill>
                  <a:srgbClr val="202122"/>
                </a:solidFill>
                <a:effectLst/>
                <a:cs typeface="Arial" panose="020B0604020202020204" pitchFamily="34" charset="0"/>
              </a:rPr>
              <a:t> is given by the formula</a:t>
            </a:r>
            <a:endParaRPr kumimoji="0" lang="en-US" altLang="en-US" sz="1600" b="0" i="0" u="none" strike="noStrike" cap="none" normalizeH="0" baseline="0" dirty="0" smtClean="0">
              <a:ln>
                <a:noFill/>
              </a:ln>
              <a:solidFill>
                <a:schemeClr val="tx1"/>
              </a:solidFill>
              <a:effectLst/>
            </a:endParaRPr>
          </a:p>
          <a:p>
            <a:pPr marL="457200" marR="0" lvl="1" indent="-45720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02122"/>
                </a:solidFill>
                <a:effectLst/>
                <a:cs typeface="Arial" panose="020B0604020202020204" pitchFamily="34" charset="0"/>
              </a:rPr>
              <a:t>  </a:t>
            </a:r>
          </a:p>
          <a:p>
            <a:pPr marL="457200" marR="0" lvl="1" indent="-45720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202122"/>
              </a:solidFill>
              <a:cs typeface="Arial" panose="020B0604020202020204" pitchFamily="34" charset="0"/>
            </a:endParaRPr>
          </a:p>
          <a:p>
            <a:pPr marL="457200" marR="0" lvl="1" indent="-45720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202122"/>
              </a:solidFill>
              <a:effectLst/>
              <a:cs typeface="Arial" panose="020B0604020202020204" pitchFamily="34" charset="0"/>
            </a:endParaRPr>
          </a:p>
          <a:p>
            <a:pPr marL="457200" marR="0" lvl="1" indent="-457200" algn="just" defTabSz="914400" rtl="0" eaLnBrk="0" fontAlgn="base" latinLnBrk="0" hangingPunct="0">
              <a:lnSpc>
                <a:spcPct val="100000"/>
              </a:lnSpc>
              <a:spcBef>
                <a:spcPct val="0"/>
              </a:spcBef>
              <a:spcAft>
                <a:spcPct val="0"/>
              </a:spcAft>
              <a:buClrTx/>
              <a:buSzTx/>
              <a:buFontTx/>
              <a:buNone/>
              <a:tabLst/>
            </a:pPr>
            <a:endParaRPr lang="en-US" altLang="en-US" sz="1600" dirty="0">
              <a:solidFill>
                <a:srgbClr val="202122"/>
              </a:solidFill>
              <a:cs typeface="Arial" panose="020B0604020202020204" pitchFamily="34" charset="0"/>
            </a:endParaRPr>
          </a:p>
          <a:p>
            <a:pPr marL="457200" marR="0" lvl="1" indent="-45720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rgbClr val="202122"/>
              </a:solidFill>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202122"/>
                </a:solidFill>
                <a:effectLst/>
                <a:cs typeface="Arial" panose="020B0604020202020204" pitchFamily="34" charset="0"/>
              </a:rPr>
              <a:t>Supercapacitors</a:t>
            </a:r>
            <a:r>
              <a:rPr kumimoji="0" lang="en-US" altLang="en-US" sz="1600" b="0" i="0" u="none" strike="noStrike" cap="none" normalizeH="0" baseline="0" dirty="0" smtClean="0">
                <a:ln>
                  <a:noFill/>
                </a:ln>
                <a:solidFill>
                  <a:srgbClr val="202122"/>
                </a:solidFill>
                <a:effectLst/>
                <a:cs typeface="Arial" panose="020B0604020202020204" pitchFamily="34" charset="0"/>
              </a:rPr>
              <a:t> may have either symmetric or asymmetric electrodes. Symmetry implies that both electrodes have the same capacitance value, yielding a total capacitance of half the value of each single electrode (if </a:t>
            </a:r>
            <a:r>
              <a:rPr kumimoji="0" lang="en-US" altLang="en-US" sz="1600" b="0" i="1" u="none" strike="noStrike" cap="none" normalizeH="0" baseline="0" dirty="0" smtClean="0">
                <a:ln>
                  <a:noFill/>
                </a:ln>
                <a:solidFill>
                  <a:srgbClr val="202122"/>
                </a:solidFill>
                <a:effectLst/>
                <a:cs typeface="Arial" panose="020B0604020202020204" pitchFamily="34" charset="0"/>
              </a:rPr>
              <a:t>C</a:t>
            </a:r>
            <a:r>
              <a:rPr kumimoji="0" lang="en-US" altLang="en-US" sz="1600" b="0" i="0" u="none" strike="noStrike" cap="none" normalizeH="0" baseline="-30000" dirty="0" smtClean="0">
                <a:ln>
                  <a:noFill/>
                </a:ln>
                <a:solidFill>
                  <a:srgbClr val="202122"/>
                </a:solidFill>
                <a:effectLst/>
                <a:cs typeface="Arial" panose="020B0604020202020204" pitchFamily="34" charset="0"/>
              </a:rPr>
              <a:t>1</a:t>
            </a:r>
            <a:r>
              <a:rPr kumimoji="0" lang="en-US" altLang="en-US" sz="1600" b="0" i="0" u="none" strike="noStrike" cap="none" normalizeH="0" baseline="0" dirty="0" smtClean="0">
                <a:ln>
                  <a:noFill/>
                </a:ln>
                <a:solidFill>
                  <a:srgbClr val="202122"/>
                </a:solidFill>
                <a:effectLst/>
                <a:cs typeface="Arial" panose="020B0604020202020204" pitchFamily="34" charset="0"/>
              </a:rPr>
              <a:t> = </a:t>
            </a:r>
            <a:r>
              <a:rPr kumimoji="0" lang="en-US" altLang="en-US" sz="1600" b="0" i="1" u="none" strike="noStrike" cap="none" normalizeH="0" baseline="0" dirty="0" smtClean="0">
                <a:ln>
                  <a:noFill/>
                </a:ln>
                <a:solidFill>
                  <a:srgbClr val="202122"/>
                </a:solidFill>
                <a:effectLst/>
                <a:cs typeface="Arial" panose="020B0604020202020204" pitchFamily="34" charset="0"/>
              </a:rPr>
              <a:t>C</a:t>
            </a:r>
            <a:r>
              <a:rPr kumimoji="0" lang="en-US" altLang="en-US" sz="1600" b="0" i="0" u="none" strike="noStrike" cap="none" normalizeH="0" baseline="-30000" dirty="0" smtClean="0">
                <a:ln>
                  <a:noFill/>
                </a:ln>
                <a:solidFill>
                  <a:srgbClr val="202122"/>
                </a:solidFill>
                <a:effectLst/>
                <a:cs typeface="Arial" panose="020B0604020202020204" pitchFamily="34" charset="0"/>
              </a:rPr>
              <a:t>2</a:t>
            </a:r>
            <a:r>
              <a:rPr kumimoji="0" lang="en-US" altLang="en-US" sz="1600" b="0" i="0" u="none" strike="noStrike" cap="none" normalizeH="0" baseline="0" dirty="0" smtClean="0">
                <a:ln>
                  <a:noFill/>
                </a:ln>
                <a:solidFill>
                  <a:srgbClr val="202122"/>
                </a:solidFill>
                <a:effectLst/>
                <a:cs typeface="Arial" panose="020B0604020202020204" pitchFamily="34" charset="0"/>
              </a:rPr>
              <a:t>, then </a:t>
            </a:r>
            <a:r>
              <a:rPr kumimoji="0" lang="en-US" altLang="en-US" sz="1600" b="0" i="1" u="none" strike="noStrike" cap="none" normalizeH="0" baseline="0" dirty="0" err="1" smtClean="0">
                <a:ln>
                  <a:noFill/>
                </a:ln>
                <a:solidFill>
                  <a:srgbClr val="202122"/>
                </a:solidFill>
                <a:effectLst/>
                <a:cs typeface="Arial" panose="020B0604020202020204" pitchFamily="34" charset="0"/>
              </a:rPr>
              <a:t>C</a:t>
            </a:r>
            <a:r>
              <a:rPr kumimoji="0" lang="en-US" altLang="en-US" sz="1600" b="0" i="0" u="none" strike="noStrike" cap="none" normalizeH="0" baseline="-30000" dirty="0" err="1" smtClean="0">
                <a:ln>
                  <a:noFill/>
                </a:ln>
                <a:solidFill>
                  <a:srgbClr val="202122"/>
                </a:solidFill>
                <a:effectLst/>
                <a:cs typeface="Arial" panose="020B0604020202020204" pitchFamily="34" charset="0"/>
              </a:rPr>
              <a:t>total</a:t>
            </a:r>
            <a:r>
              <a:rPr kumimoji="0" lang="en-US" altLang="en-US" sz="1600" b="0" i="0" u="none" strike="noStrike" cap="none" normalizeH="0" baseline="0" dirty="0" smtClean="0">
                <a:ln>
                  <a:noFill/>
                </a:ln>
                <a:solidFill>
                  <a:srgbClr val="202122"/>
                </a:solidFill>
                <a:effectLst/>
                <a:cs typeface="Arial" panose="020B0604020202020204" pitchFamily="34" charset="0"/>
              </a:rPr>
              <a:t> = ½ </a:t>
            </a:r>
            <a:r>
              <a:rPr kumimoji="0" lang="en-US" altLang="en-US" sz="1600" b="0" i="1" u="none" strike="noStrike" cap="none" normalizeH="0" baseline="0" dirty="0" smtClean="0">
                <a:ln>
                  <a:noFill/>
                </a:ln>
                <a:solidFill>
                  <a:srgbClr val="202122"/>
                </a:solidFill>
                <a:effectLst/>
                <a:cs typeface="Arial" panose="020B0604020202020204" pitchFamily="34" charset="0"/>
              </a:rPr>
              <a:t>C</a:t>
            </a:r>
            <a:r>
              <a:rPr kumimoji="0" lang="en-US" altLang="en-US" sz="1600" b="0" i="0" u="none" strike="noStrike" cap="none" normalizeH="0" baseline="-30000" dirty="0" smtClean="0">
                <a:ln>
                  <a:noFill/>
                </a:ln>
                <a:solidFill>
                  <a:srgbClr val="202122"/>
                </a:solidFill>
                <a:effectLst/>
                <a:cs typeface="Arial" panose="020B0604020202020204" pitchFamily="34" charset="0"/>
              </a:rPr>
              <a:t>1</a:t>
            </a:r>
            <a:r>
              <a:rPr kumimoji="0" lang="en-US" altLang="en-US" sz="1600" b="0" i="0" u="none" strike="noStrike" cap="none" normalizeH="0" baseline="0" dirty="0" smtClean="0">
                <a:ln>
                  <a:noFill/>
                </a:ln>
                <a:solidFill>
                  <a:srgbClr val="202122"/>
                </a:solidFill>
                <a:effectLst/>
                <a:cs typeface="Arial" panose="020B0604020202020204" pitchFamily="34" charset="0"/>
              </a:rPr>
              <a:t>). For asymmetric capacitors, the total capacitance can be taken as that of the electrode with the smaller capacitance (if </a:t>
            </a:r>
            <a:r>
              <a:rPr kumimoji="0" lang="en-US" altLang="en-US" sz="1600" b="0" i="1" u="none" strike="noStrike" cap="none" normalizeH="0" baseline="0" dirty="0" smtClean="0">
                <a:ln>
                  <a:noFill/>
                </a:ln>
                <a:solidFill>
                  <a:srgbClr val="202122"/>
                </a:solidFill>
                <a:effectLst/>
                <a:cs typeface="Arial" panose="020B0604020202020204" pitchFamily="34" charset="0"/>
              </a:rPr>
              <a:t>C</a:t>
            </a:r>
            <a:r>
              <a:rPr kumimoji="0" lang="en-US" altLang="en-US" sz="1600" b="0" i="0" u="none" strike="noStrike" cap="none" normalizeH="0" baseline="-30000" dirty="0" smtClean="0">
                <a:ln>
                  <a:noFill/>
                </a:ln>
                <a:solidFill>
                  <a:srgbClr val="202122"/>
                </a:solidFill>
                <a:effectLst/>
                <a:cs typeface="Arial" panose="020B0604020202020204" pitchFamily="34" charset="0"/>
              </a:rPr>
              <a:t>1</a:t>
            </a:r>
            <a:r>
              <a:rPr kumimoji="0" lang="en-US" altLang="en-US" sz="1600" b="0" i="0" u="none" strike="noStrike" cap="none" normalizeH="0" baseline="0" dirty="0" smtClean="0">
                <a:ln>
                  <a:noFill/>
                </a:ln>
                <a:solidFill>
                  <a:srgbClr val="202122"/>
                </a:solidFill>
                <a:effectLst/>
                <a:cs typeface="Arial" panose="020B0604020202020204" pitchFamily="34" charset="0"/>
              </a:rPr>
              <a:t> &gt;&gt; </a:t>
            </a:r>
            <a:r>
              <a:rPr kumimoji="0" lang="en-US" altLang="en-US" sz="1600" b="0" i="1" u="none" strike="noStrike" cap="none" normalizeH="0" baseline="0" dirty="0" smtClean="0">
                <a:ln>
                  <a:noFill/>
                </a:ln>
                <a:solidFill>
                  <a:srgbClr val="202122"/>
                </a:solidFill>
                <a:effectLst/>
                <a:cs typeface="Arial" panose="020B0604020202020204" pitchFamily="34" charset="0"/>
              </a:rPr>
              <a:t>C</a:t>
            </a:r>
            <a:r>
              <a:rPr kumimoji="0" lang="en-US" altLang="en-US" sz="1600" b="0" i="0" u="none" strike="noStrike" cap="none" normalizeH="0" baseline="-30000" dirty="0" smtClean="0">
                <a:ln>
                  <a:noFill/>
                </a:ln>
                <a:solidFill>
                  <a:srgbClr val="202122"/>
                </a:solidFill>
                <a:effectLst/>
                <a:cs typeface="Arial" panose="020B0604020202020204" pitchFamily="34" charset="0"/>
              </a:rPr>
              <a:t>2</a:t>
            </a:r>
            <a:r>
              <a:rPr kumimoji="0" lang="en-US" altLang="en-US" sz="1600" b="0" i="0" u="none" strike="noStrike" cap="none" normalizeH="0" baseline="0" dirty="0" smtClean="0">
                <a:ln>
                  <a:noFill/>
                </a:ln>
                <a:solidFill>
                  <a:srgbClr val="202122"/>
                </a:solidFill>
                <a:effectLst/>
                <a:cs typeface="Arial" panose="020B0604020202020204" pitchFamily="34" charset="0"/>
              </a:rPr>
              <a:t>, then </a:t>
            </a:r>
            <a:r>
              <a:rPr kumimoji="0" lang="en-US" altLang="en-US" sz="1600" b="0" i="1" u="none" strike="noStrike" cap="none" normalizeH="0" baseline="0" dirty="0" err="1" smtClean="0">
                <a:ln>
                  <a:noFill/>
                </a:ln>
                <a:solidFill>
                  <a:srgbClr val="202122"/>
                </a:solidFill>
                <a:effectLst/>
                <a:cs typeface="Arial" panose="020B0604020202020204" pitchFamily="34" charset="0"/>
              </a:rPr>
              <a:t>C</a:t>
            </a:r>
            <a:r>
              <a:rPr kumimoji="0" lang="en-US" altLang="en-US" sz="1600" b="0" i="0" u="none" strike="noStrike" cap="none" normalizeH="0" baseline="-30000" dirty="0" err="1" smtClean="0">
                <a:ln>
                  <a:noFill/>
                </a:ln>
                <a:solidFill>
                  <a:srgbClr val="202122"/>
                </a:solidFill>
                <a:effectLst/>
                <a:cs typeface="Arial" panose="020B0604020202020204" pitchFamily="34" charset="0"/>
              </a:rPr>
              <a:t>total</a:t>
            </a:r>
            <a:r>
              <a:rPr kumimoji="0" lang="en-US" altLang="en-US" sz="1600" b="0" i="0" u="none" strike="noStrike" cap="none" normalizeH="0" baseline="0" dirty="0" smtClean="0">
                <a:ln>
                  <a:noFill/>
                </a:ln>
                <a:solidFill>
                  <a:srgbClr val="202122"/>
                </a:solidFill>
                <a:effectLst/>
                <a:cs typeface="Arial" panose="020B0604020202020204" pitchFamily="34" charset="0"/>
              </a:rPr>
              <a:t> ≈ </a:t>
            </a:r>
            <a:r>
              <a:rPr kumimoji="0" lang="en-US" altLang="en-US" sz="1600" b="0" i="1" u="none" strike="noStrike" cap="none" normalizeH="0" baseline="0" dirty="0" smtClean="0">
                <a:ln>
                  <a:noFill/>
                </a:ln>
                <a:solidFill>
                  <a:srgbClr val="202122"/>
                </a:solidFill>
                <a:effectLst/>
                <a:cs typeface="Arial" panose="020B0604020202020204" pitchFamily="34" charset="0"/>
              </a:rPr>
              <a:t>C</a:t>
            </a:r>
            <a:r>
              <a:rPr kumimoji="0" lang="en-US" altLang="en-US" sz="1600" b="0" i="0" u="none" strike="noStrike" cap="none" normalizeH="0" baseline="-30000" dirty="0" smtClean="0">
                <a:ln>
                  <a:noFill/>
                </a:ln>
                <a:solidFill>
                  <a:srgbClr val="202122"/>
                </a:solidFill>
                <a:effectLst/>
                <a:cs typeface="Arial" panose="020B0604020202020204" pitchFamily="34" charset="0"/>
              </a:rPr>
              <a:t>2</a:t>
            </a:r>
            <a:r>
              <a:rPr kumimoji="0" lang="en-US" altLang="en-US" sz="1600" b="0" i="0" u="none" strike="noStrike" cap="none" normalizeH="0" baseline="0" dirty="0" smtClean="0">
                <a:ln>
                  <a:noFill/>
                </a:ln>
                <a:solidFill>
                  <a:srgbClr val="202122"/>
                </a:solidFill>
                <a:effectLst/>
                <a:cs typeface="Arial" panose="020B0604020202020204" pitchFamily="34" charset="0"/>
              </a:rPr>
              <a:t>).</a:t>
            </a:r>
          </a:p>
        </p:txBody>
      </p:sp>
      <p:sp>
        <p:nvSpPr>
          <p:cNvPr id="10" name="AutoShape 8" descr="C_{\text{total}}={\frac {C_{1}\cdot C_{2}}{C_{1}+C_{2}}}"/>
          <p:cNvSpPr>
            <a:spLocks noChangeAspect="1" noChangeArrowheads="1"/>
          </p:cNvSpPr>
          <p:nvPr/>
        </p:nvSpPr>
        <p:spPr bwMode="auto">
          <a:xfrm>
            <a:off x="-5497105" y="3425193"/>
            <a:ext cx="98244"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521473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93288"/>
            <a:ext cx="9601196" cy="588251"/>
          </a:xfrm>
        </p:spPr>
        <p:txBody>
          <a:bodyPr>
            <a:normAutofit fontScale="90000"/>
          </a:bodyPr>
          <a:lstStyle/>
          <a:p>
            <a:r>
              <a:rPr lang="en-IN" dirty="0" smtClean="0"/>
              <a:t>Advantages</a:t>
            </a:r>
            <a:endParaRPr lang="en-IN" dirty="0"/>
          </a:p>
        </p:txBody>
      </p:sp>
      <p:sp>
        <p:nvSpPr>
          <p:cNvPr id="3" name="Content Placeholder 2"/>
          <p:cNvSpPr>
            <a:spLocks noGrp="1"/>
          </p:cNvSpPr>
          <p:nvPr>
            <p:ph idx="1"/>
          </p:nvPr>
        </p:nvSpPr>
        <p:spPr>
          <a:xfrm>
            <a:off x="950495" y="1381539"/>
            <a:ext cx="9946102" cy="4139949"/>
          </a:xfrm>
        </p:spPr>
        <p:txBody>
          <a:bodyPr>
            <a:normAutofit/>
          </a:bodyPr>
          <a:lstStyle/>
          <a:p>
            <a:pPr marL="0" indent="0">
              <a:buNone/>
            </a:pPr>
            <a:r>
              <a:rPr lang="en-IN" dirty="0"/>
              <a:t/>
            </a:r>
            <a:br>
              <a:rPr lang="en-IN" dirty="0"/>
            </a:br>
            <a:r>
              <a:rPr lang="en-IN" dirty="0"/>
              <a:t>➨It offers high energy density and high power density compare to common capacitor.</a:t>
            </a:r>
            <a:r>
              <a:rPr lang="en-IN" dirty="0"/>
              <a:t/>
            </a:r>
            <a:br>
              <a:rPr lang="en-IN" dirty="0"/>
            </a:br>
            <a:r>
              <a:rPr lang="en-IN" dirty="0"/>
              <a:t>➨It offers high capacitance (From 1 mF to &gt;10,000F) .</a:t>
            </a:r>
            <a:r>
              <a:rPr lang="en-IN" dirty="0"/>
              <a:t/>
            </a:r>
            <a:br>
              <a:rPr lang="en-IN" dirty="0"/>
            </a:br>
            <a:r>
              <a:rPr lang="en-IN" dirty="0"/>
              <a:t>➨It offers fast charging ability.</a:t>
            </a:r>
            <a:r>
              <a:rPr lang="en-IN" dirty="0"/>
              <a:t/>
            </a:r>
            <a:br>
              <a:rPr lang="en-IN" dirty="0"/>
            </a:br>
            <a:r>
              <a:rPr lang="en-IN" dirty="0"/>
              <a:t>➨It offers superior low temperature performance (from -40</a:t>
            </a:r>
            <a:r>
              <a:rPr lang="en-IN" baseline="30000" dirty="0"/>
              <a:t>o</a:t>
            </a:r>
            <a:r>
              <a:rPr lang="en-IN" dirty="0"/>
              <a:t>C to 70</a:t>
            </a:r>
            <a:r>
              <a:rPr lang="en-IN" baseline="30000" dirty="0"/>
              <a:t>o</a:t>
            </a:r>
            <a:r>
              <a:rPr lang="en-IN" dirty="0"/>
              <a:t>C).</a:t>
            </a:r>
            <a:r>
              <a:rPr lang="en-IN" dirty="0"/>
              <a:t/>
            </a:r>
            <a:br>
              <a:rPr lang="en-IN" dirty="0"/>
            </a:br>
            <a:r>
              <a:rPr lang="en-IN" dirty="0"/>
              <a:t>➨It offers longer Service and long life (about 10 to 15 years compare to 5-10 years of Li-ion battery</a:t>
            </a:r>
            <a:r>
              <a:rPr lang="en-IN" dirty="0" smtClean="0"/>
              <a:t>). </a:t>
            </a:r>
            <a:r>
              <a:rPr lang="en-IN" dirty="0"/>
              <a:t>It </a:t>
            </a:r>
            <a:r>
              <a:rPr lang="en-IN" dirty="0" smtClean="0"/>
              <a:t>can </a:t>
            </a:r>
            <a:r>
              <a:rPr lang="en-IN" dirty="0"/>
              <a:t>be cycled millions of time.</a:t>
            </a:r>
            <a:r>
              <a:rPr lang="en-IN" dirty="0"/>
              <a:t/>
            </a:r>
            <a:br>
              <a:rPr lang="en-IN" dirty="0"/>
            </a:br>
            <a:r>
              <a:rPr lang="en-IN" dirty="0" smtClean="0"/>
              <a:t>➨It </a:t>
            </a:r>
            <a:r>
              <a:rPr lang="en-IN" dirty="0"/>
              <a:t>reduces size of the battery, its weight and consecutively cost.</a:t>
            </a:r>
            <a:r>
              <a:rPr lang="en-IN" dirty="0"/>
              <a:t/>
            </a:r>
            <a:br>
              <a:rPr lang="en-IN" dirty="0"/>
            </a:br>
            <a:r>
              <a:rPr lang="en-IN" dirty="0"/>
              <a:t>➨</a:t>
            </a:r>
            <a:r>
              <a:rPr lang="en-IN" dirty="0" err="1"/>
              <a:t>Supercapacitors</a:t>
            </a:r>
            <a:r>
              <a:rPr lang="en-IN" dirty="0"/>
              <a:t> meet environmental standards. Hence they are eco-friendly.</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387162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569942"/>
          </a:xfrm>
        </p:spPr>
        <p:txBody>
          <a:bodyPr>
            <a:normAutofit fontScale="90000"/>
          </a:bodyPr>
          <a:lstStyle/>
          <a:p>
            <a:r>
              <a:rPr lang="en-IN" dirty="0" smtClean="0"/>
              <a:t>Disadvantages </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a:t>
            </a:r>
            <a:r>
              <a:rPr lang="en-IN" dirty="0"/>
              <a:t>They have higher self discharge rate. This is considerably high compare to battery.</a:t>
            </a:r>
            <a:r>
              <a:rPr lang="en-IN" dirty="0"/>
              <a:t/>
            </a:r>
            <a:br>
              <a:rPr lang="en-IN" dirty="0"/>
            </a:br>
            <a:r>
              <a:rPr lang="en-IN" dirty="0" smtClean="0"/>
              <a:t>➨Amount </a:t>
            </a:r>
            <a:r>
              <a:rPr lang="en-IN" dirty="0"/>
              <a:t>of energy stored per unit weight is considerably lower compare to electrochemical battery. </a:t>
            </a:r>
            <a:endParaRPr lang="en-IN" dirty="0" smtClean="0"/>
          </a:p>
          <a:p>
            <a:pPr marL="0" indent="0">
              <a:buNone/>
            </a:pPr>
            <a:r>
              <a:rPr lang="en-IN" dirty="0" smtClean="0"/>
              <a:t>➨</a:t>
            </a:r>
            <a:r>
              <a:rPr lang="en-IN" dirty="0"/>
              <a:t>It can not be used in </a:t>
            </a:r>
            <a:r>
              <a:rPr lang="en-IN" dirty="0" smtClean="0"/>
              <a:t>higher </a:t>
            </a:r>
            <a:r>
              <a:rPr lang="en-IN" dirty="0"/>
              <a:t>frequency circuits.</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515135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272268"/>
            <a:ext cx="9601196" cy="1303867"/>
          </a:xfrm>
        </p:spPr>
        <p:txBody>
          <a:bodyPr/>
          <a:lstStyle/>
          <a:p>
            <a:r>
              <a:rPr lang="en-IN" dirty="0" smtClean="0"/>
              <a:t>Applications </a:t>
            </a:r>
            <a:endParaRPr lang="en-IN" dirty="0"/>
          </a:p>
        </p:txBody>
      </p:sp>
      <p:sp>
        <p:nvSpPr>
          <p:cNvPr id="3" name="Content Placeholder 2"/>
          <p:cNvSpPr>
            <a:spLocks noGrp="1"/>
          </p:cNvSpPr>
          <p:nvPr>
            <p:ph idx="1"/>
          </p:nvPr>
        </p:nvSpPr>
        <p:spPr>
          <a:xfrm>
            <a:off x="994612" y="1576135"/>
            <a:ext cx="10266946" cy="4283244"/>
          </a:xfrm>
        </p:spPr>
        <p:txBody>
          <a:bodyPr>
            <a:normAutofit fontScale="70000" lnSpcReduction="20000"/>
          </a:bodyPr>
          <a:lstStyle/>
          <a:p>
            <a:r>
              <a:rPr lang="en-IN" dirty="0" err="1"/>
              <a:t>Supercapacitors</a:t>
            </a:r>
            <a:r>
              <a:rPr lang="en-IN" dirty="0"/>
              <a:t> are used in applications requiring many rapid charge/discharge cycles, </a:t>
            </a:r>
            <a:r>
              <a:rPr lang="en-IN" dirty="0" smtClean="0"/>
              <a:t>where </a:t>
            </a:r>
            <a:r>
              <a:rPr lang="en-IN" dirty="0"/>
              <a:t>they are used for </a:t>
            </a:r>
            <a:r>
              <a:rPr lang="en-IN" dirty="0">
                <a:hlinkClick r:id="rId2" tooltip="Regenerative brake"/>
              </a:rPr>
              <a:t>regenerative braking</a:t>
            </a:r>
            <a:r>
              <a:rPr lang="en-IN" dirty="0"/>
              <a:t>, short-term energy storage, or burst-mode power </a:t>
            </a:r>
            <a:r>
              <a:rPr lang="en-IN" dirty="0" smtClean="0"/>
              <a:t>delivery.</a:t>
            </a:r>
          </a:p>
          <a:p>
            <a:pPr marL="0" indent="0">
              <a:buNone/>
            </a:pPr>
            <a:endParaRPr lang="en-IN" b="1" dirty="0" smtClean="0"/>
          </a:p>
          <a:p>
            <a:pPr marL="0" indent="0">
              <a:buNone/>
            </a:pPr>
            <a:endParaRPr lang="en-IN" b="1" dirty="0"/>
          </a:p>
          <a:p>
            <a:pPr marL="0" indent="0">
              <a:buNone/>
            </a:pPr>
            <a:r>
              <a:rPr lang="en-IN" b="1" dirty="0" err="1" smtClean="0"/>
              <a:t>Supercapacitors</a:t>
            </a:r>
            <a:r>
              <a:rPr lang="en-IN" b="1" dirty="0" smtClean="0"/>
              <a:t> </a:t>
            </a:r>
            <a:r>
              <a:rPr lang="en-IN" b="1" dirty="0"/>
              <a:t>are used in the following:</a:t>
            </a:r>
            <a:endParaRPr lang="en-IN" dirty="0"/>
          </a:p>
          <a:p>
            <a:r>
              <a:rPr lang="en-IN" dirty="0"/>
              <a:t>Electric cars</a:t>
            </a:r>
          </a:p>
          <a:p>
            <a:r>
              <a:rPr lang="en-IN" dirty="0"/>
              <a:t>Wind turbines</a:t>
            </a:r>
          </a:p>
          <a:p>
            <a:r>
              <a:rPr lang="en-IN" dirty="0"/>
              <a:t>Photographic flash</a:t>
            </a:r>
          </a:p>
          <a:p>
            <a:r>
              <a:rPr lang="en-IN" dirty="0"/>
              <a:t>Flywheel in machines</a:t>
            </a:r>
          </a:p>
          <a:p>
            <a:r>
              <a:rPr lang="en-IN" dirty="0"/>
              <a:t>MP3 players</a:t>
            </a:r>
          </a:p>
          <a:p>
            <a:r>
              <a:rPr lang="en-IN" dirty="0"/>
              <a:t>Regenerative braking in the automotive industry</a:t>
            </a:r>
          </a:p>
          <a:p>
            <a:r>
              <a:rPr lang="en-IN" dirty="0"/>
              <a:t>Static memories (SRAM)</a:t>
            </a:r>
          </a:p>
          <a:p>
            <a:r>
              <a:rPr lang="en-IN" dirty="0"/>
              <a:t>Industrial electrical motors</a:t>
            </a:r>
          </a:p>
          <a:p>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367523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6" y="-241005"/>
            <a:ext cx="6815669" cy="1515533"/>
          </a:xfrm>
        </p:spPr>
        <p:txBody>
          <a:bodyPr/>
          <a:lstStyle/>
          <a:p>
            <a:r>
              <a:rPr lang="en-IN" sz="3600" b="1" dirty="0"/>
              <a:t>ELECTRONIC MATERIALS AND DEVICES</a:t>
            </a:r>
          </a:p>
        </p:txBody>
      </p:sp>
      <p:sp>
        <p:nvSpPr>
          <p:cNvPr id="3" name="Subtitle 2"/>
          <p:cNvSpPr>
            <a:spLocks noGrp="1"/>
          </p:cNvSpPr>
          <p:nvPr>
            <p:ph type="subTitle" idx="1"/>
          </p:nvPr>
        </p:nvSpPr>
        <p:spPr>
          <a:xfrm>
            <a:off x="2331077" y="1584099"/>
            <a:ext cx="7534140" cy="3721997"/>
          </a:xfrm>
        </p:spPr>
        <p:txBody>
          <a:bodyPr>
            <a:normAutofit/>
          </a:bodyPr>
          <a:lstStyle/>
          <a:p>
            <a:r>
              <a:rPr lang="en-IN" sz="3600" b="1" dirty="0"/>
              <a:t>MODULE 7</a:t>
            </a:r>
          </a:p>
          <a:p>
            <a:r>
              <a:rPr lang="en-IN" sz="3600" b="1" dirty="0"/>
              <a:t>Other Electronic Materials </a:t>
            </a:r>
            <a:r>
              <a:rPr lang="en-IN" sz="3600" dirty="0"/>
              <a:t>	</a:t>
            </a:r>
          </a:p>
          <a:p>
            <a:r>
              <a:rPr lang="en-IN" sz="3600" b="1" dirty="0"/>
              <a:t>	</a:t>
            </a:r>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2619682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47281"/>
            <a:ext cx="9601196" cy="473181"/>
          </a:xfrm>
        </p:spPr>
        <p:txBody>
          <a:bodyPr>
            <a:normAutofit fontScale="90000"/>
          </a:bodyPr>
          <a:lstStyle/>
          <a:p>
            <a:r>
              <a:rPr lang="en-IN" dirty="0" smtClean="0"/>
              <a:t>Dielectrics &amp; Insulators</a:t>
            </a:r>
            <a:endParaRPr lang="en-IN" dirty="0"/>
          </a:p>
        </p:txBody>
      </p:sp>
      <p:sp>
        <p:nvSpPr>
          <p:cNvPr id="3" name="Content Placeholder 2"/>
          <p:cNvSpPr>
            <a:spLocks noGrp="1"/>
          </p:cNvSpPr>
          <p:nvPr>
            <p:ph idx="1"/>
          </p:nvPr>
        </p:nvSpPr>
        <p:spPr>
          <a:xfrm>
            <a:off x="948206" y="1217528"/>
            <a:ext cx="10295585" cy="4359023"/>
          </a:xfrm>
        </p:spPr>
        <p:txBody>
          <a:bodyPr>
            <a:normAutofit fontScale="92500"/>
          </a:bodyPr>
          <a:lstStyle/>
          <a:p>
            <a:pPr algn="just"/>
            <a:r>
              <a:rPr lang="en-IN" b="1" dirty="0">
                <a:solidFill>
                  <a:schemeClr val="tx1"/>
                </a:solidFill>
              </a:rPr>
              <a:t>Dielectrics, in general, can be described as materials that are very poor conductors of electric current. They </a:t>
            </a:r>
            <a:r>
              <a:rPr lang="en-IN" b="1" dirty="0" smtClean="0">
                <a:solidFill>
                  <a:schemeClr val="tx1"/>
                </a:solidFill>
              </a:rPr>
              <a:t>basically contain </a:t>
            </a:r>
            <a:r>
              <a:rPr lang="en-IN" b="1" dirty="0">
                <a:solidFill>
                  <a:schemeClr val="tx1"/>
                </a:solidFill>
              </a:rPr>
              <a:t>no free electron. </a:t>
            </a:r>
            <a:endParaRPr lang="en-IN" b="1" dirty="0" smtClean="0">
              <a:solidFill>
                <a:schemeClr val="tx1"/>
              </a:solidFill>
            </a:endParaRPr>
          </a:p>
          <a:p>
            <a:pPr algn="just"/>
            <a:r>
              <a:rPr lang="en-IN" b="1" dirty="0" smtClean="0">
                <a:solidFill>
                  <a:schemeClr val="tx1"/>
                </a:solidFill>
              </a:rPr>
              <a:t>Dielectrics </a:t>
            </a:r>
            <a:r>
              <a:rPr lang="en-IN" b="1" dirty="0">
                <a:solidFill>
                  <a:schemeClr val="tx1"/>
                </a:solidFill>
              </a:rPr>
              <a:t>can be easily polarized when an electric field is applied to it. </a:t>
            </a:r>
            <a:endParaRPr lang="en-IN" b="1" dirty="0" smtClean="0">
              <a:solidFill>
                <a:schemeClr val="tx1"/>
              </a:solidFill>
            </a:endParaRPr>
          </a:p>
          <a:p>
            <a:pPr algn="just"/>
            <a:r>
              <a:rPr lang="en-IN" b="1" dirty="0">
                <a:solidFill>
                  <a:schemeClr val="tx1"/>
                </a:solidFill>
              </a:rPr>
              <a:t>When dielectrics are placed in an electric field, practically no current flows in them because, unlike metals, they have no loosely bound, or free, electrons that may drift through the material. </a:t>
            </a:r>
            <a:endParaRPr lang="en-IN" b="1" dirty="0" smtClean="0">
              <a:solidFill>
                <a:schemeClr val="tx1"/>
              </a:solidFill>
            </a:endParaRPr>
          </a:p>
          <a:p>
            <a:pPr algn="just"/>
            <a:r>
              <a:rPr lang="en-IN" b="1" dirty="0" smtClean="0">
                <a:solidFill>
                  <a:schemeClr val="tx1"/>
                </a:solidFill>
              </a:rPr>
              <a:t>Instead</a:t>
            </a:r>
            <a:r>
              <a:rPr lang="en-IN" b="1" dirty="0">
                <a:solidFill>
                  <a:schemeClr val="tx1"/>
                </a:solidFill>
              </a:rPr>
              <a:t>, electric polarization occurs. The positive charges within the dielectric are displaced minutely in the direction of the electric field, and the negative charges are displaced minutely in the direction opposite to the electric field. </a:t>
            </a:r>
            <a:endParaRPr lang="en-IN" b="1" dirty="0" smtClean="0">
              <a:solidFill>
                <a:schemeClr val="tx1"/>
              </a:solidFill>
            </a:endParaRPr>
          </a:p>
          <a:p>
            <a:pPr algn="just"/>
            <a:r>
              <a:rPr lang="en-IN" b="1" dirty="0" smtClean="0">
                <a:solidFill>
                  <a:schemeClr val="tx1"/>
                </a:solidFill>
              </a:rPr>
              <a:t>This </a:t>
            </a:r>
            <a:r>
              <a:rPr lang="en-IN" b="1" dirty="0">
                <a:solidFill>
                  <a:schemeClr val="tx1"/>
                </a:solidFill>
              </a:rPr>
              <a:t>slight separation of charge, or polarization, reduces the electric field within the dielectric.</a:t>
            </a:r>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4224546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4640" y="934194"/>
            <a:ext cx="10334222" cy="3318936"/>
          </a:xfrm>
        </p:spPr>
        <p:txBody>
          <a:bodyPr/>
          <a:lstStyle/>
          <a:p>
            <a:pPr algn="just"/>
            <a:r>
              <a:rPr lang="en-IN" b="1" dirty="0"/>
              <a:t>A dielectric may be made up of polar or non-polar molecules. </a:t>
            </a:r>
            <a:endParaRPr lang="en-IN" b="1" dirty="0" smtClean="0"/>
          </a:p>
          <a:p>
            <a:pPr algn="just"/>
            <a:r>
              <a:rPr lang="en-IN" b="1" dirty="0" smtClean="0"/>
              <a:t>But </a:t>
            </a:r>
            <a:r>
              <a:rPr lang="en-IN" b="1" dirty="0"/>
              <a:t>the net effect of an external field is almost the same, i.e., the external field will compel the molecules to align their dipole moments along its own direction.</a:t>
            </a:r>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3076" name="Picture 4" descr="Dielectric Polarization"/>
          <p:cNvPicPr>
            <a:picLocks noChangeAspect="1" noChangeArrowheads="1"/>
          </p:cNvPicPr>
          <p:nvPr/>
        </p:nvPicPr>
        <p:blipFill rotWithShape="1">
          <a:blip r:embed="rId2">
            <a:extLst>
              <a:ext uri="{28A0092B-C50C-407E-A947-70E740481C1C}">
                <a14:useLocalDpi xmlns:a14="http://schemas.microsoft.com/office/drawing/2010/main" val="0"/>
              </a:ext>
            </a:extLst>
          </a:blip>
          <a:srcRect t="13054"/>
          <a:stretch/>
        </p:blipFill>
        <p:spPr bwMode="auto">
          <a:xfrm>
            <a:off x="4564103" y="2593662"/>
            <a:ext cx="5169329" cy="300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333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0551" y="702374"/>
            <a:ext cx="10256948" cy="4964330"/>
          </a:xfrm>
        </p:spPr>
        <p:txBody>
          <a:bodyPr>
            <a:normAutofit/>
          </a:bodyPr>
          <a:lstStyle/>
          <a:p>
            <a:pPr algn="just"/>
            <a:r>
              <a:rPr lang="en-IN" dirty="0"/>
              <a:t>Electric susceptibility gives the measure of how easily a dielectric material can be polarized when placed in an electric field</a:t>
            </a:r>
            <a:r>
              <a:rPr lang="en-IN" dirty="0" smtClean="0"/>
              <a:t>.</a:t>
            </a:r>
          </a:p>
          <a:p>
            <a:pPr marL="0" indent="0" algn="just">
              <a:buNone/>
            </a:pPr>
            <a:endParaRPr lang="en-IN" b="1" dirty="0" smtClean="0"/>
          </a:p>
          <a:p>
            <a:pPr marL="0" indent="0" algn="just">
              <a:buNone/>
            </a:pPr>
            <a:r>
              <a:rPr lang="en-IN" b="1" dirty="0" smtClean="0"/>
              <a:t>Properties </a:t>
            </a:r>
            <a:r>
              <a:rPr lang="en-IN" b="1" dirty="0"/>
              <a:t>of Dielectric Material</a:t>
            </a:r>
          </a:p>
          <a:p>
            <a:pPr algn="just"/>
            <a:r>
              <a:rPr lang="en-IN" dirty="0" smtClean="0"/>
              <a:t>The </a:t>
            </a:r>
            <a:r>
              <a:rPr lang="en-IN" dirty="0"/>
              <a:t>energy gap in the dielectric materials is very large.</a:t>
            </a:r>
          </a:p>
          <a:p>
            <a:pPr algn="just"/>
            <a:r>
              <a:rPr lang="en-IN" dirty="0"/>
              <a:t>The temperature coefficient of resistance is </a:t>
            </a:r>
            <a:r>
              <a:rPr lang="en-IN" dirty="0" smtClean="0"/>
              <a:t>negative. </a:t>
            </a:r>
            <a:endParaRPr lang="en-IN" dirty="0"/>
          </a:p>
          <a:p>
            <a:pPr algn="just"/>
            <a:r>
              <a:rPr lang="en-IN" dirty="0"/>
              <a:t>The dielectric materials have high resistivity.</a:t>
            </a:r>
          </a:p>
          <a:p>
            <a:pPr algn="just"/>
            <a:r>
              <a:rPr lang="en-IN" dirty="0"/>
              <a:t>The attraction between the electrons and the parent nucleus is very strong.</a:t>
            </a:r>
          </a:p>
          <a:p>
            <a:pPr algn="just"/>
            <a:r>
              <a:rPr lang="en-IN" dirty="0"/>
              <a:t>The electrical conductivity of these materials is very low as there are no free electrons to carry current.</a:t>
            </a:r>
          </a:p>
          <a:p>
            <a:pPr algn="just"/>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3180435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0703" y="934194"/>
            <a:ext cx="10256948" cy="3318936"/>
          </a:xfrm>
        </p:spPr>
        <p:txBody>
          <a:bodyPr>
            <a:normAutofit/>
          </a:bodyPr>
          <a:lstStyle/>
          <a:p>
            <a:pPr algn="just"/>
            <a:r>
              <a:rPr lang="en-IN" b="1" dirty="0"/>
              <a:t>Dielectrics are often confused with insulators. The insulator typically implies low electrical conductivity. However, the term dielectric is typically used to denote the material with superior </a:t>
            </a:r>
            <a:r>
              <a:rPr lang="en-IN" b="1" dirty="0" err="1"/>
              <a:t>polarisability</a:t>
            </a:r>
            <a:r>
              <a:rPr lang="en-IN" b="1" dirty="0"/>
              <a:t>. </a:t>
            </a:r>
            <a:endParaRPr lang="en-IN" b="1" dirty="0" smtClean="0"/>
          </a:p>
          <a:p>
            <a:pPr algn="just"/>
            <a:endParaRPr lang="en-IN" b="1" dirty="0"/>
          </a:p>
          <a:p>
            <a:pPr algn="just"/>
            <a:r>
              <a:rPr lang="en-IN" b="1" dirty="0" smtClean="0"/>
              <a:t>It </a:t>
            </a:r>
            <a:r>
              <a:rPr lang="en-IN" b="1" dirty="0"/>
              <a:t>is expressed numerically using relative permittivity. </a:t>
            </a:r>
            <a:endParaRPr lang="en-IN" b="1" dirty="0" smtClean="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3497233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60160"/>
            <a:ext cx="9601196" cy="383029"/>
          </a:xfrm>
        </p:spPr>
        <p:txBody>
          <a:bodyPr>
            <a:normAutofit fontScale="90000"/>
          </a:bodyPr>
          <a:lstStyle/>
          <a:p>
            <a:r>
              <a:rPr lang="en-IN" dirty="0" smtClean="0"/>
              <a:t>Ferroelectric &amp; Ferromagnetic Materials</a:t>
            </a:r>
            <a:endParaRPr lang="en-IN" dirty="0"/>
          </a:p>
        </p:txBody>
      </p:sp>
      <p:sp>
        <p:nvSpPr>
          <p:cNvPr id="3" name="Content Placeholder 2"/>
          <p:cNvSpPr>
            <a:spLocks noGrp="1"/>
          </p:cNvSpPr>
          <p:nvPr>
            <p:ph idx="1"/>
          </p:nvPr>
        </p:nvSpPr>
        <p:spPr>
          <a:xfrm>
            <a:off x="857519" y="1294801"/>
            <a:ext cx="10566042" cy="4565085"/>
          </a:xfrm>
        </p:spPr>
        <p:txBody>
          <a:bodyPr>
            <a:normAutofit/>
          </a:bodyPr>
          <a:lstStyle/>
          <a:p>
            <a:r>
              <a:rPr lang="en-IN" b="1" dirty="0"/>
              <a:t>Ferroelectric materials are materials that exhibit </a:t>
            </a:r>
            <a:r>
              <a:rPr lang="en-IN" b="1" dirty="0" err="1"/>
              <a:t>Ferroelectricity</a:t>
            </a:r>
            <a:r>
              <a:rPr lang="en-IN" b="1" dirty="0" smtClean="0"/>
              <a:t>.</a:t>
            </a:r>
          </a:p>
          <a:p>
            <a:r>
              <a:rPr lang="en-IN" b="1" dirty="0" err="1" smtClean="0"/>
              <a:t>Ferroelectricity</a:t>
            </a:r>
            <a:r>
              <a:rPr lang="en-IN" b="1" dirty="0" smtClean="0"/>
              <a:t> </a:t>
            </a:r>
            <a:r>
              <a:rPr lang="en-IN" b="1" dirty="0"/>
              <a:t>is the ability of the material to have a spontaneous electric polarization. </a:t>
            </a:r>
            <a:endParaRPr lang="en-IN" b="1" dirty="0" smtClean="0"/>
          </a:p>
          <a:p>
            <a:r>
              <a:rPr lang="en-IN" b="1" dirty="0" smtClean="0"/>
              <a:t>This </a:t>
            </a:r>
            <a:r>
              <a:rPr lang="en-IN" b="1" dirty="0"/>
              <a:t>polarization can be reversed by the application of an external electric field in the opposite </a:t>
            </a:r>
            <a:r>
              <a:rPr lang="en-IN" b="1" dirty="0" smtClean="0"/>
              <a:t>direction. </a:t>
            </a:r>
          </a:p>
          <a:p>
            <a:r>
              <a:rPr lang="en-IN" b="1" dirty="0" smtClean="0"/>
              <a:t>Ferroelectric </a:t>
            </a:r>
            <a:r>
              <a:rPr lang="en-IN" b="1" dirty="0"/>
              <a:t>materials have some similarities over ferromagnetic materials, </a:t>
            </a:r>
            <a:r>
              <a:rPr lang="en-IN" b="1" dirty="0" smtClean="0"/>
              <a:t>the </a:t>
            </a:r>
            <a:r>
              <a:rPr lang="en-IN" b="1" dirty="0"/>
              <a:t>hysteresis loop is almost the same for both materials.</a:t>
            </a:r>
          </a:p>
          <a:p>
            <a:r>
              <a:rPr lang="en-IN" b="1" dirty="0"/>
              <a:t>F</a:t>
            </a:r>
            <a:r>
              <a:rPr lang="en-IN" b="1" dirty="0" smtClean="0"/>
              <a:t>erromagnetism</a:t>
            </a:r>
            <a:r>
              <a:rPr lang="en-IN" b="1" dirty="0"/>
              <a:t>, </a:t>
            </a:r>
            <a:r>
              <a:rPr lang="en-IN" b="1" dirty="0" smtClean="0"/>
              <a:t>is a physical </a:t>
            </a:r>
            <a:r>
              <a:rPr lang="en-IN" b="1" dirty="0"/>
              <a:t>phenomenon in which certain electrically uncharged materials strongly attract others.</a:t>
            </a:r>
            <a:br>
              <a:rPr lang="en-IN" b="1" dirty="0"/>
            </a:br>
            <a:endParaRPr lang="en-IN" b="1"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4066304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4792" y="908435"/>
            <a:ext cx="10244069" cy="4500691"/>
          </a:xfrm>
        </p:spPr>
        <p:txBody>
          <a:bodyPr>
            <a:normAutofit/>
          </a:bodyPr>
          <a:lstStyle/>
          <a:p>
            <a:pPr algn="just"/>
            <a:r>
              <a:rPr lang="en-IN" dirty="0">
                <a:solidFill>
                  <a:schemeClr val="tx1"/>
                </a:solidFill>
              </a:rPr>
              <a:t>In contrast to other substances, ferromagnetic materials are magnetized easily, and in strong magnetic fields the magnetization approaches a definite limit called saturation. </a:t>
            </a:r>
            <a:endParaRPr lang="en-IN" dirty="0" smtClean="0">
              <a:solidFill>
                <a:schemeClr val="tx1"/>
              </a:solidFill>
            </a:endParaRPr>
          </a:p>
          <a:p>
            <a:pPr algn="just"/>
            <a:endParaRPr lang="en-IN" dirty="0">
              <a:solidFill>
                <a:schemeClr val="tx1"/>
              </a:solidFill>
            </a:endParaRPr>
          </a:p>
          <a:p>
            <a:pPr algn="just"/>
            <a:r>
              <a:rPr lang="en-IN" dirty="0" smtClean="0">
                <a:solidFill>
                  <a:schemeClr val="tx1"/>
                </a:solidFill>
              </a:rPr>
              <a:t>When </a:t>
            </a:r>
            <a:r>
              <a:rPr lang="en-IN" dirty="0">
                <a:solidFill>
                  <a:schemeClr val="tx1"/>
                </a:solidFill>
              </a:rPr>
              <a:t>a field is applied and then removed, the magnetization does not return to its original value—this phenomenon is referred to as </a:t>
            </a:r>
            <a:r>
              <a:rPr lang="en-IN" dirty="0" smtClean="0">
                <a:solidFill>
                  <a:schemeClr val="tx1"/>
                </a:solidFill>
              </a:rPr>
              <a:t>hysteresis.</a:t>
            </a:r>
            <a:r>
              <a:rPr lang="en-IN" dirty="0">
                <a:solidFill>
                  <a:schemeClr val="tx1"/>
                </a:solidFill>
              </a:rPr>
              <a:t> </a:t>
            </a:r>
            <a:endParaRPr lang="en-IN" dirty="0" smtClean="0">
              <a:solidFill>
                <a:schemeClr val="tx1"/>
              </a:solidFill>
            </a:endParaRPr>
          </a:p>
          <a:p>
            <a:pPr algn="just"/>
            <a:r>
              <a:rPr lang="en-IN" dirty="0">
                <a:solidFill>
                  <a:schemeClr val="tx1"/>
                </a:solidFill>
              </a:rPr>
              <a:t>Hysteresis occurs in a system that involves a magnetic field. Hysteresis is the common property of ferromagnetic substances. </a:t>
            </a:r>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3023811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6" name="Picture 5"/>
          <p:cNvPicPr>
            <a:picLocks noChangeAspect="1"/>
          </p:cNvPicPr>
          <p:nvPr/>
        </p:nvPicPr>
        <p:blipFill rotWithShape="1">
          <a:blip r:embed="rId2"/>
          <a:srcRect l="8909" r="14498"/>
          <a:stretch/>
        </p:blipFill>
        <p:spPr>
          <a:xfrm>
            <a:off x="2150772" y="835173"/>
            <a:ext cx="7353836" cy="4842998"/>
          </a:xfrm>
          <a:prstGeom prst="rect">
            <a:avLst/>
          </a:prstGeom>
        </p:spPr>
      </p:pic>
    </p:spTree>
    <p:extLst>
      <p:ext uri="{BB962C8B-B14F-4D97-AF65-F5344CB8AC3E}">
        <p14:creationId xmlns:p14="http://schemas.microsoft.com/office/powerpoint/2010/main" val="17238062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12657</TotalTime>
  <Words>833</Words>
  <Application>Microsoft Office PowerPoint</Application>
  <PresentationFormat>Widescreen</PresentationFormat>
  <Paragraphs>124</Paragraphs>
  <Slides>18</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Calibri</vt:lpstr>
      <vt:lpstr>Garamond</vt:lpstr>
      <vt:lpstr>Shruti</vt:lpstr>
      <vt:lpstr>Times New Roman</vt:lpstr>
      <vt:lpstr>Organic</vt:lpstr>
      <vt:lpstr>Bitmap Image</vt:lpstr>
      <vt:lpstr>ELECTRONIC MATERIALS AND DEVICES</vt:lpstr>
      <vt:lpstr>ELECTRONIC MATERIALS AND DEVICES</vt:lpstr>
      <vt:lpstr>Dielectrics &amp; Insulators</vt:lpstr>
      <vt:lpstr>PowerPoint Presentation</vt:lpstr>
      <vt:lpstr>PowerPoint Presentation</vt:lpstr>
      <vt:lpstr>PowerPoint Presentation</vt:lpstr>
      <vt:lpstr>Ferroelectric &amp; Ferromagnetic Materials</vt:lpstr>
      <vt:lpstr>PowerPoint Presentation</vt:lpstr>
      <vt:lpstr>PowerPoint Presentation</vt:lpstr>
      <vt:lpstr>PowerPoint Presentation</vt:lpstr>
      <vt:lpstr>Supercapacitors</vt:lpstr>
      <vt:lpstr>Construction</vt:lpstr>
      <vt:lpstr>Super capacitors – Charging </vt:lpstr>
      <vt:lpstr>Discharging of Supercapacitors</vt:lpstr>
      <vt:lpstr>Capacitance Distribution </vt:lpstr>
      <vt:lpstr>Advantages</vt:lpstr>
      <vt:lpstr>Disadvantages </vt:lpstr>
      <vt:lpstr>Applications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MATERIALS AND DEVICES</dc:title>
  <dc:creator>HP</dc:creator>
  <cp:lastModifiedBy>HP</cp:lastModifiedBy>
  <cp:revision>213</cp:revision>
  <dcterms:created xsi:type="dcterms:W3CDTF">2022-02-09T19:41:17Z</dcterms:created>
  <dcterms:modified xsi:type="dcterms:W3CDTF">2023-06-27T04:47:52Z</dcterms:modified>
</cp:coreProperties>
</file>