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7"/>
  </p:notesMasterIdLst>
  <p:handoutMasterIdLst>
    <p:handoutMasterId r:id="rId88"/>
  </p:handoutMasterIdLst>
  <p:sldIdLst>
    <p:sldId id="347" r:id="rId5"/>
    <p:sldId id="416" r:id="rId6"/>
    <p:sldId id="402" r:id="rId7"/>
    <p:sldId id="348" r:id="rId8"/>
    <p:sldId id="353" r:id="rId9"/>
    <p:sldId id="407" r:id="rId10"/>
    <p:sldId id="408" r:id="rId11"/>
    <p:sldId id="418" r:id="rId12"/>
    <p:sldId id="419" r:id="rId13"/>
    <p:sldId id="349" r:id="rId14"/>
    <p:sldId id="409" r:id="rId15"/>
    <p:sldId id="410" r:id="rId16"/>
    <p:sldId id="352" r:id="rId17"/>
    <p:sldId id="406" r:id="rId18"/>
    <p:sldId id="350" r:id="rId19"/>
    <p:sldId id="411" r:id="rId20"/>
    <p:sldId id="420" r:id="rId21"/>
    <p:sldId id="421" r:id="rId22"/>
    <p:sldId id="422" r:id="rId23"/>
    <p:sldId id="423" r:id="rId24"/>
    <p:sldId id="424" r:id="rId25"/>
    <p:sldId id="428" r:id="rId26"/>
    <p:sldId id="429" r:id="rId27"/>
    <p:sldId id="431" r:id="rId28"/>
    <p:sldId id="426" r:id="rId29"/>
    <p:sldId id="427" r:id="rId30"/>
    <p:sldId id="413" r:id="rId31"/>
    <p:sldId id="370" r:id="rId32"/>
    <p:sldId id="412" r:id="rId33"/>
    <p:sldId id="371" r:id="rId34"/>
    <p:sldId id="372" r:id="rId35"/>
    <p:sldId id="414" r:id="rId36"/>
    <p:sldId id="430" r:id="rId37"/>
    <p:sldId id="415" r:id="rId38"/>
    <p:sldId id="373" r:id="rId39"/>
    <p:sldId id="403" r:id="rId40"/>
    <p:sldId id="375" r:id="rId41"/>
    <p:sldId id="376" r:id="rId42"/>
    <p:sldId id="377" r:id="rId43"/>
    <p:sldId id="378" r:id="rId44"/>
    <p:sldId id="379" r:id="rId45"/>
    <p:sldId id="432" r:id="rId46"/>
    <p:sldId id="433" r:id="rId47"/>
    <p:sldId id="380" r:id="rId48"/>
    <p:sldId id="381" r:id="rId49"/>
    <p:sldId id="382" r:id="rId50"/>
    <p:sldId id="383" r:id="rId51"/>
    <p:sldId id="384" r:id="rId52"/>
    <p:sldId id="385" r:id="rId53"/>
    <p:sldId id="386" r:id="rId54"/>
    <p:sldId id="440" r:id="rId55"/>
    <p:sldId id="441" r:id="rId56"/>
    <p:sldId id="438" r:id="rId57"/>
    <p:sldId id="442" r:id="rId58"/>
    <p:sldId id="439" r:id="rId59"/>
    <p:sldId id="443" r:id="rId60"/>
    <p:sldId id="444" r:id="rId61"/>
    <p:sldId id="445" r:id="rId62"/>
    <p:sldId id="446" r:id="rId63"/>
    <p:sldId id="387" r:id="rId64"/>
    <p:sldId id="389" r:id="rId65"/>
    <p:sldId id="447" r:id="rId66"/>
    <p:sldId id="448" r:id="rId67"/>
    <p:sldId id="449" r:id="rId68"/>
    <p:sldId id="391" r:id="rId69"/>
    <p:sldId id="450" r:id="rId70"/>
    <p:sldId id="451" r:id="rId71"/>
    <p:sldId id="452" r:id="rId72"/>
    <p:sldId id="453" r:id="rId73"/>
    <p:sldId id="454" r:id="rId74"/>
    <p:sldId id="455" r:id="rId75"/>
    <p:sldId id="460" r:id="rId76"/>
    <p:sldId id="401" r:id="rId77"/>
    <p:sldId id="365" r:id="rId78"/>
    <p:sldId id="364" r:id="rId79"/>
    <p:sldId id="366" r:id="rId80"/>
    <p:sldId id="367" r:id="rId81"/>
    <p:sldId id="456" r:id="rId82"/>
    <p:sldId id="457" r:id="rId83"/>
    <p:sldId id="458" r:id="rId84"/>
    <p:sldId id="459" r:id="rId85"/>
    <p:sldId id="461" r:id="rId8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6DDC1"/>
    <a:srgbClr val="003399"/>
    <a:srgbClr val="FF9900"/>
    <a:srgbClr val="CC0000"/>
    <a:srgbClr val="006600"/>
    <a:srgbClr val="0000FF"/>
    <a:srgbClr val="00808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3ABE94-12AB-4D0A-9647-1F2F085CA2D4}" v="1" dt="2023-09-12T18:52:50.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8" autoAdjust="0"/>
    <p:restoredTop sz="94624" autoAdjust="0"/>
  </p:normalViewPr>
  <p:slideViewPr>
    <p:cSldViewPr snapToGrid="0">
      <p:cViewPr varScale="1">
        <p:scale>
          <a:sx n="70" d="100"/>
          <a:sy n="70" d="100"/>
        </p:scale>
        <p:origin x="-1428" y="-9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S Dakshini" userId="S::ms.sdakshini2022@vitstudent.ac.in::a0701078-2a0b-44e3-8ff5-1711255ba1c1" providerId="AD" clId="Web-{DA3ABE94-12AB-4D0A-9647-1F2F085CA2D4}"/>
    <pc:docChg chg="modSld">
      <pc:chgData name="Ms S Dakshini" userId="S::ms.sdakshini2022@vitstudent.ac.in::a0701078-2a0b-44e3-8ff5-1711255ba1c1" providerId="AD" clId="Web-{DA3ABE94-12AB-4D0A-9647-1F2F085CA2D4}" dt="2023-09-12T18:52:50.020" v="0" actId="1076"/>
      <pc:docMkLst>
        <pc:docMk/>
      </pc:docMkLst>
      <pc:sldChg chg="modSp">
        <pc:chgData name="Ms S Dakshini" userId="S::ms.sdakshini2022@vitstudent.ac.in::a0701078-2a0b-44e3-8ff5-1711255ba1c1" providerId="AD" clId="Web-{DA3ABE94-12AB-4D0A-9647-1F2F085CA2D4}" dt="2023-09-12T18:52:50.020" v="0" actId="1076"/>
        <pc:sldMkLst>
          <pc:docMk/>
          <pc:sldMk cId="0" sldId="440"/>
        </pc:sldMkLst>
        <pc:picChg chg="mod">
          <ac:chgData name="Ms S Dakshini" userId="S::ms.sdakshini2022@vitstudent.ac.in::a0701078-2a0b-44e3-8ff5-1711255ba1c1" providerId="AD" clId="Web-{DA3ABE94-12AB-4D0A-9647-1F2F085CA2D4}" dt="2023-09-12T18:52:50.020" v="0" actId="1076"/>
          <ac:picMkLst>
            <pc:docMk/>
            <pc:sldMk cId="0" sldId="440"/>
            <ac:picMk id="54277" creationId="{3A30DF9D-F170-E7FB-FD37-8298F0EAFC09}"/>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Sheet1!$A$1</c:f>
              <c:strCache>
                <c:ptCount val="1"/>
                <c:pt idx="0">
                  <c:v>n</c:v>
                </c:pt>
              </c:strCache>
            </c:strRef>
          </c:tx>
          <c:val>
            <c:numRef>
              <c:f>Sheet1!$A$2:$A$8</c:f>
              <c:numCache>
                <c:formatCode>General</c:formatCode>
                <c:ptCount val="7"/>
                <c:pt idx="0">
                  <c:v>1</c:v>
                </c:pt>
                <c:pt idx="1">
                  <c:v>2</c:v>
                </c:pt>
                <c:pt idx="2">
                  <c:v>3</c:v>
                </c:pt>
                <c:pt idx="3">
                  <c:v>4</c:v>
                </c:pt>
                <c:pt idx="4">
                  <c:v>8</c:v>
                </c:pt>
                <c:pt idx="5">
                  <c:v>16</c:v>
                </c:pt>
                <c:pt idx="6">
                  <c:v>32</c:v>
                </c:pt>
              </c:numCache>
            </c:numRef>
          </c:val>
          <c:smooth val="0"/>
          <c:extLst>
            <c:ext xmlns:c16="http://schemas.microsoft.com/office/drawing/2014/chart" uri="{C3380CC4-5D6E-409C-BE32-E72D297353CC}">
              <c16:uniqueId val="{00000000-8428-4354-BF43-53A07D2648C4}"/>
            </c:ext>
          </c:extLst>
        </c:ser>
        <c:ser>
          <c:idx val="1"/>
          <c:order val="1"/>
          <c:tx>
            <c:strRef>
              <c:f>Sheet1!$B$1</c:f>
              <c:strCache>
                <c:ptCount val="1"/>
                <c:pt idx="0">
                  <c:v>log2n</c:v>
                </c:pt>
              </c:strCache>
            </c:strRef>
          </c:tx>
          <c:val>
            <c:numRef>
              <c:f>Sheet1!$B$2:$B$8</c:f>
              <c:numCache>
                <c:formatCode>General</c:formatCode>
                <c:ptCount val="7"/>
                <c:pt idx="0">
                  <c:v>0</c:v>
                </c:pt>
                <c:pt idx="1">
                  <c:v>1</c:v>
                </c:pt>
                <c:pt idx="2">
                  <c:v>1.5849629999999999</c:v>
                </c:pt>
                <c:pt idx="3">
                  <c:v>2</c:v>
                </c:pt>
                <c:pt idx="4">
                  <c:v>3</c:v>
                </c:pt>
                <c:pt idx="5">
                  <c:v>4</c:v>
                </c:pt>
                <c:pt idx="6">
                  <c:v>5</c:v>
                </c:pt>
              </c:numCache>
            </c:numRef>
          </c:val>
          <c:smooth val="0"/>
          <c:extLst>
            <c:ext xmlns:c16="http://schemas.microsoft.com/office/drawing/2014/chart" uri="{C3380CC4-5D6E-409C-BE32-E72D297353CC}">
              <c16:uniqueId val="{00000001-8428-4354-BF43-53A07D2648C4}"/>
            </c:ext>
          </c:extLst>
        </c:ser>
        <c:ser>
          <c:idx val="2"/>
          <c:order val="2"/>
          <c:tx>
            <c:strRef>
              <c:f>Sheet1!$C$1</c:f>
              <c:strCache>
                <c:ptCount val="1"/>
                <c:pt idx="0">
                  <c:v>nlogn </c:v>
                </c:pt>
              </c:strCache>
            </c:strRef>
          </c:tx>
          <c:val>
            <c:numRef>
              <c:f>Sheet1!$C$2:$C$8</c:f>
              <c:numCache>
                <c:formatCode>General</c:formatCode>
                <c:ptCount val="7"/>
                <c:pt idx="0">
                  <c:v>0</c:v>
                </c:pt>
                <c:pt idx="1">
                  <c:v>2</c:v>
                </c:pt>
                <c:pt idx="2">
                  <c:v>4.7548879999999754</c:v>
                </c:pt>
                <c:pt idx="3">
                  <c:v>8</c:v>
                </c:pt>
                <c:pt idx="4">
                  <c:v>11.609640000000002</c:v>
                </c:pt>
                <c:pt idx="5">
                  <c:v>15.509780000000006</c:v>
                </c:pt>
                <c:pt idx="6">
                  <c:v>19.651479999999999</c:v>
                </c:pt>
              </c:numCache>
            </c:numRef>
          </c:val>
          <c:smooth val="0"/>
          <c:extLst>
            <c:ext xmlns:c16="http://schemas.microsoft.com/office/drawing/2014/chart" uri="{C3380CC4-5D6E-409C-BE32-E72D297353CC}">
              <c16:uniqueId val="{00000002-8428-4354-BF43-53A07D2648C4}"/>
            </c:ext>
          </c:extLst>
        </c:ser>
        <c:ser>
          <c:idx val="3"/>
          <c:order val="3"/>
          <c:tx>
            <c:strRef>
              <c:f>Sheet1!$D$1</c:f>
              <c:strCache>
                <c:ptCount val="1"/>
                <c:pt idx="0">
                  <c:v>n2 </c:v>
                </c:pt>
              </c:strCache>
            </c:strRef>
          </c:tx>
          <c:val>
            <c:numRef>
              <c:f>Sheet1!$D$2:$D$8</c:f>
              <c:numCache>
                <c:formatCode>General</c:formatCode>
                <c:ptCount val="7"/>
                <c:pt idx="0">
                  <c:v>1</c:v>
                </c:pt>
                <c:pt idx="1">
                  <c:v>4</c:v>
                </c:pt>
                <c:pt idx="2">
                  <c:v>9</c:v>
                </c:pt>
                <c:pt idx="3">
                  <c:v>16</c:v>
                </c:pt>
                <c:pt idx="4">
                  <c:v>25</c:v>
                </c:pt>
                <c:pt idx="5">
                  <c:v>36</c:v>
                </c:pt>
                <c:pt idx="6">
                  <c:v>49</c:v>
                </c:pt>
              </c:numCache>
            </c:numRef>
          </c:val>
          <c:smooth val="0"/>
          <c:extLst>
            <c:ext xmlns:c16="http://schemas.microsoft.com/office/drawing/2014/chart" uri="{C3380CC4-5D6E-409C-BE32-E72D297353CC}">
              <c16:uniqueId val="{00000003-8428-4354-BF43-53A07D2648C4}"/>
            </c:ext>
          </c:extLst>
        </c:ser>
        <c:ser>
          <c:idx val="4"/>
          <c:order val="4"/>
          <c:tx>
            <c:strRef>
              <c:f>Sheet1!$E$1</c:f>
              <c:strCache>
                <c:ptCount val="1"/>
                <c:pt idx="0">
                  <c:v>n3 </c:v>
                </c:pt>
              </c:strCache>
            </c:strRef>
          </c:tx>
          <c:val>
            <c:numRef>
              <c:f>Sheet1!$E$2:$E$8</c:f>
              <c:numCache>
                <c:formatCode>General</c:formatCode>
                <c:ptCount val="7"/>
                <c:pt idx="0">
                  <c:v>1</c:v>
                </c:pt>
                <c:pt idx="1">
                  <c:v>8</c:v>
                </c:pt>
                <c:pt idx="2">
                  <c:v>27</c:v>
                </c:pt>
                <c:pt idx="3">
                  <c:v>64</c:v>
                </c:pt>
                <c:pt idx="4">
                  <c:v>125</c:v>
                </c:pt>
                <c:pt idx="5">
                  <c:v>216</c:v>
                </c:pt>
                <c:pt idx="6">
                  <c:v>343</c:v>
                </c:pt>
              </c:numCache>
            </c:numRef>
          </c:val>
          <c:smooth val="0"/>
          <c:extLst>
            <c:ext xmlns:c16="http://schemas.microsoft.com/office/drawing/2014/chart" uri="{C3380CC4-5D6E-409C-BE32-E72D297353CC}">
              <c16:uniqueId val="{00000004-8428-4354-BF43-53A07D2648C4}"/>
            </c:ext>
          </c:extLst>
        </c:ser>
        <c:ser>
          <c:idx val="5"/>
          <c:order val="5"/>
          <c:tx>
            <c:strRef>
              <c:f>Sheet1!$F$1</c:f>
              <c:strCache>
                <c:ptCount val="1"/>
                <c:pt idx="0">
                  <c:v>2n </c:v>
                </c:pt>
              </c:strCache>
            </c:strRef>
          </c:tx>
          <c:val>
            <c:numRef>
              <c:f>Sheet1!$F$2:$F$8</c:f>
              <c:numCache>
                <c:formatCode>General</c:formatCode>
                <c:ptCount val="7"/>
                <c:pt idx="0">
                  <c:v>2</c:v>
                </c:pt>
                <c:pt idx="1">
                  <c:v>4</c:v>
                </c:pt>
                <c:pt idx="2">
                  <c:v>8</c:v>
                </c:pt>
                <c:pt idx="3">
                  <c:v>16</c:v>
                </c:pt>
                <c:pt idx="4">
                  <c:v>32</c:v>
                </c:pt>
                <c:pt idx="5">
                  <c:v>64</c:v>
                </c:pt>
                <c:pt idx="6">
                  <c:v>128</c:v>
                </c:pt>
              </c:numCache>
            </c:numRef>
          </c:val>
          <c:smooth val="0"/>
          <c:extLst>
            <c:ext xmlns:c16="http://schemas.microsoft.com/office/drawing/2014/chart" uri="{C3380CC4-5D6E-409C-BE32-E72D297353CC}">
              <c16:uniqueId val="{00000005-8428-4354-BF43-53A07D2648C4}"/>
            </c:ext>
          </c:extLst>
        </c:ser>
        <c:dLbls>
          <c:showLegendKey val="0"/>
          <c:showVal val="0"/>
          <c:showCatName val="0"/>
          <c:showSerName val="0"/>
          <c:showPercent val="0"/>
          <c:showBubbleSize val="0"/>
        </c:dLbls>
        <c:marker val="1"/>
        <c:smooth val="0"/>
        <c:axId val="399001856"/>
        <c:axId val="399024128"/>
      </c:lineChart>
      <c:catAx>
        <c:axId val="399001856"/>
        <c:scaling>
          <c:orientation val="minMax"/>
        </c:scaling>
        <c:delete val="0"/>
        <c:axPos val="b"/>
        <c:majorTickMark val="out"/>
        <c:minorTickMark val="none"/>
        <c:tickLblPos val="nextTo"/>
        <c:crossAx val="399024128"/>
        <c:crosses val="autoZero"/>
        <c:auto val="1"/>
        <c:lblAlgn val="ctr"/>
        <c:lblOffset val="100"/>
        <c:noMultiLvlLbl val="0"/>
      </c:catAx>
      <c:valAx>
        <c:axId val="399024128"/>
        <c:scaling>
          <c:orientation val="minMax"/>
          <c:max val="50"/>
        </c:scaling>
        <c:delete val="0"/>
        <c:axPos val="l"/>
        <c:majorGridlines/>
        <c:numFmt formatCode="General" sourceLinked="1"/>
        <c:majorTickMark val="out"/>
        <c:minorTickMark val="none"/>
        <c:tickLblPos val="nextTo"/>
        <c:crossAx val="399001856"/>
        <c:crosses val="autoZero"/>
        <c:crossBetween val="between"/>
      </c:valAx>
    </c:plotArea>
    <c:legend>
      <c:legendPos val="r"/>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9F7B8AD3-B093-F7E4-6D48-6627BA09303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196611" name="Rectangle 3">
            <a:extLst>
              <a:ext uri="{FF2B5EF4-FFF2-40B4-BE49-F238E27FC236}">
                <a16:creationId xmlns:a16="http://schemas.microsoft.com/office/drawing/2014/main" id="{BC223F35-A4BB-9539-A87E-D88FEE720252}"/>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196612" name="Rectangle 4">
            <a:extLst>
              <a:ext uri="{FF2B5EF4-FFF2-40B4-BE49-F238E27FC236}">
                <a16:creationId xmlns:a16="http://schemas.microsoft.com/office/drawing/2014/main" id="{159B7FF5-48EC-07CF-AD98-36CED16CAA55}"/>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196613" name="Rectangle 5">
            <a:extLst>
              <a:ext uri="{FF2B5EF4-FFF2-40B4-BE49-F238E27FC236}">
                <a16:creationId xmlns:a16="http://schemas.microsoft.com/office/drawing/2014/main" id="{104B930B-AAEE-4C6D-6F4E-CA16B30DAC45}"/>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9FEA076C-642D-461A-AF19-B22819C4173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5DAED9-1AEE-10C8-2AF5-0F2A4028D132}"/>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cs typeface="+mn-cs"/>
              </a:defRPr>
            </a:lvl1pPr>
          </a:lstStyle>
          <a:p>
            <a:pPr>
              <a:defRPr/>
            </a:pPr>
            <a:endParaRPr lang="en-US"/>
          </a:p>
        </p:txBody>
      </p:sp>
      <p:sp>
        <p:nvSpPr>
          <p:cNvPr id="4099" name="Rectangle 3">
            <a:extLst>
              <a:ext uri="{FF2B5EF4-FFF2-40B4-BE49-F238E27FC236}">
                <a16:creationId xmlns:a16="http://schemas.microsoft.com/office/drawing/2014/main" id="{B78EF4FF-2390-56AF-0E6B-B7150245F154}"/>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cs typeface="+mn-cs"/>
              </a:defRPr>
            </a:lvl1pPr>
          </a:lstStyle>
          <a:p>
            <a:pPr>
              <a:defRPr/>
            </a:pPr>
            <a:endParaRPr lang="en-US"/>
          </a:p>
        </p:txBody>
      </p:sp>
      <p:sp>
        <p:nvSpPr>
          <p:cNvPr id="87044" name="Rectangle 4">
            <a:extLst>
              <a:ext uri="{FF2B5EF4-FFF2-40B4-BE49-F238E27FC236}">
                <a16:creationId xmlns:a16="http://schemas.microsoft.com/office/drawing/2014/main" id="{E2E88906-05A0-347C-6CA4-B19CA4296C82}"/>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B2EE44E-324F-64ED-1C8F-BA320CEDCFD5}"/>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A891CC6B-9BD6-9F80-4871-1BE7786FBD77}"/>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cs typeface="+mn-cs"/>
              </a:defRPr>
            </a:lvl1pPr>
          </a:lstStyle>
          <a:p>
            <a:pPr>
              <a:defRPr/>
            </a:pPr>
            <a:endParaRPr lang="en-US"/>
          </a:p>
        </p:txBody>
      </p:sp>
      <p:sp>
        <p:nvSpPr>
          <p:cNvPr id="4103" name="Rectangle 7">
            <a:extLst>
              <a:ext uri="{FF2B5EF4-FFF2-40B4-BE49-F238E27FC236}">
                <a16:creationId xmlns:a16="http://schemas.microsoft.com/office/drawing/2014/main" id="{33B1D924-FA37-A7E1-0A74-2C2B44C0A06D}"/>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208E1725-CEEA-4A8B-9D5F-5AF13119AA5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7376EE2-CF2F-F3AC-D0CD-9FFACB7BD216}"/>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3B24A0-68C3-4C75-93B4-277102B67704}" type="slidenum">
              <a:rPr lang="en-US" altLang="en-US"/>
              <a:pPr eaLnBrk="1" hangingPunct="1"/>
              <a:t>8</a:t>
            </a:fld>
            <a:endParaRPr lang="en-US" altLang="en-US"/>
          </a:p>
        </p:txBody>
      </p:sp>
      <p:sp>
        <p:nvSpPr>
          <p:cNvPr id="88067" name="Rectangle 2">
            <a:extLst>
              <a:ext uri="{FF2B5EF4-FFF2-40B4-BE49-F238E27FC236}">
                <a16:creationId xmlns:a16="http://schemas.microsoft.com/office/drawing/2014/main" id="{D5FF5A26-9F0D-94AB-D3D6-824E7371416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A4F9C01B-67A2-A78D-3FC6-08D07168B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6466017-8393-5F57-638F-1F7EB6D760E5}"/>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7C6140-1D05-4BAD-B4FF-6F33CF91223A}" type="slidenum">
              <a:rPr lang="en-US" altLang="en-US"/>
              <a:pPr eaLnBrk="1" hangingPunct="1"/>
              <a:t>9</a:t>
            </a:fld>
            <a:endParaRPr lang="en-US" altLang="en-US"/>
          </a:p>
        </p:txBody>
      </p:sp>
      <p:sp>
        <p:nvSpPr>
          <p:cNvPr id="89091" name="Rectangle 2">
            <a:extLst>
              <a:ext uri="{FF2B5EF4-FFF2-40B4-BE49-F238E27FC236}">
                <a16:creationId xmlns:a16="http://schemas.microsoft.com/office/drawing/2014/main" id="{18087C4E-9928-7789-C66A-F61C1618E209}"/>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7E85A82-691F-366F-54B3-74D2FBB6A8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1A329B0F-A226-6DEF-47AF-D33CA8065E2D}"/>
              </a:ext>
            </a:extLst>
          </p:cNvPr>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charset="0"/>
              <a:cs typeface="+mn-cs"/>
            </a:endParaRPr>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 name="Date Placeholder 2">
            <a:extLst>
              <a:ext uri="{FF2B5EF4-FFF2-40B4-BE49-F238E27FC236}">
                <a16:creationId xmlns:a16="http://schemas.microsoft.com/office/drawing/2014/main" id="{7091F5F6-4D87-E412-C195-C8CF2FF35FAF}"/>
              </a:ext>
            </a:extLst>
          </p:cNvPr>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4" name="Footer Placeholder 5">
            <a:extLst>
              <a:ext uri="{FF2B5EF4-FFF2-40B4-BE49-F238E27FC236}">
                <a16:creationId xmlns:a16="http://schemas.microsoft.com/office/drawing/2014/main" id="{1479927F-8A03-3AB0-B595-1FB3CD041E72}"/>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r>
              <a:rPr lang="en-US"/>
              <a:t>CS 477/677 - Lecture 2</a:t>
            </a:r>
          </a:p>
        </p:txBody>
      </p:sp>
      <p:sp>
        <p:nvSpPr>
          <p:cNvPr id="5" name="Slide Number Placeholder 4">
            <a:extLst>
              <a:ext uri="{FF2B5EF4-FFF2-40B4-BE49-F238E27FC236}">
                <a16:creationId xmlns:a16="http://schemas.microsoft.com/office/drawing/2014/main" id="{D2044C68-484D-AD45-61E2-E5BF7722A42C}"/>
              </a:ext>
            </a:extLst>
          </p:cNvPr>
          <p:cNvSpPr>
            <a:spLocks noGrp="1" noChangeArrowheads="1"/>
          </p:cNvSpPr>
          <p:nvPr>
            <p:ph type="sldNum" sz="quarter" idx="12"/>
          </p:nvPr>
        </p:nvSpPr>
        <p:spPr>
          <a:xfrm>
            <a:off x="6553200" y="6245225"/>
            <a:ext cx="2133600" cy="476250"/>
          </a:xfrm>
        </p:spPr>
        <p:txBody>
          <a:bodyPr/>
          <a:lstStyle>
            <a:lvl1pPr>
              <a:defRPr/>
            </a:lvl1pPr>
          </a:lstStyle>
          <a:p>
            <a:fld id="{312DB44A-4F83-4858-8868-30D03CC2C458}" type="slidenum">
              <a:rPr lang="en-US" altLang="en-US"/>
              <a:pPr/>
              <a:t>‹#›</a:t>
            </a:fld>
            <a:endParaRPr lang="en-US" altLang="en-US"/>
          </a:p>
        </p:txBody>
      </p:sp>
    </p:spTree>
    <p:extLst>
      <p:ext uri="{BB962C8B-B14F-4D97-AF65-F5344CB8AC3E}">
        <p14:creationId xmlns:p14="http://schemas.microsoft.com/office/powerpoint/2010/main" val="311465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7B99D3-4B0F-FC52-759A-0801B7C3DF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9B411C3-5DCC-46A8-6BBB-22AAB2EFC92A}"/>
              </a:ext>
            </a:extLst>
          </p:cNvPr>
          <p:cNvSpPr>
            <a:spLocks noGrp="1" noChangeArrowheads="1"/>
          </p:cNvSpPr>
          <p:nvPr>
            <p:ph type="sldNum" sz="quarter" idx="11"/>
          </p:nvPr>
        </p:nvSpPr>
        <p:spPr>
          <a:ln/>
        </p:spPr>
        <p:txBody>
          <a:bodyPr/>
          <a:lstStyle>
            <a:lvl1pPr>
              <a:defRPr/>
            </a:lvl1pPr>
          </a:lstStyle>
          <a:p>
            <a:fld id="{80474A0D-127D-4297-9BF9-4B10B6B613E4}" type="slidenum">
              <a:rPr lang="en-US" altLang="en-US"/>
              <a:pPr/>
              <a:t>‹#›</a:t>
            </a:fld>
            <a:endParaRPr lang="en-US" altLang="en-US"/>
          </a:p>
        </p:txBody>
      </p:sp>
    </p:spTree>
    <p:extLst>
      <p:ext uri="{BB962C8B-B14F-4D97-AF65-F5344CB8AC3E}">
        <p14:creationId xmlns:p14="http://schemas.microsoft.com/office/powerpoint/2010/main" val="71506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241854-E964-1A23-C150-A8AA6CDE7B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D830411-C184-DDEA-814D-656877B9102F}"/>
              </a:ext>
            </a:extLst>
          </p:cNvPr>
          <p:cNvSpPr>
            <a:spLocks noGrp="1" noChangeArrowheads="1"/>
          </p:cNvSpPr>
          <p:nvPr>
            <p:ph type="sldNum" sz="quarter" idx="11"/>
          </p:nvPr>
        </p:nvSpPr>
        <p:spPr>
          <a:ln/>
        </p:spPr>
        <p:txBody>
          <a:bodyPr/>
          <a:lstStyle>
            <a:lvl1pPr>
              <a:defRPr/>
            </a:lvl1pPr>
          </a:lstStyle>
          <a:p>
            <a:fld id="{C4B27D62-C081-4934-BFD1-BBD259F673D7}" type="slidenum">
              <a:rPr lang="en-US" altLang="en-US"/>
              <a:pPr/>
              <a:t>‹#›</a:t>
            </a:fld>
            <a:endParaRPr lang="en-US" altLang="en-US"/>
          </a:p>
        </p:txBody>
      </p:sp>
    </p:spTree>
    <p:extLst>
      <p:ext uri="{BB962C8B-B14F-4D97-AF65-F5344CB8AC3E}">
        <p14:creationId xmlns:p14="http://schemas.microsoft.com/office/powerpoint/2010/main" val="27634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E5383AC-37A6-B0C7-E5B3-15FC45D858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36AE564-CA8A-B308-DE6B-FF8456C61ADF}"/>
              </a:ext>
            </a:extLst>
          </p:cNvPr>
          <p:cNvSpPr>
            <a:spLocks noGrp="1" noChangeArrowheads="1"/>
          </p:cNvSpPr>
          <p:nvPr>
            <p:ph type="sldNum" sz="quarter" idx="11"/>
          </p:nvPr>
        </p:nvSpPr>
        <p:spPr>
          <a:ln/>
        </p:spPr>
        <p:txBody>
          <a:bodyPr/>
          <a:lstStyle>
            <a:lvl1pPr>
              <a:defRPr/>
            </a:lvl1pPr>
          </a:lstStyle>
          <a:p>
            <a:fld id="{B34B8019-BFAB-4DED-87F1-96AB4069C3F9}" type="slidenum">
              <a:rPr lang="en-US" altLang="en-US"/>
              <a:pPr/>
              <a:t>‹#›</a:t>
            </a:fld>
            <a:endParaRPr lang="en-US" altLang="en-US"/>
          </a:p>
        </p:txBody>
      </p:sp>
    </p:spTree>
    <p:extLst>
      <p:ext uri="{BB962C8B-B14F-4D97-AF65-F5344CB8AC3E}">
        <p14:creationId xmlns:p14="http://schemas.microsoft.com/office/powerpoint/2010/main" val="287030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556ECB4-2325-1C83-09CF-586B7D3B554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EF394AF-0078-8FDF-B0CE-DBCBC7DDCD49}"/>
              </a:ext>
            </a:extLst>
          </p:cNvPr>
          <p:cNvSpPr>
            <a:spLocks noGrp="1" noChangeArrowheads="1"/>
          </p:cNvSpPr>
          <p:nvPr>
            <p:ph type="sldNum" sz="quarter" idx="11"/>
          </p:nvPr>
        </p:nvSpPr>
        <p:spPr>
          <a:ln/>
        </p:spPr>
        <p:txBody>
          <a:bodyPr/>
          <a:lstStyle>
            <a:lvl1pPr>
              <a:defRPr/>
            </a:lvl1pPr>
          </a:lstStyle>
          <a:p>
            <a:fld id="{B71D5B8D-6BBF-4F39-8196-C37224CA5876}" type="slidenum">
              <a:rPr lang="en-US" altLang="en-US"/>
              <a:pPr/>
              <a:t>‹#›</a:t>
            </a:fld>
            <a:endParaRPr lang="en-US" altLang="en-US"/>
          </a:p>
        </p:txBody>
      </p:sp>
    </p:spTree>
    <p:extLst>
      <p:ext uri="{BB962C8B-B14F-4D97-AF65-F5344CB8AC3E}">
        <p14:creationId xmlns:p14="http://schemas.microsoft.com/office/powerpoint/2010/main" val="411576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B0F9EB-5666-4405-5B99-34B2637EAF8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0BC15E3-1291-5B65-9A5B-CF4CA11BC9DD}"/>
              </a:ext>
            </a:extLst>
          </p:cNvPr>
          <p:cNvSpPr>
            <a:spLocks noGrp="1" noChangeArrowheads="1"/>
          </p:cNvSpPr>
          <p:nvPr>
            <p:ph type="sldNum" sz="quarter" idx="11"/>
          </p:nvPr>
        </p:nvSpPr>
        <p:spPr>
          <a:ln/>
        </p:spPr>
        <p:txBody>
          <a:bodyPr/>
          <a:lstStyle>
            <a:lvl1pPr>
              <a:defRPr/>
            </a:lvl1pPr>
          </a:lstStyle>
          <a:p>
            <a:fld id="{008CB664-6BF3-4497-A7E7-0FB7E3C21884}" type="slidenum">
              <a:rPr lang="en-US" altLang="en-US"/>
              <a:pPr/>
              <a:t>‹#›</a:t>
            </a:fld>
            <a:endParaRPr lang="en-US" altLang="en-US"/>
          </a:p>
        </p:txBody>
      </p:sp>
    </p:spTree>
    <p:extLst>
      <p:ext uri="{BB962C8B-B14F-4D97-AF65-F5344CB8AC3E}">
        <p14:creationId xmlns:p14="http://schemas.microsoft.com/office/powerpoint/2010/main" val="27359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11F69DA-5BD9-0601-78D8-25CB13C249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CB9586F-BC8B-2E54-E61A-F4392CE0AF6B}"/>
              </a:ext>
            </a:extLst>
          </p:cNvPr>
          <p:cNvSpPr>
            <a:spLocks noGrp="1" noChangeArrowheads="1"/>
          </p:cNvSpPr>
          <p:nvPr>
            <p:ph type="sldNum" sz="quarter" idx="11"/>
          </p:nvPr>
        </p:nvSpPr>
        <p:spPr>
          <a:ln/>
        </p:spPr>
        <p:txBody>
          <a:bodyPr/>
          <a:lstStyle>
            <a:lvl1pPr>
              <a:defRPr/>
            </a:lvl1pPr>
          </a:lstStyle>
          <a:p>
            <a:fld id="{0E1C37A3-7F05-4BB2-8E0E-682996997754}" type="slidenum">
              <a:rPr lang="en-US" altLang="en-US"/>
              <a:pPr/>
              <a:t>‹#›</a:t>
            </a:fld>
            <a:endParaRPr lang="en-US" altLang="en-US"/>
          </a:p>
        </p:txBody>
      </p:sp>
    </p:spTree>
    <p:extLst>
      <p:ext uri="{BB962C8B-B14F-4D97-AF65-F5344CB8AC3E}">
        <p14:creationId xmlns:p14="http://schemas.microsoft.com/office/powerpoint/2010/main" val="360954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2FDDD10-DA67-F2FF-6088-B07D714C46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B4FB59-5DC1-E332-7A11-5594DE26B02F}"/>
              </a:ext>
            </a:extLst>
          </p:cNvPr>
          <p:cNvSpPr>
            <a:spLocks noGrp="1" noChangeArrowheads="1"/>
          </p:cNvSpPr>
          <p:nvPr>
            <p:ph type="sldNum" sz="quarter" idx="11"/>
          </p:nvPr>
        </p:nvSpPr>
        <p:spPr>
          <a:ln/>
        </p:spPr>
        <p:txBody>
          <a:bodyPr/>
          <a:lstStyle>
            <a:lvl1pPr>
              <a:defRPr/>
            </a:lvl1pPr>
          </a:lstStyle>
          <a:p>
            <a:fld id="{66235865-E41B-451A-BDC3-893E886ABC4F}" type="slidenum">
              <a:rPr lang="en-US" altLang="en-US"/>
              <a:pPr/>
              <a:t>‹#›</a:t>
            </a:fld>
            <a:endParaRPr lang="en-US" altLang="en-US"/>
          </a:p>
        </p:txBody>
      </p:sp>
    </p:spTree>
    <p:extLst>
      <p:ext uri="{BB962C8B-B14F-4D97-AF65-F5344CB8AC3E}">
        <p14:creationId xmlns:p14="http://schemas.microsoft.com/office/powerpoint/2010/main" val="428901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E2AF2A7-BC87-502E-5F2C-E6EC6E3338A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93C24387-F76F-15B5-A553-EC499ED457F3}"/>
              </a:ext>
            </a:extLst>
          </p:cNvPr>
          <p:cNvSpPr>
            <a:spLocks noGrp="1" noChangeArrowheads="1"/>
          </p:cNvSpPr>
          <p:nvPr>
            <p:ph type="sldNum" sz="quarter" idx="11"/>
          </p:nvPr>
        </p:nvSpPr>
        <p:spPr>
          <a:ln/>
        </p:spPr>
        <p:txBody>
          <a:bodyPr/>
          <a:lstStyle>
            <a:lvl1pPr>
              <a:defRPr/>
            </a:lvl1pPr>
          </a:lstStyle>
          <a:p>
            <a:fld id="{7E72BCA4-BB7E-459F-B15D-255AA901FD89}" type="slidenum">
              <a:rPr lang="en-US" altLang="en-US"/>
              <a:pPr/>
              <a:t>‹#›</a:t>
            </a:fld>
            <a:endParaRPr lang="en-US" altLang="en-US"/>
          </a:p>
        </p:txBody>
      </p:sp>
    </p:spTree>
    <p:extLst>
      <p:ext uri="{BB962C8B-B14F-4D97-AF65-F5344CB8AC3E}">
        <p14:creationId xmlns:p14="http://schemas.microsoft.com/office/powerpoint/2010/main" val="51489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345F98D-60E0-53D7-8E1E-6B76ADA22AF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5D7520-A295-1E7B-CE73-A5E4A45CFA52}"/>
              </a:ext>
            </a:extLst>
          </p:cNvPr>
          <p:cNvSpPr>
            <a:spLocks noGrp="1" noChangeArrowheads="1"/>
          </p:cNvSpPr>
          <p:nvPr>
            <p:ph type="sldNum" sz="quarter" idx="11"/>
          </p:nvPr>
        </p:nvSpPr>
        <p:spPr>
          <a:ln/>
        </p:spPr>
        <p:txBody>
          <a:bodyPr/>
          <a:lstStyle>
            <a:lvl1pPr>
              <a:defRPr/>
            </a:lvl1pPr>
          </a:lstStyle>
          <a:p>
            <a:fld id="{6B6042B8-5715-4BC9-868C-42062439DB44}" type="slidenum">
              <a:rPr lang="en-US" altLang="en-US"/>
              <a:pPr/>
              <a:t>‹#›</a:t>
            </a:fld>
            <a:endParaRPr lang="en-US" altLang="en-US"/>
          </a:p>
        </p:txBody>
      </p:sp>
    </p:spTree>
    <p:extLst>
      <p:ext uri="{BB962C8B-B14F-4D97-AF65-F5344CB8AC3E}">
        <p14:creationId xmlns:p14="http://schemas.microsoft.com/office/powerpoint/2010/main" val="30252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35AC50F-58C7-CE35-730B-163CDEB3018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021BA7-D097-A3D2-0E80-477891A5EDA9}"/>
              </a:ext>
            </a:extLst>
          </p:cNvPr>
          <p:cNvSpPr>
            <a:spLocks noGrp="1" noChangeArrowheads="1"/>
          </p:cNvSpPr>
          <p:nvPr>
            <p:ph type="sldNum" sz="quarter" idx="11"/>
          </p:nvPr>
        </p:nvSpPr>
        <p:spPr>
          <a:ln/>
        </p:spPr>
        <p:txBody>
          <a:bodyPr/>
          <a:lstStyle>
            <a:lvl1pPr>
              <a:defRPr/>
            </a:lvl1pPr>
          </a:lstStyle>
          <a:p>
            <a:fld id="{632677D1-3D0F-4601-8E0B-D5C0434450FD}" type="slidenum">
              <a:rPr lang="en-US" altLang="en-US"/>
              <a:pPr/>
              <a:t>‹#›</a:t>
            </a:fld>
            <a:endParaRPr lang="en-US" altLang="en-US"/>
          </a:p>
        </p:txBody>
      </p:sp>
    </p:spTree>
    <p:extLst>
      <p:ext uri="{BB962C8B-B14F-4D97-AF65-F5344CB8AC3E}">
        <p14:creationId xmlns:p14="http://schemas.microsoft.com/office/powerpoint/2010/main" val="345906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2F0F4AA-825C-9761-7600-10D7EAA780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7665CA-A6EE-E1DB-1374-C449BA5714C3}"/>
              </a:ext>
            </a:extLst>
          </p:cNvPr>
          <p:cNvSpPr>
            <a:spLocks noGrp="1" noChangeArrowheads="1"/>
          </p:cNvSpPr>
          <p:nvPr>
            <p:ph type="sldNum" sz="quarter" idx="11"/>
          </p:nvPr>
        </p:nvSpPr>
        <p:spPr>
          <a:ln/>
        </p:spPr>
        <p:txBody>
          <a:bodyPr/>
          <a:lstStyle>
            <a:lvl1pPr>
              <a:defRPr/>
            </a:lvl1pPr>
          </a:lstStyle>
          <a:p>
            <a:fld id="{3CF39C75-18A7-4CCA-834D-3C17FFE5B6DC}" type="slidenum">
              <a:rPr lang="en-US" altLang="en-US"/>
              <a:pPr/>
              <a:t>‹#›</a:t>
            </a:fld>
            <a:endParaRPr lang="en-US" altLang="en-US"/>
          </a:p>
        </p:txBody>
      </p:sp>
    </p:spTree>
    <p:extLst>
      <p:ext uri="{BB962C8B-B14F-4D97-AF65-F5344CB8AC3E}">
        <p14:creationId xmlns:p14="http://schemas.microsoft.com/office/powerpoint/2010/main" val="307694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4D5DA6C-CAC6-95A6-17BA-9A77DD334AD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F2E4867-66CF-1395-9BF0-25B5F2F73B0C}"/>
              </a:ext>
            </a:extLst>
          </p:cNvPr>
          <p:cNvSpPr>
            <a:spLocks noGrp="1" noChangeArrowheads="1"/>
          </p:cNvSpPr>
          <p:nvPr>
            <p:ph type="sldNum" sz="quarter" idx="11"/>
          </p:nvPr>
        </p:nvSpPr>
        <p:spPr>
          <a:ln/>
        </p:spPr>
        <p:txBody>
          <a:bodyPr/>
          <a:lstStyle>
            <a:lvl1pPr>
              <a:defRPr/>
            </a:lvl1pPr>
          </a:lstStyle>
          <a:p>
            <a:fld id="{8570D746-E3B9-454B-9FC5-45BA2FD74239}" type="slidenum">
              <a:rPr lang="en-US" altLang="en-US"/>
              <a:pPr/>
              <a:t>‹#›</a:t>
            </a:fld>
            <a:endParaRPr lang="en-US" altLang="en-US"/>
          </a:p>
        </p:txBody>
      </p:sp>
    </p:spTree>
    <p:extLst>
      <p:ext uri="{BB962C8B-B14F-4D97-AF65-F5344CB8AC3E}">
        <p14:creationId xmlns:p14="http://schemas.microsoft.com/office/powerpoint/2010/main" val="191841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CD92D0-FA82-C8EE-7F3A-DFEDE8181A5A}"/>
              </a:ext>
            </a:extLst>
          </p:cNvPr>
          <p:cNvSpPr>
            <a:spLocks noGrp="1" noChangeArrowheads="1"/>
          </p:cNvSpPr>
          <p:nvPr>
            <p:ph type="title"/>
          </p:nvPr>
        </p:nvSpPr>
        <p:spPr bwMode="auto">
          <a:xfrm>
            <a:off x="341313" y="100013"/>
            <a:ext cx="82296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905B3B4-0CE0-8AFC-9FE7-5AD14ADC5093}"/>
              </a:ext>
            </a:extLst>
          </p:cNvPr>
          <p:cNvSpPr>
            <a:spLocks noGrp="1" noChangeArrowheads="1"/>
          </p:cNvSpPr>
          <p:nvPr>
            <p:ph type="body" idx="1"/>
          </p:nvPr>
        </p:nvSpPr>
        <p:spPr bwMode="auto">
          <a:xfrm>
            <a:off x="350838" y="1214438"/>
            <a:ext cx="82296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FBC7325-9D90-CD65-D809-22460D9BE66C}"/>
              </a:ext>
            </a:extLst>
          </p:cNvPr>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30" name="Rectangle 6">
            <a:extLst>
              <a:ext uri="{FF2B5EF4-FFF2-40B4-BE49-F238E27FC236}">
                <a16:creationId xmlns:a16="http://schemas.microsoft.com/office/drawing/2014/main" id="{CC9F40A2-BCAC-AB93-2728-263EE808195E}"/>
              </a:ext>
            </a:extLst>
          </p:cNvPr>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FA06392-CBCA-4390-9BB3-39DE3AD09DFC}" type="slidenum">
              <a:rPr lang="en-US" altLang="en-US"/>
              <a:pPr/>
              <a:t>‹#›</a:t>
            </a:fld>
            <a:endParaRPr lang="en-US" altLang="en-US"/>
          </a:p>
        </p:txBody>
      </p:sp>
      <p:sp>
        <p:nvSpPr>
          <p:cNvPr id="1035" name="AutoShape 11">
            <a:extLst>
              <a:ext uri="{FF2B5EF4-FFF2-40B4-BE49-F238E27FC236}">
                <a16:creationId xmlns:a16="http://schemas.microsoft.com/office/drawing/2014/main" id="{C0D9B57A-5C06-71BF-F57D-13457F229A6B}"/>
              </a:ext>
            </a:extLst>
          </p:cNvPr>
          <p:cNvSpPr>
            <a:spLocks noChangeArrowheads="1"/>
          </p:cNvSpPr>
          <p:nvPr/>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4303"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vijayalakshmi.av@vit.ac.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0F5A8A-8249-989C-39A0-A1C2CE3901C8}"/>
              </a:ext>
            </a:extLst>
          </p:cNvPr>
          <p:cNvSpPr>
            <a:spLocks noGrp="1" noChangeArrowheads="1"/>
          </p:cNvSpPr>
          <p:nvPr>
            <p:ph type="ctrTitle"/>
          </p:nvPr>
        </p:nvSpPr>
        <p:spPr>
          <a:xfrm>
            <a:off x="685800" y="1371600"/>
            <a:ext cx="7772400" cy="2228850"/>
          </a:xfrm>
        </p:spPr>
        <p:txBody>
          <a:bodyPr/>
          <a:lstStyle/>
          <a:p>
            <a:pPr eaLnBrk="1" hangingPunct="1"/>
            <a:r>
              <a:rPr lang="en-US" altLang="en-US"/>
              <a:t>Module:1</a:t>
            </a:r>
            <a:br>
              <a:rPr lang="en-US" altLang="en-US">
                <a:solidFill>
                  <a:srgbClr val="C00000"/>
                </a:solidFill>
              </a:rPr>
            </a:br>
            <a:r>
              <a:rPr lang="en-US" altLang="en-US"/>
              <a:t>Algorithm Analysis</a:t>
            </a:r>
            <a:br>
              <a:rPr lang="en-US" altLang="en-US"/>
            </a:br>
            <a:endParaRPr lang="en-US" altLang="en-US"/>
          </a:p>
        </p:txBody>
      </p:sp>
      <p:sp>
        <p:nvSpPr>
          <p:cNvPr id="3075" name="Rectangle 3">
            <a:extLst>
              <a:ext uri="{FF2B5EF4-FFF2-40B4-BE49-F238E27FC236}">
                <a16:creationId xmlns:a16="http://schemas.microsoft.com/office/drawing/2014/main" id="{AF0F31E9-55A1-8479-0238-F18155A1E7BB}"/>
              </a:ext>
            </a:extLst>
          </p:cNvPr>
          <p:cNvSpPr>
            <a:spLocks noGrp="1" noChangeArrowheads="1"/>
          </p:cNvSpPr>
          <p:nvPr>
            <p:ph type="subTitle" idx="1"/>
          </p:nvPr>
        </p:nvSpPr>
        <p:spPr>
          <a:xfrm>
            <a:off x="3317875" y="3886200"/>
            <a:ext cx="5251450" cy="2779713"/>
          </a:xfrm>
        </p:spPr>
        <p:txBody>
          <a:bodyPr/>
          <a:lstStyle/>
          <a:p>
            <a:pPr eaLnBrk="1" hangingPunct="1">
              <a:lnSpc>
                <a:spcPct val="90000"/>
              </a:lnSpc>
            </a:pPr>
            <a:endParaRPr lang="fr-FR" altLang="en-US" sz="1800" b="1"/>
          </a:p>
          <a:p>
            <a:pPr eaLnBrk="1" hangingPunct="1">
              <a:lnSpc>
                <a:spcPct val="90000"/>
              </a:lnSpc>
            </a:pPr>
            <a:r>
              <a:rPr lang="fr-FR" altLang="en-US" sz="1800" i="1">
                <a:latin typeface="Times New Roman" panose="02020603050405020304" pitchFamily="18" charset="0"/>
                <a:cs typeface="Times New Roman" panose="02020603050405020304" pitchFamily="18" charset="0"/>
              </a:rPr>
              <a:t>A.VIJAYALAKSHMI</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Associate  Professor</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School of Computer Science and Engineering</a:t>
            </a:r>
          </a:p>
          <a:p>
            <a:pPr eaLnBrk="1" hangingPunct="1">
              <a:lnSpc>
                <a:spcPct val="90000"/>
              </a:lnSpc>
            </a:pPr>
            <a:r>
              <a:rPr lang="fr-FR" altLang="en-US" sz="1800" i="1">
                <a:latin typeface="Times New Roman" panose="02020603050405020304" pitchFamily="18" charset="0"/>
                <a:cs typeface="Times New Roman" panose="02020603050405020304" pitchFamily="18" charset="0"/>
              </a:rPr>
              <a:t>Chennai</a:t>
            </a:r>
          </a:p>
          <a:p>
            <a:pPr eaLnBrk="1" hangingPunct="1">
              <a:lnSpc>
                <a:spcPct val="90000"/>
              </a:lnSpc>
            </a:pPr>
            <a:endParaRPr lang="en-US" altLang="en-US" sz="1800" b="1"/>
          </a:p>
        </p:txBody>
      </p:sp>
      <p:pic>
        <p:nvPicPr>
          <p:cNvPr id="3076" name="Picture 4" descr="mrayztno[1]">
            <a:extLst>
              <a:ext uri="{FF2B5EF4-FFF2-40B4-BE49-F238E27FC236}">
                <a16:creationId xmlns:a16="http://schemas.microsoft.com/office/drawing/2014/main" id="{3340F687-912C-17BE-00B6-9799D33D7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849813"/>
            <a:ext cx="1690688"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DA852B7-4EC9-56B4-20FC-76045204E19B}"/>
              </a:ext>
            </a:extLst>
          </p:cNvPr>
          <p:cNvSpPr>
            <a:spLocks noGrp="1"/>
          </p:cNvSpPr>
          <p:nvPr>
            <p:ph type="title"/>
          </p:nvPr>
        </p:nvSpPr>
        <p:spPr>
          <a:xfrm>
            <a:off x="341313" y="30163"/>
            <a:ext cx="8229600" cy="906462"/>
          </a:xfrm>
        </p:spPr>
        <p:txBody>
          <a:bodyPr/>
          <a:lstStyle/>
          <a:p>
            <a:r>
              <a:rPr lang="en-US" altLang="en-US">
                <a:solidFill>
                  <a:srgbClr val="002060"/>
                </a:solidFill>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D3AE39E1-28B8-AB33-2C80-11B4BEDFC4CC}"/>
              </a:ext>
            </a:extLst>
          </p:cNvPr>
          <p:cNvSpPr>
            <a:spLocks noGrp="1"/>
          </p:cNvSpPr>
          <p:nvPr>
            <p:ph idx="1"/>
          </p:nvPr>
        </p:nvSpPr>
        <p:spPr>
          <a:xfrm>
            <a:off x="212725" y="1062038"/>
            <a:ext cx="8229600" cy="5076825"/>
          </a:xfrm>
        </p:spPr>
        <p:txBody>
          <a:bodyPr/>
          <a:lstStyle/>
          <a:p>
            <a:pPr algn="just">
              <a:defRPr/>
            </a:pPr>
            <a:r>
              <a:rPr lang="en-US" sz="2700" dirty="0">
                <a:solidFill>
                  <a:schemeClr val="accent6">
                    <a:lumMod val="50000"/>
                  </a:schemeClr>
                </a:solidFill>
              </a:rPr>
              <a:t>An algorithm (pronounced AL-go-</a:t>
            </a:r>
            <a:r>
              <a:rPr lang="en-US" sz="2700" dirty="0" err="1">
                <a:solidFill>
                  <a:schemeClr val="accent6">
                    <a:lumMod val="50000"/>
                  </a:schemeClr>
                </a:solidFill>
              </a:rPr>
              <a:t>rith</a:t>
            </a:r>
            <a:r>
              <a:rPr lang="en-US" sz="2700" dirty="0">
                <a:solidFill>
                  <a:schemeClr val="accent6">
                    <a:lumMod val="50000"/>
                  </a:schemeClr>
                </a:solidFill>
              </a:rPr>
              <a:t>-um) is a </a:t>
            </a:r>
            <a:r>
              <a:rPr lang="en-US" sz="2700" dirty="0">
                <a:solidFill>
                  <a:srgbClr val="7030A0"/>
                </a:solidFill>
              </a:rPr>
              <a:t>step-by-step procedure </a:t>
            </a:r>
            <a:r>
              <a:rPr lang="en-US" sz="2700" dirty="0">
                <a:solidFill>
                  <a:schemeClr val="accent6">
                    <a:lumMod val="50000"/>
                  </a:schemeClr>
                </a:solidFill>
              </a:rPr>
              <a:t>or formula for solving a problem.</a:t>
            </a:r>
          </a:p>
          <a:p>
            <a:pPr algn="just">
              <a:defRPr/>
            </a:pPr>
            <a:r>
              <a:rPr lang="en-US" sz="2700" dirty="0">
                <a:solidFill>
                  <a:schemeClr val="accent6">
                    <a:lumMod val="50000"/>
                  </a:schemeClr>
                </a:solidFill>
              </a:rPr>
              <a:t>The word derives from the name of the mathematician, Mohammed </a:t>
            </a:r>
            <a:r>
              <a:rPr lang="en-US" sz="2700" dirty="0" err="1">
                <a:solidFill>
                  <a:schemeClr val="accent6">
                    <a:lumMod val="50000"/>
                  </a:schemeClr>
                </a:solidFill>
              </a:rPr>
              <a:t>ibn</a:t>
            </a:r>
            <a:r>
              <a:rPr lang="en-US" sz="2700" dirty="0">
                <a:solidFill>
                  <a:schemeClr val="accent6">
                    <a:lumMod val="50000"/>
                  </a:schemeClr>
                </a:solidFill>
              </a:rPr>
              <a:t>-Musa al-Khwarizmi.</a:t>
            </a:r>
          </a:p>
          <a:p>
            <a:pPr algn="just">
              <a:defRPr/>
            </a:pPr>
            <a:r>
              <a:rPr lang="en-US" sz="2700" dirty="0">
                <a:solidFill>
                  <a:schemeClr val="accent6">
                    <a:lumMod val="50000"/>
                  </a:schemeClr>
                </a:solidFill>
              </a:rPr>
              <a:t>An algorithm is independent of programming language.</a:t>
            </a:r>
          </a:p>
          <a:p>
            <a:pPr algn="just">
              <a:defRPr/>
            </a:pPr>
            <a:r>
              <a:rPr lang="en-US" sz="2700" dirty="0">
                <a:solidFill>
                  <a:schemeClr val="accent6">
                    <a:lumMod val="50000"/>
                  </a:schemeClr>
                </a:solidFill>
              </a:rPr>
              <a:t>A computer program can be viewed as an elaborate algorithm. In mathematics and computer science, an algorithm usually means a small procedure that solves a recurrent problem.</a:t>
            </a:r>
          </a:p>
          <a:p>
            <a:pPr>
              <a:defRPr/>
            </a:pPr>
            <a:endParaRPr lang="en-US" sz="2700" dirty="0">
              <a:solidFill>
                <a:schemeClr val="accent6">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8086A45-A5EC-A461-99CC-6E522B914369}"/>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13315" name="Slide Number Placeholder 3">
            <a:extLst>
              <a:ext uri="{FF2B5EF4-FFF2-40B4-BE49-F238E27FC236}">
                <a16:creationId xmlns:a16="http://schemas.microsoft.com/office/drawing/2014/main" id="{96E1E7C9-8BA1-BB30-77D1-AA7D2391C553}"/>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0D4121-CE2A-405A-B372-AF0CF2FCAE67}" type="slidenum">
              <a:rPr lang="en-US" altLang="en-US"/>
              <a:pPr eaLnBrk="1" hangingPunct="1"/>
              <a:t>11</a:t>
            </a:fld>
            <a:endParaRPr lang="en-US" altLang="en-US"/>
          </a:p>
        </p:txBody>
      </p:sp>
      <p:pic>
        <p:nvPicPr>
          <p:cNvPr id="13316" name="Picture 2" descr="50 Best College Problem Solution Essay Topics List - EduBirdie.com">
            <a:extLst>
              <a:ext uri="{FF2B5EF4-FFF2-40B4-BE49-F238E27FC236}">
                <a16:creationId xmlns:a16="http://schemas.microsoft.com/office/drawing/2014/main" id="{443AB780-3A77-1341-F4AD-AFC53E9D3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63" y="1387475"/>
            <a:ext cx="3619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5">
            <a:extLst>
              <a:ext uri="{FF2B5EF4-FFF2-40B4-BE49-F238E27FC236}">
                <a16:creationId xmlns:a16="http://schemas.microsoft.com/office/drawing/2014/main" id="{02D1307A-B5CE-721C-FECB-E59438B6C57C}"/>
              </a:ext>
            </a:extLst>
          </p:cNvPr>
          <p:cNvSpPr txBox="1">
            <a:spLocks noChangeArrowheads="1"/>
          </p:cNvSpPr>
          <p:nvPr/>
        </p:nvSpPr>
        <p:spPr bwMode="auto">
          <a:xfrm>
            <a:off x="479425" y="3425825"/>
            <a:ext cx="33385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13318" name="TextBox 7">
            <a:extLst>
              <a:ext uri="{FF2B5EF4-FFF2-40B4-BE49-F238E27FC236}">
                <a16:creationId xmlns:a16="http://schemas.microsoft.com/office/drawing/2014/main" id="{F1ADAF3C-B4B6-A43F-6B8E-ACA6717EE39B}"/>
              </a:ext>
            </a:extLst>
          </p:cNvPr>
          <p:cNvSpPr txBox="1">
            <a:spLocks noChangeArrowheads="1"/>
          </p:cNvSpPr>
          <p:nvPr/>
        </p:nvSpPr>
        <p:spPr bwMode="auto">
          <a:xfrm>
            <a:off x="6335713" y="3417888"/>
            <a:ext cx="33385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13319" name="TextBox 6">
            <a:extLst>
              <a:ext uri="{FF2B5EF4-FFF2-40B4-BE49-F238E27FC236}">
                <a16:creationId xmlns:a16="http://schemas.microsoft.com/office/drawing/2014/main" id="{970BF83D-2C15-8148-DA1E-593FA76F0A73}"/>
              </a:ext>
            </a:extLst>
          </p:cNvPr>
          <p:cNvSpPr txBox="1">
            <a:spLocks noChangeArrowheads="1"/>
          </p:cNvSpPr>
          <p:nvPr/>
        </p:nvSpPr>
        <p:spPr bwMode="auto">
          <a:xfrm>
            <a:off x="479425" y="2816225"/>
            <a:ext cx="188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Person A</a:t>
            </a:r>
          </a:p>
        </p:txBody>
      </p:sp>
      <p:sp>
        <p:nvSpPr>
          <p:cNvPr id="13320" name="TextBox 9">
            <a:extLst>
              <a:ext uri="{FF2B5EF4-FFF2-40B4-BE49-F238E27FC236}">
                <a16:creationId xmlns:a16="http://schemas.microsoft.com/office/drawing/2014/main" id="{A914AC51-C143-8A4C-3C84-3C9EA0C93A43}"/>
              </a:ext>
            </a:extLst>
          </p:cNvPr>
          <p:cNvSpPr txBox="1">
            <a:spLocks noChangeArrowheads="1"/>
          </p:cNvSpPr>
          <p:nvPr/>
        </p:nvSpPr>
        <p:spPr bwMode="auto">
          <a:xfrm>
            <a:off x="6392863" y="2816225"/>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FF0000"/>
                </a:solidFill>
                <a:latin typeface="Times New Roman" panose="02020603050405020304" pitchFamily="18" charset="0"/>
                <a:cs typeface="Times New Roman" panose="02020603050405020304" pitchFamily="18" charset="0"/>
              </a:rPr>
              <a:t>Person B</a:t>
            </a:r>
          </a:p>
        </p:txBody>
      </p:sp>
      <p:sp>
        <p:nvSpPr>
          <p:cNvPr id="13321" name="TextBox 8">
            <a:extLst>
              <a:ext uri="{FF2B5EF4-FFF2-40B4-BE49-F238E27FC236}">
                <a16:creationId xmlns:a16="http://schemas.microsoft.com/office/drawing/2014/main" id="{3C1A6462-F018-D1D4-D1A5-AC2B97AFD865}"/>
              </a:ext>
            </a:extLst>
          </p:cNvPr>
          <p:cNvSpPr txBox="1">
            <a:spLocks noChangeArrowheads="1"/>
          </p:cNvSpPr>
          <p:nvPr/>
        </p:nvSpPr>
        <p:spPr bwMode="auto">
          <a:xfrm>
            <a:off x="769938" y="4862513"/>
            <a:ext cx="195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Times New Roman" panose="02020603050405020304" pitchFamily="18" charset="0"/>
                <a:cs typeface="Times New Roman" panose="02020603050405020304" pitchFamily="18" charset="0"/>
              </a:rPr>
              <a:t>50 instructions</a:t>
            </a:r>
          </a:p>
        </p:txBody>
      </p:sp>
      <p:sp>
        <p:nvSpPr>
          <p:cNvPr id="13322" name="TextBox 12">
            <a:extLst>
              <a:ext uri="{FF2B5EF4-FFF2-40B4-BE49-F238E27FC236}">
                <a16:creationId xmlns:a16="http://schemas.microsoft.com/office/drawing/2014/main" id="{00C361AF-6187-91C4-1DB5-CD768E902EFC}"/>
              </a:ext>
            </a:extLst>
          </p:cNvPr>
          <p:cNvSpPr txBox="1">
            <a:spLocks noChangeArrowheads="1"/>
          </p:cNvSpPr>
          <p:nvPr/>
        </p:nvSpPr>
        <p:spPr bwMode="auto">
          <a:xfrm>
            <a:off x="6713538" y="4868863"/>
            <a:ext cx="195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latin typeface="Times New Roman" panose="02020603050405020304" pitchFamily="18" charset="0"/>
                <a:cs typeface="Times New Roman" panose="02020603050405020304" pitchFamily="18" charset="0"/>
              </a:rPr>
              <a:t>100 instructions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w to think like a programmer — lessons in problem solving">
            <a:extLst>
              <a:ext uri="{FF2B5EF4-FFF2-40B4-BE49-F238E27FC236}">
                <a16:creationId xmlns:a16="http://schemas.microsoft.com/office/drawing/2014/main" id="{415D8718-5178-4869-3A73-D47CF54FB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38" y="4205288"/>
            <a:ext cx="3810000"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4383E367-3C0F-2A5C-9B02-CAC459589AAC}"/>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7" name="Oval 6">
            <a:extLst>
              <a:ext uri="{FF2B5EF4-FFF2-40B4-BE49-F238E27FC236}">
                <a16:creationId xmlns:a16="http://schemas.microsoft.com/office/drawing/2014/main" id="{C143B5F0-E01D-711D-1832-3701F163B185}"/>
              </a:ext>
            </a:extLst>
          </p:cNvPr>
          <p:cNvSpPr/>
          <p:nvPr/>
        </p:nvSpPr>
        <p:spPr>
          <a:xfrm>
            <a:off x="3556000" y="1219200"/>
            <a:ext cx="830263"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L1</a:t>
            </a:r>
          </a:p>
        </p:txBody>
      </p:sp>
      <p:sp>
        <p:nvSpPr>
          <p:cNvPr id="10" name="Oval 9">
            <a:extLst>
              <a:ext uri="{FF2B5EF4-FFF2-40B4-BE49-F238E27FC236}">
                <a16:creationId xmlns:a16="http://schemas.microsoft.com/office/drawing/2014/main" id="{B1B4C414-90A7-0133-37B7-5F63D34E0273}"/>
              </a:ext>
            </a:extLst>
          </p:cNvPr>
          <p:cNvSpPr/>
          <p:nvPr/>
        </p:nvSpPr>
        <p:spPr>
          <a:xfrm>
            <a:off x="3570288" y="2212975"/>
            <a:ext cx="830262"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L2</a:t>
            </a:r>
          </a:p>
          <a:p>
            <a:pPr algn="ctr">
              <a:defRPr/>
            </a:pPr>
            <a:endParaRPr lang="en-US" dirty="0"/>
          </a:p>
        </p:txBody>
      </p:sp>
      <p:sp>
        <p:nvSpPr>
          <p:cNvPr id="11" name="Oval 10">
            <a:extLst>
              <a:ext uri="{FF2B5EF4-FFF2-40B4-BE49-F238E27FC236}">
                <a16:creationId xmlns:a16="http://schemas.microsoft.com/office/drawing/2014/main" id="{6961C559-FF34-B86B-EBAB-C03C22AFC16A}"/>
              </a:ext>
            </a:extLst>
          </p:cNvPr>
          <p:cNvSpPr/>
          <p:nvPr/>
        </p:nvSpPr>
        <p:spPr>
          <a:xfrm>
            <a:off x="3602038" y="3216275"/>
            <a:ext cx="831850" cy="7969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L3</a:t>
            </a:r>
          </a:p>
          <a:p>
            <a:pPr algn="ctr">
              <a:defRPr/>
            </a:pPr>
            <a:endParaRPr lang="en-US" dirty="0"/>
          </a:p>
        </p:txBody>
      </p:sp>
      <p:sp>
        <p:nvSpPr>
          <p:cNvPr id="12" name="Oval 11">
            <a:extLst>
              <a:ext uri="{FF2B5EF4-FFF2-40B4-BE49-F238E27FC236}">
                <a16:creationId xmlns:a16="http://schemas.microsoft.com/office/drawing/2014/main" id="{5F98D7F5-271E-2D8B-9221-1EAA8C1D1A29}"/>
              </a:ext>
            </a:extLst>
          </p:cNvPr>
          <p:cNvSpPr/>
          <p:nvPr/>
        </p:nvSpPr>
        <p:spPr>
          <a:xfrm>
            <a:off x="3563938" y="4854575"/>
            <a:ext cx="830262" cy="79851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sz="1600" dirty="0">
                <a:solidFill>
                  <a:schemeClr val="tx1"/>
                </a:solidFill>
                <a:latin typeface="Times New Roman" pitchFamily="18" charset="0"/>
                <a:cs typeface="Times New Roman" pitchFamily="18" charset="0"/>
              </a:rPr>
              <a:t>Ln-1</a:t>
            </a:r>
          </a:p>
          <a:p>
            <a:pPr algn="ctr">
              <a:defRPr/>
            </a:pPr>
            <a:endParaRPr lang="en-US" dirty="0"/>
          </a:p>
        </p:txBody>
      </p:sp>
      <p:sp>
        <p:nvSpPr>
          <p:cNvPr id="13" name="Oval 12">
            <a:extLst>
              <a:ext uri="{FF2B5EF4-FFF2-40B4-BE49-F238E27FC236}">
                <a16:creationId xmlns:a16="http://schemas.microsoft.com/office/drawing/2014/main" id="{10951026-D8C3-09AA-701D-2E5456F8AF74}"/>
              </a:ext>
            </a:extLst>
          </p:cNvPr>
          <p:cNvSpPr/>
          <p:nvPr/>
        </p:nvSpPr>
        <p:spPr>
          <a:xfrm>
            <a:off x="3578225" y="5849938"/>
            <a:ext cx="830263" cy="7969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Times New Roman" pitchFamily="18" charset="0"/>
              <a:cs typeface="Times New Roman" pitchFamily="18" charset="0"/>
            </a:endParaRPr>
          </a:p>
          <a:p>
            <a:pPr algn="ctr">
              <a:defRPr/>
            </a:pPr>
            <a:r>
              <a:rPr lang="en-US" dirty="0">
                <a:solidFill>
                  <a:schemeClr val="tx1"/>
                </a:solidFill>
                <a:latin typeface="Times New Roman" pitchFamily="18" charset="0"/>
                <a:cs typeface="Times New Roman" pitchFamily="18" charset="0"/>
              </a:rPr>
              <a:t>Ln</a:t>
            </a:r>
          </a:p>
          <a:p>
            <a:pPr algn="ctr">
              <a:defRPr/>
            </a:pPr>
            <a:endParaRPr lang="en-US" dirty="0"/>
          </a:p>
        </p:txBody>
      </p:sp>
      <p:sp>
        <p:nvSpPr>
          <p:cNvPr id="14345" name="TextBox 7">
            <a:extLst>
              <a:ext uri="{FF2B5EF4-FFF2-40B4-BE49-F238E27FC236}">
                <a16:creationId xmlns:a16="http://schemas.microsoft.com/office/drawing/2014/main" id="{8C34C781-396D-5D26-F4A2-8BA2EB89BFFE}"/>
              </a:ext>
            </a:extLst>
          </p:cNvPr>
          <p:cNvSpPr txBox="1">
            <a:spLocks noChangeArrowheads="1"/>
          </p:cNvSpPr>
          <p:nvPr/>
        </p:nvSpPr>
        <p:spPr bwMode="auto">
          <a:xfrm>
            <a:off x="3832225" y="4075113"/>
            <a:ext cx="554038" cy="706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a:t>
            </a:r>
          </a:p>
          <a:p>
            <a:pPr eaLnBrk="1" hangingPunct="1"/>
            <a:r>
              <a:rPr lang="en-US" altLang="en-US" sz="2000"/>
              <a:t>.</a:t>
            </a:r>
          </a:p>
        </p:txBody>
      </p:sp>
      <p:sp>
        <p:nvSpPr>
          <p:cNvPr id="15" name="Rounded Rectangle 14">
            <a:extLst>
              <a:ext uri="{FF2B5EF4-FFF2-40B4-BE49-F238E27FC236}">
                <a16:creationId xmlns:a16="http://schemas.microsoft.com/office/drawing/2014/main" id="{41CF2625-DD13-9DA5-9DB8-B24E33D2BE2A}"/>
              </a:ext>
            </a:extLst>
          </p:cNvPr>
          <p:cNvSpPr/>
          <p:nvPr/>
        </p:nvSpPr>
        <p:spPr>
          <a:xfrm>
            <a:off x="246063" y="3381375"/>
            <a:ext cx="2149475" cy="11763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solidFill>
                  <a:schemeClr val="tx1"/>
                </a:solidFill>
                <a:latin typeface="Times New Roman" pitchFamily="18" charset="0"/>
                <a:cs typeface="Times New Roman" pitchFamily="18" charset="0"/>
              </a:rPr>
              <a:t>Problem</a:t>
            </a:r>
          </a:p>
        </p:txBody>
      </p:sp>
      <p:cxnSp>
        <p:nvCxnSpPr>
          <p:cNvPr id="17" name="Straight Arrow Connector 16">
            <a:extLst>
              <a:ext uri="{FF2B5EF4-FFF2-40B4-BE49-F238E27FC236}">
                <a16:creationId xmlns:a16="http://schemas.microsoft.com/office/drawing/2014/main" id="{930182DA-DB5D-E618-5BF1-A597B2943570}"/>
              </a:ext>
            </a:extLst>
          </p:cNvPr>
          <p:cNvCxnSpPr>
            <a:stCxn id="15" idx="3"/>
          </p:cNvCxnSpPr>
          <p:nvPr/>
        </p:nvCxnSpPr>
        <p:spPr>
          <a:xfrm flipV="1">
            <a:off x="2395538" y="1843088"/>
            <a:ext cx="1160462" cy="2127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29F3DD0-83F1-F900-E1B1-3E235847D789}"/>
              </a:ext>
            </a:extLst>
          </p:cNvPr>
          <p:cNvCxnSpPr>
            <a:stCxn id="15" idx="3"/>
            <a:endCxn id="13" idx="2"/>
          </p:cNvCxnSpPr>
          <p:nvPr/>
        </p:nvCxnSpPr>
        <p:spPr>
          <a:xfrm>
            <a:off x="2395538" y="3970338"/>
            <a:ext cx="1182687" cy="2278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C463FCE-D3C7-AE61-A044-FE5CDF2D0BD1}"/>
              </a:ext>
            </a:extLst>
          </p:cNvPr>
          <p:cNvCxnSpPr>
            <a:endCxn id="10" idx="3"/>
          </p:cNvCxnSpPr>
          <p:nvPr/>
        </p:nvCxnSpPr>
        <p:spPr>
          <a:xfrm flipV="1">
            <a:off x="2395538" y="2895600"/>
            <a:ext cx="1296987" cy="10747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EE01935-6072-320B-38F2-F99DE2B2EF24}"/>
              </a:ext>
            </a:extLst>
          </p:cNvPr>
          <p:cNvCxnSpPr>
            <a:stCxn id="15" idx="3"/>
            <a:endCxn id="11" idx="3"/>
          </p:cNvCxnSpPr>
          <p:nvPr/>
        </p:nvCxnSpPr>
        <p:spPr>
          <a:xfrm flipV="1">
            <a:off x="2395538" y="3897313"/>
            <a:ext cx="1328737" cy="730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B933173-3B3D-5731-ED32-03B7D704B23A}"/>
              </a:ext>
            </a:extLst>
          </p:cNvPr>
          <p:cNvCxnSpPr>
            <a:stCxn id="15" idx="3"/>
            <a:endCxn id="12" idx="2"/>
          </p:cNvCxnSpPr>
          <p:nvPr/>
        </p:nvCxnSpPr>
        <p:spPr>
          <a:xfrm>
            <a:off x="2395538" y="3970338"/>
            <a:ext cx="1168400" cy="12842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30C6ABF-107B-78E6-E6BE-B02652088750}"/>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Problem Solving</a:t>
            </a:r>
          </a:p>
        </p:txBody>
      </p:sp>
      <p:sp>
        <p:nvSpPr>
          <p:cNvPr id="3" name="Content Placeholder 2">
            <a:extLst>
              <a:ext uri="{FF2B5EF4-FFF2-40B4-BE49-F238E27FC236}">
                <a16:creationId xmlns:a16="http://schemas.microsoft.com/office/drawing/2014/main" id="{59921494-0D9D-71E6-E059-C4CE19B48195}"/>
              </a:ext>
            </a:extLst>
          </p:cNvPr>
          <p:cNvSpPr>
            <a:spLocks noGrp="1"/>
          </p:cNvSpPr>
          <p:nvPr>
            <p:ph idx="1"/>
          </p:nvPr>
        </p:nvSpPr>
        <p:spPr/>
        <p:txBody>
          <a:bodyPr/>
          <a:lstStyle/>
          <a:p>
            <a:pPr>
              <a:lnSpc>
                <a:spcPct val="150000"/>
              </a:lnSpc>
              <a:defRPr/>
            </a:pPr>
            <a:r>
              <a:rPr lang="en-US" dirty="0">
                <a:solidFill>
                  <a:schemeClr val="accent6">
                    <a:lumMod val="50000"/>
                  </a:schemeClr>
                </a:solidFill>
              </a:rPr>
              <a:t>A Problem may have many solutions.</a:t>
            </a:r>
          </a:p>
          <a:p>
            <a:pPr algn="just">
              <a:lnSpc>
                <a:spcPct val="150000"/>
              </a:lnSpc>
              <a:defRPr/>
            </a:pPr>
            <a:r>
              <a:rPr lang="en-US" dirty="0">
                <a:solidFill>
                  <a:schemeClr val="accent6">
                    <a:lumMod val="50000"/>
                  </a:schemeClr>
                </a:solidFill>
              </a:rPr>
              <a:t>Selecting an appropriate solution among the possible solutions.</a:t>
            </a:r>
          </a:p>
          <a:p>
            <a:pPr algn="just">
              <a:lnSpc>
                <a:spcPct val="150000"/>
              </a:lnSpc>
              <a:defRPr/>
            </a:pPr>
            <a:r>
              <a:rPr lang="en-US" dirty="0">
                <a:solidFill>
                  <a:schemeClr val="accent6">
                    <a:lumMod val="50000"/>
                  </a:schemeClr>
                </a:solidFill>
              </a:rPr>
              <a:t>Analyzing the efficiency among the solutions to select an efficient and optimal solution </a:t>
            </a:r>
          </a:p>
          <a:p>
            <a:pPr algn="just">
              <a:lnSpc>
                <a:spcPct val="150000"/>
              </a:lnSpc>
              <a:defRPr/>
            </a:pPr>
            <a:r>
              <a:rPr lang="en-US" dirty="0">
                <a:solidFill>
                  <a:schemeClr val="accent6">
                    <a:lumMod val="50000"/>
                  </a:schemeClr>
                </a:solidFill>
              </a:rPr>
              <a:t>Factors to be considered for efficiency – </a:t>
            </a:r>
            <a:r>
              <a:rPr lang="en-US" dirty="0">
                <a:solidFill>
                  <a:srgbClr val="7030A0"/>
                </a:solidFill>
              </a:rPr>
              <a:t>Time</a:t>
            </a:r>
            <a:r>
              <a:rPr lang="en-US" dirty="0">
                <a:solidFill>
                  <a:schemeClr val="accent6">
                    <a:lumMod val="50000"/>
                  </a:schemeClr>
                </a:solidFill>
              </a:rPr>
              <a:t> and </a:t>
            </a:r>
            <a:r>
              <a:rPr lang="en-US" dirty="0">
                <a:solidFill>
                  <a:srgbClr val="7030A0"/>
                </a:solidFill>
              </a:rPr>
              <a:t>space</a:t>
            </a:r>
            <a:r>
              <a:rPr lang="en-US" dirty="0">
                <a:solidFill>
                  <a:schemeClr val="accent6">
                    <a:lumMod val="50000"/>
                  </a:schemeClr>
                </a:solidFill>
              </a:rPr>
              <a:t> factors.</a:t>
            </a:r>
          </a:p>
          <a:p>
            <a:pPr>
              <a:lnSpc>
                <a:spcPct val="150000"/>
              </a:lnSpc>
              <a:buFontTx/>
              <a:buNone/>
              <a:defRPr/>
            </a:pPr>
            <a:r>
              <a:rPr lang="en-US" dirty="0">
                <a:solidFill>
                  <a:schemeClr val="accent6">
                    <a:lumMod val="50000"/>
                  </a:schemeClr>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F2B64486-A203-5ADF-C7B7-7947A1A79411}"/>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72BC10-A103-4EA2-BA34-18BDE62F7A5A}" type="slidenum">
              <a:rPr lang="en-US" altLang="en-US"/>
              <a:pPr eaLnBrk="1" hangingPunct="1"/>
              <a:t>14</a:t>
            </a:fld>
            <a:endParaRPr lang="en-US" altLang="en-US"/>
          </a:p>
        </p:txBody>
      </p:sp>
      <p:pic>
        <p:nvPicPr>
          <p:cNvPr id="5" name="Picture 5">
            <a:extLst>
              <a:ext uri="{FF2B5EF4-FFF2-40B4-BE49-F238E27FC236}">
                <a16:creationId xmlns:a16="http://schemas.microsoft.com/office/drawing/2014/main" id="{74C560DA-B1DC-C10E-5518-A4543D8A69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4781"/>
          <a:stretch>
            <a:fillRect/>
          </a:stretch>
        </p:blipFill>
        <p:spPr>
          <a:xfrm>
            <a:off x="1149350" y="1958975"/>
            <a:ext cx="7123113" cy="3000375"/>
          </a:xfrm>
        </p:spPr>
      </p:pic>
      <p:sp>
        <p:nvSpPr>
          <p:cNvPr id="16388" name="Rectangle 6">
            <a:extLst>
              <a:ext uri="{FF2B5EF4-FFF2-40B4-BE49-F238E27FC236}">
                <a16:creationId xmlns:a16="http://schemas.microsoft.com/office/drawing/2014/main" id="{D245755C-96A7-C157-4223-1EE11A5336DF}"/>
              </a:ext>
            </a:extLst>
          </p:cNvPr>
          <p:cNvSpPr>
            <a:spLocks noChangeArrowheads="1"/>
          </p:cNvSpPr>
          <p:nvPr/>
        </p:nvSpPr>
        <p:spPr bwMode="auto">
          <a:xfrm>
            <a:off x="2546350" y="287338"/>
            <a:ext cx="446405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US" altLang="en-US" sz="2800" b="1" u="sng">
                <a:solidFill>
                  <a:srgbClr val="002060"/>
                </a:solidFill>
                <a:latin typeface="Times New Roman" panose="02020603050405020304" pitchFamily="18" charset="0"/>
                <a:cs typeface="Times New Roman" panose="02020603050405020304" pitchFamily="18" charset="0"/>
              </a:rPr>
              <a:t>Algorithm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a:extLst>
              <a:ext uri="{FF2B5EF4-FFF2-40B4-BE49-F238E27FC236}">
                <a16:creationId xmlns:a16="http://schemas.microsoft.com/office/drawing/2014/main" id="{3D91298D-0AD8-BDDB-7EB1-62CFD8DDA77B}"/>
              </a:ext>
            </a:extLst>
          </p:cNvPr>
          <p:cNvSpPr>
            <a:spLocks noGrp="1"/>
          </p:cNvSpPr>
          <p:nvPr>
            <p:ph idx="1"/>
          </p:nvPr>
        </p:nvSpPr>
        <p:spPr>
          <a:xfrm>
            <a:off x="304800" y="-260350"/>
            <a:ext cx="8404225" cy="7038975"/>
          </a:xfrm>
        </p:spPr>
        <p:txBody>
          <a:bodyPr/>
          <a:lstStyle/>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gn="ctr">
              <a:lnSpc>
                <a:spcPct val="150000"/>
              </a:lnSpc>
              <a:buFontTx/>
              <a:buNone/>
              <a:defRPr/>
            </a:pPr>
            <a:r>
              <a:rPr lang="en-US" b="1" u="sng" dirty="0">
                <a:solidFill>
                  <a:srgbClr val="002060"/>
                </a:solidFill>
                <a:latin typeface="Times New Roman" pitchFamily="18" charset="0"/>
                <a:cs typeface="Times New Roman" pitchFamily="18" charset="0"/>
              </a:rPr>
              <a:t>Algorithm Analysis</a:t>
            </a:r>
          </a:p>
          <a:p>
            <a:pPr>
              <a:lnSpc>
                <a:spcPct val="150000"/>
              </a:lnSpc>
              <a:buFontTx/>
              <a:buNone/>
              <a:defRPr/>
            </a:pPr>
            <a:r>
              <a:rPr lang="en-US" sz="2400" dirty="0">
                <a:solidFill>
                  <a:schemeClr val="accent6">
                    <a:lumMod val="50000"/>
                  </a:schemeClr>
                </a:solidFill>
                <a:latin typeface="Times New Roman" pitchFamily="18" charset="0"/>
                <a:cs typeface="Times New Roman" pitchFamily="18" charset="0"/>
                <a:sym typeface="Wingdings" pitchFamily="2" charset="2"/>
              </a:rPr>
              <a:t>Efficiency is inversely proportional to T(p) and S(p)</a:t>
            </a:r>
          </a:p>
          <a:p>
            <a:pPr>
              <a:lnSpc>
                <a:spcPct val="200000"/>
              </a:lnSpc>
              <a:buFont typeface="Wingdings" pitchFamily="2" charset="2"/>
              <a:buChar char="Ø"/>
              <a:defRPr/>
            </a:pPr>
            <a:r>
              <a:rPr lang="en-US" sz="2400" dirty="0">
                <a:solidFill>
                  <a:schemeClr val="accent6">
                    <a:lumMod val="50000"/>
                  </a:schemeClr>
                </a:solidFill>
                <a:latin typeface="Times New Roman" pitchFamily="18" charset="0"/>
                <a:cs typeface="Times New Roman" pitchFamily="18" charset="0"/>
                <a:sym typeface="Wingdings" pitchFamily="2" charset="2"/>
              </a:rPr>
              <a:t>T(p) = C.T + R.T</a:t>
            </a:r>
          </a:p>
          <a:p>
            <a:pPr>
              <a:lnSpc>
                <a:spcPct val="200000"/>
              </a:lnSpc>
              <a:buFont typeface="Wingdings" pitchFamily="2" charset="2"/>
              <a:buChar char="Ø"/>
              <a:defRPr/>
            </a:pPr>
            <a:r>
              <a:rPr lang="en-US" sz="2400" dirty="0">
                <a:solidFill>
                  <a:schemeClr val="accent6">
                    <a:lumMod val="50000"/>
                  </a:schemeClr>
                </a:solidFill>
                <a:latin typeface="Times New Roman" pitchFamily="18" charset="0"/>
                <a:cs typeface="Times New Roman" pitchFamily="18" charset="0"/>
                <a:sym typeface="Wingdings" pitchFamily="2" charset="2"/>
              </a:rPr>
              <a:t>S(p) = Data space+ Instruction space + </a:t>
            </a:r>
            <a:r>
              <a:rPr lang="en-US" sz="2400" dirty="0" err="1">
                <a:solidFill>
                  <a:schemeClr val="accent6">
                    <a:lumMod val="50000"/>
                  </a:schemeClr>
                </a:solidFill>
                <a:latin typeface="Times New Roman" pitchFamily="18" charset="0"/>
                <a:cs typeface="Times New Roman" pitchFamily="18" charset="0"/>
                <a:sym typeface="Wingdings" pitchFamily="2" charset="2"/>
              </a:rPr>
              <a:t>Env.Stack</a:t>
            </a:r>
            <a:endParaRPr lang="en-US" sz="2400" dirty="0">
              <a:solidFill>
                <a:schemeClr val="accent6">
                  <a:lumMod val="50000"/>
                </a:schemeClr>
              </a:solidFill>
              <a:latin typeface="Times New Roman" pitchFamily="18" charset="0"/>
              <a:cs typeface="Times New Roman" pitchFamily="18" charset="0"/>
              <a:sym typeface="Wingdings" pitchFamily="2" charset="2"/>
            </a:endParaRPr>
          </a:p>
          <a:p>
            <a:pPr marL="0" indent="0">
              <a:lnSpc>
                <a:spcPct val="150000"/>
              </a:lnSpc>
              <a:buFontTx/>
              <a:buNone/>
              <a:defRPr/>
            </a:pPr>
            <a:r>
              <a:rPr lang="en-US" sz="2400" b="1" dirty="0">
                <a:solidFill>
                  <a:srgbClr val="002060"/>
                </a:solidFill>
                <a:latin typeface="Times New Roman" pitchFamily="18" charset="0"/>
                <a:cs typeface="Times New Roman" pitchFamily="18" charset="0"/>
              </a:rPr>
              <a:t>Time Complexity T(P): </a:t>
            </a:r>
            <a:r>
              <a:rPr lang="en-US" sz="2400" dirty="0">
                <a:solidFill>
                  <a:schemeClr val="accent6">
                    <a:lumMod val="50000"/>
                  </a:schemeClr>
                </a:solidFill>
                <a:latin typeface="Times New Roman" pitchFamily="18" charset="0"/>
                <a:cs typeface="Times New Roman" pitchFamily="18" charset="0"/>
              </a:rPr>
              <a:t>Indicates how fast an algorithm runs. The amount of time required to completely execute the algorithm.</a:t>
            </a:r>
          </a:p>
          <a:p>
            <a:pPr marL="0" indent="0">
              <a:lnSpc>
                <a:spcPct val="150000"/>
              </a:lnSpc>
              <a:buFontTx/>
              <a:buNone/>
              <a:defRPr/>
            </a:pPr>
            <a:r>
              <a:rPr lang="en-US" sz="2400" b="1" dirty="0">
                <a:solidFill>
                  <a:srgbClr val="002060"/>
                </a:solidFill>
                <a:latin typeface="Times New Roman" pitchFamily="18" charset="0"/>
                <a:cs typeface="Times New Roman" pitchFamily="18" charset="0"/>
              </a:rPr>
              <a:t>Space Complexity S(P): </a:t>
            </a:r>
            <a:r>
              <a:rPr lang="en-US" sz="2400" dirty="0">
                <a:solidFill>
                  <a:schemeClr val="accent6">
                    <a:lumMod val="50000"/>
                  </a:schemeClr>
                </a:solidFill>
                <a:latin typeface="Times New Roman" pitchFamily="18" charset="0"/>
                <a:cs typeface="Times New Roman" pitchFamily="18" charset="0"/>
              </a:rPr>
              <a:t>The amount of memory space required for the algorithm.</a:t>
            </a:r>
          </a:p>
          <a:p>
            <a:pPr marL="0" indent="0">
              <a:lnSpc>
                <a:spcPct val="150000"/>
              </a:lnSpc>
              <a:buFontTx/>
              <a:buNone/>
              <a:defRPr/>
            </a:pPr>
            <a:r>
              <a:rPr lang="en-US" sz="2400" dirty="0">
                <a:solidFill>
                  <a:schemeClr val="accent6">
                    <a:lumMod val="50000"/>
                  </a:schemeClr>
                </a:solidFill>
                <a:latin typeface="Times New Roman" pitchFamily="18" charset="0"/>
                <a:cs typeface="Times New Roman" pitchFamily="18" charset="0"/>
              </a:rPr>
              <a:t>Instruction space, data space and Environmental stack</a:t>
            </a: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a:p>
            <a:pPr>
              <a:lnSpc>
                <a:spcPct val="150000"/>
              </a:lnSpc>
              <a:defRPr/>
            </a:pPr>
            <a:endParaRPr lang="en-US" sz="2400" dirty="0">
              <a:solidFill>
                <a:schemeClr val="accent6">
                  <a:lumMod val="50000"/>
                </a:schemeClr>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06419269-497A-CA72-9F2B-D120C852C639}"/>
              </a:ext>
            </a:extLst>
          </p:cNvPr>
          <p:cNvSpPr>
            <a:spLocks noChangeArrowheads="1"/>
          </p:cNvSpPr>
          <p:nvPr/>
        </p:nvSpPr>
        <p:spPr bwMode="auto">
          <a:xfrm>
            <a:off x="2409825" y="301625"/>
            <a:ext cx="35702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US" altLang="en-US" sz="3200" b="1" u="sng">
                <a:solidFill>
                  <a:srgbClr val="002060"/>
                </a:solidFill>
                <a:latin typeface="Times New Roman" panose="02020603050405020304" pitchFamily="18" charset="0"/>
                <a:cs typeface="Times New Roman" panose="02020603050405020304" pitchFamily="18" charset="0"/>
              </a:rPr>
              <a:t>Algorithm Analysis</a:t>
            </a:r>
          </a:p>
        </p:txBody>
      </p:sp>
      <p:sp>
        <p:nvSpPr>
          <p:cNvPr id="6" name="TextBox 5">
            <a:extLst>
              <a:ext uri="{FF2B5EF4-FFF2-40B4-BE49-F238E27FC236}">
                <a16:creationId xmlns:a16="http://schemas.microsoft.com/office/drawing/2014/main" id="{38B49E02-6D74-02F6-7AFD-AE6A9826E7C5}"/>
              </a:ext>
            </a:extLst>
          </p:cNvPr>
          <p:cNvSpPr txBox="1"/>
          <p:nvPr/>
        </p:nvSpPr>
        <p:spPr>
          <a:xfrm>
            <a:off x="350838" y="1311275"/>
            <a:ext cx="7924800" cy="4892675"/>
          </a:xfrm>
          <a:prstGeom prst="rect">
            <a:avLst/>
          </a:prstGeom>
          <a:noFill/>
        </p:spPr>
        <p:txBody>
          <a:bodyPr>
            <a:spAutoFit/>
          </a:bodyPr>
          <a:lstStyle/>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Instruction space </a:t>
            </a:r>
            <a:r>
              <a:rPr lang="en-US" sz="2400" dirty="0">
                <a:latin typeface="Times New Roman" pitchFamily="18" charset="0"/>
                <a:cs typeface="Times New Roman" pitchFamily="18" charset="0"/>
              </a:rPr>
              <a:t>– The amount of space used to save the compiled version of the instruction.</a:t>
            </a:r>
          </a:p>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Environmental stack </a:t>
            </a:r>
            <a:r>
              <a:rPr lang="en-US" sz="2400" dirty="0">
                <a:latin typeface="Times New Roman" pitchFamily="18" charset="0"/>
                <a:cs typeface="Times New Roman" pitchFamily="18" charset="0"/>
              </a:rPr>
              <a:t>– Sometimes an algorithm may be called inside another algorithm. In such a situation, the current variables are pushed onto the system stack, where they wait for further execution and then the call to the inside algorithm is made.</a:t>
            </a:r>
          </a:p>
          <a:p>
            <a:pPr marL="342900" indent="-342900" algn="just">
              <a:buFontTx/>
              <a:buAutoNum type="arabicPeriod"/>
              <a:defRPr/>
            </a:pPr>
            <a:r>
              <a:rPr lang="en-US" sz="2400" b="1" dirty="0">
                <a:solidFill>
                  <a:srgbClr val="002060"/>
                </a:solidFill>
                <a:latin typeface="Times New Roman" pitchFamily="18" charset="0"/>
                <a:cs typeface="Times New Roman" pitchFamily="18" charset="0"/>
              </a:rPr>
              <a:t>Data space </a:t>
            </a:r>
            <a:r>
              <a:rPr lang="en-US" sz="2400" dirty="0">
                <a:latin typeface="Times New Roman" pitchFamily="18" charset="0"/>
                <a:cs typeface="Times New Roman" pitchFamily="18" charset="0"/>
              </a:rPr>
              <a:t>– Amount of space used by the variable and constants.</a:t>
            </a:r>
          </a:p>
          <a:p>
            <a:pPr marL="342900" indent="-342900" algn="just">
              <a:buFontTx/>
              <a:buAutoNum type="arabicPeriod"/>
              <a:defRPr/>
            </a:pPr>
            <a:endParaRPr lang="en-US" sz="2400" dirty="0">
              <a:latin typeface="Times New Roman" pitchFamily="18" charset="0"/>
              <a:cs typeface="Times New Roman" pitchFamily="18" charset="0"/>
            </a:endParaRPr>
          </a:p>
          <a:p>
            <a:pPr algn="just">
              <a:defRPr/>
            </a:pPr>
            <a:r>
              <a:rPr lang="en-US" sz="2400" dirty="0">
                <a:latin typeface="Times New Roman" pitchFamily="18" charset="0"/>
                <a:cs typeface="Times New Roman" pitchFamily="18" charset="0"/>
              </a:rPr>
              <a:t>But while calculating space complexity only data space is considered and we neglect the instruction space and Environment stack.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99DF936-C0E4-52E4-D2A2-1D26420338DC}"/>
              </a:ext>
            </a:extLst>
          </p:cNvPr>
          <p:cNvSpPr>
            <a:spLocks noGrp="1"/>
          </p:cNvSpPr>
          <p:nvPr>
            <p:ph type="title"/>
          </p:nvPr>
        </p:nvSpPr>
        <p:spPr/>
        <p:txBody>
          <a:bodyPr/>
          <a:lstStyle/>
          <a:p>
            <a:pPr>
              <a:lnSpc>
                <a:spcPct val="150000"/>
              </a:lnSpc>
            </a:pPr>
            <a:r>
              <a:rPr lang="en-US" altLang="en-US" b="1" u="sng">
                <a:solidFill>
                  <a:srgbClr val="002060"/>
                </a:solidFill>
                <a:latin typeface="Times New Roman" panose="02020603050405020304" pitchFamily="18" charset="0"/>
                <a:cs typeface="Times New Roman" panose="02020603050405020304" pitchFamily="18" charset="0"/>
              </a:rPr>
              <a:t>Algorithm Analysis</a:t>
            </a:r>
          </a:p>
        </p:txBody>
      </p:sp>
      <p:sp>
        <p:nvSpPr>
          <p:cNvPr id="19459" name="Content Placeholder 2">
            <a:extLst>
              <a:ext uri="{FF2B5EF4-FFF2-40B4-BE49-F238E27FC236}">
                <a16:creationId xmlns:a16="http://schemas.microsoft.com/office/drawing/2014/main" id="{B5C87CF0-B10F-E03B-6C7B-E96908F02B3F}"/>
              </a:ext>
            </a:extLst>
          </p:cNvPr>
          <p:cNvSpPr>
            <a:spLocks noGrp="1"/>
          </p:cNvSpPr>
          <p:nvPr>
            <p:ph idx="1"/>
          </p:nvPr>
        </p:nvSpPr>
        <p:spPr/>
        <p:txBody>
          <a:bodyPr/>
          <a:lstStyle/>
          <a:p>
            <a:r>
              <a:rPr lang="en-US" altLang="en-US"/>
              <a:t>Predicting the resources that the algorithm requires.</a:t>
            </a:r>
          </a:p>
          <a:p>
            <a:r>
              <a:rPr lang="en-US" altLang="en-US"/>
              <a:t>Memory, Communication band-width, or Computer hardware, computational time</a:t>
            </a:r>
          </a:p>
          <a:p>
            <a:r>
              <a:rPr lang="en-US" altLang="en-US"/>
              <a:t>Analyzing several candidate algorithms for a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68D2F18-1F0F-E579-60CA-A504775E6327}"/>
              </a:ext>
            </a:extLst>
          </p:cNvPr>
          <p:cNvSpPr>
            <a:spLocks noGrp="1"/>
          </p:cNvSpPr>
          <p:nvPr>
            <p:ph type="title"/>
          </p:nvPr>
        </p:nvSpPr>
        <p:spPr/>
        <p:txBody>
          <a:bodyPr/>
          <a:lstStyle/>
          <a:p>
            <a:endParaRPr lang="en-US" altLang="en-US"/>
          </a:p>
        </p:txBody>
      </p:sp>
      <p:sp>
        <p:nvSpPr>
          <p:cNvPr id="20483" name="Content Placeholder 2">
            <a:extLst>
              <a:ext uri="{FF2B5EF4-FFF2-40B4-BE49-F238E27FC236}">
                <a16:creationId xmlns:a16="http://schemas.microsoft.com/office/drawing/2014/main" id="{5CDECE63-0DC0-C74A-06E2-DB61506CB420}"/>
              </a:ext>
            </a:extLst>
          </p:cNvPr>
          <p:cNvSpPr>
            <a:spLocks noGrp="1"/>
          </p:cNvSpPr>
          <p:nvPr>
            <p:ph idx="1"/>
          </p:nvPr>
        </p:nvSpPr>
        <p:spPr/>
        <p:txBody>
          <a:bodyPr/>
          <a:lstStyle/>
          <a:p>
            <a:r>
              <a:rPr lang="en-US" altLang="en-US"/>
              <a:t>Time complexity of the program – amount of computer time needs to run a program.</a:t>
            </a:r>
          </a:p>
          <a:p>
            <a:r>
              <a:rPr lang="en-US" altLang="en-US"/>
              <a:t>Space complexity of a program is the amount of memory needed to run a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4758A8F-6070-E333-B24F-A3546B093D5D}"/>
              </a:ext>
            </a:extLst>
          </p:cNvPr>
          <p:cNvSpPr>
            <a:spLocks noGrp="1"/>
          </p:cNvSpPr>
          <p:nvPr>
            <p:ph type="title"/>
          </p:nvPr>
        </p:nvSpPr>
        <p:spPr/>
        <p:txBody>
          <a:bodyPr/>
          <a:lstStyle/>
          <a:p>
            <a:r>
              <a:rPr lang="en-US" altLang="en-US"/>
              <a:t>Space Complexity</a:t>
            </a:r>
          </a:p>
        </p:txBody>
      </p:sp>
      <p:sp>
        <p:nvSpPr>
          <p:cNvPr id="21507" name="Content Placeholder 2">
            <a:extLst>
              <a:ext uri="{FF2B5EF4-FFF2-40B4-BE49-F238E27FC236}">
                <a16:creationId xmlns:a16="http://schemas.microsoft.com/office/drawing/2014/main" id="{A3E7080E-B6ED-C1D6-3FE4-04E2DE505551}"/>
              </a:ext>
            </a:extLst>
          </p:cNvPr>
          <p:cNvSpPr>
            <a:spLocks noGrp="1"/>
          </p:cNvSpPr>
          <p:nvPr>
            <p:ph idx="1"/>
          </p:nvPr>
        </p:nvSpPr>
        <p:spPr/>
        <p:txBody>
          <a:bodyPr/>
          <a:lstStyle/>
          <a:p>
            <a:r>
              <a:rPr lang="en-US" altLang="en-US"/>
              <a:t>Instruction space – space required to store the machine code generated by the compiler.</a:t>
            </a:r>
          </a:p>
          <a:p>
            <a:r>
              <a:rPr lang="en-US" altLang="en-US"/>
              <a:t>Data space – space needed for constants, variables, intermediate variables, dynamic variables etc.,</a:t>
            </a:r>
          </a:p>
          <a:p>
            <a:r>
              <a:rPr lang="en-US" altLang="en-US"/>
              <a:t>Stack space- to store return address, return values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C3A63E7-8835-A980-D8DA-724DA7553ECD}"/>
              </a:ext>
            </a:extLst>
          </p:cNvPr>
          <p:cNvSpPr>
            <a:spLocks noGrp="1"/>
          </p:cNvSpPr>
          <p:nvPr>
            <p:ph type="title"/>
          </p:nvPr>
        </p:nvSpPr>
        <p:spPr/>
        <p:txBody>
          <a:bodyPr/>
          <a:lstStyle/>
          <a:p>
            <a:endParaRPr lang="en-US" altLang="en-US"/>
          </a:p>
        </p:txBody>
      </p:sp>
      <p:sp>
        <p:nvSpPr>
          <p:cNvPr id="5123" name="Content Placeholder 2">
            <a:extLst>
              <a:ext uri="{FF2B5EF4-FFF2-40B4-BE49-F238E27FC236}">
                <a16:creationId xmlns:a16="http://schemas.microsoft.com/office/drawing/2014/main" id="{E2A83511-76AF-8788-F4F4-BBCF4DECF814}"/>
              </a:ext>
            </a:extLst>
          </p:cNvPr>
          <p:cNvSpPr>
            <a:spLocks noGrp="1"/>
          </p:cNvSpPr>
          <p:nvPr>
            <p:ph idx="1"/>
          </p:nvPr>
        </p:nvSpPr>
        <p:spPr/>
        <p:txBody>
          <a:bodyPr/>
          <a:lstStyle/>
          <a:p>
            <a:pPr marL="0" indent="0" eaLnBrk="1" hangingPunct="1">
              <a:buFontTx/>
              <a:buNone/>
              <a:defRPr/>
            </a:pPr>
            <a:r>
              <a:rPr lang="en-US" dirty="0"/>
              <a:t>Contact No : 9445958156</a:t>
            </a:r>
          </a:p>
          <a:p>
            <a:pPr eaLnBrk="1" hangingPunct="1">
              <a:buFontTx/>
              <a:buNone/>
              <a:defRPr/>
            </a:pPr>
            <a:endParaRPr lang="en-US" dirty="0"/>
          </a:p>
          <a:p>
            <a:pPr marL="0" indent="0" eaLnBrk="1" hangingPunct="1">
              <a:buFontTx/>
              <a:buNone/>
              <a:defRPr/>
            </a:pPr>
            <a:r>
              <a:rPr lang="en-US" dirty="0"/>
              <a:t>Email ID : </a:t>
            </a:r>
            <a:r>
              <a:rPr lang="en-US" dirty="0">
                <a:hlinkClick r:id="rId2"/>
              </a:rPr>
              <a:t>vijayalakshmi.av@vit.ac.in</a:t>
            </a:r>
            <a:endParaRPr lang="en-US" dirty="0"/>
          </a:p>
          <a:p>
            <a:pPr eaLnBrk="1" hangingPunct="1">
              <a:buSzPct val="110000"/>
              <a:buFont typeface="Arial" pitchFamily="34" charset="0"/>
              <a:buChar char="•"/>
              <a:defRPr/>
            </a:pPr>
            <a:endParaRPr lang="en-US" dirty="0"/>
          </a:p>
          <a:p>
            <a:pPr marL="0" indent="0" eaLnBrk="1" hangingPunct="1">
              <a:buSzPct val="180000"/>
              <a:buFontTx/>
              <a:buNone/>
              <a:defRPr/>
            </a:pPr>
            <a:r>
              <a:rPr lang="en-US" dirty="0"/>
              <a:t>Place to meet : AB1 - 3</a:t>
            </a:r>
            <a:r>
              <a:rPr lang="en-US" baseline="30000" dirty="0"/>
              <a:t>rd</a:t>
            </a:r>
            <a:r>
              <a:rPr lang="en-US" dirty="0"/>
              <a:t> Floor Annexure</a:t>
            </a:r>
          </a:p>
          <a:p>
            <a:pPr eaLnBrk="1" hangingPunct="1">
              <a:buSzPct val="110000"/>
              <a:buFont typeface="Wingdings" pitchFamily="2" charset="2"/>
              <a:buNone/>
              <a:defRPr/>
            </a:pPr>
            <a:endParaRPr lang="en-US" dirty="0"/>
          </a:p>
          <a:p>
            <a:pPr eaLnBrk="1" hangingPunct="1">
              <a:buSzPct val="110000"/>
              <a:buFont typeface="Arial" pitchFamily="34" charset="0"/>
              <a:buChar char="•"/>
              <a:defRPr/>
            </a:pPr>
            <a:endParaRPr lang="en-US" dirty="0"/>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1D318A7-703B-8C77-50C5-EBB28BB96E54}"/>
              </a:ext>
            </a:extLst>
          </p:cNvPr>
          <p:cNvSpPr>
            <a:spLocks noGrp="1"/>
          </p:cNvSpPr>
          <p:nvPr>
            <p:ph type="title"/>
          </p:nvPr>
        </p:nvSpPr>
        <p:spPr/>
        <p:txBody>
          <a:bodyPr/>
          <a:lstStyle/>
          <a:p>
            <a:r>
              <a:rPr lang="en-US" altLang="en-US"/>
              <a:t>Instruction space</a:t>
            </a:r>
          </a:p>
        </p:txBody>
      </p:sp>
      <p:sp>
        <p:nvSpPr>
          <p:cNvPr id="22531" name="Content Placeholder 2">
            <a:extLst>
              <a:ext uri="{FF2B5EF4-FFF2-40B4-BE49-F238E27FC236}">
                <a16:creationId xmlns:a16="http://schemas.microsoft.com/office/drawing/2014/main" id="{0F143E08-712C-7EB3-F2E6-71118C7FB03E}"/>
              </a:ext>
            </a:extLst>
          </p:cNvPr>
          <p:cNvSpPr>
            <a:spLocks noGrp="1"/>
          </p:cNvSpPr>
          <p:nvPr>
            <p:ph idx="1"/>
          </p:nvPr>
        </p:nvSpPr>
        <p:spPr/>
        <p:txBody>
          <a:bodyPr/>
          <a:lstStyle/>
          <a:p>
            <a:r>
              <a:rPr lang="en-US" altLang="en-US"/>
              <a:t>It depends on the compiler.</a:t>
            </a:r>
          </a:p>
          <a:p>
            <a:r>
              <a:rPr lang="en-US" altLang="en-US"/>
              <a:t>Compilers also use code optimization techniques to produce efficient code. </a:t>
            </a:r>
          </a:p>
          <a:p>
            <a:r>
              <a:rPr lang="en-US" altLang="en-US"/>
              <a:t>Most compilers use dynamic linking and loading concepts, where we get memory for largest module rather than sum of all the modules.</a:t>
            </a:r>
          </a:p>
          <a:p>
            <a:r>
              <a:rPr lang="en-US" altLang="en-US"/>
              <a:t>Instruction space is constant throughout the execution of the program.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1152E22-B8DD-FEA7-C2AD-3E3879B2C9BB}"/>
              </a:ext>
            </a:extLst>
          </p:cNvPr>
          <p:cNvSpPr>
            <a:spLocks noGrp="1"/>
          </p:cNvSpPr>
          <p:nvPr>
            <p:ph type="title"/>
          </p:nvPr>
        </p:nvSpPr>
        <p:spPr/>
        <p:txBody>
          <a:bodyPr/>
          <a:lstStyle/>
          <a:p>
            <a:r>
              <a:rPr lang="en-US" altLang="en-US"/>
              <a:t>Data space</a:t>
            </a:r>
          </a:p>
        </p:txBody>
      </p:sp>
      <p:sp>
        <p:nvSpPr>
          <p:cNvPr id="3" name="Content Placeholder 2">
            <a:extLst>
              <a:ext uri="{FF2B5EF4-FFF2-40B4-BE49-F238E27FC236}">
                <a16:creationId xmlns:a16="http://schemas.microsoft.com/office/drawing/2014/main" id="{35103733-8D41-62CE-2B95-2B2083039678}"/>
              </a:ext>
            </a:extLst>
          </p:cNvPr>
          <p:cNvSpPr>
            <a:spLocks noGrp="1"/>
          </p:cNvSpPr>
          <p:nvPr>
            <p:ph idx="1"/>
          </p:nvPr>
        </p:nvSpPr>
        <p:spPr/>
        <p:txBody>
          <a:bodyPr/>
          <a:lstStyle/>
          <a:p>
            <a:pPr>
              <a:defRPr/>
            </a:pPr>
            <a:r>
              <a:rPr lang="en-US" dirty="0"/>
              <a:t>Space occupied by constants, program, simple variables, arrays, structures, pointers etc.,</a:t>
            </a:r>
          </a:p>
          <a:p>
            <a:pPr marL="0" indent="0">
              <a:buFontTx/>
              <a:buNone/>
              <a:defRPr/>
            </a:pPr>
            <a:r>
              <a:rPr lang="en-US" dirty="0"/>
              <a:t>Ex: </a:t>
            </a:r>
            <a:r>
              <a:rPr lang="en-US" dirty="0" err="1"/>
              <a:t>int</a:t>
            </a:r>
            <a:r>
              <a:rPr lang="en-US" dirty="0"/>
              <a:t> i;</a:t>
            </a:r>
          </a:p>
          <a:p>
            <a:pPr marL="0" indent="0">
              <a:buFontTx/>
              <a:buNone/>
              <a:defRPr/>
            </a:pPr>
            <a:r>
              <a:rPr lang="en-US" dirty="0"/>
              <a:t> float f;</a:t>
            </a:r>
          </a:p>
          <a:p>
            <a:pPr marL="0" indent="0">
              <a:buFontTx/>
              <a:buNone/>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1306DD-E641-95AD-F1E7-98AA73FB41E1}"/>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Run Time</a:t>
            </a:r>
          </a:p>
        </p:txBody>
      </p:sp>
      <p:sp>
        <p:nvSpPr>
          <p:cNvPr id="24579" name="Content Placeholder 2">
            <a:extLst>
              <a:ext uri="{FF2B5EF4-FFF2-40B4-BE49-F238E27FC236}">
                <a16:creationId xmlns:a16="http://schemas.microsoft.com/office/drawing/2014/main" id="{1EB7C018-415B-EA92-A1A0-3FAFE543536A}"/>
              </a:ext>
            </a:extLst>
          </p:cNvPr>
          <p:cNvSpPr>
            <a:spLocks noGrp="1"/>
          </p:cNvSpPr>
          <p:nvPr>
            <p:ph idx="1"/>
          </p:nvPr>
        </p:nvSpPr>
        <p:spPr/>
        <p:txBody>
          <a:bodyPr/>
          <a:lstStyle/>
          <a:p>
            <a:pPr>
              <a:buFontTx/>
              <a:buNone/>
            </a:pPr>
            <a:r>
              <a:rPr lang="en-US" altLang="en-US" sz="2400">
                <a:solidFill>
                  <a:srgbClr val="7030A0"/>
                </a:solidFill>
              </a:rPr>
              <a:t>Run time depends on following factors:</a:t>
            </a:r>
          </a:p>
          <a:p>
            <a:pPr>
              <a:lnSpc>
                <a:spcPct val="200000"/>
              </a:lnSpc>
            </a:pPr>
            <a:r>
              <a:rPr lang="en-US" altLang="en-US" sz="2400"/>
              <a:t>Type of processor used (Single or Multiprocessor).</a:t>
            </a:r>
          </a:p>
          <a:p>
            <a:pPr>
              <a:lnSpc>
                <a:spcPct val="200000"/>
              </a:lnSpc>
            </a:pPr>
            <a:r>
              <a:rPr lang="en-US" altLang="en-US" sz="2400"/>
              <a:t>I/O speed to memory.</a:t>
            </a:r>
          </a:p>
          <a:p>
            <a:pPr>
              <a:lnSpc>
                <a:spcPct val="200000"/>
              </a:lnSpc>
            </a:pPr>
            <a:r>
              <a:rPr lang="en-US" altLang="en-US" sz="2400"/>
              <a:t>Architecture we use (32bit or 64 bit).</a:t>
            </a:r>
          </a:p>
          <a:p>
            <a:pPr>
              <a:lnSpc>
                <a:spcPct val="200000"/>
              </a:lnSpc>
            </a:pPr>
            <a:r>
              <a:rPr lang="en-US" altLang="en-US" sz="2400">
                <a:solidFill>
                  <a:srgbClr val="00B050"/>
                </a:solidFill>
              </a:rPr>
              <a:t>Input size. (Rate of growth of time w.r.t Input).</a:t>
            </a:r>
          </a:p>
        </p:txBody>
      </p:sp>
      <p:sp>
        <p:nvSpPr>
          <p:cNvPr id="19460" name="Slide Number Placeholder 3">
            <a:extLst>
              <a:ext uri="{FF2B5EF4-FFF2-40B4-BE49-F238E27FC236}">
                <a16:creationId xmlns:a16="http://schemas.microsoft.com/office/drawing/2014/main" id="{8504888B-A8D1-67FB-73A7-4E6371C812AD}"/>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9624C2-2862-4B50-A2EA-9A1671DC8C7B}" type="slidenum">
              <a:rPr lang="en-US" altLang="en-US"/>
              <a:pPr eaLnBrk="1" hangingPunct="1"/>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DA703D57-1AF4-8E0D-82DB-9FFC27D931C0}"/>
              </a:ext>
            </a:extLst>
          </p:cNvPr>
          <p:cNvSpPr>
            <a:spLocks noGrp="1"/>
          </p:cNvSpPr>
          <p:nvPr>
            <p:ph idx="1"/>
          </p:nvPr>
        </p:nvSpPr>
        <p:spPr/>
        <p:txBody>
          <a:bodyPr/>
          <a:lstStyle/>
          <a:p>
            <a:r>
              <a:rPr lang="en-US" altLang="en-US" b="1"/>
              <a:t>Primitive operations: </a:t>
            </a:r>
            <a:r>
              <a:rPr lang="en-US" altLang="en-US"/>
              <a:t>Low level operation independent of programming language.</a:t>
            </a:r>
          </a:p>
          <a:p>
            <a:pPr lvl="1"/>
            <a:r>
              <a:rPr lang="en-US" altLang="en-US"/>
              <a:t>Data Movement (assign)</a:t>
            </a:r>
          </a:p>
          <a:p>
            <a:pPr lvl="1"/>
            <a:r>
              <a:rPr lang="en-US" altLang="en-US"/>
              <a:t>Control (branch, subroutine call, return)</a:t>
            </a:r>
          </a:p>
          <a:p>
            <a:pPr lvl="1"/>
            <a:r>
              <a:rPr lang="en-US" altLang="en-US"/>
              <a:t>Arithmetic and logical operations (e.g. addition, comparison)</a:t>
            </a:r>
          </a:p>
          <a:p>
            <a:pPr lvl="1"/>
            <a:endParaRPr lang="en-US" altLang="en-US"/>
          </a:p>
          <a:p>
            <a:r>
              <a:rPr lang="en-US" altLang="en-US"/>
              <a:t>By inspecting the pseudo code we can count the number of primitive operations executed by an algorithm</a:t>
            </a:r>
          </a:p>
        </p:txBody>
      </p:sp>
      <p:sp>
        <p:nvSpPr>
          <p:cNvPr id="25603" name="Title 2">
            <a:extLst>
              <a:ext uri="{FF2B5EF4-FFF2-40B4-BE49-F238E27FC236}">
                <a16:creationId xmlns:a16="http://schemas.microsoft.com/office/drawing/2014/main" id="{5DB5D6FF-8FCB-E77D-18B4-F1C40621ADF5}"/>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Analysis of algorithms</a:t>
            </a:r>
          </a:p>
        </p:txBody>
      </p:sp>
      <p:sp>
        <p:nvSpPr>
          <p:cNvPr id="20484" name="Slide Number Placeholder 4">
            <a:extLst>
              <a:ext uri="{FF2B5EF4-FFF2-40B4-BE49-F238E27FC236}">
                <a16:creationId xmlns:a16="http://schemas.microsoft.com/office/drawing/2014/main" id="{DE0908FB-B341-062A-2D83-2F9CC13EAD0A}"/>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8C43FB-2EB4-4C96-9EFB-DAFCC3FDC309}" type="slidenum">
              <a:rPr lang="en-US" altLang="en-US"/>
              <a:pPr eaLnBrk="1" hangingPunct="1"/>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03A6CF3-9FB5-B299-3178-ADB338BF7F4C}"/>
              </a:ext>
            </a:extLst>
          </p:cNvPr>
          <p:cNvSpPr>
            <a:spLocks noGrp="1"/>
          </p:cNvSpPr>
          <p:nvPr>
            <p:ph type="title"/>
          </p:nvPr>
        </p:nvSpPr>
        <p:spPr/>
        <p:txBody>
          <a:bodyPr/>
          <a:lstStyle/>
          <a:p>
            <a:r>
              <a:rPr lang="en-US" altLang="en-US"/>
              <a:t>Example for Iterative Algorithm</a:t>
            </a:r>
          </a:p>
        </p:txBody>
      </p:sp>
      <p:sp>
        <p:nvSpPr>
          <p:cNvPr id="26627" name="Content Placeholder 2">
            <a:extLst>
              <a:ext uri="{FF2B5EF4-FFF2-40B4-BE49-F238E27FC236}">
                <a16:creationId xmlns:a16="http://schemas.microsoft.com/office/drawing/2014/main" id="{68C8C6E8-B12E-3A3A-CE94-3D81875ED375}"/>
              </a:ext>
            </a:extLst>
          </p:cNvPr>
          <p:cNvSpPr>
            <a:spLocks noGrp="1"/>
          </p:cNvSpPr>
          <p:nvPr>
            <p:ph idx="1"/>
          </p:nvPr>
        </p:nvSpPr>
        <p:spPr/>
        <p:txBody>
          <a:bodyPr/>
          <a:lstStyle/>
          <a:p>
            <a:pPr>
              <a:buFontTx/>
              <a:buNone/>
            </a:pPr>
            <a:r>
              <a:rPr lang="en-US" altLang="en-US"/>
              <a:t>Calculate the factorial of a number</a:t>
            </a:r>
          </a:p>
          <a:p>
            <a:pPr>
              <a:buFontTx/>
              <a:buNone/>
            </a:pPr>
            <a:r>
              <a:rPr lang="en-US" altLang="en-US"/>
              <a:t>find_factorial(n)</a:t>
            </a:r>
          </a:p>
          <a:p>
            <a:pPr>
              <a:buFontTx/>
              <a:buNone/>
            </a:pPr>
            <a:r>
              <a:rPr lang="en-US" altLang="en-US"/>
              <a:t>1. factorial ← 1</a:t>
            </a:r>
          </a:p>
          <a:p>
            <a:pPr>
              <a:buFontTx/>
              <a:buNone/>
            </a:pPr>
            <a:r>
              <a:rPr lang="en-US" altLang="en-US"/>
              <a:t>2. for i ←  2 to n step up by 1</a:t>
            </a:r>
          </a:p>
          <a:p>
            <a:pPr>
              <a:buFontTx/>
              <a:buNone/>
            </a:pPr>
            <a:r>
              <a:rPr lang="en-US" altLang="en-US"/>
              <a:t>3.		 factorial ← factorial * i</a:t>
            </a:r>
          </a:p>
          <a:p>
            <a:pPr>
              <a:buFontTx/>
              <a:buNone/>
            </a:pPr>
            <a:r>
              <a:rPr lang="en-US" altLang="en-US"/>
              <a:t>4. end for</a:t>
            </a:r>
          </a:p>
          <a:p>
            <a:pPr>
              <a:buFontTx/>
              <a:buNone/>
            </a:pPr>
            <a:r>
              <a:rPr lang="en-US" altLang="en-US"/>
              <a:t>5. end find_factorial</a:t>
            </a:r>
          </a:p>
        </p:txBody>
      </p:sp>
      <p:graphicFrame>
        <p:nvGraphicFramePr>
          <p:cNvPr id="4" name="Table 3">
            <a:extLst>
              <a:ext uri="{FF2B5EF4-FFF2-40B4-BE49-F238E27FC236}">
                <a16:creationId xmlns:a16="http://schemas.microsoft.com/office/drawing/2014/main" id="{A4AC9F0B-31E6-40F4-757A-006A75A90899}"/>
              </a:ext>
            </a:extLst>
          </p:cNvPr>
          <p:cNvGraphicFramePr>
            <a:graphicFrameLocks noGrp="1"/>
          </p:cNvGraphicFramePr>
          <p:nvPr/>
        </p:nvGraphicFramePr>
        <p:xfrm>
          <a:off x="6477000" y="1981200"/>
          <a:ext cx="1143000" cy="3886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47700">
                <a:tc>
                  <a:txBody>
                    <a:bodyPr/>
                    <a:lstStyle/>
                    <a:p>
                      <a:endParaRPr lang="en-US" dirty="0"/>
                    </a:p>
                  </a:txBody>
                  <a:tcPr/>
                </a:tc>
                <a:extLst>
                  <a:ext uri="{0D108BD9-81ED-4DB2-BD59-A6C34878D82A}">
                    <a16:rowId xmlns:a16="http://schemas.microsoft.com/office/drawing/2014/main" val="10000"/>
                  </a:ext>
                </a:extLst>
              </a:tr>
              <a:tr h="647700">
                <a:tc>
                  <a:txBody>
                    <a:bodyPr/>
                    <a:lstStyle/>
                    <a:p>
                      <a:r>
                        <a:rPr lang="en-US" dirty="0"/>
                        <a:t>1</a:t>
                      </a:r>
                    </a:p>
                  </a:txBody>
                  <a:tcPr/>
                </a:tc>
                <a:extLst>
                  <a:ext uri="{0D108BD9-81ED-4DB2-BD59-A6C34878D82A}">
                    <a16:rowId xmlns:a16="http://schemas.microsoft.com/office/drawing/2014/main" val="10001"/>
                  </a:ext>
                </a:extLst>
              </a:tr>
              <a:tr h="647700">
                <a:tc>
                  <a:txBody>
                    <a:bodyPr/>
                    <a:lstStyle/>
                    <a:p>
                      <a:r>
                        <a:rPr lang="en-US" dirty="0"/>
                        <a:t>n</a:t>
                      </a:r>
                    </a:p>
                  </a:txBody>
                  <a:tcPr/>
                </a:tc>
                <a:extLst>
                  <a:ext uri="{0D108BD9-81ED-4DB2-BD59-A6C34878D82A}">
                    <a16:rowId xmlns:a16="http://schemas.microsoft.com/office/drawing/2014/main" val="10002"/>
                  </a:ext>
                </a:extLst>
              </a:tr>
              <a:tr h="647700">
                <a:tc>
                  <a:txBody>
                    <a:bodyPr/>
                    <a:lstStyle/>
                    <a:p>
                      <a:r>
                        <a:rPr lang="en-US" dirty="0"/>
                        <a:t>N-1</a:t>
                      </a:r>
                    </a:p>
                  </a:txBody>
                  <a:tcPr/>
                </a:tc>
                <a:extLst>
                  <a:ext uri="{0D108BD9-81ED-4DB2-BD59-A6C34878D82A}">
                    <a16:rowId xmlns:a16="http://schemas.microsoft.com/office/drawing/2014/main" val="10003"/>
                  </a:ext>
                </a:extLst>
              </a:tr>
              <a:tr h="647700">
                <a:tc>
                  <a:txBody>
                    <a:bodyPr/>
                    <a:lstStyle/>
                    <a:p>
                      <a:r>
                        <a:rPr lang="en-US" dirty="0"/>
                        <a:t>1</a:t>
                      </a:r>
                    </a:p>
                  </a:txBody>
                  <a:tcPr/>
                </a:tc>
                <a:extLst>
                  <a:ext uri="{0D108BD9-81ED-4DB2-BD59-A6C34878D82A}">
                    <a16:rowId xmlns:a16="http://schemas.microsoft.com/office/drawing/2014/main" val="10004"/>
                  </a:ext>
                </a:extLst>
              </a:tr>
              <a:tr h="647700">
                <a:tc>
                  <a:txBody>
                    <a:bodyPr/>
                    <a:lstStyle/>
                    <a:p>
                      <a:r>
                        <a:rPr lang="en-US" dirty="0"/>
                        <a:t>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E2845B0-4B0D-619B-CAB8-85BEF03043C3}"/>
              </a:ext>
            </a:extLst>
          </p:cNvPr>
          <p:cNvSpPr>
            <a:spLocks noGrp="1"/>
          </p:cNvSpPr>
          <p:nvPr>
            <p:ph type="title"/>
          </p:nvPr>
        </p:nvSpPr>
        <p:spPr/>
        <p:txBody>
          <a:bodyPr/>
          <a:lstStyle/>
          <a:p>
            <a:r>
              <a:rPr lang="en-US" altLang="en-US"/>
              <a:t>Time complexity</a:t>
            </a:r>
          </a:p>
        </p:txBody>
      </p:sp>
      <p:sp>
        <p:nvSpPr>
          <p:cNvPr id="27651" name="Content Placeholder 2">
            <a:extLst>
              <a:ext uri="{FF2B5EF4-FFF2-40B4-BE49-F238E27FC236}">
                <a16:creationId xmlns:a16="http://schemas.microsoft.com/office/drawing/2014/main" id="{D9A9FA61-4A29-A034-4385-CCE98DE2675D}"/>
              </a:ext>
            </a:extLst>
          </p:cNvPr>
          <p:cNvSpPr>
            <a:spLocks noGrp="1"/>
          </p:cNvSpPr>
          <p:nvPr>
            <p:ph idx="1"/>
          </p:nvPr>
        </p:nvSpPr>
        <p:spPr>
          <a:solidFill>
            <a:schemeClr val="bg1"/>
          </a:solidFill>
        </p:spPr>
        <p:txBody>
          <a:bodyPr/>
          <a:lstStyle/>
          <a:p>
            <a:r>
              <a:rPr lang="en-US" altLang="en-US"/>
              <a:t>The running time of an algorithm on a particular input is the number of primitive operations or steps executed.</a:t>
            </a:r>
          </a:p>
          <a:p>
            <a:r>
              <a:rPr lang="en-US" altLang="en-US"/>
              <a:t>There are several methods to find the running time of a program.</a:t>
            </a:r>
          </a:p>
          <a:p>
            <a:pPr>
              <a:buFontTx/>
              <a:buAutoNum type="romanUcPeriod"/>
            </a:pPr>
            <a:r>
              <a:rPr lang="en-US" altLang="en-US"/>
              <a:t>Operation counts</a:t>
            </a:r>
          </a:p>
          <a:p>
            <a:pPr>
              <a:buFontTx/>
              <a:buAutoNum type="romanUcPeriod"/>
            </a:pPr>
            <a:r>
              <a:rPr lang="en-US" altLang="en-US"/>
              <a:t>Step counts</a:t>
            </a:r>
          </a:p>
          <a:p>
            <a:pPr>
              <a:buFontTx/>
              <a:buAutoNum type="romanUcPeriod"/>
            </a:pPr>
            <a:r>
              <a:rPr lang="en-US" altLang="en-US"/>
              <a:t>Asymptotic notations</a:t>
            </a:r>
          </a:p>
          <a:p>
            <a:pPr>
              <a:buFontTx/>
              <a:buAutoNum type="romanUcPeriod"/>
            </a:pPr>
            <a:r>
              <a:rPr lang="en-US" altLang="en-US"/>
              <a:t>Practical method</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F91808A-3D3E-D531-CFFF-7B16765A4C5A}"/>
              </a:ext>
            </a:extLst>
          </p:cNvPr>
          <p:cNvSpPr>
            <a:spLocks noGrp="1"/>
          </p:cNvSpPr>
          <p:nvPr>
            <p:ph type="title"/>
          </p:nvPr>
        </p:nvSpPr>
        <p:spPr/>
        <p:txBody>
          <a:bodyPr/>
          <a:lstStyle/>
          <a:p>
            <a:endParaRPr lang="en-US" altLang="en-US"/>
          </a:p>
        </p:txBody>
      </p:sp>
      <p:sp>
        <p:nvSpPr>
          <p:cNvPr id="28675" name="Content Placeholder 2">
            <a:extLst>
              <a:ext uri="{FF2B5EF4-FFF2-40B4-BE49-F238E27FC236}">
                <a16:creationId xmlns:a16="http://schemas.microsoft.com/office/drawing/2014/main" id="{269EA47A-F5AE-7E57-5F8A-E5960A5B38A4}"/>
              </a:ext>
            </a:extLst>
          </p:cNvPr>
          <p:cNvSpPr>
            <a:spLocks noGrp="1"/>
          </p:cNvSpPr>
          <p:nvPr>
            <p:ph idx="1"/>
          </p:nvPr>
        </p:nvSpPr>
        <p:spPr/>
        <p:txBody>
          <a:bodyPr/>
          <a:lstStyle/>
          <a:p>
            <a:r>
              <a:rPr lang="en-US" altLang="en-US"/>
              <a:t>There are two basic phases in the process of executing a program.</a:t>
            </a:r>
          </a:p>
          <a:p>
            <a:r>
              <a:rPr lang="en-US" altLang="en-US"/>
              <a:t>The first phase is the compilation of the program. </a:t>
            </a:r>
          </a:p>
          <a:p>
            <a:r>
              <a:rPr lang="en-US" altLang="en-US"/>
              <a:t>Compile time depends on particular compiler and it does not depends upon the input size.</a:t>
            </a:r>
          </a:p>
          <a:p>
            <a:r>
              <a:rPr lang="en-US" altLang="en-US"/>
              <a:t>Second phase is the run time which depends on the input size of n. i.e T(n).</a:t>
            </a:r>
          </a:p>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9E1E6-26BB-810B-FB45-2218013D040B}"/>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2E9521-A55B-427D-B75F-FE6D246EB3E4}" type="slidenum">
              <a:rPr lang="en-US" altLang="en-US"/>
              <a:pPr eaLnBrk="1" hangingPunct="1"/>
              <a:t>27</a:t>
            </a:fld>
            <a:endParaRPr lang="en-US" altLang="en-US"/>
          </a:p>
        </p:txBody>
      </p:sp>
      <p:sp>
        <p:nvSpPr>
          <p:cNvPr id="5" name="Rectangle 4">
            <a:extLst>
              <a:ext uri="{FF2B5EF4-FFF2-40B4-BE49-F238E27FC236}">
                <a16:creationId xmlns:a16="http://schemas.microsoft.com/office/drawing/2014/main" id="{45B62020-82B3-0A4C-9D28-BE6863926CD1}"/>
              </a:ext>
            </a:extLst>
          </p:cNvPr>
          <p:cNvSpPr/>
          <p:nvPr/>
        </p:nvSpPr>
        <p:spPr>
          <a:xfrm>
            <a:off x="58738" y="1393825"/>
            <a:ext cx="9229725" cy="3208338"/>
          </a:xfrm>
          <a:prstGeom prst="rect">
            <a:avLst/>
          </a:prstGeom>
        </p:spPr>
        <p:txBody>
          <a:bodyPr>
            <a:spAutoFit/>
          </a:bodyPr>
          <a:lstStyle/>
          <a:p>
            <a:pPr>
              <a:lnSpc>
                <a:spcPct val="150000"/>
              </a:lnSpc>
              <a:defRPr/>
            </a:pPr>
            <a:r>
              <a:rPr lang="en-US" sz="2250" dirty="0">
                <a:latin typeface="Times New Roman" pitchFamily="18" charset="0"/>
                <a:cs typeface="Times New Roman" pitchFamily="18" charset="0"/>
              </a:rPr>
              <a:t>Generally, we perform the following types of analysis −</a:t>
            </a:r>
          </a:p>
          <a:p>
            <a:pPr>
              <a:lnSpc>
                <a:spcPct val="150000"/>
              </a:lnSpc>
              <a:defRPr/>
            </a:pPr>
            <a:r>
              <a:rPr lang="en-US" sz="2250" b="1" dirty="0">
                <a:solidFill>
                  <a:srgbClr val="C00000"/>
                </a:solidFill>
                <a:latin typeface="Times New Roman" pitchFamily="18" charset="0"/>
                <a:cs typeface="Times New Roman" pitchFamily="18" charset="0"/>
              </a:rPr>
              <a:t>Worst-case</a:t>
            </a:r>
            <a:r>
              <a:rPr lang="en-US" sz="2250" dirty="0">
                <a:latin typeface="Times New Roman" pitchFamily="18" charset="0"/>
                <a:cs typeface="Times New Roman" pitchFamily="18" charset="0"/>
              </a:rPr>
              <a:t> − The maximum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Best-case</a:t>
            </a:r>
            <a:r>
              <a:rPr lang="en-US" sz="2250" dirty="0">
                <a:latin typeface="Times New Roman" pitchFamily="18" charset="0"/>
                <a:cs typeface="Times New Roman" pitchFamily="18" charset="0"/>
              </a:rPr>
              <a:t> − The minimum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Average case</a:t>
            </a:r>
            <a:r>
              <a:rPr lang="en-US" sz="2250" dirty="0">
                <a:solidFill>
                  <a:srgbClr val="C00000"/>
                </a:solidFill>
                <a:latin typeface="Times New Roman" pitchFamily="18" charset="0"/>
                <a:cs typeface="Times New Roman" pitchFamily="18" charset="0"/>
              </a:rPr>
              <a:t> </a:t>
            </a:r>
            <a:r>
              <a:rPr lang="en-US" sz="2250" dirty="0">
                <a:latin typeface="Times New Roman" pitchFamily="18" charset="0"/>
                <a:cs typeface="Times New Roman" pitchFamily="18" charset="0"/>
              </a:rPr>
              <a:t>− An average number of steps taken on any instance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a:t>
            </a:r>
          </a:p>
          <a:p>
            <a:pPr>
              <a:lnSpc>
                <a:spcPct val="150000"/>
              </a:lnSpc>
              <a:defRPr/>
            </a:pPr>
            <a:r>
              <a:rPr lang="en-US" sz="2250" b="1" dirty="0">
                <a:solidFill>
                  <a:srgbClr val="C00000"/>
                </a:solidFill>
                <a:latin typeface="Times New Roman" pitchFamily="18" charset="0"/>
                <a:cs typeface="Times New Roman" pitchFamily="18" charset="0"/>
              </a:rPr>
              <a:t>Amortized</a:t>
            </a:r>
            <a:r>
              <a:rPr lang="en-US" sz="2250" dirty="0">
                <a:latin typeface="Times New Roman" pitchFamily="18" charset="0"/>
                <a:cs typeface="Times New Roman" pitchFamily="18" charset="0"/>
              </a:rPr>
              <a:t> − A sequence of operations applied to the input of size </a:t>
            </a:r>
            <a:r>
              <a:rPr lang="en-US" sz="2250" b="1" dirty="0">
                <a:latin typeface="Times New Roman" pitchFamily="18" charset="0"/>
                <a:cs typeface="Times New Roman" pitchFamily="18" charset="0"/>
              </a:rPr>
              <a:t>a</a:t>
            </a:r>
            <a:r>
              <a:rPr lang="en-US" sz="2250" dirty="0">
                <a:latin typeface="Times New Roman" pitchFamily="18" charset="0"/>
                <a:cs typeface="Times New Roman" pitchFamily="18" charset="0"/>
              </a:rPr>
              <a:t> averaged over time.</a:t>
            </a:r>
          </a:p>
        </p:txBody>
      </p:sp>
      <p:sp>
        <p:nvSpPr>
          <p:cNvPr id="29700" name="Title 2">
            <a:extLst>
              <a:ext uri="{FF2B5EF4-FFF2-40B4-BE49-F238E27FC236}">
                <a16:creationId xmlns:a16="http://schemas.microsoft.com/office/drawing/2014/main" id="{31B61A63-1745-6414-520C-BDA33A056469}"/>
              </a:ext>
            </a:extLst>
          </p:cNvPr>
          <p:cNvSpPr>
            <a:spLocks noGrp="1"/>
          </p:cNvSpPr>
          <p:nvPr>
            <p:ph type="title"/>
          </p:nvPr>
        </p:nvSpPr>
        <p:spPr/>
        <p:txBody>
          <a:bodyPr/>
          <a:lstStyle/>
          <a:p>
            <a:r>
              <a:rPr lang="en-US" altLang="en-US" b="1">
                <a:solidFill>
                  <a:srgbClr val="002060"/>
                </a:solidFill>
                <a:latin typeface="Times New Roman" panose="02020603050405020304" pitchFamily="18" charset="0"/>
                <a:cs typeface="Times New Roman" panose="02020603050405020304" pitchFamily="18" charset="0"/>
              </a:rPr>
              <a:t>Analysis of algorithms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FCAC9-C96A-97DA-11A9-978B36DDD614}"/>
              </a:ext>
            </a:extLst>
          </p:cNvPr>
          <p:cNvSpPr>
            <a:spLocks noGrp="1"/>
          </p:cNvSpPr>
          <p:nvPr>
            <p:ph idx="1"/>
          </p:nvPr>
        </p:nvSpPr>
        <p:spPr/>
        <p:txBody>
          <a:bodyPr>
            <a:normAutofit fontScale="85000" lnSpcReduction="20000"/>
          </a:bodyPr>
          <a:lstStyle/>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Each operation in an algorithm (or a program) has a cost. </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Each operation takes a certain amount of time.</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45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count = count + 1; // </a:t>
            </a:r>
            <a:r>
              <a:rPr lang="en-US" sz="2000" dirty="0"/>
              <a:t>take a certain amount of time, but it is constant</a:t>
            </a:r>
          </a:p>
          <a:p>
            <a:pPr marL="341313" indent="-341313" fontAlgn="auto">
              <a:spcBef>
                <a:spcPts val="45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1" dirty="0"/>
              <a:t>A sequence of  operations:</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count = count + 1; 1		Cost: c</a:t>
            </a:r>
            <a:r>
              <a:rPr lang="en-US" baseline="-25000" dirty="0"/>
              <a:t>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sum = sum + count; 1		Cost: c</a:t>
            </a:r>
            <a:r>
              <a:rPr lang="en-US" baseline="-25000" dirty="0"/>
              <a:t>2</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Total Cost = c</a:t>
            </a:r>
            <a:r>
              <a:rPr lang="en-US" baseline="-25000" dirty="0"/>
              <a:t>1</a:t>
            </a:r>
            <a:r>
              <a:rPr lang="en-US" dirty="0"/>
              <a:t> + c</a:t>
            </a:r>
            <a:r>
              <a:rPr lang="en-US" baseline="-25000" dirty="0"/>
              <a:t>2</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aseline="-25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65760" indent="-256032" fontAlgn="auto">
              <a:spcAft>
                <a:spcPts val="0"/>
              </a:spcAft>
              <a:buFont typeface="Wingdings 3"/>
              <a:buChar char=""/>
              <a:defRPr/>
            </a:pPr>
            <a:endParaRPr lang="en-US" dirty="0"/>
          </a:p>
        </p:txBody>
      </p:sp>
      <p:sp>
        <p:nvSpPr>
          <p:cNvPr id="30723" name="Title 2">
            <a:extLst>
              <a:ext uri="{FF2B5EF4-FFF2-40B4-BE49-F238E27FC236}">
                <a16:creationId xmlns:a16="http://schemas.microsoft.com/office/drawing/2014/main" id="{D7F6C2B8-A9A4-08BD-2365-7AEF1A0492E5}"/>
              </a:ext>
            </a:extLst>
          </p:cNvPr>
          <p:cNvSpPr>
            <a:spLocks noGrp="1"/>
          </p:cNvSpPr>
          <p:nvPr>
            <p:ph type="title"/>
          </p:nvPr>
        </p:nvSpPr>
        <p:spPr/>
        <p:txBody>
          <a:bodyPr/>
          <a:lstStyle/>
          <a:p>
            <a:r>
              <a:rPr lang="en-US" altLang="en-US" sz="4400">
                <a:solidFill>
                  <a:srgbClr val="002060"/>
                </a:solidFill>
                <a:latin typeface="Times New Roman" panose="02020603050405020304" pitchFamily="18" charset="0"/>
                <a:cs typeface="Times New Roman" panose="02020603050405020304" pitchFamily="18" charset="0"/>
              </a:rPr>
              <a:t>The Execution Time of Algorithms</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21508" name="Slide Number Placeholder 5">
            <a:extLst>
              <a:ext uri="{FF2B5EF4-FFF2-40B4-BE49-F238E27FC236}">
                <a16:creationId xmlns:a16="http://schemas.microsoft.com/office/drawing/2014/main" id="{5249F3CA-EFC3-F6E2-40DA-5F40A483F34C}"/>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1B5F5C-DFD9-4D8A-AEAF-6FF76255BB08}" type="slidenum">
              <a:rPr lang="en-US" altLang="en-US"/>
              <a:pPr eaLnBrk="1" hangingPunct="1"/>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1F8BC1-F9D7-9BCD-F70A-D885B563C504}"/>
              </a:ext>
            </a:extLst>
          </p:cNvPr>
          <p:cNvSpPr>
            <a:spLocks noGrp="1"/>
          </p:cNvSpPr>
          <p:nvPr>
            <p:ph idx="1"/>
          </p:nvPr>
        </p:nvSpPr>
        <p:spPr/>
        <p:txBody>
          <a:bodyPr>
            <a:normAutofit/>
          </a:bodyPr>
          <a:lstStyle/>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Read </a:t>
            </a:r>
            <a:r>
              <a:rPr lang="en-US" dirty="0" err="1"/>
              <a:t>a,b</a:t>
            </a:r>
            <a:r>
              <a:rPr lang="en-US" dirty="0"/>
              <a:t>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t=a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a=b		       -  1</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b=t		       -  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Print </a:t>
            </a:r>
            <a:r>
              <a:rPr lang="en-US" dirty="0" err="1"/>
              <a:t>a,b</a:t>
            </a:r>
            <a:r>
              <a:rPr lang="en-US" dirty="0"/>
              <a:t>	       -	 1</a:t>
            </a:r>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Total Cost = O(c), c=5 (Constant)</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baseline="-25000" dirty="0"/>
          </a:p>
          <a:p>
            <a:pPr marL="341313" indent="-341313" fontAlgn="auto">
              <a:spcBef>
                <a:spcPts val="600"/>
              </a:spcBef>
              <a:spcAft>
                <a:spcPts val="0"/>
              </a:spcAft>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			             </a:t>
            </a:r>
          </a:p>
          <a:p>
            <a:pPr marL="365760" indent="-256032" fontAlgn="auto">
              <a:spcAft>
                <a:spcPts val="0"/>
              </a:spcAft>
              <a:buFont typeface="Wingdings 3"/>
              <a:buChar char=""/>
              <a:defRPr/>
            </a:pPr>
            <a:endParaRPr lang="en-US" dirty="0"/>
          </a:p>
        </p:txBody>
      </p:sp>
      <p:sp>
        <p:nvSpPr>
          <p:cNvPr id="31747" name="Title 2">
            <a:extLst>
              <a:ext uri="{FF2B5EF4-FFF2-40B4-BE49-F238E27FC236}">
                <a16:creationId xmlns:a16="http://schemas.microsoft.com/office/drawing/2014/main" id="{B481E9E4-EE6F-0825-8F88-48C3263ED94B}"/>
              </a:ext>
            </a:extLst>
          </p:cNvPr>
          <p:cNvSpPr>
            <a:spLocks noGrp="1"/>
          </p:cNvSpPr>
          <p:nvPr>
            <p:ph type="title"/>
          </p:nvPr>
        </p:nvSpPr>
        <p:spPr/>
        <p:txBody>
          <a:bodyPr/>
          <a:lstStyle/>
          <a:p>
            <a:r>
              <a:rPr lang="en-US" altLang="en-US" sz="4400">
                <a:solidFill>
                  <a:srgbClr val="002060"/>
                </a:solidFill>
                <a:latin typeface="Times New Roman" panose="02020603050405020304" pitchFamily="18" charset="0"/>
                <a:cs typeface="Times New Roman" panose="02020603050405020304" pitchFamily="18" charset="0"/>
              </a:rPr>
              <a:t>Swapping</a:t>
            </a:r>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21508" name="Slide Number Placeholder 5">
            <a:extLst>
              <a:ext uri="{FF2B5EF4-FFF2-40B4-BE49-F238E27FC236}">
                <a16:creationId xmlns:a16="http://schemas.microsoft.com/office/drawing/2014/main" id="{BEF2EC2C-C545-4E71-CA1C-CF01AF091322}"/>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0549B8-650E-40FD-B503-2A19B328B82A}" type="slidenum">
              <a:rPr lang="en-US" altLang="en-US"/>
              <a:pPr eaLnBrk="1" hangingPunct="1"/>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053D382-6009-93A2-9CFB-E6413ADA9CFE}"/>
              </a:ext>
            </a:extLst>
          </p:cNvPr>
          <p:cNvSpPr>
            <a:spLocks noChangeArrowheads="1"/>
          </p:cNvSpPr>
          <p:nvPr/>
        </p:nvSpPr>
        <p:spPr bwMode="auto">
          <a:xfrm>
            <a:off x="323850" y="2303463"/>
            <a:ext cx="8412163"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800"/>
              <a:t>Mark A. Weiss, Data Structures &amp; Algorithm Analysis in C++, 4th Edition, 2013, Pearson Education.	</a:t>
            </a:r>
          </a:p>
          <a:p>
            <a:pPr algn="just" eaLnBrk="1" hangingPunct="1">
              <a:buFont typeface="Wingdings" panose="05000000000000000000" pitchFamily="2" charset="2"/>
              <a:buChar char="Ø"/>
            </a:pPr>
            <a:r>
              <a:rPr lang="en-US" altLang="en-US" sz="2800"/>
              <a:t>Alfred V. Aho, Jeffrey D. Ullman and John E. Hopcroft, Data Structures and Algorithms, 1983, Pearson Education. </a:t>
            </a:r>
          </a:p>
          <a:p>
            <a:pPr algn="just" eaLnBrk="1" hangingPunct="1">
              <a:buFont typeface="Wingdings" panose="05000000000000000000" pitchFamily="2" charset="2"/>
              <a:buChar char="Ø"/>
            </a:pPr>
            <a:r>
              <a:rPr lang="en-US" altLang="en-US" sz="2800"/>
              <a:t>Thomas H. Cormen, C.E. Leiserson, R L.Rivest and C. Stein, Introduction to Algorithms , Paper Back 2010, Third edition, MIT Press, 2010 </a:t>
            </a:r>
          </a:p>
          <a:p>
            <a:pPr algn="just" eaLnBrk="1" hangingPunct="1">
              <a:buFont typeface="Wingdings" panose="05000000000000000000" pitchFamily="2" charset="2"/>
              <a:buChar char="Ø"/>
            </a:pPr>
            <a:endParaRPr lang="en-US" altLang="en-US" sz="2800"/>
          </a:p>
          <a:p>
            <a:pPr algn="just" eaLnBrk="1" hangingPunct="1">
              <a:buFont typeface="Wingdings" panose="05000000000000000000" pitchFamily="2" charset="2"/>
              <a:buChar char="Ø"/>
            </a:pPr>
            <a:endParaRPr lang="en-US" altLang="en-US" sz="2800"/>
          </a:p>
        </p:txBody>
      </p:sp>
      <p:sp>
        <p:nvSpPr>
          <p:cNvPr id="5123" name="TextBox 5">
            <a:extLst>
              <a:ext uri="{FF2B5EF4-FFF2-40B4-BE49-F238E27FC236}">
                <a16:creationId xmlns:a16="http://schemas.microsoft.com/office/drawing/2014/main" id="{46EF00E6-9C41-AFF6-9B27-2F0C0DA3CEF3}"/>
              </a:ext>
            </a:extLst>
          </p:cNvPr>
          <p:cNvSpPr txBox="1">
            <a:spLocks noChangeArrowheads="1"/>
          </p:cNvSpPr>
          <p:nvPr/>
        </p:nvSpPr>
        <p:spPr bwMode="auto">
          <a:xfrm>
            <a:off x="1096963" y="309563"/>
            <a:ext cx="6611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002060"/>
                </a:solidFill>
                <a:latin typeface="Times New Roman" panose="02020603050405020304" pitchFamily="18" charset="0"/>
                <a:cs typeface="Times New Roman" panose="02020603050405020304" pitchFamily="18" charset="0"/>
              </a:rPr>
              <a:t>Text Books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E99D1-2C05-EA67-D2EC-2A97B06DEFC6}"/>
              </a:ext>
            </a:extLst>
          </p:cNvPr>
          <p:cNvSpPr>
            <a:spLocks noGrp="1"/>
          </p:cNvSpPr>
          <p:nvPr>
            <p:ph idx="1"/>
          </p:nvPr>
        </p:nvSpPr>
        <p:spPr/>
        <p:txBody>
          <a:bodyPr>
            <a:normAutofit/>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Example: Simple If-Statement</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b="1" u="sng" dirty="0"/>
              <a:t>Cost</a:t>
            </a:r>
            <a:r>
              <a:rPr lang="en-US" b="1" dirty="0"/>
              <a:t>		</a:t>
            </a:r>
            <a:r>
              <a:rPr lang="en-US"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Courier New" pitchFamily="49" charset="0"/>
              </a:rPr>
              <a:t>if (n &lt; 0)		</a:t>
            </a:r>
            <a:r>
              <a:rPr lang="en-US" dirty="0"/>
              <a:t>c1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r>
              <a:rPr lang="en-US" dirty="0" err="1">
                <a:latin typeface="Courier New" pitchFamily="49" charset="0"/>
              </a:rPr>
              <a:t>absval</a:t>
            </a:r>
            <a:r>
              <a:rPr lang="en-US" dirty="0">
                <a:latin typeface="Courier New" pitchFamily="49" charset="0"/>
              </a:rPr>
              <a:t> = -n 	</a:t>
            </a:r>
            <a:r>
              <a:rPr lang="en-US" dirty="0"/>
              <a:t>c2		   1</a:t>
            </a: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else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r>
              <a:rPr lang="en-US" dirty="0" err="1">
                <a:latin typeface="Courier New" pitchFamily="49" charset="0"/>
              </a:rPr>
              <a:t>absval</a:t>
            </a:r>
            <a:r>
              <a:rPr lang="en-US" dirty="0">
                <a:latin typeface="Courier New" pitchFamily="49" charset="0"/>
              </a:rPr>
              <a:t> = n; 	</a:t>
            </a:r>
            <a:r>
              <a:rPr lang="en-US" dirty="0"/>
              <a:t>c3		   1</a:t>
            </a:r>
            <a:r>
              <a:rPr lang="en-US"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&lt;=  c1 + max(c2,c3)</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marL="365760" indent="-256032" fontAlgn="auto">
              <a:spcAft>
                <a:spcPts val="0"/>
              </a:spcAft>
              <a:buFont typeface="Wingdings 3"/>
              <a:buNone/>
              <a:defRPr/>
            </a:pPr>
            <a:endParaRPr lang="en-US" dirty="0"/>
          </a:p>
        </p:txBody>
      </p:sp>
      <p:sp>
        <p:nvSpPr>
          <p:cNvPr id="32771" name="Title 4">
            <a:extLst>
              <a:ext uri="{FF2B5EF4-FFF2-40B4-BE49-F238E27FC236}">
                <a16:creationId xmlns:a16="http://schemas.microsoft.com/office/drawing/2014/main" id="{D3661F8D-3CEA-0783-1525-CC32597B70FB}"/>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BFD715-D7F7-FE9C-9487-89D866ACDD4A}"/>
              </a:ext>
            </a:extLst>
          </p:cNvPr>
          <p:cNvSpPr>
            <a:spLocks noGrp="1"/>
          </p:cNvSpPr>
          <p:nvPr>
            <p:ph idx="1"/>
          </p:nvPr>
        </p:nvSpPr>
        <p:spPr>
          <a:xfrm>
            <a:off x="457200" y="1481138"/>
            <a:ext cx="8229600" cy="4843462"/>
          </a:xfrm>
        </p:spPr>
        <p:txBody>
          <a:bodyPr>
            <a:normAutofit fontScale="62500" lnSpcReduction="20000"/>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Example: Simple Loop</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b="1" u="sng" dirty="0"/>
              <a:t>Cost</a:t>
            </a:r>
            <a:r>
              <a:rPr lang="en-US" sz="3400" b="1" dirty="0"/>
              <a:t>		</a:t>
            </a:r>
            <a:r>
              <a:rPr lang="en-US" sz="3400"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dirty="0">
                <a:latin typeface="Courier New" pitchFamily="49" charset="0"/>
              </a:rPr>
              <a:t>i = 1;					 </a:t>
            </a:r>
            <a:r>
              <a:rPr lang="en-US" sz="3400" dirty="0"/>
              <a:t>c1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sum = 0;					 </a:t>
            </a:r>
            <a:r>
              <a:rPr lang="en-US" sz="3400" dirty="0"/>
              <a:t>c2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while (i &lt;= n) {			 </a:t>
            </a:r>
            <a:r>
              <a:rPr lang="en-US" sz="3400" dirty="0"/>
              <a:t>c3		 n+1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 typeface="Wingdings 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sum = sum + i;</a:t>
            </a:r>
            <a:r>
              <a:rPr lang="en-US" sz="3400" dirty="0"/>
              <a:t> 				  c4		   n </a:t>
            </a: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i = i + 1;	   			 </a:t>
            </a:r>
            <a:r>
              <a:rPr lang="en-US" sz="3400" dirty="0"/>
              <a:t>c5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endParaRPr lang="en-US" sz="3400" dirty="0"/>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1+1+n+1+n+n = 3+3n = 3n = O(n) = Linear Run time</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p>
          <a:p>
            <a:pPr marL="365760" indent="-256032" fontAlgn="auto">
              <a:spcAft>
                <a:spcPts val="0"/>
              </a:spcAft>
              <a:buFont typeface="Wingdings 3"/>
              <a:buNone/>
              <a:defRPr/>
            </a:pPr>
            <a:endParaRPr lang="en-US" dirty="0"/>
          </a:p>
        </p:txBody>
      </p:sp>
      <p:sp>
        <p:nvSpPr>
          <p:cNvPr id="23555" name="Slide Number Placeholder 3">
            <a:extLst>
              <a:ext uri="{FF2B5EF4-FFF2-40B4-BE49-F238E27FC236}">
                <a16:creationId xmlns:a16="http://schemas.microsoft.com/office/drawing/2014/main" id="{CAB9A5EC-28A1-2DCF-C6A9-E6F5A3D1EA47}"/>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702B65-45B1-4D9C-B069-9466337814C4}" type="slidenum">
              <a:rPr lang="en-US" altLang="en-US"/>
              <a:pPr eaLnBrk="1" hangingPunct="1"/>
              <a:t>31</a:t>
            </a:fld>
            <a:endParaRPr lang="en-US" altLang="en-US"/>
          </a:p>
        </p:txBody>
      </p:sp>
      <p:sp>
        <p:nvSpPr>
          <p:cNvPr id="33796" name="Title 4">
            <a:extLst>
              <a:ext uri="{FF2B5EF4-FFF2-40B4-BE49-F238E27FC236}">
                <a16:creationId xmlns:a16="http://schemas.microsoft.com/office/drawing/2014/main" id="{4B7F1187-012E-56AC-919C-D7A496A33FA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08CB9B-632F-CA5D-15CE-3F3443188AF0}"/>
              </a:ext>
            </a:extLst>
          </p:cNvPr>
          <p:cNvSpPr>
            <a:spLocks noGrp="1"/>
          </p:cNvSpPr>
          <p:nvPr>
            <p:ph idx="1"/>
          </p:nvPr>
        </p:nvSpPr>
        <p:spPr>
          <a:xfrm>
            <a:off x="457200" y="1481138"/>
            <a:ext cx="8229600" cy="4843462"/>
          </a:xfrm>
        </p:spPr>
        <p:txBody>
          <a:bodyPr>
            <a:normAutofit fontScale="77500" lnSpcReduction="20000"/>
          </a:bodyPr>
          <a:lstStyle/>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Example: Simple Loop</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b="1" u="sng" dirty="0"/>
              <a:t>Cost</a:t>
            </a:r>
            <a:r>
              <a:rPr lang="en-US" sz="3400" b="1" dirty="0"/>
              <a:t>		</a:t>
            </a:r>
            <a:r>
              <a:rPr lang="en-US" sz="3400" b="1" u="sng" dirty="0"/>
              <a:t>Times</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t>	</a:t>
            </a:r>
            <a:r>
              <a:rPr lang="en-US" sz="3400" dirty="0">
                <a:latin typeface="Courier New" pitchFamily="49" charset="0"/>
              </a:rPr>
              <a:t>i = 1;					 </a:t>
            </a:r>
            <a:r>
              <a:rPr lang="en-US" sz="3400" dirty="0"/>
              <a:t> 1               1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until(i &lt;= 3) 			 3+1     n+1</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			 					 </a:t>
            </a:r>
          </a:p>
          <a:p>
            <a:pPr marL="365760" indent="-341313" fontAlgn="auto">
              <a:spcBef>
                <a:spcPts val="600"/>
              </a:spcBef>
              <a:spcAft>
                <a:spcPts val="0"/>
              </a:spcAft>
              <a:buFont typeface="Wingdings 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print i;</a:t>
            </a:r>
            <a:r>
              <a:rPr lang="en-US" sz="3400" dirty="0"/>
              <a:t> </a:t>
            </a:r>
            <a:r>
              <a:rPr lang="en-US" sz="3400" dirty="0">
                <a:latin typeface="Courier New" pitchFamily="49" charset="0"/>
              </a:rPr>
              <a:t>				  3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i = i + 1;	   		  3	     n</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400" dirty="0">
                <a:latin typeface="Courier New" pitchFamily="49" charset="0"/>
              </a:rPr>
              <a:t>	}</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latin typeface="Courier New" pitchFamily="49" charset="0"/>
            </a:endParaRP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1+(n+1)+</a:t>
            </a:r>
            <a:r>
              <a:rPr lang="en-US" dirty="0" err="1"/>
              <a:t>n+n</a:t>
            </a:r>
            <a:r>
              <a:rPr lang="en-US" dirty="0"/>
              <a:t> = 2+3n = 3n = O(n) = Linear Run time</a:t>
            </a:r>
          </a:p>
          <a:p>
            <a:pPr marL="365760" indent="-341313" fontAlgn="auto">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p>
          <a:p>
            <a:pPr marL="365760" indent="-256032" fontAlgn="auto">
              <a:spcAft>
                <a:spcPts val="0"/>
              </a:spcAft>
              <a:buFont typeface="Wingdings 3"/>
              <a:buNone/>
              <a:defRPr/>
            </a:pPr>
            <a:endParaRPr lang="en-US" dirty="0"/>
          </a:p>
        </p:txBody>
      </p:sp>
      <p:sp>
        <p:nvSpPr>
          <p:cNvPr id="23555" name="Slide Number Placeholder 3">
            <a:extLst>
              <a:ext uri="{FF2B5EF4-FFF2-40B4-BE49-F238E27FC236}">
                <a16:creationId xmlns:a16="http://schemas.microsoft.com/office/drawing/2014/main" id="{2A80DE48-5FD1-A901-6739-46FC0CCB1B23}"/>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BDF05-61FB-43B1-BD67-95653FC4AFE2}" type="slidenum">
              <a:rPr lang="en-US" altLang="en-US"/>
              <a:pPr eaLnBrk="1" hangingPunct="1"/>
              <a:t>32</a:t>
            </a:fld>
            <a:endParaRPr lang="en-US" altLang="en-US"/>
          </a:p>
        </p:txBody>
      </p:sp>
      <p:sp>
        <p:nvSpPr>
          <p:cNvPr id="34820" name="Title 4">
            <a:extLst>
              <a:ext uri="{FF2B5EF4-FFF2-40B4-BE49-F238E27FC236}">
                <a16:creationId xmlns:a16="http://schemas.microsoft.com/office/drawing/2014/main" id="{BE3B272A-E53F-E21B-EA49-6644FEA5AC4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E564A74A-59B2-8714-9490-7909BE5E3CF3}"/>
              </a:ext>
            </a:extLst>
          </p:cNvPr>
          <p:cNvSpPr>
            <a:spLocks noGrp="1"/>
          </p:cNvSpPr>
          <p:nvPr>
            <p:ph type="title"/>
          </p:nvPr>
        </p:nvSpPr>
        <p:spPr/>
        <p:txBody>
          <a:bodyPr/>
          <a:lstStyle/>
          <a:p>
            <a:r>
              <a:rPr lang="en-US" altLang="en-US"/>
              <a:t>Example for Iterative Algorithm</a:t>
            </a:r>
          </a:p>
        </p:txBody>
      </p:sp>
      <p:sp>
        <p:nvSpPr>
          <p:cNvPr id="35843" name="Content Placeholder 2">
            <a:extLst>
              <a:ext uri="{FF2B5EF4-FFF2-40B4-BE49-F238E27FC236}">
                <a16:creationId xmlns:a16="http://schemas.microsoft.com/office/drawing/2014/main" id="{80390136-F17C-B7B7-8E06-6D72DD21862C}"/>
              </a:ext>
            </a:extLst>
          </p:cNvPr>
          <p:cNvSpPr>
            <a:spLocks noGrp="1"/>
          </p:cNvSpPr>
          <p:nvPr>
            <p:ph idx="1"/>
          </p:nvPr>
        </p:nvSpPr>
        <p:spPr/>
        <p:txBody>
          <a:bodyPr/>
          <a:lstStyle/>
          <a:p>
            <a:pPr>
              <a:buFontTx/>
              <a:buNone/>
            </a:pPr>
            <a:r>
              <a:rPr lang="en-US" altLang="en-US"/>
              <a:t>Calculate the factorial of a number</a:t>
            </a:r>
          </a:p>
          <a:p>
            <a:pPr>
              <a:buFontTx/>
              <a:buNone/>
            </a:pPr>
            <a:r>
              <a:rPr lang="en-US" altLang="en-US"/>
              <a:t>find_factorial(n)</a:t>
            </a:r>
          </a:p>
          <a:p>
            <a:pPr>
              <a:buFontTx/>
              <a:buNone/>
            </a:pPr>
            <a:r>
              <a:rPr lang="en-US" altLang="en-US"/>
              <a:t>1. factorial ← 1</a:t>
            </a:r>
          </a:p>
          <a:p>
            <a:pPr>
              <a:buFontTx/>
              <a:buNone/>
            </a:pPr>
            <a:r>
              <a:rPr lang="en-US" altLang="en-US"/>
              <a:t>2. for i ←  2 to n step up by 1</a:t>
            </a:r>
          </a:p>
          <a:p>
            <a:pPr>
              <a:buFontTx/>
              <a:buNone/>
            </a:pPr>
            <a:r>
              <a:rPr lang="en-US" altLang="en-US"/>
              <a:t>3.		 factorial ← factorial * i</a:t>
            </a:r>
          </a:p>
          <a:p>
            <a:pPr>
              <a:buFontTx/>
              <a:buNone/>
            </a:pPr>
            <a:r>
              <a:rPr lang="en-US" altLang="en-US"/>
              <a:t>4. end for</a:t>
            </a:r>
          </a:p>
          <a:p>
            <a:pPr>
              <a:buFontTx/>
              <a:buNone/>
            </a:pPr>
            <a:r>
              <a:rPr lang="en-US" altLang="en-US"/>
              <a:t>5. end find_factorial</a:t>
            </a:r>
          </a:p>
        </p:txBody>
      </p:sp>
      <p:graphicFrame>
        <p:nvGraphicFramePr>
          <p:cNvPr id="4" name="Table 3">
            <a:extLst>
              <a:ext uri="{FF2B5EF4-FFF2-40B4-BE49-F238E27FC236}">
                <a16:creationId xmlns:a16="http://schemas.microsoft.com/office/drawing/2014/main" id="{E138FC98-A114-46F2-5795-676BF41E91C6}"/>
              </a:ext>
            </a:extLst>
          </p:cNvPr>
          <p:cNvGraphicFramePr>
            <a:graphicFrameLocks noGrp="1"/>
          </p:cNvGraphicFramePr>
          <p:nvPr/>
        </p:nvGraphicFramePr>
        <p:xfrm>
          <a:off x="6477000" y="1981200"/>
          <a:ext cx="1143000" cy="3886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47700">
                <a:tc>
                  <a:txBody>
                    <a:bodyPr/>
                    <a:lstStyle/>
                    <a:p>
                      <a:endParaRPr lang="en-US" dirty="0"/>
                    </a:p>
                  </a:txBody>
                  <a:tcPr/>
                </a:tc>
                <a:extLst>
                  <a:ext uri="{0D108BD9-81ED-4DB2-BD59-A6C34878D82A}">
                    <a16:rowId xmlns:a16="http://schemas.microsoft.com/office/drawing/2014/main" val="10000"/>
                  </a:ext>
                </a:extLst>
              </a:tr>
              <a:tr h="647700">
                <a:tc>
                  <a:txBody>
                    <a:bodyPr/>
                    <a:lstStyle/>
                    <a:p>
                      <a:r>
                        <a:rPr lang="en-US" dirty="0"/>
                        <a:t>1</a:t>
                      </a:r>
                    </a:p>
                  </a:txBody>
                  <a:tcPr/>
                </a:tc>
                <a:extLst>
                  <a:ext uri="{0D108BD9-81ED-4DB2-BD59-A6C34878D82A}">
                    <a16:rowId xmlns:a16="http://schemas.microsoft.com/office/drawing/2014/main" val="10001"/>
                  </a:ext>
                </a:extLst>
              </a:tr>
              <a:tr h="647700">
                <a:tc>
                  <a:txBody>
                    <a:bodyPr/>
                    <a:lstStyle/>
                    <a:p>
                      <a:r>
                        <a:rPr lang="en-US" dirty="0"/>
                        <a:t>n</a:t>
                      </a:r>
                    </a:p>
                  </a:txBody>
                  <a:tcPr/>
                </a:tc>
                <a:extLst>
                  <a:ext uri="{0D108BD9-81ED-4DB2-BD59-A6C34878D82A}">
                    <a16:rowId xmlns:a16="http://schemas.microsoft.com/office/drawing/2014/main" val="10002"/>
                  </a:ext>
                </a:extLst>
              </a:tr>
              <a:tr h="647700">
                <a:tc>
                  <a:txBody>
                    <a:bodyPr/>
                    <a:lstStyle/>
                    <a:p>
                      <a:r>
                        <a:rPr lang="en-US" dirty="0"/>
                        <a:t>N-1</a:t>
                      </a:r>
                    </a:p>
                  </a:txBody>
                  <a:tcPr/>
                </a:tc>
                <a:extLst>
                  <a:ext uri="{0D108BD9-81ED-4DB2-BD59-A6C34878D82A}">
                    <a16:rowId xmlns:a16="http://schemas.microsoft.com/office/drawing/2014/main" val="10003"/>
                  </a:ext>
                </a:extLst>
              </a:tr>
              <a:tr h="647700">
                <a:tc>
                  <a:txBody>
                    <a:bodyPr/>
                    <a:lstStyle/>
                    <a:p>
                      <a:r>
                        <a:rPr lang="en-US" dirty="0"/>
                        <a:t>1</a:t>
                      </a:r>
                    </a:p>
                  </a:txBody>
                  <a:tcPr/>
                </a:tc>
                <a:extLst>
                  <a:ext uri="{0D108BD9-81ED-4DB2-BD59-A6C34878D82A}">
                    <a16:rowId xmlns:a16="http://schemas.microsoft.com/office/drawing/2014/main" val="10004"/>
                  </a:ext>
                </a:extLst>
              </a:tr>
              <a:tr h="647700">
                <a:tc>
                  <a:txBody>
                    <a:bodyPr/>
                    <a:lstStyle/>
                    <a:p>
                      <a:r>
                        <a:rPr lang="en-US" dirty="0"/>
                        <a:t>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6E8AAF-FB0C-E6D5-89C0-A63283DB5CAF}"/>
              </a:ext>
            </a:extLst>
          </p:cNvPr>
          <p:cNvSpPr>
            <a:spLocks noGrp="1"/>
          </p:cNvSpPr>
          <p:nvPr>
            <p:ph idx="1"/>
          </p:nvPr>
        </p:nvSpPr>
        <p:spPr>
          <a:xfrm>
            <a:off x="457200" y="1481138"/>
            <a:ext cx="8686800" cy="4919662"/>
          </a:xfrm>
        </p:spPr>
        <p:txBody>
          <a:bodyPr>
            <a:normAutofit lnSpcReduction="10000"/>
          </a:bodyPr>
          <a:lstStyle/>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i=0				1			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j=0				1			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Until(i&lt;3)			3+1			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until(j&lt;3)		3(3+1)		n(n+1)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print(j)</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Cost = 1+1+n+1+n(n+1)</a:t>
            </a:r>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 3+n+n</a:t>
            </a:r>
            <a:r>
              <a:rPr lang="en-US" sz="3200" baseline="30000" dirty="0"/>
              <a:t>2</a:t>
            </a:r>
            <a:r>
              <a:rPr lang="en-US" sz="3200" dirty="0"/>
              <a:t>+n = 3+2n+n</a:t>
            </a:r>
            <a:r>
              <a:rPr lang="en-US" sz="3200" baseline="30000" dirty="0"/>
              <a:t>2 </a:t>
            </a: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 		 = n</a:t>
            </a:r>
            <a:r>
              <a:rPr lang="en-US" sz="3200" baseline="30000" dirty="0"/>
              <a:t>2</a:t>
            </a:r>
            <a:endParaRPr lang="en-US" sz="32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baseline="30000" dirty="0"/>
              <a:t>		  </a:t>
            </a:r>
            <a:r>
              <a:rPr lang="en-US" dirty="0"/>
              <a:t>= O(n</a:t>
            </a:r>
            <a:r>
              <a:rPr lang="en-US" baseline="30000" dirty="0"/>
              <a:t>2</a:t>
            </a:r>
            <a:r>
              <a:rPr lang="en-US" dirty="0"/>
              <a:t>)</a:t>
            </a:r>
            <a:endParaRPr lang="en-US" baseline="30000" dirty="0"/>
          </a:p>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baseline="30000" dirty="0"/>
          </a:p>
        </p:txBody>
      </p:sp>
      <p:sp>
        <p:nvSpPr>
          <p:cNvPr id="24579" name="Slide Number Placeholder 3">
            <a:extLst>
              <a:ext uri="{FF2B5EF4-FFF2-40B4-BE49-F238E27FC236}">
                <a16:creationId xmlns:a16="http://schemas.microsoft.com/office/drawing/2014/main" id="{B1DD9D7D-9EFD-A41C-4FE5-C6B0318E33D1}"/>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8E4A84-7FF6-4513-8A35-76BCBAA1040F}" type="slidenum">
              <a:rPr lang="en-US" altLang="en-US"/>
              <a:pPr eaLnBrk="1" hangingPunct="1"/>
              <a:t>34</a:t>
            </a:fld>
            <a:endParaRPr lang="en-US" altLang="en-US"/>
          </a:p>
        </p:txBody>
      </p:sp>
      <p:sp>
        <p:nvSpPr>
          <p:cNvPr id="36868" name="Title 4">
            <a:extLst>
              <a:ext uri="{FF2B5EF4-FFF2-40B4-BE49-F238E27FC236}">
                <a16:creationId xmlns:a16="http://schemas.microsoft.com/office/drawing/2014/main" id="{93FE2316-445D-7534-7C54-F405851BC66C}"/>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BB9277-1990-A3E2-4CBE-0860361F9FE5}"/>
              </a:ext>
            </a:extLst>
          </p:cNvPr>
          <p:cNvSpPr>
            <a:spLocks noGrp="1"/>
          </p:cNvSpPr>
          <p:nvPr>
            <p:ph idx="1"/>
          </p:nvPr>
        </p:nvSpPr>
        <p:spPr>
          <a:xfrm>
            <a:off x="457200" y="1481138"/>
            <a:ext cx="8686800" cy="4919662"/>
          </a:xfrm>
        </p:spPr>
        <p:txBody>
          <a:bodyPr>
            <a:normAutofit fontScale="77500" lnSpcReduction="20000"/>
          </a:bodyPr>
          <a:lstStyle/>
          <a:p>
            <a:pPr marL="365760" indent="-341313" fontAlgn="auto">
              <a:lnSpc>
                <a:spcPct val="90000"/>
              </a:lnSpc>
              <a:spcBef>
                <a:spcPts val="6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a:t>Example: Nested Loop</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b="1" u="sng" dirty="0"/>
              <a:t>Cost</a:t>
            </a:r>
            <a:r>
              <a:rPr lang="en-US" b="1" dirty="0"/>
              <a:t>		</a:t>
            </a:r>
            <a:r>
              <a:rPr lang="en-US" b="1" u="sng" dirty="0"/>
              <a:t>Times</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Courier New" pitchFamily="49" charset="0"/>
              </a:rPr>
              <a:t>i=1;				 c1		  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sum = 0;		 		 c2		  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while (i &lt;= n) { 		 c3		  n+1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j=1;				 c4		  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while (j &lt;= n) {	 	 c5		  n*(n+1)</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sum = sum + i;	 c6		  n*n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j = j + 1; 	 	 c7		  n*n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i = i +1;			 c8		  n</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latin typeface="Courier New" pitchFamily="49" charset="0"/>
              </a:rPr>
              <a:t>	}</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Total Cost  =  c1 + c2 + (n+1)*c3 + n*c4 + n*(n+1)*c5+ n*n*c6+ n*n*c7+ n*c8</a:t>
            </a:r>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dirty="0"/>
          </a:p>
          <a:p>
            <a:pPr marL="365760" indent="-341313" fontAlgn="auto">
              <a:lnSpc>
                <a:spcPct val="90000"/>
              </a:lnSpc>
              <a:spcBef>
                <a:spcPts val="500"/>
              </a:spcBef>
              <a:spcAft>
                <a:spcPts val="0"/>
              </a:spcAft>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dirty="0"/>
              <a:t>	</a:t>
            </a:r>
            <a:r>
              <a:rPr lang="en-US" dirty="0">
                <a:latin typeface="Wingdings" charset="2"/>
              </a:rPr>
              <a:t></a:t>
            </a:r>
            <a:r>
              <a:rPr lang="en-US" dirty="0"/>
              <a:t> The time required for this algorithm is proportional to n</a:t>
            </a:r>
            <a:r>
              <a:rPr lang="en-US" baseline="30000" dirty="0"/>
              <a:t>2</a:t>
            </a:r>
          </a:p>
        </p:txBody>
      </p:sp>
      <p:sp>
        <p:nvSpPr>
          <p:cNvPr id="24579" name="Slide Number Placeholder 3">
            <a:extLst>
              <a:ext uri="{FF2B5EF4-FFF2-40B4-BE49-F238E27FC236}">
                <a16:creationId xmlns:a16="http://schemas.microsoft.com/office/drawing/2014/main" id="{7E0D89DD-AF75-E12B-EF9E-111753F9247E}"/>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88EA2F-1386-4E02-A7B1-D77FE1084C9A}" type="slidenum">
              <a:rPr lang="en-US" altLang="en-US"/>
              <a:pPr eaLnBrk="1" hangingPunct="1"/>
              <a:t>35</a:t>
            </a:fld>
            <a:endParaRPr lang="en-US" altLang="en-US"/>
          </a:p>
        </p:txBody>
      </p:sp>
      <p:sp>
        <p:nvSpPr>
          <p:cNvPr id="37892" name="Title 4">
            <a:extLst>
              <a:ext uri="{FF2B5EF4-FFF2-40B4-BE49-F238E27FC236}">
                <a16:creationId xmlns:a16="http://schemas.microsoft.com/office/drawing/2014/main" id="{49A441E5-D66F-C5F3-C8D6-A724B94AFA47}"/>
              </a:ext>
            </a:extLst>
          </p:cNvPr>
          <p:cNvSpPr>
            <a:spLocks noGrp="1"/>
          </p:cNvSpPr>
          <p:nvPr>
            <p:ph type="title"/>
          </p:nvPr>
        </p:nvSpPr>
        <p:spPr/>
        <p:txBody>
          <a:bodyPr/>
          <a:lstStyle/>
          <a:p>
            <a:r>
              <a:rPr lang="en-US" altLang="en-US" sz="3600">
                <a:solidFill>
                  <a:srgbClr val="002060"/>
                </a:solidFill>
                <a:latin typeface="Times New Roman" panose="02020603050405020304" pitchFamily="18" charset="0"/>
                <a:cs typeface="Times New Roman" panose="02020603050405020304" pitchFamily="18" charset="0"/>
              </a:rPr>
              <a:t>The Execution Time of Algorithms (cont.)</a:t>
            </a:r>
            <a:endParaRPr lang="en-US" altLang="en-US" sz="320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7B704BD4-714F-586A-4771-2D6E65EC8894}"/>
              </a:ext>
            </a:extLst>
          </p:cNvPr>
          <p:cNvSpPr>
            <a:spLocks noGrp="1"/>
          </p:cNvSpPr>
          <p:nvPr>
            <p:ph type="sldNum" sz="quarter" idx="11"/>
          </p:nvPr>
        </p:nvSpPr>
        <p:spPr>
          <a:xfrm>
            <a:off x="457200" y="6397625"/>
            <a:ext cx="2133600" cy="323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2A9F160-3502-4A6E-BBD2-D75738BF7259}" type="slidenum">
              <a:rPr lang="en-US" altLang="en-US"/>
              <a:pPr algn="l" eaLnBrk="1" hangingPunct="1"/>
              <a:t>36</a:t>
            </a:fld>
            <a:endParaRPr lang="en-US" altLang="en-US"/>
          </a:p>
        </p:txBody>
      </p:sp>
      <p:sp>
        <p:nvSpPr>
          <p:cNvPr id="38915" name="Rectangle 2">
            <a:extLst>
              <a:ext uri="{FF2B5EF4-FFF2-40B4-BE49-F238E27FC236}">
                <a16:creationId xmlns:a16="http://schemas.microsoft.com/office/drawing/2014/main" id="{F4CDD593-9DF9-E6A7-D515-BF9EAC1AA483}"/>
              </a:ext>
            </a:extLst>
          </p:cNvPr>
          <p:cNvSpPr>
            <a:spLocks noGrp="1" noChangeArrowheads="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Common time complexities</a:t>
            </a:r>
          </a:p>
        </p:txBody>
      </p:sp>
      <p:sp>
        <p:nvSpPr>
          <p:cNvPr id="33795" name="Rectangle 3">
            <a:extLst>
              <a:ext uri="{FF2B5EF4-FFF2-40B4-BE49-F238E27FC236}">
                <a16:creationId xmlns:a16="http://schemas.microsoft.com/office/drawing/2014/main" id="{F00278CD-6C6C-4870-76A6-43FC88094C9A}"/>
              </a:ext>
            </a:extLst>
          </p:cNvPr>
          <p:cNvSpPr>
            <a:spLocks noGrp="1" noChangeArrowheads="1"/>
          </p:cNvSpPr>
          <p:nvPr>
            <p:ph type="body" idx="1"/>
          </p:nvPr>
        </p:nvSpPr>
        <p:spPr>
          <a:xfrm>
            <a:off x="2667000" y="1524000"/>
            <a:ext cx="5867400" cy="4953000"/>
          </a:xfrm>
        </p:spPr>
        <p:txBody>
          <a:bodyPr/>
          <a:lstStyle/>
          <a:p>
            <a:r>
              <a:rPr lang="en-US" altLang="en-US"/>
              <a:t>O(1)		constant time</a:t>
            </a:r>
          </a:p>
          <a:p>
            <a:r>
              <a:rPr lang="en-US" altLang="en-US"/>
              <a:t>O(log n)		log time</a:t>
            </a:r>
          </a:p>
          <a:p>
            <a:r>
              <a:rPr lang="en-US" altLang="en-US"/>
              <a:t>O(n)		linear time</a:t>
            </a:r>
          </a:p>
          <a:p>
            <a:r>
              <a:rPr lang="en-US" altLang="en-US"/>
              <a:t>O(n log n)	log linear time</a:t>
            </a:r>
          </a:p>
          <a:p>
            <a:r>
              <a:rPr lang="en-US" altLang="en-US"/>
              <a:t>O(n</a:t>
            </a:r>
            <a:r>
              <a:rPr lang="en-US" altLang="en-US" baseline="30000"/>
              <a:t>2</a:t>
            </a:r>
            <a:r>
              <a:rPr lang="en-US" altLang="en-US"/>
              <a:t>)		quadratic time</a:t>
            </a:r>
          </a:p>
          <a:p>
            <a:r>
              <a:rPr lang="en-US" altLang="en-US"/>
              <a:t>O(n</a:t>
            </a:r>
            <a:r>
              <a:rPr lang="en-US" altLang="en-US" baseline="30000"/>
              <a:t>3</a:t>
            </a:r>
            <a:r>
              <a:rPr lang="en-US" altLang="en-US"/>
              <a:t>)		cubic time</a:t>
            </a:r>
          </a:p>
          <a:p>
            <a:r>
              <a:rPr lang="en-US" altLang="en-US"/>
              <a:t>O(2</a:t>
            </a:r>
            <a:r>
              <a:rPr lang="en-US" altLang="en-US" sz="3200" baseline="30000"/>
              <a:t>n</a:t>
            </a:r>
            <a:r>
              <a:rPr lang="en-US" altLang="en-US"/>
              <a:t>)		exponential time</a:t>
            </a:r>
          </a:p>
        </p:txBody>
      </p:sp>
      <p:sp>
        <p:nvSpPr>
          <p:cNvPr id="38917" name="Text Box 5">
            <a:extLst>
              <a:ext uri="{FF2B5EF4-FFF2-40B4-BE49-F238E27FC236}">
                <a16:creationId xmlns:a16="http://schemas.microsoft.com/office/drawing/2014/main" id="{D1CECA90-20F1-188C-4289-412026173F7C}"/>
              </a:ext>
            </a:extLst>
          </p:cNvPr>
          <p:cNvSpPr txBox="1">
            <a:spLocks noChangeArrowheads="1"/>
          </p:cNvSpPr>
          <p:nvPr/>
        </p:nvSpPr>
        <p:spPr bwMode="auto">
          <a:xfrm>
            <a:off x="762000" y="1371600"/>
            <a:ext cx="18288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b="1">
                <a:solidFill>
                  <a:srgbClr val="00B050"/>
                </a:solidFill>
                <a:latin typeface="Times New Roman" panose="02020603050405020304" pitchFamily="18" charset="0"/>
              </a:rPr>
              <a:t>BETTER</a:t>
            </a:r>
            <a:endParaRPr lang="en-US" altLang="en-US" sz="2800">
              <a:solidFill>
                <a:srgbClr val="00B050"/>
              </a:solidFill>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endParaRPr lang="en-US" altLang="en-US" sz="2800">
              <a:latin typeface="Times New Roman" panose="02020603050405020304" pitchFamily="18" charset="0"/>
            </a:endParaRPr>
          </a:p>
          <a:p>
            <a:pPr eaLnBrk="1" hangingPunct="1">
              <a:spcBef>
                <a:spcPct val="50000"/>
              </a:spcBef>
            </a:pPr>
            <a:r>
              <a:rPr lang="en-US" altLang="en-US" sz="2800" b="1">
                <a:solidFill>
                  <a:srgbClr val="FF0000"/>
                </a:solidFill>
                <a:latin typeface="Times New Roman" panose="02020603050405020304" pitchFamily="18" charset="0"/>
              </a:rPr>
              <a:t>WORSE</a:t>
            </a:r>
            <a:endParaRPr lang="en-US" altLang="en-US">
              <a:latin typeface="Times New Roman" panose="02020603050405020304" pitchFamily="18" charset="0"/>
            </a:endParaRPr>
          </a:p>
        </p:txBody>
      </p:sp>
      <p:sp>
        <p:nvSpPr>
          <p:cNvPr id="38918" name="Line 6">
            <a:extLst>
              <a:ext uri="{FF2B5EF4-FFF2-40B4-BE49-F238E27FC236}">
                <a16:creationId xmlns:a16="http://schemas.microsoft.com/office/drawing/2014/main" id="{A685671E-7ECA-6055-ED85-93F93619036E}"/>
              </a:ext>
            </a:extLst>
          </p:cNvPr>
          <p:cNvSpPr>
            <a:spLocks noChangeShapeType="1"/>
          </p:cNvSpPr>
          <p:nvPr/>
        </p:nvSpPr>
        <p:spPr bwMode="auto">
          <a:xfrm>
            <a:off x="1633538" y="1981200"/>
            <a:ext cx="0" cy="3200400"/>
          </a:xfrm>
          <a:prstGeom prst="line">
            <a:avLst/>
          </a:prstGeom>
          <a:noFill/>
          <a:ln w="381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Effect transition="in" filter="wipe(left)">
                                      <p:cBhvr>
                                        <p:cTn id="27" dur="500"/>
                                        <p:tgtEl>
                                          <p:spTgt spid="33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wipe(left)">
                                      <p:cBhvr>
                                        <p:cTn id="32" dur="500"/>
                                        <p:tgtEl>
                                          <p:spTgt spid="33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wipe(left)">
                                      <p:cBhvr>
                                        <p:cTn id="3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4"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2D9F650-3822-301C-2FB5-2683F6A3A831}"/>
              </a:ext>
            </a:extLst>
          </p:cNvPr>
          <p:cNvSpPr>
            <a:spLocks noGrp="1"/>
          </p:cNvSpPr>
          <p:nvPr>
            <p:ph type="title"/>
          </p:nvPr>
        </p:nvSpPr>
        <p:spPr>
          <a:xfrm>
            <a:off x="341313" y="238125"/>
            <a:ext cx="8229600" cy="906463"/>
          </a:xfrm>
        </p:spPr>
        <p:txBody>
          <a:bodyPr>
            <a:normAutofit fontScale="90000"/>
          </a:bodyPr>
          <a:lstStyle/>
          <a:p>
            <a:pPr>
              <a:defRPr/>
            </a:pPr>
            <a:r>
              <a:rPr lang="en-US" sz="4400" b="1" dirty="0">
                <a:solidFill>
                  <a:srgbClr val="002060"/>
                </a:solidFill>
                <a:latin typeface="Times New Roman" pitchFamily="18" charset="0"/>
                <a:cs typeface="Times New Roman" pitchFamily="18" charset="0"/>
              </a:rPr>
              <a:t>General Rules</a:t>
            </a:r>
            <a:br>
              <a:rPr lang="en-US" sz="4400" dirty="0">
                <a:solidFill>
                  <a:srgbClr val="002060"/>
                </a:solidFill>
                <a:latin typeface="Times New Roman" pitchFamily="18" charset="0"/>
                <a:cs typeface="Times New Roman" pitchFamily="18" charset="0"/>
              </a:rPr>
            </a:br>
            <a:endParaRPr lang="en-US" sz="3200" dirty="0">
              <a:solidFill>
                <a:srgbClr val="002060"/>
              </a:solidFill>
              <a:latin typeface="Times New Roman" pitchFamily="18" charset="0"/>
              <a:cs typeface="Times New Roman" pitchFamily="18" charset="0"/>
            </a:endParaRPr>
          </a:p>
        </p:txBody>
      </p:sp>
      <p:sp>
        <p:nvSpPr>
          <p:cNvPr id="39939" name="Content Placeholder 2">
            <a:extLst>
              <a:ext uri="{FF2B5EF4-FFF2-40B4-BE49-F238E27FC236}">
                <a16:creationId xmlns:a16="http://schemas.microsoft.com/office/drawing/2014/main" id="{0709FA49-4097-22E9-B523-3913BDB6F07F}"/>
              </a:ext>
            </a:extLst>
          </p:cNvPr>
          <p:cNvSpPr>
            <a:spLocks noGrp="1"/>
          </p:cNvSpPr>
          <p:nvPr>
            <p:ph idx="1"/>
          </p:nvPr>
        </p:nvSpPr>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1-FOR Sequential Logic</a:t>
            </a:r>
            <a:r>
              <a:rPr lang="en-US" altLang="en-US">
                <a:solidFill>
                  <a:srgbClr val="C00000"/>
                </a:solidFill>
              </a:rPr>
              <a:t>:  O(c)</a:t>
            </a:r>
          </a:p>
          <a:p>
            <a:pPr algn="just">
              <a:lnSpc>
                <a:spcPct val="200000"/>
              </a:lnSpc>
              <a:buFontTx/>
              <a:buNone/>
            </a:pPr>
            <a:r>
              <a:rPr lang="en-US" altLang="en-US"/>
              <a:t>	Any algorithm which exhibits sequential logic without any looping logic exhibits a constant run time – O(c)</a:t>
            </a:r>
          </a:p>
          <a:p>
            <a:pPr>
              <a:lnSpc>
                <a:spcPct val="200000"/>
              </a:lnSpc>
              <a:buFontTx/>
              <a:buNone/>
            </a:pPr>
            <a:endParaRPr lang="en-US" altLang="en-US"/>
          </a:p>
        </p:txBody>
      </p:sp>
      <p:sp>
        <p:nvSpPr>
          <p:cNvPr id="26628" name="Slide Number Placeholder 3">
            <a:extLst>
              <a:ext uri="{FF2B5EF4-FFF2-40B4-BE49-F238E27FC236}">
                <a16:creationId xmlns:a16="http://schemas.microsoft.com/office/drawing/2014/main" id="{0F6A18AD-1A8A-76FA-C43D-16EC53FBC17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6E5ED6-1036-4A3B-93DA-F508E186AFF8}" type="slidenum">
              <a:rPr lang="en-US" altLang="en-US"/>
              <a:pPr eaLnBrk="1" hangingPunct="1"/>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546EC0D-74D8-22CD-CB2E-5F426209F0D0}"/>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0963" name="Content Placeholder 2">
            <a:extLst>
              <a:ext uri="{FF2B5EF4-FFF2-40B4-BE49-F238E27FC236}">
                <a16:creationId xmlns:a16="http://schemas.microsoft.com/office/drawing/2014/main" id="{9043B27A-8F59-93C4-0CE6-280C28733A00}"/>
              </a:ext>
            </a:extLst>
          </p:cNvPr>
          <p:cNvSpPr>
            <a:spLocks noGrp="1"/>
          </p:cNvSpPr>
          <p:nvPr>
            <p:ph idx="1"/>
          </p:nvPr>
        </p:nvSpPr>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2-FOR LOOPS</a:t>
            </a:r>
            <a:r>
              <a:rPr lang="en-US" altLang="en-US">
                <a:solidFill>
                  <a:srgbClr val="C00000"/>
                </a:solidFill>
              </a:rPr>
              <a:t>:  O(n)</a:t>
            </a:r>
          </a:p>
          <a:p>
            <a:pPr algn="just">
              <a:lnSpc>
                <a:spcPct val="200000"/>
              </a:lnSpc>
              <a:buFontTx/>
              <a:buNone/>
            </a:pPr>
            <a:r>
              <a:rPr lang="en-US" altLang="en-US"/>
              <a:t>	The running time of a loop is at most the running time of the statements inside the loop (including tests) times the number of iterations. </a:t>
            </a:r>
          </a:p>
          <a:p>
            <a:pPr>
              <a:lnSpc>
                <a:spcPct val="200000"/>
              </a:lnSpc>
              <a:buFontTx/>
              <a:buNone/>
            </a:pPr>
            <a:r>
              <a:rPr lang="en-US" altLang="en-US"/>
              <a:t> </a:t>
            </a:r>
          </a:p>
          <a:p>
            <a:pPr>
              <a:lnSpc>
                <a:spcPct val="200000"/>
              </a:lnSpc>
              <a:buFontTx/>
              <a:buNone/>
            </a:pPr>
            <a:endParaRPr lang="en-US" altLang="en-US"/>
          </a:p>
        </p:txBody>
      </p:sp>
      <p:sp>
        <p:nvSpPr>
          <p:cNvPr id="27652" name="Slide Number Placeholder 3">
            <a:extLst>
              <a:ext uri="{FF2B5EF4-FFF2-40B4-BE49-F238E27FC236}">
                <a16:creationId xmlns:a16="http://schemas.microsoft.com/office/drawing/2014/main" id="{5974DD38-E10B-7C9C-B06E-98F353F3AE3C}"/>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76DC45-3AE7-4ECB-BAD5-A7EDF1D0C0ED}" type="slidenum">
              <a:rPr lang="en-US" altLang="en-US"/>
              <a:pPr eaLnBrk="1" hangingPunct="1"/>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8B5C4EB-2883-2593-C837-0C2E18CDB372}"/>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1987" name="Content Placeholder 2">
            <a:extLst>
              <a:ext uri="{FF2B5EF4-FFF2-40B4-BE49-F238E27FC236}">
                <a16:creationId xmlns:a16="http://schemas.microsoft.com/office/drawing/2014/main" id="{D29FEE38-797B-DA96-0FCB-87B655685CFE}"/>
              </a:ext>
            </a:extLst>
          </p:cNvPr>
          <p:cNvSpPr>
            <a:spLocks noGrp="1"/>
          </p:cNvSpPr>
          <p:nvPr>
            <p:ph idx="1"/>
          </p:nvPr>
        </p:nvSpPr>
        <p:spPr>
          <a:xfrm>
            <a:off x="350838" y="1103313"/>
            <a:ext cx="8229600" cy="5076825"/>
          </a:xfrm>
        </p:spPr>
        <p:txBody>
          <a:bodyPr/>
          <a:lstStyle/>
          <a:p>
            <a:pPr>
              <a:lnSpc>
                <a:spcPct val="200000"/>
              </a:lnSpc>
              <a:buFontTx/>
              <a:buNone/>
            </a:pPr>
            <a:r>
              <a:rPr lang="en-US" altLang="en-US"/>
              <a:t> </a:t>
            </a:r>
          </a:p>
          <a:p>
            <a:pPr>
              <a:lnSpc>
                <a:spcPct val="200000"/>
              </a:lnSpc>
              <a:buFontTx/>
              <a:buNone/>
            </a:pPr>
            <a:r>
              <a:rPr lang="en-US" altLang="en-US" b="1">
                <a:solidFill>
                  <a:srgbClr val="C00000"/>
                </a:solidFill>
              </a:rPr>
              <a:t>RULE 3-NESTED LOOPS</a:t>
            </a:r>
            <a:r>
              <a:rPr lang="en-US" altLang="en-US">
                <a:solidFill>
                  <a:srgbClr val="C00000"/>
                </a:solidFill>
              </a:rPr>
              <a:t>:  O(n</a:t>
            </a:r>
            <a:r>
              <a:rPr lang="en-US" altLang="en-US" baseline="30000">
                <a:solidFill>
                  <a:srgbClr val="C00000"/>
                </a:solidFill>
              </a:rPr>
              <a:t>2</a:t>
            </a:r>
            <a:r>
              <a:rPr lang="en-US" altLang="en-US">
                <a:solidFill>
                  <a:srgbClr val="C00000"/>
                </a:solidFill>
              </a:rPr>
              <a:t>)</a:t>
            </a:r>
          </a:p>
          <a:p>
            <a:pPr algn="just">
              <a:lnSpc>
                <a:spcPct val="200000"/>
              </a:lnSpc>
              <a:buFontTx/>
              <a:buNone/>
            </a:pPr>
            <a:r>
              <a:rPr lang="en-US" altLang="en-US"/>
              <a:t>	The total running time of a statement inside a group of nested loops is the running time of the statement multiplied by the product of the sizes of all loops.  </a:t>
            </a:r>
          </a:p>
          <a:p>
            <a:pPr>
              <a:lnSpc>
                <a:spcPct val="200000"/>
              </a:lnSpc>
              <a:buFontTx/>
              <a:buNone/>
            </a:pPr>
            <a:r>
              <a:rPr lang="en-US" altLang="en-US"/>
              <a:t> </a:t>
            </a:r>
          </a:p>
          <a:p>
            <a:pPr>
              <a:lnSpc>
                <a:spcPct val="200000"/>
              </a:lnSpc>
              <a:buFontTx/>
              <a:buNone/>
            </a:pPr>
            <a:endParaRPr lang="en-US" altLang="en-US"/>
          </a:p>
        </p:txBody>
      </p:sp>
      <p:sp>
        <p:nvSpPr>
          <p:cNvPr id="28676" name="Slide Number Placeholder 3">
            <a:extLst>
              <a:ext uri="{FF2B5EF4-FFF2-40B4-BE49-F238E27FC236}">
                <a16:creationId xmlns:a16="http://schemas.microsoft.com/office/drawing/2014/main" id="{E7EE1D7F-CD15-1396-CC8D-530E4E4E19EC}"/>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F25DA-58C1-497E-8EB4-4E5DBC2DAEF9}" type="slidenum">
              <a:rPr lang="en-US" altLang="en-US"/>
              <a:pPr eaLnBrk="1" hangingPunct="1"/>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E15546C-BC7A-B004-D403-70ACA30F2BFB}"/>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Data Structures</a:t>
            </a:r>
          </a:p>
        </p:txBody>
      </p:sp>
      <p:sp>
        <p:nvSpPr>
          <p:cNvPr id="3" name="Content Placeholder 2">
            <a:extLst>
              <a:ext uri="{FF2B5EF4-FFF2-40B4-BE49-F238E27FC236}">
                <a16:creationId xmlns:a16="http://schemas.microsoft.com/office/drawing/2014/main" id="{3D7E465A-C742-B9B6-68B1-ADE251342209}"/>
              </a:ext>
            </a:extLst>
          </p:cNvPr>
          <p:cNvSpPr>
            <a:spLocks noGrp="1"/>
          </p:cNvSpPr>
          <p:nvPr>
            <p:ph idx="1"/>
          </p:nvPr>
        </p:nvSpPr>
        <p:spPr/>
        <p:txBody>
          <a:bodyPr/>
          <a:lstStyle/>
          <a:p>
            <a:pPr>
              <a:lnSpc>
                <a:spcPct val="200000"/>
              </a:lnSpc>
              <a:buFont typeface="Wingdings" pitchFamily="2" charset="2"/>
              <a:buChar char="Ø"/>
              <a:defRPr/>
            </a:pPr>
            <a:r>
              <a:rPr lang="en-US" dirty="0">
                <a:solidFill>
                  <a:schemeClr val="accent6">
                    <a:lumMod val="50000"/>
                  </a:schemeClr>
                </a:solidFill>
              </a:rPr>
              <a:t>Way of </a:t>
            </a:r>
            <a:r>
              <a:rPr lang="en-US" dirty="0">
                <a:solidFill>
                  <a:srgbClr val="7030A0"/>
                </a:solidFill>
              </a:rPr>
              <a:t>organizing data’s </a:t>
            </a:r>
            <a:r>
              <a:rPr lang="en-US" dirty="0">
                <a:solidFill>
                  <a:schemeClr val="accent6">
                    <a:lumMod val="50000"/>
                  </a:schemeClr>
                </a:solidFill>
              </a:rPr>
              <a:t>in memory.</a:t>
            </a:r>
          </a:p>
          <a:p>
            <a:pPr algn="just">
              <a:lnSpc>
                <a:spcPct val="200000"/>
              </a:lnSpc>
              <a:buFont typeface="Wingdings" pitchFamily="2" charset="2"/>
              <a:buChar char="Ø"/>
              <a:defRPr/>
            </a:pPr>
            <a:r>
              <a:rPr lang="en-US" dirty="0">
                <a:solidFill>
                  <a:srgbClr val="7030A0"/>
                </a:solidFill>
              </a:rPr>
              <a:t>Relationship</a:t>
            </a:r>
            <a:r>
              <a:rPr lang="en-US" dirty="0">
                <a:solidFill>
                  <a:schemeClr val="accent6">
                    <a:lumMod val="50000"/>
                  </a:schemeClr>
                </a:solidFill>
              </a:rPr>
              <a:t> among the data items in the memory.</a:t>
            </a:r>
          </a:p>
          <a:p>
            <a:pPr algn="just">
              <a:lnSpc>
                <a:spcPct val="200000"/>
              </a:lnSpc>
              <a:buFont typeface="Wingdings" pitchFamily="2" charset="2"/>
              <a:buChar char="Ø"/>
              <a:defRPr/>
            </a:pPr>
            <a:r>
              <a:rPr lang="en-US" dirty="0">
                <a:solidFill>
                  <a:schemeClr val="accent6">
                    <a:lumMod val="50000"/>
                  </a:schemeClr>
                </a:solidFill>
              </a:rPr>
              <a:t>It is a particular way of storing and </a:t>
            </a:r>
            <a:r>
              <a:rPr lang="en-US" dirty="0">
                <a:solidFill>
                  <a:srgbClr val="7030A0"/>
                </a:solidFill>
              </a:rPr>
              <a:t>organizing data </a:t>
            </a:r>
            <a:r>
              <a:rPr lang="en-US" dirty="0">
                <a:solidFill>
                  <a:schemeClr val="accent6">
                    <a:lumMod val="50000"/>
                  </a:schemeClr>
                </a:solidFill>
              </a:rPr>
              <a:t>in a computer memory so that it can be used </a:t>
            </a:r>
            <a:r>
              <a:rPr lang="en-US" dirty="0">
                <a:solidFill>
                  <a:srgbClr val="7030A0"/>
                </a:solidFill>
              </a:rPr>
              <a:t>efficiently</a:t>
            </a:r>
            <a:r>
              <a:rPr lang="en-US" dirty="0">
                <a:solidFill>
                  <a:schemeClr val="accent6">
                    <a:lumMod val="50000"/>
                  </a:schemeClr>
                </a:solidFill>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164C8E9-6BB7-04F6-DAAF-ADA7F697D91F}"/>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3011" name="Content Placeholder 2">
            <a:extLst>
              <a:ext uri="{FF2B5EF4-FFF2-40B4-BE49-F238E27FC236}">
                <a16:creationId xmlns:a16="http://schemas.microsoft.com/office/drawing/2014/main" id="{2047F2E1-C18C-AA66-F9D8-33555222357C}"/>
              </a:ext>
            </a:extLst>
          </p:cNvPr>
          <p:cNvSpPr>
            <a:spLocks noGrp="1"/>
          </p:cNvSpPr>
          <p:nvPr>
            <p:ph idx="1"/>
          </p:nvPr>
        </p:nvSpPr>
        <p:spPr>
          <a:xfrm>
            <a:off x="336550" y="285750"/>
            <a:ext cx="8229600" cy="6003925"/>
          </a:xfrm>
        </p:spPr>
        <p:txBody>
          <a:bodyPr/>
          <a:lstStyle/>
          <a:p>
            <a:pPr>
              <a:lnSpc>
                <a:spcPct val="200000"/>
              </a:lnSpc>
              <a:buFontTx/>
              <a:buNone/>
            </a:pPr>
            <a:r>
              <a:rPr lang="en-US" altLang="en-US" sz="2500"/>
              <a:t> </a:t>
            </a:r>
            <a:endParaRPr lang="en-US" altLang="en-US" sz="2500">
              <a:solidFill>
                <a:srgbClr val="C00000"/>
              </a:solidFill>
            </a:endParaRPr>
          </a:p>
          <a:p>
            <a:pPr>
              <a:buFontTx/>
              <a:buNone/>
            </a:pPr>
            <a:r>
              <a:rPr lang="en-US" altLang="en-US" sz="2500" b="1">
                <a:solidFill>
                  <a:srgbClr val="C00000"/>
                </a:solidFill>
              </a:rPr>
              <a:t>RULE 3-CONSECUTIVE STATEMENTS</a:t>
            </a:r>
            <a:r>
              <a:rPr lang="en-US" altLang="en-US" sz="2500">
                <a:solidFill>
                  <a:srgbClr val="C00000"/>
                </a:solidFill>
              </a:rPr>
              <a:t>:  </a:t>
            </a:r>
          </a:p>
          <a:p>
            <a:pPr>
              <a:buFontTx/>
              <a:buNone/>
            </a:pPr>
            <a:r>
              <a:rPr lang="en-US" altLang="en-US" sz="2500"/>
              <a:t>These just add i.e., the maximum is the one that counts</a:t>
            </a:r>
          </a:p>
          <a:p>
            <a:pPr>
              <a:buFontTx/>
              <a:buNone/>
            </a:pPr>
            <a:r>
              <a:rPr lang="en-US" altLang="en-US" sz="2500"/>
              <a:t> </a:t>
            </a:r>
          </a:p>
          <a:p>
            <a:pPr>
              <a:buFontTx/>
              <a:buNone/>
            </a:pPr>
            <a:r>
              <a:rPr lang="en-US" altLang="en-US" sz="2500"/>
              <a:t>	As an example, the following program fragment, which has O(N) work followed by O(N</a:t>
            </a:r>
            <a:r>
              <a:rPr lang="en-US" altLang="en-US" sz="2500" baseline="30000"/>
              <a:t>2</a:t>
            </a:r>
            <a:r>
              <a:rPr lang="en-US" altLang="en-US" sz="2500"/>
              <a:t>)  work, is also O(N</a:t>
            </a:r>
            <a:r>
              <a:rPr lang="en-US" altLang="en-US" sz="2500" baseline="30000"/>
              <a:t>2</a:t>
            </a:r>
            <a:r>
              <a:rPr lang="en-US" altLang="en-US" sz="2500"/>
              <a:t>)</a:t>
            </a:r>
          </a:p>
          <a:p>
            <a:pPr>
              <a:buFontTx/>
              <a:buNone/>
            </a:pPr>
            <a:r>
              <a:rPr lang="en-US" altLang="en-US" sz="2500"/>
              <a:t> </a:t>
            </a:r>
          </a:p>
          <a:p>
            <a:pPr>
              <a:buFontTx/>
              <a:buNone/>
            </a:pPr>
            <a:r>
              <a:rPr lang="en-US" altLang="en-US" sz="2500"/>
              <a:t>for( i=0; i&lt;n; i++) </a:t>
            </a:r>
          </a:p>
          <a:p>
            <a:pPr>
              <a:buFontTx/>
              <a:buNone/>
            </a:pPr>
            <a:r>
              <a:rPr lang="en-US" altLang="en-US" sz="2500"/>
              <a:t>          a[i] = 0; </a:t>
            </a:r>
          </a:p>
          <a:p>
            <a:pPr>
              <a:buFontTx/>
              <a:buNone/>
            </a:pPr>
            <a:r>
              <a:rPr lang="en-US" altLang="en-US" sz="2500"/>
              <a:t>for( i=0; i&lt;n; i++ ) </a:t>
            </a:r>
          </a:p>
          <a:p>
            <a:pPr>
              <a:buFontTx/>
              <a:buNone/>
            </a:pPr>
            <a:r>
              <a:rPr lang="en-US" altLang="en-US" sz="2500"/>
              <a:t>for( j=0; j&lt;n; j++ ) </a:t>
            </a:r>
          </a:p>
          <a:p>
            <a:pPr>
              <a:buFontTx/>
              <a:buNone/>
            </a:pPr>
            <a:r>
              <a:rPr lang="en-US" altLang="en-US" sz="2500"/>
              <a:t>           a[i] += a[j] + i + j;</a:t>
            </a:r>
          </a:p>
          <a:p>
            <a:pPr>
              <a:lnSpc>
                <a:spcPct val="200000"/>
              </a:lnSpc>
              <a:buFontTx/>
              <a:buNone/>
            </a:pPr>
            <a:endParaRPr lang="en-US" altLang="en-US" sz="2500"/>
          </a:p>
        </p:txBody>
      </p:sp>
      <p:sp>
        <p:nvSpPr>
          <p:cNvPr id="29700" name="Slide Number Placeholder 3">
            <a:extLst>
              <a:ext uri="{FF2B5EF4-FFF2-40B4-BE49-F238E27FC236}">
                <a16:creationId xmlns:a16="http://schemas.microsoft.com/office/drawing/2014/main" id="{630CAB83-FB02-BEB0-DAA6-62A93E14F1CF}"/>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D9BB5A-4C78-4B4E-BC6E-E12E28AA3CC9}" type="slidenum">
              <a:rPr lang="en-US" altLang="en-US"/>
              <a:pPr eaLnBrk="1" hangingPunct="1"/>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FE60EEF-45C0-D920-B860-C0F2264EB3AC}"/>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002060"/>
                </a:solidFill>
                <a:latin typeface="Times New Roman" pitchFamily="18" charset="0"/>
                <a:cs typeface="Times New Roman" pitchFamily="18" charset="0"/>
              </a:rPr>
              <a:t>General Rules</a:t>
            </a:r>
            <a:br>
              <a:rPr lang="en-US" sz="4400">
                <a:solidFill>
                  <a:srgbClr val="002060"/>
                </a:solidFill>
                <a:latin typeface="Times New Roman" pitchFamily="18" charset="0"/>
                <a:cs typeface="Times New Roman" pitchFamily="18" charset="0"/>
              </a:rPr>
            </a:br>
            <a:endParaRPr lang="en-US" sz="3200">
              <a:solidFill>
                <a:srgbClr val="002060"/>
              </a:solidFill>
              <a:latin typeface="Times New Roman" pitchFamily="18" charset="0"/>
              <a:cs typeface="Times New Roman" pitchFamily="18" charset="0"/>
            </a:endParaRPr>
          </a:p>
        </p:txBody>
      </p:sp>
      <p:sp>
        <p:nvSpPr>
          <p:cNvPr id="44035" name="Content Placeholder 2">
            <a:extLst>
              <a:ext uri="{FF2B5EF4-FFF2-40B4-BE49-F238E27FC236}">
                <a16:creationId xmlns:a16="http://schemas.microsoft.com/office/drawing/2014/main" id="{ADE77B40-C6AD-A575-BFBE-5EC3D4C1D06D}"/>
              </a:ext>
            </a:extLst>
          </p:cNvPr>
          <p:cNvSpPr>
            <a:spLocks noGrp="1"/>
          </p:cNvSpPr>
          <p:nvPr>
            <p:ph idx="1"/>
          </p:nvPr>
        </p:nvSpPr>
        <p:spPr>
          <a:xfrm>
            <a:off x="336550" y="285750"/>
            <a:ext cx="8229600" cy="6003925"/>
          </a:xfrm>
        </p:spPr>
        <p:txBody>
          <a:bodyPr/>
          <a:lstStyle/>
          <a:p>
            <a:pPr>
              <a:lnSpc>
                <a:spcPct val="200000"/>
              </a:lnSpc>
              <a:buFontTx/>
              <a:buNone/>
            </a:pPr>
            <a:r>
              <a:rPr lang="en-US" altLang="en-US" sz="2500"/>
              <a:t> </a:t>
            </a:r>
            <a:endParaRPr lang="en-US" altLang="en-US" sz="2500">
              <a:solidFill>
                <a:srgbClr val="C00000"/>
              </a:solidFill>
            </a:endParaRPr>
          </a:p>
          <a:p>
            <a:pPr>
              <a:buFontTx/>
              <a:buNone/>
            </a:pPr>
            <a:r>
              <a:rPr lang="en-US" altLang="en-US" sz="2400" b="1">
                <a:solidFill>
                  <a:srgbClr val="C00000"/>
                </a:solidFill>
              </a:rPr>
              <a:t>RULE 4-lF/ELSE</a:t>
            </a:r>
            <a:r>
              <a:rPr lang="en-US" altLang="en-US" sz="2400">
                <a:solidFill>
                  <a:srgbClr val="C00000"/>
                </a:solidFill>
              </a:rPr>
              <a:t>:  </a:t>
            </a:r>
          </a:p>
          <a:p>
            <a:pPr>
              <a:buFontTx/>
              <a:buNone/>
            </a:pPr>
            <a:endParaRPr lang="en-US" altLang="en-US" sz="2400">
              <a:solidFill>
                <a:srgbClr val="C00000"/>
              </a:solidFill>
            </a:endParaRPr>
          </a:p>
          <a:p>
            <a:pPr>
              <a:buFontTx/>
              <a:buNone/>
            </a:pPr>
            <a:r>
              <a:rPr lang="en-US" altLang="en-US" sz="2400"/>
              <a:t>if ( </a:t>
            </a:r>
            <a:r>
              <a:rPr lang="en-US" altLang="en-US" sz="2400" i="1"/>
              <a:t>cond</a:t>
            </a:r>
            <a:r>
              <a:rPr lang="en-US" altLang="en-US" sz="2400"/>
              <a:t> )</a:t>
            </a:r>
          </a:p>
          <a:p>
            <a:pPr>
              <a:buFontTx/>
              <a:buNone/>
            </a:pPr>
            <a:r>
              <a:rPr lang="en-US" altLang="en-US" sz="2400"/>
              <a:t>S1 </a:t>
            </a:r>
          </a:p>
          <a:p>
            <a:pPr>
              <a:buFontTx/>
              <a:buNone/>
            </a:pPr>
            <a:r>
              <a:rPr lang="en-US" altLang="en-US" sz="2400"/>
              <a:t>else </a:t>
            </a:r>
          </a:p>
          <a:p>
            <a:pPr>
              <a:buFontTx/>
              <a:buNone/>
            </a:pPr>
            <a:r>
              <a:rPr lang="en-US" altLang="en-US" sz="2400"/>
              <a:t>S2</a:t>
            </a:r>
          </a:p>
          <a:p>
            <a:pPr>
              <a:buFontTx/>
              <a:buNone/>
            </a:pPr>
            <a:r>
              <a:rPr lang="en-US" altLang="en-US" sz="2400"/>
              <a:t> </a:t>
            </a:r>
          </a:p>
          <a:p>
            <a:pPr algn="just">
              <a:buFontTx/>
              <a:buNone/>
            </a:pPr>
            <a:r>
              <a:rPr lang="en-US" altLang="en-US" sz="2400"/>
              <a:t>	The running time of an if/else statement is never more than the running time of the test plus the larger of the running times of S1 and S2.</a:t>
            </a:r>
          </a:p>
          <a:p>
            <a:pPr>
              <a:lnSpc>
                <a:spcPct val="200000"/>
              </a:lnSpc>
              <a:buFontTx/>
              <a:buNone/>
            </a:pPr>
            <a:endParaRPr lang="en-US" altLang="en-US" sz="2500"/>
          </a:p>
        </p:txBody>
      </p:sp>
      <p:sp>
        <p:nvSpPr>
          <p:cNvPr id="30724" name="Slide Number Placeholder 3">
            <a:extLst>
              <a:ext uri="{FF2B5EF4-FFF2-40B4-BE49-F238E27FC236}">
                <a16:creationId xmlns:a16="http://schemas.microsoft.com/office/drawing/2014/main" id="{6C7ADDE5-ABA2-3EF3-AEB2-2F63775E57A9}"/>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44CD1F-6884-4293-B15C-6FC905406766}" type="slidenum">
              <a:rPr lang="en-US" altLang="en-US"/>
              <a:pPr eaLnBrk="1" hangingPunct="1"/>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77D6127-0B71-DEC1-064B-A974E9ACE0D5}"/>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E87E4DEC-51F8-6724-D45C-C6A49F0F4CA0}"/>
              </a:ext>
            </a:extLst>
          </p:cNvPr>
          <p:cNvSpPr>
            <a:spLocks noGrp="1"/>
          </p:cNvSpPr>
          <p:nvPr>
            <p:ph idx="1"/>
          </p:nvPr>
        </p:nvSpPr>
        <p:spPr/>
        <p:txBody>
          <a:bodyPr/>
          <a:lstStyle/>
          <a:p>
            <a:pPr marL="0" indent="0">
              <a:buFontTx/>
              <a:buNone/>
              <a:defRPr/>
            </a:pPr>
            <a:r>
              <a:rPr lang="en-US" sz="2400" dirty="0"/>
              <a:t>Void </a:t>
            </a:r>
            <a:r>
              <a:rPr lang="en-US" sz="2400" dirty="0" err="1"/>
              <a:t>selection_sort</a:t>
            </a:r>
            <a:r>
              <a:rPr lang="en-US" sz="2400" dirty="0"/>
              <a:t>(</a:t>
            </a:r>
            <a:r>
              <a:rPr lang="en-US" sz="2400" dirty="0" err="1"/>
              <a:t>int</a:t>
            </a:r>
            <a:r>
              <a:rPr lang="en-US" sz="2400" dirty="0"/>
              <a:t> a[], </a:t>
            </a:r>
            <a:r>
              <a:rPr lang="en-US" sz="2400" dirty="0" err="1"/>
              <a:t>int</a:t>
            </a:r>
            <a:r>
              <a:rPr lang="en-US" sz="2400" dirty="0"/>
              <a:t> n)</a:t>
            </a:r>
          </a:p>
          <a:p>
            <a:pPr marL="0" indent="0">
              <a:buFontTx/>
              <a:buNone/>
              <a:defRPr/>
            </a:pPr>
            <a:r>
              <a:rPr lang="en-US" sz="2400" dirty="0"/>
              <a:t>{ </a:t>
            </a:r>
          </a:p>
          <a:p>
            <a:pPr marL="0" indent="0">
              <a:buFontTx/>
              <a:buNone/>
              <a:defRPr/>
            </a:pPr>
            <a:r>
              <a:rPr lang="en-US" sz="2400" dirty="0"/>
              <a:t>   </a:t>
            </a:r>
            <a:r>
              <a:rPr lang="en-US" sz="2400" dirty="0" err="1"/>
              <a:t>int</a:t>
            </a:r>
            <a:r>
              <a:rPr lang="en-US" sz="2400" dirty="0"/>
              <a:t> pass, </a:t>
            </a:r>
            <a:r>
              <a:rPr lang="en-US" sz="2400" dirty="0" err="1"/>
              <a:t>min_index</a:t>
            </a:r>
            <a:r>
              <a:rPr lang="en-US" sz="2400" dirty="0"/>
              <a:t>, i;</a:t>
            </a:r>
          </a:p>
          <a:p>
            <a:pPr marL="0" indent="0">
              <a:buFontTx/>
              <a:buNone/>
              <a:defRPr/>
            </a:pPr>
            <a:r>
              <a:rPr lang="en-US" sz="2400" dirty="0"/>
              <a:t>   for(pass=0; pass &lt; n-1; pass++)</a:t>
            </a:r>
          </a:p>
          <a:p>
            <a:pPr marL="0" indent="0">
              <a:buFontTx/>
              <a:buNone/>
              <a:defRPr/>
            </a:pPr>
            <a:r>
              <a:rPr lang="en-US" sz="2400" dirty="0"/>
              <a:t>   {</a:t>
            </a:r>
          </a:p>
          <a:p>
            <a:pPr marL="0" indent="0">
              <a:buFontTx/>
              <a:buNone/>
              <a:defRPr/>
            </a:pPr>
            <a:r>
              <a:rPr lang="en-US" sz="2400" dirty="0"/>
              <a:t>       </a:t>
            </a:r>
            <a:r>
              <a:rPr lang="en-US" sz="2400" dirty="0" err="1"/>
              <a:t>min_index</a:t>
            </a:r>
            <a:r>
              <a:rPr lang="en-US" sz="2400" dirty="0"/>
              <a:t>=pass;</a:t>
            </a:r>
          </a:p>
          <a:p>
            <a:pPr marL="0" indent="0">
              <a:buFontTx/>
              <a:buNone/>
              <a:defRPr/>
            </a:pPr>
            <a:r>
              <a:rPr lang="en-US" sz="2400" dirty="0"/>
              <a:t>       for(i=pass+1; i&lt;n; i++)</a:t>
            </a:r>
          </a:p>
          <a:p>
            <a:pPr marL="0" indent="0">
              <a:buFontTx/>
              <a:buNone/>
              <a:defRPr/>
            </a:pPr>
            <a:r>
              <a:rPr lang="en-US" sz="2400" dirty="0"/>
              <a:t>             if(a[i]&lt;a[</a:t>
            </a:r>
            <a:r>
              <a:rPr lang="en-US" sz="2400" dirty="0" err="1"/>
              <a:t>min_index</a:t>
            </a:r>
            <a:r>
              <a:rPr lang="en-US" sz="2400" dirty="0"/>
              <a:t>])</a:t>
            </a:r>
          </a:p>
          <a:p>
            <a:pPr marL="0" indent="0">
              <a:buFontTx/>
              <a:buNone/>
              <a:defRPr/>
            </a:pPr>
            <a:r>
              <a:rPr lang="en-US" sz="2400" dirty="0"/>
              <a:t>                      </a:t>
            </a:r>
            <a:r>
              <a:rPr lang="en-US" sz="2400" dirty="0" err="1"/>
              <a:t>min_index</a:t>
            </a:r>
            <a:r>
              <a:rPr lang="en-US" sz="2400" dirty="0"/>
              <a:t>=i;</a:t>
            </a:r>
          </a:p>
          <a:p>
            <a:pPr marL="0" indent="0">
              <a:buFontTx/>
              <a:buNone/>
              <a:defRPr/>
            </a:pPr>
            <a:r>
              <a:rPr lang="en-US" sz="2400" dirty="0"/>
              <a:t>       if(</a:t>
            </a:r>
            <a:r>
              <a:rPr lang="en-US" sz="2400" dirty="0" err="1"/>
              <a:t>min_index</a:t>
            </a:r>
            <a:r>
              <a:rPr lang="en-US" sz="2400" dirty="0"/>
              <a:t> != pass)  </a:t>
            </a:r>
          </a:p>
          <a:p>
            <a:pPr marL="0" indent="0">
              <a:buFontTx/>
              <a:buNone/>
              <a:defRPr/>
            </a:pPr>
            <a:r>
              <a:rPr lang="en-US" sz="2400" dirty="0"/>
              <a:t>             swap(a[</a:t>
            </a:r>
            <a:r>
              <a:rPr lang="en-US" sz="2400" dirty="0" err="1"/>
              <a:t>min_index</a:t>
            </a:r>
            <a:r>
              <a:rPr lang="en-US" sz="2400" dirty="0"/>
              <a:t>], a[pass]);</a:t>
            </a:r>
          </a:p>
          <a:p>
            <a:pPr marL="0" indent="0">
              <a:buFontTx/>
              <a:buNone/>
              <a:defRPr/>
            </a:pPr>
            <a:r>
              <a:rPr lang="en-US" sz="2400" dirty="0"/>
              <a:t>     }</a:t>
            </a:r>
          </a:p>
          <a:p>
            <a:pPr marL="0" indent="0">
              <a:buFontTx/>
              <a:buNone/>
              <a:defRPr/>
            </a:pPr>
            <a:r>
              <a:rPr lang="en-US" sz="2400" dirty="0"/>
              <a:t>}</a:t>
            </a:r>
          </a:p>
          <a:p>
            <a:pPr marL="0" indent="0">
              <a:buFontTx/>
              <a:buNone/>
              <a:defRPr/>
            </a:pPr>
            <a:endParaRPr lang="en-US" dirty="0"/>
          </a:p>
          <a:p>
            <a:pPr>
              <a:defRPr/>
            </a:pPr>
            <a:endParaRPr lang="en-US" dirty="0"/>
          </a:p>
        </p:txBody>
      </p:sp>
      <p:sp>
        <p:nvSpPr>
          <p:cNvPr id="4" name="Slide Number Placeholder 3">
            <a:extLst>
              <a:ext uri="{FF2B5EF4-FFF2-40B4-BE49-F238E27FC236}">
                <a16:creationId xmlns:a16="http://schemas.microsoft.com/office/drawing/2014/main" id="{4B7E8C45-ED90-4909-BCC2-EBB94D66D3B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FDBCAA-E025-4EC8-BD92-6526FD26FF63}" type="slidenum">
              <a:rPr lang="en-US" altLang="en-US"/>
              <a:pPr eaLnBrk="1" hangingPunct="1"/>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790503E8-8F6E-A2C9-3C58-7276C1CF7626}"/>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4BB06A52-5091-129F-1893-F324B3DB6EBF}"/>
              </a:ext>
            </a:extLst>
          </p:cNvPr>
          <p:cNvSpPr>
            <a:spLocks noGrp="1"/>
          </p:cNvSpPr>
          <p:nvPr>
            <p:ph idx="1"/>
          </p:nvPr>
        </p:nvSpPr>
        <p:spPr/>
        <p:txBody>
          <a:bodyPr/>
          <a:lstStyle/>
          <a:p>
            <a:pPr>
              <a:defRPr/>
            </a:pPr>
            <a:r>
              <a:rPr lang="en-US" dirty="0"/>
              <a:t>The key operation in this program is comparisons so that the smallest element is found in each pass.</a:t>
            </a:r>
          </a:p>
          <a:p>
            <a:pPr>
              <a:defRPr/>
            </a:pPr>
            <a:r>
              <a:rPr lang="en-US" dirty="0"/>
              <a:t>In every pass, the number of elements get reduced by 1, with (n-1) as starting size.  </a:t>
            </a:r>
          </a:p>
          <a:p>
            <a:pPr>
              <a:defRPr/>
            </a:pPr>
            <a:r>
              <a:rPr lang="en-US" dirty="0"/>
              <a:t>The total number of comparisons  are</a:t>
            </a:r>
          </a:p>
          <a:p>
            <a:pPr marL="0" indent="0">
              <a:buFontTx/>
              <a:buNone/>
              <a:defRPr/>
            </a:pPr>
            <a:r>
              <a:rPr lang="en-US" dirty="0"/>
              <a:t>        = (n-1)+(n-2)+……+3+2+1</a:t>
            </a:r>
          </a:p>
          <a:p>
            <a:pPr marL="0" indent="0">
              <a:buFontTx/>
              <a:buNone/>
              <a:defRPr/>
            </a:pPr>
            <a:r>
              <a:rPr lang="en-US" dirty="0"/>
              <a:t>              = (n(n-1))/2</a:t>
            </a:r>
          </a:p>
          <a:p>
            <a:pPr>
              <a:defRPr/>
            </a:pPr>
            <a:endParaRPr lang="en-US" dirty="0"/>
          </a:p>
        </p:txBody>
      </p:sp>
      <p:sp>
        <p:nvSpPr>
          <p:cNvPr id="4" name="Slide Number Placeholder 3">
            <a:extLst>
              <a:ext uri="{FF2B5EF4-FFF2-40B4-BE49-F238E27FC236}">
                <a16:creationId xmlns:a16="http://schemas.microsoft.com/office/drawing/2014/main" id="{B244F0EC-DC6D-6091-69CF-EACB3C029E1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FF579E-761E-4309-A746-F83C41EE0221}" type="slidenum">
              <a:rPr lang="en-US" altLang="en-US"/>
              <a:pPr eaLnBrk="1" hangingPunct="1"/>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647CBB-FFB7-7D03-F59A-D86A9B06AA96}"/>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C00000"/>
                </a:solidFill>
              </a:rPr>
              <a:t>General Rules</a:t>
            </a:r>
            <a:br>
              <a:rPr lang="en-US" sz="4400">
                <a:solidFill>
                  <a:srgbClr val="C00000"/>
                </a:solidFill>
              </a:rPr>
            </a:br>
            <a:endParaRPr lang="en-US" sz="3200"/>
          </a:p>
        </p:txBody>
      </p:sp>
      <p:sp>
        <p:nvSpPr>
          <p:cNvPr id="47107" name="Content Placeholder 2">
            <a:extLst>
              <a:ext uri="{FF2B5EF4-FFF2-40B4-BE49-F238E27FC236}">
                <a16:creationId xmlns:a16="http://schemas.microsoft.com/office/drawing/2014/main" id="{CD1DF0E4-26F8-2A76-F4B9-8782DB0CBDE2}"/>
              </a:ext>
            </a:extLst>
          </p:cNvPr>
          <p:cNvSpPr>
            <a:spLocks noGrp="1"/>
          </p:cNvSpPr>
          <p:nvPr>
            <p:ph idx="1"/>
          </p:nvPr>
        </p:nvSpPr>
        <p:spPr>
          <a:xfrm>
            <a:off x="336550" y="285750"/>
            <a:ext cx="8229600" cy="6003925"/>
          </a:xfrm>
        </p:spPr>
        <p:txBody>
          <a:bodyPr/>
          <a:lstStyle/>
          <a:p>
            <a:pPr>
              <a:lnSpc>
                <a:spcPct val="200000"/>
              </a:lnSpc>
              <a:buFontTx/>
              <a:buNone/>
            </a:pPr>
            <a:r>
              <a:rPr lang="en-US" altLang="en-US" sz="2300"/>
              <a:t> </a:t>
            </a:r>
            <a:endParaRPr lang="en-US" altLang="en-US" sz="2300">
              <a:solidFill>
                <a:srgbClr val="C00000"/>
              </a:solidFill>
            </a:endParaRPr>
          </a:p>
          <a:p>
            <a:pPr algn="just">
              <a:buFontTx/>
              <a:buNone/>
            </a:pPr>
            <a:r>
              <a:rPr lang="en-US" altLang="en-US" sz="2300"/>
              <a:t>	If the recursion is really just a thinly veiled for loop, the analysis is usually trivial. For instance, the following function is really just a simple loop and is obviously O(N):</a:t>
            </a:r>
          </a:p>
          <a:p>
            <a:pPr>
              <a:buFontTx/>
              <a:buNone/>
            </a:pPr>
            <a:r>
              <a:rPr lang="en-US" altLang="en-US" sz="2300"/>
              <a:t> </a:t>
            </a:r>
          </a:p>
          <a:p>
            <a:pPr>
              <a:buFontTx/>
              <a:buNone/>
            </a:pPr>
            <a:r>
              <a:rPr lang="en-US" altLang="en-US" sz="2300"/>
              <a:t>unsigned int factorial( unsigned int n ) </a:t>
            </a:r>
          </a:p>
          <a:p>
            <a:pPr>
              <a:buFontTx/>
              <a:buNone/>
            </a:pPr>
            <a:r>
              <a:rPr lang="en-US" altLang="en-US" sz="2300"/>
              <a:t>{ </a:t>
            </a:r>
          </a:p>
          <a:p>
            <a:pPr>
              <a:buFontTx/>
              <a:buNone/>
            </a:pPr>
            <a:r>
              <a:rPr lang="en-US" altLang="en-US" sz="2300"/>
              <a:t>if( n &lt;= 1 ) </a:t>
            </a:r>
          </a:p>
          <a:p>
            <a:pPr>
              <a:buFontTx/>
              <a:buNone/>
            </a:pPr>
            <a:r>
              <a:rPr lang="en-US" altLang="en-US" sz="2300"/>
              <a:t>return 1; </a:t>
            </a:r>
          </a:p>
          <a:p>
            <a:pPr>
              <a:buFontTx/>
              <a:buNone/>
            </a:pPr>
            <a:r>
              <a:rPr lang="en-US" altLang="en-US" sz="2300"/>
              <a:t>else </a:t>
            </a:r>
          </a:p>
          <a:p>
            <a:pPr>
              <a:buFontTx/>
              <a:buNone/>
            </a:pPr>
            <a:r>
              <a:rPr lang="en-US" altLang="en-US" sz="2300"/>
              <a:t>return( n * factorial(n-1) ); </a:t>
            </a:r>
          </a:p>
          <a:p>
            <a:pPr>
              <a:buFontTx/>
              <a:buNone/>
            </a:pPr>
            <a:r>
              <a:rPr lang="en-US" altLang="en-US" sz="2300"/>
              <a:t>}</a:t>
            </a:r>
          </a:p>
          <a:p>
            <a:pPr>
              <a:buFontTx/>
              <a:buNone/>
            </a:pPr>
            <a:r>
              <a:rPr lang="en-US" altLang="en-US" sz="2300"/>
              <a:t> </a:t>
            </a:r>
          </a:p>
          <a:p>
            <a:pPr algn="just">
              <a:buFontTx/>
              <a:buNone/>
            </a:pPr>
            <a:r>
              <a:rPr lang="en-US" altLang="en-US" sz="2300"/>
              <a:t>	When recursion is properly used, it is difficult to convert the recursion into a simple loop structure.</a:t>
            </a:r>
          </a:p>
          <a:p>
            <a:pPr>
              <a:buFontTx/>
              <a:buNone/>
            </a:pPr>
            <a:br>
              <a:rPr lang="en-US" altLang="en-US" sz="2300"/>
            </a:br>
            <a:endParaRPr lang="en-US" altLang="en-US" sz="2300"/>
          </a:p>
        </p:txBody>
      </p:sp>
      <p:sp>
        <p:nvSpPr>
          <p:cNvPr id="31748" name="Slide Number Placeholder 3">
            <a:extLst>
              <a:ext uri="{FF2B5EF4-FFF2-40B4-BE49-F238E27FC236}">
                <a16:creationId xmlns:a16="http://schemas.microsoft.com/office/drawing/2014/main" id="{50CE7ACE-D736-31A9-A5B9-992331FACC6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EE3BFD-7D28-4081-9D37-AD3A15FC4B44}" type="slidenum">
              <a:rPr lang="en-US" altLang="en-US"/>
              <a:pPr eaLnBrk="1" hangingPunct="1"/>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B196E97-030F-3247-3524-A8F6CFA62705}"/>
              </a:ext>
            </a:extLst>
          </p:cNvPr>
          <p:cNvSpPr>
            <a:spLocks noGrp="1"/>
          </p:cNvSpPr>
          <p:nvPr>
            <p:ph type="title"/>
          </p:nvPr>
        </p:nvSpPr>
        <p:spPr>
          <a:xfrm>
            <a:off x="341313" y="238125"/>
            <a:ext cx="8229600" cy="906463"/>
          </a:xfrm>
        </p:spPr>
        <p:txBody>
          <a:bodyPr>
            <a:normAutofit fontScale="90000"/>
          </a:bodyPr>
          <a:lstStyle/>
          <a:p>
            <a:pPr>
              <a:defRPr/>
            </a:pPr>
            <a:r>
              <a:rPr lang="en-US" sz="4400" b="1">
                <a:solidFill>
                  <a:srgbClr val="C00000"/>
                </a:solidFill>
              </a:rPr>
              <a:t>General Rules</a:t>
            </a:r>
            <a:br>
              <a:rPr lang="en-US" sz="4400">
                <a:solidFill>
                  <a:srgbClr val="C00000"/>
                </a:solidFill>
              </a:rPr>
            </a:br>
            <a:endParaRPr lang="en-US" sz="3200"/>
          </a:p>
        </p:txBody>
      </p:sp>
      <p:sp>
        <p:nvSpPr>
          <p:cNvPr id="48131" name="Content Placeholder 2">
            <a:extLst>
              <a:ext uri="{FF2B5EF4-FFF2-40B4-BE49-F238E27FC236}">
                <a16:creationId xmlns:a16="http://schemas.microsoft.com/office/drawing/2014/main" id="{1DF23C22-2CE9-2CB4-7EFC-43A523AE1F13}"/>
              </a:ext>
            </a:extLst>
          </p:cNvPr>
          <p:cNvSpPr>
            <a:spLocks noGrp="1"/>
          </p:cNvSpPr>
          <p:nvPr>
            <p:ph idx="1"/>
          </p:nvPr>
        </p:nvSpPr>
        <p:spPr>
          <a:xfrm>
            <a:off x="350838" y="1103313"/>
            <a:ext cx="8229600" cy="5076825"/>
          </a:xfrm>
        </p:spPr>
        <p:txBody>
          <a:bodyPr/>
          <a:lstStyle/>
          <a:p>
            <a:pPr>
              <a:lnSpc>
                <a:spcPct val="200000"/>
              </a:lnSpc>
              <a:buFontTx/>
              <a:buNone/>
            </a:pPr>
            <a:r>
              <a:rPr lang="en-US" altLang="en-US"/>
              <a:t> </a:t>
            </a:r>
          </a:p>
          <a:p>
            <a:pPr>
              <a:buFontTx/>
              <a:buNone/>
            </a:pPr>
            <a:r>
              <a:rPr lang="en-US" altLang="en-US" b="1">
                <a:solidFill>
                  <a:srgbClr val="C00000"/>
                </a:solidFill>
              </a:rPr>
              <a:t>	Logarithms in the Running Time: (Divide and Conquer method)</a:t>
            </a:r>
            <a:endParaRPr lang="en-US" altLang="en-US">
              <a:solidFill>
                <a:srgbClr val="C00000"/>
              </a:solidFill>
            </a:endParaRPr>
          </a:p>
          <a:p>
            <a:pPr>
              <a:buFontTx/>
              <a:buNone/>
            </a:pPr>
            <a:r>
              <a:rPr lang="en-US" altLang="en-US"/>
              <a:t> </a:t>
            </a:r>
          </a:p>
          <a:p>
            <a:pPr algn="just">
              <a:lnSpc>
                <a:spcPct val="200000"/>
              </a:lnSpc>
              <a:buFontTx/>
              <a:buNone/>
            </a:pPr>
            <a:r>
              <a:rPr lang="en-US" altLang="en-US"/>
              <a:t>	An algorithm is O(log N) if it takes constant O(1) time to cut the problem size by a fraction (which is usually ½ ). </a:t>
            </a:r>
          </a:p>
          <a:p>
            <a:pPr>
              <a:lnSpc>
                <a:spcPct val="200000"/>
              </a:lnSpc>
              <a:buFontTx/>
              <a:buNone/>
            </a:pPr>
            <a:endParaRPr lang="en-US" altLang="en-US"/>
          </a:p>
        </p:txBody>
      </p:sp>
      <p:sp>
        <p:nvSpPr>
          <p:cNvPr id="32772" name="Slide Number Placeholder 3">
            <a:extLst>
              <a:ext uri="{FF2B5EF4-FFF2-40B4-BE49-F238E27FC236}">
                <a16:creationId xmlns:a16="http://schemas.microsoft.com/office/drawing/2014/main" id="{07BB44F0-94C3-8CC3-4DCE-A9799D777AE7}"/>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D11B71-166E-4916-9B19-6900C924F6AF}" type="slidenum">
              <a:rPr lang="en-US" altLang="en-US"/>
              <a:pPr eaLnBrk="1" hangingPunct="1"/>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5">
            <a:extLst>
              <a:ext uri="{FF2B5EF4-FFF2-40B4-BE49-F238E27FC236}">
                <a16:creationId xmlns:a16="http://schemas.microsoft.com/office/drawing/2014/main" id="{69D97492-8B93-3822-472C-3EF0B693E56F}"/>
              </a:ext>
            </a:extLst>
          </p:cNvPr>
          <p:cNvSpPr>
            <a:spLocks noGrp="1"/>
          </p:cNvSpPr>
          <p:nvPr>
            <p:ph type="title"/>
          </p:nvPr>
        </p:nvSpPr>
        <p:spPr/>
        <p:txBody>
          <a:bodyPr/>
          <a:lstStyle/>
          <a:p>
            <a:r>
              <a:rPr lang="en-US" altLang="en-US"/>
              <a:t>Time Complexity</a:t>
            </a:r>
          </a:p>
        </p:txBody>
      </p:sp>
      <p:sp>
        <p:nvSpPr>
          <p:cNvPr id="33795" name="Slide Number Placeholder 3">
            <a:extLst>
              <a:ext uri="{FF2B5EF4-FFF2-40B4-BE49-F238E27FC236}">
                <a16:creationId xmlns:a16="http://schemas.microsoft.com/office/drawing/2014/main" id="{B28386C5-70BF-39A6-3313-D476471782B4}"/>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A1E542-CBF1-41B5-90EA-F307B962C5EA}" type="slidenum">
              <a:rPr lang="en-US" altLang="en-US"/>
              <a:pPr eaLnBrk="1" hangingPunct="1"/>
              <a:t>46</a:t>
            </a:fld>
            <a:endParaRPr lang="en-US" altLang="en-US"/>
          </a:p>
        </p:txBody>
      </p:sp>
      <p:graphicFrame>
        <p:nvGraphicFramePr>
          <p:cNvPr id="8" name="Table 7">
            <a:extLst>
              <a:ext uri="{FF2B5EF4-FFF2-40B4-BE49-F238E27FC236}">
                <a16:creationId xmlns:a16="http://schemas.microsoft.com/office/drawing/2014/main" id="{402A4610-7AEB-F114-0644-E2B08850AD3D}"/>
              </a:ext>
            </a:extLst>
          </p:cNvPr>
          <p:cNvGraphicFramePr>
            <a:graphicFrameLocks noGrp="1"/>
          </p:cNvGraphicFramePr>
          <p:nvPr/>
        </p:nvGraphicFramePr>
        <p:xfrm>
          <a:off x="0" y="1066800"/>
          <a:ext cx="9144000" cy="487679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738909">
                <a:tc>
                  <a:txBody>
                    <a:bodyPr/>
                    <a:lstStyle/>
                    <a:p>
                      <a:pPr algn="ctr" fontAlgn="b"/>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log</a:t>
                      </a:r>
                      <a:r>
                        <a:rPr lang="en-US" sz="2800" b="0" i="0" u="none" strike="noStrike" baseline="-25000" dirty="0">
                          <a:solidFill>
                            <a:srgbClr val="000000"/>
                          </a:solidFill>
                          <a:latin typeface="Calibri"/>
                        </a:rPr>
                        <a:t>2</a:t>
                      </a:r>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rtl="0" fontAlgn="b"/>
                      <a:r>
                        <a:rPr lang="en-US" sz="2800" b="0" i="0" u="none" strike="noStrike" dirty="0" err="1">
                          <a:solidFill>
                            <a:srgbClr val="000000"/>
                          </a:solidFill>
                          <a:latin typeface="Calibri"/>
                        </a:rPr>
                        <a:t>nlogn</a:t>
                      </a:r>
                      <a:endParaRPr lang="en-US" sz="2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2</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3</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r>
                        <a:rPr lang="en-US" sz="2800" b="0" i="0" u="none" strike="noStrike" baseline="30000">
                          <a:solidFill>
                            <a:srgbClr val="000000"/>
                          </a:solidFill>
                          <a:latin typeface="Calibri"/>
                        </a:rPr>
                        <a:t>n</a:t>
                      </a:r>
                      <a:endParaRPr lang="en-US" sz="28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591127">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extLst>
                  <a:ext uri="{0D108BD9-81ED-4DB2-BD59-A6C34878D82A}">
                    <a16:rowId xmlns:a16="http://schemas.microsoft.com/office/drawing/2014/main" val="10001"/>
                  </a:ext>
                </a:extLst>
              </a:tr>
              <a:tr h="591127">
                <a:tc>
                  <a:txBody>
                    <a:bodyPr/>
                    <a:lstStyle/>
                    <a:p>
                      <a:pPr algn="ctr"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a:t>
                      </a:r>
                    </a:p>
                  </a:txBody>
                  <a:tcPr marL="0" marR="0" marT="0" marB="0" anchor="b">
                    <a:lnL>
                      <a:noFill/>
                    </a:lnL>
                    <a:lnR>
                      <a:noFill/>
                    </a:lnR>
                    <a:lnT>
                      <a:noFill/>
                    </a:lnT>
                    <a:lnB>
                      <a:noFill/>
                    </a:lnB>
                  </a:tcPr>
                </a:tc>
                <a:extLst>
                  <a:ext uri="{0D108BD9-81ED-4DB2-BD59-A6C34878D82A}">
                    <a16:rowId xmlns:a16="http://schemas.microsoft.com/office/drawing/2014/main" val="10002"/>
                  </a:ext>
                </a:extLst>
              </a:tr>
              <a:tr h="591127">
                <a:tc>
                  <a:txBody>
                    <a:bodyPr/>
                    <a:lstStyle/>
                    <a:p>
                      <a:pPr algn="ctr" fontAlgn="b"/>
                      <a:r>
                        <a:rPr lang="en-US" sz="2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1.584963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4.754888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27</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8</a:t>
                      </a:r>
                    </a:p>
                  </a:txBody>
                  <a:tcPr marL="0" marR="0" marT="0" marB="0" anchor="b">
                    <a:lnL>
                      <a:noFill/>
                    </a:lnL>
                    <a:lnR>
                      <a:noFill/>
                    </a:lnR>
                    <a:lnT>
                      <a:noFill/>
                    </a:lnT>
                    <a:lnB>
                      <a:noFill/>
                    </a:lnB>
                  </a:tcPr>
                </a:tc>
                <a:extLst>
                  <a:ext uri="{0D108BD9-81ED-4DB2-BD59-A6C34878D82A}">
                    <a16:rowId xmlns:a16="http://schemas.microsoft.com/office/drawing/2014/main" val="10003"/>
                  </a:ext>
                </a:extLst>
              </a:tr>
              <a:tr h="591127">
                <a:tc>
                  <a:txBody>
                    <a:bodyPr/>
                    <a:lstStyle/>
                    <a:p>
                      <a:pPr algn="ctr" fontAlgn="b"/>
                      <a:r>
                        <a:rPr lang="en-US" sz="2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extLst>
                  <a:ext uri="{0D108BD9-81ED-4DB2-BD59-A6C34878D82A}">
                    <a16:rowId xmlns:a16="http://schemas.microsoft.com/office/drawing/2014/main" val="10004"/>
                  </a:ext>
                </a:extLst>
              </a:tr>
              <a:tr h="591127">
                <a:tc>
                  <a:txBody>
                    <a:bodyPr/>
                    <a:lstStyle/>
                    <a:p>
                      <a:pPr algn="ctr" fontAlgn="b"/>
                      <a:r>
                        <a:rPr lang="en-US" sz="2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2.321928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11.60964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125</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32</a:t>
                      </a:r>
                    </a:p>
                  </a:txBody>
                  <a:tcPr marL="0" marR="0" marT="0" marB="0" anchor="b">
                    <a:lnL>
                      <a:noFill/>
                    </a:lnL>
                    <a:lnR>
                      <a:noFill/>
                    </a:lnR>
                    <a:lnT>
                      <a:noFill/>
                    </a:lnT>
                    <a:lnB>
                      <a:noFill/>
                    </a:lnB>
                  </a:tcPr>
                </a:tc>
                <a:extLst>
                  <a:ext uri="{0D108BD9-81ED-4DB2-BD59-A6C34878D82A}">
                    <a16:rowId xmlns:a16="http://schemas.microsoft.com/office/drawing/2014/main" val="10005"/>
                  </a:ext>
                </a:extLst>
              </a:tr>
              <a:tr h="591127">
                <a:tc>
                  <a:txBody>
                    <a:bodyPr/>
                    <a:lstStyle/>
                    <a:p>
                      <a:pPr algn="ctr" fontAlgn="b"/>
                      <a:r>
                        <a:rPr lang="en-US" sz="2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15.50978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36</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591127">
                <a:tc>
                  <a:txBody>
                    <a:bodyPr/>
                    <a:lstStyle/>
                    <a:p>
                      <a:pPr algn="ctr" fontAlgn="b"/>
                      <a:r>
                        <a:rPr lang="en-US" sz="2800" b="0" i="0" u="none" strike="noStrike" dirty="0">
                          <a:solidFill>
                            <a:srgbClr val="000000"/>
                          </a:solidFill>
                          <a:latin typeface="Calibri"/>
                        </a:rPr>
                        <a:t>7</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2.807355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19.65148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343</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128</a:t>
                      </a:r>
                    </a:p>
                  </a:txBody>
                  <a:tcPr marL="0" marR="0" marT="0" marB="0" anchor="b">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7">
            <a:extLst>
              <a:ext uri="{FF2B5EF4-FFF2-40B4-BE49-F238E27FC236}">
                <a16:creationId xmlns:a16="http://schemas.microsoft.com/office/drawing/2014/main" id="{D0BF0056-B339-5AFB-7BF4-78F592418AC5}"/>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EC7A5-CE79-4F64-A6CD-14453193F7AF}" type="slidenum">
              <a:rPr lang="en-US" altLang="en-US"/>
              <a:pPr eaLnBrk="1" hangingPunct="1"/>
              <a:t>47</a:t>
            </a:fld>
            <a:endParaRPr lang="en-US" altLang="en-US"/>
          </a:p>
        </p:txBody>
      </p:sp>
      <p:graphicFrame>
        <p:nvGraphicFramePr>
          <p:cNvPr id="11" name="Group 80">
            <a:extLst>
              <a:ext uri="{FF2B5EF4-FFF2-40B4-BE49-F238E27FC236}">
                <a16:creationId xmlns:a16="http://schemas.microsoft.com/office/drawing/2014/main" id="{B177EE1E-5090-0F9E-2849-F8EF5B23C35A}"/>
              </a:ext>
            </a:extLst>
          </p:cNvPr>
          <p:cNvGraphicFramePr>
            <a:graphicFrameLocks noGrp="1"/>
          </p:cNvGraphicFramePr>
          <p:nvPr/>
        </p:nvGraphicFramePr>
        <p:xfrm>
          <a:off x="646113" y="1066800"/>
          <a:ext cx="7634287" cy="5226052"/>
        </p:xfrm>
        <a:graphic>
          <a:graphicData uri="http://schemas.openxmlformats.org/drawingml/2006/table">
            <a:tbl>
              <a:tblPr/>
              <a:tblGrid>
                <a:gridCol w="10080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gridCol w="1584325">
                  <a:extLst>
                    <a:ext uri="{9D8B030D-6E8A-4147-A177-3AD203B41FA5}">
                      <a16:colId xmlns:a16="http://schemas.microsoft.com/office/drawing/2014/main" val="20005"/>
                    </a:ext>
                  </a:extLst>
                </a:gridCol>
              </a:tblGrid>
              <a:tr h="107949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000" b="0" i="1" u="none" strike="noStrike" cap="none" normalizeH="0" baseline="0" dirty="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r>
                        <a:rPr kumimoji="0" lang="en-US" altLang="zh-CN" sz="2000" b="0" i="1" u="none" strike="noStrike" cap="none" normalizeH="0" baseline="3000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32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32,768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4,294,967,296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4,094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1.84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19</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128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896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2,097,152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3.40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38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2,048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16,777,216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1.15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77</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4,608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134,217,728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1.34 * 10</a:t>
                      </a:r>
                      <a:r>
                        <a:rPr kumimoji="0" lang="en-US" altLang="zh-CN" sz="1800" b="0" i="0" u="none" strike="noStrike" cap="none" normalizeH="0" baseline="30000">
                          <a:ln>
                            <a:noFill/>
                          </a:ln>
                          <a:solidFill>
                            <a:schemeClr val="tx1"/>
                          </a:solidFill>
                          <a:effectLst/>
                          <a:latin typeface="Times New Roman" pitchFamily="18" charset="0"/>
                          <a:ea typeface="宋体" pitchFamily="2" charset="-122"/>
                        </a:rPr>
                        <a:t>154</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10,240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1,048,576</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1,073,741,824</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1.79 * 10</a:t>
                      </a:r>
                      <a:r>
                        <a:rPr kumimoji="0" lang="en-US" altLang="zh-CN" sz="1800" b="0" i="0" u="none" strike="noStrike" cap="none" normalizeH="0" baseline="30000" dirty="0">
                          <a:ln>
                            <a:noFill/>
                          </a:ln>
                          <a:solidFill>
                            <a:schemeClr val="tx1"/>
                          </a:solidFill>
                          <a:effectLst/>
                          <a:latin typeface="Times New Roman" pitchFamily="18" charset="0"/>
                          <a:ea typeface="宋体" pitchFamily="2" charset="-122"/>
                        </a:rPr>
                        <a:t>308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0246" name="TextBox 11">
            <a:extLst>
              <a:ext uri="{FF2B5EF4-FFF2-40B4-BE49-F238E27FC236}">
                <a16:creationId xmlns:a16="http://schemas.microsoft.com/office/drawing/2014/main" id="{D25E7C0C-EC03-A22C-E64D-49B81BCC2760}"/>
              </a:ext>
            </a:extLst>
          </p:cNvPr>
          <p:cNvSpPr txBox="1">
            <a:spLocks noChangeArrowheads="1"/>
          </p:cNvSpPr>
          <p:nvPr/>
        </p:nvSpPr>
        <p:spPr bwMode="auto">
          <a:xfrm>
            <a:off x="0" y="0"/>
            <a:ext cx="8534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800">
              <a:latin typeface="Lucida Sans Unicode" panose="020B0602030504020204" pitchFamily="34" charset="0"/>
            </a:endParaRPr>
          </a:p>
          <a:p>
            <a:pPr eaLnBrk="1" hangingPunct="1"/>
            <a:r>
              <a:rPr lang="en-US" altLang="en-US" sz="2800">
                <a:latin typeface="Lucida Sans Unicode" panose="020B0602030504020204" pitchFamily="34" charset="0"/>
              </a:rPr>
              <a:t>The Growth Rate of the Six  Popular  functions</a:t>
            </a:r>
          </a:p>
          <a:p>
            <a:pPr eaLnBrk="1" hangingPunct="1"/>
            <a:endParaRPr lang="en-US" altLang="en-US" sz="2800">
              <a:latin typeface="Lucida Sans Unicode" panose="020B0602030504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8">
            <a:extLst>
              <a:ext uri="{FF2B5EF4-FFF2-40B4-BE49-F238E27FC236}">
                <a16:creationId xmlns:a16="http://schemas.microsoft.com/office/drawing/2014/main" id="{7284B577-D268-06F7-949D-6C50EF2A3BC0}"/>
              </a:ext>
            </a:extLst>
          </p:cNvPr>
          <p:cNvSpPr>
            <a:spLocks noGrp="1"/>
          </p:cNvSpPr>
          <p:nvPr>
            <p:ph type="title"/>
          </p:nvPr>
        </p:nvSpPr>
        <p:spPr/>
        <p:txBody>
          <a:bodyPr/>
          <a:lstStyle/>
          <a:p>
            <a:r>
              <a:rPr lang="en-US" altLang="en-US"/>
              <a:t>Time Complexity</a:t>
            </a:r>
          </a:p>
        </p:txBody>
      </p:sp>
      <p:sp>
        <p:nvSpPr>
          <p:cNvPr id="35843" name="Slide Number Placeholder 7">
            <a:extLst>
              <a:ext uri="{FF2B5EF4-FFF2-40B4-BE49-F238E27FC236}">
                <a16:creationId xmlns:a16="http://schemas.microsoft.com/office/drawing/2014/main" id="{05752B0E-BFF8-BA40-03C9-E92FBE9D99C9}"/>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1734E4-2F85-46F4-8A58-37A0CC8F0A4E}" type="slidenum">
              <a:rPr lang="en-US" altLang="en-US"/>
              <a:pPr eaLnBrk="1" hangingPunct="1"/>
              <a:t>48</a:t>
            </a:fld>
            <a:endParaRPr lang="en-US" altLang="en-US"/>
          </a:p>
        </p:txBody>
      </p:sp>
      <p:graphicFrame>
        <p:nvGraphicFramePr>
          <p:cNvPr id="11" name="Chart 10">
            <a:extLst>
              <a:ext uri="{FF2B5EF4-FFF2-40B4-BE49-F238E27FC236}">
                <a16:creationId xmlns:a16="http://schemas.microsoft.com/office/drawing/2014/main" id="{C647ACBD-8489-8B70-51F5-16FC9A91F82D}"/>
              </a:ext>
            </a:extLst>
          </p:cNvPr>
          <p:cNvGraphicFramePr/>
          <p:nvPr/>
        </p:nvGraphicFramePr>
        <p:xfrm>
          <a:off x="381000" y="1524000"/>
          <a:ext cx="85344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9">
            <a:extLst>
              <a:ext uri="{FF2B5EF4-FFF2-40B4-BE49-F238E27FC236}">
                <a16:creationId xmlns:a16="http://schemas.microsoft.com/office/drawing/2014/main" id="{18831F21-D4CF-000B-9787-A985A0C11209}"/>
              </a:ext>
            </a:extLst>
          </p:cNvPr>
          <p:cNvSpPr>
            <a:spLocks noGrp="1"/>
          </p:cNvSpPr>
          <p:nvPr>
            <p:ph idx="1"/>
          </p:nvPr>
        </p:nvSpPr>
        <p:spPr/>
        <p:txBody>
          <a:bodyPr/>
          <a:lstStyle/>
          <a:p>
            <a:r>
              <a:rPr lang="en-US" altLang="en-US"/>
              <a:t>O(n) represents upper bound.</a:t>
            </a:r>
          </a:p>
          <a:p>
            <a:r>
              <a:rPr lang="en-US" altLang="en-US"/>
              <a:t>Θ(n) means tight bound.</a:t>
            </a:r>
          </a:p>
          <a:p>
            <a:r>
              <a:rPr lang="en-US" altLang="en-US"/>
              <a:t>Ω(n) represents lower bound.</a:t>
            </a:r>
          </a:p>
        </p:txBody>
      </p:sp>
      <p:sp>
        <p:nvSpPr>
          <p:cNvPr id="36867" name="Slide Number Placeholder 7">
            <a:extLst>
              <a:ext uri="{FF2B5EF4-FFF2-40B4-BE49-F238E27FC236}">
                <a16:creationId xmlns:a16="http://schemas.microsoft.com/office/drawing/2014/main" id="{43550140-9ADD-56B2-D67E-2300622018CA}"/>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A615FC-A273-42A4-8BCD-2D770249AB45}" type="slidenum">
              <a:rPr lang="en-US" altLang="en-US"/>
              <a:pPr eaLnBrk="1" hangingPunct="1"/>
              <a:t>49</a:t>
            </a:fld>
            <a:endParaRPr lang="en-US" altLang="en-US"/>
          </a:p>
        </p:txBody>
      </p:sp>
      <p:sp>
        <p:nvSpPr>
          <p:cNvPr id="52228" name="Title 8">
            <a:extLst>
              <a:ext uri="{FF2B5EF4-FFF2-40B4-BE49-F238E27FC236}">
                <a16:creationId xmlns:a16="http://schemas.microsoft.com/office/drawing/2014/main" id="{2CB99DF3-2E5A-C41C-16EB-195F9DB25579}"/>
              </a:ext>
            </a:extLst>
          </p:cNvPr>
          <p:cNvSpPr>
            <a:spLocks noGrp="1"/>
          </p:cNvSpPr>
          <p:nvPr>
            <p:ph type="title"/>
          </p:nvPr>
        </p:nvSpPr>
        <p:spPr/>
        <p:txBody>
          <a:bodyPr/>
          <a:lstStyle/>
          <a:p>
            <a:r>
              <a:rPr lang="en-US" altLang="en-US"/>
              <a:t>Order of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79D4F8F-9F66-DEA2-A14D-ABD066F50887}"/>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Classification of Data Structures</a:t>
            </a:r>
          </a:p>
        </p:txBody>
      </p:sp>
      <p:sp>
        <p:nvSpPr>
          <p:cNvPr id="7171" name="AutoShape 2" descr="http://2.bp.blogspot.com/-YhllBS0aPnQ/US9ZwFPtIOI/AAAAAAAAAYo/e771mBtl_9U/s1600/Classification+of+data+structure.bmp">
            <a:extLst>
              <a:ext uri="{FF2B5EF4-FFF2-40B4-BE49-F238E27FC236}">
                <a16:creationId xmlns:a16="http://schemas.microsoft.com/office/drawing/2014/main" id="{AC17BA3D-DEB2-A483-84EA-750EF83A5388}"/>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2" name="AutoShape 4" descr="http://2.bp.blogspot.com/-YhllBS0aPnQ/US9ZwFPtIOI/AAAAAAAAAYo/e771mBtl_9U/s1600/Classification+of+data+structure.bmp">
            <a:extLst>
              <a:ext uri="{FF2B5EF4-FFF2-40B4-BE49-F238E27FC236}">
                <a16:creationId xmlns:a16="http://schemas.microsoft.com/office/drawing/2014/main" id="{B3759821-980B-9F92-86CD-587C1F112A55}"/>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173" name="AutoShape 6" descr="http://2.bp.blogspot.com/-YhllBS0aPnQ/US9ZwFPtIOI/AAAAAAAAAYo/e771mBtl_9U/s1600/Classification+of+data+structure.bmp">
            <a:extLst>
              <a:ext uri="{FF2B5EF4-FFF2-40B4-BE49-F238E27FC236}">
                <a16:creationId xmlns:a16="http://schemas.microsoft.com/office/drawing/2014/main" id="{1177F129-4E97-E097-AE22-08D5CF8531E1}"/>
              </a:ext>
            </a:extLst>
          </p:cNvPr>
          <p:cNvSpPr>
            <a:spLocks noChangeAspect="1" noChangeArrowheads="1"/>
          </p:cNvSpPr>
          <p:nvPr/>
        </p:nvSpPr>
        <p:spPr bwMode="auto">
          <a:xfrm>
            <a:off x="155575" y="-1287463"/>
            <a:ext cx="4714875" cy="269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7174" name="Picture 7" descr="Classification of data structure.jpg">
            <a:extLst>
              <a:ext uri="{FF2B5EF4-FFF2-40B4-BE49-F238E27FC236}">
                <a16:creationId xmlns:a16="http://schemas.microsoft.com/office/drawing/2014/main" id="{DB71E6EB-D3A2-D9A8-0FBE-DD47E12A21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 y="1381125"/>
            <a:ext cx="8132763"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a16="http://schemas.microsoft.com/office/drawing/2014/main" id="{C1E1F370-D411-FD18-A1D8-22A3DA976685}"/>
              </a:ext>
            </a:extLst>
          </p:cNvPr>
          <p:cNvSpPr>
            <a:spLocks noGrp="1"/>
          </p:cNvSpPr>
          <p:nvPr>
            <p:ph idx="1"/>
          </p:nvPr>
        </p:nvSpPr>
        <p:spPr/>
        <p:txBody>
          <a:bodyPr/>
          <a:lstStyle/>
          <a:p>
            <a:r>
              <a:rPr lang="en-US" altLang="en-US"/>
              <a:t>Big-oh notation</a:t>
            </a:r>
          </a:p>
          <a:p>
            <a:r>
              <a:rPr lang="en-US" altLang="en-US" sz="1800"/>
              <a:t>The function f(n) = O(g(n)) if and only if there exist positive constants c, n</a:t>
            </a:r>
            <a:r>
              <a:rPr lang="en-US" altLang="en-US" sz="1800" baseline="-25000"/>
              <a:t>0</a:t>
            </a:r>
            <a:r>
              <a:rPr lang="en-US" altLang="en-US" sz="1800"/>
              <a:t> such that f(n) ≤ cg(n), ∀n ≥ n</a:t>
            </a:r>
            <a:r>
              <a:rPr lang="en-US" altLang="en-US" sz="1800" baseline="-25000"/>
              <a:t>0</a:t>
            </a:r>
            <a:r>
              <a:rPr lang="en-US" altLang="en-US" sz="1800"/>
              <a:t>. Big-oh can be used to denote all upper bounds on the time complexity of an algorithm. Big-oh also captures the worst case analysis of an algorithm.</a:t>
            </a:r>
          </a:p>
        </p:txBody>
      </p:sp>
      <p:sp>
        <p:nvSpPr>
          <p:cNvPr id="37891" name="Slide Number Placeholder 3">
            <a:extLst>
              <a:ext uri="{FF2B5EF4-FFF2-40B4-BE49-F238E27FC236}">
                <a16:creationId xmlns:a16="http://schemas.microsoft.com/office/drawing/2014/main" id="{EAD5A9E6-795C-3194-F59F-7D61C4D0B125}"/>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D78ED8-1AD9-4F41-B609-51BF85F0B0B3}" type="slidenum">
              <a:rPr lang="en-US" altLang="en-US"/>
              <a:pPr eaLnBrk="1" hangingPunct="1"/>
              <a:t>50</a:t>
            </a:fld>
            <a:endParaRPr lang="en-US" altLang="en-US"/>
          </a:p>
        </p:txBody>
      </p:sp>
      <p:sp>
        <p:nvSpPr>
          <p:cNvPr id="5" name="Title 4">
            <a:extLst>
              <a:ext uri="{FF2B5EF4-FFF2-40B4-BE49-F238E27FC236}">
                <a16:creationId xmlns:a16="http://schemas.microsoft.com/office/drawing/2014/main" id="{5C9F730A-DEEF-7EF6-08FC-2B2310BBF6A0}"/>
              </a:ext>
            </a:extLst>
          </p:cNvPr>
          <p:cNvSpPr>
            <a:spLocks noGrp="1"/>
          </p:cNvSpPr>
          <p:nvPr>
            <p:ph type="title"/>
          </p:nvPr>
        </p:nvSpPr>
        <p:spPr/>
        <p:txBody>
          <a:bodyPr>
            <a:normAutofit fontScale="90000"/>
          </a:bodyPr>
          <a:lstStyle/>
          <a:p>
            <a:pPr fontAlgn="auto">
              <a:spcAft>
                <a:spcPts val="0"/>
              </a:spcAft>
              <a:defRPr/>
            </a:pPr>
            <a:r>
              <a:rPr lang="en-US" dirty="0"/>
              <a:t>Asymptotic upper bounds</a:t>
            </a:r>
            <a:br>
              <a:rPr lang="en-US" dirty="0"/>
            </a:br>
            <a:endParaRPr lang="en-US" dirty="0"/>
          </a:p>
        </p:txBody>
      </p:sp>
      <p:pic>
        <p:nvPicPr>
          <p:cNvPr id="53253" name="Picture 8" descr="graph_O">
            <a:extLst>
              <a:ext uri="{FF2B5EF4-FFF2-40B4-BE49-F238E27FC236}">
                <a16:creationId xmlns:a16="http://schemas.microsoft.com/office/drawing/2014/main" id="{D587071E-1D37-6792-38A8-7F85EB5E4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257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236A581-4845-F8ED-FADD-CF6F31B2DB61}"/>
              </a:ext>
            </a:extLst>
          </p:cNvPr>
          <p:cNvSpPr>
            <a:spLocks noGrp="1"/>
          </p:cNvSpPr>
          <p:nvPr>
            <p:ph type="title"/>
          </p:nvPr>
        </p:nvSpPr>
        <p:spPr/>
        <p:txBody>
          <a:bodyPr/>
          <a:lstStyle/>
          <a:p>
            <a:endParaRPr lang="en-US" altLang="en-US"/>
          </a:p>
        </p:txBody>
      </p:sp>
      <p:sp>
        <p:nvSpPr>
          <p:cNvPr id="54275" name="Content Placeholder 2">
            <a:extLst>
              <a:ext uri="{FF2B5EF4-FFF2-40B4-BE49-F238E27FC236}">
                <a16:creationId xmlns:a16="http://schemas.microsoft.com/office/drawing/2014/main" id="{B34F07E9-404A-4B12-4285-DB648009FD9A}"/>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4CDF1CA3-143C-0AF2-E3B3-0BA11085346E}"/>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141321-344A-4B44-A8BB-5BF0735756B2}" type="slidenum">
              <a:rPr lang="en-US" altLang="en-US"/>
              <a:pPr eaLnBrk="1" hangingPunct="1"/>
              <a:t>51</a:t>
            </a:fld>
            <a:endParaRPr lang="en-US" altLang="en-US"/>
          </a:p>
        </p:txBody>
      </p:sp>
      <p:pic>
        <p:nvPicPr>
          <p:cNvPr id="54277" name="Picture 2">
            <a:extLst>
              <a:ext uri="{FF2B5EF4-FFF2-40B4-BE49-F238E27FC236}">
                <a16:creationId xmlns:a16="http://schemas.microsoft.com/office/drawing/2014/main" id="{3A30DF9D-F170-E7FB-FD37-8298F0EAF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468891"/>
            <a:ext cx="7361237"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1A6DF2F-4010-45FA-293D-B9E87FDC30EE}"/>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FE6356DD-C567-63B4-BC3B-2288C149E6EB}"/>
              </a:ext>
            </a:extLst>
          </p:cNvPr>
          <p:cNvSpPr>
            <a:spLocks noGrp="1"/>
          </p:cNvSpPr>
          <p:nvPr>
            <p:ph idx="1"/>
          </p:nvPr>
        </p:nvSpPr>
        <p:spPr/>
        <p:txBody>
          <a:bodyPr/>
          <a:lstStyle/>
          <a:p>
            <a:r>
              <a:rPr lang="en-US" altLang="en-US"/>
              <a:t>F(n) = 3n + 2 </a:t>
            </a:r>
          </a:p>
          <a:p>
            <a:r>
              <a:rPr lang="en-US" altLang="en-US"/>
              <a:t>3n + 2 ≤ 3n + 2n, c = 5 ∀n ≥ 1 ⇒ 3n + 2 = O(n)</a:t>
            </a:r>
          </a:p>
          <a:p>
            <a:endParaRPr lang="en-US" altLang="en-US"/>
          </a:p>
          <a:p>
            <a:r>
              <a:rPr lang="en-US" altLang="en-US"/>
              <a:t>F(n) = 3n + 2 </a:t>
            </a:r>
          </a:p>
          <a:p>
            <a:r>
              <a:rPr lang="en-US" altLang="en-US"/>
              <a:t>3n + 2 ≤ 4n, c = 4 ∀n ≥ 2 ⇒ 3n + 2 = O(n) </a:t>
            </a:r>
          </a:p>
          <a:p>
            <a:endParaRPr lang="en-US" altLang="en-US"/>
          </a:p>
          <a:p>
            <a:endParaRPr lang="en-US" altLang="en-US"/>
          </a:p>
        </p:txBody>
      </p:sp>
      <p:sp>
        <p:nvSpPr>
          <p:cNvPr id="4" name="Slide Number Placeholder 3">
            <a:extLst>
              <a:ext uri="{FF2B5EF4-FFF2-40B4-BE49-F238E27FC236}">
                <a16:creationId xmlns:a16="http://schemas.microsoft.com/office/drawing/2014/main" id="{319251F2-2477-56A2-5275-0057F4745D8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F6CD0-79A1-42F1-B97E-12F96D38BBD7}" type="slidenum">
              <a:rPr lang="en-US" altLang="en-US"/>
              <a:pPr eaLnBrk="1" hangingPunct="1"/>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89DC72D-0F6B-BDFA-AD6D-E8033CC12BF6}"/>
              </a:ext>
            </a:extLst>
          </p:cNvPr>
          <p:cNvSpPr>
            <a:spLocks noGrp="1"/>
          </p:cNvSpPr>
          <p:nvPr>
            <p:ph type="title"/>
          </p:nvPr>
        </p:nvSpPr>
        <p:spPr/>
        <p:txBody>
          <a:bodyPr/>
          <a:lstStyle/>
          <a:p>
            <a:endParaRPr lang="en-US" altLang="en-US"/>
          </a:p>
        </p:txBody>
      </p:sp>
      <p:sp>
        <p:nvSpPr>
          <p:cNvPr id="56323" name="Content Placeholder 2">
            <a:extLst>
              <a:ext uri="{FF2B5EF4-FFF2-40B4-BE49-F238E27FC236}">
                <a16:creationId xmlns:a16="http://schemas.microsoft.com/office/drawing/2014/main" id="{6E2DF3A6-DF7B-A389-C46A-19CB8B8DD3C1}"/>
              </a:ext>
            </a:extLst>
          </p:cNvPr>
          <p:cNvSpPr>
            <a:spLocks noGrp="1"/>
          </p:cNvSpPr>
          <p:nvPr>
            <p:ph idx="1"/>
          </p:nvPr>
        </p:nvSpPr>
        <p:spPr/>
        <p:txBody>
          <a:bodyPr/>
          <a:lstStyle/>
          <a:p>
            <a:r>
              <a:rPr lang="en-US" altLang="en-US"/>
              <a:t>Note that 3n + 2 is O(n </a:t>
            </a:r>
            <a:r>
              <a:rPr lang="en-US" altLang="en-US" baseline="30000"/>
              <a:t>2</a:t>
            </a:r>
            <a:r>
              <a:rPr lang="en-US" altLang="en-US"/>
              <a:t>), O(n</a:t>
            </a:r>
            <a:r>
              <a:rPr lang="en-US" altLang="en-US" baseline="30000"/>
              <a:t>3</a:t>
            </a:r>
            <a:r>
              <a:rPr lang="en-US" altLang="en-US"/>
              <a:t>), O(2n), O(10n) as per the definition. </a:t>
            </a:r>
          </a:p>
          <a:p>
            <a:r>
              <a:rPr lang="en-US" altLang="en-US"/>
              <a:t>i.e., it captures all upper bounds. </a:t>
            </a:r>
          </a:p>
          <a:p>
            <a:r>
              <a:rPr lang="en-US" altLang="en-US"/>
              <a:t>For the above example, O(n) is a tight upper bound whereas the rest are loose upper bounds.</a:t>
            </a:r>
          </a:p>
        </p:txBody>
      </p:sp>
      <p:sp>
        <p:nvSpPr>
          <p:cNvPr id="4" name="Slide Number Placeholder 3">
            <a:extLst>
              <a:ext uri="{FF2B5EF4-FFF2-40B4-BE49-F238E27FC236}">
                <a16:creationId xmlns:a16="http://schemas.microsoft.com/office/drawing/2014/main" id="{8C8B7B61-BEC4-57D4-80B3-7D9153361910}"/>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7F3E6E-069F-4DAE-A68F-1BD1A221F2D7}" type="slidenum">
              <a:rPr lang="en-US" altLang="en-US"/>
              <a:pPr eaLnBrk="1" hangingPunct="1"/>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21EBC53-92EC-7D00-9C84-F8BE538BB2CA}"/>
              </a:ext>
            </a:extLst>
          </p:cNvPr>
          <p:cNvSpPr>
            <a:spLocks noGrp="1"/>
          </p:cNvSpPr>
          <p:nvPr>
            <p:ph type="title"/>
          </p:nvPr>
        </p:nvSpPr>
        <p:spPr/>
        <p:txBody>
          <a:bodyPr/>
          <a:lstStyle/>
          <a:p>
            <a:endParaRPr lang="en-US" altLang="en-US"/>
          </a:p>
        </p:txBody>
      </p:sp>
      <p:sp>
        <p:nvSpPr>
          <p:cNvPr id="57347" name="Content Placeholder 2">
            <a:extLst>
              <a:ext uri="{FF2B5EF4-FFF2-40B4-BE49-F238E27FC236}">
                <a16:creationId xmlns:a16="http://schemas.microsoft.com/office/drawing/2014/main" id="{6671CFE2-37FF-A1EF-9CF6-DF3898C71132}"/>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CEF656A2-251C-8EBC-D17D-A248A3A2E51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336C9A-3107-45A8-995F-A38FFFFD72A8}" type="slidenum">
              <a:rPr lang="en-US" altLang="en-US"/>
              <a:pPr eaLnBrk="1" hangingPunct="1"/>
              <a:t>54</a:t>
            </a:fld>
            <a:endParaRPr lang="en-US" altLang="en-US"/>
          </a:p>
        </p:txBody>
      </p:sp>
      <p:pic>
        <p:nvPicPr>
          <p:cNvPr id="57349" name="Picture 2">
            <a:extLst>
              <a:ext uri="{FF2B5EF4-FFF2-40B4-BE49-F238E27FC236}">
                <a16:creationId xmlns:a16="http://schemas.microsoft.com/office/drawing/2014/main" id="{FBEF3EF6-7987-06BC-E5C2-2CC2D538B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146175"/>
            <a:ext cx="7712075" cy="480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C148B63-44D0-7FFD-F5AE-E8D104A22A6D}"/>
              </a:ext>
            </a:extLst>
          </p:cNvPr>
          <p:cNvSpPr>
            <a:spLocks noGrp="1"/>
          </p:cNvSpPr>
          <p:nvPr>
            <p:ph type="title"/>
          </p:nvPr>
        </p:nvSpPr>
        <p:spPr/>
        <p:txBody>
          <a:bodyPr/>
          <a:lstStyle/>
          <a:p>
            <a:endParaRPr lang="en-US" altLang="en-US"/>
          </a:p>
        </p:txBody>
      </p:sp>
      <p:sp>
        <p:nvSpPr>
          <p:cNvPr id="58371" name="Content Placeholder 2">
            <a:extLst>
              <a:ext uri="{FF2B5EF4-FFF2-40B4-BE49-F238E27FC236}">
                <a16:creationId xmlns:a16="http://schemas.microsoft.com/office/drawing/2014/main" id="{D004D943-30F4-0BBD-D2DD-591D81CFE4A1}"/>
              </a:ext>
            </a:extLst>
          </p:cNvPr>
          <p:cNvSpPr>
            <a:spLocks noGrp="1"/>
          </p:cNvSpPr>
          <p:nvPr>
            <p:ph idx="1"/>
          </p:nvPr>
        </p:nvSpPr>
        <p:spPr/>
        <p:txBody>
          <a:bodyPr/>
          <a:lstStyle/>
          <a:p>
            <a:pPr>
              <a:defRPr/>
            </a:pPr>
            <a:r>
              <a:rPr lang="pt-BR" dirty="0"/>
              <a:t>100n + 6 = O(n) </a:t>
            </a:r>
          </a:p>
          <a:p>
            <a:pPr marL="0" indent="0">
              <a:buFontTx/>
              <a:buNone/>
              <a:defRPr/>
            </a:pPr>
            <a:r>
              <a:rPr lang="pt-BR" dirty="0"/>
              <a:t>    100n + 6 ≤ 101.n, </a:t>
            </a:r>
          </a:p>
          <a:p>
            <a:pPr marL="0" indent="0">
              <a:buFontTx/>
              <a:buNone/>
              <a:defRPr/>
            </a:pPr>
            <a:r>
              <a:rPr lang="pt-BR" dirty="0"/>
              <a:t>     c = 101 ∀ n ≥ 6</a:t>
            </a:r>
          </a:p>
          <a:p>
            <a:pPr>
              <a:defRPr/>
            </a:pPr>
            <a:r>
              <a:rPr lang="pt-BR" dirty="0"/>
              <a:t>T(n)=50n + 6</a:t>
            </a:r>
          </a:p>
          <a:p>
            <a:pPr marL="0" indent="0">
              <a:buFontTx/>
              <a:buNone/>
              <a:defRPr/>
            </a:pPr>
            <a:r>
              <a:rPr lang="pt-BR" dirty="0"/>
              <a:t>    50n+6 &lt;= 51n, </a:t>
            </a:r>
          </a:p>
          <a:p>
            <a:pPr marL="0" indent="0">
              <a:buFontTx/>
              <a:buNone/>
              <a:defRPr/>
            </a:pPr>
            <a:r>
              <a:rPr lang="pt-BR" dirty="0"/>
              <a:t>    C=51, n</a:t>
            </a:r>
            <a:r>
              <a:rPr lang="pt-BR" baseline="-25000" dirty="0"/>
              <a:t>0</a:t>
            </a:r>
            <a:r>
              <a:rPr lang="pt-BR" dirty="0"/>
              <a:t>=6</a:t>
            </a:r>
            <a:endParaRPr lang="en-US" dirty="0"/>
          </a:p>
        </p:txBody>
      </p:sp>
      <p:sp>
        <p:nvSpPr>
          <p:cNvPr id="4" name="Slide Number Placeholder 3">
            <a:extLst>
              <a:ext uri="{FF2B5EF4-FFF2-40B4-BE49-F238E27FC236}">
                <a16:creationId xmlns:a16="http://schemas.microsoft.com/office/drawing/2014/main" id="{38F63D9F-AB31-F51A-8ACF-ADFEA323FBD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94CBDA-0630-48E5-86B4-0DCA5C4451E7}" type="slidenum">
              <a:rPr lang="en-US" altLang="en-US"/>
              <a:pPr eaLnBrk="1" hangingPunct="1"/>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AA59634-EC1F-7F17-9EFC-E352F07FAFB3}"/>
              </a:ext>
            </a:extLst>
          </p:cNvPr>
          <p:cNvSpPr>
            <a:spLocks noGrp="1"/>
          </p:cNvSpPr>
          <p:nvPr>
            <p:ph type="title"/>
          </p:nvPr>
        </p:nvSpPr>
        <p:spPr/>
        <p:txBody>
          <a:bodyPr/>
          <a:lstStyle/>
          <a:p>
            <a:endParaRPr lang="en-US" altLang="en-US"/>
          </a:p>
        </p:txBody>
      </p:sp>
      <p:sp>
        <p:nvSpPr>
          <p:cNvPr id="59395" name="Content Placeholder 2">
            <a:extLst>
              <a:ext uri="{FF2B5EF4-FFF2-40B4-BE49-F238E27FC236}">
                <a16:creationId xmlns:a16="http://schemas.microsoft.com/office/drawing/2014/main" id="{83F312EC-7778-47E0-BEE8-087283AC41E2}"/>
              </a:ext>
            </a:extLst>
          </p:cNvPr>
          <p:cNvSpPr>
            <a:spLocks noGrp="1"/>
          </p:cNvSpPr>
          <p:nvPr>
            <p:ph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
        <p:nvSpPr>
          <p:cNvPr id="4" name="Slide Number Placeholder 3">
            <a:extLst>
              <a:ext uri="{FF2B5EF4-FFF2-40B4-BE49-F238E27FC236}">
                <a16:creationId xmlns:a16="http://schemas.microsoft.com/office/drawing/2014/main" id="{EC9DF267-7F18-833B-94BA-F8E325A8F2DD}"/>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E69D2E-A241-4643-95A4-EC23932215EC}" type="slidenum">
              <a:rPr lang="en-US" altLang="en-US"/>
              <a:pPr eaLnBrk="1" hangingPunct="1"/>
              <a:t>56</a:t>
            </a:fld>
            <a:endParaRPr lang="en-US" altLang="en-US"/>
          </a:p>
        </p:txBody>
      </p:sp>
      <p:pic>
        <p:nvPicPr>
          <p:cNvPr id="59397" name="Picture 2">
            <a:extLst>
              <a:ext uri="{FF2B5EF4-FFF2-40B4-BE49-F238E27FC236}">
                <a16:creationId xmlns:a16="http://schemas.microsoft.com/office/drawing/2014/main" id="{E1260F84-C703-E854-A8B3-30522920C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1381125"/>
            <a:ext cx="7069138"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018564D-B6BE-2D29-4BFD-F3BC8265AD19}"/>
              </a:ext>
            </a:extLst>
          </p:cNvPr>
          <p:cNvSpPr>
            <a:spLocks noGrp="1"/>
          </p:cNvSpPr>
          <p:nvPr>
            <p:ph type="title"/>
          </p:nvPr>
        </p:nvSpPr>
        <p:spPr/>
        <p:txBody>
          <a:bodyPr/>
          <a:lstStyle/>
          <a:p>
            <a:endParaRPr lang="en-US" altLang="en-US"/>
          </a:p>
        </p:txBody>
      </p:sp>
      <p:sp>
        <p:nvSpPr>
          <p:cNvPr id="60419" name="Content Placeholder 2">
            <a:extLst>
              <a:ext uri="{FF2B5EF4-FFF2-40B4-BE49-F238E27FC236}">
                <a16:creationId xmlns:a16="http://schemas.microsoft.com/office/drawing/2014/main" id="{59A492B0-F7A4-042D-CFBE-0D616797E445}"/>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E346B613-E565-A14D-8354-67237795D5E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AE1E91-4FA8-4178-AB0C-E1702C32C6B3}" type="slidenum">
              <a:rPr lang="en-US" altLang="en-US"/>
              <a:pPr eaLnBrk="1" hangingPunct="1"/>
              <a:t>57</a:t>
            </a:fld>
            <a:endParaRPr lang="en-US" altLang="en-US"/>
          </a:p>
        </p:txBody>
      </p:sp>
      <p:pic>
        <p:nvPicPr>
          <p:cNvPr id="60421" name="Picture 2">
            <a:extLst>
              <a:ext uri="{FF2B5EF4-FFF2-40B4-BE49-F238E27FC236}">
                <a16:creationId xmlns:a16="http://schemas.microsoft.com/office/drawing/2014/main" id="{B55A8860-615C-779B-64FB-C2C68533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852488"/>
            <a:ext cx="7437438"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2" name="Picture 3">
            <a:extLst>
              <a:ext uri="{FF2B5EF4-FFF2-40B4-BE49-F238E27FC236}">
                <a16:creationId xmlns:a16="http://schemas.microsoft.com/office/drawing/2014/main" id="{FFB847C4-49A6-3854-28D4-850896488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903913"/>
            <a:ext cx="27336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B37398B-688C-47D9-8CC6-6E2D2EEBB53D}"/>
              </a:ext>
            </a:extLst>
          </p:cNvPr>
          <p:cNvSpPr>
            <a:spLocks noGrp="1"/>
          </p:cNvSpPr>
          <p:nvPr>
            <p:ph type="title"/>
          </p:nvPr>
        </p:nvSpPr>
        <p:spPr/>
        <p:txBody>
          <a:bodyPr/>
          <a:lstStyle/>
          <a:p>
            <a:endParaRPr lang="en-US" altLang="en-US"/>
          </a:p>
        </p:txBody>
      </p:sp>
      <p:sp>
        <p:nvSpPr>
          <p:cNvPr id="61443" name="Content Placeholder 2">
            <a:extLst>
              <a:ext uri="{FF2B5EF4-FFF2-40B4-BE49-F238E27FC236}">
                <a16:creationId xmlns:a16="http://schemas.microsoft.com/office/drawing/2014/main" id="{EB1B5D4C-F7D3-E378-4FD6-6C60A6F1243C}"/>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FCA57B8F-BCBB-CB77-446A-AE4056AF4F62}"/>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EE55B2-E89F-4C89-9DAD-2E848AC55B48}" type="slidenum">
              <a:rPr lang="en-US" altLang="en-US"/>
              <a:pPr eaLnBrk="1" hangingPunct="1"/>
              <a:t>58</a:t>
            </a:fld>
            <a:endParaRPr lang="en-US" altLang="en-US"/>
          </a:p>
        </p:txBody>
      </p:sp>
      <p:pic>
        <p:nvPicPr>
          <p:cNvPr id="61445" name="Picture 2">
            <a:extLst>
              <a:ext uri="{FF2B5EF4-FFF2-40B4-BE49-F238E27FC236}">
                <a16:creationId xmlns:a16="http://schemas.microsoft.com/office/drawing/2014/main" id="{83AB8F24-91E7-0EDC-93FC-BF880071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908050"/>
            <a:ext cx="8701087"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0C9B5534-275B-87B9-C95F-36E75106C02E}"/>
              </a:ext>
            </a:extLst>
          </p:cNvPr>
          <p:cNvSpPr>
            <a:spLocks noGrp="1"/>
          </p:cNvSpPr>
          <p:nvPr>
            <p:ph type="title"/>
          </p:nvPr>
        </p:nvSpPr>
        <p:spPr/>
        <p:txBody>
          <a:bodyPr/>
          <a:lstStyle/>
          <a:p>
            <a:endParaRPr lang="en-US" altLang="en-US"/>
          </a:p>
        </p:txBody>
      </p:sp>
      <p:sp>
        <p:nvSpPr>
          <p:cNvPr id="62467" name="Content Placeholder 2">
            <a:extLst>
              <a:ext uri="{FF2B5EF4-FFF2-40B4-BE49-F238E27FC236}">
                <a16:creationId xmlns:a16="http://schemas.microsoft.com/office/drawing/2014/main" id="{3A8B94DC-9E02-F30D-0061-82D2A66EAF2A}"/>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DD0C6698-453E-54E8-3150-C077E50EE444}"/>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F0A018-4155-42FC-8149-D5F672B643FF}" type="slidenum">
              <a:rPr lang="en-US" altLang="en-US"/>
              <a:pPr eaLnBrk="1" hangingPunct="1"/>
              <a:t>59</a:t>
            </a:fld>
            <a:endParaRPr lang="en-US" altLang="en-US"/>
          </a:p>
        </p:txBody>
      </p:sp>
      <p:pic>
        <p:nvPicPr>
          <p:cNvPr id="62469" name="Picture 2">
            <a:extLst>
              <a:ext uri="{FF2B5EF4-FFF2-40B4-BE49-F238E27FC236}">
                <a16:creationId xmlns:a16="http://schemas.microsoft.com/office/drawing/2014/main" id="{F61FE3A8-E6B5-5CC6-CD10-5AEEBBE0E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09638"/>
            <a:ext cx="8215313"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FA5C91B-F7C6-4ECF-A682-05E1F9FF7F31}"/>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Linear Data Structures</a:t>
            </a:r>
          </a:p>
        </p:txBody>
      </p:sp>
      <p:sp>
        <p:nvSpPr>
          <p:cNvPr id="7171" name="Slide Number Placeholder 3">
            <a:extLst>
              <a:ext uri="{FF2B5EF4-FFF2-40B4-BE49-F238E27FC236}">
                <a16:creationId xmlns:a16="http://schemas.microsoft.com/office/drawing/2014/main" id="{5A3D1E1C-1E72-15F8-1421-D7A362492F68}"/>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AE1083-9305-4308-8A96-98C699A41A57}" type="slidenum">
              <a:rPr lang="en-US" altLang="en-US"/>
              <a:pPr eaLnBrk="1" hangingPunct="1"/>
              <a:t>6</a:t>
            </a:fld>
            <a:endParaRPr lang="en-US" altLang="en-US"/>
          </a:p>
        </p:txBody>
      </p:sp>
      <p:pic>
        <p:nvPicPr>
          <p:cNvPr id="8196" name="Picture 2" descr="Simplified Study Of Data Structure">
            <a:extLst>
              <a:ext uri="{FF2B5EF4-FFF2-40B4-BE49-F238E27FC236}">
                <a16:creationId xmlns:a16="http://schemas.microsoft.com/office/drawing/2014/main" id="{0AACA945-4103-42E4-E90A-773B7123B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552575"/>
            <a:ext cx="80152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2FC3E6-C88A-ED46-DF3C-5F456FFDCAFB}"/>
              </a:ext>
            </a:extLst>
          </p:cNvPr>
          <p:cNvSpPr>
            <a:spLocks noGrp="1"/>
          </p:cNvSpPr>
          <p:nvPr>
            <p:ph idx="1"/>
          </p:nvPr>
        </p:nvSpPr>
        <p:spPr>
          <a:xfrm>
            <a:off x="838200" y="1447800"/>
            <a:ext cx="7772400" cy="4525963"/>
          </a:xfrm>
        </p:spPr>
        <p:txBody>
          <a:bodyPr>
            <a:normAutofit fontScale="70000" lnSpcReduction="20000"/>
          </a:bodyPr>
          <a:lstStyle/>
          <a:p>
            <a:pPr marL="365760" indent="-256032" algn="ctr" fontAlgn="auto">
              <a:spcAft>
                <a:spcPts val="0"/>
              </a:spcAft>
              <a:buFont typeface="Wingdings 3"/>
              <a:buNone/>
              <a:defRPr/>
            </a:pPr>
            <a:r>
              <a:rPr lang="en-US" sz="3600" b="1" dirty="0">
                <a:solidFill>
                  <a:schemeClr val="bg2">
                    <a:lumMod val="25000"/>
                  </a:schemeClr>
                </a:solidFill>
              </a:rPr>
              <a:t>“The largest terms dominate”</a:t>
            </a:r>
          </a:p>
          <a:p>
            <a:pPr marL="365760" indent="-256032" algn="ctr" fontAlgn="auto">
              <a:spcAft>
                <a:spcPts val="0"/>
              </a:spcAft>
              <a:buFont typeface="Wingdings 3"/>
              <a:buNone/>
              <a:defRPr/>
            </a:pPr>
            <a:endParaRPr lang="en-US" sz="3600" b="1" dirty="0">
              <a:solidFill>
                <a:schemeClr val="bg2">
                  <a:lumMod val="25000"/>
                </a:schemeClr>
              </a:solidFill>
            </a:endParaRPr>
          </a:p>
          <a:p>
            <a:pPr marL="365760" indent="-256032" algn="ctr" fontAlgn="auto">
              <a:spcAft>
                <a:spcPts val="0"/>
              </a:spcAft>
              <a:buFont typeface="Wingdings 3"/>
              <a:buNone/>
              <a:defRPr/>
            </a:pPr>
            <a:r>
              <a:rPr lang="en-US" sz="3600" dirty="0"/>
              <a:t>The dominant term is the term that grows most quickly as </a:t>
            </a:r>
            <a:r>
              <a:rPr lang="en-US" sz="3600" i="1" dirty="0"/>
              <a:t>n</a:t>
            </a:r>
            <a:r>
              <a:rPr lang="en-US" sz="3600" dirty="0"/>
              <a:t> becomes large. </a:t>
            </a:r>
            <a:endParaRPr lang="en-US" sz="3600" b="1" dirty="0">
              <a:solidFill>
                <a:schemeClr val="bg2">
                  <a:lumMod val="25000"/>
                </a:schemeClr>
              </a:solidFill>
            </a:endParaRPr>
          </a:p>
          <a:p>
            <a:pPr marL="365760" indent="-256032" fontAlgn="auto">
              <a:spcAft>
                <a:spcPts val="0"/>
              </a:spcAft>
              <a:buFont typeface="Wingdings 3"/>
              <a:buNone/>
              <a:defRPr/>
            </a:pPr>
            <a:endParaRPr lang="en-US" sz="3600" dirty="0"/>
          </a:p>
          <a:p>
            <a:pPr marL="621792" lvl="1" fontAlgn="auto">
              <a:spcBef>
                <a:spcPts val="324"/>
              </a:spcBef>
              <a:spcAft>
                <a:spcPts val="0"/>
              </a:spcAft>
              <a:buFont typeface="Verdana"/>
              <a:buChar char="◦"/>
              <a:defRPr/>
            </a:pPr>
            <a:r>
              <a:rPr lang="en-US" sz="3600" dirty="0"/>
              <a:t>If you calculated that an algorithm took </a:t>
            </a:r>
            <a:r>
              <a:rPr lang="en-US" sz="3600" dirty="0">
                <a:solidFill>
                  <a:srgbClr val="FF0000"/>
                </a:solidFill>
              </a:rPr>
              <a:t>n</a:t>
            </a:r>
            <a:r>
              <a:rPr lang="en-US" sz="3600" baseline="30000" dirty="0">
                <a:solidFill>
                  <a:srgbClr val="FF0000"/>
                </a:solidFill>
              </a:rPr>
              <a:t>2</a:t>
            </a:r>
            <a:r>
              <a:rPr lang="en-US" sz="3600" dirty="0">
                <a:solidFill>
                  <a:srgbClr val="FF0000"/>
                </a:solidFill>
              </a:rPr>
              <a:t> + 3n + 1 </a:t>
            </a:r>
            <a:r>
              <a:rPr lang="en-US" sz="3600" dirty="0"/>
              <a:t>of work, the proper and correct </a:t>
            </a:r>
            <a:r>
              <a:rPr lang="en-US" sz="3600" dirty="0">
                <a:solidFill>
                  <a:srgbClr val="FF0000"/>
                </a:solidFill>
              </a:rPr>
              <a:t>Big-O notation </a:t>
            </a:r>
            <a:r>
              <a:rPr lang="en-US" sz="3600" dirty="0"/>
              <a:t>is </a:t>
            </a:r>
            <a:r>
              <a:rPr lang="en-US" sz="3600" dirty="0">
                <a:solidFill>
                  <a:srgbClr val="FF0000"/>
                </a:solidFill>
              </a:rPr>
              <a:t>O(n</a:t>
            </a:r>
            <a:r>
              <a:rPr lang="en-US" sz="3600" baseline="30000" dirty="0">
                <a:solidFill>
                  <a:srgbClr val="FF0000"/>
                </a:solidFill>
              </a:rPr>
              <a:t>2</a:t>
            </a:r>
            <a:r>
              <a:rPr lang="en-US" sz="3600" dirty="0">
                <a:solidFill>
                  <a:srgbClr val="FF0000"/>
                </a:solidFill>
              </a:rPr>
              <a:t>)</a:t>
            </a:r>
          </a:p>
          <a:p>
            <a:pPr marL="621792" lvl="1" fontAlgn="auto">
              <a:spcBef>
                <a:spcPts val="324"/>
              </a:spcBef>
              <a:spcAft>
                <a:spcPts val="0"/>
              </a:spcAft>
              <a:buFont typeface="Verdana"/>
              <a:buNone/>
              <a:defRPr/>
            </a:pPr>
            <a:endParaRPr lang="en-US" sz="3600" dirty="0"/>
          </a:p>
          <a:p>
            <a:pPr marL="621792" lvl="1" fontAlgn="auto">
              <a:spcBef>
                <a:spcPts val="324"/>
              </a:spcBef>
              <a:spcAft>
                <a:spcPts val="0"/>
              </a:spcAft>
              <a:buFont typeface="Verdana"/>
              <a:buChar char="◦"/>
              <a:defRPr/>
            </a:pPr>
            <a:r>
              <a:rPr lang="en-US" sz="3600" dirty="0"/>
              <a:t>The </a:t>
            </a:r>
            <a:r>
              <a:rPr lang="en-US" sz="3600" dirty="0">
                <a:solidFill>
                  <a:srgbClr val="FF0000"/>
                </a:solidFill>
              </a:rPr>
              <a:t>O(n</a:t>
            </a:r>
            <a:r>
              <a:rPr lang="en-US" sz="3600" baseline="30000" dirty="0">
                <a:solidFill>
                  <a:srgbClr val="FF0000"/>
                </a:solidFill>
              </a:rPr>
              <a:t>2</a:t>
            </a:r>
            <a:r>
              <a:rPr lang="en-US" sz="3600" dirty="0">
                <a:solidFill>
                  <a:srgbClr val="FF0000"/>
                </a:solidFill>
              </a:rPr>
              <a:t>) </a:t>
            </a:r>
            <a:r>
              <a:rPr lang="en-US" sz="3600" dirty="0"/>
              <a:t>is the </a:t>
            </a:r>
            <a:r>
              <a:rPr lang="en-US" sz="4800" b="1" i="1" dirty="0">
                <a:solidFill>
                  <a:schemeClr val="bg2">
                    <a:lumMod val="25000"/>
                  </a:schemeClr>
                </a:solidFill>
                <a:latin typeface="JasmineUPC" pitchFamily="18" charset="-34"/>
                <a:cs typeface="JasmineUPC" pitchFamily="18" charset="-34"/>
              </a:rPr>
              <a:t>dominate term </a:t>
            </a:r>
            <a:r>
              <a:rPr lang="en-US" sz="3600" dirty="0"/>
              <a:t>and the </a:t>
            </a:r>
            <a:r>
              <a:rPr lang="en-US" sz="4800" b="1" i="1" dirty="0">
                <a:solidFill>
                  <a:schemeClr val="bg2">
                    <a:lumMod val="25000"/>
                  </a:schemeClr>
                </a:solidFill>
                <a:latin typeface="JasmineUPC" pitchFamily="18" charset="-34"/>
                <a:cs typeface="JasmineUPC" pitchFamily="18" charset="-34"/>
              </a:rPr>
              <a:t>3n + 1 part is considered negligible</a:t>
            </a:r>
          </a:p>
          <a:p>
            <a:pPr marL="365760" indent="-256032" fontAlgn="auto">
              <a:spcAft>
                <a:spcPts val="0"/>
              </a:spcAft>
              <a:buFont typeface="Wingdings 3"/>
              <a:buNone/>
              <a:defRPr/>
            </a:pPr>
            <a:endParaRPr lang="en-US" dirty="0"/>
          </a:p>
        </p:txBody>
      </p:sp>
      <p:sp>
        <p:nvSpPr>
          <p:cNvPr id="38915" name="Slide Number Placeholder 3">
            <a:extLst>
              <a:ext uri="{FF2B5EF4-FFF2-40B4-BE49-F238E27FC236}">
                <a16:creationId xmlns:a16="http://schemas.microsoft.com/office/drawing/2014/main" id="{8098A938-3B67-ACE3-D8CC-B7D7AB230D81}"/>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4B0EDE-03E7-442F-97CD-2583D8556257}" type="slidenum">
              <a:rPr lang="en-US" altLang="en-US"/>
              <a:pPr eaLnBrk="1" hangingPunct="1"/>
              <a:t>60</a:t>
            </a:fld>
            <a:endParaRPr lang="en-US" altLang="en-US"/>
          </a:p>
        </p:txBody>
      </p:sp>
      <p:sp>
        <p:nvSpPr>
          <p:cNvPr id="63492" name="Title 4">
            <a:extLst>
              <a:ext uri="{FF2B5EF4-FFF2-40B4-BE49-F238E27FC236}">
                <a16:creationId xmlns:a16="http://schemas.microsoft.com/office/drawing/2014/main" id="{4EB27452-389A-6DEA-6DC8-3C45D9BF5486}"/>
              </a:ext>
            </a:extLst>
          </p:cNvPr>
          <p:cNvSpPr>
            <a:spLocks noGrp="1"/>
          </p:cNvSpPr>
          <p:nvPr>
            <p:ph type="title"/>
          </p:nvPr>
        </p:nvSpPr>
        <p:spPr/>
        <p:txBody>
          <a:bodyPr/>
          <a:lstStyle/>
          <a:p>
            <a:r>
              <a:rPr lang="en-US" altLang="en-US"/>
              <a:t>Big-O notation (Cont.,)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a:extLst>
              <a:ext uri="{FF2B5EF4-FFF2-40B4-BE49-F238E27FC236}">
                <a16:creationId xmlns:a16="http://schemas.microsoft.com/office/drawing/2014/main" id="{6B6CB46D-E536-B5D0-6170-53F0F3162C2C}"/>
              </a:ext>
            </a:extLst>
          </p:cNvPr>
          <p:cNvSpPr>
            <a:spLocks noGrp="1"/>
          </p:cNvSpPr>
          <p:nvPr>
            <p:ph idx="1"/>
          </p:nvPr>
        </p:nvSpPr>
        <p:spPr/>
        <p:txBody>
          <a:bodyPr/>
          <a:lstStyle/>
          <a:p>
            <a:r>
              <a:rPr lang="en-US" altLang="en-US"/>
              <a:t>(big-Omega)</a:t>
            </a:r>
          </a:p>
          <a:p>
            <a:r>
              <a:rPr lang="en-US" altLang="en-US" sz="2000"/>
              <a:t>Omega notation The function f(n) = Ω(g(n)) if and only if there exist positive constants c, n</a:t>
            </a:r>
            <a:r>
              <a:rPr lang="en-US" altLang="en-US" sz="2000" baseline="-25000"/>
              <a:t>0</a:t>
            </a:r>
            <a:r>
              <a:rPr lang="en-US" altLang="en-US" sz="2000"/>
              <a:t> such that f(n) ≥ c.g(n), ∀n ≥ n</a:t>
            </a:r>
            <a:r>
              <a:rPr lang="en-US" altLang="en-US" sz="2000" baseline="-25000"/>
              <a:t>0</a:t>
            </a:r>
            <a:r>
              <a:rPr lang="en-US" altLang="en-US" sz="2000"/>
              <a:t>. Omega can be used to denote all lower bounds of an algorithm. Omega notation also denotes the best case analysis of an algorithm.</a:t>
            </a:r>
          </a:p>
        </p:txBody>
      </p:sp>
      <p:sp>
        <p:nvSpPr>
          <p:cNvPr id="39939" name="Slide Number Placeholder 3">
            <a:extLst>
              <a:ext uri="{FF2B5EF4-FFF2-40B4-BE49-F238E27FC236}">
                <a16:creationId xmlns:a16="http://schemas.microsoft.com/office/drawing/2014/main" id="{34F86485-62DB-C6CF-C3F9-7EEB6B593A3D}"/>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506DA2-3ACF-40E6-BA37-EC9A18BD9C0C}" type="slidenum">
              <a:rPr lang="en-US" altLang="en-US"/>
              <a:pPr eaLnBrk="1" hangingPunct="1"/>
              <a:t>61</a:t>
            </a:fld>
            <a:endParaRPr lang="en-US" altLang="en-US"/>
          </a:p>
        </p:txBody>
      </p:sp>
      <p:sp>
        <p:nvSpPr>
          <p:cNvPr id="64516" name="Title 4">
            <a:extLst>
              <a:ext uri="{FF2B5EF4-FFF2-40B4-BE49-F238E27FC236}">
                <a16:creationId xmlns:a16="http://schemas.microsoft.com/office/drawing/2014/main" id="{D2157349-ED3D-84F0-3C11-755A4C640AB6}"/>
              </a:ext>
            </a:extLst>
          </p:cNvPr>
          <p:cNvSpPr>
            <a:spLocks noGrp="1"/>
          </p:cNvSpPr>
          <p:nvPr>
            <p:ph type="title"/>
          </p:nvPr>
        </p:nvSpPr>
        <p:spPr/>
        <p:txBody>
          <a:bodyPr/>
          <a:lstStyle/>
          <a:p>
            <a:r>
              <a:rPr lang="en-US" altLang="en-US"/>
              <a:t> Asymptotic lower bounds</a:t>
            </a:r>
          </a:p>
        </p:txBody>
      </p:sp>
      <p:pic>
        <p:nvPicPr>
          <p:cNvPr id="64517" name="Picture 10" descr="graph_Omega">
            <a:extLst>
              <a:ext uri="{FF2B5EF4-FFF2-40B4-BE49-F238E27FC236}">
                <a16:creationId xmlns:a16="http://schemas.microsoft.com/office/drawing/2014/main" id="{08EC7108-C2FA-5257-2A4E-29C055AD9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57150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8822F13A-9F21-8991-1E85-2832073FC00B}"/>
              </a:ext>
            </a:extLst>
          </p:cNvPr>
          <p:cNvSpPr>
            <a:spLocks noGrp="1"/>
          </p:cNvSpPr>
          <p:nvPr>
            <p:ph type="title"/>
          </p:nvPr>
        </p:nvSpPr>
        <p:spPr/>
        <p:txBody>
          <a:bodyPr/>
          <a:lstStyle/>
          <a:p>
            <a:endParaRPr lang="en-US" altLang="en-US"/>
          </a:p>
        </p:txBody>
      </p:sp>
      <p:sp>
        <p:nvSpPr>
          <p:cNvPr id="65539" name="Content Placeholder 2">
            <a:extLst>
              <a:ext uri="{FF2B5EF4-FFF2-40B4-BE49-F238E27FC236}">
                <a16:creationId xmlns:a16="http://schemas.microsoft.com/office/drawing/2014/main" id="{4D769120-9AEA-8112-0A2E-BA9687049BD7}"/>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24621034-F89D-3D6B-62D2-0396F3417DB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D7CDC3-929A-476D-A467-72F3C603B159}" type="slidenum">
              <a:rPr lang="en-US" altLang="en-US"/>
              <a:pPr eaLnBrk="1" hangingPunct="1"/>
              <a:t>62</a:t>
            </a:fld>
            <a:endParaRPr lang="en-US" altLang="en-US"/>
          </a:p>
        </p:txBody>
      </p:sp>
      <p:pic>
        <p:nvPicPr>
          <p:cNvPr id="65541" name="Picture 2">
            <a:extLst>
              <a:ext uri="{FF2B5EF4-FFF2-40B4-BE49-F238E27FC236}">
                <a16:creationId xmlns:a16="http://schemas.microsoft.com/office/drawing/2014/main" id="{6CA620CC-D1CC-980A-3764-813FAB8CD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38" y="769938"/>
            <a:ext cx="8556625" cy="59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4E8D946-80E1-9516-8C95-04FEF7CEC34E}"/>
              </a:ext>
            </a:extLst>
          </p:cNvPr>
          <p:cNvSpPr>
            <a:spLocks noGrp="1"/>
          </p:cNvSpPr>
          <p:nvPr>
            <p:ph type="title"/>
          </p:nvPr>
        </p:nvSpPr>
        <p:spPr/>
        <p:txBody>
          <a:bodyPr/>
          <a:lstStyle/>
          <a:p>
            <a:endParaRPr lang="en-US" altLang="en-US"/>
          </a:p>
        </p:txBody>
      </p:sp>
      <p:sp>
        <p:nvSpPr>
          <p:cNvPr id="66563" name="Content Placeholder 2">
            <a:extLst>
              <a:ext uri="{FF2B5EF4-FFF2-40B4-BE49-F238E27FC236}">
                <a16:creationId xmlns:a16="http://schemas.microsoft.com/office/drawing/2014/main" id="{9EC6CA6A-3EE4-B219-CCD0-8436F5477C1C}"/>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835B221D-0500-B5CB-7125-8C4367779E97}"/>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28CB25-79E1-4B9F-9E37-AACA6C41FB70}" type="slidenum">
              <a:rPr lang="en-US" altLang="en-US"/>
              <a:pPr eaLnBrk="1" hangingPunct="1"/>
              <a:t>63</a:t>
            </a:fld>
            <a:endParaRPr lang="en-US" altLang="en-US"/>
          </a:p>
        </p:txBody>
      </p:sp>
      <p:pic>
        <p:nvPicPr>
          <p:cNvPr id="66565" name="Picture 2">
            <a:extLst>
              <a:ext uri="{FF2B5EF4-FFF2-40B4-BE49-F238E27FC236}">
                <a16:creationId xmlns:a16="http://schemas.microsoft.com/office/drawing/2014/main" id="{3B376F5B-576C-6B9F-520B-F73B73D28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603250"/>
            <a:ext cx="8612187" cy="609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1A284E7-1A8A-767F-BFBF-CB966EE5F4C4}"/>
              </a:ext>
            </a:extLst>
          </p:cNvPr>
          <p:cNvSpPr>
            <a:spLocks noGrp="1"/>
          </p:cNvSpPr>
          <p:nvPr>
            <p:ph type="title"/>
          </p:nvPr>
        </p:nvSpPr>
        <p:spPr/>
        <p:txBody>
          <a:bodyPr/>
          <a:lstStyle/>
          <a:p>
            <a:endParaRPr lang="en-US" altLang="en-US"/>
          </a:p>
        </p:txBody>
      </p:sp>
      <p:sp>
        <p:nvSpPr>
          <p:cNvPr id="67587" name="Content Placeholder 2">
            <a:extLst>
              <a:ext uri="{FF2B5EF4-FFF2-40B4-BE49-F238E27FC236}">
                <a16:creationId xmlns:a16="http://schemas.microsoft.com/office/drawing/2014/main" id="{74D7530D-8120-33EE-4076-D278035EE9C5}"/>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D74220E9-BD7D-408F-B854-BDC808C733B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4A19A2-458B-477F-9988-9FBD71D3D199}" type="slidenum">
              <a:rPr lang="en-US" altLang="en-US"/>
              <a:pPr eaLnBrk="1" hangingPunct="1"/>
              <a:t>64</a:t>
            </a:fld>
            <a:endParaRPr lang="en-US" altLang="en-US"/>
          </a:p>
        </p:txBody>
      </p:sp>
      <p:pic>
        <p:nvPicPr>
          <p:cNvPr id="67589" name="Picture 2">
            <a:extLst>
              <a:ext uri="{FF2B5EF4-FFF2-40B4-BE49-F238E27FC236}">
                <a16:creationId xmlns:a16="http://schemas.microsoft.com/office/drawing/2014/main" id="{2D3CF3D1-6F84-3773-550F-4653CC75B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693738"/>
            <a:ext cx="8624888" cy="606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1">
            <a:extLst>
              <a:ext uri="{FF2B5EF4-FFF2-40B4-BE49-F238E27FC236}">
                <a16:creationId xmlns:a16="http://schemas.microsoft.com/office/drawing/2014/main" id="{AE17DCC0-CD7E-79B7-F93D-45F6FFE8DEED}"/>
              </a:ext>
            </a:extLst>
          </p:cNvPr>
          <p:cNvSpPr>
            <a:spLocks noGrp="1"/>
          </p:cNvSpPr>
          <p:nvPr>
            <p:ph idx="1"/>
          </p:nvPr>
        </p:nvSpPr>
        <p:spPr/>
        <p:txBody>
          <a:bodyPr/>
          <a:lstStyle/>
          <a:p>
            <a:r>
              <a:rPr lang="en-US" altLang="en-US"/>
              <a:t>(theta) </a:t>
            </a:r>
          </a:p>
          <a:p>
            <a:r>
              <a:rPr lang="en-US" altLang="en-US" sz="2000"/>
              <a:t>Let f(n) and g(n) are two nonnegative functions indicating running time of two algorithms. We say the function g(n) is tight bound of function f(n) if there exist some positive constants c</a:t>
            </a:r>
            <a:r>
              <a:rPr lang="en-US" altLang="en-US" sz="2000" baseline="-25000"/>
              <a:t>1</a:t>
            </a:r>
            <a:r>
              <a:rPr lang="en-US" altLang="en-US" sz="2000"/>
              <a:t>, c</a:t>
            </a:r>
            <a:r>
              <a:rPr lang="en-US" altLang="en-US" sz="2000" baseline="-25000"/>
              <a:t>2</a:t>
            </a:r>
            <a:r>
              <a:rPr lang="en-US" altLang="en-US" sz="2000"/>
              <a:t>, and n</a:t>
            </a:r>
            <a:r>
              <a:rPr lang="en-US" altLang="en-US" sz="2000" baseline="-25000"/>
              <a:t>0</a:t>
            </a:r>
            <a:r>
              <a:rPr lang="en-US" altLang="en-US" sz="2000"/>
              <a:t> such that 0 ≤ c</a:t>
            </a:r>
            <a:r>
              <a:rPr lang="en-US" altLang="en-US" sz="2000" baseline="-25000"/>
              <a:t>1</a:t>
            </a:r>
            <a:r>
              <a:rPr lang="en-US" altLang="en-US" sz="2000"/>
              <a:t>× g(n) ≤ f(n) ≤ c</a:t>
            </a:r>
            <a:r>
              <a:rPr lang="en-US" altLang="en-US" sz="2000" baseline="-25000"/>
              <a:t>2</a:t>
            </a:r>
            <a:r>
              <a:rPr lang="en-US" altLang="en-US" sz="2000"/>
              <a:t>× g(n) for all n ≥ n</a:t>
            </a:r>
            <a:r>
              <a:rPr lang="en-US" altLang="en-US" sz="2000" baseline="-25000"/>
              <a:t>0</a:t>
            </a:r>
            <a:r>
              <a:rPr lang="en-US" altLang="en-US" sz="2000"/>
              <a:t>. It is denoted as f(n) = Θ (g(n)).</a:t>
            </a:r>
          </a:p>
        </p:txBody>
      </p:sp>
      <p:sp>
        <p:nvSpPr>
          <p:cNvPr id="40963" name="Slide Number Placeholder 3">
            <a:extLst>
              <a:ext uri="{FF2B5EF4-FFF2-40B4-BE49-F238E27FC236}">
                <a16:creationId xmlns:a16="http://schemas.microsoft.com/office/drawing/2014/main" id="{F4BE532F-0CB0-A578-3C7A-6E5EF70A0DA8}"/>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032086-37FB-4972-9B09-61678787F6A7}" type="slidenum">
              <a:rPr lang="en-US" altLang="en-US"/>
              <a:pPr eaLnBrk="1" hangingPunct="1"/>
              <a:t>65</a:t>
            </a:fld>
            <a:endParaRPr lang="en-US" altLang="en-US"/>
          </a:p>
        </p:txBody>
      </p:sp>
      <p:sp>
        <p:nvSpPr>
          <p:cNvPr id="68612" name="Title 4">
            <a:extLst>
              <a:ext uri="{FF2B5EF4-FFF2-40B4-BE49-F238E27FC236}">
                <a16:creationId xmlns:a16="http://schemas.microsoft.com/office/drawing/2014/main" id="{B0A73435-F84A-72AD-08AB-830A66C563CF}"/>
              </a:ext>
            </a:extLst>
          </p:cNvPr>
          <p:cNvSpPr>
            <a:spLocks noGrp="1"/>
          </p:cNvSpPr>
          <p:nvPr>
            <p:ph type="title"/>
          </p:nvPr>
        </p:nvSpPr>
        <p:spPr/>
        <p:txBody>
          <a:bodyPr/>
          <a:lstStyle/>
          <a:p>
            <a:r>
              <a:rPr lang="en-US" altLang="en-US" b="1"/>
              <a:t>Tight Bound</a:t>
            </a:r>
            <a:endParaRPr lang="en-US" altLang="en-US"/>
          </a:p>
        </p:txBody>
      </p:sp>
      <p:pic>
        <p:nvPicPr>
          <p:cNvPr id="68613" name="Picture 3" descr="graph_thet">
            <a:extLst>
              <a:ext uri="{FF2B5EF4-FFF2-40B4-BE49-F238E27FC236}">
                <a16:creationId xmlns:a16="http://schemas.microsoft.com/office/drawing/2014/main" id="{3343891E-5F7F-7DB9-0EFF-A760FDA2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3381375"/>
            <a:ext cx="5486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B90FE32-4207-B0AF-C0D0-849BD04E6612}"/>
              </a:ext>
            </a:extLst>
          </p:cNvPr>
          <p:cNvSpPr>
            <a:spLocks noGrp="1"/>
          </p:cNvSpPr>
          <p:nvPr>
            <p:ph type="title"/>
          </p:nvPr>
        </p:nvSpPr>
        <p:spPr/>
        <p:txBody>
          <a:bodyPr/>
          <a:lstStyle/>
          <a:p>
            <a:endParaRPr lang="en-US" altLang="en-US"/>
          </a:p>
        </p:txBody>
      </p:sp>
      <p:sp>
        <p:nvSpPr>
          <p:cNvPr id="69635" name="Content Placeholder 2">
            <a:extLst>
              <a:ext uri="{FF2B5EF4-FFF2-40B4-BE49-F238E27FC236}">
                <a16:creationId xmlns:a16="http://schemas.microsoft.com/office/drawing/2014/main" id="{F4E0C7F1-A458-2894-6A96-0D0D1766B8C9}"/>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F543716F-D0FA-CFB6-2751-F47A8A6155E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C87B7A-BD27-4066-8EEB-5BCF38D141A8}" type="slidenum">
              <a:rPr lang="en-US" altLang="en-US"/>
              <a:pPr eaLnBrk="1" hangingPunct="1"/>
              <a:t>66</a:t>
            </a:fld>
            <a:endParaRPr lang="en-US" altLang="en-US"/>
          </a:p>
        </p:txBody>
      </p:sp>
      <p:pic>
        <p:nvPicPr>
          <p:cNvPr id="69637" name="Picture 2">
            <a:extLst>
              <a:ext uri="{FF2B5EF4-FFF2-40B4-BE49-F238E27FC236}">
                <a16:creationId xmlns:a16="http://schemas.microsoft.com/office/drawing/2014/main" id="{5C391F9B-59C4-028E-3767-DC3E321A0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450850"/>
            <a:ext cx="8748713" cy="614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7084B12-80AA-3BA1-5504-5DE9BBFF7914}"/>
              </a:ext>
            </a:extLst>
          </p:cNvPr>
          <p:cNvSpPr>
            <a:spLocks noGrp="1"/>
          </p:cNvSpPr>
          <p:nvPr>
            <p:ph type="title"/>
          </p:nvPr>
        </p:nvSpPr>
        <p:spPr/>
        <p:txBody>
          <a:bodyPr/>
          <a:lstStyle/>
          <a:p>
            <a:endParaRPr lang="en-US" altLang="en-US"/>
          </a:p>
        </p:txBody>
      </p:sp>
      <p:sp>
        <p:nvSpPr>
          <p:cNvPr id="70659" name="Content Placeholder 2">
            <a:extLst>
              <a:ext uri="{FF2B5EF4-FFF2-40B4-BE49-F238E27FC236}">
                <a16:creationId xmlns:a16="http://schemas.microsoft.com/office/drawing/2014/main" id="{A5C63194-08BA-F123-49B3-2127CBAF8629}"/>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EC3EA156-99B8-D541-2B01-B8E603D70E1C}"/>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53E6B6-E0E9-4076-8FD0-967E860D6AD6}" type="slidenum">
              <a:rPr lang="en-US" altLang="en-US"/>
              <a:pPr eaLnBrk="1" hangingPunct="1"/>
              <a:t>67</a:t>
            </a:fld>
            <a:endParaRPr lang="en-US" altLang="en-US"/>
          </a:p>
        </p:txBody>
      </p:sp>
      <p:pic>
        <p:nvPicPr>
          <p:cNvPr id="70661" name="Picture 2">
            <a:extLst>
              <a:ext uri="{FF2B5EF4-FFF2-40B4-BE49-F238E27FC236}">
                <a16:creationId xmlns:a16="http://schemas.microsoft.com/office/drawing/2014/main" id="{007F06AC-8880-5B38-D9B4-9A387FF42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723900"/>
            <a:ext cx="8689975"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9088CFB-ABB1-9C47-7799-81EEBF397495}"/>
              </a:ext>
            </a:extLst>
          </p:cNvPr>
          <p:cNvSpPr>
            <a:spLocks noGrp="1"/>
          </p:cNvSpPr>
          <p:nvPr>
            <p:ph type="title"/>
          </p:nvPr>
        </p:nvSpPr>
        <p:spPr/>
        <p:txBody>
          <a:bodyPr/>
          <a:lstStyle/>
          <a:p>
            <a:endParaRPr lang="en-US" altLang="en-US"/>
          </a:p>
        </p:txBody>
      </p:sp>
      <p:sp>
        <p:nvSpPr>
          <p:cNvPr id="71683" name="Content Placeholder 2">
            <a:extLst>
              <a:ext uri="{FF2B5EF4-FFF2-40B4-BE49-F238E27FC236}">
                <a16:creationId xmlns:a16="http://schemas.microsoft.com/office/drawing/2014/main" id="{E4FC0EF3-CE6A-A70D-8598-0D2CF6970594}"/>
              </a:ext>
            </a:extLst>
          </p:cNvPr>
          <p:cNvSpPr>
            <a:spLocks noGrp="1"/>
          </p:cNvSpPr>
          <p:nvPr>
            <p:ph idx="1"/>
          </p:nvPr>
        </p:nvSpPr>
        <p:spPr/>
        <p:txBody>
          <a:bodyPr/>
          <a:lstStyle/>
          <a:p>
            <a:endParaRPr lang="en-US" altLang="en-US"/>
          </a:p>
        </p:txBody>
      </p:sp>
      <p:sp>
        <p:nvSpPr>
          <p:cNvPr id="4" name="Slide Number Placeholder 3">
            <a:extLst>
              <a:ext uri="{FF2B5EF4-FFF2-40B4-BE49-F238E27FC236}">
                <a16:creationId xmlns:a16="http://schemas.microsoft.com/office/drawing/2014/main" id="{C9B285F7-A524-10EB-9C47-420A0FDA9009}"/>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E96D50-FCFB-424F-B7A7-29726C68E9AD}" type="slidenum">
              <a:rPr lang="en-US" altLang="en-US"/>
              <a:pPr eaLnBrk="1" hangingPunct="1"/>
              <a:t>68</a:t>
            </a:fld>
            <a:endParaRPr lang="en-US" altLang="en-US"/>
          </a:p>
        </p:txBody>
      </p:sp>
      <p:pic>
        <p:nvPicPr>
          <p:cNvPr id="71685" name="Picture 2">
            <a:extLst>
              <a:ext uri="{FF2B5EF4-FFF2-40B4-BE49-F238E27FC236}">
                <a16:creationId xmlns:a16="http://schemas.microsoft.com/office/drawing/2014/main" id="{55C16796-206E-60CA-0848-F86F47769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804863"/>
            <a:ext cx="8916988"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67AE8F74-481F-8CF7-72C4-73355C173699}"/>
              </a:ext>
            </a:extLst>
          </p:cNvPr>
          <p:cNvSpPr>
            <a:spLocks noGrp="1"/>
          </p:cNvSpPr>
          <p:nvPr>
            <p:ph type="title"/>
          </p:nvPr>
        </p:nvSpPr>
        <p:spPr/>
        <p:txBody>
          <a:bodyPr/>
          <a:lstStyle/>
          <a:p>
            <a:r>
              <a:rPr lang="en-US" altLang="en-US"/>
              <a:t>Examples: Big-oh</a:t>
            </a:r>
          </a:p>
        </p:txBody>
      </p:sp>
      <p:sp>
        <p:nvSpPr>
          <p:cNvPr id="3" name="Content Placeholder 2">
            <a:extLst>
              <a:ext uri="{FF2B5EF4-FFF2-40B4-BE49-F238E27FC236}">
                <a16:creationId xmlns:a16="http://schemas.microsoft.com/office/drawing/2014/main" id="{27FB7C2A-6115-0354-2592-D1387D811190}"/>
              </a:ext>
            </a:extLst>
          </p:cNvPr>
          <p:cNvSpPr>
            <a:spLocks noGrp="1"/>
          </p:cNvSpPr>
          <p:nvPr>
            <p:ph idx="1"/>
          </p:nvPr>
        </p:nvSpPr>
        <p:spPr/>
        <p:txBody>
          <a:bodyPr/>
          <a:lstStyle/>
          <a:p>
            <a:pPr>
              <a:defRPr/>
            </a:pPr>
            <a:r>
              <a:rPr lang="pt-BR" dirty="0"/>
              <a:t>100n + 6 = O(n) </a:t>
            </a:r>
          </a:p>
          <a:p>
            <a:pPr marL="0" indent="0">
              <a:buFontTx/>
              <a:buNone/>
              <a:defRPr/>
            </a:pPr>
            <a:r>
              <a:rPr lang="pt-BR" dirty="0"/>
              <a:t>100n + 6 ≤ 101.n, c = 101 ∀n ≥ 6. </a:t>
            </a:r>
          </a:p>
          <a:p>
            <a:pPr marL="0" indent="0">
              <a:buFontTx/>
              <a:buNone/>
              <a:defRPr/>
            </a:pPr>
            <a:r>
              <a:rPr lang="pt-BR" dirty="0"/>
              <a:t>We can also write 100n + 6 = O(n</a:t>
            </a:r>
            <a:r>
              <a:rPr lang="pt-BR" baseline="30000" dirty="0"/>
              <a:t>3</a:t>
            </a:r>
            <a:r>
              <a:rPr lang="pt-BR" dirty="0"/>
              <a:t> ). </a:t>
            </a:r>
          </a:p>
          <a:p>
            <a:pPr>
              <a:defRPr/>
            </a:pPr>
            <a:r>
              <a:rPr lang="pt-BR" dirty="0"/>
              <a:t>10n</a:t>
            </a:r>
            <a:r>
              <a:rPr lang="pt-BR" baseline="30000" dirty="0"/>
              <a:t>2</a:t>
            </a:r>
            <a:r>
              <a:rPr lang="pt-BR" dirty="0"/>
              <a:t> + 4n + 2 = O(n</a:t>
            </a:r>
            <a:r>
              <a:rPr lang="pt-BR" baseline="30000" dirty="0"/>
              <a:t>2</a:t>
            </a:r>
            <a:r>
              <a:rPr lang="pt-BR" dirty="0"/>
              <a:t> ) </a:t>
            </a:r>
          </a:p>
          <a:p>
            <a:pPr marL="0" indent="0">
              <a:buFontTx/>
              <a:buNone/>
              <a:defRPr/>
            </a:pPr>
            <a:r>
              <a:rPr lang="pt-BR" dirty="0"/>
              <a:t>10n</a:t>
            </a:r>
            <a:r>
              <a:rPr lang="pt-BR" baseline="30000" dirty="0"/>
              <a:t>2</a:t>
            </a:r>
            <a:r>
              <a:rPr lang="pt-BR" dirty="0"/>
              <a:t> + 4n + 2 ≤ 11.n</a:t>
            </a:r>
            <a:r>
              <a:rPr lang="pt-BR" baseline="30000" dirty="0"/>
              <a:t>2</a:t>
            </a:r>
            <a:r>
              <a:rPr lang="pt-BR" dirty="0"/>
              <a:t> , c = 11 ∀n ≥ 5 </a:t>
            </a:r>
          </a:p>
          <a:p>
            <a:pPr>
              <a:defRPr/>
            </a:pPr>
            <a:r>
              <a:rPr lang="pt-BR" dirty="0"/>
              <a:t>6.2</a:t>
            </a:r>
            <a:r>
              <a:rPr lang="pt-BR" baseline="30000" dirty="0"/>
              <a:t>n</a:t>
            </a:r>
            <a:r>
              <a:rPr lang="pt-BR" dirty="0"/>
              <a:t> + n</a:t>
            </a:r>
            <a:r>
              <a:rPr lang="pt-BR" baseline="30000" dirty="0"/>
              <a:t>2</a:t>
            </a:r>
            <a:r>
              <a:rPr lang="pt-BR" dirty="0"/>
              <a:t> = O(2</a:t>
            </a:r>
            <a:r>
              <a:rPr lang="pt-BR" baseline="30000" dirty="0"/>
              <a:t>n</a:t>
            </a:r>
            <a:r>
              <a:rPr lang="pt-BR" dirty="0"/>
              <a:t> ) 6.2</a:t>
            </a:r>
            <a:r>
              <a:rPr lang="pt-BR" baseline="30000" dirty="0"/>
              <a:t>n</a:t>
            </a:r>
            <a:r>
              <a:rPr lang="pt-BR" dirty="0"/>
              <a:t> + n</a:t>
            </a:r>
            <a:r>
              <a:rPr lang="pt-BR" baseline="30000" dirty="0"/>
              <a:t>2</a:t>
            </a:r>
            <a:r>
              <a:rPr lang="pt-BR" dirty="0"/>
              <a:t> ≤ 7.2</a:t>
            </a:r>
            <a:r>
              <a:rPr lang="pt-BR" baseline="30000" dirty="0"/>
              <a:t>n</a:t>
            </a:r>
            <a:r>
              <a:rPr lang="pt-BR" dirty="0"/>
              <a:t> , c = 7 ∀n ≥ 7 </a:t>
            </a:r>
          </a:p>
          <a:p>
            <a:pPr>
              <a:defRPr/>
            </a:pPr>
            <a:r>
              <a:rPr lang="pt-BR" dirty="0"/>
              <a:t>3n + 3 = O(2</a:t>
            </a:r>
            <a:r>
              <a:rPr lang="pt-BR" baseline="30000" dirty="0"/>
              <a:t>n</a:t>
            </a:r>
            <a:r>
              <a:rPr lang="pt-BR" dirty="0"/>
              <a:t> ) 3n + 3 ≤ 10.2</a:t>
            </a:r>
            <a:r>
              <a:rPr lang="pt-BR" baseline="30000" dirty="0"/>
              <a:t>n</a:t>
            </a:r>
            <a:r>
              <a:rPr lang="pt-BR" dirty="0"/>
              <a:t> , c = 10 ∀n ≥ 1 </a:t>
            </a:r>
          </a:p>
          <a:p>
            <a:pPr>
              <a:defRPr/>
            </a:pPr>
            <a:r>
              <a:rPr lang="pt-BR" dirty="0"/>
              <a:t>n</a:t>
            </a:r>
            <a:r>
              <a:rPr lang="pt-BR" baseline="30000" dirty="0"/>
              <a:t>3</a:t>
            </a:r>
            <a:r>
              <a:rPr lang="pt-BR" dirty="0"/>
              <a:t> + n + 5 = O(n</a:t>
            </a:r>
            <a:r>
              <a:rPr lang="pt-BR" baseline="30000" dirty="0"/>
              <a:t>3</a:t>
            </a:r>
            <a:r>
              <a:rPr lang="pt-BR" dirty="0"/>
              <a:t>) n</a:t>
            </a:r>
            <a:r>
              <a:rPr lang="pt-BR" baseline="30000" dirty="0"/>
              <a:t>3</a:t>
            </a:r>
            <a:r>
              <a:rPr lang="pt-BR" dirty="0"/>
              <a:t> + n + 5 ≤ 7.n</a:t>
            </a:r>
            <a:r>
              <a:rPr lang="pt-BR" baseline="30000" dirty="0"/>
              <a:t>3</a:t>
            </a:r>
            <a:r>
              <a:rPr lang="pt-BR" dirty="0"/>
              <a:t>, c = 7, ∀n ≥ 1</a:t>
            </a:r>
            <a:endParaRPr lang="en-US" dirty="0"/>
          </a:p>
        </p:txBody>
      </p:sp>
      <p:sp>
        <p:nvSpPr>
          <p:cNvPr id="4" name="Slide Number Placeholder 3">
            <a:extLst>
              <a:ext uri="{FF2B5EF4-FFF2-40B4-BE49-F238E27FC236}">
                <a16:creationId xmlns:a16="http://schemas.microsoft.com/office/drawing/2014/main" id="{1D987BFB-469B-6CD9-E827-AF661C03ECC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3BD4E3-7444-4EDE-A292-8C97C1B13382}" type="slidenum">
              <a:rPr lang="en-US" altLang="en-US"/>
              <a:pPr eaLnBrk="1" hangingPunct="1"/>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3735D23-5BBC-1300-DE7D-CDD3AFED76CB}"/>
              </a:ext>
            </a:extLst>
          </p:cNvPr>
          <p:cNvSpPr>
            <a:spLocks noGrp="1"/>
          </p:cNvSpPr>
          <p:nvPr>
            <p:ph type="title"/>
          </p:nvPr>
        </p:nvSpPr>
        <p:spPr/>
        <p:txBody>
          <a:bodyPr/>
          <a:lstStyle/>
          <a:p>
            <a:r>
              <a:rPr lang="en-US" altLang="en-US">
                <a:solidFill>
                  <a:srgbClr val="002060"/>
                </a:solidFill>
                <a:latin typeface="Times New Roman" panose="02020603050405020304" pitchFamily="18" charset="0"/>
                <a:cs typeface="Times New Roman" panose="02020603050405020304" pitchFamily="18" charset="0"/>
              </a:rPr>
              <a:t>Non-Linear Data Structures</a:t>
            </a:r>
          </a:p>
        </p:txBody>
      </p:sp>
      <p:sp>
        <p:nvSpPr>
          <p:cNvPr id="8195" name="Slide Number Placeholder 3">
            <a:extLst>
              <a:ext uri="{FF2B5EF4-FFF2-40B4-BE49-F238E27FC236}">
                <a16:creationId xmlns:a16="http://schemas.microsoft.com/office/drawing/2014/main" id="{789B6261-6AC6-F9E0-4F78-0B80839B6431}"/>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A2684-7B4D-4135-B0DE-16228380604B}" type="slidenum">
              <a:rPr lang="en-US" altLang="en-US"/>
              <a:pPr eaLnBrk="1" hangingPunct="1"/>
              <a:t>7</a:t>
            </a:fld>
            <a:endParaRPr lang="en-US" altLang="en-US"/>
          </a:p>
        </p:txBody>
      </p:sp>
      <p:sp>
        <p:nvSpPr>
          <p:cNvPr id="9220" name="AutoShape 2" descr="Difference Between Tree and Graph (with Comparison chart) - Tech ...">
            <a:extLst>
              <a:ext uri="{FF2B5EF4-FFF2-40B4-BE49-F238E27FC236}">
                <a16:creationId xmlns:a16="http://schemas.microsoft.com/office/drawing/2014/main" id="{48725255-572D-E73D-847C-DDA4F4A266C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1" name="AutoShape 4" descr="Difference Between Tree and Graph (with Comparison chart) - Tech ...">
            <a:extLst>
              <a:ext uri="{FF2B5EF4-FFF2-40B4-BE49-F238E27FC236}">
                <a16:creationId xmlns:a16="http://schemas.microsoft.com/office/drawing/2014/main" id="{932A5AA5-F6DF-2229-0021-81CDDAE4FDFF}"/>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9222" name="Picture 6" descr="Tree (data structure) - Wikipedia">
            <a:extLst>
              <a:ext uri="{FF2B5EF4-FFF2-40B4-BE49-F238E27FC236}">
                <a16:creationId xmlns:a16="http://schemas.microsoft.com/office/drawing/2014/main" id="{01ADE5AF-BB3B-539B-F8CF-FE8C4550A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082800"/>
            <a:ext cx="282257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5">
            <a:extLst>
              <a:ext uri="{FF2B5EF4-FFF2-40B4-BE49-F238E27FC236}">
                <a16:creationId xmlns:a16="http://schemas.microsoft.com/office/drawing/2014/main" id="{FDEAB317-D428-57D7-8A5D-CC052BE1E47F}"/>
              </a:ext>
            </a:extLst>
          </p:cNvPr>
          <p:cNvSpPr txBox="1">
            <a:spLocks noChangeArrowheads="1"/>
          </p:cNvSpPr>
          <p:nvPr/>
        </p:nvSpPr>
        <p:spPr bwMode="auto">
          <a:xfrm>
            <a:off x="812800" y="5427663"/>
            <a:ext cx="2627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003399"/>
                </a:solidFill>
                <a:latin typeface="Times New Roman" panose="02020603050405020304" pitchFamily="18" charset="0"/>
                <a:cs typeface="Times New Roman" panose="02020603050405020304" pitchFamily="18" charset="0"/>
              </a:rPr>
              <a:t>Tree Data Structure</a:t>
            </a:r>
          </a:p>
        </p:txBody>
      </p:sp>
      <p:pic>
        <p:nvPicPr>
          <p:cNvPr id="9224" name="Picture 8" descr="Data Structures Tutorials - Introduction to Graphs">
            <a:extLst>
              <a:ext uri="{FF2B5EF4-FFF2-40B4-BE49-F238E27FC236}">
                <a16:creationId xmlns:a16="http://schemas.microsoft.com/office/drawing/2014/main" id="{17A74DAB-58ED-FEB1-5E9C-88B9A6708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75" y="3265488"/>
            <a:ext cx="550545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Box 9">
            <a:extLst>
              <a:ext uri="{FF2B5EF4-FFF2-40B4-BE49-F238E27FC236}">
                <a16:creationId xmlns:a16="http://schemas.microsoft.com/office/drawing/2014/main" id="{AB73B409-221C-5806-9AFC-3121BB93DA78}"/>
              </a:ext>
            </a:extLst>
          </p:cNvPr>
          <p:cNvSpPr txBox="1">
            <a:spLocks noChangeArrowheads="1"/>
          </p:cNvSpPr>
          <p:nvPr/>
        </p:nvSpPr>
        <p:spPr bwMode="auto">
          <a:xfrm>
            <a:off x="5697538" y="5413375"/>
            <a:ext cx="2625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003399"/>
                </a:solidFill>
                <a:latin typeface="Times New Roman" panose="02020603050405020304" pitchFamily="18" charset="0"/>
                <a:cs typeface="Times New Roman" panose="02020603050405020304" pitchFamily="18" charset="0"/>
              </a:rPr>
              <a:t>Graph Data Structure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31DD5C2-08C5-312C-63E3-0B71BB9D57C2}"/>
              </a:ext>
            </a:extLst>
          </p:cNvPr>
          <p:cNvSpPr>
            <a:spLocks noGrp="1"/>
          </p:cNvSpPr>
          <p:nvPr>
            <p:ph type="title"/>
          </p:nvPr>
        </p:nvSpPr>
        <p:spPr/>
        <p:txBody>
          <a:bodyPr/>
          <a:lstStyle/>
          <a:p>
            <a:r>
              <a:rPr lang="en-US" altLang="en-US"/>
              <a:t>Examples: Omega notation</a:t>
            </a:r>
          </a:p>
        </p:txBody>
      </p:sp>
      <p:sp>
        <p:nvSpPr>
          <p:cNvPr id="3" name="Content Placeholder 2">
            <a:extLst>
              <a:ext uri="{FF2B5EF4-FFF2-40B4-BE49-F238E27FC236}">
                <a16:creationId xmlns:a16="http://schemas.microsoft.com/office/drawing/2014/main" id="{9D051B76-C018-D07F-2283-8422D17DAFCC}"/>
              </a:ext>
            </a:extLst>
          </p:cNvPr>
          <p:cNvSpPr>
            <a:spLocks noGrp="1"/>
          </p:cNvSpPr>
          <p:nvPr>
            <p:ph idx="1"/>
          </p:nvPr>
        </p:nvSpPr>
        <p:spPr/>
        <p:txBody>
          <a:bodyPr/>
          <a:lstStyle/>
          <a:p>
            <a:pPr>
              <a:defRPr/>
            </a:pPr>
            <a:r>
              <a:rPr lang="pt-BR" dirty="0"/>
              <a:t>3n + 2 </a:t>
            </a:r>
          </a:p>
          <a:p>
            <a:pPr marL="0" indent="0">
              <a:buFontTx/>
              <a:buNone/>
              <a:defRPr/>
            </a:pPr>
            <a:r>
              <a:rPr lang="pt-BR" dirty="0"/>
              <a:t>3n + 2 ≥ n, ∀n ≥ 1 ⇒ 3n + 2 = Ω(n) </a:t>
            </a:r>
          </a:p>
          <a:p>
            <a:pPr>
              <a:defRPr/>
            </a:pPr>
            <a:r>
              <a:rPr lang="pt-BR" dirty="0"/>
              <a:t>10n</a:t>
            </a:r>
            <a:r>
              <a:rPr lang="pt-BR" baseline="30000" dirty="0"/>
              <a:t>2</a:t>
            </a:r>
            <a:r>
              <a:rPr lang="pt-BR" dirty="0"/>
              <a:t> + 4n + 2 = Ω(n</a:t>
            </a:r>
            <a:r>
              <a:rPr lang="pt-BR" baseline="30000" dirty="0"/>
              <a:t>2</a:t>
            </a:r>
            <a:r>
              <a:rPr lang="pt-BR" dirty="0"/>
              <a:t> ) </a:t>
            </a:r>
          </a:p>
          <a:p>
            <a:pPr marL="0" indent="0">
              <a:buFontTx/>
              <a:buNone/>
              <a:defRPr/>
            </a:pPr>
            <a:r>
              <a:rPr lang="pt-BR" dirty="0"/>
              <a:t>10n</a:t>
            </a:r>
            <a:r>
              <a:rPr lang="pt-BR" baseline="30000" dirty="0"/>
              <a:t>2</a:t>
            </a:r>
            <a:r>
              <a:rPr lang="pt-BR" dirty="0"/>
              <a:t> + 4n + 2 ≥ n</a:t>
            </a:r>
            <a:r>
              <a:rPr lang="pt-BR" baseline="30000" dirty="0"/>
              <a:t>2</a:t>
            </a:r>
            <a:r>
              <a:rPr lang="pt-BR" dirty="0"/>
              <a:t> , c = 1 ∀n ≥ 1 </a:t>
            </a:r>
          </a:p>
          <a:p>
            <a:pPr>
              <a:defRPr/>
            </a:pPr>
            <a:r>
              <a:rPr lang="pt-BR" dirty="0"/>
              <a:t>n</a:t>
            </a:r>
            <a:r>
              <a:rPr lang="pt-BR" baseline="30000" dirty="0"/>
              <a:t>3</a:t>
            </a:r>
            <a:r>
              <a:rPr lang="pt-BR" dirty="0"/>
              <a:t> + n + 5 = Ω(n</a:t>
            </a:r>
            <a:r>
              <a:rPr lang="pt-BR" baseline="30000" dirty="0"/>
              <a:t>3</a:t>
            </a:r>
            <a:r>
              <a:rPr lang="pt-BR" dirty="0"/>
              <a:t> ) n</a:t>
            </a:r>
            <a:r>
              <a:rPr lang="pt-BR" baseline="30000" dirty="0"/>
              <a:t>3</a:t>
            </a:r>
            <a:r>
              <a:rPr lang="pt-BR" dirty="0"/>
              <a:t> + n + 5 ≥ n</a:t>
            </a:r>
            <a:r>
              <a:rPr lang="pt-BR" baseline="30000" dirty="0"/>
              <a:t>3</a:t>
            </a:r>
            <a:r>
              <a:rPr lang="pt-BR" dirty="0"/>
              <a:t> , c = 1, ∀n ≥ 0 </a:t>
            </a:r>
          </a:p>
          <a:p>
            <a:pPr>
              <a:defRPr/>
            </a:pPr>
            <a:r>
              <a:rPr lang="pt-BR" dirty="0"/>
              <a:t>2n</a:t>
            </a:r>
            <a:r>
              <a:rPr lang="pt-BR" baseline="30000" dirty="0"/>
              <a:t>2</a:t>
            </a:r>
            <a:r>
              <a:rPr lang="pt-BR" dirty="0"/>
              <a:t> + nlog n + 1 = Ω(n</a:t>
            </a:r>
            <a:r>
              <a:rPr lang="pt-BR" baseline="30000" dirty="0"/>
              <a:t>2</a:t>
            </a:r>
            <a:r>
              <a:rPr lang="pt-BR" dirty="0"/>
              <a:t> ) 2n</a:t>
            </a:r>
            <a:r>
              <a:rPr lang="pt-BR" baseline="30000" dirty="0"/>
              <a:t>2</a:t>
            </a:r>
            <a:r>
              <a:rPr lang="pt-BR" dirty="0"/>
              <a:t> + nlog n + 1 ≥ 2.n</a:t>
            </a:r>
            <a:r>
              <a:rPr lang="pt-BR" baseline="30000" dirty="0"/>
              <a:t>2</a:t>
            </a:r>
            <a:r>
              <a:rPr lang="pt-BR" dirty="0"/>
              <a:t> , c = 2, ∀n ≥ 1 </a:t>
            </a:r>
          </a:p>
          <a:p>
            <a:pPr>
              <a:defRPr/>
            </a:pPr>
            <a:r>
              <a:rPr lang="pt-BR" dirty="0"/>
              <a:t>6.2</a:t>
            </a:r>
            <a:r>
              <a:rPr lang="pt-BR" baseline="30000" dirty="0"/>
              <a:t>n</a:t>
            </a:r>
            <a:r>
              <a:rPr lang="pt-BR" dirty="0"/>
              <a:t> + n</a:t>
            </a:r>
            <a:r>
              <a:rPr lang="pt-BR" baseline="30000" dirty="0"/>
              <a:t>2</a:t>
            </a:r>
            <a:r>
              <a:rPr lang="pt-BR" dirty="0"/>
              <a:t> = Ω(2</a:t>
            </a:r>
            <a:r>
              <a:rPr lang="pt-BR" baseline="30000" dirty="0"/>
              <a:t>n</a:t>
            </a:r>
            <a:r>
              <a:rPr lang="pt-BR" dirty="0"/>
              <a:t> ) = Ω(n</a:t>
            </a:r>
            <a:r>
              <a:rPr lang="pt-BR" baseline="30000" dirty="0"/>
              <a:t>2</a:t>
            </a:r>
            <a:r>
              <a:rPr lang="pt-BR" dirty="0"/>
              <a:t> ) = Ω(n) = Ω(1) </a:t>
            </a:r>
          </a:p>
          <a:p>
            <a:pPr marL="0" indent="0">
              <a:buFontTx/>
              <a:buNone/>
              <a:defRPr/>
            </a:pPr>
            <a:r>
              <a:rPr lang="pt-BR" dirty="0"/>
              <a:t>     6.2</a:t>
            </a:r>
            <a:r>
              <a:rPr lang="pt-BR" baseline="30000" dirty="0"/>
              <a:t>n</a:t>
            </a:r>
            <a:r>
              <a:rPr lang="pt-BR" dirty="0"/>
              <a:t>+n</a:t>
            </a:r>
            <a:r>
              <a:rPr lang="pt-BR" baseline="30000" dirty="0"/>
              <a:t>2</a:t>
            </a:r>
            <a:r>
              <a:rPr lang="pt-BR" dirty="0"/>
              <a:t> ≥ 2</a:t>
            </a:r>
            <a:r>
              <a:rPr lang="pt-BR" baseline="30000" dirty="0"/>
              <a:t>n</a:t>
            </a:r>
            <a:r>
              <a:rPr lang="pt-BR" dirty="0"/>
              <a:t> , c = 1 ∀n ≥ 1 </a:t>
            </a:r>
            <a:endParaRPr lang="en-US" dirty="0"/>
          </a:p>
        </p:txBody>
      </p:sp>
      <p:sp>
        <p:nvSpPr>
          <p:cNvPr id="4" name="Slide Number Placeholder 3">
            <a:extLst>
              <a:ext uri="{FF2B5EF4-FFF2-40B4-BE49-F238E27FC236}">
                <a16:creationId xmlns:a16="http://schemas.microsoft.com/office/drawing/2014/main" id="{74586D38-5715-D679-079F-1A5191FAE208}"/>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CB9D91-9284-4A36-B406-198B8D507D0D}" type="slidenum">
              <a:rPr lang="en-US" altLang="en-US"/>
              <a:pPr eaLnBrk="1" hangingPunct="1"/>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2368341-9FFD-EBA9-FECD-C8F1DDE0576B}"/>
              </a:ext>
            </a:extLst>
          </p:cNvPr>
          <p:cNvSpPr>
            <a:spLocks noGrp="1"/>
          </p:cNvSpPr>
          <p:nvPr>
            <p:ph type="title"/>
          </p:nvPr>
        </p:nvSpPr>
        <p:spPr/>
        <p:txBody>
          <a:bodyPr/>
          <a:lstStyle/>
          <a:p>
            <a:endParaRPr lang="en-US" altLang="en-US"/>
          </a:p>
        </p:txBody>
      </p:sp>
      <p:sp>
        <p:nvSpPr>
          <p:cNvPr id="74755" name="Content Placeholder 2">
            <a:extLst>
              <a:ext uri="{FF2B5EF4-FFF2-40B4-BE49-F238E27FC236}">
                <a16:creationId xmlns:a16="http://schemas.microsoft.com/office/drawing/2014/main" id="{20926018-87A6-CA08-1FAB-FC05343307F4}"/>
              </a:ext>
            </a:extLst>
          </p:cNvPr>
          <p:cNvSpPr>
            <a:spLocks noGrp="1"/>
          </p:cNvSpPr>
          <p:nvPr>
            <p:ph idx="1"/>
          </p:nvPr>
        </p:nvSpPr>
        <p:spPr/>
        <p:txBody>
          <a:bodyPr/>
          <a:lstStyle/>
          <a:p>
            <a:pPr>
              <a:defRPr/>
            </a:pPr>
            <a:r>
              <a:rPr lang="pt-BR" dirty="0"/>
              <a:t>3n + 10</a:t>
            </a:r>
            <a:r>
              <a:rPr lang="pt-BR" baseline="30000" dirty="0"/>
              <a:t>10</a:t>
            </a:r>
            <a:r>
              <a:rPr lang="pt-BR" dirty="0"/>
              <a:t> </a:t>
            </a:r>
          </a:p>
          <a:p>
            <a:pPr>
              <a:defRPr/>
            </a:pPr>
            <a:r>
              <a:rPr lang="pt-BR" dirty="0"/>
              <a:t>3n ≤ 3n + 10</a:t>
            </a:r>
            <a:r>
              <a:rPr lang="pt-BR" baseline="30000" dirty="0"/>
              <a:t>10</a:t>
            </a:r>
            <a:r>
              <a:rPr lang="pt-BR" dirty="0"/>
              <a:t> ≤ 4n, ∀n ≥ 10</a:t>
            </a:r>
            <a:r>
              <a:rPr lang="pt-BR" baseline="30000" dirty="0"/>
              <a:t>10</a:t>
            </a:r>
            <a:r>
              <a:rPr lang="pt-BR" dirty="0"/>
              <a:t> </a:t>
            </a:r>
          </a:p>
          <a:p>
            <a:pPr marL="0" indent="0">
              <a:buFontTx/>
              <a:buNone/>
              <a:defRPr/>
            </a:pPr>
            <a:r>
              <a:rPr lang="pt-BR" dirty="0"/>
              <a:t>    ⇒ 3n + 10</a:t>
            </a:r>
            <a:r>
              <a:rPr lang="pt-BR" baseline="30000" dirty="0"/>
              <a:t>10</a:t>
            </a:r>
            <a:r>
              <a:rPr lang="pt-BR" dirty="0"/>
              <a:t> = Θ(n)</a:t>
            </a:r>
          </a:p>
          <a:p>
            <a:pPr>
              <a:defRPr/>
            </a:pPr>
            <a:r>
              <a:rPr lang="pt-BR" dirty="0"/>
              <a:t>10n</a:t>
            </a:r>
            <a:r>
              <a:rPr lang="pt-BR" baseline="30000" dirty="0"/>
              <a:t>2</a:t>
            </a:r>
            <a:r>
              <a:rPr lang="pt-BR" dirty="0"/>
              <a:t> + 4n + 2 = Θ(n</a:t>
            </a:r>
            <a:r>
              <a:rPr lang="pt-BR" baseline="30000" dirty="0"/>
              <a:t>2</a:t>
            </a:r>
            <a:r>
              <a:rPr lang="pt-BR" dirty="0"/>
              <a:t> ) </a:t>
            </a:r>
          </a:p>
          <a:p>
            <a:pPr marL="0" indent="0">
              <a:buFontTx/>
              <a:buNone/>
              <a:defRPr/>
            </a:pPr>
            <a:r>
              <a:rPr lang="pt-BR" dirty="0"/>
              <a:t> 10n</a:t>
            </a:r>
            <a:r>
              <a:rPr lang="pt-BR" baseline="30000" dirty="0"/>
              <a:t>2</a:t>
            </a:r>
            <a:r>
              <a:rPr lang="pt-BR" dirty="0"/>
              <a:t> ≤ 10n</a:t>
            </a:r>
            <a:r>
              <a:rPr lang="pt-BR" baseline="30000" dirty="0"/>
              <a:t>2</a:t>
            </a:r>
            <a:r>
              <a:rPr lang="pt-BR" dirty="0"/>
              <a:t> + 4n + 2 ≤ 20n</a:t>
            </a:r>
            <a:r>
              <a:rPr lang="pt-BR" baseline="30000" dirty="0"/>
              <a:t>2</a:t>
            </a:r>
            <a:r>
              <a:rPr lang="pt-BR" dirty="0"/>
              <a:t>, ∀n ≥ 1,c</a:t>
            </a:r>
            <a:r>
              <a:rPr lang="pt-BR" baseline="-25000" dirty="0"/>
              <a:t>1</a:t>
            </a:r>
            <a:r>
              <a:rPr lang="pt-BR" dirty="0"/>
              <a:t> = 10,c</a:t>
            </a:r>
            <a:r>
              <a:rPr lang="pt-BR" baseline="-25000" dirty="0"/>
              <a:t>2</a:t>
            </a:r>
            <a:r>
              <a:rPr lang="pt-BR" dirty="0"/>
              <a:t>=20 </a:t>
            </a:r>
          </a:p>
          <a:p>
            <a:pPr>
              <a:defRPr/>
            </a:pPr>
            <a:r>
              <a:rPr lang="pt-BR" dirty="0"/>
              <a:t>6(2</a:t>
            </a:r>
            <a:r>
              <a:rPr lang="pt-BR" baseline="30000" dirty="0"/>
              <a:t>n</a:t>
            </a:r>
            <a:r>
              <a:rPr lang="pt-BR" dirty="0"/>
              <a:t>) + n</a:t>
            </a:r>
            <a:r>
              <a:rPr lang="pt-BR" baseline="30000" dirty="0"/>
              <a:t>2</a:t>
            </a:r>
            <a:r>
              <a:rPr lang="pt-BR" dirty="0"/>
              <a:t> = Θ(2</a:t>
            </a:r>
            <a:r>
              <a:rPr lang="pt-BR" baseline="30000" dirty="0"/>
              <a:t>n</a:t>
            </a:r>
            <a:r>
              <a:rPr lang="pt-BR" dirty="0"/>
              <a:t>) </a:t>
            </a:r>
          </a:p>
          <a:p>
            <a:pPr marL="0" indent="0">
              <a:buFontTx/>
              <a:buNone/>
              <a:defRPr/>
            </a:pPr>
            <a:r>
              <a:rPr lang="pt-BR" dirty="0"/>
              <a:t>6(2</a:t>
            </a:r>
            <a:r>
              <a:rPr lang="pt-BR" baseline="30000" dirty="0"/>
              <a:t>n</a:t>
            </a:r>
            <a:r>
              <a:rPr lang="pt-BR" dirty="0"/>
              <a:t>) ≤ 6(2</a:t>
            </a:r>
            <a:r>
              <a:rPr lang="pt-BR" baseline="30000" dirty="0"/>
              <a:t>n</a:t>
            </a:r>
            <a:r>
              <a:rPr lang="pt-BR" dirty="0"/>
              <a:t>) + n</a:t>
            </a:r>
            <a:r>
              <a:rPr lang="pt-BR" baseline="30000" dirty="0"/>
              <a:t>2</a:t>
            </a:r>
            <a:r>
              <a:rPr lang="pt-BR" dirty="0"/>
              <a:t> ≤ 12(2</a:t>
            </a:r>
            <a:r>
              <a:rPr lang="pt-BR" baseline="30000" dirty="0"/>
              <a:t>n</a:t>
            </a:r>
            <a:r>
              <a:rPr lang="pt-BR" dirty="0"/>
              <a:t>), ∀n ≥ 1, c</a:t>
            </a:r>
            <a:r>
              <a:rPr lang="pt-BR" baseline="-25000" dirty="0"/>
              <a:t>1</a:t>
            </a:r>
            <a:r>
              <a:rPr lang="pt-BR" dirty="0"/>
              <a:t> = 6, c</a:t>
            </a:r>
            <a:r>
              <a:rPr lang="pt-BR" baseline="-25000" dirty="0"/>
              <a:t>2</a:t>
            </a:r>
            <a:r>
              <a:rPr lang="pt-BR" dirty="0"/>
              <a:t> = 12</a:t>
            </a:r>
            <a:endParaRPr lang="en-US" dirty="0"/>
          </a:p>
        </p:txBody>
      </p:sp>
      <p:sp>
        <p:nvSpPr>
          <p:cNvPr id="4" name="Slide Number Placeholder 3">
            <a:extLst>
              <a:ext uri="{FF2B5EF4-FFF2-40B4-BE49-F238E27FC236}">
                <a16:creationId xmlns:a16="http://schemas.microsoft.com/office/drawing/2014/main" id="{75CC60C9-E71F-70C5-A85A-AA6DFEFF5DA3}"/>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A5F19E-98F5-4C22-AD40-273245689E9E}" type="slidenum">
              <a:rPr lang="en-US" altLang="en-US"/>
              <a:pPr eaLnBrk="1" hangingPunct="1"/>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87913D21-27D3-BD6B-0F02-D2C755A1CE05}"/>
              </a:ext>
            </a:extLst>
          </p:cNvPr>
          <p:cNvSpPr>
            <a:spLocks noGrp="1"/>
          </p:cNvSpPr>
          <p:nvPr>
            <p:ph type="title"/>
          </p:nvPr>
        </p:nvSpPr>
        <p:spPr/>
        <p:txBody>
          <a:bodyPr/>
          <a:lstStyle/>
          <a:p>
            <a:endParaRPr lang="en-US" altLang="en-US"/>
          </a:p>
        </p:txBody>
      </p:sp>
      <p:sp>
        <p:nvSpPr>
          <p:cNvPr id="75779" name="Content Placeholder 2">
            <a:extLst>
              <a:ext uri="{FF2B5EF4-FFF2-40B4-BE49-F238E27FC236}">
                <a16:creationId xmlns:a16="http://schemas.microsoft.com/office/drawing/2014/main" id="{5415D29E-14FC-C3C6-BA22-A7806E4012B9}"/>
              </a:ext>
            </a:extLst>
          </p:cNvPr>
          <p:cNvSpPr>
            <a:spLocks noGrp="1"/>
          </p:cNvSpPr>
          <p:nvPr>
            <p:ph idx="1"/>
          </p:nvPr>
        </p:nvSpPr>
        <p:spPr/>
        <p:txBody>
          <a:bodyPr/>
          <a:lstStyle/>
          <a:p>
            <a:pPr>
              <a:defRPr/>
            </a:pPr>
            <a:r>
              <a:rPr lang="pt-BR" dirty="0"/>
              <a:t>2n</a:t>
            </a:r>
            <a:r>
              <a:rPr lang="pt-BR" baseline="30000" dirty="0"/>
              <a:t>2</a:t>
            </a:r>
            <a:r>
              <a:rPr lang="pt-BR" dirty="0"/>
              <a:t> + n log n + 1 = Θ(n</a:t>
            </a:r>
            <a:r>
              <a:rPr lang="pt-BR" baseline="30000" dirty="0"/>
              <a:t>2</a:t>
            </a:r>
            <a:r>
              <a:rPr lang="pt-BR" dirty="0"/>
              <a:t> ) </a:t>
            </a:r>
          </a:p>
          <a:p>
            <a:pPr marL="0" indent="0">
              <a:buFontTx/>
              <a:buNone/>
              <a:defRPr/>
            </a:pPr>
            <a:r>
              <a:rPr lang="pt-BR" dirty="0"/>
              <a:t> 2n</a:t>
            </a:r>
            <a:r>
              <a:rPr lang="pt-BR" baseline="30000" dirty="0"/>
              <a:t>2</a:t>
            </a:r>
            <a:r>
              <a:rPr lang="pt-BR" dirty="0"/>
              <a:t> ≤ 2n</a:t>
            </a:r>
            <a:r>
              <a:rPr lang="pt-BR" baseline="30000" dirty="0"/>
              <a:t>2</a:t>
            </a:r>
            <a:r>
              <a:rPr lang="pt-BR" dirty="0"/>
              <a:t> + n log</a:t>
            </a:r>
            <a:r>
              <a:rPr lang="pt-BR" baseline="-25000" dirty="0"/>
              <a:t>2</a:t>
            </a:r>
            <a:r>
              <a:rPr lang="pt-BR" dirty="0"/>
              <a:t>n + 1 ≤ 5.n</a:t>
            </a:r>
            <a:r>
              <a:rPr lang="pt-BR" baseline="30000" dirty="0"/>
              <a:t>2</a:t>
            </a:r>
            <a:r>
              <a:rPr lang="pt-BR" dirty="0"/>
              <a:t> ,∀n ≥ 2, c</a:t>
            </a:r>
            <a:r>
              <a:rPr lang="pt-BR" baseline="-25000" dirty="0"/>
              <a:t>1</a:t>
            </a:r>
            <a:r>
              <a:rPr lang="pt-BR" dirty="0"/>
              <a:t> = 2, c</a:t>
            </a:r>
            <a:r>
              <a:rPr lang="pt-BR" baseline="-25000" dirty="0"/>
              <a:t>2</a:t>
            </a:r>
            <a:r>
              <a:rPr lang="pt-BR" dirty="0"/>
              <a:t>=5 </a:t>
            </a:r>
          </a:p>
          <a:p>
            <a:pPr>
              <a:defRPr/>
            </a:pPr>
            <a:r>
              <a:rPr lang="pt-BR" dirty="0"/>
              <a:t>n√n + n log</a:t>
            </a:r>
            <a:r>
              <a:rPr lang="pt-BR" baseline="-25000" dirty="0"/>
              <a:t>2</a:t>
            </a:r>
            <a:r>
              <a:rPr lang="pt-BR" dirty="0"/>
              <a:t> (n) + 2 = Θ(n √ n) </a:t>
            </a:r>
          </a:p>
          <a:p>
            <a:pPr marL="0" indent="0">
              <a:buFontTx/>
              <a:buNone/>
              <a:defRPr/>
            </a:pPr>
            <a:r>
              <a:rPr lang="pt-BR" dirty="0"/>
              <a:t>  n√n ≤ n√ n + n log</a:t>
            </a:r>
            <a:r>
              <a:rPr lang="pt-BR" baseline="-25000" dirty="0"/>
              <a:t>2</a:t>
            </a:r>
            <a:r>
              <a:rPr lang="pt-BR" dirty="0"/>
              <a:t> (n) + 2 ≤ 5.n√n, ∀n ≥ 2, c</a:t>
            </a:r>
            <a:r>
              <a:rPr lang="pt-BR" baseline="-25000" dirty="0"/>
              <a:t>1</a:t>
            </a:r>
            <a:r>
              <a:rPr lang="pt-BR" dirty="0"/>
              <a:t> = 1, c</a:t>
            </a:r>
            <a:r>
              <a:rPr lang="pt-BR" baseline="-25000" dirty="0"/>
              <a:t>2</a:t>
            </a:r>
            <a:r>
              <a:rPr lang="pt-BR" dirty="0"/>
              <a:t> = 5</a:t>
            </a:r>
            <a:endParaRPr lang="en-US" dirty="0"/>
          </a:p>
          <a:p>
            <a:pPr marL="0" indent="0">
              <a:buFontTx/>
              <a:buNone/>
              <a:defRPr/>
            </a:pPr>
            <a:endParaRPr lang="en-US" dirty="0"/>
          </a:p>
        </p:txBody>
      </p:sp>
      <p:sp>
        <p:nvSpPr>
          <p:cNvPr id="4" name="Slide Number Placeholder 3">
            <a:extLst>
              <a:ext uri="{FF2B5EF4-FFF2-40B4-BE49-F238E27FC236}">
                <a16:creationId xmlns:a16="http://schemas.microsoft.com/office/drawing/2014/main" id="{0D3B01B7-B3BF-5234-E488-35201DBFD5C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813A32-E06C-4C36-A63E-DCF7E4EC139D}" type="slidenum">
              <a:rPr lang="en-US" altLang="en-US"/>
              <a:pPr eaLnBrk="1" hangingPunct="1"/>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a:extLst>
              <a:ext uri="{FF2B5EF4-FFF2-40B4-BE49-F238E27FC236}">
                <a16:creationId xmlns:a16="http://schemas.microsoft.com/office/drawing/2014/main" id="{BD949583-924D-8612-1D62-7E00AED02290}"/>
              </a:ext>
            </a:extLst>
          </p:cNvPr>
          <p:cNvSpPr>
            <a:spLocks noGrp="1"/>
          </p:cNvSpPr>
          <p:nvPr>
            <p:ph idx="1"/>
          </p:nvPr>
        </p:nvSpPr>
        <p:spPr/>
        <p:txBody>
          <a:bodyPr/>
          <a:lstStyle/>
          <a:p>
            <a:r>
              <a:rPr lang="en-US" altLang="en-US"/>
              <a:t>Best Case</a:t>
            </a:r>
          </a:p>
          <a:p>
            <a:pPr lvl="1"/>
            <a:r>
              <a:rPr lang="en-US" altLang="en-US"/>
              <a:t>Measure the minimum time that the algorithm will require for an input of size n.</a:t>
            </a:r>
          </a:p>
          <a:p>
            <a:r>
              <a:rPr lang="en-US" altLang="en-US"/>
              <a:t>Worst Case</a:t>
            </a:r>
          </a:p>
          <a:p>
            <a:pPr lvl="1"/>
            <a:r>
              <a:rPr lang="en-US" altLang="en-US"/>
              <a:t>Measure the maximum time that the algorithm will require for an input of size n.</a:t>
            </a:r>
          </a:p>
          <a:p>
            <a:r>
              <a:rPr lang="en-US" altLang="en-US"/>
              <a:t>Average Case</a:t>
            </a:r>
          </a:p>
          <a:p>
            <a:pPr lvl="1"/>
            <a:r>
              <a:rPr lang="en-US" altLang="en-US"/>
              <a:t>Averaging the running time of an algorithm for all possible input of size n.</a:t>
            </a:r>
          </a:p>
        </p:txBody>
      </p:sp>
      <p:sp>
        <p:nvSpPr>
          <p:cNvPr id="41987" name="Slide Number Placeholder 3">
            <a:extLst>
              <a:ext uri="{FF2B5EF4-FFF2-40B4-BE49-F238E27FC236}">
                <a16:creationId xmlns:a16="http://schemas.microsoft.com/office/drawing/2014/main" id="{9608A7C2-56C5-3751-CCBC-330ECB32D6ED}"/>
              </a:ext>
            </a:extLst>
          </p:cNvPr>
          <p:cNvSpPr>
            <a:spLocks noGrp="1"/>
          </p:cNvSpPr>
          <p:nvPr>
            <p:ph type="sldNum" sz="quarter" idx="11"/>
          </p:nvPr>
        </p:nvSpPr>
        <p:spPr>
          <a:xfrm>
            <a:off x="8647113" y="6408738"/>
            <a:ext cx="36671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69E2E0-9B6A-4F87-A8B5-3DE78FA8E19A}" type="slidenum">
              <a:rPr lang="en-US" altLang="en-US"/>
              <a:pPr eaLnBrk="1" hangingPunct="1"/>
              <a:t>73</a:t>
            </a:fld>
            <a:endParaRPr lang="en-US" altLang="en-US"/>
          </a:p>
        </p:txBody>
      </p:sp>
      <p:sp>
        <p:nvSpPr>
          <p:cNvPr id="76804" name="Title 4">
            <a:extLst>
              <a:ext uri="{FF2B5EF4-FFF2-40B4-BE49-F238E27FC236}">
                <a16:creationId xmlns:a16="http://schemas.microsoft.com/office/drawing/2014/main" id="{059869C0-49C0-421F-8220-B62D1D0C5423}"/>
              </a:ext>
            </a:extLst>
          </p:cNvPr>
          <p:cNvSpPr>
            <a:spLocks noGrp="1"/>
          </p:cNvSpPr>
          <p:nvPr>
            <p:ph type="title"/>
          </p:nvPr>
        </p:nvSpPr>
        <p:spPr/>
        <p:txBody>
          <a:bodyPr/>
          <a:lstStyle/>
          <a:p>
            <a:r>
              <a:rPr lang="en-US" altLang="en-US"/>
              <a:t>Time Complexities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194770FB-BEBB-6789-7AED-B3B97D3FACD5}"/>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F91158-D26C-4E58-8321-FF8F760C5E0A}" type="slidenum">
              <a:rPr lang="en-US" altLang="en-US"/>
              <a:pPr eaLnBrk="1" hangingPunct="1"/>
              <a:t>74</a:t>
            </a:fld>
            <a:endParaRPr lang="en-US" altLang="en-US"/>
          </a:p>
        </p:txBody>
      </p:sp>
      <p:pic>
        <p:nvPicPr>
          <p:cNvPr id="77827" name="Picture 2">
            <a:extLst>
              <a:ext uri="{FF2B5EF4-FFF2-40B4-BE49-F238E27FC236}">
                <a16:creationId xmlns:a16="http://schemas.microsoft.com/office/drawing/2014/main" id="{9C320C8B-0820-B6ED-C7F6-6CB3BDE7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193" t="23956" r="43750" b="52884"/>
          <a:stretch>
            <a:fillRect/>
          </a:stretch>
        </p:blipFill>
        <p:spPr bwMode="auto">
          <a:xfrm>
            <a:off x="623888" y="1524000"/>
            <a:ext cx="7218362"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EE36246F-D2F8-6F37-7869-05D4DE1096EE}"/>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CC9FF3-2D5E-4750-9440-F6CF3C9E2B64}" type="slidenum">
              <a:rPr lang="en-US" altLang="en-US"/>
              <a:pPr eaLnBrk="1" hangingPunct="1"/>
              <a:t>75</a:t>
            </a:fld>
            <a:endParaRPr lang="en-US" altLang="en-US"/>
          </a:p>
        </p:txBody>
      </p:sp>
      <p:pic>
        <p:nvPicPr>
          <p:cNvPr id="78851" name="Picture 2">
            <a:extLst>
              <a:ext uri="{FF2B5EF4-FFF2-40B4-BE49-F238E27FC236}">
                <a16:creationId xmlns:a16="http://schemas.microsoft.com/office/drawing/2014/main" id="{767AD9DF-7843-ED30-95E1-B6D3DB0DE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73" t="11809" r="44676" b="65366"/>
          <a:stretch>
            <a:fillRect/>
          </a:stretch>
        </p:blipFill>
        <p:spPr bwMode="auto">
          <a:xfrm>
            <a:off x="1468438" y="1357313"/>
            <a:ext cx="6248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D34F8054-0E87-0D35-9FB2-E7194C9AB039}"/>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8F1043-FEA2-4CDE-A2D1-531CAE0599A2}" type="slidenum">
              <a:rPr lang="en-US" altLang="en-US"/>
              <a:pPr eaLnBrk="1" hangingPunct="1"/>
              <a:t>76</a:t>
            </a:fld>
            <a:endParaRPr lang="en-US" altLang="en-US"/>
          </a:p>
        </p:txBody>
      </p:sp>
      <p:pic>
        <p:nvPicPr>
          <p:cNvPr id="79875" name="Picture 2">
            <a:extLst>
              <a:ext uri="{FF2B5EF4-FFF2-40B4-BE49-F238E27FC236}">
                <a16:creationId xmlns:a16="http://schemas.microsoft.com/office/drawing/2014/main" id="{D670800E-110D-1E2D-4F69-FF4D1E631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915" t="11742" r="44601" b="65152"/>
          <a:stretch>
            <a:fillRect/>
          </a:stretch>
        </p:blipFill>
        <p:spPr bwMode="auto">
          <a:xfrm>
            <a:off x="941388" y="1398588"/>
            <a:ext cx="7566025"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3FD3C1FC-3978-6B6D-3CD7-A2DFE20B0C3A}"/>
              </a:ext>
            </a:extLst>
          </p:cNvPr>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B34FF5-66C5-4474-94C1-C63156D43798}" type="slidenum">
              <a:rPr lang="en-US" altLang="en-US"/>
              <a:pPr eaLnBrk="1" hangingPunct="1"/>
              <a:t>77</a:t>
            </a:fld>
            <a:endParaRPr lang="en-US" altLang="en-US"/>
          </a:p>
        </p:txBody>
      </p:sp>
      <p:pic>
        <p:nvPicPr>
          <p:cNvPr id="80899" name="Picture 2">
            <a:extLst>
              <a:ext uri="{FF2B5EF4-FFF2-40B4-BE49-F238E27FC236}">
                <a16:creationId xmlns:a16="http://schemas.microsoft.com/office/drawing/2014/main" id="{646009BF-68FD-32ED-3874-586DC1C7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57" t="11742" r="44743" b="65720"/>
          <a:stretch>
            <a:fillRect/>
          </a:stretch>
        </p:blipFill>
        <p:spPr bwMode="auto">
          <a:xfrm>
            <a:off x="315913" y="1717675"/>
            <a:ext cx="8564562"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D7F436CE-67D0-2B93-1E95-CC0C702BB776}"/>
              </a:ext>
            </a:extLst>
          </p:cNvPr>
          <p:cNvSpPr>
            <a:spLocks noGrp="1"/>
          </p:cNvSpPr>
          <p:nvPr>
            <p:ph type="title"/>
          </p:nvPr>
        </p:nvSpPr>
        <p:spPr/>
        <p:txBody>
          <a:bodyPr/>
          <a:lstStyle/>
          <a:p>
            <a:r>
              <a:rPr lang="en-US" altLang="en-US"/>
              <a:t>o-notation</a:t>
            </a:r>
          </a:p>
        </p:txBody>
      </p:sp>
      <p:sp>
        <p:nvSpPr>
          <p:cNvPr id="3" name="Content Placeholder 2">
            <a:extLst>
              <a:ext uri="{FF2B5EF4-FFF2-40B4-BE49-F238E27FC236}">
                <a16:creationId xmlns:a16="http://schemas.microsoft.com/office/drawing/2014/main" id="{7952241D-4E75-4697-0EB5-1DAAB5F4593D}"/>
              </a:ext>
            </a:extLst>
          </p:cNvPr>
          <p:cNvSpPr>
            <a:spLocks noGrp="1" noRot="1" noChangeAspect="1" noMove="1" noResize="1" noEditPoints="1" noAdjustHandles="1" noChangeArrowheads="1" noChangeShapeType="1" noTextEdit="1"/>
          </p:cNvSpPr>
          <p:nvPr>
            <p:ph idx="1"/>
          </p:nvPr>
        </p:nvSpPr>
        <p:spPr>
          <a:blipFill rotWithShape="1">
            <a:blip r:embed="rId2"/>
            <a:stretch>
              <a:fillRect l="-1333" t="-1200"/>
            </a:stretch>
          </a:blipFill>
        </p:spPr>
        <p:txBody>
          <a:bodyPr/>
          <a:lstStyle/>
          <a:p>
            <a:pPr>
              <a:defRPr/>
            </a:pPr>
            <a:r>
              <a:rPr lang="en-US">
                <a:noFill/>
              </a:rPr>
              <a:t> </a:t>
            </a:r>
          </a:p>
        </p:txBody>
      </p:sp>
      <p:sp>
        <p:nvSpPr>
          <p:cNvPr id="4" name="Slide Number Placeholder 3">
            <a:extLst>
              <a:ext uri="{FF2B5EF4-FFF2-40B4-BE49-F238E27FC236}">
                <a16:creationId xmlns:a16="http://schemas.microsoft.com/office/drawing/2014/main" id="{6B210708-B022-A919-18CB-C9DF3F920CBA}"/>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18F59-6418-4449-B809-F0C3D07D4C97}" type="slidenum">
              <a:rPr lang="en-US" altLang="en-US"/>
              <a:pPr eaLnBrk="1" hangingPunct="1"/>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3572838-201A-16EC-1F70-A5137ACA050C}"/>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F6074A90-A016-46AA-A68F-2EFDEF155935}"/>
              </a:ext>
            </a:extLst>
          </p:cNvPr>
          <p:cNvSpPr>
            <a:spLocks noGrp="1"/>
          </p:cNvSpPr>
          <p:nvPr>
            <p:ph idx="1"/>
          </p:nvPr>
        </p:nvSpPr>
        <p:spPr/>
        <p:txBody>
          <a:bodyPr/>
          <a:lstStyle/>
          <a:p>
            <a:pPr marL="0" indent="0">
              <a:buFontTx/>
              <a:buNone/>
              <a:defRPr/>
            </a:pPr>
            <a:r>
              <a:rPr lang="en-US" dirty="0"/>
              <a:t>For example, </a:t>
            </a:r>
          </a:p>
          <a:p>
            <a:pPr>
              <a:defRPr/>
            </a:pPr>
            <a:r>
              <a:rPr lang="en-US" dirty="0"/>
              <a:t>2n = o(n</a:t>
            </a:r>
            <a:r>
              <a:rPr lang="en-US" baseline="30000" dirty="0"/>
              <a:t>2</a:t>
            </a:r>
            <a:r>
              <a:rPr lang="en-US" dirty="0"/>
              <a:t>), but 2n</a:t>
            </a:r>
            <a:r>
              <a:rPr lang="en-US" baseline="30000" dirty="0"/>
              <a:t>2</a:t>
            </a:r>
            <a:r>
              <a:rPr lang="en-US" dirty="0"/>
              <a:t> != o(n</a:t>
            </a:r>
            <a:r>
              <a:rPr lang="en-US" baseline="30000" dirty="0"/>
              <a:t>2</a:t>
            </a:r>
            <a:r>
              <a:rPr lang="en-US" dirty="0"/>
              <a:t>). </a:t>
            </a:r>
          </a:p>
          <a:p>
            <a:pPr marL="0" indent="0">
              <a:buFontTx/>
              <a:buNone/>
              <a:defRPr/>
            </a:pPr>
            <a:r>
              <a:rPr lang="en-US" dirty="0"/>
              <a:t>  here n</a:t>
            </a:r>
            <a:r>
              <a:rPr lang="en-US" baseline="30000" dirty="0"/>
              <a:t>2</a:t>
            </a:r>
            <a:r>
              <a:rPr lang="en-US" dirty="0"/>
              <a:t> is </a:t>
            </a:r>
            <a:r>
              <a:rPr lang="en-US" dirty="0" err="1"/>
              <a:t>polynomially</a:t>
            </a:r>
            <a:r>
              <a:rPr lang="en-US" dirty="0"/>
              <a:t> larger than 2n by n</a:t>
            </a:r>
            <a:r>
              <a:rPr lang="el-GR" i="1" baseline="30000" dirty="0"/>
              <a:t>ϵ</a:t>
            </a:r>
            <a:r>
              <a:rPr lang="en-US" dirty="0"/>
              <a:t>,</a:t>
            </a:r>
            <a:r>
              <a:rPr lang="el-GR" i="1" dirty="0"/>
              <a:t> ϵ</a:t>
            </a:r>
            <a:r>
              <a:rPr lang="en-US" dirty="0"/>
              <a:t> =1. </a:t>
            </a:r>
          </a:p>
          <a:p>
            <a:pPr>
              <a:defRPr/>
            </a:pPr>
            <a:r>
              <a:rPr lang="en-US" dirty="0"/>
              <a:t>100n+6 = o(n</a:t>
            </a:r>
            <a:r>
              <a:rPr lang="en-US" baseline="30000" dirty="0"/>
              <a:t>1.2</a:t>
            </a:r>
            <a:r>
              <a:rPr lang="en-US" dirty="0"/>
              <a:t>), here n</a:t>
            </a:r>
            <a:r>
              <a:rPr lang="en-US" baseline="30000" dirty="0"/>
              <a:t>1.2</a:t>
            </a:r>
            <a:r>
              <a:rPr lang="en-US" dirty="0"/>
              <a:t> is </a:t>
            </a:r>
            <a:r>
              <a:rPr lang="en-US" dirty="0" err="1"/>
              <a:t>polynomially</a:t>
            </a:r>
            <a:r>
              <a:rPr lang="en-US" dirty="0"/>
              <a:t> larger than 100n+6 by n</a:t>
            </a:r>
            <a:r>
              <a:rPr lang="el-GR" i="1" baseline="30000" dirty="0"/>
              <a:t>ϵ</a:t>
            </a:r>
            <a:r>
              <a:rPr lang="en-US" dirty="0"/>
              <a:t>, </a:t>
            </a:r>
            <a:r>
              <a:rPr lang="el-GR" i="1" dirty="0"/>
              <a:t>ϵ</a:t>
            </a:r>
            <a:r>
              <a:rPr lang="en-US" dirty="0"/>
              <a:t> = 0.2.</a:t>
            </a:r>
          </a:p>
          <a:p>
            <a:pPr marL="0" indent="0">
              <a:buFontTx/>
              <a:buNone/>
              <a:defRPr/>
            </a:pPr>
            <a:r>
              <a:rPr lang="en-US" dirty="0"/>
              <a:t> for any positive constant c, there exist n</a:t>
            </a:r>
            <a:r>
              <a:rPr lang="en-US" baseline="-25000" dirty="0"/>
              <a:t>0</a:t>
            </a:r>
            <a:r>
              <a:rPr lang="en-US" dirty="0"/>
              <a:t> such that ∀n ≥ n</a:t>
            </a:r>
            <a:r>
              <a:rPr lang="en-US" baseline="-25000" dirty="0"/>
              <a:t>0</a:t>
            </a:r>
            <a:r>
              <a:rPr lang="en-US" dirty="0"/>
              <a:t>, 100n + 6 ≤ c.n</a:t>
            </a:r>
            <a:r>
              <a:rPr lang="en-US" baseline="30000" dirty="0"/>
              <a:t>1.2</a:t>
            </a:r>
            <a:r>
              <a:rPr lang="en-US" dirty="0"/>
              <a:t> </a:t>
            </a:r>
          </a:p>
          <a:p>
            <a:pPr>
              <a:defRPr/>
            </a:pPr>
            <a:r>
              <a:rPr lang="en-US" dirty="0"/>
              <a:t>10n</a:t>
            </a:r>
            <a:r>
              <a:rPr lang="en-US" baseline="30000" dirty="0"/>
              <a:t>2</a:t>
            </a:r>
            <a:r>
              <a:rPr lang="en-US" dirty="0"/>
              <a:t> + 4n + 2 = o(n</a:t>
            </a:r>
            <a:r>
              <a:rPr lang="en-US" baseline="30000" dirty="0"/>
              <a:t>3</a:t>
            </a:r>
            <a:r>
              <a:rPr lang="en-US" dirty="0"/>
              <a:t>) Here n</a:t>
            </a:r>
            <a:r>
              <a:rPr lang="en-US" baseline="30000" dirty="0"/>
              <a:t>3</a:t>
            </a:r>
            <a:r>
              <a:rPr lang="en-US" dirty="0"/>
              <a:t> is </a:t>
            </a:r>
            <a:r>
              <a:rPr lang="en-US" dirty="0" err="1"/>
              <a:t>polynomially</a:t>
            </a:r>
            <a:r>
              <a:rPr lang="en-US" dirty="0"/>
              <a:t> larger than 10n</a:t>
            </a:r>
            <a:r>
              <a:rPr lang="en-US" baseline="30000" dirty="0"/>
              <a:t>2</a:t>
            </a:r>
            <a:r>
              <a:rPr lang="en-US" dirty="0"/>
              <a:t> + 4n + 2 by n</a:t>
            </a:r>
            <a:r>
              <a:rPr lang="el-GR" i="1" baseline="30000" dirty="0"/>
              <a:t>ϵ</a:t>
            </a:r>
            <a:r>
              <a:rPr lang="en-US" dirty="0"/>
              <a:t>,</a:t>
            </a:r>
            <a:r>
              <a:rPr lang="el-GR" i="1" dirty="0"/>
              <a:t> ϵ</a:t>
            </a:r>
            <a:r>
              <a:rPr lang="en-US" dirty="0"/>
              <a:t> =1. </a:t>
            </a:r>
          </a:p>
        </p:txBody>
      </p:sp>
      <p:sp>
        <p:nvSpPr>
          <p:cNvPr id="4" name="Slide Number Placeholder 3">
            <a:extLst>
              <a:ext uri="{FF2B5EF4-FFF2-40B4-BE49-F238E27FC236}">
                <a16:creationId xmlns:a16="http://schemas.microsoft.com/office/drawing/2014/main" id="{0D2A9FA5-826C-5D25-5F49-E67595057886}"/>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6D0442-012B-45EA-928C-69CC29573812}" type="slidenum">
              <a:rPr lang="en-US" altLang="en-US"/>
              <a:pPr eaLnBrk="1" hangingPunct="1"/>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38A792-9C8C-C3B9-4C74-999A10157192}"/>
              </a:ext>
            </a:extLst>
          </p:cNvPr>
          <p:cNvSpPr>
            <a:spLocks noGrp="1" noChangeArrowheads="1"/>
          </p:cNvSpPr>
          <p:nvPr>
            <p:ph type="title"/>
            <p:custDataLst>
              <p:tags r:id="rId1"/>
            </p:custDataLst>
          </p:nvPr>
        </p:nvSpPr>
        <p:spPr/>
        <p:txBody>
          <a:bodyPr/>
          <a:lstStyle/>
          <a:p>
            <a:pPr eaLnBrk="1" hangingPunct="1"/>
            <a:r>
              <a:rPr lang="en-US" altLang="en-US"/>
              <a:t>Terminology</a:t>
            </a:r>
          </a:p>
        </p:txBody>
      </p:sp>
      <p:sp>
        <p:nvSpPr>
          <p:cNvPr id="177155" name="Rectangle 3">
            <a:extLst>
              <a:ext uri="{FF2B5EF4-FFF2-40B4-BE49-F238E27FC236}">
                <a16:creationId xmlns:a16="http://schemas.microsoft.com/office/drawing/2014/main" id="{9D2C3EA2-6A1E-B9D8-522C-0EBDB1E52DBE}"/>
              </a:ext>
            </a:extLst>
          </p:cNvPr>
          <p:cNvSpPr>
            <a:spLocks noGrp="1" noChangeArrowheads="1"/>
          </p:cNvSpPr>
          <p:nvPr>
            <p:ph idx="1"/>
            <p:custDataLst>
              <p:tags r:id="rId2"/>
            </p:custDataLst>
          </p:nvPr>
        </p:nvSpPr>
        <p:spPr>
          <a:xfrm>
            <a:off x="685800" y="1828800"/>
            <a:ext cx="7772400" cy="38862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a:t>Abstract Data Type (ADT)</a:t>
            </a:r>
          </a:p>
          <a:p>
            <a:pPr lvl="1" eaLnBrk="1" fontAlgn="auto" hangingPunct="1">
              <a:lnSpc>
                <a:spcPct val="90000"/>
              </a:lnSpc>
              <a:spcAft>
                <a:spcPts val="0"/>
              </a:spcAft>
              <a:buFont typeface="Arial" pitchFamily="34" charset="0"/>
              <a:buChar char="–"/>
              <a:defRPr/>
            </a:pPr>
            <a:r>
              <a:rPr lang="en-US"/>
              <a:t>Mathematical description of an object with set of operations on the object.  Useful building block.</a:t>
            </a:r>
          </a:p>
          <a:p>
            <a:pPr eaLnBrk="1" fontAlgn="auto" hangingPunct="1">
              <a:lnSpc>
                <a:spcPct val="90000"/>
              </a:lnSpc>
              <a:spcAft>
                <a:spcPts val="0"/>
              </a:spcAft>
              <a:buFont typeface="Arial" pitchFamily="34" charset="0"/>
              <a:buChar char="•"/>
              <a:defRPr/>
            </a:pPr>
            <a:r>
              <a:rPr lang="en-US"/>
              <a:t>Algorithm</a:t>
            </a:r>
          </a:p>
          <a:p>
            <a:pPr lvl="1" eaLnBrk="1" fontAlgn="auto" hangingPunct="1">
              <a:lnSpc>
                <a:spcPct val="90000"/>
              </a:lnSpc>
              <a:spcAft>
                <a:spcPts val="0"/>
              </a:spcAft>
              <a:buFont typeface="Arial" pitchFamily="34" charset="0"/>
              <a:buChar char="–"/>
              <a:defRPr/>
            </a:pPr>
            <a:r>
              <a:rPr lang="en-US"/>
              <a:t>A high level, language independent, description of a step-by-step process</a:t>
            </a:r>
          </a:p>
          <a:p>
            <a:pPr eaLnBrk="1" fontAlgn="auto" hangingPunct="1">
              <a:lnSpc>
                <a:spcPct val="90000"/>
              </a:lnSpc>
              <a:spcAft>
                <a:spcPts val="0"/>
              </a:spcAft>
              <a:buFont typeface="Arial" pitchFamily="34" charset="0"/>
              <a:buChar char="•"/>
              <a:defRPr/>
            </a:pPr>
            <a:r>
              <a:rPr lang="en-US"/>
              <a:t>Data structure</a:t>
            </a:r>
          </a:p>
          <a:p>
            <a:pPr lvl="1" eaLnBrk="1" fontAlgn="auto" hangingPunct="1">
              <a:lnSpc>
                <a:spcPct val="90000"/>
              </a:lnSpc>
              <a:spcAft>
                <a:spcPts val="0"/>
              </a:spcAft>
              <a:buFont typeface="Arial" pitchFamily="34" charset="0"/>
              <a:buChar char="–"/>
              <a:defRPr/>
            </a:pPr>
            <a:r>
              <a:rPr lang="en-US"/>
              <a:t>A specific family of algorithms for implementing an abstract data type.</a:t>
            </a:r>
          </a:p>
          <a:p>
            <a:pPr eaLnBrk="1" fontAlgn="auto" hangingPunct="1">
              <a:lnSpc>
                <a:spcPct val="90000"/>
              </a:lnSpc>
              <a:spcAft>
                <a:spcPts val="0"/>
              </a:spcAft>
              <a:buFont typeface="Arial" pitchFamily="34" charset="0"/>
              <a:buChar char="•"/>
              <a:defRPr/>
            </a:pPr>
            <a:r>
              <a:rPr lang="en-US"/>
              <a:t>Implementation of data structure</a:t>
            </a:r>
          </a:p>
          <a:p>
            <a:pPr lvl="1" eaLnBrk="1" fontAlgn="auto" hangingPunct="1">
              <a:lnSpc>
                <a:spcPct val="90000"/>
              </a:lnSpc>
              <a:spcAft>
                <a:spcPts val="0"/>
              </a:spcAft>
              <a:buFont typeface="Arial" pitchFamily="34" charset="0"/>
              <a:buChar char="–"/>
              <a:defRPr/>
            </a:pPr>
            <a:r>
              <a:rPr lang="en-US"/>
              <a:t>A specific implementation in a specific language</a:t>
            </a:r>
          </a:p>
        </p:txBody>
      </p:sp>
      <p:sp>
        <p:nvSpPr>
          <p:cNvPr id="7" name="Slide Number Placeholder 6">
            <a:extLst>
              <a:ext uri="{FF2B5EF4-FFF2-40B4-BE49-F238E27FC236}">
                <a16:creationId xmlns:a16="http://schemas.microsoft.com/office/drawing/2014/main" id="{611C216C-3978-8008-786E-6DA90C0D471C}"/>
              </a:ext>
            </a:extLst>
          </p:cNvPr>
          <p:cNvSpPr>
            <a:spLocks noGrp="1"/>
          </p:cNvSpPr>
          <p:nvPr>
            <p:ph type="sldNum" sz="quarter" idx="11"/>
          </p:nvPr>
        </p:nvSpPr>
        <p:spPr>
          <a:xfrm>
            <a:off x="6553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05DA15-4C55-49B4-B89D-F6C865826517}" type="slidenum">
              <a:rPr lang="en-US" altLang="en-US"/>
              <a:pPr eaLnBrk="1" hangingPunct="1"/>
              <a:t>8</a:t>
            </a:fld>
            <a:endParaRPr lang="en-US" altLang="en-US"/>
          </a:p>
        </p:txBody>
      </p:sp>
      <p:sp>
        <p:nvSpPr>
          <p:cNvPr id="8" name="Footer Placeholder 7">
            <a:extLst>
              <a:ext uri="{FF2B5EF4-FFF2-40B4-BE49-F238E27FC236}">
                <a16:creationId xmlns:a16="http://schemas.microsoft.com/office/drawing/2014/main" id="{BBC52754-1AD2-56EE-1B42-24A55FC06CB1}"/>
              </a:ext>
            </a:extLst>
          </p:cNvPr>
          <p:cNvSpPr>
            <a:spLocks noGrp="1"/>
          </p:cNvSpPr>
          <p:nvPr>
            <p:ph type="ftr" sz="quarter" idx="4294967295"/>
          </p:nvPr>
        </p:nvSpPr>
        <p:spPr bwMode="auto">
          <a:xfrm>
            <a:off x="6553200" y="6397625"/>
            <a:ext cx="2133600" cy="323850"/>
          </a:xfrm>
          <a:prstGeom prst="rect">
            <a:avLst/>
          </a:prstGeom>
          <a:ln>
            <a:miter lim="800000"/>
            <a:headEnd/>
            <a:tailEnd/>
          </a:ln>
        </p:spPr>
        <p:txBody>
          <a:bodyPr/>
          <a:lstStyle/>
          <a:p>
            <a:pPr algn="r">
              <a:defRPr/>
            </a:pPr>
            <a:r>
              <a:rPr lang="en-US" sz="1400">
                <a:latin typeface="Arial" charset="0"/>
                <a:cs typeface="+mn-cs"/>
              </a:rPr>
              <a:t>Data Structures - Introduction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E8D2CC22-98AE-8FA1-CCBD-47AB895551E1}"/>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DE8C8154-4399-4EB3-3310-775B9001DE09}"/>
              </a:ext>
            </a:extLst>
          </p:cNvPr>
          <p:cNvSpPr>
            <a:spLocks noGrp="1"/>
          </p:cNvSpPr>
          <p:nvPr>
            <p:ph idx="1"/>
          </p:nvPr>
        </p:nvSpPr>
        <p:spPr/>
        <p:txBody>
          <a:bodyPr/>
          <a:lstStyle/>
          <a:p>
            <a:pPr>
              <a:defRPr/>
            </a:pPr>
            <a:r>
              <a:rPr lang="en-US" dirty="0"/>
              <a:t>6.2</a:t>
            </a:r>
            <a:r>
              <a:rPr lang="en-US" baseline="30000" dirty="0"/>
              <a:t>n</a:t>
            </a:r>
            <a:r>
              <a:rPr lang="en-US" dirty="0"/>
              <a:t> + n</a:t>
            </a:r>
            <a:r>
              <a:rPr lang="en-US" baseline="30000" dirty="0"/>
              <a:t>2</a:t>
            </a:r>
            <a:r>
              <a:rPr lang="en-US" dirty="0"/>
              <a:t> = o(3</a:t>
            </a:r>
            <a:r>
              <a:rPr lang="en-US" baseline="30000" dirty="0"/>
              <a:t>n</a:t>
            </a:r>
            <a:r>
              <a:rPr lang="en-US" dirty="0"/>
              <a:t>) </a:t>
            </a:r>
          </a:p>
          <a:p>
            <a:pPr marL="0" indent="0">
              <a:buFontTx/>
              <a:buNone/>
              <a:defRPr/>
            </a:pPr>
            <a:r>
              <a:rPr lang="en-US" dirty="0"/>
              <a:t>For any c &gt; 0, 2</a:t>
            </a:r>
            <a:r>
              <a:rPr lang="en-US" baseline="30000" dirty="0"/>
              <a:t>n</a:t>
            </a:r>
            <a:r>
              <a:rPr lang="en-US" dirty="0"/>
              <a:t> ≤ c.3</a:t>
            </a:r>
            <a:r>
              <a:rPr lang="en-US" baseline="30000" dirty="0"/>
              <a:t>n</a:t>
            </a:r>
            <a:r>
              <a:rPr lang="en-US" dirty="0"/>
              <a:t>. </a:t>
            </a:r>
          </a:p>
          <a:p>
            <a:pPr>
              <a:defRPr/>
            </a:pPr>
            <a:r>
              <a:rPr lang="en-US" dirty="0"/>
              <a:t>3n + 3 = o(n</a:t>
            </a:r>
            <a:r>
              <a:rPr lang="en-US" baseline="30000" dirty="0"/>
              <a:t>1.00001</a:t>
            </a:r>
            <a:r>
              <a:rPr lang="en-US" dirty="0"/>
              <a:t>) Here n</a:t>
            </a:r>
            <a:r>
              <a:rPr lang="en-US" baseline="30000" dirty="0"/>
              <a:t>1.00001</a:t>
            </a:r>
            <a:r>
              <a:rPr lang="en-US" dirty="0"/>
              <a:t> is </a:t>
            </a:r>
            <a:r>
              <a:rPr lang="en-US" dirty="0" err="1"/>
              <a:t>polynomially</a:t>
            </a:r>
            <a:r>
              <a:rPr lang="en-US" dirty="0"/>
              <a:t> larger than 3n + 3 by n</a:t>
            </a:r>
            <a:r>
              <a:rPr lang="el-GR" i="1" baseline="30000" dirty="0"/>
              <a:t>ϵ</a:t>
            </a:r>
            <a:r>
              <a:rPr lang="en-US" dirty="0"/>
              <a:t>, </a:t>
            </a:r>
            <a:r>
              <a:rPr lang="el-GR" i="1" dirty="0"/>
              <a:t>ϵ</a:t>
            </a:r>
            <a:r>
              <a:rPr lang="en-US" dirty="0"/>
              <a:t> = 0.00001 </a:t>
            </a:r>
          </a:p>
          <a:p>
            <a:pPr>
              <a:defRPr/>
            </a:pPr>
            <a:r>
              <a:rPr lang="en-US" dirty="0"/>
              <a:t>n</a:t>
            </a:r>
            <a:r>
              <a:rPr lang="en-US" baseline="30000" dirty="0"/>
              <a:t>3</a:t>
            </a:r>
            <a:r>
              <a:rPr lang="en-US" dirty="0"/>
              <a:t> + n + 5 = o(n</a:t>
            </a:r>
            <a:r>
              <a:rPr lang="en-US" baseline="30000" dirty="0"/>
              <a:t>3.1</a:t>
            </a:r>
            <a:r>
              <a:rPr lang="en-US" dirty="0"/>
              <a:t>) Here n</a:t>
            </a:r>
            <a:r>
              <a:rPr lang="en-US" baseline="30000" dirty="0"/>
              <a:t>3.1</a:t>
            </a:r>
            <a:r>
              <a:rPr lang="en-US" dirty="0"/>
              <a:t> is </a:t>
            </a:r>
            <a:r>
              <a:rPr lang="en-US" dirty="0" err="1"/>
              <a:t>polynomially</a:t>
            </a:r>
            <a:r>
              <a:rPr lang="en-US" dirty="0"/>
              <a:t> larger than n</a:t>
            </a:r>
            <a:r>
              <a:rPr lang="en-US" baseline="30000" dirty="0"/>
              <a:t>3</a:t>
            </a:r>
            <a:r>
              <a:rPr lang="en-US" dirty="0"/>
              <a:t> + n + 5 by n</a:t>
            </a:r>
            <a:r>
              <a:rPr lang="el-GR" i="1" baseline="30000" dirty="0"/>
              <a:t>ϵ</a:t>
            </a:r>
            <a:r>
              <a:rPr lang="en-US" dirty="0"/>
              <a:t>, </a:t>
            </a:r>
            <a:r>
              <a:rPr lang="el-GR" i="1" dirty="0"/>
              <a:t>ϵ</a:t>
            </a:r>
            <a:r>
              <a:rPr lang="en-US" i="1" dirty="0"/>
              <a:t> </a:t>
            </a:r>
            <a:r>
              <a:rPr lang="en-US" dirty="0"/>
              <a:t>= 0.1</a:t>
            </a:r>
          </a:p>
          <a:p>
            <a:pPr>
              <a:defRPr/>
            </a:pPr>
            <a:endParaRPr lang="en-US" dirty="0"/>
          </a:p>
        </p:txBody>
      </p:sp>
      <p:sp>
        <p:nvSpPr>
          <p:cNvPr id="4" name="Slide Number Placeholder 3">
            <a:extLst>
              <a:ext uri="{FF2B5EF4-FFF2-40B4-BE49-F238E27FC236}">
                <a16:creationId xmlns:a16="http://schemas.microsoft.com/office/drawing/2014/main" id="{08EF6B1A-0395-D9FB-2453-5682A12EE8CF}"/>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B1B4CF-4F5D-498D-B047-9DF54C8D9CA9}" type="slidenum">
              <a:rPr lang="en-US" altLang="en-US"/>
              <a:pPr eaLnBrk="1" hangingPunct="1"/>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71C5E9C3-2A59-5C27-3012-ADCB28A47AEA}"/>
              </a:ext>
            </a:extLst>
          </p:cNvPr>
          <p:cNvSpPr>
            <a:spLocks noGrp="1"/>
          </p:cNvSpPr>
          <p:nvPr>
            <p:ph type="title"/>
          </p:nvPr>
        </p:nvSpPr>
        <p:spPr/>
        <p:txBody>
          <a:bodyPr/>
          <a:lstStyle/>
          <a:p>
            <a:r>
              <a:rPr lang="en-US" altLang="en-US"/>
              <a:t>ω-notation</a:t>
            </a:r>
          </a:p>
        </p:txBody>
      </p:sp>
      <p:sp>
        <p:nvSpPr>
          <p:cNvPr id="84995" name="Content Placeholder 2">
            <a:extLst>
              <a:ext uri="{FF2B5EF4-FFF2-40B4-BE49-F238E27FC236}">
                <a16:creationId xmlns:a16="http://schemas.microsoft.com/office/drawing/2014/main" id="{B11933D2-3C7A-6C63-9EC9-D1C247B73DC6}"/>
              </a:ext>
            </a:extLst>
          </p:cNvPr>
          <p:cNvSpPr>
            <a:spLocks noGrp="1"/>
          </p:cNvSpPr>
          <p:nvPr>
            <p:ph idx="1"/>
          </p:nvPr>
        </p:nvSpPr>
        <p:spPr/>
        <p:txBody>
          <a:bodyPr/>
          <a:lstStyle/>
          <a:p>
            <a:r>
              <a:rPr lang="en-US" altLang="en-US"/>
              <a:t>We use ω-notation to denote a lower bound that is not asymptotically tight. </a:t>
            </a:r>
          </a:p>
          <a:p>
            <a:r>
              <a:rPr lang="en-US" altLang="en-US"/>
              <a:t>Definition: ω(g(n)) (little-omega) as f(n) = ω(g(n)) if for any positive constant c &gt; 0, there exists a positive constant n</a:t>
            </a:r>
            <a:r>
              <a:rPr lang="en-US" altLang="en-US" baseline="-25000"/>
              <a:t>0 </a:t>
            </a:r>
            <a:r>
              <a:rPr lang="en-US" altLang="en-US"/>
              <a:t>&gt; 0 such that 0 ≤ c.g(n) &lt; f(n) for all n ≥ n</a:t>
            </a:r>
            <a:r>
              <a:rPr lang="en-US" altLang="en-US" baseline="-25000"/>
              <a:t>0</a:t>
            </a:r>
            <a:r>
              <a:rPr lang="en-US" altLang="en-US"/>
              <a:t>. </a:t>
            </a:r>
          </a:p>
          <a:p>
            <a:r>
              <a:rPr lang="en-US" altLang="en-US"/>
              <a:t>Example, </a:t>
            </a:r>
          </a:p>
          <a:p>
            <a:r>
              <a:rPr lang="en-US" altLang="en-US"/>
              <a:t>n</a:t>
            </a:r>
            <a:r>
              <a:rPr lang="en-US" altLang="en-US" baseline="30000"/>
              <a:t>2</a:t>
            </a:r>
            <a:r>
              <a:rPr lang="en-US" altLang="en-US"/>
              <a:t> = ω(n) but n</a:t>
            </a:r>
            <a:r>
              <a:rPr lang="en-US" altLang="en-US" baseline="30000"/>
              <a:t>2</a:t>
            </a:r>
            <a:r>
              <a:rPr lang="en-US" altLang="en-US"/>
              <a:t> != ω(n</a:t>
            </a:r>
            <a:r>
              <a:rPr lang="en-US" altLang="en-US" baseline="30000"/>
              <a:t>2</a:t>
            </a:r>
            <a:r>
              <a:rPr lang="en-US" altLang="en-US"/>
              <a:t>)</a:t>
            </a:r>
          </a:p>
          <a:p>
            <a:r>
              <a:rPr lang="en-US" altLang="en-US"/>
              <a:t>3n + 2 = ω(log(n)) </a:t>
            </a:r>
          </a:p>
          <a:p>
            <a:r>
              <a:rPr lang="en-US" altLang="en-US"/>
              <a:t>10n</a:t>
            </a:r>
            <a:r>
              <a:rPr lang="en-US" altLang="en-US" baseline="30000"/>
              <a:t>3</a:t>
            </a:r>
            <a:r>
              <a:rPr lang="en-US" altLang="en-US"/>
              <a:t> + 4n + 2 = ω(n</a:t>
            </a:r>
            <a:r>
              <a:rPr lang="en-US" altLang="en-US" baseline="30000"/>
              <a:t>2</a:t>
            </a:r>
            <a:r>
              <a:rPr lang="en-US" altLang="en-US"/>
              <a:t>) </a:t>
            </a:r>
          </a:p>
          <a:p>
            <a:endParaRPr lang="en-US" altLang="en-US"/>
          </a:p>
        </p:txBody>
      </p:sp>
      <p:sp>
        <p:nvSpPr>
          <p:cNvPr id="4" name="Slide Number Placeholder 3">
            <a:extLst>
              <a:ext uri="{FF2B5EF4-FFF2-40B4-BE49-F238E27FC236}">
                <a16:creationId xmlns:a16="http://schemas.microsoft.com/office/drawing/2014/main" id="{719AC0B6-E3CB-A831-D903-3F625BA6F831}"/>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046652-02C7-4D79-86E6-74B4EF0C1889}" type="slidenum">
              <a:rPr lang="en-US" altLang="en-US"/>
              <a:pPr eaLnBrk="1" hangingPunct="1"/>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6938724-5989-982F-514C-13F8739EF9C0}"/>
              </a:ext>
            </a:extLst>
          </p:cNvPr>
          <p:cNvSpPr>
            <a:spLocks noGrp="1"/>
          </p:cNvSpPr>
          <p:nvPr>
            <p:ph type="title"/>
          </p:nvPr>
        </p:nvSpPr>
        <p:spPr/>
        <p:txBody>
          <a:bodyPr/>
          <a:lstStyle/>
          <a:p>
            <a:endParaRPr lang="en-US" altLang="en-US"/>
          </a:p>
        </p:txBody>
      </p:sp>
      <p:sp>
        <p:nvSpPr>
          <p:cNvPr id="86019" name="Content Placeholder 2">
            <a:extLst>
              <a:ext uri="{FF2B5EF4-FFF2-40B4-BE49-F238E27FC236}">
                <a16:creationId xmlns:a16="http://schemas.microsoft.com/office/drawing/2014/main" id="{11769273-B902-766D-A9EB-C622E15EE7A5}"/>
              </a:ext>
            </a:extLst>
          </p:cNvPr>
          <p:cNvSpPr>
            <a:spLocks noGrp="1"/>
          </p:cNvSpPr>
          <p:nvPr>
            <p:ph idx="1"/>
          </p:nvPr>
        </p:nvSpPr>
        <p:spPr/>
        <p:txBody>
          <a:bodyPr/>
          <a:lstStyle/>
          <a:p>
            <a:r>
              <a:rPr lang="en-US" altLang="en-US"/>
              <a:t>5n</a:t>
            </a:r>
            <a:r>
              <a:rPr lang="en-US" altLang="en-US" baseline="30000"/>
              <a:t>6</a:t>
            </a:r>
            <a:r>
              <a:rPr lang="en-US" altLang="en-US"/>
              <a:t> + 7n + 9 = ω(n</a:t>
            </a:r>
            <a:r>
              <a:rPr lang="en-US" altLang="en-US" baseline="30000"/>
              <a:t>3</a:t>
            </a:r>
            <a:r>
              <a:rPr lang="en-US" altLang="en-US"/>
              <a:t>) </a:t>
            </a:r>
          </a:p>
          <a:p>
            <a:r>
              <a:rPr lang="en-US" altLang="en-US"/>
              <a:t>2n</a:t>
            </a:r>
            <a:r>
              <a:rPr lang="en-US" altLang="en-US" baseline="30000"/>
              <a:t>2</a:t>
            </a:r>
            <a:r>
              <a:rPr lang="en-US" altLang="en-US"/>
              <a:t> + n log n + 1 = ω(n</a:t>
            </a:r>
            <a:r>
              <a:rPr lang="en-US" altLang="en-US" baseline="30000"/>
              <a:t>1.9999999</a:t>
            </a:r>
            <a:r>
              <a:rPr lang="en-US" altLang="en-US"/>
              <a:t>) </a:t>
            </a:r>
          </a:p>
          <a:p>
            <a:r>
              <a:rPr lang="en-US" altLang="en-US"/>
              <a:t>15 × 3</a:t>
            </a:r>
            <a:r>
              <a:rPr lang="en-US" altLang="en-US" baseline="30000"/>
              <a:t>n</a:t>
            </a:r>
            <a:r>
              <a:rPr lang="en-US" altLang="en-US"/>
              <a:t> + n</a:t>
            </a:r>
            <a:r>
              <a:rPr lang="en-US" altLang="en-US" baseline="30000"/>
              <a:t>2</a:t>
            </a:r>
            <a:r>
              <a:rPr lang="en-US" altLang="en-US"/>
              <a:t> = ω(2</a:t>
            </a:r>
            <a:r>
              <a:rPr lang="en-US" altLang="en-US" baseline="30000"/>
              <a:t>n</a:t>
            </a:r>
            <a:r>
              <a:rPr lang="en-US" altLang="en-US"/>
              <a:t>) = ω(n</a:t>
            </a:r>
            <a:r>
              <a:rPr lang="en-US" altLang="en-US" baseline="30000"/>
              <a:t>2</a:t>
            </a:r>
            <a:r>
              <a:rPr lang="en-US" altLang="en-US"/>
              <a:t>) = ω(n) = ω(1)</a:t>
            </a:r>
          </a:p>
        </p:txBody>
      </p:sp>
      <p:sp>
        <p:nvSpPr>
          <p:cNvPr id="4" name="Slide Number Placeholder 3">
            <a:extLst>
              <a:ext uri="{FF2B5EF4-FFF2-40B4-BE49-F238E27FC236}">
                <a16:creationId xmlns:a16="http://schemas.microsoft.com/office/drawing/2014/main" id="{C83C719A-2D52-EB6F-001A-AB6F36F965A5}"/>
              </a:ext>
            </a:extLst>
          </p:cNvPr>
          <p:cNvSpPr>
            <a:spLocks noGrp="1"/>
          </p:cNvSpPr>
          <p:nvPr>
            <p:ph type="sldNum"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597658-9834-42F4-A90D-64BDD02A0CED}" type="slidenum">
              <a:rPr lang="en-US" altLang="en-US"/>
              <a:pPr eaLnBrk="1" hangingPunct="1"/>
              <a:t>82</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04B55E7-B022-4E63-8BB6-EB77E641038C}"/>
              </a:ext>
            </a:extLst>
          </p:cNvPr>
          <p:cNvSpPr>
            <a:spLocks noGrp="1" noChangeArrowheads="1"/>
          </p:cNvSpPr>
          <p:nvPr>
            <p:ph type="title"/>
            <p:custDataLst>
              <p:tags r:id="rId1"/>
            </p:custDataLst>
          </p:nvPr>
        </p:nvSpPr>
        <p:spPr/>
        <p:txBody>
          <a:bodyPr/>
          <a:lstStyle/>
          <a:p>
            <a:pPr eaLnBrk="1" hangingPunct="1"/>
            <a:r>
              <a:rPr lang="en-US" altLang="en-US"/>
              <a:t>Terminology examples</a:t>
            </a:r>
          </a:p>
        </p:txBody>
      </p:sp>
      <p:sp>
        <p:nvSpPr>
          <p:cNvPr id="11267" name="Rectangle 3">
            <a:extLst>
              <a:ext uri="{FF2B5EF4-FFF2-40B4-BE49-F238E27FC236}">
                <a16:creationId xmlns:a16="http://schemas.microsoft.com/office/drawing/2014/main" id="{A49F227F-6AA1-0F9D-81AE-B0110D7562B1}"/>
              </a:ext>
            </a:extLst>
          </p:cNvPr>
          <p:cNvSpPr>
            <a:spLocks noGrp="1" noChangeArrowheads="1"/>
          </p:cNvSpPr>
          <p:nvPr>
            <p:ph idx="1"/>
            <p:custDataLst>
              <p:tags r:id="rId2"/>
            </p:custDataLst>
          </p:nvPr>
        </p:nvSpPr>
        <p:spPr/>
        <p:txBody>
          <a:bodyPr/>
          <a:lstStyle/>
          <a:p>
            <a:pPr eaLnBrk="1" hangingPunct="1"/>
            <a:r>
              <a:rPr lang="en-US" altLang="en-US"/>
              <a:t>A</a:t>
            </a:r>
            <a:r>
              <a:rPr lang="en-US" altLang="en-US" i="1"/>
              <a:t> </a:t>
            </a:r>
            <a:r>
              <a:rPr lang="en-US" altLang="en-US"/>
              <a:t>stack is an </a:t>
            </a:r>
            <a:r>
              <a:rPr lang="en-US" altLang="en-US" i="1"/>
              <a:t>abstract data type </a:t>
            </a:r>
            <a:r>
              <a:rPr lang="en-US" altLang="en-US"/>
              <a:t> supporting push, pop and isEmpty operations</a:t>
            </a:r>
            <a:endParaRPr lang="en-US" altLang="en-US" i="1"/>
          </a:p>
          <a:p>
            <a:pPr eaLnBrk="1" hangingPunct="1"/>
            <a:r>
              <a:rPr lang="en-US" altLang="en-US"/>
              <a:t>A stack </a:t>
            </a:r>
            <a:r>
              <a:rPr lang="en-US" altLang="en-US" i="1"/>
              <a:t>data structure</a:t>
            </a:r>
            <a:r>
              <a:rPr lang="en-US" altLang="en-US"/>
              <a:t> could use an array, a linked list, or anything that can hold data</a:t>
            </a:r>
          </a:p>
          <a:p>
            <a:pPr eaLnBrk="1" hangingPunct="1"/>
            <a:r>
              <a:rPr lang="en-US" altLang="en-US"/>
              <a:t>One stack </a:t>
            </a:r>
            <a:r>
              <a:rPr lang="en-US" altLang="en-US" i="1"/>
              <a:t>implementation</a:t>
            </a:r>
            <a:r>
              <a:rPr lang="en-US" altLang="en-US"/>
              <a:t> is java.util.Stack; another is java.util.LinkedList</a:t>
            </a:r>
            <a:endParaRPr lang="en-US" altLang="en-US" i="1"/>
          </a:p>
          <a:p>
            <a:pPr eaLnBrk="1" hangingPunct="1"/>
            <a:endParaRPr lang="en-US" altLang="en-US" i="1"/>
          </a:p>
        </p:txBody>
      </p:sp>
      <p:sp>
        <p:nvSpPr>
          <p:cNvPr id="7" name="Slide Number Placeholder 6">
            <a:extLst>
              <a:ext uri="{FF2B5EF4-FFF2-40B4-BE49-F238E27FC236}">
                <a16:creationId xmlns:a16="http://schemas.microsoft.com/office/drawing/2014/main" id="{B7F16372-59BF-815B-18B6-D6E250AD026B}"/>
              </a:ext>
            </a:extLst>
          </p:cNvPr>
          <p:cNvSpPr>
            <a:spLocks noGrp="1"/>
          </p:cNvSpPr>
          <p:nvPr>
            <p:ph type="sldNum" sz="quarter" idx="11"/>
          </p:nvPr>
        </p:nvSpPr>
        <p:spPr>
          <a:xfrm>
            <a:off x="6553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94918C-C8E1-4FEA-B266-5F3853EDFFB7}" type="slidenum">
              <a:rPr lang="en-US" altLang="en-US"/>
              <a:pPr eaLnBrk="1" hangingPunct="1"/>
              <a:t>9</a:t>
            </a:fld>
            <a:endParaRPr lang="en-US" altLang="en-US"/>
          </a:p>
        </p:txBody>
      </p:sp>
      <p:sp>
        <p:nvSpPr>
          <p:cNvPr id="8" name="Footer Placeholder 7">
            <a:extLst>
              <a:ext uri="{FF2B5EF4-FFF2-40B4-BE49-F238E27FC236}">
                <a16:creationId xmlns:a16="http://schemas.microsoft.com/office/drawing/2014/main" id="{5B964E03-F739-A8F9-61DB-CD7DB879DD88}"/>
              </a:ext>
            </a:extLst>
          </p:cNvPr>
          <p:cNvSpPr>
            <a:spLocks noGrp="1"/>
          </p:cNvSpPr>
          <p:nvPr>
            <p:ph type="ftr" sz="quarter" idx="4294967295"/>
          </p:nvPr>
        </p:nvSpPr>
        <p:spPr bwMode="auto">
          <a:xfrm>
            <a:off x="6553200" y="6397625"/>
            <a:ext cx="2133600" cy="323850"/>
          </a:xfrm>
          <a:prstGeom prst="rect">
            <a:avLst/>
          </a:prstGeom>
          <a:ln>
            <a:miter lim="800000"/>
            <a:headEnd/>
            <a:tailEnd/>
          </a:ln>
        </p:spPr>
        <p:txBody>
          <a:bodyPr/>
          <a:lstStyle/>
          <a:p>
            <a:pPr algn="r">
              <a:defRPr/>
            </a:pPr>
            <a:r>
              <a:rPr lang="en-US" sz="1400">
                <a:latin typeface="Arial" charset="0"/>
                <a:cs typeface="+mn-cs"/>
              </a:rPr>
              <a:t>Data Structures - Introduction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d45e3d2-0df7-4eff-9a14-e585899f4ac0">
      <UserInfo>
        <DisplayName>Ch V Snehitha</DisplayName>
        <AccountId>111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613F7C-724E-4023-AD9A-061AC054E156}">
  <ds:schemaRefs>
    <ds:schemaRef ds:uri="http://schemas.microsoft.com/sharepoint/v3/contenttype/forms"/>
  </ds:schemaRefs>
</ds:datastoreItem>
</file>

<file path=customXml/itemProps2.xml><?xml version="1.0" encoding="utf-8"?>
<ds:datastoreItem xmlns:ds="http://schemas.openxmlformats.org/officeDocument/2006/customXml" ds:itemID="{6A027039-A25A-41FC-A883-6F60F09A9817}">
  <ds:schemaRefs>
    <ds:schemaRef ds:uri="http://schemas.microsoft.com/office/2006/metadata/properties"/>
    <ds:schemaRef ds:uri="http://schemas.microsoft.com/office/infopath/2007/PartnerControls"/>
    <ds:schemaRef ds:uri="ed45e3d2-0df7-4eff-9a14-e585899f4ac0"/>
  </ds:schemaRefs>
</ds:datastoreItem>
</file>

<file path=customXml/itemProps3.xml><?xml version="1.0" encoding="utf-8"?>
<ds:datastoreItem xmlns:ds="http://schemas.openxmlformats.org/officeDocument/2006/customXml" ds:itemID="{C2741D33-A840-4BCD-AEFB-AC9260EFB42F}"/>
</file>

<file path=docProps/app.xml><?xml version="1.0" encoding="utf-8"?>
<Properties xmlns="http://schemas.openxmlformats.org/officeDocument/2006/extended-properties" xmlns:vt="http://schemas.openxmlformats.org/officeDocument/2006/docPropsVTypes">
  <TotalTime>46281</TotalTime>
  <Words>2664</Words>
  <Application>Microsoft Office PowerPoint</Application>
  <PresentationFormat>On-screen Show (4:3)</PresentationFormat>
  <Paragraphs>635</Paragraphs>
  <Slides>82</Slides>
  <Notes>2</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Default Design</vt:lpstr>
      <vt:lpstr>Module:1 Algorithm Analysis </vt:lpstr>
      <vt:lpstr>PowerPoint Presentation</vt:lpstr>
      <vt:lpstr>PowerPoint Presentation</vt:lpstr>
      <vt:lpstr>Data Structures</vt:lpstr>
      <vt:lpstr>Classification of Data Structures</vt:lpstr>
      <vt:lpstr>Linear Data Structures</vt:lpstr>
      <vt:lpstr>Non-Linear Data Structures</vt:lpstr>
      <vt:lpstr>Terminology</vt:lpstr>
      <vt:lpstr>Terminology examples</vt:lpstr>
      <vt:lpstr>Algorithm</vt:lpstr>
      <vt:lpstr>Problem Solving</vt:lpstr>
      <vt:lpstr>Problem Solving</vt:lpstr>
      <vt:lpstr>Problem Solving</vt:lpstr>
      <vt:lpstr>PowerPoint Presentation</vt:lpstr>
      <vt:lpstr>PowerPoint Presentation</vt:lpstr>
      <vt:lpstr>PowerPoint Presentation</vt:lpstr>
      <vt:lpstr>Algorithm Analysis</vt:lpstr>
      <vt:lpstr>PowerPoint Presentation</vt:lpstr>
      <vt:lpstr>Space Complexity</vt:lpstr>
      <vt:lpstr>Instruction space</vt:lpstr>
      <vt:lpstr>Data space</vt:lpstr>
      <vt:lpstr>Run Time</vt:lpstr>
      <vt:lpstr>Analysis of algorithms</vt:lpstr>
      <vt:lpstr>Example for Iterative Algorithm</vt:lpstr>
      <vt:lpstr>Time complexity</vt:lpstr>
      <vt:lpstr>PowerPoint Presentation</vt:lpstr>
      <vt:lpstr>Analysis of algorithms</vt:lpstr>
      <vt:lpstr>The Execution Time of Algorithms</vt:lpstr>
      <vt:lpstr>Swapping</vt:lpstr>
      <vt:lpstr>The Execution Time of Algorithms (cont.)</vt:lpstr>
      <vt:lpstr>The Execution Time of Algorithms (cont.)</vt:lpstr>
      <vt:lpstr>The Execution Time of Algorithms (cont.)</vt:lpstr>
      <vt:lpstr>Example for Iterative Algorithm</vt:lpstr>
      <vt:lpstr>The Execution Time of Algorithms (cont.)</vt:lpstr>
      <vt:lpstr>The Execution Time of Algorithms (cont.)</vt:lpstr>
      <vt:lpstr>Common time complexities</vt:lpstr>
      <vt:lpstr>General Rules </vt:lpstr>
      <vt:lpstr>General Rules </vt:lpstr>
      <vt:lpstr>General Rules </vt:lpstr>
      <vt:lpstr>General Rules </vt:lpstr>
      <vt:lpstr>General Rules </vt:lpstr>
      <vt:lpstr>PowerPoint Presentation</vt:lpstr>
      <vt:lpstr>PowerPoint Presentation</vt:lpstr>
      <vt:lpstr>General Rules </vt:lpstr>
      <vt:lpstr>General Rules </vt:lpstr>
      <vt:lpstr>Time Complexity</vt:lpstr>
      <vt:lpstr>PowerPoint Presentation</vt:lpstr>
      <vt:lpstr>Time Complexity</vt:lpstr>
      <vt:lpstr>Order of Growth</vt:lpstr>
      <vt:lpstr>Asymptotic upper bounds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Big-O notation (Cont.,)</vt:lpstr>
      <vt:lpstr> Asymptotic lower bounds</vt:lpstr>
      <vt:lpstr>PowerPoint Presentation</vt:lpstr>
      <vt:lpstr>PowerPoint Presentation</vt:lpstr>
      <vt:lpstr>PowerPoint Presentation</vt:lpstr>
      <vt:lpstr>Tight Bound</vt:lpstr>
      <vt:lpstr>PowerPoint Presentation</vt:lpstr>
      <vt:lpstr>PowerPoint Presentation</vt:lpstr>
      <vt:lpstr>PowerPoint Presentation</vt:lpstr>
      <vt:lpstr>Examples: Big-oh</vt:lpstr>
      <vt:lpstr>Examples: Omega notation</vt:lpstr>
      <vt:lpstr>PowerPoint Presentation</vt:lpstr>
      <vt:lpstr>PowerPoint Presentation</vt:lpstr>
      <vt:lpstr>Time Complexities </vt:lpstr>
      <vt:lpstr>PowerPoint Presentation</vt:lpstr>
      <vt:lpstr>PowerPoint Presentation</vt:lpstr>
      <vt:lpstr>PowerPoint Presentation</vt:lpstr>
      <vt:lpstr>PowerPoint Presentation</vt:lpstr>
      <vt:lpstr>o-notation</vt:lpstr>
      <vt:lpstr>PowerPoint Presentation</vt:lpstr>
      <vt:lpstr>PowerPoint Presentation</vt:lpstr>
      <vt:lpstr>ω-notation</vt:lpstr>
      <vt:lpstr>PowerPoint Presentation</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Monica Nicolescu</dc:creator>
  <cp:lastModifiedBy>Windows User</cp:lastModifiedBy>
  <cp:revision>785</cp:revision>
  <dcterms:created xsi:type="dcterms:W3CDTF">2003-07-26T00:47:08Z</dcterms:created>
  <dcterms:modified xsi:type="dcterms:W3CDTF">2023-09-12T18:52:50Z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0x0101002A06AB650870D14683C2E0C81D53E97C</vt:lpwstr>
  </property>
</Properties>
</file>