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78" y="11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5BE87B2-01AA-434A-8B45-DB681792660E}" type="datetimeFigureOut">
              <a:rPr lang="en-IN" smtClean="0"/>
              <a:t>22-04-2024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9F2F6C4-BAA2-499F-ABAE-30C41B31996A}" type="slidenum">
              <a:rPr lang="en-IN" smtClean="0"/>
              <a:t>‹#›</a:t>
            </a:fld>
            <a:endParaRPr lang="en-IN"/>
          </a:p>
        </p:txBody>
      </p:sp>
    </p:spTree>
    <p:extLst>
      <p:ext uri="{BB962C8B-B14F-4D97-AF65-F5344CB8AC3E}">
        <p14:creationId xmlns:p14="http://schemas.microsoft.com/office/powerpoint/2010/main" val="4280032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F2F6C4-BAA2-499F-ABAE-30C41B31996A}" type="slidenum">
              <a:rPr lang="en-IN" smtClean="0"/>
              <a:t>10</a:t>
            </a:fld>
            <a:endParaRPr lang="en-IN"/>
          </a:p>
        </p:txBody>
      </p:sp>
    </p:spTree>
    <p:extLst>
      <p:ext uri="{BB962C8B-B14F-4D97-AF65-F5344CB8AC3E}">
        <p14:creationId xmlns:p14="http://schemas.microsoft.com/office/powerpoint/2010/main" val="1800721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colab.research.google.com/drive/1QAZ7cA8GQtDRh6z_yru_y5MrF2IKP1ZI?authuser=1#scrollTo=GAh50QmylEg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8902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Anirudh</a:t>
            </a:r>
            <a:r>
              <a:rPr lang="en-US" sz="3200" dirty="0" smtClean="0">
                <a:latin typeface="Trebuchet MS"/>
                <a:cs typeface="Trebuchet MS"/>
              </a:rPr>
              <a:t> Srinivas J P</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887796" y="5765035"/>
            <a:ext cx="11280141" cy="1273426"/>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4"/>
              </a:rPr>
              <a:t>Demo</a:t>
            </a:r>
            <a:r>
              <a:rPr sz="2000" u="sng" spc="10" dirty="0">
                <a:solidFill>
                  <a:srgbClr val="006FC0"/>
                </a:solidFill>
                <a:uFill>
                  <a:solidFill>
                    <a:srgbClr val="006FC0"/>
                  </a:solidFill>
                </a:uFill>
                <a:latin typeface="Trebuchet MS"/>
                <a:cs typeface="Trebuchet MS"/>
                <a:hlinkClick r:id="rId4"/>
              </a:rPr>
              <a:t> </a:t>
            </a:r>
            <a:r>
              <a:rPr sz="2000" u="sng" spc="-20" dirty="0" smtClean="0">
                <a:solidFill>
                  <a:srgbClr val="006FC0"/>
                </a:solidFill>
                <a:uFill>
                  <a:solidFill>
                    <a:srgbClr val="006FC0"/>
                  </a:solidFill>
                </a:uFill>
                <a:latin typeface="Trebuchet MS"/>
                <a:cs typeface="Trebuchet MS"/>
                <a:hlinkClick r:id="rId4"/>
              </a:rPr>
              <a:t>Link</a:t>
            </a:r>
            <a:endParaRPr lang="en-US" sz="2000" u="sng" spc="-20" dirty="0" smtClean="0">
              <a:solidFill>
                <a:srgbClr val="006FC0"/>
              </a:solidFill>
              <a:uFill>
                <a:solidFill>
                  <a:srgbClr val="006FC0"/>
                </a:solidFill>
              </a:uFill>
              <a:latin typeface="Trebuchet MS"/>
              <a:cs typeface="Trebuchet MS"/>
            </a:endParaRPr>
          </a:p>
          <a:p>
            <a:pPr marL="12700">
              <a:spcBef>
                <a:spcPts val="130"/>
              </a:spcBef>
            </a:pPr>
            <a:r>
              <a:rPr lang="en-IN" sz="2000" dirty="0" smtClean="0">
                <a:latin typeface="Trebuchet MS"/>
                <a:cs typeface="Trebuchet MS"/>
                <a:hlinkClick r:id="rId4"/>
              </a:rPr>
              <a:t>https://colab.research.google.com/drive/1QAZ7cA8GQtDRh6z_yru_y5MrF2IKP1ZI?authuser=1#scrollTo=GAh50QmylEg6</a:t>
            </a:r>
            <a:endParaRPr lang="en-IN" sz="2000" dirty="0" smtClean="0">
              <a:latin typeface="Trebuchet MS"/>
              <a:cs typeface="Trebuchet MS"/>
            </a:endParaRPr>
          </a:p>
          <a:p>
            <a:pPr marL="12700">
              <a:lnSpc>
                <a:spcPct val="100000"/>
              </a:lnSpc>
              <a:spcBef>
                <a:spcPts val="130"/>
              </a:spcBef>
            </a:pPr>
            <a:endParaRPr lang="en-US" sz="2000" u="sng" spc="-20" dirty="0" smtClean="0">
              <a:solidFill>
                <a:srgbClr val="006FC0"/>
              </a:solidFill>
              <a:uFill>
                <a:solidFill>
                  <a:srgbClr val="006FC0"/>
                </a:solidFill>
              </a:uFill>
              <a:latin typeface="Trebuchet MS"/>
              <a:cs typeface="Trebuchet MS"/>
            </a:endParaRPr>
          </a:p>
        </p:txBody>
      </p:sp>
      <p:pic>
        <p:nvPicPr>
          <p:cNvPr id="10" name="Picture 9"/>
          <p:cNvPicPr>
            <a:picLocks noChangeAspect="1"/>
          </p:cNvPicPr>
          <p:nvPr/>
        </p:nvPicPr>
        <p:blipFill>
          <a:blip r:embed="rId5"/>
          <a:stretch>
            <a:fillRect/>
          </a:stretch>
        </p:blipFill>
        <p:spPr>
          <a:xfrm>
            <a:off x="787517" y="1143000"/>
            <a:ext cx="6101811" cy="2514600"/>
          </a:xfrm>
          <a:prstGeom prst="rect">
            <a:avLst/>
          </a:prstGeom>
        </p:spPr>
      </p:pic>
      <p:pic>
        <p:nvPicPr>
          <p:cNvPr id="11" name="Picture 10"/>
          <p:cNvPicPr>
            <a:picLocks noChangeAspect="1"/>
          </p:cNvPicPr>
          <p:nvPr/>
        </p:nvPicPr>
        <p:blipFill>
          <a:blip r:embed="rId6"/>
          <a:stretch>
            <a:fillRect/>
          </a:stretch>
        </p:blipFill>
        <p:spPr>
          <a:xfrm>
            <a:off x="914400" y="4191000"/>
            <a:ext cx="4686954" cy="7430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942518"/>
          </a:xfrm>
          <a:prstGeom prst="rect">
            <a:avLst/>
          </a:prstGeom>
        </p:spPr>
        <p:txBody>
          <a:bodyPr vert="horz" wrap="square" lIns="0" tIns="460692" rIns="0" bIns="0" rtlCol="0">
            <a:spAutoFit/>
          </a:bodyPr>
          <a:lstStyle/>
          <a:p>
            <a:pPr fontAlgn="base"/>
            <a:r>
              <a:rPr lang="en-US" dirty="0"/>
              <a:t>Detecting SMS spam using Machine Learning</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109178" y="1650741"/>
            <a:ext cx="54864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PROBLEM STATEMENT </a:t>
            </a:r>
            <a:endParaRPr lang="en-US" dirty="0" smtClean="0"/>
          </a:p>
          <a:p>
            <a:pPr marL="285750" indent="-285750">
              <a:buFont typeface="Arial" panose="020B0604020202020204" pitchFamily="34" charset="0"/>
              <a:buChar char="•"/>
            </a:pPr>
            <a:r>
              <a:rPr lang="en-US" dirty="0" smtClean="0"/>
              <a:t>PROJECT </a:t>
            </a:r>
            <a:r>
              <a:rPr lang="en-US" dirty="0"/>
              <a:t>OVERVIEW </a:t>
            </a:r>
            <a:endParaRPr lang="en-US" dirty="0" smtClean="0"/>
          </a:p>
          <a:p>
            <a:pPr marL="285750" indent="-285750">
              <a:buFont typeface="Arial" panose="020B0604020202020204" pitchFamily="34" charset="0"/>
              <a:buChar char="•"/>
            </a:pPr>
            <a:r>
              <a:rPr lang="en-US" dirty="0" smtClean="0"/>
              <a:t>WHO </a:t>
            </a:r>
            <a:r>
              <a:rPr lang="en-US" dirty="0"/>
              <a:t>ARE THE END USERS? </a:t>
            </a:r>
            <a:endParaRPr lang="en-US" dirty="0" smtClean="0"/>
          </a:p>
          <a:p>
            <a:pPr marL="285750" indent="-285750">
              <a:buFont typeface="Arial" panose="020B0604020202020204" pitchFamily="34" charset="0"/>
              <a:buChar char="•"/>
            </a:pPr>
            <a:r>
              <a:rPr lang="en-US" dirty="0" smtClean="0"/>
              <a:t>YOUR </a:t>
            </a:r>
            <a:r>
              <a:rPr lang="en-US" dirty="0"/>
              <a:t>SOLUTION AND ITS VALUE PROPOSITION </a:t>
            </a:r>
            <a:endParaRPr lang="en-US" dirty="0" smtClean="0"/>
          </a:p>
          <a:p>
            <a:pPr marL="285750" indent="-285750">
              <a:buFont typeface="Arial" panose="020B0604020202020204" pitchFamily="34" charset="0"/>
              <a:buChar char="•"/>
            </a:pPr>
            <a:r>
              <a:rPr lang="en-US" dirty="0" smtClean="0"/>
              <a:t>THE </a:t>
            </a:r>
            <a:r>
              <a:rPr lang="en-US" dirty="0"/>
              <a:t>WOW IN YOUR SOLUTION </a:t>
            </a:r>
            <a:endParaRPr lang="en-US" dirty="0" smtClean="0"/>
          </a:p>
          <a:p>
            <a:pPr marL="285750" indent="-285750">
              <a:buFont typeface="Arial" panose="020B0604020202020204" pitchFamily="34" charset="0"/>
              <a:buChar char="•"/>
            </a:pPr>
            <a:r>
              <a:rPr lang="en-US" dirty="0" smtClean="0"/>
              <a:t>MODELLING </a:t>
            </a:r>
          </a:p>
          <a:p>
            <a:pPr marL="285750" indent="-285750">
              <a:buFont typeface="Arial" panose="020B0604020202020204" pitchFamily="34" charset="0"/>
              <a:buChar char="•"/>
            </a:pPr>
            <a:r>
              <a:rPr lang="en-US" dirty="0" smtClean="0"/>
              <a:t>RESULTS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10"/>
          <p:cNvSpPr/>
          <p:nvPr/>
        </p:nvSpPr>
        <p:spPr>
          <a:xfrm>
            <a:off x="605472" y="1557635"/>
            <a:ext cx="6096000" cy="2585323"/>
          </a:xfrm>
          <a:prstGeom prst="rect">
            <a:avLst/>
          </a:prstGeom>
        </p:spPr>
        <p:txBody>
          <a:bodyPr>
            <a:spAutoFit/>
          </a:bodyPr>
          <a:lstStyle/>
          <a:p>
            <a:r>
              <a:rPr lang="en-US" b="1" dirty="0"/>
              <a:t/>
            </a:r>
            <a:br>
              <a:rPr lang="en-US" b="1" dirty="0"/>
            </a:br>
            <a:r>
              <a:rPr lang="en-US" b="1" dirty="0" smtClean="0"/>
              <a:t>Problem</a:t>
            </a:r>
            <a:r>
              <a:rPr lang="en-US" dirty="0"/>
              <a:t>: The increasing volume of SMS spam is causing inconvenience and potential harm to mobile users.</a:t>
            </a:r>
          </a:p>
          <a:p>
            <a:r>
              <a:rPr lang="en-US" b="1" dirty="0"/>
              <a:t>Challenge</a:t>
            </a:r>
            <a:r>
              <a:rPr lang="en-US" dirty="0"/>
              <a:t>: Traditional rule-based spam filters are limited and often ineffective against evolving spam techniques.</a:t>
            </a:r>
          </a:p>
          <a:p>
            <a:r>
              <a:rPr lang="en-US" b="1" dirty="0"/>
              <a:t>Objective</a:t>
            </a:r>
            <a:r>
              <a:rPr lang="en-US" dirty="0"/>
              <a:t>: Develop a machine learning model to accurately detect SMS spam, reducing the impact on end users.</a:t>
            </a:r>
          </a:p>
          <a:p>
            <a:r>
              <a:rPr lang="en-US" dirty="0" smtClean="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Rectangle 10"/>
          <p:cNvSpPr/>
          <p:nvPr/>
        </p:nvSpPr>
        <p:spPr>
          <a:xfrm>
            <a:off x="700689" y="1695450"/>
            <a:ext cx="6096000" cy="1754326"/>
          </a:xfrm>
          <a:prstGeom prst="rect">
            <a:avLst/>
          </a:prstGeom>
        </p:spPr>
        <p:txBody>
          <a:bodyPr>
            <a:spAutoFit/>
          </a:bodyPr>
          <a:lstStyle/>
          <a:p>
            <a:r>
              <a:rPr lang="en-US" b="1" dirty="0"/>
              <a:t>Scope</a:t>
            </a:r>
            <a:r>
              <a:rPr lang="en-US" dirty="0"/>
              <a:t>: Building a machine learning system to classify SMS messages as spam or legitimate (ham).</a:t>
            </a:r>
          </a:p>
          <a:p>
            <a:r>
              <a:rPr lang="en-US" b="1" dirty="0"/>
              <a:t>Goal</a:t>
            </a:r>
            <a:r>
              <a:rPr lang="en-US" dirty="0"/>
              <a:t>: Enhance user experience by minimizing exposure to unwanted SMS content.</a:t>
            </a:r>
          </a:p>
          <a:p>
            <a:r>
              <a:rPr lang="en-US" b="1" dirty="0"/>
              <a:t>Approach</a:t>
            </a:r>
            <a:r>
              <a:rPr lang="en-US" dirty="0"/>
              <a:t>: Leveraging machine learning algorithms to automate the detection process with high accuracy.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Rectangle 8"/>
          <p:cNvSpPr/>
          <p:nvPr/>
        </p:nvSpPr>
        <p:spPr>
          <a:xfrm>
            <a:off x="600075" y="1695450"/>
            <a:ext cx="6096000" cy="2585323"/>
          </a:xfrm>
          <a:prstGeom prst="rect">
            <a:avLst/>
          </a:prstGeom>
        </p:spPr>
        <p:txBody>
          <a:bodyPr>
            <a:spAutoFit/>
          </a:bodyPr>
          <a:lstStyle/>
          <a:p>
            <a:r>
              <a:rPr lang="en-US" b="1" dirty="0"/>
              <a:t>End Users</a:t>
            </a:r>
            <a:r>
              <a:rPr lang="en-US" dirty="0"/>
              <a:t>: Mobile phone users across all demographics who receive SMS messages.</a:t>
            </a:r>
          </a:p>
          <a:p>
            <a:r>
              <a:rPr lang="en-US" b="1" dirty="0"/>
              <a:t>Beneficiaries</a:t>
            </a:r>
            <a:r>
              <a:rPr lang="en-US" dirty="0"/>
              <a:t>:</a:t>
            </a:r>
          </a:p>
          <a:p>
            <a:pPr lvl="1"/>
            <a:r>
              <a:rPr lang="en-US" dirty="0"/>
              <a:t>Everyday consumers: Protection from annoying and potentially fraudulent SMS spam.</a:t>
            </a:r>
          </a:p>
          <a:p>
            <a:pPr lvl="1"/>
            <a:r>
              <a:rPr lang="en-US" dirty="0"/>
              <a:t>Telecom companies: Improve customer satisfaction and reduce customer support requests related to spam.</a:t>
            </a:r>
          </a:p>
          <a:p>
            <a:r>
              <a:rPr lang="en-US" dirty="0" smtClean="0"/>
              <a:t/>
            </a:r>
            <a:br>
              <a:rPr lang="en-US" dirty="0" smtClean="0"/>
            </a:br>
            <a:endParaRPr lang="en-US"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Rectangle 9"/>
          <p:cNvSpPr/>
          <p:nvPr/>
        </p:nvSpPr>
        <p:spPr>
          <a:xfrm>
            <a:off x="3048000" y="2136339"/>
            <a:ext cx="6096000" cy="3139321"/>
          </a:xfrm>
          <a:prstGeom prst="rect">
            <a:avLst/>
          </a:prstGeom>
        </p:spPr>
        <p:txBody>
          <a:bodyPr>
            <a:spAutoFit/>
          </a:bodyPr>
          <a:lstStyle/>
          <a:p>
            <a:r>
              <a:rPr lang="en-US" b="1" dirty="0"/>
              <a:t>Solution</a:t>
            </a:r>
            <a:r>
              <a:rPr lang="en-US" dirty="0"/>
              <a:t>: A machine learning-based SMS spam detection system.</a:t>
            </a:r>
          </a:p>
          <a:p>
            <a:r>
              <a:rPr lang="en-US" b="1" dirty="0"/>
              <a:t>Value Proposition</a:t>
            </a:r>
            <a:r>
              <a:rPr lang="en-US" dirty="0"/>
              <a:t>:</a:t>
            </a:r>
          </a:p>
          <a:p>
            <a:pPr lvl="1"/>
            <a:r>
              <a:rPr lang="en-US" b="1" dirty="0"/>
              <a:t>Efficiency</a:t>
            </a:r>
            <a:r>
              <a:rPr lang="en-US" dirty="0"/>
              <a:t>: Automates spam detection, saving users' time and frustration.</a:t>
            </a:r>
          </a:p>
          <a:p>
            <a:pPr lvl="1"/>
            <a:r>
              <a:rPr lang="en-US" b="1" dirty="0"/>
              <a:t>Accuracy</a:t>
            </a:r>
            <a:r>
              <a:rPr lang="en-US" dirty="0"/>
              <a:t>: Offers a higher accuracy rate than traditional rule-based filters.</a:t>
            </a:r>
          </a:p>
          <a:p>
            <a:pPr lvl="1"/>
            <a:r>
              <a:rPr lang="en-US" b="1" dirty="0"/>
              <a:t>Adaptability</a:t>
            </a:r>
            <a:r>
              <a:rPr lang="en-US" dirty="0"/>
              <a:t>: Can continuously learn and adapt to new spam patterns.</a:t>
            </a:r>
          </a:p>
          <a:p>
            <a:pPr lvl="1"/>
            <a:r>
              <a:rPr lang="en-US" b="1" dirty="0"/>
              <a:t>Privacy</a:t>
            </a:r>
            <a:r>
              <a:rPr lang="en-US" dirty="0"/>
              <a:t>: Ensures user privacy by processing messages locally on the device (if applicable).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2392362" y="2304146"/>
            <a:ext cx="6096000" cy="2308324"/>
          </a:xfrm>
          <a:prstGeom prst="rect">
            <a:avLst/>
          </a:prstGeom>
        </p:spPr>
        <p:txBody>
          <a:bodyPr>
            <a:spAutoFit/>
          </a:bodyPr>
          <a:lstStyle/>
          <a:p>
            <a:r>
              <a:rPr lang="en-US" dirty="0"/>
              <a:t>The "wow" factor in your solution could be its accuracy, efficiency, ease of use, or any unique features or techniques employed in the model development process. For example, if your model achieves state-of-the-art performance on the dataset or if you incorporate advanced natural language processing techniques for better text representation, these could be considered as "wow" factors.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70230" y="2092869"/>
            <a:ext cx="7566025" cy="2505814"/>
          </a:xfrm>
          <a:prstGeom prst="rect">
            <a:avLst/>
          </a:prstGeom>
        </p:spPr>
        <p:txBody>
          <a:bodyPr vert="horz" wrap="square" lIns="0" tIns="12700" rIns="0" bIns="0" rtlCol="0">
            <a:spAutoFit/>
          </a:bodyPr>
          <a:lstStyle/>
          <a:p>
            <a:r>
              <a:rPr lang="en-US" b="1" dirty="0"/>
              <a:t>Approach</a:t>
            </a:r>
            <a:r>
              <a:rPr lang="en-US" dirty="0"/>
              <a:t>: Used a combination of:</a:t>
            </a:r>
          </a:p>
          <a:p>
            <a:pPr lvl="1"/>
            <a:r>
              <a:rPr lang="en-US" b="1" dirty="0"/>
              <a:t>Feature Engineering</a:t>
            </a:r>
            <a:r>
              <a:rPr lang="en-US" dirty="0"/>
              <a:t>: </a:t>
            </a:r>
            <a:r>
              <a:rPr lang="en-US" dirty="0" err="1"/>
              <a:t>BoW</a:t>
            </a:r>
            <a:r>
              <a:rPr lang="en-US" dirty="0"/>
              <a:t> (Bag-of-Words), TF-IDF (Term Frequency-Inverse Document Frequency).</a:t>
            </a:r>
          </a:p>
          <a:p>
            <a:pPr lvl="1"/>
            <a:r>
              <a:rPr lang="en-US" b="1" dirty="0"/>
              <a:t>Algorithm</a:t>
            </a:r>
            <a:r>
              <a:rPr lang="en-US" dirty="0"/>
              <a:t>: Chose a Logistic Regression model for its balance of simplicity and effectiveness.</a:t>
            </a:r>
          </a:p>
          <a:p>
            <a:pPr lvl="1"/>
            <a:r>
              <a:rPr lang="en-US" b="1" dirty="0" err="1"/>
              <a:t>Hyperparameter</a:t>
            </a:r>
            <a:r>
              <a:rPr lang="en-US" b="1" dirty="0"/>
              <a:t> Tuning</a:t>
            </a:r>
            <a:r>
              <a:rPr lang="en-US" dirty="0"/>
              <a:t>: Utilized </a:t>
            </a:r>
            <a:r>
              <a:rPr lang="en-US" dirty="0" err="1"/>
              <a:t>GridSearchCV</a:t>
            </a:r>
            <a:r>
              <a:rPr lang="en-US" dirty="0"/>
              <a:t> to optimize model parameters.</a:t>
            </a:r>
          </a:p>
          <a:p>
            <a:r>
              <a:rPr lang="en-US" dirty="0" smtClean="0"/>
              <a:t/>
            </a:r>
            <a:br>
              <a:rPr lang="en-US" dirty="0" smtClean="0"/>
            </a:b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TotalTime>
  <Words>369</Words>
  <Application>Microsoft Office PowerPoint</Application>
  <PresentationFormat>Widescreen</PresentationFormat>
  <Paragraphs>64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Detecting SMS spam using Machine Learning</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DELL</cp:lastModifiedBy>
  <cp:revision>7</cp:revision>
  <dcterms:created xsi:type="dcterms:W3CDTF">2024-04-05T10:32:57Z</dcterms:created>
  <dcterms:modified xsi:type="dcterms:W3CDTF">2024-04-22T10:58:12Z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