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3" r:id="rId1"/>
  </p:sldMasterIdLst>
  <p:notesMasterIdLst>
    <p:notesMasterId r:id="rId21"/>
  </p:notesMasterIdLst>
  <p:sldIdLst>
    <p:sldId id="271" r:id="rId2"/>
    <p:sldId id="303" r:id="rId3"/>
    <p:sldId id="276" r:id="rId4"/>
    <p:sldId id="278" r:id="rId5"/>
    <p:sldId id="307" r:id="rId6"/>
    <p:sldId id="305" r:id="rId7"/>
    <p:sldId id="306" r:id="rId8"/>
    <p:sldId id="308" r:id="rId9"/>
    <p:sldId id="309" r:id="rId10"/>
    <p:sldId id="277" r:id="rId11"/>
    <p:sldId id="310" r:id="rId12"/>
    <p:sldId id="311" r:id="rId13"/>
    <p:sldId id="313" r:id="rId14"/>
    <p:sldId id="312" r:id="rId15"/>
    <p:sldId id="314" r:id="rId16"/>
    <p:sldId id="315" r:id="rId17"/>
    <p:sldId id="316" r:id="rId18"/>
    <p:sldId id="318" r:id="rId19"/>
    <p:sldId id="31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D65EF-B36B-4E8D-95C0-29012024959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8E6C3486-3580-4D9B-9AC4-3C3A50DCED89}">
          <dgm:prSet phldrT="[Text]" custT="1"/>
          <dgm:spPr/>
          <dgm:t>
            <a:bodyPr/>
            <a:lstStyle/>
            <a:p>
              <a:r>
                <a:rPr lang="en-IN" sz="1600" dirty="0" smtClean="0"/>
                <a:t>Estimation </a:t>
              </a:r>
              <a:r>
                <a:rPr lang="en-IN" sz="1600" dirty="0" smtClean="0"/>
                <a:t>of mixture </a:t>
              </a:r>
              <a:r>
                <a:rPr lang="en-IN" sz="1600" dirty="0" smtClean="0"/>
                <a:t>component </a:t>
              </a:r>
              <a:r>
                <a:rPr lang="en-IN" sz="1600" dirty="0" smtClean="0"/>
                <a:t>density </a:t>
              </a:r>
              <a:r>
                <a:rPr lang="en-IN" sz="1600" dirty="0" smtClean="0"/>
                <a:t>parameters </a:t>
              </a:r>
              <a14:m>
                <m:oMath xmlns:m="http://schemas.openxmlformats.org/officeDocument/2006/math">
                  <m:sSub>
                    <m:sSubPr>
                      <m:ctrlPr>
                        <a:rPr lang="en-IN" sz="16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</m:e>
                    <m: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</m:sub>
                  </m:sSub>
                </m:oMath>
              </a14:m>
              <a:endParaRPr lang="en-IN" sz="1600" dirty="0"/>
            </a:p>
          </dgm:t>
        </dgm:pt>
      </mc:Choice>
      <mc:Fallback>
        <dgm:pt modelId="{8E6C3486-3580-4D9B-9AC4-3C3A50DCED89}">
          <dgm:prSet phldrT="[Text]" custT="1"/>
          <dgm:spPr/>
          <dgm:t>
            <a:bodyPr/>
            <a:lstStyle/>
            <a:p>
              <a:r>
                <a:rPr lang="en-IN" sz="1600" dirty="0" smtClean="0"/>
                <a:t>Estimation </a:t>
              </a:r>
              <a:r>
                <a:rPr lang="en-IN" sz="1600" dirty="0" smtClean="0"/>
                <a:t>of mixture </a:t>
              </a:r>
              <a:r>
                <a:rPr lang="en-IN" sz="1600" dirty="0" smtClean="0"/>
                <a:t>component </a:t>
              </a:r>
              <a:r>
                <a:rPr lang="en-IN" sz="1600" dirty="0" smtClean="0"/>
                <a:t>density </a:t>
              </a:r>
              <a:r>
                <a:rPr lang="en-IN" sz="1600" dirty="0" smtClean="0"/>
                <a:t>parameters </a:t>
              </a:r>
              <a:r>
                <a:rPr lang="en-IN" sz="1600" b="0" i="0" smtClean="0">
                  <a:latin typeface="Cambria Math" panose="02040503050406030204" pitchFamily="18" charset="0"/>
                </a:rPr>
                <a:t>𝜃_𝐺</a:t>
              </a:r>
              <a:endParaRPr lang="en-IN" sz="1600" dirty="0"/>
            </a:p>
          </dgm:t>
        </dgm:pt>
      </mc:Fallback>
    </mc:AlternateContent>
    <dgm:pt modelId="{FC50AC8E-EC88-427A-9C65-B369570E7391}" type="parTrans" cxnId="{79FFFEB5-3902-4614-A549-677FE71043DB}">
      <dgm:prSet/>
      <dgm:spPr/>
      <dgm:t>
        <a:bodyPr/>
        <a:lstStyle/>
        <a:p>
          <a:endParaRPr lang="en-IN" sz="2000"/>
        </a:p>
      </dgm:t>
    </dgm:pt>
    <dgm:pt modelId="{3D141854-94E0-4718-BE99-C46F497BBD12}" type="sibTrans" cxnId="{79FFFEB5-3902-4614-A549-677FE71043DB}">
      <dgm:prSet/>
      <dgm:spPr/>
      <dgm:t>
        <a:bodyPr/>
        <a:lstStyle/>
        <a:p>
          <a:endParaRPr lang="en-IN" sz="2000"/>
        </a:p>
      </dgm:t>
    </dgm:pt>
    <dgm:pt modelId="{000E4995-9053-4B80-9EB1-1875452573C4}">
      <dgm:prSet phldrT="[Text]" custT="1"/>
      <dgm:spPr>
        <a:solidFill>
          <a:srgbClr val="FF9933"/>
        </a:solidFill>
      </dgm:spPr>
      <dgm:t>
        <a:bodyPr/>
        <a:lstStyle/>
        <a:p>
          <a:r>
            <a:rPr lang="en-IN" sz="1600" dirty="0" smtClean="0"/>
            <a:t>Criteria for choice of number of components (</a:t>
          </a:r>
          <a:r>
            <a:rPr lang="en-IN" sz="1600" dirty="0" smtClean="0"/>
            <a:t>DIC, Marginal likelihood, </a:t>
          </a:r>
          <a:r>
            <a:rPr lang="en-IN" sz="1600" dirty="0" smtClean="0"/>
            <a:t>Predictive methods)</a:t>
          </a:r>
          <a:endParaRPr lang="en-IN" sz="1600" dirty="0"/>
        </a:p>
      </dgm:t>
    </dgm:pt>
    <dgm:pt modelId="{C3EC9AB0-0ACA-46F4-9C58-A3980AC21BDC}" type="parTrans" cxnId="{8C8178D7-89A0-4EB4-BD65-5E04E32F2E7B}">
      <dgm:prSet/>
      <dgm:spPr/>
      <dgm:t>
        <a:bodyPr/>
        <a:lstStyle/>
        <a:p>
          <a:endParaRPr lang="en-IN" sz="2000"/>
        </a:p>
      </dgm:t>
    </dgm:pt>
    <dgm:pt modelId="{8DC2260F-C58F-4CB8-9C72-194323D7FB47}" type="sibTrans" cxnId="{8C8178D7-89A0-4EB4-BD65-5E04E32F2E7B}">
      <dgm:prSet/>
      <dgm:spPr/>
      <dgm:t>
        <a:bodyPr/>
        <a:lstStyle/>
        <a:p>
          <a:endParaRPr lang="en-IN" sz="2000"/>
        </a:p>
      </dgm:t>
    </dgm:pt>
    <dgm:pt modelId="{257406AA-EBDB-4364-B2D6-5D8A1E0872DE}">
      <dgm:prSet phldrT="[Text]" custT="1"/>
      <dgm:spPr/>
      <dgm:t>
        <a:bodyPr/>
        <a:lstStyle/>
        <a:p>
          <a:r>
            <a:rPr lang="en-IN" sz="1600" dirty="0" smtClean="0"/>
            <a:t>Classification of observations into groups</a:t>
          </a:r>
          <a:endParaRPr lang="en-IN" sz="1600" dirty="0"/>
        </a:p>
      </dgm:t>
    </dgm:pt>
    <dgm:pt modelId="{3E4BF1FB-8AB7-400E-8BB5-4A8FF2CF7124}" type="parTrans" cxnId="{405F456A-807F-42D5-8A3E-8A58DBF5499B}">
      <dgm:prSet/>
      <dgm:spPr/>
      <dgm:t>
        <a:bodyPr/>
        <a:lstStyle/>
        <a:p>
          <a:endParaRPr lang="en-IN" sz="2000"/>
        </a:p>
      </dgm:t>
    </dgm:pt>
    <dgm:pt modelId="{4256FFE5-21CA-48DC-8B5A-EC39C4C8EB95}" type="sibTrans" cxnId="{405F456A-807F-42D5-8A3E-8A58DBF5499B}">
      <dgm:prSet/>
      <dgm:spPr/>
      <dgm:t>
        <a:bodyPr/>
        <a:lstStyle/>
        <a:p>
          <a:endParaRPr lang="en-IN" sz="2000"/>
        </a:p>
      </dgm:t>
    </dgm:pt>
    <dgm:pt modelId="{C27A53F4-A697-454F-A146-C463EF922564}" type="pres">
      <dgm:prSet presAssocID="{D15D65EF-B36B-4E8D-95C0-29012024959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71165F4-4A2F-43D4-BCE4-F0DFCC8D5CEA}" type="pres">
      <dgm:prSet presAssocID="{8E6C3486-3580-4D9B-9AC4-3C3A50DCED89}" presName="parentLin" presStyleCnt="0"/>
      <dgm:spPr/>
    </dgm:pt>
    <dgm:pt modelId="{5F4D0B18-F296-4DC8-B6F4-3F22FCAE0729}" type="pres">
      <dgm:prSet presAssocID="{8E6C3486-3580-4D9B-9AC4-3C3A50DCED89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38497972-008D-403A-A281-4316491198E8}" type="pres">
      <dgm:prSet presAssocID="{8E6C3486-3580-4D9B-9AC4-3C3A50DCED8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D02C1F-F390-47E1-9F46-1D3DB0775F9A}" type="pres">
      <dgm:prSet presAssocID="{8E6C3486-3580-4D9B-9AC4-3C3A50DCED89}" presName="negativeSpace" presStyleCnt="0"/>
      <dgm:spPr/>
    </dgm:pt>
    <dgm:pt modelId="{CC7F0623-1D7D-4E36-BF57-4F583D05FFB5}" type="pres">
      <dgm:prSet presAssocID="{8E6C3486-3580-4D9B-9AC4-3C3A50DCED89}" presName="childText" presStyleLbl="conFgAcc1" presStyleIdx="0" presStyleCnt="3">
        <dgm:presLayoutVars>
          <dgm:bulletEnabled val="1"/>
        </dgm:presLayoutVars>
      </dgm:prSet>
      <dgm:spPr/>
    </dgm:pt>
    <dgm:pt modelId="{A9A9DD42-015E-42F4-8EFA-F148D82EE5E7}" type="pres">
      <dgm:prSet presAssocID="{3D141854-94E0-4718-BE99-C46F497BBD12}" presName="spaceBetweenRectangles" presStyleCnt="0"/>
      <dgm:spPr/>
    </dgm:pt>
    <dgm:pt modelId="{A84AFF17-103B-457F-99A1-8F558ADF0EC3}" type="pres">
      <dgm:prSet presAssocID="{000E4995-9053-4B80-9EB1-1875452573C4}" presName="parentLin" presStyleCnt="0"/>
      <dgm:spPr/>
    </dgm:pt>
    <dgm:pt modelId="{61A0771D-2305-446D-9E46-E60EEF11AFB0}" type="pres">
      <dgm:prSet presAssocID="{000E4995-9053-4B80-9EB1-1875452573C4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14AB08A1-4761-47BD-B818-FB4E8D0649E1}" type="pres">
      <dgm:prSet presAssocID="{000E4995-9053-4B80-9EB1-1875452573C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F1AC22-4B5F-42AC-91C5-2C406C5E562B}" type="pres">
      <dgm:prSet presAssocID="{000E4995-9053-4B80-9EB1-1875452573C4}" presName="negativeSpace" presStyleCnt="0"/>
      <dgm:spPr/>
    </dgm:pt>
    <dgm:pt modelId="{76C90AD7-D93C-431C-B72C-D919FFD6017B}" type="pres">
      <dgm:prSet presAssocID="{000E4995-9053-4B80-9EB1-1875452573C4}" presName="childText" presStyleLbl="conFgAcc1" presStyleIdx="1" presStyleCnt="3">
        <dgm:presLayoutVars>
          <dgm:bulletEnabled val="1"/>
        </dgm:presLayoutVars>
      </dgm:prSet>
      <dgm:spPr/>
    </dgm:pt>
    <dgm:pt modelId="{96570714-E966-4693-BDF0-3932FC0EB838}" type="pres">
      <dgm:prSet presAssocID="{8DC2260F-C58F-4CB8-9C72-194323D7FB47}" presName="spaceBetweenRectangles" presStyleCnt="0"/>
      <dgm:spPr/>
    </dgm:pt>
    <dgm:pt modelId="{C2400E36-E69D-41E6-AFE5-4737F1A15235}" type="pres">
      <dgm:prSet presAssocID="{257406AA-EBDB-4364-B2D6-5D8A1E0872DE}" presName="parentLin" presStyleCnt="0"/>
      <dgm:spPr/>
    </dgm:pt>
    <dgm:pt modelId="{0EFB9692-55C1-4AB6-8FF9-758CC3BC3989}" type="pres">
      <dgm:prSet presAssocID="{257406AA-EBDB-4364-B2D6-5D8A1E0872DE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D0B64E07-F07F-4EE2-BC8B-8FD8EDDF6CA8}" type="pres">
      <dgm:prSet presAssocID="{257406AA-EBDB-4364-B2D6-5D8A1E0872D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D43A29-82A7-42E9-B28A-4E7E5205D551}" type="pres">
      <dgm:prSet presAssocID="{257406AA-EBDB-4364-B2D6-5D8A1E0872DE}" presName="negativeSpace" presStyleCnt="0"/>
      <dgm:spPr/>
    </dgm:pt>
    <dgm:pt modelId="{9841D275-70F8-4DFE-86AA-BF99D2DA3C8E}" type="pres">
      <dgm:prSet presAssocID="{257406AA-EBDB-4364-B2D6-5D8A1E0872D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5DF2394-C125-4947-96F4-0AE4C91FAD56}" type="presOf" srcId="{000E4995-9053-4B80-9EB1-1875452573C4}" destId="{14AB08A1-4761-47BD-B818-FB4E8D0649E1}" srcOrd="1" destOrd="0" presId="urn:microsoft.com/office/officeart/2005/8/layout/list1"/>
    <dgm:cxn modelId="{F9F11578-815B-4490-81D4-6D1ED3B44E4B}" type="presOf" srcId="{D15D65EF-B36B-4E8D-95C0-290120249595}" destId="{C27A53F4-A697-454F-A146-C463EF922564}" srcOrd="0" destOrd="0" presId="urn:microsoft.com/office/officeart/2005/8/layout/list1"/>
    <dgm:cxn modelId="{8C8178D7-89A0-4EB4-BD65-5E04E32F2E7B}" srcId="{D15D65EF-B36B-4E8D-95C0-290120249595}" destId="{000E4995-9053-4B80-9EB1-1875452573C4}" srcOrd="1" destOrd="0" parTransId="{C3EC9AB0-0ACA-46F4-9C58-A3980AC21BDC}" sibTransId="{8DC2260F-C58F-4CB8-9C72-194323D7FB47}"/>
    <dgm:cxn modelId="{405F456A-807F-42D5-8A3E-8A58DBF5499B}" srcId="{D15D65EF-B36B-4E8D-95C0-290120249595}" destId="{257406AA-EBDB-4364-B2D6-5D8A1E0872DE}" srcOrd="2" destOrd="0" parTransId="{3E4BF1FB-8AB7-400E-8BB5-4A8FF2CF7124}" sibTransId="{4256FFE5-21CA-48DC-8B5A-EC39C4C8EB95}"/>
    <dgm:cxn modelId="{C86A7400-63F0-4312-8883-E143CF02AF5F}" type="presOf" srcId="{8E6C3486-3580-4D9B-9AC4-3C3A50DCED89}" destId="{38497972-008D-403A-A281-4316491198E8}" srcOrd="1" destOrd="0" presId="urn:microsoft.com/office/officeart/2005/8/layout/list1"/>
    <dgm:cxn modelId="{2F52A0C5-30CF-41E4-AF24-B40F63013F51}" type="presOf" srcId="{257406AA-EBDB-4364-B2D6-5D8A1E0872DE}" destId="{D0B64E07-F07F-4EE2-BC8B-8FD8EDDF6CA8}" srcOrd="1" destOrd="0" presId="urn:microsoft.com/office/officeart/2005/8/layout/list1"/>
    <dgm:cxn modelId="{79FFFEB5-3902-4614-A549-677FE71043DB}" srcId="{D15D65EF-B36B-4E8D-95C0-290120249595}" destId="{8E6C3486-3580-4D9B-9AC4-3C3A50DCED89}" srcOrd="0" destOrd="0" parTransId="{FC50AC8E-EC88-427A-9C65-B369570E7391}" sibTransId="{3D141854-94E0-4718-BE99-C46F497BBD12}"/>
    <dgm:cxn modelId="{41E4ED25-8BCD-4905-AEE9-71BFB6B19E51}" type="presOf" srcId="{000E4995-9053-4B80-9EB1-1875452573C4}" destId="{61A0771D-2305-446D-9E46-E60EEF11AFB0}" srcOrd="0" destOrd="0" presId="urn:microsoft.com/office/officeart/2005/8/layout/list1"/>
    <dgm:cxn modelId="{BACCAFAB-0762-4133-8216-DB80A22ED6F0}" type="presOf" srcId="{257406AA-EBDB-4364-B2D6-5D8A1E0872DE}" destId="{0EFB9692-55C1-4AB6-8FF9-758CC3BC3989}" srcOrd="0" destOrd="0" presId="urn:microsoft.com/office/officeart/2005/8/layout/list1"/>
    <dgm:cxn modelId="{ED719C8A-D2D8-4D9A-A45E-0E1D18A28C99}" type="presOf" srcId="{8E6C3486-3580-4D9B-9AC4-3C3A50DCED89}" destId="{5F4D0B18-F296-4DC8-B6F4-3F22FCAE0729}" srcOrd="0" destOrd="0" presId="urn:microsoft.com/office/officeart/2005/8/layout/list1"/>
    <dgm:cxn modelId="{C48A6CB7-603D-46E0-93E2-B748CCE3ACEA}" type="presParOf" srcId="{C27A53F4-A697-454F-A146-C463EF922564}" destId="{971165F4-4A2F-43D4-BCE4-F0DFCC8D5CEA}" srcOrd="0" destOrd="0" presId="urn:microsoft.com/office/officeart/2005/8/layout/list1"/>
    <dgm:cxn modelId="{4B0F879A-DF5E-4458-9797-E96F10AEBE14}" type="presParOf" srcId="{971165F4-4A2F-43D4-BCE4-F0DFCC8D5CEA}" destId="{5F4D0B18-F296-4DC8-B6F4-3F22FCAE0729}" srcOrd="0" destOrd="0" presId="urn:microsoft.com/office/officeart/2005/8/layout/list1"/>
    <dgm:cxn modelId="{4EDACF24-8361-4FE5-ADE2-A2904BD85ED2}" type="presParOf" srcId="{971165F4-4A2F-43D4-BCE4-F0DFCC8D5CEA}" destId="{38497972-008D-403A-A281-4316491198E8}" srcOrd="1" destOrd="0" presId="urn:microsoft.com/office/officeart/2005/8/layout/list1"/>
    <dgm:cxn modelId="{98777697-D672-4FAE-94F6-EF8E75FB2F8B}" type="presParOf" srcId="{C27A53F4-A697-454F-A146-C463EF922564}" destId="{EDD02C1F-F390-47E1-9F46-1D3DB0775F9A}" srcOrd="1" destOrd="0" presId="urn:microsoft.com/office/officeart/2005/8/layout/list1"/>
    <dgm:cxn modelId="{DEFD7E0B-6965-4BFA-B2E4-D4639860AF53}" type="presParOf" srcId="{C27A53F4-A697-454F-A146-C463EF922564}" destId="{CC7F0623-1D7D-4E36-BF57-4F583D05FFB5}" srcOrd="2" destOrd="0" presId="urn:microsoft.com/office/officeart/2005/8/layout/list1"/>
    <dgm:cxn modelId="{761197A9-AC63-4673-87BB-2951B2DDF24A}" type="presParOf" srcId="{C27A53F4-A697-454F-A146-C463EF922564}" destId="{A9A9DD42-015E-42F4-8EFA-F148D82EE5E7}" srcOrd="3" destOrd="0" presId="urn:microsoft.com/office/officeart/2005/8/layout/list1"/>
    <dgm:cxn modelId="{0AEA45D9-D3C4-4E97-B9AF-CD46D2A906F4}" type="presParOf" srcId="{C27A53F4-A697-454F-A146-C463EF922564}" destId="{A84AFF17-103B-457F-99A1-8F558ADF0EC3}" srcOrd="4" destOrd="0" presId="urn:microsoft.com/office/officeart/2005/8/layout/list1"/>
    <dgm:cxn modelId="{5BEFA71A-049E-4DE9-AAC5-F66E025013D5}" type="presParOf" srcId="{A84AFF17-103B-457F-99A1-8F558ADF0EC3}" destId="{61A0771D-2305-446D-9E46-E60EEF11AFB0}" srcOrd="0" destOrd="0" presId="urn:microsoft.com/office/officeart/2005/8/layout/list1"/>
    <dgm:cxn modelId="{B21AABF7-3EC4-4F55-8AC2-5177CFCF05D9}" type="presParOf" srcId="{A84AFF17-103B-457F-99A1-8F558ADF0EC3}" destId="{14AB08A1-4761-47BD-B818-FB4E8D0649E1}" srcOrd="1" destOrd="0" presId="urn:microsoft.com/office/officeart/2005/8/layout/list1"/>
    <dgm:cxn modelId="{1B3A5B86-6A5C-44F0-825B-C6CD3BEC7CD0}" type="presParOf" srcId="{C27A53F4-A697-454F-A146-C463EF922564}" destId="{29F1AC22-4B5F-42AC-91C5-2C406C5E562B}" srcOrd="5" destOrd="0" presId="urn:microsoft.com/office/officeart/2005/8/layout/list1"/>
    <dgm:cxn modelId="{DF001FE2-CA7D-4F6C-8F80-3DB37C741676}" type="presParOf" srcId="{C27A53F4-A697-454F-A146-C463EF922564}" destId="{76C90AD7-D93C-431C-B72C-D919FFD6017B}" srcOrd="6" destOrd="0" presId="urn:microsoft.com/office/officeart/2005/8/layout/list1"/>
    <dgm:cxn modelId="{2E7C4D16-ADE6-43BC-B8AE-F8D888F1E640}" type="presParOf" srcId="{C27A53F4-A697-454F-A146-C463EF922564}" destId="{96570714-E966-4693-BDF0-3932FC0EB838}" srcOrd="7" destOrd="0" presId="urn:microsoft.com/office/officeart/2005/8/layout/list1"/>
    <dgm:cxn modelId="{FA99AE8F-5CEC-4A3B-BB23-58B501541112}" type="presParOf" srcId="{C27A53F4-A697-454F-A146-C463EF922564}" destId="{C2400E36-E69D-41E6-AFE5-4737F1A15235}" srcOrd="8" destOrd="0" presId="urn:microsoft.com/office/officeart/2005/8/layout/list1"/>
    <dgm:cxn modelId="{F9A40725-2DE6-496E-9942-E51D0FB49728}" type="presParOf" srcId="{C2400E36-E69D-41E6-AFE5-4737F1A15235}" destId="{0EFB9692-55C1-4AB6-8FF9-758CC3BC3989}" srcOrd="0" destOrd="0" presId="urn:microsoft.com/office/officeart/2005/8/layout/list1"/>
    <dgm:cxn modelId="{C062206D-87D0-4C35-AD33-821284CA4617}" type="presParOf" srcId="{C2400E36-E69D-41E6-AFE5-4737F1A15235}" destId="{D0B64E07-F07F-4EE2-BC8B-8FD8EDDF6CA8}" srcOrd="1" destOrd="0" presId="urn:microsoft.com/office/officeart/2005/8/layout/list1"/>
    <dgm:cxn modelId="{4950D5B6-D267-44F4-A3A4-EC698589164D}" type="presParOf" srcId="{C27A53F4-A697-454F-A146-C463EF922564}" destId="{A9D43A29-82A7-42E9-B28A-4E7E5205D551}" srcOrd="9" destOrd="0" presId="urn:microsoft.com/office/officeart/2005/8/layout/list1"/>
    <dgm:cxn modelId="{2032AD9E-1D42-478E-B342-F0408CDF568A}" type="presParOf" srcId="{C27A53F4-A697-454F-A146-C463EF922564}" destId="{9841D275-70F8-4DFE-86AA-BF99D2DA3C8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5D65EF-B36B-4E8D-95C0-29012024959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E6C3486-3580-4D9B-9AC4-3C3A50DCED89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C50AC8E-EC88-427A-9C65-B369570E7391}" type="parTrans" cxnId="{79FFFEB5-3902-4614-A549-677FE71043DB}">
      <dgm:prSet/>
      <dgm:spPr/>
      <dgm:t>
        <a:bodyPr/>
        <a:lstStyle/>
        <a:p>
          <a:endParaRPr lang="en-IN" sz="2000"/>
        </a:p>
      </dgm:t>
    </dgm:pt>
    <dgm:pt modelId="{3D141854-94E0-4718-BE99-C46F497BBD12}" type="sibTrans" cxnId="{79FFFEB5-3902-4614-A549-677FE71043DB}">
      <dgm:prSet/>
      <dgm:spPr/>
      <dgm:t>
        <a:bodyPr/>
        <a:lstStyle/>
        <a:p>
          <a:endParaRPr lang="en-IN" sz="2000"/>
        </a:p>
      </dgm:t>
    </dgm:pt>
    <dgm:pt modelId="{000E4995-9053-4B80-9EB1-1875452573C4}">
      <dgm:prSet phldrT="[Text]" custT="1"/>
      <dgm:spPr>
        <a:solidFill>
          <a:srgbClr val="FF9933"/>
        </a:solidFill>
      </dgm:spPr>
      <dgm:t>
        <a:bodyPr/>
        <a:lstStyle/>
        <a:p>
          <a:r>
            <a:rPr lang="en-IN" sz="1600" dirty="0" smtClean="0"/>
            <a:t>Criteria for choice of number of components (</a:t>
          </a:r>
          <a:r>
            <a:rPr lang="en-IN" sz="1600" dirty="0" smtClean="0"/>
            <a:t>DIC, Marginal likelihood, </a:t>
          </a:r>
          <a:r>
            <a:rPr lang="en-IN" sz="1600" dirty="0" smtClean="0"/>
            <a:t>Predictive methods)</a:t>
          </a:r>
          <a:endParaRPr lang="en-IN" sz="1600" dirty="0"/>
        </a:p>
      </dgm:t>
    </dgm:pt>
    <dgm:pt modelId="{C3EC9AB0-0ACA-46F4-9C58-A3980AC21BDC}" type="parTrans" cxnId="{8C8178D7-89A0-4EB4-BD65-5E04E32F2E7B}">
      <dgm:prSet/>
      <dgm:spPr/>
      <dgm:t>
        <a:bodyPr/>
        <a:lstStyle/>
        <a:p>
          <a:endParaRPr lang="en-IN" sz="2000"/>
        </a:p>
      </dgm:t>
    </dgm:pt>
    <dgm:pt modelId="{8DC2260F-C58F-4CB8-9C72-194323D7FB47}" type="sibTrans" cxnId="{8C8178D7-89A0-4EB4-BD65-5E04E32F2E7B}">
      <dgm:prSet/>
      <dgm:spPr/>
      <dgm:t>
        <a:bodyPr/>
        <a:lstStyle/>
        <a:p>
          <a:endParaRPr lang="en-IN" sz="2000"/>
        </a:p>
      </dgm:t>
    </dgm:pt>
    <dgm:pt modelId="{257406AA-EBDB-4364-B2D6-5D8A1E0872DE}">
      <dgm:prSet phldrT="[Text]" custT="1"/>
      <dgm:spPr/>
      <dgm:t>
        <a:bodyPr/>
        <a:lstStyle/>
        <a:p>
          <a:r>
            <a:rPr lang="en-IN" sz="1600" dirty="0" smtClean="0"/>
            <a:t>Classification of observations into groups</a:t>
          </a:r>
          <a:endParaRPr lang="en-IN" sz="1600" dirty="0"/>
        </a:p>
      </dgm:t>
    </dgm:pt>
    <dgm:pt modelId="{3E4BF1FB-8AB7-400E-8BB5-4A8FF2CF7124}" type="parTrans" cxnId="{405F456A-807F-42D5-8A3E-8A58DBF5499B}">
      <dgm:prSet/>
      <dgm:spPr/>
      <dgm:t>
        <a:bodyPr/>
        <a:lstStyle/>
        <a:p>
          <a:endParaRPr lang="en-IN" sz="2000"/>
        </a:p>
      </dgm:t>
    </dgm:pt>
    <dgm:pt modelId="{4256FFE5-21CA-48DC-8B5A-EC39C4C8EB95}" type="sibTrans" cxnId="{405F456A-807F-42D5-8A3E-8A58DBF5499B}">
      <dgm:prSet/>
      <dgm:spPr/>
      <dgm:t>
        <a:bodyPr/>
        <a:lstStyle/>
        <a:p>
          <a:endParaRPr lang="en-IN" sz="2000"/>
        </a:p>
      </dgm:t>
    </dgm:pt>
    <dgm:pt modelId="{C27A53F4-A697-454F-A146-C463EF922564}" type="pres">
      <dgm:prSet presAssocID="{D15D65EF-B36B-4E8D-95C0-29012024959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71165F4-4A2F-43D4-BCE4-F0DFCC8D5CEA}" type="pres">
      <dgm:prSet presAssocID="{8E6C3486-3580-4D9B-9AC4-3C3A50DCED89}" presName="parentLin" presStyleCnt="0"/>
      <dgm:spPr/>
    </dgm:pt>
    <dgm:pt modelId="{5F4D0B18-F296-4DC8-B6F4-3F22FCAE0729}" type="pres">
      <dgm:prSet presAssocID="{8E6C3486-3580-4D9B-9AC4-3C3A50DCED89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38497972-008D-403A-A281-4316491198E8}" type="pres">
      <dgm:prSet presAssocID="{8E6C3486-3580-4D9B-9AC4-3C3A50DCED8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D02C1F-F390-47E1-9F46-1D3DB0775F9A}" type="pres">
      <dgm:prSet presAssocID="{8E6C3486-3580-4D9B-9AC4-3C3A50DCED89}" presName="negativeSpace" presStyleCnt="0"/>
      <dgm:spPr/>
    </dgm:pt>
    <dgm:pt modelId="{CC7F0623-1D7D-4E36-BF57-4F583D05FFB5}" type="pres">
      <dgm:prSet presAssocID="{8E6C3486-3580-4D9B-9AC4-3C3A50DCED89}" presName="childText" presStyleLbl="conFgAcc1" presStyleIdx="0" presStyleCnt="3">
        <dgm:presLayoutVars>
          <dgm:bulletEnabled val="1"/>
        </dgm:presLayoutVars>
      </dgm:prSet>
      <dgm:spPr/>
    </dgm:pt>
    <dgm:pt modelId="{A9A9DD42-015E-42F4-8EFA-F148D82EE5E7}" type="pres">
      <dgm:prSet presAssocID="{3D141854-94E0-4718-BE99-C46F497BBD12}" presName="spaceBetweenRectangles" presStyleCnt="0"/>
      <dgm:spPr/>
    </dgm:pt>
    <dgm:pt modelId="{A84AFF17-103B-457F-99A1-8F558ADF0EC3}" type="pres">
      <dgm:prSet presAssocID="{000E4995-9053-4B80-9EB1-1875452573C4}" presName="parentLin" presStyleCnt="0"/>
      <dgm:spPr/>
    </dgm:pt>
    <dgm:pt modelId="{61A0771D-2305-446D-9E46-E60EEF11AFB0}" type="pres">
      <dgm:prSet presAssocID="{000E4995-9053-4B80-9EB1-1875452573C4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14AB08A1-4761-47BD-B818-FB4E8D0649E1}" type="pres">
      <dgm:prSet presAssocID="{000E4995-9053-4B80-9EB1-1875452573C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F1AC22-4B5F-42AC-91C5-2C406C5E562B}" type="pres">
      <dgm:prSet presAssocID="{000E4995-9053-4B80-9EB1-1875452573C4}" presName="negativeSpace" presStyleCnt="0"/>
      <dgm:spPr/>
    </dgm:pt>
    <dgm:pt modelId="{76C90AD7-D93C-431C-B72C-D919FFD6017B}" type="pres">
      <dgm:prSet presAssocID="{000E4995-9053-4B80-9EB1-1875452573C4}" presName="childText" presStyleLbl="conFgAcc1" presStyleIdx="1" presStyleCnt="3">
        <dgm:presLayoutVars>
          <dgm:bulletEnabled val="1"/>
        </dgm:presLayoutVars>
      </dgm:prSet>
      <dgm:spPr/>
    </dgm:pt>
    <dgm:pt modelId="{96570714-E966-4693-BDF0-3932FC0EB838}" type="pres">
      <dgm:prSet presAssocID="{8DC2260F-C58F-4CB8-9C72-194323D7FB47}" presName="spaceBetweenRectangles" presStyleCnt="0"/>
      <dgm:spPr/>
    </dgm:pt>
    <dgm:pt modelId="{C2400E36-E69D-41E6-AFE5-4737F1A15235}" type="pres">
      <dgm:prSet presAssocID="{257406AA-EBDB-4364-B2D6-5D8A1E0872DE}" presName="parentLin" presStyleCnt="0"/>
      <dgm:spPr/>
    </dgm:pt>
    <dgm:pt modelId="{0EFB9692-55C1-4AB6-8FF9-758CC3BC3989}" type="pres">
      <dgm:prSet presAssocID="{257406AA-EBDB-4364-B2D6-5D8A1E0872DE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D0B64E07-F07F-4EE2-BC8B-8FD8EDDF6CA8}" type="pres">
      <dgm:prSet presAssocID="{257406AA-EBDB-4364-B2D6-5D8A1E0872D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D43A29-82A7-42E9-B28A-4E7E5205D551}" type="pres">
      <dgm:prSet presAssocID="{257406AA-EBDB-4364-B2D6-5D8A1E0872DE}" presName="negativeSpace" presStyleCnt="0"/>
      <dgm:spPr/>
    </dgm:pt>
    <dgm:pt modelId="{9841D275-70F8-4DFE-86AA-BF99D2DA3C8E}" type="pres">
      <dgm:prSet presAssocID="{257406AA-EBDB-4364-B2D6-5D8A1E0872D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5DF2394-C125-4947-96F4-0AE4C91FAD56}" type="presOf" srcId="{000E4995-9053-4B80-9EB1-1875452573C4}" destId="{14AB08A1-4761-47BD-B818-FB4E8D0649E1}" srcOrd="1" destOrd="0" presId="urn:microsoft.com/office/officeart/2005/8/layout/list1"/>
    <dgm:cxn modelId="{F9F11578-815B-4490-81D4-6D1ED3B44E4B}" type="presOf" srcId="{D15D65EF-B36B-4E8D-95C0-290120249595}" destId="{C27A53F4-A697-454F-A146-C463EF922564}" srcOrd="0" destOrd="0" presId="urn:microsoft.com/office/officeart/2005/8/layout/list1"/>
    <dgm:cxn modelId="{8C8178D7-89A0-4EB4-BD65-5E04E32F2E7B}" srcId="{D15D65EF-B36B-4E8D-95C0-290120249595}" destId="{000E4995-9053-4B80-9EB1-1875452573C4}" srcOrd="1" destOrd="0" parTransId="{C3EC9AB0-0ACA-46F4-9C58-A3980AC21BDC}" sibTransId="{8DC2260F-C58F-4CB8-9C72-194323D7FB47}"/>
    <dgm:cxn modelId="{405F456A-807F-42D5-8A3E-8A58DBF5499B}" srcId="{D15D65EF-B36B-4E8D-95C0-290120249595}" destId="{257406AA-EBDB-4364-B2D6-5D8A1E0872DE}" srcOrd="2" destOrd="0" parTransId="{3E4BF1FB-8AB7-400E-8BB5-4A8FF2CF7124}" sibTransId="{4256FFE5-21CA-48DC-8B5A-EC39C4C8EB95}"/>
    <dgm:cxn modelId="{C86A7400-63F0-4312-8883-E143CF02AF5F}" type="presOf" srcId="{8E6C3486-3580-4D9B-9AC4-3C3A50DCED89}" destId="{38497972-008D-403A-A281-4316491198E8}" srcOrd="1" destOrd="0" presId="urn:microsoft.com/office/officeart/2005/8/layout/list1"/>
    <dgm:cxn modelId="{2F52A0C5-30CF-41E4-AF24-B40F63013F51}" type="presOf" srcId="{257406AA-EBDB-4364-B2D6-5D8A1E0872DE}" destId="{D0B64E07-F07F-4EE2-BC8B-8FD8EDDF6CA8}" srcOrd="1" destOrd="0" presId="urn:microsoft.com/office/officeart/2005/8/layout/list1"/>
    <dgm:cxn modelId="{79FFFEB5-3902-4614-A549-677FE71043DB}" srcId="{D15D65EF-B36B-4E8D-95C0-290120249595}" destId="{8E6C3486-3580-4D9B-9AC4-3C3A50DCED89}" srcOrd="0" destOrd="0" parTransId="{FC50AC8E-EC88-427A-9C65-B369570E7391}" sibTransId="{3D141854-94E0-4718-BE99-C46F497BBD12}"/>
    <dgm:cxn modelId="{41E4ED25-8BCD-4905-AEE9-71BFB6B19E51}" type="presOf" srcId="{000E4995-9053-4B80-9EB1-1875452573C4}" destId="{61A0771D-2305-446D-9E46-E60EEF11AFB0}" srcOrd="0" destOrd="0" presId="urn:microsoft.com/office/officeart/2005/8/layout/list1"/>
    <dgm:cxn modelId="{BACCAFAB-0762-4133-8216-DB80A22ED6F0}" type="presOf" srcId="{257406AA-EBDB-4364-B2D6-5D8A1E0872DE}" destId="{0EFB9692-55C1-4AB6-8FF9-758CC3BC3989}" srcOrd="0" destOrd="0" presId="urn:microsoft.com/office/officeart/2005/8/layout/list1"/>
    <dgm:cxn modelId="{ED719C8A-D2D8-4D9A-A45E-0E1D18A28C99}" type="presOf" srcId="{8E6C3486-3580-4D9B-9AC4-3C3A50DCED89}" destId="{5F4D0B18-F296-4DC8-B6F4-3F22FCAE0729}" srcOrd="0" destOrd="0" presId="urn:microsoft.com/office/officeart/2005/8/layout/list1"/>
    <dgm:cxn modelId="{C48A6CB7-603D-46E0-93E2-B748CCE3ACEA}" type="presParOf" srcId="{C27A53F4-A697-454F-A146-C463EF922564}" destId="{971165F4-4A2F-43D4-BCE4-F0DFCC8D5CEA}" srcOrd="0" destOrd="0" presId="urn:microsoft.com/office/officeart/2005/8/layout/list1"/>
    <dgm:cxn modelId="{4B0F879A-DF5E-4458-9797-E96F10AEBE14}" type="presParOf" srcId="{971165F4-4A2F-43D4-BCE4-F0DFCC8D5CEA}" destId="{5F4D0B18-F296-4DC8-B6F4-3F22FCAE0729}" srcOrd="0" destOrd="0" presId="urn:microsoft.com/office/officeart/2005/8/layout/list1"/>
    <dgm:cxn modelId="{4EDACF24-8361-4FE5-ADE2-A2904BD85ED2}" type="presParOf" srcId="{971165F4-4A2F-43D4-BCE4-F0DFCC8D5CEA}" destId="{38497972-008D-403A-A281-4316491198E8}" srcOrd="1" destOrd="0" presId="urn:microsoft.com/office/officeart/2005/8/layout/list1"/>
    <dgm:cxn modelId="{98777697-D672-4FAE-94F6-EF8E75FB2F8B}" type="presParOf" srcId="{C27A53F4-A697-454F-A146-C463EF922564}" destId="{EDD02C1F-F390-47E1-9F46-1D3DB0775F9A}" srcOrd="1" destOrd="0" presId="urn:microsoft.com/office/officeart/2005/8/layout/list1"/>
    <dgm:cxn modelId="{DEFD7E0B-6965-4BFA-B2E4-D4639860AF53}" type="presParOf" srcId="{C27A53F4-A697-454F-A146-C463EF922564}" destId="{CC7F0623-1D7D-4E36-BF57-4F583D05FFB5}" srcOrd="2" destOrd="0" presId="urn:microsoft.com/office/officeart/2005/8/layout/list1"/>
    <dgm:cxn modelId="{761197A9-AC63-4673-87BB-2951B2DDF24A}" type="presParOf" srcId="{C27A53F4-A697-454F-A146-C463EF922564}" destId="{A9A9DD42-015E-42F4-8EFA-F148D82EE5E7}" srcOrd="3" destOrd="0" presId="urn:microsoft.com/office/officeart/2005/8/layout/list1"/>
    <dgm:cxn modelId="{0AEA45D9-D3C4-4E97-B9AF-CD46D2A906F4}" type="presParOf" srcId="{C27A53F4-A697-454F-A146-C463EF922564}" destId="{A84AFF17-103B-457F-99A1-8F558ADF0EC3}" srcOrd="4" destOrd="0" presId="urn:microsoft.com/office/officeart/2005/8/layout/list1"/>
    <dgm:cxn modelId="{5BEFA71A-049E-4DE9-AAC5-F66E025013D5}" type="presParOf" srcId="{A84AFF17-103B-457F-99A1-8F558ADF0EC3}" destId="{61A0771D-2305-446D-9E46-E60EEF11AFB0}" srcOrd="0" destOrd="0" presId="urn:microsoft.com/office/officeart/2005/8/layout/list1"/>
    <dgm:cxn modelId="{B21AABF7-3EC4-4F55-8AC2-5177CFCF05D9}" type="presParOf" srcId="{A84AFF17-103B-457F-99A1-8F558ADF0EC3}" destId="{14AB08A1-4761-47BD-B818-FB4E8D0649E1}" srcOrd="1" destOrd="0" presId="urn:microsoft.com/office/officeart/2005/8/layout/list1"/>
    <dgm:cxn modelId="{1B3A5B86-6A5C-44F0-825B-C6CD3BEC7CD0}" type="presParOf" srcId="{C27A53F4-A697-454F-A146-C463EF922564}" destId="{29F1AC22-4B5F-42AC-91C5-2C406C5E562B}" srcOrd="5" destOrd="0" presId="urn:microsoft.com/office/officeart/2005/8/layout/list1"/>
    <dgm:cxn modelId="{DF001FE2-CA7D-4F6C-8F80-3DB37C741676}" type="presParOf" srcId="{C27A53F4-A697-454F-A146-C463EF922564}" destId="{76C90AD7-D93C-431C-B72C-D919FFD6017B}" srcOrd="6" destOrd="0" presId="urn:microsoft.com/office/officeart/2005/8/layout/list1"/>
    <dgm:cxn modelId="{2E7C4D16-ADE6-43BC-B8AE-F8D888F1E640}" type="presParOf" srcId="{C27A53F4-A697-454F-A146-C463EF922564}" destId="{96570714-E966-4693-BDF0-3932FC0EB838}" srcOrd="7" destOrd="0" presId="urn:microsoft.com/office/officeart/2005/8/layout/list1"/>
    <dgm:cxn modelId="{FA99AE8F-5CEC-4A3B-BB23-58B501541112}" type="presParOf" srcId="{C27A53F4-A697-454F-A146-C463EF922564}" destId="{C2400E36-E69D-41E6-AFE5-4737F1A15235}" srcOrd="8" destOrd="0" presId="urn:microsoft.com/office/officeart/2005/8/layout/list1"/>
    <dgm:cxn modelId="{F9A40725-2DE6-496E-9942-E51D0FB49728}" type="presParOf" srcId="{C2400E36-E69D-41E6-AFE5-4737F1A15235}" destId="{0EFB9692-55C1-4AB6-8FF9-758CC3BC3989}" srcOrd="0" destOrd="0" presId="urn:microsoft.com/office/officeart/2005/8/layout/list1"/>
    <dgm:cxn modelId="{C062206D-87D0-4C35-AD33-821284CA4617}" type="presParOf" srcId="{C2400E36-E69D-41E6-AFE5-4737F1A15235}" destId="{D0B64E07-F07F-4EE2-BC8B-8FD8EDDF6CA8}" srcOrd="1" destOrd="0" presId="urn:microsoft.com/office/officeart/2005/8/layout/list1"/>
    <dgm:cxn modelId="{4950D5B6-D267-44F4-A3A4-EC698589164D}" type="presParOf" srcId="{C27A53F4-A697-454F-A146-C463EF922564}" destId="{A9D43A29-82A7-42E9-B28A-4E7E5205D551}" srcOrd="9" destOrd="0" presId="urn:microsoft.com/office/officeart/2005/8/layout/list1"/>
    <dgm:cxn modelId="{2032AD9E-1D42-478E-B342-F0408CDF568A}" type="presParOf" srcId="{C27A53F4-A697-454F-A146-C463EF922564}" destId="{9841D275-70F8-4DFE-86AA-BF99D2DA3C8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FE4CDB-78B3-45DA-A433-3761D5CD3576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ED5A0C-AD04-4BB3-9459-195197FF1BEA}">
      <dgm:prSet phldrT="[Text]"/>
      <dgm:spPr/>
      <dgm:t>
        <a:bodyPr/>
        <a:lstStyle/>
        <a:p>
          <a:r>
            <a:rPr lang="en-US" dirty="0" smtClean="0"/>
            <a:t>Component 1</a:t>
          </a:r>
          <a:endParaRPr lang="en-US" dirty="0"/>
        </a:p>
      </dgm:t>
    </dgm:pt>
    <dgm:pt modelId="{937B0BE2-9D99-469B-9FE1-94B259BEE5F4}" type="parTrans" cxnId="{ADCAD632-1882-400B-8D86-099D15F55F74}">
      <dgm:prSet/>
      <dgm:spPr/>
      <dgm:t>
        <a:bodyPr/>
        <a:lstStyle/>
        <a:p>
          <a:endParaRPr lang="en-US"/>
        </a:p>
      </dgm:t>
    </dgm:pt>
    <dgm:pt modelId="{D2DA9788-EC2E-4D61-ADB7-729AB9E220D6}" type="sibTrans" cxnId="{ADCAD632-1882-400B-8D86-099D15F55F74}">
      <dgm:prSet/>
      <dgm:spPr/>
      <dgm:t>
        <a:bodyPr/>
        <a:lstStyle/>
        <a:p>
          <a:endParaRPr lang="en-US"/>
        </a:p>
      </dgm:t>
    </dgm:pt>
    <dgm:pt modelId="{001A92B6-3E63-4201-A38B-41208A0CD79C}">
      <dgm:prSet phldrT="[Text]"/>
      <dgm:spPr/>
      <dgm:t>
        <a:bodyPr/>
        <a:lstStyle/>
        <a:p>
          <a:r>
            <a:rPr lang="en-US" dirty="0" smtClean="0"/>
            <a:t>Baseline random component of </a:t>
          </a:r>
          <a:r>
            <a:rPr lang="en-US" dirty="0" err="1" smtClean="0"/>
            <a:t>Hb</a:t>
          </a:r>
          <a:r>
            <a:rPr lang="en-US" dirty="0" smtClean="0"/>
            <a:t> level is low</a:t>
          </a:r>
          <a:endParaRPr lang="en-US" dirty="0"/>
        </a:p>
      </dgm:t>
    </dgm:pt>
    <dgm:pt modelId="{A965DBC2-D3F4-494F-9EA1-F73D624808F2}" type="parTrans" cxnId="{8C03DB43-0E3B-4BEF-90D3-4549EC7FD17E}">
      <dgm:prSet/>
      <dgm:spPr/>
      <dgm:t>
        <a:bodyPr/>
        <a:lstStyle/>
        <a:p>
          <a:endParaRPr lang="en-US"/>
        </a:p>
      </dgm:t>
    </dgm:pt>
    <dgm:pt modelId="{B70650FB-617E-4919-AC31-7D96A8402844}" type="sibTrans" cxnId="{8C03DB43-0E3B-4BEF-90D3-4549EC7FD17E}">
      <dgm:prSet/>
      <dgm:spPr/>
      <dgm:t>
        <a:bodyPr/>
        <a:lstStyle/>
        <a:p>
          <a:endParaRPr lang="en-US"/>
        </a:p>
      </dgm:t>
    </dgm:pt>
    <dgm:pt modelId="{DD0B17DD-0D58-4A37-ACF9-1602D299C536}">
      <dgm:prSet phldrT="[Text]"/>
      <dgm:spPr/>
      <dgm:t>
        <a:bodyPr/>
        <a:lstStyle/>
        <a:p>
          <a:r>
            <a:rPr lang="en-US" dirty="0" smtClean="0"/>
            <a:t>Random slope is less negative relative to group 2.</a:t>
          </a:r>
          <a:endParaRPr lang="en-US" dirty="0"/>
        </a:p>
      </dgm:t>
    </dgm:pt>
    <dgm:pt modelId="{E2E52BCF-97B7-40C7-BC29-12FD850FDC40}" type="parTrans" cxnId="{38C72099-DAE0-4A87-89BF-92D9E4776B4C}">
      <dgm:prSet/>
      <dgm:spPr/>
      <dgm:t>
        <a:bodyPr/>
        <a:lstStyle/>
        <a:p>
          <a:endParaRPr lang="en-US"/>
        </a:p>
      </dgm:t>
    </dgm:pt>
    <dgm:pt modelId="{705FF997-5DA9-490A-B693-71F4E5F0A2CB}" type="sibTrans" cxnId="{38C72099-DAE0-4A87-89BF-92D9E4776B4C}">
      <dgm:prSet/>
      <dgm:spPr/>
      <dgm:t>
        <a:bodyPr/>
        <a:lstStyle/>
        <a:p>
          <a:endParaRPr lang="en-US"/>
        </a:p>
      </dgm:t>
    </dgm:pt>
    <dgm:pt modelId="{F1B7D9C9-BEE5-46F5-AA8A-B589A8CA4BE0}">
      <dgm:prSet phldrT="[Text]"/>
      <dgm:spPr/>
      <dgm:t>
        <a:bodyPr/>
        <a:lstStyle/>
        <a:p>
          <a:r>
            <a:rPr lang="en-US" dirty="0" smtClean="0"/>
            <a:t>Component 2</a:t>
          </a:r>
          <a:endParaRPr lang="en-US" dirty="0"/>
        </a:p>
      </dgm:t>
    </dgm:pt>
    <dgm:pt modelId="{A414B8E4-DFE5-444C-BB41-1092DAEED9C3}" type="parTrans" cxnId="{183A8397-DFEA-4C40-8947-E0E73B2196C5}">
      <dgm:prSet/>
      <dgm:spPr/>
      <dgm:t>
        <a:bodyPr/>
        <a:lstStyle/>
        <a:p>
          <a:endParaRPr lang="en-US"/>
        </a:p>
      </dgm:t>
    </dgm:pt>
    <dgm:pt modelId="{0EECC77C-EA91-495E-9B2A-1DA01E84E3D1}" type="sibTrans" cxnId="{183A8397-DFEA-4C40-8947-E0E73B2196C5}">
      <dgm:prSet/>
      <dgm:spPr/>
      <dgm:t>
        <a:bodyPr/>
        <a:lstStyle/>
        <a:p>
          <a:endParaRPr lang="en-US"/>
        </a:p>
      </dgm:t>
    </dgm:pt>
    <dgm:pt modelId="{3FCBE229-C8D1-4215-8655-726A0BBC874A}">
      <dgm:prSet phldrT="[Text]"/>
      <dgm:spPr/>
      <dgm:t>
        <a:bodyPr/>
        <a:lstStyle/>
        <a:p>
          <a:r>
            <a:rPr lang="en-US" dirty="0" smtClean="0"/>
            <a:t>Baseline random component of </a:t>
          </a:r>
          <a:r>
            <a:rPr lang="en-US" dirty="0" err="1" smtClean="0"/>
            <a:t>Hb</a:t>
          </a:r>
          <a:r>
            <a:rPr lang="en-US" dirty="0" smtClean="0"/>
            <a:t> level is higher.</a:t>
          </a:r>
          <a:endParaRPr lang="en-US" dirty="0"/>
        </a:p>
      </dgm:t>
    </dgm:pt>
    <dgm:pt modelId="{2D6A8034-2358-4D53-BEE8-5139FA3AD57A}" type="parTrans" cxnId="{456A0761-FAEA-49CF-815D-B17DD23B1550}">
      <dgm:prSet/>
      <dgm:spPr/>
      <dgm:t>
        <a:bodyPr/>
        <a:lstStyle/>
        <a:p>
          <a:endParaRPr lang="en-US"/>
        </a:p>
      </dgm:t>
    </dgm:pt>
    <dgm:pt modelId="{0DE8505A-8693-495F-86A5-BDF11F362F34}" type="sibTrans" cxnId="{456A0761-FAEA-49CF-815D-B17DD23B1550}">
      <dgm:prSet/>
      <dgm:spPr/>
      <dgm:t>
        <a:bodyPr/>
        <a:lstStyle/>
        <a:p>
          <a:endParaRPr lang="en-US"/>
        </a:p>
      </dgm:t>
    </dgm:pt>
    <dgm:pt modelId="{F4F1E9A2-B8F6-4DEB-9983-85C0E0AC09C4}">
      <dgm:prSet phldrT="[Text]"/>
      <dgm:spPr/>
      <dgm:t>
        <a:bodyPr/>
        <a:lstStyle/>
        <a:p>
          <a:r>
            <a:rPr lang="en-US" dirty="0" smtClean="0"/>
            <a:t>Average subject from group 2 has a more rapid decrease in </a:t>
          </a:r>
          <a:r>
            <a:rPr lang="en-US" dirty="0" err="1" smtClean="0"/>
            <a:t>Hb</a:t>
          </a:r>
          <a:r>
            <a:rPr lang="en-US" dirty="0" smtClean="0"/>
            <a:t> level levels with frequent donations.</a:t>
          </a:r>
          <a:endParaRPr lang="en-US" dirty="0"/>
        </a:p>
      </dgm:t>
    </dgm:pt>
    <dgm:pt modelId="{401D58E3-3760-4129-BEDB-D5D82BC3D144}" type="parTrans" cxnId="{B63DF3B7-CBDE-446B-9819-7F65DA6046DE}">
      <dgm:prSet/>
      <dgm:spPr/>
      <dgm:t>
        <a:bodyPr/>
        <a:lstStyle/>
        <a:p>
          <a:endParaRPr lang="en-US"/>
        </a:p>
      </dgm:t>
    </dgm:pt>
    <dgm:pt modelId="{44A3D62D-CE41-4ABD-BE5D-ECE913A52EDE}" type="sibTrans" cxnId="{B63DF3B7-CBDE-446B-9819-7F65DA6046DE}">
      <dgm:prSet/>
      <dgm:spPr/>
      <dgm:t>
        <a:bodyPr/>
        <a:lstStyle/>
        <a:p>
          <a:endParaRPr lang="en-US"/>
        </a:p>
      </dgm:t>
    </dgm:pt>
    <dgm:pt modelId="{05AB6C36-A320-47A7-98A6-93C501126E6D}">
      <dgm:prSet phldrT="[Text]"/>
      <dgm:spPr/>
      <dgm:t>
        <a:bodyPr/>
        <a:lstStyle/>
        <a:p>
          <a:endParaRPr lang="en-US" dirty="0"/>
        </a:p>
      </dgm:t>
    </dgm:pt>
    <dgm:pt modelId="{A419B1FC-02D7-442D-B3AA-C2C37A53E925}" type="parTrans" cxnId="{11047B54-DD73-4B86-BA81-6C29AD8A86F9}">
      <dgm:prSet/>
      <dgm:spPr/>
      <dgm:t>
        <a:bodyPr/>
        <a:lstStyle/>
        <a:p>
          <a:endParaRPr lang="en-US"/>
        </a:p>
      </dgm:t>
    </dgm:pt>
    <dgm:pt modelId="{A36706B9-334B-4682-885A-35743D70724A}" type="sibTrans" cxnId="{11047B54-DD73-4B86-BA81-6C29AD8A86F9}">
      <dgm:prSet/>
      <dgm:spPr/>
      <dgm:t>
        <a:bodyPr/>
        <a:lstStyle/>
        <a:p>
          <a:endParaRPr lang="en-US"/>
        </a:p>
      </dgm:t>
    </dgm:pt>
    <dgm:pt modelId="{0CCAD8FA-9498-4EFF-B3CD-69B6B294C27E}">
      <dgm:prSet phldrT="[Text]"/>
      <dgm:spPr/>
      <dgm:t>
        <a:bodyPr/>
        <a:lstStyle/>
        <a:p>
          <a:r>
            <a:rPr lang="en-US" dirty="0" smtClean="0"/>
            <a:t>Higher the baseline </a:t>
          </a:r>
          <a:r>
            <a:rPr lang="en-US" dirty="0" err="1" smtClean="0"/>
            <a:t>Hb</a:t>
          </a:r>
          <a:r>
            <a:rPr lang="en-US" dirty="0" smtClean="0"/>
            <a:t> level </a:t>
          </a:r>
          <a:r>
            <a:rPr lang="en-US" dirty="0" err="1" smtClean="0"/>
            <a:t>level</a:t>
          </a:r>
          <a:r>
            <a:rPr lang="en-US" dirty="0" smtClean="0"/>
            <a:t>, more likely to have a rapid decrease in </a:t>
          </a:r>
          <a:r>
            <a:rPr lang="en-US" dirty="0" err="1" smtClean="0"/>
            <a:t>Hb</a:t>
          </a:r>
          <a:r>
            <a:rPr lang="en-US" dirty="0" smtClean="0"/>
            <a:t> level levels with donations</a:t>
          </a:r>
          <a:endParaRPr lang="en-US" dirty="0"/>
        </a:p>
      </dgm:t>
    </dgm:pt>
    <dgm:pt modelId="{4DC2E960-2DB1-4B6D-A40E-260AB0A12E78}" type="parTrans" cxnId="{5E654C12-620D-4EFD-A6DB-9A64233FD61E}">
      <dgm:prSet/>
      <dgm:spPr/>
      <dgm:t>
        <a:bodyPr/>
        <a:lstStyle/>
        <a:p>
          <a:endParaRPr lang="en-US"/>
        </a:p>
      </dgm:t>
    </dgm:pt>
    <dgm:pt modelId="{3479BF64-1448-4EFB-BDC5-CE66FA5F6511}" type="sibTrans" cxnId="{5E654C12-620D-4EFD-A6DB-9A64233FD61E}">
      <dgm:prSet/>
      <dgm:spPr/>
      <dgm:t>
        <a:bodyPr/>
        <a:lstStyle/>
        <a:p>
          <a:endParaRPr lang="en-US"/>
        </a:p>
      </dgm:t>
    </dgm:pt>
    <dgm:pt modelId="{084432B9-CE60-4A70-8CA7-D9A72CD1C129}">
      <dgm:prSet phldrT="[Text]"/>
      <dgm:spPr/>
      <dgm:t>
        <a:bodyPr/>
        <a:lstStyle/>
        <a:p>
          <a:r>
            <a:rPr lang="en-US" dirty="0" smtClean="0"/>
            <a:t>Correlation between random slope and random intercept is most likely 0.</a:t>
          </a:r>
          <a:endParaRPr lang="en-US" dirty="0"/>
        </a:p>
      </dgm:t>
    </dgm:pt>
    <dgm:pt modelId="{24643A27-89EC-47A2-AA64-7CBB29249083}" type="parTrans" cxnId="{C9FB38CD-9BD5-413B-BF10-BCDDCE07C672}">
      <dgm:prSet/>
      <dgm:spPr/>
      <dgm:t>
        <a:bodyPr/>
        <a:lstStyle/>
        <a:p>
          <a:endParaRPr lang="en-US"/>
        </a:p>
      </dgm:t>
    </dgm:pt>
    <dgm:pt modelId="{D5756242-FE76-44A9-812C-68C40F49259B}" type="sibTrans" cxnId="{C9FB38CD-9BD5-413B-BF10-BCDDCE07C672}">
      <dgm:prSet/>
      <dgm:spPr/>
      <dgm:t>
        <a:bodyPr/>
        <a:lstStyle/>
        <a:p>
          <a:endParaRPr lang="en-US"/>
        </a:p>
      </dgm:t>
    </dgm:pt>
    <dgm:pt modelId="{B069F735-D4FE-4489-9DD0-2A1EBFF76DBC}" type="pres">
      <dgm:prSet presAssocID="{CEFE4CDB-78B3-45DA-A433-3761D5CD3576}" presName="Name0" presStyleCnt="0">
        <dgm:presLayoutVars>
          <dgm:dir/>
          <dgm:resizeHandles val="exact"/>
        </dgm:presLayoutVars>
      </dgm:prSet>
      <dgm:spPr/>
    </dgm:pt>
    <dgm:pt modelId="{B2BDBEA6-F8D2-4553-A3C5-59A6569AF883}" type="pres">
      <dgm:prSet presAssocID="{85ED5A0C-AD04-4BB3-9459-195197FF1BE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2478BC-3CA6-4083-9148-3D26C84C1514}" type="pres">
      <dgm:prSet presAssocID="{D2DA9788-EC2E-4D61-ADB7-729AB9E220D6}" presName="sibTrans" presStyleCnt="0"/>
      <dgm:spPr/>
    </dgm:pt>
    <dgm:pt modelId="{4BBE0A4E-FE02-4ED0-BA75-6264B689BC7E}" type="pres">
      <dgm:prSet presAssocID="{F1B7D9C9-BEE5-46F5-AA8A-B589A8CA4BE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8DD6BD-E263-43A9-87D1-89F33AF862FE}" type="presOf" srcId="{CEFE4CDB-78B3-45DA-A433-3761D5CD3576}" destId="{B069F735-D4FE-4489-9DD0-2A1EBFF76DBC}" srcOrd="0" destOrd="0" presId="urn:microsoft.com/office/officeart/2005/8/layout/hList6"/>
    <dgm:cxn modelId="{0AFD81BE-9CEC-415E-95BF-E7ACDBCBE04D}" type="presOf" srcId="{0CCAD8FA-9498-4EFF-B3CD-69B6B294C27E}" destId="{4BBE0A4E-FE02-4ED0-BA75-6264B689BC7E}" srcOrd="0" destOrd="3" presId="urn:microsoft.com/office/officeart/2005/8/layout/hList6"/>
    <dgm:cxn modelId="{C9FB38CD-9BD5-413B-BF10-BCDDCE07C672}" srcId="{85ED5A0C-AD04-4BB3-9459-195197FF1BEA}" destId="{084432B9-CE60-4A70-8CA7-D9A72CD1C129}" srcOrd="2" destOrd="0" parTransId="{24643A27-89EC-47A2-AA64-7CBB29249083}" sibTransId="{D5756242-FE76-44A9-812C-68C40F49259B}"/>
    <dgm:cxn modelId="{38C72099-DAE0-4A87-89BF-92D9E4776B4C}" srcId="{85ED5A0C-AD04-4BB3-9459-195197FF1BEA}" destId="{DD0B17DD-0D58-4A37-ACF9-1602D299C536}" srcOrd="1" destOrd="0" parTransId="{E2E52BCF-97B7-40C7-BC29-12FD850FDC40}" sibTransId="{705FF997-5DA9-490A-B693-71F4E5F0A2CB}"/>
    <dgm:cxn modelId="{1C068E18-C377-45C1-AADC-82A86306ADAC}" type="presOf" srcId="{DD0B17DD-0D58-4A37-ACF9-1602D299C536}" destId="{B2BDBEA6-F8D2-4553-A3C5-59A6569AF883}" srcOrd="0" destOrd="2" presId="urn:microsoft.com/office/officeart/2005/8/layout/hList6"/>
    <dgm:cxn modelId="{3CFD96D4-21C7-4680-A3AD-A06475DCCF31}" type="presOf" srcId="{F1B7D9C9-BEE5-46F5-AA8A-B589A8CA4BE0}" destId="{4BBE0A4E-FE02-4ED0-BA75-6264B689BC7E}" srcOrd="0" destOrd="0" presId="urn:microsoft.com/office/officeart/2005/8/layout/hList6"/>
    <dgm:cxn modelId="{1B3BABA5-DE6A-4AF2-A2C8-4E2545CA3B3B}" type="presOf" srcId="{001A92B6-3E63-4201-A38B-41208A0CD79C}" destId="{B2BDBEA6-F8D2-4553-A3C5-59A6569AF883}" srcOrd="0" destOrd="1" presId="urn:microsoft.com/office/officeart/2005/8/layout/hList6"/>
    <dgm:cxn modelId="{183A8397-DFEA-4C40-8947-E0E73B2196C5}" srcId="{CEFE4CDB-78B3-45DA-A433-3761D5CD3576}" destId="{F1B7D9C9-BEE5-46F5-AA8A-B589A8CA4BE0}" srcOrd="1" destOrd="0" parTransId="{A414B8E4-DFE5-444C-BB41-1092DAEED9C3}" sibTransId="{0EECC77C-EA91-495E-9B2A-1DA01E84E3D1}"/>
    <dgm:cxn modelId="{11047B54-DD73-4B86-BA81-6C29AD8A86F9}" srcId="{85ED5A0C-AD04-4BB3-9459-195197FF1BEA}" destId="{05AB6C36-A320-47A7-98A6-93C501126E6D}" srcOrd="3" destOrd="0" parTransId="{A419B1FC-02D7-442D-B3AA-C2C37A53E925}" sibTransId="{A36706B9-334B-4682-885A-35743D70724A}"/>
    <dgm:cxn modelId="{D690ABD0-633A-418F-B5BC-0A95BF821D7F}" type="presOf" srcId="{3FCBE229-C8D1-4215-8655-726A0BBC874A}" destId="{4BBE0A4E-FE02-4ED0-BA75-6264B689BC7E}" srcOrd="0" destOrd="1" presId="urn:microsoft.com/office/officeart/2005/8/layout/hList6"/>
    <dgm:cxn modelId="{B0CCBF8B-6A7C-4FEC-B630-1F6ED28C6110}" type="presOf" srcId="{05AB6C36-A320-47A7-98A6-93C501126E6D}" destId="{B2BDBEA6-F8D2-4553-A3C5-59A6569AF883}" srcOrd="0" destOrd="4" presId="urn:microsoft.com/office/officeart/2005/8/layout/hList6"/>
    <dgm:cxn modelId="{53C4447F-ECAB-4E7A-8A20-BEDF71DA5892}" type="presOf" srcId="{85ED5A0C-AD04-4BB3-9459-195197FF1BEA}" destId="{B2BDBEA6-F8D2-4553-A3C5-59A6569AF883}" srcOrd="0" destOrd="0" presId="urn:microsoft.com/office/officeart/2005/8/layout/hList6"/>
    <dgm:cxn modelId="{8C03DB43-0E3B-4BEF-90D3-4549EC7FD17E}" srcId="{85ED5A0C-AD04-4BB3-9459-195197FF1BEA}" destId="{001A92B6-3E63-4201-A38B-41208A0CD79C}" srcOrd="0" destOrd="0" parTransId="{A965DBC2-D3F4-494F-9EA1-F73D624808F2}" sibTransId="{B70650FB-617E-4919-AC31-7D96A8402844}"/>
    <dgm:cxn modelId="{77ED17F9-35E1-4BF1-9870-ED4B2C772D36}" type="presOf" srcId="{084432B9-CE60-4A70-8CA7-D9A72CD1C129}" destId="{B2BDBEA6-F8D2-4553-A3C5-59A6569AF883}" srcOrd="0" destOrd="3" presId="urn:microsoft.com/office/officeart/2005/8/layout/hList6"/>
    <dgm:cxn modelId="{B63DF3B7-CBDE-446B-9819-7F65DA6046DE}" srcId="{F1B7D9C9-BEE5-46F5-AA8A-B589A8CA4BE0}" destId="{F4F1E9A2-B8F6-4DEB-9983-85C0E0AC09C4}" srcOrd="1" destOrd="0" parTransId="{401D58E3-3760-4129-BEDB-D5D82BC3D144}" sibTransId="{44A3D62D-CE41-4ABD-BE5D-ECE913A52EDE}"/>
    <dgm:cxn modelId="{5E654C12-620D-4EFD-A6DB-9A64233FD61E}" srcId="{F1B7D9C9-BEE5-46F5-AA8A-B589A8CA4BE0}" destId="{0CCAD8FA-9498-4EFF-B3CD-69B6B294C27E}" srcOrd="2" destOrd="0" parTransId="{4DC2E960-2DB1-4B6D-A40E-260AB0A12E78}" sibTransId="{3479BF64-1448-4EFB-BDC5-CE66FA5F6511}"/>
    <dgm:cxn modelId="{ADCAD632-1882-400B-8D86-099D15F55F74}" srcId="{CEFE4CDB-78B3-45DA-A433-3761D5CD3576}" destId="{85ED5A0C-AD04-4BB3-9459-195197FF1BEA}" srcOrd="0" destOrd="0" parTransId="{937B0BE2-9D99-469B-9FE1-94B259BEE5F4}" sibTransId="{D2DA9788-EC2E-4D61-ADB7-729AB9E220D6}"/>
    <dgm:cxn modelId="{49357D0F-F1C8-4D04-93E8-73A509142CBC}" type="presOf" srcId="{F4F1E9A2-B8F6-4DEB-9983-85C0E0AC09C4}" destId="{4BBE0A4E-FE02-4ED0-BA75-6264B689BC7E}" srcOrd="0" destOrd="2" presId="urn:microsoft.com/office/officeart/2005/8/layout/hList6"/>
    <dgm:cxn modelId="{456A0761-FAEA-49CF-815D-B17DD23B1550}" srcId="{F1B7D9C9-BEE5-46F5-AA8A-B589A8CA4BE0}" destId="{3FCBE229-C8D1-4215-8655-726A0BBC874A}" srcOrd="0" destOrd="0" parTransId="{2D6A8034-2358-4D53-BEE8-5139FA3AD57A}" sibTransId="{0DE8505A-8693-495F-86A5-BDF11F362F34}"/>
    <dgm:cxn modelId="{A0B97634-4ABF-4542-8265-2F04CBB9A7BD}" type="presParOf" srcId="{B069F735-D4FE-4489-9DD0-2A1EBFF76DBC}" destId="{B2BDBEA6-F8D2-4553-A3C5-59A6569AF883}" srcOrd="0" destOrd="0" presId="urn:microsoft.com/office/officeart/2005/8/layout/hList6"/>
    <dgm:cxn modelId="{34C11904-8AAD-4A81-9AE7-60068061E2EE}" type="presParOf" srcId="{B069F735-D4FE-4489-9DD0-2A1EBFF76DBC}" destId="{922478BC-3CA6-4083-9148-3D26C84C1514}" srcOrd="1" destOrd="0" presId="urn:microsoft.com/office/officeart/2005/8/layout/hList6"/>
    <dgm:cxn modelId="{F507B2CF-857C-49F6-86AB-9246BEC67084}" type="presParOf" srcId="{B069F735-D4FE-4489-9DD0-2A1EBFF76DBC}" destId="{4BBE0A4E-FE02-4ED0-BA75-6264B689BC7E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A5241A-8875-46FF-AB53-F0EF867919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AD8116-C230-4750-A33E-79D925C88366}">
      <dgm:prSet phldrT="[Text]" custT="1"/>
      <dgm:spPr/>
      <dgm:t>
        <a:bodyPr/>
        <a:lstStyle/>
        <a:p>
          <a:r>
            <a:rPr lang="en-US" sz="1800" dirty="0" err="1" smtClean="0"/>
            <a:t>Dirichlet</a:t>
          </a:r>
          <a:r>
            <a:rPr lang="en-US" sz="1800" dirty="0" smtClean="0"/>
            <a:t> prior with large parameter values. Incrementally increasing </a:t>
          </a:r>
          <a:r>
            <a:rPr lang="en-US" sz="1800" dirty="0" err="1" smtClean="0"/>
            <a:t>hyperparameter</a:t>
          </a:r>
          <a:r>
            <a:rPr lang="en-US" sz="1800" dirty="0" smtClean="0"/>
            <a:t>?</a:t>
          </a:r>
          <a:endParaRPr lang="en-US" sz="1800" dirty="0"/>
        </a:p>
      </dgm:t>
    </dgm:pt>
    <dgm:pt modelId="{D93C6F2F-F168-486C-BFCE-2DDA45C1829F}" type="parTrans" cxnId="{08FF5C52-0785-4818-8C77-F03D89970B1C}">
      <dgm:prSet/>
      <dgm:spPr/>
      <dgm:t>
        <a:bodyPr/>
        <a:lstStyle/>
        <a:p>
          <a:endParaRPr lang="en-US"/>
        </a:p>
      </dgm:t>
    </dgm:pt>
    <dgm:pt modelId="{FCC1137B-AF86-44E0-8E9C-12E95F60B62E}" type="sibTrans" cxnId="{08FF5C52-0785-4818-8C77-F03D89970B1C}">
      <dgm:prSet/>
      <dgm:spPr/>
      <dgm:t>
        <a:bodyPr/>
        <a:lstStyle/>
        <a:p>
          <a:endParaRPr lang="en-US"/>
        </a:p>
      </dgm:t>
    </dgm:pt>
    <dgm:pt modelId="{02556EBE-8DCF-4C39-865C-3780770558D2}">
      <dgm:prSet phldrT="[Text]" custT="1"/>
      <dgm:spPr/>
      <dgm:t>
        <a:bodyPr/>
        <a:lstStyle/>
        <a:p>
          <a:r>
            <a:rPr lang="en-US" sz="1800" dirty="0" err="1" smtClean="0"/>
            <a:t>Chib’s</a:t>
          </a:r>
          <a:r>
            <a:rPr lang="en-US" sz="1800" dirty="0" smtClean="0"/>
            <a:t> approximation and chain length. </a:t>
          </a:r>
          <a:r>
            <a:rPr lang="en-US" sz="1800" dirty="0" err="1" smtClean="0"/>
            <a:t>Chib’s</a:t>
          </a:r>
          <a:r>
            <a:rPr lang="en-US" sz="1800" dirty="0" smtClean="0"/>
            <a:t> approximation when posterior’s do not belong to well known parametric families.</a:t>
          </a:r>
          <a:endParaRPr lang="en-US" sz="1800" dirty="0"/>
        </a:p>
      </dgm:t>
    </dgm:pt>
    <dgm:pt modelId="{ABB58A67-311C-48BF-B638-0876398C951C}" type="parTrans" cxnId="{8E5C3AC4-B137-4EE5-85EC-C04D213977BD}">
      <dgm:prSet/>
      <dgm:spPr/>
      <dgm:t>
        <a:bodyPr/>
        <a:lstStyle/>
        <a:p>
          <a:endParaRPr lang="en-US"/>
        </a:p>
      </dgm:t>
    </dgm:pt>
    <dgm:pt modelId="{062D2C99-A4DA-4973-8882-00018690CF12}" type="sibTrans" cxnId="{8E5C3AC4-B137-4EE5-85EC-C04D213977BD}">
      <dgm:prSet/>
      <dgm:spPr/>
      <dgm:t>
        <a:bodyPr/>
        <a:lstStyle/>
        <a:p>
          <a:endParaRPr lang="en-US"/>
        </a:p>
      </dgm:t>
    </dgm:pt>
    <dgm:pt modelId="{F262989F-762E-4B9F-A95E-2A5320F07A8B}">
      <dgm:prSet phldrT="[Text]" custT="1"/>
      <dgm:spPr/>
      <dgm:t>
        <a:bodyPr/>
        <a:lstStyle/>
        <a:p>
          <a:r>
            <a:rPr lang="en-US" sz="1800" dirty="0" err="1" smtClean="0"/>
            <a:t>Wishart</a:t>
          </a:r>
          <a:r>
            <a:rPr lang="en-US" sz="1800" dirty="0" smtClean="0"/>
            <a:t> prior: underestimated posterior component variances if actual within subject variability &gt; between subject variability. </a:t>
          </a:r>
          <a:endParaRPr lang="en-US" sz="1800" dirty="0"/>
        </a:p>
      </dgm:t>
    </dgm:pt>
    <dgm:pt modelId="{977D46D4-24B9-4563-AE70-5F115BAE376A}" type="parTrans" cxnId="{8CEC9AA2-05EC-41BA-B94E-AADC5554DD40}">
      <dgm:prSet/>
      <dgm:spPr/>
      <dgm:t>
        <a:bodyPr/>
        <a:lstStyle/>
        <a:p>
          <a:endParaRPr lang="en-US"/>
        </a:p>
      </dgm:t>
    </dgm:pt>
    <dgm:pt modelId="{3B742D72-16CF-4D0E-9730-A40C8D4FACF2}" type="sibTrans" cxnId="{8CEC9AA2-05EC-41BA-B94E-AADC5554DD40}">
      <dgm:prSet/>
      <dgm:spPr/>
      <dgm:t>
        <a:bodyPr/>
        <a:lstStyle/>
        <a:p>
          <a:endParaRPr lang="en-US"/>
        </a:p>
      </dgm:t>
    </dgm:pt>
    <dgm:pt modelId="{B4E9801F-0F2E-4057-9E90-A6C384B32294}" type="pres">
      <dgm:prSet presAssocID="{55A5241A-8875-46FF-AB53-F0EF867919C3}" presName="linear" presStyleCnt="0">
        <dgm:presLayoutVars>
          <dgm:dir/>
          <dgm:animLvl val="lvl"/>
          <dgm:resizeHandles val="exact"/>
        </dgm:presLayoutVars>
      </dgm:prSet>
      <dgm:spPr/>
    </dgm:pt>
    <dgm:pt modelId="{3E2A3791-C80C-4CAF-9A2B-229E32AA7346}" type="pres">
      <dgm:prSet presAssocID="{38AD8116-C230-4750-A33E-79D925C88366}" presName="parentLin" presStyleCnt="0"/>
      <dgm:spPr/>
    </dgm:pt>
    <dgm:pt modelId="{8B9126E8-0D58-4195-8AB2-BD52083894DD}" type="pres">
      <dgm:prSet presAssocID="{38AD8116-C230-4750-A33E-79D925C88366}" presName="parentLeftMargin" presStyleLbl="node1" presStyleIdx="0" presStyleCnt="3"/>
      <dgm:spPr/>
    </dgm:pt>
    <dgm:pt modelId="{22E7EBF2-D329-460E-B6E3-42E74EE26CE9}" type="pres">
      <dgm:prSet presAssocID="{38AD8116-C230-4750-A33E-79D925C8836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80F86-34A5-4195-B1E0-4BB37D570B37}" type="pres">
      <dgm:prSet presAssocID="{38AD8116-C230-4750-A33E-79D925C88366}" presName="negativeSpace" presStyleCnt="0"/>
      <dgm:spPr/>
    </dgm:pt>
    <dgm:pt modelId="{053D9565-2334-4855-A7BB-7D646059FEA5}" type="pres">
      <dgm:prSet presAssocID="{38AD8116-C230-4750-A33E-79D925C88366}" presName="childText" presStyleLbl="conFgAcc1" presStyleIdx="0" presStyleCnt="3">
        <dgm:presLayoutVars>
          <dgm:bulletEnabled val="1"/>
        </dgm:presLayoutVars>
      </dgm:prSet>
      <dgm:spPr/>
    </dgm:pt>
    <dgm:pt modelId="{5BF67066-42A1-4CE4-8B79-6CD79F30FB74}" type="pres">
      <dgm:prSet presAssocID="{FCC1137B-AF86-44E0-8E9C-12E95F60B62E}" presName="spaceBetweenRectangles" presStyleCnt="0"/>
      <dgm:spPr/>
    </dgm:pt>
    <dgm:pt modelId="{4A4F0B17-9261-4661-8916-F8299A61D6B1}" type="pres">
      <dgm:prSet presAssocID="{02556EBE-8DCF-4C39-865C-3780770558D2}" presName="parentLin" presStyleCnt="0"/>
      <dgm:spPr/>
    </dgm:pt>
    <dgm:pt modelId="{880A0516-4C82-4CBA-8FE4-B3AFB1DF13CA}" type="pres">
      <dgm:prSet presAssocID="{02556EBE-8DCF-4C39-865C-3780770558D2}" presName="parentLeftMargin" presStyleLbl="node1" presStyleIdx="0" presStyleCnt="3"/>
      <dgm:spPr/>
    </dgm:pt>
    <dgm:pt modelId="{B958478F-B18B-4363-A18D-5234940E610C}" type="pres">
      <dgm:prSet presAssocID="{02556EBE-8DCF-4C39-865C-3780770558D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2F2EF3-CC10-4D37-928A-04837D916F72}" type="pres">
      <dgm:prSet presAssocID="{02556EBE-8DCF-4C39-865C-3780770558D2}" presName="negativeSpace" presStyleCnt="0"/>
      <dgm:spPr/>
    </dgm:pt>
    <dgm:pt modelId="{01032439-009D-4BFC-A086-E2020323A2EA}" type="pres">
      <dgm:prSet presAssocID="{02556EBE-8DCF-4C39-865C-3780770558D2}" presName="childText" presStyleLbl="conFgAcc1" presStyleIdx="1" presStyleCnt="3">
        <dgm:presLayoutVars>
          <dgm:bulletEnabled val="1"/>
        </dgm:presLayoutVars>
      </dgm:prSet>
      <dgm:spPr/>
    </dgm:pt>
    <dgm:pt modelId="{6A85E6F4-A7D8-48A7-809B-5C12F3E64E0A}" type="pres">
      <dgm:prSet presAssocID="{062D2C99-A4DA-4973-8882-00018690CF12}" presName="spaceBetweenRectangles" presStyleCnt="0"/>
      <dgm:spPr/>
    </dgm:pt>
    <dgm:pt modelId="{7CD07555-E1D5-4BD5-B040-CDBD59BA2E4B}" type="pres">
      <dgm:prSet presAssocID="{F262989F-762E-4B9F-A95E-2A5320F07A8B}" presName="parentLin" presStyleCnt="0"/>
      <dgm:spPr/>
    </dgm:pt>
    <dgm:pt modelId="{3C8789E7-E1B3-4471-BF01-F97FA292E258}" type="pres">
      <dgm:prSet presAssocID="{F262989F-762E-4B9F-A95E-2A5320F07A8B}" presName="parentLeftMargin" presStyleLbl="node1" presStyleIdx="1" presStyleCnt="3"/>
      <dgm:spPr/>
    </dgm:pt>
    <dgm:pt modelId="{83EAF8ED-04C3-4B03-A266-C411880ACFF2}" type="pres">
      <dgm:prSet presAssocID="{F262989F-762E-4B9F-A95E-2A5320F07A8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4466B-BBBD-4CD6-B761-0E3821459783}" type="pres">
      <dgm:prSet presAssocID="{F262989F-762E-4B9F-A95E-2A5320F07A8B}" presName="negativeSpace" presStyleCnt="0"/>
      <dgm:spPr/>
    </dgm:pt>
    <dgm:pt modelId="{1D0A50A7-092D-4EFB-A3CE-599D93962940}" type="pres">
      <dgm:prSet presAssocID="{F262989F-762E-4B9F-A95E-2A5320F07A8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E5C3AC4-B137-4EE5-85EC-C04D213977BD}" srcId="{55A5241A-8875-46FF-AB53-F0EF867919C3}" destId="{02556EBE-8DCF-4C39-865C-3780770558D2}" srcOrd="1" destOrd="0" parTransId="{ABB58A67-311C-48BF-B638-0876398C951C}" sibTransId="{062D2C99-A4DA-4973-8882-00018690CF12}"/>
    <dgm:cxn modelId="{711B8043-2457-4A0C-9D09-DE687A32E5A7}" type="presOf" srcId="{55A5241A-8875-46FF-AB53-F0EF867919C3}" destId="{B4E9801F-0F2E-4057-9E90-A6C384B32294}" srcOrd="0" destOrd="0" presId="urn:microsoft.com/office/officeart/2005/8/layout/list1"/>
    <dgm:cxn modelId="{CEF0DDC4-24B1-47F3-BFDD-F609922C3FAD}" type="presOf" srcId="{02556EBE-8DCF-4C39-865C-3780770558D2}" destId="{880A0516-4C82-4CBA-8FE4-B3AFB1DF13CA}" srcOrd="0" destOrd="0" presId="urn:microsoft.com/office/officeart/2005/8/layout/list1"/>
    <dgm:cxn modelId="{473C3A1E-7A49-4996-A8EC-6447F3FE8266}" type="presOf" srcId="{38AD8116-C230-4750-A33E-79D925C88366}" destId="{22E7EBF2-D329-460E-B6E3-42E74EE26CE9}" srcOrd="1" destOrd="0" presId="urn:microsoft.com/office/officeart/2005/8/layout/list1"/>
    <dgm:cxn modelId="{8BBA0790-909D-4D23-BD3A-011174A08765}" type="presOf" srcId="{F262989F-762E-4B9F-A95E-2A5320F07A8B}" destId="{3C8789E7-E1B3-4471-BF01-F97FA292E258}" srcOrd="0" destOrd="0" presId="urn:microsoft.com/office/officeart/2005/8/layout/list1"/>
    <dgm:cxn modelId="{8CEC9AA2-05EC-41BA-B94E-AADC5554DD40}" srcId="{55A5241A-8875-46FF-AB53-F0EF867919C3}" destId="{F262989F-762E-4B9F-A95E-2A5320F07A8B}" srcOrd="2" destOrd="0" parTransId="{977D46D4-24B9-4563-AE70-5F115BAE376A}" sibTransId="{3B742D72-16CF-4D0E-9730-A40C8D4FACF2}"/>
    <dgm:cxn modelId="{F5419E6F-EA56-45D7-AE4A-ED773AC69C6D}" type="presOf" srcId="{38AD8116-C230-4750-A33E-79D925C88366}" destId="{8B9126E8-0D58-4195-8AB2-BD52083894DD}" srcOrd="0" destOrd="0" presId="urn:microsoft.com/office/officeart/2005/8/layout/list1"/>
    <dgm:cxn modelId="{1342C692-81B4-4A85-8F24-6ECE89C921AC}" type="presOf" srcId="{F262989F-762E-4B9F-A95E-2A5320F07A8B}" destId="{83EAF8ED-04C3-4B03-A266-C411880ACFF2}" srcOrd="1" destOrd="0" presId="urn:microsoft.com/office/officeart/2005/8/layout/list1"/>
    <dgm:cxn modelId="{08FF5C52-0785-4818-8C77-F03D89970B1C}" srcId="{55A5241A-8875-46FF-AB53-F0EF867919C3}" destId="{38AD8116-C230-4750-A33E-79D925C88366}" srcOrd="0" destOrd="0" parTransId="{D93C6F2F-F168-486C-BFCE-2DDA45C1829F}" sibTransId="{FCC1137B-AF86-44E0-8E9C-12E95F60B62E}"/>
    <dgm:cxn modelId="{54245B67-225C-4996-9E6A-54C99E951287}" type="presOf" srcId="{02556EBE-8DCF-4C39-865C-3780770558D2}" destId="{B958478F-B18B-4363-A18D-5234940E610C}" srcOrd="1" destOrd="0" presId="urn:microsoft.com/office/officeart/2005/8/layout/list1"/>
    <dgm:cxn modelId="{B27BF005-3F06-43E0-AC2D-8BDC686F4DD5}" type="presParOf" srcId="{B4E9801F-0F2E-4057-9E90-A6C384B32294}" destId="{3E2A3791-C80C-4CAF-9A2B-229E32AA7346}" srcOrd="0" destOrd="0" presId="urn:microsoft.com/office/officeart/2005/8/layout/list1"/>
    <dgm:cxn modelId="{A2A2C386-34A2-4172-A256-5CD2BA43E615}" type="presParOf" srcId="{3E2A3791-C80C-4CAF-9A2B-229E32AA7346}" destId="{8B9126E8-0D58-4195-8AB2-BD52083894DD}" srcOrd="0" destOrd="0" presId="urn:microsoft.com/office/officeart/2005/8/layout/list1"/>
    <dgm:cxn modelId="{AAC2E26D-9546-4956-93B7-B849048EC828}" type="presParOf" srcId="{3E2A3791-C80C-4CAF-9A2B-229E32AA7346}" destId="{22E7EBF2-D329-460E-B6E3-42E74EE26CE9}" srcOrd="1" destOrd="0" presId="urn:microsoft.com/office/officeart/2005/8/layout/list1"/>
    <dgm:cxn modelId="{FC446847-71D8-4E2B-AA6E-76FA149DCD0D}" type="presParOf" srcId="{B4E9801F-0F2E-4057-9E90-A6C384B32294}" destId="{81780F86-34A5-4195-B1E0-4BB37D570B37}" srcOrd="1" destOrd="0" presId="urn:microsoft.com/office/officeart/2005/8/layout/list1"/>
    <dgm:cxn modelId="{BFC23F09-190C-4A6B-A097-A59C3309C7A7}" type="presParOf" srcId="{B4E9801F-0F2E-4057-9E90-A6C384B32294}" destId="{053D9565-2334-4855-A7BB-7D646059FEA5}" srcOrd="2" destOrd="0" presId="urn:microsoft.com/office/officeart/2005/8/layout/list1"/>
    <dgm:cxn modelId="{C3D28FB3-0835-424C-9D4F-D6EB3E1FCFB8}" type="presParOf" srcId="{B4E9801F-0F2E-4057-9E90-A6C384B32294}" destId="{5BF67066-42A1-4CE4-8B79-6CD79F30FB74}" srcOrd="3" destOrd="0" presId="urn:microsoft.com/office/officeart/2005/8/layout/list1"/>
    <dgm:cxn modelId="{4068AEE9-ACFA-4435-9602-C28CAFFE7798}" type="presParOf" srcId="{B4E9801F-0F2E-4057-9E90-A6C384B32294}" destId="{4A4F0B17-9261-4661-8916-F8299A61D6B1}" srcOrd="4" destOrd="0" presId="urn:microsoft.com/office/officeart/2005/8/layout/list1"/>
    <dgm:cxn modelId="{0E01CE22-3778-4D7A-BA9A-60F0392D5D6C}" type="presParOf" srcId="{4A4F0B17-9261-4661-8916-F8299A61D6B1}" destId="{880A0516-4C82-4CBA-8FE4-B3AFB1DF13CA}" srcOrd="0" destOrd="0" presId="urn:microsoft.com/office/officeart/2005/8/layout/list1"/>
    <dgm:cxn modelId="{1F67E051-9A21-4F0F-A61B-DC95CF340809}" type="presParOf" srcId="{4A4F0B17-9261-4661-8916-F8299A61D6B1}" destId="{B958478F-B18B-4363-A18D-5234940E610C}" srcOrd="1" destOrd="0" presId="urn:microsoft.com/office/officeart/2005/8/layout/list1"/>
    <dgm:cxn modelId="{03844FF7-6A53-4398-9F79-E986554D556F}" type="presParOf" srcId="{B4E9801F-0F2E-4057-9E90-A6C384B32294}" destId="{602F2EF3-CC10-4D37-928A-04837D916F72}" srcOrd="5" destOrd="0" presId="urn:microsoft.com/office/officeart/2005/8/layout/list1"/>
    <dgm:cxn modelId="{9A2BA6F4-2913-487E-8899-E090AC99CAE7}" type="presParOf" srcId="{B4E9801F-0F2E-4057-9E90-A6C384B32294}" destId="{01032439-009D-4BFC-A086-E2020323A2EA}" srcOrd="6" destOrd="0" presId="urn:microsoft.com/office/officeart/2005/8/layout/list1"/>
    <dgm:cxn modelId="{FFA1C81A-0A83-4AE1-92BA-0AB266A3A0BF}" type="presParOf" srcId="{B4E9801F-0F2E-4057-9E90-A6C384B32294}" destId="{6A85E6F4-A7D8-48A7-809B-5C12F3E64E0A}" srcOrd="7" destOrd="0" presId="urn:microsoft.com/office/officeart/2005/8/layout/list1"/>
    <dgm:cxn modelId="{FC12C913-4946-4020-B3C2-848ECAC9F092}" type="presParOf" srcId="{B4E9801F-0F2E-4057-9E90-A6C384B32294}" destId="{7CD07555-E1D5-4BD5-B040-CDBD59BA2E4B}" srcOrd="8" destOrd="0" presId="urn:microsoft.com/office/officeart/2005/8/layout/list1"/>
    <dgm:cxn modelId="{9912B38B-9D96-432A-BFF8-A60017ADB252}" type="presParOf" srcId="{7CD07555-E1D5-4BD5-B040-CDBD59BA2E4B}" destId="{3C8789E7-E1B3-4471-BF01-F97FA292E258}" srcOrd="0" destOrd="0" presId="urn:microsoft.com/office/officeart/2005/8/layout/list1"/>
    <dgm:cxn modelId="{8A25D7FC-4426-4426-83EE-394DA5A95C6B}" type="presParOf" srcId="{7CD07555-E1D5-4BD5-B040-CDBD59BA2E4B}" destId="{83EAF8ED-04C3-4B03-A266-C411880ACFF2}" srcOrd="1" destOrd="0" presId="urn:microsoft.com/office/officeart/2005/8/layout/list1"/>
    <dgm:cxn modelId="{BE0A1888-815E-4B57-8DDB-53D07C69616B}" type="presParOf" srcId="{B4E9801F-0F2E-4057-9E90-A6C384B32294}" destId="{2924466B-BBBD-4CD6-B761-0E3821459783}" srcOrd="9" destOrd="0" presId="urn:microsoft.com/office/officeart/2005/8/layout/list1"/>
    <dgm:cxn modelId="{0C19E8A6-3EB3-4962-B4A8-619543F46028}" type="presParOf" srcId="{B4E9801F-0F2E-4057-9E90-A6C384B32294}" destId="{1D0A50A7-092D-4EFB-A3CE-599D9396294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F0623-1D7D-4E36-BF57-4F583D05FFB5}">
      <dsp:nvSpPr>
        <dsp:cNvPr id="0" name=""/>
        <dsp:cNvSpPr/>
      </dsp:nvSpPr>
      <dsp:spPr>
        <a:xfrm>
          <a:off x="0" y="493962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97972-008D-403A-A281-4316491198E8}">
      <dsp:nvSpPr>
        <dsp:cNvPr id="0" name=""/>
        <dsp:cNvSpPr/>
      </dsp:nvSpPr>
      <dsp:spPr>
        <a:xfrm>
          <a:off x="502920" y="51162"/>
          <a:ext cx="704088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Estimation </a:t>
          </a:r>
          <a:r>
            <a:rPr lang="en-IN" sz="1600" kern="1200" dirty="0" smtClean="0"/>
            <a:t>of mixture </a:t>
          </a:r>
          <a:r>
            <a:rPr lang="en-IN" sz="1600" kern="1200" dirty="0" smtClean="0"/>
            <a:t>component </a:t>
          </a:r>
          <a:r>
            <a:rPr lang="en-IN" sz="1600" kern="1200" dirty="0" smtClean="0"/>
            <a:t>density </a:t>
          </a:r>
          <a:r>
            <a:rPr lang="en-IN" sz="1600" kern="1200" dirty="0" smtClean="0"/>
            <a:t>parameters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IN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IN" sz="1600" b="0" i="1" kern="1200" smtClean="0">
                      <a:latin typeface="Cambria Math" panose="02040503050406030204" pitchFamily="18" charset="0"/>
                    </a:rPr>
                    <m:t>𝜃</m:t>
                  </m:r>
                </m:e>
                <m:sub>
                  <m:r>
                    <a:rPr lang="en-IN" sz="1600" b="0" i="1" kern="1200" smtClean="0">
                      <a:latin typeface="Cambria Math" panose="02040503050406030204" pitchFamily="18" charset="0"/>
                    </a:rPr>
                    <m:t>𝐺</m:t>
                  </m:r>
                </m:sub>
              </m:sSub>
            </m:oMath>
          </a14:m>
          <a:endParaRPr lang="en-IN" sz="1600" kern="1200" dirty="0"/>
        </a:p>
      </dsp:txBody>
      <dsp:txXfrm>
        <a:off x="546151" y="94393"/>
        <a:ext cx="6954418" cy="799138"/>
      </dsp:txXfrm>
    </dsp:sp>
    <dsp:sp modelId="{76C90AD7-D93C-431C-B72C-D919FFD6017B}">
      <dsp:nvSpPr>
        <dsp:cNvPr id="0" name=""/>
        <dsp:cNvSpPr/>
      </dsp:nvSpPr>
      <dsp:spPr>
        <a:xfrm>
          <a:off x="0" y="1854762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B08A1-4761-47BD-B818-FB4E8D0649E1}">
      <dsp:nvSpPr>
        <dsp:cNvPr id="0" name=""/>
        <dsp:cNvSpPr/>
      </dsp:nvSpPr>
      <dsp:spPr>
        <a:xfrm>
          <a:off x="502920" y="1411962"/>
          <a:ext cx="7040880" cy="885600"/>
        </a:xfrm>
        <a:prstGeom prst="roundRect">
          <a:avLst/>
        </a:prstGeom>
        <a:solidFill>
          <a:srgbClr val="FF9933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Criteria for choice of number of components (</a:t>
          </a:r>
          <a:r>
            <a:rPr lang="en-IN" sz="1600" kern="1200" dirty="0" smtClean="0"/>
            <a:t>DIC, Marginal likelihood, </a:t>
          </a:r>
          <a:r>
            <a:rPr lang="en-IN" sz="1600" kern="1200" dirty="0" smtClean="0"/>
            <a:t>Predictive methods)</a:t>
          </a:r>
          <a:endParaRPr lang="en-IN" sz="1600" kern="1200" dirty="0"/>
        </a:p>
      </dsp:txBody>
      <dsp:txXfrm>
        <a:off x="546151" y="1455193"/>
        <a:ext cx="6954418" cy="799138"/>
      </dsp:txXfrm>
    </dsp:sp>
    <dsp:sp modelId="{9841D275-70F8-4DFE-86AA-BF99D2DA3C8E}">
      <dsp:nvSpPr>
        <dsp:cNvPr id="0" name=""/>
        <dsp:cNvSpPr/>
      </dsp:nvSpPr>
      <dsp:spPr>
        <a:xfrm>
          <a:off x="0" y="3215562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64E07-F07F-4EE2-BC8B-8FD8EDDF6CA8}">
      <dsp:nvSpPr>
        <dsp:cNvPr id="0" name=""/>
        <dsp:cNvSpPr/>
      </dsp:nvSpPr>
      <dsp:spPr>
        <a:xfrm>
          <a:off x="502920" y="2772762"/>
          <a:ext cx="704088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Classification of observations into groups</a:t>
          </a:r>
          <a:endParaRPr lang="en-IN" sz="1600" kern="1200" dirty="0"/>
        </a:p>
      </dsp:txBody>
      <dsp:txXfrm>
        <a:off x="546151" y="2815993"/>
        <a:ext cx="6954418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DBEA6-F8D2-4553-A3C5-59A6569AF883}">
      <dsp:nvSpPr>
        <dsp:cNvPr id="0" name=""/>
        <dsp:cNvSpPr/>
      </dsp:nvSpPr>
      <dsp:spPr>
        <a:xfrm rot="16200000">
          <a:off x="-200885" y="204129"/>
          <a:ext cx="3528136" cy="311987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163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Component 1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Baseline random component of </a:t>
          </a:r>
          <a:r>
            <a:rPr lang="en-US" sz="1400" kern="1200" dirty="0" err="1" smtClean="0"/>
            <a:t>Hb</a:t>
          </a:r>
          <a:r>
            <a:rPr lang="en-US" sz="1400" kern="1200" dirty="0" smtClean="0"/>
            <a:t> level is low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Random slope is less negative relative to group 2.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Correlation between random slope and random intercept is most likely 0.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 rot="5400000">
        <a:off x="3245" y="705626"/>
        <a:ext cx="3119877" cy="2116882"/>
      </dsp:txXfrm>
    </dsp:sp>
    <dsp:sp modelId="{4BBE0A4E-FE02-4ED0-BA75-6264B689BC7E}">
      <dsp:nvSpPr>
        <dsp:cNvPr id="0" name=""/>
        <dsp:cNvSpPr/>
      </dsp:nvSpPr>
      <dsp:spPr>
        <a:xfrm rot="16200000">
          <a:off x="3152982" y="204129"/>
          <a:ext cx="3528136" cy="311987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6163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Component 2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Baseline random component of </a:t>
          </a:r>
          <a:r>
            <a:rPr lang="en-US" sz="1400" kern="1200" dirty="0" err="1" smtClean="0"/>
            <a:t>Hb</a:t>
          </a:r>
          <a:r>
            <a:rPr lang="en-US" sz="1400" kern="1200" dirty="0" smtClean="0"/>
            <a:t> level is higher.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Average subject from group 2 has a more rapid decrease in </a:t>
          </a:r>
          <a:r>
            <a:rPr lang="en-US" sz="1400" kern="1200" dirty="0" err="1" smtClean="0"/>
            <a:t>Hb</a:t>
          </a:r>
          <a:r>
            <a:rPr lang="en-US" sz="1400" kern="1200" dirty="0" smtClean="0"/>
            <a:t> level levels with frequent donations.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Higher the baseline </a:t>
          </a:r>
          <a:r>
            <a:rPr lang="en-US" sz="1400" kern="1200" dirty="0" err="1" smtClean="0"/>
            <a:t>Hb</a:t>
          </a:r>
          <a:r>
            <a:rPr lang="en-US" sz="1400" kern="1200" dirty="0" smtClean="0"/>
            <a:t> level </a:t>
          </a:r>
          <a:r>
            <a:rPr lang="en-US" sz="1400" kern="1200" dirty="0" err="1" smtClean="0"/>
            <a:t>level</a:t>
          </a:r>
          <a:r>
            <a:rPr lang="en-US" sz="1400" kern="1200" dirty="0" smtClean="0"/>
            <a:t>, more likely to have a rapid decrease in </a:t>
          </a:r>
          <a:r>
            <a:rPr lang="en-US" sz="1400" kern="1200" dirty="0" err="1" smtClean="0"/>
            <a:t>Hb</a:t>
          </a:r>
          <a:r>
            <a:rPr lang="en-US" sz="1400" kern="1200" dirty="0" smtClean="0"/>
            <a:t> level levels with donations</a:t>
          </a:r>
          <a:endParaRPr lang="en-US" sz="1400" kern="1200" dirty="0"/>
        </a:p>
      </dsp:txBody>
      <dsp:txXfrm rot="5400000">
        <a:off x="3357112" y="705626"/>
        <a:ext cx="3119877" cy="21168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D9565-2334-4855-A7BB-7D646059FEA5}">
      <dsp:nvSpPr>
        <dsp:cNvPr id="0" name=""/>
        <dsp:cNvSpPr/>
      </dsp:nvSpPr>
      <dsp:spPr>
        <a:xfrm>
          <a:off x="0" y="464062"/>
          <a:ext cx="976777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7EBF2-D329-460E-B6E3-42E74EE26CE9}">
      <dsp:nvSpPr>
        <dsp:cNvPr id="0" name=""/>
        <dsp:cNvSpPr/>
      </dsp:nvSpPr>
      <dsp:spPr>
        <a:xfrm>
          <a:off x="488388" y="6502"/>
          <a:ext cx="683744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439" tIns="0" rIns="25843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Dirichlet</a:t>
          </a:r>
          <a:r>
            <a:rPr lang="en-US" sz="1800" kern="1200" dirty="0" smtClean="0"/>
            <a:t> prior with large parameter values. Incrementally increasing </a:t>
          </a:r>
          <a:r>
            <a:rPr lang="en-US" sz="1800" kern="1200" dirty="0" err="1" smtClean="0"/>
            <a:t>hyperparameter</a:t>
          </a:r>
          <a:r>
            <a:rPr lang="en-US" sz="1800" kern="1200" dirty="0" smtClean="0"/>
            <a:t>?</a:t>
          </a:r>
          <a:endParaRPr lang="en-US" sz="1800" kern="1200" dirty="0"/>
        </a:p>
      </dsp:txBody>
      <dsp:txXfrm>
        <a:off x="533060" y="51174"/>
        <a:ext cx="6748096" cy="825776"/>
      </dsp:txXfrm>
    </dsp:sp>
    <dsp:sp modelId="{01032439-009D-4BFC-A086-E2020323A2EA}">
      <dsp:nvSpPr>
        <dsp:cNvPr id="0" name=""/>
        <dsp:cNvSpPr/>
      </dsp:nvSpPr>
      <dsp:spPr>
        <a:xfrm>
          <a:off x="0" y="1870222"/>
          <a:ext cx="976777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8478F-B18B-4363-A18D-5234940E610C}">
      <dsp:nvSpPr>
        <dsp:cNvPr id="0" name=""/>
        <dsp:cNvSpPr/>
      </dsp:nvSpPr>
      <dsp:spPr>
        <a:xfrm>
          <a:off x="488388" y="1412662"/>
          <a:ext cx="683744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439" tIns="0" rIns="25843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Chib’s</a:t>
          </a:r>
          <a:r>
            <a:rPr lang="en-US" sz="1800" kern="1200" dirty="0" smtClean="0"/>
            <a:t> approximation and chain length. </a:t>
          </a:r>
          <a:r>
            <a:rPr lang="en-US" sz="1800" kern="1200" dirty="0" err="1" smtClean="0"/>
            <a:t>Chib’s</a:t>
          </a:r>
          <a:r>
            <a:rPr lang="en-US" sz="1800" kern="1200" dirty="0" smtClean="0"/>
            <a:t> approximation when posterior’s do not belong to well known parametric families.</a:t>
          </a:r>
          <a:endParaRPr lang="en-US" sz="1800" kern="1200" dirty="0"/>
        </a:p>
      </dsp:txBody>
      <dsp:txXfrm>
        <a:off x="533060" y="1457334"/>
        <a:ext cx="6748096" cy="825776"/>
      </dsp:txXfrm>
    </dsp:sp>
    <dsp:sp modelId="{1D0A50A7-092D-4EFB-A3CE-599D93962940}">
      <dsp:nvSpPr>
        <dsp:cNvPr id="0" name=""/>
        <dsp:cNvSpPr/>
      </dsp:nvSpPr>
      <dsp:spPr>
        <a:xfrm>
          <a:off x="0" y="3276382"/>
          <a:ext cx="976777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AF8ED-04C3-4B03-A266-C411880ACFF2}">
      <dsp:nvSpPr>
        <dsp:cNvPr id="0" name=""/>
        <dsp:cNvSpPr/>
      </dsp:nvSpPr>
      <dsp:spPr>
        <a:xfrm>
          <a:off x="488388" y="2818822"/>
          <a:ext cx="683744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439" tIns="0" rIns="25843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Wishart</a:t>
          </a:r>
          <a:r>
            <a:rPr lang="en-US" sz="1800" kern="1200" dirty="0" smtClean="0"/>
            <a:t> prior: underestimated posterior component variances if actual within subject variability &gt; between subject variability. </a:t>
          </a:r>
          <a:endParaRPr lang="en-US" sz="1800" kern="1200" dirty="0"/>
        </a:p>
      </dsp:txBody>
      <dsp:txXfrm>
        <a:off x="533060" y="2863494"/>
        <a:ext cx="6748096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3F0B7-4086-4782-831C-AF1C749D82D7}" type="datetimeFigureOut">
              <a:rPr lang="en-US"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52365-2739-4221-9167-9629F97DE96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4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52365-2739-4221-9167-9629F97DE96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605F-B7B5-4674-B28F-F497069155F3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224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17C8-88C9-46F3-9C17-B8958533C4E1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45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FA2-3C95-4DA0-8F94-C773F1282CF8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638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D736-4FC0-44DB-B5A6-0A892DCF338F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192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BA4B-5710-4911-9B3D-361AE1C407A7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065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5AF2-506B-4141-A603-D2627314BA60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22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E3F5-6B12-4EED-A57B-44737E7E5497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8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2D13-B46F-4D3C-9B9E-2F84E2367EE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6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4D39-EBA1-485E-BCB4-E8BD13DB3677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570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207368-093B-4F7E-A616-1FF43E4A3B8A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53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7F1A-F40B-4094-98BB-85D8FC957A3E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704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136411-0D9C-4584-8A4E-0CB0C8665326}" type="datetime1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14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060" y="1343712"/>
            <a:ext cx="10058400" cy="2660409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The </a:t>
            </a:r>
            <a:r>
              <a:rPr lang="en-IN" dirty="0"/>
              <a:t>use of mixture distributions in a Bayesian linear mixed effects model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19600"/>
            <a:ext cx="10058400" cy="14266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300" cap="none" dirty="0" smtClean="0">
                <a:latin typeface="Calibri" charset="0"/>
              </a:rPr>
              <a:t>Anirudh TOMER</a:t>
            </a:r>
            <a:r>
              <a:rPr lang="cs-CZ" sz="4300" cap="none" dirty="0" smtClean="0">
                <a:latin typeface="Calibri" charset="0"/>
              </a:rPr>
              <a:t> </a:t>
            </a:r>
            <a:endParaRPr lang="en-GB" sz="4300" cap="none" dirty="0" smtClean="0">
              <a:latin typeface="Calibri" charset="0"/>
            </a:endParaRPr>
          </a:p>
          <a:p>
            <a:r>
              <a:rPr lang="en-US" cap="none" dirty="0" smtClean="0"/>
              <a:t>Promoter: Professor Emmanuel LESAFFRE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5419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8618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Zebu cow weights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Predictors were gender, birth year</a:t>
            </a:r>
            <a:r>
              <a:rPr lang="en-IN" dirty="0" smtClean="0"/>
              <a:t>, age, </a:t>
            </a:r>
            <a:r>
              <a:rPr lang="en-IN" dirty="0" smtClean="0"/>
              <a:t>time of measurement.</a:t>
            </a:r>
          </a:p>
          <a:p>
            <a:pPr marL="0" indent="0">
              <a:buNone/>
            </a:pPr>
            <a:r>
              <a:rPr lang="en-IN" dirty="0" smtClean="0"/>
              <a:t>Various versions of the dataset </a:t>
            </a:r>
            <a:r>
              <a:rPr lang="en-US" dirty="0" smtClean="0"/>
              <a:t>which differed </a:t>
            </a:r>
            <a:r>
              <a:rPr lang="en-US" dirty="0" smtClean="0"/>
              <a:t>in </a:t>
            </a:r>
            <a:r>
              <a:rPr lang="en-US" dirty="0"/>
              <a:t>number of mixture components for random </a:t>
            </a:r>
            <a:r>
              <a:rPr lang="en-US" dirty="0" smtClean="0"/>
              <a:t>effects, number </a:t>
            </a:r>
            <a:r>
              <a:rPr lang="en-US" dirty="0"/>
              <a:t>of subjects, separation of mixture components and number of subjects per component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517571"/>
            <a:ext cx="4613564" cy="11001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715" y="4606832"/>
            <a:ext cx="4970664" cy="10108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582" y="1818920"/>
            <a:ext cx="2758967" cy="23457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8255" y="1957995"/>
            <a:ext cx="2584793" cy="2206682"/>
          </a:xfrm>
          <a:prstGeom prst="rect">
            <a:avLst/>
          </a:prstGeom>
        </p:spPr>
      </p:pic>
      <p:pic>
        <p:nvPicPr>
          <p:cNvPr id="13" name="Picture 12" descr="OK Button by jaberna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314" y="4288813"/>
            <a:ext cx="318019" cy="318019"/>
          </a:xfrm>
          <a:prstGeom prst="rect">
            <a:avLst/>
          </a:prstGeom>
        </p:spPr>
      </p:pic>
      <p:pic>
        <p:nvPicPr>
          <p:cNvPr id="14" name="Picture 13" descr="OK Button by jaberna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163" y="4288813"/>
            <a:ext cx="318019" cy="318019"/>
          </a:xfrm>
          <a:prstGeom prst="rect">
            <a:avLst/>
          </a:prstGeom>
        </p:spPr>
      </p:pic>
      <p:pic>
        <p:nvPicPr>
          <p:cNvPr id="15" name="Picture 14" descr="OK Button by jaberna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843" y="4288813"/>
            <a:ext cx="318019" cy="318019"/>
          </a:xfrm>
          <a:prstGeom prst="rect">
            <a:avLst/>
          </a:prstGeom>
        </p:spPr>
      </p:pic>
      <p:pic>
        <p:nvPicPr>
          <p:cNvPr id="17" name="Picture 16" descr="OK Button by jaberna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671" y="4282201"/>
            <a:ext cx="318019" cy="318019"/>
          </a:xfrm>
          <a:prstGeom prst="rect">
            <a:avLst/>
          </a:prstGeom>
        </p:spPr>
      </p:pic>
      <p:pic>
        <p:nvPicPr>
          <p:cNvPr id="18" name="Picture 17" descr="OK Button by jaberna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012" y="4282202"/>
            <a:ext cx="318019" cy="318019"/>
          </a:xfrm>
          <a:prstGeom prst="rect">
            <a:avLst/>
          </a:prstGeom>
        </p:spPr>
      </p:pic>
      <p:pic>
        <p:nvPicPr>
          <p:cNvPr id="19" name="Picture 18" descr="red + green OK, not OK Icons by TzeenieWheenie - Two circular icons in ...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876" y="4267579"/>
            <a:ext cx="361591" cy="361591"/>
          </a:xfrm>
          <a:prstGeom prst="rect">
            <a:avLst/>
          </a:prstGeom>
        </p:spPr>
      </p:pic>
      <p:pic>
        <p:nvPicPr>
          <p:cNvPr id="20" name="Picture 19" descr="OK Button by jaberna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41" y="4259863"/>
            <a:ext cx="318019" cy="318019"/>
          </a:xfrm>
          <a:prstGeom prst="rect">
            <a:avLst/>
          </a:prstGeom>
        </p:spPr>
      </p:pic>
      <p:pic>
        <p:nvPicPr>
          <p:cNvPr id="21" name="Picture 20" descr="OK Button by jaberna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290" y="4259863"/>
            <a:ext cx="318019" cy="318019"/>
          </a:xfrm>
          <a:prstGeom prst="rect">
            <a:avLst/>
          </a:prstGeom>
        </p:spPr>
      </p:pic>
      <p:pic>
        <p:nvPicPr>
          <p:cNvPr id="23" name="Picture 22" descr="OK Button by jaberna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798" y="4253251"/>
            <a:ext cx="318019" cy="318019"/>
          </a:xfrm>
          <a:prstGeom prst="rect">
            <a:avLst/>
          </a:prstGeom>
        </p:spPr>
      </p:pic>
      <p:pic>
        <p:nvPicPr>
          <p:cNvPr id="24" name="Picture 23" descr="OK Button by jaberna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139" y="4253252"/>
            <a:ext cx="318019" cy="318019"/>
          </a:xfrm>
          <a:prstGeom prst="rect">
            <a:avLst/>
          </a:prstGeom>
        </p:spPr>
      </p:pic>
      <p:pic>
        <p:nvPicPr>
          <p:cNvPr id="25" name="Picture 24" descr="red + green OK, not OK Icons by TzeenieWheenie - Two circular icons in ...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884" y="4235752"/>
            <a:ext cx="361591" cy="361591"/>
          </a:xfrm>
          <a:prstGeom prst="rect">
            <a:avLst/>
          </a:prstGeom>
        </p:spPr>
      </p:pic>
      <p:pic>
        <p:nvPicPr>
          <p:cNvPr id="26" name="Picture 25" descr="red + green OK, not OK Icons by TzeenieWheenie - Two circular icons in ...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237" y="4245241"/>
            <a:ext cx="361591" cy="3615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24533" y="5875194"/>
            <a:ext cx="388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DIC4 is most discerning.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0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101" y="2031596"/>
            <a:ext cx="2815763" cy="2339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270" y="2031595"/>
            <a:ext cx="2833829" cy="23398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148" y="4843624"/>
            <a:ext cx="4829852" cy="1037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53" y="4820768"/>
            <a:ext cx="5042839" cy="1083423"/>
          </a:xfrm>
          <a:prstGeom prst="rect">
            <a:avLst/>
          </a:prstGeom>
        </p:spPr>
      </p:pic>
      <p:pic>
        <p:nvPicPr>
          <p:cNvPr id="14" name="Picture 13" descr="OK Button by jaberna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4509082"/>
            <a:ext cx="318019" cy="318019"/>
          </a:xfrm>
          <a:prstGeom prst="rect">
            <a:avLst/>
          </a:prstGeom>
        </p:spPr>
      </p:pic>
      <p:pic>
        <p:nvPicPr>
          <p:cNvPr id="15" name="Picture 14" descr="OK Button by jaberna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371" y="4516052"/>
            <a:ext cx="318019" cy="318019"/>
          </a:xfrm>
          <a:prstGeom prst="rect">
            <a:avLst/>
          </a:prstGeom>
        </p:spPr>
      </p:pic>
      <p:pic>
        <p:nvPicPr>
          <p:cNvPr id="16" name="Picture 15" descr="red + green OK, not OK Icons by TzeenieWheenie - Two circular icons in ...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568" y="4522486"/>
            <a:ext cx="337480" cy="337480"/>
          </a:xfrm>
          <a:prstGeom prst="rect">
            <a:avLst/>
          </a:prstGeom>
        </p:spPr>
      </p:pic>
      <p:pic>
        <p:nvPicPr>
          <p:cNvPr id="17" name="Picture 16" descr="red + green OK, not OK Icons by TzeenieWheenie - Two circular icons in ...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909" y="4508106"/>
            <a:ext cx="361591" cy="361591"/>
          </a:xfrm>
          <a:prstGeom prst="rect">
            <a:avLst/>
          </a:prstGeom>
        </p:spPr>
      </p:pic>
      <p:pic>
        <p:nvPicPr>
          <p:cNvPr id="18" name="Picture 17" descr="OK Button by jaberna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41" y="4532217"/>
            <a:ext cx="318019" cy="318019"/>
          </a:xfrm>
          <a:prstGeom prst="rect">
            <a:avLst/>
          </a:prstGeom>
        </p:spPr>
      </p:pic>
      <p:pic>
        <p:nvPicPr>
          <p:cNvPr id="19" name="Picture 18" descr="OK Button by jaberna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920" y="4523851"/>
            <a:ext cx="318019" cy="318019"/>
          </a:xfrm>
          <a:prstGeom prst="rect">
            <a:avLst/>
          </a:prstGeom>
        </p:spPr>
      </p:pic>
      <p:pic>
        <p:nvPicPr>
          <p:cNvPr id="20" name="Picture 19" descr="OK Button by jaberna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454" y="4526971"/>
            <a:ext cx="318019" cy="318019"/>
          </a:xfrm>
          <a:prstGeom prst="rect">
            <a:avLst/>
          </a:prstGeom>
        </p:spPr>
      </p:pic>
      <p:pic>
        <p:nvPicPr>
          <p:cNvPr id="21" name="Picture 20" descr="OK Button by jaberna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923" y="4533010"/>
            <a:ext cx="318019" cy="318019"/>
          </a:xfrm>
          <a:prstGeom prst="rect">
            <a:avLst/>
          </a:prstGeom>
        </p:spPr>
      </p:pic>
      <p:pic>
        <p:nvPicPr>
          <p:cNvPr id="22" name="Picture 21" descr="red + green OK, not OK Icons by TzeenieWheenie - Two circular icons in ...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285" y="4515296"/>
            <a:ext cx="351860" cy="351860"/>
          </a:xfrm>
          <a:prstGeom prst="rect">
            <a:avLst/>
          </a:prstGeom>
        </p:spPr>
      </p:pic>
      <p:pic>
        <p:nvPicPr>
          <p:cNvPr id="24" name="Picture 23" descr="OK Button by jaberna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80" y="4532217"/>
            <a:ext cx="318019" cy="318019"/>
          </a:xfrm>
          <a:prstGeom prst="rect">
            <a:avLst/>
          </a:prstGeom>
        </p:spPr>
      </p:pic>
      <p:pic>
        <p:nvPicPr>
          <p:cNvPr id="25" name="Picture 24" descr="OK Button by jaberna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259" y="4523851"/>
            <a:ext cx="318019" cy="318019"/>
          </a:xfrm>
          <a:prstGeom prst="rect">
            <a:avLst/>
          </a:prstGeom>
        </p:spPr>
      </p:pic>
      <p:sp>
        <p:nvSpPr>
          <p:cNvPr id="29" name="Freeform 28"/>
          <p:cNvSpPr/>
          <p:nvPr/>
        </p:nvSpPr>
        <p:spPr>
          <a:xfrm>
            <a:off x="4960302" y="5307690"/>
            <a:ext cx="169334" cy="237067"/>
          </a:xfrm>
          <a:custGeom>
            <a:avLst/>
            <a:gdLst>
              <a:gd name="connsiteX0" fmla="*/ 16934 w 169334"/>
              <a:gd name="connsiteY0" fmla="*/ 0 h 237067"/>
              <a:gd name="connsiteX1" fmla="*/ 127000 w 169334"/>
              <a:gd name="connsiteY1" fmla="*/ 8467 h 237067"/>
              <a:gd name="connsiteX2" fmla="*/ 152400 w 169334"/>
              <a:gd name="connsiteY2" fmla="*/ 25400 h 237067"/>
              <a:gd name="connsiteX3" fmla="*/ 160867 w 169334"/>
              <a:gd name="connsiteY3" fmla="*/ 118534 h 237067"/>
              <a:gd name="connsiteX4" fmla="*/ 169334 w 169334"/>
              <a:gd name="connsiteY4" fmla="*/ 143934 h 237067"/>
              <a:gd name="connsiteX5" fmla="*/ 160867 w 169334"/>
              <a:gd name="connsiteY5" fmla="*/ 169334 h 237067"/>
              <a:gd name="connsiteX6" fmla="*/ 76200 w 169334"/>
              <a:gd name="connsiteY6" fmla="*/ 194734 h 237067"/>
              <a:gd name="connsiteX7" fmla="*/ 42334 w 169334"/>
              <a:gd name="connsiteY7" fmla="*/ 211667 h 237067"/>
              <a:gd name="connsiteX8" fmla="*/ 16934 w 169334"/>
              <a:gd name="connsiteY8" fmla="*/ 220134 h 237067"/>
              <a:gd name="connsiteX9" fmla="*/ 0 w 169334"/>
              <a:gd name="connsiteY9" fmla="*/ 237067 h 23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334" h="237067">
                <a:moveTo>
                  <a:pt x="16934" y="0"/>
                </a:moveTo>
                <a:cubicBezTo>
                  <a:pt x="53623" y="2822"/>
                  <a:pt x="90833" y="1686"/>
                  <a:pt x="127000" y="8467"/>
                </a:cubicBezTo>
                <a:cubicBezTo>
                  <a:pt x="137001" y="10342"/>
                  <a:pt x="149407" y="15674"/>
                  <a:pt x="152400" y="25400"/>
                </a:cubicBezTo>
                <a:cubicBezTo>
                  <a:pt x="161568" y="55194"/>
                  <a:pt x="156458" y="87675"/>
                  <a:pt x="160867" y="118534"/>
                </a:cubicBezTo>
                <a:cubicBezTo>
                  <a:pt x="162129" y="127369"/>
                  <a:pt x="166512" y="135467"/>
                  <a:pt x="169334" y="143934"/>
                </a:cubicBezTo>
                <a:cubicBezTo>
                  <a:pt x="166512" y="152401"/>
                  <a:pt x="166442" y="162365"/>
                  <a:pt x="160867" y="169334"/>
                </a:cubicBezTo>
                <a:cubicBezTo>
                  <a:pt x="140994" y="194175"/>
                  <a:pt x="102136" y="191029"/>
                  <a:pt x="76200" y="194734"/>
                </a:cubicBezTo>
                <a:cubicBezTo>
                  <a:pt x="64911" y="200378"/>
                  <a:pt x="53935" y="206695"/>
                  <a:pt x="42334" y="211667"/>
                </a:cubicBezTo>
                <a:cubicBezTo>
                  <a:pt x="34131" y="215183"/>
                  <a:pt x="24587" y="215542"/>
                  <a:pt x="16934" y="220134"/>
                </a:cubicBezTo>
                <a:cubicBezTo>
                  <a:pt x="10089" y="224241"/>
                  <a:pt x="0" y="237067"/>
                  <a:pt x="0" y="2370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red + green OK, not OK Icons by TzeenieWheenie - Two circular icons in ...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628" y="4500563"/>
            <a:ext cx="351860" cy="35186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02626" y="5984172"/>
            <a:ext cx="9534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 sample size, fused components</a:t>
            </a:r>
            <a:r>
              <a:rPr lang="en-US" dirty="0" smtClean="0">
                <a:sym typeface="Wingdings" panose="05000000000000000000" pitchFamily="2" charset="2"/>
              </a:rPr>
              <a:t> DIC is not much discerning for anything other than DIC4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865" y="1903354"/>
            <a:ext cx="2809702" cy="2354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492" y="1903354"/>
            <a:ext cx="2743966" cy="2354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572" y="4779857"/>
            <a:ext cx="4603203" cy="13317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553" y="4761746"/>
            <a:ext cx="4595513" cy="1349817"/>
          </a:xfrm>
          <a:prstGeom prst="rect">
            <a:avLst/>
          </a:prstGeom>
        </p:spPr>
      </p:pic>
      <p:pic>
        <p:nvPicPr>
          <p:cNvPr id="9" name="Picture 8" descr="OK Button by jaberna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084" y="4461838"/>
            <a:ext cx="318019" cy="318019"/>
          </a:xfrm>
          <a:prstGeom prst="rect">
            <a:avLst/>
          </a:prstGeom>
        </p:spPr>
      </p:pic>
      <p:pic>
        <p:nvPicPr>
          <p:cNvPr id="10" name="Picture 9" descr="OK Button by jaberna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553" y="4467877"/>
            <a:ext cx="318019" cy="318019"/>
          </a:xfrm>
          <a:prstGeom prst="rect">
            <a:avLst/>
          </a:prstGeom>
        </p:spPr>
      </p:pic>
      <p:pic>
        <p:nvPicPr>
          <p:cNvPr id="11" name="Picture 10" descr="red + green OK, not OK Icons by TzeenieWheenie - Two circular icons in ...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915" y="4450163"/>
            <a:ext cx="351860" cy="351860"/>
          </a:xfrm>
          <a:prstGeom prst="rect">
            <a:avLst/>
          </a:prstGeom>
        </p:spPr>
      </p:pic>
      <p:pic>
        <p:nvPicPr>
          <p:cNvPr id="12" name="Picture 11" descr="OK Button by jaberna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10" y="4467084"/>
            <a:ext cx="318019" cy="318019"/>
          </a:xfrm>
          <a:prstGeom prst="rect">
            <a:avLst/>
          </a:prstGeom>
        </p:spPr>
      </p:pic>
      <p:pic>
        <p:nvPicPr>
          <p:cNvPr id="13" name="Picture 12" descr="OK Button by jaberna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889" y="4458718"/>
            <a:ext cx="318019" cy="318019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4912822" y="5170516"/>
            <a:ext cx="133003" cy="174627"/>
          </a:xfrm>
          <a:custGeom>
            <a:avLst/>
            <a:gdLst>
              <a:gd name="connsiteX0" fmla="*/ 8313 w 133003"/>
              <a:gd name="connsiteY0" fmla="*/ 0 h 174627"/>
              <a:gd name="connsiteX1" fmla="*/ 49876 w 133003"/>
              <a:gd name="connsiteY1" fmla="*/ 8313 h 174627"/>
              <a:gd name="connsiteX2" fmla="*/ 99753 w 133003"/>
              <a:gd name="connsiteY2" fmla="*/ 16626 h 174627"/>
              <a:gd name="connsiteX3" fmla="*/ 133003 w 133003"/>
              <a:gd name="connsiteY3" fmla="*/ 41564 h 174627"/>
              <a:gd name="connsiteX4" fmla="*/ 124691 w 133003"/>
              <a:gd name="connsiteY4" fmla="*/ 99753 h 174627"/>
              <a:gd name="connsiteX5" fmla="*/ 49876 w 133003"/>
              <a:gd name="connsiteY5" fmla="*/ 149629 h 174627"/>
              <a:gd name="connsiteX6" fmla="*/ 24938 w 133003"/>
              <a:gd name="connsiteY6" fmla="*/ 157942 h 174627"/>
              <a:gd name="connsiteX7" fmla="*/ 0 w 133003"/>
              <a:gd name="connsiteY7" fmla="*/ 174568 h 174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003" h="174627">
                <a:moveTo>
                  <a:pt x="8313" y="0"/>
                </a:moveTo>
                <a:lnTo>
                  <a:pt x="49876" y="8313"/>
                </a:lnTo>
                <a:cubicBezTo>
                  <a:pt x="66459" y="11328"/>
                  <a:pt x="84104" y="10366"/>
                  <a:pt x="99753" y="16626"/>
                </a:cubicBezTo>
                <a:cubicBezTo>
                  <a:pt x="112616" y="21771"/>
                  <a:pt x="121920" y="33251"/>
                  <a:pt x="133003" y="41564"/>
                </a:cubicBezTo>
                <a:cubicBezTo>
                  <a:pt x="130232" y="60960"/>
                  <a:pt x="133453" y="82228"/>
                  <a:pt x="124691" y="99753"/>
                </a:cubicBezTo>
                <a:cubicBezTo>
                  <a:pt x="102139" y="144858"/>
                  <a:pt x="86340" y="139211"/>
                  <a:pt x="49876" y="149629"/>
                </a:cubicBezTo>
                <a:cubicBezTo>
                  <a:pt x="41451" y="152036"/>
                  <a:pt x="33251" y="155171"/>
                  <a:pt x="24938" y="157942"/>
                </a:cubicBezTo>
                <a:cubicBezTo>
                  <a:pt x="6354" y="176527"/>
                  <a:pt x="16150" y="174568"/>
                  <a:pt x="0" y="1745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OK Button by jaberna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360" y="4433936"/>
            <a:ext cx="318019" cy="318019"/>
          </a:xfrm>
          <a:prstGeom prst="rect">
            <a:avLst/>
          </a:prstGeom>
        </p:spPr>
      </p:pic>
      <p:pic>
        <p:nvPicPr>
          <p:cNvPr id="17" name="Picture 16" descr="OK Button by jaberna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556" y="4433935"/>
            <a:ext cx="318019" cy="318019"/>
          </a:xfrm>
          <a:prstGeom prst="rect">
            <a:avLst/>
          </a:prstGeom>
        </p:spPr>
      </p:pic>
      <p:pic>
        <p:nvPicPr>
          <p:cNvPr id="18" name="Picture 17" descr="red + green OK, not OK Icons by TzeenieWheenie - Two circular icons in ...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08" y="4411705"/>
            <a:ext cx="351860" cy="351860"/>
          </a:xfrm>
          <a:prstGeom prst="rect">
            <a:avLst/>
          </a:prstGeom>
        </p:spPr>
      </p:pic>
      <p:pic>
        <p:nvPicPr>
          <p:cNvPr id="20" name="Picture 19" descr="OK Button by jaberna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753" y="4443727"/>
            <a:ext cx="318019" cy="318019"/>
          </a:xfrm>
          <a:prstGeom prst="rect">
            <a:avLst/>
          </a:prstGeom>
        </p:spPr>
      </p:pic>
      <p:pic>
        <p:nvPicPr>
          <p:cNvPr id="21" name="Picture 20" descr="... will find in this section answers to most frequently asked questions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040" y="4402320"/>
            <a:ext cx="362008" cy="362008"/>
          </a:xfrm>
          <a:prstGeom prst="rect">
            <a:avLst/>
          </a:prstGeom>
        </p:spPr>
      </p:pic>
      <p:sp>
        <p:nvSpPr>
          <p:cNvPr id="23" name="Freeform 22"/>
          <p:cNvSpPr/>
          <p:nvPr/>
        </p:nvSpPr>
        <p:spPr>
          <a:xfrm>
            <a:off x="8321040" y="5716947"/>
            <a:ext cx="232756" cy="202497"/>
          </a:xfrm>
          <a:custGeom>
            <a:avLst/>
            <a:gdLst>
              <a:gd name="connsiteX0" fmla="*/ 49876 w 232756"/>
              <a:gd name="connsiteY0" fmla="*/ 10522 h 202497"/>
              <a:gd name="connsiteX1" fmla="*/ 224444 w 232756"/>
              <a:gd name="connsiteY1" fmla="*/ 18835 h 202497"/>
              <a:gd name="connsiteX2" fmla="*/ 232756 w 232756"/>
              <a:gd name="connsiteY2" fmla="*/ 43773 h 202497"/>
              <a:gd name="connsiteX3" fmla="*/ 216131 w 232756"/>
              <a:gd name="connsiteY3" fmla="*/ 143526 h 202497"/>
              <a:gd name="connsiteX4" fmla="*/ 174567 w 232756"/>
              <a:gd name="connsiteY4" fmla="*/ 185089 h 202497"/>
              <a:gd name="connsiteX5" fmla="*/ 133004 w 232756"/>
              <a:gd name="connsiteY5" fmla="*/ 193402 h 202497"/>
              <a:gd name="connsiteX6" fmla="*/ 0 w 232756"/>
              <a:gd name="connsiteY6" fmla="*/ 201715 h 20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756" h="202497">
                <a:moveTo>
                  <a:pt x="49876" y="10522"/>
                </a:moveTo>
                <a:cubicBezTo>
                  <a:pt x="78532" y="8731"/>
                  <a:pt x="181692" y="-16793"/>
                  <a:pt x="224444" y="18835"/>
                </a:cubicBezTo>
                <a:cubicBezTo>
                  <a:pt x="231175" y="24445"/>
                  <a:pt x="229985" y="35460"/>
                  <a:pt x="232756" y="43773"/>
                </a:cubicBezTo>
                <a:cubicBezTo>
                  <a:pt x="227214" y="77024"/>
                  <a:pt x="224817" y="110955"/>
                  <a:pt x="216131" y="143526"/>
                </a:cubicBezTo>
                <a:cubicBezTo>
                  <a:pt x="211616" y="160459"/>
                  <a:pt x="190166" y="179239"/>
                  <a:pt x="174567" y="185089"/>
                </a:cubicBezTo>
                <a:cubicBezTo>
                  <a:pt x="161338" y="190050"/>
                  <a:pt x="146905" y="190874"/>
                  <a:pt x="133004" y="193402"/>
                </a:cubicBezTo>
                <a:cubicBezTo>
                  <a:pt x="62230" y="206270"/>
                  <a:pt x="89403" y="201715"/>
                  <a:pt x="0" y="2017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434945" y="5760720"/>
            <a:ext cx="85755" cy="161291"/>
          </a:xfrm>
          <a:custGeom>
            <a:avLst/>
            <a:gdLst>
              <a:gd name="connsiteX0" fmla="*/ 0 w 85755"/>
              <a:gd name="connsiteY0" fmla="*/ 0 h 161291"/>
              <a:gd name="connsiteX1" fmla="*/ 41564 w 85755"/>
              <a:gd name="connsiteY1" fmla="*/ 24938 h 161291"/>
              <a:gd name="connsiteX2" fmla="*/ 83128 w 85755"/>
              <a:gd name="connsiteY2" fmla="*/ 49876 h 161291"/>
              <a:gd name="connsiteX3" fmla="*/ 74815 w 85755"/>
              <a:gd name="connsiteY3" fmla="*/ 149629 h 161291"/>
              <a:gd name="connsiteX4" fmla="*/ 0 w 85755"/>
              <a:gd name="connsiteY4" fmla="*/ 157942 h 16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55" h="161291">
                <a:moveTo>
                  <a:pt x="0" y="0"/>
                </a:moveTo>
                <a:cubicBezTo>
                  <a:pt x="13855" y="8313"/>
                  <a:pt x="27113" y="17712"/>
                  <a:pt x="41564" y="24938"/>
                </a:cubicBezTo>
                <a:cubicBezTo>
                  <a:pt x="84729" y="46520"/>
                  <a:pt x="50654" y="17404"/>
                  <a:pt x="83128" y="49876"/>
                </a:cubicBezTo>
                <a:cubicBezTo>
                  <a:pt x="80357" y="83127"/>
                  <a:pt x="95159" y="123182"/>
                  <a:pt x="74815" y="149629"/>
                </a:cubicBezTo>
                <a:cubicBezTo>
                  <a:pt x="59516" y="169517"/>
                  <a:pt x="0" y="157942"/>
                  <a:pt x="0" y="1579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... will find in this section answers to most frequently asked questions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083" y="4413524"/>
            <a:ext cx="362008" cy="362008"/>
          </a:xfrm>
          <a:prstGeom prst="rect">
            <a:avLst/>
          </a:prstGeom>
        </p:spPr>
      </p:pic>
      <p:sp>
        <p:nvSpPr>
          <p:cNvPr id="27" name="Freeform 26"/>
          <p:cNvSpPr/>
          <p:nvPr/>
        </p:nvSpPr>
        <p:spPr>
          <a:xfrm>
            <a:off x="10432473" y="5394960"/>
            <a:ext cx="124242" cy="203830"/>
          </a:xfrm>
          <a:custGeom>
            <a:avLst/>
            <a:gdLst>
              <a:gd name="connsiteX0" fmla="*/ 16625 w 124242"/>
              <a:gd name="connsiteY0" fmla="*/ 0 h 203830"/>
              <a:gd name="connsiteX1" fmla="*/ 108065 w 124242"/>
              <a:gd name="connsiteY1" fmla="*/ 8313 h 203830"/>
              <a:gd name="connsiteX2" fmla="*/ 116378 w 124242"/>
              <a:gd name="connsiteY2" fmla="*/ 41564 h 203830"/>
              <a:gd name="connsiteX3" fmla="*/ 108065 w 124242"/>
              <a:gd name="connsiteY3" fmla="*/ 191193 h 203830"/>
              <a:gd name="connsiteX4" fmla="*/ 0 w 124242"/>
              <a:gd name="connsiteY4" fmla="*/ 191193 h 20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242" h="203830">
                <a:moveTo>
                  <a:pt x="16625" y="0"/>
                </a:moveTo>
                <a:cubicBezTo>
                  <a:pt x="47105" y="2771"/>
                  <a:pt x="79814" y="-3458"/>
                  <a:pt x="108065" y="8313"/>
                </a:cubicBezTo>
                <a:cubicBezTo>
                  <a:pt x="118611" y="12707"/>
                  <a:pt x="116378" y="30139"/>
                  <a:pt x="116378" y="41564"/>
                </a:cubicBezTo>
                <a:cubicBezTo>
                  <a:pt x="116378" y="91517"/>
                  <a:pt x="138733" y="151762"/>
                  <a:pt x="108065" y="191193"/>
                </a:cubicBezTo>
                <a:cubicBezTo>
                  <a:pt x="85950" y="219627"/>
                  <a:pt x="36022" y="191193"/>
                  <a:pt x="0" y="1911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red + green OK, not OK Icons by TzeenieWheenie - Two circular icons in ...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218" y="4437371"/>
            <a:ext cx="351860" cy="3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Marginal likelihood results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1" b="-18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739" y="2652426"/>
            <a:ext cx="5984817" cy="2369587"/>
          </a:xfrm>
          <a:prstGeom prst="rect">
            <a:avLst/>
          </a:prstGeom>
        </p:spPr>
      </p:pic>
      <p:pic>
        <p:nvPicPr>
          <p:cNvPr id="10" name="Picture 9" descr="OK Button by jabernal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882" y="3399905"/>
            <a:ext cx="188857" cy="188857"/>
          </a:xfrm>
          <a:prstGeom prst="rect">
            <a:avLst/>
          </a:prstGeom>
        </p:spPr>
      </p:pic>
      <p:pic>
        <p:nvPicPr>
          <p:cNvPr id="12" name="Picture 11" descr="red + green OK, not OK Icons by TzeenieWheenie - Two circular icons in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6" y="3636642"/>
            <a:ext cx="219314" cy="219314"/>
          </a:xfrm>
          <a:prstGeom prst="rect">
            <a:avLst/>
          </a:prstGeom>
        </p:spPr>
      </p:pic>
      <p:pic>
        <p:nvPicPr>
          <p:cNvPr id="14" name="Picture 13" descr="red + green OK, not OK Icons by TzeenieWheenie - Two circular icons in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4" y="3903836"/>
            <a:ext cx="219314" cy="219314"/>
          </a:xfrm>
          <a:prstGeom prst="rect">
            <a:avLst/>
          </a:prstGeom>
        </p:spPr>
      </p:pic>
      <p:pic>
        <p:nvPicPr>
          <p:cNvPr id="16" name="Picture 15" descr="red + green OK, not OK Icons by TzeenieWheenie - Two circular icons in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4" y="4171030"/>
            <a:ext cx="219314" cy="219314"/>
          </a:xfrm>
          <a:prstGeom prst="rect">
            <a:avLst/>
          </a:prstGeom>
        </p:spPr>
      </p:pic>
      <p:pic>
        <p:nvPicPr>
          <p:cNvPr id="17" name="Picture 16" descr="red + green OK, not OK Icons by TzeenieWheenie - Two circular icons in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4" y="4438224"/>
            <a:ext cx="219314" cy="219314"/>
          </a:xfrm>
          <a:prstGeom prst="rect">
            <a:avLst/>
          </a:prstGeom>
        </p:spPr>
      </p:pic>
      <p:pic>
        <p:nvPicPr>
          <p:cNvPr id="18" name="Picture 17" descr="OK Button by jabernal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652" y="4705418"/>
            <a:ext cx="188857" cy="188857"/>
          </a:xfrm>
          <a:prstGeom prst="rect">
            <a:avLst/>
          </a:prstGeom>
        </p:spPr>
      </p:pic>
      <p:sp>
        <p:nvSpPr>
          <p:cNvPr id="20" name="Freeform 19"/>
          <p:cNvSpPr/>
          <p:nvPr/>
        </p:nvSpPr>
        <p:spPr>
          <a:xfrm>
            <a:off x="7165571" y="4289367"/>
            <a:ext cx="756458" cy="266008"/>
          </a:xfrm>
          <a:custGeom>
            <a:avLst/>
            <a:gdLst>
              <a:gd name="connsiteX0" fmla="*/ 0 w 756458"/>
              <a:gd name="connsiteY0" fmla="*/ 266008 h 266008"/>
              <a:gd name="connsiteX1" fmla="*/ 49876 w 756458"/>
              <a:gd name="connsiteY1" fmla="*/ 207818 h 266008"/>
              <a:gd name="connsiteX2" fmla="*/ 124691 w 756458"/>
              <a:gd name="connsiteY2" fmla="*/ 149629 h 266008"/>
              <a:gd name="connsiteX3" fmla="*/ 166254 w 756458"/>
              <a:gd name="connsiteY3" fmla="*/ 124691 h 266008"/>
              <a:gd name="connsiteX4" fmla="*/ 199505 w 756458"/>
              <a:gd name="connsiteY4" fmla="*/ 108066 h 266008"/>
              <a:gd name="connsiteX5" fmla="*/ 216131 w 756458"/>
              <a:gd name="connsiteY5" fmla="*/ 91440 h 266008"/>
              <a:gd name="connsiteX6" fmla="*/ 249382 w 756458"/>
              <a:gd name="connsiteY6" fmla="*/ 83128 h 266008"/>
              <a:gd name="connsiteX7" fmla="*/ 274320 w 756458"/>
              <a:gd name="connsiteY7" fmla="*/ 74815 h 266008"/>
              <a:gd name="connsiteX8" fmla="*/ 349134 w 756458"/>
              <a:gd name="connsiteY8" fmla="*/ 33251 h 266008"/>
              <a:gd name="connsiteX9" fmla="*/ 415636 w 756458"/>
              <a:gd name="connsiteY9" fmla="*/ 16626 h 266008"/>
              <a:gd name="connsiteX10" fmla="*/ 473825 w 756458"/>
              <a:gd name="connsiteY10" fmla="*/ 0 h 266008"/>
              <a:gd name="connsiteX11" fmla="*/ 623454 w 756458"/>
              <a:gd name="connsiteY11" fmla="*/ 8313 h 266008"/>
              <a:gd name="connsiteX12" fmla="*/ 656705 w 756458"/>
              <a:gd name="connsiteY12" fmla="*/ 16626 h 266008"/>
              <a:gd name="connsiteX13" fmla="*/ 673331 w 756458"/>
              <a:gd name="connsiteY13" fmla="*/ 41564 h 266008"/>
              <a:gd name="connsiteX14" fmla="*/ 706582 w 756458"/>
              <a:gd name="connsiteY14" fmla="*/ 58189 h 266008"/>
              <a:gd name="connsiteX15" fmla="*/ 756458 w 756458"/>
              <a:gd name="connsiteY15" fmla="*/ 116378 h 266008"/>
              <a:gd name="connsiteX16" fmla="*/ 739833 w 756458"/>
              <a:gd name="connsiteY16" fmla="*/ 174568 h 266008"/>
              <a:gd name="connsiteX17" fmla="*/ 706582 w 756458"/>
              <a:gd name="connsiteY17" fmla="*/ 191193 h 266008"/>
              <a:gd name="connsiteX18" fmla="*/ 681644 w 756458"/>
              <a:gd name="connsiteY18" fmla="*/ 199506 h 26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6458" h="266008">
                <a:moveTo>
                  <a:pt x="0" y="266008"/>
                </a:moveTo>
                <a:cubicBezTo>
                  <a:pt x="61110" y="164157"/>
                  <a:pt x="-7694" y="265388"/>
                  <a:pt x="49876" y="207818"/>
                </a:cubicBezTo>
                <a:cubicBezTo>
                  <a:pt x="111787" y="145907"/>
                  <a:pt x="63564" y="164911"/>
                  <a:pt x="124691" y="149629"/>
                </a:cubicBezTo>
                <a:cubicBezTo>
                  <a:pt x="138545" y="141316"/>
                  <a:pt x="152130" y="132537"/>
                  <a:pt x="166254" y="124691"/>
                </a:cubicBezTo>
                <a:cubicBezTo>
                  <a:pt x="177086" y="118673"/>
                  <a:pt x="189194" y="114940"/>
                  <a:pt x="199505" y="108066"/>
                </a:cubicBezTo>
                <a:cubicBezTo>
                  <a:pt x="206026" y="103719"/>
                  <a:pt x="209121" y="94945"/>
                  <a:pt x="216131" y="91440"/>
                </a:cubicBezTo>
                <a:cubicBezTo>
                  <a:pt x="226350" y="86331"/>
                  <a:pt x="238397" y="86267"/>
                  <a:pt x="249382" y="83128"/>
                </a:cubicBezTo>
                <a:cubicBezTo>
                  <a:pt x="257807" y="80721"/>
                  <a:pt x="266483" y="78734"/>
                  <a:pt x="274320" y="74815"/>
                </a:cubicBezTo>
                <a:cubicBezTo>
                  <a:pt x="295614" y="64168"/>
                  <a:pt x="325128" y="41253"/>
                  <a:pt x="349134" y="33251"/>
                </a:cubicBezTo>
                <a:cubicBezTo>
                  <a:pt x="370811" y="26025"/>
                  <a:pt x="393959" y="23852"/>
                  <a:pt x="415636" y="16626"/>
                </a:cubicBezTo>
                <a:cubicBezTo>
                  <a:pt x="451412" y="4700"/>
                  <a:pt x="432073" y="10438"/>
                  <a:pt x="473825" y="0"/>
                </a:cubicBezTo>
                <a:cubicBezTo>
                  <a:pt x="523701" y="2771"/>
                  <a:pt x="573706" y="3790"/>
                  <a:pt x="623454" y="8313"/>
                </a:cubicBezTo>
                <a:cubicBezTo>
                  <a:pt x="634832" y="9347"/>
                  <a:pt x="647199" y="10289"/>
                  <a:pt x="656705" y="16626"/>
                </a:cubicBezTo>
                <a:cubicBezTo>
                  <a:pt x="665018" y="22168"/>
                  <a:pt x="665656" y="35168"/>
                  <a:pt x="673331" y="41564"/>
                </a:cubicBezTo>
                <a:cubicBezTo>
                  <a:pt x="682851" y="49497"/>
                  <a:pt x="695498" y="52647"/>
                  <a:pt x="706582" y="58189"/>
                </a:cubicBezTo>
                <a:cubicBezTo>
                  <a:pt x="746897" y="98504"/>
                  <a:pt x="731138" y="78398"/>
                  <a:pt x="756458" y="116378"/>
                </a:cubicBezTo>
                <a:cubicBezTo>
                  <a:pt x="756387" y="116663"/>
                  <a:pt x="743806" y="170595"/>
                  <a:pt x="739833" y="174568"/>
                </a:cubicBezTo>
                <a:cubicBezTo>
                  <a:pt x="731071" y="183330"/>
                  <a:pt x="717972" y="186312"/>
                  <a:pt x="706582" y="191193"/>
                </a:cubicBezTo>
                <a:cubicBezTo>
                  <a:pt x="698528" y="194645"/>
                  <a:pt x="681644" y="199506"/>
                  <a:pt x="681644" y="1995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1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PPC results (data set 6)</a:t>
            </a:r>
            <a:br>
              <a:rPr lang="en-US" dirty="0" smtClean="0"/>
            </a:br>
            <a:r>
              <a:rPr lang="en-US" dirty="0"/>
              <a:t>Using </a:t>
            </a:r>
            <a:r>
              <a:rPr lang="en-US" dirty="0" err="1" smtClean="0"/>
              <a:t>Wishart</a:t>
            </a:r>
            <a:r>
              <a:rPr lang="en-US" dirty="0" smtClean="0"/>
              <a:t> prior for covariance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20487"/>
            <a:ext cx="3582959" cy="42626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944" y="1911928"/>
            <a:ext cx="4505692" cy="360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0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PPC results</a:t>
                </a:r>
                <a:br>
                  <a:rPr lang="en-US" dirty="0" smtClean="0"/>
                </a:br>
                <a:r>
                  <a:rPr lang="en-US" dirty="0" smtClean="0"/>
                  <a:t>Using U(-1,1) prior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Gamma (10</a:t>
                </a:r>
                <a:r>
                  <a:rPr lang="en-US" baseline="30000" dirty="0" smtClean="0"/>
                  <a:t>-4,</a:t>
                </a:r>
                <a:r>
                  <a:rPr lang="en-US" dirty="0" smtClean="0"/>
                  <a:t>10</a:t>
                </a:r>
                <a:r>
                  <a:rPr lang="en-US" baseline="30000" dirty="0" smtClean="0"/>
                  <a:t>-4</a:t>
                </a:r>
                <a:r>
                  <a:rPr lang="en-US" dirty="0" smtClean="0"/>
                  <a:t>) on precision 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18" r="-1697" b="-16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986" y="1737360"/>
            <a:ext cx="6343650" cy="2924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65986" y="4921135"/>
            <a:ext cx="6411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 Overfitting has a big penalty</a:t>
            </a:r>
          </a:p>
          <a:p>
            <a:r>
              <a:rPr lang="en-US" dirty="0" smtClean="0"/>
              <a:t>b) posterior </a:t>
            </a:r>
            <a:r>
              <a:rPr lang="en-US" dirty="0"/>
              <a:t>variances of random effects were underestimating the sample data’s </a:t>
            </a:r>
            <a:r>
              <a:rPr lang="en-US" dirty="0" smtClean="0"/>
              <a:t>variance covariance </a:t>
            </a:r>
            <a:r>
              <a:rPr lang="en-US" dirty="0"/>
              <a:t>of the random </a:t>
            </a:r>
            <a:r>
              <a:rPr lang="en-US" dirty="0" smtClean="0"/>
              <a:t>effects. Bad model fit is detected with the test statistic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donor data set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39154"/>
            <a:ext cx="3705225" cy="2695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596" y="1804657"/>
            <a:ext cx="4876800" cy="847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207" y="2802439"/>
            <a:ext cx="3327690" cy="1774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2631" y="2802439"/>
            <a:ext cx="3009987" cy="350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donor data set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10892296"/>
              </p:ext>
            </p:extLst>
          </p:nvPr>
        </p:nvGraphicFramePr>
        <p:xfrm>
          <a:off x="2705329" y="2094808"/>
          <a:ext cx="6480233" cy="3528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90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interesting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871566"/>
              </p:ext>
            </p:extLst>
          </p:nvPr>
        </p:nvGraphicFramePr>
        <p:xfrm>
          <a:off x="1096963" y="1846263"/>
          <a:ext cx="9767772" cy="4064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693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Bayesian heterogeneity model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064" y="2300143"/>
            <a:ext cx="3412603" cy="31714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21" y="2300143"/>
            <a:ext cx="3275468" cy="30618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58870" y="3461736"/>
            <a:ext cx="46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8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the problem we are facing?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43431650"/>
                  </p:ext>
                </p:extLst>
              </p:nvPr>
            </p:nvGraphicFramePr>
            <p:xfrm>
              <a:off x="1096963" y="1846263"/>
              <a:ext cx="10058400" cy="40227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43431650"/>
                  </p:ext>
                </p:extLst>
              </p:nvPr>
            </p:nvGraphicFramePr>
            <p:xfrm>
              <a:off x="1096963" y="1846263"/>
              <a:ext cx="10058400" cy="40227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 (deviance information criteria)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1843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𝐷𝐼𝐶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 smtClean="0"/>
                  <a:t>is the effective number of parameters in the model.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=−2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+2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IN" dirty="0" smtClean="0"/>
                  <a:t> is called the Bayesian deviance.</a:t>
                </a:r>
              </a:p>
              <a:p>
                <a:endParaRPr lang="en-IN" dirty="0" smtClean="0"/>
              </a:p>
              <a:p>
                <a:r>
                  <a:rPr lang="en-IN" dirty="0" smtClean="0"/>
                  <a:t>Various definitions of DIC proposed by </a:t>
                </a:r>
                <a:r>
                  <a:rPr lang="en-IN" dirty="0" err="1" smtClean="0"/>
                  <a:t>Celeux</a:t>
                </a:r>
                <a:r>
                  <a:rPr lang="en-IN" dirty="0" smtClean="0"/>
                  <a:t> et </a:t>
                </a:r>
                <a:r>
                  <a:rPr lang="en-IN" dirty="0"/>
                  <a:t>a</a:t>
                </a:r>
                <a:r>
                  <a:rPr lang="en-IN" dirty="0" smtClean="0"/>
                  <a:t>l., (2006) for missing data models.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184363"/>
              </a:xfrm>
              <a:blipFill>
                <a:blip r:embed="rId2"/>
                <a:stretch>
                  <a:fillRect l="-1515" t="-1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2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Marginal/Complete/Conditional likelihood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65" y="2925647"/>
            <a:ext cx="7019925" cy="1704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788131"/>
            <a:ext cx="4800600" cy="866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017" y="5607627"/>
            <a:ext cx="1819275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1813993"/>
            <a:ext cx="6076950" cy="8858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8212974" y="3233651"/>
                <a:ext cx="2668385" cy="1768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974" y="3233651"/>
                <a:ext cx="2668385" cy="17688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4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319" y="301847"/>
            <a:ext cx="10058400" cy="1450757"/>
          </a:xfrm>
        </p:spPr>
        <p:txBody>
          <a:bodyPr/>
          <a:lstStyle/>
          <a:p>
            <a:r>
              <a:rPr lang="en-US" dirty="0" smtClean="0"/>
              <a:t>Marginal DIC 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19" y="1884476"/>
            <a:ext cx="4733925" cy="504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19" y="2835029"/>
            <a:ext cx="4791075" cy="57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19" y="4398645"/>
            <a:ext cx="4572000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319" y="4932045"/>
            <a:ext cx="8382000" cy="857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319" y="3381417"/>
            <a:ext cx="25146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2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319" y="301847"/>
            <a:ext cx="10058400" cy="1450757"/>
          </a:xfrm>
        </p:spPr>
        <p:txBody>
          <a:bodyPr/>
          <a:lstStyle/>
          <a:p>
            <a:r>
              <a:rPr lang="en-US" dirty="0" smtClean="0"/>
              <a:t>Complete and conditional DIC 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76" y="1752604"/>
            <a:ext cx="6286500" cy="60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19" y="2639637"/>
            <a:ext cx="6524625" cy="647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19" y="4148661"/>
            <a:ext cx="5734050" cy="438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072" y="4711109"/>
            <a:ext cx="1819275" cy="4095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072" y="5088644"/>
            <a:ext cx="59531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likelihood using </a:t>
            </a:r>
            <a:r>
              <a:rPr lang="en-US" dirty="0" err="1" smtClean="0"/>
              <a:t>Chib’s</a:t>
            </a:r>
            <a:r>
              <a:rPr lang="en-US" dirty="0" smtClean="0"/>
              <a:t> approximation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98" y="2445723"/>
            <a:ext cx="4860694" cy="511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356" y="1807066"/>
            <a:ext cx="3577331" cy="6053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798" y="2833909"/>
            <a:ext cx="7004475" cy="10764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355" y="3943664"/>
            <a:ext cx="5830779" cy="179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5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Posterior predictive checks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45" y="1975658"/>
            <a:ext cx="4667250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560" y="2889451"/>
            <a:ext cx="1733550" cy="314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560" y="3355569"/>
            <a:ext cx="1914525" cy="352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754" y="2923307"/>
            <a:ext cx="1371600" cy="2476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20981" y="4305993"/>
            <a:ext cx="8695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Motivation: Testing for overfitting.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Idea: Sample big values from empty components to obtain inflated test statistic.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16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8829</TotalTime>
  <Words>375</Words>
  <Application>Microsoft Office PowerPoint</Application>
  <PresentationFormat>Widescreen</PresentationFormat>
  <Paragraphs>74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Cambria Math</vt:lpstr>
      <vt:lpstr>Wingdings</vt:lpstr>
      <vt:lpstr>Retrospect</vt:lpstr>
      <vt:lpstr> The use of mixture distributions in a Bayesian linear mixed effects model </vt:lpstr>
      <vt:lpstr>Bayesian heterogeneity model</vt:lpstr>
      <vt:lpstr>What is the problem we are facing?</vt:lpstr>
      <vt:lpstr>DIC (deviance information criteria)</vt:lpstr>
      <vt:lpstr>Marginal/Complete/Conditional likelihood</vt:lpstr>
      <vt:lpstr>Marginal DIC definitions</vt:lpstr>
      <vt:lpstr>Complete and conditional DIC definitions</vt:lpstr>
      <vt:lpstr>Marginal likelihood using Chib’s approximation</vt:lpstr>
      <vt:lpstr>Posterior predictive checks</vt:lpstr>
      <vt:lpstr>Data sets</vt:lpstr>
      <vt:lpstr>DIC results</vt:lpstr>
      <vt:lpstr>DIC results</vt:lpstr>
      <vt:lpstr>DIC results</vt:lpstr>
      <vt:lpstr>Marginal likelihood results (log⁡〖m ̂(y)〗)</vt:lpstr>
      <vt:lpstr>PPC results (data set 6) Using Wishart prior for covariance matrix</vt:lpstr>
      <vt:lpstr>PPC results Using U(-1,1) prior on ρ Gamma (10-4,10-4) on precision </vt:lpstr>
      <vt:lpstr>Blood donor data set analysis</vt:lpstr>
      <vt:lpstr>Blood donor data set analysis</vt:lpstr>
      <vt:lpstr>Other interesting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Anirudh</cp:lastModifiedBy>
  <cp:revision>450</cp:revision>
  <dcterms:created xsi:type="dcterms:W3CDTF">2014-09-12T02:11:56Z</dcterms:created>
  <dcterms:modified xsi:type="dcterms:W3CDTF">2016-06-20T18:14:01Z</dcterms:modified>
</cp:coreProperties>
</file>