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E089-EAB5-444E-86A8-60656FD6113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E049-986D-44C3-8308-3EE240DD03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83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E089-EAB5-444E-86A8-60656FD6113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E049-986D-44C3-8308-3EE240DD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E089-EAB5-444E-86A8-60656FD6113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E049-986D-44C3-8308-3EE240DD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E089-EAB5-444E-86A8-60656FD6113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E049-986D-44C3-8308-3EE240DD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4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E089-EAB5-444E-86A8-60656FD6113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E049-986D-44C3-8308-3EE240DD03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59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E089-EAB5-444E-86A8-60656FD6113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E049-986D-44C3-8308-3EE240DD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7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E089-EAB5-444E-86A8-60656FD6113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E049-986D-44C3-8308-3EE240DD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E089-EAB5-444E-86A8-60656FD6113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E049-986D-44C3-8308-3EE240DD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9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E089-EAB5-444E-86A8-60656FD6113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E049-986D-44C3-8308-3EE240DD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39E089-EAB5-444E-86A8-60656FD6113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6CE049-986D-44C3-8308-3EE240DD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0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E089-EAB5-444E-86A8-60656FD6113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E049-986D-44C3-8308-3EE240DD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4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39E089-EAB5-444E-86A8-60656FD6113E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6CE049-986D-44C3-8308-3EE240DD03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89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Joint models for kidney transplant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Department of Biostatistics, Erasmus MC</a:t>
            </a:r>
          </a:p>
        </p:txBody>
      </p:sp>
    </p:spTree>
    <p:extLst>
      <p:ext uri="{BB962C8B-B14F-4D97-AF65-F5344CB8AC3E}">
        <p14:creationId xmlns:p14="http://schemas.microsoft.com/office/powerpoint/2010/main" val="39244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Evolution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3" y="1912851"/>
            <a:ext cx="5363633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912851"/>
            <a:ext cx="5459116" cy="409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specific predictions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1" y="1857432"/>
            <a:ext cx="5331231" cy="39984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27" y="2199178"/>
            <a:ext cx="4419907" cy="33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1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specific predictions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41" y="1885142"/>
            <a:ext cx="5363633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19" y="2154171"/>
            <a:ext cx="4646222" cy="348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5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specific predictions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90" y="1944892"/>
            <a:ext cx="5232722" cy="3924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11" y="2164793"/>
            <a:ext cx="4646316" cy="348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6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specific predictions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6" y="1912850"/>
            <a:ext cx="5547714" cy="4160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76" y="2239328"/>
            <a:ext cx="4677104" cy="35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97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dependent ROC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</a:t>
            </a:r>
            <a:r>
              <a:rPr lang="en-US" dirty="0" err="1"/>
              <a:t>submodel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Association with log(</a:t>
            </a:r>
            <a:r>
              <a:rPr lang="en-US" dirty="0" err="1"/>
              <a:t>pcr</a:t>
            </a:r>
            <a:r>
              <a:rPr lang="en-US" dirty="0"/>
              <a:t>)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659951"/>
              </p:ext>
            </p:extLst>
          </p:nvPr>
        </p:nvGraphicFramePr>
        <p:xfrm>
          <a:off x="1097280" y="1963825"/>
          <a:ext cx="6792553" cy="36194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694923682"/>
                    </a:ext>
                  </a:extLst>
                </a:gridCol>
                <a:gridCol w="996075">
                  <a:extLst>
                    <a:ext uri="{9D8B030D-6E8A-4147-A177-3AD203B41FA5}">
                      <a16:colId xmlns:a16="http://schemas.microsoft.com/office/drawing/2014/main" val="2424822632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354283992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18265388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78299211"/>
                    </a:ext>
                  </a:extLst>
                </a:gridCol>
                <a:gridCol w="1126836">
                  <a:extLst>
                    <a:ext uri="{9D8B030D-6E8A-4147-A177-3AD203B41FA5}">
                      <a16:colId xmlns:a16="http://schemas.microsoft.com/office/drawing/2014/main" val="431192030"/>
                    </a:ext>
                  </a:extLst>
                </a:gridCol>
              </a:tblGrid>
              <a:tr h="3021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Std. Dev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97.5%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7174195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d_age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09816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tx_previoustx</a:t>
                      </a:r>
                      <a:r>
                        <a:rPr lang="en-US" sz="1400" b="1" u="none" strike="noStrike" kern="1200" dirty="0">
                          <a:effectLst/>
                        </a:rPr>
                        <a:t>: Yes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0.997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1.518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657718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rec_bmi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&lt;0.000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81314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d_type</a:t>
                      </a:r>
                      <a:r>
                        <a:rPr lang="en-US" sz="1400" b="1" u="none" strike="noStrike" kern="1200" dirty="0">
                          <a:effectLst/>
                        </a:rPr>
                        <a:t>: LRD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-0.515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4022863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d_type</a:t>
                      </a:r>
                      <a:r>
                        <a:rPr lang="en-US" sz="1400" b="1" u="none" strike="noStrike" kern="1200" dirty="0">
                          <a:effectLst/>
                        </a:rPr>
                        <a:t>: LURD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0.986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5321676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d_type</a:t>
                      </a:r>
                      <a:r>
                        <a:rPr lang="en-US" sz="1400" b="1" u="none" strike="noStrike" kern="1200" dirty="0">
                          <a:effectLst/>
                        </a:rPr>
                        <a:t>: NHBD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-0.989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0956686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tx_hla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984831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rec_age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0430449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tx_pra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1623782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>
                          <a:effectLst/>
                        </a:rPr>
                        <a:t>log(</a:t>
                      </a:r>
                      <a:r>
                        <a:rPr lang="en-US" sz="1400" b="1" u="none" strike="noStrike" kern="1200" dirty="0" err="1">
                          <a:effectLst/>
                        </a:rPr>
                        <a:t>pcr</a:t>
                      </a:r>
                      <a:r>
                        <a:rPr lang="en-US" sz="1400" b="1" u="none" strike="noStrike" kern="1200" dirty="0">
                          <a:effectLst/>
                        </a:rPr>
                        <a:t>)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&lt;0.000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092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64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Survival </a:t>
            </a:r>
            <a:r>
              <a:rPr lang="en-US" dirty="0" err="1"/>
              <a:t>submodel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Association with log(</a:t>
            </a:r>
            <a:r>
              <a:rPr lang="en-US" dirty="0" err="1"/>
              <a:t>pcr</a:t>
            </a:r>
            <a:r>
              <a:rPr lang="en-US" dirty="0"/>
              <a:t>) &amp; slope: log(</a:t>
            </a:r>
            <a:r>
              <a:rPr lang="en-US" dirty="0" err="1"/>
              <a:t>pcr</a:t>
            </a:r>
            <a:r>
              <a:rPr lang="en-US" dirty="0"/>
              <a:t>)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35938"/>
              </p:ext>
            </p:extLst>
          </p:nvPr>
        </p:nvGraphicFramePr>
        <p:xfrm>
          <a:off x="1224611" y="1899171"/>
          <a:ext cx="6709426" cy="39511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694923682"/>
                    </a:ext>
                  </a:extLst>
                </a:gridCol>
                <a:gridCol w="949893">
                  <a:extLst>
                    <a:ext uri="{9D8B030D-6E8A-4147-A177-3AD203B41FA5}">
                      <a16:colId xmlns:a16="http://schemas.microsoft.com/office/drawing/2014/main" val="2424822632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val="3542839921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182653882"/>
                    </a:ext>
                  </a:extLst>
                </a:gridCol>
                <a:gridCol w="1126836">
                  <a:extLst>
                    <a:ext uri="{9D8B030D-6E8A-4147-A177-3AD203B41FA5}">
                      <a16:colId xmlns:a16="http://schemas.microsoft.com/office/drawing/2014/main" val="78299211"/>
                    </a:ext>
                  </a:extLst>
                </a:gridCol>
                <a:gridCol w="1126837">
                  <a:extLst>
                    <a:ext uri="{9D8B030D-6E8A-4147-A177-3AD203B41FA5}">
                      <a16:colId xmlns:a16="http://schemas.microsoft.com/office/drawing/2014/main" val="431192030"/>
                    </a:ext>
                  </a:extLst>
                </a:gridCol>
              </a:tblGrid>
              <a:tr h="302133"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Std. 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97.5%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7174195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d_age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09816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tx_previoustx</a:t>
                      </a:r>
                      <a:r>
                        <a:rPr lang="en-US" sz="1400" b="1" u="none" strike="noStrike" kern="1200" dirty="0">
                          <a:effectLst/>
                        </a:rPr>
                        <a:t>: Yes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1.054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1.426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657718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rec_bmi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&lt;0.000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81314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d_type</a:t>
                      </a:r>
                      <a:r>
                        <a:rPr lang="en-US" sz="1400" b="1" u="none" strike="noStrike" kern="1200" dirty="0">
                          <a:effectLst/>
                        </a:rPr>
                        <a:t>: LRD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4022863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d_type</a:t>
                      </a:r>
                      <a:r>
                        <a:rPr lang="en-US" sz="1400" b="1" u="none" strike="noStrike" kern="1200" dirty="0">
                          <a:effectLst/>
                        </a:rPr>
                        <a:t>: LURD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5321676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d_type</a:t>
                      </a:r>
                      <a:r>
                        <a:rPr lang="en-US" sz="1400" b="1" u="none" strike="noStrike" kern="1200" dirty="0">
                          <a:effectLst/>
                        </a:rPr>
                        <a:t>: NHBD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-0.627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-0.989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0956686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tx_hla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984831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rec_age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0430449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tx_pra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1623782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>
                          <a:effectLst/>
                        </a:rPr>
                        <a:t>log(</a:t>
                      </a:r>
                      <a:r>
                        <a:rPr lang="en-US" sz="1400" b="1" u="none" strike="noStrike" kern="1200" dirty="0" err="1">
                          <a:effectLst/>
                        </a:rPr>
                        <a:t>pcr</a:t>
                      </a:r>
                      <a:r>
                        <a:rPr lang="en-US" sz="1400" b="1" u="none" strike="noStrike" kern="1200" dirty="0">
                          <a:effectLst/>
                        </a:rPr>
                        <a:t>)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&lt;0.000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0922448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Slope: log(</a:t>
                      </a:r>
                      <a:r>
                        <a:rPr lang="en-US" sz="1400" b="1" u="none" strike="noStrike" dirty="0" err="1">
                          <a:effectLst/>
                        </a:rPr>
                        <a:t>pcr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086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47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</a:t>
            </a:r>
            <a:r>
              <a:rPr lang="en-US" dirty="0" err="1"/>
              <a:t>submodel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Association with log(creatinine)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127222"/>
              </p:ext>
            </p:extLst>
          </p:nvPr>
        </p:nvGraphicFramePr>
        <p:xfrm>
          <a:off x="1097280" y="1954589"/>
          <a:ext cx="6792553" cy="36194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694923682"/>
                    </a:ext>
                  </a:extLst>
                </a:gridCol>
                <a:gridCol w="996075">
                  <a:extLst>
                    <a:ext uri="{9D8B030D-6E8A-4147-A177-3AD203B41FA5}">
                      <a16:colId xmlns:a16="http://schemas.microsoft.com/office/drawing/2014/main" val="2424822632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354283992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18265388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78299211"/>
                    </a:ext>
                  </a:extLst>
                </a:gridCol>
                <a:gridCol w="1126836">
                  <a:extLst>
                    <a:ext uri="{9D8B030D-6E8A-4147-A177-3AD203B41FA5}">
                      <a16:colId xmlns:a16="http://schemas.microsoft.com/office/drawing/2014/main" val="431192030"/>
                    </a:ext>
                  </a:extLst>
                </a:gridCol>
              </a:tblGrid>
              <a:tr h="30213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Std. Dev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97.5%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7174195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d_age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09816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tx_previoustx</a:t>
                      </a:r>
                      <a:r>
                        <a:rPr lang="en-US" sz="1400" b="1" u="none" strike="noStrike" kern="1200" dirty="0">
                          <a:effectLst/>
                        </a:rPr>
                        <a:t>: Yes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657718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rec_bmi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81314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d_type</a:t>
                      </a:r>
                      <a:r>
                        <a:rPr lang="en-US" sz="1400" b="1" u="none" strike="noStrike" kern="1200" dirty="0">
                          <a:effectLst/>
                        </a:rPr>
                        <a:t>: LRD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4022863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d_type</a:t>
                      </a:r>
                      <a:r>
                        <a:rPr lang="en-US" sz="1400" b="1" u="none" strike="noStrike" kern="1200" dirty="0">
                          <a:effectLst/>
                        </a:rPr>
                        <a:t>: LURD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5321676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d_type</a:t>
                      </a:r>
                      <a:r>
                        <a:rPr lang="en-US" sz="1400" b="1" u="none" strike="noStrike" kern="1200" dirty="0">
                          <a:effectLst/>
                        </a:rPr>
                        <a:t>: NHBD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0956686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tx_hla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984831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rec_age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0430449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tx_pra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1623782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>
                          <a:effectLst/>
                        </a:rPr>
                        <a:t>log(creatinine)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092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36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Survival </a:t>
            </a:r>
            <a:r>
              <a:rPr lang="en-US" sz="3600" dirty="0" err="1"/>
              <a:t>submodel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Association with log(creatinine) &amp; slope: log(creatinine)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785118"/>
              </p:ext>
            </p:extLst>
          </p:nvPr>
        </p:nvGraphicFramePr>
        <p:xfrm>
          <a:off x="1224611" y="1899171"/>
          <a:ext cx="6709426" cy="39511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7971">
                  <a:extLst>
                    <a:ext uri="{9D8B030D-6E8A-4147-A177-3AD203B41FA5}">
                      <a16:colId xmlns:a16="http://schemas.microsoft.com/office/drawing/2014/main" val="1694923682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val="2424822632"/>
                    </a:ext>
                  </a:extLst>
                </a:gridCol>
                <a:gridCol w="960582">
                  <a:extLst>
                    <a:ext uri="{9D8B030D-6E8A-4147-A177-3AD203B41FA5}">
                      <a16:colId xmlns:a16="http://schemas.microsoft.com/office/drawing/2014/main" val="3542839921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val="2182653882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78299211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431192030"/>
                    </a:ext>
                  </a:extLst>
                </a:gridCol>
              </a:tblGrid>
              <a:tr h="302133"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Std. 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97.5%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7174195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d_age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09816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tx_previoustx</a:t>
                      </a:r>
                      <a:r>
                        <a:rPr lang="en-US" sz="1400" b="1" u="none" strike="noStrike" kern="1200" dirty="0">
                          <a:effectLst/>
                        </a:rPr>
                        <a:t>: Yes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657718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rec_bmi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81314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d_type</a:t>
                      </a:r>
                      <a:r>
                        <a:rPr lang="en-US" sz="1400" b="1" u="none" strike="noStrike" kern="1200" dirty="0">
                          <a:effectLst/>
                        </a:rPr>
                        <a:t>: LRD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4022863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d_type</a:t>
                      </a:r>
                      <a:r>
                        <a:rPr lang="en-US" sz="1400" b="1" u="none" strike="noStrike" kern="1200" dirty="0">
                          <a:effectLst/>
                        </a:rPr>
                        <a:t>: LURD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5321676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d_type</a:t>
                      </a:r>
                      <a:r>
                        <a:rPr lang="en-US" sz="1400" b="1" u="none" strike="noStrike" kern="1200" dirty="0">
                          <a:effectLst/>
                        </a:rPr>
                        <a:t>: NHBD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0956686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tx_hla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984831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rec_age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0430449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tx_pra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1623782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>
                          <a:effectLst/>
                        </a:rPr>
                        <a:t>log(creatinine)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0922448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Slope: </a:t>
                      </a:r>
                      <a:r>
                        <a:rPr lang="en-US" sz="1400" b="1" u="none" strike="noStrike" kern="1200" dirty="0">
                          <a:effectLst/>
                        </a:rPr>
                        <a:t>log(creatinine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086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08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Survival </a:t>
            </a:r>
            <a:r>
              <a:rPr lang="en-US" sz="3600" dirty="0" err="1"/>
              <a:t>submodel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Association with log(</a:t>
            </a:r>
            <a:r>
              <a:rPr lang="en-US" sz="3600" dirty="0" err="1"/>
              <a:t>pcr</a:t>
            </a:r>
            <a:r>
              <a:rPr lang="en-US" sz="3600" dirty="0"/>
              <a:t>) &amp; log(creatinine)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065762"/>
              </p:ext>
            </p:extLst>
          </p:nvPr>
        </p:nvGraphicFramePr>
        <p:xfrm>
          <a:off x="1224611" y="1899171"/>
          <a:ext cx="6709426" cy="39511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7971">
                  <a:extLst>
                    <a:ext uri="{9D8B030D-6E8A-4147-A177-3AD203B41FA5}">
                      <a16:colId xmlns:a16="http://schemas.microsoft.com/office/drawing/2014/main" val="1694923682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val="2424822632"/>
                    </a:ext>
                  </a:extLst>
                </a:gridCol>
                <a:gridCol w="960582">
                  <a:extLst>
                    <a:ext uri="{9D8B030D-6E8A-4147-A177-3AD203B41FA5}">
                      <a16:colId xmlns:a16="http://schemas.microsoft.com/office/drawing/2014/main" val="3542839921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val="2182653882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78299211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431192030"/>
                    </a:ext>
                  </a:extLst>
                </a:gridCol>
              </a:tblGrid>
              <a:tr h="302133"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Std. 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97.5%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7174195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d_age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09816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tx_previoustx</a:t>
                      </a:r>
                      <a:r>
                        <a:rPr lang="en-US" sz="1400" b="1" u="none" strike="noStrike" kern="1200" dirty="0">
                          <a:effectLst/>
                        </a:rPr>
                        <a:t>: Yes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657718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rec_bmi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81314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d_type</a:t>
                      </a:r>
                      <a:r>
                        <a:rPr lang="en-US" sz="1400" b="1" u="none" strike="noStrike" kern="1200" dirty="0">
                          <a:effectLst/>
                        </a:rPr>
                        <a:t>: LRD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4022863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d_type</a:t>
                      </a:r>
                      <a:r>
                        <a:rPr lang="en-US" sz="1400" b="1" u="none" strike="noStrike" kern="1200" dirty="0">
                          <a:effectLst/>
                        </a:rPr>
                        <a:t>: LURD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5321676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d_type</a:t>
                      </a:r>
                      <a:r>
                        <a:rPr lang="en-US" sz="1400" b="1" u="none" strike="noStrike" kern="1200" dirty="0">
                          <a:effectLst/>
                        </a:rPr>
                        <a:t>: NHBD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0956686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tx_hla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984831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rec_age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0430449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tx_pra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1623782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>
                          <a:effectLst/>
                        </a:rPr>
                        <a:t>log(</a:t>
                      </a:r>
                      <a:r>
                        <a:rPr lang="en-US" sz="1400" b="1" u="none" strike="noStrike" kern="1200" dirty="0" err="1">
                          <a:effectLst/>
                        </a:rPr>
                        <a:t>pcr</a:t>
                      </a:r>
                      <a:r>
                        <a:rPr lang="en-US" sz="1400" b="1" u="none" strike="noStrike" kern="1200" dirty="0">
                          <a:effectLst/>
                        </a:rPr>
                        <a:t>)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0922448"/>
                  </a:ext>
                </a:extLst>
              </a:tr>
              <a:tr h="3317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>
                          <a:effectLst/>
                        </a:rPr>
                        <a:t>log(creatinine)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086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48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626" y="231185"/>
            <a:ext cx="10058400" cy="1450757"/>
          </a:xfrm>
        </p:spPr>
        <p:txBody>
          <a:bodyPr>
            <a:noAutofit/>
          </a:bodyPr>
          <a:lstStyle/>
          <a:p>
            <a:r>
              <a:rPr lang="en-US" sz="3600" dirty="0"/>
              <a:t>Survival </a:t>
            </a:r>
            <a:r>
              <a:rPr lang="en-US" sz="3600" dirty="0" err="1"/>
              <a:t>submodel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Association with log(</a:t>
            </a:r>
            <a:r>
              <a:rPr lang="en-US" sz="3600" dirty="0" err="1"/>
              <a:t>pcr</a:t>
            </a:r>
            <a:r>
              <a:rPr lang="en-US" sz="3600" dirty="0"/>
              <a:t>) &amp; log(creatinine)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8952"/>
              </p:ext>
            </p:extLst>
          </p:nvPr>
        </p:nvGraphicFramePr>
        <p:xfrm>
          <a:off x="1224611" y="1899171"/>
          <a:ext cx="6709426" cy="42707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7971">
                  <a:extLst>
                    <a:ext uri="{9D8B030D-6E8A-4147-A177-3AD203B41FA5}">
                      <a16:colId xmlns:a16="http://schemas.microsoft.com/office/drawing/2014/main" val="1694923682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val="2424822632"/>
                    </a:ext>
                  </a:extLst>
                </a:gridCol>
                <a:gridCol w="960582">
                  <a:extLst>
                    <a:ext uri="{9D8B030D-6E8A-4147-A177-3AD203B41FA5}">
                      <a16:colId xmlns:a16="http://schemas.microsoft.com/office/drawing/2014/main" val="3542839921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val="2182653882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78299211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431192030"/>
                    </a:ext>
                  </a:extLst>
                </a:gridCol>
              </a:tblGrid>
              <a:tr h="279617"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Std. 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97.5%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7174195"/>
                  </a:ext>
                </a:extLst>
              </a:tr>
              <a:tr h="30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d_age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09816"/>
                  </a:ext>
                </a:extLst>
              </a:tr>
              <a:tr h="30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tx_previoustx</a:t>
                      </a:r>
                      <a:r>
                        <a:rPr lang="en-US" sz="1400" b="1" u="none" strike="noStrike" kern="1200" dirty="0">
                          <a:effectLst/>
                        </a:rPr>
                        <a:t>: Yes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657718"/>
                  </a:ext>
                </a:extLst>
              </a:tr>
              <a:tr h="30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rec_bmi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4.009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81314"/>
                  </a:ext>
                </a:extLst>
              </a:tr>
              <a:tr h="30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d_type</a:t>
                      </a:r>
                      <a:r>
                        <a:rPr lang="en-US" sz="1400" b="1" u="none" strike="noStrike" kern="1200" dirty="0">
                          <a:effectLst/>
                        </a:rPr>
                        <a:t>: LRD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4022863"/>
                  </a:ext>
                </a:extLst>
              </a:tr>
              <a:tr h="30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d_type</a:t>
                      </a:r>
                      <a:r>
                        <a:rPr lang="en-US" sz="1400" b="1" u="none" strike="noStrike" kern="1200" dirty="0">
                          <a:effectLst/>
                        </a:rPr>
                        <a:t>: LURD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5321676"/>
                  </a:ext>
                </a:extLst>
              </a:tr>
              <a:tr h="30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d_type</a:t>
                      </a:r>
                      <a:r>
                        <a:rPr lang="en-US" sz="1400" b="1" u="none" strike="noStrike" kern="1200" dirty="0">
                          <a:effectLst/>
                        </a:rPr>
                        <a:t>: NHBD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0956686"/>
                  </a:ext>
                </a:extLst>
              </a:tr>
              <a:tr h="30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tx_hla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984831"/>
                  </a:ext>
                </a:extLst>
              </a:tr>
              <a:tr h="30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rec_age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0430449"/>
                  </a:ext>
                </a:extLst>
              </a:tr>
              <a:tr h="30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 err="1">
                          <a:effectLst/>
                        </a:rPr>
                        <a:t>tx_pra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1623782"/>
                  </a:ext>
                </a:extLst>
              </a:tr>
              <a:tr h="30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>
                          <a:effectLst/>
                        </a:rPr>
                        <a:t>log(</a:t>
                      </a:r>
                      <a:r>
                        <a:rPr lang="en-US" sz="1400" b="1" u="none" strike="noStrike" kern="1200" dirty="0" err="1">
                          <a:effectLst/>
                        </a:rPr>
                        <a:t>pcr</a:t>
                      </a:r>
                      <a:r>
                        <a:rPr lang="en-US" sz="1400" b="1" u="none" strike="noStrike" kern="1200" dirty="0">
                          <a:effectLst/>
                        </a:rPr>
                        <a:t>)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0922448"/>
                  </a:ext>
                </a:extLst>
              </a:tr>
              <a:tr h="30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>
                          <a:effectLst/>
                        </a:rPr>
                        <a:t>Slope: log(</a:t>
                      </a:r>
                      <a:r>
                        <a:rPr lang="en-US" sz="1400" b="1" u="none" strike="noStrike" kern="1200" dirty="0" err="1">
                          <a:effectLst/>
                        </a:rPr>
                        <a:t>pcr</a:t>
                      </a:r>
                      <a:r>
                        <a:rPr lang="en-US" sz="1400" b="1" u="none" strike="noStrike" kern="1200" dirty="0">
                          <a:effectLst/>
                        </a:rPr>
                        <a:t>)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0867951"/>
                  </a:ext>
                </a:extLst>
              </a:tr>
              <a:tr h="30700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>
                          <a:effectLst/>
                        </a:rPr>
                        <a:t>log(creatinine)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3416251"/>
                  </a:ext>
                </a:extLst>
              </a:tr>
              <a:tr h="307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Slope: </a:t>
                      </a:r>
                      <a:r>
                        <a:rPr lang="en-US" sz="1400" b="1" u="none" strike="noStrike" kern="1200" dirty="0">
                          <a:effectLst/>
                        </a:rPr>
                        <a:t>log(creatinine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2669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27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</a:t>
            </a:r>
            <a:r>
              <a:rPr lang="en-US" dirty="0" err="1"/>
              <a:t>submodel</a:t>
            </a:r>
            <a:r>
              <a:rPr lang="en-US"/>
              <a:t>: creatinine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585112"/>
              </p:ext>
            </p:extLst>
          </p:nvPr>
        </p:nvGraphicFramePr>
        <p:xfrm>
          <a:off x="1097280" y="1737360"/>
          <a:ext cx="10058400" cy="45525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08687889"/>
                    </a:ext>
                  </a:extLst>
                </a:gridCol>
                <a:gridCol w="1632065">
                  <a:extLst>
                    <a:ext uri="{9D8B030D-6E8A-4147-A177-3AD203B41FA5}">
                      <a16:colId xmlns:a16="http://schemas.microsoft.com/office/drawing/2014/main" val="3378240459"/>
                    </a:ext>
                  </a:extLst>
                </a:gridCol>
                <a:gridCol w="1720735">
                  <a:extLst>
                    <a:ext uri="{9D8B030D-6E8A-4147-A177-3AD203B41FA5}">
                      <a16:colId xmlns:a16="http://schemas.microsoft.com/office/drawing/2014/main" val="227414003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07557227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22259103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98300940"/>
                    </a:ext>
                  </a:extLst>
                </a:gridCol>
              </a:tblGrid>
              <a:tr h="252922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Std.</a:t>
                      </a:r>
                      <a:r>
                        <a:rPr lang="en-US" sz="1400" u="none" strike="noStrike" baseline="0" dirty="0">
                          <a:effectLst/>
                        </a:rPr>
                        <a:t> D</a:t>
                      </a:r>
                      <a:r>
                        <a:rPr lang="en-US" sz="1400" u="none" strike="noStrike" dirty="0">
                          <a:effectLst/>
                        </a:rPr>
                        <a:t>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97.5%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6513981"/>
                  </a:ext>
                </a:extLst>
              </a:tr>
              <a:tr h="25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Intercept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4.955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4.577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5.353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&lt;0.000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542714"/>
                  </a:ext>
                </a:extLst>
              </a:tr>
              <a:tr h="25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rec_age</a:t>
                      </a:r>
                      <a:r>
                        <a:rPr lang="en-US" sz="1400" b="1" u="none" strike="noStrike" dirty="0">
                          <a:effectLst/>
                        </a:rPr>
                        <a:t>:</a:t>
                      </a:r>
                      <a:r>
                        <a:rPr lang="en-US" sz="1400" b="1" u="none" strike="noStrike" baseline="0" dirty="0">
                          <a:effectLst/>
                        </a:rPr>
                        <a:t> Follow up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&lt;0.000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5819245"/>
                  </a:ext>
                </a:extLst>
              </a:tr>
              <a:tr h="25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rec_gender</a:t>
                      </a:r>
                      <a:r>
                        <a:rPr lang="en-US" sz="1400" b="1" u="none" strike="noStrike" dirty="0">
                          <a:effectLst/>
                        </a:rPr>
                        <a:t>: Male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&lt;0.000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551927"/>
                  </a:ext>
                </a:extLst>
              </a:tr>
              <a:tr h="25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d_age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&lt;0.000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329226"/>
                  </a:ext>
                </a:extLst>
              </a:tr>
              <a:tr h="25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tx_dgf</a:t>
                      </a:r>
                      <a:r>
                        <a:rPr lang="en-US" sz="1400" b="1" u="none" strike="noStrike" dirty="0">
                          <a:effectLst/>
                        </a:rPr>
                        <a:t>: 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4347583"/>
                  </a:ext>
                </a:extLst>
              </a:tr>
              <a:tr h="25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d_bmi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8563592"/>
                  </a:ext>
                </a:extLst>
              </a:tr>
              <a:tr h="25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tx_hla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9504335"/>
                  </a:ext>
                </a:extLst>
              </a:tr>
              <a:tr h="25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tx_previoustx</a:t>
                      </a:r>
                      <a:r>
                        <a:rPr lang="en-US" sz="1400" b="1" u="none" strike="noStrike" dirty="0">
                          <a:effectLst/>
                        </a:rPr>
                        <a:t>: 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-0.112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0.958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8274102"/>
                  </a:ext>
                </a:extLst>
              </a:tr>
              <a:tr h="25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tx_pra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388278"/>
                  </a:ext>
                </a:extLst>
              </a:tr>
              <a:tr h="25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tx_cit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1.463e-4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4.686e-5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5.425e-5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2.404e-4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&lt;0.000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7768837"/>
                  </a:ext>
                </a:extLst>
              </a:tr>
              <a:tr h="25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tx_dial_days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1.429e-5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1.653e-5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1.622e-5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4.610e-5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172735"/>
                  </a:ext>
                </a:extLst>
              </a:tr>
              <a:tr h="25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tx_dm</a:t>
                      </a:r>
                      <a:r>
                        <a:rPr lang="en-US" sz="1400" b="1" u="none" strike="noStrike" dirty="0">
                          <a:effectLst/>
                        </a:rPr>
                        <a:t>: 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-0.242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4954045"/>
                  </a:ext>
                </a:extLst>
              </a:tr>
              <a:tr h="25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rec_bmi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810539"/>
                  </a:ext>
                </a:extLst>
              </a:tr>
              <a:tr h="25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Spline: 0 to 100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-0.241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-0.312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&lt;0.000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8329987"/>
                  </a:ext>
                </a:extLst>
              </a:tr>
              <a:tr h="25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Spline:</a:t>
                      </a:r>
                      <a:r>
                        <a:rPr lang="en-US" sz="1400" b="1" u="none" strike="noStrike" baseline="0" dirty="0">
                          <a:effectLst/>
                        </a:rPr>
                        <a:t> 100 to 300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-0.112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021702"/>
                  </a:ext>
                </a:extLst>
              </a:tr>
              <a:tr h="25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Spline: 300 to 1000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-0.438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-0.867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-0.061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215148"/>
                  </a:ext>
                </a:extLst>
              </a:tr>
              <a:tr h="25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Spline: 1000 to 4015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0.356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-0.519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7898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41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</a:t>
            </a:r>
            <a:r>
              <a:rPr lang="en-US" dirty="0" err="1"/>
              <a:t>submodel</a:t>
            </a:r>
            <a:r>
              <a:rPr lang="en-US" dirty="0"/>
              <a:t>: </a:t>
            </a:r>
            <a:r>
              <a:rPr lang="en-US" dirty="0" err="1"/>
              <a:t>pcr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381408"/>
              </p:ext>
            </p:extLst>
          </p:nvPr>
        </p:nvGraphicFramePr>
        <p:xfrm>
          <a:off x="1097280" y="1737360"/>
          <a:ext cx="10058400" cy="43955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008687889"/>
                    </a:ext>
                  </a:extLst>
                </a:gridCol>
                <a:gridCol w="1632065">
                  <a:extLst>
                    <a:ext uri="{9D8B030D-6E8A-4147-A177-3AD203B41FA5}">
                      <a16:colId xmlns:a16="http://schemas.microsoft.com/office/drawing/2014/main" val="3378240459"/>
                    </a:ext>
                  </a:extLst>
                </a:gridCol>
                <a:gridCol w="1720735">
                  <a:extLst>
                    <a:ext uri="{9D8B030D-6E8A-4147-A177-3AD203B41FA5}">
                      <a16:colId xmlns:a16="http://schemas.microsoft.com/office/drawing/2014/main" val="227414003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07557227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22259103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98300940"/>
                    </a:ext>
                  </a:extLst>
                </a:gridCol>
              </a:tblGrid>
              <a:tr h="23134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Std.</a:t>
                      </a:r>
                      <a:r>
                        <a:rPr lang="en-US" sz="1400" u="none" strike="noStrike" baseline="0" dirty="0">
                          <a:effectLst/>
                        </a:rPr>
                        <a:t> D</a:t>
                      </a:r>
                      <a:r>
                        <a:rPr lang="en-US" sz="1400" u="none" strike="noStrike" dirty="0">
                          <a:effectLst/>
                        </a:rPr>
                        <a:t>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97.5%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6513981"/>
                  </a:ext>
                </a:extLst>
              </a:tr>
              <a:tr h="23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&lt;0.000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542714"/>
                  </a:ext>
                </a:extLst>
              </a:tr>
              <a:tr h="23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d_age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&lt;0.000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5819245"/>
                  </a:ext>
                </a:extLst>
              </a:tr>
              <a:tr h="23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rec_bmi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551927"/>
                  </a:ext>
                </a:extLst>
              </a:tr>
              <a:tr h="23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d_type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LRD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329226"/>
                  </a:ext>
                </a:extLst>
              </a:tr>
              <a:tr h="23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d_type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LURD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4347583"/>
                  </a:ext>
                </a:extLst>
              </a:tr>
              <a:tr h="23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d_type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NHBD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8563592"/>
                  </a:ext>
                </a:extLst>
              </a:tr>
              <a:tr h="23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d_bmi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9504335"/>
                  </a:ext>
                </a:extLst>
              </a:tr>
              <a:tr h="23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tx_cit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1.681e-4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1.560e-4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1.433e-4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4.680e-4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8274102"/>
                  </a:ext>
                </a:extLst>
              </a:tr>
              <a:tr h="23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tx_hla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388278"/>
                  </a:ext>
                </a:extLst>
              </a:tr>
              <a:tr h="23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rec_age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Follow up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7768837"/>
                  </a:ext>
                </a:extLst>
              </a:tr>
              <a:tr h="23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tx_previoustx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172735"/>
                  </a:ext>
                </a:extLst>
              </a:tr>
              <a:tr h="23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tx_dial_days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-1.086e-05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3.940e-5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9.069e-5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6.259e-5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4954045"/>
                  </a:ext>
                </a:extLst>
              </a:tr>
              <a:tr h="23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tx_dm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810539"/>
                  </a:ext>
                </a:extLst>
              </a:tr>
              <a:tr h="23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tx_pra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8329987"/>
                  </a:ext>
                </a:extLst>
              </a:tr>
              <a:tr h="23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Spline: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 to 100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&lt;0.000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021702"/>
                  </a:ext>
                </a:extLst>
              </a:tr>
              <a:tr h="23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Spline: 100 to 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215148"/>
                  </a:ext>
                </a:extLst>
              </a:tr>
              <a:tr h="23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Spline: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200 to 350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7898889"/>
                  </a:ext>
                </a:extLst>
              </a:tr>
              <a:tr h="23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Spline: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350 to 4015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967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860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981</Words>
  <Application>Microsoft Office PowerPoint</Application>
  <PresentationFormat>Widescreen</PresentationFormat>
  <Paragraphs>662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Joint models for kidney transplant data</vt:lpstr>
      <vt:lpstr>Survival submodel  Association with log(pcr)</vt:lpstr>
      <vt:lpstr>Survival submodel  Association with log(pcr) &amp; slope: log(pcr)</vt:lpstr>
      <vt:lpstr>Survival submodel  Association with log(creatinine)</vt:lpstr>
      <vt:lpstr>Survival submodel  Association with log(creatinine) &amp; slope: log(creatinine)</vt:lpstr>
      <vt:lpstr>Survival submodel  Association with log(pcr) &amp; log(creatinine)</vt:lpstr>
      <vt:lpstr>Survival submodel  Association with log(pcr) &amp; log(creatinine)</vt:lpstr>
      <vt:lpstr>Longitudinal submodel: creatinine</vt:lpstr>
      <vt:lpstr>Longitudinal submodel: pcr</vt:lpstr>
      <vt:lpstr>Longitudinal Evolution</vt:lpstr>
      <vt:lpstr>Subject specific predictions</vt:lpstr>
      <vt:lpstr>Subject specific predictions</vt:lpstr>
      <vt:lpstr>Subject specific predictions</vt:lpstr>
      <vt:lpstr>Subject specific predictions</vt:lpstr>
      <vt:lpstr>Time dependent ROC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models for kidney transplant data</dc:title>
  <dc:creator>Anirudh</dc:creator>
  <cp:lastModifiedBy>Anirudh</cp:lastModifiedBy>
  <cp:revision>59</cp:revision>
  <dcterms:created xsi:type="dcterms:W3CDTF">2017-02-12T09:34:52Z</dcterms:created>
  <dcterms:modified xsi:type="dcterms:W3CDTF">2017-02-12T19:59:40Z</dcterms:modified>
</cp:coreProperties>
</file>