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15"/>
  </p:notesMasterIdLst>
  <p:sldIdLst>
    <p:sldId id="256" r:id="rId2"/>
    <p:sldId id="264" r:id="rId3"/>
    <p:sldId id="259" r:id="rId4"/>
    <p:sldId id="263" r:id="rId5"/>
    <p:sldId id="258" r:id="rId6"/>
    <p:sldId id="268" r:id="rId7"/>
    <p:sldId id="265" r:id="rId8"/>
    <p:sldId id="266" r:id="rId9"/>
    <p:sldId id="269" r:id="rId10"/>
    <p:sldId id="270" r:id="rId11"/>
    <p:sldId id="271" r:id="rId12"/>
    <p:sldId id="272" r:id="rId13"/>
    <p:sldId id="27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15" autoAdjust="0"/>
  </p:normalViewPr>
  <p:slideViewPr>
    <p:cSldViewPr snapToGrid="0" snapToObjects="1">
      <p:cViewPr varScale="1">
        <p:scale>
          <a:sx n="62" d="100"/>
          <a:sy n="62" d="100"/>
        </p:scale>
        <p:origin x="2050"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CC0BC-A783-4CBC-AABE-029311B76A0A}" type="datetimeFigureOut">
              <a:rPr lang="en-US" smtClean="0"/>
              <a:t>12/12/2017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C8911E-98E5-44EF-AA9A-8809416229FD}" type="slidenum">
              <a:rPr lang="en-US" smtClean="0"/>
              <a:t>‹#›</a:t>
            </a:fld>
            <a:endParaRPr lang="en-US"/>
          </a:p>
        </p:txBody>
      </p:sp>
    </p:spTree>
    <p:extLst>
      <p:ext uri="{BB962C8B-B14F-4D97-AF65-F5344CB8AC3E}">
        <p14:creationId xmlns:p14="http://schemas.microsoft.com/office/powerpoint/2010/main" val="364695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dirty="0"/>
              <a:t> </a:t>
            </a:r>
            <a:r>
              <a:rPr lang="en-US" sz="1200" b="0" i="1" u="none" strike="noStrike" kern="1200" baseline="0" dirty="0">
                <a:solidFill>
                  <a:schemeClr val="tx1"/>
                </a:solidFill>
                <a:latin typeface="+mn-lt"/>
                <a:ea typeface="+mn-ea"/>
                <a:cs typeface="+mn-cs"/>
              </a:rPr>
              <a:t>A class of learning algorithms that attempt to estimate, explicitly or implicitly, the value of the states experienced</a:t>
            </a:r>
          </a:p>
          <a:p>
            <a:r>
              <a:rPr lang="en-US" sz="1200" b="0" i="1" u="none" strike="noStrike" kern="1200" baseline="0" dirty="0">
                <a:solidFill>
                  <a:schemeClr val="tx1"/>
                </a:solidFill>
                <a:latin typeface="+mn-lt"/>
                <a:ea typeface="+mn-ea"/>
                <a:cs typeface="+mn-cs"/>
              </a:rPr>
              <a:t>by the agents in order to favor the choice of those actions that maximize the amount of positive reinforcement received by the agent over time.</a:t>
            </a:r>
            <a:endParaRPr lang="en" dirty="0"/>
          </a:p>
          <a:p>
            <a:endParaRPr lang="en" dirty="0"/>
          </a:p>
          <a:p>
            <a:r>
              <a:rPr lang="en" dirty="0"/>
              <a:t>It concerns a family of problems in which an agent evolves while analyzing consequences of its actions, thanks to a simple scalar signal (the reinforcement) given out by the environment.</a:t>
            </a:r>
            <a:r>
              <a:rPr lang="en" dirty="0">
                <a:solidFill>
                  <a:schemeClr val="dk2"/>
                </a:solidFill>
              </a:rPr>
              <a:t> </a:t>
            </a:r>
          </a:p>
          <a:p>
            <a:endParaRPr lang="en" dirty="0">
              <a:solidFill>
                <a:schemeClr val="dk2"/>
              </a:solidFill>
            </a:endParaRPr>
          </a:p>
          <a:p>
            <a:r>
              <a:rPr lang="en" dirty="0"/>
              <a:t>Reinforcement learning has various modifications namely value based learning, policy based learning, model based learning etc. which leads to various learning methods. We are using Q-Learning method as it is better compared to Monte Carlo Method or Dynamic Programming Method as it bootstraps as well as samples.</a:t>
            </a:r>
            <a:endParaRPr lang="en-US" dirty="0"/>
          </a:p>
        </p:txBody>
      </p:sp>
      <p:sp>
        <p:nvSpPr>
          <p:cNvPr id="4" name="Slide Number Placeholder 3"/>
          <p:cNvSpPr>
            <a:spLocks noGrp="1"/>
          </p:cNvSpPr>
          <p:nvPr>
            <p:ph type="sldNum" sz="quarter" idx="10"/>
          </p:nvPr>
        </p:nvSpPr>
        <p:spPr/>
        <p:txBody>
          <a:bodyPr/>
          <a:lstStyle/>
          <a:p>
            <a:fld id="{78C8911E-98E5-44EF-AA9A-8809416229FD}" type="slidenum">
              <a:rPr lang="en-US" smtClean="0"/>
              <a:t>2</a:t>
            </a:fld>
            <a:endParaRPr lang="en-US"/>
          </a:p>
        </p:txBody>
      </p:sp>
    </p:spTree>
    <p:extLst>
      <p:ext uri="{BB962C8B-B14F-4D97-AF65-F5344CB8AC3E}">
        <p14:creationId xmlns:p14="http://schemas.microsoft.com/office/powerpoint/2010/main" val="580706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 dirty="0"/>
              <a:t>Reward Function defines the reinforcement that has to be provided to the agent for a particular state. Discount factor is the factor that diminishes/enhances the effect of future rewards on the Q-value of the current state-action pair. Learning rate, as the name suggests, is the rate of learning the various Q-values.</a:t>
            </a:r>
            <a:endParaRPr lang="en-US" dirty="0"/>
          </a:p>
        </p:txBody>
      </p:sp>
      <p:sp>
        <p:nvSpPr>
          <p:cNvPr id="4" name="Slide Number Placeholder 3"/>
          <p:cNvSpPr>
            <a:spLocks noGrp="1"/>
          </p:cNvSpPr>
          <p:nvPr>
            <p:ph type="sldNum" sz="quarter" idx="10"/>
          </p:nvPr>
        </p:nvSpPr>
        <p:spPr/>
        <p:txBody>
          <a:bodyPr/>
          <a:lstStyle/>
          <a:p>
            <a:fld id="{78C8911E-98E5-44EF-AA9A-8809416229FD}" type="slidenum">
              <a:rPr lang="en-US" smtClean="0"/>
              <a:t>3</a:t>
            </a:fld>
            <a:endParaRPr lang="en-US"/>
          </a:p>
        </p:txBody>
      </p:sp>
    </p:spTree>
    <p:extLst>
      <p:ext uri="{BB962C8B-B14F-4D97-AF65-F5344CB8AC3E}">
        <p14:creationId xmlns:p14="http://schemas.microsoft.com/office/powerpoint/2010/main" val="323904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each time step the pole is vertical a reward of +1 is given to algorithm. If it fails the reward is 0</a:t>
            </a:r>
          </a:p>
        </p:txBody>
      </p:sp>
      <p:sp>
        <p:nvSpPr>
          <p:cNvPr id="4" name="Slide Number Placeholder 3"/>
          <p:cNvSpPr>
            <a:spLocks noGrp="1"/>
          </p:cNvSpPr>
          <p:nvPr>
            <p:ph type="sldNum" sz="quarter" idx="10"/>
          </p:nvPr>
        </p:nvSpPr>
        <p:spPr/>
        <p:txBody>
          <a:bodyPr/>
          <a:lstStyle/>
          <a:p>
            <a:fld id="{78C8911E-98E5-44EF-AA9A-8809416229FD}" type="slidenum">
              <a:rPr lang="en-US" smtClean="0"/>
              <a:t>4</a:t>
            </a:fld>
            <a:endParaRPr lang="en-US"/>
          </a:p>
        </p:txBody>
      </p:sp>
    </p:spTree>
    <p:extLst>
      <p:ext uri="{BB962C8B-B14F-4D97-AF65-F5344CB8AC3E}">
        <p14:creationId xmlns:p14="http://schemas.microsoft.com/office/powerpoint/2010/main" val="1384115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8911E-98E5-44EF-AA9A-8809416229FD}" type="slidenum">
              <a:rPr lang="en-US" smtClean="0"/>
              <a:t>5</a:t>
            </a:fld>
            <a:endParaRPr lang="en-US"/>
          </a:p>
        </p:txBody>
      </p:sp>
    </p:spTree>
    <p:extLst>
      <p:ext uri="{BB962C8B-B14F-4D97-AF65-F5344CB8AC3E}">
        <p14:creationId xmlns:p14="http://schemas.microsoft.com/office/powerpoint/2010/main" val="252458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learning rate was always decreased logarithmically from 0.5 to the </a:t>
            </a:r>
            <a:r>
              <a:rPr lang="en-US" sz="1200" kern="1200" dirty="0" err="1">
                <a:solidFill>
                  <a:schemeClr val="tx1"/>
                </a:solidFill>
                <a:effectLst/>
                <a:latin typeface="+mn-lt"/>
                <a:ea typeface="+mn-ea"/>
                <a:cs typeface="+mn-cs"/>
              </a:rPr>
              <a:t>min_learning</a:t>
            </a:r>
            <a:r>
              <a:rPr lang="en-US" sz="1200" kern="1200" dirty="0">
                <a:solidFill>
                  <a:schemeClr val="tx1"/>
                </a:solidFill>
                <a:effectLst/>
                <a:latin typeface="+mn-lt"/>
                <a:ea typeface="+mn-ea"/>
                <a:cs typeface="+mn-cs"/>
              </a:rPr>
              <a:t> rate. We can infer from the table above that the minimum learning rate of 0.1 is giving the best results. This is because with a higher learning rate, we are allowing the new results to overpower the old results very suddenly and increase the variance. Whereas if the learning rate is too low, then the new results are virtually discarded, and the function takes time learning. </a:t>
            </a:r>
          </a:p>
          <a:p>
            <a:endParaRPr lang="en-US" dirty="0"/>
          </a:p>
        </p:txBody>
      </p:sp>
      <p:sp>
        <p:nvSpPr>
          <p:cNvPr id="4" name="Slide Number Placeholder 3"/>
          <p:cNvSpPr>
            <a:spLocks noGrp="1"/>
          </p:cNvSpPr>
          <p:nvPr>
            <p:ph type="sldNum" sz="quarter" idx="10"/>
          </p:nvPr>
        </p:nvSpPr>
        <p:spPr/>
        <p:txBody>
          <a:bodyPr/>
          <a:lstStyle/>
          <a:p>
            <a:fld id="{78C8911E-98E5-44EF-AA9A-8809416229FD}" type="slidenum">
              <a:rPr lang="en-US" smtClean="0"/>
              <a:t>7</a:t>
            </a:fld>
            <a:endParaRPr lang="en-US"/>
          </a:p>
        </p:txBody>
      </p:sp>
    </p:spTree>
    <p:extLst>
      <p:ext uri="{BB962C8B-B14F-4D97-AF65-F5344CB8AC3E}">
        <p14:creationId xmlns:p14="http://schemas.microsoft.com/office/powerpoint/2010/main" val="980283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8911E-98E5-44EF-AA9A-8809416229FD}" type="slidenum">
              <a:rPr lang="en-US" smtClean="0"/>
              <a:t>9</a:t>
            </a:fld>
            <a:endParaRPr lang="en-US"/>
          </a:p>
        </p:txBody>
      </p:sp>
    </p:spTree>
    <p:extLst>
      <p:ext uri="{BB962C8B-B14F-4D97-AF65-F5344CB8AC3E}">
        <p14:creationId xmlns:p14="http://schemas.microsoft.com/office/powerpoint/2010/main" val="69169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8911E-98E5-44EF-AA9A-8809416229FD}" type="slidenum">
              <a:rPr lang="en-US" smtClean="0"/>
              <a:t>10</a:t>
            </a:fld>
            <a:endParaRPr lang="en-US"/>
          </a:p>
        </p:txBody>
      </p:sp>
    </p:spTree>
    <p:extLst>
      <p:ext uri="{BB962C8B-B14F-4D97-AF65-F5344CB8AC3E}">
        <p14:creationId xmlns:p14="http://schemas.microsoft.com/office/powerpoint/2010/main" val="1653940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8911E-98E5-44EF-AA9A-8809416229FD}" type="slidenum">
              <a:rPr lang="en-US" smtClean="0"/>
              <a:t>11</a:t>
            </a:fld>
            <a:endParaRPr lang="en-US"/>
          </a:p>
        </p:txBody>
      </p:sp>
    </p:spTree>
    <p:extLst>
      <p:ext uri="{BB962C8B-B14F-4D97-AF65-F5344CB8AC3E}">
        <p14:creationId xmlns:p14="http://schemas.microsoft.com/office/powerpoint/2010/main" val="2189258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C8911E-98E5-44EF-AA9A-8809416229FD}" type="slidenum">
              <a:rPr lang="en-US" smtClean="0"/>
              <a:t>12</a:t>
            </a:fld>
            <a:endParaRPr lang="en-US"/>
          </a:p>
        </p:txBody>
      </p:sp>
    </p:spTree>
    <p:extLst>
      <p:ext uri="{BB962C8B-B14F-4D97-AF65-F5344CB8AC3E}">
        <p14:creationId xmlns:p14="http://schemas.microsoft.com/office/powerpoint/2010/main" val="12594206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65778" y="898823"/>
            <a:ext cx="4936744" cy="1470025"/>
          </a:xfrm>
        </p:spPr>
        <p:txBody>
          <a:bodyPr anchor="t" anchorCtr="0">
            <a:noAutofit/>
          </a:bodyPr>
          <a:lstStyle>
            <a:lvl1pPr algn="r">
              <a:defRPr sz="4800" baseline="0">
                <a:solidFill>
                  <a:schemeClr val="bg1"/>
                </a:solidFill>
                <a:latin typeface="Gotham-Book"/>
              </a:defRPr>
            </a:lvl1pPr>
          </a:lstStyle>
          <a:p>
            <a:r>
              <a:rPr lang="en-US" dirty="0"/>
              <a:t>Click to edit Master Title</a:t>
            </a:r>
          </a:p>
        </p:txBody>
      </p:sp>
      <p:sp>
        <p:nvSpPr>
          <p:cNvPr id="3" name="Subtitle 2"/>
          <p:cNvSpPr>
            <a:spLocks noGrp="1"/>
          </p:cNvSpPr>
          <p:nvPr>
            <p:ph type="subTitle" idx="1" hasCustomPrompt="1"/>
          </p:nvPr>
        </p:nvSpPr>
        <p:spPr>
          <a:xfrm>
            <a:off x="3579184" y="2368848"/>
            <a:ext cx="5023338" cy="1122032"/>
          </a:xfrm>
        </p:spPr>
        <p:txBody>
          <a:bodyPr>
            <a:normAutofit/>
          </a:bodyPr>
          <a:lstStyle>
            <a:lvl1pPr marL="0" indent="0" algn="r">
              <a:buNone/>
              <a:defRPr sz="1600" cap="all" baseline="0">
                <a:solidFill>
                  <a:schemeClr val="tx1">
                    <a:lumMod val="65000"/>
                    <a:lumOff val="35000"/>
                  </a:schemeClr>
                </a:solidFill>
                <a:latin typeface="Gotham-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 of presenter</a:t>
            </a:r>
          </a:p>
        </p:txBody>
      </p:sp>
      <p:sp>
        <p:nvSpPr>
          <p:cNvPr id="4" name="Date Placeholder 3"/>
          <p:cNvSpPr>
            <a:spLocks noGrp="1"/>
          </p:cNvSpPr>
          <p:nvPr>
            <p:ph type="dt" sz="half" idx="10"/>
          </p:nvPr>
        </p:nvSpPr>
        <p:spPr/>
        <p:txBody>
          <a:bodyPr/>
          <a:lstStyle/>
          <a:p>
            <a:fld id="{B46A8BA3-0F37-AA49-95E8-82C1CABE9353}"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3FD53-BAF0-134B-87AB-03C5D39B7FAC}" type="slidenum">
              <a:rPr lang="en-US" smtClean="0"/>
              <a:t>‹#›</a:t>
            </a:fld>
            <a:endParaRPr lang="en-US"/>
          </a:p>
        </p:txBody>
      </p:sp>
    </p:spTree>
    <p:extLst>
      <p:ext uri="{BB962C8B-B14F-4D97-AF65-F5344CB8AC3E}">
        <p14:creationId xmlns:p14="http://schemas.microsoft.com/office/powerpoint/2010/main" val="160906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nd tex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2149230"/>
            <a:ext cx="8115526" cy="3957395"/>
          </a:xfrm>
        </p:spPr>
        <p:txBody>
          <a:bodyPr/>
          <a:lstStyle>
            <a:lvl1pPr marL="0" indent="0">
              <a:buFontTx/>
              <a:buNone/>
              <a:defRPr sz="3000">
                <a:solidFill>
                  <a:srgbClr val="FF0000"/>
                </a:solidFill>
                <a:latin typeface="Gotham-Book"/>
              </a:defRPr>
            </a:lvl1pPr>
            <a:lvl2pPr marL="0" indent="0">
              <a:spcBef>
                <a:spcPts val="48"/>
              </a:spcBef>
              <a:buFontTx/>
              <a:buNone/>
              <a:defRPr sz="2700">
                <a:latin typeface="Gotham-Book"/>
              </a:defRPr>
            </a:lvl2pPr>
          </a:lstStyle>
          <a:p>
            <a:pPr lvl="0"/>
            <a:r>
              <a:rPr lang="en-US" dirty="0"/>
              <a:t>Click to edit subhead text</a:t>
            </a:r>
          </a:p>
          <a:p>
            <a:pPr lvl="1"/>
            <a:r>
              <a:rPr lang="en-US" dirty="0"/>
              <a:t>Paragraph text</a:t>
            </a:r>
          </a:p>
        </p:txBody>
      </p:sp>
      <p:sp>
        <p:nvSpPr>
          <p:cNvPr id="5" name="Footer Placeholder 4"/>
          <p:cNvSpPr>
            <a:spLocks noGrp="1"/>
          </p:cNvSpPr>
          <p:nvPr>
            <p:ph type="ftr" sz="quarter" idx="11"/>
          </p:nvPr>
        </p:nvSpPr>
        <p:spPr>
          <a:xfrm>
            <a:off x="457200" y="6173787"/>
            <a:ext cx="5562600" cy="365125"/>
          </a:xfrm>
        </p:spPr>
        <p:txBody>
          <a:bodyPr/>
          <a:lstStyle/>
          <a:p>
            <a:endParaRPr lang="en-US" dirty="0"/>
          </a:p>
        </p:txBody>
      </p:sp>
      <p:sp>
        <p:nvSpPr>
          <p:cNvPr id="10" name="Title 9"/>
          <p:cNvSpPr>
            <a:spLocks noGrp="1"/>
          </p:cNvSpPr>
          <p:nvPr>
            <p:ph type="title" hasCustomPrompt="1"/>
          </p:nvPr>
        </p:nvSpPr>
        <p:spPr>
          <a:xfrm>
            <a:off x="457201" y="274638"/>
            <a:ext cx="8115526" cy="1133600"/>
          </a:xfrm>
        </p:spPr>
        <p:txBody>
          <a:bodyPr anchor="b" anchorCtr="0"/>
          <a:lstStyle>
            <a:lvl1pPr algn="r">
              <a:defRPr/>
            </a:lvl1pPr>
          </a:lstStyle>
          <a:p>
            <a:r>
              <a:rPr lang="en-US" dirty="0"/>
              <a:t>Click to edit headline</a:t>
            </a:r>
          </a:p>
        </p:txBody>
      </p:sp>
    </p:spTree>
    <p:extLst>
      <p:ext uri="{BB962C8B-B14F-4D97-AF65-F5344CB8AC3E}">
        <p14:creationId xmlns:p14="http://schemas.microsoft.com/office/powerpoint/2010/main" val="61704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head, text and right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6173787"/>
            <a:ext cx="5562600" cy="365125"/>
          </a:xfrm>
        </p:spPr>
        <p:txBody>
          <a:bodyPr/>
          <a:lstStyle/>
          <a:p>
            <a:endParaRPr lang="en-US" dirty="0"/>
          </a:p>
        </p:txBody>
      </p:sp>
      <p:sp>
        <p:nvSpPr>
          <p:cNvPr id="10" name="Content Placeholder 2"/>
          <p:cNvSpPr>
            <a:spLocks noGrp="1"/>
          </p:cNvSpPr>
          <p:nvPr>
            <p:ph idx="1" hasCustomPrompt="1"/>
          </p:nvPr>
        </p:nvSpPr>
        <p:spPr>
          <a:xfrm>
            <a:off x="457200" y="2149230"/>
            <a:ext cx="8115526" cy="544897"/>
          </a:xfrm>
        </p:spPr>
        <p:txBody>
          <a:bodyPr/>
          <a:lstStyle>
            <a:lvl1pPr marL="0" indent="0">
              <a:buFontTx/>
              <a:buNone/>
              <a:defRPr sz="3000">
                <a:solidFill>
                  <a:srgbClr val="FF0000"/>
                </a:solidFill>
                <a:latin typeface="Gotham-Book"/>
              </a:defRPr>
            </a:lvl1pPr>
            <a:lvl2pPr marL="0" indent="0">
              <a:spcBef>
                <a:spcPts val="48"/>
              </a:spcBef>
              <a:buFontTx/>
              <a:buNone/>
              <a:defRPr sz="2700">
                <a:latin typeface="Gotham-Book"/>
              </a:defRPr>
            </a:lvl2pPr>
          </a:lstStyle>
          <a:p>
            <a:pPr lvl="0"/>
            <a:r>
              <a:rPr lang="en-US" dirty="0"/>
              <a:t>Click to edit subhead text</a:t>
            </a:r>
          </a:p>
        </p:txBody>
      </p:sp>
      <p:sp>
        <p:nvSpPr>
          <p:cNvPr id="11" name="Content Placeholder 2"/>
          <p:cNvSpPr>
            <a:spLocks noGrp="1"/>
          </p:cNvSpPr>
          <p:nvPr>
            <p:ph idx="12" hasCustomPrompt="1"/>
          </p:nvPr>
        </p:nvSpPr>
        <p:spPr>
          <a:xfrm>
            <a:off x="4579816" y="2686565"/>
            <a:ext cx="3992910" cy="3253127"/>
          </a:xfrm>
        </p:spPr>
        <p:txBody>
          <a:bodyPr>
            <a:normAutofit/>
          </a:bodyPr>
          <a:lstStyle>
            <a:lvl1pPr marL="0" indent="0">
              <a:buFontTx/>
              <a:buNone/>
              <a:defRPr sz="2700">
                <a:solidFill>
                  <a:schemeClr val="tx1"/>
                </a:solidFill>
                <a:latin typeface="Gotham-Book"/>
              </a:defRPr>
            </a:lvl1pPr>
            <a:lvl2pPr marL="0" indent="0">
              <a:spcBef>
                <a:spcPts val="48"/>
              </a:spcBef>
              <a:buFontTx/>
              <a:buNone/>
              <a:defRPr sz="2700">
                <a:latin typeface="Gotham-Book"/>
              </a:defRPr>
            </a:lvl2pPr>
          </a:lstStyle>
          <a:p>
            <a:pPr lvl="0"/>
            <a:r>
              <a:rPr lang="en-US" dirty="0"/>
              <a:t>Paragraph text</a:t>
            </a:r>
          </a:p>
        </p:txBody>
      </p:sp>
      <p:sp>
        <p:nvSpPr>
          <p:cNvPr id="12" name="Picture Placeholder 2"/>
          <p:cNvSpPr>
            <a:spLocks noGrp="1"/>
          </p:cNvSpPr>
          <p:nvPr>
            <p:ph type="pic" idx="13"/>
          </p:nvPr>
        </p:nvSpPr>
        <p:spPr>
          <a:xfrm>
            <a:off x="457200" y="2830894"/>
            <a:ext cx="3672704" cy="3108798"/>
          </a:xfrm>
          <a:solidFill>
            <a:schemeClr val="accent4"/>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8" name="Title 9"/>
          <p:cNvSpPr>
            <a:spLocks noGrp="1"/>
          </p:cNvSpPr>
          <p:nvPr>
            <p:ph type="title" hasCustomPrompt="1"/>
          </p:nvPr>
        </p:nvSpPr>
        <p:spPr>
          <a:xfrm>
            <a:off x="457201" y="274638"/>
            <a:ext cx="8115526" cy="1133600"/>
          </a:xfrm>
        </p:spPr>
        <p:txBody>
          <a:bodyPr anchor="b" anchorCtr="0"/>
          <a:lstStyle>
            <a:lvl1pPr algn="r">
              <a:defRPr/>
            </a:lvl1pPr>
          </a:lstStyle>
          <a:p>
            <a:r>
              <a:rPr lang="en-US" dirty="0"/>
              <a:t>Click to edit headline</a:t>
            </a:r>
          </a:p>
        </p:txBody>
      </p:sp>
    </p:spTree>
    <p:extLst>
      <p:ext uri="{BB962C8B-B14F-4D97-AF65-F5344CB8AC3E}">
        <p14:creationId xmlns:p14="http://schemas.microsoft.com/office/powerpoint/2010/main" val="3098759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subhead, text and left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2149230"/>
            <a:ext cx="8115526" cy="544897"/>
          </a:xfrm>
        </p:spPr>
        <p:txBody>
          <a:bodyPr/>
          <a:lstStyle>
            <a:lvl1pPr marL="0" indent="0">
              <a:buFontTx/>
              <a:buNone/>
              <a:defRPr sz="3000">
                <a:solidFill>
                  <a:srgbClr val="FF0000"/>
                </a:solidFill>
                <a:latin typeface="Gotham-Book"/>
              </a:defRPr>
            </a:lvl1pPr>
            <a:lvl2pPr marL="0" indent="0">
              <a:spcBef>
                <a:spcPts val="48"/>
              </a:spcBef>
              <a:buFontTx/>
              <a:buNone/>
              <a:defRPr sz="2700">
                <a:latin typeface="Gotham-Book"/>
              </a:defRPr>
            </a:lvl2pPr>
          </a:lstStyle>
          <a:p>
            <a:pPr lvl="0"/>
            <a:r>
              <a:rPr lang="en-US" dirty="0"/>
              <a:t>Click to edit subhead text</a:t>
            </a:r>
          </a:p>
        </p:txBody>
      </p:sp>
      <p:sp>
        <p:nvSpPr>
          <p:cNvPr id="5" name="Footer Placeholder 4"/>
          <p:cNvSpPr>
            <a:spLocks noGrp="1"/>
          </p:cNvSpPr>
          <p:nvPr>
            <p:ph type="ftr" sz="quarter" idx="11"/>
          </p:nvPr>
        </p:nvSpPr>
        <p:spPr>
          <a:xfrm>
            <a:off x="457200" y="6173787"/>
            <a:ext cx="5562600" cy="365125"/>
          </a:xfrm>
        </p:spPr>
        <p:txBody>
          <a:bodyPr/>
          <a:lstStyle/>
          <a:p>
            <a:endParaRPr lang="en-US" dirty="0"/>
          </a:p>
        </p:txBody>
      </p:sp>
      <p:sp>
        <p:nvSpPr>
          <p:cNvPr id="6" name="Content Placeholder 2"/>
          <p:cNvSpPr>
            <a:spLocks noGrp="1"/>
          </p:cNvSpPr>
          <p:nvPr>
            <p:ph idx="12" hasCustomPrompt="1"/>
          </p:nvPr>
        </p:nvSpPr>
        <p:spPr>
          <a:xfrm>
            <a:off x="457200" y="2686565"/>
            <a:ext cx="3992910" cy="3253127"/>
          </a:xfrm>
        </p:spPr>
        <p:txBody>
          <a:bodyPr>
            <a:normAutofit/>
          </a:bodyPr>
          <a:lstStyle>
            <a:lvl1pPr marL="0" indent="0">
              <a:buFontTx/>
              <a:buNone/>
              <a:defRPr sz="2700">
                <a:solidFill>
                  <a:schemeClr val="tx1"/>
                </a:solidFill>
                <a:latin typeface="Gotham-Book"/>
              </a:defRPr>
            </a:lvl1pPr>
            <a:lvl2pPr marL="0" indent="0">
              <a:spcBef>
                <a:spcPts val="48"/>
              </a:spcBef>
              <a:buFontTx/>
              <a:buNone/>
              <a:defRPr sz="2700">
                <a:latin typeface="Gotham-Book"/>
              </a:defRPr>
            </a:lvl2pPr>
          </a:lstStyle>
          <a:p>
            <a:pPr lvl="0"/>
            <a:r>
              <a:rPr lang="en-US" dirty="0"/>
              <a:t>Paragraph text</a:t>
            </a:r>
          </a:p>
        </p:txBody>
      </p:sp>
      <p:sp>
        <p:nvSpPr>
          <p:cNvPr id="8" name="Picture Placeholder 2"/>
          <p:cNvSpPr>
            <a:spLocks noGrp="1"/>
          </p:cNvSpPr>
          <p:nvPr>
            <p:ph type="pic" idx="13"/>
          </p:nvPr>
        </p:nvSpPr>
        <p:spPr>
          <a:xfrm>
            <a:off x="4900022" y="2830894"/>
            <a:ext cx="3672704" cy="3108798"/>
          </a:xfrm>
          <a:solidFill>
            <a:schemeClr val="accent4"/>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10" name="Title 9"/>
          <p:cNvSpPr>
            <a:spLocks noGrp="1"/>
          </p:cNvSpPr>
          <p:nvPr>
            <p:ph type="title" hasCustomPrompt="1"/>
          </p:nvPr>
        </p:nvSpPr>
        <p:spPr>
          <a:xfrm>
            <a:off x="457201" y="274638"/>
            <a:ext cx="8115526" cy="1133600"/>
          </a:xfrm>
        </p:spPr>
        <p:txBody>
          <a:bodyPr anchor="b" anchorCtr="0"/>
          <a:lstStyle>
            <a:lvl1pPr algn="r">
              <a:defRPr/>
            </a:lvl1pPr>
          </a:lstStyle>
          <a:p>
            <a:r>
              <a:rPr lang="en-US" dirty="0"/>
              <a:t>Click to edit headline</a:t>
            </a:r>
          </a:p>
        </p:txBody>
      </p:sp>
    </p:spTree>
    <p:extLst>
      <p:ext uri="{BB962C8B-B14F-4D97-AF65-F5344CB8AC3E}">
        <p14:creationId xmlns:p14="http://schemas.microsoft.com/office/powerpoint/2010/main" val="7388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head, three  imag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6173787"/>
            <a:ext cx="5562600" cy="365125"/>
          </a:xfrm>
        </p:spPr>
        <p:txBody>
          <a:bodyPr/>
          <a:lstStyle/>
          <a:p>
            <a:endParaRPr lang="en-US" dirty="0"/>
          </a:p>
        </p:txBody>
      </p:sp>
      <p:sp>
        <p:nvSpPr>
          <p:cNvPr id="6" name="Content Placeholder 2"/>
          <p:cNvSpPr>
            <a:spLocks noGrp="1"/>
          </p:cNvSpPr>
          <p:nvPr>
            <p:ph idx="12" hasCustomPrompt="1"/>
          </p:nvPr>
        </p:nvSpPr>
        <p:spPr>
          <a:xfrm>
            <a:off x="457200" y="2066530"/>
            <a:ext cx="8115526" cy="663909"/>
          </a:xfrm>
        </p:spPr>
        <p:txBody>
          <a:bodyPr>
            <a:normAutofit/>
          </a:bodyPr>
          <a:lstStyle>
            <a:lvl1pPr marL="0" indent="0">
              <a:buFontTx/>
              <a:buNone/>
              <a:defRPr sz="3000">
                <a:solidFill>
                  <a:srgbClr val="FF0000"/>
                </a:solidFill>
                <a:latin typeface="Gotham-Book"/>
              </a:defRPr>
            </a:lvl1pPr>
            <a:lvl2pPr marL="0" indent="0">
              <a:spcBef>
                <a:spcPts val="48"/>
              </a:spcBef>
              <a:buFontTx/>
              <a:buNone/>
              <a:defRPr sz="2700">
                <a:latin typeface="Gotham-Book"/>
              </a:defRPr>
            </a:lvl2pPr>
          </a:lstStyle>
          <a:p>
            <a:pPr lvl="0"/>
            <a:r>
              <a:rPr lang="en-US" dirty="0"/>
              <a:t>Click to edit subhead text</a:t>
            </a:r>
          </a:p>
        </p:txBody>
      </p:sp>
      <p:sp>
        <p:nvSpPr>
          <p:cNvPr id="8" name="Picture Placeholder 2"/>
          <p:cNvSpPr>
            <a:spLocks noGrp="1"/>
          </p:cNvSpPr>
          <p:nvPr>
            <p:ph type="pic" idx="13"/>
          </p:nvPr>
        </p:nvSpPr>
        <p:spPr>
          <a:xfrm>
            <a:off x="457200" y="2730439"/>
            <a:ext cx="2450777" cy="2934676"/>
          </a:xfrm>
          <a:solidFill>
            <a:schemeClr val="accent4"/>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7" name="Picture Placeholder 2"/>
          <p:cNvSpPr>
            <a:spLocks noGrp="1"/>
          </p:cNvSpPr>
          <p:nvPr>
            <p:ph type="pic" idx="14"/>
          </p:nvPr>
        </p:nvSpPr>
        <p:spPr>
          <a:xfrm>
            <a:off x="3289574" y="2730439"/>
            <a:ext cx="2450777" cy="2934676"/>
          </a:xfrm>
          <a:solidFill>
            <a:schemeClr val="accent4"/>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9" name="Picture Placeholder 2"/>
          <p:cNvSpPr>
            <a:spLocks noGrp="1"/>
          </p:cNvSpPr>
          <p:nvPr>
            <p:ph type="pic" idx="15"/>
          </p:nvPr>
        </p:nvSpPr>
        <p:spPr>
          <a:xfrm>
            <a:off x="6121949" y="2730439"/>
            <a:ext cx="2450777" cy="2934676"/>
          </a:xfrm>
          <a:solidFill>
            <a:schemeClr val="accent4"/>
          </a:solid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12" name="Title 9"/>
          <p:cNvSpPr>
            <a:spLocks noGrp="1"/>
          </p:cNvSpPr>
          <p:nvPr>
            <p:ph type="title" hasCustomPrompt="1"/>
          </p:nvPr>
        </p:nvSpPr>
        <p:spPr>
          <a:xfrm>
            <a:off x="457201" y="274638"/>
            <a:ext cx="8115526" cy="1133600"/>
          </a:xfrm>
        </p:spPr>
        <p:txBody>
          <a:bodyPr anchor="b" anchorCtr="0"/>
          <a:lstStyle>
            <a:lvl1pPr algn="r">
              <a:defRPr/>
            </a:lvl1pPr>
          </a:lstStyle>
          <a:p>
            <a:r>
              <a:rPr lang="en-US" dirty="0"/>
              <a:t>Click to edit headline</a:t>
            </a:r>
          </a:p>
        </p:txBody>
      </p:sp>
    </p:spTree>
    <p:extLst>
      <p:ext uri="{BB962C8B-B14F-4D97-AF65-F5344CB8AC3E}">
        <p14:creationId xmlns:p14="http://schemas.microsoft.com/office/powerpoint/2010/main" val="2053119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3 subhead levels, tex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2149230"/>
            <a:ext cx="8115526" cy="3976933"/>
          </a:xfrm>
        </p:spPr>
        <p:txBody>
          <a:bodyPr/>
          <a:lstStyle>
            <a:lvl1pPr marL="0" indent="0">
              <a:buFontTx/>
              <a:buNone/>
              <a:defRPr sz="3000" baseline="0">
                <a:solidFill>
                  <a:srgbClr val="FF0000"/>
                </a:solidFill>
                <a:latin typeface="Gotham-Book"/>
              </a:defRPr>
            </a:lvl1pPr>
            <a:lvl2pPr marL="0" indent="0">
              <a:spcBef>
                <a:spcPts val="48"/>
              </a:spcBef>
              <a:buFontTx/>
              <a:buNone/>
              <a:defRPr sz="2700" baseline="0">
                <a:latin typeface="Gotham-Book"/>
              </a:defRPr>
            </a:lvl2pPr>
            <a:lvl3pPr marL="0" indent="0">
              <a:spcBef>
                <a:spcPts val="1632"/>
              </a:spcBef>
              <a:buFontTx/>
              <a:buNone/>
              <a:defRPr sz="1800" cap="all" baseline="0">
                <a:latin typeface="Gotham-Medium"/>
              </a:defRPr>
            </a:lvl3pPr>
            <a:lvl4pPr marL="0" indent="0">
              <a:spcBef>
                <a:spcPts val="984"/>
              </a:spcBef>
              <a:buFontTx/>
              <a:buNone/>
              <a:defRPr sz="1600" b="0" i="0" cap="all" baseline="0">
                <a:latin typeface="Gotham-MediumItalic"/>
              </a:defRPr>
            </a:lvl4pPr>
          </a:lstStyle>
          <a:p>
            <a:pPr lvl="0"/>
            <a:r>
              <a:rPr lang="en-US" dirty="0"/>
              <a:t>Subhead level one</a:t>
            </a:r>
          </a:p>
          <a:p>
            <a:pPr lvl="1"/>
            <a:r>
              <a:rPr lang="en-US" dirty="0"/>
              <a:t>Main text</a:t>
            </a:r>
          </a:p>
          <a:p>
            <a:pPr lvl="2"/>
            <a:r>
              <a:rPr lang="en-US" dirty="0"/>
              <a:t>Subhead level two</a:t>
            </a:r>
          </a:p>
          <a:p>
            <a:pPr lvl="1"/>
            <a:r>
              <a:rPr lang="en-US" dirty="0"/>
              <a:t>Main text</a:t>
            </a:r>
          </a:p>
          <a:p>
            <a:pPr lvl="3"/>
            <a:r>
              <a:rPr lang="en-US" dirty="0"/>
              <a:t>Subhead level three</a:t>
            </a:r>
          </a:p>
          <a:p>
            <a:pPr lvl="1"/>
            <a:r>
              <a:rPr lang="en-US" dirty="0"/>
              <a:t>Main text</a:t>
            </a:r>
          </a:p>
        </p:txBody>
      </p:sp>
      <p:sp>
        <p:nvSpPr>
          <p:cNvPr id="5" name="Footer Placeholder 4"/>
          <p:cNvSpPr>
            <a:spLocks noGrp="1"/>
          </p:cNvSpPr>
          <p:nvPr>
            <p:ph type="ftr" sz="quarter" idx="11"/>
          </p:nvPr>
        </p:nvSpPr>
        <p:spPr>
          <a:xfrm>
            <a:off x="457200" y="6173787"/>
            <a:ext cx="5562600" cy="365125"/>
          </a:xfrm>
        </p:spPr>
        <p:txBody>
          <a:bodyPr/>
          <a:lstStyle/>
          <a:p>
            <a:endParaRPr lang="en-US" dirty="0"/>
          </a:p>
        </p:txBody>
      </p:sp>
      <p:sp>
        <p:nvSpPr>
          <p:cNvPr id="8" name="Title 9"/>
          <p:cNvSpPr>
            <a:spLocks noGrp="1"/>
          </p:cNvSpPr>
          <p:nvPr>
            <p:ph type="title" hasCustomPrompt="1"/>
          </p:nvPr>
        </p:nvSpPr>
        <p:spPr>
          <a:xfrm>
            <a:off x="457201" y="274638"/>
            <a:ext cx="8115526" cy="1133600"/>
          </a:xfrm>
        </p:spPr>
        <p:txBody>
          <a:bodyPr anchor="b" anchorCtr="0"/>
          <a:lstStyle>
            <a:lvl1pPr algn="r">
              <a:defRPr/>
            </a:lvl1pPr>
          </a:lstStyle>
          <a:p>
            <a:r>
              <a:rPr lang="en-US" dirty="0"/>
              <a:t>Click to edit headline</a:t>
            </a:r>
          </a:p>
        </p:txBody>
      </p:sp>
    </p:spTree>
    <p:extLst>
      <p:ext uri="{BB962C8B-B14F-4D97-AF65-F5344CB8AC3E}">
        <p14:creationId xmlns:p14="http://schemas.microsoft.com/office/powerpoint/2010/main" val="1359566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s: Five levels">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2207846"/>
            <a:ext cx="8115526" cy="3918318"/>
          </a:xfrm>
        </p:spPr>
        <p:txBody>
          <a:bodyPr/>
          <a:lstStyle>
            <a:lvl1pPr marL="0" indent="-228600">
              <a:buClr>
                <a:srgbClr val="FF0000"/>
              </a:buClr>
              <a:buFont typeface="Wingdings" charset="2"/>
              <a:buChar char="§"/>
              <a:defRPr sz="2700" baseline="0">
                <a:solidFill>
                  <a:schemeClr val="tx1"/>
                </a:solidFill>
                <a:latin typeface="Gotham-Medium"/>
              </a:defRPr>
            </a:lvl1pPr>
            <a:lvl2pPr marL="466344" indent="-164592">
              <a:spcBef>
                <a:spcPts val="1248"/>
              </a:spcBef>
              <a:buClr>
                <a:srgbClr val="FF0000"/>
              </a:buClr>
              <a:buFont typeface="Wingdings" charset="2"/>
              <a:buChar char="§"/>
              <a:defRPr sz="1800" cap="all" baseline="0">
                <a:latin typeface="Gotham-Medium"/>
              </a:defRPr>
            </a:lvl2pPr>
            <a:lvl3pPr marL="0" indent="-192024">
              <a:spcBef>
                <a:spcPts val="1032"/>
              </a:spcBef>
              <a:buClr>
                <a:srgbClr val="FF0000"/>
              </a:buClr>
              <a:buSzPct val="100000"/>
              <a:buFont typeface="Wingdings" charset="2"/>
              <a:buChar char="§"/>
              <a:defRPr sz="2700" cap="none" baseline="0">
                <a:latin typeface="Gotham-Medium"/>
              </a:defRPr>
            </a:lvl3pPr>
            <a:lvl4pPr marL="752094" indent="-137160">
              <a:spcBef>
                <a:spcPts val="984"/>
              </a:spcBef>
              <a:buClr>
                <a:srgbClr val="FF0000"/>
              </a:buClr>
              <a:buSzPct val="100000"/>
              <a:buFont typeface="Wingdings" charset="2"/>
              <a:buChar char="§"/>
              <a:defRPr sz="1600" b="0" i="0" cap="all" baseline="0">
                <a:latin typeface="Gotham-MediumItalic"/>
              </a:defRPr>
            </a:lvl4pPr>
            <a:lvl5pPr marL="1197864" marR="0" indent="-137160" algn="l" defTabSz="457200" rtl="0" eaLnBrk="1" fontAlgn="auto" latinLnBrk="0" hangingPunct="1">
              <a:lnSpc>
                <a:spcPct val="100000"/>
              </a:lnSpc>
              <a:spcBef>
                <a:spcPts val="984"/>
              </a:spcBef>
              <a:spcAft>
                <a:spcPts val="0"/>
              </a:spcAft>
              <a:buClr>
                <a:srgbClr val="FF0000"/>
              </a:buClr>
              <a:buSzPct val="100000"/>
              <a:buFont typeface="Wingdings" charset="2"/>
              <a:buChar char="§"/>
              <a:tabLst/>
              <a:defRPr sz="1200" b="1" i="0" cap="all" baseline="0">
                <a:latin typeface="Gotham"/>
              </a:defRPr>
            </a:lvl5pPr>
            <a:lvl6pPr marL="1600200" indent="-91440">
              <a:spcBef>
                <a:spcPts val="888"/>
              </a:spcBef>
              <a:buClr>
                <a:srgbClr val="FF0000"/>
              </a:buClr>
              <a:buSzPct val="100000"/>
              <a:buFont typeface="Wingdings" charset="2"/>
              <a:buChar char="§"/>
              <a:defRPr sz="1000" b="1" i="1" cap="all" baseline="0">
                <a:latin typeface="Gotham"/>
              </a:defRPr>
            </a:lvl6pPr>
          </a:lstStyle>
          <a:p>
            <a:pPr lvl="0"/>
            <a:r>
              <a:rPr lang="en-US" dirty="0"/>
              <a:t>First level bullet</a:t>
            </a:r>
          </a:p>
          <a:p>
            <a:pPr lvl="1"/>
            <a:r>
              <a:rPr lang="en-US" dirty="0"/>
              <a:t>Second level bullet</a:t>
            </a:r>
          </a:p>
          <a:p>
            <a:pPr lvl="3"/>
            <a:r>
              <a:rPr lang="en-US" dirty="0"/>
              <a:t>Third level bullet</a:t>
            </a:r>
          </a:p>
          <a:p>
            <a:pPr lvl="4"/>
            <a:r>
              <a:rPr lang="en-US" dirty="0"/>
              <a:t>Fourth level bullet</a:t>
            </a:r>
          </a:p>
          <a:p>
            <a:pPr lvl="5"/>
            <a:r>
              <a:rPr lang="en-US" dirty="0"/>
              <a:t>Fifth level Bullet</a:t>
            </a:r>
          </a:p>
        </p:txBody>
      </p:sp>
      <p:sp>
        <p:nvSpPr>
          <p:cNvPr id="5" name="Footer Placeholder 4"/>
          <p:cNvSpPr>
            <a:spLocks noGrp="1"/>
          </p:cNvSpPr>
          <p:nvPr>
            <p:ph type="ftr" sz="quarter" idx="11"/>
          </p:nvPr>
        </p:nvSpPr>
        <p:spPr>
          <a:xfrm>
            <a:off x="457200" y="6173787"/>
            <a:ext cx="5562600" cy="365125"/>
          </a:xfrm>
        </p:spPr>
        <p:txBody>
          <a:bodyPr/>
          <a:lstStyle/>
          <a:p>
            <a:endParaRPr lang="en-US" dirty="0"/>
          </a:p>
        </p:txBody>
      </p:sp>
      <p:sp>
        <p:nvSpPr>
          <p:cNvPr id="8" name="Title 9"/>
          <p:cNvSpPr>
            <a:spLocks noGrp="1"/>
          </p:cNvSpPr>
          <p:nvPr>
            <p:ph type="title" hasCustomPrompt="1"/>
          </p:nvPr>
        </p:nvSpPr>
        <p:spPr>
          <a:xfrm>
            <a:off x="457201" y="274638"/>
            <a:ext cx="8115526" cy="1133600"/>
          </a:xfrm>
        </p:spPr>
        <p:txBody>
          <a:bodyPr anchor="b" anchorCtr="0"/>
          <a:lstStyle>
            <a:lvl1pPr algn="r">
              <a:defRPr/>
            </a:lvl1pPr>
          </a:lstStyle>
          <a:p>
            <a:r>
              <a:rPr lang="en-US" dirty="0"/>
              <a:t>Click to edit headline</a:t>
            </a:r>
          </a:p>
        </p:txBody>
      </p:sp>
    </p:spTree>
    <p:extLst>
      <p:ext uri="{BB962C8B-B14F-4D97-AF65-F5344CB8AC3E}">
        <p14:creationId xmlns:p14="http://schemas.microsoft.com/office/powerpoint/2010/main" val="156560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Gotham-Book"/>
              </a:defRPr>
            </a:lvl1pPr>
          </a:lstStyle>
          <a:p>
            <a:fld id="{BB3D0CD8-6641-2E43-B714-5EAF9E86794F}" type="datetimeFigureOut">
              <a:rPr lang="en-US" smtClean="0"/>
              <a:pPr/>
              <a:t>12/12/2017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Gotham-Book"/>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Gotham-Book"/>
              </a:defRPr>
            </a:lvl1pPr>
          </a:lstStyle>
          <a:p>
            <a:fld id="{9614832F-5A0F-8342-BE4D-81B1081A4AA4}" type="slidenum">
              <a:rPr lang="en-US" smtClean="0"/>
              <a:pPr/>
              <a:t>‹#›</a:t>
            </a:fld>
            <a:endParaRPr lang="en-US" dirty="0"/>
          </a:p>
        </p:txBody>
      </p:sp>
    </p:spTree>
    <p:extLst>
      <p:ext uri="{BB962C8B-B14F-4D97-AF65-F5344CB8AC3E}">
        <p14:creationId xmlns:p14="http://schemas.microsoft.com/office/powerpoint/2010/main" val="2040483039"/>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Lst>
  <p:txStyles>
    <p:titleStyle>
      <a:lvl1pPr algn="ctr" defTabSz="457200" rtl="0" eaLnBrk="1" latinLnBrk="0" hangingPunct="1">
        <a:spcBef>
          <a:spcPct val="0"/>
        </a:spcBef>
        <a:buNone/>
        <a:defRPr sz="4400" kern="1200">
          <a:solidFill>
            <a:schemeClr val="tx1"/>
          </a:solidFill>
          <a:latin typeface="Gotham-Book"/>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Gotham-Book"/>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Gotham-Book"/>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Gotham-Book"/>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Gotham-Book"/>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Gotham-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x-snt2aYUHU"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youtu.be/VSWLg6mRL9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tuzzer/cart-pole-balancing-with-q-learning-b54c6068d947" TargetMode="External"/><Relationship Id="rId7" Type="http://schemas.openxmlformats.org/officeDocument/2006/relationships/hyperlink" Target="https://keon.io/deep-q-learning/"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ferdinand-muetsch.de/cartpole-with-a-deep-q-network.html" TargetMode="External"/><Relationship Id="rId5" Type="http://schemas.openxmlformats.org/officeDocument/2006/relationships/hyperlink" Target="https://en.wikipedia.org/wiki/Q-learning#Learning_rate" TargetMode="External"/><Relationship Id="rId4" Type="http://schemas.openxmlformats.org/officeDocument/2006/relationships/hyperlink" Target="https://gist.github.com/n1try/2a6722407117e4d668921fce5384543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80349"/>
            <a:ext cx="8719793" cy="1470025"/>
          </a:xfrm>
        </p:spPr>
        <p:txBody>
          <a:bodyPr/>
          <a:lstStyle/>
          <a:p>
            <a:pPr algn="ctr"/>
            <a:r>
              <a:rPr lang="en-US" dirty="0"/>
              <a:t>Active Control of Cart Pole Problem Using Reinforcement Learning</a:t>
            </a:r>
          </a:p>
        </p:txBody>
      </p:sp>
      <p:sp>
        <p:nvSpPr>
          <p:cNvPr id="3" name="Subtitle 2"/>
          <p:cNvSpPr>
            <a:spLocks noGrp="1"/>
          </p:cNvSpPr>
          <p:nvPr>
            <p:ph type="subTitle" idx="1"/>
          </p:nvPr>
        </p:nvSpPr>
        <p:spPr>
          <a:xfrm>
            <a:off x="4078805" y="2792569"/>
            <a:ext cx="5593095" cy="1470025"/>
          </a:xfrm>
        </p:spPr>
        <p:txBody>
          <a:bodyPr>
            <a:normAutofit/>
          </a:bodyPr>
          <a:lstStyle/>
          <a:p>
            <a:pPr algn="ctr"/>
            <a:r>
              <a:rPr lang="en-US" sz="2400" dirty="0"/>
              <a:t>By </a:t>
            </a:r>
          </a:p>
          <a:p>
            <a:pPr algn="ctr"/>
            <a:r>
              <a:rPr lang="en-US" sz="2400" dirty="0"/>
              <a:t>Anirudh Topiwala</a:t>
            </a:r>
          </a:p>
          <a:p>
            <a:pPr algn="ctr"/>
            <a:r>
              <a:rPr lang="en-US" sz="2400" dirty="0"/>
              <a:t>UID: 115192386</a:t>
            </a:r>
          </a:p>
        </p:txBody>
      </p:sp>
    </p:spTree>
    <p:extLst>
      <p:ext uri="{BB962C8B-B14F-4D97-AF65-F5344CB8AC3E}">
        <p14:creationId xmlns:p14="http://schemas.microsoft.com/office/powerpoint/2010/main" val="895557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8EAEEE-EE98-4358-BA50-F968C666E3D6}"/>
              </a:ext>
            </a:extLst>
          </p:cNvPr>
          <p:cNvSpPr>
            <a:spLocks noGrp="1"/>
          </p:cNvSpPr>
          <p:nvPr>
            <p:ph idx="1"/>
          </p:nvPr>
        </p:nvSpPr>
        <p:spPr>
          <a:xfrm>
            <a:off x="300942" y="844952"/>
            <a:ext cx="8271784" cy="5281212"/>
          </a:xfrm>
        </p:spPr>
        <p:txBody>
          <a:bodyPr/>
          <a:lstStyle/>
          <a:p>
            <a:r>
              <a:rPr lang="en-US" dirty="0"/>
              <a:t>Use of Experience Replay: (randomizes over data)</a:t>
            </a:r>
          </a:p>
          <a:p>
            <a:r>
              <a:rPr lang="en-US" dirty="0"/>
              <a:t>Stores the experience in a replay buffer and randomly samples mini batches from it to train the network.</a:t>
            </a:r>
          </a:p>
          <a:p>
            <a:r>
              <a:rPr lang="en-US" dirty="0"/>
              <a:t>Therefore, randomizing breaks the correlations and reduces the update variance.</a:t>
            </a:r>
          </a:p>
          <a:p>
            <a:endParaRPr lang="en-US" dirty="0"/>
          </a:p>
          <a:p>
            <a:r>
              <a:rPr lang="en-US" dirty="0"/>
              <a:t>Target Network:</a:t>
            </a:r>
          </a:p>
          <a:p>
            <a:r>
              <a:rPr lang="en-AU" dirty="0"/>
              <a:t>This is done in order to reduce the oscillations and break correlations between the Q network and the target. </a:t>
            </a:r>
            <a:endParaRPr lang="en-US" dirty="0"/>
          </a:p>
          <a:p>
            <a:r>
              <a:rPr lang="en-US" dirty="0"/>
              <a:t>Freeze the network when the perfect score is obtained.</a:t>
            </a:r>
            <a:endParaRPr lang="en-AU" dirty="0"/>
          </a:p>
        </p:txBody>
      </p:sp>
      <p:sp>
        <p:nvSpPr>
          <p:cNvPr id="10" name="Title 2">
            <a:extLst>
              <a:ext uri="{FF2B5EF4-FFF2-40B4-BE49-F238E27FC236}">
                <a16:creationId xmlns:a16="http://schemas.microsoft.com/office/drawing/2014/main" id="{E7CC0677-427D-4147-BC7E-BC11896F3AD6}"/>
              </a:ext>
            </a:extLst>
          </p:cNvPr>
          <p:cNvSpPr>
            <a:spLocks noGrp="1"/>
          </p:cNvSpPr>
          <p:nvPr>
            <p:ph type="title"/>
          </p:nvPr>
        </p:nvSpPr>
        <p:spPr>
          <a:xfrm>
            <a:off x="300942" y="-401764"/>
            <a:ext cx="8115526" cy="1133600"/>
          </a:xfrm>
        </p:spPr>
        <p:txBody>
          <a:bodyPr>
            <a:normAutofit/>
          </a:bodyPr>
          <a:lstStyle/>
          <a:p>
            <a:pPr algn="ctr"/>
            <a:r>
              <a:rPr lang="en-US" dirty="0"/>
              <a:t>Deep Q learning</a:t>
            </a:r>
          </a:p>
        </p:txBody>
      </p:sp>
    </p:spTree>
    <p:extLst>
      <p:ext uri="{BB962C8B-B14F-4D97-AF65-F5344CB8AC3E}">
        <p14:creationId xmlns:p14="http://schemas.microsoft.com/office/powerpoint/2010/main" val="1653470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486353-A789-4A4D-9A9E-F38740AEAAB1}"/>
              </a:ext>
            </a:extLst>
          </p:cNvPr>
          <p:cNvSpPr>
            <a:spLocks noGrp="1"/>
          </p:cNvSpPr>
          <p:nvPr>
            <p:ph idx="1"/>
          </p:nvPr>
        </p:nvSpPr>
        <p:spPr>
          <a:xfrm>
            <a:off x="300942" y="1298635"/>
            <a:ext cx="8542116" cy="5213375"/>
          </a:xfrm>
        </p:spPr>
        <p:txBody>
          <a:bodyPr>
            <a:normAutofit/>
          </a:bodyPr>
          <a:lstStyle/>
          <a:p>
            <a:pPr indent="0">
              <a:buNone/>
            </a:pPr>
            <a:r>
              <a:rPr lang="en-US" dirty="0"/>
              <a:t>Deep Q Network: Trained for 2177 episodes using 2 hidden layers. It took around 8 mins to train the network.</a:t>
            </a:r>
          </a:p>
          <a:p>
            <a:pPr indent="0">
              <a:buNone/>
            </a:pPr>
            <a:r>
              <a:rPr lang="en-US" dirty="0"/>
              <a:t>The link to the simulation : </a:t>
            </a:r>
          </a:p>
          <a:p>
            <a:pPr indent="0">
              <a:buNone/>
            </a:pPr>
            <a:r>
              <a:rPr lang="en-US" dirty="0">
                <a:hlinkClick r:id="rId3"/>
              </a:rPr>
              <a:t>https://youtu.be/x-snt2aYUHU</a:t>
            </a:r>
            <a:endParaRPr lang="en-US" dirty="0"/>
          </a:p>
          <a:p>
            <a:pPr indent="0">
              <a:buNone/>
            </a:pPr>
            <a:endParaRPr lang="en-US" dirty="0"/>
          </a:p>
          <a:p>
            <a:pPr indent="0">
              <a:buNone/>
            </a:pPr>
            <a:r>
              <a:rPr lang="en-US" dirty="0"/>
              <a:t>Normal Q learning:  234 episodes</a:t>
            </a:r>
          </a:p>
          <a:p>
            <a:pPr indent="0">
              <a:buNone/>
            </a:pPr>
            <a:r>
              <a:rPr lang="en-US" dirty="0"/>
              <a:t>The Link to the simulation: </a:t>
            </a:r>
          </a:p>
          <a:p>
            <a:pPr indent="0">
              <a:buNone/>
            </a:pPr>
            <a:r>
              <a:rPr lang="en-US" dirty="0">
                <a:hlinkClick r:id="rId4"/>
              </a:rPr>
              <a:t>https://youtu.be/VSWLg6mRL9g</a:t>
            </a:r>
            <a:endParaRPr lang="en-US" dirty="0"/>
          </a:p>
          <a:p>
            <a:pPr indent="0">
              <a:buNone/>
            </a:pPr>
            <a:r>
              <a:rPr lang="en-US" dirty="0"/>
              <a:t>The link to the codes can be found here: </a:t>
            </a:r>
            <a:r>
              <a:rPr lang="en-US" sz="1600" dirty="0"/>
              <a:t>https://drive.google.com/drive/folders/1VJiIQc60Jp_bAWOmdoX7uYc3a5XGMJJ6?usp=sharing</a:t>
            </a:r>
          </a:p>
          <a:p>
            <a:endParaRPr lang="en-US" dirty="0"/>
          </a:p>
        </p:txBody>
      </p:sp>
      <p:sp>
        <p:nvSpPr>
          <p:cNvPr id="4" name="Title 2">
            <a:extLst>
              <a:ext uri="{FF2B5EF4-FFF2-40B4-BE49-F238E27FC236}">
                <a16:creationId xmlns:a16="http://schemas.microsoft.com/office/drawing/2014/main" id="{DDBB0CED-51F8-4A4A-8B65-65AEB8FCEF37}"/>
              </a:ext>
            </a:extLst>
          </p:cNvPr>
          <p:cNvSpPr txBox="1">
            <a:spLocks/>
          </p:cNvSpPr>
          <p:nvPr/>
        </p:nvSpPr>
        <p:spPr>
          <a:xfrm>
            <a:off x="300942" y="165036"/>
            <a:ext cx="8115526" cy="1133600"/>
          </a:xfrm>
          <a:prstGeom prst="rect">
            <a:avLst/>
          </a:prstGeom>
        </p:spPr>
        <p:txBody>
          <a:bodyPr vert="horz" lIns="91440" tIns="45720" rIns="91440" bIns="45720" rtlCol="0" anchor="b" anchorCtr="0">
            <a:normAutofit/>
          </a:bodyPr>
          <a:lstStyle>
            <a:lvl1pPr algn="r" defTabSz="457200" rtl="0" eaLnBrk="1" latinLnBrk="0" hangingPunct="1">
              <a:spcBef>
                <a:spcPct val="0"/>
              </a:spcBef>
              <a:buNone/>
              <a:defRPr sz="4400" kern="1200">
                <a:solidFill>
                  <a:schemeClr val="tx1"/>
                </a:solidFill>
                <a:latin typeface="Gotham-Book"/>
                <a:ea typeface="+mj-ea"/>
                <a:cs typeface="+mj-cs"/>
              </a:defRPr>
            </a:lvl1pPr>
          </a:lstStyle>
          <a:p>
            <a:pPr algn="ctr"/>
            <a:r>
              <a:rPr lang="en-US" dirty="0"/>
              <a:t>Results</a:t>
            </a:r>
          </a:p>
        </p:txBody>
      </p:sp>
    </p:spTree>
    <p:extLst>
      <p:ext uri="{BB962C8B-B14F-4D97-AF65-F5344CB8AC3E}">
        <p14:creationId xmlns:p14="http://schemas.microsoft.com/office/powerpoint/2010/main" val="475049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423631-4859-4A0A-833D-C26CA0B0C815}"/>
              </a:ext>
            </a:extLst>
          </p:cNvPr>
          <p:cNvSpPr>
            <a:spLocks noGrp="1"/>
          </p:cNvSpPr>
          <p:nvPr>
            <p:ph idx="1"/>
          </p:nvPr>
        </p:nvSpPr>
        <p:spPr/>
        <p:txBody>
          <a:bodyPr>
            <a:normAutofit fontScale="70000" lnSpcReduction="20000"/>
          </a:bodyPr>
          <a:lstStyle/>
          <a:p>
            <a:pPr marL="285750" lvl="0" indent="-514350">
              <a:buFont typeface="+mj-lt"/>
              <a:buAutoNum type="arabicPeriod"/>
            </a:pPr>
            <a:r>
              <a:rPr lang="en-AU" dirty="0"/>
              <a:t>Roberge, J. K. (1960). The mechanical seal. PhD thesis, M.I.T., Cambridge, Massachusetts.</a:t>
            </a:r>
            <a:endParaRPr lang="en-US" dirty="0"/>
          </a:p>
          <a:p>
            <a:pPr marL="285750" lvl="0" indent="-514350">
              <a:buFont typeface="+mj-lt"/>
              <a:buAutoNum type="arabicPeriod"/>
            </a:pPr>
            <a:r>
              <a:rPr lang="uk-UA" dirty="0">
                <a:hlinkClick r:id="rId3"/>
              </a:rPr>
              <a:t>https://medium.com/@tuzzer/cart-pole-balancing-with-q-learning-b54c6068d947</a:t>
            </a:r>
            <a:endParaRPr lang="en-US" dirty="0"/>
          </a:p>
          <a:p>
            <a:pPr marL="285750" lvl="0" indent="-514350">
              <a:buFont typeface="+mj-lt"/>
              <a:buAutoNum type="arabicPeriod"/>
            </a:pPr>
            <a:r>
              <a:rPr lang="uk-UA" dirty="0">
                <a:hlinkClick r:id="rId4"/>
              </a:rPr>
              <a:t>https://gist.github.com/n1try/2a6722407117e4d668921fce53845432</a:t>
            </a:r>
            <a:endParaRPr lang="en-US" dirty="0"/>
          </a:p>
          <a:p>
            <a:pPr marL="285750" lvl="0" indent="-514350">
              <a:buFont typeface="+mj-lt"/>
              <a:buAutoNum type="arabicPeriod"/>
            </a:pPr>
            <a:r>
              <a:rPr lang="uk-UA" dirty="0">
                <a:hlinkClick r:id="rId5"/>
              </a:rPr>
              <a:t>https://en.wikipedia.org/wiki/Q-learning#Learning_rate</a:t>
            </a:r>
            <a:endParaRPr lang="en-US" dirty="0"/>
          </a:p>
          <a:p>
            <a:pPr marL="285750" lvl="0" indent="-514350">
              <a:buFont typeface="+mj-lt"/>
              <a:buAutoNum type="arabicPeriod"/>
            </a:pPr>
            <a:r>
              <a:rPr lang="en-AU" dirty="0"/>
              <a:t>Lecture Notes: Lecture8 (Q-Learning and Actor-Critic Methods)</a:t>
            </a:r>
            <a:endParaRPr lang="en-US" dirty="0"/>
          </a:p>
          <a:p>
            <a:pPr marL="285750" lvl="0" indent="-514350">
              <a:buFont typeface="+mj-lt"/>
              <a:buAutoNum type="arabicPeriod"/>
            </a:pPr>
            <a:r>
              <a:rPr lang="uk-UA" dirty="0">
                <a:hlinkClick r:id="rId6"/>
              </a:rPr>
              <a:t>https://ferdinand-muetsch.de/cartpole-with-a-deep-q-network.html</a:t>
            </a:r>
            <a:endParaRPr lang="en-US" dirty="0"/>
          </a:p>
          <a:p>
            <a:pPr marL="285750" lvl="0" indent="-514350">
              <a:buFont typeface="+mj-lt"/>
              <a:buAutoNum type="arabicPeriod"/>
            </a:pPr>
            <a:r>
              <a:rPr lang="uk-UA" dirty="0">
                <a:hlinkClick r:id="rId7"/>
              </a:rPr>
              <a:t>https://keon.io/deep-q-learning/</a:t>
            </a:r>
            <a:endParaRPr lang="en-US" dirty="0"/>
          </a:p>
          <a:p>
            <a:pPr marL="285750" lvl="0" indent="-514350">
              <a:buFont typeface="+mj-lt"/>
              <a:buAutoNum type="arabicPeriod"/>
            </a:pPr>
            <a:r>
              <a:rPr lang="en-AU" dirty="0" err="1"/>
              <a:t>Mnih</a:t>
            </a:r>
            <a:r>
              <a:rPr lang="en-AU" dirty="0"/>
              <a:t>, V., </a:t>
            </a:r>
            <a:r>
              <a:rPr lang="en-AU" dirty="0" err="1"/>
              <a:t>Kavukcuoglu</a:t>
            </a:r>
            <a:r>
              <a:rPr lang="en-AU" dirty="0"/>
              <a:t>, K., Silver, D., </a:t>
            </a:r>
            <a:r>
              <a:rPr lang="en-AU" dirty="0" err="1"/>
              <a:t>Rusu</a:t>
            </a:r>
            <a:r>
              <a:rPr lang="en-AU" dirty="0"/>
              <a:t>, A. A., </a:t>
            </a:r>
            <a:r>
              <a:rPr lang="en-AU" dirty="0" err="1"/>
              <a:t>Veness</a:t>
            </a:r>
            <a:r>
              <a:rPr lang="en-AU" dirty="0"/>
              <a:t>, J., </a:t>
            </a:r>
            <a:r>
              <a:rPr lang="en-AU" dirty="0" err="1"/>
              <a:t>Bellemare</a:t>
            </a:r>
            <a:r>
              <a:rPr lang="en-AU" dirty="0"/>
              <a:t>, M. G., Graves, A., </a:t>
            </a:r>
            <a:r>
              <a:rPr lang="en-AU" dirty="0" err="1"/>
              <a:t>Riedmiller</a:t>
            </a:r>
            <a:r>
              <a:rPr lang="en-AU" dirty="0"/>
              <a:t>, M., </a:t>
            </a:r>
            <a:r>
              <a:rPr lang="en-AU" dirty="0" err="1"/>
              <a:t>Fidjeland</a:t>
            </a:r>
            <a:r>
              <a:rPr lang="en-AU" dirty="0"/>
              <a:t>, A. K., </a:t>
            </a:r>
            <a:r>
              <a:rPr lang="en-AU" dirty="0" err="1"/>
              <a:t>Ostrovski</a:t>
            </a:r>
            <a:r>
              <a:rPr lang="en-AU" dirty="0"/>
              <a:t>, G., Petersen, S., Beattie, C., </a:t>
            </a:r>
            <a:r>
              <a:rPr lang="en-AU" dirty="0" err="1"/>
              <a:t>Sadik</a:t>
            </a:r>
            <a:r>
              <a:rPr lang="en-AU" dirty="0"/>
              <a:t>, A., </a:t>
            </a:r>
            <a:r>
              <a:rPr lang="en-AU" dirty="0" err="1"/>
              <a:t>Antonoglou</a:t>
            </a:r>
            <a:r>
              <a:rPr lang="en-AU" dirty="0"/>
              <a:t>, I., King, H., Kumaran, D., </a:t>
            </a:r>
            <a:r>
              <a:rPr lang="en-AU" dirty="0" err="1"/>
              <a:t>Wierstra</a:t>
            </a:r>
            <a:r>
              <a:rPr lang="en-AU" dirty="0"/>
              <a:t>, D., Legg, S. &amp; Hassabis, D. (2015). Human-level control through deep reinforcement learning. Nature, 518, 529--533. </a:t>
            </a:r>
            <a:endParaRPr lang="en-US" dirty="0"/>
          </a:p>
          <a:p>
            <a:pPr marL="285750" indent="-514350">
              <a:buFont typeface="+mj-lt"/>
              <a:buAutoNum type="arabicPeriod"/>
            </a:pPr>
            <a:endParaRPr lang="en-US" dirty="0"/>
          </a:p>
        </p:txBody>
      </p:sp>
      <p:sp>
        <p:nvSpPr>
          <p:cNvPr id="3" name="Title 2">
            <a:extLst>
              <a:ext uri="{FF2B5EF4-FFF2-40B4-BE49-F238E27FC236}">
                <a16:creationId xmlns:a16="http://schemas.microsoft.com/office/drawing/2014/main" id="{B3F2DE00-6460-42CB-A4DA-E270DBB86469}"/>
              </a:ext>
            </a:extLst>
          </p:cNvPr>
          <p:cNvSpPr>
            <a:spLocks noGrp="1"/>
          </p:cNvSpPr>
          <p:nvPr>
            <p:ph type="title"/>
          </p:nvPr>
        </p:nvSpPr>
        <p:spPr/>
        <p:txBody>
          <a:bodyPr/>
          <a:lstStyle/>
          <a:p>
            <a:pPr algn="ctr"/>
            <a:r>
              <a:rPr lang="en-US" dirty="0"/>
              <a:t>References</a:t>
            </a:r>
          </a:p>
        </p:txBody>
      </p:sp>
    </p:spTree>
    <p:extLst>
      <p:ext uri="{BB962C8B-B14F-4D97-AF65-F5344CB8AC3E}">
        <p14:creationId xmlns:p14="http://schemas.microsoft.com/office/powerpoint/2010/main" val="1016807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B81EBA-4ED4-4B75-91FD-A53BF802A4E8}"/>
              </a:ext>
            </a:extLst>
          </p:cNvPr>
          <p:cNvSpPr>
            <a:spLocks noGrp="1"/>
          </p:cNvSpPr>
          <p:nvPr>
            <p:ph type="title"/>
          </p:nvPr>
        </p:nvSpPr>
        <p:spPr>
          <a:xfrm>
            <a:off x="457201" y="2381231"/>
            <a:ext cx="8115526" cy="1133600"/>
          </a:xfrm>
        </p:spPr>
        <p:txBody>
          <a:bodyPr/>
          <a:lstStyle/>
          <a:p>
            <a:pPr algn="ctr"/>
            <a:r>
              <a:rPr lang="en-US" dirty="0"/>
              <a:t>Questions?</a:t>
            </a:r>
          </a:p>
        </p:txBody>
      </p:sp>
    </p:spTree>
    <p:extLst>
      <p:ext uri="{BB962C8B-B14F-4D97-AF65-F5344CB8AC3E}">
        <p14:creationId xmlns:p14="http://schemas.microsoft.com/office/powerpoint/2010/main" val="2094630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FB6FFE-3289-4292-8EDF-19B85EFB7C46}"/>
              </a:ext>
            </a:extLst>
          </p:cNvPr>
          <p:cNvSpPr>
            <a:spLocks noGrp="1"/>
          </p:cNvSpPr>
          <p:nvPr>
            <p:ph type="title"/>
          </p:nvPr>
        </p:nvSpPr>
        <p:spPr>
          <a:xfrm>
            <a:off x="457201" y="243034"/>
            <a:ext cx="7540387" cy="676402"/>
          </a:xfrm>
        </p:spPr>
        <p:txBody>
          <a:bodyPr>
            <a:normAutofit/>
          </a:bodyPr>
          <a:lstStyle/>
          <a:p>
            <a:pPr algn="ctr"/>
            <a:r>
              <a:rPr lang="en-US" sz="3200" dirty="0"/>
              <a:t>Reinforcement Learning</a:t>
            </a:r>
          </a:p>
        </p:txBody>
      </p:sp>
      <p:pic>
        <p:nvPicPr>
          <p:cNvPr id="4" name="Shape 62">
            <a:extLst>
              <a:ext uri="{FF2B5EF4-FFF2-40B4-BE49-F238E27FC236}">
                <a16:creationId xmlns:a16="http://schemas.microsoft.com/office/drawing/2014/main" id="{9967B2CD-B36D-48BC-97EC-92FF0AC6A715}"/>
              </a:ext>
            </a:extLst>
          </p:cNvPr>
          <p:cNvPicPr preferRelativeResize="0">
            <a:picLocks noGrp="1"/>
          </p:cNvPicPr>
          <p:nvPr>
            <p:ph idx="1"/>
          </p:nvPr>
        </p:nvPicPr>
        <p:blipFill>
          <a:blip r:embed="rId3">
            <a:alphaModFix/>
          </a:blip>
          <a:stretch>
            <a:fillRect/>
          </a:stretch>
        </p:blipFill>
        <p:spPr>
          <a:xfrm>
            <a:off x="2838783" y="3246464"/>
            <a:ext cx="5527296" cy="2489332"/>
          </a:xfrm>
          <a:prstGeom prst="rect">
            <a:avLst/>
          </a:prstGeom>
          <a:noFill/>
          <a:ln>
            <a:noFill/>
          </a:ln>
        </p:spPr>
      </p:pic>
      <p:sp>
        <p:nvSpPr>
          <p:cNvPr id="5" name="Content Placeholder 1">
            <a:extLst>
              <a:ext uri="{FF2B5EF4-FFF2-40B4-BE49-F238E27FC236}">
                <a16:creationId xmlns:a16="http://schemas.microsoft.com/office/drawing/2014/main" id="{45C02B8B-F9D1-4663-A0E1-105750D0485E}"/>
              </a:ext>
            </a:extLst>
          </p:cNvPr>
          <p:cNvSpPr txBox="1">
            <a:spLocks/>
          </p:cNvSpPr>
          <p:nvPr/>
        </p:nvSpPr>
        <p:spPr>
          <a:xfrm>
            <a:off x="382140" y="1104156"/>
            <a:ext cx="8782334" cy="4649688"/>
          </a:xfrm>
          <a:prstGeom prst="rect">
            <a:avLst/>
          </a:prstGeom>
        </p:spPr>
        <p:txBody>
          <a:bodyPr vert="horz" lIns="91440" tIns="45720" rIns="91440" bIns="45720" rtlCol="0">
            <a:normAutofit/>
          </a:bodyPr>
          <a:lstStyle>
            <a:lvl1pPr marL="0" indent="0" algn="l" defTabSz="457200" rtl="0" eaLnBrk="1" latinLnBrk="0" hangingPunct="1">
              <a:spcBef>
                <a:spcPct val="20000"/>
              </a:spcBef>
              <a:buFontTx/>
              <a:buNone/>
              <a:defRPr sz="3000" kern="1200">
                <a:solidFill>
                  <a:srgbClr val="FF0000"/>
                </a:solidFill>
                <a:latin typeface="Gotham-Book"/>
                <a:ea typeface="+mn-ea"/>
                <a:cs typeface="+mn-cs"/>
              </a:defRPr>
            </a:lvl1pPr>
            <a:lvl2pPr marL="0" indent="0" algn="l" defTabSz="457200" rtl="0" eaLnBrk="1" latinLnBrk="0" hangingPunct="1">
              <a:spcBef>
                <a:spcPts val="48"/>
              </a:spcBef>
              <a:buFontTx/>
              <a:buNone/>
              <a:defRPr sz="2700" kern="1200">
                <a:solidFill>
                  <a:schemeClr val="tx1"/>
                </a:solidFill>
                <a:latin typeface="Gotham-Book"/>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Gotham-Book"/>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Gotham-Book"/>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Gotham-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solidFill>
                  <a:schemeClr val="tx1"/>
                </a:solidFill>
              </a:rPr>
              <a:t>Objective: Find a policy </a:t>
            </a:r>
            <a:r>
              <a:rPr lang="el-GR" sz="2600" dirty="0">
                <a:solidFill>
                  <a:schemeClr val="tx1"/>
                </a:solidFill>
                <a:latin typeface="Times New Roman" panose="02020603050405020304" pitchFamily="18" charset="0"/>
                <a:cs typeface="Times New Roman" panose="02020603050405020304" pitchFamily="18" charset="0"/>
              </a:rPr>
              <a:t>π</a:t>
            </a:r>
            <a:r>
              <a:rPr lang="en-US" sz="2600" dirty="0">
                <a:solidFill>
                  <a:schemeClr val="tx1"/>
                </a:solidFill>
                <a:latin typeface="Times New Roman" panose="02020603050405020304" pitchFamily="18" charset="0"/>
                <a:cs typeface="Times New Roman" panose="02020603050405020304" pitchFamily="18" charset="0"/>
              </a:rPr>
              <a:t> that maximizes the cumulative discount reward.</a:t>
            </a:r>
          </a:p>
          <a:p>
            <a:endParaRPr lang="en-US" sz="2600" dirty="0">
              <a:solidFill>
                <a:schemeClr val="tx1"/>
              </a:solidFill>
              <a:latin typeface="Times New Roman" panose="02020603050405020304" pitchFamily="18" charset="0"/>
              <a:cs typeface="Times New Roman" panose="02020603050405020304" pitchFamily="18" charset="0"/>
            </a:endParaRPr>
          </a:p>
          <a:p>
            <a:r>
              <a:rPr lang="en-US" sz="2600" dirty="0">
                <a:solidFill>
                  <a:schemeClr val="tx1"/>
                </a:solidFill>
                <a:latin typeface="Times New Roman" panose="02020603050405020304" pitchFamily="18" charset="0"/>
                <a:cs typeface="Times New Roman" panose="02020603050405020304" pitchFamily="18" charset="0"/>
              </a:rPr>
              <a:t>A policy </a:t>
            </a:r>
            <a:r>
              <a:rPr lang="el-GR" sz="2600" dirty="0">
                <a:solidFill>
                  <a:schemeClr val="tx1"/>
                </a:solidFill>
                <a:latin typeface="Times New Roman" panose="02020603050405020304" pitchFamily="18" charset="0"/>
                <a:cs typeface="Times New Roman" panose="02020603050405020304" pitchFamily="18" charset="0"/>
              </a:rPr>
              <a:t>π</a:t>
            </a:r>
            <a:r>
              <a:rPr lang="en-US" sz="2600" dirty="0">
                <a:solidFill>
                  <a:schemeClr val="tx1"/>
                </a:solidFill>
                <a:latin typeface="Times New Roman" panose="02020603050405020304" pitchFamily="18" charset="0"/>
                <a:cs typeface="Times New Roman" panose="02020603050405020304" pitchFamily="18" charset="0"/>
              </a:rPr>
              <a:t> is a function that decides what action should the agent take.</a:t>
            </a:r>
          </a:p>
          <a:p>
            <a:endParaRPr lang="en-US" sz="2400" dirty="0"/>
          </a:p>
        </p:txBody>
      </p:sp>
    </p:spTree>
    <p:extLst>
      <p:ext uri="{BB962C8B-B14F-4D97-AF65-F5344CB8AC3E}">
        <p14:creationId xmlns:p14="http://schemas.microsoft.com/office/powerpoint/2010/main" val="128164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20723" y="-173009"/>
            <a:ext cx="8115526" cy="1133600"/>
          </a:xfrm>
        </p:spPr>
        <p:txBody>
          <a:bodyPr/>
          <a:lstStyle/>
          <a:p>
            <a:pPr algn="ctr"/>
            <a:r>
              <a:rPr lang="en" dirty="0">
                <a:solidFill>
                  <a:srgbClr val="000000"/>
                </a:solidFill>
              </a:rPr>
              <a:t>Q - Learning</a:t>
            </a:r>
            <a:endParaRPr lang="en-US" dirty="0"/>
          </a:p>
        </p:txBody>
      </p:sp>
      <p:pic>
        <p:nvPicPr>
          <p:cNvPr id="4" name="Shape 73">
            <a:extLst>
              <a:ext uri="{FF2B5EF4-FFF2-40B4-BE49-F238E27FC236}">
                <a16:creationId xmlns:a16="http://schemas.microsoft.com/office/drawing/2014/main" id="{37B8D361-FEB3-4797-A456-F722D81A9084}"/>
              </a:ext>
            </a:extLst>
          </p:cNvPr>
          <p:cNvPicPr preferRelativeResize="0"/>
          <p:nvPr/>
        </p:nvPicPr>
        <p:blipFill>
          <a:blip r:embed="rId3">
            <a:alphaModFix/>
          </a:blip>
          <a:stretch>
            <a:fillRect/>
          </a:stretch>
        </p:blipFill>
        <p:spPr>
          <a:xfrm>
            <a:off x="107249" y="1219898"/>
            <a:ext cx="2914975" cy="3208200"/>
          </a:xfrm>
          <a:prstGeom prst="rect">
            <a:avLst/>
          </a:prstGeom>
          <a:noFill/>
          <a:ln>
            <a:noFill/>
          </a:ln>
        </p:spPr>
      </p:pic>
      <p:pic>
        <p:nvPicPr>
          <p:cNvPr id="7" name="Shape 72">
            <a:extLst>
              <a:ext uri="{FF2B5EF4-FFF2-40B4-BE49-F238E27FC236}">
                <a16:creationId xmlns:a16="http://schemas.microsoft.com/office/drawing/2014/main" id="{6D0BB64E-1016-4A7E-9867-1E8FA4F969D5}"/>
              </a:ext>
            </a:extLst>
          </p:cNvPr>
          <p:cNvPicPr preferRelativeResize="0"/>
          <p:nvPr/>
        </p:nvPicPr>
        <p:blipFill>
          <a:blip r:embed="rId4">
            <a:alphaModFix/>
          </a:blip>
          <a:stretch>
            <a:fillRect/>
          </a:stretch>
        </p:blipFill>
        <p:spPr>
          <a:xfrm>
            <a:off x="0" y="4687405"/>
            <a:ext cx="9144000" cy="1340050"/>
          </a:xfrm>
          <a:prstGeom prst="rect">
            <a:avLst/>
          </a:prstGeom>
          <a:noFill/>
          <a:ln>
            <a:noFill/>
          </a:ln>
        </p:spPr>
      </p:pic>
    </p:spTree>
    <p:extLst>
      <p:ext uri="{BB962C8B-B14F-4D97-AF65-F5344CB8AC3E}">
        <p14:creationId xmlns:p14="http://schemas.microsoft.com/office/powerpoint/2010/main" val="3724732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96CD40-8ECA-4223-A719-20EF17FE6D71}"/>
              </a:ext>
            </a:extLst>
          </p:cNvPr>
          <p:cNvSpPr>
            <a:spLocks noGrp="1"/>
          </p:cNvSpPr>
          <p:nvPr>
            <p:ph idx="1"/>
          </p:nvPr>
        </p:nvSpPr>
        <p:spPr>
          <a:xfrm>
            <a:off x="197891" y="972776"/>
            <a:ext cx="8748215" cy="4523485"/>
          </a:xfrm>
        </p:spPr>
        <p:txBody>
          <a:bodyPr/>
          <a:lstStyle/>
          <a:p>
            <a:pPr marL="457200" indent="-457200">
              <a:buFont typeface="Arial" panose="020B0604020202020204" pitchFamily="34" charset="0"/>
              <a:buChar char="•"/>
            </a:pPr>
            <a:r>
              <a:rPr lang="en-US" sz="2000" dirty="0">
                <a:solidFill>
                  <a:schemeClr val="tx1"/>
                </a:solidFill>
              </a:rPr>
              <a:t>A pole is attached to the cart which can move on a frictionless track.</a:t>
            </a:r>
          </a:p>
          <a:p>
            <a:pPr marL="457200" indent="-457200">
              <a:buFont typeface="Arial" panose="020B0604020202020204" pitchFamily="34" charset="0"/>
              <a:buChar char="•"/>
            </a:pPr>
            <a:r>
              <a:rPr lang="en-US" sz="2000" dirty="0">
                <a:solidFill>
                  <a:schemeClr val="tx1"/>
                </a:solidFill>
              </a:rPr>
              <a:t>The pole is kept upright by applying  a force of +1 or -1.</a:t>
            </a:r>
          </a:p>
          <a:p>
            <a:pPr marL="457200" indent="-457200">
              <a:buFont typeface="Arial" panose="020B0604020202020204" pitchFamily="34" charset="0"/>
              <a:buChar char="•"/>
            </a:pPr>
            <a:r>
              <a:rPr lang="en-US" sz="2000" dirty="0">
                <a:solidFill>
                  <a:schemeClr val="tx1"/>
                </a:solidFill>
              </a:rPr>
              <a:t>I have used OpenAI gym to simulate the problem.</a:t>
            </a:r>
          </a:p>
          <a:p>
            <a:pPr marL="457200" indent="-457200">
              <a:buFont typeface="Arial" panose="020B0604020202020204" pitchFamily="34" charset="0"/>
              <a:buChar char="•"/>
            </a:pPr>
            <a:r>
              <a:rPr lang="en-US" sz="2000" dirty="0">
                <a:solidFill>
                  <a:schemeClr val="tx1"/>
                </a:solidFill>
              </a:rPr>
              <a:t>Functions like:  next_state , reward, done, info = </a:t>
            </a:r>
            <a:r>
              <a:rPr lang="en-US" sz="2000" dirty="0" err="1">
                <a:solidFill>
                  <a:schemeClr val="tx1"/>
                </a:solidFill>
              </a:rPr>
              <a:t>env.step</a:t>
            </a:r>
            <a:r>
              <a:rPr lang="en-US" sz="2000" dirty="0">
                <a:solidFill>
                  <a:schemeClr val="tx1"/>
                </a:solidFill>
              </a:rPr>
              <a:t>(action) are readily available. </a:t>
            </a:r>
          </a:p>
          <a:p>
            <a:pPr marL="457200" indent="-457200">
              <a:buFont typeface="Arial" panose="020B0604020202020204" pitchFamily="34" charset="0"/>
              <a:buChar char="•"/>
            </a:pPr>
            <a:r>
              <a:rPr lang="en-US" sz="2000" dirty="0">
                <a:solidFill>
                  <a:schemeClr val="tx1"/>
                </a:solidFill>
              </a:rPr>
              <a:t>The Episode end when the pole is 15` away                                                              from the vertical on either side or                                                                            the cart moves 2.4 units from the center.</a:t>
            </a:r>
          </a:p>
          <a:p>
            <a:pPr marL="457200" indent="-457200">
              <a:buFont typeface="Arial" panose="020B0604020202020204" pitchFamily="34" charset="0"/>
              <a:buChar char="•"/>
            </a:pPr>
            <a:r>
              <a:rPr lang="en-US" sz="2000" dirty="0">
                <a:solidFill>
                  <a:schemeClr val="tx1"/>
                </a:solidFill>
              </a:rPr>
              <a:t>V1 was later used as it gave more time steps </a:t>
            </a:r>
          </a:p>
          <a:p>
            <a:r>
              <a:rPr lang="en-US" sz="2000" dirty="0">
                <a:solidFill>
                  <a:schemeClr val="tx1"/>
                </a:solidFill>
              </a:rPr>
              <a:t>	to balance (500).</a:t>
            </a:r>
          </a:p>
          <a:p>
            <a:pPr marL="457200" indent="-4572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0F7050FE-F0EC-4B5C-81C5-0ABEEEEAA8F5}"/>
              </a:ext>
            </a:extLst>
          </p:cNvPr>
          <p:cNvSpPr>
            <a:spLocks noGrp="1"/>
          </p:cNvSpPr>
          <p:nvPr>
            <p:ph type="title"/>
          </p:nvPr>
        </p:nvSpPr>
        <p:spPr>
          <a:xfrm>
            <a:off x="836271" y="315913"/>
            <a:ext cx="7471457" cy="656863"/>
          </a:xfrm>
        </p:spPr>
        <p:txBody>
          <a:bodyPr>
            <a:normAutofit fontScale="90000"/>
          </a:bodyPr>
          <a:lstStyle/>
          <a:p>
            <a:pPr algn="ctr"/>
            <a:r>
              <a:rPr lang="en-US" dirty="0"/>
              <a:t>Cart Pole Problem</a:t>
            </a:r>
          </a:p>
        </p:txBody>
      </p:sp>
      <p:pic>
        <p:nvPicPr>
          <p:cNvPr id="4" name="Picture 3">
            <a:extLst>
              <a:ext uri="{FF2B5EF4-FFF2-40B4-BE49-F238E27FC236}">
                <a16:creationId xmlns:a16="http://schemas.microsoft.com/office/drawing/2014/main" id="{B7163593-6A03-4F47-BF61-CD2CA2886F6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677987" y="2511809"/>
            <a:ext cx="2825085" cy="2320119"/>
          </a:xfrm>
          <a:prstGeom prst="rect">
            <a:avLst/>
          </a:prstGeom>
        </p:spPr>
      </p:pic>
    </p:spTree>
    <p:extLst>
      <p:ext uri="{BB962C8B-B14F-4D97-AF65-F5344CB8AC3E}">
        <p14:creationId xmlns:p14="http://schemas.microsoft.com/office/powerpoint/2010/main" val="2662353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9919" y="792340"/>
            <a:ext cx="8352807" cy="5333824"/>
          </a:xfrm>
        </p:spPr>
        <p:txBody>
          <a:bodyPr/>
          <a:lstStyle/>
          <a:p>
            <a:pPr lvl="0"/>
            <a:r>
              <a:rPr lang="en-US" dirty="0"/>
              <a:t>The continuous  states are divided into buckets.</a:t>
            </a:r>
          </a:p>
        </p:txBody>
      </p:sp>
      <p:sp>
        <p:nvSpPr>
          <p:cNvPr id="3" name="Title 2"/>
          <p:cNvSpPr>
            <a:spLocks noGrp="1"/>
          </p:cNvSpPr>
          <p:nvPr>
            <p:ph type="title"/>
          </p:nvPr>
        </p:nvSpPr>
        <p:spPr>
          <a:xfrm>
            <a:off x="1200874" y="115938"/>
            <a:ext cx="6742252" cy="676402"/>
          </a:xfrm>
        </p:spPr>
        <p:txBody>
          <a:bodyPr>
            <a:normAutofit fontScale="90000"/>
          </a:bodyPr>
          <a:lstStyle/>
          <a:p>
            <a:pPr algn="ctr"/>
            <a:r>
              <a:rPr lang="en-US" dirty="0"/>
              <a:t>Simulation</a:t>
            </a:r>
          </a:p>
        </p:txBody>
      </p:sp>
      <p:graphicFrame>
        <p:nvGraphicFramePr>
          <p:cNvPr id="4" name="Shape 84">
            <a:extLst>
              <a:ext uri="{FF2B5EF4-FFF2-40B4-BE49-F238E27FC236}">
                <a16:creationId xmlns:a16="http://schemas.microsoft.com/office/drawing/2014/main" id="{31648338-36F4-4DFB-987A-30B1181FE307}"/>
              </a:ext>
            </a:extLst>
          </p:cNvPr>
          <p:cNvGraphicFramePr/>
          <p:nvPr>
            <p:extLst>
              <p:ext uri="{D42A27DB-BD31-4B8C-83A1-F6EECF244321}">
                <p14:modId xmlns:p14="http://schemas.microsoft.com/office/powerpoint/2010/main" val="3287055136"/>
              </p:ext>
            </p:extLst>
          </p:nvPr>
        </p:nvGraphicFramePr>
        <p:xfrm>
          <a:off x="1520190" y="1505010"/>
          <a:ext cx="5532120" cy="1462980"/>
        </p:xfrm>
        <a:graphic>
          <a:graphicData uri="http://schemas.openxmlformats.org/drawingml/2006/table">
            <a:tbl>
              <a:tblPr>
                <a:noFill/>
              </a:tblPr>
              <a:tblGrid>
                <a:gridCol w="1106424">
                  <a:extLst>
                    <a:ext uri="{9D8B030D-6E8A-4147-A177-3AD203B41FA5}">
                      <a16:colId xmlns:a16="http://schemas.microsoft.com/office/drawing/2014/main" val="20000"/>
                    </a:ext>
                  </a:extLst>
                </a:gridCol>
                <a:gridCol w="1106424">
                  <a:extLst>
                    <a:ext uri="{9D8B030D-6E8A-4147-A177-3AD203B41FA5}">
                      <a16:colId xmlns:a16="http://schemas.microsoft.com/office/drawing/2014/main" val="20001"/>
                    </a:ext>
                  </a:extLst>
                </a:gridCol>
                <a:gridCol w="1106424">
                  <a:extLst>
                    <a:ext uri="{9D8B030D-6E8A-4147-A177-3AD203B41FA5}">
                      <a16:colId xmlns:a16="http://schemas.microsoft.com/office/drawing/2014/main" val="20002"/>
                    </a:ext>
                  </a:extLst>
                </a:gridCol>
                <a:gridCol w="1106424">
                  <a:extLst>
                    <a:ext uri="{9D8B030D-6E8A-4147-A177-3AD203B41FA5}">
                      <a16:colId xmlns:a16="http://schemas.microsoft.com/office/drawing/2014/main" val="20003"/>
                    </a:ext>
                  </a:extLst>
                </a:gridCol>
                <a:gridCol w="1106424">
                  <a:extLst>
                    <a:ext uri="{9D8B030D-6E8A-4147-A177-3AD203B41FA5}">
                      <a16:colId xmlns:a16="http://schemas.microsoft.com/office/drawing/2014/main" val="20004"/>
                    </a:ext>
                  </a:extLst>
                </a:gridCol>
              </a:tblGrid>
              <a:tr h="571500">
                <a:tc>
                  <a:txBody>
                    <a:bodyPr/>
                    <a:lstStyle/>
                    <a:p>
                      <a:pPr marL="0" lvl="0" indent="0">
                        <a:spcBef>
                          <a:spcPts val="0"/>
                        </a:spcBef>
                        <a:buNone/>
                      </a:pPr>
                      <a:r>
                        <a:rPr lang="en"/>
                        <a:t>State</a:t>
                      </a:r>
                    </a:p>
                  </a:txBody>
                  <a:tcPr marL="91425" marR="91425" marT="91425" marB="91425"/>
                </a:tc>
                <a:tc>
                  <a:txBody>
                    <a:bodyPr/>
                    <a:lstStyle/>
                    <a:p>
                      <a:pPr marL="0" lvl="0" indent="0">
                        <a:spcBef>
                          <a:spcPts val="0"/>
                        </a:spcBef>
                        <a:buNone/>
                      </a:pPr>
                      <a:r>
                        <a:rPr lang="en"/>
                        <a:t>Position </a:t>
                      </a:r>
                    </a:p>
                  </a:txBody>
                  <a:tcPr marL="91425" marR="91425" marT="91425" marB="91425"/>
                </a:tc>
                <a:tc>
                  <a:txBody>
                    <a:bodyPr/>
                    <a:lstStyle/>
                    <a:p>
                      <a:pPr marL="0" lvl="0" indent="0">
                        <a:spcBef>
                          <a:spcPts val="0"/>
                        </a:spcBef>
                        <a:buNone/>
                      </a:pPr>
                      <a:r>
                        <a:rPr lang="en"/>
                        <a:t>Velocity </a:t>
                      </a:r>
                    </a:p>
                  </a:txBody>
                  <a:tcPr marL="91425" marR="91425" marT="91425" marB="91425"/>
                </a:tc>
                <a:tc>
                  <a:txBody>
                    <a:bodyPr/>
                    <a:lstStyle/>
                    <a:p>
                      <a:pPr marL="0" lvl="0" indent="0">
                        <a:spcBef>
                          <a:spcPts val="0"/>
                        </a:spcBef>
                        <a:buNone/>
                      </a:pPr>
                      <a:r>
                        <a:rPr lang="en" dirty="0"/>
                        <a:t>Angle </a:t>
                      </a:r>
                    </a:p>
                  </a:txBody>
                  <a:tcPr marL="91425" marR="91425" marT="91425" marB="91425"/>
                </a:tc>
                <a:tc>
                  <a:txBody>
                    <a:bodyPr/>
                    <a:lstStyle/>
                    <a:p>
                      <a:pPr marL="0" lvl="0" indent="0">
                        <a:spcBef>
                          <a:spcPts val="0"/>
                        </a:spcBef>
                        <a:buNone/>
                      </a:pPr>
                      <a:r>
                        <a:rPr lang="en" dirty="0"/>
                        <a:t>Angular velocity</a:t>
                      </a:r>
                    </a:p>
                  </a:txBody>
                  <a:tcPr marL="91425" marR="91425" marT="91425" marB="91425"/>
                </a:tc>
                <a:extLst>
                  <a:ext uri="{0D108BD9-81ED-4DB2-BD59-A6C34878D82A}">
                    <a16:rowId xmlns:a16="http://schemas.microsoft.com/office/drawing/2014/main" val="10000"/>
                  </a:ext>
                </a:extLst>
              </a:tr>
              <a:tr h="571500">
                <a:tc>
                  <a:txBody>
                    <a:bodyPr/>
                    <a:lstStyle/>
                    <a:p>
                      <a:pPr marL="0" lvl="0" indent="0">
                        <a:spcBef>
                          <a:spcPts val="0"/>
                        </a:spcBef>
                        <a:buNone/>
                      </a:pPr>
                      <a:r>
                        <a:rPr lang="en"/>
                        <a:t>Discrete space </a:t>
                      </a:r>
                    </a:p>
                  </a:txBody>
                  <a:tcPr marL="91425" marR="91425" marT="91425" marB="91425"/>
                </a:tc>
                <a:tc>
                  <a:txBody>
                    <a:bodyPr/>
                    <a:lstStyle/>
                    <a:p>
                      <a:pPr marL="0" lvl="0" indent="0">
                        <a:spcBef>
                          <a:spcPts val="0"/>
                        </a:spcBef>
                        <a:buNone/>
                      </a:pPr>
                      <a:r>
                        <a:rPr lang="en" dirty="0"/>
                        <a:t>3</a:t>
                      </a:r>
                    </a:p>
                  </a:txBody>
                  <a:tcPr marL="91425" marR="91425" marT="91425" marB="91425"/>
                </a:tc>
                <a:tc>
                  <a:txBody>
                    <a:bodyPr/>
                    <a:lstStyle/>
                    <a:p>
                      <a:pPr marL="0" lvl="0" indent="0">
                        <a:spcBef>
                          <a:spcPts val="0"/>
                        </a:spcBef>
                        <a:buNone/>
                      </a:pPr>
                      <a:r>
                        <a:rPr lang="en" dirty="0"/>
                        <a:t>3</a:t>
                      </a:r>
                    </a:p>
                  </a:txBody>
                  <a:tcPr marL="91425" marR="91425" marT="91425" marB="91425"/>
                </a:tc>
                <a:tc>
                  <a:txBody>
                    <a:bodyPr/>
                    <a:lstStyle/>
                    <a:p>
                      <a:pPr marL="0" lvl="0" indent="0">
                        <a:spcBef>
                          <a:spcPts val="0"/>
                        </a:spcBef>
                        <a:buNone/>
                      </a:pPr>
                      <a:r>
                        <a:rPr lang="en" dirty="0"/>
                        <a:t>6</a:t>
                      </a:r>
                    </a:p>
                  </a:txBody>
                  <a:tcPr marL="91425" marR="91425" marT="91425" marB="91425"/>
                </a:tc>
                <a:tc>
                  <a:txBody>
                    <a:bodyPr/>
                    <a:lstStyle/>
                    <a:p>
                      <a:pPr marL="0" lvl="0" indent="0">
                        <a:spcBef>
                          <a:spcPts val="0"/>
                        </a:spcBef>
                        <a:buNone/>
                      </a:pPr>
                      <a:r>
                        <a:rPr lang="en" dirty="0"/>
                        <a:t>3</a:t>
                      </a: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5" name="Shape 85">
            <a:extLst>
              <a:ext uri="{FF2B5EF4-FFF2-40B4-BE49-F238E27FC236}">
                <a16:creationId xmlns:a16="http://schemas.microsoft.com/office/drawing/2014/main" id="{3F530BD1-90C0-4210-8292-E17464413593}"/>
              </a:ext>
            </a:extLst>
          </p:cNvPr>
          <p:cNvGraphicFramePr/>
          <p:nvPr>
            <p:extLst>
              <p:ext uri="{D42A27DB-BD31-4B8C-83A1-F6EECF244321}">
                <p14:modId xmlns:p14="http://schemas.microsoft.com/office/powerpoint/2010/main" val="1693508371"/>
              </p:ext>
            </p:extLst>
          </p:nvPr>
        </p:nvGraphicFramePr>
        <p:xfrm>
          <a:off x="1017269" y="3562350"/>
          <a:ext cx="7174258" cy="914340"/>
        </p:xfrm>
        <a:graphic>
          <a:graphicData uri="http://schemas.openxmlformats.org/drawingml/2006/table">
            <a:tbl>
              <a:tblPr>
                <a:noFill/>
              </a:tblPr>
              <a:tblGrid>
                <a:gridCol w="1024894">
                  <a:extLst>
                    <a:ext uri="{9D8B030D-6E8A-4147-A177-3AD203B41FA5}">
                      <a16:colId xmlns:a16="http://schemas.microsoft.com/office/drawing/2014/main" val="20000"/>
                    </a:ext>
                  </a:extLst>
                </a:gridCol>
                <a:gridCol w="1024894">
                  <a:extLst>
                    <a:ext uri="{9D8B030D-6E8A-4147-A177-3AD203B41FA5}">
                      <a16:colId xmlns:a16="http://schemas.microsoft.com/office/drawing/2014/main" val="20001"/>
                    </a:ext>
                  </a:extLst>
                </a:gridCol>
                <a:gridCol w="1024894">
                  <a:extLst>
                    <a:ext uri="{9D8B030D-6E8A-4147-A177-3AD203B41FA5}">
                      <a16:colId xmlns:a16="http://schemas.microsoft.com/office/drawing/2014/main" val="20002"/>
                    </a:ext>
                  </a:extLst>
                </a:gridCol>
                <a:gridCol w="1024894">
                  <a:extLst>
                    <a:ext uri="{9D8B030D-6E8A-4147-A177-3AD203B41FA5}">
                      <a16:colId xmlns:a16="http://schemas.microsoft.com/office/drawing/2014/main" val="20003"/>
                    </a:ext>
                  </a:extLst>
                </a:gridCol>
                <a:gridCol w="1024894">
                  <a:extLst>
                    <a:ext uri="{9D8B030D-6E8A-4147-A177-3AD203B41FA5}">
                      <a16:colId xmlns:a16="http://schemas.microsoft.com/office/drawing/2014/main" val="20004"/>
                    </a:ext>
                  </a:extLst>
                </a:gridCol>
                <a:gridCol w="1024894">
                  <a:extLst>
                    <a:ext uri="{9D8B030D-6E8A-4147-A177-3AD203B41FA5}">
                      <a16:colId xmlns:a16="http://schemas.microsoft.com/office/drawing/2014/main" val="20005"/>
                    </a:ext>
                  </a:extLst>
                </a:gridCol>
                <a:gridCol w="1024894">
                  <a:extLst>
                    <a:ext uri="{9D8B030D-6E8A-4147-A177-3AD203B41FA5}">
                      <a16:colId xmlns:a16="http://schemas.microsoft.com/office/drawing/2014/main" val="20006"/>
                    </a:ext>
                  </a:extLst>
                </a:gridCol>
              </a:tblGrid>
              <a:tr h="394305">
                <a:tc>
                  <a:txBody>
                    <a:bodyPr/>
                    <a:lstStyle/>
                    <a:p>
                      <a:pPr marL="0" lvl="0" indent="0">
                        <a:spcBef>
                          <a:spcPts val="0"/>
                        </a:spcBef>
                        <a:buNone/>
                      </a:pPr>
                      <a:r>
                        <a:rPr lang="en"/>
                        <a:t>Angle</a:t>
                      </a:r>
                    </a:p>
                  </a:txBody>
                  <a:tcPr marL="91425" marR="91425" marT="91425" marB="91425"/>
                </a:tc>
                <a:tc>
                  <a:txBody>
                    <a:bodyPr/>
                    <a:lstStyle/>
                    <a:p>
                      <a:pPr marL="0" lvl="0" indent="0">
                        <a:spcBef>
                          <a:spcPts val="0"/>
                        </a:spcBef>
                        <a:buNone/>
                      </a:pPr>
                      <a:r>
                        <a:rPr lang="en" dirty="0"/>
                        <a:t>&gt;=15</a:t>
                      </a:r>
                    </a:p>
                  </a:txBody>
                  <a:tcPr marL="91425" marR="91425" marT="91425" marB="91425"/>
                </a:tc>
                <a:tc>
                  <a:txBody>
                    <a:bodyPr/>
                    <a:lstStyle/>
                    <a:p>
                      <a:pPr marL="0" lvl="0" indent="0">
                        <a:spcBef>
                          <a:spcPts val="0"/>
                        </a:spcBef>
                        <a:buNone/>
                      </a:pPr>
                      <a:r>
                        <a:rPr lang="en"/>
                        <a:t>6-10</a:t>
                      </a:r>
                    </a:p>
                  </a:txBody>
                  <a:tcPr marL="91425" marR="91425" marT="91425" marB="91425"/>
                </a:tc>
                <a:tc>
                  <a:txBody>
                    <a:bodyPr/>
                    <a:lstStyle/>
                    <a:p>
                      <a:pPr marL="0" lvl="0" indent="0">
                        <a:spcBef>
                          <a:spcPts val="0"/>
                        </a:spcBef>
                        <a:buNone/>
                      </a:pPr>
                      <a:r>
                        <a:rPr lang="en"/>
                        <a:t>0-5</a:t>
                      </a:r>
                    </a:p>
                  </a:txBody>
                  <a:tcPr marL="91425" marR="91425" marT="91425" marB="91425"/>
                </a:tc>
                <a:tc>
                  <a:txBody>
                    <a:bodyPr/>
                    <a:lstStyle/>
                    <a:p>
                      <a:pPr marL="0" lvl="0" indent="0">
                        <a:spcBef>
                          <a:spcPts val="0"/>
                        </a:spcBef>
                        <a:buNone/>
                      </a:pPr>
                      <a:r>
                        <a:rPr lang="en"/>
                        <a:t>0-(-5)</a:t>
                      </a:r>
                    </a:p>
                  </a:txBody>
                  <a:tcPr marL="91425" marR="91425" marT="91425" marB="91425"/>
                </a:tc>
                <a:tc>
                  <a:txBody>
                    <a:bodyPr/>
                    <a:lstStyle/>
                    <a:p>
                      <a:pPr marL="0" lvl="0" indent="0">
                        <a:spcBef>
                          <a:spcPts val="0"/>
                        </a:spcBef>
                        <a:buNone/>
                      </a:pPr>
                      <a:r>
                        <a:rPr lang="en"/>
                        <a:t>-6-(-10)</a:t>
                      </a:r>
                    </a:p>
                  </a:txBody>
                  <a:tcPr marL="91425" marR="91425" marT="91425" marB="91425"/>
                </a:tc>
                <a:tc>
                  <a:txBody>
                    <a:bodyPr/>
                    <a:lstStyle/>
                    <a:p>
                      <a:pPr marL="0" lvl="0" indent="0">
                        <a:spcBef>
                          <a:spcPts val="0"/>
                        </a:spcBef>
                        <a:buNone/>
                      </a:pPr>
                      <a:r>
                        <a:rPr lang="en" dirty="0"/>
                        <a:t>-15=&lt;</a:t>
                      </a:r>
                    </a:p>
                  </a:txBody>
                  <a:tcPr marL="91425" marR="91425" marT="91425" marB="91425"/>
                </a:tc>
                <a:extLst>
                  <a:ext uri="{0D108BD9-81ED-4DB2-BD59-A6C34878D82A}">
                    <a16:rowId xmlns:a16="http://schemas.microsoft.com/office/drawing/2014/main" val="10000"/>
                  </a:ext>
                </a:extLst>
              </a:tr>
              <a:tr h="394305">
                <a:tc>
                  <a:txBody>
                    <a:bodyPr/>
                    <a:lstStyle/>
                    <a:p>
                      <a:pPr marL="0" lvl="0" indent="0">
                        <a:spcBef>
                          <a:spcPts val="0"/>
                        </a:spcBef>
                        <a:buNone/>
                      </a:pPr>
                      <a:r>
                        <a:rPr lang="en"/>
                        <a:t>Action</a:t>
                      </a:r>
                    </a:p>
                  </a:txBody>
                  <a:tcPr marL="91425" marR="91425" marT="91425" marB="91425"/>
                </a:tc>
                <a:tc>
                  <a:txBody>
                    <a:bodyPr/>
                    <a:lstStyle/>
                    <a:p>
                      <a:pPr marL="0" lvl="0" indent="0">
                        <a:spcBef>
                          <a:spcPts val="0"/>
                        </a:spcBef>
                        <a:buNone/>
                      </a:pPr>
                      <a:r>
                        <a:rPr lang="en"/>
                        <a:t>0</a:t>
                      </a:r>
                    </a:p>
                  </a:txBody>
                  <a:tcPr marL="91425" marR="91425" marT="91425" marB="91425"/>
                </a:tc>
                <a:tc>
                  <a:txBody>
                    <a:bodyPr/>
                    <a:lstStyle/>
                    <a:p>
                      <a:pPr marL="0" lvl="0" indent="0">
                        <a:spcBef>
                          <a:spcPts val="0"/>
                        </a:spcBef>
                        <a:buNone/>
                      </a:pPr>
                      <a:r>
                        <a:rPr lang="en"/>
                        <a:t>-1</a:t>
                      </a:r>
                    </a:p>
                  </a:txBody>
                  <a:tcPr marL="91425" marR="91425" marT="91425" marB="91425"/>
                </a:tc>
                <a:tc>
                  <a:txBody>
                    <a:bodyPr/>
                    <a:lstStyle/>
                    <a:p>
                      <a:pPr marL="0" lvl="0" indent="0">
                        <a:spcBef>
                          <a:spcPts val="0"/>
                        </a:spcBef>
                        <a:buNone/>
                      </a:pPr>
                      <a:r>
                        <a:rPr lang="en"/>
                        <a:t>-1</a:t>
                      </a:r>
                    </a:p>
                  </a:txBody>
                  <a:tcPr marL="91425" marR="91425" marT="91425" marB="91425"/>
                </a:tc>
                <a:tc>
                  <a:txBody>
                    <a:bodyPr/>
                    <a:lstStyle/>
                    <a:p>
                      <a:pPr marL="0" lvl="0" indent="0">
                        <a:spcBef>
                          <a:spcPts val="0"/>
                        </a:spcBef>
                        <a:buNone/>
                      </a:pPr>
                      <a:r>
                        <a:rPr lang="en"/>
                        <a:t>+1</a:t>
                      </a:r>
                    </a:p>
                  </a:txBody>
                  <a:tcPr marL="91425" marR="91425" marT="91425" marB="91425"/>
                </a:tc>
                <a:tc>
                  <a:txBody>
                    <a:bodyPr/>
                    <a:lstStyle/>
                    <a:p>
                      <a:pPr marL="0" lvl="0" indent="0">
                        <a:spcBef>
                          <a:spcPts val="0"/>
                        </a:spcBef>
                        <a:buNone/>
                      </a:pPr>
                      <a:r>
                        <a:rPr lang="en"/>
                        <a:t>+1</a:t>
                      </a:r>
                    </a:p>
                  </a:txBody>
                  <a:tcPr marL="91425" marR="91425" marT="91425" marB="91425"/>
                </a:tc>
                <a:tc>
                  <a:txBody>
                    <a:bodyPr/>
                    <a:lstStyle/>
                    <a:p>
                      <a:pPr marL="0" lvl="0" indent="0">
                        <a:spcBef>
                          <a:spcPts val="0"/>
                        </a:spcBef>
                        <a:buNone/>
                      </a:pPr>
                      <a:r>
                        <a:rPr lang="en" dirty="0"/>
                        <a:t>0</a:t>
                      </a: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5540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1A43EF1-6DA7-4B81-BE49-FB0D665E1ADF}"/>
              </a:ext>
            </a:extLst>
          </p:cNvPr>
          <p:cNvSpPr txBox="1">
            <a:spLocks/>
          </p:cNvSpPr>
          <p:nvPr/>
        </p:nvSpPr>
        <p:spPr>
          <a:xfrm>
            <a:off x="1042559" y="2297576"/>
            <a:ext cx="6944810" cy="2071868"/>
          </a:xfrm>
          <a:prstGeom prst="rect">
            <a:avLst/>
          </a:prstGeom>
        </p:spPr>
        <p:txBody>
          <a:bodyPr vert="horz" lIns="91440" tIns="45720" rIns="91440" bIns="45720" rtlCol="0">
            <a:normAutofit/>
          </a:bodyPr>
          <a:lstStyle>
            <a:lvl1pPr marL="0" indent="-228600" algn="l" defTabSz="457200" rtl="0" eaLnBrk="1" latinLnBrk="0" hangingPunct="1">
              <a:spcBef>
                <a:spcPct val="20000"/>
              </a:spcBef>
              <a:buClr>
                <a:srgbClr val="FF0000"/>
              </a:buClr>
              <a:buFont typeface="Wingdings" charset="2"/>
              <a:buChar char="§"/>
              <a:defRPr sz="2700" kern="1200" baseline="0">
                <a:solidFill>
                  <a:schemeClr val="tx1"/>
                </a:solidFill>
                <a:latin typeface="Gotham-Medium"/>
                <a:ea typeface="+mn-ea"/>
                <a:cs typeface="+mn-cs"/>
              </a:defRPr>
            </a:lvl1pPr>
            <a:lvl2pPr marL="466344" indent="-164592" algn="l" defTabSz="457200" rtl="0" eaLnBrk="1" latinLnBrk="0" hangingPunct="1">
              <a:spcBef>
                <a:spcPts val="1248"/>
              </a:spcBef>
              <a:buClr>
                <a:srgbClr val="FF0000"/>
              </a:buClr>
              <a:buFont typeface="Wingdings" charset="2"/>
              <a:buChar char="§"/>
              <a:defRPr sz="1800" kern="1200" cap="all" baseline="0">
                <a:solidFill>
                  <a:schemeClr val="tx1"/>
                </a:solidFill>
                <a:latin typeface="Gotham-Medium"/>
                <a:ea typeface="+mn-ea"/>
                <a:cs typeface="+mn-cs"/>
              </a:defRPr>
            </a:lvl2pPr>
            <a:lvl3pPr marL="0" indent="-192024" algn="l" defTabSz="457200" rtl="0" eaLnBrk="1" latinLnBrk="0" hangingPunct="1">
              <a:spcBef>
                <a:spcPts val="1032"/>
              </a:spcBef>
              <a:buClr>
                <a:srgbClr val="FF0000"/>
              </a:buClr>
              <a:buSzPct val="100000"/>
              <a:buFont typeface="Wingdings" charset="2"/>
              <a:buChar char="§"/>
              <a:defRPr sz="2700" kern="1200" cap="none" baseline="0">
                <a:solidFill>
                  <a:schemeClr val="tx1"/>
                </a:solidFill>
                <a:latin typeface="Gotham-Medium"/>
                <a:ea typeface="+mn-ea"/>
                <a:cs typeface="+mn-cs"/>
              </a:defRPr>
            </a:lvl3pPr>
            <a:lvl4pPr marL="752094" indent="-137160" algn="l" defTabSz="457200" rtl="0" eaLnBrk="1" latinLnBrk="0" hangingPunct="1">
              <a:spcBef>
                <a:spcPts val="984"/>
              </a:spcBef>
              <a:buClr>
                <a:srgbClr val="FF0000"/>
              </a:buClr>
              <a:buSzPct val="100000"/>
              <a:buFont typeface="Wingdings" charset="2"/>
              <a:buChar char="§"/>
              <a:defRPr sz="1600" b="0" i="0" kern="1200" cap="all" baseline="0">
                <a:solidFill>
                  <a:schemeClr val="tx1"/>
                </a:solidFill>
                <a:latin typeface="Gotham-MediumItalic"/>
                <a:ea typeface="+mn-ea"/>
                <a:cs typeface="+mn-cs"/>
              </a:defRPr>
            </a:lvl4pPr>
            <a:lvl5pPr marL="1197864" marR="0" indent="-137160" algn="l" defTabSz="457200" rtl="0" eaLnBrk="1" fontAlgn="auto" latinLnBrk="0" hangingPunct="1">
              <a:lnSpc>
                <a:spcPct val="100000"/>
              </a:lnSpc>
              <a:spcBef>
                <a:spcPts val="984"/>
              </a:spcBef>
              <a:spcAft>
                <a:spcPts val="0"/>
              </a:spcAft>
              <a:buClr>
                <a:srgbClr val="FF0000"/>
              </a:buClr>
              <a:buSzPct val="100000"/>
              <a:buFont typeface="Wingdings" charset="2"/>
              <a:buChar char="§"/>
              <a:tabLst/>
              <a:defRPr sz="1200" b="1" i="0" kern="1200" cap="all" baseline="0">
                <a:solidFill>
                  <a:schemeClr val="tx1"/>
                </a:solidFill>
                <a:latin typeface="Gotham"/>
                <a:ea typeface="+mn-ea"/>
                <a:cs typeface="+mn-cs"/>
              </a:defRPr>
            </a:lvl5pPr>
            <a:lvl6pPr marL="1600200" indent="-91440" algn="l" defTabSz="457200" rtl="0" eaLnBrk="1" latinLnBrk="0" hangingPunct="1">
              <a:spcBef>
                <a:spcPts val="888"/>
              </a:spcBef>
              <a:buClr>
                <a:srgbClr val="FF0000"/>
              </a:buClr>
              <a:buSzPct val="100000"/>
              <a:buFont typeface="Wingdings" charset="2"/>
              <a:buChar char="§"/>
              <a:defRPr sz="1000" b="1" i="1" kern="1200" cap="all" baseline="0">
                <a:solidFill>
                  <a:schemeClr val="tx1"/>
                </a:solidFill>
                <a:latin typeface="Gotham"/>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Change in state space.</a:t>
            </a:r>
          </a:p>
          <a:p>
            <a:r>
              <a:rPr lang="en-US" dirty="0"/>
              <a:t>Displacement and velocity are ignored.</a:t>
            </a:r>
          </a:p>
          <a:p>
            <a:r>
              <a:rPr lang="en-US" dirty="0"/>
              <a:t>New state space distribution: (1,1,6,3)</a:t>
            </a:r>
          </a:p>
        </p:txBody>
      </p:sp>
      <p:sp>
        <p:nvSpPr>
          <p:cNvPr id="5" name="Title 2">
            <a:extLst>
              <a:ext uri="{FF2B5EF4-FFF2-40B4-BE49-F238E27FC236}">
                <a16:creationId xmlns:a16="http://schemas.microsoft.com/office/drawing/2014/main" id="{3E9C6612-ADCC-4C2E-964B-5FCD78AB88FC}"/>
              </a:ext>
            </a:extLst>
          </p:cNvPr>
          <p:cNvSpPr>
            <a:spLocks noGrp="1"/>
          </p:cNvSpPr>
          <p:nvPr>
            <p:ph type="title"/>
          </p:nvPr>
        </p:nvSpPr>
        <p:spPr/>
        <p:txBody>
          <a:bodyPr/>
          <a:lstStyle/>
          <a:p>
            <a:pPr algn="ctr"/>
            <a:r>
              <a:rPr lang="en-US" dirty="0"/>
              <a:t>Optimization Carried Out</a:t>
            </a:r>
          </a:p>
        </p:txBody>
      </p:sp>
    </p:spTree>
    <p:extLst>
      <p:ext uri="{BB962C8B-B14F-4D97-AF65-F5344CB8AC3E}">
        <p14:creationId xmlns:p14="http://schemas.microsoft.com/office/powerpoint/2010/main" val="356150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7E18036-0370-4C37-8BE2-2B21DDD98D84}"/>
              </a:ext>
            </a:extLst>
          </p:cNvPr>
          <p:cNvGraphicFramePr>
            <a:graphicFrameLocks noGrp="1"/>
          </p:cNvGraphicFramePr>
          <p:nvPr>
            <p:ph idx="1"/>
            <p:extLst>
              <p:ext uri="{D42A27DB-BD31-4B8C-83A1-F6EECF244321}">
                <p14:modId xmlns:p14="http://schemas.microsoft.com/office/powerpoint/2010/main" val="3645376477"/>
              </p:ext>
            </p:extLst>
          </p:nvPr>
        </p:nvGraphicFramePr>
        <p:xfrm>
          <a:off x="775504" y="1608880"/>
          <a:ext cx="7059126" cy="2316492"/>
        </p:xfrm>
        <a:graphic>
          <a:graphicData uri="http://schemas.openxmlformats.org/drawingml/2006/table">
            <a:tbl>
              <a:tblPr firstRow="1" firstCol="1" bandRow="1">
                <a:tableStyleId>{5C22544A-7EE6-4342-B048-85BDC9FD1C3A}</a:tableStyleId>
              </a:tblPr>
              <a:tblGrid>
                <a:gridCol w="2352817">
                  <a:extLst>
                    <a:ext uri="{9D8B030D-6E8A-4147-A177-3AD203B41FA5}">
                      <a16:colId xmlns:a16="http://schemas.microsoft.com/office/drawing/2014/main" val="3985325098"/>
                    </a:ext>
                  </a:extLst>
                </a:gridCol>
                <a:gridCol w="2352817">
                  <a:extLst>
                    <a:ext uri="{9D8B030D-6E8A-4147-A177-3AD203B41FA5}">
                      <a16:colId xmlns:a16="http://schemas.microsoft.com/office/drawing/2014/main" val="1859929579"/>
                    </a:ext>
                  </a:extLst>
                </a:gridCol>
                <a:gridCol w="2353492">
                  <a:extLst>
                    <a:ext uri="{9D8B030D-6E8A-4147-A177-3AD203B41FA5}">
                      <a16:colId xmlns:a16="http://schemas.microsoft.com/office/drawing/2014/main" val="701985473"/>
                    </a:ext>
                  </a:extLst>
                </a:gridCol>
              </a:tblGrid>
              <a:tr h="386082">
                <a:tc>
                  <a:txBody>
                    <a:bodyPr/>
                    <a:lstStyle/>
                    <a:p>
                      <a:pPr marL="0" marR="0">
                        <a:lnSpc>
                          <a:spcPct val="115000"/>
                        </a:lnSpc>
                        <a:spcBef>
                          <a:spcPts val="0"/>
                        </a:spcBef>
                        <a:spcAft>
                          <a:spcPts val="0"/>
                        </a:spcAft>
                      </a:pPr>
                      <a:r>
                        <a:rPr lang="en-US" sz="1800">
                          <a:solidFill>
                            <a:schemeClr val="tx1"/>
                          </a:solidFill>
                          <a:effectLst/>
                        </a:rPr>
                        <a:t>Episodes to converge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chemeClr val="tx1"/>
                          </a:solidFill>
                          <a:effectLst/>
                        </a:rPr>
                        <a:t>Best Q</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chemeClr val="tx1"/>
                          </a:solidFill>
                          <a:effectLst/>
                        </a:rPr>
                        <a:t>Learning Rate</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1364098"/>
                  </a:ext>
                </a:extLst>
              </a:tr>
              <a:tr h="386082">
                <a:tc>
                  <a:txBody>
                    <a:bodyPr/>
                    <a:lstStyle/>
                    <a:p>
                      <a:pPr marL="0" marR="0">
                        <a:lnSpc>
                          <a:spcPct val="115000"/>
                        </a:lnSpc>
                        <a:spcBef>
                          <a:spcPts val="0"/>
                        </a:spcBef>
                        <a:spcAft>
                          <a:spcPts val="0"/>
                        </a:spcAft>
                      </a:pPr>
                      <a:r>
                        <a:rPr lang="en-US" sz="1800">
                          <a:solidFill>
                            <a:schemeClr val="tx1"/>
                          </a:solidFill>
                          <a:effectLst/>
                        </a:rPr>
                        <a:t>305</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chemeClr val="tx1"/>
                          </a:solidFill>
                          <a:effectLst/>
                        </a:rPr>
                        <a:t>99.368716</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chemeClr val="tx1"/>
                          </a:solidFill>
                          <a:effectLst/>
                        </a:rPr>
                        <a:t>0.5</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1232403"/>
                  </a:ext>
                </a:extLst>
              </a:tr>
              <a:tr h="386082">
                <a:tc>
                  <a:txBody>
                    <a:bodyPr/>
                    <a:lstStyle/>
                    <a:p>
                      <a:pPr marL="0" marR="0">
                        <a:lnSpc>
                          <a:spcPct val="115000"/>
                        </a:lnSpc>
                        <a:spcBef>
                          <a:spcPts val="0"/>
                        </a:spcBef>
                        <a:spcAft>
                          <a:spcPts val="0"/>
                        </a:spcAft>
                      </a:pPr>
                      <a:r>
                        <a:rPr lang="en-US" sz="1800">
                          <a:solidFill>
                            <a:schemeClr val="tx1"/>
                          </a:solidFill>
                          <a:effectLst/>
                        </a:rPr>
                        <a:t>259</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chemeClr val="tx1"/>
                          </a:solidFill>
                          <a:effectLst/>
                        </a:rPr>
                        <a:t>99.487325</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chemeClr val="tx1"/>
                          </a:solidFill>
                          <a:effectLst/>
                        </a:rPr>
                        <a:t>0.3</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1847217"/>
                  </a:ext>
                </a:extLst>
              </a:tr>
              <a:tr h="386082">
                <a:tc>
                  <a:txBody>
                    <a:bodyPr/>
                    <a:lstStyle/>
                    <a:p>
                      <a:pPr marL="0" marR="0">
                        <a:lnSpc>
                          <a:spcPct val="115000"/>
                        </a:lnSpc>
                        <a:spcBef>
                          <a:spcPts val="0"/>
                        </a:spcBef>
                        <a:spcAft>
                          <a:spcPts val="0"/>
                        </a:spcAft>
                      </a:pPr>
                      <a:r>
                        <a:rPr lang="en-US" sz="1800" dirty="0">
                          <a:solidFill>
                            <a:srgbClr val="00B050"/>
                          </a:solidFill>
                          <a:effectLst/>
                        </a:rPr>
                        <a:t>234</a:t>
                      </a:r>
                      <a:endPar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rgbClr val="00B050"/>
                          </a:solidFill>
                          <a:effectLst/>
                        </a:rPr>
                        <a:t>99.529058</a:t>
                      </a:r>
                      <a:endParaRPr lang="en-US" sz="180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solidFill>
                            <a:srgbClr val="00B050"/>
                          </a:solidFill>
                          <a:effectLst/>
                        </a:rPr>
                        <a:t>0.1</a:t>
                      </a:r>
                      <a:endPar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1647241"/>
                  </a:ext>
                </a:extLst>
              </a:tr>
              <a:tr h="386082">
                <a:tc>
                  <a:txBody>
                    <a:bodyPr/>
                    <a:lstStyle/>
                    <a:p>
                      <a:pPr marL="0" marR="0">
                        <a:lnSpc>
                          <a:spcPct val="115000"/>
                        </a:lnSpc>
                        <a:spcBef>
                          <a:spcPts val="0"/>
                        </a:spcBef>
                        <a:spcAft>
                          <a:spcPts val="0"/>
                        </a:spcAft>
                      </a:pPr>
                      <a:r>
                        <a:rPr lang="en-US" sz="1800">
                          <a:solidFill>
                            <a:schemeClr val="tx1"/>
                          </a:solidFill>
                          <a:effectLst/>
                        </a:rPr>
                        <a:t>267</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chemeClr val="tx1"/>
                          </a:solidFill>
                          <a:effectLst/>
                        </a:rPr>
                        <a:t>97.024772</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a:solidFill>
                            <a:schemeClr val="tx1"/>
                          </a:solidFill>
                          <a:effectLst/>
                        </a:rPr>
                        <a:t>0.01</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8850828"/>
                  </a:ext>
                </a:extLst>
              </a:tr>
              <a:tr h="386082">
                <a:tc>
                  <a:txBody>
                    <a:bodyPr/>
                    <a:lstStyle/>
                    <a:p>
                      <a:pPr marL="0" marR="0">
                        <a:lnSpc>
                          <a:spcPct val="115000"/>
                        </a:lnSpc>
                        <a:spcBef>
                          <a:spcPts val="0"/>
                        </a:spcBef>
                        <a:spcAft>
                          <a:spcPts val="0"/>
                        </a:spcAft>
                      </a:pPr>
                      <a:r>
                        <a:rPr lang="en-US" sz="1800" dirty="0">
                          <a:solidFill>
                            <a:schemeClr val="tx1"/>
                          </a:solidFill>
                          <a:effectLst/>
                        </a:rPr>
                        <a:t>287</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solidFill>
                            <a:schemeClr val="tx1"/>
                          </a:solidFill>
                          <a:effectLst/>
                        </a:rPr>
                        <a:t>97.528066</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solidFill>
                            <a:schemeClr val="tx1"/>
                          </a:solidFill>
                          <a:effectLst/>
                        </a:rPr>
                        <a:t>0.001</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8764575"/>
                  </a:ext>
                </a:extLst>
              </a:tr>
            </a:tbl>
          </a:graphicData>
        </a:graphic>
      </p:graphicFrame>
      <p:sp>
        <p:nvSpPr>
          <p:cNvPr id="3" name="Title 2">
            <a:extLst>
              <a:ext uri="{FF2B5EF4-FFF2-40B4-BE49-F238E27FC236}">
                <a16:creationId xmlns:a16="http://schemas.microsoft.com/office/drawing/2014/main" id="{7AC60BCA-B324-47C1-AFEB-A6EECC2C5797}"/>
              </a:ext>
            </a:extLst>
          </p:cNvPr>
          <p:cNvSpPr>
            <a:spLocks noGrp="1"/>
          </p:cNvSpPr>
          <p:nvPr>
            <p:ph type="title"/>
          </p:nvPr>
        </p:nvSpPr>
        <p:spPr/>
        <p:txBody>
          <a:bodyPr/>
          <a:lstStyle/>
          <a:p>
            <a:pPr algn="ctr"/>
            <a:r>
              <a:rPr lang="en-US" dirty="0"/>
              <a:t>Optimization Carried Out</a:t>
            </a:r>
          </a:p>
        </p:txBody>
      </p:sp>
      <p:sp>
        <p:nvSpPr>
          <p:cNvPr id="5" name="Content Placeholder 1">
            <a:extLst>
              <a:ext uri="{FF2B5EF4-FFF2-40B4-BE49-F238E27FC236}">
                <a16:creationId xmlns:a16="http://schemas.microsoft.com/office/drawing/2014/main" id="{30904D4E-736E-47B9-8C39-01FE2F4E2F68}"/>
              </a:ext>
            </a:extLst>
          </p:cNvPr>
          <p:cNvSpPr txBox="1">
            <a:spLocks/>
          </p:cNvSpPr>
          <p:nvPr/>
        </p:nvSpPr>
        <p:spPr>
          <a:xfrm>
            <a:off x="335666" y="4490977"/>
            <a:ext cx="8237061" cy="1635186"/>
          </a:xfrm>
          <a:prstGeom prst="rect">
            <a:avLst/>
          </a:prstGeom>
        </p:spPr>
        <p:txBody>
          <a:bodyPr vert="horz" lIns="91440" tIns="45720" rIns="91440" bIns="45720" rtlCol="0">
            <a:normAutofit/>
          </a:bodyPr>
          <a:lstStyle>
            <a:lvl1pPr marL="0" indent="-228600" algn="l" defTabSz="457200" rtl="0" eaLnBrk="1" latinLnBrk="0" hangingPunct="1">
              <a:spcBef>
                <a:spcPct val="20000"/>
              </a:spcBef>
              <a:buClr>
                <a:srgbClr val="FF0000"/>
              </a:buClr>
              <a:buFont typeface="Wingdings" charset="2"/>
              <a:buChar char="§"/>
              <a:defRPr sz="2700" kern="1200" baseline="0">
                <a:solidFill>
                  <a:schemeClr val="tx1"/>
                </a:solidFill>
                <a:latin typeface="Gotham-Medium"/>
                <a:ea typeface="+mn-ea"/>
                <a:cs typeface="+mn-cs"/>
              </a:defRPr>
            </a:lvl1pPr>
            <a:lvl2pPr marL="466344" indent="-164592" algn="l" defTabSz="457200" rtl="0" eaLnBrk="1" latinLnBrk="0" hangingPunct="1">
              <a:spcBef>
                <a:spcPts val="1248"/>
              </a:spcBef>
              <a:buClr>
                <a:srgbClr val="FF0000"/>
              </a:buClr>
              <a:buFont typeface="Wingdings" charset="2"/>
              <a:buChar char="§"/>
              <a:defRPr sz="1800" kern="1200" cap="all" baseline="0">
                <a:solidFill>
                  <a:schemeClr val="tx1"/>
                </a:solidFill>
                <a:latin typeface="Gotham-Medium"/>
                <a:ea typeface="+mn-ea"/>
                <a:cs typeface="+mn-cs"/>
              </a:defRPr>
            </a:lvl2pPr>
            <a:lvl3pPr marL="0" indent="-192024" algn="l" defTabSz="457200" rtl="0" eaLnBrk="1" latinLnBrk="0" hangingPunct="1">
              <a:spcBef>
                <a:spcPts val="1032"/>
              </a:spcBef>
              <a:buClr>
                <a:srgbClr val="FF0000"/>
              </a:buClr>
              <a:buSzPct val="100000"/>
              <a:buFont typeface="Wingdings" charset="2"/>
              <a:buChar char="§"/>
              <a:defRPr sz="2700" kern="1200" cap="none" baseline="0">
                <a:solidFill>
                  <a:schemeClr val="tx1"/>
                </a:solidFill>
                <a:latin typeface="Gotham-Medium"/>
                <a:ea typeface="+mn-ea"/>
                <a:cs typeface="+mn-cs"/>
              </a:defRPr>
            </a:lvl3pPr>
            <a:lvl4pPr marL="752094" indent="-137160" algn="l" defTabSz="457200" rtl="0" eaLnBrk="1" latinLnBrk="0" hangingPunct="1">
              <a:spcBef>
                <a:spcPts val="984"/>
              </a:spcBef>
              <a:buClr>
                <a:srgbClr val="FF0000"/>
              </a:buClr>
              <a:buSzPct val="100000"/>
              <a:buFont typeface="Wingdings" charset="2"/>
              <a:buChar char="§"/>
              <a:defRPr sz="1600" b="0" i="0" kern="1200" cap="all" baseline="0">
                <a:solidFill>
                  <a:schemeClr val="tx1"/>
                </a:solidFill>
                <a:latin typeface="Gotham-MediumItalic"/>
                <a:ea typeface="+mn-ea"/>
                <a:cs typeface="+mn-cs"/>
              </a:defRPr>
            </a:lvl4pPr>
            <a:lvl5pPr marL="1197864" marR="0" indent="-137160" algn="l" defTabSz="457200" rtl="0" eaLnBrk="1" fontAlgn="auto" latinLnBrk="0" hangingPunct="1">
              <a:lnSpc>
                <a:spcPct val="100000"/>
              </a:lnSpc>
              <a:spcBef>
                <a:spcPts val="984"/>
              </a:spcBef>
              <a:spcAft>
                <a:spcPts val="0"/>
              </a:spcAft>
              <a:buClr>
                <a:srgbClr val="FF0000"/>
              </a:buClr>
              <a:buSzPct val="100000"/>
              <a:buFont typeface="Wingdings" charset="2"/>
              <a:buChar char="§"/>
              <a:tabLst/>
              <a:defRPr sz="1200" b="1" i="0" kern="1200" cap="all" baseline="0">
                <a:solidFill>
                  <a:schemeClr val="tx1"/>
                </a:solidFill>
                <a:latin typeface="Gotham"/>
                <a:ea typeface="+mn-ea"/>
                <a:cs typeface="+mn-cs"/>
              </a:defRPr>
            </a:lvl5pPr>
            <a:lvl6pPr marL="1600200" indent="-91440" algn="l" defTabSz="457200" rtl="0" eaLnBrk="1" latinLnBrk="0" hangingPunct="1">
              <a:spcBef>
                <a:spcPts val="888"/>
              </a:spcBef>
              <a:buClr>
                <a:srgbClr val="FF0000"/>
              </a:buClr>
              <a:buSzPct val="100000"/>
              <a:buFont typeface="Wingdings" charset="2"/>
              <a:buChar char="§"/>
              <a:defRPr sz="1000" b="1" i="1" kern="1200" cap="all" baseline="0">
                <a:solidFill>
                  <a:schemeClr val="tx1"/>
                </a:solidFill>
                <a:latin typeface="Gotham"/>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Very high learning rate increases the variance.</a:t>
            </a:r>
          </a:p>
          <a:p>
            <a:r>
              <a:rPr lang="en-US"/>
              <a:t>Very low learning rate may not allow the function to learn.</a:t>
            </a:r>
            <a:endParaRPr lang="en-US" dirty="0"/>
          </a:p>
        </p:txBody>
      </p:sp>
    </p:spTree>
    <p:extLst>
      <p:ext uri="{BB962C8B-B14F-4D97-AF65-F5344CB8AC3E}">
        <p14:creationId xmlns:p14="http://schemas.microsoft.com/office/powerpoint/2010/main" val="125769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D78A660-5A5F-4D85-A75F-CBFAFB9541B2}"/>
              </a:ext>
            </a:extLst>
          </p:cNvPr>
          <p:cNvGraphicFramePr>
            <a:graphicFrameLocks noGrp="1"/>
          </p:cNvGraphicFramePr>
          <p:nvPr>
            <p:extLst>
              <p:ext uri="{D42A27DB-BD31-4B8C-83A1-F6EECF244321}">
                <p14:modId xmlns:p14="http://schemas.microsoft.com/office/powerpoint/2010/main" val="1334078081"/>
              </p:ext>
            </p:extLst>
          </p:nvPr>
        </p:nvGraphicFramePr>
        <p:xfrm>
          <a:off x="441655" y="1421756"/>
          <a:ext cx="7656652" cy="2444188"/>
        </p:xfrm>
        <a:graphic>
          <a:graphicData uri="http://schemas.openxmlformats.org/drawingml/2006/table">
            <a:tbl>
              <a:tblPr firstRow="1" firstCol="1" bandRow="1">
                <a:tableStyleId>{5C22544A-7EE6-4342-B048-85BDC9FD1C3A}</a:tableStyleId>
              </a:tblPr>
              <a:tblGrid>
                <a:gridCol w="2551973">
                  <a:extLst>
                    <a:ext uri="{9D8B030D-6E8A-4147-A177-3AD203B41FA5}">
                      <a16:colId xmlns:a16="http://schemas.microsoft.com/office/drawing/2014/main" val="3532622953"/>
                    </a:ext>
                  </a:extLst>
                </a:gridCol>
                <a:gridCol w="2551973">
                  <a:extLst>
                    <a:ext uri="{9D8B030D-6E8A-4147-A177-3AD203B41FA5}">
                      <a16:colId xmlns:a16="http://schemas.microsoft.com/office/drawing/2014/main" val="1518512652"/>
                    </a:ext>
                  </a:extLst>
                </a:gridCol>
                <a:gridCol w="2552706">
                  <a:extLst>
                    <a:ext uri="{9D8B030D-6E8A-4147-A177-3AD203B41FA5}">
                      <a16:colId xmlns:a16="http://schemas.microsoft.com/office/drawing/2014/main" val="497355706"/>
                    </a:ext>
                  </a:extLst>
                </a:gridCol>
              </a:tblGrid>
              <a:tr h="611047">
                <a:tc>
                  <a:txBody>
                    <a:bodyPr/>
                    <a:lstStyle/>
                    <a:p>
                      <a:pPr marL="0" marR="0">
                        <a:lnSpc>
                          <a:spcPct val="115000"/>
                        </a:lnSpc>
                        <a:spcBef>
                          <a:spcPts val="0"/>
                        </a:spcBef>
                        <a:spcAft>
                          <a:spcPts val="0"/>
                        </a:spcAft>
                      </a:pPr>
                      <a:r>
                        <a:rPr lang="en-US" sz="1600" dirty="0">
                          <a:solidFill>
                            <a:schemeClr val="tx1"/>
                          </a:solidFill>
                          <a:effectLst/>
                        </a:rPr>
                        <a:t>Episodes</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solidFill>
                            <a:schemeClr val="tx1"/>
                          </a:solidFill>
                          <a:effectLst/>
                        </a:rPr>
                        <a:t>Best Q</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solidFill>
                            <a:schemeClr val="tx1"/>
                          </a:solidFill>
                          <a:effectLst/>
                        </a:rPr>
                        <a:t>Min Exploration Rate</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7692239"/>
                  </a:ext>
                </a:extLst>
              </a:tr>
              <a:tr h="611047">
                <a:tc>
                  <a:txBody>
                    <a:bodyPr/>
                    <a:lstStyle/>
                    <a:p>
                      <a:pPr marL="0" marR="0">
                        <a:lnSpc>
                          <a:spcPct val="115000"/>
                        </a:lnSpc>
                        <a:spcBef>
                          <a:spcPts val="0"/>
                        </a:spcBef>
                        <a:spcAft>
                          <a:spcPts val="0"/>
                        </a:spcAft>
                      </a:pPr>
                      <a:r>
                        <a:rPr lang="en-US" sz="1600">
                          <a:solidFill>
                            <a:schemeClr val="tx1"/>
                          </a:solidFill>
                          <a:effectLst/>
                        </a:rPr>
                        <a:t>366</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solidFill>
                            <a:schemeClr val="tx1"/>
                          </a:solidFill>
                          <a:effectLst/>
                        </a:rPr>
                        <a:t>99.930757</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solidFill>
                            <a:schemeClr val="tx1"/>
                          </a:solidFill>
                          <a:effectLst/>
                        </a:rPr>
                        <a:t>0.1</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5662243"/>
                  </a:ext>
                </a:extLst>
              </a:tr>
              <a:tr h="611047">
                <a:tc>
                  <a:txBody>
                    <a:bodyPr/>
                    <a:lstStyle/>
                    <a:p>
                      <a:pPr marL="0" marR="0">
                        <a:lnSpc>
                          <a:spcPct val="115000"/>
                        </a:lnSpc>
                        <a:spcBef>
                          <a:spcPts val="0"/>
                        </a:spcBef>
                        <a:spcAft>
                          <a:spcPts val="0"/>
                        </a:spcAft>
                        <a:tabLst>
                          <a:tab pos="1358900" algn="l"/>
                        </a:tabLst>
                      </a:pPr>
                      <a:r>
                        <a:rPr lang="en-US" sz="1600" dirty="0">
                          <a:solidFill>
                            <a:srgbClr val="00B050"/>
                          </a:solidFill>
                          <a:effectLst/>
                        </a:rPr>
                        <a:t>234	</a:t>
                      </a:r>
                      <a:endParaRPr lang="en-US"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solidFill>
                            <a:srgbClr val="00B050"/>
                          </a:solidFill>
                          <a:effectLst/>
                        </a:rPr>
                        <a:t>99.256767</a:t>
                      </a:r>
                      <a:endParaRPr lang="en-US"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solidFill>
                            <a:srgbClr val="00B050"/>
                          </a:solidFill>
                          <a:effectLst/>
                        </a:rPr>
                        <a:t>0.01</a:t>
                      </a:r>
                      <a:endParaRPr lang="en-US"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8770370"/>
                  </a:ext>
                </a:extLst>
              </a:tr>
              <a:tr h="611047">
                <a:tc>
                  <a:txBody>
                    <a:bodyPr/>
                    <a:lstStyle/>
                    <a:p>
                      <a:pPr marL="0" marR="0">
                        <a:lnSpc>
                          <a:spcPct val="115000"/>
                        </a:lnSpc>
                        <a:spcBef>
                          <a:spcPts val="0"/>
                        </a:spcBef>
                        <a:spcAft>
                          <a:spcPts val="0"/>
                        </a:spcAft>
                      </a:pPr>
                      <a:r>
                        <a:rPr lang="en-US" sz="1600">
                          <a:solidFill>
                            <a:schemeClr val="tx1"/>
                          </a:solidFill>
                          <a:effectLst/>
                        </a:rPr>
                        <a:t>289</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solidFill>
                            <a:schemeClr val="tx1"/>
                          </a:solidFill>
                          <a:effectLst/>
                        </a:rPr>
                        <a:t>99.675968</a:t>
                      </a:r>
                      <a:endParaRPr lang="en-US" sz="16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solidFill>
                            <a:schemeClr val="tx1"/>
                          </a:solidFill>
                          <a:effectLst/>
                        </a:rPr>
                        <a:t>0.001</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6734294"/>
                  </a:ext>
                </a:extLst>
              </a:tr>
            </a:tbl>
          </a:graphicData>
        </a:graphic>
      </p:graphicFrame>
      <p:sp>
        <p:nvSpPr>
          <p:cNvPr id="5" name="Title 2">
            <a:extLst>
              <a:ext uri="{FF2B5EF4-FFF2-40B4-BE49-F238E27FC236}">
                <a16:creationId xmlns:a16="http://schemas.microsoft.com/office/drawing/2014/main" id="{4470A1FB-2E03-43C9-A579-0A7E9E493F37}"/>
              </a:ext>
            </a:extLst>
          </p:cNvPr>
          <p:cNvSpPr>
            <a:spLocks noGrp="1"/>
          </p:cNvSpPr>
          <p:nvPr>
            <p:ph type="title"/>
          </p:nvPr>
        </p:nvSpPr>
        <p:spPr>
          <a:xfrm>
            <a:off x="464804" y="129968"/>
            <a:ext cx="7656652" cy="760056"/>
          </a:xfrm>
        </p:spPr>
        <p:txBody>
          <a:bodyPr>
            <a:normAutofit fontScale="90000"/>
          </a:bodyPr>
          <a:lstStyle/>
          <a:p>
            <a:pPr algn="ctr"/>
            <a:r>
              <a:rPr lang="en-US" dirty="0"/>
              <a:t>Optimization Carried Out</a:t>
            </a:r>
          </a:p>
        </p:txBody>
      </p:sp>
    </p:spTree>
    <p:extLst>
      <p:ext uri="{BB962C8B-B14F-4D97-AF65-F5344CB8AC3E}">
        <p14:creationId xmlns:p14="http://schemas.microsoft.com/office/powerpoint/2010/main" val="2667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14B55E-360E-4F2D-900B-242C29041DDE}"/>
              </a:ext>
            </a:extLst>
          </p:cNvPr>
          <p:cNvSpPr>
            <a:spLocks noGrp="1"/>
          </p:cNvSpPr>
          <p:nvPr>
            <p:ph idx="1"/>
          </p:nvPr>
        </p:nvSpPr>
        <p:spPr>
          <a:xfrm>
            <a:off x="104172" y="731836"/>
            <a:ext cx="8468554" cy="5394328"/>
          </a:xfrm>
        </p:spPr>
        <p:txBody>
          <a:bodyPr/>
          <a:lstStyle/>
          <a:p>
            <a:r>
              <a:rPr lang="en-US" sz="2400" dirty="0"/>
              <a:t>This is achieved by replacing the Q table by neural networks.</a:t>
            </a:r>
          </a:p>
          <a:p>
            <a:r>
              <a:rPr lang="en-US" sz="2400" dirty="0"/>
              <a:t>Used </a:t>
            </a:r>
            <a:r>
              <a:rPr lang="en-US" sz="2400" dirty="0" err="1"/>
              <a:t>Keras</a:t>
            </a:r>
            <a:r>
              <a:rPr lang="en-US" sz="2400" dirty="0"/>
              <a:t> to implement the </a:t>
            </a:r>
          </a:p>
          <a:p>
            <a:pPr indent="0">
              <a:buNone/>
            </a:pPr>
            <a:r>
              <a:rPr lang="en-US" sz="2400" dirty="0"/>
              <a:t>    DQN.</a:t>
            </a:r>
          </a:p>
          <a:p>
            <a:r>
              <a:rPr lang="en-US" sz="2400" dirty="0"/>
              <a:t>Model: Sequential</a:t>
            </a:r>
          </a:p>
          <a:p>
            <a:r>
              <a:rPr lang="en-US" sz="2400" dirty="0"/>
              <a:t>Input layer= 4 state spaces</a:t>
            </a:r>
          </a:p>
          <a:p>
            <a:r>
              <a:rPr lang="en-US" sz="2400" dirty="0"/>
              <a:t>Hidden layers= 2 layers of 24 nodes each(dense). Activation: </a:t>
            </a:r>
            <a:r>
              <a:rPr lang="en-US" sz="2400" dirty="0" err="1"/>
              <a:t>relu</a:t>
            </a:r>
            <a:endParaRPr lang="en-US" sz="2400" dirty="0"/>
          </a:p>
          <a:p>
            <a:r>
              <a:rPr lang="en-US" sz="2400" dirty="0"/>
              <a:t>Output layer = 2 as we only have two actions, Activation: Linear</a:t>
            </a:r>
          </a:p>
          <a:p>
            <a:r>
              <a:rPr lang="en-US" sz="2400" dirty="0"/>
              <a:t>Optimizer: Adam </a:t>
            </a:r>
          </a:p>
          <a:p>
            <a:r>
              <a:rPr lang="en-US" sz="2400" dirty="0"/>
              <a:t>Loss function: </a:t>
            </a:r>
            <a:r>
              <a:rPr lang="en-US" sz="2400" dirty="0" err="1"/>
              <a:t>mse</a:t>
            </a:r>
            <a:r>
              <a:rPr lang="en-US" sz="2400" dirty="0"/>
              <a:t> (mean squared error)</a:t>
            </a:r>
          </a:p>
          <a:p>
            <a:endParaRPr lang="en-US" sz="2400" dirty="0"/>
          </a:p>
          <a:p>
            <a:endParaRPr lang="en-US" dirty="0"/>
          </a:p>
          <a:p>
            <a:endParaRPr lang="en-US" dirty="0"/>
          </a:p>
        </p:txBody>
      </p:sp>
      <p:sp>
        <p:nvSpPr>
          <p:cNvPr id="4" name="Title 2">
            <a:extLst>
              <a:ext uri="{FF2B5EF4-FFF2-40B4-BE49-F238E27FC236}">
                <a16:creationId xmlns:a16="http://schemas.microsoft.com/office/drawing/2014/main" id="{516371BE-3331-44E0-B3B8-06A2EC6600DC}"/>
              </a:ext>
            </a:extLst>
          </p:cNvPr>
          <p:cNvSpPr>
            <a:spLocks noGrp="1"/>
          </p:cNvSpPr>
          <p:nvPr>
            <p:ph type="title"/>
          </p:nvPr>
        </p:nvSpPr>
        <p:spPr>
          <a:xfrm>
            <a:off x="300942" y="-401764"/>
            <a:ext cx="8115526" cy="1133600"/>
          </a:xfrm>
        </p:spPr>
        <p:txBody>
          <a:bodyPr>
            <a:normAutofit/>
          </a:bodyPr>
          <a:lstStyle/>
          <a:p>
            <a:pPr algn="ctr"/>
            <a:r>
              <a:rPr lang="en-US" dirty="0"/>
              <a:t>Deep Q learning</a:t>
            </a:r>
          </a:p>
        </p:txBody>
      </p:sp>
      <p:pic>
        <p:nvPicPr>
          <p:cNvPr id="5" name="Picture 4">
            <a:extLst>
              <a:ext uri="{FF2B5EF4-FFF2-40B4-BE49-F238E27FC236}">
                <a16:creationId xmlns:a16="http://schemas.microsoft.com/office/drawing/2014/main" id="{7157F2BC-7B3B-4408-8426-AA45D6518374}"/>
              </a:ext>
            </a:extLst>
          </p:cNvPr>
          <p:cNvPicPr>
            <a:picLocks noChangeAspect="1"/>
          </p:cNvPicPr>
          <p:nvPr/>
        </p:nvPicPr>
        <p:blipFill>
          <a:blip r:embed="rId3"/>
          <a:stretch>
            <a:fillRect/>
          </a:stretch>
        </p:blipFill>
        <p:spPr>
          <a:xfrm>
            <a:off x="4340505" y="1187474"/>
            <a:ext cx="3611301" cy="1823125"/>
          </a:xfrm>
          <a:prstGeom prst="rect">
            <a:avLst/>
          </a:prstGeom>
        </p:spPr>
      </p:pic>
    </p:spTree>
    <p:extLst>
      <p:ext uri="{BB962C8B-B14F-4D97-AF65-F5344CB8AC3E}">
        <p14:creationId xmlns:p14="http://schemas.microsoft.com/office/powerpoint/2010/main" val="672805226"/>
      </p:ext>
    </p:extLst>
  </p:cSld>
  <p:clrMapOvr>
    <a:masterClrMapping/>
  </p:clrMapOvr>
</p:sld>
</file>

<file path=ppt/theme/theme1.xml><?xml version="1.0" encoding="utf-8"?>
<a:theme xmlns:a="http://schemas.openxmlformats.org/drawingml/2006/main" name="CSE NoTab 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CSE NoTab Template.potx</Template>
  <TotalTime>334</TotalTime>
  <Words>1016</Words>
  <Application>Microsoft Office PowerPoint</Application>
  <PresentationFormat>On-screen Show (4:3)</PresentationFormat>
  <Paragraphs>138</Paragraphs>
  <Slides>13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Gotham</vt:lpstr>
      <vt:lpstr>Gotham-Book</vt:lpstr>
      <vt:lpstr>Gotham-Medium</vt:lpstr>
      <vt:lpstr>Gotham-MediumItalic</vt:lpstr>
      <vt:lpstr>Times New Roman</vt:lpstr>
      <vt:lpstr>Wingdings</vt:lpstr>
      <vt:lpstr>CSE NoTab Template</vt:lpstr>
      <vt:lpstr>Active Control of Cart Pole Problem Using Reinforcement Learning</vt:lpstr>
      <vt:lpstr>Reinforcement Learning</vt:lpstr>
      <vt:lpstr>Q - Learning</vt:lpstr>
      <vt:lpstr>Cart Pole Problem</vt:lpstr>
      <vt:lpstr>Simulation</vt:lpstr>
      <vt:lpstr>Optimization Carried Out</vt:lpstr>
      <vt:lpstr>Optimization Carried Out</vt:lpstr>
      <vt:lpstr>Optimization Carried Out</vt:lpstr>
      <vt:lpstr>Deep Q learning</vt:lpstr>
      <vt:lpstr>Deep Q learning</vt:lpstr>
      <vt:lpstr>PowerPoint Presentation</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Figlewski</dc:creator>
  <cp:lastModifiedBy>Anirudh</cp:lastModifiedBy>
  <cp:revision>33</cp:revision>
  <dcterms:created xsi:type="dcterms:W3CDTF">2013-12-30T22:58:50Z</dcterms:created>
  <dcterms:modified xsi:type="dcterms:W3CDTF">2017-12-12T20:46:18Z</dcterms:modified>
</cp:coreProperties>
</file>