
<file path=[Content_Types].xml><?xml version="1.0" encoding="utf-8"?>
<Types xmlns="http://schemas.openxmlformats.org/package/2006/content-types">
  <Override PartName="/_rels/.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2.png" ContentType="image/png"/>
  <Override PartName="/ppt/media/image11.jpeg" ContentType="image/jpeg"/>
  <Override PartName="/ppt/media/image4.png" ContentType="image/png"/>
  <Override PartName="/ppt/media/image3.png" ContentType="image/png"/>
  <Override PartName="/ppt/media/image1.png" ContentType="image/png"/>
  <Override PartName="/ppt/media/image8.jpeg" ContentType="image/jpeg"/>
  <Override PartName="/ppt/media/image5.png" ContentType="image/png"/>
  <Override PartName="/ppt/media/image9.jpeg" ContentType="image/jpeg"/>
  <Override PartName="/ppt/media/image13.jpeg" ContentType="image/jpeg"/>
  <Override PartName="/ppt/media/image10.png" ContentType="image/png"/>
  <Override PartName="/ppt/media/image6.png" ContentType="image/png"/>
  <Override PartName="/ppt/media/image2.png" ContentType="image/png"/>
  <Override PartName="/ppt/media/image7.jpeg" ContentType="image/jpe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44480"/>
            <a:ext cx="8520120" cy="20523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744480"/>
            <a:ext cx="8520120" cy="20523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744480"/>
            <a:ext cx="8520120" cy="20523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702160" y="1203480"/>
            <a:ext cx="3738600" cy="2982960"/>
          </a:xfrm>
          <a:prstGeom prst="rect">
            <a:avLst/>
          </a:prstGeom>
          <a:ln>
            <a:noFill/>
          </a:ln>
        </p:spPr>
      </p:pic>
      <p:pic>
        <p:nvPicPr>
          <p:cNvPr id="36" name="" descr=""/>
          <p:cNvPicPr/>
          <p:nvPr/>
        </p:nvPicPr>
        <p:blipFill>
          <a:blip r:embed="rId3"/>
          <a:stretch/>
        </p:blipFill>
        <p:spPr>
          <a:xfrm>
            <a:off x="2702160" y="1203480"/>
            <a:ext cx="3738600" cy="29829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744480"/>
            <a:ext cx="8520120" cy="20523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744480"/>
            <a:ext cx="8520120" cy="20523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744480"/>
            <a:ext cx="8520120" cy="20523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744480"/>
            <a:ext cx="8520120" cy="9514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744480"/>
            <a:ext cx="8520120" cy="20523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44480"/>
            <a:ext cx="8520120" cy="20523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20120" cy="20523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p>
            <a:endParaRPr b="0" lang="en-US" sz="1400" spc="-1" strike="noStrike">
              <a:solidFill>
                <a:srgbClr val="000000"/>
              </a:solidFill>
              <a:uFill>
                <a:solidFill>
                  <a:srgbClr val="ffffff"/>
                </a:solidFill>
              </a:u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1997F719-1541-474B-B643-C652C950936C}" type="slidenum">
              <a:rPr b="0" lang="en-US" sz="1000" spc="-1" strike="noStrike">
                <a:solidFill>
                  <a:srgbClr val="595959"/>
                </a:solidFill>
                <a:uFill>
                  <a:solidFill>
                    <a:srgbClr val="ffffff"/>
                  </a:solidFill>
                </a:uFill>
                <a:latin typeface="Arial"/>
                <a:ea typeface="Arial"/>
              </a:rPr>
              <a:t>&lt;number&gt;</a:t>
            </a:fld>
            <a:endParaRPr b="0" lang="en-US" sz="1400" spc="-1" strike="noStrike">
              <a:solidFill>
                <a:srgbClr val="000000"/>
              </a:solidFill>
              <a:uFill>
                <a:solidFill>
                  <a:srgbClr val="ffffff"/>
                </a:solidFill>
              </a:uFill>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hyperlink" Target="https://mcwic.cs.umd.edu/" TargetMode="External"/><Relationship Id="rId2"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hyperlink" Target="https://www.medschool.umaryland.edu/profiles/Roy-Anindo/" TargetMode="External"/><Relationship Id="rId2"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hyperlink" Target="https://docs.google.com/spreadsheets/d/1KoSTqE6eqEcFrNP1__zZl7aAWrIW9BusQKfnpP_bvTs/edit?usp=sharing" TargetMode="External"/><Relationship Id="rId2" Type="http://schemas.openxmlformats.org/officeDocument/2006/relationships/image" Target="../media/image12.png"/><Relationship Id="rId3"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TextShape 1"/>
          <p:cNvSpPr txBox="1"/>
          <p:nvPr/>
        </p:nvSpPr>
        <p:spPr>
          <a:xfrm>
            <a:off x="311760" y="45720"/>
            <a:ext cx="8520120" cy="2052360"/>
          </a:xfrm>
          <a:prstGeom prst="rect">
            <a:avLst/>
          </a:prstGeom>
          <a:noFill/>
          <a:ln>
            <a:noFill/>
          </a:ln>
        </p:spPr>
        <p:txBody>
          <a:bodyPr tIns="91440" bIns="91440" anchor="b"/>
          <a:p>
            <a:pPr algn="ctr">
              <a:lnSpc>
                <a:spcPct val="100000"/>
              </a:lnSpc>
            </a:pPr>
            <a:r>
              <a:rPr b="1" lang="en-US" sz="3200" spc="-1" strike="noStrike">
                <a:solidFill>
                  <a:srgbClr val="000000"/>
                </a:solidFill>
                <a:uFill>
                  <a:solidFill>
                    <a:srgbClr val="ffffff"/>
                  </a:solidFill>
                </a:uFill>
                <a:latin typeface="Arial"/>
                <a:ea typeface="Arial"/>
              </a:rPr>
              <a:t>FLYCYCLE PROJECT PROPOSAL</a:t>
            </a:r>
            <a:r>
              <a:rPr b="1" lang="en-US" sz="3200" spc="-1" strike="noStrike">
                <a:solidFill>
                  <a:srgbClr val="000000"/>
                </a:solidFill>
                <a:uFill>
                  <a:solidFill>
                    <a:srgbClr val="ffffff"/>
                  </a:solidFill>
                </a:uFill>
                <a:latin typeface="Arial"/>
                <a:ea typeface="Arial"/>
              </a:rPr>
              <a:t>
</a:t>
            </a:r>
            <a:r>
              <a:rPr b="1" lang="en-US" sz="3200" spc="-1" strike="noStrike">
                <a:solidFill>
                  <a:srgbClr val="000000"/>
                </a:solidFill>
                <a:uFill>
                  <a:solidFill>
                    <a:srgbClr val="ffffff"/>
                  </a:solidFill>
                </a:uFill>
                <a:latin typeface="Arial"/>
                <a:ea typeface="Arial"/>
              </a:rPr>
              <a:t>Phase - 2</a:t>
            </a:r>
            <a:r>
              <a:rPr b="1" lang="en-US" sz="3200" spc="-1" strike="noStrike">
                <a:solidFill>
                  <a:srgbClr val="000000"/>
                </a:solidFill>
                <a:uFill>
                  <a:solidFill>
                    <a:srgbClr val="ffffff"/>
                  </a:solidFill>
                </a:uFill>
                <a:latin typeface="Arial"/>
                <a:ea typeface="Arial"/>
              </a:rPr>
              <a:t>
</a:t>
            </a:r>
            <a:endParaRPr b="0" lang="en-US" sz="1400" spc="-1" strike="noStrike">
              <a:solidFill>
                <a:srgbClr val="000000"/>
              </a:solidFill>
              <a:uFill>
                <a:solidFill>
                  <a:srgbClr val="ffffff"/>
                </a:solidFill>
              </a:uFill>
              <a:latin typeface="Arial"/>
            </a:endParaRPr>
          </a:p>
        </p:txBody>
      </p:sp>
      <p:sp>
        <p:nvSpPr>
          <p:cNvPr id="38" name="TextShape 2"/>
          <p:cNvSpPr txBox="1"/>
          <p:nvPr/>
        </p:nvSpPr>
        <p:spPr>
          <a:xfrm>
            <a:off x="275040" y="3290400"/>
            <a:ext cx="8520120" cy="792360"/>
          </a:xfrm>
          <a:prstGeom prst="rect">
            <a:avLst/>
          </a:prstGeom>
          <a:noFill/>
          <a:ln>
            <a:noFill/>
          </a:ln>
        </p:spPr>
        <p:txBody>
          <a:bodyPr tIns="91440" bIns="91440"/>
          <a:p>
            <a:pPr algn="ctr">
              <a:lnSpc>
                <a:spcPct val="100000"/>
              </a:lnSpc>
            </a:pP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	</a:t>
            </a:r>
            <a:endParaRPr b="0" lang="en-US" sz="3200" spc="-1" strike="noStrike">
              <a:solidFill>
                <a:srgbClr val="000000"/>
              </a:solidFill>
              <a:uFill>
                <a:solidFill>
                  <a:srgbClr val="ffffff"/>
                </a:solidFill>
              </a:uFill>
              <a:latin typeface="Arial"/>
            </a:endParaRPr>
          </a:p>
          <a:p>
            <a:pPr>
              <a:lnSpc>
                <a:spcPct val="115000"/>
              </a:lnSpc>
            </a:pPr>
            <a:r>
              <a:rPr b="1" lang="en-US" sz="2300" spc="-1" strike="noStrike">
                <a:solidFill>
                  <a:srgbClr val="000000"/>
                </a:solidFill>
                <a:uFill>
                  <a:solidFill>
                    <a:srgbClr val="ffffff"/>
                  </a:solidFill>
                </a:uFill>
                <a:latin typeface="Arial"/>
                <a:ea typeface="Arial"/>
              </a:rPr>
              <a:t>Team: MRE (Medical Robotics and Equipment) Lab</a:t>
            </a:r>
            <a:endParaRPr b="0" lang="en-US" sz="3200" spc="-1" strike="noStrike">
              <a:solidFill>
                <a:srgbClr val="000000"/>
              </a:solidFill>
              <a:uFill>
                <a:solidFill>
                  <a:srgbClr val="ffffff"/>
                </a:solidFill>
              </a:uFill>
              <a:latin typeface="Arial"/>
            </a:endParaRPr>
          </a:p>
          <a:p>
            <a:pPr>
              <a:lnSpc>
                <a:spcPct val="151000"/>
              </a:lnSpc>
            </a:pPr>
            <a:r>
              <a:rPr b="1" lang="en-US" sz="1600" spc="-1" strike="noStrike">
                <a:solidFill>
                  <a:srgbClr val="000000"/>
                </a:solidFill>
                <a:uFill>
                  <a:solidFill>
                    <a:srgbClr val="ffffff"/>
                  </a:solidFill>
                </a:uFill>
                <a:latin typeface="Arial"/>
                <a:ea typeface="Arial"/>
              </a:rPr>
              <a:t>Team Lead:</a:t>
            </a:r>
            <a:r>
              <a:rPr b="0" lang="en-US" sz="1600" spc="-1" strike="noStrike">
                <a:solidFill>
                  <a:srgbClr val="000000"/>
                </a:solidFill>
                <a:uFill>
                  <a:solidFill>
                    <a:srgbClr val="ffffff"/>
                  </a:solidFill>
                </a:uFill>
                <a:latin typeface="Arial"/>
                <a:ea typeface="Arial"/>
              </a:rPr>
              <a:t> Dr. Axel Krieger</a:t>
            </a:r>
            <a:endParaRPr b="0" lang="en-US" sz="3200" spc="-1" strike="noStrike">
              <a:solidFill>
                <a:srgbClr val="000000"/>
              </a:solidFill>
              <a:uFill>
                <a:solidFill>
                  <a:srgbClr val="ffffff"/>
                </a:solidFill>
              </a:uFill>
              <a:latin typeface="Arial"/>
            </a:endParaRPr>
          </a:p>
          <a:p>
            <a:pPr>
              <a:lnSpc>
                <a:spcPct val="152000"/>
              </a:lnSpc>
            </a:pPr>
            <a:r>
              <a:rPr b="1" lang="en-US" sz="1600" spc="-1" strike="noStrike">
                <a:solidFill>
                  <a:srgbClr val="000000"/>
                </a:solidFill>
                <a:uFill>
                  <a:solidFill>
                    <a:srgbClr val="ffffff"/>
                  </a:solidFill>
                </a:uFill>
                <a:latin typeface="Arial"/>
                <a:ea typeface="Arial"/>
              </a:rPr>
              <a:t>Graduate Student:</a:t>
            </a:r>
            <a:r>
              <a:rPr b="0" lang="en-US" sz="1600" spc="-1" strike="noStrike">
                <a:solidFill>
                  <a:srgbClr val="000000"/>
                </a:solidFill>
                <a:uFill>
                  <a:solidFill>
                    <a:srgbClr val="ffffff"/>
                  </a:solidFill>
                </a:uFill>
                <a:latin typeface="Arial"/>
                <a:ea typeface="Arial"/>
              </a:rPr>
              <a:t> Anirudh Topiwala</a:t>
            </a:r>
            <a:endParaRPr b="0" lang="en-US" sz="3200" spc="-1" strike="noStrike">
              <a:solidFill>
                <a:srgbClr val="000000"/>
              </a:solidFill>
              <a:uFill>
                <a:solidFill>
                  <a:srgbClr val="ffffff"/>
                </a:solidFill>
              </a:uFill>
              <a:latin typeface="Arial"/>
            </a:endParaRPr>
          </a:p>
          <a:p>
            <a:pPr algn="ctr">
              <a:lnSpc>
                <a:spcPct val="100000"/>
              </a:lnSpc>
            </a:pPr>
            <a:endParaRPr b="0" lang="en-US" sz="3200" spc="-1" strike="noStrike">
              <a:solidFill>
                <a:srgbClr val="000000"/>
              </a:solidFill>
              <a:uFill>
                <a:solidFill>
                  <a:srgbClr val="ffffff"/>
                </a:solidFill>
              </a:uFill>
              <a:latin typeface="Arial"/>
            </a:endParaRPr>
          </a:p>
        </p:txBody>
      </p:sp>
      <p:pic>
        <p:nvPicPr>
          <p:cNvPr id="39" name="Google Shape;56;p13" descr=""/>
          <p:cNvPicPr/>
          <p:nvPr/>
        </p:nvPicPr>
        <p:blipFill>
          <a:blip r:embed="rId1"/>
          <a:stretch/>
        </p:blipFill>
        <p:spPr>
          <a:xfrm>
            <a:off x="3952800" y="1829160"/>
            <a:ext cx="1238040" cy="1211760"/>
          </a:xfrm>
          <a:prstGeom prst="rect">
            <a:avLst/>
          </a:prstGeom>
          <a:ln>
            <a:noFill/>
          </a:ln>
        </p:spPr>
      </p:pic>
      <p:sp>
        <p:nvSpPr>
          <p:cNvPr id="40" name="CustomShape 3"/>
          <p:cNvSpPr/>
          <p:nvPr/>
        </p:nvSpPr>
        <p:spPr>
          <a:xfrm>
            <a:off x="2743920" y="2881800"/>
            <a:ext cx="3655800" cy="535320"/>
          </a:xfrm>
          <a:prstGeom prst="rect">
            <a:avLst/>
          </a:prstGeom>
          <a:noFill/>
          <a:ln>
            <a:noFill/>
          </a:ln>
        </p:spPr>
        <p:style>
          <a:lnRef idx="0"/>
          <a:fillRef idx="0"/>
          <a:effectRef idx="0"/>
          <a:fontRef idx="minor"/>
        </p:style>
        <p:txBody>
          <a:bodyPr tIns="91440" bIns="91440"/>
          <a:p>
            <a:pPr>
              <a:lnSpc>
                <a:spcPct val="100000"/>
              </a:lnSpc>
            </a:pP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a:p>
            <a:pPr algn="ctr">
              <a:lnSpc>
                <a:spcPct val="112000"/>
              </a:lnSpc>
            </a:pPr>
            <a:r>
              <a:rPr b="1" lang="en-US" sz="2200" spc="-1" strike="noStrike">
                <a:solidFill>
                  <a:srgbClr val="000000"/>
                </a:solidFill>
                <a:uFill>
                  <a:solidFill>
                    <a:srgbClr val="ffffff"/>
                  </a:solidFill>
                </a:uFill>
                <a:latin typeface="Times New Roman"/>
                <a:ea typeface="Times New Roman"/>
              </a:rPr>
              <a:t>University of Maryland</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3" name="Google Shape;106;p22" descr=""/>
          <p:cNvPicPr/>
          <p:nvPr/>
        </p:nvPicPr>
        <p:blipFill>
          <a:blip r:embed="rId1"/>
          <a:stretch/>
        </p:blipFill>
        <p:spPr>
          <a:xfrm>
            <a:off x="444600" y="1241640"/>
            <a:ext cx="2046600" cy="1534680"/>
          </a:xfrm>
          <a:prstGeom prst="rect">
            <a:avLst/>
          </a:prstGeom>
          <a:ln>
            <a:noFill/>
          </a:ln>
        </p:spPr>
      </p:pic>
      <p:pic>
        <p:nvPicPr>
          <p:cNvPr id="54" name="Google Shape;107;p22" descr=""/>
          <p:cNvPicPr/>
          <p:nvPr/>
        </p:nvPicPr>
        <p:blipFill>
          <a:blip r:embed="rId2"/>
          <a:stretch/>
        </p:blipFill>
        <p:spPr>
          <a:xfrm>
            <a:off x="3548520" y="1241640"/>
            <a:ext cx="2046600" cy="1534680"/>
          </a:xfrm>
          <a:prstGeom prst="rect">
            <a:avLst/>
          </a:prstGeom>
          <a:ln>
            <a:noFill/>
          </a:ln>
        </p:spPr>
      </p:pic>
      <p:sp>
        <p:nvSpPr>
          <p:cNvPr id="55" name="CustomShape 1"/>
          <p:cNvSpPr/>
          <p:nvPr/>
        </p:nvSpPr>
        <p:spPr>
          <a:xfrm>
            <a:off x="265680" y="2776680"/>
            <a:ext cx="8057880" cy="457200"/>
          </a:xfrm>
          <a:prstGeom prst="rect">
            <a:avLst/>
          </a:prstGeom>
          <a:noFill/>
          <a:ln>
            <a:noFill/>
          </a:ln>
        </p:spPr>
        <p:style>
          <a:lnRef idx="0"/>
          <a:fillRef idx="0"/>
          <a:effectRef idx="0"/>
          <a:fontRef idx="minor"/>
        </p:style>
        <p:txBody>
          <a:bodyPr tIns="91440" bIns="91440"/>
          <a:p>
            <a:pPr>
              <a:lnSpc>
                <a:spcPct val="100000"/>
              </a:lnSpc>
            </a:pPr>
            <a:r>
              <a:rPr b="1" lang="en-US" sz="1400" spc="-1" strike="noStrike">
                <a:solidFill>
                  <a:srgbClr val="000000"/>
                </a:solidFill>
                <a:uFill>
                  <a:solidFill>
                    <a:srgbClr val="ffffff"/>
                  </a:solidFill>
                </a:uFill>
                <a:latin typeface="Arial"/>
                <a:ea typeface="Arial"/>
              </a:rPr>
              <a:t>        </a:t>
            </a:r>
            <a:r>
              <a:rPr b="1" lang="en-US" sz="1400" spc="-1" strike="noStrike">
                <a:solidFill>
                  <a:srgbClr val="000000"/>
                </a:solidFill>
                <a:uFill>
                  <a:solidFill>
                    <a:srgbClr val="ffffff"/>
                  </a:solidFill>
                </a:uFill>
                <a:latin typeface="Arial"/>
                <a:ea typeface="Arial"/>
              </a:rPr>
              <a:t>Flight Simulator </a:t>
            </a:r>
            <a:r>
              <a:rPr b="1" lang="en-US" sz="1400" spc="-1" strike="noStrike">
                <a:solidFill>
                  <a:srgbClr val="000000"/>
                </a:solidFill>
                <a:uFill>
                  <a:solidFill>
                    <a:srgbClr val="ffffff"/>
                  </a:solidFill>
                </a:uFill>
                <a:latin typeface="Arial"/>
                <a:ea typeface="Arial"/>
              </a:rPr>
              <a:t>	</a:t>
            </a:r>
            <a:r>
              <a:rPr b="1" lang="en-US" sz="1400" spc="-1" strike="noStrike">
                <a:solidFill>
                  <a:srgbClr val="000000"/>
                </a:solidFill>
                <a:uFill>
                  <a:solidFill>
                    <a:srgbClr val="ffffff"/>
                  </a:solidFill>
                </a:uFill>
                <a:latin typeface="Arial"/>
                <a:ea typeface="Arial"/>
              </a:rPr>
              <a:t>	</a:t>
            </a:r>
            <a:r>
              <a:rPr b="1" lang="en-US" sz="1400" spc="-1" strike="noStrike">
                <a:solidFill>
                  <a:srgbClr val="000000"/>
                </a:solidFill>
                <a:uFill>
                  <a:solidFill>
                    <a:srgbClr val="ffffff"/>
                  </a:solidFill>
                </a:uFill>
                <a:latin typeface="Arial"/>
                <a:ea typeface="Arial"/>
              </a:rPr>
              <a:t>	</a:t>
            </a:r>
            <a:r>
              <a:rPr b="1" lang="en-US" sz="1400" spc="-1" strike="noStrike">
                <a:solidFill>
                  <a:srgbClr val="000000"/>
                </a:solidFill>
                <a:uFill>
                  <a:solidFill>
                    <a:srgbClr val="ffffff"/>
                  </a:solidFill>
                </a:uFill>
                <a:latin typeface="Arial"/>
                <a:ea typeface="Arial"/>
              </a:rPr>
              <a:t>   Flight Simulator with VR Integration     </a:t>
            </a:r>
            <a:r>
              <a:rPr b="1" lang="en-US" sz="1400" spc="-1" strike="noStrike">
                <a:solidFill>
                  <a:srgbClr val="000000"/>
                </a:solidFill>
                <a:uFill>
                  <a:solidFill>
                    <a:srgbClr val="ffffff"/>
                  </a:solidFill>
                </a:uFill>
                <a:latin typeface="Arial"/>
                <a:ea typeface="Arial"/>
              </a:rPr>
              <a:t>	</a:t>
            </a:r>
            <a:r>
              <a:rPr b="1" lang="en-US" sz="1400" spc="-1" strike="noStrike">
                <a:solidFill>
                  <a:srgbClr val="000000"/>
                </a:solidFill>
                <a:uFill>
                  <a:solidFill>
                    <a:srgbClr val="ffffff"/>
                  </a:solidFill>
                </a:uFill>
                <a:latin typeface="Arial"/>
                <a:ea typeface="Arial"/>
              </a:rPr>
              <a:t>	</a:t>
            </a:r>
            <a:r>
              <a:rPr b="1" lang="en-US" sz="1400" spc="-1" strike="noStrike">
                <a:solidFill>
                  <a:srgbClr val="000000"/>
                </a:solidFill>
                <a:uFill>
                  <a:solidFill>
                    <a:srgbClr val="ffffff"/>
                  </a:solidFill>
                </a:uFill>
                <a:latin typeface="Arial"/>
                <a:ea typeface="Arial"/>
              </a:rPr>
              <a:t>Asphalt 8</a:t>
            </a:r>
            <a:endParaRPr b="0" lang="en-US" sz="1800" spc="-1" strike="noStrike">
              <a:solidFill>
                <a:srgbClr val="000000"/>
              </a:solidFill>
              <a:uFill>
                <a:solidFill>
                  <a:srgbClr val="ffffff"/>
                </a:solidFill>
              </a:uFill>
              <a:latin typeface="Arial"/>
            </a:endParaRPr>
          </a:p>
        </p:txBody>
      </p:sp>
      <p:sp>
        <p:nvSpPr>
          <p:cNvPr id="56" name="CustomShape 2"/>
          <p:cNvSpPr/>
          <p:nvPr/>
        </p:nvSpPr>
        <p:spPr>
          <a:xfrm>
            <a:off x="444600" y="411840"/>
            <a:ext cx="7953480" cy="888480"/>
          </a:xfrm>
          <a:prstGeom prst="rect">
            <a:avLst/>
          </a:prstGeom>
          <a:noFill/>
          <a:ln>
            <a:noFill/>
          </a:ln>
        </p:spPr>
        <p:style>
          <a:lnRef idx="0"/>
          <a:fillRef idx="0"/>
          <a:effectRef idx="0"/>
          <a:fontRef idx="minor"/>
        </p:style>
        <p:txBody>
          <a:bodyPr tIns="91440" bIns="91440"/>
          <a:p>
            <a:pPr>
              <a:lnSpc>
                <a:spcPct val="100000"/>
              </a:lnSpc>
            </a:pPr>
            <a:r>
              <a:rPr b="1" lang="en-US" sz="1800" spc="-1" strike="noStrike">
                <a:solidFill>
                  <a:srgbClr val="000000"/>
                </a:solidFill>
                <a:uFill>
                  <a:solidFill>
                    <a:srgbClr val="ffffff"/>
                  </a:solidFill>
                </a:uFill>
                <a:latin typeface="Arial"/>
                <a:ea typeface="Arial"/>
              </a:rPr>
              <a:t>All the games when integrated with VR give a 360 ` immersion and was the popular vote by everyone who tested the games.  </a:t>
            </a:r>
            <a:endParaRPr b="0" lang="en-US" sz="1800" spc="-1" strike="noStrike">
              <a:solidFill>
                <a:srgbClr val="000000"/>
              </a:solidFill>
              <a:uFill>
                <a:solidFill>
                  <a:srgbClr val="ffffff"/>
                </a:solidFill>
              </a:uFill>
              <a:latin typeface="Arial"/>
            </a:endParaRPr>
          </a:p>
        </p:txBody>
      </p:sp>
      <p:pic>
        <p:nvPicPr>
          <p:cNvPr id="57" name="Google Shape;110;p22" descr=""/>
          <p:cNvPicPr/>
          <p:nvPr/>
        </p:nvPicPr>
        <p:blipFill>
          <a:blip r:embed="rId3"/>
          <a:stretch/>
        </p:blipFill>
        <p:spPr>
          <a:xfrm>
            <a:off x="6544800" y="1241640"/>
            <a:ext cx="2046600" cy="15346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335160" y="209880"/>
            <a:ext cx="8473320" cy="717120"/>
          </a:xfrm>
          <a:prstGeom prst="rect">
            <a:avLst/>
          </a:prstGeom>
          <a:noFill/>
          <a:ln>
            <a:noFill/>
          </a:ln>
        </p:spPr>
        <p:txBody>
          <a:bodyPr tIns="91440" bIns="91440" anchor="b"/>
          <a:p>
            <a:pPr algn="ctr">
              <a:lnSpc>
                <a:spcPct val="100000"/>
              </a:lnSpc>
            </a:pPr>
            <a:r>
              <a:rPr b="0" lang="en-US" sz="3600" spc="-1" strike="noStrike">
                <a:solidFill>
                  <a:srgbClr val="000000"/>
                </a:solidFill>
                <a:uFill>
                  <a:solidFill>
                    <a:srgbClr val="ffffff"/>
                  </a:solidFill>
                </a:uFill>
                <a:latin typeface="Arial"/>
                <a:ea typeface="Arial"/>
              </a:rPr>
              <a:t>Phase 1 Remaining Improvements </a:t>
            </a:r>
            <a:endParaRPr b="0" lang="en-US" sz="1400" spc="-1" strike="noStrike">
              <a:solidFill>
                <a:srgbClr val="000000"/>
              </a:solidFill>
              <a:uFill>
                <a:solidFill>
                  <a:srgbClr val="ffffff"/>
                </a:solidFill>
              </a:uFill>
              <a:latin typeface="Arial"/>
            </a:endParaRPr>
          </a:p>
        </p:txBody>
      </p:sp>
      <p:sp>
        <p:nvSpPr>
          <p:cNvPr id="59" name="TextShape 2"/>
          <p:cNvSpPr txBox="1"/>
          <p:nvPr/>
        </p:nvSpPr>
        <p:spPr>
          <a:xfrm>
            <a:off x="300600" y="927000"/>
            <a:ext cx="8710560" cy="4044600"/>
          </a:xfrm>
          <a:prstGeom prst="rect">
            <a:avLst/>
          </a:prstGeom>
          <a:noFill/>
          <a:ln>
            <a:noFill/>
          </a:ln>
        </p:spPr>
        <p:txBody>
          <a:bodyPr tIns="91440" bIns="91440"/>
          <a:p>
            <a:pPr>
              <a:lnSpc>
                <a:spcPct val="100000"/>
              </a:lnSpc>
            </a:pPr>
            <a:r>
              <a:rPr b="0" lang="en-US" sz="1800" spc="-1" strike="noStrike">
                <a:solidFill>
                  <a:srgbClr val="000000"/>
                </a:solidFill>
                <a:uFill>
                  <a:solidFill>
                    <a:srgbClr val="ffffff"/>
                  </a:solidFill>
                </a:uFill>
                <a:latin typeface="Arial"/>
                <a:ea typeface="Arial"/>
              </a:rPr>
              <a:t>The mechanical improvements planned for the rest of this semester are:  </a:t>
            </a:r>
            <a:endParaRPr b="0" lang="en-US" sz="3200" spc="-1" strike="noStrike">
              <a:solidFill>
                <a:srgbClr val="000000"/>
              </a:solidFill>
              <a:uFill>
                <a:solidFill>
                  <a:srgbClr val="ffffff"/>
                </a:solidFill>
              </a:uFill>
              <a:latin typeface="Arial"/>
            </a:endParaRPr>
          </a:p>
          <a:p>
            <a:pPr>
              <a:lnSpc>
                <a:spcPct val="100000"/>
              </a:lnSpc>
            </a:pPr>
            <a:endParaRPr b="0" lang="en-US" sz="32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1" lang="en-US" sz="1800" spc="-1" strike="noStrike">
                <a:solidFill>
                  <a:srgbClr val="000000"/>
                </a:solidFill>
                <a:uFill>
                  <a:solidFill>
                    <a:srgbClr val="ffffff"/>
                  </a:solidFill>
                </a:uFill>
                <a:latin typeface="Arial"/>
                <a:ea typeface="Arial"/>
              </a:rPr>
              <a:t>Braking System:</a:t>
            </a:r>
            <a:endParaRPr b="0" lang="en-US" sz="3200" spc="-1" strike="noStrike">
              <a:solidFill>
                <a:srgbClr val="000000"/>
              </a:solidFill>
              <a:uFill>
                <a:solidFill>
                  <a:srgbClr val="ffffff"/>
                </a:solidFill>
              </a:uFill>
              <a:latin typeface="Arial"/>
            </a:endParaRPr>
          </a:p>
          <a:p>
            <a:pPr marL="457200">
              <a:lnSpc>
                <a:spcPct val="100000"/>
              </a:lnSpc>
            </a:pPr>
            <a:r>
              <a:rPr b="0" lang="en-US" sz="1800" spc="-1" strike="noStrike">
                <a:solidFill>
                  <a:srgbClr val="000000"/>
                </a:solidFill>
                <a:uFill>
                  <a:solidFill>
                    <a:srgbClr val="ffffff"/>
                  </a:solidFill>
                </a:uFill>
                <a:latin typeface="Arial"/>
                <a:ea typeface="Arial"/>
              </a:rPr>
              <a:t>The solenoid valve in the current braking system is stuck. The problem is with the actuating pin as the valve is able to produce enough magnetic force to trigger the actuation.</a:t>
            </a:r>
            <a:endParaRPr b="0" lang="en-US" sz="32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1" lang="en-US" sz="1800" spc="-1" strike="noStrike">
                <a:solidFill>
                  <a:srgbClr val="000000"/>
                </a:solidFill>
                <a:uFill>
                  <a:solidFill>
                    <a:srgbClr val="ffffff"/>
                  </a:solidFill>
                </a:uFill>
                <a:latin typeface="Arial"/>
                <a:ea typeface="Arial"/>
              </a:rPr>
              <a:t>Change in Resistance in Pedaling:</a:t>
            </a:r>
            <a:endParaRPr b="0" lang="en-US" sz="3200" spc="-1" strike="noStrike">
              <a:solidFill>
                <a:srgbClr val="000000"/>
              </a:solidFill>
              <a:uFill>
                <a:solidFill>
                  <a:srgbClr val="ffffff"/>
                </a:solidFill>
              </a:uFill>
              <a:latin typeface="Arial"/>
            </a:endParaRPr>
          </a:p>
          <a:p>
            <a:pPr marL="457200">
              <a:lnSpc>
                <a:spcPct val="100000"/>
              </a:lnSpc>
            </a:pPr>
            <a:r>
              <a:rPr b="0" lang="en-US" sz="1800" spc="-1" strike="noStrike">
                <a:solidFill>
                  <a:srgbClr val="000000"/>
                </a:solidFill>
                <a:uFill>
                  <a:solidFill>
                    <a:srgbClr val="ffffff"/>
                  </a:solidFill>
                </a:uFill>
                <a:latin typeface="Arial"/>
                <a:ea typeface="Arial"/>
              </a:rPr>
              <a:t>After fixing the pulley on which the pedaling belt rests, we came to know that the alternator to produce the voltage is not working. This is will be fixed by diagnosing the problem by dismounting and opening it. </a:t>
            </a:r>
            <a:endParaRPr b="0" lang="en-US" sz="3200" spc="-1" strike="noStrike">
              <a:solidFill>
                <a:srgbClr val="000000"/>
              </a:solidFill>
              <a:uFill>
                <a:solidFill>
                  <a:srgbClr val="ffffff"/>
                </a:solidFill>
              </a:uFill>
              <a:latin typeface="Arial"/>
            </a:endParaRPr>
          </a:p>
          <a:p>
            <a:pPr marL="457200">
              <a:lnSpc>
                <a:spcPct val="100000"/>
              </a:lnSpc>
            </a:pPr>
            <a:r>
              <a:rPr b="0" lang="en-US" sz="1800" spc="-1" strike="noStrike">
                <a:solidFill>
                  <a:srgbClr val="000000"/>
                </a:solidFill>
                <a:uFill>
                  <a:solidFill>
                    <a:srgbClr val="ffffff"/>
                  </a:solidFill>
                </a:uFill>
                <a:latin typeface="Arial"/>
                <a:ea typeface="Arial"/>
              </a:rPr>
              <a:t>Once fixed, we will be able to get variable resistance in pedaling.</a:t>
            </a:r>
            <a:endParaRPr b="0" lang="en-US" sz="3200" spc="-1" strike="noStrike">
              <a:solidFill>
                <a:srgbClr val="000000"/>
              </a:solidFill>
              <a:uFill>
                <a:solidFill>
                  <a:srgbClr val="ffffff"/>
                </a:solidFill>
              </a:uFill>
              <a:latin typeface="Arial"/>
            </a:endParaRPr>
          </a:p>
          <a:p>
            <a:pPr marL="457200">
              <a:lnSpc>
                <a:spcPct val="100000"/>
              </a:lnSpc>
            </a:pPr>
            <a:endParaRPr b="0" lang="en-US" sz="320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311760" y="-60480"/>
            <a:ext cx="8520120" cy="705600"/>
          </a:xfrm>
          <a:prstGeom prst="rect">
            <a:avLst/>
          </a:prstGeom>
          <a:noFill/>
          <a:ln>
            <a:noFill/>
          </a:ln>
        </p:spPr>
        <p:txBody>
          <a:bodyPr tIns="91440" bIns="91440" anchor="b"/>
          <a:p>
            <a:pPr algn="ctr">
              <a:lnSpc>
                <a:spcPct val="100000"/>
              </a:lnSpc>
            </a:pPr>
            <a:r>
              <a:rPr b="0" lang="en-US" sz="3000" spc="-1" strike="noStrike">
                <a:solidFill>
                  <a:srgbClr val="000000"/>
                </a:solidFill>
                <a:uFill>
                  <a:solidFill>
                    <a:srgbClr val="ffffff"/>
                  </a:solidFill>
                </a:uFill>
                <a:latin typeface="Arial"/>
                <a:ea typeface="Arial"/>
              </a:rPr>
              <a:t>Phase 2A: Course Integration</a:t>
            </a:r>
            <a:endParaRPr b="0" lang="en-US" sz="1400" spc="-1" strike="noStrike">
              <a:solidFill>
                <a:srgbClr val="000000"/>
              </a:solidFill>
              <a:uFill>
                <a:solidFill>
                  <a:srgbClr val="ffffff"/>
                </a:solidFill>
              </a:uFill>
              <a:latin typeface="Arial"/>
            </a:endParaRPr>
          </a:p>
        </p:txBody>
      </p:sp>
      <p:sp>
        <p:nvSpPr>
          <p:cNvPr id="61" name="TextShape 2"/>
          <p:cNvSpPr txBox="1"/>
          <p:nvPr/>
        </p:nvSpPr>
        <p:spPr>
          <a:xfrm>
            <a:off x="182160" y="686880"/>
            <a:ext cx="8725320" cy="4198320"/>
          </a:xfrm>
          <a:prstGeom prst="rect">
            <a:avLst/>
          </a:prstGeom>
          <a:noFill/>
          <a:ln>
            <a:noFill/>
          </a:ln>
        </p:spPr>
        <p:txBody>
          <a:bodyPr tIns="91440" bIns="91440"/>
          <a:p>
            <a:pPr algn="just">
              <a:lnSpc>
                <a:spcPct val="100000"/>
              </a:lnSpc>
            </a:pPr>
            <a:r>
              <a:rPr b="0" lang="en-US" sz="1800" spc="-1" strike="noStrike">
                <a:solidFill>
                  <a:srgbClr val="000000"/>
                </a:solidFill>
                <a:uFill>
                  <a:solidFill>
                    <a:srgbClr val="ffffff"/>
                  </a:solidFill>
                </a:uFill>
                <a:latin typeface="Arial"/>
                <a:ea typeface="Arial"/>
              </a:rPr>
              <a:t>The</a:t>
            </a:r>
            <a:r>
              <a:rPr b="1" lang="en-US" sz="1800" spc="-1" strike="noStrike">
                <a:solidFill>
                  <a:srgbClr val="000000"/>
                </a:solidFill>
                <a:uFill>
                  <a:solidFill>
                    <a:srgbClr val="ffffff"/>
                  </a:solidFill>
                </a:uFill>
                <a:latin typeface="Arial"/>
                <a:ea typeface="Arial"/>
              </a:rPr>
              <a:t> primary objective </a:t>
            </a:r>
            <a:r>
              <a:rPr b="0" lang="en-US" sz="1800" spc="-1" strike="noStrike">
                <a:solidFill>
                  <a:srgbClr val="000000"/>
                </a:solidFill>
                <a:uFill>
                  <a:solidFill>
                    <a:srgbClr val="ffffff"/>
                  </a:solidFill>
                </a:uFill>
                <a:latin typeface="Arial"/>
                <a:ea typeface="Arial"/>
              </a:rPr>
              <a:t>here is to integrate the Flycycle into coursework to engage students in robotics and programming.</a:t>
            </a:r>
            <a:endParaRPr b="0" lang="en-US" sz="3200" spc="-1" strike="noStrike">
              <a:solidFill>
                <a:srgbClr val="000000"/>
              </a:solidFill>
              <a:uFill>
                <a:solidFill>
                  <a:srgbClr val="ffffff"/>
                </a:solidFill>
              </a:uFill>
              <a:latin typeface="Arial"/>
            </a:endParaRPr>
          </a:p>
          <a:p>
            <a:pPr marL="457200" indent="-342720" algn="just">
              <a:lnSpc>
                <a:spcPct val="100000"/>
              </a:lnSpc>
              <a:buClr>
                <a:srgbClr val="000000"/>
              </a:buClr>
              <a:buFont typeface="Arial"/>
              <a:buAutoNum type="arabicPeriod"/>
            </a:pPr>
            <a:r>
              <a:rPr b="0" lang="en-US" sz="1800" spc="-1" strike="noStrike">
                <a:solidFill>
                  <a:srgbClr val="000000"/>
                </a:solidFill>
                <a:uFill>
                  <a:solidFill>
                    <a:srgbClr val="ffffff"/>
                  </a:solidFill>
                </a:uFill>
                <a:latin typeface="Arial"/>
                <a:ea typeface="Arial"/>
              </a:rPr>
              <a:t>Flycycle courses will be offered at three different levels of difficulty. They would be categorized as:</a:t>
            </a:r>
            <a:endParaRPr b="0" lang="en-US" sz="3200" spc="-1" strike="noStrike">
              <a:solidFill>
                <a:srgbClr val="000000"/>
              </a:solidFill>
              <a:uFill>
                <a:solidFill>
                  <a:srgbClr val="ffffff"/>
                </a:solidFill>
              </a:uFill>
              <a:latin typeface="Arial"/>
            </a:endParaRPr>
          </a:p>
          <a:p>
            <a:pPr lvl="1" marL="914400" indent="-336240" algn="just">
              <a:lnSpc>
                <a:spcPct val="100000"/>
              </a:lnSpc>
              <a:buClr>
                <a:srgbClr val="000000"/>
              </a:buClr>
              <a:buFont typeface="Arial"/>
              <a:buChar char="○"/>
            </a:pPr>
            <a:r>
              <a:rPr b="0" lang="en-US" sz="1700" spc="-1" strike="noStrike">
                <a:solidFill>
                  <a:srgbClr val="000000"/>
                </a:solidFill>
                <a:uFill>
                  <a:solidFill>
                    <a:srgbClr val="ffffff"/>
                  </a:solidFill>
                </a:uFill>
                <a:latin typeface="Arial"/>
                <a:ea typeface="Arial"/>
              </a:rPr>
              <a:t>Introductory Course for High School Students</a:t>
            </a:r>
            <a:endParaRPr b="0" lang="en-US" sz="3200" spc="-1" strike="noStrike">
              <a:solidFill>
                <a:srgbClr val="000000"/>
              </a:solidFill>
              <a:uFill>
                <a:solidFill>
                  <a:srgbClr val="ffffff"/>
                </a:solidFill>
              </a:uFill>
              <a:latin typeface="Arial"/>
            </a:endParaRPr>
          </a:p>
          <a:p>
            <a:pPr lvl="1" marL="914400" indent="-336240" algn="just">
              <a:lnSpc>
                <a:spcPct val="100000"/>
              </a:lnSpc>
              <a:buClr>
                <a:srgbClr val="000000"/>
              </a:buClr>
              <a:buFont typeface="Arial"/>
              <a:buChar char="○"/>
            </a:pPr>
            <a:r>
              <a:rPr b="0" lang="en-US" sz="1700" spc="-1" strike="noStrike">
                <a:solidFill>
                  <a:srgbClr val="000000"/>
                </a:solidFill>
                <a:uFill>
                  <a:solidFill>
                    <a:srgbClr val="ffffff"/>
                  </a:solidFill>
                </a:uFill>
                <a:latin typeface="Arial"/>
                <a:ea typeface="Arial"/>
              </a:rPr>
              <a:t>Course for Freshmen / Sophomore students</a:t>
            </a:r>
            <a:endParaRPr b="0" lang="en-US" sz="3200" spc="-1" strike="noStrike">
              <a:solidFill>
                <a:srgbClr val="000000"/>
              </a:solidFill>
              <a:uFill>
                <a:solidFill>
                  <a:srgbClr val="ffffff"/>
                </a:solidFill>
              </a:uFill>
              <a:latin typeface="Arial"/>
            </a:endParaRPr>
          </a:p>
          <a:p>
            <a:pPr lvl="1" marL="914400" indent="-336240" algn="just">
              <a:lnSpc>
                <a:spcPct val="100000"/>
              </a:lnSpc>
              <a:buClr>
                <a:srgbClr val="000000"/>
              </a:buClr>
              <a:buFont typeface="Arial"/>
              <a:buChar char="○"/>
            </a:pPr>
            <a:r>
              <a:rPr b="0" lang="en-US" sz="1700" spc="-1" strike="noStrike">
                <a:solidFill>
                  <a:srgbClr val="000000"/>
                </a:solidFill>
                <a:uFill>
                  <a:solidFill>
                    <a:srgbClr val="ffffff"/>
                  </a:solidFill>
                </a:uFill>
                <a:latin typeface="Arial"/>
                <a:ea typeface="Arial"/>
              </a:rPr>
              <a:t>Capstone Design project for Junior/ Senior year students. </a:t>
            </a:r>
            <a:endParaRPr b="0" lang="en-US" sz="3200" spc="-1" strike="noStrike">
              <a:solidFill>
                <a:srgbClr val="000000"/>
              </a:solidFill>
              <a:uFill>
                <a:solidFill>
                  <a:srgbClr val="ffffff"/>
                </a:solidFill>
              </a:uFill>
              <a:latin typeface="Arial"/>
            </a:endParaRPr>
          </a:p>
          <a:p>
            <a:pPr marL="457200" indent="-342720" algn="just">
              <a:lnSpc>
                <a:spcPct val="100000"/>
              </a:lnSpc>
              <a:buClr>
                <a:srgbClr val="000000"/>
              </a:buClr>
              <a:buFont typeface="Arial"/>
              <a:buAutoNum type="arabicPeriod"/>
            </a:pPr>
            <a:r>
              <a:rPr b="0" lang="en-US" sz="1800" spc="-1" strike="noStrike">
                <a:solidFill>
                  <a:srgbClr val="000000"/>
                </a:solidFill>
                <a:uFill>
                  <a:solidFill>
                    <a:srgbClr val="ffffff"/>
                  </a:solidFill>
                </a:uFill>
                <a:latin typeface="Arial"/>
                <a:ea typeface="Arial"/>
              </a:rPr>
              <a:t>The courses in general would cover the following key points at various level of involvement and difficulty:</a:t>
            </a: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	</a:t>
            </a:r>
            <a:endParaRPr b="0" lang="en-US" sz="3200" spc="-1" strike="noStrike">
              <a:solidFill>
                <a:srgbClr val="000000"/>
              </a:solidFill>
              <a:uFill>
                <a:solidFill>
                  <a:srgbClr val="ffffff"/>
                </a:solidFill>
              </a:uFill>
              <a:latin typeface="Arial"/>
            </a:endParaRPr>
          </a:p>
          <a:p>
            <a:pPr lvl="1" marL="914400" indent="-336240">
              <a:lnSpc>
                <a:spcPct val="112000"/>
              </a:lnSpc>
              <a:buClr>
                <a:srgbClr val="000000"/>
              </a:buClr>
              <a:buFont typeface="Arial"/>
              <a:buChar char="○"/>
            </a:pPr>
            <a:r>
              <a:rPr b="0" lang="en-US" sz="1700" spc="-1" strike="noStrike">
                <a:solidFill>
                  <a:srgbClr val="000000"/>
                </a:solidFill>
                <a:uFill>
                  <a:solidFill>
                    <a:srgbClr val="ffffff"/>
                  </a:solidFill>
                </a:uFill>
                <a:latin typeface="Arial"/>
                <a:ea typeface="Arial"/>
              </a:rPr>
              <a:t>Introduction to the Flycycle system </a:t>
            </a:r>
            <a:r>
              <a:rPr b="0" lang="en-US" sz="1700" spc="-1" strike="noStrike">
                <a:solidFill>
                  <a:srgbClr val="000000"/>
                </a:solidFill>
                <a:uFill>
                  <a:solidFill>
                    <a:srgbClr val="ffffff"/>
                  </a:solidFill>
                </a:uFill>
                <a:latin typeface="Arial"/>
                <a:ea typeface="Arial"/>
              </a:rPr>
              <a:t>	</a:t>
            </a:r>
            <a:endParaRPr b="0" lang="en-US" sz="3200" spc="-1" strike="noStrike">
              <a:solidFill>
                <a:srgbClr val="000000"/>
              </a:solidFill>
              <a:uFill>
                <a:solidFill>
                  <a:srgbClr val="ffffff"/>
                </a:solidFill>
              </a:uFill>
              <a:latin typeface="Arial"/>
            </a:endParaRPr>
          </a:p>
          <a:p>
            <a:pPr lvl="1" marL="914400" indent="-336240">
              <a:lnSpc>
                <a:spcPct val="112000"/>
              </a:lnSpc>
              <a:buClr>
                <a:srgbClr val="000000"/>
              </a:buClr>
              <a:buFont typeface="Arial"/>
              <a:buChar char="○"/>
            </a:pPr>
            <a:r>
              <a:rPr b="0" lang="en-US" sz="1700" spc="-1" strike="noStrike">
                <a:solidFill>
                  <a:srgbClr val="000000"/>
                </a:solidFill>
                <a:uFill>
                  <a:solidFill>
                    <a:srgbClr val="ffffff"/>
                  </a:solidFill>
                </a:uFill>
                <a:latin typeface="Arial"/>
                <a:ea typeface="Arial"/>
              </a:rPr>
              <a:t>Overview of the mechanical design and electrical components being used.</a:t>
            </a:r>
            <a:endParaRPr b="0" lang="en-US" sz="3200" spc="-1" strike="noStrike">
              <a:solidFill>
                <a:srgbClr val="000000"/>
              </a:solidFill>
              <a:uFill>
                <a:solidFill>
                  <a:srgbClr val="ffffff"/>
                </a:solidFill>
              </a:uFill>
              <a:latin typeface="Arial"/>
            </a:endParaRPr>
          </a:p>
          <a:p>
            <a:pPr lvl="1" marL="914400" indent="-342720">
              <a:lnSpc>
                <a:spcPct val="112000"/>
              </a:lnSpc>
              <a:buClr>
                <a:srgbClr val="000000"/>
              </a:buClr>
              <a:buFont typeface="Arial"/>
              <a:buChar char="○"/>
            </a:pPr>
            <a:r>
              <a:rPr b="0" lang="en-US" sz="1700" spc="-1" strike="noStrike">
                <a:solidFill>
                  <a:srgbClr val="000000"/>
                </a:solidFill>
                <a:uFill>
                  <a:solidFill>
                    <a:srgbClr val="ffffff"/>
                  </a:solidFill>
                </a:uFill>
                <a:latin typeface="Arial"/>
                <a:ea typeface="Arial"/>
              </a:rPr>
              <a:t>Exhaustive tutorial on getting started and developing games in Unity.</a:t>
            </a:r>
            <a:r>
              <a:rPr b="0" lang="en-US" sz="1000" spc="-1" strike="noStrike">
                <a:solidFill>
                  <a:srgbClr val="000000"/>
                </a:solidFill>
                <a:uFill>
                  <a:solidFill>
                    <a:srgbClr val="ffffff"/>
                  </a:solidFill>
                </a:uFill>
                <a:latin typeface="Arial"/>
                <a:ea typeface="Arial"/>
              </a:rPr>
              <a:t> </a:t>
            </a:r>
            <a:r>
              <a:rPr b="0" lang="en-US" sz="1000" spc="-1" strike="noStrike">
                <a:solidFill>
                  <a:srgbClr val="000000"/>
                </a:solidFill>
                <a:uFill>
                  <a:solidFill>
                    <a:srgbClr val="ffffff"/>
                  </a:solidFill>
                </a:uFill>
                <a:latin typeface="Arial"/>
                <a:ea typeface="Arial"/>
              </a:rPr>
              <a:t>	</a:t>
            </a:r>
            <a:endParaRPr b="0" lang="en-US" sz="3200" spc="-1" strike="noStrike">
              <a:solidFill>
                <a:srgbClr val="000000"/>
              </a:solidFill>
              <a:uFill>
                <a:solidFill>
                  <a:srgbClr val="ffffff"/>
                </a:solidFill>
              </a:uFill>
              <a:latin typeface="Arial"/>
            </a:endParaRPr>
          </a:p>
          <a:p>
            <a:pPr marL="457200" indent="-342720">
              <a:lnSpc>
                <a:spcPct val="112000"/>
              </a:lnSpc>
              <a:buClr>
                <a:srgbClr val="000000"/>
              </a:buClr>
              <a:buFont typeface="Arial"/>
              <a:buAutoNum type="arabicPeriod"/>
            </a:pPr>
            <a:r>
              <a:rPr b="0" lang="en-US" sz="1800" spc="-1" strike="noStrike">
                <a:solidFill>
                  <a:srgbClr val="000000"/>
                </a:solidFill>
                <a:uFill>
                  <a:solidFill>
                    <a:srgbClr val="ffffff"/>
                  </a:solidFill>
                </a:uFill>
                <a:latin typeface="Arial"/>
                <a:ea typeface="Arial"/>
              </a:rPr>
              <a:t>Students from underrepresented communities will be engaged like </a:t>
            </a:r>
            <a:r>
              <a:rPr b="0" lang="en-US" sz="1800" spc="-1" strike="noStrike" u="sng">
                <a:solidFill>
                  <a:srgbClr val="0097a7"/>
                </a:solidFill>
                <a:uFill>
                  <a:solidFill>
                    <a:srgbClr val="ffffff"/>
                  </a:solidFill>
                </a:uFill>
                <a:latin typeface="Arial"/>
                <a:ea typeface="Arial"/>
                <a:hlinkClick r:id="rId1"/>
              </a:rPr>
              <a:t>MCWIC</a:t>
            </a:r>
            <a:r>
              <a:rPr b="0" lang="en-US" sz="1800" spc="-1" strike="noStrike">
                <a:solidFill>
                  <a:srgbClr val="000000"/>
                </a:solidFill>
                <a:uFill>
                  <a:solidFill>
                    <a:srgbClr val="ffffff"/>
                  </a:solidFill>
                </a:uFill>
                <a:latin typeface="Arial"/>
                <a:ea typeface="Arial"/>
              </a:rPr>
              <a:t> (Maryland Center for Women in Computing)</a:t>
            </a:r>
            <a:endParaRPr b="0" lang="en-US" sz="3200" spc="-1" strike="noStrike">
              <a:solidFill>
                <a:srgbClr val="000000"/>
              </a:solidFill>
              <a:uFill>
                <a:solidFill>
                  <a:srgbClr val="ffffff"/>
                </a:solidFill>
              </a:uFill>
              <a:latin typeface="Arial"/>
            </a:endParaRPr>
          </a:p>
          <a:p>
            <a:pPr>
              <a:lnSpc>
                <a:spcPct val="112000"/>
              </a:lnSpc>
            </a:pPr>
            <a:endParaRPr b="0" lang="en-US" sz="3200" spc="-1" strike="noStrike">
              <a:solidFill>
                <a:srgbClr val="000000"/>
              </a:solidFill>
              <a:uFill>
                <a:solidFill>
                  <a:srgbClr val="ffffff"/>
                </a:solidFill>
              </a:uFill>
              <a:latin typeface="Arial"/>
            </a:endParaRPr>
          </a:p>
          <a:p>
            <a:pPr marL="457200">
              <a:lnSpc>
                <a:spcPct val="112000"/>
              </a:lnSpc>
            </a:pPr>
            <a:endParaRPr b="0" lang="en-US" sz="3200" spc="-1" strike="noStrike">
              <a:solidFill>
                <a:srgbClr val="000000"/>
              </a:solidFill>
              <a:uFill>
                <a:solidFill>
                  <a:srgbClr val="ffffff"/>
                </a:solidFill>
              </a:uFill>
              <a:latin typeface="Arial"/>
            </a:endParaRPr>
          </a:p>
          <a:p>
            <a:pPr>
              <a:lnSpc>
                <a:spcPct val="112000"/>
              </a:lnSpc>
            </a:pPr>
            <a:endParaRPr b="0" lang="en-US" sz="3200" spc="-1" strike="noStrike">
              <a:solidFill>
                <a:srgbClr val="000000"/>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311760" y="184680"/>
            <a:ext cx="8520120" cy="666720"/>
          </a:xfrm>
          <a:prstGeom prst="rect">
            <a:avLst/>
          </a:prstGeom>
          <a:noFill/>
          <a:ln>
            <a:noFill/>
          </a:ln>
        </p:spPr>
        <p:txBody>
          <a:bodyPr tIns="91440" bIns="91440" anchor="b"/>
          <a:p>
            <a:pPr algn="ctr">
              <a:lnSpc>
                <a:spcPct val="100000"/>
              </a:lnSpc>
            </a:pPr>
            <a:r>
              <a:rPr b="0" lang="en-US" sz="3500" spc="-1" strike="noStrike">
                <a:solidFill>
                  <a:srgbClr val="000000"/>
                </a:solidFill>
                <a:uFill>
                  <a:solidFill>
                    <a:srgbClr val="ffffff"/>
                  </a:solidFill>
                </a:uFill>
                <a:latin typeface="Arial"/>
                <a:ea typeface="Arial"/>
              </a:rPr>
              <a:t>Breakdown of the Three Tier Coursework</a:t>
            </a:r>
            <a:endParaRPr b="0" lang="en-US" sz="1400" spc="-1" strike="noStrike">
              <a:solidFill>
                <a:srgbClr val="000000"/>
              </a:solidFill>
              <a:uFill>
                <a:solidFill>
                  <a:srgbClr val="ffffff"/>
                </a:solidFill>
              </a:uFill>
              <a:latin typeface="Arial"/>
            </a:endParaRPr>
          </a:p>
        </p:txBody>
      </p:sp>
      <p:sp>
        <p:nvSpPr>
          <p:cNvPr id="63" name="TextShape 2"/>
          <p:cNvSpPr txBox="1"/>
          <p:nvPr/>
        </p:nvSpPr>
        <p:spPr>
          <a:xfrm>
            <a:off x="338040" y="906480"/>
            <a:ext cx="8729280" cy="4191840"/>
          </a:xfrm>
          <a:prstGeom prst="rect">
            <a:avLst/>
          </a:prstGeom>
          <a:noFill/>
          <a:ln>
            <a:noFill/>
          </a:ln>
        </p:spPr>
        <p:txBody>
          <a:bodyPr tIns="91440" bIns="91440"/>
          <a:p>
            <a:pPr marL="457200" indent="-342720" algn="just">
              <a:lnSpc>
                <a:spcPct val="100000"/>
              </a:lnSpc>
              <a:buClr>
                <a:srgbClr val="000000"/>
              </a:buClr>
              <a:buFont typeface="Arial"/>
              <a:buAutoNum type="arabicParenR"/>
            </a:pPr>
            <a:r>
              <a:rPr b="1" lang="en-US" sz="1800" spc="-1" strike="noStrike">
                <a:solidFill>
                  <a:srgbClr val="000000"/>
                </a:solidFill>
                <a:uFill>
                  <a:solidFill>
                    <a:srgbClr val="ffffff"/>
                  </a:solidFill>
                </a:uFill>
                <a:latin typeface="Arial"/>
                <a:ea typeface="Arial"/>
              </a:rPr>
              <a:t>Introductory Course for High School Students:</a:t>
            </a:r>
            <a:endParaRPr b="0" lang="en-US" sz="3200" spc="-1" strike="noStrike">
              <a:solidFill>
                <a:srgbClr val="000000"/>
              </a:solidFill>
              <a:uFill>
                <a:solidFill>
                  <a:srgbClr val="ffffff"/>
                </a:solidFill>
              </a:uFill>
              <a:latin typeface="Arial"/>
            </a:endParaRPr>
          </a:p>
          <a:p>
            <a:pPr marL="457200" indent="-342720" algn="just">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This would be more of an introductory course to the Flycycle.</a:t>
            </a:r>
            <a:endParaRPr b="0" lang="en-US" sz="3200" spc="-1" strike="noStrike">
              <a:solidFill>
                <a:srgbClr val="000000"/>
              </a:solidFill>
              <a:uFill>
                <a:solidFill>
                  <a:srgbClr val="ffffff"/>
                </a:solidFill>
              </a:uFill>
              <a:latin typeface="Arial"/>
            </a:endParaRPr>
          </a:p>
          <a:p>
            <a:pPr marL="457200" indent="-342720" algn="just">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Students will be allowed to play on the already developed games to bring the excitement level up and get an understanding of the system. </a:t>
            </a:r>
            <a:endParaRPr b="0" lang="en-US" sz="3200" spc="-1" strike="noStrike">
              <a:solidFill>
                <a:srgbClr val="000000"/>
              </a:solidFill>
              <a:uFill>
                <a:solidFill>
                  <a:srgbClr val="ffffff"/>
                </a:solidFill>
              </a:uFill>
              <a:latin typeface="Arial"/>
            </a:endParaRPr>
          </a:p>
          <a:p>
            <a:pPr marL="457200" indent="-342720" algn="just">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An Electronics and Mechanical component overview will be given.</a:t>
            </a:r>
            <a:endParaRPr b="0" lang="en-US" sz="3200" spc="-1" strike="noStrike">
              <a:solidFill>
                <a:srgbClr val="000000"/>
              </a:solidFill>
              <a:uFill>
                <a:solidFill>
                  <a:srgbClr val="ffffff"/>
                </a:solidFill>
              </a:uFill>
              <a:latin typeface="Arial"/>
            </a:endParaRPr>
          </a:p>
          <a:p>
            <a:pPr marL="457200" indent="-342720" algn="just">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Unity will be Introduced and a beginner level game development will be taught.</a:t>
            </a:r>
            <a:endParaRPr b="0" lang="en-US" sz="3200" spc="-1" strike="noStrike">
              <a:solidFill>
                <a:srgbClr val="000000"/>
              </a:solidFill>
              <a:uFill>
                <a:solidFill>
                  <a:srgbClr val="ffffff"/>
                </a:solidFill>
              </a:uFill>
              <a:latin typeface="Arial"/>
            </a:endParaRPr>
          </a:p>
          <a:p>
            <a:pPr marL="457200" indent="-342720" algn="just">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Students would then be coached to improve and develop simple games for the Flycycle such as 2D games. </a:t>
            </a:r>
            <a:endParaRPr b="0" lang="en-US" sz="3200" spc="-1" strike="noStrike">
              <a:solidFill>
                <a:srgbClr val="000000"/>
              </a:solidFill>
              <a:uFill>
                <a:solidFill>
                  <a:srgbClr val="ffffff"/>
                </a:solidFill>
              </a:uFill>
              <a:latin typeface="Arial"/>
            </a:endParaRPr>
          </a:p>
          <a:p>
            <a:pPr marL="457200" indent="-342720" algn="just">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In case we would get the second Flycycle, we would organize racing games between the two flycycles.</a:t>
            </a:r>
            <a:endParaRPr b="0" lang="en-US" sz="3200" spc="-1" strike="noStrike">
              <a:solidFill>
                <a:srgbClr val="000000"/>
              </a:solidFill>
              <a:uFill>
                <a:solidFill>
                  <a:srgbClr val="ffffff"/>
                </a:solidFill>
              </a:u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txBox="1"/>
          <p:nvPr/>
        </p:nvSpPr>
        <p:spPr>
          <a:xfrm>
            <a:off x="182160" y="259560"/>
            <a:ext cx="8817840" cy="4760280"/>
          </a:xfrm>
          <a:prstGeom prst="rect">
            <a:avLst/>
          </a:prstGeom>
          <a:noFill/>
          <a:ln>
            <a:noFill/>
          </a:ln>
        </p:spPr>
        <p:txBody>
          <a:bodyPr tIns="91440" bIns="91440"/>
          <a:p>
            <a:pPr>
              <a:lnSpc>
                <a:spcPct val="100000"/>
              </a:lnSpc>
            </a:pPr>
            <a:r>
              <a:rPr b="1" lang="en-US" sz="1800" spc="-1" strike="noStrike">
                <a:solidFill>
                  <a:srgbClr val="000000"/>
                </a:solidFill>
                <a:uFill>
                  <a:solidFill>
                    <a:srgbClr val="ffffff"/>
                  </a:solidFill>
                </a:uFill>
                <a:latin typeface="Arial"/>
                <a:ea typeface="Arial"/>
              </a:rPr>
              <a:t>2) Course for Freshmen / Sophomore students</a:t>
            </a:r>
            <a:endParaRPr b="0" lang="en-US" sz="32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Here a more in depth introduction on a component level will be given to the students. </a:t>
            </a:r>
            <a:endParaRPr b="0" lang="en-US" sz="32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After getting familiar with the system they will have an opportunity to choose a project between three areas : Mechanical Design, Electronics and Programming.</a:t>
            </a:r>
            <a:endParaRPr b="0" lang="en-US" sz="32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Mechanically one of the possible areas of improvements would be to have a an updated variable resistance pedaling system.</a:t>
            </a:r>
            <a:endParaRPr b="0" lang="en-US" sz="32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On the Electronics side, students can integrate more sensors, such as heart rate monitor and watt meter, update the existing micro controllers to make the design more compact, and integrate Head Mount Display tracking.</a:t>
            </a:r>
            <a:endParaRPr b="0" lang="en-US" sz="32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On the Programming side, students will be able to develop games for the Flycycle using Unity, including VR game development in 3D. </a:t>
            </a:r>
            <a:endParaRPr b="0" lang="en-US" sz="32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txBox="1"/>
          <p:nvPr/>
        </p:nvSpPr>
        <p:spPr>
          <a:xfrm>
            <a:off x="262080" y="316800"/>
            <a:ext cx="8697960" cy="4657320"/>
          </a:xfrm>
          <a:prstGeom prst="rect">
            <a:avLst/>
          </a:prstGeom>
          <a:noFill/>
          <a:ln>
            <a:noFill/>
          </a:ln>
        </p:spPr>
        <p:txBody>
          <a:bodyPr tIns="91440" bIns="91440"/>
          <a:p>
            <a:pPr algn="just">
              <a:lnSpc>
                <a:spcPct val="100000"/>
              </a:lnSpc>
            </a:pPr>
            <a:r>
              <a:rPr b="1" lang="en-US" sz="1800" spc="-1" strike="noStrike">
                <a:solidFill>
                  <a:srgbClr val="000000"/>
                </a:solidFill>
                <a:uFill>
                  <a:solidFill>
                    <a:srgbClr val="ffffff"/>
                  </a:solidFill>
                </a:uFill>
                <a:latin typeface="Arial"/>
                <a:ea typeface="Arial"/>
              </a:rPr>
              <a:t>3) Capstone Design project for Junior/ Senior year students. </a:t>
            </a:r>
            <a:endParaRPr b="0" lang="en-US" sz="32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Here again, an in depth introduction to the flycycle would be given. </a:t>
            </a:r>
            <a:endParaRPr b="0" lang="en-US" sz="32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After that, students will carry out research projects or major improvements in any of the three areas mentioned before, which are Mechanical, Electronics and Programming.</a:t>
            </a:r>
            <a:endParaRPr b="0" lang="en-US" sz="32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Some Mechanical ideas, would be to add more controller buttons and another potentiometer to the flycycle  handlebar. Also making the flycycle entirely actuated for use as a flight simulator and to support weaker users and patients. </a:t>
            </a:r>
            <a:endParaRPr b="0" lang="en-US" sz="32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On the Electronics side, heart rate sensor and facial expression tracking can be carried out to study the behaviour of other students while playing.</a:t>
            </a:r>
            <a:endParaRPr b="0" lang="en-US" sz="32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On the Programming and VR side, sensor readings from additional sensors can be integrated in the VR games. The games designed here would have high end graphics and as there will be more controllability from additional potentiometers and the games can get more complex and immersive.</a:t>
            </a:r>
            <a:endParaRPr b="0" lang="en-US" sz="320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311760" y="-60480"/>
            <a:ext cx="8520120" cy="705600"/>
          </a:xfrm>
          <a:prstGeom prst="rect">
            <a:avLst/>
          </a:prstGeom>
          <a:noFill/>
          <a:ln>
            <a:noFill/>
          </a:ln>
        </p:spPr>
        <p:txBody>
          <a:bodyPr tIns="91440" bIns="91440" anchor="b"/>
          <a:p>
            <a:pPr algn="ctr">
              <a:lnSpc>
                <a:spcPct val="100000"/>
              </a:lnSpc>
            </a:pPr>
            <a:r>
              <a:rPr b="0" lang="en-US" sz="3000" spc="-1" strike="noStrike">
                <a:solidFill>
                  <a:srgbClr val="000000"/>
                </a:solidFill>
                <a:uFill>
                  <a:solidFill>
                    <a:srgbClr val="ffffff"/>
                  </a:solidFill>
                </a:uFill>
                <a:latin typeface="Arial"/>
                <a:ea typeface="Arial"/>
              </a:rPr>
              <a:t>Phase 2B: Rehabilitation</a:t>
            </a:r>
            <a:endParaRPr b="0" lang="en-US" sz="1400" spc="-1" strike="noStrike">
              <a:solidFill>
                <a:srgbClr val="000000"/>
              </a:solidFill>
              <a:uFill>
                <a:solidFill>
                  <a:srgbClr val="ffffff"/>
                </a:solidFill>
              </a:uFill>
              <a:latin typeface="Arial"/>
            </a:endParaRPr>
          </a:p>
        </p:txBody>
      </p:sp>
      <p:sp>
        <p:nvSpPr>
          <p:cNvPr id="67" name="TextShape 2"/>
          <p:cNvSpPr txBox="1"/>
          <p:nvPr/>
        </p:nvSpPr>
        <p:spPr>
          <a:xfrm>
            <a:off x="182160" y="686880"/>
            <a:ext cx="8725320" cy="4198320"/>
          </a:xfrm>
          <a:prstGeom prst="rect">
            <a:avLst/>
          </a:prstGeom>
          <a:noFill/>
          <a:ln>
            <a:noFill/>
          </a:ln>
        </p:spPr>
        <p:txBody>
          <a:bodyPr tIns="91440" bIns="91440"/>
          <a:p>
            <a:pPr algn="just">
              <a:lnSpc>
                <a:spcPct val="100000"/>
              </a:lnSpc>
            </a:pPr>
            <a:r>
              <a:rPr b="0" lang="en-US" sz="1800" spc="-1" strike="noStrike">
                <a:solidFill>
                  <a:srgbClr val="000000"/>
                </a:solidFill>
                <a:uFill>
                  <a:solidFill>
                    <a:srgbClr val="ffffff"/>
                  </a:solidFill>
                </a:uFill>
                <a:latin typeface="Arial"/>
                <a:ea typeface="Arial"/>
              </a:rPr>
              <a:t>The</a:t>
            </a:r>
            <a:r>
              <a:rPr b="1" lang="en-US" sz="1800" spc="-1" strike="noStrike">
                <a:solidFill>
                  <a:srgbClr val="000000"/>
                </a:solidFill>
                <a:uFill>
                  <a:solidFill>
                    <a:srgbClr val="ffffff"/>
                  </a:solidFill>
                </a:uFill>
                <a:latin typeface="Arial"/>
                <a:ea typeface="Arial"/>
              </a:rPr>
              <a:t> primary objective </a:t>
            </a:r>
            <a:r>
              <a:rPr b="0" lang="en-US" sz="1800" spc="-1" strike="noStrike">
                <a:solidFill>
                  <a:srgbClr val="000000"/>
                </a:solidFill>
                <a:uFill>
                  <a:solidFill>
                    <a:srgbClr val="ffffff"/>
                  </a:solidFill>
                </a:uFill>
                <a:latin typeface="Arial"/>
                <a:ea typeface="Arial"/>
              </a:rPr>
              <a:t>is to investigate the efficacy of the Flycycle in Stroke recovery. </a:t>
            </a:r>
            <a:endParaRPr b="0" lang="en-US" sz="3200" spc="-1" strike="noStrike">
              <a:solidFill>
                <a:srgbClr val="000000"/>
              </a:solidFill>
              <a:uFill>
                <a:solidFill>
                  <a:srgbClr val="ffffff"/>
                </a:solidFill>
              </a:uFill>
              <a:latin typeface="Arial"/>
            </a:endParaRPr>
          </a:p>
          <a:p>
            <a:pPr lvl="1" marL="914400" indent="-342720" algn="just">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We will compare the  performance increase of patients undergoing rehabilitation from stroke between the Flycycle and standard stationary bikes. </a:t>
            </a:r>
            <a:endParaRPr b="0" lang="en-US" sz="3200" spc="-1" strike="noStrike">
              <a:solidFill>
                <a:srgbClr val="000000"/>
              </a:solidFill>
              <a:uFill>
                <a:solidFill>
                  <a:srgbClr val="ffffff"/>
                </a:solidFill>
              </a:uFill>
              <a:latin typeface="Arial"/>
            </a:endParaRPr>
          </a:p>
          <a:p>
            <a:pPr lvl="1" marL="914400" indent="-342720" algn="just">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We will collect and compare the evaluation of the patients for the Flycycle versus stationary bikes.</a:t>
            </a:r>
            <a:endParaRPr b="0" lang="en-US" sz="3200" spc="-1" strike="noStrike">
              <a:solidFill>
                <a:srgbClr val="000000"/>
              </a:solidFill>
              <a:uFill>
                <a:solidFill>
                  <a:srgbClr val="ffffff"/>
                </a:solidFill>
              </a:uFill>
              <a:latin typeface="Arial"/>
            </a:endParaRPr>
          </a:p>
          <a:p>
            <a:pPr algn="just">
              <a:lnSpc>
                <a:spcPct val="100000"/>
              </a:lnSpc>
            </a:pPr>
            <a:endParaRPr b="0" lang="en-US" sz="3200" spc="-1" strike="noStrike">
              <a:solidFill>
                <a:srgbClr val="000000"/>
              </a:solidFill>
              <a:uFill>
                <a:solidFill>
                  <a:srgbClr val="ffffff"/>
                </a:solidFill>
              </a:uFill>
              <a:latin typeface="Arial"/>
            </a:endParaRPr>
          </a:p>
          <a:p>
            <a:pPr>
              <a:lnSpc>
                <a:spcPct val="112000"/>
              </a:lnSpc>
            </a:pPr>
            <a:endParaRPr b="0" lang="en-US" sz="3200" spc="-1" strike="noStrike">
              <a:solidFill>
                <a:srgbClr val="000000"/>
              </a:solidFill>
              <a:uFill>
                <a:solidFill>
                  <a:srgbClr val="ffffff"/>
                </a:solidFill>
              </a:uFill>
              <a:latin typeface="Arial"/>
            </a:endParaRPr>
          </a:p>
        </p:txBody>
      </p:sp>
      <p:pic>
        <p:nvPicPr>
          <p:cNvPr id="68" name="Google Shape;145;p28" descr=""/>
          <p:cNvPicPr/>
          <p:nvPr/>
        </p:nvPicPr>
        <p:blipFill>
          <a:blip r:embed="rId1"/>
          <a:stretch/>
        </p:blipFill>
        <p:spPr>
          <a:xfrm>
            <a:off x="5176080" y="2762640"/>
            <a:ext cx="2205360" cy="2205360"/>
          </a:xfrm>
          <a:prstGeom prst="rect">
            <a:avLst/>
          </a:prstGeom>
          <a:ln>
            <a:noFill/>
          </a:ln>
        </p:spPr>
      </p:pic>
      <p:pic>
        <p:nvPicPr>
          <p:cNvPr id="69" name="Google Shape;146;p28" descr=""/>
          <p:cNvPicPr/>
          <p:nvPr/>
        </p:nvPicPr>
        <p:blipFill>
          <a:blip r:embed="rId2"/>
          <a:srcRect l="0" t="0" r="32207" b="0"/>
          <a:stretch/>
        </p:blipFill>
        <p:spPr>
          <a:xfrm>
            <a:off x="1719360" y="2938320"/>
            <a:ext cx="2741760" cy="185364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Shape 1"/>
          <p:cNvSpPr txBox="1"/>
          <p:nvPr/>
        </p:nvSpPr>
        <p:spPr>
          <a:xfrm>
            <a:off x="311760" y="-60480"/>
            <a:ext cx="8520120" cy="705600"/>
          </a:xfrm>
          <a:prstGeom prst="rect">
            <a:avLst/>
          </a:prstGeom>
          <a:noFill/>
          <a:ln>
            <a:noFill/>
          </a:ln>
        </p:spPr>
        <p:txBody>
          <a:bodyPr tIns="91440" bIns="91440" anchor="b"/>
          <a:p>
            <a:pPr algn="ctr">
              <a:lnSpc>
                <a:spcPct val="100000"/>
              </a:lnSpc>
            </a:pPr>
            <a:r>
              <a:rPr b="0" lang="en-US" sz="3000" spc="-1" strike="noStrike">
                <a:solidFill>
                  <a:srgbClr val="000000"/>
                </a:solidFill>
                <a:uFill>
                  <a:solidFill>
                    <a:srgbClr val="ffffff"/>
                  </a:solidFill>
                </a:uFill>
                <a:latin typeface="Arial"/>
                <a:ea typeface="Arial"/>
              </a:rPr>
              <a:t>Phase 2B: Rehabilitation</a:t>
            </a:r>
            <a:endParaRPr b="0" lang="en-US" sz="1400" spc="-1" strike="noStrike">
              <a:solidFill>
                <a:srgbClr val="000000"/>
              </a:solidFill>
              <a:uFill>
                <a:solidFill>
                  <a:srgbClr val="ffffff"/>
                </a:solidFill>
              </a:uFill>
              <a:latin typeface="Arial"/>
            </a:endParaRPr>
          </a:p>
        </p:txBody>
      </p:sp>
      <p:sp>
        <p:nvSpPr>
          <p:cNvPr id="71" name="TextShape 2"/>
          <p:cNvSpPr txBox="1"/>
          <p:nvPr/>
        </p:nvSpPr>
        <p:spPr>
          <a:xfrm>
            <a:off x="182160" y="686880"/>
            <a:ext cx="8725320" cy="4198320"/>
          </a:xfrm>
          <a:prstGeom prst="rect">
            <a:avLst/>
          </a:prstGeom>
          <a:noFill/>
          <a:ln>
            <a:noFill/>
          </a:ln>
        </p:spPr>
        <p:txBody>
          <a:bodyPr tIns="91440" bIns="91440"/>
          <a:p>
            <a:pPr algn="just">
              <a:lnSpc>
                <a:spcPct val="100000"/>
              </a:lnSpc>
            </a:pPr>
            <a:r>
              <a:rPr b="0" lang="en-US" sz="1800" spc="-1" strike="noStrike">
                <a:solidFill>
                  <a:srgbClr val="000000"/>
                </a:solidFill>
                <a:uFill>
                  <a:solidFill>
                    <a:srgbClr val="ffffff"/>
                  </a:solidFill>
                </a:uFill>
                <a:latin typeface="Arial"/>
                <a:ea typeface="Arial"/>
              </a:rPr>
              <a:t>The</a:t>
            </a:r>
            <a:r>
              <a:rPr b="1" lang="en-US" sz="1800" spc="-1" strike="noStrike">
                <a:solidFill>
                  <a:srgbClr val="000000"/>
                </a:solidFill>
                <a:uFill>
                  <a:solidFill>
                    <a:srgbClr val="ffffff"/>
                  </a:solidFill>
                </a:uFill>
                <a:latin typeface="Arial"/>
                <a:ea typeface="Arial"/>
              </a:rPr>
              <a:t> primary objective </a:t>
            </a:r>
            <a:r>
              <a:rPr b="0" lang="en-US" sz="1800" spc="-1" strike="noStrike">
                <a:solidFill>
                  <a:srgbClr val="000000"/>
                </a:solidFill>
                <a:uFill>
                  <a:solidFill>
                    <a:srgbClr val="ffffff"/>
                  </a:solidFill>
                </a:uFill>
                <a:latin typeface="Arial"/>
                <a:ea typeface="Arial"/>
              </a:rPr>
              <a:t>is to investigate the efficacy of the Flycycle in Stroke recovery. </a:t>
            </a:r>
            <a:endParaRPr b="0" lang="en-US" sz="3200" spc="-1" strike="noStrike">
              <a:solidFill>
                <a:srgbClr val="000000"/>
              </a:solidFill>
              <a:uFill>
                <a:solidFill>
                  <a:srgbClr val="ffffff"/>
                </a:solidFill>
              </a:uFill>
              <a:latin typeface="Arial"/>
            </a:endParaRPr>
          </a:p>
          <a:p>
            <a:pPr lvl="1" marL="914400" indent="-342720" algn="just">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We will compare the  performance increase of patients undergoing rehabilitation from stroke between the Flycycle and standard stationary bikes. </a:t>
            </a:r>
            <a:endParaRPr b="0" lang="en-US" sz="3200" spc="-1" strike="noStrike">
              <a:solidFill>
                <a:srgbClr val="000000"/>
              </a:solidFill>
              <a:uFill>
                <a:solidFill>
                  <a:srgbClr val="ffffff"/>
                </a:solidFill>
              </a:uFill>
              <a:latin typeface="Arial"/>
            </a:endParaRPr>
          </a:p>
          <a:p>
            <a:pPr lvl="1" marL="914400" indent="-342720" algn="just">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We will collect and compare the evaluation of the patients for the Flycycle versus stationary bikes.</a:t>
            </a:r>
            <a:endParaRPr b="0" lang="en-US" sz="3200" spc="-1" strike="noStrike">
              <a:solidFill>
                <a:srgbClr val="000000"/>
              </a:solidFill>
              <a:uFill>
                <a:solidFill>
                  <a:srgbClr val="ffffff"/>
                </a:solidFill>
              </a:uFill>
              <a:latin typeface="Arial"/>
            </a:endParaRPr>
          </a:p>
          <a:p>
            <a:pPr algn="just">
              <a:lnSpc>
                <a:spcPct val="100000"/>
              </a:lnSpc>
            </a:pPr>
            <a:endParaRPr b="0" lang="en-US" sz="3200" spc="-1" strike="noStrike">
              <a:solidFill>
                <a:srgbClr val="000000"/>
              </a:solidFill>
              <a:uFill>
                <a:solidFill>
                  <a:srgbClr val="ffffff"/>
                </a:solidFill>
              </a:uFill>
              <a:latin typeface="Arial"/>
            </a:endParaRPr>
          </a:p>
          <a:p>
            <a:pPr algn="just">
              <a:lnSpc>
                <a:spcPct val="100000"/>
              </a:lnSpc>
            </a:pPr>
            <a:r>
              <a:rPr b="0" lang="en-US" sz="1800" spc="-1" strike="noStrike">
                <a:solidFill>
                  <a:srgbClr val="000000"/>
                </a:solidFill>
                <a:uFill>
                  <a:solidFill>
                    <a:srgbClr val="ffffff"/>
                  </a:solidFill>
                </a:uFill>
                <a:latin typeface="Arial"/>
                <a:ea typeface="Arial"/>
              </a:rPr>
              <a:t>This project Phase 2B is in collaboration with Professor </a:t>
            </a:r>
            <a:r>
              <a:rPr b="0" lang="en-US" sz="1800" spc="-1" strike="noStrike" u="sng">
                <a:solidFill>
                  <a:srgbClr val="0097a7"/>
                </a:solidFill>
                <a:uFill>
                  <a:solidFill>
                    <a:srgbClr val="ffffff"/>
                  </a:solidFill>
                </a:uFill>
                <a:latin typeface="Arial"/>
                <a:ea typeface="Arial"/>
                <a:hlinkClick r:id="rId1"/>
              </a:rPr>
              <a:t>Anindo Roy</a:t>
            </a:r>
            <a:r>
              <a:rPr b="0" lang="en-US" sz="1800" spc="-1" strike="noStrike">
                <a:solidFill>
                  <a:srgbClr val="000000"/>
                </a:solidFill>
                <a:uFill>
                  <a:solidFill>
                    <a:srgbClr val="ffffff"/>
                  </a:solidFill>
                </a:uFill>
                <a:latin typeface="Arial"/>
                <a:ea typeface="Arial"/>
              </a:rPr>
              <a:t> at the University of Maryland, School of Medicine, in Baltimore.</a:t>
            </a:r>
            <a:endParaRPr b="0" lang="en-US" sz="3200" spc="-1" strike="noStrike">
              <a:solidFill>
                <a:srgbClr val="000000"/>
              </a:solidFill>
              <a:uFill>
                <a:solidFill>
                  <a:srgbClr val="ffffff"/>
                </a:solidFill>
              </a:uFill>
              <a:latin typeface="Arial"/>
            </a:endParaRPr>
          </a:p>
          <a:p>
            <a:pPr>
              <a:lnSpc>
                <a:spcPct val="112000"/>
              </a:lnSpc>
            </a:pPr>
            <a:endParaRPr b="0" lang="en-US" sz="3200" spc="-1" strike="noStrike">
              <a:solidFill>
                <a:srgbClr val="000000"/>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TextShape 1"/>
          <p:cNvSpPr txBox="1"/>
          <p:nvPr/>
        </p:nvSpPr>
        <p:spPr>
          <a:xfrm>
            <a:off x="311760" y="-60480"/>
            <a:ext cx="8520120" cy="705600"/>
          </a:xfrm>
          <a:prstGeom prst="rect">
            <a:avLst/>
          </a:prstGeom>
          <a:noFill/>
          <a:ln>
            <a:noFill/>
          </a:ln>
        </p:spPr>
        <p:txBody>
          <a:bodyPr tIns="91440" bIns="91440" anchor="b"/>
          <a:p>
            <a:pPr algn="ctr">
              <a:lnSpc>
                <a:spcPct val="100000"/>
              </a:lnSpc>
            </a:pPr>
            <a:r>
              <a:rPr b="0" lang="en-US" sz="3000" spc="-1" strike="noStrike">
                <a:solidFill>
                  <a:srgbClr val="000000"/>
                </a:solidFill>
                <a:uFill>
                  <a:solidFill>
                    <a:srgbClr val="ffffff"/>
                  </a:solidFill>
                </a:uFill>
                <a:latin typeface="Arial"/>
                <a:ea typeface="Arial"/>
              </a:rPr>
              <a:t>Phase 2B: Rehabilitation</a:t>
            </a:r>
            <a:endParaRPr b="0" lang="en-US" sz="1400" spc="-1" strike="noStrike">
              <a:solidFill>
                <a:srgbClr val="000000"/>
              </a:solidFill>
              <a:uFill>
                <a:solidFill>
                  <a:srgbClr val="ffffff"/>
                </a:solidFill>
              </a:uFill>
              <a:latin typeface="Arial"/>
            </a:endParaRPr>
          </a:p>
        </p:txBody>
      </p:sp>
      <p:sp>
        <p:nvSpPr>
          <p:cNvPr id="73" name="TextShape 2"/>
          <p:cNvSpPr txBox="1"/>
          <p:nvPr/>
        </p:nvSpPr>
        <p:spPr>
          <a:xfrm>
            <a:off x="182160" y="686880"/>
            <a:ext cx="8725320" cy="4198320"/>
          </a:xfrm>
          <a:prstGeom prst="rect">
            <a:avLst/>
          </a:prstGeom>
          <a:noFill/>
          <a:ln>
            <a:noFill/>
          </a:ln>
        </p:spPr>
        <p:txBody>
          <a:bodyPr tIns="91440" bIns="91440"/>
          <a:p>
            <a:pPr algn="just">
              <a:lnSpc>
                <a:spcPct val="100000"/>
              </a:lnSpc>
            </a:pPr>
            <a:r>
              <a:rPr b="0" lang="en-US" sz="1800" spc="-1" strike="noStrike">
                <a:solidFill>
                  <a:srgbClr val="000000"/>
                </a:solidFill>
                <a:uFill>
                  <a:solidFill>
                    <a:srgbClr val="ffffff"/>
                  </a:solidFill>
                </a:uFill>
                <a:latin typeface="Arial"/>
                <a:ea typeface="Arial"/>
              </a:rPr>
              <a:t>The following steps are required for investigating the Flycycle for Rehabilitation: </a:t>
            </a:r>
            <a:endParaRPr b="0" lang="en-US" sz="3200" spc="-1" strike="noStrike">
              <a:solidFill>
                <a:srgbClr val="000000"/>
              </a:solidFill>
              <a:uFill>
                <a:solidFill>
                  <a:srgbClr val="ffffff"/>
                </a:solidFill>
              </a:uFill>
              <a:latin typeface="Arial"/>
            </a:endParaRPr>
          </a:p>
          <a:p>
            <a:pPr algn="just">
              <a:lnSpc>
                <a:spcPct val="100000"/>
              </a:lnSpc>
            </a:pPr>
            <a:endParaRPr b="0" lang="en-US" sz="3200" spc="-1" strike="noStrike">
              <a:solidFill>
                <a:srgbClr val="000000"/>
              </a:solidFill>
              <a:uFill>
                <a:solidFill>
                  <a:srgbClr val="ffffff"/>
                </a:solidFill>
              </a:uFill>
              <a:latin typeface="Arial"/>
            </a:endParaRPr>
          </a:p>
          <a:p>
            <a:pPr marL="457200" indent="-342720" algn="just">
              <a:lnSpc>
                <a:spcPct val="100000"/>
              </a:lnSpc>
              <a:buClr>
                <a:srgbClr val="000000"/>
              </a:buClr>
              <a:buFont typeface="Arial"/>
              <a:buAutoNum type="arabicPeriod"/>
            </a:pPr>
            <a:r>
              <a:rPr b="0" lang="en-US" sz="1800" spc="-1" strike="noStrike">
                <a:solidFill>
                  <a:srgbClr val="000000"/>
                </a:solidFill>
                <a:uFill>
                  <a:solidFill>
                    <a:srgbClr val="ffffff"/>
                  </a:solidFill>
                </a:uFill>
                <a:latin typeface="Arial"/>
                <a:ea typeface="Arial"/>
              </a:rPr>
              <a:t>Install the second Flycyle at UMB</a:t>
            </a:r>
            <a:endParaRPr b="0" lang="en-US" sz="3200" spc="-1" strike="noStrike">
              <a:solidFill>
                <a:srgbClr val="000000"/>
              </a:solidFill>
              <a:uFill>
                <a:solidFill>
                  <a:srgbClr val="ffffff"/>
                </a:solidFill>
              </a:uFill>
              <a:latin typeface="Arial"/>
            </a:endParaRPr>
          </a:p>
          <a:p>
            <a:pPr marL="457200" indent="-342720" algn="just">
              <a:lnSpc>
                <a:spcPct val="100000"/>
              </a:lnSpc>
              <a:buClr>
                <a:srgbClr val="000000"/>
              </a:buClr>
              <a:buFont typeface="Arial"/>
              <a:buAutoNum type="arabicPeriod"/>
            </a:pPr>
            <a:r>
              <a:rPr b="0" lang="en-US" sz="1800" spc="-1" strike="noStrike">
                <a:solidFill>
                  <a:srgbClr val="000000"/>
                </a:solidFill>
                <a:uFill>
                  <a:solidFill>
                    <a:srgbClr val="ffffff"/>
                  </a:solidFill>
                </a:uFill>
                <a:latin typeface="Arial"/>
                <a:ea typeface="Arial"/>
              </a:rPr>
              <a:t>Perform exhaustive safety testing and analysis</a:t>
            </a:r>
            <a:endParaRPr b="0" lang="en-US" sz="3200" spc="-1" strike="noStrike">
              <a:solidFill>
                <a:srgbClr val="000000"/>
              </a:solidFill>
              <a:uFill>
                <a:solidFill>
                  <a:srgbClr val="ffffff"/>
                </a:solidFill>
              </a:uFill>
              <a:latin typeface="Arial"/>
            </a:endParaRPr>
          </a:p>
          <a:p>
            <a:pPr marL="457200" indent="-342720" algn="just">
              <a:lnSpc>
                <a:spcPct val="100000"/>
              </a:lnSpc>
              <a:buClr>
                <a:srgbClr val="000000"/>
              </a:buClr>
              <a:buFont typeface="Arial"/>
              <a:buAutoNum type="arabicPeriod"/>
            </a:pPr>
            <a:r>
              <a:rPr b="0" lang="en-US" sz="1800" spc="-1" strike="noStrike">
                <a:solidFill>
                  <a:srgbClr val="000000"/>
                </a:solidFill>
                <a:uFill>
                  <a:solidFill>
                    <a:srgbClr val="ffffff"/>
                  </a:solidFill>
                </a:uFill>
                <a:latin typeface="Arial"/>
                <a:ea typeface="Arial"/>
              </a:rPr>
              <a:t>Create study protocol in collaboration with Dr. Roy and Medical Doctors at UMB.</a:t>
            </a:r>
            <a:endParaRPr b="0" lang="en-US" sz="3200" spc="-1" strike="noStrike">
              <a:solidFill>
                <a:srgbClr val="000000"/>
              </a:solidFill>
              <a:uFill>
                <a:solidFill>
                  <a:srgbClr val="ffffff"/>
                </a:solidFill>
              </a:uFill>
              <a:latin typeface="Arial"/>
            </a:endParaRPr>
          </a:p>
          <a:p>
            <a:pPr marL="457200" indent="-342720" algn="just">
              <a:lnSpc>
                <a:spcPct val="100000"/>
              </a:lnSpc>
              <a:buClr>
                <a:srgbClr val="000000"/>
              </a:buClr>
              <a:buFont typeface="Arial"/>
              <a:buAutoNum type="arabicPeriod"/>
            </a:pPr>
            <a:r>
              <a:rPr b="0" lang="en-US" sz="1800" spc="-1" strike="noStrike">
                <a:solidFill>
                  <a:srgbClr val="000000"/>
                </a:solidFill>
                <a:uFill>
                  <a:solidFill>
                    <a:srgbClr val="ffffff"/>
                  </a:solidFill>
                </a:uFill>
                <a:latin typeface="Arial"/>
                <a:ea typeface="Arial"/>
              </a:rPr>
              <a:t>Submit human subject testing to Investigational Review Board (IRB)</a:t>
            </a:r>
            <a:endParaRPr b="0" lang="en-US" sz="3200" spc="-1" strike="noStrike">
              <a:solidFill>
                <a:srgbClr val="000000"/>
              </a:solidFill>
              <a:uFill>
                <a:solidFill>
                  <a:srgbClr val="ffffff"/>
                </a:solidFill>
              </a:uFill>
              <a:latin typeface="Arial"/>
            </a:endParaRPr>
          </a:p>
          <a:p>
            <a:pPr marL="457200" indent="-342720" algn="just">
              <a:lnSpc>
                <a:spcPct val="100000"/>
              </a:lnSpc>
              <a:buClr>
                <a:srgbClr val="000000"/>
              </a:buClr>
              <a:buFont typeface="Arial"/>
              <a:buAutoNum type="arabicPeriod"/>
            </a:pPr>
            <a:r>
              <a:rPr b="0" lang="en-US" sz="1800" spc="-1" strike="noStrike">
                <a:solidFill>
                  <a:srgbClr val="000000"/>
                </a:solidFill>
                <a:uFill>
                  <a:solidFill>
                    <a:srgbClr val="ffffff"/>
                  </a:solidFill>
                </a:uFill>
                <a:latin typeface="Arial"/>
                <a:ea typeface="Arial"/>
              </a:rPr>
              <a:t>Recruit patients for study</a:t>
            </a:r>
            <a:endParaRPr b="0" lang="en-US" sz="3200" spc="-1" strike="noStrike">
              <a:solidFill>
                <a:srgbClr val="000000"/>
              </a:solidFill>
              <a:uFill>
                <a:solidFill>
                  <a:srgbClr val="ffffff"/>
                </a:solidFill>
              </a:uFill>
              <a:latin typeface="Arial"/>
            </a:endParaRPr>
          </a:p>
          <a:p>
            <a:pPr marL="457200" indent="-342720" algn="just">
              <a:lnSpc>
                <a:spcPct val="100000"/>
              </a:lnSpc>
              <a:buClr>
                <a:srgbClr val="000000"/>
              </a:buClr>
              <a:buFont typeface="Arial"/>
              <a:buAutoNum type="arabicPeriod"/>
            </a:pPr>
            <a:r>
              <a:rPr b="0" lang="en-US" sz="1800" spc="-1" strike="noStrike">
                <a:solidFill>
                  <a:srgbClr val="000000"/>
                </a:solidFill>
                <a:uFill>
                  <a:solidFill>
                    <a:srgbClr val="ffffff"/>
                  </a:solidFill>
                </a:uFill>
                <a:latin typeface="Arial"/>
                <a:ea typeface="Arial"/>
              </a:rPr>
              <a:t>Perform study</a:t>
            </a:r>
            <a:endParaRPr b="0" lang="en-US" sz="3200" spc="-1" strike="noStrike">
              <a:solidFill>
                <a:srgbClr val="000000"/>
              </a:solidFill>
              <a:uFill>
                <a:solidFill>
                  <a:srgbClr val="ffffff"/>
                </a:solidFill>
              </a:uFill>
              <a:latin typeface="Arial"/>
            </a:endParaRPr>
          </a:p>
          <a:p>
            <a:pPr marL="457200" indent="-342720" algn="just">
              <a:lnSpc>
                <a:spcPct val="100000"/>
              </a:lnSpc>
              <a:buClr>
                <a:srgbClr val="000000"/>
              </a:buClr>
              <a:buFont typeface="Arial"/>
              <a:buAutoNum type="arabicPeriod"/>
            </a:pPr>
            <a:r>
              <a:rPr b="0" lang="en-US" sz="1800" spc="-1" strike="noStrike">
                <a:solidFill>
                  <a:srgbClr val="000000"/>
                </a:solidFill>
                <a:uFill>
                  <a:solidFill>
                    <a:srgbClr val="ffffff"/>
                  </a:solidFill>
                </a:uFill>
                <a:latin typeface="Arial"/>
                <a:ea typeface="Arial"/>
              </a:rPr>
              <a:t>Analyze data</a:t>
            </a:r>
            <a:endParaRPr b="0" lang="en-US" sz="3200" spc="-1" strike="noStrike">
              <a:solidFill>
                <a:srgbClr val="000000"/>
              </a:solidFill>
              <a:uFill>
                <a:solidFill>
                  <a:srgbClr val="ffffff"/>
                </a:solidFill>
              </a:uFill>
              <a:latin typeface="Arial"/>
            </a:endParaRPr>
          </a:p>
          <a:p>
            <a:pPr>
              <a:lnSpc>
                <a:spcPct val="112000"/>
              </a:lnSpc>
            </a:pPr>
            <a:endParaRPr b="0" lang="en-US" sz="32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Shape 1"/>
          <p:cNvSpPr txBox="1"/>
          <p:nvPr/>
        </p:nvSpPr>
        <p:spPr>
          <a:xfrm>
            <a:off x="311760" y="228960"/>
            <a:ext cx="8520120" cy="792360"/>
          </a:xfrm>
          <a:prstGeom prst="rect">
            <a:avLst/>
          </a:prstGeom>
          <a:noFill/>
          <a:ln>
            <a:noFill/>
          </a:ln>
        </p:spPr>
        <p:txBody>
          <a:bodyPr tIns="91440" bIns="91440" anchor="b"/>
          <a:p>
            <a:pPr algn="ctr">
              <a:lnSpc>
                <a:spcPct val="100000"/>
              </a:lnSpc>
            </a:pPr>
            <a:r>
              <a:rPr b="0" lang="en-US" sz="5200" spc="-1" strike="noStrike">
                <a:solidFill>
                  <a:srgbClr val="000000"/>
                </a:solidFill>
                <a:uFill>
                  <a:solidFill>
                    <a:srgbClr val="ffffff"/>
                  </a:solidFill>
                </a:uFill>
                <a:latin typeface="Arial"/>
                <a:ea typeface="Arial"/>
              </a:rPr>
              <a:t>Budget So Far</a:t>
            </a:r>
            <a:endParaRPr b="0" lang="en-US" sz="1400" spc="-1" strike="noStrike">
              <a:solidFill>
                <a:srgbClr val="000000"/>
              </a:solidFill>
              <a:uFill>
                <a:solidFill>
                  <a:srgbClr val="ffffff"/>
                </a:solidFill>
              </a:uFill>
              <a:latin typeface="Arial"/>
            </a:endParaRPr>
          </a:p>
        </p:txBody>
      </p:sp>
      <p:sp>
        <p:nvSpPr>
          <p:cNvPr id="75" name="TextShape 2"/>
          <p:cNvSpPr txBox="1"/>
          <p:nvPr/>
        </p:nvSpPr>
        <p:spPr>
          <a:xfrm>
            <a:off x="203040" y="1021680"/>
            <a:ext cx="8818920" cy="3813840"/>
          </a:xfrm>
          <a:prstGeom prst="rect">
            <a:avLst/>
          </a:prstGeom>
          <a:noFill/>
          <a:ln>
            <a:noFill/>
          </a:ln>
        </p:spPr>
        <p:txBody>
          <a:bodyPr tIns="91440" bIns="91440"/>
          <a:p>
            <a:pPr marL="457200" indent="-342720" algn="just">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Expense Sheet can be found </a:t>
            </a:r>
            <a:r>
              <a:rPr b="0" lang="en-US" sz="1800" spc="-1" strike="noStrike" u="sng">
                <a:solidFill>
                  <a:srgbClr val="0097a7"/>
                </a:solidFill>
                <a:uFill>
                  <a:solidFill>
                    <a:srgbClr val="ffffff"/>
                  </a:solidFill>
                </a:uFill>
                <a:latin typeface="Arial"/>
                <a:ea typeface="Arial"/>
                <a:hlinkClick r:id="rId1"/>
              </a:rPr>
              <a:t>here</a:t>
            </a:r>
            <a:r>
              <a:rPr b="0" lang="en-US" sz="1800" spc="-1" strike="noStrike">
                <a:solidFill>
                  <a:srgbClr val="000000"/>
                </a:solidFill>
                <a:uFill>
                  <a:solidFill>
                    <a:srgbClr val="ffffff"/>
                  </a:solidFill>
                </a:uFill>
                <a:latin typeface="Arial"/>
                <a:ea typeface="Arial"/>
              </a:rPr>
              <a:t>.</a:t>
            </a:r>
            <a:endParaRPr b="0" lang="en-US" sz="3200" spc="-1" strike="noStrike">
              <a:solidFill>
                <a:srgbClr val="000000"/>
              </a:solidFill>
              <a:uFill>
                <a:solidFill>
                  <a:srgbClr val="ffffff"/>
                </a:solidFill>
              </a:uFill>
              <a:latin typeface="Arial"/>
            </a:endParaRPr>
          </a:p>
          <a:p>
            <a:pPr marL="457200" algn="just">
              <a:lnSpc>
                <a:spcPct val="100000"/>
              </a:lnSpc>
            </a:pPr>
            <a:endParaRPr b="0" lang="en-US" sz="3200" spc="-1" strike="noStrike">
              <a:solidFill>
                <a:srgbClr val="000000"/>
              </a:solidFill>
              <a:uFill>
                <a:solidFill>
                  <a:srgbClr val="ffffff"/>
                </a:solidFill>
              </a:uFill>
              <a:latin typeface="Arial"/>
            </a:endParaRPr>
          </a:p>
        </p:txBody>
      </p:sp>
      <p:pic>
        <p:nvPicPr>
          <p:cNvPr id="76" name="Google Shape;165;p31" descr=""/>
          <p:cNvPicPr/>
          <p:nvPr/>
        </p:nvPicPr>
        <p:blipFill>
          <a:blip r:embed="rId2"/>
          <a:stretch/>
        </p:blipFill>
        <p:spPr>
          <a:xfrm>
            <a:off x="1881360" y="1422000"/>
            <a:ext cx="4701960" cy="358056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942120" y="325800"/>
            <a:ext cx="7259760" cy="767880"/>
          </a:xfrm>
          <a:prstGeom prst="rect">
            <a:avLst/>
          </a:prstGeom>
          <a:noFill/>
          <a:ln>
            <a:noFill/>
          </a:ln>
        </p:spPr>
        <p:txBody>
          <a:bodyPr tIns="91440" bIns="91440" anchor="b"/>
          <a:p>
            <a:pPr algn="ctr">
              <a:lnSpc>
                <a:spcPct val="100000"/>
              </a:lnSpc>
            </a:pPr>
            <a:r>
              <a:rPr b="0" lang="en-US" sz="5200" spc="-1" strike="noStrike">
                <a:solidFill>
                  <a:srgbClr val="000000"/>
                </a:solidFill>
                <a:uFill>
                  <a:solidFill>
                    <a:srgbClr val="ffffff"/>
                  </a:solidFill>
                </a:uFill>
                <a:latin typeface="Arial"/>
                <a:ea typeface="Arial"/>
              </a:rPr>
              <a:t>Overview</a:t>
            </a:r>
            <a:endParaRPr b="0" lang="en-US" sz="1400" spc="-1" strike="noStrike">
              <a:solidFill>
                <a:srgbClr val="000000"/>
              </a:solidFill>
              <a:uFill>
                <a:solidFill>
                  <a:srgbClr val="ffffff"/>
                </a:solidFill>
              </a:uFill>
              <a:latin typeface="Arial"/>
            </a:endParaRPr>
          </a:p>
        </p:txBody>
      </p:sp>
      <p:sp>
        <p:nvSpPr>
          <p:cNvPr id="42" name="TextShape 2"/>
          <p:cNvSpPr txBox="1"/>
          <p:nvPr/>
        </p:nvSpPr>
        <p:spPr>
          <a:xfrm>
            <a:off x="141840" y="821160"/>
            <a:ext cx="8669520" cy="4048920"/>
          </a:xfrm>
          <a:prstGeom prst="rect">
            <a:avLst/>
          </a:prstGeom>
          <a:noFill/>
          <a:ln>
            <a:noFill/>
          </a:ln>
        </p:spPr>
        <p:txBody>
          <a:bodyPr tIns="91440" bIns="91440"/>
          <a:p>
            <a:pPr>
              <a:lnSpc>
                <a:spcPct val="100000"/>
              </a:lnSpc>
            </a:pPr>
            <a:r>
              <a:rPr b="1" lang="en-US" sz="1800" spc="-1" strike="noStrike">
                <a:solidFill>
                  <a:srgbClr val="000000"/>
                </a:solidFill>
                <a:uFill>
                  <a:solidFill>
                    <a:srgbClr val="ffffff"/>
                  </a:solidFill>
                </a:uFill>
                <a:latin typeface="Arial"/>
                <a:ea typeface="Arial"/>
              </a:rPr>
              <a:t>Phase 1 Accomplishments:</a:t>
            </a:r>
            <a:endParaRPr b="0" lang="en-US" sz="32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Mechanical design improvements</a:t>
            </a:r>
            <a:endParaRPr b="0" lang="en-US" sz="32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Upgrading the electronics hardware and software</a:t>
            </a:r>
            <a:endParaRPr b="0" lang="en-US" sz="32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Integrating virtual reality</a:t>
            </a:r>
            <a:endParaRPr b="0" lang="en-US" sz="32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Integrating games with the flycycle</a:t>
            </a:r>
            <a:endParaRPr b="0" lang="en-US" sz="32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Arial"/>
                <a:ea typeface="Arial"/>
              </a:rPr>
              <a:t>Phase 1 Remaining Improvements:</a:t>
            </a:r>
            <a:endParaRPr b="0" lang="en-US" sz="32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Fix the solenoid valve for the piston braking system</a:t>
            </a:r>
            <a:endParaRPr b="0" lang="en-US" sz="32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Fix the pedaling system to have variable resistance.</a:t>
            </a:r>
            <a:endParaRPr b="0" lang="en-US" sz="32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Arial"/>
                <a:ea typeface="Arial"/>
              </a:rPr>
              <a:t>Phase 2 Objectives and Plans:</a:t>
            </a:r>
            <a:r>
              <a:rPr b="0" lang="en-US" sz="1800" spc="-1" strike="noStrike">
                <a:solidFill>
                  <a:srgbClr val="000000"/>
                </a:solidFill>
                <a:uFill>
                  <a:solidFill>
                    <a:srgbClr val="ffffff"/>
                  </a:solidFill>
                </a:uFill>
                <a:latin typeface="Arial"/>
                <a:ea typeface="Arial"/>
              </a:rPr>
              <a:t> </a:t>
            </a:r>
            <a:endParaRPr b="0" lang="en-US" sz="32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A: Integrate the Flycycle into the teaching curriculum at UMD to engage students.  The Flycycle course will be offered at three levels of difficulty: </a:t>
            </a:r>
            <a:endParaRPr b="0" lang="en-US" sz="3200" spc="-1" strike="noStrike">
              <a:solidFill>
                <a:srgbClr val="000000"/>
              </a:solidFill>
              <a:uFill>
                <a:solidFill>
                  <a:srgbClr val="ffffff"/>
                </a:solidFill>
              </a:uFill>
              <a:latin typeface="Arial"/>
            </a:endParaRPr>
          </a:p>
          <a:p>
            <a:pPr lvl="1" marL="9144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High School Students: Women in Computing</a:t>
            </a:r>
            <a:endParaRPr b="0" lang="en-US" sz="3200" spc="-1" strike="noStrike">
              <a:solidFill>
                <a:srgbClr val="000000"/>
              </a:solidFill>
              <a:uFill>
                <a:solidFill>
                  <a:srgbClr val="ffffff"/>
                </a:solidFill>
              </a:uFill>
              <a:latin typeface="Arial"/>
            </a:endParaRPr>
          </a:p>
          <a:p>
            <a:pPr lvl="1" marL="9144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Freshmen/Sophomore year students</a:t>
            </a:r>
            <a:endParaRPr b="0" lang="en-US" sz="3200" spc="-1" strike="noStrike">
              <a:solidFill>
                <a:srgbClr val="000000"/>
              </a:solidFill>
              <a:uFill>
                <a:solidFill>
                  <a:srgbClr val="ffffff"/>
                </a:solidFill>
              </a:uFill>
              <a:latin typeface="Arial"/>
            </a:endParaRPr>
          </a:p>
          <a:p>
            <a:pPr lvl="1" marL="9144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Junior and Senior Capstone Design Projects.</a:t>
            </a:r>
            <a:endParaRPr b="0" lang="en-US" sz="32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B: Investigate the efficacy of the Flycycle in Stroke Rehabilitation </a:t>
            </a:r>
            <a:endParaRPr b="0" lang="en-US" sz="3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TextShape 1"/>
          <p:cNvSpPr txBox="1"/>
          <p:nvPr/>
        </p:nvSpPr>
        <p:spPr>
          <a:xfrm>
            <a:off x="311760" y="228960"/>
            <a:ext cx="8520120" cy="792360"/>
          </a:xfrm>
          <a:prstGeom prst="rect">
            <a:avLst/>
          </a:prstGeom>
          <a:noFill/>
          <a:ln>
            <a:noFill/>
          </a:ln>
        </p:spPr>
        <p:txBody>
          <a:bodyPr tIns="91440" bIns="91440" anchor="b"/>
          <a:p>
            <a:pPr algn="ctr">
              <a:lnSpc>
                <a:spcPct val="100000"/>
              </a:lnSpc>
            </a:pPr>
            <a:r>
              <a:rPr b="0" lang="en-US" sz="3600" spc="-1" strike="noStrike">
                <a:solidFill>
                  <a:srgbClr val="000000"/>
                </a:solidFill>
                <a:uFill>
                  <a:solidFill>
                    <a:srgbClr val="ffffff"/>
                  </a:solidFill>
                </a:uFill>
                <a:latin typeface="Arial"/>
                <a:ea typeface="Arial"/>
              </a:rPr>
              <a:t>Budget Estimates for Phase 2</a:t>
            </a:r>
            <a:endParaRPr b="0" lang="en-US" sz="1400" spc="-1" strike="noStrike">
              <a:solidFill>
                <a:srgbClr val="000000"/>
              </a:solidFill>
              <a:uFill>
                <a:solidFill>
                  <a:srgbClr val="ffffff"/>
                </a:solidFill>
              </a:uFill>
              <a:latin typeface="Arial"/>
            </a:endParaRPr>
          </a:p>
        </p:txBody>
      </p:sp>
      <p:sp>
        <p:nvSpPr>
          <p:cNvPr id="78" name="TextShape 2"/>
          <p:cNvSpPr txBox="1"/>
          <p:nvPr/>
        </p:nvSpPr>
        <p:spPr>
          <a:xfrm>
            <a:off x="203040" y="1021680"/>
            <a:ext cx="8818920" cy="3813840"/>
          </a:xfrm>
          <a:prstGeom prst="rect">
            <a:avLst/>
          </a:prstGeom>
          <a:noFill/>
          <a:ln>
            <a:noFill/>
          </a:ln>
        </p:spPr>
        <p:txBody>
          <a:bodyPr tIns="91440" bIns="91440"/>
          <a:p>
            <a:pPr marL="457200" indent="-342720" algn="just">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Phase 2A: Course Work</a:t>
            </a:r>
            <a:endParaRPr b="0" lang="en-US" sz="3200" spc="-1" strike="noStrike">
              <a:solidFill>
                <a:srgbClr val="000000"/>
              </a:solidFill>
              <a:uFill>
                <a:solidFill>
                  <a:srgbClr val="ffffff"/>
                </a:solidFill>
              </a:uFill>
              <a:latin typeface="Arial"/>
            </a:endParaRPr>
          </a:p>
          <a:p>
            <a:pPr lvl="1" marL="914400" indent="-342720" algn="just">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Phd Student Fellowship </a:t>
            </a:r>
            <a:endParaRPr b="0" lang="en-US" sz="3200" spc="-1" strike="noStrike">
              <a:solidFill>
                <a:srgbClr val="000000"/>
              </a:solidFill>
              <a:uFill>
                <a:solidFill>
                  <a:srgbClr val="ffffff"/>
                </a:solidFill>
              </a:uFill>
              <a:latin typeface="Arial"/>
            </a:endParaRPr>
          </a:p>
          <a:p>
            <a:pPr lvl="1" marL="914400" indent="-342720" algn="just">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1 month/year Salary Axel</a:t>
            </a:r>
            <a:endParaRPr b="0" lang="en-US" sz="3200" spc="-1" strike="noStrike">
              <a:solidFill>
                <a:srgbClr val="000000"/>
              </a:solidFill>
              <a:uFill>
                <a:solidFill>
                  <a:srgbClr val="ffffff"/>
                </a:solidFill>
              </a:uFill>
              <a:latin typeface="Arial"/>
            </a:endParaRPr>
          </a:p>
          <a:p>
            <a:pPr lvl="1" marL="914400" indent="-342720" algn="just">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Yearly small budget (~ $5k) for small Flycycle repairs, maintenance, and improvements.</a:t>
            </a:r>
            <a:endParaRPr b="0" lang="en-US" sz="3200" spc="-1" strike="noStrike">
              <a:solidFill>
                <a:srgbClr val="000000"/>
              </a:solidFill>
              <a:uFill>
                <a:solidFill>
                  <a:srgbClr val="ffffff"/>
                </a:solidFill>
              </a:uFill>
              <a:latin typeface="Arial"/>
            </a:endParaRPr>
          </a:p>
          <a:p>
            <a:pPr lvl="1" marL="914400" indent="-342720" algn="just">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Robotic lab manager support 1 month/year</a:t>
            </a:r>
            <a:endParaRPr b="0" lang="en-US" sz="3200" spc="-1" strike="noStrike">
              <a:solidFill>
                <a:srgbClr val="000000"/>
              </a:solidFill>
              <a:uFill>
                <a:solidFill>
                  <a:srgbClr val="ffffff"/>
                </a:solidFill>
              </a:uFill>
              <a:latin typeface="Arial"/>
            </a:endParaRPr>
          </a:p>
          <a:p>
            <a:pPr marL="457200" indent="-342720" algn="just">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Phase 2B: Rehabilitation </a:t>
            </a:r>
            <a:endParaRPr b="0" lang="en-US" sz="3200" spc="-1" strike="noStrike">
              <a:solidFill>
                <a:srgbClr val="000000"/>
              </a:solidFill>
              <a:uFill>
                <a:solidFill>
                  <a:srgbClr val="ffffff"/>
                </a:solidFill>
              </a:uFill>
              <a:latin typeface="Arial"/>
            </a:endParaRPr>
          </a:p>
          <a:p>
            <a:pPr lvl="2" marL="1371600" indent="-342720" algn="just">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Notes: 2B Budget is in addition to Phase 2A</a:t>
            </a:r>
            <a:endParaRPr b="0" lang="en-US" sz="3200" spc="-1" strike="noStrike">
              <a:solidFill>
                <a:srgbClr val="000000"/>
              </a:solidFill>
              <a:uFill>
                <a:solidFill>
                  <a:srgbClr val="ffffff"/>
                </a:solidFill>
              </a:uFill>
              <a:latin typeface="Arial"/>
            </a:endParaRPr>
          </a:p>
          <a:p>
            <a:pPr lvl="2" marL="1371600" indent="-342720" algn="just">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Budget is not yet reviewed and confirmed by Dr. Roy</a:t>
            </a:r>
            <a:endParaRPr b="0" lang="en-US" sz="3200" spc="-1" strike="noStrike">
              <a:solidFill>
                <a:srgbClr val="000000"/>
              </a:solidFill>
              <a:uFill>
                <a:solidFill>
                  <a:srgbClr val="ffffff"/>
                </a:solidFill>
              </a:uFill>
              <a:latin typeface="Arial"/>
            </a:endParaRPr>
          </a:p>
          <a:p>
            <a:pPr lvl="1" marL="914400" indent="-342720" algn="just">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PhD Student Fellowship </a:t>
            </a:r>
            <a:endParaRPr b="0" lang="en-US" sz="3200" spc="-1" strike="noStrike">
              <a:solidFill>
                <a:srgbClr val="000000"/>
              </a:solidFill>
              <a:uFill>
                <a:solidFill>
                  <a:srgbClr val="ffffff"/>
                </a:solidFill>
              </a:uFill>
              <a:latin typeface="Arial"/>
            </a:endParaRPr>
          </a:p>
          <a:p>
            <a:pPr lvl="1" marL="914400" indent="-342720" algn="just">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1 month/year Salary Dr. Roy</a:t>
            </a:r>
            <a:endParaRPr b="0" lang="en-US" sz="3200" spc="-1" strike="noStrike">
              <a:solidFill>
                <a:srgbClr val="000000"/>
              </a:solidFill>
              <a:uFill>
                <a:solidFill>
                  <a:srgbClr val="ffffff"/>
                </a:solidFill>
              </a:uFill>
              <a:latin typeface="Arial"/>
            </a:endParaRPr>
          </a:p>
          <a:p>
            <a:pPr lvl="1" marL="914400" indent="-342720" algn="just">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Study Coordinator (~ 30%)</a:t>
            </a:r>
            <a:endParaRPr b="0" lang="en-US" sz="3200" spc="-1" strike="noStrike">
              <a:solidFill>
                <a:srgbClr val="000000"/>
              </a:solidFill>
              <a:uFill>
                <a:solidFill>
                  <a:srgbClr val="ffffff"/>
                </a:solidFill>
              </a:uFill>
              <a:latin typeface="Arial"/>
            </a:endParaRPr>
          </a:p>
          <a:p>
            <a:pPr lvl="1" marL="914400" indent="-342720" algn="just">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Yearly small budget (~ $5k) for small Flycycle repairs, maintenance, and improvements.</a:t>
            </a:r>
            <a:endParaRPr b="0" lang="en-US" sz="3200" spc="-1" strike="noStrike">
              <a:solidFill>
                <a:srgbClr val="000000"/>
              </a:solidFill>
              <a:uFill>
                <a:solidFill>
                  <a:srgbClr val="ffffff"/>
                </a:solidFill>
              </a:uFill>
              <a:latin typeface="Arial"/>
            </a:endParaRPr>
          </a:p>
          <a:p>
            <a:pPr marL="457200" algn="just">
              <a:lnSpc>
                <a:spcPct val="100000"/>
              </a:lnSpc>
            </a:pPr>
            <a:endParaRPr b="0" lang="en-US" sz="3200" spc="-1" strike="noStrike">
              <a:solidFill>
                <a:srgbClr val="000000"/>
              </a:solidFill>
              <a:uFill>
                <a:solidFill>
                  <a:srgbClr val="ffffff"/>
                </a:solidFill>
              </a:uFill>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1143000" y="395640"/>
            <a:ext cx="6598080" cy="601200"/>
          </a:xfrm>
          <a:prstGeom prst="rect">
            <a:avLst/>
          </a:prstGeom>
          <a:noFill/>
          <a:ln>
            <a:noFill/>
          </a:ln>
        </p:spPr>
        <p:txBody>
          <a:bodyPr lIns="68400" rIns="68400" tIns="34200" bIns="34200" anchor="b"/>
          <a:p>
            <a:pPr algn="ctr">
              <a:lnSpc>
                <a:spcPct val="90000"/>
              </a:lnSpc>
            </a:pPr>
            <a:r>
              <a:rPr b="1" lang="en-US" sz="4100" spc="-1" strike="noStrike">
                <a:solidFill>
                  <a:srgbClr val="000000"/>
                </a:solidFill>
                <a:uFill>
                  <a:solidFill>
                    <a:srgbClr val="ffffff"/>
                  </a:solidFill>
                </a:uFill>
                <a:latin typeface="Arial"/>
                <a:ea typeface="Arial"/>
              </a:rPr>
              <a:t>Thank You!!</a:t>
            </a:r>
            <a:endParaRPr b="0" lang="en-US" sz="1400" spc="-1" strike="noStrike">
              <a:solidFill>
                <a:srgbClr val="000000"/>
              </a:solidFill>
              <a:uFill>
                <a:solidFill>
                  <a:srgbClr val="ffffff"/>
                </a:solidFill>
              </a:uFill>
              <a:latin typeface="Arial"/>
            </a:endParaRPr>
          </a:p>
        </p:txBody>
      </p:sp>
      <p:pic>
        <p:nvPicPr>
          <p:cNvPr id="80" name="Google Shape;177;p33" descr=""/>
          <p:cNvPicPr/>
          <p:nvPr/>
        </p:nvPicPr>
        <p:blipFill>
          <a:blip r:embed="rId1"/>
          <a:stretch/>
        </p:blipFill>
        <p:spPr>
          <a:xfrm>
            <a:off x="1545120" y="997200"/>
            <a:ext cx="6453360" cy="391032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 name="Google Shape;68;p15" descr=""/>
          <p:cNvPicPr/>
          <p:nvPr/>
        </p:nvPicPr>
        <p:blipFill>
          <a:blip r:embed="rId1"/>
          <a:stretch/>
        </p:blipFill>
        <p:spPr>
          <a:xfrm>
            <a:off x="2071800" y="82440"/>
            <a:ext cx="5000400" cy="49240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311760" y="220680"/>
            <a:ext cx="8520120" cy="714960"/>
          </a:xfrm>
          <a:prstGeom prst="rect">
            <a:avLst/>
          </a:prstGeom>
          <a:noFill/>
          <a:ln>
            <a:noFill/>
          </a:ln>
        </p:spPr>
        <p:txBody>
          <a:bodyPr tIns="91440" bIns="91440" anchor="b"/>
          <a:p>
            <a:pPr algn="ctr">
              <a:lnSpc>
                <a:spcPct val="100000"/>
              </a:lnSpc>
            </a:pPr>
            <a:r>
              <a:rPr b="0" lang="en-US" sz="5200" spc="-1" strike="noStrike">
                <a:solidFill>
                  <a:srgbClr val="000000"/>
                </a:solidFill>
                <a:uFill>
                  <a:solidFill>
                    <a:srgbClr val="ffffff"/>
                  </a:solidFill>
                </a:uFill>
                <a:latin typeface="Arial"/>
                <a:ea typeface="Arial"/>
              </a:rPr>
              <a:t>Phase 1 Accomplishments</a:t>
            </a:r>
            <a:endParaRPr b="0" lang="en-US" sz="1400" spc="-1" strike="noStrike">
              <a:solidFill>
                <a:srgbClr val="000000"/>
              </a:solidFill>
              <a:uFill>
                <a:solidFill>
                  <a:srgbClr val="ffffff"/>
                </a:solidFill>
              </a:uFill>
              <a:latin typeface="Arial"/>
            </a:endParaRPr>
          </a:p>
        </p:txBody>
      </p:sp>
      <p:sp>
        <p:nvSpPr>
          <p:cNvPr id="45" name="TextShape 2"/>
          <p:cNvSpPr txBox="1"/>
          <p:nvPr/>
        </p:nvSpPr>
        <p:spPr>
          <a:xfrm>
            <a:off x="117720" y="985680"/>
            <a:ext cx="8782920" cy="3898440"/>
          </a:xfrm>
          <a:prstGeom prst="rect">
            <a:avLst/>
          </a:prstGeom>
          <a:noFill/>
          <a:ln>
            <a:noFill/>
          </a:ln>
        </p:spPr>
        <p:txBody>
          <a:bodyPr tIns="91440" bIns="91440"/>
          <a:p>
            <a:pPr marL="457200" indent="-342720">
              <a:lnSpc>
                <a:spcPct val="100000"/>
              </a:lnSpc>
              <a:buClr>
                <a:srgbClr val="000000"/>
              </a:buClr>
              <a:buFont typeface="Arial"/>
              <a:buAutoNum type="arabicParenR"/>
            </a:pPr>
            <a:r>
              <a:rPr b="1" lang="en-US" sz="1800" spc="-1" strike="noStrike">
                <a:solidFill>
                  <a:srgbClr val="000000"/>
                </a:solidFill>
                <a:uFill>
                  <a:solidFill>
                    <a:srgbClr val="ffffff"/>
                  </a:solidFill>
                </a:uFill>
                <a:latin typeface="Arial"/>
                <a:ea typeface="Arial"/>
              </a:rPr>
              <a:t>Mechanical Design Improvements:</a:t>
            </a:r>
            <a:endParaRPr b="0" lang="en-US" sz="3200" spc="-1" strike="noStrike">
              <a:solidFill>
                <a:srgbClr val="000000"/>
              </a:solidFill>
              <a:uFill>
                <a:solidFill>
                  <a:srgbClr val="ffffff"/>
                </a:solidFill>
              </a:uFill>
              <a:latin typeface="Arial"/>
            </a:endParaRPr>
          </a:p>
          <a:p>
            <a:pPr lvl="1" marL="914400" indent="-342720">
              <a:lnSpc>
                <a:spcPct val="100000"/>
              </a:lnSpc>
              <a:buClr>
                <a:srgbClr val="000000"/>
              </a:buClr>
              <a:buFont typeface="Arial"/>
              <a:buAutoNum type="alphaLcParenR"/>
            </a:pPr>
            <a:r>
              <a:rPr b="0" lang="en-US" sz="1800" spc="-1" strike="noStrike">
                <a:solidFill>
                  <a:srgbClr val="000000"/>
                </a:solidFill>
                <a:uFill>
                  <a:solidFill>
                    <a:srgbClr val="ffffff"/>
                  </a:solidFill>
                </a:uFill>
                <a:latin typeface="Arial"/>
                <a:ea typeface="Arial"/>
              </a:rPr>
              <a:t>CAD Development:</a:t>
            </a:r>
            <a:endParaRPr b="0" lang="en-US" sz="3200" spc="-1" strike="noStrike">
              <a:solidFill>
                <a:srgbClr val="000000"/>
              </a:solidFill>
              <a:uFill>
                <a:solidFill>
                  <a:srgbClr val="ffffff"/>
                </a:solidFill>
              </a:uFill>
              <a:latin typeface="Arial"/>
            </a:endParaRPr>
          </a:p>
          <a:p>
            <a:pPr marL="1371600" indent="-342720" algn="just">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Entire Flycycle is modeled in Solidworks. </a:t>
            </a:r>
            <a:endParaRPr b="0" lang="en-US" sz="3200" spc="-1" strike="noStrike">
              <a:solidFill>
                <a:srgbClr val="000000"/>
              </a:solidFill>
              <a:uFill>
                <a:solidFill>
                  <a:srgbClr val="ffffff"/>
                </a:solidFill>
              </a:uFill>
              <a:latin typeface="Arial"/>
            </a:endParaRPr>
          </a:p>
          <a:p>
            <a:pPr marL="1371600" indent="-342720" algn="just">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The dimensions are taken hands on from </a:t>
            </a:r>
            <a:endParaRPr b="0" lang="en-US" sz="3200" spc="-1" strike="noStrike">
              <a:solidFill>
                <a:srgbClr val="000000"/>
              </a:solidFill>
              <a:uFill>
                <a:solidFill>
                  <a:srgbClr val="ffffff"/>
                </a:solidFill>
              </a:uFill>
              <a:latin typeface="Arial"/>
            </a:endParaRPr>
          </a:p>
          <a:p>
            <a:pPr marL="914400" indent="457200" algn="just">
              <a:lnSpc>
                <a:spcPct val="100000"/>
              </a:lnSpc>
            </a:pPr>
            <a:r>
              <a:rPr b="0" lang="en-US" sz="1800" spc="-1" strike="noStrike">
                <a:solidFill>
                  <a:srgbClr val="000000"/>
                </a:solidFill>
                <a:uFill>
                  <a:solidFill>
                    <a:srgbClr val="ffffff"/>
                  </a:solidFill>
                </a:uFill>
                <a:latin typeface="Arial"/>
                <a:ea typeface="Arial"/>
              </a:rPr>
              <a:t>the flycycle as well as from the datasheets </a:t>
            </a:r>
            <a:endParaRPr b="0" lang="en-US" sz="3200" spc="-1" strike="noStrike">
              <a:solidFill>
                <a:srgbClr val="000000"/>
              </a:solidFill>
              <a:uFill>
                <a:solidFill>
                  <a:srgbClr val="ffffff"/>
                </a:solidFill>
              </a:uFill>
              <a:latin typeface="Arial"/>
            </a:endParaRPr>
          </a:p>
          <a:p>
            <a:pPr marL="914400" indent="457200" algn="just">
              <a:lnSpc>
                <a:spcPct val="100000"/>
              </a:lnSpc>
            </a:pPr>
            <a:r>
              <a:rPr b="0" lang="en-US" sz="1800" spc="-1" strike="noStrike">
                <a:solidFill>
                  <a:srgbClr val="000000"/>
                </a:solidFill>
                <a:uFill>
                  <a:solidFill>
                    <a:srgbClr val="ffffff"/>
                  </a:solidFill>
                </a:uFill>
                <a:latin typeface="Arial"/>
                <a:ea typeface="Arial"/>
              </a:rPr>
              <a:t>provided.</a:t>
            </a:r>
            <a:endParaRPr b="0" lang="en-US" sz="3200" spc="-1" strike="noStrike">
              <a:solidFill>
                <a:srgbClr val="000000"/>
              </a:solidFill>
              <a:uFill>
                <a:solidFill>
                  <a:srgbClr val="ffffff"/>
                </a:solidFill>
              </a:uFill>
              <a:latin typeface="Arial"/>
            </a:endParaRPr>
          </a:p>
          <a:p>
            <a:pPr marL="457200" algn="just">
              <a:lnSpc>
                <a:spcPct val="100000"/>
              </a:lnSpc>
            </a:pPr>
            <a:r>
              <a:rPr b="0" lang="en-US" sz="1800" spc="-1" strike="noStrike">
                <a:solidFill>
                  <a:srgbClr val="000000"/>
                </a:solidFill>
                <a:uFill>
                  <a:solidFill>
                    <a:srgbClr val="ffffff"/>
                  </a:solidFill>
                </a:uFill>
                <a:latin typeface="Arial"/>
                <a:ea typeface="Arial"/>
              </a:rPr>
              <a:t>b) </a:t>
            </a: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Refilling of Hydraulic fluid in the Braking System</a:t>
            </a:r>
            <a:endParaRPr b="0" lang="en-US" sz="3200" spc="-1" strike="noStrike">
              <a:solidFill>
                <a:srgbClr val="000000"/>
              </a:solidFill>
              <a:uFill>
                <a:solidFill>
                  <a:srgbClr val="ffffff"/>
                </a:solidFill>
              </a:uFill>
              <a:latin typeface="Arial"/>
            </a:endParaRPr>
          </a:p>
          <a:p>
            <a:pPr marL="1371600" indent="-342720" algn="just">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The hydraulic fluid in the pistons is refilled</a:t>
            </a:r>
            <a:endParaRPr b="0" lang="en-US" sz="3200" spc="-1" strike="noStrike">
              <a:solidFill>
                <a:srgbClr val="000000"/>
              </a:solidFill>
              <a:uFill>
                <a:solidFill>
                  <a:srgbClr val="ffffff"/>
                </a:solidFill>
              </a:uFill>
              <a:latin typeface="Arial"/>
            </a:endParaRPr>
          </a:p>
          <a:p>
            <a:pPr algn="just">
              <a:lnSpc>
                <a:spcPct val="100000"/>
              </a:lnSpc>
            </a:pP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and the system was bleeded to remove </a:t>
            </a:r>
            <a:endParaRPr b="0" lang="en-US" sz="3200" spc="-1" strike="noStrike">
              <a:solidFill>
                <a:srgbClr val="000000"/>
              </a:solidFill>
              <a:uFill>
                <a:solidFill>
                  <a:srgbClr val="ffffff"/>
                </a:solidFill>
              </a:uFill>
              <a:latin typeface="Arial"/>
            </a:endParaRPr>
          </a:p>
          <a:p>
            <a:pPr algn="just">
              <a:lnSpc>
                <a:spcPct val="100000"/>
              </a:lnSpc>
            </a:pP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air bubbles.</a:t>
            </a:r>
            <a:endParaRPr b="0" lang="en-US" sz="3200" spc="-1" strike="noStrike">
              <a:solidFill>
                <a:srgbClr val="000000"/>
              </a:solidFill>
              <a:uFill>
                <a:solidFill>
                  <a:srgbClr val="ffffff"/>
                </a:solidFill>
              </a:uFill>
              <a:latin typeface="Arial"/>
            </a:endParaRPr>
          </a:p>
          <a:p>
            <a:pPr marL="1371600" indent="-342720" algn="just">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This added dynamic resistance to the entire</a:t>
            </a:r>
            <a:endParaRPr b="0" lang="en-US" sz="3200" spc="-1" strike="noStrike">
              <a:solidFill>
                <a:srgbClr val="000000"/>
              </a:solidFill>
              <a:uFill>
                <a:solidFill>
                  <a:srgbClr val="ffffff"/>
                </a:solidFill>
              </a:uFill>
              <a:latin typeface="Arial"/>
            </a:endParaRPr>
          </a:p>
          <a:p>
            <a:pPr algn="just">
              <a:lnSpc>
                <a:spcPct val="100000"/>
              </a:lnSpc>
            </a:pP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system.</a:t>
            </a:r>
            <a:endParaRPr b="0" lang="en-US" sz="3200" spc="-1" strike="noStrike">
              <a:solidFill>
                <a:srgbClr val="000000"/>
              </a:solidFill>
              <a:uFill>
                <a:solidFill>
                  <a:srgbClr val="ffffff"/>
                </a:solidFill>
              </a:uFill>
              <a:latin typeface="Arial"/>
            </a:endParaRPr>
          </a:p>
          <a:p>
            <a:pPr algn="just">
              <a:lnSpc>
                <a:spcPct val="100000"/>
              </a:lnSpc>
            </a:pPr>
            <a:endParaRPr b="0" lang="en-US" sz="3200" spc="-1" strike="noStrike">
              <a:solidFill>
                <a:srgbClr val="000000"/>
              </a:solidFill>
              <a:uFill>
                <a:solidFill>
                  <a:srgbClr val="ffffff"/>
                </a:solidFill>
              </a:uFill>
              <a:latin typeface="Arial"/>
            </a:endParaRPr>
          </a:p>
          <a:p>
            <a:pPr marL="457200" algn="just">
              <a:lnSpc>
                <a:spcPct val="100000"/>
              </a:lnSpc>
            </a:pPr>
            <a:endParaRPr b="0" lang="en-US" sz="3200" spc="-1" strike="noStrike">
              <a:solidFill>
                <a:srgbClr val="000000"/>
              </a:solidFill>
              <a:uFill>
                <a:solidFill>
                  <a:srgbClr val="ffffff"/>
                </a:solidFill>
              </a:uFill>
              <a:latin typeface="Arial"/>
            </a:endParaRPr>
          </a:p>
          <a:p>
            <a:pPr marL="457200" algn="just">
              <a:lnSpc>
                <a:spcPct val="100000"/>
              </a:lnSpc>
            </a:pPr>
            <a:endParaRPr b="0" lang="en-US" sz="3200" spc="-1" strike="noStrike">
              <a:solidFill>
                <a:srgbClr val="000000"/>
              </a:solidFill>
              <a:uFill>
                <a:solidFill>
                  <a:srgbClr val="ffffff"/>
                </a:solidFill>
              </a:uFill>
              <a:latin typeface="Arial"/>
            </a:endParaRPr>
          </a:p>
          <a:p>
            <a:pPr marL="457200" indent="-342720" algn="just">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Modernizing the Flycycle:</a:t>
            </a:r>
            <a:endParaRPr b="0" lang="en-US" sz="3200" spc="-1" strike="noStrike">
              <a:solidFill>
                <a:srgbClr val="000000"/>
              </a:solidFill>
              <a:uFill>
                <a:solidFill>
                  <a:srgbClr val="ffffff"/>
                </a:solidFill>
              </a:uFill>
              <a:latin typeface="Arial"/>
            </a:endParaRPr>
          </a:p>
          <a:p>
            <a:pPr lvl="1" marL="914400" indent="-342720" algn="just">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Changed the electronics to modern microcontrollers like arduino. </a:t>
            </a:r>
            <a:endParaRPr b="0" lang="en-US" sz="3200" spc="-1" strike="noStrike">
              <a:solidFill>
                <a:srgbClr val="000000"/>
              </a:solidFill>
              <a:uFill>
                <a:solidFill>
                  <a:srgbClr val="ffffff"/>
                </a:solidFill>
              </a:uFill>
              <a:latin typeface="Arial"/>
            </a:endParaRPr>
          </a:p>
          <a:p>
            <a:pPr lvl="1" marL="914400" indent="-342720" algn="just">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Made mechanical changes to account for the new curved monitor screen. </a:t>
            </a:r>
            <a:endParaRPr b="0" lang="en-US" sz="3200" spc="-1" strike="noStrike">
              <a:solidFill>
                <a:srgbClr val="000000"/>
              </a:solidFill>
              <a:uFill>
                <a:solidFill>
                  <a:srgbClr val="ffffff"/>
                </a:solidFill>
              </a:uFill>
              <a:latin typeface="Arial"/>
            </a:endParaRPr>
          </a:p>
          <a:p>
            <a:pPr lvl="1" marL="914400" indent="-342720" algn="just">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Changed the hydraulic fluid in the Piston braking system.</a:t>
            </a:r>
            <a:endParaRPr b="0" lang="en-US" sz="3200" spc="-1" strike="noStrike">
              <a:solidFill>
                <a:srgbClr val="000000"/>
              </a:solidFill>
              <a:uFill>
                <a:solidFill>
                  <a:srgbClr val="ffffff"/>
                </a:solidFill>
              </a:uFill>
              <a:latin typeface="Arial"/>
            </a:endParaRPr>
          </a:p>
          <a:p>
            <a:pPr lvl="1" marL="914400" indent="-342720" algn="just">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Rewiring the potentiometers on the Flycycle. </a:t>
            </a:r>
            <a:endParaRPr b="0" lang="en-US" sz="3200" spc="-1" strike="noStrike">
              <a:solidFill>
                <a:srgbClr val="000000"/>
              </a:solidFill>
              <a:uFill>
                <a:solidFill>
                  <a:srgbClr val="ffffff"/>
                </a:solidFill>
              </a:uFill>
              <a:latin typeface="Arial"/>
            </a:endParaRPr>
          </a:p>
          <a:p>
            <a:pPr lvl="1" marL="914400" indent="-342720" algn="just">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The Flycycle outputs are now hooked to a game controller and therefore essentially opening a widely available game pool. </a:t>
            </a:r>
            <a:endParaRPr b="0" lang="en-US" sz="3200" spc="-1" strike="noStrike">
              <a:solidFill>
                <a:srgbClr val="000000"/>
              </a:solidFill>
              <a:uFill>
                <a:solidFill>
                  <a:srgbClr val="ffffff"/>
                </a:solidFill>
              </a:uFill>
              <a:latin typeface="Arial"/>
            </a:endParaRPr>
          </a:p>
          <a:p>
            <a:pPr algn="just">
              <a:lnSpc>
                <a:spcPct val="100000"/>
              </a:lnSpc>
            </a:pPr>
            <a:endParaRPr b="0" lang="en-US" sz="3200" spc="-1" strike="noStrike">
              <a:solidFill>
                <a:srgbClr val="000000"/>
              </a:solidFill>
              <a:uFill>
                <a:solidFill>
                  <a:srgbClr val="ffffff"/>
                </a:solidFill>
              </a:uFill>
              <a:latin typeface="Arial"/>
            </a:endParaRPr>
          </a:p>
        </p:txBody>
      </p:sp>
      <p:pic>
        <p:nvPicPr>
          <p:cNvPr id="46" name="Google Shape;75;p16" descr=""/>
          <p:cNvPicPr/>
          <p:nvPr/>
        </p:nvPicPr>
        <p:blipFill>
          <a:blip r:embed="rId1"/>
          <a:stretch/>
        </p:blipFill>
        <p:spPr>
          <a:xfrm>
            <a:off x="6017040" y="1091160"/>
            <a:ext cx="3078360" cy="301896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143640" y="102240"/>
            <a:ext cx="8917920" cy="4869720"/>
          </a:xfrm>
          <a:prstGeom prst="rect">
            <a:avLst/>
          </a:prstGeom>
          <a:noFill/>
          <a:ln>
            <a:noFill/>
          </a:ln>
        </p:spPr>
        <p:txBody>
          <a:bodyPr tIns="91440" bIns="91440"/>
          <a:p>
            <a:pPr>
              <a:lnSpc>
                <a:spcPct val="100000"/>
              </a:lnSpc>
            </a:pP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c) Fixing the belt for the pedalling system:</a:t>
            </a:r>
            <a:endParaRPr b="0" lang="en-US" sz="3200" spc="-1" strike="noStrike">
              <a:solidFill>
                <a:srgbClr val="000000"/>
              </a:solidFill>
              <a:uFill>
                <a:solidFill>
                  <a:srgbClr val="ffffff"/>
                </a:solidFill>
              </a:uFill>
              <a:latin typeface="Arial"/>
            </a:endParaRPr>
          </a:p>
          <a:p>
            <a:pPr marL="13716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The pulley to restraint the belt attached to the pedals was broken. This was fixed by 3D printing supports and restraining the belt. </a:t>
            </a:r>
            <a:endParaRPr b="0" lang="en-US" sz="3200" spc="-1" strike="noStrike">
              <a:solidFill>
                <a:srgbClr val="000000"/>
              </a:solidFill>
              <a:uFill>
                <a:solidFill>
                  <a:srgbClr val="ffffff"/>
                </a:solidFill>
              </a:uFill>
              <a:latin typeface="Arial"/>
            </a:endParaRPr>
          </a:p>
          <a:p>
            <a:pPr marL="13716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This enabled measuring the RPM while pedaling.</a:t>
            </a:r>
            <a:endParaRPr b="0" lang="en-US" sz="3200" spc="-1" strike="noStrike">
              <a:solidFill>
                <a:srgbClr val="000000"/>
              </a:solidFill>
              <a:uFill>
                <a:solidFill>
                  <a:srgbClr val="ffffff"/>
                </a:solidFill>
              </a:uFill>
              <a:latin typeface="Arial"/>
            </a:endParaRPr>
          </a:p>
          <a:p>
            <a:pPr marL="13716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Variable resistance to the pedals will be enabled once the alternator is fixed. </a:t>
            </a:r>
            <a:endParaRPr b="0" lang="en-US" sz="32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Arial"/>
              </a:rPr>
              <a:t>d) Integrating Supports and Stands for the Virtual Reality Hardware:</a:t>
            </a:r>
            <a:endParaRPr b="0" lang="en-US" sz="3200" spc="-1" strike="noStrike">
              <a:solidFill>
                <a:srgbClr val="000000"/>
              </a:solidFill>
              <a:uFill>
                <a:solidFill>
                  <a:srgbClr val="ffffff"/>
                </a:solidFill>
              </a:uFill>
              <a:latin typeface="Arial"/>
            </a:endParaRPr>
          </a:p>
          <a:p>
            <a:pPr marL="13716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Supports for VR sensors were designed and mounted onto the Flycycle.</a:t>
            </a:r>
            <a:endParaRPr b="0" lang="en-US" sz="3200" spc="-1" strike="noStrike">
              <a:solidFill>
                <a:srgbClr val="000000"/>
              </a:solidFill>
              <a:uFill>
                <a:solidFill>
                  <a:srgbClr val="ffffff"/>
                </a:solidFill>
              </a:uFill>
              <a:latin typeface="Arial"/>
            </a:endParaRPr>
          </a:p>
          <a:p>
            <a:pPr marL="13716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Remote Holders and HMD supports were also 3D printed and fixed onto the flycycle. </a:t>
            </a:r>
            <a:endParaRPr b="0" lang="en-US" sz="3200" spc="-1" strike="noStrike">
              <a:solidFill>
                <a:srgbClr val="000000"/>
              </a:solidFill>
              <a:uFill>
                <a:solidFill>
                  <a:srgbClr val="ffffff"/>
                </a:solidFill>
              </a:uFill>
              <a:latin typeface="Arial"/>
            </a:endParaRPr>
          </a:p>
          <a:p>
            <a:pPr>
              <a:lnSpc>
                <a:spcPct val="100000"/>
              </a:lnSpc>
            </a:pPr>
            <a:endParaRPr b="0" lang="en-US" sz="3200" spc="-1" strike="noStrike">
              <a:solidFill>
                <a:srgbClr val="000000"/>
              </a:solidFill>
              <a:uFill>
                <a:solidFill>
                  <a:srgbClr val="ffffff"/>
                </a:solidFill>
              </a:uFill>
              <a:latin typeface="Arial"/>
            </a:endParaRPr>
          </a:p>
          <a:p>
            <a:pPr>
              <a:lnSpc>
                <a:spcPct val="100000"/>
              </a:lnSpc>
            </a:pPr>
            <a:endParaRPr b="0" lang="en-US" sz="32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Arial"/>
              </a:rPr>
              <a:t>	</a:t>
            </a:r>
            <a:endParaRPr b="0" lang="en-US" sz="32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112320" y="172080"/>
            <a:ext cx="8854920" cy="4781880"/>
          </a:xfrm>
          <a:prstGeom prst="rect">
            <a:avLst/>
          </a:prstGeom>
          <a:noFill/>
          <a:ln>
            <a:noFill/>
          </a:ln>
        </p:spPr>
        <p:txBody>
          <a:bodyPr tIns="91440" bIns="91440"/>
          <a:p>
            <a:pPr>
              <a:lnSpc>
                <a:spcPct val="100000"/>
              </a:lnSpc>
            </a:pPr>
            <a:r>
              <a:rPr b="1" lang="en-US" sz="1800" spc="-1" strike="noStrike">
                <a:solidFill>
                  <a:srgbClr val="000000"/>
                </a:solidFill>
                <a:uFill>
                  <a:solidFill>
                    <a:srgbClr val="ffffff"/>
                  </a:solidFill>
                </a:uFill>
                <a:latin typeface="Arial"/>
                <a:ea typeface="Arial"/>
              </a:rPr>
              <a:t>2) Upgrading the Electronics hardware and Software:</a:t>
            </a:r>
            <a:endParaRPr b="0" lang="en-US" sz="3200" spc="-1" strike="noStrike">
              <a:solidFill>
                <a:srgbClr val="000000"/>
              </a:solidFill>
              <a:uFill>
                <a:solidFill>
                  <a:srgbClr val="ffffff"/>
                </a:solidFill>
              </a:uFill>
              <a:latin typeface="Arial"/>
            </a:endParaRPr>
          </a:p>
          <a:p>
            <a:pPr marL="9144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A record of previous electronics connections was documented for future references. </a:t>
            </a:r>
            <a:endParaRPr b="0" lang="en-US" sz="3200" spc="-1" strike="noStrike">
              <a:solidFill>
                <a:srgbClr val="000000"/>
              </a:solidFill>
              <a:uFill>
                <a:solidFill>
                  <a:srgbClr val="ffffff"/>
                </a:solidFill>
              </a:uFill>
              <a:latin typeface="Arial"/>
            </a:endParaRPr>
          </a:p>
          <a:p>
            <a:pPr marL="9144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The entire system was replaced by using Arduino Mega Controller. </a:t>
            </a:r>
            <a:endParaRPr b="0" lang="en-US" sz="3200" spc="-1" strike="noStrike">
              <a:solidFill>
                <a:srgbClr val="000000"/>
              </a:solidFill>
              <a:uFill>
                <a:solidFill>
                  <a:srgbClr val="ffffff"/>
                </a:solidFill>
              </a:uFill>
              <a:latin typeface="Arial"/>
            </a:endParaRPr>
          </a:p>
          <a:p>
            <a:pPr marL="9144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The Potentiometers were rewired to give an input voltage equivalent of the game controller voltage. </a:t>
            </a:r>
            <a:endParaRPr b="0" lang="en-US" sz="3200" spc="-1" strike="noStrike">
              <a:solidFill>
                <a:srgbClr val="000000"/>
              </a:solidFill>
              <a:uFill>
                <a:solidFill>
                  <a:srgbClr val="ffffff"/>
                </a:solidFill>
              </a:uFill>
              <a:latin typeface="Arial"/>
            </a:endParaRPr>
          </a:p>
          <a:p>
            <a:pPr marL="9144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DAC (Digital to Analog) boards were used to map the flycycle potentiometer readings to the game controller’s potentiometer. </a:t>
            </a:r>
            <a:endParaRPr b="0" lang="en-US" sz="3200" spc="-1" strike="noStrike">
              <a:solidFill>
                <a:srgbClr val="000000"/>
              </a:solidFill>
              <a:uFill>
                <a:solidFill>
                  <a:srgbClr val="ffffff"/>
                </a:solidFill>
              </a:uFill>
              <a:latin typeface="Arial"/>
            </a:endParaRPr>
          </a:p>
          <a:p>
            <a:pPr marL="9144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A relay system can be easily integrated with these arduino board to actuate the braking system (Solenoid Valve) of the flycycle. </a:t>
            </a:r>
            <a:endParaRPr b="0" lang="en-US" sz="3200" spc="-1" strike="noStrike">
              <a:solidFill>
                <a:srgbClr val="000000"/>
              </a:solidFill>
              <a:uFill>
                <a:solidFill>
                  <a:srgbClr val="ffffff"/>
                </a:solidFill>
              </a:uFill>
              <a:latin typeface="Arial"/>
            </a:endParaRPr>
          </a:p>
          <a:p>
            <a:pPr marL="9144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A Windows 10 operating system is used to manage all applications and game development. The computer is equipped with 2TB of memory and a 11GB graphics card which is liquid cooled for increased performance. </a:t>
            </a:r>
            <a:endParaRPr b="0" lang="en-US" sz="3200" spc="-1" strike="noStrike">
              <a:solidFill>
                <a:srgbClr val="000000"/>
              </a:solidFill>
              <a:uFill>
                <a:solidFill>
                  <a:srgbClr val="ffffff"/>
                </a:solidFill>
              </a:uFill>
              <a:latin typeface="Arial"/>
            </a:endParaRPr>
          </a:p>
          <a:p>
            <a:pPr marL="9144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The game used right now are through the Oculus support.</a:t>
            </a:r>
            <a:endParaRPr b="0" lang="en-US" sz="32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137520" y="146880"/>
            <a:ext cx="8892720" cy="4882320"/>
          </a:xfrm>
          <a:prstGeom prst="rect">
            <a:avLst/>
          </a:prstGeom>
          <a:noFill/>
          <a:ln>
            <a:noFill/>
          </a:ln>
        </p:spPr>
        <p:txBody>
          <a:bodyPr tIns="91440" bIns="91440"/>
          <a:p>
            <a:pPr>
              <a:lnSpc>
                <a:spcPct val="100000"/>
              </a:lnSpc>
            </a:pPr>
            <a:r>
              <a:rPr b="1" lang="en-US" sz="1800" spc="-1" strike="noStrike">
                <a:solidFill>
                  <a:srgbClr val="000000"/>
                </a:solidFill>
                <a:uFill>
                  <a:solidFill>
                    <a:srgbClr val="ffffff"/>
                  </a:solidFill>
                </a:uFill>
                <a:latin typeface="Arial"/>
                <a:ea typeface="Arial"/>
              </a:rPr>
              <a:t>3) Integrating Virtual Reality:</a:t>
            </a:r>
            <a:endParaRPr b="0" lang="en-US" sz="3200" spc="-1" strike="noStrike">
              <a:solidFill>
                <a:srgbClr val="000000"/>
              </a:solidFill>
              <a:uFill>
                <a:solidFill>
                  <a:srgbClr val="ffffff"/>
                </a:solidFill>
              </a:uFill>
              <a:latin typeface="Arial"/>
            </a:endParaRPr>
          </a:p>
          <a:p>
            <a:pPr marL="9144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Oculus Rift was used to integrate virtual reality with the Flycycle.</a:t>
            </a:r>
            <a:endParaRPr b="0" lang="en-US" sz="3200" spc="-1" strike="noStrike">
              <a:solidFill>
                <a:srgbClr val="000000"/>
              </a:solidFill>
              <a:uFill>
                <a:solidFill>
                  <a:srgbClr val="ffffff"/>
                </a:solidFill>
              </a:uFill>
              <a:latin typeface="Arial"/>
            </a:endParaRPr>
          </a:p>
          <a:p>
            <a:pPr marL="9144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As oculus supports the use of game controllers for almost all games, the Flcycle can also be used to play a variety of games.  </a:t>
            </a:r>
            <a:endParaRPr b="0" lang="en-US" sz="3200" spc="-1" strike="noStrike">
              <a:solidFill>
                <a:srgbClr val="000000"/>
              </a:solidFill>
              <a:uFill>
                <a:solidFill>
                  <a:srgbClr val="ffffff"/>
                </a:solidFill>
              </a:uFill>
              <a:latin typeface="Arial"/>
            </a:endParaRPr>
          </a:p>
          <a:p>
            <a:pPr marL="9144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Steam which is another VR development community is also installed onto the system. This will support the integration of Unity at a later stage. </a:t>
            </a:r>
            <a:endParaRPr b="0" lang="en-US" sz="3200" spc="-1" strike="noStrike">
              <a:solidFill>
                <a:srgbClr val="000000"/>
              </a:solidFill>
              <a:uFill>
                <a:solidFill>
                  <a:srgbClr val="ffffff"/>
                </a:solidFill>
              </a:uFill>
              <a:latin typeface="Arial"/>
            </a:endParaRPr>
          </a:p>
          <a:p>
            <a:pPr marL="9144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The VR software also has the ability to duplicate the desktop and therefore all 2D games without VR support can also be played using oculus in 3D</a:t>
            </a:r>
            <a:endParaRPr b="0" lang="en-US" sz="3200" spc="-1" strike="noStrike">
              <a:solidFill>
                <a:srgbClr val="000000"/>
              </a:solidFill>
              <a:uFill>
                <a:solidFill>
                  <a:srgbClr val="ffffff"/>
                </a:solidFill>
              </a:uFill>
              <a:latin typeface="Arial"/>
            </a:endParaRPr>
          </a:p>
          <a:p>
            <a:pPr marL="9144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The sensors were mounted and calibrated to track the HMD (head mount display) and therefore can also be used as another input during game development. </a:t>
            </a:r>
            <a:endParaRPr b="0" lang="en-US" sz="3200" spc="-1" strike="noStrike">
              <a:solidFill>
                <a:srgbClr val="000000"/>
              </a:solidFill>
              <a:uFill>
                <a:solidFill>
                  <a:srgbClr val="ffffff"/>
                </a:solidFill>
              </a:uFill>
              <a:latin typeface="Arial"/>
            </a:endParaRPr>
          </a:p>
          <a:p>
            <a:pPr>
              <a:lnSpc>
                <a:spcPct val="100000"/>
              </a:lnSpc>
            </a:pPr>
            <a:endParaRPr b="0" lang="en-US" sz="32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118440" y="121680"/>
            <a:ext cx="8924040" cy="4932720"/>
          </a:xfrm>
          <a:prstGeom prst="rect">
            <a:avLst/>
          </a:prstGeom>
          <a:noFill/>
          <a:ln>
            <a:noFill/>
          </a:ln>
        </p:spPr>
        <p:txBody>
          <a:bodyPr tIns="91440" bIns="91440"/>
          <a:p>
            <a:pPr>
              <a:lnSpc>
                <a:spcPct val="100000"/>
              </a:lnSpc>
            </a:pPr>
            <a:r>
              <a:rPr b="1" lang="en-US" sz="1800" spc="-1" strike="noStrike">
                <a:solidFill>
                  <a:srgbClr val="000000"/>
                </a:solidFill>
                <a:uFill>
                  <a:solidFill>
                    <a:srgbClr val="ffffff"/>
                  </a:solidFill>
                </a:uFill>
                <a:latin typeface="Arial"/>
                <a:ea typeface="Arial"/>
              </a:rPr>
              <a:t>4) Integrating Games with the Flycycle</a:t>
            </a:r>
            <a:endParaRPr b="0" lang="en-US" sz="3200" spc="-1" strike="noStrike">
              <a:solidFill>
                <a:srgbClr val="000000"/>
              </a:solidFill>
              <a:uFill>
                <a:solidFill>
                  <a:srgbClr val="ffffff"/>
                </a:solidFill>
              </a:uFill>
              <a:latin typeface="Arial"/>
            </a:endParaRPr>
          </a:p>
          <a:p>
            <a:pPr algn="just">
              <a:lnSpc>
                <a:spcPct val="100000"/>
              </a:lnSpc>
            </a:pPr>
            <a:r>
              <a:rPr b="0" lang="en-US" sz="1800" spc="-1" strike="noStrike">
                <a:solidFill>
                  <a:srgbClr val="000000"/>
                </a:solidFill>
                <a:uFill>
                  <a:solidFill>
                    <a:srgbClr val="ffffff"/>
                  </a:solidFill>
                </a:uFill>
                <a:latin typeface="Arial"/>
                <a:ea typeface="Arial"/>
              </a:rPr>
              <a:t>The buttons on the flycycle are hooked to the joystick controller enabling more ways to actuate the games.  The games configure so far are:</a:t>
            </a:r>
            <a:endParaRPr b="0" lang="en-US" sz="3200" spc="-1" strike="noStrike">
              <a:solidFill>
                <a:srgbClr val="000000"/>
              </a:solidFill>
              <a:uFill>
                <a:solidFill>
                  <a:srgbClr val="ffffff"/>
                </a:solidFill>
              </a:uFill>
              <a:latin typeface="Arial"/>
            </a:endParaRPr>
          </a:p>
          <a:p>
            <a:pPr marL="914400" indent="-342720">
              <a:lnSpc>
                <a:spcPct val="100000"/>
              </a:lnSpc>
              <a:buClr>
                <a:srgbClr val="000000"/>
              </a:buClr>
              <a:buFont typeface="Arial"/>
              <a:buAutoNum type="alphaLcParenR"/>
            </a:pPr>
            <a:r>
              <a:rPr b="0" lang="en-US" sz="1800" spc="-1" strike="noStrike">
                <a:solidFill>
                  <a:srgbClr val="000000"/>
                </a:solidFill>
                <a:uFill>
                  <a:solidFill>
                    <a:srgbClr val="ffffff"/>
                  </a:solidFill>
                </a:uFill>
                <a:latin typeface="Arial"/>
                <a:ea typeface="Arial"/>
              </a:rPr>
              <a:t> </a:t>
            </a:r>
            <a:r>
              <a:rPr b="1" lang="en-US" sz="1800" spc="-1" strike="noStrike">
                <a:solidFill>
                  <a:srgbClr val="000000"/>
                </a:solidFill>
                <a:uFill>
                  <a:solidFill>
                    <a:srgbClr val="ffffff"/>
                  </a:solidFill>
                </a:uFill>
                <a:latin typeface="Arial"/>
                <a:ea typeface="Arial"/>
              </a:rPr>
              <a:t>Flight Simulator:</a:t>
            </a:r>
            <a:endParaRPr b="0" lang="en-US" sz="3200" spc="-1" strike="noStrike">
              <a:solidFill>
                <a:srgbClr val="000000"/>
              </a:solidFill>
              <a:uFill>
                <a:solidFill>
                  <a:srgbClr val="ffffff"/>
                </a:solidFill>
              </a:uFill>
              <a:latin typeface="Arial"/>
            </a:endParaRPr>
          </a:p>
          <a:p>
            <a:pPr lvl="2" marL="1371600" indent="-342720" algn="just">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Pitch and Roll of the plane are mapped to the flycycle with the actuating buttons giving more camera view options. </a:t>
            </a:r>
            <a:endParaRPr b="0" lang="en-US" sz="3200" spc="-1" strike="noStrike">
              <a:solidFill>
                <a:srgbClr val="000000"/>
              </a:solidFill>
              <a:uFill>
                <a:solidFill>
                  <a:srgbClr val="ffffff"/>
                </a:solidFill>
              </a:uFill>
              <a:latin typeface="Arial"/>
            </a:endParaRPr>
          </a:p>
          <a:p>
            <a:pPr lvl="2" marL="1371600" indent="-342720" algn="just">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The simulator is equipped with information like the elevation of the plane, eye height, the roll and the pitch angle with respect to the ground.</a:t>
            </a:r>
            <a:endParaRPr b="0" lang="en-US" sz="3200" spc="-1" strike="noStrike">
              <a:solidFill>
                <a:srgbClr val="000000"/>
              </a:solidFill>
              <a:uFill>
                <a:solidFill>
                  <a:srgbClr val="ffffff"/>
                </a:solidFill>
              </a:uFill>
              <a:latin typeface="Arial"/>
            </a:endParaRPr>
          </a:p>
          <a:p>
            <a:pPr lvl="2" marL="1371600" indent="-342720" algn="just">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Moreover, the flight simulator is integrated with google earth and therefore you could even fly over your own house.</a:t>
            </a:r>
            <a:endParaRPr b="0" lang="en-US" sz="3200" spc="-1" strike="noStrike">
              <a:solidFill>
                <a:srgbClr val="000000"/>
              </a:solidFill>
              <a:uFill>
                <a:solidFill>
                  <a:srgbClr val="ffffff"/>
                </a:solidFill>
              </a:uFill>
              <a:latin typeface="Arial"/>
            </a:endParaRPr>
          </a:p>
          <a:p>
            <a:pPr algn="just">
              <a:lnSpc>
                <a:spcPct val="100000"/>
              </a:lnSpc>
            </a:pPr>
            <a:r>
              <a:rPr b="0" lang="en-US" sz="1800" spc="-1" strike="noStrike">
                <a:solidFill>
                  <a:srgbClr val="000000"/>
                </a:solidFill>
                <a:uFill>
                  <a:solidFill>
                    <a:srgbClr val="ffffff"/>
                  </a:solidFill>
                </a:uFill>
                <a:latin typeface="Arial"/>
                <a:ea typeface="Arial"/>
              </a:rPr>
              <a:t>b)   </a:t>
            </a:r>
            <a:r>
              <a:rPr b="0" lang="en-US" sz="1800" spc="-1" strike="noStrike">
                <a:solidFill>
                  <a:srgbClr val="000000"/>
                </a:solidFill>
                <a:uFill>
                  <a:solidFill>
                    <a:srgbClr val="ffffff"/>
                  </a:solidFill>
                </a:uFill>
                <a:latin typeface="Arial"/>
                <a:ea typeface="Arial"/>
              </a:rPr>
              <a:t>	</a:t>
            </a:r>
            <a:r>
              <a:rPr b="1" lang="en-US" sz="1800" spc="-1" strike="noStrike">
                <a:solidFill>
                  <a:srgbClr val="000000"/>
                </a:solidFill>
                <a:uFill>
                  <a:solidFill>
                    <a:srgbClr val="ffffff"/>
                  </a:solidFill>
                </a:uFill>
                <a:latin typeface="Arial"/>
                <a:ea typeface="Arial"/>
              </a:rPr>
              <a:t>Asphalt 8 (Racing Game): </a:t>
            </a:r>
            <a:r>
              <a:rPr b="1" lang="en-US" sz="1100" spc="-1" strike="noStrike">
                <a:solidFill>
                  <a:srgbClr val="000000"/>
                </a:solidFill>
                <a:uFill>
                  <a:solidFill>
                    <a:srgbClr val="ffffff"/>
                  </a:solidFill>
                </a:uFill>
                <a:latin typeface="Arial"/>
                <a:ea typeface="Arial"/>
              </a:rPr>
              <a:t> </a:t>
            </a:r>
            <a:r>
              <a:rPr b="1" lang="en-US" sz="1100" spc="-1" strike="noStrike">
                <a:solidFill>
                  <a:srgbClr val="000000"/>
                </a:solidFill>
                <a:uFill>
                  <a:solidFill>
                    <a:srgbClr val="ffffff"/>
                  </a:solidFill>
                </a:uFill>
                <a:latin typeface="Arial"/>
                <a:ea typeface="Arial"/>
              </a:rPr>
              <a:t>	</a:t>
            </a:r>
            <a:r>
              <a:rPr b="1" lang="en-US" sz="1100" spc="-1" strike="noStrike">
                <a:solidFill>
                  <a:srgbClr val="000000"/>
                </a:solidFill>
                <a:uFill>
                  <a:solidFill>
                    <a:srgbClr val="ffffff"/>
                  </a:solidFill>
                </a:uFill>
                <a:latin typeface="Arial"/>
                <a:ea typeface="Arial"/>
              </a:rPr>
              <a:t> </a:t>
            </a:r>
            <a:r>
              <a:rPr b="0" lang="en-US" sz="1100" spc="-1" strike="noStrike">
                <a:solidFill>
                  <a:srgbClr val="000000"/>
                </a:solidFill>
                <a:uFill>
                  <a:solidFill>
                    <a:srgbClr val="ffffff"/>
                  </a:solidFill>
                </a:uFill>
                <a:latin typeface="Arial"/>
                <a:ea typeface="Arial"/>
              </a:rPr>
              <a:t>	</a:t>
            </a:r>
            <a:endParaRPr b="0" lang="en-US" sz="3200" spc="-1" strike="noStrike">
              <a:solidFill>
                <a:srgbClr val="000000"/>
              </a:solidFill>
              <a:uFill>
                <a:solidFill>
                  <a:srgbClr val="ffffff"/>
                </a:solidFill>
              </a:uFill>
              <a:latin typeface="Arial"/>
            </a:endParaRPr>
          </a:p>
          <a:p>
            <a:pPr lvl="2" marL="1371600" indent="-342720">
              <a:lnSpc>
                <a:spcPct val="108000"/>
              </a:lnSpc>
              <a:buClr>
                <a:srgbClr val="000000"/>
              </a:buClr>
              <a:buFont typeface="Arial"/>
              <a:buChar char="■"/>
            </a:pPr>
            <a:r>
              <a:rPr b="0" lang="en-US" sz="1800" spc="-1" strike="noStrike">
                <a:solidFill>
                  <a:srgbClr val="000000"/>
                </a:solidFill>
                <a:uFill>
                  <a:solidFill>
                    <a:srgbClr val="ffffff"/>
                  </a:solidFill>
                </a:uFill>
                <a:latin typeface="Arial"/>
                <a:ea typeface="Arial"/>
              </a:rPr>
              <a:t>This is a racing game and it is chosen as the game in 2D itself is very immersive. This opens an avenue for students to compete in.</a:t>
            </a:r>
            <a:endParaRPr b="0" lang="en-US" sz="3200" spc="-1" strike="noStrike">
              <a:solidFill>
                <a:srgbClr val="000000"/>
              </a:solidFill>
              <a:uFill>
                <a:solidFill>
                  <a:srgbClr val="ffffff"/>
                </a:solidFill>
              </a:uFill>
              <a:latin typeface="Arial"/>
            </a:endParaRPr>
          </a:p>
          <a:p>
            <a:pPr lvl="2" marL="1371600" indent="-342720">
              <a:lnSpc>
                <a:spcPct val="108000"/>
              </a:lnSpc>
              <a:buClr>
                <a:srgbClr val="000000"/>
              </a:buClr>
              <a:buFont typeface="Arial"/>
              <a:buChar char="■"/>
            </a:pPr>
            <a:r>
              <a:rPr b="0" lang="en-US" sz="1800" spc="-1" strike="noStrike">
                <a:solidFill>
                  <a:srgbClr val="000000"/>
                </a:solidFill>
                <a:uFill>
                  <a:solidFill>
                    <a:srgbClr val="ffffff"/>
                  </a:solidFill>
                </a:uFill>
                <a:latin typeface="Arial"/>
                <a:ea typeface="Arial"/>
              </a:rPr>
              <a:t>The direction of the motion of the car is controlled by the roll of the Flycycle while the pitch controls the barking. The different buttons mounted on the Flycycle actuate the nitro and the different camera angles.</a:t>
            </a:r>
            <a:endParaRPr b="0" lang="en-US" sz="3200" spc="-1" strike="noStrike">
              <a:solidFill>
                <a:srgbClr val="000000"/>
              </a:solidFill>
              <a:uFill>
                <a:solidFill>
                  <a:srgbClr val="ffffff"/>
                </a:solidFill>
              </a:uFill>
              <a:latin typeface="Arial"/>
            </a:endParaRPr>
          </a:p>
          <a:p>
            <a:pPr marL="1371600">
              <a:lnSpc>
                <a:spcPct val="100000"/>
              </a:lnSpc>
            </a:pPr>
            <a:endParaRPr b="0" lang="en-US" sz="3200" spc="-1" strike="noStrike">
              <a:solidFill>
                <a:srgbClr val="000000"/>
              </a:solidFill>
              <a:uFill>
                <a:solidFill>
                  <a:srgbClr val="ffffff"/>
                </a:solidFill>
              </a:uFill>
              <a:latin typeface="Arial"/>
            </a:endParaRPr>
          </a:p>
          <a:p>
            <a:pPr>
              <a:lnSpc>
                <a:spcPct val="100000"/>
              </a:lnSpc>
            </a:pPr>
            <a:endParaRPr b="0" lang="en-US" sz="32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137160" y="130680"/>
            <a:ext cx="8855280" cy="4685760"/>
          </a:xfrm>
          <a:prstGeom prst="rect">
            <a:avLst/>
          </a:prstGeom>
          <a:noFill/>
          <a:ln>
            <a:noFill/>
          </a:ln>
        </p:spPr>
        <p:txBody>
          <a:bodyPr tIns="91440" bIns="91440"/>
          <a:p>
            <a:pPr algn="ctr"/>
            <a:endParaRPr b="0" lang="en-US" sz="3200" spc="-1" strike="noStrike">
              <a:solidFill>
                <a:srgbClr val="000000"/>
              </a:solidFill>
              <a:uFill>
                <a:solidFill>
                  <a:srgbClr val="ffffff"/>
                </a:solidFill>
              </a:uFill>
              <a:latin typeface="Arial"/>
            </a:endParaRPr>
          </a:p>
        </p:txBody>
      </p:sp>
      <p:pic>
        <p:nvPicPr>
          <p:cNvPr id="52" name="Google Shape;101;p21" descr=""/>
          <p:cNvPicPr/>
          <p:nvPr/>
        </p:nvPicPr>
        <p:blipFill>
          <a:blip r:embed="rId1"/>
          <a:stretch/>
        </p:blipFill>
        <p:spPr>
          <a:xfrm>
            <a:off x="383040" y="886320"/>
            <a:ext cx="8364240" cy="296532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