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Oswald Medium"/>
      <p:regular r:id="rId38"/>
      <p:bold r:id="rId39"/>
    </p:embeddedFont>
    <p:embeddedFont>
      <p:font typeface="Oswald"/>
      <p:regular r:id="rId40"/>
      <p:bold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605BD6-6D83-4969-B4C7-191BA62B78AB}">
  <a:tblStyle styleId="{5A605BD6-6D83-4969-B4C7-191BA62B78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2" Type="http://schemas.openxmlformats.org/officeDocument/2006/relationships/font" Target="fonts/SourceSansPro-regular.fntdata"/><Relationship Id="rId41" Type="http://schemas.openxmlformats.org/officeDocument/2006/relationships/font" Target="fonts/Oswald-bold.fntdata"/><Relationship Id="rId22" Type="http://schemas.openxmlformats.org/officeDocument/2006/relationships/slide" Target="slides/slide17.xml"/><Relationship Id="rId44" Type="http://schemas.openxmlformats.org/officeDocument/2006/relationships/font" Target="fonts/SourceSansPro-italic.fntdata"/><Relationship Id="rId21" Type="http://schemas.openxmlformats.org/officeDocument/2006/relationships/slide" Target="slides/slide16.xml"/><Relationship Id="rId43" Type="http://schemas.openxmlformats.org/officeDocument/2006/relationships/font" Target="fonts/SourceSansPr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Medium-bold.fntdata"/><Relationship Id="rId16" Type="http://schemas.openxmlformats.org/officeDocument/2006/relationships/slide" Target="slides/slide11.xml"/><Relationship Id="rId38" Type="http://schemas.openxmlformats.org/officeDocument/2006/relationships/font" Target="fonts/Oswald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cfdbe7315e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cfdbe7315e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6ac8cd6e6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26ac8cd6e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26ac8cd6e6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26ac8cd6e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26bbfcabd2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26bbfcab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26bbfcabd2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26bbfcabd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26ac8cd6e6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26ac8cd6e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26ac8cd6e6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26ac8cd6e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26ac8cd6e6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26ac8cd6e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26ac8cd6e6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26ac8cd6e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26ba16ffc0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26ba16ff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26ba16ffc0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26ba16ff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26bbfcabd2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26bbfcab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26bbfcabd2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26bbfcabd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26bbfcabd2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26bbfcabd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26bbfcabd2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26bbfcabd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26bbfcabd2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26bbfcabd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26ba16ffc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26ba16ffc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26ba16ffc0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26ba16ffc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26ba16ffc0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26ba16ffc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26ba16ffc0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26ba16ffc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26ba16ffc0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26ba16ffc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06f876dfc0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06f876dfc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26bbfcabd2_2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26bbfcabd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6f876dfc0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6f876df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26ac8cd6e6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26ac8cd6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26ac8cd6e6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26ac8cd6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26ac8cd6e6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26ac8cd6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26ac8cd6e6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26ac8cd6e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5274350" y="1578750"/>
            <a:ext cx="3236400" cy="479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5.jpg"/><Relationship Id="rId4"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idx="4294967295" type="ctrTitle"/>
          </p:nvPr>
        </p:nvSpPr>
        <p:spPr>
          <a:xfrm>
            <a:off x="1766850" y="1367600"/>
            <a:ext cx="5610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Natural Language Processing-Project</a:t>
            </a:r>
            <a:endParaRPr sz="4800">
              <a:solidFill>
                <a:schemeClr val="accent1"/>
              </a:solidFill>
            </a:endParaRPr>
          </a:p>
        </p:txBody>
      </p:sp>
      <p:sp>
        <p:nvSpPr>
          <p:cNvPr id="465" name="Google Shape;465;p13"/>
          <p:cNvSpPr txBox="1"/>
          <p:nvPr>
            <p:ph idx="4294967295" type="ctrTitle"/>
          </p:nvPr>
        </p:nvSpPr>
        <p:spPr>
          <a:xfrm>
            <a:off x="2287350" y="3183625"/>
            <a:ext cx="45693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2500">
                <a:solidFill>
                  <a:schemeClr val="dk1"/>
                </a:solidFill>
              </a:rPr>
              <a:t>Fine Grained Sentiment Analysis On Financial Microblogs And News Headlines </a:t>
            </a:r>
            <a:endParaRPr b="0" sz="2500">
              <a:solidFill>
                <a:schemeClr val="dk1"/>
              </a:solidFill>
            </a:endParaRPr>
          </a:p>
        </p:txBody>
      </p:sp>
      <p:sp>
        <p:nvSpPr>
          <p:cNvPr id="466" name="Google Shape;466;p1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22"/>
          <p:cNvSpPr txBox="1"/>
          <p:nvPr/>
        </p:nvSpPr>
        <p:spPr>
          <a:xfrm>
            <a:off x="152400" y="360625"/>
            <a:ext cx="85842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latin typeface="Times New Roman"/>
              <a:ea typeface="Times New Roman"/>
              <a:cs typeface="Times New Roman"/>
              <a:sym typeface="Times New Roman"/>
            </a:endParaRPr>
          </a:p>
        </p:txBody>
      </p:sp>
      <p:sp>
        <p:nvSpPr>
          <p:cNvPr id="537" name="Google Shape;537;p22"/>
          <p:cNvSpPr txBox="1"/>
          <p:nvPr/>
        </p:nvSpPr>
        <p:spPr>
          <a:xfrm>
            <a:off x="260700" y="765975"/>
            <a:ext cx="8883300" cy="9696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p:txBody>
      </p:sp>
      <p:graphicFrame>
        <p:nvGraphicFramePr>
          <p:cNvPr id="538" name="Google Shape;538;p22"/>
          <p:cNvGraphicFramePr/>
          <p:nvPr/>
        </p:nvGraphicFramePr>
        <p:xfrm>
          <a:off x="970675" y="598275"/>
          <a:ext cx="3000000" cy="3000000"/>
        </p:xfrm>
        <a:graphic>
          <a:graphicData uri="http://schemas.openxmlformats.org/drawingml/2006/table">
            <a:tbl>
              <a:tblPr>
                <a:noFill/>
                <a:tableStyleId>{5A605BD6-6D83-4969-B4C7-191BA62B78AB}</a:tableStyleId>
              </a:tblPr>
              <a:tblGrid>
                <a:gridCol w="1809750"/>
                <a:gridCol w="1902150"/>
                <a:gridCol w="3144250"/>
              </a:tblGrid>
              <a:tr h="302800">
                <a:tc>
                  <a:txBody>
                    <a:bodyPr/>
                    <a:lstStyle/>
                    <a:p>
                      <a:pPr indent="0" lvl="0" marL="0" rtl="0" algn="l">
                        <a:spcBef>
                          <a:spcPts val="0"/>
                        </a:spcBef>
                        <a:spcAft>
                          <a:spcPts val="0"/>
                        </a:spcAft>
                        <a:buNone/>
                      </a:pPr>
                      <a:r>
                        <a:rPr lang="en"/>
                        <a:t>        TITLE </a:t>
                      </a:r>
                      <a:endParaRPr/>
                    </a:p>
                  </a:txBody>
                  <a:tcPr marT="91425" marB="91425" marR="91425" marL="91425"/>
                </a:tc>
                <a:tc>
                  <a:txBody>
                    <a:bodyPr/>
                    <a:lstStyle/>
                    <a:p>
                      <a:pPr indent="0" lvl="0" marL="0" rtl="0" algn="l">
                        <a:spcBef>
                          <a:spcPts val="0"/>
                        </a:spcBef>
                        <a:spcAft>
                          <a:spcPts val="0"/>
                        </a:spcAft>
                        <a:buNone/>
                      </a:pPr>
                      <a:r>
                        <a:rPr lang="en"/>
                        <a:t>      AUTHORS</a:t>
                      </a:r>
                      <a:endParaRPr/>
                    </a:p>
                  </a:txBody>
                  <a:tcPr marT="91425" marB="91425" marR="91425" marL="91425"/>
                </a:tc>
                <a:tc>
                  <a:txBody>
                    <a:bodyPr/>
                    <a:lstStyle/>
                    <a:p>
                      <a:pPr indent="0" lvl="0" marL="0" rtl="0" algn="l">
                        <a:spcBef>
                          <a:spcPts val="0"/>
                        </a:spcBef>
                        <a:spcAft>
                          <a:spcPts val="0"/>
                        </a:spcAft>
                        <a:buNone/>
                      </a:pPr>
                      <a:r>
                        <a:rPr lang="en"/>
                        <a:t>        INFERENCE</a:t>
                      </a:r>
                      <a:endParaRPr/>
                    </a:p>
                  </a:txBody>
                  <a:tcPr marT="91425" marB="91425" marR="91425" marL="91425"/>
                </a:tc>
              </a:tr>
              <a:tr h="791950">
                <a:tc>
                  <a:txBody>
                    <a:bodyPr/>
                    <a:lstStyle/>
                    <a:p>
                      <a:pPr indent="0" lvl="0" marL="0" rtl="0" algn="l">
                        <a:spcBef>
                          <a:spcPts val="0"/>
                        </a:spcBef>
                        <a:spcAft>
                          <a:spcPts val="0"/>
                        </a:spcAft>
                        <a:buNone/>
                      </a:pPr>
                      <a:r>
                        <a:rPr lang="en"/>
                        <a:t>Finsentia: sentiment analysis in english financial microblogs</a:t>
                      </a:r>
                      <a:endParaRPr/>
                    </a:p>
                  </a:txBody>
                  <a:tcPr marT="91425" marB="91425" marR="91425" marL="91425"/>
                </a:tc>
                <a:tc>
                  <a:txBody>
                    <a:bodyPr/>
                    <a:lstStyle/>
                    <a:p>
                      <a:pPr indent="0" lvl="0" marL="0" rtl="0" algn="l">
                        <a:spcBef>
                          <a:spcPts val="0"/>
                        </a:spcBef>
                        <a:spcAft>
                          <a:spcPts val="0"/>
                        </a:spcAft>
                        <a:buNone/>
                      </a:pPr>
                      <a:r>
                        <a:rPr lang="en" sz="1550">
                          <a:highlight>
                            <a:srgbClr val="FFFFFF"/>
                          </a:highlight>
                        </a:rPr>
                        <a:t>      </a:t>
                      </a:r>
                      <a:r>
                        <a:rPr lang="en" sz="1750">
                          <a:solidFill>
                            <a:srgbClr val="2E2E2E"/>
                          </a:solidFill>
                          <a:highlight>
                            <a:srgbClr val="FCFCFC"/>
                          </a:highlight>
                          <a:latin typeface="Times New Roman"/>
                          <a:ea typeface="Times New Roman"/>
                          <a:cs typeface="Times New Roman"/>
                          <a:sym typeface="Times New Roman"/>
                        </a:rPr>
                        <a:t>T Gaillat</a:t>
                      </a:r>
                      <a:endParaRPr sz="2300"/>
                    </a:p>
                  </a:txBody>
                  <a:tcPr marT="91425" marB="91425" marR="91425" marL="91425"/>
                </a:tc>
                <a:tc>
                  <a:txBody>
                    <a:bodyPr/>
                    <a:lstStyle/>
                    <a:p>
                      <a:pPr indent="0" lvl="0" marL="0" rtl="0" algn="l">
                        <a:spcBef>
                          <a:spcPts val="0"/>
                        </a:spcBef>
                        <a:spcAft>
                          <a:spcPts val="0"/>
                        </a:spcAft>
                        <a:buNone/>
                      </a:pPr>
                      <a:r>
                        <a:rPr lang="en"/>
                        <a:t>E</a:t>
                      </a:r>
                      <a:r>
                        <a:rPr lang="en"/>
                        <a:t>xtracted financial entities with relevant contexts and assigned</a:t>
                      </a:r>
                      <a:endParaRPr/>
                    </a:p>
                    <a:p>
                      <a:pPr indent="0" lvl="0" marL="0" rtl="0" algn="l">
                        <a:spcBef>
                          <a:spcPts val="0"/>
                        </a:spcBef>
                        <a:spcAft>
                          <a:spcPts val="0"/>
                        </a:spcAft>
                        <a:buNone/>
                      </a:pPr>
                      <a:r>
                        <a:rPr lang="en"/>
                        <a:t>scores on a continuous scale.</a:t>
                      </a:r>
                      <a:endParaRPr/>
                    </a:p>
                    <a:p>
                      <a:pPr indent="0" lvl="0" marL="0" rtl="0" algn="l">
                        <a:spcBef>
                          <a:spcPts val="0"/>
                        </a:spcBef>
                        <a:spcAft>
                          <a:spcPts val="0"/>
                        </a:spcAft>
                        <a:buNone/>
                      </a:pPr>
                      <a:r>
                        <a:rPr lang="en"/>
                        <a:t>Achieved an F1 score of 0.85</a:t>
                      </a:r>
                      <a:endParaRPr/>
                    </a:p>
                  </a:txBody>
                  <a:tcPr marT="91425" marB="91425" marR="91425" marL="91425"/>
                </a:tc>
              </a:tr>
              <a:tr h="791950">
                <a:tc>
                  <a:txBody>
                    <a:bodyPr/>
                    <a:lstStyle/>
                    <a:p>
                      <a:pPr indent="0" lvl="0" marL="0" rtl="0" algn="l">
                        <a:spcBef>
                          <a:spcPts val="0"/>
                        </a:spcBef>
                        <a:spcAft>
                          <a:spcPts val="0"/>
                        </a:spcAft>
                        <a:buNone/>
                      </a:pPr>
                      <a:r>
                        <a:rPr lang="en"/>
                        <a:t>A</a:t>
                      </a:r>
                      <a:r>
                        <a:rPr lang="en"/>
                        <a:t>spect based fine-grained sentiment analysis for online reviews</a:t>
                      </a:r>
                      <a:endParaRPr/>
                    </a:p>
                  </a:txBody>
                  <a:tcPr marT="91425" marB="91425" marR="91425" marL="91425"/>
                </a:tc>
                <a:tc>
                  <a:txBody>
                    <a:bodyPr/>
                    <a:lstStyle/>
                    <a:p>
                      <a:pPr indent="0" lvl="0" marL="0" rtl="0" algn="l">
                        <a:spcBef>
                          <a:spcPts val="0"/>
                        </a:spcBef>
                        <a:spcAft>
                          <a:spcPts val="0"/>
                        </a:spcAft>
                        <a:buNone/>
                      </a:pPr>
                      <a:r>
                        <a:rPr lang="en"/>
                        <a:t>      </a:t>
                      </a:r>
                      <a:r>
                        <a:rPr lang="en"/>
                        <a:t>Feilong Tang</a:t>
                      </a:r>
                      <a:endParaRPr/>
                    </a:p>
                  </a:txBody>
                  <a:tcPr marT="91425" marB="91425" marR="91425" marL="91425"/>
                </a:tc>
                <a:tc>
                  <a:txBody>
                    <a:bodyPr/>
                    <a:lstStyle/>
                    <a:p>
                      <a:pPr indent="0" lvl="0" marL="0" rtl="0" algn="l">
                        <a:spcBef>
                          <a:spcPts val="0"/>
                        </a:spcBef>
                        <a:spcAft>
                          <a:spcPts val="0"/>
                        </a:spcAft>
                        <a:buNone/>
                      </a:pPr>
                      <a:r>
                        <a:rPr lang="en"/>
                        <a:t>Used joint aspect-based sentiment topic model,that jointly extracts multi-grained aspects and opinions</a:t>
                      </a:r>
                      <a:endParaRPr/>
                    </a:p>
                  </a:txBody>
                  <a:tcPr marT="91425" marB="91425" marR="91425" marL="91425"/>
                </a:tc>
              </a:tr>
              <a:tr h="791950">
                <a:tc>
                  <a:txBody>
                    <a:bodyPr/>
                    <a:lstStyle/>
                    <a:p>
                      <a:pPr indent="0" lvl="0" marL="0" rtl="0" algn="l">
                        <a:spcBef>
                          <a:spcPts val="0"/>
                        </a:spcBef>
                        <a:spcAft>
                          <a:spcPts val="0"/>
                        </a:spcAft>
                        <a:buNone/>
                      </a:pPr>
                      <a:r>
                        <a:rPr lang="en"/>
                        <a:t>Coarse- and fine-</a:t>
                      </a:r>
                      <a:endParaRPr/>
                    </a:p>
                    <a:p>
                      <a:pPr indent="0" lvl="0" marL="0" rtl="0" algn="l">
                        <a:spcBef>
                          <a:spcPts val="0"/>
                        </a:spcBef>
                        <a:spcAft>
                          <a:spcPts val="0"/>
                        </a:spcAft>
                        <a:buNone/>
                      </a:pPr>
                      <a:r>
                        <a:rPr lang="en"/>
                        <a:t>grained sentiment analysis of social media text</a:t>
                      </a:r>
                      <a:endParaRPr/>
                    </a:p>
                  </a:txBody>
                  <a:tcPr marT="91425" marB="91425" marR="91425" marL="91425"/>
                </a:tc>
                <a:tc>
                  <a:txBody>
                    <a:bodyPr/>
                    <a:lstStyle/>
                    <a:p>
                      <a:pPr indent="0" lvl="0" marL="0" rtl="0" algn="l">
                        <a:spcBef>
                          <a:spcPts val="0"/>
                        </a:spcBef>
                        <a:spcAft>
                          <a:spcPts val="0"/>
                        </a:spcAft>
                        <a:buNone/>
                      </a:pPr>
                      <a:r>
                        <a:rPr lang="en"/>
                        <a:t>   </a:t>
                      </a:r>
                      <a:r>
                        <a:rPr lang="en"/>
                        <a:t>Clayton R Fink</a:t>
                      </a:r>
                      <a:endParaRPr/>
                    </a:p>
                  </a:txBody>
                  <a:tcPr marT="91425" marB="91425" marR="91425" marL="91425"/>
                </a:tc>
                <a:tc>
                  <a:txBody>
                    <a:bodyPr/>
                    <a:lstStyle/>
                    <a:p>
                      <a:pPr indent="0" lvl="0" marL="0" rtl="0" algn="l">
                        <a:spcBef>
                          <a:spcPts val="0"/>
                        </a:spcBef>
                        <a:spcAft>
                          <a:spcPts val="0"/>
                        </a:spcAft>
                        <a:buNone/>
                      </a:pPr>
                      <a:r>
                        <a:rPr lang="en"/>
                        <a:t>LS-SVM model was able to get a considerable accuracy with good recall and accuracy.</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Word Embedding</a:t>
            </a:r>
            <a:endParaRPr/>
          </a:p>
        </p:txBody>
      </p:sp>
      <p:sp>
        <p:nvSpPr>
          <p:cNvPr id="544" name="Google Shape;544;p23"/>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4</a:t>
            </a:r>
            <a:endParaRPr sz="12000">
              <a:solidFill>
                <a:schemeClr val="accent2"/>
              </a:solidFill>
            </a:endParaRPr>
          </a:p>
        </p:txBody>
      </p:sp>
      <p:sp>
        <p:nvSpPr>
          <p:cNvPr id="545" name="Google Shape;545;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4"/>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Word Embedding </a:t>
            </a:r>
            <a:endParaRPr sz="2200"/>
          </a:p>
        </p:txBody>
      </p:sp>
      <p:sp>
        <p:nvSpPr>
          <p:cNvPr id="551" name="Google Shape;551;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2" name="Google Shape;552;p24"/>
          <p:cNvSpPr txBox="1"/>
          <p:nvPr/>
        </p:nvSpPr>
        <p:spPr>
          <a:xfrm>
            <a:off x="222175" y="1836763"/>
            <a:ext cx="8883300" cy="9696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Oswald"/>
              <a:buChar char="●"/>
            </a:pPr>
            <a:r>
              <a:rPr lang="en" sz="1700">
                <a:latin typeface="Oswald"/>
                <a:ea typeface="Oswald"/>
                <a:cs typeface="Oswald"/>
                <a:sym typeface="Oswald"/>
              </a:rPr>
              <a:t>It is an approach for representing words and documents. Word Embedding or Word Vector is a numeric vector input that represents a word in a lower-dimensional space. It allows words with similar meanings to have a similar representation.</a:t>
            </a:r>
            <a:endParaRPr sz="170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5"/>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One Hot Encoding</a:t>
            </a:r>
            <a:endParaRPr sz="2200"/>
          </a:p>
        </p:txBody>
      </p:sp>
      <p:sp>
        <p:nvSpPr>
          <p:cNvPr id="558" name="Google Shape;558;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9" name="Google Shape;559;p25"/>
          <p:cNvSpPr txBox="1"/>
          <p:nvPr/>
        </p:nvSpPr>
        <p:spPr>
          <a:xfrm>
            <a:off x="222175" y="1261838"/>
            <a:ext cx="8883300" cy="9696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Oswald"/>
              <a:buChar char="●"/>
            </a:pPr>
            <a:r>
              <a:rPr lang="en" sz="1700">
                <a:latin typeface="Oswald"/>
                <a:ea typeface="Oswald"/>
                <a:cs typeface="Oswald"/>
                <a:sym typeface="Oswald"/>
              </a:rPr>
              <a:t>In one hot encoding, every word (even symbols) which are part of the given text data are written in the form of vectors, constituting only of 1 and 0 . So one hot vector is a vector whose elements are only 1 and 0. Each word is written or encoded as one hot vector, with each one hot vector being unique.</a:t>
            </a:r>
            <a:endParaRPr sz="1700">
              <a:latin typeface="Oswald"/>
              <a:ea typeface="Oswald"/>
              <a:cs typeface="Oswald"/>
              <a:sym typeface="Oswald"/>
            </a:endParaRPr>
          </a:p>
        </p:txBody>
      </p:sp>
      <p:pic>
        <p:nvPicPr>
          <p:cNvPr id="560" name="Google Shape;560;p25"/>
          <p:cNvPicPr preferRelativeResize="0"/>
          <p:nvPr/>
        </p:nvPicPr>
        <p:blipFill>
          <a:blip r:embed="rId3">
            <a:alphaModFix/>
          </a:blip>
          <a:stretch>
            <a:fillRect/>
          </a:stretch>
        </p:blipFill>
        <p:spPr>
          <a:xfrm>
            <a:off x="3512300" y="2353046"/>
            <a:ext cx="1573350" cy="186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6"/>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BOW</a:t>
            </a:r>
            <a:endParaRPr sz="2200"/>
          </a:p>
        </p:txBody>
      </p:sp>
      <p:sp>
        <p:nvSpPr>
          <p:cNvPr id="566" name="Google Shape;566;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7" name="Google Shape;567;p26"/>
          <p:cNvSpPr txBox="1"/>
          <p:nvPr/>
        </p:nvSpPr>
        <p:spPr>
          <a:xfrm>
            <a:off x="222175" y="1261838"/>
            <a:ext cx="8883300" cy="7080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Oswald"/>
              <a:buChar char="●"/>
            </a:pPr>
            <a:r>
              <a:rPr lang="en" sz="1700">
                <a:latin typeface="Oswald"/>
                <a:ea typeface="Oswald"/>
                <a:cs typeface="Oswald"/>
                <a:sym typeface="Oswald"/>
              </a:rPr>
              <a:t>The bag-of-words (BOW) model is a representation that turns arbitrary text into fixed-length vectors by counting how many times each word appears. This process is often referred to as vectorization.</a:t>
            </a:r>
            <a:endParaRPr sz="1700">
              <a:latin typeface="Oswald"/>
              <a:ea typeface="Oswald"/>
              <a:cs typeface="Oswald"/>
              <a:sym typeface="Oswald"/>
            </a:endParaRPr>
          </a:p>
        </p:txBody>
      </p:sp>
      <p:pic>
        <p:nvPicPr>
          <p:cNvPr id="568" name="Google Shape;568;p26"/>
          <p:cNvPicPr preferRelativeResize="0"/>
          <p:nvPr/>
        </p:nvPicPr>
        <p:blipFill>
          <a:blip r:embed="rId3">
            <a:alphaModFix/>
          </a:blip>
          <a:stretch>
            <a:fillRect/>
          </a:stretch>
        </p:blipFill>
        <p:spPr>
          <a:xfrm>
            <a:off x="948673" y="2317323"/>
            <a:ext cx="7038650" cy="151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7"/>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TF-IDF </a:t>
            </a:r>
            <a:endParaRPr sz="2200"/>
          </a:p>
        </p:txBody>
      </p:sp>
      <p:sp>
        <p:nvSpPr>
          <p:cNvPr id="574" name="Google Shape;574;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27"/>
          <p:cNvSpPr txBox="1"/>
          <p:nvPr/>
        </p:nvSpPr>
        <p:spPr>
          <a:xfrm>
            <a:off x="222175" y="727988"/>
            <a:ext cx="8883300" cy="25398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Oswald"/>
              <a:buChar char="●"/>
            </a:pPr>
            <a:r>
              <a:rPr lang="en" sz="1700">
                <a:latin typeface="Oswald"/>
                <a:ea typeface="Oswald"/>
                <a:cs typeface="Oswald"/>
                <a:sym typeface="Oswald"/>
              </a:rPr>
              <a:t>TF-IDF - stands for term frequency-inverse document frequency and it is a measure, used in the fields of information retrieval (IR) and machine learning, that can quantify the importance or relevance of string representations (words, phrases, lemmas, etc)  in a document amongst a collection of documents (also known as a corpus).</a:t>
            </a:r>
            <a:endParaRPr sz="1700">
              <a:latin typeface="Oswald"/>
              <a:ea typeface="Oswald"/>
              <a:cs typeface="Oswald"/>
              <a:sym typeface="Oswald"/>
            </a:endParaRPr>
          </a:p>
          <a:p>
            <a:pPr indent="0" lvl="0" marL="0" rtl="0" algn="just">
              <a:spcBef>
                <a:spcPts val="0"/>
              </a:spcBef>
              <a:spcAft>
                <a:spcPts val="0"/>
              </a:spcAft>
              <a:buNone/>
            </a:pPr>
            <a:r>
              <a:t/>
            </a:r>
            <a:endParaRPr sz="1700">
              <a:latin typeface="Oswald"/>
              <a:ea typeface="Oswald"/>
              <a:cs typeface="Oswald"/>
              <a:sym typeface="Oswald"/>
            </a:endParaRPr>
          </a:p>
          <a:p>
            <a:pPr indent="-336550" lvl="0" marL="457200" rtl="0" algn="just">
              <a:spcBef>
                <a:spcPts val="0"/>
              </a:spcBef>
              <a:spcAft>
                <a:spcPts val="0"/>
              </a:spcAft>
              <a:buSzPts val="1700"/>
              <a:buFont typeface="Oswald"/>
              <a:buChar char="●"/>
            </a:pPr>
            <a:r>
              <a:rPr lang="en" sz="1700">
                <a:latin typeface="Oswald"/>
                <a:ea typeface="Oswald"/>
                <a:cs typeface="Oswald"/>
                <a:sym typeface="Oswald"/>
              </a:rPr>
              <a:t>TF-Term frequency works by looking at the frequency of a particular term you are concerned with relative to the document</a:t>
            </a:r>
            <a:endParaRPr sz="1700">
              <a:latin typeface="Oswald"/>
              <a:ea typeface="Oswald"/>
              <a:cs typeface="Oswald"/>
              <a:sym typeface="Oswald"/>
            </a:endParaRPr>
          </a:p>
          <a:p>
            <a:pPr indent="0" lvl="0" marL="0" rtl="0" algn="just">
              <a:spcBef>
                <a:spcPts val="0"/>
              </a:spcBef>
              <a:spcAft>
                <a:spcPts val="0"/>
              </a:spcAft>
              <a:buNone/>
            </a:pPr>
            <a:r>
              <a:t/>
            </a:r>
            <a:endParaRPr sz="1700">
              <a:latin typeface="Oswald"/>
              <a:ea typeface="Oswald"/>
              <a:cs typeface="Oswald"/>
              <a:sym typeface="Oswald"/>
            </a:endParaRPr>
          </a:p>
          <a:p>
            <a:pPr indent="-336550" lvl="0" marL="457200" rtl="0" algn="just">
              <a:spcBef>
                <a:spcPts val="0"/>
              </a:spcBef>
              <a:spcAft>
                <a:spcPts val="0"/>
              </a:spcAft>
              <a:buSzPts val="1700"/>
              <a:buFont typeface="Oswald"/>
              <a:buChar char="●"/>
            </a:pPr>
            <a:r>
              <a:rPr lang="en" sz="1700">
                <a:latin typeface="Oswald"/>
                <a:ea typeface="Oswald"/>
                <a:cs typeface="Oswald"/>
                <a:sym typeface="Oswald"/>
              </a:rPr>
              <a:t>IDF-Inverse document frequency looks at how common (or uncommon) a word is amongst the corpus.</a:t>
            </a:r>
            <a:endParaRPr sz="1700">
              <a:latin typeface="Oswald"/>
              <a:ea typeface="Oswald"/>
              <a:cs typeface="Oswald"/>
              <a:sym typeface="Oswald"/>
            </a:endParaRPr>
          </a:p>
        </p:txBody>
      </p:sp>
      <p:pic>
        <p:nvPicPr>
          <p:cNvPr id="576" name="Google Shape;576;p27"/>
          <p:cNvPicPr preferRelativeResize="0"/>
          <p:nvPr/>
        </p:nvPicPr>
        <p:blipFill>
          <a:blip r:embed="rId3">
            <a:alphaModFix/>
          </a:blip>
          <a:stretch>
            <a:fillRect/>
          </a:stretch>
        </p:blipFill>
        <p:spPr>
          <a:xfrm>
            <a:off x="2549975" y="3574163"/>
            <a:ext cx="3009900" cy="38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2" name="Google Shape;582;p28"/>
          <p:cNvPicPr preferRelativeResize="0"/>
          <p:nvPr/>
        </p:nvPicPr>
        <p:blipFill>
          <a:blip r:embed="rId3">
            <a:alphaModFix/>
          </a:blip>
          <a:stretch>
            <a:fillRect/>
          </a:stretch>
        </p:blipFill>
        <p:spPr>
          <a:xfrm>
            <a:off x="1537325" y="450125"/>
            <a:ext cx="5474676" cy="1774275"/>
          </a:xfrm>
          <a:prstGeom prst="rect">
            <a:avLst/>
          </a:prstGeom>
          <a:noFill/>
          <a:ln>
            <a:noFill/>
          </a:ln>
        </p:spPr>
      </p:pic>
      <p:pic>
        <p:nvPicPr>
          <p:cNvPr id="583" name="Google Shape;583;p28"/>
          <p:cNvPicPr preferRelativeResize="0"/>
          <p:nvPr/>
        </p:nvPicPr>
        <p:blipFill>
          <a:blip r:embed="rId4">
            <a:alphaModFix/>
          </a:blip>
          <a:stretch>
            <a:fillRect/>
          </a:stretch>
        </p:blipFill>
        <p:spPr>
          <a:xfrm>
            <a:off x="1589675" y="2224400"/>
            <a:ext cx="5371000" cy="160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9"/>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Word2Vec</a:t>
            </a:r>
            <a:r>
              <a:rPr lang="en" sz="2200"/>
              <a:t> </a:t>
            </a:r>
            <a:endParaRPr sz="2200"/>
          </a:p>
        </p:txBody>
      </p:sp>
      <p:sp>
        <p:nvSpPr>
          <p:cNvPr id="589" name="Google Shape;589;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0" name="Google Shape;590;p29"/>
          <p:cNvSpPr txBox="1"/>
          <p:nvPr/>
        </p:nvSpPr>
        <p:spPr>
          <a:xfrm>
            <a:off x="222175" y="727988"/>
            <a:ext cx="8883300" cy="22779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Oswald"/>
              <a:buChar char="●"/>
            </a:pPr>
            <a:r>
              <a:rPr lang="en" sz="1700">
                <a:latin typeface="Oswald"/>
                <a:ea typeface="Oswald"/>
                <a:cs typeface="Oswald"/>
                <a:sym typeface="Oswald"/>
              </a:rPr>
              <a:t>Word2Vec creates vectors of the words that are distributed numerical representations of word features – these word features could comprise words that represent the context of the individual words present in our vocabulary.</a:t>
            </a:r>
            <a:endParaRPr sz="1700">
              <a:latin typeface="Oswald"/>
              <a:ea typeface="Oswald"/>
              <a:cs typeface="Oswald"/>
              <a:sym typeface="Oswald"/>
            </a:endParaRPr>
          </a:p>
          <a:p>
            <a:pPr indent="0" lvl="0" marL="0" rtl="0" algn="just">
              <a:spcBef>
                <a:spcPts val="0"/>
              </a:spcBef>
              <a:spcAft>
                <a:spcPts val="0"/>
              </a:spcAft>
              <a:buNone/>
            </a:pPr>
            <a:r>
              <a:t/>
            </a:r>
            <a:endParaRPr sz="1700">
              <a:latin typeface="Oswald"/>
              <a:ea typeface="Oswald"/>
              <a:cs typeface="Oswald"/>
              <a:sym typeface="Oswald"/>
            </a:endParaRPr>
          </a:p>
          <a:p>
            <a:pPr indent="-336550" lvl="0" marL="457200" rtl="0" algn="just">
              <a:spcBef>
                <a:spcPts val="0"/>
              </a:spcBef>
              <a:spcAft>
                <a:spcPts val="0"/>
              </a:spcAft>
              <a:buSzPts val="1700"/>
              <a:buFont typeface="Oswald"/>
              <a:buChar char="●"/>
            </a:pPr>
            <a:r>
              <a:rPr lang="en" sz="1700">
                <a:latin typeface="Oswald"/>
                <a:ea typeface="Oswald"/>
                <a:cs typeface="Oswald"/>
                <a:sym typeface="Oswald"/>
              </a:rPr>
              <a:t>Two different model architectures that can be used by Word2Vec to create the word embeddings are the Continuous Bag of Words (CBOW) model &amp; the Skip-Gram model.</a:t>
            </a:r>
            <a:endParaRPr sz="1700">
              <a:latin typeface="Oswald"/>
              <a:ea typeface="Oswald"/>
              <a:cs typeface="Oswald"/>
              <a:sym typeface="Oswald"/>
            </a:endParaRPr>
          </a:p>
          <a:p>
            <a:pPr indent="0" lvl="0" marL="0" rtl="0" algn="just">
              <a:spcBef>
                <a:spcPts val="0"/>
              </a:spcBef>
              <a:spcAft>
                <a:spcPts val="0"/>
              </a:spcAft>
              <a:buNone/>
            </a:pPr>
            <a:r>
              <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p:txBody>
      </p:sp>
      <p:pic>
        <p:nvPicPr>
          <p:cNvPr id="591" name="Google Shape;591;p29"/>
          <p:cNvPicPr preferRelativeResize="0"/>
          <p:nvPr/>
        </p:nvPicPr>
        <p:blipFill>
          <a:blip r:embed="rId3">
            <a:alphaModFix/>
          </a:blip>
          <a:stretch>
            <a:fillRect/>
          </a:stretch>
        </p:blipFill>
        <p:spPr>
          <a:xfrm>
            <a:off x="3447925" y="2558125"/>
            <a:ext cx="1880350" cy="1600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0"/>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Fast Text</a:t>
            </a:r>
            <a:r>
              <a:rPr lang="en" sz="2200"/>
              <a:t> </a:t>
            </a:r>
            <a:endParaRPr sz="2200"/>
          </a:p>
        </p:txBody>
      </p:sp>
      <p:sp>
        <p:nvSpPr>
          <p:cNvPr id="597" name="Google Shape;597;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8" name="Google Shape;598;p30"/>
          <p:cNvSpPr txBox="1"/>
          <p:nvPr/>
        </p:nvSpPr>
        <p:spPr>
          <a:xfrm>
            <a:off x="222175" y="727988"/>
            <a:ext cx="8883300" cy="20163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Oswald"/>
              <a:buChar char="●"/>
            </a:pPr>
            <a:r>
              <a:rPr lang="en" sz="1700">
                <a:latin typeface="Oswald"/>
                <a:ea typeface="Oswald"/>
                <a:cs typeface="Oswald"/>
                <a:sym typeface="Oswald"/>
              </a:rPr>
              <a:t>FastText is a library created by the Facebook Research Team for efficient learning of word representations and sentence classification.</a:t>
            </a:r>
            <a:endParaRPr sz="1700">
              <a:latin typeface="Oswald"/>
              <a:ea typeface="Oswald"/>
              <a:cs typeface="Oswald"/>
              <a:sym typeface="Oswald"/>
            </a:endParaRPr>
          </a:p>
          <a:p>
            <a:pPr indent="0" lvl="0" marL="0" rtl="0" algn="just">
              <a:spcBef>
                <a:spcPts val="0"/>
              </a:spcBef>
              <a:spcAft>
                <a:spcPts val="0"/>
              </a:spcAft>
              <a:buNone/>
            </a:pPr>
            <a:r>
              <a:t/>
            </a:r>
            <a:endParaRPr sz="1700">
              <a:latin typeface="Oswald"/>
              <a:ea typeface="Oswald"/>
              <a:cs typeface="Oswald"/>
              <a:sym typeface="Oswald"/>
            </a:endParaRPr>
          </a:p>
          <a:p>
            <a:pPr indent="-336550" lvl="0" marL="457200" rtl="0" algn="just">
              <a:spcBef>
                <a:spcPts val="0"/>
              </a:spcBef>
              <a:spcAft>
                <a:spcPts val="0"/>
              </a:spcAft>
              <a:buSzPts val="1700"/>
              <a:buFont typeface="Oswald"/>
              <a:buChar char="●"/>
            </a:pPr>
            <a:r>
              <a:rPr lang="en" sz="1700">
                <a:latin typeface="Oswald"/>
                <a:ea typeface="Oswald"/>
                <a:cs typeface="Oswald"/>
                <a:sym typeface="Oswald"/>
              </a:rPr>
              <a:t>FastText differs in the sense that word2vec treat every single word as the smallest unit whose vector representation is to be found but FastText assumes a word to be formed by an n-gram of character.</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a:p>
            <a:pPr indent="-336550" lvl="0" marL="457200" rtl="0" algn="just">
              <a:spcBef>
                <a:spcPts val="0"/>
              </a:spcBef>
              <a:spcAft>
                <a:spcPts val="0"/>
              </a:spcAft>
              <a:buSzPts val="1700"/>
              <a:buFont typeface="Oswald"/>
              <a:buChar char="●"/>
            </a:pPr>
            <a:r>
              <a:rPr lang="en" sz="1700">
                <a:latin typeface="Oswald"/>
                <a:ea typeface="Oswald"/>
                <a:cs typeface="Oswald"/>
                <a:sym typeface="Oswald"/>
              </a:rPr>
              <a:t>The vector size is taken as 300 by tuning.</a:t>
            </a:r>
            <a:endParaRPr sz="1700">
              <a:latin typeface="Oswald"/>
              <a:ea typeface="Oswald"/>
              <a:cs typeface="Oswald"/>
              <a:sym typeface="Oswald"/>
            </a:endParaRPr>
          </a:p>
        </p:txBody>
      </p:sp>
      <p:pic>
        <p:nvPicPr>
          <p:cNvPr id="599" name="Google Shape;599;p30"/>
          <p:cNvPicPr preferRelativeResize="0"/>
          <p:nvPr/>
        </p:nvPicPr>
        <p:blipFill>
          <a:blip r:embed="rId3">
            <a:alphaModFix/>
          </a:blip>
          <a:stretch>
            <a:fillRect/>
          </a:stretch>
        </p:blipFill>
        <p:spPr>
          <a:xfrm>
            <a:off x="2944825" y="2613513"/>
            <a:ext cx="2838450" cy="188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1"/>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LSTM &amp; Bi-LSTM</a:t>
            </a:r>
            <a:r>
              <a:rPr lang="en"/>
              <a:t>	</a:t>
            </a:r>
            <a:endParaRPr/>
          </a:p>
        </p:txBody>
      </p:sp>
      <p:sp>
        <p:nvSpPr>
          <p:cNvPr id="605" name="Google Shape;605;p31"/>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5</a:t>
            </a:r>
            <a:endParaRPr sz="12000">
              <a:solidFill>
                <a:schemeClr val="accent2"/>
              </a:solidFill>
            </a:endParaRPr>
          </a:p>
        </p:txBody>
      </p:sp>
      <p:sp>
        <p:nvSpPr>
          <p:cNvPr id="606" name="Google Shape;606;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4"/>
          <p:cNvSpPr txBox="1"/>
          <p:nvPr>
            <p:ph type="title"/>
          </p:nvPr>
        </p:nvSpPr>
        <p:spPr>
          <a:xfrm>
            <a:off x="1047750" y="100725"/>
            <a:ext cx="6996600" cy="7158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TEAM MEMBERS</a:t>
            </a:r>
            <a:endParaRPr u="sng"/>
          </a:p>
        </p:txBody>
      </p:sp>
      <p:sp>
        <p:nvSpPr>
          <p:cNvPr id="472" name="Google Shape;472;p14"/>
          <p:cNvSpPr txBox="1"/>
          <p:nvPr/>
        </p:nvSpPr>
        <p:spPr>
          <a:xfrm>
            <a:off x="1077150" y="1039600"/>
            <a:ext cx="6937800" cy="3153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ctr">
              <a:spcBef>
                <a:spcPts val="600"/>
              </a:spcBef>
              <a:spcAft>
                <a:spcPts val="0"/>
              </a:spcAft>
              <a:buClr>
                <a:schemeClr val="dk1"/>
              </a:buClr>
              <a:buSzPts val="2000"/>
              <a:buFont typeface="Oswald Medium"/>
              <a:buChar char="●"/>
            </a:pPr>
            <a:r>
              <a:rPr lang="en" sz="2000">
                <a:solidFill>
                  <a:schemeClr val="dk1"/>
                </a:solidFill>
                <a:latin typeface="Oswald Medium"/>
                <a:ea typeface="Oswald Medium"/>
                <a:cs typeface="Oswald Medium"/>
                <a:sym typeface="Oswald Medium"/>
              </a:rPr>
              <a:t>ADITHYAN</a:t>
            </a:r>
            <a:r>
              <a:rPr lang="en" sz="2000">
                <a:solidFill>
                  <a:schemeClr val="dk1"/>
                </a:solidFill>
                <a:latin typeface="Oswald Medium"/>
                <a:ea typeface="Oswald Medium"/>
                <a:cs typeface="Oswald Medium"/>
                <a:sym typeface="Oswald Medium"/>
              </a:rPr>
              <a:t> SUKUMAR </a:t>
            </a:r>
            <a:r>
              <a:rPr lang="en" sz="2000">
                <a:solidFill>
                  <a:schemeClr val="dk1"/>
                </a:solidFill>
                <a:latin typeface="Oswald Medium"/>
                <a:ea typeface="Oswald Medium"/>
                <a:cs typeface="Oswald Medium"/>
                <a:sym typeface="Oswald Medium"/>
              </a:rPr>
              <a:t>(CB.EN.U4AIE19004)</a:t>
            </a:r>
            <a:endParaRPr sz="2000">
              <a:solidFill>
                <a:schemeClr val="dk1"/>
              </a:solidFill>
              <a:latin typeface="Oswald Medium"/>
              <a:ea typeface="Oswald Medium"/>
              <a:cs typeface="Oswald Medium"/>
              <a:sym typeface="Oswald Medium"/>
            </a:endParaRPr>
          </a:p>
          <a:p>
            <a:pPr indent="0" lvl="0" marL="457200" rtl="0" algn="ctr">
              <a:spcBef>
                <a:spcPts val="600"/>
              </a:spcBef>
              <a:spcAft>
                <a:spcPts val="0"/>
              </a:spcAft>
              <a:buNone/>
            </a:pPr>
            <a:r>
              <a:t/>
            </a:r>
            <a:endParaRPr b="1" sz="2000">
              <a:solidFill>
                <a:schemeClr val="dk2"/>
              </a:solidFill>
              <a:latin typeface="Source Sans Pro"/>
              <a:ea typeface="Source Sans Pro"/>
              <a:cs typeface="Source Sans Pro"/>
              <a:sym typeface="Source Sans Pro"/>
            </a:endParaRPr>
          </a:p>
          <a:p>
            <a:pPr indent="-355600" lvl="0" marL="457200" rtl="0" algn="ctr">
              <a:spcBef>
                <a:spcPts val="600"/>
              </a:spcBef>
              <a:spcAft>
                <a:spcPts val="0"/>
              </a:spcAft>
              <a:buClr>
                <a:schemeClr val="dk1"/>
              </a:buClr>
              <a:buSzPts val="2000"/>
              <a:buFont typeface="Source Sans Pro"/>
              <a:buChar char="●"/>
            </a:pPr>
            <a:r>
              <a:rPr b="1" lang="en" sz="2000">
                <a:solidFill>
                  <a:schemeClr val="dk1"/>
                </a:solidFill>
                <a:latin typeface="Source Sans Pro"/>
                <a:ea typeface="Source Sans Pro"/>
                <a:cs typeface="Source Sans Pro"/>
                <a:sym typeface="Source Sans Pro"/>
              </a:rPr>
              <a:t>ANIRUDH </a:t>
            </a:r>
            <a:r>
              <a:rPr b="1" lang="en" sz="2000">
                <a:solidFill>
                  <a:schemeClr val="dk1"/>
                </a:solidFill>
                <a:latin typeface="Source Sans Pro"/>
                <a:ea typeface="Source Sans Pro"/>
                <a:cs typeface="Source Sans Pro"/>
                <a:sym typeface="Source Sans Pro"/>
              </a:rPr>
              <a:t>VADAKKEDATH(CB.EN.U4AIE19008)</a:t>
            </a:r>
            <a:endParaRPr b="1" sz="2000">
              <a:solidFill>
                <a:schemeClr val="dk1"/>
              </a:solidFill>
              <a:latin typeface="Source Sans Pro"/>
              <a:ea typeface="Source Sans Pro"/>
              <a:cs typeface="Source Sans Pro"/>
              <a:sym typeface="Source Sans Pro"/>
            </a:endParaRPr>
          </a:p>
          <a:p>
            <a:pPr indent="0" lvl="0" marL="457200" rtl="0" algn="ctr">
              <a:spcBef>
                <a:spcPts val="600"/>
              </a:spcBef>
              <a:spcAft>
                <a:spcPts val="0"/>
              </a:spcAft>
              <a:buNone/>
            </a:pPr>
            <a:r>
              <a:t/>
            </a:r>
            <a:endParaRPr b="1" sz="2000">
              <a:solidFill>
                <a:schemeClr val="dk2"/>
              </a:solidFill>
              <a:latin typeface="Source Sans Pro"/>
              <a:ea typeface="Source Sans Pro"/>
              <a:cs typeface="Source Sans Pro"/>
              <a:sym typeface="Source Sans Pro"/>
            </a:endParaRPr>
          </a:p>
          <a:p>
            <a:pPr indent="-355600" lvl="0" marL="457200" rtl="0" algn="ctr">
              <a:spcBef>
                <a:spcPts val="600"/>
              </a:spcBef>
              <a:spcAft>
                <a:spcPts val="0"/>
              </a:spcAft>
              <a:buClr>
                <a:srgbClr val="292929"/>
              </a:buClr>
              <a:buSzPts val="2000"/>
              <a:buFont typeface="Source Sans Pro"/>
              <a:buChar char="●"/>
            </a:pPr>
            <a:r>
              <a:rPr b="1" lang="en" sz="2000">
                <a:solidFill>
                  <a:srgbClr val="292929"/>
                </a:solidFill>
                <a:latin typeface="Source Sans Pro"/>
                <a:ea typeface="Source Sans Pro"/>
                <a:cs typeface="Source Sans Pro"/>
                <a:sym typeface="Source Sans Pro"/>
              </a:rPr>
              <a:t>ARJUN ANIL (CB.EN.U4AIE19012)</a:t>
            </a:r>
            <a:endParaRPr b="1" sz="2000">
              <a:solidFill>
                <a:srgbClr val="292929"/>
              </a:solidFill>
              <a:latin typeface="Source Sans Pro"/>
              <a:ea typeface="Source Sans Pro"/>
              <a:cs typeface="Source Sans Pro"/>
              <a:sym typeface="Source Sans Pro"/>
            </a:endParaRPr>
          </a:p>
          <a:p>
            <a:pPr indent="0" lvl="0" marL="457200" rtl="0" algn="ctr">
              <a:spcBef>
                <a:spcPts val="600"/>
              </a:spcBef>
              <a:spcAft>
                <a:spcPts val="0"/>
              </a:spcAft>
              <a:buNone/>
            </a:pPr>
            <a:r>
              <a:t/>
            </a:r>
            <a:endParaRPr b="1" sz="2000">
              <a:solidFill>
                <a:schemeClr val="dk2"/>
              </a:solidFill>
              <a:latin typeface="Source Sans Pro"/>
              <a:ea typeface="Source Sans Pro"/>
              <a:cs typeface="Source Sans Pro"/>
              <a:sym typeface="Source Sans Pro"/>
            </a:endParaRPr>
          </a:p>
          <a:p>
            <a:pPr indent="-355600" lvl="0" marL="457200" rtl="0" algn="ctr">
              <a:spcBef>
                <a:spcPts val="600"/>
              </a:spcBef>
              <a:spcAft>
                <a:spcPts val="0"/>
              </a:spcAft>
              <a:buClr>
                <a:schemeClr val="dk1"/>
              </a:buClr>
              <a:buSzPts val="2000"/>
              <a:buFont typeface="Source Sans Pro"/>
              <a:buChar char="●"/>
            </a:pPr>
            <a:r>
              <a:rPr b="1" lang="en" sz="2000">
                <a:solidFill>
                  <a:schemeClr val="dk1"/>
                </a:solidFill>
                <a:latin typeface="Source Sans Pro"/>
                <a:ea typeface="Source Sans Pro"/>
                <a:cs typeface="Source Sans Pro"/>
                <a:sym typeface="Source Sans Pro"/>
              </a:rPr>
              <a:t>RAJATH RAJESH(CB.EN.U4AIE19051)</a:t>
            </a:r>
            <a:endParaRPr b="1" sz="2000">
              <a:solidFill>
                <a:schemeClr val="dk1"/>
              </a:solidFill>
              <a:latin typeface="Source Sans Pro"/>
              <a:ea typeface="Source Sans Pro"/>
              <a:cs typeface="Source Sans Pro"/>
              <a:sym typeface="Source Sans Pro"/>
            </a:endParaRPr>
          </a:p>
        </p:txBody>
      </p:sp>
      <p:sp>
        <p:nvSpPr>
          <p:cNvPr id="473" name="Google Shape;473;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2"/>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LSTM</a:t>
            </a:r>
            <a:endParaRPr sz="2200"/>
          </a:p>
        </p:txBody>
      </p:sp>
      <p:sp>
        <p:nvSpPr>
          <p:cNvPr id="612" name="Google Shape;612;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3" name="Google Shape;613;p32"/>
          <p:cNvSpPr txBox="1"/>
          <p:nvPr/>
        </p:nvSpPr>
        <p:spPr>
          <a:xfrm>
            <a:off x="222175" y="727988"/>
            <a:ext cx="88833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latin typeface="Oswald"/>
              <a:ea typeface="Oswald"/>
              <a:cs typeface="Oswald"/>
              <a:sym typeface="Oswald"/>
            </a:endParaRPr>
          </a:p>
        </p:txBody>
      </p:sp>
      <p:sp>
        <p:nvSpPr>
          <p:cNvPr id="614" name="Google Shape;614;p32"/>
          <p:cNvSpPr txBox="1"/>
          <p:nvPr/>
        </p:nvSpPr>
        <p:spPr>
          <a:xfrm>
            <a:off x="357325" y="870425"/>
            <a:ext cx="8613000" cy="26853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Recurrent Neural Networks suffer from short-term memory. If a sequence is long enough, they’ll have a hard time carrying information from earlier time steps to later ones. So when are trying to process a paragraph of text to do predictions, RNN’s may leave out important information from the beginning.</a:t>
            </a:r>
            <a:endParaRPr sz="1600">
              <a:solidFill>
                <a:srgbClr val="2E2E2E"/>
              </a:solidFill>
              <a:latin typeface="Oswald"/>
              <a:ea typeface="Oswald"/>
              <a:cs typeface="Oswald"/>
              <a:sym typeface="Oswald"/>
            </a:endParaRPr>
          </a:p>
          <a:p>
            <a:pPr indent="-330200" lvl="0" marL="457200" rtl="0" algn="just">
              <a:lnSpc>
                <a:spcPct val="115000"/>
              </a:lnSpc>
              <a:spcBef>
                <a:spcPts val="100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During back propagation, recurrent neural networks suffer from the vanishing gradient problem. Gradients are values used to update a neural networks weights. The vanishing gradient problem is when the gradient shrinks as it back propagates through time. If a gradient value becomes extremely small, it doesn’t contribute too much learning.</a:t>
            </a:r>
            <a:endParaRPr sz="1600">
              <a:solidFill>
                <a:srgbClr val="2E2E2E"/>
              </a:solidFill>
              <a:latin typeface="Oswald"/>
              <a:ea typeface="Oswald"/>
              <a:cs typeface="Oswald"/>
              <a:sym typeface="Oswald"/>
            </a:endParaRPr>
          </a:p>
          <a:p>
            <a:pPr indent="0" lvl="0" marL="0" rtl="0" algn="just">
              <a:lnSpc>
                <a:spcPct val="115000"/>
              </a:lnSpc>
              <a:spcBef>
                <a:spcPts val="1000"/>
              </a:spcBef>
              <a:spcAft>
                <a:spcPts val="1000"/>
              </a:spcAft>
              <a:buNone/>
            </a:pPr>
            <a:r>
              <a:t/>
            </a:r>
            <a:endParaRPr sz="1700">
              <a:solidFill>
                <a:srgbClr val="2E2E2E"/>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0" name="Google Shape;620;p33"/>
          <p:cNvSpPr txBox="1"/>
          <p:nvPr/>
        </p:nvSpPr>
        <p:spPr>
          <a:xfrm>
            <a:off x="281400" y="747350"/>
            <a:ext cx="8695500" cy="2776200"/>
          </a:xfrm>
          <a:prstGeom prst="rect">
            <a:avLst/>
          </a:prstGeom>
          <a:noFill/>
          <a:ln>
            <a:noFill/>
          </a:ln>
        </p:spPr>
        <p:txBody>
          <a:bodyPr anchorCtr="0" anchor="t" bIns="91425" lIns="91425" spcFirstLastPara="1" rIns="91425" wrap="square" tIns="91425">
            <a:spAutoFit/>
          </a:bodyPr>
          <a:lstStyle/>
          <a:p>
            <a:pPr indent="-349250" lvl="0" marL="457200" rtl="0" algn="just">
              <a:lnSpc>
                <a:spcPct val="115000"/>
              </a:lnSpc>
              <a:spcBef>
                <a:spcPts val="0"/>
              </a:spcBef>
              <a:spcAft>
                <a:spcPts val="0"/>
              </a:spcAft>
              <a:buClr>
                <a:srgbClr val="2E2E2E"/>
              </a:buClr>
              <a:buSzPts val="1900"/>
              <a:buFont typeface="Oswald"/>
              <a:buChar char="●"/>
            </a:pPr>
            <a:r>
              <a:rPr lang="en" sz="1600">
                <a:solidFill>
                  <a:srgbClr val="2E2E2E"/>
                </a:solidFill>
                <a:latin typeface="Oswald"/>
                <a:ea typeface="Oswald"/>
                <a:cs typeface="Oswald"/>
                <a:sym typeface="Oswald"/>
              </a:rPr>
              <a:t>LSTM ’s was created as the solution to short-term memory. They have internal mechanisms called gates that can regulate the flow of information.</a:t>
            </a:r>
            <a:endParaRPr sz="1600">
              <a:solidFill>
                <a:srgbClr val="2E2E2E"/>
              </a:solidFill>
              <a:latin typeface="Oswald"/>
              <a:ea typeface="Oswald"/>
              <a:cs typeface="Oswald"/>
              <a:sym typeface="Oswald"/>
            </a:endParaRPr>
          </a:p>
          <a:p>
            <a:pPr indent="-349250" lvl="0" marL="457200" rtl="0" algn="just">
              <a:lnSpc>
                <a:spcPct val="115000"/>
              </a:lnSpc>
              <a:spcBef>
                <a:spcPts val="1000"/>
              </a:spcBef>
              <a:spcAft>
                <a:spcPts val="0"/>
              </a:spcAft>
              <a:buClr>
                <a:srgbClr val="2E2E2E"/>
              </a:buClr>
              <a:buSzPts val="1900"/>
              <a:buFont typeface="Oswald"/>
              <a:buChar char="●"/>
            </a:pPr>
            <a:r>
              <a:rPr lang="en" sz="1600">
                <a:solidFill>
                  <a:srgbClr val="2E2E2E"/>
                </a:solidFill>
                <a:latin typeface="Oswald"/>
                <a:ea typeface="Oswald"/>
                <a:cs typeface="Oswald"/>
                <a:sym typeface="Oswald"/>
              </a:rPr>
              <a:t>An LSTM layer consists of a set of recurrently connected blocks, known as memory blocks.Each one contains one or more recurrently connected memory cells and three multiplicative units - the input, output and forget gates - that provide continuous analogs of write, read and reset operations for the cells.</a:t>
            </a:r>
            <a:endParaRPr sz="1600">
              <a:solidFill>
                <a:srgbClr val="2E2E2E"/>
              </a:solidFill>
              <a:latin typeface="Oswald"/>
              <a:ea typeface="Oswald"/>
              <a:cs typeface="Oswald"/>
              <a:sym typeface="Oswald"/>
            </a:endParaRPr>
          </a:p>
          <a:p>
            <a:pPr indent="-330200" lvl="0" marL="457200" rtl="0" algn="just">
              <a:lnSpc>
                <a:spcPct val="115000"/>
              </a:lnSpc>
              <a:spcBef>
                <a:spcPts val="1000"/>
              </a:spcBef>
              <a:spcAft>
                <a:spcPts val="1000"/>
              </a:spcAft>
              <a:buClr>
                <a:srgbClr val="2E2E2E"/>
              </a:buClr>
              <a:buSzPts val="1600"/>
              <a:buFont typeface="Oswald"/>
              <a:buChar char="●"/>
            </a:pPr>
            <a:r>
              <a:rPr lang="en" sz="1600">
                <a:solidFill>
                  <a:srgbClr val="2E2E2E"/>
                </a:solidFill>
                <a:latin typeface="Oswald"/>
                <a:ea typeface="Oswald"/>
                <a:cs typeface="Oswald"/>
                <a:sym typeface="Oswald"/>
              </a:rPr>
              <a:t>These gates can learn which data in a sequence is important to keep or throw away. By doing that, it can pass relevant information down the long chain of sequences to make predictions. Almost all state of the art results based on recurrent neural networks are achieved with these two networks.</a:t>
            </a:r>
            <a:endParaRPr sz="1600">
              <a:solidFill>
                <a:srgbClr val="2E2E2E"/>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6" name="Google Shape;626;p34"/>
          <p:cNvPicPr preferRelativeResize="0"/>
          <p:nvPr/>
        </p:nvPicPr>
        <p:blipFill rotWithShape="1">
          <a:blip r:embed="rId3">
            <a:alphaModFix/>
          </a:blip>
          <a:srcRect b="3281" l="497" r="0" t="1033"/>
          <a:stretch/>
        </p:blipFill>
        <p:spPr>
          <a:xfrm>
            <a:off x="694588" y="219800"/>
            <a:ext cx="7754825" cy="415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2" name="Google Shape;632;p35"/>
          <p:cNvSpPr txBox="1"/>
          <p:nvPr/>
        </p:nvSpPr>
        <p:spPr>
          <a:xfrm>
            <a:off x="268200" y="773725"/>
            <a:ext cx="8607600" cy="279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rgbClr val="2E2E2E"/>
                </a:solidFill>
                <a:latin typeface="Oswald"/>
                <a:ea typeface="Oswald"/>
                <a:cs typeface="Oswald"/>
                <a:sym typeface="Oswald"/>
              </a:rPr>
              <a:t>Tanh activation</a:t>
            </a:r>
            <a:endParaRPr sz="1600">
              <a:solidFill>
                <a:srgbClr val="2E2E2E"/>
              </a:solidFill>
              <a:latin typeface="Oswald"/>
              <a:ea typeface="Oswald"/>
              <a:cs typeface="Oswald"/>
              <a:sym typeface="Oswald"/>
            </a:endParaRPr>
          </a:p>
          <a:p>
            <a:pPr indent="-330200" lvl="0" marL="457200" rtl="0" algn="just">
              <a:lnSpc>
                <a:spcPct val="115000"/>
              </a:lnSpc>
              <a:spcBef>
                <a:spcPts val="100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The tanh activation is used to help regulate the values flowing through the network. The tanh function squishes values to always be between -1 and 1.</a:t>
            </a:r>
            <a:endParaRPr sz="1600">
              <a:solidFill>
                <a:srgbClr val="2E2E2E"/>
              </a:solidFill>
              <a:latin typeface="Oswald"/>
              <a:ea typeface="Oswald"/>
              <a:cs typeface="Oswald"/>
              <a:sym typeface="Oswald"/>
            </a:endParaRPr>
          </a:p>
          <a:p>
            <a:pPr indent="0" lvl="0" marL="0" rtl="0" algn="just">
              <a:lnSpc>
                <a:spcPct val="115000"/>
              </a:lnSpc>
              <a:spcBef>
                <a:spcPts val="1000"/>
              </a:spcBef>
              <a:spcAft>
                <a:spcPts val="0"/>
              </a:spcAft>
              <a:buNone/>
            </a:pPr>
            <a:r>
              <a:rPr lang="en" sz="1600">
                <a:solidFill>
                  <a:srgbClr val="2E2E2E"/>
                </a:solidFill>
                <a:latin typeface="Oswald"/>
                <a:ea typeface="Oswald"/>
                <a:cs typeface="Oswald"/>
                <a:sym typeface="Oswald"/>
              </a:rPr>
              <a:t>Sigmoid</a:t>
            </a:r>
            <a:endParaRPr sz="1600">
              <a:solidFill>
                <a:srgbClr val="2E2E2E"/>
              </a:solidFill>
              <a:latin typeface="Oswald"/>
              <a:ea typeface="Oswald"/>
              <a:cs typeface="Oswald"/>
              <a:sym typeface="Oswald"/>
            </a:endParaRPr>
          </a:p>
          <a:p>
            <a:pPr indent="-330200" lvl="0" marL="457200" rtl="0" algn="just">
              <a:lnSpc>
                <a:spcPct val="115000"/>
              </a:lnSpc>
              <a:spcBef>
                <a:spcPts val="100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A sigmoid activation is similar to the tanh activation. Instead of squishing values between -1 and 1, it squishes values between 0 and 1. That is helpful to update or forget data because any number getting multiplied by 0 is 0, causing values to disappears or be “forgotten.” Any number multiplied by 1 is the same value therefore that value stay’s the same or is “kept.”</a:t>
            </a:r>
            <a:endParaRPr sz="1600">
              <a:solidFill>
                <a:srgbClr val="2E2E2E"/>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8" name="Google Shape;638;p36"/>
          <p:cNvSpPr txBox="1"/>
          <p:nvPr/>
        </p:nvSpPr>
        <p:spPr>
          <a:xfrm>
            <a:off x="268200" y="474775"/>
            <a:ext cx="8607600" cy="393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rgbClr val="2E2E2E"/>
                </a:solidFill>
                <a:latin typeface="Oswald"/>
                <a:ea typeface="Oswald"/>
                <a:cs typeface="Oswald"/>
                <a:sym typeface="Oswald"/>
              </a:rPr>
              <a:t>Forget gate</a:t>
            </a:r>
            <a:endParaRPr sz="1600">
              <a:solidFill>
                <a:srgbClr val="2E2E2E"/>
              </a:solidFill>
              <a:latin typeface="Oswald"/>
              <a:ea typeface="Oswald"/>
              <a:cs typeface="Oswald"/>
              <a:sym typeface="Oswald"/>
            </a:endParaRPr>
          </a:p>
          <a:p>
            <a:pPr indent="-330200" lvl="0" marL="457200" rtl="0" algn="just">
              <a:lnSpc>
                <a:spcPct val="115000"/>
              </a:lnSpc>
              <a:spcBef>
                <a:spcPts val="100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First, we have the forget gate. This gate decides what information should be thrown away or kept. Information from the previous hidden state and information from the current input is passed through the sigmoid function. Values come out between 0 and 1. The closer to 0 means to forget, and the closer to 1 means to keep.</a:t>
            </a:r>
            <a:endParaRPr sz="1600">
              <a:solidFill>
                <a:srgbClr val="2E2E2E"/>
              </a:solidFill>
              <a:latin typeface="Oswald"/>
              <a:ea typeface="Oswald"/>
              <a:cs typeface="Oswald"/>
              <a:sym typeface="Oswald"/>
            </a:endParaRPr>
          </a:p>
          <a:p>
            <a:pPr indent="0" lvl="0" marL="0" rtl="0" algn="just">
              <a:lnSpc>
                <a:spcPct val="115000"/>
              </a:lnSpc>
              <a:spcBef>
                <a:spcPts val="1000"/>
              </a:spcBef>
              <a:spcAft>
                <a:spcPts val="0"/>
              </a:spcAft>
              <a:buNone/>
            </a:pPr>
            <a:r>
              <a:rPr lang="en" sz="1600">
                <a:solidFill>
                  <a:srgbClr val="2E2E2E"/>
                </a:solidFill>
                <a:latin typeface="Oswald"/>
                <a:ea typeface="Oswald"/>
                <a:cs typeface="Oswald"/>
                <a:sym typeface="Oswald"/>
              </a:rPr>
              <a:t>Input Gate</a:t>
            </a:r>
            <a:endParaRPr sz="1600">
              <a:solidFill>
                <a:srgbClr val="2E2E2E"/>
              </a:solidFill>
              <a:latin typeface="Oswald"/>
              <a:ea typeface="Oswald"/>
              <a:cs typeface="Oswald"/>
              <a:sym typeface="Oswald"/>
            </a:endParaRPr>
          </a:p>
          <a:p>
            <a:pPr indent="-330200" lvl="0" marL="457200" rtl="0" algn="just">
              <a:lnSpc>
                <a:spcPct val="115000"/>
              </a:lnSpc>
              <a:spcBef>
                <a:spcPts val="100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To update the cell state, we have the input gate. First, we pass the previous hidden state and current input into a sigmoid function. That decides which values will be updated by transforming the values to be between 0 and 1. 0 means not important, and 1 means important. </a:t>
            </a:r>
            <a:endParaRPr sz="1600">
              <a:solidFill>
                <a:srgbClr val="2E2E2E"/>
              </a:solidFill>
              <a:latin typeface="Oswald"/>
              <a:ea typeface="Oswald"/>
              <a:cs typeface="Oswald"/>
              <a:sym typeface="Oswald"/>
            </a:endParaRPr>
          </a:p>
          <a:p>
            <a:pPr indent="-330200" lvl="0" marL="457200" rtl="0" algn="just">
              <a:lnSpc>
                <a:spcPct val="115000"/>
              </a:lnSpc>
              <a:spcBef>
                <a:spcPts val="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We also pass the hidden state and current input into the tanh function to squish values between -1 and 1 to help regulate the network. Then you multiply the tanh output with the sigmoid output. The sigmoid output will decide which information is important to keep from the tanh output.</a:t>
            </a:r>
            <a:endParaRPr sz="1600">
              <a:solidFill>
                <a:srgbClr val="2E2E2E"/>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4" name="Google Shape;644;p37"/>
          <p:cNvSpPr txBox="1"/>
          <p:nvPr/>
        </p:nvSpPr>
        <p:spPr>
          <a:xfrm>
            <a:off x="268200" y="474775"/>
            <a:ext cx="8607600" cy="254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rgbClr val="2E2E2E"/>
                </a:solidFill>
                <a:latin typeface="Oswald"/>
                <a:ea typeface="Oswald"/>
                <a:cs typeface="Oswald"/>
                <a:sym typeface="Oswald"/>
              </a:rPr>
              <a:t>Output Gate</a:t>
            </a:r>
            <a:endParaRPr sz="1600">
              <a:solidFill>
                <a:srgbClr val="2E2E2E"/>
              </a:solidFill>
              <a:latin typeface="Oswald"/>
              <a:ea typeface="Oswald"/>
              <a:cs typeface="Oswald"/>
              <a:sym typeface="Oswald"/>
            </a:endParaRPr>
          </a:p>
          <a:p>
            <a:pPr indent="-330200" lvl="0" marL="457200" rtl="0" algn="just">
              <a:lnSpc>
                <a:spcPct val="115000"/>
              </a:lnSpc>
              <a:spcBef>
                <a:spcPts val="100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Last we have the output gate. The output gate decides what the next hidden state should be. Remember that the hidden state contains information on previous inputs. </a:t>
            </a:r>
            <a:endParaRPr sz="1600">
              <a:solidFill>
                <a:srgbClr val="2E2E2E"/>
              </a:solidFill>
              <a:latin typeface="Oswald"/>
              <a:ea typeface="Oswald"/>
              <a:cs typeface="Oswald"/>
              <a:sym typeface="Oswald"/>
            </a:endParaRPr>
          </a:p>
          <a:p>
            <a:pPr indent="-330200" lvl="0" marL="457200" rtl="0" algn="just">
              <a:lnSpc>
                <a:spcPct val="115000"/>
              </a:lnSpc>
              <a:spcBef>
                <a:spcPts val="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The hidden state is also used for predictions. First, we pass the previous hidden state and the current input into a sigmoid function. Then we pass the newly modified cell state to the tanh function. </a:t>
            </a:r>
            <a:endParaRPr sz="1600">
              <a:solidFill>
                <a:srgbClr val="2E2E2E"/>
              </a:solidFill>
              <a:latin typeface="Oswald"/>
              <a:ea typeface="Oswald"/>
              <a:cs typeface="Oswald"/>
              <a:sym typeface="Oswald"/>
            </a:endParaRPr>
          </a:p>
          <a:p>
            <a:pPr indent="-330200" lvl="0" marL="457200" rtl="0" algn="just">
              <a:lnSpc>
                <a:spcPct val="115000"/>
              </a:lnSpc>
              <a:spcBef>
                <a:spcPts val="0"/>
              </a:spcBef>
              <a:spcAft>
                <a:spcPts val="0"/>
              </a:spcAft>
              <a:buClr>
                <a:srgbClr val="2E2E2E"/>
              </a:buClr>
              <a:buSzPts val="1600"/>
              <a:buFont typeface="Oswald"/>
              <a:buChar char="●"/>
            </a:pPr>
            <a:r>
              <a:rPr lang="en" sz="1600">
                <a:solidFill>
                  <a:srgbClr val="2E2E2E"/>
                </a:solidFill>
                <a:latin typeface="Oswald"/>
                <a:ea typeface="Oswald"/>
                <a:cs typeface="Oswald"/>
                <a:sym typeface="Oswald"/>
              </a:rPr>
              <a:t>We multiply the tanh output with the sigmoid output to decide what information the hidden state should carry. The output is the hidden state. The new cell state and the new hidden is then carried over to the next time step.</a:t>
            </a:r>
            <a:endParaRPr sz="1600">
              <a:solidFill>
                <a:srgbClr val="2E2E2E"/>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8"/>
          <p:cNvSpPr txBox="1"/>
          <p:nvPr>
            <p:ph type="title"/>
          </p:nvPr>
        </p:nvSpPr>
        <p:spPr>
          <a:xfrm>
            <a:off x="1073700" y="202225"/>
            <a:ext cx="6945000" cy="51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Bi-LSTM</a:t>
            </a:r>
            <a:endParaRPr/>
          </a:p>
        </p:txBody>
      </p:sp>
      <p:sp>
        <p:nvSpPr>
          <p:cNvPr id="650" name="Google Shape;650;p3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1" name="Google Shape;651;p38"/>
          <p:cNvSpPr txBox="1"/>
          <p:nvPr/>
        </p:nvSpPr>
        <p:spPr>
          <a:xfrm>
            <a:off x="929550" y="715800"/>
            <a:ext cx="7284900" cy="3955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3000"/>
              </a:spcBef>
              <a:spcAft>
                <a:spcPts val="0"/>
              </a:spcAft>
              <a:buClr>
                <a:srgbClr val="292929"/>
              </a:buClr>
              <a:buSzPts val="1600"/>
              <a:buFont typeface="Oswald"/>
              <a:buChar char="●"/>
            </a:pPr>
            <a:r>
              <a:rPr lang="en" sz="1600">
                <a:solidFill>
                  <a:srgbClr val="292929"/>
                </a:solidFill>
                <a:highlight>
                  <a:srgbClr val="FFFFFF"/>
                </a:highlight>
                <a:latin typeface="Oswald"/>
                <a:ea typeface="Oswald"/>
                <a:cs typeface="Oswald"/>
                <a:sym typeface="Oswald"/>
              </a:rPr>
              <a:t>Bidirectional recurrent neural networks(RNN) are really just putting two independent RNNs together. This structure allows the networks to have both backward and forward information about the sequence at every time step</a:t>
            </a:r>
            <a:endParaRPr sz="1600">
              <a:solidFill>
                <a:srgbClr val="292929"/>
              </a:solidFill>
              <a:highlight>
                <a:srgbClr val="FFFFFF"/>
              </a:highlight>
              <a:latin typeface="Oswald"/>
              <a:ea typeface="Oswald"/>
              <a:cs typeface="Oswald"/>
              <a:sym typeface="Oswald"/>
            </a:endParaRPr>
          </a:p>
          <a:p>
            <a:pPr indent="0" lvl="0" marL="0" rtl="0" algn="l">
              <a:lnSpc>
                <a:spcPct val="115000"/>
              </a:lnSpc>
              <a:spcBef>
                <a:spcPts val="3000"/>
              </a:spcBef>
              <a:spcAft>
                <a:spcPts val="0"/>
              </a:spcAft>
              <a:buNone/>
            </a:pPr>
            <a:r>
              <a:t/>
            </a:r>
            <a:endParaRPr sz="1600">
              <a:solidFill>
                <a:srgbClr val="292929"/>
              </a:solidFill>
              <a:highlight>
                <a:srgbClr val="FFFFFF"/>
              </a:highlight>
              <a:latin typeface="Oswald"/>
              <a:ea typeface="Oswald"/>
              <a:cs typeface="Oswald"/>
              <a:sym typeface="Oswald"/>
            </a:endParaRPr>
          </a:p>
          <a:p>
            <a:pPr indent="0" lvl="0" marL="0" rtl="0" algn="l">
              <a:lnSpc>
                <a:spcPct val="115000"/>
              </a:lnSpc>
              <a:spcBef>
                <a:spcPts val="3000"/>
              </a:spcBef>
              <a:spcAft>
                <a:spcPts val="0"/>
              </a:spcAft>
              <a:buNone/>
            </a:pPr>
            <a:r>
              <a:t/>
            </a:r>
            <a:endParaRPr sz="1600">
              <a:solidFill>
                <a:srgbClr val="292929"/>
              </a:solidFill>
              <a:highlight>
                <a:srgbClr val="FFFFFF"/>
              </a:highlight>
              <a:latin typeface="Oswald"/>
              <a:ea typeface="Oswald"/>
              <a:cs typeface="Oswald"/>
              <a:sym typeface="Oswald"/>
            </a:endParaRPr>
          </a:p>
          <a:p>
            <a:pPr indent="-330200" lvl="0" marL="457200" rtl="0" algn="l">
              <a:lnSpc>
                <a:spcPct val="115000"/>
              </a:lnSpc>
              <a:spcBef>
                <a:spcPts val="0"/>
              </a:spcBef>
              <a:spcAft>
                <a:spcPts val="0"/>
              </a:spcAft>
              <a:buClr>
                <a:srgbClr val="292929"/>
              </a:buClr>
              <a:buSzPts val="1600"/>
              <a:buFont typeface="Oswald"/>
              <a:buChar char="●"/>
            </a:pPr>
            <a:r>
              <a:rPr lang="en" sz="1600">
                <a:solidFill>
                  <a:srgbClr val="292929"/>
                </a:solidFill>
                <a:latin typeface="Oswald"/>
                <a:ea typeface="Oswald"/>
                <a:cs typeface="Oswald"/>
                <a:sym typeface="Oswald"/>
              </a:rPr>
              <a:t>Using bidirectional will run your inputs in two ways, one from past to future and one from future to past and what differs this approach from unidirectional is that in the LSTM that runs backward you preserve information from the future and using the two hidden states combined you are able in any point in time to preserve information from both past and future.</a:t>
            </a:r>
            <a:endParaRPr sz="1700">
              <a:solidFill>
                <a:srgbClr val="292929"/>
              </a:solidFill>
              <a:latin typeface="Oswald"/>
              <a:ea typeface="Oswald"/>
              <a:cs typeface="Oswald"/>
              <a:sym typeface="Oswald"/>
            </a:endParaRPr>
          </a:p>
          <a:p>
            <a:pPr indent="0" lvl="0" marL="0" rtl="0" algn="l">
              <a:lnSpc>
                <a:spcPct val="115000"/>
              </a:lnSpc>
              <a:spcBef>
                <a:spcPts val="0"/>
              </a:spcBef>
              <a:spcAft>
                <a:spcPts val="0"/>
              </a:spcAft>
              <a:buNone/>
            </a:pPr>
            <a:r>
              <a:t/>
            </a:r>
            <a:endParaRPr sz="1100"/>
          </a:p>
        </p:txBody>
      </p:sp>
      <p:pic>
        <p:nvPicPr>
          <p:cNvPr id="652" name="Google Shape;652;p38"/>
          <p:cNvPicPr preferRelativeResize="0"/>
          <p:nvPr/>
        </p:nvPicPr>
        <p:blipFill>
          <a:blip r:embed="rId3">
            <a:alphaModFix/>
          </a:blip>
          <a:stretch>
            <a:fillRect/>
          </a:stretch>
        </p:blipFill>
        <p:spPr>
          <a:xfrm>
            <a:off x="2889550" y="1709775"/>
            <a:ext cx="3364900" cy="118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9"/>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Results</a:t>
            </a:r>
            <a:r>
              <a:rPr lang="en"/>
              <a:t>	</a:t>
            </a:r>
            <a:endParaRPr/>
          </a:p>
        </p:txBody>
      </p:sp>
      <p:sp>
        <p:nvSpPr>
          <p:cNvPr id="658" name="Google Shape;658;p39"/>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6</a:t>
            </a:r>
            <a:endParaRPr sz="12000">
              <a:solidFill>
                <a:schemeClr val="accent2"/>
              </a:solidFill>
            </a:endParaRPr>
          </a:p>
        </p:txBody>
      </p:sp>
      <p:sp>
        <p:nvSpPr>
          <p:cNvPr id="659" name="Google Shape;659;p3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4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5" name="Google Shape;665;p40"/>
          <p:cNvSpPr txBox="1"/>
          <p:nvPr/>
        </p:nvSpPr>
        <p:spPr>
          <a:xfrm>
            <a:off x="293550" y="158400"/>
            <a:ext cx="8556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333333"/>
                </a:solidFill>
                <a:highlight>
                  <a:srgbClr val="FCFCFC"/>
                </a:highlight>
                <a:latin typeface="Oswald"/>
                <a:ea typeface="Oswald"/>
                <a:cs typeface="Oswald"/>
                <a:sym typeface="Oswald"/>
              </a:rPr>
              <a:t>Various embedding methods were tested with numerous Machine Learning(ML) models. The embedding models and ML models used were discussed in the previous sections. Along with ML, Deep Learning (DL) was also used to predict the sentiment. The results are tabulated below.</a:t>
            </a:r>
            <a:endParaRPr sz="1600">
              <a:solidFill>
                <a:srgbClr val="333333"/>
              </a:solidFill>
              <a:highlight>
                <a:srgbClr val="FCFCFC"/>
              </a:highlight>
              <a:latin typeface="Oswald"/>
              <a:ea typeface="Oswald"/>
              <a:cs typeface="Oswald"/>
              <a:sym typeface="Oswald"/>
            </a:endParaRPr>
          </a:p>
        </p:txBody>
      </p:sp>
      <p:pic>
        <p:nvPicPr>
          <p:cNvPr id="666" name="Google Shape;666;p40"/>
          <p:cNvPicPr preferRelativeResize="0"/>
          <p:nvPr/>
        </p:nvPicPr>
        <p:blipFill>
          <a:blip r:embed="rId3">
            <a:alphaModFix/>
          </a:blip>
          <a:stretch>
            <a:fillRect/>
          </a:stretch>
        </p:blipFill>
        <p:spPr>
          <a:xfrm>
            <a:off x="1704975" y="1648225"/>
            <a:ext cx="5734050" cy="1076325"/>
          </a:xfrm>
          <a:prstGeom prst="rect">
            <a:avLst/>
          </a:prstGeom>
          <a:noFill/>
          <a:ln>
            <a:noFill/>
          </a:ln>
        </p:spPr>
      </p:pic>
      <p:pic>
        <p:nvPicPr>
          <p:cNvPr id="667" name="Google Shape;667;p40"/>
          <p:cNvPicPr preferRelativeResize="0"/>
          <p:nvPr/>
        </p:nvPicPr>
        <p:blipFill>
          <a:blip r:embed="rId4">
            <a:alphaModFix/>
          </a:blip>
          <a:stretch>
            <a:fillRect/>
          </a:stretch>
        </p:blipFill>
        <p:spPr>
          <a:xfrm>
            <a:off x="1704975" y="2932875"/>
            <a:ext cx="5734050" cy="1076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41"/>
          <p:cNvSpPr txBox="1"/>
          <p:nvPr/>
        </p:nvSpPr>
        <p:spPr>
          <a:xfrm>
            <a:off x="0" y="0"/>
            <a:ext cx="9144000" cy="15270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rgbClr val="333333"/>
              </a:buClr>
              <a:buSzPts val="1600"/>
              <a:buFont typeface="Oswald"/>
              <a:buChar char="●"/>
            </a:pPr>
            <a:r>
              <a:rPr lang="en" sz="1600">
                <a:solidFill>
                  <a:srgbClr val="333333"/>
                </a:solidFill>
                <a:highlight>
                  <a:srgbClr val="FCFCFC"/>
                </a:highlight>
                <a:latin typeface="Oswald"/>
                <a:ea typeface="Oswald"/>
                <a:cs typeface="Oswald"/>
                <a:sym typeface="Oswald"/>
              </a:rPr>
              <a:t>The models were validated on the provided validation set, and a 10-fold cross validation on Accuracy was done in order to get the following results. It can be seen that Fasttext performs the best of the embedding models while Gradient Boost algorithm classifies the embedded vectors best.</a:t>
            </a:r>
            <a:r>
              <a:rPr lang="en" sz="1600">
                <a:solidFill>
                  <a:srgbClr val="333333"/>
                </a:solidFill>
                <a:highlight>
                  <a:srgbClr val="FCFCFC"/>
                </a:highlight>
                <a:latin typeface="Oswald"/>
                <a:ea typeface="Oswald"/>
                <a:cs typeface="Oswald"/>
                <a:sym typeface="Oswald"/>
              </a:rPr>
              <a:t> </a:t>
            </a:r>
            <a:endParaRPr sz="1600">
              <a:solidFill>
                <a:srgbClr val="333333"/>
              </a:solidFill>
              <a:highlight>
                <a:srgbClr val="FCFCFC"/>
              </a:highlight>
              <a:latin typeface="Oswald"/>
              <a:ea typeface="Oswald"/>
              <a:cs typeface="Oswald"/>
              <a:sym typeface="Oswald"/>
            </a:endParaRPr>
          </a:p>
          <a:p>
            <a:pPr indent="0" lvl="0" marL="457200" rtl="0" algn="just">
              <a:lnSpc>
                <a:spcPct val="100000"/>
              </a:lnSpc>
              <a:spcBef>
                <a:spcPts val="0"/>
              </a:spcBef>
              <a:spcAft>
                <a:spcPts val="0"/>
              </a:spcAft>
              <a:buNone/>
            </a:pPr>
            <a:r>
              <a:t/>
            </a:r>
            <a:endParaRPr sz="1600">
              <a:solidFill>
                <a:srgbClr val="333333"/>
              </a:solidFill>
              <a:highlight>
                <a:srgbClr val="FCFCFC"/>
              </a:highlight>
              <a:latin typeface="Oswald"/>
              <a:ea typeface="Oswald"/>
              <a:cs typeface="Oswald"/>
              <a:sym typeface="Oswald"/>
            </a:endParaRPr>
          </a:p>
          <a:p>
            <a:pPr indent="-330200" lvl="0" marL="457200" rtl="0" algn="just">
              <a:lnSpc>
                <a:spcPct val="100000"/>
              </a:lnSpc>
              <a:spcBef>
                <a:spcPts val="0"/>
              </a:spcBef>
              <a:spcAft>
                <a:spcPts val="0"/>
              </a:spcAft>
              <a:buClr>
                <a:srgbClr val="333333"/>
              </a:buClr>
              <a:buSzPts val="1600"/>
              <a:buFont typeface="Oswald"/>
              <a:buChar char="●"/>
            </a:pPr>
            <a:r>
              <a:rPr lang="en" sz="1600">
                <a:solidFill>
                  <a:srgbClr val="333333"/>
                </a:solidFill>
                <a:highlight>
                  <a:srgbClr val="FCFCFC"/>
                </a:highlight>
                <a:latin typeface="Oswald"/>
                <a:ea typeface="Oswald"/>
                <a:cs typeface="Oswald"/>
                <a:sym typeface="Oswald"/>
              </a:rPr>
              <a:t>The data was also classified using DL with LSTM and Bi-LSTM and the accuracies are tabulated below.</a:t>
            </a:r>
            <a:endParaRPr sz="1600">
              <a:latin typeface="Oswald"/>
              <a:ea typeface="Oswald"/>
              <a:cs typeface="Oswald"/>
              <a:sym typeface="Oswald"/>
            </a:endParaRPr>
          </a:p>
        </p:txBody>
      </p:sp>
      <p:pic>
        <p:nvPicPr>
          <p:cNvPr id="674" name="Google Shape;674;p41"/>
          <p:cNvPicPr preferRelativeResize="0"/>
          <p:nvPr/>
        </p:nvPicPr>
        <p:blipFill>
          <a:blip r:embed="rId3">
            <a:alphaModFix/>
          </a:blip>
          <a:stretch>
            <a:fillRect/>
          </a:stretch>
        </p:blipFill>
        <p:spPr>
          <a:xfrm>
            <a:off x="3219450" y="1953663"/>
            <a:ext cx="2705100" cy="714375"/>
          </a:xfrm>
          <a:prstGeom prst="rect">
            <a:avLst/>
          </a:prstGeom>
          <a:noFill/>
          <a:ln>
            <a:noFill/>
          </a:ln>
        </p:spPr>
      </p:pic>
      <p:sp>
        <p:nvSpPr>
          <p:cNvPr id="675" name="Google Shape;675;p41"/>
          <p:cNvSpPr txBox="1"/>
          <p:nvPr/>
        </p:nvSpPr>
        <p:spPr>
          <a:xfrm>
            <a:off x="0" y="2774025"/>
            <a:ext cx="8186700" cy="1112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t/>
            </a:r>
            <a:endParaRPr sz="1350">
              <a:solidFill>
                <a:srgbClr val="333333"/>
              </a:solidFill>
              <a:highlight>
                <a:srgbClr val="FCFCFC"/>
              </a:highlight>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333333"/>
              </a:buClr>
              <a:buSzPts val="1600"/>
              <a:buFont typeface="Oswald"/>
              <a:buChar char="●"/>
            </a:pPr>
            <a:r>
              <a:rPr lang="en" sz="1600">
                <a:solidFill>
                  <a:srgbClr val="333333"/>
                </a:solidFill>
                <a:highlight>
                  <a:srgbClr val="FCFCFC"/>
                </a:highlight>
                <a:latin typeface="Oswald"/>
                <a:ea typeface="Oswald"/>
                <a:cs typeface="Oswald"/>
                <a:sym typeface="Oswald"/>
              </a:rPr>
              <a:t>The headlines as well as microblogs data was first embedded using the tensorflow Embedding and then further classified with LSTM and Bi-LSTM. </a:t>
            </a:r>
            <a:endParaRPr sz="1600">
              <a:solidFill>
                <a:srgbClr val="333333"/>
              </a:solidFill>
              <a:highlight>
                <a:srgbClr val="FCFCFC"/>
              </a:highlight>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5"/>
          <p:cNvSpPr txBox="1"/>
          <p:nvPr>
            <p:ph type="title"/>
          </p:nvPr>
        </p:nvSpPr>
        <p:spPr>
          <a:xfrm>
            <a:off x="1047750" y="634125"/>
            <a:ext cx="6996600" cy="715800"/>
          </a:xfrm>
          <a:prstGeom prst="rect">
            <a:avLst/>
          </a:prstGeom>
          <a:ln cap="flat" cmpd="sng" w="9525">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3300"/>
              <a:t>CONTENTS</a:t>
            </a:r>
            <a:endParaRPr sz="3300"/>
          </a:p>
        </p:txBody>
      </p:sp>
      <p:sp>
        <p:nvSpPr>
          <p:cNvPr id="479" name="Google Shape;479;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15"/>
          <p:cNvSpPr txBox="1"/>
          <p:nvPr>
            <p:ph idx="2" type="body"/>
          </p:nvPr>
        </p:nvSpPr>
        <p:spPr>
          <a:xfrm>
            <a:off x="5274350" y="1524338"/>
            <a:ext cx="3236400" cy="47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Oswald"/>
              <a:buChar char="◉"/>
            </a:pPr>
            <a:r>
              <a:rPr lang="en">
                <a:latin typeface="Oswald"/>
                <a:ea typeface="Oswald"/>
                <a:cs typeface="Oswald"/>
                <a:sym typeface="Oswald"/>
              </a:rPr>
              <a:t>DATASET</a:t>
            </a:r>
            <a:endParaRPr>
              <a:latin typeface="Oswald"/>
              <a:ea typeface="Oswald"/>
              <a:cs typeface="Oswald"/>
              <a:sym typeface="Oswald"/>
            </a:endParaRPr>
          </a:p>
          <a:p>
            <a:pPr indent="0" lvl="0" marL="457200" rtl="0" algn="l">
              <a:spcBef>
                <a:spcPts val="600"/>
              </a:spcBef>
              <a:spcAft>
                <a:spcPts val="0"/>
              </a:spcAft>
              <a:buNone/>
            </a:pPr>
            <a:r>
              <a:t/>
            </a:r>
            <a:endParaRPr/>
          </a:p>
        </p:txBody>
      </p:sp>
      <p:sp>
        <p:nvSpPr>
          <p:cNvPr id="481" name="Google Shape;481;p15"/>
          <p:cNvSpPr txBox="1"/>
          <p:nvPr>
            <p:ph idx="1" type="body"/>
          </p:nvPr>
        </p:nvSpPr>
        <p:spPr>
          <a:xfrm>
            <a:off x="1090425" y="1552950"/>
            <a:ext cx="3236400" cy="5313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Oswald"/>
              <a:buChar char="◉"/>
            </a:pPr>
            <a:r>
              <a:rPr lang="en">
                <a:latin typeface="Oswald"/>
                <a:ea typeface="Oswald"/>
                <a:cs typeface="Oswald"/>
                <a:sym typeface="Oswald"/>
              </a:rPr>
              <a:t>INTRODUCTION</a:t>
            </a:r>
            <a:endParaRPr>
              <a:latin typeface="Oswald"/>
              <a:ea typeface="Oswald"/>
              <a:cs typeface="Oswald"/>
              <a:sym typeface="Oswald"/>
            </a:endParaRPr>
          </a:p>
        </p:txBody>
      </p:sp>
      <p:sp>
        <p:nvSpPr>
          <p:cNvPr id="482" name="Google Shape;482;p15"/>
          <p:cNvSpPr txBox="1"/>
          <p:nvPr>
            <p:ph idx="1" type="body"/>
          </p:nvPr>
        </p:nvSpPr>
        <p:spPr>
          <a:xfrm>
            <a:off x="1090425" y="2207175"/>
            <a:ext cx="3236400" cy="749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Oswald"/>
              <a:buChar char="◉"/>
            </a:pPr>
            <a:r>
              <a:rPr lang="en">
                <a:latin typeface="Oswald"/>
                <a:ea typeface="Oswald"/>
                <a:cs typeface="Oswald"/>
                <a:sym typeface="Oswald"/>
              </a:rPr>
              <a:t>LITERATURE REVIEW</a:t>
            </a:r>
            <a:endParaRPr>
              <a:latin typeface="Oswald"/>
              <a:ea typeface="Oswald"/>
              <a:cs typeface="Oswald"/>
              <a:sym typeface="Oswald"/>
            </a:endParaRPr>
          </a:p>
        </p:txBody>
      </p:sp>
      <p:sp>
        <p:nvSpPr>
          <p:cNvPr id="483" name="Google Shape;483;p15"/>
          <p:cNvSpPr txBox="1"/>
          <p:nvPr>
            <p:ph idx="1" type="body"/>
          </p:nvPr>
        </p:nvSpPr>
        <p:spPr>
          <a:xfrm>
            <a:off x="5274350" y="3129600"/>
            <a:ext cx="3282300" cy="749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Oswald"/>
              <a:buChar char="◉"/>
            </a:pPr>
            <a:r>
              <a:rPr lang="en">
                <a:latin typeface="Oswald"/>
                <a:ea typeface="Oswald"/>
                <a:cs typeface="Oswald"/>
                <a:sym typeface="Oswald"/>
              </a:rPr>
              <a:t>RESULTS</a:t>
            </a:r>
            <a:endParaRPr>
              <a:latin typeface="Oswald"/>
              <a:ea typeface="Oswald"/>
              <a:cs typeface="Oswald"/>
              <a:sym typeface="Oswald"/>
            </a:endParaRPr>
          </a:p>
        </p:txBody>
      </p:sp>
      <p:sp>
        <p:nvSpPr>
          <p:cNvPr id="484" name="Google Shape;484;p15"/>
          <p:cNvSpPr txBox="1"/>
          <p:nvPr>
            <p:ph idx="1" type="body"/>
          </p:nvPr>
        </p:nvSpPr>
        <p:spPr>
          <a:xfrm>
            <a:off x="1090425" y="3129750"/>
            <a:ext cx="3236400" cy="801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Oswald"/>
              <a:buChar char="◉"/>
            </a:pPr>
            <a:r>
              <a:rPr lang="en">
                <a:latin typeface="Oswald"/>
                <a:ea typeface="Oswald"/>
                <a:cs typeface="Oswald"/>
                <a:sym typeface="Oswald"/>
              </a:rPr>
              <a:t>LSTM AND BI-DIRECTIONAL LSTM</a:t>
            </a:r>
            <a:endParaRPr>
              <a:latin typeface="Oswald"/>
              <a:ea typeface="Oswald"/>
              <a:cs typeface="Oswald"/>
              <a:sym typeface="Oswald"/>
            </a:endParaRPr>
          </a:p>
        </p:txBody>
      </p:sp>
      <p:sp>
        <p:nvSpPr>
          <p:cNvPr id="485" name="Google Shape;485;p15"/>
          <p:cNvSpPr txBox="1"/>
          <p:nvPr>
            <p:ph idx="1" type="body"/>
          </p:nvPr>
        </p:nvSpPr>
        <p:spPr>
          <a:xfrm>
            <a:off x="5251400" y="2171250"/>
            <a:ext cx="3282300" cy="801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Oswald"/>
              <a:buChar char="◉"/>
            </a:pPr>
            <a:r>
              <a:rPr lang="en">
                <a:latin typeface="Oswald"/>
                <a:ea typeface="Oswald"/>
                <a:cs typeface="Oswald"/>
                <a:sym typeface="Oswald"/>
              </a:rPr>
              <a:t>WORD EMBEDDINGS</a:t>
            </a:r>
            <a:endParaRPr>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2"/>
          <p:cNvSpPr txBox="1"/>
          <p:nvPr>
            <p:ph type="title"/>
          </p:nvPr>
        </p:nvSpPr>
        <p:spPr>
          <a:xfrm>
            <a:off x="1073700" y="2888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81" name="Google Shape;681;p4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2" name="Google Shape;682;p42"/>
          <p:cNvSpPr txBox="1"/>
          <p:nvPr/>
        </p:nvSpPr>
        <p:spPr>
          <a:xfrm>
            <a:off x="1073700" y="1537400"/>
            <a:ext cx="6996600" cy="1539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600">
                <a:solidFill>
                  <a:srgbClr val="333333"/>
                </a:solidFill>
                <a:highlight>
                  <a:srgbClr val="FCFCFC"/>
                </a:highlight>
                <a:latin typeface="Oswald"/>
                <a:ea typeface="Oswald"/>
                <a:cs typeface="Oswald"/>
                <a:sym typeface="Oswald"/>
              </a:rPr>
              <a:t>A comparison on the different embedding techniques on ML and different DL models were done in this work. It could be concluded that when embedding techniques are used, DL assisted models such as Fasttext perform better. This study can be extended to include more embedding and DL and ML models as well. </a:t>
            </a:r>
            <a:endParaRPr sz="16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8" name="Google Shape;688;p43"/>
          <p:cNvSpPr txBox="1"/>
          <p:nvPr/>
        </p:nvSpPr>
        <p:spPr>
          <a:xfrm>
            <a:off x="2187450" y="1833000"/>
            <a:ext cx="4769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400">
                <a:solidFill>
                  <a:schemeClr val="accent5"/>
                </a:solidFill>
                <a:latin typeface="Oswald"/>
                <a:ea typeface="Oswald"/>
                <a:cs typeface="Oswald"/>
                <a:sym typeface="Oswald"/>
              </a:rPr>
              <a:t>THANK YOU</a:t>
            </a:r>
            <a:endParaRPr sz="8400">
              <a:solidFill>
                <a:schemeClr val="accent5"/>
              </a:solidFill>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4"/>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 Split</a:t>
            </a:r>
            <a:endParaRPr/>
          </a:p>
        </p:txBody>
      </p:sp>
      <p:sp>
        <p:nvSpPr>
          <p:cNvPr id="694" name="Google Shape;694;p4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5" name="Google Shape;695;p44"/>
          <p:cNvSpPr txBox="1"/>
          <p:nvPr/>
        </p:nvSpPr>
        <p:spPr>
          <a:xfrm>
            <a:off x="1073700" y="1537400"/>
            <a:ext cx="6996600" cy="1539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600">
                <a:solidFill>
                  <a:srgbClr val="333333"/>
                </a:solidFill>
                <a:highlight>
                  <a:srgbClr val="FCFCFC"/>
                </a:highlight>
                <a:latin typeface="Oswald"/>
                <a:ea typeface="Oswald"/>
                <a:cs typeface="Oswald"/>
                <a:sym typeface="Oswald"/>
              </a:rPr>
              <a:t>Anirudh V: Fasttext</a:t>
            </a:r>
            <a:endParaRPr sz="1600">
              <a:solidFill>
                <a:srgbClr val="333333"/>
              </a:solidFill>
              <a:highlight>
                <a:srgbClr val="FCFCFC"/>
              </a:highlight>
              <a:latin typeface="Oswald"/>
              <a:ea typeface="Oswald"/>
              <a:cs typeface="Oswald"/>
              <a:sym typeface="Oswald"/>
            </a:endParaRPr>
          </a:p>
          <a:p>
            <a:pPr indent="0" lvl="0" marL="0" rtl="0" algn="just">
              <a:lnSpc>
                <a:spcPct val="150000"/>
              </a:lnSpc>
              <a:spcBef>
                <a:spcPts val="0"/>
              </a:spcBef>
              <a:spcAft>
                <a:spcPts val="0"/>
              </a:spcAft>
              <a:buNone/>
            </a:pPr>
            <a:r>
              <a:rPr lang="en" sz="1600">
                <a:solidFill>
                  <a:srgbClr val="333333"/>
                </a:solidFill>
                <a:highlight>
                  <a:srgbClr val="FCFCFC"/>
                </a:highlight>
                <a:latin typeface="Oswald"/>
                <a:ea typeface="Oswald"/>
                <a:cs typeface="Oswald"/>
                <a:sym typeface="Oswald"/>
              </a:rPr>
              <a:t>Arjun Anil: Word2Vec</a:t>
            </a:r>
            <a:endParaRPr sz="1600">
              <a:solidFill>
                <a:srgbClr val="333333"/>
              </a:solidFill>
              <a:highlight>
                <a:srgbClr val="FCFCFC"/>
              </a:highlight>
              <a:latin typeface="Oswald"/>
              <a:ea typeface="Oswald"/>
              <a:cs typeface="Oswald"/>
              <a:sym typeface="Oswald"/>
            </a:endParaRPr>
          </a:p>
          <a:p>
            <a:pPr indent="0" lvl="0" marL="0" rtl="0" algn="just">
              <a:lnSpc>
                <a:spcPct val="150000"/>
              </a:lnSpc>
              <a:spcBef>
                <a:spcPts val="0"/>
              </a:spcBef>
              <a:spcAft>
                <a:spcPts val="0"/>
              </a:spcAft>
              <a:buNone/>
            </a:pPr>
            <a:r>
              <a:rPr lang="en" sz="1600">
                <a:solidFill>
                  <a:srgbClr val="333333"/>
                </a:solidFill>
                <a:highlight>
                  <a:srgbClr val="FCFCFC"/>
                </a:highlight>
                <a:latin typeface="Oswald"/>
                <a:ea typeface="Oswald"/>
                <a:cs typeface="Oswald"/>
                <a:sym typeface="Oswald"/>
              </a:rPr>
              <a:t>Rajath Rajesh: TF-IDF</a:t>
            </a:r>
            <a:endParaRPr sz="1600">
              <a:solidFill>
                <a:srgbClr val="333333"/>
              </a:solidFill>
              <a:highlight>
                <a:srgbClr val="FCFCFC"/>
              </a:highlight>
              <a:latin typeface="Oswald"/>
              <a:ea typeface="Oswald"/>
              <a:cs typeface="Oswald"/>
              <a:sym typeface="Oswald"/>
            </a:endParaRPr>
          </a:p>
          <a:p>
            <a:pPr indent="0" lvl="0" marL="0" rtl="0" algn="just">
              <a:lnSpc>
                <a:spcPct val="150000"/>
              </a:lnSpc>
              <a:spcBef>
                <a:spcPts val="0"/>
              </a:spcBef>
              <a:spcAft>
                <a:spcPts val="0"/>
              </a:spcAft>
              <a:buNone/>
            </a:pPr>
            <a:r>
              <a:rPr lang="en" sz="1600">
                <a:solidFill>
                  <a:srgbClr val="333333"/>
                </a:solidFill>
                <a:highlight>
                  <a:srgbClr val="FCFCFC"/>
                </a:highlight>
                <a:latin typeface="Oswald"/>
                <a:ea typeface="Oswald"/>
                <a:cs typeface="Oswald"/>
                <a:sym typeface="Oswald"/>
              </a:rPr>
              <a:t>Adithyan Sukumar: LSTM, Bi-LSTM</a:t>
            </a:r>
            <a:endParaRPr sz="1600">
              <a:solidFill>
                <a:srgbClr val="333333"/>
              </a:solidFill>
              <a:highlight>
                <a:srgbClr val="FCFCFC"/>
              </a:highlight>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491" name="Google Shape;491;p1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1</a:t>
            </a:r>
            <a:endParaRPr sz="12000">
              <a:solidFill>
                <a:schemeClr val="accent2"/>
              </a:solidFill>
            </a:endParaRPr>
          </a:p>
        </p:txBody>
      </p:sp>
      <p:sp>
        <p:nvSpPr>
          <p:cNvPr id="492" name="Google Shape;492;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7"/>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Introduction</a:t>
            </a:r>
            <a:endParaRPr sz="2200"/>
          </a:p>
        </p:txBody>
      </p:sp>
      <p:sp>
        <p:nvSpPr>
          <p:cNvPr id="498" name="Google Shape;498;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9" name="Google Shape;499;p17"/>
          <p:cNvSpPr txBox="1"/>
          <p:nvPr/>
        </p:nvSpPr>
        <p:spPr>
          <a:xfrm>
            <a:off x="150150" y="940525"/>
            <a:ext cx="8883300" cy="33246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Oswald"/>
              <a:buChar char="●"/>
            </a:pPr>
            <a:r>
              <a:rPr lang="en" sz="1700">
                <a:latin typeface="Oswald"/>
                <a:ea typeface="Oswald"/>
                <a:cs typeface="Oswald"/>
                <a:sym typeface="Oswald"/>
              </a:rPr>
              <a:t>Natural Language Processing (NLP) is a branch of Artificial Intelligence (AI) that enables machines to understand human language</a:t>
            </a:r>
            <a:r>
              <a:rPr lang="en" sz="1700">
                <a:latin typeface="Oswald"/>
                <a:ea typeface="Oswald"/>
                <a:cs typeface="Oswald"/>
                <a:sym typeface="Oswald"/>
              </a:rPr>
              <a:t>. </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a:p>
            <a:pPr indent="-336550" lvl="0" marL="457200" rtl="0" algn="just">
              <a:spcBef>
                <a:spcPts val="0"/>
              </a:spcBef>
              <a:spcAft>
                <a:spcPts val="0"/>
              </a:spcAft>
              <a:buSzPts val="1700"/>
              <a:buFont typeface="Oswald"/>
              <a:buChar char="●"/>
            </a:pPr>
            <a:r>
              <a:rPr lang="en" sz="1700">
                <a:latin typeface="Oswald"/>
                <a:ea typeface="Oswald"/>
                <a:cs typeface="Oswald"/>
                <a:sym typeface="Oswald"/>
              </a:rPr>
              <a:t>Sentiment analysis in the financial domain has been applied to a wide range of economic and financial fields, such as market prediction, analyzing consumers’ attitudes towards certain brands, or determining the financial blogger’s sentiment towards companies and their stock.</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a:p>
            <a:pPr indent="-336550" lvl="0" marL="457200" rtl="0" algn="just">
              <a:spcBef>
                <a:spcPts val="0"/>
              </a:spcBef>
              <a:spcAft>
                <a:spcPts val="0"/>
              </a:spcAft>
              <a:buSzPts val="1700"/>
              <a:buFont typeface="Oswald"/>
              <a:buChar char="●"/>
            </a:pPr>
            <a:r>
              <a:rPr lang="en" sz="1700">
                <a:latin typeface="Oswald"/>
                <a:ea typeface="Oswald"/>
                <a:cs typeface="Oswald"/>
                <a:sym typeface="Oswald"/>
              </a:rPr>
              <a:t>Much of the financial sentiment analysis work has focused on data gathered from financial news. In this project, we have classified financial microblogs and news headlines as positive, neutral, and negative.</a:t>
            </a:r>
            <a:endParaRPr sz="1700">
              <a:latin typeface="Oswald"/>
              <a:ea typeface="Oswald"/>
              <a:cs typeface="Oswald"/>
              <a:sym typeface="Oswald"/>
            </a:endParaRPr>
          </a:p>
          <a:p>
            <a:pPr indent="0" lvl="0" marL="0" rtl="0" algn="just">
              <a:spcBef>
                <a:spcPts val="0"/>
              </a:spcBef>
              <a:spcAft>
                <a:spcPts val="0"/>
              </a:spcAft>
              <a:buNone/>
            </a:pPr>
            <a:r>
              <a:t/>
            </a:r>
            <a:endParaRPr sz="1700">
              <a:latin typeface="Oswald"/>
              <a:ea typeface="Oswald"/>
              <a:cs typeface="Oswald"/>
              <a:sym typeface="Oswald"/>
            </a:endParaRPr>
          </a:p>
          <a:p>
            <a:pPr indent="-336550" lvl="0" marL="457200" rtl="0" algn="just">
              <a:spcBef>
                <a:spcPts val="0"/>
              </a:spcBef>
              <a:spcAft>
                <a:spcPts val="0"/>
              </a:spcAft>
              <a:buSzPts val="1700"/>
              <a:buFont typeface="Oswald"/>
              <a:buChar char="●"/>
            </a:pPr>
            <a:r>
              <a:rPr lang="en" sz="1700">
                <a:latin typeface="Oswald"/>
                <a:ea typeface="Oswald"/>
                <a:cs typeface="Oswald"/>
                <a:sym typeface="Oswald"/>
              </a:rPr>
              <a:t>Various word embedding technique such as TF-IDF, Word2Vec, Fast text, and Embedding Layer was applied to the dataset. Transformed data were then classified using machine learning models.</a:t>
            </a:r>
            <a:endParaRPr sz="17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8"/>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Dataset</a:t>
            </a:r>
            <a:endParaRPr/>
          </a:p>
        </p:txBody>
      </p:sp>
      <p:sp>
        <p:nvSpPr>
          <p:cNvPr id="505" name="Google Shape;505;p18"/>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2</a:t>
            </a:r>
            <a:endParaRPr sz="12000">
              <a:solidFill>
                <a:schemeClr val="accent2"/>
              </a:solidFill>
            </a:endParaRPr>
          </a:p>
        </p:txBody>
      </p:sp>
      <p:sp>
        <p:nvSpPr>
          <p:cNvPr id="506" name="Google Shape;506;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9"/>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Dataset</a:t>
            </a:r>
            <a:endParaRPr sz="2200"/>
          </a:p>
        </p:txBody>
      </p:sp>
      <p:sp>
        <p:nvSpPr>
          <p:cNvPr id="512" name="Google Shape;512;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19"/>
          <p:cNvSpPr txBox="1"/>
          <p:nvPr/>
        </p:nvSpPr>
        <p:spPr>
          <a:xfrm>
            <a:off x="150150" y="940525"/>
            <a:ext cx="8883300" cy="20163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Oswald"/>
              <a:buChar char="●"/>
            </a:pPr>
            <a:r>
              <a:rPr lang="en" sz="1700">
                <a:latin typeface="Oswald"/>
                <a:ea typeface="Oswald"/>
                <a:cs typeface="Oswald"/>
                <a:sym typeface="Oswald"/>
              </a:rPr>
              <a:t>Two datasets used for the project was taken from SemEval 2017 Task 5. The first dataset is a collection of 1694 financially relevant microblog messages focusing on stock market events. This messages are either exchanged via the StockTwits microblogging platform or via Twitter. Usually, StockTwits messages contain references to company stock symbols, which are called cashtags. Each message is labeled with a real value denoting the sentiment towards the cashtag. </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p:txBody>
      </p:sp>
      <p:pic>
        <p:nvPicPr>
          <p:cNvPr id="514" name="Google Shape;514;p19"/>
          <p:cNvPicPr preferRelativeResize="0"/>
          <p:nvPr/>
        </p:nvPicPr>
        <p:blipFill>
          <a:blip r:embed="rId3">
            <a:alphaModFix/>
          </a:blip>
          <a:stretch>
            <a:fillRect/>
          </a:stretch>
        </p:blipFill>
        <p:spPr>
          <a:xfrm>
            <a:off x="1465825" y="2662450"/>
            <a:ext cx="2434288" cy="1620275"/>
          </a:xfrm>
          <a:prstGeom prst="rect">
            <a:avLst/>
          </a:prstGeom>
          <a:noFill/>
          <a:ln>
            <a:noFill/>
          </a:ln>
        </p:spPr>
      </p:pic>
      <p:pic>
        <p:nvPicPr>
          <p:cNvPr id="515" name="Google Shape;515;p19"/>
          <p:cNvPicPr preferRelativeResize="0"/>
          <p:nvPr/>
        </p:nvPicPr>
        <p:blipFill>
          <a:blip r:embed="rId4">
            <a:alphaModFix/>
          </a:blip>
          <a:stretch>
            <a:fillRect/>
          </a:stretch>
        </p:blipFill>
        <p:spPr>
          <a:xfrm>
            <a:off x="4401563" y="2662450"/>
            <a:ext cx="2428489" cy="162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0"/>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Literature Review</a:t>
            </a:r>
            <a:endParaRPr/>
          </a:p>
        </p:txBody>
      </p:sp>
      <p:sp>
        <p:nvSpPr>
          <p:cNvPr id="521" name="Google Shape;521;p20"/>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3</a:t>
            </a:r>
            <a:endParaRPr sz="12000">
              <a:solidFill>
                <a:schemeClr val="accent2"/>
              </a:solidFill>
            </a:endParaRPr>
          </a:p>
        </p:txBody>
      </p:sp>
      <p:sp>
        <p:nvSpPr>
          <p:cNvPr id="522" name="Google Shape;522;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1"/>
          <p:cNvSpPr txBox="1"/>
          <p:nvPr>
            <p:ph type="title"/>
          </p:nvPr>
        </p:nvSpPr>
        <p:spPr>
          <a:xfrm>
            <a:off x="2549975" y="216125"/>
            <a:ext cx="3498000" cy="4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Literature Review </a:t>
            </a:r>
            <a:endParaRPr sz="2200"/>
          </a:p>
        </p:txBody>
      </p:sp>
      <p:sp>
        <p:nvSpPr>
          <p:cNvPr id="528" name="Google Shape;528;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9" name="Google Shape;529;p21"/>
          <p:cNvSpPr txBox="1"/>
          <p:nvPr/>
        </p:nvSpPr>
        <p:spPr>
          <a:xfrm>
            <a:off x="150150" y="940525"/>
            <a:ext cx="8883300" cy="9696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a:p>
            <a:pPr indent="0" lvl="0" marL="457200" rtl="0" algn="just">
              <a:spcBef>
                <a:spcPts val="0"/>
              </a:spcBef>
              <a:spcAft>
                <a:spcPts val="0"/>
              </a:spcAft>
              <a:buNone/>
            </a:pPr>
            <a:r>
              <a:t/>
            </a:r>
            <a:endParaRPr sz="1700">
              <a:latin typeface="Oswald"/>
              <a:ea typeface="Oswald"/>
              <a:cs typeface="Oswald"/>
              <a:sym typeface="Oswald"/>
            </a:endParaRPr>
          </a:p>
        </p:txBody>
      </p:sp>
      <p:graphicFrame>
        <p:nvGraphicFramePr>
          <p:cNvPr id="530" name="Google Shape;530;p21"/>
          <p:cNvGraphicFramePr/>
          <p:nvPr/>
        </p:nvGraphicFramePr>
        <p:xfrm>
          <a:off x="860125" y="772825"/>
          <a:ext cx="3000000" cy="3000000"/>
        </p:xfrm>
        <a:graphic>
          <a:graphicData uri="http://schemas.openxmlformats.org/drawingml/2006/table">
            <a:tbl>
              <a:tblPr>
                <a:noFill/>
                <a:tableStyleId>{5A605BD6-6D83-4969-B4C7-191BA62B78AB}</a:tableStyleId>
              </a:tblPr>
              <a:tblGrid>
                <a:gridCol w="1809750"/>
                <a:gridCol w="1902150"/>
                <a:gridCol w="3144250"/>
              </a:tblGrid>
              <a:tr h="396825">
                <a:tc>
                  <a:txBody>
                    <a:bodyPr/>
                    <a:lstStyle/>
                    <a:p>
                      <a:pPr indent="0" lvl="0" marL="0" rtl="0" algn="l">
                        <a:spcBef>
                          <a:spcPts val="0"/>
                        </a:spcBef>
                        <a:spcAft>
                          <a:spcPts val="0"/>
                        </a:spcAft>
                        <a:buNone/>
                      </a:pPr>
                      <a:r>
                        <a:rPr lang="en"/>
                        <a:t>        TITLE </a:t>
                      </a:r>
                      <a:endParaRPr/>
                    </a:p>
                  </a:txBody>
                  <a:tcPr marT="91425" marB="91425" marR="91425" marL="91425"/>
                </a:tc>
                <a:tc>
                  <a:txBody>
                    <a:bodyPr/>
                    <a:lstStyle/>
                    <a:p>
                      <a:pPr indent="0" lvl="0" marL="0" rtl="0" algn="l">
                        <a:spcBef>
                          <a:spcPts val="0"/>
                        </a:spcBef>
                        <a:spcAft>
                          <a:spcPts val="0"/>
                        </a:spcAft>
                        <a:buNone/>
                      </a:pPr>
                      <a:r>
                        <a:rPr lang="en"/>
                        <a:t>      AUTHORS</a:t>
                      </a:r>
                      <a:endParaRPr/>
                    </a:p>
                  </a:txBody>
                  <a:tcPr marT="91425" marB="91425" marR="91425" marL="91425"/>
                </a:tc>
                <a:tc>
                  <a:txBody>
                    <a:bodyPr/>
                    <a:lstStyle/>
                    <a:p>
                      <a:pPr indent="0" lvl="0" marL="0" rtl="0" algn="l">
                        <a:spcBef>
                          <a:spcPts val="0"/>
                        </a:spcBef>
                        <a:spcAft>
                          <a:spcPts val="0"/>
                        </a:spcAft>
                        <a:buNone/>
                      </a:pPr>
                      <a:r>
                        <a:rPr lang="en"/>
                        <a:t>        INFERENCE</a:t>
                      </a:r>
                      <a:endParaRPr/>
                    </a:p>
                  </a:txBody>
                  <a:tcPr marT="91425" marB="91425" marR="91425" marL="91425"/>
                </a:tc>
              </a:tr>
              <a:tr h="824250">
                <a:tc>
                  <a:txBody>
                    <a:bodyPr/>
                    <a:lstStyle/>
                    <a:p>
                      <a:pPr indent="0" lvl="0" marL="0" rtl="0" algn="l">
                        <a:spcBef>
                          <a:spcPts val="0"/>
                        </a:spcBef>
                        <a:spcAft>
                          <a:spcPts val="0"/>
                        </a:spcAft>
                        <a:buNone/>
                      </a:pPr>
                      <a:r>
                        <a:rPr lang="en"/>
                        <a:t>Fine-grained sen-</a:t>
                      </a:r>
                      <a:endParaRPr/>
                    </a:p>
                    <a:p>
                      <a:pPr indent="0" lvl="0" marL="0" rtl="0" algn="l">
                        <a:spcBef>
                          <a:spcPts val="0"/>
                        </a:spcBef>
                        <a:spcAft>
                          <a:spcPts val="0"/>
                        </a:spcAft>
                        <a:buNone/>
                      </a:pPr>
                      <a:r>
                        <a:rPr lang="en"/>
                        <a:t>timent analysis with structural features</a:t>
                      </a:r>
                      <a:endParaRPr/>
                    </a:p>
                  </a:txBody>
                  <a:tcPr marT="91425" marB="91425" marR="91425" marL="91425"/>
                </a:tc>
                <a:tc>
                  <a:txBody>
                    <a:bodyPr/>
                    <a:lstStyle/>
                    <a:p>
                      <a:pPr indent="0" lvl="0" marL="0" rtl="0" algn="l">
                        <a:spcBef>
                          <a:spcPts val="0"/>
                        </a:spcBef>
                        <a:spcAft>
                          <a:spcPts val="0"/>
                        </a:spcAft>
                        <a:buNone/>
                      </a:pPr>
                      <a:r>
                        <a:rPr lang="en" sz="1550">
                          <a:highlight>
                            <a:srgbClr val="FFFFFF"/>
                          </a:highlight>
                        </a:rPr>
                        <a:t>    Cäcilia Zirn</a:t>
                      </a:r>
                      <a:endParaRPr sz="1900"/>
                    </a:p>
                  </a:txBody>
                  <a:tcPr marT="91425" marB="91425" marR="91425" marL="91425"/>
                </a:tc>
                <a:tc>
                  <a:txBody>
                    <a:bodyPr/>
                    <a:lstStyle/>
                    <a:p>
                      <a:pPr indent="0" lvl="0" marL="0" rtl="0" algn="l">
                        <a:spcBef>
                          <a:spcPts val="0"/>
                        </a:spcBef>
                        <a:spcAft>
                          <a:spcPts val="0"/>
                        </a:spcAft>
                        <a:buNone/>
                      </a:pPr>
                      <a:r>
                        <a:rPr lang="en"/>
                        <a:t>Used </a:t>
                      </a:r>
                      <a:r>
                        <a:rPr lang="en"/>
                        <a:t>SentiWordNet,Unigram Lexicon to extract polarity features. </a:t>
                      </a:r>
                      <a:endParaRPr/>
                    </a:p>
                  </a:txBody>
                  <a:tcPr marT="91425" marB="91425" marR="91425" marL="91425"/>
                </a:tc>
              </a:tr>
              <a:tr h="1186950">
                <a:tc>
                  <a:txBody>
                    <a:bodyPr/>
                    <a:lstStyle/>
                    <a:p>
                      <a:pPr indent="0" lvl="0" marL="0" rtl="0" algn="l">
                        <a:spcBef>
                          <a:spcPts val="0"/>
                        </a:spcBef>
                        <a:spcAft>
                          <a:spcPts val="0"/>
                        </a:spcAft>
                        <a:buNone/>
                      </a:pPr>
                      <a:r>
                        <a:rPr lang="en"/>
                        <a:t>F</a:t>
                      </a:r>
                      <a:r>
                        <a:rPr lang="en"/>
                        <a:t>ine-grained sentiment analysis</a:t>
                      </a:r>
                      <a:endParaRPr/>
                    </a:p>
                    <a:p>
                      <a:pPr indent="0" lvl="0" marL="0" rtl="0" algn="l">
                        <a:spcBef>
                          <a:spcPts val="0"/>
                        </a:spcBef>
                        <a:spcAft>
                          <a:spcPts val="0"/>
                        </a:spcAft>
                        <a:buNone/>
                      </a:pPr>
                      <a:r>
                        <a:rPr lang="en"/>
                        <a:t>on financial microblogs and news headlines</a:t>
                      </a:r>
                      <a:endParaRPr/>
                    </a:p>
                  </a:txBody>
                  <a:tcPr marT="91425" marB="91425" marR="91425" marL="91425"/>
                </a:tc>
                <a:tc>
                  <a:txBody>
                    <a:bodyPr/>
                    <a:lstStyle/>
                    <a:p>
                      <a:pPr indent="0" lvl="0" marL="0" rtl="0" algn="l">
                        <a:spcBef>
                          <a:spcPts val="0"/>
                        </a:spcBef>
                        <a:spcAft>
                          <a:spcPts val="0"/>
                        </a:spcAft>
                        <a:buNone/>
                      </a:pPr>
                      <a:r>
                        <a:rPr lang="en"/>
                        <a:t>      </a:t>
                      </a:r>
                      <a:r>
                        <a:rPr lang="en"/>
                        <a:t>Mattia Atzeni</a:t>
                      </a:r>
                      <a:endParaRPr/>
                    </a:p>
                  </a:txBody>
                  <a:tcPr marT="91425" marB="91425" marR="91425" marL="91425"/>
                </a:tc>
                <a:tc>
                  <a:txBody>
                    <a:bodyPr/>
                    <a:lstStyle/>
                    <a:p>
                      <a:pPr indent="0" lvl="0" marL="0" rtl="0" algn="l">
                        <a:spcBef>
                          <a:spcPts val="0"/>
                        </a:spcBef>
                        <a:spcAft>
                          <a:spcPts val="0"/>
                        </a:spcAft>
                        <a:buNone/>
                      </a:pPr>
                      <a:r>
                        <a:rPr lang="en"/>
                        <a:t>BabelNet synsets and Semantic frames were used for the semantic analysis. Achieved an accuracy more than 72%.</a:t>
                      </a:r>
                      <a:endParaRPr/>
                    </a:p>
                  </a:txBody>
                  <a:tcPr marT="91425" marB="91425" marR="91425" marL="91425"/>
                </a:tc>
              </a:tr>
              <a:tr h="1186950">
                <a:tc>
                  <a:txBody>
                    <a:bodyPr/>
                    <a:lstStyle/>
                    <a:p>
                      <a:pPr indent="0" lvl="0" marL="0" rtl="0" algn="l">
                        <a:spcBef>
                          <a:spcPts val="0"/>
                        </a:spcBef>
                        <a:spcAft>
                          <a:spcPts val="0"/>
                        </a:spcAft>
                        <a:buNone/>
                      </a:pPr>
                      <a:r>
                        <a:rPr lang="en"/>
                        <a:t>Fine-</a:t>
                      </a:r>
                      <a:endParaRPr/>
                    </a:p>
                    <a:p>
                      <a:pPr indent="0" lvl="0" marL="0" rtl="0" algn="l">
                        <a:spcBef>
                          <a:spcPts val="0"/>
                        </a:spcBef>
                        <a:spcAft>
                          <a:spcPts val="0"/>
                        </a:spcAft>
                        <a:buNone/>
                      </a:pPr>
                      <a:r>
                        <a:rPr lang="en"/>
                        <a:t>grained sentiment analysis on financial microblogs and news</a:t>
                      </a:r>
                      <a:endParaRPr/>
                    </a:p>
                  </a:txBody>
                  <a:tcPr marT="91425" marB="91425" marR="91425" marL="91425"/>
                </a:tc>
                <a:tc>
                  <a:txBody>
                    <a:bodyPr/>
                    <a:lstStyle/>
                    <a:p>
                      <a:pPr indent="0" lvl="0" marL="0" rtl="0" algn="l">
                        <a:spcBef>
                          <a:spcPts val="0"/>
                        </a:spcBef>
                        <a:spcAft>
                          <a:spcPts val="0"/>
                        </a:spcAft>
                        <a:buNone/>
                      </a:pPr>
                      <a:r>
                        <a:rPr lang="en"/>
                        <a:t>   </a:t>
                      </a:r>
                      <a:r>
                        <a:rPr lang="en"/>
                        <a:t>Chung-Chi Chen</a:t>
                      </a:r>
                      <a:endParaRPr/>
                    </a:p>
                  </a:txBody>
                  <a:tcPr marT="91425" marB="91425" marR="91425" marL="91425"/>
                </a:tc>
                <a:tc>
                  <a:txBody>
                    <a:bodyPr/>
                    <a:lstStyle/>
                    <a:p>
                      <a:pPr indent="0" lvl="0" marL="0" rtl="0" algn="l">
                        <a:spcBef>
                          <a:spcPts val="0"/>
                        </a:spcBef>
                        <a:spcAft>
                          <a:spcPts val="0"/>
                        </a:spcAft>
                        <a:buNone/>
                      </a:pPr>
                      <a:r>
                        <a:rPr lang="en"/>
                        <a:t>Used 15 available sentiment dictionaries . Achieved an accuracy of 55%.</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