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311" r:id="rId3"/>
    <p:sldId id="312" r:id="rId4"/>
    <p:sldId id="313" r:id="rId5"/>
    <p:sldId id="300" r:id="rId6"/>
    <p:sldId id="314" r:id="rId7"/>
    <p:sldId id="315" r:id="rId8"/>
    <p:sldId id="301" r:id="rId9"/>
    <p:sldId id="308" r:id="rId10"/>
    <p:sldId id="309" r:id="rId11"/>
    <p:sldId id="296" r:id="rId12"/>
    <p:sldId id="316" r:id="rId13"/>
    <p:sldId id="317" r:id="rId14"/>
    <p:sldId id="318" r:id="rId15"/>
    <p:sldId id="319" r:id="rId16"/>
    <p:sldId id="320" r:id="rId17"/>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6224" autoAdjust="0"/>
  </p:normalViewPr>
  <p:slideViewPr>
    <p:cSldViewPr>
      <p:cViewPr varScale="1">
        <p:scale>
          <a:sx n="121" d="100"/>
          <a:sy n="121" d="100"/>
        </p:scale>
        <p:origin x="160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adugu, Sharath Chandra" userId="6d1a1743-14c9-4b47-81c7-2e76531f51c8" providerId="ADAL" clId="{1DB1A718-5CBE-49E3-A609-BC430CC561CC}"/>
    <pc:docChg chg="undo custSel modSld">
      <pc:chgData name="Paladugu, Sharath Chandra" userId="6d1a1743-14c9-4b47-81c7-2e76531f51c8" providerId="ADAL" clId="{1DB1A718-5CBE-49E3-A609-BC430CC561CC}" dt="2024-01-12T14:39:42.165" v="4345" actId="1076"/>
      <pc:docMkLst>
        <pc:docMk/>
      </pc:docMkLst>
      <pc:sldChg chg="modSp mod">
        <pc:chgData name="Paladugu, Sharath Chandra" userId="6d1a1743-14c9-4b47-81c7-2e76531f51c8" providerId="ADAL" clId="{1DB1A718-5CBE-49E3-A609-BC430CC561CC}" dt="2024-01-12T14:38:46.529" v="4340" actId="20577"/>
        <pc:sldMkLst>
          <pc:docMk/>
          <pc:sldMk cId="1288736458" sldId="300"/>
        </pc:sldMkLst>
        <pc:spChg chg="mod">
          <ac:chgData name="Paladugu, Sharath Chandra" userId="6d1a1743-14c9-4b47-81c7-2e76531f51c8" providerId="ADAL" clId="{1DB1A718-5CBE-49E3-A609-BC430CC561CC}" dt="2024-01-12T14:38:46.529" v="4340" actId="20577"/>
          <ac:spMkLst>
            <pc:docMk/>
            <pc:sldMk cId="1288736458" sldId="300"/>
            <ac:spMk id="5" creationId="{3C865243-D082-7E28-9137-1AEF500EC631}"/>
          </ac:spMkLst>
        </pc:spChg>
      </pc:sldChg>
      <pc:sldChg chg="modSp mod">
        <pc:chgData name="Paladugu, Sharath Chandra" userId="6d1a1743-14c9-4b47-81c7-2e76531f51c8" providerId="ADAL" clId="{1DB1A718-5CBE-49E3-A609-BC430CC561CC}" dt="2024-01-12T14:39:42.165" v="4345" actId="1076"/>
        <pc:sldMkLst>
          <pc:docMk/>
          <pc:sldMk cId="1706364345" sldId="301"/>
        </pc:sldMkLst>
        <pc:spChg chg="mod">
          <ac:chgData name="Paladugu, Sharath Chandra" userId="6d1a1743-14c9-4b47-81c7-2e76531f51c8" providerId="ADAL" clId="{1DB1A718-5CBE-49E3-A609-BC430CC561CC}" dt="2024-01-12T14:39:37.670" v="4343" actId="1076"/>
          <ac:spMkLst>
            <pc:docMk/>
            <pc:sldMk cId="1706364345" sldId="301"/>
            <ac:spMk id="10" creationId="{A6D039FB-F586-60A7-137A-32BDD6D021B4}"/>
          </ac:spMkLst>
        </pc:spChg>
        <pc:picChg chg="mod">
          <ac:chgData name="Paladugu, Sharath Chandra" userId="6d1a1743-14c9-4b47-81c7-2e76531f51c8" providerId="ADAL" clId="{1DB1A718-5CBE-49E3-A609-BC430CC561CC}" dt="2024-01-12T14:39:42.165" v="4345" actId="1076"/>
          <ac:picMkLst>
            <pc:docMk/>
            <pc:sldMk cId="1706364345" sldId="301"/>
            <ac:picMk id="14" creationId="{1A112631-A026-8115-9224-42261AE4BF12}"/>
          </ac:picMkLst>
        </pc:picChg>
      </pc:sldChg>
      <pc:sldChg chg="modSp mod">
        <pc:chgData name="Paladugu, Sharath Chandra" userId="6d1a1743-14c9-4b47-81c7-2e76531f51c8" providerId="ADAL" clId="{1DB1A718-5CBE-49E3-A609-BC430CC561CC}" dt="2024-01-12T10:26:19.916" v="518" actId="20577"/>
        <pc:sldMkLst>
          <pc:docMk/>
          <pc:sldMk cId="601324877" sldId="308"/>
        </pc:sldMkLst>
        <pc:spChg chg="mod">
          <ac:chgData name="Paladugu, Sharath Chandra" userId="6d1a1743-14c9-4b47-81c7-2e76531f51c8" providerId="ADAL" clId="{1DB1A718-5CBE-49E3-A609-BC430CC561CC}" dt="2024-01-12T10:26:19.916" v="518" actId="20577"/>
          <ac:spMkLst>
            <pc:docMk/>
            <pc:sldMk cId="601324877" sldId="308"/>
            <ac:spMk id="3" creationId="{945204EE-0506-616E-330A-E698FCA12744}"/>
          </ac:spMkLst>
        </pc:spChg>
      </pc:sldChg>
      <pc:sldChg chg="delSp modSp mod">
        <pc:chgData name="Paladugu, Sharath Chandra" userId="6d1a1743-14c9-4b47-81c7-2e76531f51c8" providerId="ADAL" clId="{1DB1A718-5CBE-49E3-A609-BC430CC561CC}" dt="2024-01-12T12:01:55.281" v="1056" actId="478"/>
        <pc:sldMkLst>
          <pc:docMk/>
          <pc:sldMk cId="1347120195" sldId="311"/>
        </pc:sldMkLst>
        <pc:picChg chg="del mod">
          <ac:chgData name="Paladugu, Sharath Chandra" userId="6d1a1743-14c9-4b47-81c7-2e76531f51c8" providerId="ADAL" clId="{1DB1A718-5CBE-49E3-A609-BC430CC561CC}" dt="2024-01-12T12:01:55.281" v="1056" actId="478"/>
          <ac:picMkLst>
            <pc:docMk/>
            <pc:sldMk cId="1347120195" sldId="311"/>
            <ac:picMk id="17" creationId="{569113C9-09BE-DA5F-6534-D14A1324E28F}"/>
          </ac:picMkLst>
        </pc:picChg>
      </pc:sldChg>
      <pc:sldChg chg="modSp mod">
        <pc:chgData name="Paladugu, Sharath Chandra" userId="6d1a1743-14c9-4b47-81c7-2e76531f51c8" providerId="ADAL" clId="{1DB1A718-5CBE-49E3-A609-BC430CC561CC}" dt="2024-01-12T12:04:27.549" v="1126" actId="20577"/>
        <pc:sldMkLst>
          <pc:docMk/>
          <pc:sldMk cId="1514294046" sldId="312"/>
        </pc:sldMkLst>
        <pc:spChg chg="mod">
          <ac:chgData name="Paladugu, Sharath Chandra" userId="6d1a1743-14c9-4b47-81c7-2e76531f51c8" providerId="ADAL" clId="{1DB1A718-5CBE-49E3-A609-BC430CC561CC}" dt="2024-01-12T12:04:27.549" v="1126" actId="20577"/>
          <ac:spMkLst>
            <pc:docMk/>
            <pc:sldMk cId="1514294046" sldId="312"/>
            <ac:spMk id="7" creationId="{60ED45C9-4514-776D-FD69-D60C506030D3}"/>
          </ac:spMkLst>
        </pc:spChg>
      </pc:sldChg>
      <pc:sldChg chg="modNotesTx">
        <pc:chgData name="Paladugu, Sharath Chandra" userId="6d1a1743-14c9-4b47-81c7-2e76531f51c8" providerId="ADAL" clId="{1DB1A718-5CBE-49E3-A609-BC430CC561CC}" dt="2024-01-12T12:46:19.838" v="1127" actId="20577"/>
        <pc:sldMkLst>
          <pc:docMk/>
          <pc:sldMk cId="2838128386" sldId="314"/>
        </pc:sldMkLst>
      </pc:sldChg>
      <pc:sldChg chg="delSp modSp mod">
        <pc:chgData name="Paladugu, Sharath Chandra" userId="6d1a1743-14c9-4b47-81c7-2e76531f51c8" providerId="ADAL" clId="{1DB1A718-5CBE-49E3-A609-BC430CC561CC}" dt="2024-01-12T12:49:37.866" v="1154" actId="20577"/>
        <pc:sldMkLst>
          <pc:docMk/>
          <pc:sldMk cId="3652291188" sldId="315"/>
        </pc:sldMkLst>
        <pc:spChg chg="del mod">
          <ac:chgData name="Paladugu, Sharath Chandra" userId="6d1a1743-14c9-4b47-81c7-2e76531f51c8" providerId="ADAL" clId="{1DB1A718-5CBE-49E3-A609-BC430CC561CC}" dt="2024-01-12T10:24:46.100" v="493" actId="478"/>
          <ac:spMkLst>
            <pc:docMk/>
            <pc:sldMk cId="3652291188" sldId="315"/>
            <ac:spMk id="10" creationId="{ACCBFF0B-D368-2E43-AF13-F9DD3F19C313}"/>
          </ac:spMkLst>
        </pc:spChg>
        <pc:graphicFrameChg chg="mod modGraphic">
          <ac:chgData name="Paladugu, Sharath Chandra" userId="6d1a1743-14c9-4b47-81c7-2e76531f51c8" providerId="ADAL" clId="{1DB1A718-5CBE-49E3-A609-BC430CC561CC}" dt="2024-01-12T12:49:37.866" v="1154" actId="20577"/>
          <ac:graphicFrameMkLst>
            <pc:docMk/>
            <pc:sldMk cId="3652291188" sldId="315"/>
            <ac:graphicFrameMk id="8" creationId="{F44612BC-30C2-8635-8323-E8759F63499E}"/>
          </ac:graphicFrameMkLst>
        </pc:graphicFrameChg>
      </pc:sldChg>
      <pc:sldChg chg="modSp mod">
        <pc:chgData name="Paladugu, Sharath Chandra" userId="6d1a1743-14c9-4b47-81c7-2e76531f51c8" providerId="ADAL" clId="{1DB1A718-5CBE-49E3-A609-BC430CC561CC}" dt="2024-01-12T13:03:23.915" v="2417" actId="33524"/>
        <pc:sldMkLst>
          <pc:docMk/>
          <pc:sldMk cId="1150359032" sldId="316"/>
        </pc:sldMkLst>
        <pc:spChg chg="mod">
          <ac:chgData name="Paladugu, Sharath Chandra" userId="6d1a1743-14c9-4b47-81c7-2e76531f51c8" providerId="ADAL" clId="{1DB1A718-5CBE-49E3-A609-BC430CC561CC}" dt="2024-01-12T13:03:23.915" v="2417" actId="33524"/>
          <ac:spMkLst>
            <pc:docMk/>
            <pc:sldMk cId="1150359032" sldId="316"/>
            <ac:spMk id="9" creationId="{C028B5AF-CC97-F4DF-D310-604B34377D07}"/>
          </ac:spMkLst>
        </pc:spChg>
      </pc:sldChg>
      <pc:sldChg chg="addSp delSp modSp mod">
        <pc:chgData name="Paladugu, Sharath Chandra" userId="6d1a1743-14c9-4b47-81c7-2e76531f51c8" providerId="ADAL" clId="{1DB1A718-5CBE-49E3-A609-BC430CC561CC}" dt="2024-01-12T14:11:15.183" v="3499" actId="113"/>
        <pc:sldMkLst>
          <pc:docMk/>
          <pc:sldMk cId="360277748" sldId="317"/>
        </pc:sldMkLst>
        <pc:spChg chg="mod">
          <ac:chgData name="Paladugu, Sharath Chandra" userId="6d1a1743-14c9-4b47-81c7-2e76531f51c8" providerId="ADAL" clId="{1DB1A718-5CBE-49E3-A609-BC430CC561CC}" dt="2024-01-12T14:11:15.183" v="3499" actId="113"/>
          <ac:spMkLst>
            <pc:docMk/>
            <pc:sldMk cId="360277748" sldId="317"/>
            <ac:spMk id="4" creationId="{C598B85D-8E77-7CE4-2877-961575D9CA75}"/>
          </ac:spMkLst>
        </pc:spChg>
        <pc:spChg chg="add del">
          <ac:chgData name="Paladugu, Sharath Chandra" userId="6d1a1743-14c9-4b47-81c7-2e76531f51c8" providerId="ADAL" clId="{1DB1A718-5CBE-49E3-A609-BC430CC561CC}" dt="2024-01-12T13:06:32.004" v="2539"/>
          <ac:spMkLst>
            <pc:docMk/>
            <pc:sldMk cId="360277748" sldId="317"/>
            <ac:spMk id="5" creationId="{A466A87A-6ECF-3265-EF71-1B6B6117DE20}"/>
          </ac:spMkLst>
        </pc:spChg>
        <pc:spChg chg="add del">
          <ac:chgData name="Paladugu, Sharath Chandra" userId="6d1a1743-14c9-4b47-81c7-2e76531f51c8" providerId="ADAL" clId="{1DB1A718-5CBE-49E3-A609-BC430CC561CC}" dt="2024-01-12T13:06:36.316" v="2541"/>
          <ac:spMkLst>
            <pc:docMk/>
            <pc:sldMk cId="360277748" sldId="317"/>
            <ac:spMk id="6" creationId="{11EE90A1-39E1-1D26-6B2D-3020EAF38E64}"/>
          </ac:spMkLst>
        </pc:spChg>
        <pc:spChg chg="add del">
          <ac:chgData name="Paladugu, Sharath Chandra" userId="6d1a1743-14c9-4b47-81c7-2e76531f51c8" providerId="ADAL" clId="{1DB1A718-5CBE-49E3-A609-BC430CC561CC}" dt="2024-01-12T13:06:44.519" v="2543"/>
          <ac:spMkLst>
            <pc:docMk/>
            <pc:sldMk cId="360277748" sldId="317"/>
            <ac:spMk id="8" creationId="{81841DD5-A13A-8F3D-9C62-86C3A6CFE0F6}"/>
          </ac:spMkLst>
        </pc:spChg>
      </pc:sldChg>
      <pc:sldChg chg="modSp mod">
        <pc:chgData name="Paladugu, Sharath Chandra" userId="6d1a1743-14c9-4b47-81c7-2e76531f51c8" providerId="ADAL" clId="{1DB1A718-5CBE-49E3-A609-BC430CC561CC}" dt="2024-01-12T14:16:39.092" v="4203" actId="12"/>
        <pc:sldMkLst>
          <pc:docMk/>
          <pc:sldMk cId="4233455875" sldId="318"/>
        </pc:sldMkLst>
        <pc:spChg chg="mod">
          <ac:chgData name="Paladugu, Sharath Chandra" userId="6d1a1743-14c9-4b47-81c7-2e76531f51c8" providerId="ADAL" clId="{1DB1A718-5CBE-49E3-A609-BC430CC561CC}" dt="2024-01-12T14:16:39.092" v="4203" actId="12"/>
          <ac:spMkLst>
            <pc:docMk/>
            <pc:sldMk cId="4233455875" sldId="318"/>
            <ac:spMk id="4" creationId="{D1F0BE0B-9334-1C76-D576-2C88DD6BF848}"/>
          </ac:spMkLst>
        </pc:spChg>
      </pc:sldChg>
      <pc:sldChg chg="addSp delSp modSp mod">
        <pc:chgData name="Paladugu, Sharath Chandra" userId="6d1a1743-14c9-4b47-81c7-2e76531f51c8" providerId="ADAL" clId="{1DB1A718-5CBE-49E3-A609-BC430CC561CC}" dt="2024-01-12T13:50:27.318" v="3087" actId="1076"/>
        <pc:sldMkLst>
          <pc:docMk/>
          <pc:sldMk cId="1936567115" sldId="319"/>
        </pc:sldMkLst>
        <pc:spChg chg="mod">
          <ac:chgData name="Paladugu, Sharath Chandra" userId="6d1a1743-14c9-4b47-81c7-2e76531f51c8" providerId="ADAL" clId="{1DB1A718-5CBE-49E3-A609-BC430CC561CC}" dt="2024-01-12T13:16:21.897" v="3061" actId="20577"/>
          <ac:spMkLst>
            <pc:docMk/>
            <pc:sldMk cId="1936567115" sldId="319"/>
            <ac:spMk id="4" creationId="{0775FBF3-CE1E-FFA5-4F63-5E78F9566951}"/>
          </ac:spMkLst>
        </pc:spChg>
        <pc:spChg chg="add mod">
          <ac:chgData name="Paladugu, Sharath Chandra" userId="6d1a1743-14c9-4b47-81c7-2e76531f51c8" providerId="ADAL" clId="{1DB1A718-5CBE-49E3-A609-BC430CC561CC}" dt="2024-01-12T13:50:27.318" v="3087" actId="1076"/>
          <ac:spMkLst>
            <pc:docMk/>
            <pc:sldMk cId="1936567115" sldId="319"/>
            <ac:spMk id="11" creationId="{4174B495-DAAD-0047-8BB1-35B443C7C2B5}"/>
          </ac:spMkLst>
        </pc:spChg>
        <pc:picChg chg="add del mod">
          <ac:chgData name="Paladugu, Sharath Chandra" userId="6d1a1743-14c9-4b47-81c7-2e76531f51c8" providerId="ADAL" clId="{1DB1A718-5CBE-49E3-A609-BC430CC561CC}" dt="2024-01-12T13:49:14.402" v="3079" actId="22"/>
          <ac:picMkLst>
            <pc:docMk/>
            <pc:sldMk cId="1936567115" sldId="319"/>
            <ac:picMk id="6" creationId="{D75B07C3-84E6-8B48-1FCE-69A5C164663E}"/>
          </ac:picMkLst>
        </pc:picChg>
        <pc:picChg chg="add mod">
          <ac:chgData name="Paladugu, Sharath Chandra" userId="6d1a1743-14c9-4b47-81c7-2e76531f51c8" providerId="ADAL" clId="{1DB1A718-5CBE-49E3-A609-BC430CC561CC}" dt="2024-01-12T13:50:07.394" v="3083" actId="1076"/>
          <ac:picMkLst>
            <pc:docMk/>
            <pc:sldMk cId="1936567115" sldId="319"/>
            <ac:picMk id="9" creationId="{AD950C15-7CA4-0B23-4A0E-418B76E613CE}"/>
          </ac:picMkLst>
        </pc:picChg>
      </pc:sldChg>
      <pc:sldChg chg="addSp modSp mod">
        <pc:chgData name="Paladugu, Sharath Chandra" userId="6d1a1743-14c9-4b47-81c7-2e76531f51c8" providerId="ADAL" clId="{1DB1A718-5CBE-49E3-A609-BC430CC561CC}" dt="2024-01-12T14:37:38.607" v="4211" actId="1076"/>
        <pc:sldMkLst>
          <pc:docMk/>
          <pc:sldMk cId="2419317058" sldId="320"/>
        </pc:sldMkLst>
        <pc:spChg chg="add mod">
          <ac:chgData name="Paladugu, Sharath Chandra" userId="6d1a1743-14c9-4b47-81c7-2e76531f51c8" providerId="ADAL" clId="{1DB1A718-5CBE-49E3-A609-BC430CC561CC}" dt="2024-01-12T14:37:36.063" v="4210" actId="1076"/>
          <ac:spMkLst>
            <pc:docMk/>
            <pc:sldMk cId="2419317058" sldId="320"/>
            <ac:spMk id="4" creationId="{4236E355-047B-0CB7-2EAC-3CBAB69EA776}"/>
          </ac:spMkLst>
        </pc:spChg>
        <pc:picChg chg="add mod">
          <ac:chgData name="Paladugu, Sharath Chandra" userId="6d1a1743-14c9-4b47-81c7-2e76531f51c8" providerId="ADAL" clId="{1DB1A718-5CBE-49E3-A609-BC430CC561CC}" dt="2024-01-12T14:37:38.607" v="4211" actId="1076"/>
          <ac:picMkLst>
            <pc:docMk/>
            <pc:sldMk cId="2419317058" sldId="320"/>
            <ac:picMk id="2050" creationId="{51BF945B-CFF0-BC01-33ED-5BD77587B323}"/>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eg"/><Relationship Id="rId4"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e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5C8FFE-4079-4FF6-A577-F929495AB81F}" type="doc">
      <dgm:prSet loTypeId="urn:microsoft.com/office/officeart/2005/8/layout/pList2" loCatId="list" qsTypeId="urn:microsoft.com/office/officeart/2005/8/quickstyle/3d4" qsCatId="3D" csTypeId="urn:microsoft.com/office/officeart/2005/8/colors/accent5_1" csCatId="accent5" phldr="1"/>
      <dgm:spPr/>
      <dgm:t>
        <a:bodyPr/>
        <a:lstStyle/>
        <a:p>
          <a:endParaRPr lang="en-IN"/>
        </a:p>
      </dgm:t>
    </dgm:pt>
    <dgm:pt modelId="{CC7C7089-8F07-43C5-9CB6-453C66144FE0}">
      <dgm:prSet phldrT="[Text]"/>
      <dgm:spPr/>
      <dgm:t>
        <a:bodyPr/>
        <a:lstStyle/>
        <a:p>
          <a:pPr algn="l"/>
          <a:r>
            <a:rPr lang="en-US" dirty="0"/>
            <a:t>Manual approach of resume screening is time consuming and not effective</a:t>
          </a:r>
          <a:endParaRPr lang="en-IN" dirty="0"/>
        </a:p>
      </dgm:t>
    </dgm:pt>
    <dgm:pt modelId="{630A7C3B-6EF2-4EBF-8490-F2BBD3EC6A3A}" type="parTrans" cxnId="{26F910FC-5020-4003-8322-81BD822CC6B4}">
      <dgm:prSet/>
      <dgm:spPr/>
      <dgm:t>
        <a:bodyPr/>
        <a:lstStyle/>
        <a:p>
          <a:endParaRPr lang="en-IN"/>
        </a:p>
      </dgm:t>
    </dgm:pt>
    <dgm:pt modelId="{890D4312-E280-4D02-8C73-FCA98681279E}" type="sibTrans" cxnId="{26F910FC-5020-4003-8322-81BD822CC6B4}">
      <dgm:prSet/>
      <dgm:spPr/>
      <dgm:t>
        <a:bodyPr/>
        <a:lstStyle/>
        <a:p>
          <a:endParaRPr lang="en-IN"/>
        </a:p>
      </dgm:t>
    </dgm:pt>
    <dgm:pt modelId="{8A5E3BE1-6688-4BCB-ACDA-2673221B5C30}">
      <dgm:prSet phldrT="[Text]"/>
      <dgm:spPr/>
      <dgm:t>
        <a:bodyPr/>
        <a:lstStyle/>
        <a:p>
          <a:pPr algn="l"/>
          <a:r>
            <a:rPr lang="en-US" dirty="0"/>
            <a:t>Complex ways of profile match and not a structured way due to new and advanced skillset need of the Organization</a:t>
          </a:r>
          <a:endParaRPr lang="en-IN" dirty="0"/>
        </a:p>
      </dgm:t>
    </dgm:pt>
    <dgm:pt modelId="{0863B694-F16F-49A5-B2C4-7A505156B0A2}" type="parTrans" cxnId="{265D3F7B-AF9A-4F50-A99F-11BFFB504A2E}">
      <dgm:prSet/>
      <dgm:spPr/>
      <dgm:t>
        <a:bodyPr/>
        <a:lstStyle/>
        <a:p>
          <a:endParaRPr lang="en-IN"/>
        </a:p>
      </dgm:t>
    </dgm:pt>
    <dgm:pt modelId="{A735303C-D27E-43A7-975C-FD3260571D3B}" type="sibTrans" cxnId="{265D3F7B-AF9A-4F50-A99F-11BFFB504A2E}">
      <dgm:prSet/>
      <dgm:spPr/>
      <dgm:t>
        <a:bodyPr/>
        <a:lstStyle/>
        <a:p>
          <a:endParaRPr lang="en-IN"/>
        </a:p>
      </dgm:t>
    </dgm:pt>
    <dgm:pt modelId="{B407BA90-E787-4DD1-B868-7B69CB88D822}">
      <dgm:prSet phldrT="[Text]"/>
      <dgm:spPr/>
      <dgm:t>
        <a:bodyPr/>
        <a:lstStyle/>
        <a:p>
          <a:r>
            <a:rPr lang="en-US" dirty="0"/>
            <a:t>Recruitment and retention are time critical and cannot be delayed</a:t>
          </a:r>
          <a:endParaRPr lang="en-IN" dirty="0"/>
        </a:p>
      </dgm:t>
    </dgm:pt>
    <dgm:pt modelId="{AE3FBF5B-0DCB-4A8C-886C-BE4F6AC1E68F}" type="parTrans" cxnId="{D4012EAB-B4A2-417E-9B16-461E92BA23DD}">
      <dgm:prSet/>
      <dgm:spPr/>
      <dgm:t>
        <a:bodyPr/>
        <a:lstStyle/>
        <a:p>
          <a:endParaRPr lang="en-IN"/>
        </a:p>
      </dgm:t>
    </dgm:pt>
    <dgm:pt modelId="{1B6D49A9-852B-4262-9F9E-0CB860599BFD}" type="sibTrans" cxnId="{D4012EAB-B4A2-417E-9B16-461E92BA23DD}">
      <dgm:prSet/>
      <dgm:spPr/>
      <dgm:t>
        <a:bodyPr/>
        <a:lstStyle/>
        <a:p>
          <a:endParaRPr lang="en-IN"/>
        </a:p>
      </dgm:t>
    </dgm:pt>
    <dgm:pt modelId="{23058B08-FCDA-416C-B44A-8F843D3D89BD}">
      <dgm:prSet/>
      <dgm:spPr/>
      <dgm:t>
        <a:bodyPr/>
        <a:lstStyle/>
        <a:p>
          <a:pPr algn="l"/>
          <a:r>
            <a:rPr lang="en-US" dirty="0"/>
            <a:t>Skills and Profiles are global now. It is tough to analyze and evaluate the global need and availability</a:t>
          </a:r>
          <a:endParaRPr lang="en-IN" dirty="0"/>
        </a:p>
      </dgm:t>
    </dgm:pt>
    <dgm:pt modelId="{F2043EE2-05D9-4A28-94AD-4010EC27D6E0}" type="parTrans" cxnId="{F6EB4F3C-F945-4EF6-968E-EBDF13EB2909}">
      <dgm:prSet/>
      <dgm:spPr/>
      <dgm:t>
        <a:bodyPr/>
        <a:lstStyle/>
        <a:p>
          <a:endParaRPr lang="en-IN"/>
        </a:p>
      </dgm:t>
    </dgm:pt>
    <dgm:pt modelId="{C7CF06B5-BC0B-42FA-8011-E2F79476E21D}" type="sibTrans" cxnId="{F6EB4F3C-F945-4EF6-968E-EBDF13EB2909}">
      <dgm:prSet/>
      <dgm:spPr/>
      <dgm:t>
        <a:bodyPr/>
        <a:lstStyle/>
        <a:p>
          <a:endParaRPr lang="en-IN"/>
        </a:p>
      </dgm:t>
    </dgm:pt>
    <dgm:pt modelId="{DBAF438A-E814-4D6A-8F6A-37B53ABE9F4B}">
      <dgm:prSet/>
      <dgm:spPr/>
      <dgm:t>
        <a:bodyPr/>
        <a:lstStyle/>
        <a:p>
          <a:r>
            <a:rPr lang="en-US" dirty="0"/>
            <a:t>Absence of the data driven approach, which not only assures the hiring but also brings in quality in recruitment</a:t>
          </a:r>
          <a:endParaRPr lang="en-IN" dirty="0"/>
        </a:p>
      </dgm:t>
    </dgm:pt>
    <dgm:pt modelId="{986C5013-33CE-467D-98B5-342D16D86433}" type="parTrans" cxnId="{EB09BCBC-EB81-490D-94B6-4B96256F020A}">
      <dgm:prSet/>
      <dgm:spPr/>
      <dgm:t>
        <a:bodyPr/>
        <a:lstStyle/>
        <a:p>
          <a:endParaRPr lang="en-IN"/>
        </a:p>
      </dgm:t>
    </dgm:pt>
    <dgm:pt modelId="{B383426F-0790-4C22-99B8-04AA966A34BB}" type="sibTrans" cxnId="{EB09BCBC-EB81-490D-94B6-4B96256F020A}">
      <dgm:prSet/>
      <dgm:spPr/>
      <dgm:t>
        <a:bodyPr/>
        <a:lstStyle/>
        <a:p>
          <a:endParaRPr lang="en-IN"/>
        </a:p>
      </dgm:t>
    </dgm:pt>
    <dgm:pt modelId="{721A6A97-608D-49BA-83AC-FC623C3F238A}" type="pres">
      <dgm:prSet presAssocID="{E05C8FFE-4079-4FF6-A577-F929495AB81F}" presName="Name0" presStyleCnt="0">
        <dgm:presLayoutVars>
          <dgm:dir/>
          <dgm:resizeHandles val="exact"/>
        </dgm:presLayoutVars>
      </dgm:prSet>
      <dgm:spPr/>
    </dgm:pt>
    <dgm:pt modelId="{9A603F7F-7BBD-4D44-96DD-0A85BC180D2A}" type="pres">
      <dgm:prSet presAssocID="{E05C8FFE-4079-4FF6-A577-F929495AB81F}" presName="bkgdShp" presStyleLbl="alignAccFollowNode1" presStyleIdx="0" presStyleCnt="1" custLinFactNeighborX="-9557" custLinFactNeighborY="-25901"/>
      <dgm:spPr/>
    </dgm:pt>
    <dgm:pt modelId="{8C0B0B80-1D7B-4845-BA94-D6A74A15DA67}" type="pres">
      <dgm:prSet presAssocID="{E05C8FFE-4079-4FF6-A577-F929495AB81F}" presName="linComp" presStyleCnt="0"/>
      <dgm:spPr/>
    </dgm:pt>
    <dgm:pt modelId="{244FF393-CC4B-4395-AD49-3E02E361993A}" type="pres">
      <dgm:prSet presAssocID="{CC7C7089-8F07-43C5-9CB6-453C66144FE0}" presName="compNode" presStyleCnt="0"/>
      <dgm:spPr/>
    </dgm:pt>
    <dgm:pt modelId="{C76BC8B2-958B-4C24-B281-DC11B69861A5}" type="pres">
      <dgm:prSet presAssocID="{CC7C7089-8F07-43C5-9CB6-453C66144FE0}" presName="node" presStyleLbl="node1" presStyleIdx="0" presStyleCnt="5">
        <dgm:presLayoutVars>
          <dgm:bulletEnabled val="1"/>
        </dgm:presLayoutVars>
      </dgm:prSet>
      <dgm:spPr/>
    </dgm:pt>
    <dgm:pt modelId="{3DE89F13-DB2B-478C-AA4A-13A5D2CEB4A6}" type="pres">
      <dgm:prSet presAssocID="{CC7C7089-8F07-43C5-9CB6-453C66144FE0}" presName="invisiNode" presStyleLbl="node1" presStyleIdx="0" presStyleCnt="5"/>
      <dgm:spPr/>
    </dgm:pt>
    <dgm:pt modelId="{4E6E720B-78E6-4915-A385-E107183659C5}" type="pres">
      <dgm:prSet presAssocID="{CC7C7089-8F07-43C5-9CB6-453C66144FE0}" presName="imagNode"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6000" r="-6000"/>
          </a:stretch>
        </a:blipFill>
      </dgm:spPr>
      <dgm:extLst>
        <a:ext uri="{E40237B7-FDA0-4F09-8148-C483321AD2D9}">
          <dgm14:cNvPr xmlns:dgm14="http://schemas.microsoft.com/office/drawing/2010/diagram" id="0" name="" descr="Person sitting and writing"/>
        </a:ext>
      </dgm:extLst>
    </dgm:pt>
    <dgm:pt modelId="{47DA0E26-6F96-4FEA-A731-DFE914D4DD3F}" type="pres">
      <dgm:prSet presAssocID="{890D4312-E280-4D02-8C73-FCA98681279E}" presName="sibTrans" presStyleLbl="sibTrans2D1" presStyleIdx="0" presStyleCnt="0"/>
      <dgm:spPr/>
    </dgm:pt>
    <dgm:pt modelId="{B9222CC6-4167-45F6-920E-5960A31D413B}" type="pres">
      <dgm:prSet presAssocID="{8A5E3BE1-6688-4BCB-ACDA-2673221B5C30}" presName="compNode" presStyleCnt="0"/>
      <dgm:spPr/>
    </dgm:pt>
    <dgm:pt modelId="{B374DFE6-B4BC-4451-8146-022DD8AA3940}" type="pres">
      <dgm:prSet presAssocID="{8A5E3BE1-6688-4BCB-ACDA-2673221B5C30}" presName="node" presStyleLbl="node1" presStyleIdx="1" presStyleCnt="5">
        <dgm:presLayoutVars>
          <dgm:bulletEnabled val="1"/>
        </dgm:presLayoutVars>
      </dgm:prSet>
      <dgm:spPr/>
    </dgm:pt>
    <dgm:pt modelId="{8118C9FB-830C-459A-9654-DEEB3040EABD}" type="pres">
      <dgm:prSet presAssocID="{8A5E3BE1-6688-4BCB-ACDA-2673221B5C30}" presName="invisiNode" presStyleLbl="node1" presStyleIdx="1" presStyleCnt="5"/>
      <dgm:spPr/>
    </dgm:pt>
    <dgm:pt modelId="{3A879D95-FF5C-432D-980D-A0359FE0D8AE}" type="pres">
      <dgm:prSet presAssocID="{8A5E3BE1-6688-4BCB-ACDA-2673221B5C30}" presName="imagNode" presStyleLbl="fgImgPlace1"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5000" r="-25000"/>
          </a:stretch>
        </a:blipFill>
      </dgm:spPr>
      <dgm:extLst>
        <a:ext uri="{E40237B7-FDA0-4F09-8148-C483321AD2D9}">
          <dgm14:cNvPr xmlns:dgm14="http://schemas.microsoft.com/office/drawing/2010/diagram" id="0" name="" descr="People doing teamwork illustration"/>
        </a:ext>
      </dgm:extLst>
    </dgm:pt>
    <dgm:pt modelId="{C0B1EA52-91A6-404F-92BA-4E5940A1C44D}" type="pres">
      <dgm:prSet presAssocID="{A735303C-D27E-43A7-975C-FD3260571D3B}" presName="sibTrans" presStyleLbl="sibTrans2D1" presStyleIdx="0" presStyleCnt="0"/>
      <dgm:spPr/>
    </dgm:pt>
    <dgm:pt modelId="{DD37E73E-A98A-4766-AFBA-8F5E12F2FDFE}" type="pres">
      <dgm:prSet presAssocID="{B407BA90-E787-4DD1-B868-7B69CB88D822}" presName="compNode" presStyleCnt="0"/>
      <dgm:spPr/>
    </dgm:pt>
    <dgm:pt modelId="{02625FFB-EA8F-424B-B51C-377C1D0564B1}" type="pres">
      <dgm:prSet presAssocID="{B407BA90-E787-4DD1-B868-7B69CB88D822}" presName="node" presStyleLbl="node1" presStyleIdx="2" presStyleCnt="5">
        <dgm:presLayoutVars>
          <dgm:bulletEnabled val="1"/>
        </dgm:presLayoutVars>
      </dgm:prSet>
      <dgm:spPr/>
    </dgm:pt>
    <dgm:pt modelId="{FD9EF521-82C2-4F56-AE84-F0AF28BADEA9}" type="pres">
      <dgm:prSet presAssocID="{B407BA90-E787-4DD1-B868-7B69CB88D822}" presName="invisiNode" presStyleLbl="node1" presStyleIdx="2" presStyleCnt="5"/>
      <dgm:spPr/>
    </dgm:pt>
    <dgm:pt modelId="{371B8131-63E2-44F5-8729-3317B0DC7C78}" type="pres">
      <dgm:prSet presAssocID="{B407BA90-E787-4DD1-B868-7B69CB88D822}" presName="imagNode" presStyleLbl="fgImgPlace1" presStyleIdx="2" presStyleCnt="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1000" r="-21000"/>
          </a:stretch>
        </a:blipFill>
      </dgm:spPr>
      <dgm:extLst>
        <a:ext uri="{E40237B7-FDA0-4F09-8148-C483321AD2D9}">
          <dgm14:cNvPr xmlns:dgm14="http://schemas.microsoft.com/office/drawing/2010/diagram" id="0" name="" descr="White stopwatch"/>
        </a:ext>
      </dgm:extLst>
    </dgm:pt>
    <dgm:pt modelId="{20C0371C-3F83-488A-AD76-AC4264D93498}" type="pres">
      <dgm:prSet presAssocID="{1B6D49A9-852B-4262-9F9E-0CB860599BFD}" presName="sibTrans" presStyleLbl="sibTrans2D1" presStyleIdx="0" presStyleCnt="0"/>
      <dgm:spPr/>
    </dgm:pt>
    <dgm:pt modelId="{0DB46014-8304-4D6B-B009-592706A2B411}" type="pres">
      <dgm:prSet presAssocID="{23058B08-FCDA-416C-B44A-8F843D3D89BD}" presName="compNode" presStyleCnt="0"/>
      <dgm:spPr/>
    </dgm:pt>
    <dgm:pt modelId="{29A20794-19BF-45E7-9B3C-3BCEE22B4433}" type="pres">
      <dgm:prSet presAssocID="{23058B08-FCDA-416C-B44A-8F843D3D89BD}" presName="node" presStyleLbl="node1" presStyleIdx="3" presStyleCnt="5">
        <dgm:presLayoutVars>
          <dgm:bulletEnabled val="1"/>
        </dgm:presLayoutVars>
      </dgm:prSet>
      <dgm:spPr/>
    </dgm:pt>
    <dgm:pt modelId="{E22F80CA-102A-4020-8DBA-C3881ED254DB}" type="pres">
      <dgm:prSet presAssocID="{23058B08-FCDA-416C-B44A-8F843D3D89BD}" presName="invisiNode" presStyleLbl="node1" presStyleIdx="3" presStyleCnt="5"/>
      <dgm:spPr/>
    </dgm:pt>
    <dgm:pt modelId="{99141BD2-D1B3-4970-8012-E79BD0E332AA}" type="pres">
      <dgm:prSet presAssocID="{23058B08-FCDA-416C-B44A-8F843D3D89BD}" presName="imagNode"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21000" r="-21000"/>
          </a:stretch>
        </a:blipFill>
      </dgm:spPr>
      <dgm:extLst>
        <a:ext uri="{E40237B7-FDA0-4F09-8148-C483321AD2D9}">
          <dgm14:cNvPr xmlns:dgm14="http://schemas.microsoft.com/office/drawing/2010/diagram" id="0" name="" descr="Child hands on a globe"/>
        </a:ext>
      </dgm:extLst>
    </dgm:pt>
    <dgm:pt modelId="{4E5A697D-F8AC-44F7-A02F-5B1AD2704DA2}" type="pres">
      <dgm:prSet presAssocID="{C7CF06B5-BC0B-42FA-8011-E2F79476E21D}" presName="sibTrans" presStyleLbl="sibTrans2D1" presStyleIdx="0" presStyleCnt="0"/>
      <dgm:spPr/>
    </dgm:pt>
    <dgm:pt modelId="{A613B4FA-335E-45C9-A98B-9DEE9FEB408D}" type="pres">
      <dgm:prSet presAssocID="{DBAF438A-E814-4D6A-8F6A-37B53ABE9F4B}" presName="compNode" presStyleCnt="0"/>
      <dgm:spPr/>
    </dgm:pt>
    <dgm:pt modelId="{2EC89ED0-68B2-4BF0-816E-0E68FFB5199A}" type="pres">
      <dgm:prSet presAssocID="{DBAF438A-E814-4D6A-8F6A-37B53ABE9F4B}" presName="node" presStyleLbl="node1" presStyleIdx="4" presStyleCnt="5">
        <dgm:presLayoutVars>
          <dgm:bulletEnabled val="1"/>
        </dgm:presLayoutVars>
      </dgm:prSet>
      <dgm:spPr/>
    </dgm:pt>
    <dgm:pt modelId="{C97676A7-D829-4872-B7BB-A963BA0FEF37}" type="pres">
      <dgm:prSet presAssocID="{DBAF438A-E814-4D6A-8F6A-37B53ABE9F4B}" presName="invisiNode" presStyleLbl="node1" presStyleIdx="4" presStyleCnt="5"/>
      <dgm:spPr/>
    </dgm:pt>
    <dgm:pt modelId="{842590D6-0B1B-426F-A81B-91EC60EFB232}" type="pres">
      <dgm:prSet presAssocID="{DBAF438A-E814-4D6A-8F6A-37B53ABE9F4B}" presName="imagNode" presStyleLbl="fgImgPlace1" presStyleIdx="4" presStyleCnt="5"/>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21000" r="-21000"/>
          </a:stretch>
        </a:blipFill>
      </dgm:spPr>
      <dgm:extLst>
        <a:ext uri="{E40237B7-FDA0-4F09-8148-C483321AD2D9}">
          <dgm14:cNvPr xmlns:dgm14="http://schemas.microsoft.com/office/drawing/2010/diagram" id="0" name="" descr="Close-up of documents and charts"/>
        </a:ext>
      </dgm:extLst>
    </dgm:pt>
  </dgm:ptLst>
  <dgm:cxnLst>
    <dgm:cxn modelId="{B15E040C-D256-4DD9-8985-589E3A1CF2AD}" type="presOf" srcId="{E05C8FFE-4079-4FF6-A577-F929495AB81F}" destId="{721A6A97-608D-49BA-83AC-FC623C3F238A}" srcOrd="0" destOrd="0" presId="urn:microsoft.com/office/officeart/2005/8/layout/pList2"/>
    <dgm:cxn modelId="{22D3562E-6C63-4D61-B19E-C75D3400F479}" type="presOf" srcId="{CC7C7089-8F07-43C5-9CB6-453C66144FE0}" destId="{C76BC8B2-958B-4C24-B281-DC11B69861A5}" srcOrd="0" destOrd="0" presId="urn:microsoft.com/office/officeart/2005/8/layout/pList2"/>
    <dgm:cxn modelId="{0529A632-1CD1-441C-8E31-1E3A7F5C4403}" type="presOf" srcId="{C7CF06B5-BC0B-42FA-8011-E2F79476E21D}" destId="{4E5A697D-F8AC-44F7-A02F-5B1AD2704DA2}" srcOrd="0" destOrd="0" presId="urn:microsoft.com/office/officeart/2005/8/layout/pList2"/>
    <dgm:cxn modelId="{F6EB4F3C-F945-4EF6-968E-EBDF13EB2909}" srcId="{E05C8FFE-4079-4FF6-A577-F929495AB81F}" destId="{23058B08-FCDA-416C-B44A-8F843D3D89BD}" srcOrd="3" destOrd="0" parTransId="{F2043EE2-05D9-4A28-94AD-4010EC27D6E0}" sibTransId="{C7CF06B5-BC0B-42FA-8011-E2F79476E21D}"/>
    <dgm:cxn modelId="{3F4E393F-7168-4D89-823D-3E690BBEDA6B}" type="presOf" srcId="{8A5E3BE1-6688-4BCB-ACDA-2673221B5C30}" destId="{B374DFE6-B4BC-4451-8146-022DD8AA3940}" srcOrd="0" destOrd="0" presId="urn:microsoft.com/office/officeart/2005/8/layout/pList2"/>
    <dgm:cxn modelId="{B3A7F346-464C-4003-800E-CE4890155B99}" type="presOf" srcId="{DBAF438A-E814-4D6A-8F6A-37B53ABE9F4B}" destId="{2EC89ED0-68B2-4BF0-816E-0E68FFB5199A}" srcOrd="0" destOrd="0" presId="urn:microsoft.com/office/officeart/2005/8/layout/pList2"/>
    <dgm:cxn modelId="{548B024A-C0CF-472E-B152-A2503C80ED5D}" type="presOf" srcId="{1B6D49A9-852B-4262-9F9E-0CB860599BFD}" destId="{20C0371C-3F83-488A-AD76-AC4264D93498}" srcOrd="0" destOrd="0" presId="urn:microsoft.com/office/officeart/2005/8/layout/pList2"/>
    <dgm:cxn modelId="{265D3F7B-AF9A-4F50-A99F-11BFFB504A2E}" srcId="{E05C8FFE-4079-4FF6-A577-F929495AB81F}" destId="{8A5E3BE1-6688-4BCB-ACDA-2673221B5C30}" srcOrd="1" destOrd="0" parTransId="{0863B694-F16F-49A5-B2C4-7A505156B0A2}" sibTransId="{A735303C-D27E-43A7-975C-FD3260571D3B}"/>
    <dgm:cxn modelId="{74DBFC8D-460C-4DBA-95F4-D4ED51AED064}" type="presOf" srcId="{23058B08-FCDA-416C-B44A-8F843D3D89BD}" destId="{29A20794-19BF-45E7-9B3C-3BCEE22B4433}" srcOrd="0" destOrd="0" presId="urn:microsoft.com/office/officeart/2005/8/layout/pList2"/>
    <dgm:cxn modelId="{680D52A5-FDE6-4064-9779-ECC1ADC2DB6C}" type="presOf" srcId="{A735303C-D27E-43A7-975C-FD3260571D3B}" destId="{C0B1EA52-91A6-404F-92BA-4E5940A1C44D}" srcOrd="0" destOrd="0" presId="urn:microsoft.com/office/officeart/2005/8/layout/pList2"/>
    <dgm:cxn modelId="{D4012EAB-B4A2-417E-9B16-461E92BA23DD}" srcId="{E05C8FFE-4079-4FF6-A577-F929495AB81F}" destId="{B407BA90-E787-4DD1-B868-7B69CB88D822}" srcOrd="2" destOrd="0" parTransId="{AE3FBF5B-0DCB-4A8C-886C-BE4F6AC1E68F}" sibTransId="{1B6D49A9-852B-4262-9F9E-0CB860599BFD}"/>
    <dgm:cxn modelId="{EB09BCBC-EB81-490D-94B6-4B96256F020A}" srcId="{E05C8FFE-4079-4FF6-A577-F929495AB81F}" destId="{DBAF438A-E814-4D6A-8F6A-37B53ABE9F4B}" srcOrd="4" destOrd="0" parTransId="{986C5013-33CE-467D-98B5-342D16D86433}" sibTransId="{B383426F-0790-4C22-99B8-04AA966A34BB}"/>
    <dgm:cxn modelId="{608E41C2-F9E9-4491-9E28-B1B9419BC179}" type="presOf" srcId="{890D4312-E280-4D02-8C73-FCA98681279E}" destId="{47DA0E26-6F96-4FEA-A731-DFE914D4DD3F}" srcOrd="0" destOrd="0" presId="urn:microsoft.com/office/officeart/2005/8/layout/pList2"/>
    <dgm:cxn modelId="{0C5307CF-80C3-45E8-A85B-AD6AC816A4E6}" type="presOf" srcId="{B407BA90-E787-4DD1-B868-7B69CB88D822}" destId="{02625FFB-EA8F-424B-B51C-377C1D0564B1}" srcOrd="0" destOrd="0" presId="urn:microsoft.com/office/officeart/2005/8/layout/pList2"/>
    <dgm:cxn modelId="{26F910FC-5020-4003-8322-81BD822CC6B4}" srcId="{E05C8FFE-4079-4FF6-A577-F929495AB81F}" destId="{CC7C7089-8F07-43C5-9CB6-453C66144FE0}" srcOrd="0" destOrd="0" parTransId="{630A7C3B-6EF2-4EBF-8490-F2BBD3EC6A3A}" sibTransId="{890D4312-E280-4D02-8C73-FCA98681279E}"/>
    <dgm:cxn modelId="{6834025B-026F-4166-9D53-8CE0D7552DA7}" type="presParOf" srcId="{721A6A97-608D-49BA-83AC-FC623C3F238A}" destId="{9A603F7F-7BBD-4D44-96DD-0A85BC180D2A}" srcOrd="0" destOrd="0" presId="urn:microsoft.com/office/officeart/2005/8/layout/pList2"/>
    <dgm:cxn modelId="{CCA102EB-3D38-481C-8B6A-90ADC1B57B4F}" type="presParOf" srcId="{721A6A97-608D-49BA-83AC-FC623C3F238A}" destId="{8C0B0B80-1D7B-4845-BA94-D6A74A15DA67}" srcOrd="1" destOrd="0" presId="urn:microsoft.com/office/officeart/2005/8/layout/pList2"/>
    <dgm:cxn modelId="{2CE9D161-EAF8-4664-BE12-E99955119693}" type="presParOf" srcId="{8C0B0B80-1D7B-4845-BA94-D6A74A15DA67}" destId="{244FF393-CC4B-4395-AD49-3E02E361993A}" srcOrd="0" destOrd="0" presId="urn:microsoft.com/office/officeart/2005/8/layout/pList2"/>
    <dgm:cxn modelId="{441CE56E-2FCD-466D-B935-7D7F8C797982}" type="presParOf" srcId="{244FF393-CC4B-4395-AD49-3E02E361993A}" destId="{C76BC8B2-958B-4C24-B281-DC11B69861A5}" srcOrd="0" destOrd="0" presId="urn:microsoft.com/office/officeart/2005/8/layout/pList2"/>
    <dgm:cxn modelId="{1881C430-09A9-495B-8608-06F57837BB67}" type="presParOf" srcId="{244FF393-CC4B-4395-AD49-3E02E361993A}" destId="{3DE89F13-DB2B-478C-AA4A-13A5D2CEB4A6}" srcOrd="1" destOrd="0" presId="urn:microsoft.com/office/officeart/2005/8/layout/pList2"/>
    <dgm:cxn modelId="{603CE0C3-7945-434E-9373-8A67DA995DD6}" type="presParOf" srcId="{244FF393-CC4B-4395-AD49-3E02E361993A}" destId="{4E6E720B-78E6-4915-A385-E107183659C5}" srcOrd="2" destOrd="0" presId="urn:microsoft.com/office/officeart/2005/8/layout/pList2"/>
    <dgm:cxn modelId="{B7EFB95E-5B23-4EAB-BA1E-BFE491FFB1D0}" type="presParOf" srcId="{8C0B0B80-1D7B-4845-BA94-D6A74A15DA67}" destId="{47DA0E26-6F96-4FEA-A731-DFE914D4DD3F}" srcOrd="1" destOrd="0" presId="urn:microsoft.com/office/officeart/2005/8/layout/pList2"/>
    <dgm:cxn modelId="{9E68D674-D2ED-461A-A035-B0B0F20C124D}" type="presParOf" srcId="{8C0B0B80-1D7B-4845-BA94-D6A74A15DA67}" destId="{B9222CC6-4167-45F6-920E-5960A31D413B}" srcOrd="2" destOrd="0" presId="urn:microsoft.com/office/officeart/2005/8/layout/pList2"/>
    <dgm:cxn modelId="{7DDFAB41-8E77-4E07-8149-F1E86529D3F5}" type="presParOf" srcId="{B9222CC6-4167-45F6-920E-5960A31D413B}" destId="{B374DFE6-B4BC-4451-8146-022DD8AA3940}" srcOrd="0" destOrd="0" presId="urn:microsoft.com/office/officeart/2005/8/layout/pList2"/>
    <dgm:cxn modelId="{FE47EB86-25DE-4A15-81B5-8304DFD29354}" type="presParOf" srcId="{B9222CC6-4167-45F6-920E-5960A31D413B}" destId="{8118C9FB-830C-459A-9654-DEEB3040EABD}" srcOrd="1" destOrd="0" presId="urn:microsoft.com/office/officeart/2005/8/layout/pList2"/>
    <dgm:cxn modelId="{517BC8AB-8659-489B-ABA3-0E33EED2E20F}" type="presParOf" srcId="{B9222CC6-4167-45F6-920E-5960A31D413B}" destId="{3A879D95-FF5C-432D-980D-A0359FE0D8AE}" srcOrd="2" destOrd="0" presId="urn:microsoft.com/office/officeart/2005/8/layout/pList2"/>
    <dgm:cxn modelId="{2C5CD7FF-A8D6-4021-95F8-2C6FF1E81392}" type="presParOf" srcId="{8C0B0B80-1D7B-4845-BA94-D6A74A15DA67}" destId="{C0B1EA52-91A6-404F-92BA-4E5940A1C44D}" srcOrd="3" destOrd="0" presId="urn:microsoft.com/office/officeart/2005/8/layout/pList2"/>
    <dgm:cxn modelId="{9948E43B-9733-49F9-B573-DD5719935EFF}" type="presParOf" srcId="{8C0B0B80-1D7B-4845-BA94-D6A74A15DA67}" destId="{DD37E73E-A98A-4766-AFBA-8F5E12F2FDFE}" srcOrd="4" destOrd="0" presId="urn:microsoft.com/office/officeart/2005/8/layout/pList2"/>
    <dgm:cxn modelId="{4F0FA57E-8DB7-4216-B5FB-48FF79876201}" type="presParOf" srcId="{DD37E73E-A98A-4766-AFBA-8F5E12F2FDFE}" destId="{02625FFB-EA8F-424B-B51C-377C1D0564B1}" srcOrd="0" destOrd="0" presId="urn:microsoft.com/office/officeart/2005/8/layout/pList2"/>
    <dgm:cxn modelId="{BD60A4F3-C7B2-48AD-A2E6-D7C4D3521842}" type="presParOf" srcId="{DD37E73E-A98A-4766-AFBA-8F5E12F2FDFE}" destId="{FD9EF521-82C2-4F56-AE84-F0AF28BADEA9}" srcOrd="1" destOrd="0" presId="urn:microsoft.com/office/officeart/2005/8/layout/pList2"/>
    <dgm:cxn modelId="{085CC916-7F14-45CD-9DFF-C21AA3883D8E}" type="presParOf" srcId="{DD37E73E-A98A-4766-AFBA-8F5E12F2FDFE}" destId="{371B8131-63E2-44F5-8729-3317B0DC7C78}" srcOrd="2" destOrd="0" presId="urn:microsoft.com/office/officeart/2005/8/layout/pList2"/>
    <dgm:cxn modelId="{D2A41293-17A6-4C64-A280-B97EB3978BB4}" type="presParOf" srcId="{8C0B0B80-1D7B-4845-BA94-D6A74A15DA67}" destId="{20C0371C-3F83-488A-AD76-AC4264D93498}" srcOrd="5" destOrd="0" presId="urn:microsoft.com/office/officeart/2005/8/layout/pList2"/>
    <dgm:cxn modelId="{219E93EB-B45E-4E25-BD1E-493F176E03C3}" type="presParOf" srcId="{8C0B0B80-1D7B-4845-BA94-D6A74A15DA67}" destId="{0DB46014-8304-4D6B-B009-592706A2B411}" srcOrd="6" destOrd="0" presId="urn:microsoft.com/office/officeart/2005/8/layout/pList2"/>
    <dgm:cxn modelId="{C4BB4ABB-825D-46E6-B51B-FDE199E43ACC}" type="presParOf" srcId="{0DB46014-8304-4D6B-B009-592706A2B411}" destId="{29A20794-19BF-45E7-9B3C-3BCEE22B4433}" srcOrd="0" destOrd="0" presId="urn:microsoft.com/office/officeart/2005/8/layout/pList2"/>
    <dgm:cxn modelId="{E21C1AB7-75D4-464F-BB10-19D6AB07A228}" type="presParOf" srcId="{0DB46014-8304-4D6B-B009-592706A2B411}" destId="{E22F80CA-102A-4020-8DBA-C3881ED254DB}" srcOrd="1" destOrd="0" presId="urn:microsoft.com/office/officeart/2005/8/layout/pList2"/>
    <dgm:cxn modelId="{C058C209-1F5B-4E6A-80FD-76AAE8252F2F}" type="presParOf" srcId="{0DB46014-8304-4D6B-B009-592706A2B411}" destId="{99141BD2-D1B3-4970-8012-E79BD0E332AA}" srcOrd="2" destOrd="0" presId="urn:microsoft.com/office/officeart/2005/8/layout/pList2"/>
    <dgm:cxn modelId="{8E0F91C3-65AD-4545-8088-2856E8950481}" type="presParOf" srcId="{8C0B0B80-1D7B-4845-BA94-D6A74A15DA67}" destId="{4E5A697D-F8AC-44F7-A02F-5B1AD2704DA2}" srcOrd="7" destOrd="0" presId="urn:microsoft.com/office/officeart/2005/8/layout/pList2"/>
    <dgm:cxn modelId="{EF10DA5F-F71B-4308-813E-BD28A390A86B}" type="presParOf" srcId="{8C0B0B80-1D7B-4845-BA94-D6A74A15DA67}" destId="{A613B4FA-335E-45C9-A98B-9DEE9FEB408D}" srcOrd="8" destOrd="0" presId="urn:microsoft.com/office/officeart/2005/8/layout/pList2"/>
    <dgm:cxn modelId="{125E5D84-FE8C-4CFC-80CE-1AF54E2F3361}" type="presParOf" srcId="{A613B4FA-335E-45C9-A98B-9DEE9FEB408D}" destId="{2EC89ED0-68B2-4BF0-816E-0E68FFB5199A}" srcOrd="0" destOrd="0" presId="urn:microsoft.com/office/officeart/2005/8/layout/pList2"/>
    <dgm:cxn modelId="{0C4DC4EC-EDD4-4726-BFEE-75A9F3A3551D}" type="presParOf" srcId="{A613B4FA-335E-45C9-A98B-9DEE9FEB408D}" destId="{C97676A7-D829-4872-B7BB-A963BA0FEF37}" srcOrd="1" destOrd="0" presId="urn:microsoft.com/office/officeart/2005/8/layout/pList2"/>
    <dgm:cxn modelId="{7C4A1138-7691-48F8-A428-98681C76F2DC}" type="presParOf" srcId="{A613B4FA-335E-45C9-A98B-9DEE9FEB408D}" destId="{842590D6-0B1B-426F-A81B-91EC60EFB232}"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B61A1E-9AC7-41C5-82E7-F5978FF285D3}" type="doc">
      <dgm:prSet loTypeId="urn:microsoft.com/office/officeart/2005/8/layout/pyramid4" loCatId="pyramid" qsTypeId="urn:microsoft.com/office/officeart/2005/8/quickstyle/simple3" qsCatId="simple" csTypeId="urn:microsoft.com/office/officeart/2005/8/colors/accent2_3" csCatId="accent2" phldr="1"/>
      <dgm:spPr/>
      <dgm:t>
        <a:bodyPr/>
        <a:lstStyle/>
        <a:p>
          <a:endParaRPr lang="en-IN"/>
        </a:p>
      </dgm:t>
    </dgm:pt>
    <dgm:pt modelId="{7F1D1A00-7012-4C41-BB07-C640D1F41653}">
      <dgm:prSet phldrT="[Text]" custT="1"/>
      <dgm:spPr/>
      <dgm:t>
        <a:bodyPr/>
        <a:lstStyle/>
        <a:p>
          <a:r>
            <a:rPr lang="en-US" sz="1200" b="1" u="sng" dirty="0"/>
            <a:t>Operational </a:t>
          </a:r>
          <a:r>
            <a:rPr lang="en-US" sz="1200" dirty="0"/>
            <a:t>: Achieve and maintain the compliance and enhance the Quality</a:t>
          </a:r>
          <a:endParaRPr lang="en-IN" sz="1200" dirty="0"/>
        </a:p>
      </dgm:t>
    </dgm:pt>
    <dgm:pt modelId="{384EB26F-A403-4721-B041-6D931F54BD84}" type="parTrans" cxnId="{17359ACC-65C8-474F-8AE4-431939E9B39C}">
      <dgm:prSet/>
      <dgm:spPr/>
      <dgm:t>
        <a:bodyPr/>
        <a:lstStyle/>
        <a:p>
          <a:endParaRPr lang="en-IN" sz="1200"/>
        </a:p>
      </dgm:t>
    </dgm:pt>
    <dgm:pt modelId="{DEE382D1-61CC-4D93-879C-1F0B6E8F5FA6}" type="sibTrans" cxnId="{17359ACC-65C8-474F-8AE4-431939E9B39C}">
      <dgm:prSet/>
      <dgm:spPr/>
      <dgm:t>
        <a:bodyPr/>
        <a:lstStyle/>
        <a:p>
          <a:endParaRPr lang="en-IN" sz="1200"/>
        </a:p>
      </dgm:t>
    </dgm:pt>
    <dgm:pt modelId="{9D85F411-5FC1-4635-B4AD-F3362302B75F}">
      <dgm:prSet phldrT="[Text]" custT="1"/>
      <dgm:spPr/>
      <dgm:t>
        <a:bodyPr/>
        <a:lstStyle/>
        <a:p>
          <a:r>
            <a:rPr lang="en-US" sz="1200" b="1" u="sng" dirty="0"/>
            <a:t>Strategic</a:t>
          </a:r>
          <a:r>
            <a:rPr lang="en-US" sz="1200" dirty="0"/>
            <a:t> : Improve recruitment productivity and retention success rate</a:t>
          </a:r>
          <a:endParaRPr lang="en-IN" sz="1200" dirty="0"/>
        </a:p>
      </dgm:t>
    </dgm:pt>
    <dgm:pt modelId="{91D6CB55-F9CB-4201-96B7-A645670B6644}" type="parTrans" cxnId="{6C1F1776-0C3E-4A03-835F-B68B961FC306}">
      <dgm:prSet/>
      <dgm:spPr/>
      <dgm:t>
        <a:bodyPr/>
        <a:lstStyle/>
        <a:p>
          <a:endParaRPr lang="en-IN" sz="1200"/>
        </a:p>
      </dgm:t>
    </dgm:pt>
    <dgm:pt modelId="{D5D25F76-6D74-4DFD-8D66-C75CA91485C7}" type="sibTrans" cxnId="{6C1F1776-0C3E-4A03-835F-B68B961FC306}">
      <dgm:prSet/>
      <dgm:spPr/>
      <dgm:t>
        <a:bodyPr/>
        <a:lstStyle/>
        <a:p>
          <a:endParaRPr lang="en-IN" sz="1200"/>
        </a:p>
      </dgm:t>
    </dgm:pt>
    <dgm:pt modelId="{DADC3658-9FA8-44C5-8C19-742E73331764}">
      <dgm:prSet phldrT="[Text]" custT="1"/>
      <dgm:spPr/>
      <dgm:t>
        <a:bodyPr/>
        <a:lstStyle/>
        <a:p>
          <a:r>
            <a:rPr lang="en-US" sz="1200" b="1" u="sng" dirty="0"/>
            <a:t>Technical</a:t>
          </a:r>
          <a:r>
            <a:rPr lang="en-US" sz="1200" dirty="0"/>
            <a:t> : Data Driven Decisions, leveraging NLP </a:t>
          </a:r>
          <a:endParaRPr lang="en-IN" sz="1200" dirty="0"/>
        </a:p>
      </dgm:t>
    </dgm:pt>
    <dgm:pt modelId="{C2EE6918-2256-4D84-8BFC-BF88EDE00180}" type="parTrans" cxnId="{B3A0DC15-605F-43DB-BFC2-1883C5E581B7}">
      <dgm:prSet/>
      <dgm:spPr/>
      <dgm:t>
        <a:bodyPr/>
        <a:lstStyle/>
        <a:p>
          <a:endParaRPr lang="en-IN" sz="1200"/>
        </a:p>
      </dgm:t>
    </dgm:pt>
    <dgm:pt modelId="{E1805890-7D77-4F57-B6BA-F6B7A75FCAC4}" type="sibTrans" cxnId="{B3A0DC15-605F-43DB-BFC2-1883C5E581B7}">
      <dgm:prSet/>
      <dgm:spPr/>
      <dgm:t>
        <a:bodyPr/>
        <a:lstStyle/>
        <a:p>
          <a:endParaRPr lang="en-IN" sz="1200"/>
        </a:p>
      </dgm:t>
    </dgm:pt>
    <dgm:pt modelId="{C50D336D-2F58-400F-9CA1-F92D6C32DBF3}">
      <dgm:prSet phldrT="[Text]" custT="1"/>
      <dgm:spPr/>
      <dgm:t>
        <a:bodyPr/>
        <a:lstStyle/>
        <a:p>
          <a:r>
            <a:rPr lang="en-US" sz="1200" b="1" u="sng" dirty="0"/>
            <a:t>Financial </a:t>
          </a:r>
          <a:r>
            <a:rPr lang="en-US" sz="1200" dirty="0"/>
            <a:t>: Minimize the recruitment cost</a:t>
          </a:r>
          <a:endParaRPr lang="en-IN" sz="1200" dirty="0"/>
        </a:p>
      </dgm:t>
    </dgm:pt>
    <dgm:pt modelId="{CB8BC114-C009-43B3-91E0-2B83B1B3EB22}" type="sibTrans" cxnId="{7E7959AD-627E-4C83-B9A1-16A9E05931AF}">
      <dgm:prSet/>
      <dgm:spPr/>
      <dgm:t>
        <a:bodyPr/>
        <a:lstStyle/>
        <a:p>
          <a:endParaRPr lang="en-IN" sz="1200"/>
        </a:p>
      </dgm:t>
    </dgm:pt>
    <dgm:pt modelId="{E3D1618B-52CC-44A7-AD28-D8294F86DFE5}" type="parTrans" cxnId="{7E7959AD-627E-4C83-B9A1-16A9E05931AF}">
      <dgm:prSet/>
      <dgm:spPr/>
      <dgm:t>
        <a:bodyPr/>
        <a:lstStyle/>
        <a:p>
          <a:endParaRPr lang="en-IN" sz="1200"/>
        </a:p>
      </dgm:t>
    </dgm:pt>
    <dgm:pt modelId="{43105B18-22A6-4DC5-AA4E-2BF6705ADC0D}" type="pres">
      <dgm:prSet presAssocID="{DDB61A1E-9AC7-41C5-82E7-F5978FF285D3}" presName="compositeShape" presStyleCnt="0">
        <dgm:presLayoutVars>
          <dgm:chMax val="9"/>
          <dgm:dir/>
          <dgm:resizeHandles val="exact"/>
        </dgm:presLayoutVars>
      </dgm:prSet>
      <dgm:spPr/>
    </dgm:pt>
    <dgm:pt modelId="{56349D6C-373C-4B46-871D-52D79D3C7642}" type="pres">
      <dgm:prSet presAssocID="{DDB61A1E-9AC7-41C5-82E7-F5978FF285D3}" presName="triangle1" presStyleLbl="node1" presStyleIdx="0" presStyleCnt="4">
        <dgm:presLayoutVars>
          <dgm:bulletEnabled val="1"/>
        </dgm:presLayoutVars>
      </dgm:prSet>
      <dgm:spPr/>
    </dgm:pt>
    <dgm:pt modelId="{EF5224B7-A855-4165-B422-022BFAEB22B8}" type="pres">
      <dgm:prSet presAssocID="{DDB61A1E-9AC7-41C5-82E7-F5978FF285D3}" presName="triangle2" presStyleLbl="node1" presStyleIdx="1" presStyleCnt="4">
        <dgm:presLayoutVars>
          <dgm:bulletEnabled val="1"/>
        </dgm:presLayoutVars>
      </dgm:prSet>
      <dgm:spPr/>
    </dgm:pt>
    <dgm:pt modelId="{76C99A6C-8A8D-4B65-8502-83726DE1CEDD}" type="pres">
      <dgm:prSet presAssocID="{DDB61A1E-9AC7-41C5-82E7-F5978FF285D3}" presName="triangle3" presStyleLbl="node1" presStyleIdx="2" presStyleCnt="4">
        <dgm:presLayoutVars>
          <dgm:bulletEnabled val="1"/>
        </dgm:presLayoutVars>
      </dgm:prSet>
      <dgm:spPr/>
    </dgm:pt>
    <dgm:pt modelId="{7D3C9834-6AB7-482C-8325-CAA474074830}" type="pres">
      <dgm:prSet presAssocID="{DDB61A1E-9AC7-41C5-82E7-F5978FF285D3}" presName="triangle4" presStyleLbl="node1" presStyleIdx="3" presStyleCnt="4">
        <dgm:presLayoutVars>
          <dgm:bulletEnabled val="1"/>
        </dgm:presLayoutVars>
      </dgm:prSet>
      <dgm:spPr/>
    </dgm:pt>
  </dgm:ptLst>
  <dgm:cxnLst>
    <dgm:cxn modelId="{B3A0DC15-605F-43DB-BFC2-1883C5E581B7}" srcId="{DDB61A1E-9AC7-41C5-82E7-F5978FF285D3}" destId="{DADC3658-9FA8-44C5-8C19-742E73331764}" srcOrd="3" destOrd="0" parTransId="{C2EE6918-2256-4D84-8BFC-BF88EDE00180}" sibTransId="{E1805890-7D77-4F57-B6BA-F6B7A75FCAC4}"/>
    <dgm:cxn modelId="{6BB10A5A-636D-4AF4-B791-C8D920C71291}" type="presOf" srcId="{DADC3658-9FA8-44C5-8C19-742E73331764}" destId="{7D3C9834-6AB7-482C-8325-CAA474074830}" srcOrd="0" destOrd="0" presId="urn:microsoft.com/office/officeart/2005/8/layout/pyramid4"/>
    <dgm:cxn modelId="{86048060-3AFC-4ACC-8C6D-02171A5D5785}" type="presOf" srcId="{C50D336D-2F58-400F-9CA1-F92D6C32DBF3}" destId="{56349D6C-373C-4B46-871D-52D79D3C7642}" srcOrd="0" destOrd="0" presId="urn:microsoft.com/office/officeart/2005/8/layout/pyramid4"/>
    <dgm:cxn modelId="{6C1F1776-0C3E-4A03-835F-B68B961FC306}" srcId="{DDB61A1E-9AC7-41C5-82E7-F5978FF285D3}" destId="{9D85F411-5FC1-4635-B4AD-F3362302B75F}" srcOrd="2" destOrd="0" parTransId="{91D6CB55-F9CB-4201-96B7-A645670B6644}" sibTransId="{D5D25F76-6D74-4DFD-8D66-C75CA91485C7}"/>
    <dgm:cxn modelId="{21FD369D-5085-4F04-98B2-2975AFB20A7B}" type="presOf" srcId="{7F1D1A00-7012-4C41-BB07-C640D1F41653}" destId="{EF5224B7-A855-4165-B422-022BFAEB22B8}" srcOrd="0" destOrd="0" presId="urn:microsoft.com/office/officeart/2005/8/layout/pyramid4"/>
    <dgm:cxn modelId="{950D75A5-4BD4-40AB-BC53-EA666E4C66BB}" type="presOf" srcId="{DDB61A1E-9AC7-41C5-82E7-F5978FF285D3}" destId="{43105B18-22A6-4DC5-AA4E-2BF6705ADC0D}" srcOrd="0" destOrd="0" presId="urn:microsoft.com/office/officeart/2005/8/layout/pyramid4"/>
    <dgm:cxn modelId="{7E7959AD-627E-4C83-B9A1-16A9E05931AF}" srcId="{DDB61A1E-9AC7-41C5-82E7-F5978FF285D3}" destId="{C50D336D-2F58-400F-9CA1-F92D6C32DBF3}" srcOrd="0" destOrd="0" parTransId="{E3D1618B-52CC-44A7-AD28-D8294F86DFE5}" sibTransId="{CB8BC114-C009-43B3-91E0-2B83B1B3EB22}"/>
    <dgm:cxn modelId="{17359ACC-65C8-474F-8AE4-431939E9B39C}" srcId="{DDB61A1E-9AC7-41C5-82E7-F5978FF285D3}" destId="{7F1D1A00-7012-4C41-BB07-C640D1F41653}" srcOrd="1" destOrd="0" parTransId="{384EB26F-A403-4721-B041-6D931F54BD84}" sibTransId="{DEE382D1-61CC-4D93-879C-1F0B6E8F5FA6}"/>
    <dgm:cxn modelId="{EFF975DD-F3C2-4AAB-A113-446D7EBDF6AA}" type="presOf" srcId="{9D85F411-5FC1-4635-B4AD-F3362302B75F}" destId="{76C99A6C-8A8D-4B65-8502-83726DE1CEDD}" srcOrd="0" destOrd="0" presId="urn:microsoft.com/office/officeart/2005/8/layout/pyramid4"/>
    <dgm:cxn modelId="{B574EDD4-1E7E-4B7E-9815-374923155746}" type="presParOf" srcId="{43105B18-22A6-4DC5-AA4E-2BF6705ADC0D}" destId="{56349D6C-373C-4B46-871D-52D79D3C7642}" srcOrd="0" destOrd="0" presId="urn:microsoft.com/office/officeart/2005/8/layout/pyramid4"/>
    <dgm:cxn modelId="{24D07747-39BB-455C-8928-65E01968B03E}" type="presParOf" srcId="{43105B18-22A6-4DC5-AA4E-2BF6705ADC0D}" destId="{EF5224B7-A855-4165-B422-022BFAEB22B8}" srcOrd="1" destOrd="0" presId="urn:microsoft.com/office/officeart/2005/8/layout/pyramid4"/>
    <dgm:cxn modelId="{8A9ED1B7-86DE-41E2-8CDA-C9E6D18771E1}" type="presParOf" srcId="{43105B18-22A6-4DC5-AA4E-2BF6705ADC0D}" destId="{76C99A6C-8A8D-4B65-8502-83726DE1CEDD}" srcOrd="2" destOrd="0" presId="urn:microsoft.com/office/officeart/2005/8/layout/pyramid4"/>
    <dgm:cxn modelId="{9DF973A6-71FC-4F22-85BB-298BFD5BFEFA}" type="presParOf" srcId="{43105B18-22A6-4DC5-AA4E-2BF6705ADC0D}" destId="{7D3C9834-6AB7-482C-8325-CAA474074830}" srcOrd="3"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30CBAA-D52D-4EE4-B061-A5FBF3A5AE01}" type="doc">
      <dgm:prSet loTypeId="urn:microsoft.com/office/officeart/2011/layout/TabList" loCatId="list" qsTypeId="urn:microsoft.com/office/officeart/2005/8/quickstyle/simple3" qsCatId="simple" csTypeId="urn:microsoft.com/office/officeart/2005/8/colors/accent5_4" csCatId="accent5" phldr="1"/>
      <dgm:spPr/>
      <dgm:t>
        <a:bodyPr/>
        <a:lstStyle/>
        <a:p>
          <a:endParaRPr lang="en-IN"/>
        </a:p>
      </dgm:t>
    </dgm:pt>
    <dgm:pt modelId="{D1C20772-C9DF-499B-B631-4B484780C311}">
      <dgm:prSet phldrT="[Text]" custT="1"/>
      <dgm:spPr/>
      <dgm:t>
        <a:bodyPr/>
        <a:lstStyle/>
        <a:p>
          <a:r>
            <a:rPr lang="en-US" sz="1200" b="1" dirty="0"/>
            <a:t>Business Success Criteria</a:t>
          </a:r>
          <a:endParaRPr lang="en-IN" sz="1200" b="1" dirty="0"/>
        </a:p>
      </dgm:t>
    </dgm:pt>
    <dgm:pt modelId="{1136B2BD-33E6-4E23-8B35-C2E042C068EB}" type="parTrans" cxnId="{10E76D0B-54C0-4E4A-B4C5-A8F55C826354}">
      <dgm:prSet/>
      <dgm:spPr/>
      <dgm:t>
        <a:bodyPr/>
        <a:lstStyle/>
        <a:p>
          <a:endParaRPr lang="en-IN" sz="1200"/>
        </a:p>
      </dgm:t>
    </dgm:pt>
    <dgm:pt modelId="{C04D0A0F-17BF-4B02-9092-E20BC523E3E8}" type="sibTrans" cxnId="{10E76D0B-54C0-4E4A-B4C5-A8F55C826354}">
      <dgm:prSet/>
      <dgm:spPr/>
      <dgm:t>
        <a:bodyPr/>
        <a:lstStyle/>
        <a:p>
          <a:endParaRPr lang="en-IN" sz="1200"/>
        </a:p>
      </dgm:t>
    </dgm:pt>
    <dgm:pt modelId="{2484FC74-4DE7-4048-9182-7C7FE607EF89}">
      <dgm:prSet phldrT="[Text]" custT="1"/>
      <dgm:spPr/>
      <dgm:t>
        <a:bodyPr/>
        <a:lstStyle/>
        <a:p>
          <a:r>
            <a:rPr lang="en-US" sz="1200" dirty="0"/>
            <a:t>Automated Resume filtering System in place</a:t>
          </a:r>
          <a:endParaRPr lang="en-IN" sz="1200" dirty="0"/>
        </a:p>
      </dgm:t>
    </dgm:pt>
    <dgm:pt modelId="{CD3EA4C5-4250-46BC-A3CB-EF3E24EDB945}" type="parTrans" cxnId="{45B1EE88-7B4B-4F7E-BDA5-FEA7BF29E6F5}">
      <dgm:prSet/>
      <dgm:spPr/>
      <dgm:t>
        <a:bodyPr/>
        <a:lstStyle/>
        <a:p>
          <a:endParaRPr lang="en-IN" sz="1200"/>
        </a:p>
      </dgm:t>
    </dgm:pt>
    <dgm:pt modelId="{2C1DA886-A044-4106-AAD8-8B2D99A65E90}" type="sibTrans" cxnId="{45B1EE88-7B4B-4F7E-BDA5-FEA7BF29E6F5}">
      <dgm:prSet/>
      <dgm:spPr/>
      <dgm:t>
        <a:bodyPr/>
        <a:lstStyle/>
        <a:p>
          <a:endParaRPr lang="en-IN" sz="1200"/>
        </a:p>
      </dgm:t>
    </dgm:pt>
    <dgm:pt modelId="{A1873DE5-3BEC-471B-B305-8F02C6C404AF}">
      <dgm:prSet phldrT="[Text]" custT="1"/>
      <dgm:spPr/>
      <dgm:t>
        <a:bodyPr/>
        <a:lstStyle/>
        <a:p>
          <a:r>
            <a:rPr lang="en-US" sz="1200" dirty="0"/>
            <a:t>Access to larger candidate pool and higher quality hires</a:t>
          </a:r>
          <a:endParaRPr lang="en-IN" sz="1200" dirty="0"/>
        </a:p>
      </dgm:t>
    </dgm:pt>
    <dgm:pt modelId="{ED18A3D8-1AE9-4CA2-AF3E-5C6DDA5AF7F9}" type="parTrans" cxnId="{78984798-1F2B-4F1E-8AD6-26F149C59DB9}">
      <dgm:prSet/>
      <dgm:spPr/>
      <dgm:t>
        <a:bodyPr/>
        <a:lstStyle/>
        <a:p>
          <a:endParaRPr lang="en-IN" sz="1200"/>
        </a:p>
      </dgm:t>
    </dgm:pt>
    <dgm:pt modelId="{F21E69E9-FA8B-4C59-A41F-FBFBDAE50F78}" type="sibTrans" cxnId="{78984798-1F2B-4F1E-8AD6-26F149C59DB9}">
      <dgm:prSet/>
      <dgm:spPr/>
      <dgm:t>
        <a:bodyPr/>
        <a:lstStyle/>
        <a:p>
          <a:endParaRPr lang="en-IN" sz="1200"/>
        </a:p>
      </dgm:t>
    </dgm:pt>
    <dgm:pt modelId="{4DF7EAB2-B184-4146-8971-DED06FFB460D}">
      <dgm:prSet phldrT="[Text]" custT="1"/>
      <dgm:spPr/>
      <dgm:t>
        <a:bodyPr/>
        <a:lstStyle/>
        <a:p>
          <a:r>
            <a:rPr lang="en-US" sz="1200" b="1" dirty="0"/>
            <a:t>Technical Success Criteria</a:t>
          </a:r>
          <a:endParaRPr lang="en-IN" sz="1200" b="1" dirty="0"/>
        </a:p>
      </dgm:t>
    </dgm:pt>
    <dgm:pt modelId="{3DFFD5ED-1874-43EC-801A-5BEBE680AAD9}" type="parTrans" cxnId="{BE092E62-0EA4-4F08-90D9-9F87103A52F4}">
      <dgm:prSet/>
      <dgm:spPr/>
      <dgm:t>
        <a:bodyPr/>
        <a:lstStyle/>
        <a:p>
          <a:endParaRPr lang="en-IN" sz="1200"/>
        </a:p>
      </dgm:t>
    </dgm:pt>
    <dgm:pt modelId="{522F56FD-1ED4-44C3-9C05-651AE48AC8BA}" type="sibTrans" cxnId="{BE092E62-0EA4-4F08-90D9-9F87103A52F4}">
      <dgm:prSet/>
      <dgm:spPr/>
      <dgm:t>
        <a:bodyPr/>
        <a:lstStyle/>
        <a:p>
          <a:endParaRPr lang="en-IN" sz="1200"/>
        </a:p>
      </dgm:t>
    </dgm:pt>
    <dgm:pt modelId="{EF01135C-E6D3-49FE-ABE8-9F2BD92E8905}">
      <dgm:prSet phldrT="[Text]" custT="1"/>
      <dgm:spPr/>
      <dgm:t>
        <a:bodyPr/>
        <a:lstStyle/>
        <a:p>
          <a:r>
            <a:rPr lang="en-US" sz="1200" dirty="0"/>
            <a:t>Resume being shortlisted should match profile by 60%</a:t>
          </a:r>
          <a:endParaRPr lang="en-IN" sz="1200" dirty="0"/>
        </a:p>
      </dgm:t>
    </dgm:pt>
    <dgm:pt modelId="{9ECEEF39-78DD-45FE-B884-B7AADF60C964}" type="parTrans" cxnId="{A2EF09B5-3A00-4158-A785-C49FE741504C}">
      <dgm:prSet/>
      <dgm:spPr/>
      <dgm:t>
        <a:bodyPr/>
        <a:lstStyle/>
        <a:p>
          <a:endParaRPr lang="en-IN" sz="1200"/>
        </a:p>
      </dgm:t>
    </dgm:pt>
    <dgm:pt modelId="{D732F605-CD15-4512-A715-39DC1B0A4EEE}" type="sibTrans" cxnId="{A2EF09B5-3A00-4158-A785-C49FE741504C}">
      <dgm:prSet/>
      <dgm:spPr/>
      <dgm:t>
        <a:bodyPr/>
        <a:lstStyle/>
        <a:p>
          <a:endParaRPr lang="en-IN" sz="1200"/>
        </a:p>
      </dgm:t>
    </dgm:pt>
    <dgm:pt modelId="{3E5D99D9-E28E-40A9-A1BD-C9177E219EF7}">
      <dgm:prSet phldrT="[Text]" custT="1"/>
      <dgm:spPr/>
      <dgm:t>
        <a:bodyPr/>
        <a:lstStyle/>
        <a:p>
          <a:r>
            <a:rPr lang="en-US" sz="1200" dirty="0"/>
            <a:t>Job post and Profile matching to be 90% accurate from resume corpus</a:t>
          </a:r>
          <a:endParaRPr lang="en-IN" sz="1200" dirty="0"/>
        </a:p>
      </dgm:t>
    </dgm:pt>
    <dgm:pt modelId="{A7182AF2-5718-4329-9F05-B522B74BF5DB}" type="parTrans" cxnId="{E6B5D17D-7A75-4771-8633-F345F53211ED}">
      <dgm:prSet/>
      <dgm:spPr/>
      <dgm:t>
        <a:bodyPr/>
        <a:lstStyle/>
        <a:p>
          <a:endParaRPr lang="en-IN" sz="1200"/>
        </a:p>
      </dgm:t>
    </dgm:pt>
    <dgm:pt modelId="{3B06D2A4-3AF1-47C3-A333-0E58BF361480}" type="sibTrans" cxnId="{E6B5D17D-7A75-4771-8633-F345F53211ED}">
      <dgm:prSet/>
      <dgm:spPr/>
      <dgm:t>
        <a:bodyPr/>
        <a:lstStyle/>
        <a:p>
          <a:endParaRPr lang="en-IN" sz="1200"/>
        </a:p>
      </dgm:t>
    </dgm:pt>
    <dgm:pt modelId="{DBE17EFD-18EB-4095-822F-DC987539B479}">
      <dgm:prSet phldrT="[Text]" custT="1"/>
      <dgm:spPr/>
      <dgm:t>
        <a:bodyPr/>
        <a:lstStyle/>
        <a:p>
          <a:r>
            <a:rPr lang="en-US" sz="1200" b="1" dirty="0"/>
            <a:t>Economic Success Criteria</a:t>
          </a:r>
          <a:endParaRPr lang="en-IN" sz="1200" b="1" dirty="0"/>
        </a:p>
      </dgm:t>
    </dgm:pt>
    <dgm:pt modelId="{B8A045AA-F48F-4EA0-99EB-5DFDEB2D966D}" type="parTrans" cxnId="{B49F2CD1-B7CB-4FCB-9C8B-AC5DC8B1B6E3}">
      <dgm:prSet/>
      <dgm:spPr/>
      <dgm:t>
        <a:bodyPr/>
        <a:lstStyle/>
        <a:p>
          <a:endParaRPr lang="en-IN" sz="1200"/>
        </a:p>
      </dgm:t>
    </dgm:pt>
    <dgm:pt modelId="{36F3CA99-25D0-4E44-A405-DF4F4839816A}" type="sibTrans" cxnId="{B49F2CD1-B7CB-4FCB-9C8B-AC5DC8B1B6E3}">
      <dgm:prSet/>
      <dgm:spPr/>
      <dgm:t>
        <a:bodyPr/>
        <a:lstStyle/>
        <a:p>
          <a:endParaRPr lang="en-IN" sz="1200"/>
        </a:p>
      </dgm:t>
    </dgm:pt>
    <dgm:pt modelId="{EB02F29D-A56B-4663-85AE-B3B9D6D4DA66}">
      <dgm:prSet phldrT="[Text]" custT="1"/>
      <dgm:spPr/>
      <dgm:t>
        <a:bodyPr/>
        <a:lstStyle/>
        <a:p>
          <a:r>
            <a:rPr lang="en-IN" sz="1200" dirty="0"/>
            <a:t>Pay parity can be captured while scraping and can be used to define PIR</a:t>
          </a:r>
        </a:p>
      </dgm:t>
    </dgm:pt>
    <dgm:pt modelId="{D4637C2E-BC1E-419F-80A7-26BCA85A5A79}" type="parTrans" cxnId="{CD9F06A3-E7DB-4781-A320-5E3A1A1D63AD}">
      <dgm:prSet/>
      <dgm:spPr/>
      <dgm:t>
        <a:bodyPr/>
        <a:lstStyle/>
        <a:p>
          <a:endParaRPr lang="en-IN" sz="1200"/>
        </a:p>
      </dgm:t>
    </dgm:pt>
    <dgm:pt modelId="{5C90A462-FB6C-446E-AD6D-4C32A5798B41}" type="sibTrans" cxnId="{CD9F06A3-E7DB-4781-A320-5E3A1A1D63AD}">
      <dgm:prSet/>
      <dgm:spPr/>
      <dgm:t>
        <a:bodyPr/>
        <a:lstStyle/>
        <a:p>
          <a:endParaRPr lang="en-IN" sz="1200"/>
        </a:p>
      </dgm:t>
    </dgm:pt>
    <dgm:pt modelId="{3D046DB1-D812-4436-A22E-EC11485B7DD6}">
      <dgm:prSet phldrT="[Text]" custT="1"/>
      <dgm:spPr/>
      <dgm:t>
        <a:bodyPr/>
        <a:lstStyle/>
        <a:p>
          <a:r>
            <a:rPr lang="en-US" sz="1200" dirty="0"/>
            <a:t>Reduce the recruitment costs by 50% by saving man hours of HR and interview panel</a:t>
          </a:r>
          <a:endParaRPr lang="en-IN" sz="1200" dirty="0"/>
        </a:p>
      </dgm:t>
    </dgm:pt>
    <dgm:pt modelId="{C566886B-8311-42A8-BB16-77BCE98AA8A2}" type="parTrans" cxnId="{0A456329-5510-470A-BAD0-A274524EB5AE}">
      <dgm:prSet/>
      <dgm:spPr/>
      <dgm:t>
        <a:bodyPr/>
        <a:lstStyle/>
        <a:p>
          <a:endParaRPr lang="en-IN" sz="1200"/>
        </a:p>
      </dgm:t>
    </dgm:pt>
    <dgm:pt modelId="{C7D2AF1E-2A01-484E-8B59-8FEB8BF3E4AA}" type="sibTrans" cxnId="{0A456329-5510-470A-BAD0-A274524EB5AE}">
      <dgm:prSet/>
      <dgm:spPr/>
      <dgm:t>
        <a:bodyPr/>
        <a:lstStyle/>
        <a:p>
          <a:endParaRPr lang="en-IN" sz="1200"/>
        </a:p>
      </dgm:t>
    </dgm:pt>
    <dgm:pt modelId="{776BC389-30A3-454F-90FD-0327ADE2E009}">
      <dgm:prSet phldrT="[Text]" custT="1"/>
      <dgm:spPr/>
      <dgm:t>
        <a:bodyPr/>
        <a:lstStyle/>
        <a:p>
          <a:r>
            <a:rPr lang="en-US" sz="1200" dirty="0"/>
            <a:t>Double the recruitment Success criteria, by shortlisting quality profiles</a:t>
          </a:r>
          <a:endParaRPr lang="en-IN" sz="1200" dirty="0"/>
        </a:p>
      </dgm:t>
    </dgm:pt>
    <dgm:pt modelId="{513DDF34-6330-48BA-8FB0-6F6645577CA2}" type="parTrans" cxnId="{52628884-0B7B-4841-A281-42E9A7B2940D}">
      <dgm:prSet/>
      <dgm:spPr/>
      <dgm:t>
        <a:bodyPr/>
        <a:lstStyle/>
        <a:p>
          <a:endParaRPr lang="en-IN" sz="1200"/>
        </a:p>
      </dgm:t>
    </dgm:pt>
    <dgm:pt modelId="{7AB67BD2-D1F3-435B-B144-D41138A83F90}" type="sibTrans" cxnId="{52628884-0B7B-4841-A281-42E9A7B2940D}">
      <dgm:prSet/>
      <dgm:spPr/>
      <dgm:t>
        <a:bodyPr/>
        <a:lstStyle/>
        <a:p>
          <a:endParaRPr lang="en-IN" sz="1200"/>
        </a:p>
      </dgm:t>
    </dgm:pt>
    <dgm:pt modelId="{E7F4A920-4DBC-4508-A9D7-B62C6D7B91EF}">
      <dgm:prSet phldrT="[Text]" custT="1"/>
      <dgm:spPr/>
      <dgm:t>
        <a:bodyPr/>
        <a:lstStyle/>
        <a:p>
          <a:endParaRPr lang="en-IN" sz="1200" dirty="0"/>
        </a:p>
      </dgm:t>
    </dgm:pt>
    <dgm:pt modelId="{60346C50-7FE2-49C6-B432-9FF9DE957C1D}" type="parTrans" cxnId="{7E69DA70-D947-4E7C-BF85-2DE83BFC451C}">
      <dgm:prSet/>
      <dgm:spPr/>
      <dgm:t>
        <a:bodyPr/>
        <a:lstStyle/>
        <a:p>
          <a:endParaRPr lang="en-IN" sz="1200"/>
        </a:p>
      </dgm:t>
    </dgm:pt>
    <dgm:pt modelId="{4E1596B6-DB87-4731-8953-15E3EC6816F1}" type="sibTrans" cxnId="{7E69DA70-D947-4E7C-BF85-2DE83BFC451C}">
      <dgm:prSet/>
      <dgm:spPr/>
      <dgm:t>
        <a:bodyPr/>
        <a:lstStyle/>
        <a:p>
          <a:endParaRPr lang="en-IN" sz="1200"/>
        </a:p>
      </dgm:t>
    </dgm:pt>
    <dgm:pt modelId="{EE5B5F10-DCC2-4772-B309-328410013879}">
      <dgm:prSet phldrT="[Text]" custT="1"/>
      <dgm:spPr/>
      <dgm:t>
        <a:bodyPr/>
        <a:lstStyle/>
        <a:p>
          <a:r>
            <a:rPr lang="en-US" sz="1200" dirty="0"/>
            <a:t>Opportunity to leverage the costs for Retention, by reusing the component for internal job postings </a:t>
          </a:r>
          <a:endParaRPr lang="en-IN" sz="1200" dirty="0"/>
        </a:p>
      </dgm:t>
    </dgm:pt>
    <dgm:pt modelId="{D9B931F4-F63F-40FB-AFA6-C8231576F8FF}" type="parTrans" cxnId="{119A123F-B8CB-41AD-AE6A-F595B2748FAB}">
      <dgm:prSet/>
      <dgm:spPr/>
      <dgm:t>
        <a:bodyPr/>
        <a:lstStyle/>
        <a:p>
          <a:endParaRPr lang="en-IN" sz="1200"/>
        </a:p>
      </dgm:t>
    </dgm:pt>
    <dgm:pt modelId="{565D288E-626E-44C0-9DE8-964DB4297995}" type="sibTrans" cxnId="{119A123F-B8CB-41AD-AE6A-F595B2748FAB}">
      <dgm:prSet/>
      <dgm:spPr/>
      <dgm:t>
        <a:bodyPr/>
        <a:lstStyle/>
        <a:p>
          <a:endParaRPr lang="en-IN" sz="1200"/>
        </a:p>
      </dgm:t>
    </dgm:pt>
    <dgm:pt modelId="{D33BAC96-F944-426E-8600-2E3698808F98}">
      <dgm:prSet phldrT="[Text]" custT="1"/>
      <dgm:spPr/>
      <dgm:t>
        <a:bodyPr/>
        <a:lstStyle/>
        <a:p>
          <a:r>
            <a:rPr lang="en-US" sz="1200" dirty="0"/>
            <a:t>Solution to be scalable to access any talent pool</a:t>
          </a:r>
          <a:endParaRPr lang="en-IN" sz="1200" dirty="0"/>
        </a:p>
      </dgm:t>
    </dgm:pt>
    <dgm:pt modelId="{9493BF3D-3693-4647-9BCC-7441D15E569F}" type="parTrans" cxnId="{95A1F58B-35C0-4839-BD21-42E2FE119D42}">
      <dgm:prSet/>
      <dgm:spPr/>
      <dgm:t>
        <a:bodyPr/>
        <a:lstStyle/>
        <a:p>
          <a:endParaRPr lang="en-IN" sz="1200"/>
        </a:p>
      </dgm:t>
    </dgm:pt>
    <dgm:pt modelId="{5C5EFD21-86FA-4EB7-A0F2-AF81BEDBD866}" type="sibTrans" cxnId="{95A1F58B-35C0-4839-BD21-42E2FE119D42}">
      <dgm:prSet/>
      <dgm:spPr/>
      <dgm:t>
        <a:bodyPr/>
        <a:lstStyle/>
        <a:p>
          <a:endParaRPr lang="en-IN" sz="1200"/>
        </a:p>
      </dgm:t>
    </dgm:pt>
    <dgm:pt modelId="{C89DE648-8FD0-4D40-986E-F73B7BF4AA52}">
      <dgm:prSet phldrT="[Text]" custT="1"/>
      <dgm:spPr/>
      <dgm:t>
        <a:bodyPr/>
        <a:lstStyle/>
        <a:p>
          <a:endParaRPr lang="en-IN" sz="1200" dirty="0"/>
        </a:p>
      </dgm:t>
    </dgm:pt>
    <dgm:pt modelId="{F81FB422-9F2F-46A9-9B66-A409CB7A2D26}" type="parTrans" cxnId="{0CB61A0C-C8EE-4BA7-A6DF-D077952234D8}">
      <dgm:prSet/>
      <dgm:spPr/>
      <dgm:t>
        <a:bodyPr/>
        <a:lstStyle/>
        <a:p>
          <a:endParaRPr lang="en-IN" sz="1200"/>
        </a:p>
      </dgm:t>
    </dgm:pt>
    <dgm:pt modelId="{E955A082-55F5-42F9-B431-724F4618554F}" type="sibTrans" cxnId="{0CB61A0C-C8EE-4BA7-A6DF-D077952234D8}">
      <dgm:prSet/>
      <dgm:spPr/>
      <dgm:t>
        <a:bodyPr/>
        <a:lstStyle/>
        <a:p>
          <a:endParaRPr lang="en-IN" sz="1200"/>
        </a:p>
      </dgm:t>
    </dgm:pt>
    <dgm:pt modelId="{ED57B352-DBCF-F34C-9A5B-D9494702AF6D}">
      <dgm:prSet phldrT="[Text]" custT="1"/>
      <dgm:spPr/>
      <dgm:t>
        <a:bodyPr/>
        <a:lstStyle/>
        <a:p>
          <a:r>
            <a:rPr lang="en-IN" sz="1200" dirty="0"/>
            <a:t>Tool can be internally extended as an IJP tool for job search for employees and reduce the hiring cost and increase retention</a:t>
          </a:r>
        </a:p>
      </dgm:t>
    </dgm:pt>
    <dgm:pt modelId="{FC4DFCCF-E546-534C-9535-CCA220ED9367}" type="parTrans" cxnId="{3D4F2949-FA28-9F40-B947-08C4C9A988F9}">
      <dgm:prSet/>
      <dgm:spPr/>
      <dgm:t>
        <a:bodyPr/>
        <a:lstStyle/>
        <a:p>
          <a:endParaRPr lang="en-GB" sz="1200"/>
        </a:p>
      </dgm:t>
    </dgm:pt>
    <dgm:pt modelId="{37713398-24D9-D348-8E45-4C2F86543133}" type="sibTrans" cxnId="{3D4F2949-FA28-9F40-B947-08C4C9A988F9}">
      <dgm:prSet/>
      <dgm:spPr/>
      <dgm:t>
        <a:bodyPr/>
        <a:lstStyle/>
        <a:p>
          <a:endParaRPr lang="en-GB" sz="1200"/>
        </a:p>
      </dgm:t>
    </dgm:pt>
    <dgm:pt modelId="{3F1BAE2E-12F3-5048-B570-672CAAE1A74F}">
      <dgm:prSet phldrT="[Text]" custT="1"/>
      <dgm:spPr/>
      <dgm:t>
        <a:bodyPr/>
        <a:lstStyle/>
        <a:p>
          <a:r>
            <a:rPr lang="en-IN" sz="1200" dirty="0"/>
            <a:t>Extending the resume type being pdf , doc or HTML</a:t>
          </a:r>
        </a:p>
      </dgm:t>
    </dgm:pt>
    <dgm:pt modelId="{74C5080E-1510-894E-9D2F-85646044EE9A}" type="parTrans" cxnId="{6E9FF352-B9A3-604F-A8D0-B8FF71C33368}">
      <dgm:prSet/>
      <dgm:spPr/>
      <dgm:t>
        <a:bodyPr/>
        <a:lstStyle/>
        <a:p>
          <a:endParaRPr lang="en-GB" sz="1200"/>
        </a:p>
      </dgm:t>
    </dgm:pt>
    <dgm:pt modelId="{D2874504-B6BB-304F-949B-78043792E2C1}" type="sibTrans" cxnId="{6E9FF352-B9A3-604F-A8D0-B8FF71C33368}">
      <dgm:prSet/>
      <dgm:spPr/>
      <dgm:t>
        <a:bodyPr/>
        <a:lstStyle/>
        <a:p>
          <a:endParaRPr lang="en-GB" sz="1200"/>
        </a:p>
      </dgm:t>
    </dgm:pt>
    <dgm:pt modelId="{AADDE70C-E712-4071-B43F-9D7085F6DA05}" type="pres">
      <dgm:prSet presAssocID="{0930CBAA-D52D-4EE4-B061-A5FBF3A5AE01}" presName="Name0" presStyleCnt="0">
        <dgm:presLayoutVars>
          <dgm:chMax/>
          <dgm:chPref val="3"/>
          <dgm:dir/>
          <dgm:animOne val="branch"/>
          <dgm:animLvl val="lvl"/>
        </dgm:presLayoutVars>
      </dgm:prSet>
      <dgm:spPr/>
    </dgm:pt>
    <dgm:pt modelId="{915BA147-84B7-45FF-9065-85AD1B060EA1}" type="pres">
      <dgm:prSet presAssocID="{D1C20772-C9DF-499B-B631-4B484780C311}" presName="composite" presStyleCnt="0"/>
      <dgm:spPr/>
    </dgm:pt>
    <dgm:pt modelId="{1A2F20A7-AFFB-4B4B-9817-BD9B948C8780}" type="pres">
      <dgm:prSet presAssocID="{D1C20772-C9DF-499B-B631-4B484780C311}" presName="FirstChild" presStyleLbl="revTx" presStyleIdx="0" presStyleCnt="6">
        <dgm:presLayoutVars>
          <dgm:chMax val="0"/>
          <dgm:chPref val="0"/>
          <dgm:bulletEnabled val="1"/>
        </dgm:presLayoutVars>
      </dgm:prSet>
      <dgm:spPr/>
    </dgm:pt>
    <dgm:pt modelId="{183A5516-DF52-47DA-A637-0F312FF5D6ED}" type="pres">
      <dgm:prSet presAssocID="{D1C20772-C9DF-499B-B631-4B484780C311}" presName="Parent" presStyleLbl="alignNode1" presStyleIdx="0" presStyleCnt="3">
        <dgm:presLayoutVars>
          <dgm:chMax val="3"/>
          <dgm:chPref val="3"/>
          <dgm:bulletEnabled val="1"/>
        </dgm:presLayoutVars>
      </dgm:prSet>
      <dgm:spPr/>
    </dgm:pt>
    <dgm:pt modelId="{86BCB7F6-056D-44FF-9297-09371D9397D6}" type="pres">
      <dgm:prSet presAssocID="{D1C20772-C9DF-499B-B631-4B484780C311}" presName="Accent" presStyleLbl="parChTrans1D1" presStyleIdx="0" presStyleCnt="3"/>
      <dgm:spPr/>
    </dgm:pt>
    <dgm:pt modelId="{E4A1904E-E624-417E-93D5-30319897C039}" type="pres">
      <dgm:prSet presAssocID="{D1C20772-C9DF-499B-B631-4B484780C311}" presName="Child" presStyleLbl="revTx" presStyleIdx="1" presStyleCnt="6" custScaleY="127710">
        <dgm:presLayoutVars>
          <dgm:chMax val="0"/>
          <dgm:chPref val="0"/>
          <dgm:bulletEnabled val="1"/>
        </dgm:presLayoutVars>
      </dgm:prSet>
      <dgm:spPr/>
    </dgm:pt>
    <dgm:pt modelId="{42DDEAA2-B548-498D-9310-B4D96717A04B}" type="pres">
      <dgm:prSet presAssocID="{C04D0A0F-17BF-4B02-9092-E20BC523E3E8}" presName="sibTrans" presStyleCnt="0"/>
      <dgm:spPr/>
    </dgm:pt>
    <dgm:pt modelId="{F07E77E5-00D8-4244-B66C-2DE96850F7D7}" type="pres">
      <dgm:prSet presAssocID="{4DF7EAB2-B184-4146-8971-DED06FFB460D}" presName="composite" presStyleCnt="0"/>
      <dgm:spPr/>
    </dgm:pt>
    <dgm:pt modelId="{70258E53-2482-4944-858A-9E102593AF87}" type="pres">
      <dgm:prSet presAssocID="{4DF7EAB2-B184-4146-8971-DED06FFB460D}" presName="FirstChild" presStyleLbl="revTx" presStyleIdx="2" presStyleCnt="6">
        <dgm:presLayoutVars>
          <dgm:chMax val="0"/>
          <dgm:chPref val="0"/>
          <dgm:bulletEnabled val="1"/>
        </dgm:presLayoutVars>
      </dgm:prSet>
      <dgm:spPr/>
    </dgm:pt>
    <dgm:pt modelId="{30C4D2A2-3D40-4045-B4C9-AC4DD39DCBB5}" type="pres">
      <dgm:prSet presAssocID="{4DF7EAB2-B184-4146-8971-DED06FFB460D}" presName="Parent" presStyleLbl="alignNode1" presStyleIdx="1" presStyleCnt="3">
        <dgm:presLayoutVars>
          <dgm:chMax val="3"/>
          <dgm:chPref val="3"/>
          <dgm:bulletEnabled val="1"/>
        </dgm:presLayoutVars>
      </dgm:prSet>
      <dgm:spPr/>
    </dgm:pt>
    <dgm:pt modelId="{4496C6EF-56C4-4354-9536-954E1194CE04}" type="pres">
      <dgm:prSet presAssocID="{4DF7EAB2-B184-4146-8971-DED06FFB460D}" presName="Accent" presStyleLbl="parChTrans1D1" presStyleIdx="1" presStyleCnt="3"/>
      <dgm:spPr/>
    </dgm:pt>
    <dgm:pt modelId="{D44FAFC3-3263-4934-BDE1-D4606CD38A81}" type="pres">
      <dgm:prSet presAssocID="{4DF7EAB2-B184-4146-8971-DED06FFB460D}" presName="Child" presStyleLbl="revTx" presStyleIdx="3" presStyleCnt="6">
        <dgm:presLayoutVars>
          <dgm:chMax val="0"/>
          <dgm:chPref val="0"/>
          <dgm:bulletEnabled val="1"/>
        </dgm:presLayoutVars>
      </dgm:prSet>
      <dgm:spPr/>
    </dgm:pt>
    <dgm:pt modelId="{DED7C459-E1B6-4FBB-9707-A34B3CCF3233}" type="pres">
      <dgm:prSet presAssocID="{522F56FD-1ED4-44C3-9C05-651AE48AC8BA}" presName="sibTrans" presStyleCnt="0"/>
      <dgm:spPr/>
    </dgm:pt>
    <dgm:pt modelId="{ADEB3C71-3E81-4841-8FBA-4E4682DA9A71}" type="pres">
      <dgm:prSet presAssocID="{DBE17EFD-18EB-4095-822F-DC987539B479}" presName="composite" presStyleCnt="0"/>
      <dgm:spPr/>
    </dgm:pt>
    <dgm:pt modelId="{090D729D-BDF8-462B-A068-A1D99C9BEBEC}" type="pres">
      <dgm:prSet presAssocID="{DBE17EFD-18EB-4095-822F-DC987539B479}" presName="FirstChild" presStyleLbl="revTx" presStyleIdx="4" presStyleCnt="6">
        <dgm:presLayoutVars>
          <dgm:chMax val="0"/>
          <dgm:chPref val="0"/>
          <dgm:bulletEnabled val="1"/>
        </dgm:presLayoutVars>
      </dgm:prSet>
      <dgm:spPr/>
    </dgm:pt>
    <dgm:pt modelId="{F4DAB389-B0AC-459D-BF9A-933055EBB944}" type="pres">
      <dgm:prSet presAssocID="{DBE17EFD-18EB-4095-822F-DC987539B479}" presName="Parent" presStyleLbl="alignNode1" presStyleIdx="2" presStyleCnt="3">
        <dgm:presLayoutVars>
          <dgm:chMax val="3"/>
          <dgm:chPref val="3"/>
          <dgm:bulletEnabled val="1"/>
        </dgm:presLayoutVars>
      </dgm:prSet>
      <dgm:spPr/>
    </dgm:pt>
    <dgm:pt modelId="{59A38D51-92CA-4EFD-8D46-626DB3CCD4EA}" type="pres">
      <dgm:prSet presAssocID="{DBE17EFD-18EB-4095-822F-DC987539B479}" presName="Accent" presStyleLbl="parChTrans1D1" presStyleIdx="2" presStyleCnt="3"/>
      <dgm:spPr/>
    </dgm:pt>
    <dgm:pt modelId="{CF8F9900-6845-4474-8FC2-0C7FD9BA407A}" type="pres">
      <dgm:prSet presAssocID="{DBE17EFD-18EB-4095-822F-DC987539B479}" presName="Child" presStyleLbl="revTx" presStyleIdx="5" presStyleCnt="6">
        <dgm:presLayoutVars>
          <dgm:chMax val="0"/>
          <dgm:chPref val="0"/>
          <dgm:bulletEnabled val="1"/>
        </dgm:presLayoutVars>
      </dgm:prSet>
      <dgm:spPr/>
    </dgm:pt>
  </dgm:ptLst>
  <dgm:cxnLst>
    <dgm:cxn modelId="{D482CF03-1DAE-4074-836E-4C4C163636E4}" type="presOf" srcId="{4DF7EAB2-B184-4146-8971-DED06FFB460D}" destId="{30C4D2A2-3D40-4045-B4C9-AC4DD39DCBB5}" srcOrd="0" destOrd="0" presId="urn:microsoft.com/office/officeart/2011/layout/TabList"/>
    <dgm:cxn modelId="{10E76D0B-54C0-4E4A-B4C5-A8F55C826354}" srcId="{0930CBAA-D52D-4EE4-B061-A5FBF3A5AE01}" destId="{D1C20772-C9DF-499B-B631-4B484780C311}" srcOrd="0" destOrd="0" parTransId="{1136B2BD-33E6-4E23-8B35-C2E042C068EB}" sibTransId="{C04D0A0F-17BF-4B02-9092-E20BC523E3E8}"/>
    <dgm:cxn modelId="{8BFC160C-5C03-4D52-B064-CA5F382615FC}" type="presOf" srcId="{EB02F29D-A56B-4663-85AE-B3B9D6D4DA66}" destId="{090D729D-BDF8-462B-A068-A1D99C9BEBEC}" srcOrd="0" destOrd="0" presId="urn:microsoft.com/office/officeart/2011/layout/TabList"/>
    <dgm:cxn modelId="{0CB61A0C-C8EE-4BA7-A6DF-D077952234D8}" srcId="{4DF7EAB2-B184-4146-8971-DED06FFB460D}" destId="{C89DE648-8FD0-4D40-986E-F73B7BF4AA52}" srcOrd="4" destOrd="0" parTransId="{F81FB422-9F2F-46A9-9B66-A409CB7A2D26}" sibTransId="{E955A082-55F5-42F9-B431-724F4618554F}"/>
    <dgm:cxn modelId="{0A456329-5510-470A-BAD0-A274524EB5AE}" srcId="{DBE17EFD-18EB-4095-822F-DC987539B479}" destId="{3D046DB1-D812-4436-A22E-EC11485B7DD6}" srcOrd="1" destOrd="0" parTransId="{C566886B-8311-42A8-BB16-77BCE98AA8A2}" sibTransId="{C7D2AF1E-2A01-484E-8B59-8FEB8BF3E4AA}"/>
    <dgm:cxn modelId="{3BCF8429-D3E1-CD4C-B0C0-32738D7278D0}" type="presOf" srcId="{ED57B352-DBCF-F34C-9A5B-D9494702AF6D}" destId="{E4A1904E-E624-417E-93D5-30319897C039}" srcOrd="0" destOrd="2" presId="urn:microsoft.com/office/officeart/2011/layout/TabList"/>
    <dgm:cxn modelId="{AFC6B538-21AC-435B-978E-EDEAE002E9BA}" type="presOf" srcId="{0930CBAA-D52D-4EE4-B061-A5FBF3A5AE01}" destId="{AADDE70C-E712-4071-B43F-9D7085F6DA05}" srcOrd="0" destOrd="0" presId="urn:microsoft.com/office/officeart/2011/layout/TabList"/>
    <dgm:cxn modelId="{119A123F-B8CB-41AD-AE6A-F595B2748FAB}" srcId="{DBE17EFD-18EB-4095-822F-DC987539B479}" destId="{EE5B5F10-DCC2-4772-B309-328410013879}" srcOrd="2" destOrd="0" parTransId="{D9B931F4-F63F-40FB-AFA6-C8231576F8FF}" sibTransId="{565D288E-626E-44C0-9DE8-964DB4297995}"/>
    <dgm:cxn modelId="{3D4F2949-FA28-9F40-B947-08C4C9A988F9}" srcId="{D1C20772-C9DF-499B-B631-4B484780C311}" destId="{ED57B352-DBCF-F34C-9A5B-D9494702AF6D}" srcOrd="3" destOrd="0" parTransId="{FC4DFCCF-E546-534C-9535-CCA220ED9367}" sibTransId="{37713398-24D9-D348-8E45-4C2F86543133}"/>
    <dgm:cxn modelId="{A2DF3F4E-2E80-4ECD-92E2-8D346117557C}" type="presOf" srcId="{C89DE648-8FD0-4D40-986E-F73B7BF4AA52}" destId="{D44FAFC3-3263-4934-BDE1-D4606CD38A81}" srcOrd="0" destOrd="3" presId="urn:microsoft.com/office/officeart/2011/layout/TabList"/>
    <dgm:cxn modelId="{6E9FF352-B9A3-604F-A8D0-B8FF71C33368}" srcId="{4DF7EAB2-B184-4146-8971-DED06FFB460D}" destId="{3F1BAE2E-12F3-5048-B570-672CAAE1A74F}" srcOrd="3" destOrd="0" parTransId="{74C5080E-1510-894E-9D2F-85646044EE9A}" sibTransId="{D2874504-B6BB-304F-949B-78043792E2C1}"/>
    <dgm:cxn modelId="{BE092E62-0EA4-4F08-90D9-9F87103A52F4}" srcId="{0930CBAA-D52D-4EE4-B061-A5FBF3A5AE01}" destId="{4DF7EAB2-B184-4146-8971-DED06FFB460D}" srcOrd="1" destOrd="0" parTransId="{3DFFD5ED-1874-43EC-801A-5BEBE680AAD9}" sibTransId="{522F56FD-1ED4-44C3-9C05-651AE48AC8BA}"/>
    <dgm:cxn modelId="{EF756F63-747E-44D0-8294-8E746DADB43E}" type="presOf" srcId="{3E5D99D9-E28E-40A9-A1BD-C9177E219EF7}" destId="{D44FAFC3-3263-4934-BDE1-D4606CD38A81}" srcOrd="0" destOrd="0" presId="urn:microsoft.com/office/officeart/2011/layout/TabList"/>
    <dgm:cxn modelId="{A935846F-4AD6-4F1C-A203-574F7712AC60}" type="presOf" srcId="{E7F4A920-4DBC-4508-A9D7-B62C6D7B91EF}" destId="{D44FAFC3-3263-4934-BDE1-D4606CD38A81}" srcOrd="0" destOrd="4" presId="urn:microsoft.com/office/officeart/2011/layout/TabList"/>
    <dgm:cxn modelId="{EE05A470-6FA3-4053-AB4C-BE0759F20955}" type="presOf" srcId="{EE5B5F10-DCC2-4772-B309-328410013879}" destId="{CF8F9900-6845-4474-8FC2-0C7FD9BA407A}" srcOrd="0" destOrd="1" presId="urn:microsoft.com/office/officeart/2011/layout/TabList"/>
    <dgm:cxn modelId="{7E69DA70-D947-4E7C-BF85-2DE83BFC451C}" srcId="{4DF7EAB2-B184-4146-8971-DED06FFB460D}" destId="{E7F4A920-4DBC-4508-A9D7-B62C6D7B91EF}" srcOrd="5" destOrd="0" parTransId="{60346C50-7FE2-49C6-B432-9FF9DE957C1D}" sibTransId="{4E1596B6-DB87-4731-8953-15E3EC6816F1}"/>
    <dgm:cxn modelId="{E6B5D17D-7A75-4771-8633-F345F53211ED}" srcId="{4DF7EAB2-B184-4146-8971-DED06FFB460D}" destId="{3E5D99D9-E28E-40A9-A1BD-C9177E219EF7}" srcOrd="1" destOrd="0" parTransId="{A7182AF2-5718-4329-9F05-B522B74BF5DB}" sibTransId="{3B06D2A4-3AF1-47C3-A333-0E58BF361480}"/>
    <dgm:cxn modelId="{FF2EB780-B8F6-4470-BA77-EC6825E87071}" type="presOf" srcId="{D1C20772-C9DF-499B-B631-4B484780C311}" destId="{183A5516-DF52-47DA-A637-0F312FF5D6ED}" srcOrd="0" destOrd="0" presId="urn:microsoft.com/office/officeart/2011/layout/TabList"/>
    <dgm:cxn modelId="{52628884-0B7B-4841-A281-42E9A7B2940D}" srcId="{D1C20772-C9DF-499B-B631-4B484780C311}" destId="{776BC389-30A3-454F-90FD-0327ADE2E009}" srcOrd="2" destOrd="0" parTransId="{513DDF34-6330-48BA-8FB0-6F6645577CA2}" sibTransId="{7AB67BD2-D1F3-435B-B144-D41138A83F90}"/>
    <dgm:cxn modelId="{45B1EE88-7B4B-4F7E-BDA5-FEA7BF29E6F5}" srcId="{D1C20772-C9DF-499B-B631-4B484780C311}" destId="{2484FC74-4DE7-4048-9182-7C7FE607EF89}" srcOrd="0" destOrd="0" parTransId="{CD3EA4C5-4250-46BC-A3CB-EF3E24EDB945}" sibTransId="{2C1DA886-A044-4106-AAD8-8B2D99A65E90}"/>
    <dgm:cxn modelId="{95A1F58B-35C0-4839-BD21-42E2FE119D42}" srcId="{4DF7EAB2-B184-4146-8971-DED06FFB460D}" destId="{D33BAC96-F944-426E-8600-2E3698808F98}" srcOrd="2" destOrd="0" parTransId="{9493BF3D-3693-4647-9BCC-7441D15E569F}" sibTransId="{5C5EFD21-86FA-4EB7-A0F2-AF81BEDBD866}"/>
    <dgm:cxn modelId="{98B0798C-E9B9-45B1-B1B6-A5AB7791FFED}" type="presOf" srcId="{EF01135C-E6D3-49FE-ABE8-9F2BD92E8905}" destId="{70258E53-2482-4944-858A-9E102593AF87}" srcOrd="0" destOrd="0" presId="urn:microsoft.com/office/officeart/2011/layout/TabList"/>
    <dgm:cxn modelId="{78984798-1F2B-4F1E-8AD6-26F149C59DB9}" srcId="{D1C20772-C9DF-499B-B631-4B484780C311}" destId="{A1873DE5-3BEC-471B-B305-8F02C6C404AF}" srcOrd="1" destOrd="0" parTransId="{ED18A3D8-1AE9-4CA2-AF3E-5C6DDA5AF7F9}" sibTransId="{F21E69E9-FA8B-4C59-A41F-FBFBDAE50F78}"/>
    <dgm:cxn modelId="{5D86819C-88D3-5C40-8670-504BF703A9BC}" type="presOf" srcId="{3F1BAE2E-12F3-5048-B570-672CAAE1A74F}" destId="{D44FAFC3-3263-4934-BDE1-D4606CD38A81}" srcOrd="0" destOrd="2" presId="urn:microsoft.com/office/officeart/2011/layout/TabList"/>
    <dgm:cxn modelId="{CD9F06A3-E7DB-4781-A320-5E3A1A1D63AD}" srcId="{DBE17EFD-18EB-4095-822F-DC987539B479}" destId="{EB02F29D-A56B-4663-85AE-B3B9D6D4DA66}" srcOrd="0" destOrd="0" parTransId="{D4637C2E-BC1E-419F-80A7-26BCA85A5A79}" sibTransId="{5C90A462-FB6C-446E-AD6D-4C32A5798B41}"/>
    <dgm:cxn modelId="{D158CEA4-B701-4011-B2C3-71B10596CDB6}" type="presOf" srcId="{2484FC74-4DE7-4048-9182-7C7FE607EF89}" destId="{1A2F20A7-AFFB-4B4B-9817-BD9B948C8780}" srcOrd="0" destOrd="0" presId="urn:microsoft.com/office/officeart/2011/layout/TabList"/>
    <dgm:cxn modelId="{A2EF09B5-3A00-4158-A785-C49FE741504C}" srcId="{4DF7EAB2-B184-4146-8971-DED06FFB460D}" destId="{EF01135C-E6D3-49FE-ABE8-9F2BD92E8905}" srcOrd="0" destOrd="0" parTransId="{9ECEEF39-78DD-45FE-B884-B7AADF60C964}" sibTransId="{D732F605-CD15-4512-A715-39DC1B0A4EEE}"/>
    <dgm:cxn modelId="{E66A1ECA-6564-4D54-9C33-94F17893674B}" type="presOf" srcId="{DBE17EFD-18EB-4095-822F-DC987539B479}" destId="{F4DAB389-B0AC-459D-BF9A-933055EBB944}" srcOrd="0" destOrd="0" presId="urn:microsoft.com/office/officeart/2011/layout/TabList"/>
    <dgm:cxn modelId="{3B7C3DD0-5B3A-4F19-A891-76ECBD5BD946}" type="presOf" srcId="{776BC389-30A3-454F-90FD-0327ADE2E009}" destId="{E4A1904E-E624-417E-93D5-30319897C039}" srcOrd="0" destOrd="1" presId="urn:microsoft.com/office/officeart/2011/layout/TabList"/>
    <dgm:cxn modelId="{FCF400D1-2D12-43AB-85BF-511D4D977CC7}" type="presOf" srcId="{D33BAC96-F944-426E-8600-2E3698808F98}" destId="{D44FAFC3-3263-4934-BDE1-D4606CD38A81}" srcOrd="0" destOrd="1" presId="urn:microsoft.com/office/officeart/2011/layout/TabList"/>
    <dgm:cxn modelId="{B49F2CD1-B7CB-4FCB-9C8B-AC5DC8B1B6E3}" srcId="{0930CBAA-D52D-4EE4-B061-A5FBF3A5AE01}" destId="{DBE17EFD-18EB-4095-822F-DC987539B479}" srcOrd="2" destOrd="0" parTransId="{B8A045AA-F48F-4EA0-99EB-5DFDEB2D966D}" sibTransId="{36F3CA99-25D0-4E44-A405-DF4F4839816A}"/>
    <dgm:cxn modelId="{F95AFDDD-01E5-4198-8878-2009C572BA05}" type="presOf" srcId="{A1873DE5-3BEC-471B-B305-8F02C6C404AF}" destId="{E4A1904E-E624-417E-93D5-30319897C039}" srcOrd="0" destOrd="0" presId="urn:microsoft.com/office/officeart/2011/layout/TabList"/>
    <dgm:cxn modelId="{08966EFE-7368-4225-9D9E-2B7D85BD1A19}" type="presOf" srcId="{3D046DB1-D812-4436-A22E-EC11485B7DD6}" destId="{CF8F9900-6845-4474-8FC2-0C7FD9BA407A}" srcOrd="0" destOrd="0" presId="urn:microsoft.com/office/officeart/2011/layout/TabList"/>
    <dgm:cxn modelId="{F30AF04B-511E-451C-B80A-98C79E355C30}" type="presParOf" srcId="{AADDE70C-E712-4071-B43F-9D7085F6DA05}" destId="{915BA147-84B7-45FF-9065-85AD1B060EA1}" srcOrd="0" destOrd="0" presId="urn:microsoft.com/office/officeart/2011/layout/TabList"/>
    <dgm:cxn modelId="{30628DF7-EE42-4B0E-81FD-8F523D05CCDE}" type="presParOf" srcId="{915BA147-84B7-45FF-9065-85AD1B060EA1}" destId="{1A2F20A7-AFFB-4B4B-9817-BD9B948C8780}" srcOrd="0" destOrd="0" presId="urn:microsoft.com/office/officeart/2011/layout/TabList"/>
    <dgm:cxn modelId="{577EB61A-B300-4069-BDD6-B06A3387A166}" type="presParOf" srcId="{915BA147-84B7-45FF-9065-85AD1B060EA1}" destId="{183A5516-DF52-47DA-A637-0F312FF5D6ED}" srcOrd="1" destOrd="0" presId="urn:microsoft.com/office/officeart/2011/layout/TabList"/>
    <dgm:cxn modelId="{43C39518-E7D5-45C0-B451-22E02C8AA18D}" type="presParOf" srcId="{915BA147-84B7-45FF-9065-85AD1B060EA1}" destId="{86BCB7F6-056D-44FF-9297-09371D9397D6}" srcOrd="2" destOrd="0" presId="urn:microsoft.com/office/officeart/2011/layout/TabList"/>
    <dgm:cxn modelId="{55BE062D-6C9C-4E77-95B3-42011715219C}" type="presParOf" srcId="{AADDE70C-E712-4071-B43F-9D7085F6DA05}" destId="{E4A1904E-E624-417E-93D5-30319897C039}" srcOrd="1" destOrd="0" presId="urn:microsoft.com/office/officeart/2011/layout/TabList"/>
    <dgm:cxn modelId="{B714CF88-873D-48DB-9D08-36D02D6B8664}" type="presParOf" srcId="{AADDE70C-E712-4071-B43F-9D7085F6DA05}" destId="{42DDEAA2-B548-498D-9310-B4D96717A04B}" srcOrd="2" destOrd="0" presId="urn:microsoft.com/office/officeart/2011/layout/TabList"/>
    <dgm:cxn modelId="{DC320973-5C54-4F6B-8FED-F6622A6EB200}" type="presParOf" srcId="{AADDE70C-E712-4071-B43F-9D7085F6DA05}" destId="{F07E77E5-00D8-4244-B66C-2DE96850F7D7}" srcOrd="3" destOrd="0" presId="urn:microsoft.com/office/officeart/2011/layout/TabList"/>
    <dgm:cxn modelId="{15ED2A32-2E31-4CF7-9DB7-9712F6DD6FDC}" type="presParOf" srcId="{F07E77E5-00D8-4244-B66C-2DE96850F7D7}" destId="{70258E53-2482-4944-858A-9E102593AF87}" srcOrd="0" destOrd="0" presId="urn:microsoft.com/office/officeart/2011/layout/TabList"/>
    <dgm:cxn modelId="{D8B88BBE-C2C9-4A50-BA1F-0817A88F295C}" type="presParOf" srcId="{F07E77E5-00D8-4244-B66C-2DE96850F7D7}" destId="{30C4D2A2-3D40-4045-B4C9-AC4DD39DCBB5}" srcOrd="1" destOrd="0" presId="urn:microsoft.com/office/officeart/2011/layout/TabList"/>
    <dgm:cxn modelId="{A1919675-1FF7-43D1-A275-FB7C8230318E}" type="presParOf" srcId="{F07E77E5-00D8-4244-B66C-2DE96850F7D7}" destId="{4496C6EF-56C4-4354-9536-954E1194CE04}" srcOrd="2" destOrd="0" presId="urn:microsoft.com/office/officeart/2011/layout/TabList"/>
    <dgm:cxn modelId="{90F44184-92E2-47E0-B683-0669F2E7E143}" type="presParOf" srcId="{AADDE70C-E712-4071-B43F-9D7085F6DA05}" destId="{D44FAFC3-3263-4934-BDE1-D4606CD38A81}" srcOrd="4" destOrd="0" presId="urn:microsoft.com/office/officeart/2011/layout/TabList"/>
    <dgm:cxn modelId="{9047B2BF-814A-4114-BBDC-FF69D2ED5F65}" type="presParOf" srcId="{AADDE70C-E712-4071-B43F-9D7085F6DA05}" destId="{DED7C459-E1B6-4FBB-9707-A34B3CCF3233}" srcOrd="5" destOrd="0" presId="urn:microsoft.com/office/officeart/2011/layout/TabList"/>
    <dgm:cxn modelId="{7CB8A078-D543-4808-A043-A639FF2409E8}" type="presParOf" srcId="{AADDE70C-E712-4071-B43F-9D7085F6DA05}" destId="{ADEB3C71-3E81-4841-8FBA-4E4682DA9A71}" srcOrd="6" destOrd="0" presId="urn:microsoft.com/office/officeart/2011/layout/TabList"/>
    <dgm:cxn modelId="{59D0AA69-87E7-4ED5-B5A9-1374DCDB263D}" type="presParOf" srcId="{ADEB3C71-3E81-4841-8FBA-4E4682DA9A71}" destId="{090D729D-BDF8-462B-A068-A1D99C9BEBEC}" srcOrd="0" destOrd="0" presId="urn:microsoft.com/office/officeart/2011/layout/TabList"/>
    <dgm:cxn modelId="{F7C8B011-7B58-4CEF-8E84-078DCA49E591}" type="presParOf" srcId="{ADEB3C71-3E81-4841-8FBA-4E4682DA9A71}" destId="{F4DAB389-B0AC-459D-BF9A-933055EBB944}" srcOrd="1" destOrd="0" presId="urn:microsoft.com/office/officeart/2011/layout/TabList"/>
    <dgm:cxn modelId="{EEC835DF-3C78-4527-B34C-90114A086C31}" type="presParOf" srcId="{ADEB3C71-3E81-4841-8FBA-4E4682DA9A71}" destId="{59A38D51-92CA-4EFD-8D46-626DB3CCD4EA}" srcOrd="2" destOrd="0" presId="urn:microsoft.com/office/officeart/2011/layout/TabList"/>
    <dgm:cxn modelId="{034F8952-8B90-4427-9A7F-520724FE1BD3}" type="presParOf" srcId="{AADDE70C-E712-4071-B43F-9D7085F6DA05}" destId="{CF8F9900-6845-4474-8FC2-0C7FD9BA407A}" srcOrd="7"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03F7F-7BBD-4D44-96DD-0A85BC180D2A}">
      <dsp:nvSpPr>
        <dsp:cNvPr id="0" name=""/>
        <dsp:cNvSpPr/>
      </dsp:nvSpPr>
      <dsp:spPr>
        <a:xfrm>
          <a:off x="0" y="0"/>
          <a:ext cx="7586401" cy="1657037"/>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5">
              <a:alpha val="9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4E6E720B-78E6-4915-A385-E107183659C5}">
      <dsp:nvSpPr>
        <dsp:cNvPr id="0" name=""/>
        <dsp:cNvSpPr/>
      </dsp:nvSpPr>
      <dsp:spPr>
        <a:xfrm>
          <a:off x="230029" y="220938"/>
          <a:ext cx="1319692" cy="1215160"/>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6000" r="-6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C76BC8B2-958B-4C24-B281-DC11B69861A5}">
      <dsp:nvSpPr>
        <dsp:cNvPr id="0" name=""/>
        <dsp:cNvSpPr/>
      </dsp:nvSpPr>
      <dsp:spPr>
        <a:xfrm rot="10800000">
          <a:off x="230029"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a:lnSpc>
              <a:spcPct val="90000"/>
            </a:lnSpc>
            <a:spcBef>
              <a:spcPct val="0"/>
            </a:spcBef>
            <a:spcAft>
              <a:spcPct val="35000"/>
            </a:spcAft>
            <a:buNone/>
          </a:pPr>
          <a:r>
            <a:rPr lang="en-US" sz="1200" kern="1200" dirty="0"/>
            <a:t>Manual approach of resume screening is time consuming and not effective</a:t>
          </a:r>
          <a:endParaRPr lang="en-IN" sz="1200" kern="1200" dirty="0"/>
        </a:p>
      </dsp:txBody>
      <dsp:txXfrm rot="10800000">
        <a:off x="270614" y="1657037"/>
        <a:ext cx="1238522" cy="1984683"/>
      </dsp:txXfrm>
    </dsp:sp>
    <dsp:sp modelId="{3A879D95-FF5C-432D-980D-A0359FE0D8AE}">
      <dsp:nvSpPr>
        <dsp:cNvPr id="0" name=""/>
        <dsp:cNvSpPr/>
      </dsp:nvSpPr>
      <dsp:spPr>
        <a:xfrm>
          <a:off x="1681691" y="220938"/>
          <a:ext cx="1319692" cy="1215160"/>
        </a:xfrm>
        <a:prstGeom prst="roundRect">
          <a:avLst>
            <a:gd name="adj" fmla="val 1000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B374DFE6-B4BC-4451-8146-022DD8AA3940}">
      <dsp:nvSpPr>
        <dsp:cNvPr id="0" name=""/>
        <dsp:cNvSpPr/>
      </dsp:nvSpPr>
      <dsp:spPr>
        <a:xfrm rot="10800000">
          <a:off x="1681691"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a:lnSpc>
              <a:spcPct val="90000"/>
            </a:lnSpc>
            <a:spcBef>
              <a:spcPct val="0"/>
            </a:spcBef>
            <a:spcAft>
              <a:spcPct val="35000"/>
            </a:spcAft>
            <a:buNone/>
          </a:pPr>
          <a:r>
            <a:rPr lang="en-US" sz="1200" kern="1200" dirty="0"/>
            <a:t>Complex ways of profile match and not a structured way due to new and advanced skillset need of the Organization</a:t>
          </a:r>
          <a:endParaRPr lang="en-IN" sz="1200" kern="1200" dirty="0"/>
        </a:p>
      </dsp:txBody>
      <dsp:txXfrm rot="10800000">
        <a:off x="1722276" y="1657037"/>
        <a:ext cx="1238522" cy="1984683"/>
      </dsp:txXfrm>
    </dsp:sp>
    <dsp:sp modelId="{371B8131-63E2-44F5-8729-3317B0DC7C78}">
      <dsp:nvSpPr>
        <dsp:cNvPr id="0" name=""/>
        <dsp:cNvSpPr/>
      </dsp:nvSpPr>
      <dsp:spPr>
        <a:xfrm>
          <a:off x="3133354" y="220938"/>
          <a:ext cx="1319692" cy="1215160"/>
        </a:xfrm>
        <a:prstGeom prst="roundRect">
          <a:avLst>
            <a:gd name="adj" fmla="val 1000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1000" r="-21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02625FFB-EA8F-424B-B51C-377C1D0564B1}">
      <dsp:nvSpPr>
        <dsp:cNvPr id="0" name=""/>
        <dsp:cNvSpPr/>
      </dsp:nvSpPr>
      <dsp:spPr>
        <a:xfrm rot="10800000">
          <a:off x="3133354"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Recruitment and retention are time critical and cannot be delayed</a:t>
          </a:r>
          <a:endParaRPr lang="en-IN" sz="1200" kern="1200" dirty="0"/>
        </a:p>
      </dsp:txBody>
      <dsp:txXfrm rot="10800000">
        <a:off x="3173939" y="1657037"/>
        <a:ext cx="1238522" cy="1984683"/>
      </dsp:txXfrm>
    </dsp:sp>
    <dsp:sp modelId="{99141BD2-D1B3-4970-8012-E79BD0E332AA}">
      <dsp:nvSpPr>
        <dsp:cNvPr id="0" name=""/>
        <dsp:cNvSpPr/>
      </dsp:nvSpPr>
      <dsp:spPr>
        <a:xfrm>
          <a:off x="4585016" y="220938"/>
          <a:ext cx="1319692" cy="1215160"/>
        </a:xfrm>
        <a:prstGeom prst="roundRect">
          <a:avLst>
            <a:gd name="adj" fmla="val 10000"/>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21000" r="-21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29A20794-19BF-45E7-9B3C-3BCEE22B4433}">
      <dsp:nvSpPr>
        <dsp:cNvPr id="0" name=""/>
        <dsp:cNvSpPr/>
      </dsp:nvSpPr>
      <dsp:spPr>
        <a:xfrm rot="10800000">
          <a:off x="4585016"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a:lnSpc>
              <a:spcPct val="90000"/>
            </a:lnSpc>
            <a:spcBef>
              <a:spcPct val="0"/>
            </a:spcBef>
            <a:spcAft>
              <a:spcPct val="35000"/>
            </a:spcAft>
            <a:buNone/>
          </a:pPr>
          <a:r>
            <a:rPr lang="en-US" sz="1200" kern="1200" dirty="0"/>
            <a:t>Skills and Profiles are global now. It is tough to analyze and evaluate the global need and availability</a:t>
          </a:r>
          <a:endParaRPr lang="en-IN" sz="1200" kern="1200" dirty="0"/>
        </a:p>
      </dsp:txBody>
      <dsp:txXfrm rot="10800000">
        <a:off x="4625601" y="1657037"/>
        <a:ext cx="1238522" cy="1984683"/>
      </dsp:txXfrm>
    </dsp:sp>
    <dsp:sp modelId="{842590D6-0B1B-426F-A81B-91EC60EFB232}">
      <dsp:nvSpPr>
        <dsp:cNvPr id="0" name=""/>
        <dsp:cNvSpPr/>
      </dsp:nvSpPr>
      <dsp:spPr>
        <a:xfrm>
          <a:off x="6036678" y="220938"/>
          <a:ext cx="1319692" cy="1215160"/>
        </a:xfrm>
        <a:prstGeom prst="roundRect">
          <a:avLst>
            <a:gd name="adj" fmla="val 10000"/>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21000" r="-21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2EC89ED0-68B2-4BF0-816E-0E68FFB5199A}">
      <dsp:nvSpPr>
        <dsp:cNvPr id="0" name=""/>
        <dsp:cNvSpPr/>
      </dsp:nvSpPr>
      <dsp:spPr>
        <a:xfrm rot="10800000">
          <a:off x="6036678"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Absence of the data driven approach, which not only assures the hiring but also brings in quality in recruitment</a:t>
          </a:r>
          <a:endParaRPr lang="en-IN" sz="1200" kern="1200" dirty="0"/>
        </a:p>
      </dsp:txBody>
      <dsp:txXfrm rot="10800000">
        <a:off x="6077263" y="1657037"/>
        <a:ext cx="1238522" cy="19846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49D6C-373C-4B46-871D-52D79D3C7642}">
      <dsp:nvSpPr>
        <dsp:cNvPr id="0" name=""/>
        <dsp:cNvSpPr/>
      </dsp:nvSpPr>
      <dsp:spPr>
        <a:xfrm>
          <a:off x="2032000" y="0"/>
          <a:ext cx="2032000" cy="2032000"/>
        </a:xfrm>
        <a:prstGeom prst="triangle">
          <a:avLst/>
        </a:prstGeom>
        <a:gradFill rotWithShape="0">
          <a:gsLst>
            <a:gs pos="0">
              <a:schemeClr val="accent2">
                <a:shade val="80000"/>
                <a:hueOff val="0"/>
                <a:satOff val="0"/>
                <a:lumOff val="0"/>
                <a:alphaOff val="0"/>
                <a:tint val="50000"/>
                <a:satMod val="300000"/>
              </a:schemeClr>
            </a:gs>
            <a:gs pos="35000">
              <a:schemeClr val="accent2">
                <a:shade val="80000"/>
                <a:hueOff val="0"/>
                <a:satOff val="0"/>
                <a:lumOff val="0"/>
                <a:alphaOff val="0"/>
                <a:tint val="37000"/>
                <a:satMod val="300000"/>
              </a:schemeClr>
            </a:gs>
            <a:gs pos="100000">
              <a:schemeClr val="accent2">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Financial </a:t>
          </a:r>
          <a:r>
            <a:rPr lang="en-US" sz="1200" kern="1200" dirty="0"/>
            <a:t>: Minimize the recruitment cost</a:t>
          </a:r>
          <a:endParaRPr lang="en-IN" sz="1200" kern="1200" dirty="0"/>
        </a:p>
      </dsp:txBody>
      <dsp:txXfrm>
        <a:off x="2540000" y="1016000"/>
        <a:ext cx="1016000" cy="1016000"/>
      </dsp:txXfrm>
    </dsp:sp>
    <dsp:sp modelId="{EF5224B7-A855-4165-B422-022BFAEB22B8}">
      <dsp:nvSpPr>
        <dsp:cNvPr id="0" name=""/>
        <dsp:cNvSpPr/>
      </dsp:nvSpPr>
      <dsp:spPr>
        <a:xfrm>
          <a:off x="1016000" y="2032000"/>
          <a:ext cx="2032000" cy="2032000"/>
        </a:xfrm>
        <a:prstGeom prst="triangle">
          <a:avLst/>
        </a:prstGeom>
        <a:gradFill rotWithShape="0">
          <a:gsLst>
            <a:gs pos="0">
              <a:schemeClr val="accent2">
                <a:shade val="80000"/>
                <a:hueOff val="-11957"/>
                <a:satOff val="-1341"/>
                <a:lumOff val="8560"/>
                <a:alphaOff val="0"/>
                <a:tint val="50000"/>
                <a:satMod val="300000"/>
              </a:schemeClr>
            </a:gs>
            <a:gs pos="35000">
              <a:schemeClr val="accent2">
                <a:shade val="80000"/>
                <a:hueOff val="-11957"/>
                <a:satOff val="-1341"/>
                <a:lumOff val="8560"/>
                <a:alphaOff val="0"/>
                <a:tint val="37000"/>
                <a:satMod val="300000"/>
              </a:schemeClr>
            </a:gs>
            <a:gs pos="100000">
              <a:schemeClr val="accent2">
                <a:shade val="80000"/>
                <a:hueOff val="-11957"/>
                <a:satOff val="-1341"/>
                <a:lumOff val="856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Operational </a:t>
          </a:r>
          <a:r>
            <a:rPr lang="en-US" sz="1200" kern="1200" dirty="0"/>
            <a:t>: Achieve and maintain the compliance and enhance the Quality</a:t>
          </a:r>
          <a:endParaRPr lang="en-IN" sz="1200" kern="1200" dirty="0"/>
        </a:p>
      </dsp:txBody>
      <dsp:txXfrm>
        <a:off x="1524000" y="3048000"/>
        <a:ext cx="1016000" cy="1016000"/>
      </dsp:txXfrm>
    </dsp:sp>
    <dsp:sp modelId="{76C99A6C-8A8D-4B65-8502-83726DE1CEDD}">
      <dsp:nvSpPr>
        <dsp:cNvPr id="0" name=""/>
        <dsp:cNvSpPr/>
      </dsp:nvSpPr>
      <dsp:spPr>
        <a:xfrm rot="10800000">
          <a:off x="2032000" y="2032000"/>
          <a:ext cx="2032000" cy="2032000"/>
        </a:xfrm>
        <a:prstGeom prst="triangle">
          <a:avLst/>
        </a:prstGeom>
        <a:gradFill rotWithShape="0">
          <a:gsLst>
            <a:gs pos="0">
              <a:schemeClr val="accent2">
                <a:shade val="80000"/>
                <a:hueOff val="-23915"/>
                <a:satOff val="-2683"/>
                <a:lumOff val="17120"/>
                <a:alphaOff val="0"/>
                <a:tint val="50000"/>
                <a:satMod val="300000"/>
              </a:schemeClr>
            </a:gs>
            <a:gs pos="35000">
              <a:schemeClr val="accent2">
                <a:shade val="80000"/>
                <a:hueOff val="-23915"/>
                <a:satOff val="-2683"/>
                <a:lumOff val="17120"/>
                <a:alphaOff val="0"/>
                <a:tint val="37000"/>
                <a:satMod val="300000"/>
              </a:schemeClr>
            </a:gs>
            <a:gs pos="100000">
              <a:schemeClr val="accent2">
                <a:shade val="80000"/>
                <a:hueOff val="-23915"/>
                <a:satOff val="-2683"/>
                <a:lumOff val="1712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Strategic</a:t>
          </a:r>
          <a:r>
            <a:rPr lang="en-US" sz="1200" kern="1200" dirty="0"/>
            <a:t> : Improve recruitment productivity and retention success rate</a:t>
          </a:r>
          <a:endParaRPr lang="en-IN" sz="1200" kern="1200" dirty="0"/>
        </a:p>
      </dsp:txBody>
      <dsp:txXfrm rot="10800000">
        <a:off x="2540000" y="2032000"/>
        <a:ext cx="1016000" cy="1016000"/>
      </dsp:txXfrm>
    </dsp:sp>
    <dsp:sp modelId="{7D3C9834-6AB7-482C-8325-CAA474074830}">
      <dsp:nvSpPr>
        <dsp:cNvPr id="0" name=""/>
        <dsp:cNvSpPr/>
      </dsp:nvSpPr>
      <dsp:spPr>
        <a:xfrm>
          <a:off x="3048000" y="2032000"/>
          <a:ext cx="2032000" cy="2032000"/>
        </a:xfrm>
        <a:prstGeom prst="triangle">
          <a:avLst/>
        </a:prstGeom>
        <a:gradFill rotWithShape="0">
          <a:gsLst>
            <a:gs pos="0">
              <a:schemeClr val="accent2">
                <a:shade val="80000"/>
                <a:hueOff val="-35872"/>
                <a:satOff val="-4024"/>
                <a:lumOff val="25680"/>
                <a:alphaOff val="0"/>
                <a:tint val="50000"/>
                <a:satMod val="300000"/>
              </a:schemeClr>
            </a:gs>
            <a:gs pos="35000">
              <a:schemeClr val="accent2">
                <a:shade val="80000"/>
                <a:hueOff val="-35872"/>
                <a:satOff val="-4024"/>
                <a:lumOff val="25680"/>
                <a:alphaOff val="0"/>
                <a:tint val="37000"/>
                <a:satMod val="300000"/>
              </a:schemeClr>
            </a:gs>
            <a:gs pos="100000">
              <a:schemeClr val="accent2">
                <a:shade val="80000"/>
                <a:hueOff val="-35872"/>
                <a:satOff val="-4024"/>
                <a:lumOff val="2568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Technical</a:t>
          </a:r>
          <a:r>
            <a:rPr lang="en-US" sz="1200" kern="1200" dirty="0"/>
            <a:t> : Data Driven Decisions, leveraging NLP </a:t>
          </a:r>
          <a:endParaRPr lang="en-IN" sz="1200" kern="1200" dirty="0"/>
        </a:p>
      </dsp:txBody>
      <dsp:txXfrm>
        <a:off x="3556000" y="3048000"/>
        <a:ext cx="1016000" cy="1016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38D51-92CA-4EFD-8D46-626DB3CCD4EA}">
      <dsp:nvSpPr>
        <dsp:cNvPr id="0" name=""/>
        <dsp:cNvSpPr/>
      </dsp:nvSpPr>
      <dsp:spPr>
        <a:xfrm>
          <a:off x="0" y="2657562"/>
          <a:ext cx="7924800" cy="0"/>
        </a:xfrm>
        <a:prstGeom prst="line">
          <a:avLst/>
        </a:pr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96C6EF-56C4-4354-9536-954E1194CE04}">
      <dsp:nvSpPr>
        <dsp:cNvPr id="0" name=""/>
        <dsp:cNvSpPr/>
      </dsp:nvSpPr>
      <dsp:spPr>
        <a:xfrm>
          <a:off x="0" y="1599008"/>
          <a:ext cx="7924800" cy="0"/>
        </a:xfrm>
        <a:prstGeom prst="line">
          <a:avLst/>
        </a:pr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CB7F6-056D-44FF-9297-09371D9397D6}">
      <dsp:nvSpPr>
        <dsp:cNvPr id="0" name=""/>
        <dsp:cNvSpPr/>
      </dsp:nvSpPr>
      <dsp:spPr>
        <a:xfrm>
          <a:off x="0" y="348101"/>
          <a:ext cx="7924800" cy="0"/>
        </a:xfrm>
        <a:prstGeom prst="line">
          <a:avLst/>
        </a:pr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2F20A7-AFFB-4B4B-9817-BD9B948C8780}">
      <dsp:nvSpPr>
        <dsp:cNvPr id="0" name=""/>
        <dsp:cNvSpPr/>
      </dsp:nvSpPr>
      <dsp:spPr>
        <a:xfrm>
          <a:off x="2060448" y="1068"/>
          <a:ext cx="5864352" cy="347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r>
            <a:rPr lang="en-US" sz="1200" kern="1200" dirty="0"/>
            <a:t>Automated Resume filtering System in place</a:t>
          </a:r>
          <a:endParaRPr lang="en-IN" sz="1200" kern="1200" dirty="0"/>
        </a:p>
      </dsp:txBody>
      <dsp:txXfrm>
        <a:off x="2060448" y="1068"/>
        <a:ext cx="5864352" cy="347032"/>
      </dsp:txXfrm>
    </dsp:sp>
    <dsp:sp modelId="{183A5516-DF52-47DA-A637-0F312FF5D6ED}">
      <dsp:nvSpPr>
        <dsp:cNvPr id="0" name=""/>
        <dsp:cNvSpPr/>
      </dsp:nvSpPr>
      <dsp:spPr>
        <a:xfrm>
          <a:off x="0" y="1068"/>
          <a:ext cx="2060448" cy="347032"/>
        </a:xfrm>
        <a:prstGeom prst="round2SameRect">
          <a:avLst>
            <a:gd name="adj1" fmla="val 16670"/>
            <a:gd name="adj2" fmla="val 0"/>
          </a:avLst>
        </a:prstGeom>
        <a:gradFill rotWithShape="0">
          <a:gsLst>
            <a:gs pos="0">
              <a:schemeClr val="accent5">
                <a:shade val="50000"/>
                <a:hueOff val="0"/>
                <a:satOff val="0"/>
                <a:lumOff val="0"/>
                <a:alphaOff val="0"/>
                <a:tint val="50000"/>
                <a:satMod val="300000"/>
              </a:schemeClr>
            </a:gs>
            <a:gs pos="35000">
              <a:schemeClr val="accent5">
                <a:shade val="50000"/>
                <a:hueOff val="0"/>
                <a:satOff val="0"/>
                <a:lumOff val="0"/>
                <a:alphaOff val="0"/>
                <a:tint val="37000"/>
                <a:satMod val="300000"/>
              </a:schemeClr>
            </a:gs>
            <a:gs pos="100000">
              <a:schemeClr val="accent5">
                <a:shade val="50000"/>
                <a:hueOff val="0"/>
                <a:satOff val="0"/>
                <a:lumOff val="0"/>
                <a:alphaOff val="0"/>
                <a:tint val="15000"/>
                <a:satMod val="350000"/>
              </a:schemeClr>
            </a:gs>
          </a:gsLst>
          <a:lin ang="16200000" scaled="1"/>
        </a:gradFill>
        <a:ln w="9525" cap="flat" cmpd="sng" algn="ctr">
          <a:solidFill>
            <a:schemeClr val="accent5">
              <a:shade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Business Success Criteria</a:t>
          </a:r>
          <a:endParaRPr lang="en-IN" sz="1200" b="1" kern="1200" dirty="0"/>
        </a:p>
      </dsp:txBody>
      <dsp:txXfrm>
        <a:off x="16944" y="18012"/>
        <a:ext cx="2026560" cy="330088"/>
      </dsp:txXfrm>
    </dsp:sp>
    <dsp:sp modelId="{E4A1904E-E624-417E-93D5-30319897C039}">
      <dsp:nvSpPr>
        <dsp:cNvPr id="0" name=""/>
        <dsp:cNvSpPr/>
      </dsp:nvSpPr>
      <dsp:spPr>
        <a:xfrm>
          <a:off x="0" y="348101"/>
          <a:ext cx="7924800" cy="886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Access to larger candidate pool and higher quality hires</a:t>
          </a:r>
          <a:endParaRPr lang="en-IN" sz="1200" kern="1200" dirty="0"/>
        </a:p>
        <a:p>
          <a:pPr marL="114300" lvl="1" indent="-114300" algn="l" defTabSz="533400">
            <a:lnSpc>
              <a:spcPct val="90000"/>
            </a:lnSpc>
            <a:spcBef>
              <a:spcPct val="0"/>
            </a:spcBef>
            <a:spcAft>
              <a:spcPct val="15000"/>
            </a:spcAft>
            <a:buChar char="•"/>
          </a:pPr>
          <a:r>
            <a:rPr lang="en-US" sz="1200" kern="1200" dirty="0"/>
            <a:t>Double the recruitment Success criteria, by shortlisting quality profiles</a:t>
          </a:r>
          <a:endParaRPr lang="en-IN" sz="1200" kern="1200" dirty="0"/>
        </a:p>
        <a:p>
          <a:pPr marL="114300" lvl="1" indent="-114300" algn="l" defTabSz="533400">
            <a:lnSpc>
              <a:spcPct val="90000"/>
            </a:lnSpc>
            <a:spcBef>
              <a:spcPct val="0"/>
            </a:spcBef>
            <a:spcAft>
              <a:spcPct val="15000"/>
            </a:spcAft>
            <a:buChar char="•"/>
          </a:pPr>
          <a:r>
            <a:rPr lang="en-IN" sz="1200" kern="1200" dirty="0"/>
            <a:t>Tool can be internally extended as an IJP tool for job search for employees and reduce the hiring cost and increase retention</a:t>
          </a:r>
        </a:p>
      </dsp:txBody>
      <dsp:txXfrm>
        <a:off x="0" y="348101"/>
        <a:ext cx="7924800" cy="886523"/>
      </dsp:txXfrm>
    </dsp:sp>
    <dsp:sp modelId="{70258E53-2482-4944-858A-9E102593AF87}">
      <dsp:nvSpPr>
        <dsp:cNvPr id="0" name=""/>
        <dsp:cNvSpPr/>
      </dsp:nvSpPr>
      <dsp:spPr>
        <a:xfrm>
          <a:off x="2060448" y="1251976"/>
          <a:ext cx="5864352" cy="347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r>
            <a:rPr lang="en-US" sz="1200" kern="1200" dirty="0"/>
            <a:t>Resume being shortlisted should match profile by 60%</a:t>
          </a:r>
          <a:endParaRPr lang="en-IN" sz="1200" kern="1200" dirty="0"/>
        </a:p>
      </dsp:txBody>
      <dsp:txXfrm>
        <a:off x="2060448" y="1251976"/>
        <a:ext cx="5864352" cy="347032"/>
      </dsp:txXfrm>
    </dsp:sp>
    <dsp:sp modelId="{30C4D2A2-3D40-4045-B4C9-AC4DD39DCBB5}">
      <dsp:nvSpPr>
        <dsp:cNvPr id="0" name=""/>
        <dsp:cNvSpPr/>
      </dsp:nvSpPr>
      <dsp:spPr>
        <a:xfrm>
          <a:off x="0" y="1251976"/>
          <a:ext cx="2060448" cy="347032"/>
        </a:xfrm>
        <a:prstGeom prst="round2SameRect">
          <a:avLst>
            <a:gd name="adj1" fmla="val 16670"/>
            <a:gd name="adj2" fmla="val 0"/>
          </a:avLst>
        </a:prstGeom>
        <a:gradFill rotWithShape="0">
          <a:gsLst>
            <a:gs pos="0">
              <a:schemeClr val="accent5">
                <a:shade val="50000"/>
                <a:hueOff val="168648"/>
                <a:satOff val="-3730"/>
                <a:lumOff val="27991"/>
                <a:alphaOff val="0"/>
                <a:tint val="50000"/>
                <a:satMod val="300000"/>
              </a:schemeClr>
            </a:gs>
            <a:gs pos="35000">
              <a:schemeClr val="accent5">
                <a:shade val="50000"/>
                <a:hueOff val="168648"/>
                <a:satOff val="-3730"/>
                <a:lumOff val="27991"/>
                <a:alphaOff val="0"/>
                <a:tint val="37000"/>
                <a:satMod val="300000"/>
              </a:schemeClr>
            </a:gs>
            <a:gs pos="100000">
              <a:schemeClr val="accent5">
                <a:shade val="50000"/>
                <a:hueOff val="168648"/>
                <a:satOff val="-3730"/>
                <a:lumOff val="27991"/>
                <a:alphaOff val="0"/>
                <a:tint val="15000"/>
                <a:satMod val="350000"/>
              </a:schemeClr>
            </a:gs>
          </a:gsLst>
          <a:lin ang="16200000" scaled="1"/>
        </a:gradFill>
        <a:ln w="9525" cap="flat" cmpd="sng" algn="ctr">
          <a:solidFill>
            <a:schemeClr val="accent5">
              <a:shade val="50000"/>
              <a:hueOff val="168648"/>
              <a:satOff val="-3730"/>
              <a:lumOff val="27991"/>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Technical Success Criteria</a:t>
          </a:r>
          <a:endParaRPr lang="en-IN" sz="1200" b="1" kern="1200" dirty="0"/>
        </a:p>
      </dsp:txBody>
      <dsp:txXfrm>
        <a:off x="16944" y="1268920"/>
        <a:ext cx="2026560" cy="330088"/>
      </dsp:txXfrm>
    </dsp:sp>
    <dsp:sp modelId="{D44FAFC3-3263-4934-BDE1-D4606CD38A81}">
      <dsp:nvSpPr>
        <dsp:cNvPr id="0" name=""/>
        <dsp:cNvSpPr/>
      </dsp:nvSpPr>
      <dsp:spPr>
        <a:xfrm>
          <a:off x="0" y="1599008"/>
          <a:ext cx="7924800" cy="694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Job post and Profile matching to be 90% accurate from resume corpus</a:t>
          </a:r>
          <a:endParaRPr lang="en-IN" sz="1200" kern="1200" dirty="0"/>
        </a:p>
        <a:p>
          <a:pPr marL="114300" lvl="1" indent="-114300" algn="l" defTabSz="533400">
            <a:lnSpc>
              <a:spcPct val="90000"/>
            </a:lnSpc>
            <a:spcBef>
              <a:spcPct val="0"/>
            </a:spcBef>
            <a:spcAft>
              <a:spcPct val="15000"/>
            </a:spcAft>
            <a:buChar char="•"/>
          </a:pPr>
          <a:r>
            <a:rPr lang="en-US" sz="1200" kern="1200" dirty="0"/>
            <a:t>Solution to be scalable to access any talent pool</a:t>
          </a:r>
          <a:endParaRPr lang="en-IN" sz="1200" kern="1200" dirty="0"/>
        </a:p>
        <a:p>
          <a:pPr marL="114300" lvl="1" indent="-114300" algn="l" defTabSz="533400">
            <a:lnSpc>
              <a:spcPct val="90000"/>
            </a:lnSpc>
            <a:spcBef>
              <a:spcPct val="0"/>
            </a:spcBef>
            <a:spcAft>
              <a:spcPct val="15000"/>
            </a:spcAft>
            <a:buChar char="•"/>
          </a:pPr>
          <a:r>
            <a:rPr lang="en-IN" sz="1200" kern="1200" dirty="0"/>
            <a:t>Extending the resume type being pdf , doc or HTML</a:t>
          </a:r>
        </a:p>
        <a:p>
          <a:pPr marL="114300" lvl="1" indent="-114300" algn="l" defTabSz="533400">
            <a:lnSpc>
              <a:spcPct val="90000"/>
            </a:lnSpc>
            <a:spcBef>
              <a:spcPct val="0"/>
            </a:spcBef>
            <a:spcAft>
              <a:spcPct val="15000"/>
            </a:spcAft>
            <a:buChar char="•"/>
          </a:pPr>
          <a:endParaRPr lang="en-IN" sz="1200" kern="1200" dirty="0"/>
        </a:p>
        <a:p>
          <a:pPr marL="114300" lvl="1" indent="-114300" algn="l" defTabSz="533400">
            <a:lnSpc>
              <a:spcPct val="90000"/>
            </a:lnSpc>
            <a:spcBef>
              <a:spcPct val="0"/>
            </a:spcBef>
            <a:spcAft>
              <a:spcPct val="15000"/>
            </a:spcAft>
            <a:buChar char="•"/>
          </a:pPr>
          <a:endParaRPr lang="en-IN" sz="1200" kern="1200" dirty="0"/>
        </a:p>
      </dsp:txBody>
      <dsp:txXfrm>
        <a:off x="0" y="1599008"/>
        <a:ext cx="7924800" cy="694169"/>
      </dsp:txXfrm>
    </dsp:sp>
    <dsp:sp modelId="{090D729D-BDF8-462B-A068-A1D99C9BEBEC}">
      <dsp:nvSpPr>
        <dsp:cNvPr id="0" name=""/>
        <dsp:cNvSpPr/>
      </dsp:nvSpPr>
      <dsp:spPr>
        <a:xfrm>
          <a:off x="2060448" y="2310529"/>
          <a:ext cx="5864352" cy="347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r>
            <a:rPr lang="en-IN" sz="1200" kern="1200" dirty="0"/>
            <a:t>Pay parity can be captured while scraping and can be used to define PIR</a:t>
          </a:r>
        </a:p>
      </dsp:txBody>
      <dsp:txXfrm>
        <a:off x="2060448" y="2310529"/>
        <a:ext cx="5864352" cy="347032"/>
      </dsp:txXfrm>
    </dsp:sp>
    <dsp:sp modelId="{F4DAB389-B0AC-459D-BF9A-933055EBB944}">
      <dsp:nvSpPr>
        <dsp:cNvPr id="0" name=""/>
        <dsp:cNvSpPr/>
      </dsp:nvSpPr>
      <dsp:spPr>
        <a:xfrm>
          <a:off x="0" y="2310529"/>
          <a:ext cx="2060448" cy="347032"/>
        </a:xfrm>
        <a:prstGeom prst="round2SameRect">
          <a:avLst>
            <a:gd name="adj1" fmla="val 16670"/>
            <a:gd name="adj2" fmla="val 0"/>
          </a:avLst>
        </a:prstGeom>
        <a:gradFill rotWithShape="0">
          <a:gsLst>
            <a:gs pos="0">
              <a:schemeClr val="accent5">
                <a:shade val="50000"/>
                <a:hueOff val="168648"/>
                <a:satOff val="-3730"/>
                <a:lumOff val="27991"/>
                <a:alphaOff val="0"/>
                <a:tint val="50000"/>
                <a:satMod val="300000"/>
              </a:schemeClr>
            </a:gs>
            <a:gs pos="35000">
              <a:schemeClr val="accent5">
                <a:shade val="50000"/>
                <a:hueOff val="168648"/>
                <a:satOff val="-3730"/>
                <a:lumOff val="27991"/>
                <a:alphaOff val="0"/>
                <a:tint val="37000"/>
                <a:satMod val="300000"/>
              </a:schemeClr>
            </a:gs>
            <a:gs pos="100000">
              <a:schemeClr val="accent5">
                <a:shade val="50000"/>
                <a:hueOff val="168648"/>
                <a:satOff val="-3730"/>
                <a:lumOff val="27991"/>
                <a:alphaOff val="0"/>
                <a:tint val="15000"/>
                <a:satMod val="350000"/>
              </a:schemeClr>
            </a:gs>
          </a:gsLst>
          <a:lin ang="16200000" scaled="1"/>
        </a:gradFill>
        <a:ln w="9525" cap="flat" cmpd="sng" algn="ctr">
          <a:solidFill>
            <a:schemeClr val="accent5">
              <a:shade val="50000"/>
              <a:hueOff val="168648"/>
              <a:satOff val="-3730"/>
              <a:lumOff val="27991"/>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Economic Success Criteria</a:t>
          </a:r>
          <a:endParaRPr lang="en-IN" sz="1200" b="1" kern="1200" dirty="0"/>
        </a:p>
      </dsp:txBody>
      <dsp:txXfrm>
        <a:off x="16944" y="2327473"/>
        <a:ext cx="2026560" cy="330088"/>
      </dsp:txXfrm>
    </dsp:sp>
    <dsp:sp modelId="{CF8F9900-6845-4474-8FC2-0C7FD9BA407A}">
      <dsp:nvSpPr>
        <dsp:cNvPr id="0" name=""/>
        <dsp:cNvSpPr/>
      </dsp:nvSpPr>
      <dsp:spPr>
        <a:xfrm>
          <a:off x="0" y="2657562"/>
          <a:ext cx="7924800" cy="694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Reduce the recruitment costs by 50% by saving man hours of HR and interview panel</a:t>
          </a:r>
          <a:endParaRPr lang="en-IN" sz="1200" kern="1200" dirty="0"/>
        </a:p>
        <a:p>
          <a:pPr marL="114300" lvl="1" indent="-114300" algn="l" defTabSz="533400">
            <a:lnSpc>
              <a:spcPct val="90000"/>
            </a:lnSpc>
            <a:spcBef>
              <a:spcPct val="0"/>
            </a:spcBef>
            <a:spcAft>
              <a:spcPct val="15000"/>
            </a:spcAft>
            <a:buChar char="•"/>
          </a:pPr>
          <a:r>
            <a:rPr lang="en-US" sz="1200" kern="1200" dirty="0"/>
            <a:t>Opportunity to leverage the costs for Retention, by reusing the component for internal job postings </a:t>
          </a:r>
          <a:endParaRPr lang="en-IN" sz="1200" kern="1200" dirty="0"/>
        </a:p>
      </dsp:txBody>
      <dsp:txXfrm>
        <a:off x="0" y="2657562"/>
        <a:ext cx="7924800" cy="694169"/>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C04F1EB-240B-404F-8930-A88688CB9A22}" type="datetimeFigureOut">
              <a:rPr lang="en-IN" smtClean="0"/>
              <a:t>13/01/24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C119FAB-51A8-43D3-9E33-5931B4F71655}" type="slidenum">
              <a:rPr lang="en-IN" smtClean="0"/>
              <a:t>‹#›</a:t>
            </a:fld>
            <a:endParaRPr lang="en-IN"/>
          </a:p>
        </p:txBody>
      </p:sp>
    </p:spTree>
    <p:extLst>
      <p:ext uri="{BB962C8B-B14F-4D97-AF65-F5344CB8AC3E}">
        <p14:creationId xmlns:p14="http://schemas.microsoft.com/office/powerpoint/2010/main" val="375037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effectLst/>
            </a:endParaRPr>
          </a:p>
        </p:txBody>
      </p:sp>
      <p:sp>
        <p:nvSpPr>
          <p:cNvPr id="4" name="Slide Number Placeholder 3"/>
          <p:cNvSpPr>
            <a:spLocks noGrp="1"/>
          </p:cNvSpPr>
          <p:nvPr>
            <p:ph type="sldNum" sz="quarter" idx="5"/>
          </p:nvPr>
        </p:nvSpPr>
        <p:spPr/>
        <p:txBody>
          <a:bodyPr/>
          <a:lstStyle/>
          <a:p>
            <a:fld id="{FC119FAB-51A8-43D3-9E33-5931B4F71655}" type="slidenum">
              <a:rPr lang="en-IN" smtClean="0"/>
              <a:t>6</a:t>
            </a:fld>
            <a:endParaRPr lang="en-IN"/>
          </a:p>
        </p:txBody>
      </p:sp>
    </p:spTree>
    <p:extLst>
      <p:ext uri="{BB962C8B-B14F-4D97-AF65-F5344CB8AC3E}">
        <p14:creationId xmlns:p14="http://schemas.microsoft.com/office/powerpoint/2010/main" val="55486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IN" b="1" i="0" dirty="0">
                <a:solidFill>
                  <a:srgbClr val="111111"/>
                </a:solidFill>
                <a:effectLst/>
                <a:latin typeface="-apple-system"/>
              </a:rPr>
              <a:t>Data Collection</a:t>
            </a:r>
            <a:r>
              <a:rPr lang="en-IN" b="0" i="0" dirty="0">
                <a:solidFill>
                  <a:srgbClr val="111111"/>
                </a:solidFill>
                <a:effectLst/>
                <a:latin typeface="-apple-system"/>
              </a:rPr>
              <a:t>: This step involves collecting resumes from various sources and storing them in a structured format. The sources can be job portals, social media platforms, or company websites. The resumes can be in different formats such as PDF, Word, or HTML. The goal is to collect as many resumes as possible to build a robust model.</a:t>
            </a:r>
          </a:p>
          <a:p>
            <a:pPr algn="l">
              <a:buFont typeface="+mj-lt"/>
              <a:buAutoNum type="arabicPeriod"/>
            </a:pPr>
            <a:r>
              <a:rPr lang="en-IN" b="1" i="0" dirty="0">
                <a:solidFill>
                  <a:srgbClr val="111111"/>
                </a:solidFill>
                <a:effectLst/>
                <a:latin typeface="-apple-system"/>
              </a:rPr>
              <a:t>Data Cleaning</a:t>
            </a:r>
            <a:r>
              <a:rPr lang="en-IN" b="0" i="0" dirty="0">
                <a:solidFill>
                  <a:srgbClr val="111111"/>
                </a:solidFill>
                <a:effectLst/>
                <a:latin typeface="-apple-system"/>
              </a:rPr>
              <a:t>: In this step, irrelevant information such as images, tables, and charts are removed from the resumes. Also, any personal information such as name, address, and contact details are removed to ensure privacy. This step ensures that the data is consistent and ready for analysis.</a:t>
            </a:r>
          </a:p>
          <a:p>
            <a:pPr algn="l">
              <a:buFont typeface="+mj-lt"/>
              <a:buAutoNum type="arabicPeriod"/>
            </a:pPr>
            <a:r>
              <a:rPr lang="en-IN" b="1" i="0" dirty="0">
                <a:solidFill>
                  <a:srgbClr val="111111"/>
                </a:solidFill>
                <a:effectLst/>
                <a:latin typeface="-apple-system"/>
              </a:rPr>
              <a:t>Data </a:t>
            </a:r>
            <a:r>
              <a:rPr lang="en-IN" b="1" i="0" dirty="0" err="1">
                <a:solidFill>
                  <a:srgbClr val="111111"/>
                </a:solidFill>
                <a:effectLst/>
                <a:latin typeface="-apple-system"/>
              </a:rPr>
              <a:t>Labeling</a:t>
            </a:r>
            <a:r>
              <a:rPr lang="en-IN" b="0" i="0" dirty="0">
                <a:solidFill>
                  <a:srgbClr val="111111"/>
                </a:solidFill>
                <a:effectLst/>
                <a:latin typeface="-apple-system"/>
              </a:rPr>
              <a:t>: In this step, resumes are </a:t>
            </a:r>
            <a:r>
              <a:rPr lang="en-IN" b="0" i="0" dirty="0" err="1">
                <a:solidFill>
                  <a:srgbClr val="111111"/>
                </a:solidFill>
                <a:effectLst/>
                <a:latin typeface="-apple-system"/>
              </a:rPr>
              <a:t>labeled</a:t>
            </a:r>
            <a:r>
              <a:rPr lang="en-IN" b="0" i="0" dirty="0">
                <a:solidFill>
                  <a:srgbClr val="111111"/>
                </a:solidFill>
                <a:effectLst/>
                <a:latin typeface="-apple-system"/>
              </a:rPr>
              <a:t> based on the job requirements. For example, if the job requires a software engineer with experience in Java, then resumes with Java experience are </a:t>
            </a:r>
            <a:r>
              <a:rPr lang="en-IN" b="0" i="0" dirty="0" err="1">
                <a:solidFill>
                  <a:srgbClr val="111111"/>
                </a:solidFill>
                <a:effectLst/>
                <a:latin typeface="-apple-system"/>
              </a:rPr>
              <a:t>labeled</a:t>
            </a:r>
            <a:r>
              <a:rPr lang="en-IN" b="0" i="0" dirty="0">
                <a:solidFill>
                  <a:srgbClr val="111111"/>
                </a:solidFill>
                <a:effectLst/>
                <a:latin typeface="-apple-system"/>
              </a:rPr>
              <a:t> as relevant, and others are </a:t>
            </a:r>
            <a:r>
              <a:rPr lang="en-IN" b="0" i="0" dirty="0" err="1">
                <a:solidFill>
                  <a:srgbClr val="111111"/>
                </a:solidFill>
                <a:effectLst/>
                <a:latin typeface="-apple-system"/>
              </a:rPr>
              <a:t>labeled</a:t>
            </a:r>
            <a:r>
              <a:rPr lang="en-IN" b="0" i="0" dirty="0">
                <a:solidFill>
                  <a:srgbClr val="111111"/>
                </a:solidFill>
                <a:effectLst/>
                <a:latin typeface="-apple-system"/>
              </a:rPr>
              <a:t> as irrelevant. This step is crucial as it helps the machine learning algorithm to learn from the </a:t>
            </a:r>
            <a:r>
              <a:rPr lang="en-IN" b="0" i="0" dirty="0" err="1">
                <a:solidFill>
                  <a:srgbClr val="111111"/>
                </a:solidFill>
                <a:effectLst/>
                <a:latin typeface="-apple-system"/>
              </a:rPr>
              <a:t>labeled</a:t>
            </a:r>
            <a:r>
              <a:rPr lang="en-IN" b="0" i="0" dirty="0">
                <a:solidFill>
                  <a:srgbClr val="111111"/>
                </a:solidFill>
                <a:effectLst/>
                <a:latin typeface="-apple-system"/>
              </a:rPr>
              <a:t> data.</a:t>
            </a:r>
          </a:p>
          <a:p>
            <a:pPr algn="l">
              <a:buFont typeface="+mj-lt"/>
              <a:buAutoNum type="arabicPeriod"/>
            </a:pPr>
            <a:r>
              <a:rPr lang="en-IN" b="1" i="0" dirty="0">
                <a:solidFill>
                  <a:srgbClr val="111111"/>
                </a:solidFill>
                <a:effectLst/>
                <a:latin typeface="-apple-system"/>
              </a:rPr>
              <a:t>Data Preprocessing</a:t>
            </a:r>
            <a:r>
              <a:rPr lang="en-IN" b="0" i="0" dirty="0">
                <a:solidFill>
                  <a:srgbClr val="111111"/>
                </a:solidFill>
                <a:effectLst/>
                <a:latin typeface="-apple-system"/>
              </a:rPr>
              <a:t>: In this step, the resumes are converted into a numerical format that can be used by machine learning algorithms. This includes techniques such as tokenization, stemming, and stop-word removal. Tokenization is the process of breaking down the text into individual words or phrases. Stemming is the process of reducing words to their root form. Stop-word removal is the process of removing common words such as “the,” “and,” and “a.” The goal is to convert the text data into a format that can be easily </a:t>
            </a:r>
            <a:r>
              <a:rPr lang="en-IN" b="0" i="0" dirty="0" err="1">
                <a:solidFill>
                  <a:srgbClr val="111111"/>
                </a:solidFill>
                <a:effectLst/>
                <a:latin typeface="-apple-system"/>
              </a:rPr>
              <a:t>analyzed</a:t>
            </a:r>
            <a:r>
              <a:rPr lang="en-IN" b="0" i="0" dirty="0">
                <a:solidFill>
                  <a:srgbClr val="111111"/>
                </a:solidFill>
                <a:effectLst/>
                <a:latin typeface="-apple-system"/>
              </a:rPr>
              <a:t> by the machine learning algorithms.</a:t>
            </a:r>
          </a:p>
          <a:p>
            <a:pPr algn="l">
              <a:buFont typeface="+mj-lt"/>
              <a:buAutoNum type="arabicPeriod"/>
            </a:pPr>
            <a:r>
              <a:rPr lang="en-IN" b="1" i="0" dirty="0">
                <a:solidFill>
                  <a:srgbClr val="111111"/>
                </a:solidFill>
                <a:effectLst/>
                <a:latin typeface="-apple-system"/>
              </a:rPr>
              <a:t>Feature Extraction</a:t>
            </a:r>
            <a:r>
              <a:rPr lang="en-IN" b="0" i="0" dirty="0">
                <a:solidFill>
                  <a:srgbClr val="111111"/>
                </a:solidFill>
                <a:effectLst/>
                <a:latin typeface="-apple-system"/>
              </a:rPr>
              <a:t>: In this step, relevant features are extracted from the resumes such as skills, education, and experience. The goal is to identify the most important features that contribute to the classification of resumes. Techniques such as bag-of-words and term frequency-inverse document frequency (TF-IDF) are used to extract features from the text data.</a:t>
            </a:r>
          </a:p>
          <a:p>
            <a:pPr algn="l">
              <a:buFont typeface="+mj-lt"/>
              <a:buAutoNum type="arabicPeriod"/>
            </a:pPr>
            <a:r>
              <a:rPr lang="en-IN" b="1" i="0" dirty="0">
                <a:solidFill>
                  <a:srgbClr val="111111"/>
                </a:solidFill>
                <a:effectLst/>
                <a:latin typeface="-apple-system"/>
              </a:rPr>
              <a:t>Feature Selection</a:t>
            </a:r>
            <a:r>
              <a:rPr lang="en-IN" b="0" i="0" dirty="0">
                <a:solidFill>
                  <a:srgbClr val="111111"/>
                </a:solidFill>
                <a:effectLst/>
                <a:latin typeface="-apple-system"/>
              </a:rPr>
              <a:t>: In this step, the most important features that contribute to the classification of resumes are selected. This helps to reduce the dimensionality of the data and improve the performance of the machine learning model. Techniques such as chi-squared test and mutual information are used for feature selection.</a:t>
            </a:r>
          </a:p>
          <a:p>
            <a:pPr algn="l">
              <a:buFont typeface="+mj-lt"/>
              <a:buAutoNum type="arabicPeriod"/>
            </a:pPr>
            <a:r>
              <a:rPr lang="en-IN" b="1" i="0" dirty="0">
                <a:solidFill>
                  <a:srgbClr val="111111"/>
                </a:solidFill>
                <a:effectLst/>
                <a:latin typeface="-apple-system"/>
              </a:rPr>
              <a:t>Data Splitting</a:t>
            </a:r>
            <a:r>
              <a:rPr lang="en-IN" b="0" i="0" dirty="0">
                <a:solidFill>
                  <a:srgbClr val="111111"/>
                </a:solidFill>
                <a:effectLst/>
                <a:latin typeface="-apple-system"/>
              </a:rPr>
              <a:t>: In this step, the data is split into training and testing sets. The training set is used to train the machine learning model, and the testing set is used to evaluate the performance of the model.</a:t>
            </a:r>
          </a:p>
          <a:p>
            <a:pPr algn="l">
              <a:buFont typeface="+mj-lt"/>
              <a:buAutoNum type="arabicPeriod"/>
            </a:pPr>
            <a:r>
              <a:rPr lang="en-IN" b="1" i="0" dirty="0">
                <a:solidFill>
                  <a:srgbClr val="111111"/>
                </a:solidFill>
                <a:effectLst/>
                <a:latin typeface="-apple-system"/>
              </a:rPr>
              <a:t>Model Training</a:t>
            </a:r>
            <a:r>
              <a:rPr lang="en-IN" b="0" i="0" dirty="0">
                <a:solidFill>
                  <a:srgbClr val="111111"/>
                </a:solidFill>
                <a:effectLst/>
                <a:latin typeface="-apple-system"/>
              </a:rPr>
              <a:t>: In this step, a machine learning model is trained on the training data. The goal is to build a model that can accurately classify resumes as relevant or irrelevant. Techniques such as decision trees, random forests, and support vector machines (SVMs) are commonly used for this task.</a:t>
            </a:r>
          </a:p>
          <a:p>
            <a:pPr algn="l">
              <a:buFont typeface="+mj-lt"/>
              <a:buAutoNum type="arabicPeriod"/>
            </a:pPr>
            <a:r>
              <a:rPr lang="en-IN" b="1" i="0" dirty="0">
                <a:solidFill>
                  <a:srgbClr val="111111"/>
                </a:solidFill>
                <a:effectLst/>
                <a:latin typeface="-apple-system"/>
              </a:rPr>
              <a:t>Model Evaluation</a:t>
            </a:r>
            <a:r>
              <a:rPr lang="en-IN" b="0" i="0" dirty="0">
                <a:solidFill>
                  <a:srgbClr val="111111"/>
                </a:solidFill>
                <a:effectLst/>
                <a:latin typeface="-apple-system"/>
              </a:rPr>
              <a:t>: In this step, the performance of the machine learning model is evaluated on the testing data. The goal is to evaluate the accuracy of the model and identify areas for improvement. Techniques such as confusion matrix, precision, recall, and F1 score are used to evaluate the performance of the model.</a:t>
            </a:r>
          </a:p>
          <a:p>
            <a:pPr algn="l">
              <a:buFont typeface="+mj-lt"/>
              <a:buAutoNum type="arabicPeriod"/>
            </a:pPr>
            <a:r>
              <a:rPr lang="en-IN" b="1" i="0" dirty="0">
                <a:solidFill>
                  <a:srgbClr val="111111"/>
                </a:solidFill>
                <a:effectLst/>
                <a:latin typeface="-apple-system"/>
              </a:rPr>
              <a:t>Model Deployment</a:t>
            </a:r>
            <a:r>
              <a:rPr lang="en-IN" b="0" i="0" dirty="0">
                <a:solidFill>
                  <a:srgbClr val="111111"/>
                </a:solidFill>
                <a:effectLst/>
                <a:latin typeface="-apple-system"/>
              </a:rPr>
              <a:t>: In this step, the machine learning model is deployed in a production environment. The goal is to use the model to automatically filter resumes and identify the most relevant candidates for the job.</a:t>
            </a:r>
          </a:p>
          <a:p>
            <a:pPr algn="l">
              <a:buFont typeface="+mj-lt"/>
              <a:buAutoNum type="arabicPeriod"/>
            </a:pPr>
            <a:endParaRPr lang="en-IN" b="0" i="0" dirty="0">
              <a:solidFill>
                <a:srgbClr val="111111"/>
              </a:solidFill>
              <a:effectLst/>
              <a:latin typeface="-apple-system"/>
            </a:endParaRPr>
          </a:p>
          <a:p>
            <a:pPr algn="l">
              <a:buFont typeface="+mj-lt"/>
              <a:buNone/>
            </a:pPr>
            <a:r>
              <a:rPr lang="en-IN" b="0" i="0" dirty="0">
                <a:solidFill>
                  <a:srgbClr val="111111"/>
                </a:solidFill>
                <a:effectLst/>
                <a:latin typeface="-apple-system"/>
              </a:rPr>
              <a:t>-----------------------------------------------------------------</a:t>
            </a:r>
          </a:p>
          <a:p>
            <a:pPr algn="l">
              <a:buFont typeface="+mj-lt"/>
              <a:buNone/>
            </a:pPr>
            <a:endParaRPr lang="en-IN" b="0" i="0" dirty="0">
              <a:solidFill>
                <a:srgbClr val="111111"/>
              </a:solidFill>
              <a:effectLst/>
              <a:latin typeface="-apple-system"/>
            </a:endParaRPr>
          </a:p>
          <a:p>
            <a:pPr algn="l">
              <a:buFont typeface="+mj-lt"/>
              <a:buAutoNum type="arabicPeriod"/>
            </a:pPr>
            <a:r>
              <a:rPr lang="en-IN" b="1" i="0" dirty="0">
                <a:solidFill>
                  <a:srgbClr val="111111"/>
                </a:solidFill>
                <a:effectLst/>
                <a:latin typeface="-apple-system"/>
              </a:rPr>
              <a:t>Data Collection</a:t>
            </a:r>
            <a:r>
              <a:rPr lang="en-IN" b="0" i="0" dirty="0">
                <a:solidFill>
                  <a:srgbClr val="111111"/>
                </a:solidFill>
                <a:effectLst/>
                <a:latin typeface="-apple-system"/>
              </a:rPr>
              <a:t>: Collecting resumes from various sources such as job portals, social media platforms, or company websites. For example, scraping resumes from LinkedIn using the LinkedIn API.</a:t>
            </a:r>
          </a:p>
          <a:p>
            <a:pPr algn="l">
              <a:buFont typeface="+mj-lt"/>
              <a:buAutoNum type="arabicPeriod"/>
            </a:pPr>
            <a:r>
              <a:rPr lang="en-IN" b="1" i="0" dirty="0">
                <a:solidFill>
                  <a:srgbClr val="111111"/>
                </a:solidFill>
                <a:effectLst/>
                <a:latin typeface="-apple-system"/>
              </a:rPr>
              <a:t>Data Cleaning</a:t>
            </a:r>
            <a:r>
              <a:rPr lang="en-IN" b="0" i="0" dirty="0">
                <a:solidFill>
                  <a:srgbClr val="111111"/>
                </a:solidFill>
                <a:effectLst/>
                <a:latin typeface="-apple-system"/>
              </a:rPr>
              <a:t>: Removing irrelevant information such as images, tables, and charts from the resumes. For example, using regular expressions to remove images and tables from the resumes.</a:t>
            </a:r>
          </a:p>
          <a:p>
            <a:pPr algn="l">
              <a:buFont typeface="+mj-lt"/>
              <a:buAutoNum type="arabicPeriod"/>
            </a:pPr>
            <a:r>
              <a:rPr lang="en-IN" b="1" i="0" dirty="0">
                <a:solidFill>
                  <a:srgbClr val="111111"/>
                </a:solidFill>
                <a:effectLst/>
                <a:latin typeface="-apple-system"/>
              </a:rPr>
              <a:t>Data </a:t>
            </a:r>
            <a:r>
              <a:rPr lang="en-IN" b="1" i="0" dirty="0" err="1">
                <a:solidFill>
                  <a:srgbClr val="111111"/>
                </a:solidFill>
                <a:effectLst/>
                <a:latin typeface="-apple-system"/>
              </a:rPr>
              <a:t>Labeling</a:t>
            </a:r>
            <a:r>
              <a:rPr lang="en-IN" b="0" i="0" dirty="0">
                <a:solidFill>
                  <a:srgbClr val="111111"/>
                </a:solidFill>
                <a:effectLst/>
                <a:latin typeface="-apple-system"/>
              </a:rPr>
              <a:t>: Assigning labels to the resumes based on the job requirements. For example, </a:t>
            </a:r>
            <a:r>
              <a:rPr lang="en-IN" b="0" i="0" dirty="0" err="1">
                <a:solidFill>
                  <a:srgbClr val="111111"/>
                </a:solidFill>
                <a:effectLst/>
                <a:latin typeface="-apple-system"/>
              </a:rPr>
              <a:t>labeling</a:t>
            </a:r>
            <a:r>
              <a:rPr lang="en-IN" b="0" i="0" dirty="0">
                <a:solidFill>
                  <a:srgbClr val="111111"/>
                </a:solidFill>
                <a:effectLst/>
                <a:latin typeface="-apple-system"/>
              </a:rPr>
              <a:t> resumes with Java experience as relevant and others as irrelevant.</a:t>
            </a:r>
          </a:p>
          <a:p>
            <a:pPr algn="l">
              <a:buFont typeface="+mj-lt"/>
              <a:buAutoNum type="arabicPeriod"/>
            </a:pPr>
            <a:r>
              <a:rPr lang="en-IN" b="1" i="0" dirty="0">
                <a:solidFill>
                  <a:srgbClr val="111111"/>
                </a:solidFill>
                <a:effectLst/>
                <a:latin typeface="-apple-system"/>
              </a:rPr>
              <a:t>Data Preprocessing</a:t>
            </a:r>
            <a:r>
              <a:rPr lang="en-IN" b="0" i="0" dirty="0">
                <a:solidFill>
                  <a:srgbClr val="111111"/>
                </a:solidFill>
                <a:effectLst/>
                <a:latin typeface="-apple-system"/>
              </a:rPr>
              <a:t>: Converting the resumes into a numerical format that can be used by machine learning algorithms. For example, using the Natural Language Toolkit (NLTK) library in Python to tokenize the text data.</a:t>
            </a:r>
          </a:p>
          <a:p>
            <a:pPr algn="l">
              <a:buFont typeface="+mj-lt"/>
              <a:buAutoNum type="arabicPeriod"/>
            </a:pPr>
            <a:r>
              <a:rPr lang="en-IN" b="1" i="0" dirty="0">
                <a:solidFill>
                  <a:srgbClr val="111111"/>
                </a:solidFill>
                <a:effectLst/>
                <a:latin typeface="-apple-system"/>
              </a:rPr>
              <a:t>Feature Extraction</a:t>
            </a:r>
            <a:r>
              <a:rPr lang="en-IN" b="0" i="0" dirty="0">
                <a:solidFill>
                  <a:srgbClr val="111111"/>
                </a:solidFill>
                <a:effectLst/>
                <a:latin typeface="-apple-system"/>
              </a:rPr>
              <a:t>: Extracting relevant features from the resumes such as skills, education, and experience. For example, using the bag-of-words model to extract features from the text data.</a:t>
            </a:r>
          </a:p>
          <a:p>
            <a:pPr algn="l">
              <a:buFont typeface="+mj-lt"/>
              <a:buAutoNum type="arabicPeriod"/>
            </a:pPr>
            <a:r>
              <a:rPr lang="en-IN" b="1" i="0" dirty="0">
                <a:solidFill>
                  <a:srgbClr val="111111"/>
                </a:solidFill>
                <a:effectLst/>
                <a:latin typeface="-apple-system"/>
              </a:rPr>
              <a:t>Feature Selection</a:t>
            </a:r>
            <a:r>
              <a:rPr lang="en-IN" b="0" i="0" dirty="0">
                <a:solidFill>
                  <a:srgbClr val="111111"/>
                </a:solidFill>
                <a:effectLst/>
                <a:latin typeface="-apple-system"/>
              </a:rPr>
              <a:t>: Selecting the most important features that contribute to the classification of resumes. For example, using the chi-squared test to select the most important features.</a:t>
            </a:r>
          </a:p>
          <a:p>
            <a:pPr algn="l">
              <a:buFont typeface="+mj-lt"/>
              <a:buAutoNum type="arabicPeriod"/>
            </a:pPr>
            <a:r>
              <a:rPr lang="en-IN" b="1" i="0" dirty="0">
                <a:solidFill>
                  <a:srgbClr val="111111"/>
                </a:solidFill>
                <a:effectLst/>
                <a:latin typeface="-apple-system"/>
              </a:rPr>
              <a:t>Data Splitting</a:t>
            </a:r>
            <a:r>
              <a:rPr lang="en-IN" b="0" i="0" dirty="0">
                <a:solidFill>
                  <a:srgbClr val="111111"/>
                </a:solidFill>
                <a:effectLst/>
                <a:latin typeface="-apple-system"/>
              </a:rPr>
              <a:t>: Splitting the data into training and testing sets. For example, using the </a:t>
            </a:r>
            <a:r>
              <a:rPr lang="en-IN" b="0" i="0" dirty="0" err="1">
                <a:solidFill>
                  <a:srgbClr val="111111"/>
                </a:solidFill>
                <a:effectLst/>
                <a:latin typeface="-apple-system"/>
              </a:rPr>
              <a:t>train_test_split</a:t>
            </a:r>
            <a:r>
              <a:rPr lang="en-IN" b="0" i="0" dirty="0">
                <a:solidFill>
                  <a:srgbClr val="111111"/>
                </a:solidFill>
                <a:effectLst/>
                <a:latin typeface="-apple-system"/>
              </a:rPr>
              <a:t> function from the scikit-learn library in Python.</a:t>
            </a:r>
          </a:p>
          <a:p>
            <a:pPr algn="l">
              <a:buFont typeface="+mj-lt"/>
              <a:buAutoNum type="arabicPeriod"/>
            </a:pPr>
            <a:r>
              <a:rPr lang="en-IN" b="1" i="0" dirty="0">
                <a:solidFill>
                  <a:srgbClr val="111111"/>
                </a:solidFill>
                <a:effectLst/>
                <a:latin typeface="-apple-system"/>
              </a:rPr>
              <a:t>Model Training</a:t>
            </a:r>
            <a:r>
              <a:rPr lang="en-IN" b="0" i="0" dirty="0">
                <a:solidFill>
                  <a:srgbClr val="111111"/>
                </a:solidFill>
                <a:effectLst/>
                <a:latin typeface="-apple-system"/>
              </a:rPr>
              <a:t>: Training a machine learning model on the training data. For example, using the random forest algorithm to train the model.</a:t>
            </a:r>
          </a:p>
          <a:p>
            <a:pPr algn="l">
              <a:buFont typeface="+mj-lt"/>
              <a:buAutoNum type="arabicPeriod"/>
            </a:pPr>
            <a:r>
              <a:rPr lang="en-IN" b="1" i="0" dirty="0">
                <a:solidFill>
                  <a:srgbClr val="111111"/>
                </a:solidFill>
                <a:effectLst/>
                <a:latin typeface="-apple-system"/>
              </a:rPr>
              <a:t>Model Evaluation</a:t>
            </a:r>
            <a:r>
              <a:rPr lang="en-IN" b="0" i="0" dirty="0">
                <a:solidFill>
                  <a:srgbClr val="111111"/>
                </a:solidFill>
                <a:effectLst/>
                <a:latin typeface="-apple-system"/>
              </a:rPr>
              <a:t>: Evaluating the performance of the model on the testing data. For example, using the confusion matrix to evaluate the performance of the model.</a:t>
            </a:r>
          </a:p>
          <a:p>
            <a:pPr algn="l">
              <a:buFont typeface="+mj-lt"/>
              <a:buAutoNum type="arabicPeriod"/>
            </a:pPr>
            <a:r>
              <a:rPr lang="en-IN" b="1" i="0" dirty="0">
                <a:solidFill>
                  <a:srgbClr val="111111"/>
                </a:solidFill>
                <a:effectLst/>
                <a:latin typeface="-apple-system"/>
              </a:rPr>
              <a:t>Model Deployment</a:t>
            </a:r>
            <a:r>
              <a:rPr lang="en-IN" b="0" i="0" dirty="0">
                <a:solidFill>
                  <a:srgbClr val="111111"/>
                </a:solidFill>
                <a:effectLst/>
                <a:latin typeface="-apple-system"/>
              </a:rPr>
              <a:t>: Deploying the model in a production environment. For example, using a web application framework such as Flask to deploy the model.</a:t>
            </a:r>
          </a:p>
          <a:p>
            <a:pPr algn="l">
              <a:buFont typeface="+mj-lt"/>
              <a:buNone/>
            </a:pPr>
            <a:endParaRPr lang="en-IN" b="0" i="0" dirty="0">
              <a:solidFill>
                <a:srgbClr val="111111"/>
              </a:solidFill>
              <a:effectLst/>
              <a:latin typeface="-apple-system"/>
            </a:endParaRPr>
          </a:p>
          <a:p>
            <a:endParaRPr lang="en-IN" dirty="0"/>
          </a:p>
        </p:txBody>
      </p:sp>
      <p:sp>
        <p:nvSpPr>
          <p:cNvPr id="4" name="Slide Number Placeholder 3"/>
          <p:cNvSpPr>
            <a:spLocks noGrp="1"/>
          </p:cNvSpPr>
          <p:nvPr>
            <p:ph type="sldNum" sz="quarter" idx="5"/>
          </p:nvPr>
        </p:nvSpPr>
        <p:spPr/>
        <p:txBody>
          <a:bodyPr/>
          <a:lstStyle/>
          <a:p>
            <a:fld id="{FC119FAB-51A8-43D3-9E33-5931B4F71655}" type="slidenum">
              <a:rPr lang="en-IN" smtClean="0"/>
              <a:t>7</a:t>
            </a:fld>
            <a:endParaRPr lang="en-IN"/>
          </a:p>
        </p:txBody>
      </p:sp>
    </p:spTree>
    <p:extLst>
      <p:ext uri="{BB962C8B-B14F-4D97-AF65-F5344CB8AC3E}">
        <p14:creationId xmlns:p14="http://schemas.microsoft.com/office/powerpoint/2010/main" val="4174269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119FAB-51A8-43D3-9E33-5931B4F71655}" type="slidenum">
              <a:rPr lang="en-IN" smtClean="0"/>
              <a:t>9</a:t>
            </a:fld>
            <a:endParaRPr lang="en-IN"/>
          </a:p>
        </p:txBody>
      </p:sp>
    </p:spTree>
    <p:extLst>
      <p:ext uri="{BB962C8B-B14F-4D97-AF65-F5344CB8AC3E}">
        <p14:creationId xmlns:p14="http://schemas.microsoft.com/office/powerpoint/2010/main" val="3361131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1140" y="2161159"/>
            <a:ext cx="8024901" cy="863599"/>
          </a:xfrm>
          <a:prstGeom prst="rect">
            <a:avLst/>
          </a:prstGeom>
        </p:spPr>
        <p:txBody>
          <a:bodyPr wrap="square" lIns="0" tIns="0" rIns="0" bIns="0">
            <a:spAutoFit/>
          </a:bodyPr>
          <a:lstStyle>
            <a:lvl1pPr>
              <a:defRPr sz="2400" b="1" i="0">
                <a:solidFill>
                  <a:srgbClr val="585858"/>
                </a:solidFill>
                <a:latin typeface="Candara"/>
                <a:cs typeface="Candar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1/13/24</a:t>
            </a:fld>
            <a:endParaRPr lang="en-US"/>
          </a:p>
        </p:txBody>
      </p:sp>
      <p:sp>
        <p:nvSpPr>
          <p:cNvPr id="6" name="Holder 6"/>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1/13/24</a:t>
            </a:fld>
            <a:endParaRPr lang="en-US"/>
          </a:p>
        </p:txBody>
      </p:sp>
      <p:sp>
        <p:nvSpPr>
          <p:cNvPr id="6" name="Holder 6"/>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1/13/24</a:t>
            </a:fld>
            <a:endParaRPr lang="en-US"/>
          </a:p>
        </p:txBody>
      </p:sp>
      <p:sp>
        <p:nvSpPr>
          <p:cNvPr id="7" name="Holder 7"/>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1/13/24</a:t>
            </a:fld>
            <a:endParaRPr lang="en-US"/>
          </a:p>
        </p:txBody>
      </p:sp>
      <p:sp>
        <p:nvSpPr>
          <p:cNvPr id="5" name="Holder 5"/>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1/13/24</a:t>
            </a:fld>
            <a:endParaRPr lang="en-US"/>
          </a:p>
        </p:txBody>
      </p:sp>
      <p:sp>
        <p:nvSpPr>
          <p:cNvPr id="4" name="Holder 4"/>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241299"/>
            <a:ext cx="9144000" cy="6616698"/>
          </a:xfrm>
          <a:prstGeom prst="rect">
            <a:avLst/>
          </a:prstGeom>
        </p:spPr>
      </p:pic>
      <p:sp>
        <p:nvSpPr>
          <p:cNvPr id="17" name="bg object 17"/>
          <p:cNvSpPr/>
          <p:nvPr/>
        </p:nvSpPr>
        <p:spPr>
          <a:xfrm>
            <a:off x="8735568" y="6512052"/>
            <a:ext cx="0" cy="228600"/>
          </a:xfrm>
          <a:custGeom>
            <a:avLst/>
            <a:gdLst/>
            <a:ahLst/>
            <a:cxnLst/>
            <a:rect l="l" t="t" r="r" b="b"/>
            <a:pathLst>
              <a:path h="228600">
                <a:moveTo>
                  <a:pt x="0" y="0"/>
                </a:moveTo>
                <a:lnTo>
                  <a:pt x="0" y="228598"/>
                </a:lnTo>
              </a:path>
            </a:pathLst>
          </a:custGeom>
          <a:ln w="9144">
            <a:solidFill>
              <a:srgbClr val="FFFFFF"/>
            </a:solidFill>
          </a:ln>
        </p:spPr>
        <p:txBody>
          <a:bodyPr wrap="square" lIns="0" tIns="0" rIns="0" bIns="0" rtlCol="0"/>
          <a:lstStyle/>
          <a:p>
            <a:endParaRPr/>
          </a:p>
        </p:txBody>
      </p:sp>
      <p:sp>
        <p:nvSpPr>
          <p:cNvPr id="2" name="Holder 2"/>
          <p:cNvSpPr>
            <a:spLocks noGrp="1"/>
          </p:cNvSpPr>
          <p:nvPr>
            <p:ph type="title"/>
          </p:nvPr>
        </p:nvSpPr>
        <p:spPr>
          <a:xfrm>
            <a:off x="258572" y="264921"/>
            <a:ext cx="8626855" cy="391159"/>
          </a:xfrm>
          <a:prstGeom prst="rect">
            <a:avLst/>
          </a:prstGeom>
        </p:spPr>
        <p:txBody>
          <a:bodyPr wrap="square" lIns="0" tIns="0" rIns="0" bIns="0">
            <a:spAutoFit/>
          </a:bodyPr>
          <a:lstStyle>
            <a:lvl1pPr>
              <a:defRPr sz="2400" b="1" i="0">
                <a:solidFill>
                  <a:srgbClr val="585858"/>
                </a:solidFill>
                <a:latin typeface="Candara"/>
                <a:cs typeface="Candara"/>
              </a:defRPr>
            </a:lvl1pPr>
          </a:lstStyle>
          <a:p>
            <a:endParaRPr/>
          </a:p>
        </p:txBody>
      </p:sp>
      <p:sp>
        <p:nvSpPr>
          <p:cNvPr id="3" name="Holder 3"/>
          <p:cNvSpPr>
            <a:spLocks noGrp="1"/>
          </p:cNvSpPr>
          <p:nvPr>
            <p:ph type="body" idx="1"/>
          </p:nvPr>
        </p:nvSpPr>
        <p:spPr>
          <a:xfrm>
            <a:off x="1060450" y="2584450"/>
            <a:ext cx="7023100" cy="1676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1/13/24</a:t>
            </a:fld>
            <a:endParaRPr lang="en-US"/>
          </a:p>
        </p:txBody>
      </p:sp>
      <p:sp>
        <p:nvSpPr>
          <p:cNvPr id="6" name="Holder 6"/>
          <p:cNvSpPr>
            <a:spLocks noGrp="1"/>
          </p:cNvSpPr>
          <p:nvPr>
            <p:ph type="sldNum" sz="quarter" idx="7"/>
          </p:nvPr>
        </p:nvSpPr>
        <p:spPr>
          <a:xfrm>
            <a:off x="8802878" y="6557499"/>
            <a:ext cx="205104" cy="170815"/>
          </a:xfrm>
          <a:prstGeom prst="rect">
            <a:avLst/>
          </a:prstGeom>
        </p:spPr>
        <p:txBody>
          <a:bodyPr wrap="square" lIns="0" tIns="0" rIns="0" bIns="0">
            <a:spAutoFit/>
          </a:bodyPr>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hyperlink" Target="https://dev.to/pavanbelagatti/deploy-any-aiml-application-on-kubernetes-a-step-by-step-guide-2i37"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hyperlink" Target="https://aws.amazon.com/blogs/machine-learning/monitoring-in-production-ml-models-at-large-scale-using-amazon-sagemaker-model-monitor/"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adaface.com/blog/recruitment-statisti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anirudhyadav/ISBG4FP1/blob/main/step2_SimilarityLogic.ipynb" TargetMode="External"/><Relationship Id="rId3" Type="http://schemas.openxmlformats.org/officeDocument/2006/relationships/slide" Target="slide12.xml"/><Relationship Id="rId7" Type="http://schemas.openxmlformats.org/officeDocument/2006/relationships/slide" Target="slide1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16.xml"/><Relationship Id="rId5" Type="http://schemas.openxmlformats.org/officeDocument/2006/relationships/hyperlink" Target="https://github.com/anirudhyadav/ISBG4FP1/blob/main/step1b_LinkedinScraper.ipynb" TargetMode="External"/><Relationship Id="rId10" Type="http://schemas.openxmlformats.org/officeDocument/2006/relationships/slide" Target="slide15.xml"/><Relationship Id="rId4" Type="http://schemas.openxmlformats.org/officeDocument/2006/relationships/hyperlink" Target="https://github.com/anirudhyadav/ISBG4FP1/blob/main/step1a_jd_dataprocurement.ipynb" TargetMode="External"/><Relationship Id="rId9" Type="http://schemas.openxmlformats.org/officeDocument/2006/relationships/hyperlink" Target="https://github.com/anirudhyadav/ISBG4FP1/blob/main/step5_PredictionOfAcceptanceOfOffer.ipynb"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nirudhyadav/ISBG4FP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73049"/>
            <a:ext cx="9144000" cy="6584948"/>
          </a:xfrm>
          <a:prstGeom prst="rect">
            <a:avLst/>
          </a:prstGeom>
        </p:spPr>
      </p:pic>
      <p:sp>
        <p:nvSpPr>
          <p:cNvPr id="3" name="object 3"/>
          <p:cNvSpPr txBox="1">
            <a:spLocks noGrp="1"/>
          </p:cNvSpPr>
          <p:nvPr>
            <p:ph type="ctrTitle"/>
          </p:nvPr>
        </p:nvSpPr>
        <p:spPr>
          <a:xfrm>
            <a:off x="228600" y="588960"/>
            <a:ext cx="8024901" cy="1249187"/>
          </a:xfrm>
          <a:prstGeom prst="rect">
            <a:avLst/>
          </a:prstGeom>
        </p:spPr>
        <p:txBody>
          <a:bodyPr vert="horz" wrap="square" lIns="0" tIns="261746" rIns="0" bIns="0" rtlCol="0">
            <a:spAutoFit/>
          </a:bodyPr>
          <a:lstStyle/>
          <a:p>
            <a:pPr marL="12700">
              <a:lnSpc>
                <a:spcPct val="100000"/>
              </a:lnSpc>
              <a:spcBef>
                <a:spcPts val="105"/>
              </a:spcBef>
            </a:pPr>
            <a:r>
              <a:rPr lang="en-IN" sz="3200" dirty="0"/>
              <a:t>Foundation Project : RATS</a:t>
            </a:r>
            <a:br>
              <a:rPr lang="en-IN" sz="3200" dirty="0"/>
            </a:br>
            <a:r>
              <a:rPr lang="en-IN" sz="3200" dirty="0"/>
              <a:t>                                         </a:t>
            </a:r>
            <a:r>
              <a:rPr lang="en-IN" sz="2000" dirty="0"/>
              <a:t>(Resume Automated Tracking System)</a:t>
            </a:r>
            <a:endParaRPr sz="2000" dirty="0"/>
          </a:p>
        </p:txBody>
      </p:sp>
      <p:sp>
        <p:nvSpPr>
          <p:cNvPr id="4" name="object 4"/>
          <p:cNvSpPr txBox="1"/>
          <p:nvPr/>
        </p:nvSpPr>
        <p:spPr>
          <a:xfrm>
            <a:off x="226142" y="1650469"/>
            <a:ext cx="4243070" cy="258404"/>
          </a:xfrm>
          <a:prstGeom prst="rect">
            <a:avLst/>
          </a:prstGeom>
        </p:spPr>
        <p:txBody>
          <a:bodyPr vert="horz" wrap="square" lIns="0" tIns="12065" rIns="0" bIns="0" rtlCol="0">
            <a:spAutoFit/>
          </a:bodyPr>
          <a:lstStyle/>
          <a:p>
            <a:pPr marL="12700">
              <a:lnSpc>
                <a:spcPct val="100000"/>
              </a:lnSpc>
              <a:spcBef>
                <a:spcPts val="95"/>
              </a:spcBef>
            </a:pPr>
            <a:r>
              <a:rPr lang="en-IN" sz="1600" b="1" dirty="0">
                <a:latin typeface="Candara"/>
                <a:cs typeface="Candara"/>
              </a:rPr>
              <a:t>Group 4 AMPBA-Batch-20 </a:t>
            </a:r>
            <a:endParaRPr sz="1600" b="1" dirty="0">
              <a:latin typeface="Candara"/>
              <a:cs typeface="Candara"/>
            </a:endParaRPr>
          </a:p>
        </p:txBody>
      </p:sp>
      <p:sp>
        <p:nvSpPr>
          <p:cNvPr id="5" name="TextBox 4">
            <a:extLst>
              <a:ext uri="{FF2B5EF4-FFF2-40B4-BE49-F238E27FC236}">
                <a16:creationId xmlns:a16="http://schemas.microsoft.com/office/drawing/2014/main" id="{399A4928-D342-7725-2797-38C03F28BE36}"/>
              </a:ext>
            </a:extLst>
          </p:cNvPr>
          <p:cNvSpPr txBox="1"/>
          <p:nvPr/>
        </p:nvSpPr>
        <p:spPr>
          <a:xfrm>
            <a:off x="150391" y="2094069"/>
            <a:ext cx="4453564" cy="1754326"/>
          </a:xfrm>
          <a:prstGeom prst="rect">
            <a:avLst/>
          </a:prstGeom>
          <a:noFill/>
        </p:spPr>
        <p:txBody>
          <a:bodyPr wrap="square" rtlCol="0">
            <a:spAutoFit/>
          </a:bodyPr>
          <a:lstStyle/>
          <a:p>
            <a:r>
              <a:rPr lang="en-IN" dirty="0">
                <a:latin typeface="Canada"/>
                <a:cs typeface="Arial" panose="020B0604020202020204" pitchFamily="34" charset="0"/>
              </a:rPr>
              <a:t>Presenter :</a:t>
            </a:r>
          </a:p>
          <a:p>
            <a:r>
              <a:rPr lang="en-IN" dirty="0">
                <a:latin typeface="Canada"/>
                <a:cs typeface="Arial" panose="020B0604020202020204" pitchFamily="34" charset="0"/>
              </a:rPr>
              <a:t>1) Anirudh Yadav</a:t>
            </a:r>
          </a:p>
          <a:p>
            <a:r>
              <a:rPr lang="en-IN" dirty="0">
                <a:latin typeface="Canada"/>
                <a:cs typeface="Arial" panose="020B0604020202020204" pitchFamily="34" charset="0"/>
              </a:rPr>
              <a:t>2) Sharath Paladugu</a:t>
            </a:r>
          </a:p>
          <a:p>
            <a:r>
              <a:rPr lang="en-IN" dirty="0">
                <a:latin typeface="Canada"/>
                <a:cs typeface="Arial" panose="020B0604020202020204" pitchFamily="34" charset="0"/>
              </a:rPr>
              <a:t>3) Sumit Mujumdar</a:t>
            </a:r>
          </a:p>
          <a:p>
            <a:r>
              <a:rPr lang="en-IN" dirty="0">
                <a:latin typeface="Canada"/>
                <a:cs typeface="Arial" panose="020B0604020202020204" pitchFamily="34" charset="0"/>
              </a:rPr>
              <a:t>4) Palash Gupta </a:t>
            </a:r>
          </a:p>
          <a:p>
            <a:r>
              <a:rPr lang="en-IN" dirty="0">
                <a:latin typeface="Canada"/>
                <a:cs typeface="Arial" panose="020B0604020202020204" pitchFamily="34" charset="0"/>
              </a:rPr>
              <a:t>5) Jyotisha Verma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81A0-87B8-4E17-047B-10258683FA41}"/>
              </a:ext>
            </a:extLst>
          </p:cNvPr>
          <p:cNvSpPr>
            <a:spLocks noGrp="1"/>
          </p:cNvSpPr>
          <p:nvPr>
            <p:ph type="title"/>
          </p:nvPr>
        </p:nvSpPr>
        <p:spPr>
          <a:xfrm>
            <a:off x="258572" y="264921"/>
            <a:ext cx="8626855" cy="369332"/>
          </a:xfrm>
        </p:spPr>
        <p:txBody>
          <a:bodyPr/>
          <a:lstStyle/>
          <a:p>
            <a:r>
              <a:rPr lang="en-US" dirty="0"/>
              <a:t>Caveats and WIP effort</a:t>
            </a:r>
          </a:p>
        </p:txBody>
      </p:sp>
      <p:sp>
        <p:nvSpPr>
          <p:cNvPr id="3" name="Text Placeholder 2">
            <a:extLst>
              <a:ext uri="{FF2B5EF4-FFF2-40B4-BE49-F238E27FC236}">
                <a16:creationId xmlns:a16="http://schemas.microsoft.com/office/drawing/2014/main" id="{9C84DCE6-25AE-D974-99BD-80CA6D995AD0}"/>
              </a:ext>
            </a:extLst>
          </p:cNvPr>
          <p:cNvSpPr>
            <a:spLocks noGrp="1"/>
          </p:cNvSpPr>
          <p:nvPr>
            <p:ph type="body" idx="1"/>
          </p:nvPr>
        </p:nvSpPr>
        <p:spPr>
          <a:xfrm>
            <a:off x="258572" y="1143000"/>
            <a:ext cx="8428228" cy="1938992"/>
          </a:xfrm>
        </p:spPr>
        <p:txBody>
          <a:bodyPr/>
          <a:lstStyle/>
          <a:p>
            <a:pPr marL="342900" indent="-342900">
              <a:buAutoNum type="arabicPeriod"/>
            </a:pPr>
            <a:r>
              <a:rPr lang="en-US" dirty="0"/>
              <a:t>Need to expand the selection criteria by including the Salary and Experience</a:t>
            </a:r>
          </a:p>
          <a:p>
            <a:pPr marL="342900" indent="-342900">
              <a:buAutoNum type="arabicPeriod"/>
            </a:pPr>
            <a:endParaRPr lang="en-US" dirty="0"/>
          </a:p>
          <a:p>
            <a:pPr marL="342900" indent="-342900">
              <a:buAutoNum type="arabicPeriod"/>
            </a:pPr>
            <a:r>
              <a:rPr lang="en-US" dirty="0"/>
              <a:t>Need to build a UI layer with backend API connectivity for better UX</a:t>
            </a:r>
          </a:p>
          <a:p>
            <a:pPr marL="342900" indent="-342900">
              <a:buAutoNum type="arabicPeriod"/>
            </a:pPr>
            <a:endParaRPr lang="en-US" dirty="0"/>
          </a:p>
          <a:p>
            <a:pPr marL="342900" indent="-342900">
              <a:buAutoNum type="arabicPeriod"/>
            </a:pPr>
            <a:r>
              <a:rPr lang="en-US" dirty="0"/>
              <a:t>Need to build an application layer to read the files from Database</a:t>
            </a:r>
          </a:p>
          <a:p>
            <a:pPr marL="342900" indent="-342900">
              <a:buAutoNum type="arabicPeriod"/>
            </a:pPr>
            <a:endParaRPr lang="en-US" dirty="0"/>
          </a:p>
          <a:p>
            <a:pPr marL="342900" indent="-342900">
              <a:buAutoNum type="arabicPeriod"/>
            </a:pPr>
            <a:r>
              <a:rPr lang="en-US" dirty="0"/>
              <a:t>Scoping internal job postings and using it for IJP requisition mapping</a:t>
            </a:r>
          </a:p>
        </p:txBody>
      </p:sp>
    </p:spTree>
    <p:extLst>
      <p:ext uri="{BB962C8B-B14F-4D97-AF65-F5344CB8AC3E}">
        <p14:creationId xmlns:p14="http://schemas.microsoft.com/office/powerpoint/2010/main" val="3961689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5788-901F-38AA-CF62-05A8B30CA672}"/>
              </a:ext>
            </a:extLst>
          </p:cNvPr>
          <p:cNvSpPr>
            <a:spLocks noGrp="1"/>
          </p:cNvSpPr>
          <p:nvPr>
            <p:ph type="title"/>
          </p:nvPr>
        </p:nvSpPr>
        <p:spPr>
          <a:xfrm>
            <a:off x="258572" y="264921"/>
            <a:ext cx="8626855" cy="430887"/>
          </a:xfrm>
        </p:spPr>
        <p:txBody>
          <a:bodyPr/>
          <a:lstStyle/>
          <a:p>
            <a:r>
              <a:rPr lang="en-IN" sz="2800" i="1" dirty="0">
                <a:solidFill>
                  <a:schemeClr val="tx1"/>
                </a:solidFill>
                <a:latin typeface="Canada"/>
              </a:rPr>
              <a:t>Thank You </a:t>
            </a:r>
          </a:p>
        </p:txBody>
      </p:sp>
      <p:sp>
        <p:nvSpPr>
          <p:cNvPr id="3" name="Text Placeholder 2">
            <a:extLst>
              <a:ext uri="{FF2B5EF4-FFF2-40B4-BE49-F238E27FC236}">
                <a16:creationId xmlns:a16="http://schemas.microsoft.com/office/drawing/2014/main" id="{349D6091-48FF-0ED9-5D45-34CBC04E0E9A}"/>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ADE3CCA-F08A-A35B-7BB4-D10716EDB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1" y="1524000"/>
            <a:ext cx="8504426" cy="4038600"/>
          </a:xfrm>
          <a:prstGeom prst="rect">
            <a:avLst/>
          </a:prstGeom>
        </p:spPr>
      </p:pic>
      <p:sp>
        <p:nvSpPr>
          <p:cNvPr id="6" name="TextBox 5">
            <a:extLst>
              <a:ext uri="{FF2B5EF4-FFF2-40B4-BE49-F238E27FC236}">
                <a16:creationId xmlns:a16="http://schemas.microsoft.com/office/drawing/2014/main" id="{75C14D11-43C0-068A-BDB0-CFE86F308259}"/>
              </a:ext>
            </a:extLst>
          </p:cNvPr>
          <p:cNvSpPr txBox="1"/>
          <p:nvPr/>
        </p:nvSpPr>
        <p:spPr>
          <a:xfrm>
            <a:off x="7620000" y="6180264"/>
            <a:ext cx="1981200" cy="215444"/>
          </a:xfrm>
          <a:prstGeom prst="rect">
            <a:avLst/>
          </a:prstGeom>
          <a:noFill/>
        </p:spPr>
        <p:txBody>
          <a:bodyPr wrap="square" rtlCol="0">
            <a:spAutoFit/>
          </a:bodyPr>
          <a:lstStyle/>
          <a:p>
            <a:r>
              <a:rPr lang="en-IN" sz="800" dirty="0"/>
              <a:t>Image Source :ladybird.beauty</a:t>
            </a:r>
          </a:p>
        </p:txBody>
      </p:sp>
    </p:spTree>
    <p:extLst>
      <p:ext uri="{BB962C8B-B14F-4D97-AF65-F5344CB8AC3E}">
        <p14:creationId xmlns:p14="http://schemas.microsoft.com/office/powerpoint/2010/main" val="2499559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97BC-10DA-CEFB-0270-BD41605D24C8}"/>
              </a:ext>
            </a:extLst>
          </p:cNvPr>
          <p:cNvSpPr>
            <a:spLocks noGrp="1"/>
          </p:cNvSpPr>
          <p:nvPr>
            <p:ph type="title"/>
          </p:nvPr>
        </p:nvSpPr>
        <p:spPr>
          <a:xfrm>
            <a:off x="258572" y="264921"/>
            <a:ext cx="8626855" cy="369332"/>
          </a:xfrm>
        </p:spPr>
        <p:txBody>
          <a:bodyPr/>
          <a:lstStyle/>
          <a:p>
            <a:r>
              <a:rPr lang="en-US" dirty="0"/>
              <a:t>Data Preparation</a:t>
            </a:r>
          </a:p>
        </p:txBody>
      </p:sp>
      <p:sp>
        <p:nvSpPr>
          <p:cNvPr id="7" name="Arrow: Left 6">
            <a:hlinkClick r:id="rId2" action="ppaction://hlinksldjump"/>
            <a:extLst>
              <a:ext uri="{FF2B5EF4-FFF2-40B4-BE49-F238E27FC236}">
                <a16:creationId xmlns:a16="http://schemas.microsoft.com/office/drawing/2014/main" id="{79189DE3-BB33-0692-F564-A03F1F1669A5}"/>
              </a:ext>
            </a:extLst>
          </p:cNvPr>
          <p:cNvSpPr/>
          <p:nvPr/>
        </p:nvSpPr>
        <p:spPr>
          <a:xfrm>
            <a:off x="8369302" y="5943600"/>
            <a:ext cx="685800" cy="3693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GO Back</a:t>
            </a:r>
            <a:endParaRPr lang="en-IN" sz="900" b="1" dirty="0"/>
          </a:p>
        </p:txBody>
      </p:sp>
      <p:sp>
        <p:nvSpPr>
          <p:cNvPr id="9" name="TextBox 8">
            <a:extLst>
              <a:ext uri="{FF2B5EF4-FFF2-40B4-BE49-F238E27FC236}">
                <a16:creationId xmlns:a16="http://schemas.microsoft.com/office/drawing/2014/main" id="{C028B5AF-CC97-F4DF-D310-604B34377D07}"/>
              </a:ext>
            </a:extLst>
          </p:cNvPr>
          <p:cNvSpPr txBox="1"/>
          <p:nvPr/>
        </p:nvSpPr>
        <p:spPr>
          <a:xfrm>
            <a:off x="245874" y="1219200"/>
            <a:ext cx="8123428" cy="2862322"/>
          </a:xfrm>
          <a:prstGeom prst="rect">
            <a:avLst/>
          </a:prstGeom>
          <a:noFill/>
        </p:spPr>
        <p:txBody>
          <a:bodyPr wrap="square">
            <a:spAutoFit/>
          </a:bodyPr>
          <a:lstStyle/>
          <a:p>
            <a:pPr marL="171450" indent="-171450">
              <a:buFont typeface="Arial" panose="020B0604020202020204" pitchFamily="34" charset="0"/>
              <a:buChar char="•"/>
            </a:pPr>
            <a:r>
              <a:rPr lang="en-IN" sz="1200" b="1" dirty="0"/>
              <a:t>Data Collection: </a:t>
            </a:r>
            <a:r>
              <a:rPr lang="en-IN" sz="1200" dirty="0"/>
              <a:t>We collected resumes from multiple sources and stored them in a structured format. The sources for this activity were job portals (Naukri.com, Monster, etc), social media platforms (</a:t>
            </a:r>
            <a:r>
              <a:rPr lang="en-IN" sz="1200" dirty="0" err="1"/>
              <a:t>Linkedin</a:t>
            </a:r>
            <a:r>
              <a:rPr lang="en-IN" sz="1200" dirty="0"/>
              <a:t>, Glassdoor, etc). The resumes were in different formats such as PDF, Word and HTML. Candidates' details were collected through surveys, instead of scrapping the resumes from any job portal or social media platforms. Eventually, even if we would have scrapped the profiles, the data would have been cleaned to brought into the same structure as it was in Survey’s output.</a:t>
            </a:r>
          </a:p>
          <a:p>
            <a:pPr marL="171450" indent="-171450">
              <a:buFont typeface="Arial" panose="020B0604020202020204" pitchFamily="34" charset="0"/>
              <a:buChar char="•"/>
            </a:pPr>
            <a:r>
              <a:rPr lang="en-IN" sz="1200" b="1" dirty="0"/>
              <a:t>Data Cleaning: </a:t>
            </a:r>
            <a:r>
              <a:rPr lang="en-IN" sz="1200" dirty="0"/>
              <a:t>Job description and Survey data that was extracted from web scraping and surveys was cleaned using regex and other methodologies . The required data from the Job descriptions and resumes were identified. NLTK library was used to clean up the data and extract the intended data set and corpus was prepared.</a:t>
            </a:r>
          </a:p>
          <a:p>
            <a:pPr marL="171450" indent="-171450">
              <a:buFont typeface="Arial" panose="020B0604020202020204" pitchFamily="34" charset="0"/>
              <a:buChar char="•"/>
            </a:pPr>
            <a:r>
              <a:rPr lang="en-IN" sz="1200" b="1" dirty="0"/>
              <a:t>Data Preprocessing: </a:t>
            </a:r>
            <a:r>
              <a:rPr lang="en-IN" sz="1200" dirty="0"/>
              <a:t>We used techniques such as tokenization, stemming, and stop-word removal to get the data as required for the Model. With Tokenization we broke down the text into individual words or phrases. With Stemming we reduced the words to their root form. With Stop-word removal we removed common words such as “the,” “and,” and “a.” . The same technique was also used to remove the common skill sets across. The goal is to convert the text data into a format that can be easily analysed by the machine learning algorithms.</a:t>
            </a:r>
          </a:p>
          <a:p>
            <a:pPr marL="171450" indent="-171450">
              <a:buFont typeface="Arial" panose="020B0604020202020204" pitchFamily="34" charset="0"/>
              <a:buChar char="•"/>
            </a:pPr>
            <a:endParaRPr lang="en-IN" sz="1200" dirty="0"/>
          </a:p>
        </p:txBody>
      </p:sp>
    </p:spTree>
    <p:extLst>
      <p:ext uri="{BB962C8B-B14F-4D97-AF65-F5344CB8AC3E}">
        <p14:creationId xmlns:p14="http://schemas.microsoft.com/office/powerpoint/2010/main" val="1150359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97BC-10DA-CEFB-0270-BD41605D24C8}"/>
              </a:ext>
            </a:extLst>
          </p:cNvPr>
          <p:cNvSpPr>
            <a:spLocks noGrp="1"/>
          </p:cNvSpPr>
          <p:nvPr>
            <p:ph type="title"/>
          </p:nvPr>
        </p:nvSpPr>
        <p:spPr>
          <a:xfrm>
            <a:off x="258572" y="264921"/>
            <a:ext cx="8626855" cy="369332"/>
          </a:xfrm>
        </p:spPr>
        <p:txBody>
          <a:bodyPr/>
          <a:lstStyle/>
          <a:p>
            <a:r>
              <a:rPr lang="en-US" dirty="0"/>
              <a:t>Modeling</a:t>
            </a:r>
          </a:p>
        </p:txBody>
      </p:sp>
      <p:sp>
        <p:nvSpPr>
          <p:cNvPr id="7" name="Arrow: Left 6">
            <a:hlinkClick r:id="rId2" action="ppaction://hlinksldjump"/>
            <a:extLst>
              <a:ext uri="{FF2B5EF4-FFF2-40B4-BE49-F238E27FC236}">
                <a16:creationId xmlns:a16="http://schemas.microsoft.com/office/drawing/2014/main" id="{79189DE3-BB33-0692-F564-A03F1F1669A5}"/>
              </a:ext>
            </a:extLst>
          </p:cNvPr>
          <p:cNvSpPr/>
          <p:nvPr/>
        </p:nvSpPr>
        <p:spPr>
          <a:xfrm>
            <a:off x="7772400" y="5638800"/>
            <a:ext cx="685800" cy="3693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GO Back</a:t>
            </a:r>
            <a:endParaRPr lang="en-IN" sz="900" b="1" dirty="0"/>
          </a:p>
        </p:txBody>
      </p:sp>
      <p:sp>
        <p:nvSpPr>
          <p:cNvPr id="4" name="TextBox 3">
            <a:extLst>
              <a:ext uri="{FF2B5EF4-FFF2-40B4-BE49-F238E27FC236}">
                <a16:creationId xmlns:a16="http://schemas.microsoft.com/office/drawing/2014/main" id="{C598B85D-8E77-7CE4-2877-961575D9CA75}"/>
              </a:ext>
            </a:extLst>
          </p:cNvPr>
          <p:cNvSpPr txBox="1"/>
          <p:nvPr/>
        </p:nvSpPr>
        <p:spPr>
          <a:xfrm>
            <a:off x="258572" y="1127026"/>
            <a:ext cx="8305800" cy="3785652"/>
          </a:xfrm>
          <a:prstGeom prst="rect">
            <a:avLst/>
          </a:prstGeom>
          <a:noFill/>
        </p:spPr>
        <p:txBody>
          <a:bodyPr wrap="square">
            <a:spAutoFit/>
          </a:bodyPr>
          <a:lstStyle/>
          <a:p>
            <a:pPr marL="171450" indent="-171450">
              <a:buFont typeface="Arial" panose="020B0604020202020204" pitchFamily="34" charset="0"/>
              <a:buChar char="•"/>
            </a:pPr>
            <a:r>
              <a:rPr lang="en-IN" sz="1200" b="1" dirty="0"/>
              <a:t>Literature research on similar problems : </a:t>
            </a:r>
            <a:r>
              <a:rPr lang="en-IN" sz="1200" dirty="0"/>
              <a:t>Study was done through multiple forums and internal group discussions to understand the availability of similar applications and typical usage. Also learning was done on the implementation methodologies to pick the right way. Focused group discussions were performed with multiple groups to understand the real problem statement in real world.</a:t>
            </a:r>
          </a:p>
          <a:p>
            <a:pPr marL="171450" indent="-171450">
              <a:buFont typeface="Arial" panose="020B0604020202020204" pitchFamily="34" charset="0"/>
              <a:buChar char="•"/>
            </a:pPr>
            <a:r>
              <a:rPr lang="en-IN" sz="1200" b="1" dirty="0"/>
              <a:t>Feature Extraction: </a:t>
            </a:r>
            <a:r>
              <a:rPr lang="en-IN" sz="1200" dirty="0"/>
              <a:t>Relevant features are extracted from the Job Descriptions such as skills, education, and experience. From the Survey data from the candidates, the intended feature extraction is performed. The goal is to identify the most important features that contribute to the classification of resumes and Job IDs. Techniques such as bag-of-words and </a:t>
            </a:r>
            <a:r>
              <a:rPr lang="en-IN" sz="1200" dirty="0">
                <a:highlight>
                  <a:srgbClr val="FFFF00"/>
                </a:highlight>
              </a:rPr>
              <a:t>term frequency-inverse document frequency (TF-IDF) </a:t>
            </a:r>
            <a:r>
              <a:rPr lang="en-IN" sz="1200" dirty="0"/>
              <a:t>are used to extract features from the text data. </a:t>
            </a:r>
            <a:r>
              <a:rPr lang="en-IN" sz="1200" dirty="0" err="1"/>
              <a:t>CountVectorizer</a:t>
            </a:r>
            <a:r>
              <a:rPr lang="en-IN" sz="1200" dirty="0"/>
              <a:t>().</a:t>
            </a:r>
            <a:r>
              <a:rPr lang="en-IN" sz="1200" dirty="0" err="1"/>
              <a:t>fit_transform</a:t>
            </a:r>
            <a:r>
              <a:rPr lang="en-IN" sz="1200" dirty="0"/>
              <a:t>() method from </a:t>
            </a:r>
            <a:r>
              <a:rPr lang="en-IN" sz="1200" dirty="0" err="1"/>
              <a:t>sklearn</a:t>
            </a:r>
            <a:r>
              <a:rPr lang="en-IN" sz="1200" dirty="0"/>
              <a:t> library is used to generate and represent the text data in terms of a bag-of-words.</a:t>
            </a:r>
          </a:p>
          <a:p>
            <a:pPr marL="171450" indent="-171450">
              <a:buFont typeface="Arial" panose="020B0604020202020204" pitchFamily="34" charset="0"/>
              <a:buChar char="•"/>
            </a:pPr>
            <a:r>
              <a:rPr lang="en-IN" sz="1200" b="1" dirty="0"/>
              <a:t>Feature Selection: </a:t>
            </a:r>
            <a:r>
              <a:rPr lang="en-IN" sz="1200" dirty="0"/>
              <a:t>The most important features that contribute to the classification of resumes/skills are selected. This will reduce the dimensionality of the data and improve the performance of the machine learning model. </a:t>
            </a:r>
          </a:p>
          <a:p>
            <a:pPr marL="171450" indent="-171450">
              <a:buFont typeface="Arial" panose="020B0604020202020204" pitchFamily="34" charset="0"/>
              <a:buChar char="•"/>
            </a:pPr>
            <a:r>
              <a:rPr lang="en-IN" sz="1200" b="1" dirty="0"/>
              <a:t>Data Splitting: </a:t>
            </a:r>
            <a:r>
              <a:rPr lang="en-IN" sz="1200" dirty="0"/>
              <a:t>Data is split into training and testing sets. The training set was used to train the machine learning model, and the testing set is used to evaluate the performance of the model.</a:t>
            </a:r>
          </a:p>
          <a:p>
            <a:pPr marL="171450" indent="-171450">
              <a:buFont typeface="Arial" panose="020B0604020202020204" pitchFamily="34" charset="0"/>
              <a:buChar char="•"/>
            </a:pPr>
            <a:r>
              <a:rPr lang="en-IN" sz="1200" b="1" dirty="0"/>
              <a:t>Model Training: </a:t>
            </a:r>
            <a:r>
              <a:rPr lang="en-IN" sz="1200" dirty="0"/>
              <a:t>Model is trained on the training data. The goal was to build a model that can accurately classify resumes/candidate details as relevant or irrelevant with a similarity score using cosine similarity technique.</a:t>
            </a:r>
          </a:p>
          <a:p>
            <a:pPr marL="171450" indent="-171450">
              <a:buFont typeface="Arial" panose="020B0604020202020204" pitchFamily="34" charset="0"/>
              <a:buChar char="•"/>
            </a:pPr>
            <a:r>
              <a:rPr lang="en-IN" sz="1200" b="1" dirty="0"/>
              <a:t>Prediction : </a:t>
            </a:r>
            <a:r>
              <a:rPr lang="en-IN" sz="1200" dirty="0"/>
              <a:t>This is done based on the assumed data set. Which considers the Company performance index and the candidates expected salary and the skill sets. Once the candidate previous organization and expected salary fits into the JD sala range and our company index score, the probability of the candidate accepting offer is calculated.</a:t>
            </a:r>
          </a:p>
          <a:p>
            <a:pPr marL="171450" indent="-171450">
              <a:buFont typeface="Arial" panose="020B0604020202020204" pitchFamily="34" charset="0"/>
              <a:buChar char="•"/>
            </a:pPr>
            <a:endParaRPr lang="en-IN" sz="1200" dirty="0"/>
          </a:p>
        </p:txBody>
      </p:sp>
    </p:spTree>
    <p:extLst>
      <p:ext uri="{BB962C8B-B14F-4D97-AF65-F5344CB8AC3E}">
        <p14:creationId xmlns:p14="http://schemas.microsoft.com/office/powerpoint/2010/main" val="360277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97BC-10DA-CEFB-0270-BD41605D24C8}"/>
              </a:ext>
            </a:extLst>
          </p:cNvPr>
          <p:cNvSpPr>
            <a:spLocks noGrp="1"/>
          </p:cNvSpPr>
          <p:nvPr>
            <p:ph type="title"/>
          </p:nvPr>
        </p:nvSpPr>
        <p:spPr>
          <a:xfrm>
            <a:off x="258572" y="264921"/>
            <a:ext cx="8626855" cy="369332"/>
          </a:xfrm>
        </p:spPr>
        <p:txBody>
          <a:bodyPr/>
          <a:lstStyle/>
          <a:p>
            <a:r>
              <a:rPr lang="en-US" dirty="0"/>
              <a:t>Evaluation</a:t>
            </a:r>
          </a:p>
        </p:txBody>
      </p:sp>
      <p:sp>
        <p:nvSpPr>
          <p:cNvPr id="7" name="Arrow: Left 6">
            <a:hlinkClick r:id="rId2" action="ppaction://hlinksldjump"/>
            <a:extLst>
              <a:ext uri="{FF2B5EF4-FFF2-40B4-BE49-F238E27FC236}">
                <a16:creationId xmlns:a16="http://schemas.microsoft.com/office/drawing/2014/main" id="{79189DE3-BB33-0692-F564-A03F1F1669A5}"/>
              </a:ext>
            </a:extLst>
          </p:cNvPr>
          <p:cNvSpPr/>
          <p:nvPr/>
        </p:nvSpPr>
        <p:spPr>
          <a:xfrm>
            <a:off x="7772400" y="5638800"/>
            <a:ext cx="685800" cy="3693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GO Back</a:t>
            </a:r>
            <a:endParaRPr lang="en-IN" sz="900" b="1" dirty="0"/>
          </a:p>
        </p:txBody>
      </p:sp>
      <p:sp>
        <p:nvSpPr>
          <p:cNvPr id="4" name="TextBox 3">
            <a:extLst>
              <a:ext uri="{FF2B5EF4-FFF2-40B4-BE49-F238E27FC236}">
                <a16:creationId xmlns:a16="http://schemas.microsoft.com/office/drawing/2014/main" id="{D1F0BE0B-9334-1C76-D576-2C88DD6BF848}"/>
              </a:ext>
            </a:extLst>
          </p:cNvPr>
          <p:cNvSpPr txBox="1"/>
          <p:nvPr/>
        </p:nvSpPr>
        <p:spPr>
          <a:xfrm>
            <a:off x="304800" y="1066800"/>
            <a:ext cx="7924800" cy="2123658"/>
          </a:xfrm>
          <a:prstGeom prst="rect">
            <a:avLst/>
          </a:prstGeom>
          <a:noFill/>
        </p:spPr>
        <p:txBody>
          <a:bodyPr wrap="square">
            <a:spAutoFit/>
          </a:bodyPr>
          <a:lstStyle/>
          <a:p>
            <a:r>
              <a:rPr lang="en-IN" sz="1200" b="1" dirty="0"/>
              <a:t>Model Evaluation: </a:t>
            </a:r>
            <a:r>
              <a:rPr lang="en-IN" sz="1200" dirty="0"/>
              <a:t>The performance of the machine learning model is evaluated on the testing data. The goal was  to evaluate the accuracy of the model and identify areas for improvement. The model evaluation is done based on the labelled data set.</a:t>
            </a:r>
          </a:p>
          <a:p>
            <a:endParaRPr lang="en-IN" sz="1200" dirty="0"/>
          </a:p>
          <a:p>
            <a:pPr marL="171450" indent="-171450">
              <a:buFont typeface="Arial" panose="020B0604020202020204" pitchFamily="34" charset="0"/>
              <a:buChar char="•"/>
            </a:pPr>
            <a:r>
              <a:rPr lang="en-IN" sz="1200" dirty="0"/>
              <a:t>Both positive and negative test scenarios were tested to ensure that the model works fine in all scenarios</a:t>
            </a:r>
          </a:p>
          <a:p>
            <a:pPr marL="171450" indent="-171450">
              <a:buFont typeface="Arial" panose="020B0604020202020204" pitchFamily="34" charset="0"/>
              <a:buChar char="•"/>
            </a:pPr>
            <a:r>
              <a:rPr lang="en-IN" sz="1200" dirty="0"/>
              <a:t>Model was tested with supplying delta data and retraining the model to check the behaviour</a:t>
            </a:r>
          </a:p>
          <a:p>
            <a:pPr marL="171450" indent="-171450">
              <a:buFont typeface="Arial" panose="020B0604020202020204" pitchFamily="34" charset="0"/>
              <a:buChar char="•"/>
            </a:pPr>
            <a:r>
              <a:rPr lang="en-IN" sz="1200" dirty="0"/>
              <a:t>Model was tested for the accuracy of similarity score by randomly updating the training data set</a:t>
            </a:r>
          </a:p>
          <a:p>
            <a:pPr marL="171450" indent="-171450">
              <a:buFont typeface="Arial" panose="020B0604020202020204" pitchFamily="34" charset="0"/>
              <a:buChar char="•"/>
            </a:pPr>
            <a:r>
              <a:rPr lang="en-IN" sz="1200" dirty="0"/>
              <a:t>Model was tested for Prediction</a:t>
            </a:r>
          </a:p>
          <a:p>
            <a:pPr marL="171450" indent="-171450">
              <a:buFont typeface="Arial" panose="020B0604020202020204" pitchFamily="34" charset="0"/>
              <a:buChar char="•"/>
            </a:pPr>
            <a:r>
              <a:rPr lang="en-IN" sz="1200" dirty="0"/>
              <a:t>Model was tested for scalability with local data extraction</a:t>
            </a:r>
          </a:p>
          <a:p>
            <a:pPr marL="171450" indent="-171450">
              <a:buFont typeface="Arial" panose="020B0604020202020204" pitchFamily="34" charset="0"/>
              <a:buChar char="•"/>
            </a:pPr>
            <a:r>
              <a:rPr lang="en-IN" sz="1200" dirty="0"/>
              <a:t>Model was evaluated for the defined success criteria by updating the training data set</a:t>
            </a:r>
          </a:p>
          <a:p>
            <a:pPr marL="171450" indent="-171450">
              <a:buFont typeface="Arial" panose="020B0604020202020204" pitchFamily="34" charset="0"/>
              <a:buChar char="•"/>
            </a:pPr>
            <a:r>
              <a:rPr lang="en-IN" sz="1200" dirty="0"/>
              <a:t>Model was evaluated for the robustness of</a:t>
            </a:r>
          </a:p>
        </p:txBody>
      </p:sp>
    </p:spTree>
    <p:extLst>
      <p:ext uri="{BB962C8B-B14F-4D97-AF65-F5344CB8AC3E}">
        <p14:creationId xmlns:p14="http://schemas.microsoft.com/office/powerpoint/2010/main" val="4233455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97BC-10DA-CEFB-0270-BD41605D24C8}"/>
              </a:ext>
            </a:extLst>
          </p:cNvPr>
          <p:cNvSpPr>
            <a:spLocks noGrp="1"/>
          </p:cNvSpPr>
          <p:nvPr>
            <p:ph type="title"/>
          </p:nvPr>
        </p:nvSpPr>
        <p:spPr>
          <a:xfrm>
            <a:off x="258572" y="264921"/>
            <a:ext cx="8626855" cy="369332"/>
          </a:xfrm>
        </p:spPr>
        <p:txBody>
          <a:bodyPr/>
          <a:lstStyle/>
          <a:p>
            <a:r>
              <a:rPr lang="en-US" dirty="0"/>
              <a:t>Deployment</a:t>
            </a:r>
          </a:p>
        </p:txBody>
      </p:sp>
      <p:sp>
        <p:nvSpPr>
          <p:cNvPr id="7" name="Arrow: Left 6">
            <a:hlinkClick r:id="rId2" action="ppaction://hlinksldjump"/>
            <a:extLst>
              <a:ext uri="{FF2B5EF4-FFF2-40B4-BE49-F238E27FC236}">
                <a16:creationId xmlns:a16="http://schemas.microsoft.com/office/drawing/2014/main" id="{79189DE3-BB33-0692-F564-A03F1F1669A5}"/>
              </a:ext>
            </a:extLst>
          </p:cNvPr>
          <p:cNvSpPr/>
          <p:nvPr/>
        </p:nvSpPr>
        <p:spPr>
          <a:xfrm>
            <a:off x="7772400" y="5638800"/>
            <a:ext cx="685800" cy="3693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GO Back</a:t>
            </a:r>
            <a:endParaRPr lang="en-IN" sz="900" b="1" dirty="0"/>
          </a:p>
        </p:txBody>
      </p:sp>
      <p:sp>
        <p:nvSpPr>
          <p:cNvPr id="4" name="TextBox 3">
            <a:extLst>
              <a:ext uri="{FF2B5EF4-FFF2-40B4-BE49-F238E27FC236}">
                <a16:creationId xmlns:a16="http://schemas.microsoft.com/office/drawing/2014/main" id="{0775FBF3-CE1E-FFA5-4F63-5E78F9566951}"/>
              </a:ext>
            </a:extLst>
          </p:cNvPr>
          <p:cNvSpPr txBox="1"/>
          <p:nvPr/>
        </p:nvSpPr>
        <p:spPr>
          <a:xfrm>
            <a:off x="258572" y="1066800"/>
            <a:ext cx="8382000" cy="646331"/>
          </a:xfrm>
          <a:prstGeom prst="rect">
            <a:avLst/>
          </a:prstGeom>
          <a:noFill/>
        </p:spPr>
        <p:txBody>
          <a:bodyPr wrap="square">
            <a:spAutoFit/>
          </a:bodyPr>
          <a:lstStyle/>
          <a:p>
            <a:r>
              <a:rPr lang="en-US" sz="1200" dirty="0"/>
              <a:t>Deployment is a cost intensive effort, so for the time being we have all the code repository in place and leveraged the local machines. But the expected target state in real world would be most probably onto the Cloud. </a:t>
            </a:r>
          </a:p>
          <a:p>
            <a:endParaRPr lang="en-IN" sz="1200" dirty="0"/>
          </a:p>
        </p:txBody>
      </p:sp>
      <p:pic>
        <p:nvPicPr>
          <p:cNvPr id="9" name="Picture 8">
            <a:extLst>
              <a:ext uri="{FF2B5EF4-FFF2-40B4-BE49-F238E27FC236}">
                <a16:creationId xmlns:a16="http://schemas.microsoft.com/office/drawing/2014/main" id="{AD950C15-7CA4-0B23-4A0E-418B76E613CE}"/>
              </a:ext>
            </a:extLst>
          </p:cNvPr>
          <p:cNvPicPr>
            <a:picLocks noChangeAspect="1"/>
          </p:cNvPicPr>
          <p:nvPr/>
        </p:nvPicPr>
        <p:blipFill>
          <a:blip r:embed="rId3"/>
          <a:stretch>
            <a:fillRect/>
          </a:stretch>
        </p:blipFill>
        <p:spPr>
          <a:xfrm>
            <a:off x="503428" y="1600200"/>
            <a:ext cx="7305675" cy="3343275"/>
          </a:xfrm>
          <a:prstGeom prst="rect">
            <a:avLst/>
          </a:prstGeom>
        </p:spPr>
      </p:pic>
      <p:sp>
        <p:nvSpPr>
          <p:cNvPr id="11" name="TextBox 10">
            <a:extLst>
              <a:ext uri="{FF2B5EF4-FFF2-40B4-BE49-F238E27FC236}">
                <a16:creationId xmlns:a16="http://schemas.microsoft.com/office/drawing/2014/main" id="{4174B495-DAAD-0047-8BB1-35B443C7C2B5}"/>
              </a:ext>
            </a:extLst>
          </p:cNvPr>
          <p:cNvSpPr txBox="1"/>
          <p:nvPr/>
        </p:nvSpPr>
        <p:spPr>
          <a:xfrm>
            <a:off x="357885" y="5257800"/>
            <a:ext cx="8428227" cy="646331"/>
          </a:xfrm>
          <a:prstGeom prst="rect">
            <a:avLst/>
          </a:prstGeom>
          <a:noFill/>
        </p:spPr>
        <p:txBody>
          <a:bodyPr wrap="square">
            <a:spAutoFit/>
          </a:bodyPr>
          <a:lstStyle/>
          <a:p>
            <a:r>
              <a:rPr lang="en-IN" dirty="0">
                <a:hlinkClick r:id="rId4"/>
              </a:rPr>
              <a:t>Deploy Any AI/ML Application On Kubernetes: A Step-by-Step Guide! - DEV Community</a:t>
            </a:r>
            <a:endParaRPr lang="en-IN" dirty="0"/>
          </a:p>
        </p:txBody>
      </p:sp>
    </p:spTree>
    <p:extLst>
      <p:ext uri="{BB962C8B-B14F-4D97-AF65-F5344CB8AC3E}">
        <p14:creationId xmlns:p14="http://schemas.microsoft.com/office/powerpoint/2010/main" val="1936567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97BC-10DA-CEFB-0270-BD41605D24C8}"/>
              </a:ext>
            </a:extLst>
          </p:cNvPr>
          <p:cNvSpPr>
            <a:spLocks noGrp="1"/>
          </p:cNvSpPr>
          <p:nvPr>
            <p:ph type="title"/>
          </p:nvPr>
        </p:nvSpPr>
        <p:spPr>
          <a:xfrm>
            <a:off x="258572" y="264921"/>
            <a:ext cx="8626855" cy="369332"/>
          </a:xfrm>
        </p:spPr>
        <p:txBody>
          <a:bodyPr/>
          <a:lstStyle/>
          <a:p>
            <a:r>
              <a:rPr lang="en-US" dirty="0"/>
              <a:t>Monitoring and Maintenance</a:t>
            </a:r>
          </a:p>
        </p:txBody>
      </p:sp>
      <p:sp>
        <p:nvSpPr>
          <p:cNvPr id="7" name="Arrow: Left 6">
            <a:hlinkClick r:id="rId2" action="ppaction://hlinksldjump"/>
            <a:extLst>
              <a:ext uri="{FF2B5EF4-FFF2-40B4-BE49-F238E27FC236}">
                <a16:creationId xmlns:a16="http://schemas.microsoft.com/office/drawing/2014/main" id="{79189DE3-BB33-0692-F564-A03F1F1669A5}"/>
              </a:ext>
            </a:extLst>
          </p:cNvPr>
          <p:cNvSpPr/>
          <p:nvPr/>
        </p:nvSpPr>
        <p:spPr>
          <a:xfrm>
            <a:off x="7772400" y="5638800"/>
            <a:ext cx="685800" cy="3693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GO Back</a:t>
            </a:r>
            <a:endParaRPr lang="en-IN" sz="900" b="1" dirty="0"/>
          </a:p>
        </p:txBody>
      </p:sp>
      <p:pic>
        <p:nvPicPr>
          <p:cNvPr id="2050" name="Picture 2" descr="The following diagram illustrates the high-level workflow of Model Monitor.">
            <a:extLst>
              <a:ext uri="{FF2B5EF4-FFF2-40B4-BE49-F238E27FC236}">
                <a16:creationId xmlns:a16="http://schemas.microsoft.com/office/drawing/2014/main" id="{51BF945B-CFF0-BC01-33ED-5BD77587B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4362"/>
            <a:ext cx="6019800" cy="33108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36E355-047B-0CB7-2EAC-3CBAB69EA776}"/>
              </a:ext>
            </a:extLst>
          </p:cNvPr>
          <p:cNvSpPr txBox="1"/>
          <p:nvPr/>
        </p:nvSpPr>
        <p:spPr>
          <a:xfrm>
            <a:off x="29972" y="5049953"/>
            <a:ext cx="8428228" cy="646331"/>
          </a:xfrm>
          <a:prstGeom prst="rect">
            <a:avLst/>
          </a:prstGeom>
          <a:noFill/>
        </p:spPr>
        <p:txBody>
          <a:bodyPr wrap="square">
            <a:spAutoFit/>
          </a:bodyPr>
          <a:lstStyle/>
          <a:p>
            <a:r>
              <a:rPr lang="en-IN" dirty="0">
                <a:hlinkClick r:id="rId4"/>
              </a:rPr>
              <a:t>Monitoring in-production ML models at large scale using Amazon </a:t>
            </a:r>
            <a:r>
              <a:rPr lang="en-IN" dirty="0" err="1">
                <a:hlinkClick r:id="rId4"/>
              </a:rPr>
              <a:t>SageMaker</a:t>
            </a:r>
            <a:r>
              <a:rPr lang="en-IN" dirty="0">
                <a:hlinkClick r:id="rId4"/>
              </a:rPr>
              <a:t> Model Monitor | AWS Machine Learning Blog</a:t>
            </a:r>
            <a:endParaRPr lang="en-IN" dirty="0"/>
          </a:p>
        </p:txBody>
      </p:sp>
    </p:spTree>
    <p:extLst>
      <p:ext uri="{BB962C8B-B14F-4D97-AF65-F5344CB8AC3E}">
        <p14:creationId xmlns:p14="http://schemas.microsoft.com/office/powerpoint/2010/main" val="2419317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Business Problem</a:t>
            </a:r>
          </a:p>
        </p:txBody>
      </p:sp>
      <p:sp>
        <p:nvSpPr>
          <p:cNvPr id="13" name="TextBox 12">
            <a:extLst>
              <a:ext uri="{FF2B5EF4-FFF2-40B4-BE49-F238E27FC236}">
                <a16:creationId xmlns:a16="http://schemas.microsoft.com/office/drawing/2014/main" id="{F9DA4B94-237A-8195-07AD-7162BBDFBFA8}"/>
              </a:ext>
            </a:extLst>
          </p:cNvPr>
          <p:cNvSpPr txBox="1"/>
          <p:nvPr/>
        </p:nvSpPr>
        <p:spPr>
          <a:xfrm>
            <a:off x="258572" y="850526"/>
            <a:ext cx="8186302" cy="923330"/>
          </a:xfrm>
          <a:prstGeom prst="rect">
            <a:avLst/>
          </a:prstGeom>
          <a:noFill/>
        </p:spPr>
        <p:txBody>
          <a:bodyPr wrap="square" rtlCol="0">
            <a:spAutoFit/>
          </a:bodyPr>
          <a:lstStyle/>
          <a:p>
            <a:r>
              <a:rPr lang="en-IN" b="0" i="0" dirty="0">
                <a:solidFill>
                  <a:srgbClr val="111111"/>
                </a:solidFill>
                <a:effectLst/>
                <a:latin typeface="-apple-system"/>
              </a:rPr>
              <a:t>The COVID-19 pandemic has led to job cuts and employee churn, which has increased the responsibility of HR teams to ensure employee retention while minimizing recruitment costs</a:t>
            </a:r>
            <a:endParaRPr lang="en-US" dirty="0"/>
          </a:p>
        </p:txBody>
      </p:sp>
      <p:graphicFrame>
        <p:nvGraphicFramePr>
          <p:cNvPr id="25" name="Diagram 24">
            <a:extLst>
              <a:ext uri="{FF2B5EF4-FFF2-40B4-BE49-F238E27FC236}">
                <a16:creationId xmlns:a16="http://schemas.microsoft.com/office/drawing/2014/main" id="{64D950C1-3452-F044-A356-A886D2AF47E2}"/>
              </a:ext>
            </a:extLst>
          </p:cNvPr>
          <p:cNvGraphicFramePr/>
          <p:nvPr>
            <p:extLst>
              <p:ext uri="{D42A27DB-BD31-4B8C-83A1-F6EECF244321}">
                <p14:modId xmlns:p14="http://schemas.microsoft.com/office/powerpoint/2010/main" val="2878272829"/>
              </p:ext>
            </p:extLst>
          </p:nvPr>
        </p:nvGraphicFramePr>
        <p:xfrm>
          <a:off x="457200" y="2417068"/>
          <a:ext cx="7586401" cy="3682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Title 1">
            <a:extLst>
              <a:ext uri="{FF2B5EF4-FFF2-40B4-BE49-F238E27FC236}">
                <a16:creationId xmlns:a16="http://schemas.microsoft.com/office/drawing/2014/main" id="{0B292277-7801-D9BD-1B63-EBD5F487EE79}"/>
              </a:ext>
            </a:extLst>
          </p:cNvPr>
          <p:cNvSpPr txBox="1">
            <a:spLocks/>
          </p:cNvSpPr>
          <p:nvPr/>
        </p:nvSpPr>
        <p:spPr>
          <a:xfrm>
            <a:off x="258570" y="1864525"/>
            <a:ext cx="8626855" cy="369332"/>
          </a:xfrm>
          <a:prstGeom prst="rect">
            <a:avLst/>
          </a:prstGeom>
        </p:spPr>
        <p:txBody>
          <a:bodyPr wrap="square" lIns="0" tIns="0" rIns="0" bIns="0">
            <a:spAutoFit/>
          </a:bodyPr>
          <a:lstStyle>
            <a:lvl1pPr>
              <a:defRPr sz="2400" b="1" i="0">
                <a:solidFill>
                  <a:srgbClr val="585858"/>
                </a:solidFill>
                <a:latin typeface="Candara"/>
                <a:ea typeface="+mj-ea"/>
                <a:cs typeface="Candara"/>
              </a:defRPr>
            </a:lvl1pPr>
          </a:lstStyle>
          <a:p>
            <a:r>
              <a:rPr lang="en-IN" u="sng" dirty="0"/>
              <a:t>Current Challenges</a:t>
            </a:r>
          </a:p>
        </p:txBody>
      </p:sp>
    </p:spTree>
    <p:extLst>
      <p:ext uri="{BB962C8B-B14F-4D97-AF65-F5344CB8AC3E}">
        <p14:creationId xmlns:p14="http://schemas.microsoft.com/office/powerpoint/2010/main" val="1347120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Business Objectives</a:t>
            </a:r>
          </a:p>
        </p:txBody>
      </p:sp>
      <p:sp>
        <p:nvSpPr>
          <p:cNvPr id="3" name="Text Placeholder 2">
            <a:extLst>
              <a:ext uri="{FF2B5EF4-FFF2-40B4-BE49-F238E27FC236}">
                <a16:creationId xmlns:a16="http://schemas.microsoft.com/office/drawing/2014/main" id="{3BF6C47B-E6D9-A908-7D5B-C88A6C39D69A}"/>
              </a:ext>
            </a:extLst>
          </p:cNvPr>
          <p:cNvSpPr>
            <a:spLocks noGrp="1"/>
          </p:cNvSpPr>
          <p:nvPr>
            <p:ph type="body" idx="1"/>
          </p:nvPr>
        </p:nvSpPr>
        <p:spPr>
          <a:xfrm>
            <a:off x="152400" y="762000"/>
            <a:ext cx="8839200" cy="830997"/>
          </a:xfrm>
        </p:spPr>
        <p:txBody>
          <a:bodyPr/>
          <a:lstStyle/>
          <a:p>
            <a:endParaRPr lang="en-US" dirty="0"/>
          </a:p>
          <a:p>
            <a:pPr marL="285750" indent="-285750">
              <a:buFont typeface="Arial" panose="020B0604020202020204" pitchFamily="34" charset="0"/>
              <a:buChar char="•"/>
            </a:pPr>
            <a:r>
              <a:rPr lang="en-US" dirty="0"/>
              <a:t>Automated Resume filtering Solution</a:t>
            </a:r>
          </a:p>
          <a:p>
            <a:pPr marL="285750" indent="-285750">
              <a:buFont typeface="Arial" panose="020B0604020202020204" pitchFamily="34" charset="0"/>
              <a:buChar char="•"/>
            </a:pPr>
            <a:r>
              <a:rPr lang="en-US" dirty="0"/>
              <a:t>Realize Financial, Strategic, Technical and Operational ROI</a:t>
            </a:r>
            <a:endParaRPr lang="en-IN" dirty="0"/>
          </a:p>
        </p:txBody>
      </p:sp>
      <p:graphicFrame>
        <p:nvGraphicFramePr>
          <p:cNvPr id="4" name="Diagram 3">
            <a:extLst>
              <a:ext uri="{FF2B5EF4-FFF2-40B4-BE49-F238E27FC236}">
                <a16:creationId xmlns:a16="http://schemas.microsoft.com/office/drawing/2014/main" id="{EF914158-3BFF-FA61-BF1D-E65AC4A64446}"/>
              </a:ext>
            </a:extLst>
          </p:cNvPr>
          <p:cNvGraphicFramePr/>
          <p:nvPr>
            <p:extLst>
              <p:ext uri="{D42A27DB-BD31-4B8C-83A1-F6EECF244321}">
                <p14:modId xmlns:p14="http://schemas.microsoft.com/office/powerpoint/2010/main" val="1944033937"/>
              </p:ext>
            </p:extLst>
          </p:nvPr>
        </p:nvGraphicFramePr>
        <p:xfrm>
          <a:off x="-685800" y="18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60ED45C9-4514-776D-FD69-D60C506030D3}"/>
              </a:ext>
            </a:extLst>
          </p:cNvPr>
          <p:cNvSpPr txBox="1"/>
          <p:nvPr/>
        </p:nvSpPr>
        <p:spPr>
          <a:xfrm>
            <a:off x="4209474" y="1905000"/>
            <a:ext cx="4913744" cy="2893100"/>
          </a:xfrm>
          <a:prstGeom prst="rect">
            <a:avLst/>
          </a:prstGeom>
          <a:noFill/>
        </p:spPr>
        <p:txBody>
          <a:bodyPr wrap="square">
            <a:spAutoFit/>
          </a:bodyPr>
          <a:lstStyle/>
          <a:p>
            <a:pPr algn="l">
              <a:buFont typeface="+mj-lt"/>
              <a:buAutoNum type="arabicPeriod"/>
            </a:pPr>
            <a:r>
              <a:rPr lang="en-IN" sz="1400" b="1" i="0" dirty="0">
                <a:solidFill>
                  <a:srgbClr val="111111"/>
                </a:solidFill>
                <a:effectLst/>
                <a:latin typeface="-apple-system"/>
              </a:rPr>
              <a:t>Financial:</a:t>
            </a:r>
            <a:r>
              <a:rPr lang="en-IN" sz="1400" b="0" i="0" dirty="0">
                <a:solidFill>
                  <a:srgbClr val="111111"/>
                </a:solidFill>
                <a:effectLst/>
                <a:latin typeface="-apple-system"/>
              </a:rPr>
              <a:t> </a:t>
            </a:r>
            <a:r>
              <a:rPr lang="en-IN" sz="1400" dirty="0">
                <a:solidFill>
                  <a:srgbClr val="111111"/>
                </a:solidFill>
                <a:latin typeface="-apple-system"/>
              </a:rPr>
              <a:t>R</a:t>
            </a:r>
            <a:r>
              <a:rPr lang="en-IN" sz="1400" b="0" i="0" dirty="0">
                <a:solidFill>
                  <a:srgbClr val="111111"/>
                </a:solidFill>
                <a:effectLst/>
                <a:latin typeface="-apple-system"/>
              </a:rPr>
              <a:t>eduction in recruitment cost after implementing an automated resume tracking system. Costs might be cost per hire, advertising expenses, PIR and interviewer time.</a:t>
            </a:r>
          </a:p>
          <a:p>
            <a:pPr algn="l">
              <a:buFont typeface="+mj-lt"/>
              <a:buAutoNum type="arabicPeriod"/>
            </a:pPr>
            <a:r>
              <a:rPr lang="en-IN" sz="1400" b="1" i="0" dirty="0">
                <a:solidFill>
                  <a:srgbClr val="111111"/>
                </a:solidFill>
                <a:effectLst/>
                <a:latin typeface="-apple-system"/>
              </a:rPr>
              <a:t>Strategic:</a:t>
            </a:r>
            <a:r>
              <a:rPr lang="en-IN" sz="1400" b="0" i="0" dirty="0">
                <a:solidFill>
                  <a:srgbClr val="111111"/>
                </a:solidFill>
                <a:effectLst/>
                <a:latin typeface="-apple-system"/>
              </a:rPr>
              <a:t> </a:t>
            </a:r>
            <a:r>
              <a:rPr lang="en-IN" sz="1400" dirty="0">
                <a:solidFill>
                  <a:srgbClr val="111111"/>
                </a:solidFill>
                <a:latin typeface="-apple-system"/>
              </a:rPr>
              <a:t>I</a:t>
            </a:r>
            <a:r>
              <a:rPr lang="en-IN" sz="1400" b="0" i="0" dirty="0">
                <a:solidFill>
                  <a:srgbClr val="111111"/>
                </a:solidFill>
                <a:effectLst/>
                <a:latin typeface="-apple-system"/>
              </a:rPr>
              <a:t>mprovement in recruitment productivity and retention success rate through metrics like time to fill a position, quality of hire, and employee turnover rate.</a:t>
            </a:r>
          </a:p>
          <a:p>
            <a:pPr algn="l">
              <a:buFont typeface="+mj-lt"/>
              <a:buAutoNum type="arabicPeriod"/>
            </a:pPr>
            <a:r>
              <a:rPr lang="en-IN" sz="1400" b="1" i="0" dirty="0">
                <a:solidFill>
                  <a:srgbClr val="111111"/>
                </a:solidFill>
                <a:effectLst/>
                <a:latin typeface="-apple-system"/>
              </a:rPr>
              <a:t>Operational:</a:t>
            </a:r>
            <a:r>
              <a:rPr lang="en-IN" sz="1400" b="0" i="0" dirty="0">
                <a:solidFill>
                  <a:srgbClr val="111111"/>
                </a:solidFill>
                <a:effectLst/>
                <a:latin typeface="-apple-system"/>
              </a:rPr>
              <a:t> </a:t>
            </a:r>
            <a:r>
              <a:rPr lang="en-IN" sz="1400" dirty="0">
                <a:solidFill>
                  <a:srgbClr val="111111"/>
                </a:solidFill>
                <a:latin typeface="-apple-system"/>
              </a:rPr>
              <a:t>C</a:t>
            </a:r>
            <a:r>
              <a:rPr lang="en-IN" sz="1400" b="0" i="0" dirty="0">
                <a:solidFill>
                  <a:srgbClr val="111111"/>
                </a:solidFill>
                <a:effectLst/>
                <a:latin typeface="-apple-system"/>
              </a:rPr>
              <a:t>ompliance enhancement and quality maintenance by monitoring adherence to legal requirements, accuracy of candidate assessments, and consistency in hiring processes.</a:t>
            </a:r>
          </a:p>
          <a:p>
            <a:pPr algn="l">
              <a:buFont typeface="+mj-lt"/>
              <a:buAutoNum type="arabicPeriod"/>
            </a:pPr>
            <a:r>
              <a:rPr lang="en-IN" sz="1400" b="1" i="0" dirty="0">
                <a:solidFill>
                  <a:srgbClr val="111111"/>
                </a:solidFill>
                <a:effectLst/>
                <a:latin typeface="-apple-system"/>
              </a:rPr>
              <a:t>Technical:</a:t>
            </a:r>
            <a:r>
              <a:rPr lang="en-IN" sz="1400" b="0" i="0" dirty="0">
                <a:solidFill>
                  <a:srgbClr val="111111"/>
                </a:solidFill>
                <a:effectLst/>
                <a:latin typeface="-apple-system"/>
              </a:rPr>
              <a:t> </a:t>
            </a:r>
            <a:r>
              <a:rPr lang="en-IN" sz="1400" dirty="0">
                <a:solidFill>
                  <a:srgbClr val="111111"/>
                </a:solidFill>
                <a:latin typeface="-apple-system"/>
              </a:rPr>
              <a:t>I</a:t>
            </a:r>
            <a:r>
              <a:rPr lang="en-IN" sz="1400" b="0" i="0" dirty="0">
                <a:solidFill>
                  <a:srgbClr val="111111"/>
                </a:solidFill>
                <a:effectLst/>
                <a:latin typeface="-apple-system"/>
              </a:rPr>
              <a:t>mpact of data-driven decisions leveraging NLP by analysing improvements in candidate matching accuracy, diversity of hires, or other specific recruitment goals</a:t>
            </a:r>
          </a:p>
        </p:txBody>
      </p:sp>
    </p:spTree>
    <p:extLst>
      <p:ext uri="{BB962C8B-B14F-4D97-AF65-F5344CB8AC3E}">
        <p14:creationId xmlns:p14="http://schemas.microsoft.com/office/powerpoint/2010/main" val="1514294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AS-IS Recruitment Process</a:t>
            </a:r>
          </a:p>
        </p:txBody>
      </p:sp>
      <p:sp>
        <p:nvSpPr>
          <p:cNvPr id="10" name="TextBox 9">
            <a:extLst>
              <a:ext uri="{FF2B5EF4-FFF2-40B4-BE49-F238E27FC236}">
                <a16:creationId xmlns:a16="http://schemas.microsoft.com/office/drawing/2014/main" id="{90304646-C40B-EBE6-C528-90BC3ED48BAA}"/>
              </a:ext>
            </a:extLst>
          </p:cNvPr>
          <p:cNvSpPr txBox="1"/>
          <p:nvPr/>
        </p:nvSpPr>
        <p:spPr>
          <a:xfrm>
            <a:off x="6096000" y="1012954"/>
            <a:ext cx="2969491" cy="4832092"/>
          </a:xfrm>
          <a:prstGeom prst="rect">
            <a:avLst/>
          </a:prstGeom>
          <a:noFill/>
        </p:spPr>
        <p:txBody>
          <a:bodyPr wrap="square">
            <a:spAutoFit/>
          </a:bodyPr>
          <a:lstStyle/>
          <a:p>
            <a:pPr algn="l">
              <a:buFont typeface="Arial" panose="020B0604020202020204" pitchFamily="34" charset="0"/>
              <a:buChar char="•"/>
            </a:pPr>
            <a:r>
              <a:rPr lang="en-IN" sz="1400" b="1" i="0" dirty="0">
                <a:solidFill>
                  <a:srgbClr val="111111"/>
                </a:solidFill>
                <a:effectLst/>
                <a:latin typeface="-apple-system"/>
              </a:rPr>
              <a:t>Lengthy Hiring Procedures</a:t>
            </a:r>
            <a:r>
              <a:rPr lang="en-IN" sz="1400" b="0" i="0" dirty="0">
                <a:solidFill>
                  <a:srgbClr val="111111"/>
                </a:solidFill>
                <a:effectLst/>
                <a:latin typeface="-apple-system"/>
              </a:rPr>
              <a:t>: 56% of recruiters say they can’t make good hires because of lengthy hiring procedures.</a:t>
            </a:r>
          </a:p>
          <a:p>
            <a:pPr algn="l">
              <a:buFont typeface="Arial" panose="020B0604020202020204" pitchFamily="34" charset="0"/>
              <a:buChar char="•"/>
            </a:pPr>
            <a:r>
              <a:rPr lang="en-IN" sz="1400" b="1" i="0" dirty="0">
                <a:solidFill>
                  <a:srgbClr val="111111"/>
                </a:solidFill>
                <a:effectLst/>
                <a:latin typeface="-apple-system"/>
              </a:rPr>
              <a:t>Talent Recruitment</a:t>
            </a:r>
            <a:r>
              <a:rPr lang="en-IN" sz="1400" b="0" i="0" dirty="0">
                <a:solidFill>
                  <a:srgbClr val="111111"/>
                </a:solidFill>
                <a:effectLst/>
                <a:latin typeface="-apple-system"/>
              </a:rPr>
              <a:t>: 82% of Fortune 500 executives don’t believe that their companies recruit highly talented people.</a:t>
            </a:r>
          </a:p>
          <a:p>
            <a:pPr algn="l">
              <a:buFont typeface="Arial" panose="020B0604020202020204" pitchFamily="34" charset="0"/>
              <a:buChar char="•"/>
            </a:pPr>
            <a:r>
              <a:rPr lang="en-IN" sz="1400" b="1" i="0" dirty="0">
                <a:solidFill>
                  <a:srgbClr val="111111"/>
                </a:solidFill>
                <a:effectLst/>
                <a:latin typeface="-apple-system"/>
              </a:rPr>
              <a:t>Retention Strategies</a:t>
            </a:r>
            <a:r>
              <a:rPr lang="en-IN" sz="1400" b="0" i="0" dirty="0">
                <a:solidFill>
                  <a:srgbClr val="111111"/>
                </a:solidFill>
                <a:effectLst/>
                <a:latin typeface="-apple-system"/>
              </a:rPr>
              <a:t>: 23% of managers and senior executives believe their current acquisition and retention strategies will work.</a:t>
            </a:r>
          </a:p>
          <a:p>
            <a:pPr algn="l">
              <a:buFont typeface="Arial" panose="020B0604020202020204" pitchFamily="34" charset="0"/>
              <a:buChar char="•"/>
            </a:pPr>
            <a:r>
              <a:rPr lang="en-IN" sz="1400" b="1" i="0" dirty="0">
                <a:solidFill>
                  <a:srgbClr val="111111"/>
                </a:solidFill>
                <a:effectLst/>
                <a:latin typeface="-apple-system"/>
              </a:rPr>
              <a:t>Attracting Top Talent</a:t>
            </a:r>
            <a:r>
              <a:rPr lang="en-IN" sz="1400" b="0" i="0" dirty="0">
                <a:solidFill>
                  <a:srgbClr val="111111"/>
                </a:solidFill>
                <a:effectLst/>
                <a:latin typeface="-apple-system"/>
              </a:rPr>
              <a:t>: 76% of hiring managers say that attracting top talent is their greatest challenge.</a:t>
            </a:r>
          </a:p>
          <a:p>
            <a:pPr algn="l">
              <a:buFont typeface="Arial" panose="020B0604020202020204" pitchFamily="34" charset="0"/>
              <a:buChar char="•"/>
            </a:pPr>
            <a:r>
              <a:rPr lang="en-IN" sz="1400" b="1" i="0" dirty="0">
                <a:solidFill>
                  <a:srgbClr val="111111"/>
                </a:solidFill>
                <a:effectLst/>
                <a:latin typeface="-apple-system"/>
              </a:rPr>
              <a:t>Open Positions</a:t>
            </a:r>
            <a:r>
              <a:rPr lang="en-IN" sz="1400" b="0" i="0" dirty="0">
                <a:solidFill>
                  <a:srgbClr val="111111"/>
                </a:solidFill>
                <a:effectLst/>
                <a:latin typeface="-apple-system"/>
              </a:rPr>
              <a:t>: 54% of employers currently have open positions for which they can’t find qualified candidates.</a:t>
            </a:r>
          </a:p>
          <a:p>
            <a:pPr algn="l">
              <a:buFont typeface="Arial" panose="020B0604020202020204" pitchFamily="34" charset="0"/>
              <a:buChar char="•"/>
            </a:pPr>
            <a:r>
              <a:rPr lang="en-IN" sz="1400" b="1" i="0" dirty="0">
                <a:solidFill>
                  <a:srgbClr val="111111"/>
                </a:solidFill>
                <a:effectLst/>
                <a:latin typeface="-apple-system"/>
              </a:rPr>
              <a:t>Long-term Open Positions</a:t>
            </a:r>
            <a:r>
              <a:rPr lang="en-IN" sz="1400" b="0" i="0" dirty="0">
                <a:solidFill>
                  <a:srgbClr val="111111"/>
                </a:solidFill>
                <a:effectLst/>
                <a:latin typeface="-apple-system"/>
              </a:rPr>
              <a:t>: 35% of employers have positions that stay open for 12 weeks or longer.</a:t>
            </a:r>
          </a:p>
        </p:txBody>
      </p:sp>
      <p:sp>
        <p:nvSpPr>
          <p:cNvPr id="12" name="TextBox 11">
            <a:extLst>
              <a:ext uri="{FF2B5EF4-FFF2-40B4-BE49-F238E27FC236}">
                <a16:creationId xmlns:a16="http://schemas.microsoft.com/office/drawing/2014/main" id="{B0CCA7FD-C6AF-A5A7-140C-0378E2404ABC}"/>
              </a:ext>
            </a:extLst>
          </p:cNvPr>
          <p:cNvSpPr txBox="1"/>
          <p:nvPr/>
        </p:nvSpPr>
        <p:spPr>
          <a:xfrm>
            <a:off x="762001" y="5891360"/>
            <a:ext cx="8303490" cy="369332"/>
          </a:xfrm>
          <a:prstGeom prst="rect">
            <a:avLst/>
          </a:prstGeom>
          <a:noFill/>
        </p:spPr>
        <p:txBody>
          <a:bodyPr wrap="square">
            <a:spAutoFit/>
          </a:bodyPr>
          <a:lstStyle/>
          <a:p>
            <a:r>
              <a:rPr lang="en-IN" dirty="0">
                <a:hlinkClick r:id="rId2"/>
              </a:rPr>
              <a:t>75 Recruitment Statistics in HR &amp; Hiring [Updated 2023] (adaface.com)</a:t>
            </a:r>
            <a:endParaRPr lang="en-IN" dirty="0"/>
          </a:p>
        </p:txBody>
      </p:sp>
      <p:pic>
        <p:nvPicPr>
          <p:cNvPr id="15" name="Picture 14">
            <a:extLst>
              <a:ext uri="{FF2B5EF4-FFF2-40B4-BE49-F238E27FC236}">
                <a16:creationId xmlns:a16="http://schemas.microsoft.com/office/drawing/2014/main" id="{131570E7-8729-A000-6C79-9C2C44F1D42B}"/>
              </a:ext>
            </a:extLst>
          </p:cNvPr>
          <p:cNvPicPr>
            <a:picLocks noChangeAspect="1"/>
          </p:cNvPicPr>
          <p:nvPr/>
        </p:nvPicPr>
        <p:blipFill>
          <a:blip r:embed="rId3"/>
          <a:stretch>
            <a:fillRect/>
          </a:stretch>
        </p:blipFill>
        <p:spPr>
          <a:xfrm>
            <a:off x="141242" y="1911141"/>
            <a:ext cx="5954758" cy="3035717"/>
          </a:xfrm>
          <a:prstGeom prst="rect">
            <a:avLst/>
          </a:prstGeom>
        </p:spPr>
      </p:pic>
    </p:spTree>
    <p:extLst>
      <p:ext uri="{BB962C8B-B14F-4D97-AF65-F5344CB8AC3E}">
        <p14:creationId xmlns:p14="http://schemas.microsoft.com/office/powerpoint/2010/main" val="960432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D314-62E9-CA22-58D2-4F6BC5C40AFC}"/>
              </a:ext>
            </a:extLst>
          </p:cNvPr>
          <p:cNvSpPr>
            <a:spLocks noGrp="1"/>
          </p:cNvSpPr>
          <p:nvPr>
            <p:ph type="title"/>
          </p:nvPr>
        </p:nvSpPr>
        <p:spPr>
          <a:xfrm>
            <a:off x="258572" y="264921"/>
            <a:ext cx="8626855" cy="369332"/>
          </a:xfrm>
        </p:spPr>
        <p:txBody>
          <a:bodyPr/>
          <a:lstStyle/>
          <a:p>
            <a:r>
              <a:rPr lang="en-IN" dirty="0"/>
              <a:t>Proposed Solution</a:t>
            </a:r>
          </a:p>
        </p:txBody>
      </p:sp>
      <p:sp>
        <p:nvSpPr>
          <p:cNvPr id="3" name="Text Placeholder 2">
            <a:extLst>
              <a:ext uri="{FF2B5EF4-FFF2-40B4-BE49-F238E27FC236}">
                <a16:creationId xmlns:a16="http://schemas.microsoft.com/office/drawing/2014/main" id="{FFA65C98-9FF2-E7C1-154A-78678397AE65}"/>
              </a:ext>
            </a:extLst>
          </p:cNvPr>
          <p:cNvSpPr>
            <a:spLocks noGrp="1"/>
          </p:cNvSpPr>
          <p:nvPr>
            <p:ph type="body" idx="1"/>
          </p:nvPr>
        </p:nvSpPr>
        <p:spPr>
          <a:xfrm>
            <a:off x="152399" y="914400"/>
            <a:ext cx="8626855" cy="307777"/>
          </a:xfrm>
        </p:spPr>
        <p:txBody>
          <a:bodyPr/>
          <a:lstStyle/>
          <a:p>
            <a:r>
              <a:rPr lang="en-US" sz="1000" dirty="0"/>
              <a:t>RATS: This application is built with intention to assist HR team to take informed decision while short listing the resume for a specific Job opening in the organization</a:t>
            </a:r>
          </a:p>
          <a:p>
            <a:endParaRPr lang="en-US" sz="1000" dirty="0"/>
          </a:p>
        </p:txBody>
      </p:sp>
      <p:pic>
        <p:nvPicPr>
          <p:cNvPr id="6" name="Picture 5">
            <a:extLst>
              <a:ext uri="{FF2B5EF4-FFF2-40B4-BE49-F238E27FC236}">
                <a16:creationId xmlns:a16="http://schemas.microsoft.com/office/drawing/2014/main" id="{ACC910B8-7392-4C52-9DF0-1984855CAF18}"/>
              </a:ext>
            </a:extLst>
          </p:cNvPr>
          <p:cNvPicPr>
            <a:picLocks noChangeAspect="1"/>
          </p:cNvPicPr>
          <p:nvPr/>
        </p:nvPicPr>
        <p:blipFill>
          <a:blip r:embed="rId2"/>
          <a:stretch>
            <a:fillRect/>
          </a:stretch>
        </p:blipFill>
        <p:spPr>
          <a:xfrm>
            <a:off x="258572" y="1495961"/>
            <a:ext cx="7636254" cy="2954655"/>
          </a:xfrm>
          <a:prstGeom prst="rect">
            <a:avLst/>
          </a:prstGeom>
        </p:spPr>
      </p:pic>
      <p:sp>
        <p:nvSpPr>
          <p:cNvPr id="5" name="TextBox 4">
            <a:extLst>
              <a:ext uri="{FF2B5EF4-FFF2-40B4-BE49-F238E27FC236}">
                <a16:creationId xmlns:a16="http://schemas.microsoft.com/office/drawing/2014/main" id="{3C865243-D082-7E28-9137-1AEF500EC631}"/>
              </a:ext>
            </a:extLst>
          </p:cNvPr>
          <p:cNvSpPr txBox="1"/>
          <p:nvPr/>
        </p:nvSpPr>
        <p:spPr>
          <a:xfrm>
            <a:off x="161924" y="4724400"/>
            <a:ext cx="9144000" cy="1169551"/>
          </a:xfrm>
          <a:prstGeom prst="rect">
            <a:avLst/>
          </a:prstGeom>
          <a:noFill/>
        </p:spPr>
        <p:txBody>
          <a:bodyPr wrap="square">
            <a:spAutoFit/>
          </a:bodyPr>
          <a:lstStyle/>
          <a:p>
            <a:pPr marL="171450" indent="-171450">
              <a:buFont typeface="Wingdings" panose="05000000000000000000" pitchFamily="2" charset="2"/>
              <a:buChar char="Ø"/>
            </a:pPr>
            <a:r>
              <a:rPr lang="en-US" sz="1000" dirty="0"/>
              <a:t>Collating a vast corpus of Job-Descriptions/Job-Required-Skill from Job Portals</a:t>
            </a:r>
          </a:p>
          <a:p>
            <a:pPr marL="171450" indent="-171450">
              <a:buFont typeface="Wingdings" panose="05000000000000000000" pitchFamily="2" charset="2"/>
              <a:buChar char="Ø"/>
            </a:pPr>
            <a:r>
              <a:rPr lang="en-US" sz="1000" dirty="0"/>
              <a:t>Collecting a Resumes for testing and mapping evaluation</a:t>
            </a:r>
          </a:p>
          <a:p>
            <a:pPr marL="171450" indent="-171450">
              <a:buFont typeface="Wingdings" panose="05000000000000000000" pitchFamily="2" charset="2"/>
              <a:buChar char="Ø"/>
            </a:pPr>
            <a:r>
              <a:rPr lang="en-US" sz="1000" dirty="0"/>
              <a:t>We will be required to vectorize the data and store in memory</a:t>
            </a:r>
          </a:p>
          <a:p>
            <a:pPr marL="171450" indent="-171450">
              <a:buFont typeface="Wingdings" panose="05000000000000000000" pitchFamily="2" charset="2"/>
              <a:buChar char="Ø"/>
            </a:pPr>
            <a:r>
              <a:rPr lang="en-US" sz="1000" dirty="0"/>
              <a:t>We need to find the similarity between organizations JD (which will be part of Master corpus) and skills in resume</a:t>
            </a:r>
          </a:p>
          <a:p>
            <a:pPr marL="171450" indent="-171450">
              <a:buFont typeface="Wingdings" panose="05000000000000000000" pitchFamily="2" charset="2"/>
              <a:buChar char="Ø"/>
            </a:pPr>
            <a:r>
              <a:rPr lang="en-US" sz="1000" dirty="0"/>
              <a:t>Post the similarity value and let the HR dept take an informed call to shortlist the profile or not</a:t>
            </a:r>
          </a:p>
          <a:p>
            <a:pPr marL="171450" indent="-171450">
              <a:buFont typeface="Wingdings" panose="05000000000000000000" pitchFamily="2" charset="2"/>
              <a:buChar char="Ø"/>
            </a:pPr>
            <a:r>
              <a:rPr lang="en-US" sz="1000" dirty="0"/>
              <a:t>Also, to assist HR for JD creation based on market trends</a:t>
            </a:r>
          </a:p>
          <a:p>
            <a:pPr marL="171450" indent="-171450">
              <a:buFont typeface="Wingdings" panose="05000000000000000000" pitchFamily="2" charset="2"/>
              <a:buChar char="Ø"/>
            </a:pPr>
            <a:r>
              <a:rPr lang="en-US" sz="1000" dirty="0"/>
              <a:t>Prediction model to increase the confidence level of the offer acceptance and planning</a:t>
            </a:r>
          </a:p>
        </p:txBody>
      </p:sp>
    </p:spTree>
    <p:extLst>
      <p:ext uri="{BB962C8B-B14F-4D97-AF65-F5344CB8AC3E}">
        <p14:creationId xmlns:p14="http://schemas.microsoft.com/office/powerpoint/2010/main" val="128873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Success Criteria</a:t>
            </a:r>
          </a:p>
        </p:txBody>
      </p:sp>
      <p:graphicFrame>
        <p:nvGraphicFramePr>
          <p:cNvPr id="3" name="Diagram 2">
            <a:extLst>
              <a:ext uri="{FF2B5EF4-FFF2-40B4-BE49-F238E27FC236}">
                <a16:creationId xmlns:a16="http://schemas.microsoft.com/office/drawing/2014/main" id="{4E994724-9154-EEEE-A033-979EB4DA5AC8}"/>
              </a:ext>
            </a:extLst>
          </p:cNvPr>
          <p:cNvGraphicFramePr/>
          <p:nvPr>
            <p:extLst>
              <p:ext uri="{D42A27DB-BD31-4B8C-83A1-F6EECF244321}">
                <p14:modId xmlns:p14="http://schemas.microsoft.com/office/powerpoint/2010/main" val="2366076742"/>
              </p:ext>
            </p:extLst>
          </p:nvPr>
        </p:nvGraphicFramePr>
        <p:xfrm>
          <a:off x="304800" y="849868"/>
          <a:ext cx="7924800"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a:extLst>
              <a:ext uri="{FF2B5EF4-FFF2-40B4-BE49-F238E27FC236}">
                <a16:creationId xmlns:a16="http://schemas.microsoft.com/office/drawing/2014/main" id="{4523174B-9B45-0472-9440-C74267AFECA8}"/>
              </a:ext>
            </a:extLst>
          </p:cNvPr>
          <p:cNvSpPr txBox="1">
            <a:spLocks/>
          </p:cNvSpPr>
          <p:nvPr/>
        </p:nvSpPr>
        <p:spPr>
          <a:xfrm>
            <a:off x="304800" y="4202668"/>
            <a:ext cx="8626855" cy="369332"/>
          </a:xfrm>
          <a:prstGeom prst="rect">
            <a:avLst/>
          </a:prstGeom>
        </p:spPr>
        <p:txBody>
          <a:bodyPr wrap="square" lIns="0" tIns="0" rIns="0" bIns="0">
            <a:spAutoFit/>
          </a:bodyPr>
          <a:lstStyle>
            <a:lvl1pPr>
              <a:defRPr sz="2400" b="1" i="0">
                <a:solidFill>
                  <a:srgbClr val="585858"/>
                </a:solidFill>
                <a:latin typeface="Candara"/>
                <a:ea typeface="+mj-ea"/>
                <a:cs typeface="Candara"/>
              </a:defRPr>
            </a:lvl1pPr>
          </a:lstStyle>
          <a:p>
            <a:r>
              <a:rPr lang="en-IN" dirty="0"/>
              <a:t>Feasibility, legality &amp; Challenges (PESTEL)</a:t>
            </a:r>
          </a:p>
        </p:txBody>
      </p:sp>
      <p:sp>
        <p:nvSpPr>
          <p:cNvPr id="5" name="TextBox 4">
            <a:extLst>
              <a:ext uri="{FF2B5EF4-FFF2-40B4-BE49-F238E27FC236}">
                <a16:creationId xmlns:a16="http://schemas.microsoft.com/office/drawing/2014/main" id="{62B9B73F-E93F-D71C-ADA8-64EAC6E16054}"/>
              </a:ext>
            </a:extLst>
          </p:cNvPr>
          <p:cNvSpPr txBox="1"/>
          <p:nvPr/>
        </p:nvSpPr>
        <p:spPr>
          <a:xfrm>
            <a:off x="258572" y="4724400"/>
            <a:ext cx="8580628" cy="1569660"/>
          </a:xfrm>
          <a:prstGeom prst="rect">
            <a:avLst/>
          </a:prstGeom>
          <a:noFill/>
        </p:spPr>
        <p:txBody>
          <a:bodyPr wrap="square" rtlCol="0">
            <a:spAutoFit/>
          </a:bodyPr>
          <a:lstStyle/>
          <a:p>
            <a:pPr marL="285750" indent="-285750">
              <a:buFont typeface="Arial" panose="020B0604020202020204" pitchFamily="34" charset="0"/>
              <a:buChar char="•"/>
            </a:pPr>
            <a:r>
              <a:rPr lang="en-US" sz="1200" dirty="0"/>
              <a:t>Partnerships are needed with the Job and recruitment portals for seamless access</a:t>
            </a:r>
          </a:p>
          <a:p>
            <a:pPr marL="285750" indent="-285750">
              <a:buFont typeface="Arial" panose="020B0604020202020204" pitchFamily="34" charset="0"/>
              <a:buChar char="•"/>
            </a:pPr>
            <a:r>
              <a:rPr lang="en-US" sz="1200" dirty="0"/>
              <a:t>Continuous training of the Model will be needed, due to the everchanging market needs and talent pools and tech stacks. </a:t>
            </a:r>
          </a:p>
          <a:p>
            <a:pPr marL="285750" indent="-285750">
              <a:buFont typeface="Arial" panose="020B0604020202020204" pitchFamily="34" charset="0"/>
              <a:buChar char="•"/>
            </a:pPr>
            <a:r>
              <a:rPr lang="en-US" sz="1200" dirty="0"/>
              <a:t>Fake Resume or profiles will be a challenge for current ML Model</a:t>
            </a:r>
          </a:p>
          <a:p>
            <a:pPr marL="285750" indent="-285750">
              <a:buFont typeface="Arial" panose="020B0604020202020204" pitchFamily="34" charset="0"/>
              <a:buChar char="•"/>
            </a:pPr>
            <a:r>
              <a:rPr lang="en-US" sz="1200" dirty="0"/>
              <a:t>Scaling the application will need higher and infra and robust testing methodology spanning across multiple domains</a:t>
            </a:r>
          </a:p>
          <a:p>
            <a:pPr marL="285750" indent="-285750">
              <a:buFont typeface="Arial" panose="020B0604020202020204" pitchFamily="34" charset="0"/>
              <a:buChar char="•"/>
            </a:pPr>
            <a:r>
              <a:rPr lang="en-US" sz="1200" dirty="0"/>
              <a:t>As the process gets matured, we might see reduction in headcount in HR teams</a:t>
            </a:r>
          </a:p>
          <a:p>
            <a:pPr marL="285750" indent="-285750">
              <a:buFont typeface="Arial" panose="020B0604020202020204" pitchFamily="34" charset="0"/>
              <a:buChar char="•"/>
            </a:pPr>
            <a:r>
              <a:rPr lang="en-US" sz="1200" dirty="0"/>
              <a:t>This will add to environmental impact</a:t>
            </a:r>
          </a:p>
          <a:p>
            <a:r>
              <a:rPr lang="en-US" sz="1200" dirty="0"/>
              <a:t> </a:t>
            </a:r>
            <a:endParaRPr lang="en-IN" sz="1200" dirty="0"/>
          </a:p>
        </p:txBody>
      </p:sp>
    </p:spTree>
    <p:extLst>
      <p:ext uri="{BB962C8B-B14F-4D97-AF65-F5344CB8AC3E}">
        <p14:creationId xmlns:p14="http://schemas.microsoft.com/office/powerpoint/2010/main" val="2838128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US" dirty="0"/>
              <a:t>Model Evolution</a:t>
            </a:r>
            <a:endParaRPr lang="en-IN" dirty="0"/>
          </a:p>
        </p:txBody>
      </p:sp>
      <p:graphicFrame>
        <p:nvGraphicFramePr>
          <p:cNvPr id="8" name="Table 7">
            <a:extLst>
              <a:ext uri="{FF2B5EF4-FFF2-40B4-BE49-F238E27FC236}">
                <a16:creationId xmlns:a16="http://schemas.microsoft.com/office/drawing/2014/main" id="{F44612BC-30C2-8635-8323-E8759F63499E}"/>
              </a:ext>
            </a:extLst>
          </p:cNvPr>
          <p:cNvGraphicFramePr>
            <a:graphicFrameLocks noGrp="1"/>
          </p:cNvGraphicFramePr>
          <p:nvPr>
            <p:extLst>
              <p:ext uri="{D42A27DB-BD31-4B8C-83A1-F6EECF244321}">
                <p14:modId xmlns:p14="http://schemas.microsoft.com/office/powerpoint/2010/main" val="520676560"/>
              </p:ext>
            </p:extLst>
          </p:nvPr>
        </p:nvGraphicFramePr>
        <p:xfrm>
          <a:off x="457200" y="838200"/>
          <a:ext cx="8245855" cy="5445760"/>
        </p:xfrm>
        <a:graphic>
          <a:graphicData uri="http://schemas.openxmlformats.org/drawingml/2006/table">
            <a:tbl>
              <a:tblPr firstRow="1" bandRow="1">
                <a:tableStyleId>{5C22544A-7EE6-4342-B048-85BDC9FD1C3A}</a:tableStyleId>
              </a:tblPr>
              <a:tblGrid>
                <a:gridCol w="1828801">
                  <a:extLst>
                    <a:ext uri="{9D8B030D-6E8A-4147-A177-3AD203B41FA5}">
                      <a16:colId xmlns:a16="http://schemas.microsoft.com/office/drawing/2014/main" val="3591326801"/>
                    </a:ext>
                  </a:extLst>
                </a:gridCol>
                <a:gridCol w="3668436">
                  <a:extLst>
                    <a:ext uri="{9D8B030D-6E8A-4147-A177-3AD203B41FA5}">
                      <a16:colId xmlns:a16="http://schemas.microsoft.com/office/drawing/2014/main" val="755931510"/>
                    </a:ext>
                  </a:extLst>
                </a:gridCol>
                <a:gridCol w="2748618">
                  <a:extLst>
                    <a:ext uri="{9D8B030D-6E8A-4147-A177-3AD203B41FA5}">
                      <a16:colId xmlns:a16="http://schemas.microsoft.com/office/drawing/2014/main" val="1387144822"/>
                    </a:ext>
                  </a:extLst>
                </a:gridCol>
              </a:tblGrid>
              <a:tr h="299453">
                <a:tc>
                  <a:txBody>
                    <a:bodyPr/>
                    <a:lstStyle/>
                    <a:p>
                      <a:r>
                        <a:rPr lang="en-US" sz="1000" dirty="0"/>
                        <a:t>Phase</a:t>
                      </a:r>
                      <a:endParaRPr lang="en-IN" sz="1000" dirty="0"/>
                    </a:p>
                  </a:txBody>
                  <a:tcPr/>
                </a:tc>
                <a:tc>
                  <a:txBody>
                    <a:bodyPr/>
                    <a:lstStyle/>
                    <a:p>
                      <a:r>
                        <a:rPr lang="en-US" sz="1000" dirty="0"/>
                        <a:t>Activities</a:t>
                      </a:r>
                      <a:endParaRPr lang="en-IN" sz="1000" dirty="0"/>
                    </a:p>
                  </a:txBody>
                  <a:tcPr/>
                </a:tc>
                <a:tc>
                  <a:txBody>
                    <a:bodyPr/>
                    <a:lstStyle/>
                    <a:p>
                      <a:r>
                        <a:rPr lang="en-US" sz="1000" dirty="0"/>
                        <a:t>References and links</a:t>
                      </a:r>
                      <a:endParaRPr lang="en-IN" sz="1000" dirty="0"/>
                    </a:p>
                  </a:txBody>
                  <a:tcPr/>
                </a:tc>
                <a:extLst>
                  <a:ext uri="{0D108BD9-81ED-4DB2-BD59-A6C34878D82A}">
                    <a16:rowId xmlns:a16="http://schemas.microsoft.com/office/drawing/2014/main" val="707076173"/>
                  </a:ext>
                </a:extLst>
              </a:tr>
              <a:tr h="1122947">
                <a:tc>
                  <a:txBody>
                    <a:bodyPr/>
                    <a:lstStyle/>
                    <a:p>
                      <a:r>
                        <a:rPr lang="en-US" sz="1000" dirty="0">
                          <a:solidFill>
                            <a:schemeClr val="dk1"/>
                          </a:solidFill>
                          <a:latin typeface="+mn-lt"/>
                          <a:ea typeface="+mn-ea"/>
                          <a:cs typeface="+mn-cs"/>
                        </a:rPr>
                        <a:t>Data Preparation</a:t>
                      </a:r>
                      <a:endParaRPr lang="en-IN" sz="10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IN" sz="1000" b="0" i="0" dirty="0">
                          <a:solidFill>
                            <a:srgbClr val="111111"/>
                          </a:solidFill>
                          <a:effectLst/>
                          <a:latin typeface="-apple-system"/>
                        </a:rPr>
                        <a:t>This phase involves collecting resumes and Job Description from various sources and storing them in a structured format.</a:t>
                      </a:r>
                    </a:p>
                    <a:p>
                      <a:pPr marL="0" indent="0">
                        <a:buFont typeface="Arial" panose="020B0604020202020204" pitchFamily="34" charset="0"/>
                        <a:buNone/>
                      </a:pPr>
                      <a:r>
                        <a:rPr lang="en-IN" sz="1000" b="1" i="1" dirty="0">
                          <a:solidFill>
                            <a:srgbClr val="111111"/>
                          </a:solidFill>
                          <a:effectLst/>
                          <a:latin typeface="-apple-system"/>
                        </a:rPr>
                        <a:t>Technology Stack : Selenium, Python, Excel, Google Forms</a:t>
                      </a:r>
                    </a:p>
                    <a:p>
                      <a:pPr marL="0" indent="0">
                        <a:buFont typeface="Arial" panose="020B0604020202020204" pitchFamily="34" charset="0"/>
                        <a:buNone/>
                      </a:pPr>
                      <a:r>
                        <a:rPr lang="en-IN" sz="1000" b="1" i="1" dirty="0">
                          <a:solidFill>
                            <a:srgbClr val="111111"/>
                          </a:solidFill>
                          <a:effectLst/>
                          <a:latin typeface="-apple-system"/>
                        </a:rPr>
                        <a:t>Data Source : </a:t>
                      </a:r>
                      <a:r>
                        <a:rPr lang="en-IN" sz="1000" b="1" i="1" dirty="0" err="1">
                          <a:solidFill>
                            <a:srgbClr val="111111"/>
                          </a:solidFill>
                          <a:effectLst/>
                          <a:latin typeface="-apple-system"/>
                        </a:rPr>
                        <a:t>Linkedin</a:t>
                      </a:r>
                      <a:r>
                        <a:rPr lang="en-IN" sz="1000" b="1" i="1" dirty="0">
                          <a:solidFill>
                            <a:srgbClr val="111111"/>
                          </a:solidFill>
                          <a:effectLst/>
                          <a:latin typeface="-apple-system"/>
                        </a:rPr>
                        <a:t>, Naukri.com, Surveys</a:t>
                      </a:r>
                      <a:endParaRPr lang="en-IN" sz="1000" b="0" i="0" dirty="0">
                        <a:solidFill>
                          <a:srgbClr val="111111"/>
                        </a:solidFill>
                        <a:effectLst/>
                        <a:latin typeface="-apple-system"/>
                      </a:endParaRPr>
                    </a:p>
                    <a:p>
                      <a:pPr marL="0" indent="0">
                        <a:buFont typeface="Arial" panose="020B0604020202020204" pitchFamily="34" charset="0"/>
                        <a:buNone/>
                      </a:pPr>
                      <a:endParaRPr lang="en-IN" sz="1000" b="0" i="0" dirty="0">
                        <a:solidFill>
                          <a:srgbClr val="111111"/>
                        </a:solidFill>
                        <a:effectLst/>
                        <a:latin typeface="-apple-system"/>
                        <a:ea typeface="+mn-ea"/>
                        <a:cs typeface="+mn-cs"/>
                      </a:endParaRPr>
                    </a:p>
                    <a:p>
                      <a:pPr marL="0" indent="0">
                        <a:buFont typeface="Arial" panose="020B0604020202020204" pitchFamily="34" charset="0"/>
                        <a:buNone/>
                      </a:pPr>
                      <a:r>
                        <a:rPr lang="en-IN" sz="1000" b="0" i="0" dirty="0">
                          <a:solidFill>
                            <a:srgbClr val="111111"/>
                          </a:solidFill>
                          <a:effectLst/>
                          <a:latin typeface="-apple-system"/>
                          <a:ea typeface="+mn-ea"/>
                          <a:cs typeface="+mn-cs"/>
                          <a:hlinkClick r:id="rId3" action="ppaction://hlinksldjump"/>
                        </a:rPr>
                        <a:t>More Details</a:t>
                      </a:r>
                      <a:endParaRPr lang="en-IN" sz="1000" dirty="0">
                        <a:solidFill>
                          <a:schemeClr val="dk1"/>
                        </a:solidFill>
                        <a:latin typeface="+mn-lt"/>
                        <a:ea typeface="+mn-ea"/>
                        <a:cs typeface="+mn-cs"/>
                      </a:endParaRPr>
                    </a:p>
                  </a:txBody>
                  <a:tcPr/>
                </a:tc>
                <a:tc>
                  <a:txBody>
                    <a:bodyPr/>
                    <a:lstStyle/>
                    <a:p>
                      <a:r>
                        <a:rPr lang="en-IN" sz="1000" dirty="0">
                          <a:hlinkClick r:id="rId4"/>
                        </a:rPr>
                        <a:t>https://github.com/anirudhyadav/ISBG4FP1/blob/main/step1a_jd_dataprocurement.ipynb</a:t>
                      </a:r>
                      <a:r>
                        <a:rPr lang="en-IN" sz="1000" dirty="0"/>
                        <a:t> </a:t>
                      </a:r>
                    </a:p>
                    <a:p>
                      <a:r>
                        <a:rPr lang="en-IN" sz="1000" dirty="0">
                          <a:hlinkClick r:id="rId5"/>
                        </a:rPr>
                        <a:t>https://github.com/anirudhyadav/ISBG4FP1/blob/main/step1b_LinkedinScraper.ipynb</a:t>
                      </a:r>
                      <a:r>
                        <a:rPr lang="en-IN" sz="1000" dirty="0"/>
                        <a:t> </a:t>
                      </a:r>
                    </a:p>
                  </a:txBody>
                  <a:tcPr/>
                </a:tc>
                <a:extLst>
                  <a:ext uri="{0D108BD9-81ED-4DB2-BD59-A6C34878D82A}">
                    <a16:rowId xmlns:a16="http://schemas.microsoft.com/office/drawing/2014/main" val="1588809673"/>
                  </a:ext>
                </a:extLst>
              </a:tr>
              <a:tr h="721627">
                <a:tc>
                  <a:txBody>
                    <a:bodyPr/>
                    <a:lstStyle/>
                    <a:p>
                      <a:r>
                        <a:rPr lang="en-US" sz="1000" dirty="0"/>
                        <a:t>Modeling</a:t>
                      </a:r>
                      <a:endParaRPr lang="en-IN" sz="1000" dirty="0"/>
                    </a:p>
                  </a:txBody>
                  <a:tcPr/>
                </a:tc>
                <a:tc>
                  <a:txBody>
                    <a:bodyPr/>
                    <a:lstStyle/>
                    <a:p>
                      <a:r>
                        <a:rPr lang="en-US" sz="1000" dirty="0"/>
                        <a:t>This phase involves the below,</a:t>
                      </a:r>
                    </a:p>
                    <a:p>
                      <a:r>
                        <a:rPr lang="en-US" sz="1000" dirty="0"/>
                        <a:t>Feature Extraction, Feature Selection, Data Splitting, NLP, prediction</a:t>
                      </a:r>
                    </a:p>
                    <a:p>
                      <a:endParaRPr lang="en-US" sz="1000" dirty="0"/>
                    </a:p>
                    <a:p>
                      <a:r>
                        <a:rPr lang="en-US" sz="1000" dirty="0">
                          <a:hlinkClick r:id="rId6" action="ppaction://hlinksldjump"/>
                        </a:rPr>
                        <a:t>More Details</a:t>
                      </a:r>
                      <a:endParaRPr lang="en-US" sz="1000" dirty="0"/>
                    </a:p>
                  </a:txBody>
                  <a:tcPr/>
                </a:tc>
                <a:tc>
                  <a:txBody>
                    <a:bodyPr/>
                    <a:lstStyle/>
                    <a:p>
                      <a:r>
                        <a:rPr lang="en-IN" sz="1000" dirty="0">
                          <a:hlinkClick r:id="rId4"/>
                        </a:rPr>
                        <a:t>https://github.com/anirudhyadav/ISBG4FP1/blob/main/step1a_jd_dataprocurement.ipynb</a:t>
                      </a:r>
                      <a:r>
                        <a:rPr lang="en-IN" sz="1000" dirty="0"/>
                        <a:t> </a:t>
                      </a:r>
                    </a:p>
                    <a:p>
                      <a:r>
                        <a:rPr lang="en-IN" sz="1000" dirty="0">
                          <a:hlinkClick r:id="rId5"/>
                        </a:rPr>
                        <a:t>https://github.com/anirudhyadav/ISBG4FP1/blob/main/step1b_LinkedinScraper.ipynb</a:t>
                      </a:r>
                      <a:r>
                        <a:rPr lang="en-IN" sz="1000" dirty="0"/>
                        <a:t> </a:t>
                      </a:r>
                    </a:p>
                    <a:p>
                      <a:endParaRPr lang="en-IN" sz="1000" dirty="0"/>
                    </a:p>
                  </a:txBody>
                  <a:tcPr/>
                </a:tc>
                <a:extLst>
                  <a:ext uri="{0D108BD9-81ED-4DB2-BD59-A6C34878D82A}">
                    <a16:rowId xmlns:a16="http://schemas.microsoft.com/office/drawing/2014/main" val="223629983"/>
                  </a:ext>
                </a:extLst>
              </a:tr>
              <a:tr h="299453">
                <a:tc>
                  <a:txBody>
                    <a:bodyPr/>
                    <a:lstStyle/>
                    <a:p>
                      <a:r>
                        <a:rPr lang="en-US" sz="1000" dirty="0"/>
                        <a:t>Evaluation</a:t>
                      </a:r>
                      <a:endParaRPr lang="en-IN" sz="1000" dirty="0"/>
                    </a:p>
                  </a:txBody>
                  <a:tcPr/>
                </a:tc>
                <a:tc>
                  <a:txBody>
                    <a:bodyPr/>
                    <a:lstStyle/>
                    <a:p>
                      <a:r>
                        <a:rPr lang="en-US" sz="1000" dirty="0"/>
                        <a:t>T</a:t>
                      </a:r>
                      <a:r>
                        <a:rPr lang="en-IN" sz="1000" dirty="0"/>
                        <a:t>his phase involved the testing of the model on the test data and evaluating the performance</a:t>
                      </a:r>
                    </a:p>
                    <a:p>
                      <a:endParaRPr lang="en-IN" sz="1000" dirty="0"/>
                    </a:p>
                    <a:p>
                      <a:r>
                        <a:rPr lang="en-IN" sz="1000" dirty="0">
                          <a:hlinkClick r:id="rId7" action="ppaction://hlinksldjump"/>
                        </a:rPr>
                        <a:t>More Details</a:t>
                      </a:r>
                      <a:endParaRPr lang="en-IN" sz="1000" dirty="0"/>
                    </a:p>
                  </a:txBody>
                  <a:tcPr/>
                </a:tc>
                <a:tc>
                  <a:txBody>
                    <a:bodyPr/>
                    <a:lstStyle/>
                    <a:p>
                      <a:r>
                        <a:rPr lang="en-IN" sz="1000" dirty="0">
                          <a:hlinkClick r:id="rId8"/>
                        </a:rPr>
                        <a:t>https://github.com/anirudhyadav/ISBG4FP1/blob/main/step2_SimilarityLogic.ipynb</a:t>
                      </a:r>
                      <a:r>
                        <a:rPr lang="en-IN" sz="1000" dirty="0"/>
                        <a:t> </a:t>
                      </a:r>
                    </a:p>
                    <a:p>
                      <a:r>
                        <a:rPr lang="en-IN" sz="1000" dirty="0">
                          <a:hlinkClick r:id="rId9"/>
                        </a:rPr>
                        <a:t>https://github.com/anirudhyadav/ISBG4FP1/blob/main/step5_PredictionOfAcceptanceOfOffer.ipynb</a:t>
                      </a:r>
                      <a:r>
                        <a:rPr lang="en-IN" sz="1000" dirty="0"/>
                        <a:t> </a:t>
                      </a:r>
                    </a:p>
                  </a:txBody>
                  <a:tcPr/>
                </a:tc>
                <a:extLst>
                  <a:ext uri="{0D108BD9-81ED-4DB2-BD59-A6C34878D82A}">
                    <a16:rowId xmlns:a16="http://schemas.microsoft.com/office/drawing/2014/main" val="3263930807"/>
                  </a:ext>
                </a:extLst>
              </a:tr>
              <a:tr h="299453">
                <a:tc>
                  <a:txBody>
                    <a:bodyPr/>
                    <a:lstStyle/>
                    <a:p>
                      <a:r>
                        <a:rPr lang="en-US" sz="1000" dirty="0"/>
                        <a:t>Deployment</a:t>
                      </a:r>
                      <a:endParaRPr lang="en-IN" sz="1000" dirty="0"/>
                    </a:p>
                  </a:txBody>
                  <a:tcPr/>
                </a:tc>
                <a:tc>
                  <a:txBody>
                    <a:bodyPr/>
                    <a:lstStyle/>
                    <a:p>
                      <a:r>
                        <a:rPr lang="en-US" sz="1000" dirty="0"/>
                        <a:t>This Phase involves the deployment of the model into the respective environments. As we don’t have all the qualified environments, all codes are maintained in the GitHub repository and it’s a single environment.</a:t>
                      </a:r>
                    </a:p>
                    <a:p>
                      <a:endParaRPr lang="en-US" sz="1000" dirty="0"/>
                    </a:p>
                    <a:p>
                      <a:r>
                        <a:rPr lang="en-US" sz="1000" dirty="0">
                          <a:hlinkClick r:id="rId10" action="ppaction://hlinksldjump"/>
                        </a:rPr>
                        <a:t>More Details</a:t>
                      </a:r>
                      <a:endParaRPr lang="en-IN" sz="1000" dirty="0"/>
                    </a:p>
                  </a:txBody>
                  <a:tcPr/>
                </a:tc>
                <a:tc>
                  <a:txBody>
                    <a:bodyPr/>
                    <a:lstStyle/>
                    <a:p>
                      <a:endParaRPr lang="en-IN" sz="1000" dirty="0"/>
                    </a:p>
                  </a:txBody>
                  <a:tcPr/>
                </a:tc>
                <a:extLst>
                  <a:ext uri="{0D108BD9-81ED-4DB2-BD59-A6C34878D82A}">
                    <a16:rowId xmlns:a16="http://schemas.microsoft.com/office/drawing/2014/main" val="768493683"/>
                  </a:ext>
                </a:extLst>
              </a:tr>
              <a:tr h="598905">
                <a:tc>
                  <a:txBody>
                    <a:bodyPr/>
                    <a:lstStyle/>
                    <a:p>
                      <a:r>
                        <a:rPr lang="en-US" sz="1000" dirty="0"/>
                        <a:t>Monitoring and Maintenance</a:t>
                      </a:r>
                      <a:endParaRPr lang="en-IN" sz="1000" dirty="0"/>
                    </a:p>
                  </a:txBody>
                  <a:tcPr/>
                </a:tc>
                <a:tc>
                  <a:txBody>
                    <a:bodyPr/>
                    <a:lstStyle/>
                    <a:p>
                      <a:r>
                        <a:rPr lang="en-IN" sz="1000" dirty="0"/>
                        <a:t>This phase is the continuous phase. Weekly Job portal scraping to be in place for latest skills and expanding to other Job websites for extended corpus</a:t>
                      </a:r>
                    </a:p>
                    <a:p>
                      <a:pPr marL="0" marR="0" lvl="0" indent="0" defTabSz="914400" eaLnBrk="1" fontAlgn="auto" latinLnBrk="0" hangingPunct="1">
                        <a:lnSpc>
                          <a:spcPct val="100000"/>
                        </a:lnSpc>
                        <a:spcBef>
                          <a:spcPts val="0"/>
                        </a:spcBef>
                        <a:spcAft>
                          <a:spcPts val="0"/>
                        </a:spcAft>
                        <a:buClrTx/>
                        <a:buSzTx/>
                        <a:buFontTx/>
                        <a:buNone/>
                        <a:tabLst/>
                        <a:defRPr/>
                      </a:pPr>
                      <a:r>
                        <a:rPr lang="en-US" sz="1000" b="1" i="1" u="sng" dirty="0">
                          <a:solidFill>
                            <a:srgbClr val="0070C0"/>
                          </a:solidFill>
                        </a:rPr>
                        <a:t>DRIFT:</a:t>
                      </a:r>
                      <a:r>
                        <a:rPr lang="en-US" sz="1000" dirty="0">
                          <a:solidFill>
                            <a:srgbClr val="0070C0"/>
                          </a:solidFill>
                        </a:rPr>
                        <a:t> </a:t>
                      </a:r>
                      <a:r>
                        <a:rPr lang="en-US" sz="1000" dirty="0"/>
                        <a:t>Handling drift by reprocuring the JD data from job portals for latest corpus of tech skills required for a specific job type, and expanding to other job portals too</a:t>
                      </a:r>
                      <a:endParaRPr lang="en-IN" sz="1000" dirty="0"/>
                    </a:p>
                    <a:p>
                      <a:endParaRPr lang="en-IN" sz="1000" dirty="0"/>
                    </a:p>
                    <a:p>
                      <a:r>
                        <a:rPr lang="en-IN" sz="1000" dirty="0">
                          <a:hlinkClick r:id="rId11" action="ppaction://hlinksldjump"/>
                        </a:rPr>
                        <a:t>More Details</a:t>
                      </a:r>
                      <a:endParaRPr lang="en-IN" sz="1000" dirty="0"/>
                    </a:p>
                  </a:txBody>
                  <a:tcPr/>
                </a:tc>
                <a:tc>
                  <a:txBody>
                    <a:bodyPr/>
                    <a:lstStyle/>
                    <a:p>
                      <a:endParaRPr lang="en-IN" sz="1000" dirty="0"/>
                    </a:p>
                  </a:txBody>
                  <a:tcPr/>
                </a:tc>
                <a:extLst>
                  <a:ext uri="{0D108BD9-81ED-4DB2-BD59-A6C34878D82A}">
                    <a16:rowId xmlns:a16="http://schemas.microsoft.com/office/drawing/2014/main" val="2598621988"/>
                  </a:ext>
                </a:extLst>
              </a:tr>
            </a:tbl>
          </a:graphicData>
        </a:graphic>
      </p:graphicFrame>
    </p:spTree>
    <p:extLst>
      <p:ext uri="{BB962C8B-B14F-4D97-AF65-F5344CB8AC3E}">
        <p14:creationId xmlns:p14="http://schemas.microsoft.com/office/powerpoint/2010/main" val="3652291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152C-7A71-E202-BE84-0C3086257E7B}"/>
              </a:ext>
            </a:extLst>
          </p:cNvPr>
          <p:cNvSpPr>
            <a:spLocks noGrp="1"/>
          </p:cNvSpPr>
          <p:nvPr>
            <p:ph type="title"/>
          </p:nvPr>
        </p:nvSpPr>
        <p:spPr>
          <a:xfrm>
            <a:off x="258572" y="264921"/>
            <a:ext cx="8626855" cy="369332"/>
          </a:xfrm>
        </p:spPr>
        <p:txBody>
          <a:bodyPr/>
          <a:lstStyle/>
          <a:p>
            <a:r>
              <a:rPr lang="en-IN" dirty="0"/>
              <a:t>Tech Implementations</a:t>
            </a:r>
          </a:p>
        </p:txBody>
      </p:sp>
      <p:sp>
        <p:nvSpPr>
          <p:cNvPr id="10" name="TextBox 9">
            <a:extLst>
              <a:ext uri="{FF2B5EF4-FFF2-40B4-BE49-F238E27FC236}">
                <a16:creationId xmlns:a16="http://schemas.microsoft.com/office/drawing/2014/main" id="{A6D039FB-F586-60A7-137A-32BDD6D021B4}"/>
              </a:ext>
            </a:extLst>
          </p:cNvPr>
          <p:cNvSpPr txBox="1"/>
          <p:nvPr/>
        </p:nvSpPr>
        <p:spPr>
          <a:xfrm>
            <a:off x="7217337" y="5300964"/>
            <a:ext cx="1714698" cy="1077218"/>
          </a:xfrm>
          <a:prstGeom prst="rect">
            <a:avLst/>
          </a:prstGeom>
          <a:solidFill>
            <a:schemeClr val="accent5">
              <a:lumMod val="20000"/>
              <a:lumOff val="80000"/>
            </a:schemeClr>
          </a:solidFill>
        </p:spPr>
        <p:txBody>
          <a:bodyPr wrap="square" rtlCol="0">
            <a:spAutoFit/>
          </a:bodyPr>
          <a:lstStyle/>
          <a:p>
            <a:r>
              <a:rPr lang="en-IN" sz="800" b="1" i="1" u="sng" dirty="0"/>
              <a:t>Tech Landscape:</a:t>
            </a:r>
          </a:p>
          <a:p>
            <a:endParaRPr lang="en-IN" sz="800" b="1" i="1" u="sng" dirty="0"/>
          </a:p>
          <a:p>
            <a:pPr marL="285750" indent="-285750">
              <a:buFont typeface="Wingdings" panose="05000000000000000000" pitchFamily="2" charset="2"/>
              <a:buChar char="Ø"/>
            </a:pPr>
            <a:r>
              <a:rPr lang="en-IN" sz="800" dirty="0"/>
              <a:t>NLP</a:t>
            </a:r>
          </a:p>
          <a:p>
            <a:pPr marL="285750" indent="-285750">
              <a:buFont typeface="Wingdings" panose="05000000000000000000" pitchFamily="2" charset="2"/>
              <a:buChar char="Ø"/>
            </a:pPr>
            <a:r>
              <a:rPr lang="en-IN" sz="800" dirty="0"/>
              <a:t>Python MongoDB</a:t>
            </a:r>
          </a:p>
          <a:p>
            <a:pPr marL="285750" indent="-285750">
              <a:buFont typeface="Wingdings" panose="05000000000000000000" pitchFamily="2" charset="2"/>
              <a:buChar char="Ø"/>
            </a:pPr>
            <a:r>
              <a:rPr lang="en-IN" sz="800" dirty="0"/>
              <a:t>Vectorization</a:t>
            </a:r>
          </a:p>
          <a:p>
            <a:pPr marL="285750" indent="-285750">
              <a:buFont typeface="Wingdings" panose="05000000000000000000" pitchFamily="2" charset="2"/>
              <a:buChar char="Ø"/>
            </a:pPr>
            <a:r>
              <a:rPr lang="en-IN" sz="800" dirty="0"/>
              <a:t>GitHub </a:t>
            </a:r>
          </a:p>
          <a:p>
            <a:pPr marL="285750" indent="-285750">
              <a:buFont typeface="Wingdings" panose="05000000000000000000" pitchFamily="2" charset="2"/>
              <a:buChar char="Ø"/>
            </a:pPr>
            <a:r>
              <a:rPr lang="en-IN" sz="800" dirty="0"/>
              <a:t>NLTK, </a:t>
            </a:r>
            <a:r>
              <a:rPr lang="en-IN" sz="800" dirty="0" err="1"/>
              <a:t>SKLearn</a:t>
            </a:r>
            <a:r>
              <a:rPr lang="en-IN" sz="800" dirty="0"/>
              <a:t>, Cosine Similarity</a:t>
            </a:r>
          </a:p>
        </p:txBody>
      </p:sp>
      <p:sp>
        <p:nvSpPr>
          <p:cNvPr id="7" name="Text Placeholder 6">
            <a:extLst>
              <a:ext uri="{FF2B5EF4-FFF2-40B4-BE49-F238E27FC236}">
                <a16:creationId xmlns:a16="http://schemas.microsoft.com/office/drawing/2014/main" id="{3AAE18F8-77BD-F022-DFC8-7A1CACA85845}"/>
              </a:ext>
            </a:extLst>
          </p:cNvPr>
          <p:cNvSpPr>
            <a:spLocks noGrp="1"/>
          </p:cNvSpPr>
          <p:nvPr>
            <p:ph type="body" idx="1"/>
          </p:nvPr>
        </p:nvSpPr>
        <p:spPr>
          <a:xfrm>
            <a:off x="258573" y="762000"/>
            <a:ext cx="1570228" cy="285120"/>
          </a:xfrm>
          <a:noFill/>
        </p:spPr>
        <p:txBody>
          <a:bodyPr wrap="square" rtlCol="0">
            <a:spAutoFit/>
          </a:bodyPr>
          <a:lstStyle/>
          <a:p>
            <a:r>
              <a:rPr lang="en-US" sz="1200" b="1" u="sng" dirty="0"/>
              <a:t>Code Set</a:t>
            </a:r>
          </a:p>
          <a:p>
            <a:endParaRPr lang="en-US" sz="1200" b="1" u="sng" dirty="0"/>
          </a:p>
        </p:txBody>
      </p:sp>
      <p:sp>
        <p:nvSpPr>
          <p:cNvPr id="13" name="TextBox 12">
            <a:extLst>
              <a:ext uri="{FF2B5EF4-FFF2-40B4-BE49-F238E27FC236}">
                <a16:creationId xmlns:a16="http://schemas.microsoft.com/office/drawing/2014/main" id="{58A7D821-A04F-BDB3-ABFC-46A1358D0B86}"/>
              </a:ext>
            </a:extLst>
          </p:cNvPr>
          <p:cNvSpPr txBox="1"/>
          <p:nvPr/>
        </p:nvSpPr>
        <p:spPr>
          <a:xfrm>
            <a:off x="5257800" y="732507"/>
            <a:ext cx="2133600" cy="276999"/>
          </a:xfrm>
          <a:prstGeom prst="rect">
            <a:avLst/>
          </a:prstGeom>
          <a:noFill/>
        </p:spPr>
        <p:txBody>
          <a:bodyPr wrap="square" rtlCol="0">
            <a:spAutoFit/>
          </a:bodyPr>
          <a:lstStyle>
            <a:defPPr>
              <a:defRPr kern="0"/>
            </a:defPPr>
            <a:lvl1pPr>
              <a:defRPr sz="1200" b="1" u="sng"/>
            </a:lvl1pPr>
          </a:lstStyle>
          <a:p>
            <a:r>
              <a:rPr lang="en-US" dirty="0"/>
              <a:t>Persisting in DB</a:t>
            </a:r>
          </a:p>
        </p:txBody>
      </p:sp>
      <p:pic>
        <p:nvPicPr>
          <p:cNvPr id="14" name="Picture 13">
            <a:extLst>
              <a:ext uri="{FF2B5EF4-FFF2-40B4-BE49-F238E27FC236}">
                <a16:creationId xmlns:a16="http://schemas.microsoft.com/office/drawing/2014/main" id="{1A112631-A026-8115-9224-42261AE4BF12}"/>
              </a:ext>
            </a:extLst>
          </p:cNvPr>
          <p:cNvPicPr>
            <a:picLocks noChangeAspect="1"/>
          </p:cNvPicPr>
          <p:nvPr/>
        </p:nvPicPr>
        <p:blipFill>
          <a:blip r:embed="rId2"/>
          <a:stretch>
            <a:fillRect/>
          </a:stretch>
        </p:blipFill>
        <p:spPr>
          <a:xfrm>
            <a:off x="2538466" y="1035194"/>
            <a:ext cx="2643134" cy="2372385"/>
          </a:xfrm>
          <a:prstGeom prst="rect">
            <a:avLst/>
          </a:prstGeom>
        </p:spPr>
      </p:pic>
      <p:sp>
        <p:nvSpPr>
          <p:cNvPr id="15" name="TextBox 14">
            <a:extLst>
              <a:ext uri="{FF2B5EF4-FFF2-40B4-BE49-F238E27FC236}">
                <a16:creationId xmlns:a16="http://schemas.microsoft.com/office/drawing/2014/main" id="{F5AE0F2B-B303-6081-1072-26BCF10A79BC}"/>
              </a:ext>
            </a:extLst>
          </p:cNvPr>
          <p:cNvSpPr txBox="1"/>
          <p:nvPr/>
        </p:nvSpPr>
        <p:spPr>
          <a:xfrm>
            <a:off x="2489119" y="724332"/>
            <a:ext cx="2152185" cy="338554"/>
          </a:xfrm>
          <a:prstGeom prst="rect">
            <a:avLst/>
          </a:prstGeom>
          <a:noFill/>
        </p:spPr>
        <p:txBody>
          <a:bodyPr wrap="square" rtlCol="0">
            <a:spAutoFit/>
          </a:bodyPr>
          <a:lstStyle>
            <a:defPPr>
              <a:defRPr kern="0"/>
            </a:defPPr>
            <a:lvl1pPr>
              <a:defRPr sz="1200" b="1" u="sng"/>
            </a:lvl1pPr>
          </a:lstStyle>
          <a:p>
            <a:r>
              <a:rPr lang="en-US" dirty="0"/>
              <a:t>Code Repository</a:t>
            </a:r>
          </a:p>
        </p:txBody>
      </p:sp>
      <p:sp>
        <p:nvSpPr>
          <p:cNvPr id="16" name="TextBox 15">
            <a:extLst>
              <a:ext uri="{FF2B5EF4-FFF2-40B4-BE49-F238E27FC236}">
                <a16:creationId xmlns:a16="http://schemas.microsoft.com/office/drawing/2014/main" id="{B6B0DA0F-CAF3-C409-A806-0ED6C6071698}"/>
              </a:ext>
            </a:extLst>
          </p:cNvPr>
          <p:cNvSpPr txBox="1"/>
          <p:nvPr/>
        </p:nvSpPr>
        <p:spPr>
          <a:xfrm>
            <a:off x="5419829" y="2825370"/>
            <a:ext cx="2504971" cy="276999"/>
          </a:xfrm>
          <a:prstGeom prst="rect">
            <a:avLst/>
          </a:prstGeom>
          <a:noFill/>
        </p:spPr>
        <p:txBody>
          <a:bodyPr wrap="square" rtlCol="0">
            <a:spAutoFit/>
          </a:bodyPr>
          <a:lstStyle>
            <a:defPPr>
              <a:defRPr kern="0"/>
            </a:defPPr>
            <a:lvl1pPr>
              <a:defRPr sz="1200" b="1" u="sng"/>
            </a:lvl1pPr>
          </a:lstStyle>
          <a:p>
            <a:r>
              <a:rPr lang="en-US" dirty="0"/>
              <a:t>Output for Resume Mapping</a:t>
            </a:r>
          </a:p>
        </p:txBody>
      </p:sp>
      <p:pic>
        <p:nvPicPr>
          <p:cNvPr id="18" name="Picture 17">
            <a:extLst>
              <a:ext uri="{FF2B5EF4-FFF2-40B4-BE49-F238E27FC236}">
                <a16:creationId xmlns:a16="http://schemas.microsoft.com/office/drawing/2014/main" id="{E36006C4-162A-8E57-5FA1-8695FB56DE82}"/>
              </a:ext>
            </a:extLst>
          </p:cNvPr>
          <p:cNvPicPr>
            <a:picLocks noChangeAspect="1"/>
          </p:cNvPicPr>
          <p:nvPr/>
        </p:nvPicPr>
        <p:blipFill>
          <a:blip r:embed="rId3"/>
          <a:stretch>
            <a:fillRect/>
          </a:stretch>
        </p:blipFill>
        <p:spPr>
          <a:xfrm>
            <a:off x="5438222" y="3102369"/>
            <a:ext cx="3493813" cy="1189383"/>
          </a:xfrm>
          <a:prstGeom prst="rect">
            <a:avLst/>
          </a:prstGeom>
        </p:spPr>
      </p:pic>
      <p:pic>
        <p:nvPicPr>
          <p:cNvPr id="5" name="Picture 4">
            <a:extLst>
              <a:ext uri="{FF2B5EF4-FFF2-40B4-BE49-F238E27FC236}">
                <a16:creationId xmlns:a16="http://schemas.microsoft.com/office/drawing/2014/main" id="{4C3815FC-E3A9-0C42-FA43-7EBEE2273FE2}"/>
              </a:ext>
            </a:extLst>
          </p:cNvPr>
          <p:cNvPicPr>
            <a:picLocks noChangeAspect="1"/>
          </p:cNvPicPr>
          <p:nvPr/>
        </p:nvPicPr>
        <p:blipFill>
          <a:blip r:embed="rId4"/>
          <a:stretch>
            <a:fillRect/>
          </a:stretch>
        </p:blipFill>
        <p:spPr>
          <a:xfrm>
            <a:off x="239987" y="969341"/>
            <a:ext cx="2133601" cy="2535859"/>
          </a:xfrm>
          <a:prstGeom prst="rect">
            <a:avLst/>
          </a:prstGeom>
        </p:spPr>
      </p:pic>
      <p:sp>
        <p:nvSpPr>
          <p:cNvPr id="9" name="TextBox 8">
            <a:extLst>
              <a:ext uri="{FF2B5EF4-FFF2-40B4-BE49-F238E27FC236}">
                <a16:creationId xmlns:a16="http://schemas.microsoft.com/office/drawing/2014/main" id="{F03D1C36-92D2-1229-3C3B-CCDB075E60C5}"/>
              </a:ext>
            </a:extLst>
          </p:cNvPr>
          <p:cNvSpPr txBox="1"/>
          <p:nvPr/>
        </p:nvSpPr>
        <p:spPr>
          <a:xfrm>
            <a:off x="2508665" y="4062894"/>
            <a:ext cx="2874552" cy="276999"/>
          </a:xfrm>
          <a:prstGeom prst="rect">
            <a:avLst/>
          </a:prstGeom>
          <a:noFill/>
        </p:spPr>
        <p:txBody>
          <a:bodyPr wrap="square" rtlCol="0">
            <a:spAutoFit/>
          </a:bodyPr>
          <a:lstStyle/>
          <a:p>
            <a:r>
              <a:rPr lang="en-US" sz="1200" b="1" u="sng" dirty="0"/>
              <a:t>Predicting the acceptance of offer</a:t>
            </a:r>
          </a:p>
        </p:txBody>
      </p:sp>
      <p:pic>
        <p:nvPicPr>
          <p:cNvPr id="17" name="Picture 16">
            <a:extLst>
              <a:ext uri="{FF2B5EF4-FFF2-40B4-BE49-F238E27FC236}">
                <a16:creationId xmlns:a16="http://schemas.microsoft.com/office/drawing/2014/main" id="{A925AE6A-E848-6234-15FC-BE3606E58F21}"/>
              </a:ext>
            </a:extLst>
          </p:cNvPr>
          <p:cNvPicPr>
            <a:picLocks noChangeAspect="1"/>
          </p:cNvPicPr>
          <p:nvPr/>
        </p:nvPicPr>
        <p:blipFill>
          <a:blip r:embed="rId5"/>
          <a:stretch>
            <a:fillRect/>
          </a:stretch>
        </p:blipFill>
        <p:spPr>
          <a:xfrm>
            <a:off x="5301621" y="1018427"/>
            <a:ext cx="3759789" cy="1877173"/>
          </a:xfrm>
          <a:prstGeom prst="rect">
            <a:avLst/>
          </a:prstGeom>
        </p:spPr>
      </p:pic>
      <p:pic>
        <p:nvPicPr>
          <p:cNvPr id="19" name="Picture 18">
            <a:extLst>
              <a:ext uri="{FF2B5EF4-FFF2-40B4-BE49-F238E27FC236}">
                <a16:creationId xmlns:a16="http://schemas.microsoft.com/office/drawing/2014/main" id="{7E51A9D4-6DBF-B0A4-0A0C-B82F715B2C2A}"/>
              </a:ext>
            </a:extLst>
          </p:cNvPr>
          <p:cNvPicPr>
            <a:picLocks noChangeAspect="1"/>
          </p:cNvPicPr>
          <p:nvPr/>
        </p:nvPicPr>
        <p:blipFill>
          <a:blip r:embed="rId6"/>
          <a:stretch>
            <a:fillRect/>
          </a:stretch>
        </p:blipFill>
        <p:spPr>
          <a:xfrm>
            <a:off x="211965" y="3933584"/>
            <a:ext cx="2241695" cy="2413794"/>
          </a:xfrm>
          <a:prstGeom prst="rect">
            <a:avLst/>
          </a:prstGeom>
        </p:spPr>
      </p:pic>
      <p:sp>
        <p:nvSpPr>
          <p:cNvPr id="20" name="Text Placeholder 6">
            <a:extLst>
              <a:ext uri="{FF2B5EF4-FFF2-40B4-BE49-F238E27FC236}">
                <a16:creationId xmlns:a16="http://schemas.microsoft.com/office/drawing/2014/main" id="{ABC57E78-3DEC-6AE3-B712-2290B308C91F}"/>
              </a:ext>
            </a:extLst>
          </p:cNvPr>
          <p:cNvSpPr txBox="1">
            <a:spLocks/>
          </p:cNvSpPr>
          <p:nvPr/>
        </p:nvSpPr>
        <p:spPr>
          <a:xfrm>
            <a:off x="274339" y="3712541"/>
            <a:ext cx="1570228" cy="184666"/>
          </a:xfrm>
          <a:prstGeom prst="rect">
            <a:avLst/>
          </a:prstGeom>
          <a:noFill/>
        </p:spPr>
        <p:txBody>
          <a:bodyPr wrap="square" lIns="0" tIns="0" rIns="0" bIns="0" rtlCol="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200" b="1" u="sng" dirty="0"/>
              <a:t>Resume Survey</a:t>
            </a:r>
          </a:p>
        </p:txBody>
      </p:sp>
      <p:sp>
        <p:nvSpPr>
          <p:cNvPr id="25" name="TextBox 24">
            <a:extLst>
              <a:ext uri="{FF2B5EF4-FFF2-40B4-BE49-F238E27FC236}">
                <a16:creationId xmlns:a16="http://schemas.microsoft.com/office/drawing/2014/main" id="{0878DEE4-68D9-7AE4-FB13-0D4BBE6CCA0F}"/>
              </a:ext>
            </a:extLst>
          </p:cNvPr>
          <p:cNvSpPr txBox="1"/>
          <p:nvPr/>
        </p:nvSpPr>
        <p:spPr>
          <a:xfrm>
            <a:off x="2286000" y="3246961"/>
            <a:ext cx="4572000" cy="369332"/>
          </a:xfrm>
          <a:prstGeom prst="rect">
            <a:avLst/>
          </a:prstGeom>
          <a:noFill/>
        </p:spPr>
        <p:txBody>
          <a:bodyPr wrap="square">
            <a:spAutoFit/>
          </a:bodyPr>
          <a:lstStyle/>
          <a:p>
            <a:endParaRPr lang="en-IN" dirty="0">
              <a:solidFill>
                <a:srgbClr val="BCBEC4"/>
              </a:solidFill>
              <a:effectLst/>
            </a:endParaRPr>
          </a:p>
        </p:txBody>
      </p:sp>
      <p:pic>
        <p:nvPicPr>
          <p:cNvPr id="26" name="Picture 25">
            <a:extLst>
              <a:ext uri="{FF2B5EF4-FFF2-40B4-BE49-F238E27FC236}">
                <a16:creationId xmlns:a16="http://schemas.microsoft.com/office/drawing/2014/main" id="{BF72EAC6-0F56-BF2F-0A25-F06CFD19D749}"/>
              </a:ext>
            </a:extLst>
          </p:cNvPr>
          <p:cNvPicPr>
            <a:picLocks noChangeAspect="1"/>
          </p:cNvPicPr>
          <p:nvPr/>
        </p:nvPicPr>
        <p:blipFill>
          <a:blip r:embed="rId7"/>
          <a:stretch>
            <a:fillRect/>
          </a:stretch>
        </p:blipFill>
        <p:spPr>
          <a:xfrm>
            <a:off x="2538466" y="4339893"/>
            <a:ext cx="5919734" cy="943095"/>
          </a:xfrm>
          <a:prstGeom prst="rect">
            <a:avLst/>
          </a:prstGeom>
        </p:spPr>
      </p:pic>
    </p:spTree>
    <p:extLst>
      <p:ext uri="{BB962C8B-B14F-4D97-AF65-F5344CB8AC3E}">
        <p14:creationId xmlns:p14="http://schemas.microsoft.com/office/powerpoint/2010/main" val="1706364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E150B-405F-E3C9-AB7A-424976755E65}"/>
              </a:ext>
            </a:extLst>
          </p:cNvPr>
          <p:cNvSpPr>
            <a:spLocks noGrp="1"/>
          </p:cNvSpPr>
          <p:nvPr>
            <p:ph type="title"/>
          </p:nvPr>
        </p:nvSpPr>
        <p:spPr>
          <a:xfrm>
            <a:off x="258572" y="264921"/>
            <a:ext cx="8626855" cy="369332"/>
          </a:xfrm>
        </p:spPr>
        <p:txBody>
          <a:bodyPr/>
          <a:lstStyle/>
          <a:p>
            <a:r>
              <a:rPr lang="en-IN" dirty="0"/>
              <a:t>Annexure </a:t>
            </a:r>
          </a:p>
        </p:txBody>
      </p:sp>
      <p:sp>
        <p:nvSpPr>
          <p:cNvPr id="3" name="TextBox 2">
            <a:extLst>
              <a:ext uri="{FF2B5EF4-FFF2-40B4-BE49-F238E27FC236}">
                <a16:creationId xmlns:a16="http://schemas.microsoft.com/office/drawing/2014/main" id="{945204EE-0506-616E-330A-E698FCA12744}"/>
              </a:ext>
            </a:extLst>
          </p:cNvPr>
          <p:cNvSpPr txBox="1"/>
          <p:nvPr/>
        </p:nvSpPr>
        <p:spPr>
          <a:xfrm>
            <a:off x="381000" y="908824"/>
            <a:ext cx="7315200" cy="2585323"/>
          </a:xfrm>
          <a:prstGeom prst="rect">
            <a:avLst/>
          </a:prstGeom>
          <a:noFill/>
        </p:spPr>
        <p:txBody>
          <a:bodyPr wrap="square" rtlCol="0">
            <a:spAutoFit/>
          </a:bodyPr>
          <a:lstStyle/>
          <a:p>
            <a:r>
              <a:rPr lang="en-US" dirty="0"/>
              <a:t>GitHub Link : </a:t>
            </a:r>
            <a:r>
              <a:rPr lang="en-US" dirty="0">
                <a:hlinkClick r:id="rId3"/>
              </a:rPr>
              <a:t>https://github.com/anirudhyadav/ISBG4FP1</a:t>
            </a:r>
            <a:r>
              <a:rPr lang="en-US" dirty="0"/>
              <a:t> </a:t>
            </a:r>
          </a:p>
          <a:p>
            <a:endParaRPr lang="en-US" dirty="0"/>
          </a:p>
          <a:p>
            <a:r>
              <a:rPr lang="en-US" dirty="0"/>
              <a:t>Dataset used during FP1:</a:t>
            </a:r>
          </a:p>
          <a:p>
            <a:endParaRPr lang="en-US" dirty="0"/>
          </a:p>
          <a:p>
            <a:r>
              <a:rPr lang="en-US" dirty="0"/>
              <a:t>complete_jd_data.csv : Master dataset from Job portals</a:t>
            </a:r>
          </a:p>
          <a:p>
            <a:r>
              <a:rPr lang="en-US" dirty="0"/>
              <a:t>ResumeValidator-ResumeData.csv : Input profiles for mapping</a:t>
            </a:r>
          </a:p>
          <a:p>
            <a:endParaRPr lang="en-US" dirty="0"/>
          </a:p>
          <a:p>
            <a:r>
              <a:rPr lang="en-US" dirty="0"/>
              <a:t>All code files are placed on </a:t>
            </a:r>
            <a:r>
              <a:rPr lang="en-US" dirty="0" err="1"/>
              <a:t>github</a:t>
            </a:r>
            <a:r>
              <a:rPr lang="en-US" dirty="0"/>
              <a:t>, and files are sequenced as prefixed with step 1-5.</a:t>
            </a:r>
          </a:p>
        </p:txBody>
      </p:sp>
    </p:spTree>
    <p:extLst>
      <p:ext uri="{BB962C8B-B14F-4D97-AF65-F5344CB8AC3E}">
        <p14:creationId xmlns:p14="http://schemas.microsoft.com/office/powerpoint/2010/main" val="601324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3256</TotalTime>
  <Words>3019</Words>
  <Application>Microsoft Macintosh PowerPoint</Application>
  <PresentationFormat>On-screen Show (4:3)</PresentationFormat>
  <Paragraphs>192</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-apple-system</vt:lpstr>
      <vt:lpstr>Arial</vt:lpstr>
      <vt:lpstr>Calibri</vt:lpstr>
      <vt:lpstr>Canada</vt:lpstr>
      <vt:lpstr>Candara</vt:lpstr>
      <vt:lpstr>Times New Roman</vt:lpstr>
      <vt:lpstr>Wingdings</vt:lpstr>
      <vt:lpstr>Office Theme</vt:lpstr>
      <vt:lpstr>Foundation Project : RATS                                          (Resume Automated Tracking System)</vt:lpstr>
      <vt:lpstr>Business Problem</vt:lpstr>
      <vt:lpstr>Business Objectives</vt:lpstr>
      <vt:lpstr>AS-IS Recruitment Process</vt:lpstr>
      <vt:lpstr>Proposed Solution</vt:lpstr>
      <vt:lpstr>Success Criteria</vt:lpstr>
      <vt:lpstr>Model Evolution</vt:lpstr>
      <vt:lpstr>Tech Implementations</vt:lpstr>
      <vt:lpstr>Annexure </vt:lpstr>
      <vt:lpstr>Caveats and WIP effort</vt:lpstr>
      <vt:lpstr>Thank You </vt:lpstr>
      <vt:lpstr>Data Preparation</vt:lpstr>
      <vt:lpstr>Modeling</vt:lpstr>
      <vt:lpstr>Evaluation</vt:lpstr>
      <vt:lpstr>Deployment</vt:lpstr>
      <vt:lpstr>Monitoring and Maintenance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ISB PowerPoint Template</dc:title>
  <dc:creator>10279</dc:creator>
  <cp:lastModifiedBy>Anirudh Singh Yadav</cp:lastModifiedBy>
  <cp:revision>97</cp:revision>
  <dcterms:created xsi:type="dcterms:W3CDTF">2023-12-08T09:17:02Z</dcterms:created>
  <dcterms:modified xsi:type="dcterms:W3CDTF">2024-01-14T03:28:36Z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2019-06-27T00:00:00Z</vt:filetime>
  </property>
  <property fmtid="{D5CDD505-2E9C-101B-9397-08002B2CF9AE}" pid="3" name="Creator">
    <vt:lpwstr>Microsoft® PowerPoint® for Office 365</vt:lpwstr>
  </property>
  <property fmtid="{D5CDD505-2E9C-101B-9397-08002B2CF9AE}" pid="4" name="LastSaved">
    <vt:filetime>2023-12-08T00:00:00Z</vt:filetime>
  </property>
  <property fmtid="{D5CDD505-2E9C-101B-9397-08002B2CF9AE}" pid="5" name="Producer">
    <vt:lpwstr>Microsoft® PowerPoint® for Office 365</vt:lpwstr>
  </property>
  <property fmtid="{D5CDD505-2E9C-101B-9397-08002B2CF9AE}" pid="6" name="MSIP_Label_5001d4d2-76b9-44a6-bec6-5aee37463dca_Enabled">
    <vt:lpwstr>true</vt:lpwstr>
  </property>
  <property fmtid="{D5CDD505-2E9C-101B-9397-08002B2CF9AE}" pid="7" name="MSIP_Label_5001d4d2-76b9-44a6-bec6-5aee37463dca_SetDate">
    <vt:lpwstr>2024-01-12T02:21:21Z</vt:lpwstr>
  </property>
  <property fmtid="{D5CDD505-2E9C-101B-9397-08002B2CF9AE}" pid="8" name="MSIP_Label_5001d4d2-76b9-44a6-bec6-5aee37463dca_Method">
    <vt:lpwstr>Privileged</vt:lpwstr>
  </property>
  <property fmtid="{D5CDD505-2E9C-101B-9397-08002B2CF9AE}" pid="9" name="MSIP_Label_5001d4d2-76b9-44a6-bec6-5aee37463dca_Name">
    <vt:lpwstr>Public - Pilot</vt:lpwstr>
  </property>
  <property fmtid="{D5CDD505-2E9C-101B-9397-08002B2CF9AE}" pid="10" name="MSIP_Label_5001d4d2-76b9-44a6-bec6-5aee37463dca_SiteId">
    <vt:lpwstr>f35a6974-607f-47d4-82d7-ff31d7dc53a5</vt:lpwstr>
  </property>
  <property fmtid="{D5CDD505-2E9C-101B-9397-08002B2CF9AE}" pid="11" name="MSIP_Label_5001d4d2-76b9-44a6-bec6-5aee37463dca_ActionId">
    <vt:lpwstr>ee60b265-4345-4983-b701-f9fa452886b8</vt:lpwstr>
  </property>
  <property fmtid="{D5CDD505-2E9C-101B-9397-08002B2CF9AE}" pid="12" name="MSIP_Label_5001d4d2-76b9-44a6-bec6-5aee37463dca_ContentBits">
    <vt:lpwstr>0</vt:lpwstr>
  </property>
</Properties>
</file>