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7" r:id="rId9"/>
    <p:sldId id="296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2161159"/>
            <a:ext cx="8024901" cy="863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858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41299"/>
            <a:ext cx="9144000" cy="66166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735568" y="651205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584450"/>
            <a:ext cx="70231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2878" y="6557499"/>
            <a:ext cx="205104" cy="17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1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package" Target="../embeddings/Microsoft_Excel_Worksheet.xlsx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github.com/anirudhyadav/ISBG4FP1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049"/>
            <a:ext cx="9144000" cy="6584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28600" y="588960"/>
            <a:ext cx="8024901" cy="1249187"/>
          </a:xfrm>
          <a:prstGeom prst="rect">
            <a:avLst/>
          </a:prstGeom>
        </p:spPr>
        <p:txBody>
          <a:bodyPr vert="horz" wrap="square" lIns="0" tIns="2617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/>
              <a:t>Foundation Project : RATS</a:t>
            </a:r>
            <a:br>
              <a:rPr lang="en-IN" sz="3200" dirty="0"/>
            </a:br>
            <a:r>
              <a:rPr lang="en-IN" sz="3200" dirty="0"/>
              <a:t>                                         </a:t>
            </a:r>
            <a:r>
              <a:rPr lang="en-IN" sz="2000" dirty="0"/>
              <a:t>(Resume Automated Tracking System)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226142" y="1650469"/>
            <a:ext cx="42430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dirty="0">
                <a:latin typeface="Candara"/>
                <a:cs typeface="Candara"/>
              </a:rPr>
              <a:t>Group 4 AMPBA-Batch-20 </a:t>
            </a:r>
            <a:endParaRPr sz="1600" b="1" dirty="0">
              <a:latin typeface="Candara"/>
              <a:cs typeface="Candar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A4928-D342-7725-2797-38C03F28BE36}"/>
              </a:ext>
            </a:extLst>
          </p:cNvPr>
          <p:cNvSpPr txBox="1"/>
          <p:nvPr/>
        </p:nvSpPr>
        <p:spPr>
          <a:xfrm>
            <a:off x="150391" y="2094069"/>
            <a:ext cx="4453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ada"/>
                <a:cs typeface="Arial" panose="020B0604020202020204" pitchFamily="34" charset="0"/>
              </a:rPr>
              <a:t>Presenter :</a:t>
            </a:r>
          </a:p>
          <a:p>
            <a:r>
              <a:rPr lang="en-IN" dirty="0">
                <a:latin typeface="Canada"/>
                <a:cs typeface="Arial" panose="020B0604020202020204" pitchFamily="34" charset="0"/>
              </a:rPr>
              <a:t>1) Anirudh Yadav</a:t>
            </a:r>
          </a:p>
          <a:p>
            <a:r>
              <a:rPr lang="en-IN" dirty="0">
                <a:latin typeface="Canada"/>
                <a:cs typeface="Arial" panose="020B0604020202020204" pitchFamily="34" charset="0"/>
              </a:rPr>
              <a:t>2) Sharath Paladugu</a:t>
            </a:r>
          </a:p>
          <a:p>
            <a:r>
              <a:rPr lang="en-IN" dirty="0">
                <a:latin typeface="Canada"/>
                <a:cs typeface="Arial" panose="020B0604020202020204" pitchFamily="34" charset="0"/>
              </a:rPr>
              <a:t>3) Sumit Mujumdar</a:t>
            </a:r>
          </a:p>
          <a:p>
            <a:r>
              <a:rPr lang="en-IN" dirty="0">
                <a:latin typeface="Canada"/>
                <a:cs typeface="Arial" panose="020B0604020202020204" pitchFamily="34" charset="0"/>
              </a:rPr>
              <a:t>4) Palash Gupta </a:t>
            </a:r>
          </a:p>
          <a:p>
            <a:r>
              <a:rPr lang="en-IN" dirty="0">
                <a:latin typeface="Canada"/>
                <a:cs typeface="Arial" panose="020B0604020202020204" pitchFamily="34" charset="0"/>
              </a:rPr>
              <a:t>5) Jyotisha Verma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E44E-35D1-0FB6-94F6-6A8A48B3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430887"/>
          </a:xfrm>
        </p:spPr>
        <p:txBody>
          <a:bodyPr/>
          <a:lstStyle/>
          <a:p>
            <a:r>
              <a:rPr lang="en-IN" sz="2800" b="1" i="1" u="none" strike="noStrike" dirty="0">
                <a:solidFill>
                  <a:srgbClr val="000000"/>
                </a:solidFill>
                <a:effectLst/>
                <a:latin typeface="Canada"/>
              </a:rPr>
              <a:t>Business &amp; Data Understanding</a:t>
            </a:r>
            <a:r>
              <a:rPr lang="en-IN" sz="2800" dirty="0">
                <a:latin typeface="Canada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0EF0-AF1F-2615-08AF-516B1306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651" y="838200"/>
            <a:ext cx="8991601" cy="5847755"/>
          </a:xfrm>
        </p:spPr>
        <p:txBody>
          <a:bodyPr/>
          <a:lstStyle/>
          <a:p>
            <a:r>
              <a:rPr lang="en-IN" sz="2000" dirty="0">
                <a:latin typeface="Canada"/>
              </a:rPr>
              <a:t>Business Problem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Since company losing employees during COVID, Aim is to streamline hiring, minimize cost of Hiring Process to add bottom-line of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IN" dirty="0"/>
              <a:t>Business Objectives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Minimize recruitment costs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Maximum success rate  accepting offer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Success Criteria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85% Accurate Profile Mapping with </a:t>
            </a:r>
          </a:p>
          <a:p>
            <a:r>
              <a:rPr lang="en-US" dirty="0"/>
              <a:t>     cost minimization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Prediction of Churn Rate – High , Medium, Low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Legal Constraint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Neutral Data Procurement such as Gender, Location etc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4B028-6E22-E2A7-1719-B7643FC03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90800"/>
            <a:ext cx="365760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8B406-6FDE-F41B-9EFE-6D83B7EE2ACC}"/>
              </a:ext>
            </a:extLst>
          </p:cNvPr>
          <p:cNvSpPr txBox="1"/>
          <p:nvPr/>
        </p:nvSpPr>
        <p:spPr>
          <a:xfrm>
            <a:off x="7543800" y="6162551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nada"/>
              </a:rPr>
              <a:t>Image Source: ResearchGate</a:t>
            </a:r>
          </a:p>
        </p:txBody>
      </p:sp>
    </p:spTree>
    <p:extLst>
      <p:ext uri="{BB962C8B-B14F-4D97-AF65-F5344CB8AC3E}">
        <p14:creationId xmlns:p14="http://schemas.microsoft.com/office/powerpoint/2010/main" val="243142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C11C-31BB-D758-C187-D46D97C4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28600"/>
            <a:ext cx="8626855" cy="430887"/>
          </a:xfrm>
        </p:spPr>
        <p:txBody>
          <a:bodyPr/>
          <a:lstStyle/>
          <a:p>
            <a:r>
              <a:rPr lang="en-IN" sz="2800" b="1" i="1" u="none" strike="noStrike" dirty="0">
                <a:solidFill>
                  <a:srgbClr val="000000"/>
                </a:solidFill>
                <a:effectLst/>
                <a:latin typeface="Canada"/>
              </a:rPr>
              <a:t>Data Collection and Preparation</a:t>
            </a:r>
            <a:endParaRPr lang="en-IN" sz="2800" dirty="0">
              <a:latin typeface="Canad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7EF9A-4C0E-9E4B-D78D-C03BA506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695808"/>
            <a:ext cx="5791200" cy="6093976"/>
          </a:xfrm>
        </p:spPr>
        <p:txBody>
          <a:bodyPr/>
          <a:lstStyle/>
          <a:p>
            <a:r>
              <a:rPr lang="en-IN" dirty="0">
                <a:hlinkClick r:id="rId2" action="ppaction://hlinksldjump"/>
              </a:rPr>
              <a:t>Data Source </a:t>
            </a:r>
            <a:r>
              <a:rPr lang="en-IN" dirty="0"/>
              <a:t>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LinkedIn Profile ( Resume Data Set 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Naukri.com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i="0" dirty="0">
                <a:effectLst/>
                <a:latin typeface="Canada"/>
              </a:rPr>
              <a:t>Data Management And Governance  :</a:t>
            </a:r>
          </a:p>
          <a:p>
            <a:endParaRPr lang="en-IN" b="1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Maintain a Git repository for the corpus, ensuring version control of the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Data Sanctity maintained as  it is procured from 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IN" dirty="0"/>
              <a:t>Data Description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 keywords from JDs, including job titles, IT technologies, experience, location, salary range, and skills.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Persisting the Raw and Processed data  into No SQL database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AAB61-5A39-F170-FC7C-2A370E945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43200"/>
            <a:ext cx="3200399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76716C-585C-EB72-BDE2-D83313BF0CC8}"/>
              </a:ext>
            </a:extLst>
          </p:cNvPr>
          <p:cNvSpPr txBox="1"/>
          <p:nvPr/>
        </p:nvSpPr>
        <p:spPr>
          <a:xfrm>
            <a:off x="7573296" y="6096000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nada"/>
              </a:rPr>
              <a:t>Image Source: ResearchGate</a:t>
            </a:r>
          </a:p>
        </p:txBody>
      </p:sp>
    </p:spTree>
    <p:extLst>
      <p:ext uri="{BB962C8B-B14F-4D97-AF65-F5344CB8AC3E}">
        <p14:creationId xmlns:p14="http://schemas.microsoft.com/office/powerpoint/2010/main" val="153296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C67D-8BB0-2E10-B894-7F286465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430887"/>
          </a:xfrm>
        </p:spPr>
        <p:txBody>
          <a:bodyPr/>
          <a:lstStyle/>
          <a:p>
            <a:r>
              <a:rPr lang="en-IN" sz="2800" i="1" dirty="0">
                <a:solidFill>
                  <a:schemeClr val="tx1"/>
                </a:solidFill>
                <a:latin typeface="Canada"/>
              </a:rPr>
              <a:t>Modeling</a:t>
            </a:r>
            <a:r>
              <a:rPr lang="en-IN" sz="28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558E1-340C-E044-5CEC-98F873E6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86" y="838200"/>
            <a:ext cx="6309614" cy="7755969"/>
          </a:xfrm>
        </p:spPr>
        <p:txBody>
          <a:bodyPr/>
          <a:lstStyle/>
          <a:p>
            <a:r>
              <a:rPr lang="en-IN" dirty="0"/>
              <a:t>ML Technology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DBSCAN for Clustering, Text Analysis ,Classification Based on Cosine Similarity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Performance :</a:t>
            </a:r>
          </a:p>
          <a:p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Regularly analyze for overfitting, fitting, or underfitting.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Implement necessary adjustments based on performance metrics.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r>
              <a:rPr lang="en-US" dirty="0"/>
              <a:t>Robustness 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Update the corpus to align with newer trends, addressing data drift.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Adapt clustering if emerging trends require new categorization.</a:t>
            </a:r>
          </a:p>
          <a:p>
            <a:pPr algn="l"/>
            <a:endParaRPr lang="en-US" dirty="0"/>
          </a:p>
          <a:p>
            <a:pPr algn="l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Explain ability :</a:t>
            </a: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Clear Feature Documentations </a:t>
            </a:r>
            <a:r>
              <a:rPr lang="en-US" dirty="0"/>
              <a:t>Ensure accurate mapping of features to respective clusters for precise categorization.</a:t>
            </a:r>
            <a:endParaRPr lang="en-IN" dirty="0"/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dx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EC0BF-8D8F-A4CA-F45F-D623685E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276600"/>
            <a:ext cx="2893142" cy="2728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E40D99-D651-851B-4418-52EE59DFD20D}"/>
              </a:ext>
            </a:extLst>
          </p:cNvPr>
          <p:cNvSpPr txBox="1"/>
          <p:nvPr/>
        </p:nvSpPr>
        <p:spPr>
          <a:xfrm>
            <a:off x="7315200" y="6096000"/>
            <a:ext cx="18263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Canada"/>
              </a:rPr>
              <a:t>Image Source: ResearchGate</a:t>
            </a:r>
          </a:p>
        </p:txBody>
      </p:sp>
    </p:spTree>
    <p:extLst>
      <p:ext uri="{BB962C8B-B14F-4D97-AF65-F5344CB8AC3E}">
        <p14:creationId xmlns:p14="http://schemas.microsoft.com/office/powerpoint/2010/main" val="14539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B791-3347-EE46-D39A-612BE46D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430887"/>
          </a:xfrm>
        </p:spPr>
        <p:txBody>
          <a:bodyPr/>
          <a:lstStyle/>
          <a:p>
            <a:r>
              <a:rPr lang="en-IN" sz="2800" i="1" dirty="0">
                <a:solidFill>
                  <a:schemeClr val="tx1"/>
                </a:solidFill>
                <a:latin typeface="Canada"/>
              </a:rPr>
              <a:t>Evaluation</a:t>
            </a:r>
            <a:r>
              <a:rPr lang="en-IN" sz="28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E307-10A3-15C3-8F40-71E3BB8E2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1" y="780129"/>
            <a:ext cx="7023100" cy="553997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At This Stage Model has been completely built with perspective of Data Analysis.</a:t>
            </a:r>
          </a:p>
          <a:p>
            <a:endParaRPr lang="en-IN" dirty="0"/>
          </a:p>
          <a:p>
            <a:r>
              <a:rPr lang="en-IN" dirty="0"/>
              <a:t>Validate Performance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Split the data into Training And Testing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  scikit learn sampling with different model splits                        (80-20,70-30, 75-25).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ML – Success - Compare model results with defined success criteria.</a:t>
            </a:r>
          </a:p>
          <a:p>
            <a:r>
              <a:rPr lang="en-US" dirty="0">
                <a:highlight>
                  <a:srgbClr val="FFFF00"/>
                </a:highlight>
              </a:rPr>
              <a:t>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 data to simulate real-world variations and assess the                              Model’s sensitivity.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Economic Success – Reduce in Hiring cost leverage                        the       spare amount for retention and saving on HR working hours</a:t>
            </a:r>
          </a:p>
          <a:p>
            <a:r>
              <a:rPr lang="en-US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Business Success – Accurate profile shortlisting's with </a:t>
            </a:r>
          </a:p>
          <a:p>
            <a:r>
              <a:rPr lang="en-US" dirty="0"/>
              <a:t>      Quality </a:t>
            </a:r>
            <a:r>
              <a:rPr lang="en-US" dirty="0" err="1"/>
              <a:t>highring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9D597-540C-C0F7-4C11-FA86319B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95599"/>
            <a:ext cx="3200400" cy="315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89897-1BA4-8AE8-F367-3A89AF042E80}"/>
              </a:ext>
            </a:extLst>
          </p:cNvPr>
          <p:cNvSpPr txBox="1"/>
          <p:nvPr/>
        </p:nvSpPr>
        <p:spPr>
          <a:xfrm>
            <a:off x="7543800" y="6068765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nada"/>
              </a:rPr>
              <a:t>Image Source: ResearchGate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1911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59D1-EBB7-758D-4D71-90832511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430887"/>
          </a:xfrm>
        </p:spPr>
        <p:txBody>
          <a:bodyPr/>
          <a:lstStyle/>
          <a:p>
            <a:r>
              <a:rPr lang="en-IN" sz="2800" b="1" i="1" u="none" strike="noStrike" dirty="0">
                <a:solidFill>
                  <a:srgbClr val="000000"/>
                </a:solidFill>
                <a:effectLst/>
                <a:latin typeface="Canada"/>
              </a:rPr>
              <a:t>Deployment </a:t>
            </a:r>
            <a:endParaRPr lang="en-IN" sz="2800" dirty="0">
              <a:latin typeface="Canad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A9AB-ED19-2DD8-957E-F671D8EB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7205472" cy="5262979"/>
          </a:xfrm>
        </p:spPr>
        <p:txBody>
          <a:bodyPr/>
          <a:lstStyle/>
          <a:p>
            <a:r>
              <a:rPr lang="en-IN" dirty="0">
                <a:latin typeface="Canada"/>
              </a:rPr>
              <a:t>Define Inference Hardware  and Deployment Strategy </a:t>
            </a:r>
          </a:p>
          <a:p>
            <a:endParaRPr lang="en-IN" dirty="0"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nada"/>
              </a:rPr>
              <a:t>Azure Machine Learning Studio - A powerful tool for building, deploying, and managing machine learning models in the Azure cloud infrastructure.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anada"/>
            </a:endParaRP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evaluation under production condition 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nada"/>
            </a:endParaRPr>
          </a:p>
          <a:p>
            <a:endParaRPr lang="en-IN" dirty="0">
              <a:solidFill>
                <a:srgbClr val="000000"/>
              </a:solidFill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Drift as Time passes the Accuracy of model will                              decrease this can be done Monitoring the model with                respective to 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Metrics defined.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Effective Logs – Robust Logging system to track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the model  performance.</a:t>
            </a:r>
          </a:p>
          <a:p>
            <a:endParaRPr lang="en-US" dirty="0">
              <a:solidFill>
                <a:srgbClr val="000000"/>
              </a:solidFill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Authentication and Authorization of Users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to protect sensitive data 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Accurate Documentation about Features Explanation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Like source of data, database column name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9AD5E-DBC9-B243-E8C7-488356C2B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2743200"/>
            <a:ext cx="3276600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399E1-3963-4CF4-9A60-B0123A7A0053}"/>
              </a:ext>
            </a:extLst>
          </p:cNvPr>
          <p:cNvSpPr txBox="1"/>
          <p:nvPr/>
        </p:nvSpPr>
        <p:spPr>
          <a:xfrm>
            <a:off x="7162800" y="6096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Canada"/>
              </a:rPr>
              <a:t>Image Source: ResearchGate</a:t>
            </a:r>
            <a:endParaRPr lang="en-IN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1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9495-F790-556A-63F5-D8E8F2B8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430887"/>
          </a:xfrm>
        </p:spPr>
        <p:txBody>
          <a:bodyPr/>
          <a:lstStyle/>
          <a:p>
            <a:r>
              <a:rPr lang="en-IN" sz="2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Monitoring </a:t>
            </a:r>
            <a:r>
              <a:rPr lang="en-IN" sz="2800" b="1" i="1" u="none" strike="noStrike" dirty="0">
                <a:solidFill>
                  <a:srgbClr val="000000"/>
                </a:solidFill>
                <a:effectLst/>
                <a:latin typeface="Canada"/>
              </a:rPr>
              <a:t>and</a:t>
            </a:r>
            <a:r>
              <a:rPr lang="en-IN" sz="2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Maintenance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06408-162C-E1A6-2BA6-3A289F72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572" y="1066800"/>
            <a:ext cx="7023100" cy="5539978"/>
          </a:xfrm>
        </p:spPr>
        <p:txBody>
          <a:bodyPr/>
          <a:lstStyle/>
          <a:p>
            <a:endParaRPr lang="en-US" b="0" i="0" dirty="0">
              <a:effectLst/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nada"/>
              </a:rPr>
              <a:t>Monitoring hardware degradation requires regular health checks and upgrades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nada"/>
              </a:rPr>
              <a:t>Alert mechanism for threshold breach of the CPU an Memory of the processor.</a:t>
            </a:r>
          </a:p>
          <a:p>
            <a:endParaRPr lang="en-US" b="0" i="0" dirty="0">
              <a:effectLst/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nada"/>
              </a:rPr>
              <a:t> Alert Mechanism for Newer Sample Emerges in the system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nada"/>
              </a:rPr>
              <a:t>Stay informed about system updates </a:t>
            </a:r>
            <a:r>
              <a:rPr lang="en-US" dirty="0">
                <a:latin typeface="Canada"/>
              </a:rPr>
              <a:t>by implementing standard RFC’s </a:t>
            </a:r>
            <a:r>
              <a:rPr lang="en-US" b="0" i="0" dirty="0">
                <a:effectLst/>
                <a:latin typeface="Canada"/>
              </a:rPr>
              <a:t>, scheduling them strategically to minimize disruptions in the working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nada"/>
              </a:rPr>
              <a:t>Alert Mechanism 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Drift as Time passes the Accuracy of model will decrease this can be done Monitoring the model with                respective to 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Metrics defined.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Canada"/>
            </a:endParaRPr>
          </a:p>
          <a:p>
            <a:endParaRPr lang="en-US" b="0" i="0" dirty="0">
              <a:effectLst/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Canad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328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EF36-D0C0-3B50-4274-96F0E96C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369332"/>
          </a:xfrm>
        </p:spPr>
        <p:txBody>
          <a:bodyPr/>
          <a:lstStyle/>
          <a:p>
            <a:r>
              <a:rPr lang="en-IN" i="1" dirty="0">
                <a:solidFill>
                  <a:schemeClr val="tx1"/>
                </a:solidFill>
                <a:latin typeface="Canada"/>
              </a:rPr>
              <a:t>Achieved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337E2-6D38-327D-3AE6-9E65C75C913D}"/>
              </a:ext>
            </a:extLst>
          </p:cNvPr>
          <p:cNvSpPr txBox="1"/>
          <p:nvPr/>
        </p:nvSpPr>
        <p:spPr>
          <a:xfrm>
            <a:off x="7848600" y="5867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6974EE-5C56-9C1E-58F0-E3C18A767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18"/>
          <a:stretch/>
        </p:blipFill>
        <p:spPr>
          <a:xfrm>
            <a:off x="1" y="1503016"/>
            <a:ext cx="5316794" cy="101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6107D-F832-B53D-4EA0-C566663BA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4" y="3074867"/>
            <a:ext cx="4636267" cy="2537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D85FB7-B2DD-6A0A-111F-6EC72B746D5A}"/>
              </a:ext>
            </a:extLst>
          </p:cNvPr>
          <p:cNvSpPr txBox="1"/>
          <p:nvPr/>
        </p:nvSpPr>
        <p:spPr>
          <a:xfrm>
            <a:off x="152400" y="5767779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nada"/>
              </a:rPr>
              <a:t>GitHub Repository Link:</a:t>
            </a:r>
          </a:p>
          <a:p>
            <a:r>
              <a:rPr lang="en-IN" sz="1200" u="sng" dirty="0">
                <a:latin typeface="Canada"/>
                <a:hlinkClick r:id="rId5"/>
              </a:rPr>
              <a:t>https://github.com/anirudhyadav/ISBG4FP1</a:t>
            </a:r>
            <a:r>
              <a:rPr lang="en-IN" sz="1200" u="sng" dirty="0">
                <a:latin typeface="Canada"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8D3331-D137-503D-465D-5B4E1BE50D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32" t="5109" r="3069"/>
          <a:stretch/>
        </p:blipFill>
        <p:spPr>
          <a:xfrm>
            <a:off x="4876801" y="3020637"/>
            <a:ext cx="4132006" cy="2789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1565C6-8646-254D-FB8A-2D11C7D5C769}"/>
              </a:ext>
            </a:extLst>
          </p:cNvPr>
          <p:cNvSpPr txBox="1"/>
          <p:nvPr/>
        </p:nvSpPr>
        <p:spPr>
          <a:xfrm>
            <a:off x="135194" y="3031312"/>
            <a:ext cx="390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u="sng" dirty="0">
                <a:latin typeface="Canada"/>
              </a:rPr>
              <a:t>Linkedin Scraper Code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91FC8-6BBA-373D-44B2-433047975AD3}"/>
              </a:ext>
            </a:extLst>
          </p:cNvPr>
          <p:cNvSpPr txBox="1"/>
          <p:nvPr/>
        </p:nvSpPr>
        <p:spPr>
          <a:xfrm>
            <a:off x="37872" y="1009039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u="sng" dirty="0">
                <a:latin typeface="Canada"/>
              </a:rPr>
              <a:t>Naukri Scraper Code  ~ 4K Data Scrap 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8D8E72E-BE30-06BA-A629-7E8C0AB71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07246"/>
              </p:ext>
            </p:extLst>
          </p:nvPr>
        </p:nvGraphicFramePr>
        <p:xfrm>
          <a:off x="5715000" y="845227"/>
          <a:ext cx="1765300" cy="108966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40878494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783902264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Profile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Profile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1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667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79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3159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0863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574885"/>
                  </a:ext>
                </a:extLst>
              </a:tr>
            </a:tbl>
          </a:graphicData>
        </a:graphic>
      </p:graphicFrame>
      <p:sp>
        <p:nvSpPr>
          <p:cNvPr id="25" name="Arrow: Up 24">
            <a:extLst>
              <a:ext uri="{FF2B5EF4-FFF2-40B4-BE49-F238E27FC236}">
                <a16:creationId xmlns:a16="http://schemas.microsoft.com/office/drawing/2014/main" id="{0E515DD8-DACC-02D4-B85F-7DF0ABE2B308}"/>
              </a:ext>
            </a:extLst>
          </p:cNvPr>
          <p:cNvSpPr/>
          <p:nvPr/>
        </p:nvSpPr>
        <p:spPr>
          <a:xfrm>
            <a:off x="6324600" y="2008807"/>
            <a:ext cx="152400" cy="35339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CE8A2-A32C-B272-A542-8DA03A73DFDF}"/>
              </a:ext>
            </a:extLst>
          </p:cNvPr>
          <p:cNvSpPr txBox="1"/>
          <p:nvPr/>
        </p:nvSpPr>
        <p:spPr>
          <a:xfrm>
            <a:off x="5577801" y="2440925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i="1" u="sng" dirty="0"/>
              <a:t>Naukri Profile wise Scraped Data Counts 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D1AB14E5-23DF-FF37-277E-0BC139FCC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83676"/>
              </p:ext>
            </p:extLst>
          </p:nvPr>
        </p:nvGraphicFramePr>
        <p:xfrm>
          <a:off x="7677240" y="1073647"/>
          <a:ext cx="1485720" cy="128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7" imgW="914400" imgH="792685" progId="Excel.Sheet.12">
                  <p:embed/>
                </p:oleObj>
              </mc:Choice>
              <mc:Fallback>
                <p:oleObj name="Worksheet" showAsIcon="1" r:id="rId7" imgW="914400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77240" y="1073647"/>
                        <a:ext cx="1485720" cy="128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3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5788-901F-38AA-CF62-05A8B30C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64921"/>
            <a:ext cx="8626855" cy="430887"/>
          </a:xfrm>
        </p:spPr>
        <p:txBody>
          <a:bodyPr/>
          <a:lstStyle/>
          <a:p>
            <a:r>
              <a:rPr lang="en-IN" sz="2800" i="1" dirty="0">
                <a:solidFill>
                  <a:schemeClr val="tx1"/>
                </a:solidFill>
                <a:latin typeface="Canada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6091-48FF-0ED9-5D45-34CBC04E0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E3CCA-F08A-A35B-7BB4-D10716ED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524000"/>
            <a:ext cx="8504426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14D11-43C0-068A-BDB0-CFE86F308259}"/>
              </a:ext>
            </a:extLst>
          </p:cNvPr>
          <p:cNvSpPr txBox="1"/>
          <p:nvPr/>
        </p:nvSpPr>
        <p:spPr>
          <a:xfrm>
            <a:off x="7620000" y="6180264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Image Source :ladybird.beauty</a:t>
            </a:r>
          </a:p>
        </p:txBody>
      </p:sp>
    </p:spTree>
    <p:extLst>
      <p:ext uri="{BB962C8B-B14F-4D97-AF65-F5344CB8AC3E}">
        <p14:creationId xmlns:p14="http://schemas.microsoft.com/office/powerpoint/2010/main" val="249955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634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Canada</vt:lpstr>
      <vt:lpstr>Candara</vt:lpstr>
      <vt:lpstr>Söhne</vt:lpstr>
      <vt:lpstr>Times New Roman</vt:lpstr>
      <vt:lpstr>Wingdings</vt:lpstr>
      <vt:lpstr>Office Theme</vt:lpstr>
      <vt:lpstr>Worksheet</vt:lpstr>
      <vt:lpstr>Foundation Project : RATS                                          (Resume Automated Tracking System)</vt:lpstr>
      <vt:lpstr>Business &amp; Data Understanding </vt:lpstr>
      <vt:lpstr>Data Collection and Preparation</vt:lpstr>
      <vt:lpstr>Modeling </vt:lpstr>
      <vt:lpstr>Evaluation </vt:lpstr>
      <vt:lpstr>Deployment </vt:lpstr>
      <vt:lpstr>Monitoring and Maintenance</vt:lpstr>
      <vt:lpstr>Achieved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ISB PowerPoint Template</dc:title>
  <dc:creator>10279</dc:creator>
  <cp:lastModifiedBy>Sumit Mujumdar</cp:lastModifiedBy>
  <cp:revision>30</cp:revision>
  <dcterms:created xsi:type="dcterms:W3CDTF">2023-12-08T09:17:02Z</dcterms:created>
  <dcterms:modified xsi:type="dcterms:W3CDTF">2023-12-09T09:51:22Z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2023-12-08T00:00:00Z</vt:filetime>
  </property>
  <property fmtid="{D5CDD505-2E9C-101B-9397-08002B2CF9AE}" pid="5" name="Producer">
    <vt:lpwstr>Microsoft® PowerPoint® for Office 365</vt:lpwstr>
  </property>
</Properties>
</file>