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311" r:id="rId3"/>
    <p:sldId id="312" r:id="rId4"/>
    <p:sldId id="313" r:id="rId5"/>
    <p:sldId id="300" r:id="rId6"/>
    <p:sldId id="314" r:id="rId7"/>
    <p:sldId id="315" r:id="rId8"/>
    <p:sldId id="301" r:id="rId9"/>
    <p:sldId id="309" r:id="rId10"/>
    <p:sldId id="296" r:id="rId11"/>
    <p:sldId id="308" r:id="rId12"/>
    <p:sldId id="316" r:id="rId13"/>
    <p:sldId id="317" r:id="rId14"/>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77233" autoAdjust="0"/>
  </p:normalViewPr>
  <p:slideViewPr>
    <p:cSldViewPr>
      <p:cViewPr varScale="1">
        <p:scale>
          <a:sx n="91" d="100"/>
          <a:sy n="91" d="100"/>
        </p:scale>
        <p:origin x="2480"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adugu, Sharath Chandra" userId="6d1a1743-14c9-4b47-81c7-2e76531f51c8" providerId="ADAL" clId="{CB99F4EC-94BE-4768-BAF8-D0D1459B6363}"/>
    <pc:docChg chg="undo custSel addSld delSld modSld sldOrd">
      <pc:chgData name="Paladugu, Sharath Chandra" userId="6d1a1743-14c9-4b47-81c7-2e76531f51c8" providerId="ADAL" clId="{CB99F4EC-94BE-4768-BAF8-D0D1459B6363}" dt="2024-01-12T07:07:57.983" v="2883" actId="1076"/>
      <pc:docMkLst>
        <pc:docMk/>
      </pc:docMkLst>
      <pc:sldChg chg="del">
        <pc:chgData name="Paladugu, Sharath Chandra" userId="6d1a1743-14c9-4b47-81c7-2e76531f51c8" providerId="ADAL" clId="{CB99F4EC-94BE-4768-BAF8-D0D1459B6363}" dt="2024-01-12T06:30:03.890" v="2696" actId="47"/>
        <pc:sldMkLst>
          <pc:docMk/>
          <pc:sldMk cId="427970267" sldId="298"/>
        </pc:sldMkLst>
      </pc:sldChg>
      <pc:sldChg chg="addSp modSp mod">
        <pc:chgData name="Paladugu, Sharath Chandra" userId="6d1a1743-14c9-4b47-81c7-2e76531f51c8" providerId="ADAL" clId="{CB99F4EC-94BE-4768-BAF8-D0D1459B6363}" dt="2024-01-12T06:03:48.418" v="1361" actId="12"/>
        <pc:sldMkLst>
          <pc:docMk/>
          <pc:sldMk cId="1288736458" sldId="300"/>
        </pc:sldMkLst>
        <pc:spChg chg="mod">
          <ac:chgData name="Paladugu, Sharath Chandra" userId="6d1a1743-14c9-4b47-81c7-2e76531f51c8" providerId="ADAL" clId="{CB99F4EC-94BE-4768-BAF8-D0D1459B6363}" dt="2024-01-12T06:03:13.141" v="1354" actId="255"/>
          <ac:spMkLst>
            <pc:docMk/>
            <pc:sldMk cId="1288736458" sldId="300"/>
            <ac:spMk id="3" creationId="{FFA65C98-9FF2-E7C1-154A-78678397AE65}"/>
          </ac:spMkLst>
        </pc:spChg>
        <pc:spChg chg="add mod">
          <ac:chgData name="Paladugu, Sharath Chandra" userId="6d1a1743-14c9-4b47-81c7-2e76531f51c8" providerId="ADAL" clId="{CB99F4EC-94BE-4768-BAF8-D0D1459B6363}" dt="2024-01-12T06:03:48.418" v="1361" actId="12"/>
          <ac:spMkLst>
            <pc:docMk/>
            <pc:sldMk cId="1288736458" sldId="300"/>
            <ac:spMk id="5" creationId="{3C865243-D082-7E28-9137-1AEF500EC631}"/>
          </ac:spMkLst>
        </pc:spChg>
        <pc:picChg chg="mod">
          <ac:chgData name="Paladugu, Sharath Chandra" userId="6d1a1743-14c9-4b47-81c7-2e76531f51c8" providerId="ADAL" clId="{CB99F4EC-94BE-4768-BAF8-D0D1459B6363}" dt="2024-01-12T06:03:16.074" v="1355" actId="1076"/>
          <ac:picMkLst>
            <pc:docMk/>
            <pc:sldMk cId="1288736458" sldId="300"/>
            <ac:picMk id="6" creationId="{ACC910B8-7392-4C52-9DF0-1984855CAF18}"/>
          </ac:picMkLst>
        </pc:picChg>
      </pc:sldChg>
      <pc:sldChg chg="modSp del mod">
        <pc:chgData name="Paladugu, Sharath Chandra" userId="6d1a1743-14c9-4b47-81c7-2e76531f51c8" providerId="ADAL" clId="{CB99F4EC-94BE-4768-BAF8-D0D1459B6363}" dt="2024-01-12T06:29:46.208" v="2695" actId="47"/>
        <pc:sldMkLst>
          <pc:docMk/>
          <pc:sldMk cId="1591147106" sldId="302"/>
        </pc:sldMkLst>
        <pc:spChg chg="mod">
          <ac:chgData name="Paladugu, Sharath Chandra" userId="6d1a1743-14c9-4b47-81c7-2e76531f51c8" providerId="ADAL" clId="{CB99F4EC-94BE-4768-BAF8-D0D1459B6363}" dt="2024-01-12T06:29:02.281" v="2666" actId="21"/>
          <ac:spMkLst>
            <pc:docMk/>
            <pc:sldMk cId="1591147106" sldId="302"/>
            <ac:spMk id="7" creationId="{C95587DC-E363-C20D-5475-D4671C4E48C1}"/>
          </ac:spMkLst>
        </pc:spChg>
      </pc:sldChg>
      <pc:sldChg chg="del">
        <pc:chgData name="Paladugu, Sharath Chandra" userId="6d1a1743-14c9-4b47-81c7-2e76531f51c8" providerId="ADAL" clId="{CB99F4EC-94BE-4768-BAF8-D0D1459B6363}" dt="2024-01-12T06:30:08.371" v="2697" actId="47"/>
        <pc:sldMkLst>
          <pc:docMk/>
          <pc:sldMk cId="2432743766" sldId="310"/>
        </pc:sldMkLst>
      </pc:sldChg>
      <pc:sldChg chg="modSp mod">
        <pc:chgData name="Paladugu, Sharath Chandra" userId="6d1a1743-14c9-4b47-81c7-2e76531f51c8" providerId="ADAL" clId="{CB99F4EC-94BE-4768-BAF8-D0D1459B6363}" dt="2024-01-12T06:30:45.733" v="2698" actId="1076"/>
        <pc:sldMkLst>
          <pc:docMk/>
          <pc:sldMk cId="1347120195" sldId="311"/>
        </pc:sldMkLst>
        <pc:graphicFrameChg chg="mod">
          <ac:chgData name="Paladugu, Sharath Chandra" userId="6d1a1743-14c9-4b47-81c7-2e76531f51c8" providerId="ADAL" clId="{CB99F4EC-94BE-4768-BAF8-D0D1459B6363}" dt="2024-01-12T06:30:45.733" v="2698" actId="1076"/>
          <ac:graphicFrameMkLst>
            <pc:docMk/>
            <pc:sldMk cId="1347120195" sldId="311"/>
            <ac:graphicFrameMk id="25" creationId="{64D950C1-3452-F044-A356-A886D2AF47E2}"/>
          </ac:graphicFrameMkLst>
        </pc:graphicFrameChg>
      </pc:sldChg>
      <pc:sldChg chg="addSp delSp modSp add mod ord">
        <pc:chgData name="Paladugu, Sharath Chandra" userId="6d1a1743-14c9-4b47-81c7-2e76531f51c8" providerId="ADAL" clId="{CB99F4EC-94BE-4768-BAF8-D0D1459B6363}" dt="2024-01-12T06:51:33.221" v="2736" actId="313"/>
        <pc:sldMkLst>
          <pc:docMk/>
          <pc:sldMk cId="1514294046" sldId="312"/>
        </pc:sldMkLst>
        <pc:spChg chg="mod">
          <ac:chgData name="Paladugu, Sharath Chandra" userId="6d1a1743-14c9-4b47-81c7-2e76531f51c8" providerId="ADAL" clId="{CB99F4EC-94BE-4768-BAF8-D0D1459B6363}" dt="2024-01-12T05:31:34.165" v="12" actId="20577"/>
          <ac:spMkLst>
            <pc:docMk/>
            <pc:sldMk cId="1514294046" sldId="312"/>
            <ac:spMk id="2" creationId="{688F3322-E4F8-B49C-A2B5-D7BB76F913E7}"/>
          </ac:spMkLst>
        </pc:spChg>
        <pc:spChg chg="mod">
          <ac:chgData name="Paladugu, Sharath Chandra" userId="6d1a1743-14c9-4b47-81c7-2e76531f51c8" providerId="ADAL" clId="{CB99F4EC-94BE-4768-BAF8-D0D1459B6363}" dt="2024-01-12T05:46:34.228" v="390" actId="6549"/>
          <ac:spMkLst>
            <pc:docMk/>
            <pc:sldMk cId="1514294046" sldId="312"/>
            <ac:spMk id="3" creationId="{3BF6C47B-E6D9-A908-7D5B-C88A6C39D69A}"/>
          </ac:spMkLst>
        </pc:spChg>
        <pc:spChg chg="add del mod">
          <ac:chgData name="Paladugu, Sharath Chandra" userId="6d1a1743-14c9-4b47-81c7-2e76531f51c8" providerId="ADAL" clId="{CB99F4EC-94BE-4768-BAF8-D0D1459B6363}" dt="2024-01-12T05:50:25.929" v="520" actId="478"/>
          <ac:spMkLst>
            <pc:docMk/>
            <pc:sldMk cId="1514294046" sldId="312"/>
            <ac:spMk id="5" creationId="{C5F2F57A-D6FE-5D13-0F32-14D9C746DB71}"/>
          </ac:spMkLst>
        </pc:spChg>
        <pc:spChg chg="add mod">
          <ac:chgData name="Paladugu, Sharath Chandra" userId="6d1a1743-14c9-4b47-81c7-2e76531f51c8" providerId="ADAL" clId="{CB99F4EC-94BE-4768-BAF8-D0D1459B6363}" dt="2024-01-12T06:51:33.221" v="2736" actId="313"/>
          <ac:spMkLst>
            <pc:docMk/>
            <pc:sldMk cId="1514294046" sldId="312"/>
            <ac:spMk id="7" creationId="{60ED45C9-4514-776D-FD69-D60C506030D3}"/>
          </ac:spMkLst>
        </pc:spChg>
        <pc:graphicFrameChg chg="add mod modGraphic">
          <ac:chgData name="Paladugu, Sharath Chandra" userId="6d1a1743-14c9-4b47-81c7-2e76531f51c8" providerId="ADAL" clId="{CB99F4EC-94BE-4768-BAF8-D0D1459B6363}" dt="2024-01-12T06:42:08.291" v="2715" actId="1076"/>
          <ac:graphicFrameMkLst>
            <pc:docMk/>
            <pc:sldMk cId="1514294046" sldId="312"/>
            <ac:graphicFrameMk id="4" creationId="{EF914158-3BFF-FA61-BF1D-E65AC4A64446}"/>
          </ac:graphicFrameMkLst>
        </pc:graphicFrameChg>
      </pc:sldChg>
      <pc:sldChg chg="addSp delSp modSp add mod">
        <pc:chgData name="Paladugu, Sharath Chandra" userId="6d1a1743-14c9-4b47-81c7-2e76531f51c8" providerId="ADAL" clId="{CB99F4EC-94BE-4768-BAF8-D0D1459B6363}" dt="2024-01-12T07:07:57.983" v="2883" actId="1076"/>
        <pc:sldMkLst>
          <pc:docMk/>
          <pc:sldMk cId="960432996" sldId="313"/>
        </pc:sldMkLst>
        <pc:spChg chg="mod">
          <ac:chgData name="Paladugu, Sharath Chandra" userId="6d1a1743-14c9-4b47-81c7-2e76531f51c8" providerId="ADAL" clId="{CB99F4EC-94BE-4768-BAF8-D0D1459B6363}" dt="2024-01-12T05:58:24.369" v="1119" actId="20577"/>
          <ac:spMkLst>
            <pc:docMk/>
            <pc:sldMk cId="960432996" sldId="313"/>
            <ac:spMk id="2" creationId="{688F3322-E4F8-B49C-A2B5-D7BB76F913E7}"/>
          </ac:spMkLst>
        </pc:spChg>
        <pc:spChg chg="del">
          <ac:chgData name="Paladugu, Sharath Chandra" userId="6d1a1743-14c9-4b47-81c7-2e76531f51c8" providerId="ADAL" clId="{CB99F4EC-94BE-4768-BAF8-D0D1459B6363}" dt="2024-01-12T05:51:13.767" v="552" actId="478"/>
          <ac:spMkLst>
            <pc:docMk/>
            <pc:sldMk cId="960432996" sldId="313"/>
            <ac:spMk id="3" creationId="{3BF6C47B-E6D9-A908-7D5B-C88A6C39D69A}"/>
          </ac:spMkLst>
        </pc:spChg>
        <pc:spChg chg="add del mod">
          <ac:chgData name="Paladugu, Sharath Chandra" userId="6d1a1743-14c9-4b47-81c7-2e76531f51c8" providerId="ADAL" clId="{CB99F4EC-94BE-4768-BAF8-D0D1459B6363}" dt="2024-01-12T05:51:27.289" v="560" actId="478"/>
          <ac:spMkLst>
            <pc:docMk/>
            <pc:sldMk cId="960432996" sldId="313"/>
            <ac:spMk id="6" creationId="{078521E3-A3A3-F13C-8F6B-D726C6B77A23}"/>
          </ac:spMkLst>
        </pc:spChg>
        <pc:spChg chg="add mod">
          <ac:chgData name="Paladugu, Sharath Chandra" userId="6d1a1743-14c9-4b47-81c7-2e76531f51c8" providerId="ADAL" clId="{CB99F4EC-94BE-4768-BAF8-D0D1459B6363}" dt="2024-01-12T07:03:42.400" v="2860" actId="1076"/>
          <ac:spMkLst>
            <pc:docMk/>
            <pc:sldMk cId="960432996" sldId="313"/>
            <ac:spMk id="10" creationId="{90304646-C40B-EBE6-C528-90BC3ED48BAA}"/>
          </ac:spMkLst>
        </pc:spChg>
        <pc:spChg chg="add mod">
          <ac:chgData name="Paladugu, Sharath Chandra" userId="6d1a1743-14c9-4b47-81c7-2e76531f51c8" providerId="ADAL" clId="{CB99F4EC-94BE-4768-BAF8-D0D1459B6363}" dt="2024-01-12T07:05:48.927" v="2867" actId="1076"/>
          <ac:spMkLst>
            <pc:docMk/>
            <pc:sldMk cId="960432996" sldId="313"/>
            <ac:spMk id="12" creationId="{B0CCA7FD-C6AF-A5A7-140C-0378E2404ABC}"/>
          </ac:spMkLst>
        </pc:spChg>
        <pc:spChg chg="add del">
          <ac:chgData name="Paladugu, Sharath Chandra" userId="6d1a1743-14c9-4b47-81c7-2e76531f51c8" providerId="ADAL" clId="{CB99F4EC-94BE-4768-BAF8-D0D1459B6363}" dt="2024-01-12T07:06:49.681" v="2870"/>
          <ac:spMkLst>
            <pc:docMk/>
            <pc:sldMk cId="960432996" sldId="313"/>
            <ac:spMk id="13" creationId="{8CEC5423-135B-DCBC-645A-53F330A3CF5D}"/>
          </ac:spMkLst>
        </pc:spChg>
        <pc:graphicFrameChg chg="del">
          <ac:chgData name="Paladugu, Sharath Chandra" userId="6d1a1743-14c9-4b47-81c7-2e76531f51c8" providerId="ADAL" clId="{CB99F4EC-94BE-4768-BAF8-D0D1459B6363}" dt="2024-01-12T05:51:10.374" v="551" actId="478"/>
          <ac:graphicFrameMkLst>
            <pc:docMk/>
            <pc:sldMk cId="960432996" sldId="313"/>
            <ac:graphicFrameMk id="4" creationId="{EF914158-3BFF-FA61-BF1D-E65AC4A64446}"/>
          </ac:graphicFrameMkLst>
        </pc:graphicFrameChg>
        <pc:graphicFrameChg chg="add del mod modGraphic">
          <ac:chgData name="Paladugu, Sharath Chandra" userId="6d1a1743-14c9-4b47-81c7-2e76531f51c8" providerId="ADAL" clId="{CB99F4EC-94BE-4768-BAF8-D0D1459B6363}" dt="2024-01-12T05:53:34.587" v="605" actId="478"/>
          <ac:graphicFrameMkLst>
            <pc:docMk/>
            <pc:sldMk cId="960432996" sldId="313"/>
            <ac:graphicFrameMk id="7" creationId="{D497E76B-743F-3730-C591-9B293F22FD60}"/>
          </ac:graphicFrameMkLst>
        </pc:graphicFrameChg>
        <pc:graphicFrameChg chg="add del mod modGraphic">
          <ac:chgData name="Paladugu, Sharath Chandra" userId="6d1a1743-14c9-4b47-81c7-2e76531f51c8" providerId="ADAL" clId="{CB99F4EC-94BE-4768-BAF8-D0D1459B6363}" dt="2024-01-12T07:06:43.911" v="2868" actId="478"/>
          <ac:graphicFrameMkLst>
            <pc:docMk/>
            <pc:sldMk cId="960432996" sldId="313"/>
            <ac:graphicFrameMk id="8" creationId="{255EB617-C677-F751-CD95-6DA238CE6FA4}"/>
          </ac:graphicFrameMkLst>
        </pc:graphicFrameChg>
        <pc:picChg chg="add mod modCrop">
          <ac:chgData name="Paladugu, Sharath Chandra" userId="6d1a1743-14c9-4b47-81c7-2e76531f51c8" providerId="ADAL" clId="{CB99F4EC-94BE-4768-BAF8-D0D1459B6363}" dt="2024-01-12T07:07:57.983" v="2883" actId="1076"/>
          <ac:picMkLst>
            <pc:docMk/>
            <pc:sldMk cId="960432996" sldId="313"/>
            <ac:picMk id="15" creationId="{131570E7-8729-A000-6C79-9C2C44F1D42B}"/>
          </ac:picMkLst>
        </pc:picChg>
      </pc:sldChg>
      <pc:sldChg chg="addSp delSp modSp add mod ord modNotesTx">
        <pc:chgData name="Paladugu, Sharath Chandra" userId="6d1a1743-14c9-4b47-81c7-2e76531f51c8" providerId="ADAL" clId="{CB99F4EC-94BE-4768-BAF8-D0D1459B6363}" dt="2024-01-12T07:04:54.673" v="2862" actId="20577"/>
        <pc:sldMkLst>
          <pc:docMk/>
          <pc:sldMk cId="2838128386" sldId="314"/>
        </pc:sldMkLst>
        <pc:spChg chg="mod">
          <ac:chgData name="Paladugu, Sharath Chandra" userId="6d1a1743-14c9-4b47-81c7-2e76531f51c8" providerId="ADAL" clId="{CB99F4EC-94BE-4768-BAF8-D0D1459B6363}" dt="2024-01-12T06:07:00.050" v="1382" actId="20577"/>
          <ac:spMkLst>
            <pc:docMk/>
            <pc:sldMk cId="2838128386" sldId="314"/>
            <ac:spMk id="2" creationId="{688F3322-E4F8-B49C-A2B5-D7BB76F913E7}"/>
          </ac:spMkLst>
        </pc:spChg>
        <pc:spChg chg="add mod">
          <ac:chgData name="Paladugu, Sharath Chandra" userId="6d1a1743-14c9-4b47-81c7-2e76531f51c8" providerId="ADAL" clId="{CB99F4EC-94BE-4768-BAF8-D0D1459B6363}" dt="2024-01-12T06:17:47.158" v="2146" actId="20577"/>
          <ac:spMkLst>
            <pc:docMk/>
            <pc:sldMk cId="2838128386" sldId="314"/>
            <ac:spMk id="4" creationId="{4523174B-9B45-0472-9440-C74267AFECA8}"/>
          </ac:spMkLst>
        </pc:spChg>
        <pc:spChg chg="add mod">
          <ac:chgData name="Paladugu, Sharath Chandra" userId="6d1a1743-14c9-4b47-81c7-2e76531f51c8" providerId="ADAL" clId="{CB99F4EC-94BE-4768-BAF8-D0D1459B6363}" dt="2024-01-12T06:31:36.919" v="2704" actId="20577"/>
          <ac:spMkLst>
            <pc:docMk/>
            <pc:sldMk cId="2838128386" sldId="314"/>
            <ac:spMk id="5" creationId="{62B9B73F-E93F-D71C-ADA8-64EAC6E16054}"/>
          </ac:spMkLst>
        </pc:spChg>
        <pc:graphicFrameChg chg="add mod modGraphic">
          <ac:chgData name="Paladugu, Sharath Chandra" userId="6d1a1743-14c9-4b47-81c7-2e76531f51c8" providerId="ADAL" clId="{CB99F4EC-94BE-4768-BAF8-D0D1459B6363}" dt="2024-01-12T06:17:23.658" v="2112" actId="1076"/>
          <ac:graphicFrameMkLst>
            <pc:docMk/>
            <pc:sldMk cId="2838128386" sldId="314"/>
            <ac:graphicFrameMk id="3" creationId="{4E994724-9154-EEEE-A033-979EB4DA5AC8}"/>
          </ac:graphicFrameMkLst>
        </pc:graphicFrameChg>
        <pc:graphicFrameChg chg="del">
          <ac:chgData name="Paladugu, Sharath Chandra" userId="6d1a1743-14c9-4b47-81c7-2e76531f51c8" providerId="ADAL" clId="{CB99F4EC-94BE-4768-BAF8-D0D1459B6363}" dt="2024-01-12T06:07:06.020" v="1383" actId="478"/>
          <ac:graphicFrameMkLst>
            <pc:docMk/>
            <pc:sldMk cId="2838128386" sldId="314"/>
            <ac:graphicFrameMk id="8" creationId="{255EB617-C677-F751-CD95-6DA238CE6FA4}"/>
          </ac:graphicFrameMkLst>
        </pc:graphicFrameChg>
      </pc:sldChg>
      <pc:sldChg chg="addSp delSp modSp add mod modNotesTx">
        <pc:chgData name="Paladugu, Sharath Chandra" userId="6d1a1743-14c9-4b47-81c7-2e76531f51c8" providerId="ADAL" clId="{CB99F4EC-94BE-4768-BAF8-D0D1459B6363}" dt="2024-01-12T07:03:32.666" v="2859" actId="5793"/>
        <pc:sldMkLst>
          <pc:docMk/>
          <pc:sldMk cId="3652291188" sldId="315"/>
        </pc:sldMkLst>
        <pc:spChg chg="mod">
          <ac:chgData name="Paladugu, Sharath Chandra" userId="6d1a1743-14c9-4b47-81c7-2e76531f51c8" providerId="ADAL" clId="{CB99F4EC-94BE-4768-BAF8-D0D1459B6363}" dt="2024-01-12T06:22:06.497" v="2473" actId="20577"/>
          <ac:spMkLst>
            <pc:docMk/>
            <pc:sldMk cId="3652291188" sldId="315"/>
            <ac:spMk id="2" creationId="{688F3322-E4F8-B49C-A2B5-D7BB76F913E7}"/>
          </ac:spMkLst>
        </pc:spChg>
        <pc:spChg chg="del">
          <ac:chgData name="Paladugu, Sharath Chandra" userId="6d1a1743-14c9-4b47-81c7-2e76531f51c8" providerId="ADAL" clId="{CB99F4EC-94BE-4768-BAF8-D0D1459B6363}" dt="2024-01-12T06:21:20.388" v="2390" actId="478"/>
          <ac:spMkLst>
            <pc:docMk/>
            <pc:sldMk cId="3652291188" sldId="315"/>
            <ac:spMk id="4" creationId="{4523174B-9B45-0472-9440-C74267AFECA8}"/>
          </ac:spMkLst>
        </pc:spChg>
        <pc:spChg chg="del">
          <ac:chgData name="Paladugu, Sharath Chandra" userId="6d1a1743-14c9-4b47-81c7-2e76531f51c8" providerId="ADAL" clId="{CB99F4EC-94BE-4768-BAF8-D0D1459B6363}" dt="2024-01-12T06:21:17.374" v="2389" actId="478"/>
          <ac:spMkLst>
            <pc:docMk/>
            <pc:sldMk cId="3652291188" sldId="315"/>
            <ac:spMk id="5" creationId="{62B9B73F-E93F-D71C-ADA8-64EAC6E16054}"/>
          </ac:spMkLst>
        </pc:spChg>
        <pc:spChg chg="add mod">
          <ac:chgData name="Paladugu, Sharath Chandra" userId="6d1a1743-14c9-4b47-81c7-2e76531f51c8" providerId="ADAL" clId="{CB99F4EC-94BE-4768-BAF8-D0D1459B6363}" dt="2024-01-12T06:29:13.308" v="2670" actId="1076"/>
          <ac:spMkLst>
            <pc:docMk/>
            <pc:sldMk cId="3652291188" sldId="315"/>
            <ac:spMk id="10" creationId="{ACCBFF0B-D368-2E43-AF13-F9DD3F19C313}"/>
          </ac:spMkLst>
        </pc:spChg>
        <pc:graphicFrameChg chg="del">
          <ac:chgData name="Paladugu, Sharath Chandra" userId="6d1a1743-14c9-4b47-81c7-2e76531f51c8" providerId="ADAL" clId="{CB99F4EC-94BE-4768-BAF8-D0D1459B6363}" dt="2024-01-12T06:21:13.394" v="2388" actId="478"/>
          <ac:graphicFrameMkLst>
            <pc:docMk/>
            <pc:sldMk cId="3652291188" sldId="315"/>
            <ac:graphicFrameMk id="3" creationId="{4E994724-9154-EEEE-A033-979EB4DA5AC8}"/>
          </ac:graphicFrameMkLst>
        </pc:graphicFrameChg>
        <pc:graphicFrameChg chg="add del mod modGraphic">
          <ac:chgData name="Paladugu, Sharath Chandra" userId="6d1a1743-14c9-4b47-81c7-2e76531f51c8" providerId="ADAL" clId="{CB99F4EC-94BE-4768-BAF8-D0D1459B6363}" dt="2024-01-12T06:24:26.399" v="2522" actId="478"/>
          <ac:graphicFrameMkLst>
            <pc:docMk/>
            <pc:sldMk cId="3652291188" sldId="315"/>
            <ac:graphicFrameMk id="6" creationId="{E8328F3F-E4F6-1F8E-D925-D2430D280475}"/>
          </ac:graphicFrameMkLst>
        </pc:graphicFrameChg>
        <pc:graphicFrameChg chg="add del mod modGraphic">
          <ac:chgData name="Paladugu, Sharath Chandra" userId="6d1a1743-14c9-4b47-81c7-2e76531f51c8" providerId="ADAL" clId="{CB99F4EC-94BE-4768-BAF8-D0D1459B6363}" dt="2024-01-12T06:27:07.719" v="2576" actId="478"/>
          <ac:graphicFrameMkLst>
            <pc:docMk/>
            <pc:sldMk cId="3652291188" sldId="315"/>
            <ac:graphicFrameMk id="7" creationId="{972E72D4-EB64-9E0D-AC53-C8A63BDDEFD3}"/>
          </ac:graphicFrameMkLst>
        </pc:graphicFrameChg>
        <pc:graphicFrameChg chg="add mod modGraphic">
          <ac:chgData name="Paladugu, Sharath Chandra" userId="6d1a1743-14c9-4b47-81c7-2e76531f51c8" providerId="ADAL" clId="{CB99F4EC-94BE-4768-BAF8-D0D1459B6363}" dt="2024-01-12T07:03:32.666" v="2859" actId="5793"/>
          <ac:graphicFrameMkLst>
            <pc:docMk/>
            <pc:sldMk cId="3652291188" sldId="315"/>
            <ac:graphicFrameMk id="8" creationId="{F44612BC-30C2-8635-8323-E8759F63499E}"/>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 Id="rId5" Type="http://schemas.openxmlformats.org/officeDocument/2006/relationships/image" Target="../media/image8.jpeg"/><Relationship Id="rId4" Type="http://schemas.openxmlformats.org/officeDocument/2006/relationships/image" Target="../media/image7.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 Id="rId5" Type="http://schemas.openxmlformats.org/officeDocument/2006/relationships/image" Target="../media/image8.jpeg"/><Relationship Id="rId4"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5C8FFE-4079-4FF6-A577-F929495AB81F}" type="doc">
      <dgm:prSet loTypeId="urn:microsoft.com/office/officeart/2005/8/layout/pList2" loCatId="list" qsTypeId="urn:microsoft.com/office/officeart/2005/8/quickstyle/3d4" qsCatId="3D" csTypeId="urn:microsoft.com/office/officeart/2005/8/colors/accent5_1" csCatId="accent5" phldr="1"/>
      <dgm:spPr/>
      <dgm:t>
        <a:bodyPr/>
        <a:lstStyle/>
        <a:p>
          <a:endParaRPr lang="en-IN"/>
        </a:p>
      </dgm:t>
    </dgm:pt>
    <dgm:pt modelId="{CC7C7089-8F07-43C5-9CB6-453C66144FE0}">
      <dgm:prSet phldrT="[Text]"/>
      <dgm:spPr/>
      <dgm:t>
        <a:bodyPr/>
        <a:lstStyle/>
        <a:p>
          <a:pPr algn="l"/>
          <a:r>
            <a:rPr lang="en-US" dirty="0"/>
            <a:t>Manual approach of resume screening is time consuming and not effective</a:t>
          </a:r>
          <a:endParaRPr lang="en-IN" dirty="0"/>
        </a:p>
      </dgm:t>
    </dgm:pt>
    <dgm:pt modelId="{630A7C3B-6EF2-4EBF-8490-F2BBD3EC6A3A}" type="parTrans" cxnId="{26F910FC-5020-4003-8322-81BD822CC6B4}">
      <dgm:prSet/>
      <dgm:spPr/>
      <dgm:t>
        <a:bodyPr/>
        <a:lstStyle/>
        <a:p>
          <a:endParaRPr lang="en-IN"/>
        </a:p>
      </dgm:t>
    </dgm:pt>
    <dgm:pt modelId="{890D4312-E280-4D02-8C73-FCA98681279E}" type="sibTrans" cxnId="{26F910FC-5020-4003-8322-81BD822CC6B4}">
      <dgm:prSet/>
      <dgm:spPr/>
      <dgm:t>
        <a:bodyPr/>
        <a:lstStyle/>
        <a:p>
          <a:endParaRPr lang="en-IN"/>
        </a:p>
      </dgm:t>
    </dgm:pt>
    <dgm:pt modelId="{8A5E3BE1-6688-4BCB-ACDA-2673221B5C30}">
      <dgm:prSet phldrT="[Text]"/>
      <dgm:spPr/>
      <dgm:t>
        <a:bodyPr/>
        <a:lstStyle/>
        <a:p>
          <a:pPr algn="l"/>
          <a:r>
            <a:rPr lang="en-US" dirty="0"/>
            <a:t>Complex ways of profile match and not a structured way due to new and advanced skillset need of the Organization</a:t>
          </a:r>
          <a:endParaRPr lang="en-IN" dirty="0"/>
        </a:p>
      </dgm:t>
    </dgm:pt>
    <dgm:pt modelId="{0863B694-F16F-49A5-B2C4-7A505156B0A2}" type="parTrans" cxnId="{265D3F7B-AF9A-4F50-A99F-11BFFB504A2E}">
      <dgm:prSet/>
      <dgm:spPr/>
      <dgm:t>
        <a:bodyPr/>
        <a:lstStyle/>
        <a:p>
          <a:endParaRPr lang="en-IN"/>
        </a:p>
      </dgm:t>
    </dgm:pt>
    <dgm:pt modelId="{A735303C-D27E-43A7-975C-FD3260571D3B}" type="sibTrans" cxnId="{265D3F7B-AF9A-4F50-A99F-11BFFB504A2E}">
      <dgm:prSet/>
      <dgm:spPr/>
      <dgm:t>
        <a:bodyPr/>
        <a:lstStyle/>
        <a:p>
          <a:endParaRPr lang="en-IN"/>
        </a:p>
      </dgm:t>
    </dgm:pt>
    <dgm:pt modelId="{B407BA90-E787-4DD1-B868-7B69CB88D822}">
      <dgm:prSet phldrT="[Text]"/>
      <dgm:spPr/>
      <dgm:t>
        <a:bodyPr/>
        <a:lstStyle/>
        <a:p>
          <a:r>
            <a:rPr lang="en-US" dirty="0"/>
            <a:t>Recruitment and retention are time critical and cannot be delayed</a:t>
          </a:r>
          <a:endParaRPr lang="en-IN" dirty="0"/>
        </a:p>
      </dgm:t>
    </dgm:pt>
    <dgm:pt modelId="{AE3FBF5B-0DCB-4A8C-886C-BE4F6AC1E68F}" type="parTrans" cxnId="{D4012EAB-B4A2-417E-9B16-461E92BA23DD}">
      <dgm:prSet/>
      <dgm:spPr/>
      <dgm:t>
        <a:bodyPr/>
        <a:lstStyle/>
        <a:p>
          <a:endParaRPr lang="en-IN"/>
        </a:p>
      </dgm:t>
    </dgm:pt>
    <dgm:pt modelId="{1B6D49A9-852B-4262-9F9E-0CB860599BFD}" type="sibTrans" cxnId="{D4012EAB-B4A2-417E-9B16-461E92BA23DD}">
      <dgm:prSet/>
      <dgm:spPr/>
      <dgm:t>
        <a:bodyPr/>
        <a:lstStyle/>
        <a:p>
          <a:endParaRPr lang="en-IN"/>
        </a:p>
      </dgm:t>
    </dgm:pt>
    <dgm:pt modelId="{23058B08-FCDA-416C-B44A-8F843D3D89BD}">
      <dgm:prSet/>
      <dgm:spPr/>
      <dgm:t>
        <a:bodyPr/>
        <a:lstStyle/>
        <a:p>
          <a:pPr algn="l"/>
          <a:r>
            <a:rPr lang="en-US" dirty="0"/>
            <a:t>Skills and Profiles are global now. It is tough to analyze and evaluate the global need and availability</a:t>
          </a:r>
          <a:endParaRPr lang="en-IN" dirty="0"/>
        </a:p>
      </dgm:t>
    </dgm:pt>
    <dgm:pt modelId="{F2043EE2-05D9-4A28-94AD-4010EC27D6E0}" type="parTrans" cxnId="{F6EB4F3C-F945-4EF6-968E-EBDF13EB2909}">
      <dgm:prSet/>
      <dgm:spPr/>
      <dgm:t>
        <a:bodyPr/>
        <a:lstStyle/>
        <a:p>
          <a:endParaRPr lang="en-IN"/>
        </a:p>
      </dgm:t>
    </dgm:pt>
    <dgm:pt modelId="{C7CF06B5-BC0B-42FA-8011-E2F79476E21D}" type="sibTrans" cxnId="{F6EB4F3C-F945-4EF6-968E-EBDF13EB2909}">
      <dgm:prSet/>
      <dgm:spPr/>
      <dgm:t>
        <a:bodyPr/>
        <a:lstStyle/>
        <a:p>
          <a:endParaRPr lang="en-IN"/>
        </a:p>
      </dgm:t>
    </dgm:pt>
    <dgm:pt modelId="{DBAF438A-E814-4D6A-8F6A-37B53ABE9F4B}">
      <dgm:prSet/>
      <dgm:spPr/>
      <dgm:t>
        <a:bodyPr/>
        <a:lstStyle/>
        <a:p>
          <a:r>
            <a:rPr lang="en-US" dirty="0"/>
            <a:t>Absence of the data driven approach, which not only assures the hiring but also brings in quality in recruitment</a:t>
          </a:r>
          <a:endParaRPr lang="en-IN" dirty="0"/>
        </a:p>
      </dgm:t>
    </dgm:pt>
    <dgm:pt modelId="{986C5013-33CE-467D-98B5-342D16D86433}" type="parTrans" cxnId="{EB09BCBC-EB81-490D-94B6-4B96256F020A}">
      <dgm:prSet/>
      <dgm:spPr/>
      <dgm:t>
        <a:bodyPr/>
        <a:lstStyle/>
        <a:p>
          <a:endParaRPr lang="en-IN"/>
        </a:p>
      </dgm:t>
    </dgm:pt>
    <dgm:pt modelId="{B383426F-0790-4C22-99B8-04AA966A34BB}" type="sibTrans" cxnId="{EB09BCBC-EB81-490D-94B6-4B96256F020A}">
      <dgm:prSet/>
      <dgm:spPr/>
      <dgm:t>
        <a:bodyPr/>
        <a:lstStyle/>
        <a:p>
          <a:endParaRPr lang="en-IN"/>
        </a:p>
      </dgm:t>
    </dgm:pt>
    <dgm:pt modelId="{721A6A97-608D-49BA-83AC-FC623C3F238A}" type="pres">
      <dgm:prSet presAssocID="{E05C8FFE-4079-4FF6-A577-F929495AB81F}" presName="Name0" presStyleCnt="0">
        <dgm:presLayoutVars>
          <dgm:dir/>
          <dgm:resizeHandles val="exact"/>
        </dgm:presLayoutVars>
      </dgm:prSet>
      <dgm:spPr/>
    </dgm:pt>
    <dgm:pt modelId="{9A603F7F-7BBD-4D44-96DD-0A85BC180D2A}" type="pres">
      <dgm:prSet presAssocID="{E05C8FFE-4079-4FF6-A577-F929495AB81F}" presName="bkgdShp" presStyleLbl="alignAccFollowNode1" presStyleIdx="0" presStyleCnt="1" custLinFactNeighborX="-9557" custLinFactNeighborY="-25901"/>
      <dgm:spPr/>
    </dgm:pt>
    <dgm:pt modelId="{8C0B0B80-1D7B-4845-BA94-D6A74A15DA67}" type="pres">
      <dgm:prSet presAssocID="{E05C8FFE-4079-4FF6-A577-F929495AB81F}" presName="linComp" presStyleCnt="0"/>
      <dgm:spPr/>
    </dgm:pt>
    <dgm:pt modelId="{244FF393-CC4B-4395-AD49-3E02E361993A}" type="pres">
      <dgm:prSet presAssocID="{CC7C7089-8F07-43C5-9CB6-453C66144FE0}" presName="compNode" presStyleCnt="0"/>
      <dgm:spPr/>
    </dgm:pt>
    <dgm:pt modelId="{C76BC8B2-958B-4C24-B281-DC11B69861A5}" type="pres">
      <dgm:prSet presAssocID="{CC7C7089-8F07-43C5-9CB6-453C66144FE0}" presName="node" presStyleLbl="node1" presStyleIdx="0" presStyleCnt="5">
        <dgm:presLayoutVars>
          <dgm:bulletEnabled val="1"/>
        </dgm:presLayoutVars>
      </dgm:prSet>
      <dgm:spPr/>
    </dgm:pt>
    <dgm:pt modelId="{3DE89F13-DB2B-478C-AA4A-13A5D2CEB4A6}" type="pres">
      <dgm:prSet presAssocID="{CC7C7089-8F07-43C5-9CB6-453C66144FE0}" presName="invisiNode" presStyleLbl="node1" presStyleIdx="0" presStyleCnt="5"/>
      <dgm:spPr/>
    </dgm:pt>
    <dgm:pt modelId="{4E6E720B-78E6-4915-A385-E107183659C5}" type="pres">
      <dgm:prSet presAssocID="{CC7C7089-8F07-43C5-9CB6-453C66144FE0}" presName="imagNode"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6000" r="-6000"/>
          </a:stretch>
        </a:blipFill>
      </dgm:spPr>
      <dgm:extLst>
        <a:ext uri="{E40237B7-FDA0-4F09-8148-C483321AD2D9}">
          <dgm14:cNvPr xmlns:dgm14="http://schemas.microsoft.com/office/drawing/2010/diagram" id="0" name="" descr="Person sitting and writing"/>
        </a:ext>
      </dgm:extLst>
    </dgm:pt>
    <dgm:pt modelId="{47DA0E26-6F96-4FEA-A731-DFE914D4DD3F}" type="pres">
      <dgm:prSet presAssocID="{890D4312-E280-4D02-8C73-FCA98681279E}" presName="sibTrans" presStyleLbl="sibTrans2D1" presStyleIdx="0" presStyleCnt="0"/>
      <dgm:spPr/>
    </dgm:pt>
    <dgm:pt modelId="{B9222CC6-4167-45F6-920E-5960A31D413B}" type="pres">
      <dgm:prSet presAssocID="{8A5E3BE1-6688-4BCB-ACDA-2673221B5C30}" presName="compNode" presStyleCnt="0"/>
      <dgm:spPr/>
    </dgm:pt>
    <dgm:pt modelId="{B374DFE6-B4BC-4451-8146-022DD8AA3940}" type="pres">
      <dgm:prSet presAssocID="{8A5E3BE1-6688-4BCB-ACDA-2673221B5C30}" presName="node" presStyleLbl="node1" presStyleIdx="1" presStyleCnt="5">
        <dgm:presLayoutVars>
          <dgm:bulletEnabled val="1"/>
        </dgm:presLayoutVars>
      </dgm:prSet>
      <dgm:spPr/>
    </dgm:pt>
    <dgm:pt modelId="{8118C9FB-830C-459A-9654-DEEB3040EABD}" type="pres">
      <dgm:prSet presAssocID="{8A5E3BE1-6688-4BCB-ACDA-2673221B5C30}" presName="invisiNode" presStyleLbl="node1" presStyleIdx="1" presStyleCnt="5"/>
      <dgm:spPr/>
    </dgm:pt>
    <dgm:pt modelId="{3A879D95-FF5C-432D-980D-A0359FE0D8AE}" type="pres">
      <dgm:prSet presAssocID="{8A5E3BE1-6688-4BCB-ACDA-2673221B5C30}" presName="imagNode" presStyleLbl="fgImgPlace1" presStyleIdx="1" presStyleCnt="5"/>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5000" r="-25000"/>
          </a:stretch>
        </a:blipFill>
      </dgm:spPr>
      <dgm:extLst>
        <a:ext uri="{E40237B7-FDA0-4F09-8148-C483321AD2D9}">
          <dgm14:cNvPr xmlns:dgm14="http://schemas.microsoft.com/office/drawing/2010/diagram" id="0" name="" descr="People doing teamwork illustration"/>
        </a:ext>
      </dgm:extLst>
    </dgm:pt>
    <dgm:pt modelId="{C0B1EA52-91A6-404F-92BA-4E5940A1C44D}" type="pres">
      <dgm:prSet presAssocID="{A735303C-D27E-43A7-975C-FD3260571D3B}" presName="sibTrans" presStyleLbl="sibTrans2D1" presStyleIdx="0" presStyleCnt="0"/>
      <dgm:spPr/>
    </dgm:pt>
    <dgm:pt modelId="{DD37E73E-A98A-4766-AFBA-8F5E12F2FDFE}" type="pres">
      <dgm:prSet presAssocID="{B407BA90-E787-4DD1-B868-7B69CB88D822}" presName="compNode" presStyleCnt="0"/>
      <dgm:spPr/>
    </dgm:pt>
    <dgm:pt modelId="{02625FFB-EA8F-424B-B51C-377C1D0564B1}" type="pres">
      <dgm:prSet presAssocID="{B407BA90-E787-4DD1-B868-7B69CB88D822}" presName="node" presStyleLbl="node1" presStyleIdx="2" presStyleCnt="5">
        <dgm:presLayoutVars>
          <dgm:bulletEnabled val="1"/>
        </dgm:presLayoutVars>
      </dgm:prSet>
      <dgm:spPr/>
    </dgm:pt>
    <dgm:pt modelId="{FD9EF521-82C2-4F56-AE84-F0AF28BADEA9}" type="pres">
      <dgm:prSet presAssocID="{B407BA90-E787-4DD1-B868-7B69CB88D822}" presName="invisiNode" presStyleLbl="node1" presStyleIdx="2" presStyleCnt="5"/>
      <dgm:spPr/>
    </dgm:pt>
    <dgm:pt modelId="{371B8131-63E2-44F5-8729-3317B0DC7C78}" type="pres">
      <dgm:prSet presAssocID="{B407BA90-E787-4DD1-B868-7B69CB88D822}" presName="imagNode" presStyleLbl="fgImgPlace1" presStyleIdx="2" presStyleCnt="5"/>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21000" r="-21000"/>
          </a:stretch>
        </a:blipFill>
      </dgm:spPr>
      <dgm:extLst>
        <a:ext uri="{E40237B7-FDA0-4F09-8148-C483321AD2D9}">
          <dgm14:cNvPr xmlns:dgm14="http://schemas.microsoft.com/office/drawing/2010/diagram" id="0" name="" descr="White stopwatch"/>
        </a:ext>
      </dgm:extLst>
    </dgm:pt>
    <dgm:pt modelId="{20C0371C-3F83-488A-AD76-AC4264D93498}" type="pres">
      <dgm:prSet presAssocID="{1B6D49A9-852B-4262-9F9E-0CB860599BFD}" presName="sibTrans" presStyleLbl="sibTrans2D1" presStyleIdx="0" presStyleCnt="0"/>
      <dgm:spPr/>
    </dgm:pt>
    <dgm:pt modelId="{0DB46014-8304-4D6B-B009-592706A2B411}" type="pres">
      <dgm:prSet presAssocID="{23058B08-FCDA-416C-B44A-8F843D3D89BD}" presName="compNode" presStyleCnt="0"/>
      <dgm:spPr/>
    </dgm:pt>
    <dgm:pt modelId="{29A20794-19BF-45E7-9B3C-3BCEE22B4433}" type="pres">
      <dgm:prSet presAssocID="{23058B08-FCDA-416C-B44A-8F843D3D89BD}" presName="node" presStyleLbl="node1" presStyleIdx="3" presStyleCnt="5">
        <dgm:presLayoutVars>
          <dgm:bulletEnabled val="1"/>
        </dgm:presLayoutVars>
      </dgm:prSet>
      <dgm:spPr/>
    </dgm:pt>
    <dgm:pt modelId="{E22F80CA-102A-4020-8DBA-C3881ED254DB}" type="pres">
      <dgm:prSet presAssocID="{23058B08-FCDA-416C-B44A-8F843D3D89BD}" presName="invisiNode" presStyleLbl="node1" presStyleIdx="3" presStyleCnt="5"/>
      <dgm:spPr/>
    </dgm:pt>
    <dgm:pt modelId="{99141BD2-D1B3-4970-8012-E79BD0E332AA}" type="pres">
      <dgm:prSet presAssocID="{23058B08-FCDA-416C-B44A-8F843D3D89BD}" presName="imagNode"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21000" r="-21000"/>
          </a:stretch>
        </a:blipFill>
      </dgm:spPr>
      <dgm:extLst>
        <a:ext uri="{E40237B7-FDA0-4F09-8148-C483321AD2D9}">
          <dgm14:cNvPr xmlns:dgm14="http://schemas.microsoft.com/office/drawing/2010/diagram" id="0" name="" descr="Child hands on a globe"/>
        </a:ext>
      </dgm:extLst>
    </dgm:pt>
    <dgm:pt modelId="{4E5A697D-F8AC-44F7-A02F-5B1AD2704DA2}" type="pres">
      <dgm:prSet presAssocID="{C7CF06B5-BC0B-42FA-8011-E2F79476E21D}" presName="sibTrans" presStyleLbl="sibTrans2D1" presStyleIdx="0" presStyleCnt="0"/>
      <dgm:spPr/>
    </dgm:pt>
    <dgm:pt modelId="{A613B4FA-335E-45C9-A98B-9DEE9FEB408D}" type="pres">
      <dgm:prSet presAssocID="{DBAF438A-E814-4D6A-8F6A-37B53ABE9F4B}" presName="compNode" presStyleCnt="0"/>
      <dgm:spPr/>
    </dgm:pt>
    <dgm:pt modelId="{2EC89ED0-68B2-4BF0-816E-0E68FFB5199A}" type="pres">
      <dgm:prSet presAssocID="{DBAF438A-E814-4D6A-8F6A-37B53ABE9F4B}" presName="node" presStyleLbl="node1" presStyleIdx="4" presStyleCnt="5">
        <dgm:presLayoutVars>
          <dgm:bulletEnabled val="1"/>
        </dgm:presLayoutVars>
      </dgm:prSet>
      <dgm:spPr/>
    </dgm:pt>
    <dgm:pt modelId="{C97676A7-D829-4872-B7BB-A963BA0FEF37}" type="pres">
      <dgm:prSet presAssocID="{DBAF438A-E814-4D6A-8F6A-37B53ABE9F4B}" presName="invisiNode" presStyleLbl="node1" presStyleIdx="4" presStyleCnt="5"/>
      <dgm:spPr/>
    </dgm:pt>
    <dgm:pt modelId="{842590D6-0B1B-426F-A81B-91EC60EFB232}" type="pres">
      <dgm:prSet presAssocID="{DBAF438A-E814-4D6A-8F6A-37B53ABE9F4B}" presName="imagNode" presStyleLbl="fgImgPlace1" presStyleIdx="4" presStyleCnt="5"/>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21000" r="-21000"/>
          </a:stretch>
        </a:blipFill>
      </dgm:spPr>
      <dgm:extLst>
        <a:ext uri="{E40237B7-FDA0-4F09-8148-C483321AD2D9}">
          <dgm14:cNvPr xmlns:dgm14="http://schemas.microsoft.com/office/drawing/2010/diagram" id="0" name="" descr="Close-up of documents and charts"/>
        </a:ext>
      </dgm:extLst>
    </dgm:pt>
  </dgm:ptLst>
  <dgm:cxnLst>
    <dgm:cxn modelId="{B15E040C-D256-4DD9-8985-589E3A1CF2AD}" type="presOf" srcId="{E05C8FFE-4079-4FF6-A577-F929495AB81F}" destId="{721A6A97-608D-49BA-83AC-FC623C3F238A}" srcOrd="0" destOrd="0" presId="urn:microsoft.com/office/officeart/2005/8/layout/pList2"/>
    <dgm:cxn modelId="{22D3562E-6C63-4D61-B19E-C75D3400F479}" type="presOf" srcId="{CC7C7089-8F07-43C5-9CB6-453C66144FE0}" destId="{C76BC8B2-958B-4C24-B281-DC11B69861A5}" srcOrd="0" destOrd="0" presId="urn:microsoft.com/office/officeart/2005/8/layout/pList2"/>
    <dgm:cxn modelId="{0529A632-1CD1-441C-8E31-1E3A7F5C4403}" type="presOf" srcId="{C7CF06B5-BC0B-42FA-8011-E2F79476E21D}" destId="{4E5A697D-F8AC-44F7-A02F-5B1AD2704DA2}" srcOrd="0" destOrd="0" presId="urn:microsoft.com/office/officeart/2005/8/layout/pList2"/>
    <dgm:cxn modelId="{F6EB4F3C-F945-4EF6-968E-EBDF13EB2909}" srcId="{E05C8FFE-4079-4FF6-A577-F929495AB81F}" destId="{23058B08-FCDA-416C-B44A-8F843D3D89BD}" srcOrd="3" destOrd="0" parTransId="{F2043EE2-05D9-4A28-94AD-4010EC27D6E0}" sibTransId="{C7CF06B5-BC0B-42FA-8011-E2F79476E21D}"/>
    <dgm:cxn modelId="{3F4E393F-7168-4D89-823D-3E690BBEDA6B}" type="presOf" srcId="{8A5E3BE1-6688-4BCB-ACDA-2673221B5C30}" destId="{B374DFE6-B4BC-4451-8146-022DD8AA3940}" srcOrd="0" destOrd="0" presId="urn:microsoft.com/office/officeart/2005/8/layout/pList2"/>
    <dgm:cxn modelId="{B3A7F346-464C-4003-800E-CE4890155B99}" type="presOf" srcId="{DBAF438A-E814-4D6A-8F6A-37B53ABE9F4B}" destId="{2EC89ED0-68B2-4BF0-816E-0E68FFB5199A}" srcOrd="0" destOrd="0" presId="urn:microsoft.com/office/officeart/2005/8/layout/pList2"/>
    <dgm:cxn modelId="{548B024A-C0CF-472E-B152-A2503C80ED5D}" type="presOf" srcId="{1B6D49A9-852B-4262-9F9E-0CB860599BFD}" destId="{20C0371C-3F83-488A-AD76-AC4264D93498}" srcOrd="0" destOrd="0" presId="urn:microsoft.com/office/officeart/2005/8/layout/pList2"/>
    <dgm:cxn modelId="{265D3F7B-AF9A-4F50-A99F-11BFFB504A2E}" srcId="{E05C8FFE-4079-4FF6-A577-F929495AB81F}" destId="{8A5E3BE1-6688-4BCB-ACDA-2673221B5C30}" srcOrd="1" destOrd="0" parTransId="{0863B694-F16F-49A5-B2C4-7A505156B0A2}" sibTransId="{A735303C-D27E-43A7-975C-FD3260571D3B}"/>
    <dgm:cxn modelId="{74DBFC8D-460C-4DBA-95F4-D4ED51AED064}" type="presOf" srcId="{23058B08-FCDA-416C-B44A-8F843D3D89BD}" destId="{29A20794-19BF-45E7-9B3C-3BCEE22B4433}" srcOrd="0" destOrd="0" presId="urn:microsoft.com/office/officeart/2005/8/layout/pList2"/>
    <dgm:cxn modelId="{680D52A5-FDE6-4064-9779-ECC1ADC2DB6C}" type="presOf" srcId="{A735303C-D27E-43A7-975C-FD3260571D3B}" destId="{C0B1EA52-91A6-404F-92BA-4E5940A1C44D}" srcOrd="0" destOrd="0" presId="urn:microsoft.com/office/officeart/2005/8/layout/pList2"/>
    <dgm:cxn modelId="{D4012EAB-B4A2-417E-9B16-461E92BA23DD}" srcId="{E05C8FFE-4079-4FF6-A577-F929495AB81F}" destId="{B407BA90-E787-4DD1-B868-7B69CB88D822}" srcOrd="2" destOrd="0" parTransId="{AE3FBF5B-0DCB-4A8C-886C-BE4F6AC1E68F}" sibTransId="{1B6D49A9-852B-4262-9F9E-0CB860599BFD}"/>
    <dgm:cxn modelId="{EB09BCBC-EB81-490D-94B6-4B96256F020A}" srcId="{E05C8FFE-4079-4FF6-A577-F929495AB81F}" destId="{DBAF438A-E814-4D6A-8F6A-37B53ABE9F4B}" srcOrd="4" destOrd="0" parTransId="{986C5013-33CE-467D-98B5-342D16D86433}" sibTransId="{B383426F-0790-4C22-99B8-04AA966A34BB}"/>
    <dgm:cxn modelId="{608E41C2-F9E9-4491-9E28-B1B9419BC179}" type="presOf" srcId="{890D4312-E280-4D02-8C73-FCA98681279E}" destId="{47DA0E26-6F96-4FEA-A731-DFE914D4DD3F}" srcOrd="0" destOrd="0" presId="urn:microsoft.com/office/officeart/2005/8/layout/pList2"/>
    <dgm:cxn modelId="{0C5307CF-80C3-45E8-A85B-AD6AC816A4E6}" type="presOf" srcId="{B407BA90-E787-4DD1-B868-7B69CB88D822}" destId="{02625FFB-EA8F-424B-B51C-377C1D0564B1}" srcOrd="0" destOrd="0" presId="urn:microsoft.com/office/officeart/2005/8/layout/pList2"/>
    <dgm:cxn modelId="{26F910FC-5020-4003-8322-81BD822CC6B4}" srcId="{E05C8FFE-4079-4FF6-A577-F929495AB81F}" destId="{CC7C7089-8F07-43C5-9CB6-453C66144FE0}" srcOrd="0" destOrd="0" parTransId="{630A7C3B-6EF2-4EBF-8490-F2BBD3EC6A3A}" sibTransId="{890D4312-E280-4D02-8C73-FCA98681279E}"/>
    <dgm:cxn modelId="{6834025B-026F-4166-9D53-8CE0D7552DA7}" type="presParOf" srcId="{721A6A97-608D-49BA-83AC-FC623C3F238A}" destId="{9A603F7F-7BBD-4D44-96DD-0A85BC180D2A}" srcOrd="0" destOrd="0" presId="urn:microsoft.com/office/officeart/2005/8/layout/pList2"/>
    <dgm:cxn modelId="{CCA102EB-3D38-481C-8B6A-90ADC1B57B4F}" type="presParOf" srcId="{721A6A97-608D-49BA-83AC-FC623C3F238A}" destId="{8C0B0B80-1D7B-4845-BA94-D6A74A15DA67}" srcOrd="1" destOrd="0" presId="urn:microsoft.com/office/officeart/2005/8/layout/pList2"/>
    <dgm:cxn modelId="{2CE9D161-EAF8-4664-BE12-E99955119693}" type="presParOf" srcId="{8C0B0B80-1D7B-4845-BA94-D6A74A15DA67}" destId="{244FF393-CC4B-4395-AD49-3E02E361993A}" srcOrd="0" destOrd="0" presId="urn:microsoft.com/office/officeart/2005/8/layout/pList2"/>
    <dgm:cxn modelId="{441CE56E-2FCD-466D-B935-7D7F8C797982}" type="presParOf" srcId="{244FF393-CC4B-4395-AD49-3E02E361993A}" destId="{C76BC8B2-958B-4C24-B281-DC11B69861A5}" srcOrd="0" destOrd="0" presId="urn:microsoft.com/office/officeart/2005/8/layout/pList2"/>
    <dgm:cxn modelId="{1881C430-09A9-495B-8608-06F57837BB67}" type="presParOf" srcId="{244FF393-CC4B-4395-AD49-3E02E361993A}" destId="{3DE89F13-DB2B-478C-AA4A-13A5D2CEB4A6}" srcOrd="1" destOrd="0" presId="urn:microsoft.com/office/officeart/2005/8/layout/pList2"/>
    <dgm:cxn modelId="{603CE0C3-7945-434E-9373-8A67DA995DD6}" type="presParOf" srcId="{244FF393-CC4B-4395-AD49-3E02E361993A}" destId="{4E6E720B-78E6-4915-A385-E107183659C5}" srcOrd="2" destOrd="0" presId="urn:microsoft.com/office/officeart/2005/8/layout/pList2"/>
    <dgm:cxn modelId="{B7EFB95E-5B23-4EAB-BA1E-BFE491FFB1D0}" type="presParOf" srcId="{8C0B0B80-1D7B-4845-BA94-D6A74A15DA67}" destId="{47DA0E26-6F96-4FEA-A731-DFE914D4DD3F}" srcOrd="1" destOrd="0" presId="urn:microsoft.com/office/officeart/2005/8/layout/pList2"/>
    <dgm:cxn modelId="{9E68D674-D2ED-461A-A035-B0B0F20C124D}" type="presParOf" srcId="{8C0B0B80-1D7B-4845-BA94-D6A74A15DA67}" destId="{B9222CC6-4167-45F6-920E-5960A31D413B}" srcOrd="2" destOrd="0" presId="urn:microsoft.com/office/officeart/2005/8/layout/pList2"/>
    <dgm:cxn modelId="{7DDFAB41-8E77-4E07-8149-F1E86529D3F5}" type="presParOf" srcId="{B9222CC6-4167-45F6-920E-5960A31D413B}" destId="{B374DFE6-B4BC-4451-8146-022DD8AA3940}" srcOrd="0" destOrd="0" presId="urn:microsoft.com/office/officeart/2005/8/layout/pList2"/>
    <dgm:cxn modelId="{FE47EB86-25DE-4A15-81B5-8304DFD29354}" type="presParOf" srcId="{B9222CC6-4167-45F6-920E-5960A31D413B}" destId="{8118C9FB-830C-459A-9654-DEEB3040EABD}" srcOrd="1" destOrd="0" presId="urn:microsoft.com/office/officeart/2005/8/layout/pList2"/>
    <dgm:cxn modelId="{517BC8AB-8659-489B-ABA3-0E33EED2E20F}" type="presParOf" srcId="{B9222CC6-4167-45F6-920E-5960A31D413B}" destId="{3A879D95-FF5C-432D-980D-A0359FE0D8AE}" srcOrd="2" destOrd="0" presId="urn:microsoft.com/office/officeart/2005/8/layout/pList2"/>
    <dgm:cxn modelId="{2C5CD7FF-A8D6-4021-95F8-2C6FF1E81392}" type="presParOf" srcId="{8C0B0B80-1D7B-4845-BA94-D6A74A15DA67}" destId="{C0B1EA52-91A6-404F-92BA-4E5940A1C44D}" srcOrd="3" destOrd="0" presId="urn:microsoft.com/office/officeart/2005/8/layout/pList2"/>
    <dgm:cxn modelId="{9948E43B-9733-49F9-B573-DD5719935EFF}" type="presParOf" srcId="{8C0B0B80-1D7B-4845-BA94-D6A74A15DA67}" destId="{DD37E73E-A98A-4766-AFBA-8F5E12F2FDFE}" srcOrd="4" destOrd="0" presId="urn:microsoft.com/office/officeart/2005/8/layout/pList2"/>
    <dgm:cxn modelId="{4F0FA57E-8DB7-4216-B5FB-48FF79876201}" type="presParOf" srcId="{DD37E73E-A98A-4766-AFBA-8F5E12F2FDFE}" destId="{02625FFB-EA8F-424B-B51C-377C1D0564B1}" srcOrd="0" destOrd="0" presId="urn:microsoft.com/office/officeart/2005/8/layout/pList2"/>
    <dgm:cxn modelId="{BD60A4F3-C7B2-48AD-A2E6-D7C4D3521842}" type="presParOf" srcId="{DD37E73E-A98A-4766-AFBA-8F5E12F2FDFE}" destId="{FD9EF521-82C2-4F56-AE84-F0AF28BADEA9}" srcOrd="1" destOrd="0" presId="urn:microsoft.com/office/officeart/2005/8/layout/pList2"/>
    <dgm:cxn modelId="{085CC916-7F14-45CD-9DFF-C21AA3883D8E}" type="presParOf" srcId="{DD37E73E-A98A-4766-AFBA-8F5E12F2FDFE}" destId="{371B8131-63E2-44F5-8729-3317B0DC7C78}" srcOrd="2" destOrd="0" presId="urn:microsoft.com/office/officeart/2005/8/layout/pList2"/>
    <dgm:cxn modelId="{D2A41293-17A6-4C64-A280-B97EB3978BB4}" type="presParOf" srcId="{8C0B0B80-1D7B-4845-BA94-D6A74A15DA67}" destId="{20C0371C-3F83-488A-AD76-AC4264D93498}" srcOrd="5" destOrd="0" presId="urn:microsoft.com/office/officeart/2005/8/layout/pList2"/>
    <dgm:cxn modelId="{219E93EB-B45E-4E25-BD1E-493F176E03C3}" type="presParOf" srcId="{8C0B0B80-1D7B-4845-BA94-D6A74A15DA67}" destId="{0DB46014-8304-4D6B-B009-592706A2B411}" srcOrd="6" destOrd="0" presId="urn:microsoft.com/office/officeart/2005/8/layout/pList2"/>
    <dgm:cxn modelId="{C4BB4ABB-825D-46E6-B51B-FDE199E43ACC}" type="presParOf" srcId="{0DB46014-8304-4D6B-B009-592706A2B411}" destId="{29A20794-19BF-45E7-9B3C-3BCEE22B4433}" srcOrd="0" destOrd="0" presId="urn:microsoft.com/office/officeart/2005/8/layout/pList2"/>
    <dgm:cxn modelId="{E21C1AB7-75D4-464F-BB10-19D6AB07A228}" type="presParOf" srcId="{0DB46014-8304-4D6B-B009-592706A2B411}" destId="{E22F80CA-102A-4020-8DBA-C3881ED254DB}" srcOrd="1" destOrd="0" presId="urn:microsoft.com/office/officeart/2005/8/layout/pList2"/>
    <dgm:cxn modelId="{C058C209-1F5B-4E6A-80FD-76AAE8252F2F}" type="presParOf" srcId="{0DB46014-8304-4D6B-B009-592706A2B411}" destId="{99141BD2-D1B3-4970-8012-E79BD0E332AA}" srcOrd="2" destOrd="0" presId="urn:microsoft.com/office/officeart/2005/8/layout/pList2"/>
    <dgm:cxn modelId="{8E0F91C3-65AD-4545-8088-2856E8950481}" type="presParOf" srcId="{8C0B0B80-1D7B-4845-BA94-D6A74A15DA67}" destId="{4E5A697D-F8AC-44F7-A02F-5B1AD2704DA2}" srcOrd="7" destOrd="0" presId="urn:microsoft.com/office/officeart/2005/8/layout/pList2"/>
    <dgm:cxn modelId="{EF10DA5F-F71B-4308-813E-BD28A390A86B}" type="presParOf" srcId="{8C0B0B80-1D7B-4845-BA94-D6A74A15DA67}" destId="{A613B4FA-335E-45C9-A98B-9DEE9FEB408D}" srcOrd="8" destOrd="0" presId="urn:microsoft.com/office/officeart/2005/8/layout/pList2"/>
    <dgm:cxn modelId="{125E5D84-FE8C-4CFC-80CE-1AF54E2F3361}" type="presParOf" srcId="{A613B4FA-335E-45C9-A98B-9DEE9FEB408D}" destId="{2EC89ED0-68B2-4BF0-816E-0E68FFB5199A}" srcOrd="0" destOrd="0" presId="urn:microsoft.com/office/officeart/2005/8/layout/pList2"/>
    <dgm:cxn modelId="{0C4DC4EC-EDD4-4726-BFEE-75A9F3A3551D}" type="presParOf" srcId="{A613B4FA-335E-45C9-A98B-9DEE9FEB408D}" destId="{C97676A7-D829-4872-B7BB-A963BA0FEF37}" srcOrd="1" destOrd="0" presId="urn:microsoft.com/office/officeart/2005/8/layout/pList2"/>
    <dgm:cxn modelId="{7C4A1138-7691-48F8-A428-98681C76F2DC}" type="presParOf" srcId="{A613B4FA-335E-45C9-A98B-9DEE9FEB408D}" destId="{842590D6-0B1B-426F-A81B-91EC60EFB232}"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B61A1E-9AC7-41C5-82E7-F5978FF285D3}" type="doc">
      <dgm:prSet loTypeId="urn:microsoft.com/office/officeart/2005/8/layout/pyramid4" loCatId="pyramid" qsTypeId="urn:microsoft.com/office/officeart/2005/8/quickstyle/simple3" qsCatId="simple" csTypeId="urn:microsoft.com/office/officeart/2005/8/colors/accent2_3" csCatId="accent2" phldr="1"/>
      <dgm:spPr/>
      <dgm:t>
        <a:bodyPr/>
        <a:lstStyle/>
        <a:p>
          <a:endParaRPr lang="en-IN"/>
        </a:p>
      </dgm:t>
    </dgm:pt>
    <dgm:pt modelId="{7F1D1A00-7012-4C41-BB07-C640D1F41653}">
      <dgm:prSet phldrT="[Text]" custT="1"/>
      <dgm:spPr/>
      <dgm:t>
        <a:bodyPr/>
        <a:lstStyle/>
        <a:p>
          <a:r>
            <a:rPr lang="en-US" sz="1200" b="1" u="sng" dirty="0"/>
            <a:t>Operational </a:t>
          </a:r>
          <a:r>
            <a:rPr lang="en-US" sz="1200" dirty="0"/>
            <a:t>: Achieve and maintain the compliance and enhance the Quality</a:t>
          </a:r>
          <a:endParaRPr lang="en-IN" sz="1200" dirty="0"/>
        </a:p>
      </dgm:t>
    </dgm:pt>
    <dgm:pt modelId="{384EB26F-A403-4721-B041-6D931F54BD84}" type="parTrans" cxnId="{17359ACC-65C8-474F-8AE4-431939E9B39C}">
      <dgm:prSet/>
      <dgm:spPr/>
      <dgm:t>
        <a:bodyPr/>
        <a:lstStyle/>
        <a:p>
          <a:endParaRPr lang="en-IN" sz="1200"/>
        </a:p>
      </dgm:t>
    </dgm:pt>
    <dgm:pt modelId="{DEE382D1-61CC-4D93-879C-1F0B6E8F5FA6}" type="sibTrans" cxnId="{17359ACC-65C8-474F-8AE4-431939E9B39C}">
      <dgm:prSet/>
      <dgm:spPr/>
      <dgm:t>
        <a:bodyPr/>
        <a:lstStyle/>
        <a:p>
          <a:endParaRPr lang="en-IN" sz="1200"/>
        </a:p>
      </dgm:t>
    </dgm:pt>
    <dgm:pt modelId="{9D85F411-5FC1-4635-B4AD-F3362302B75F}">
      <dgm:prSet phldrT="[Text]" custT="1"/>
      <dgm:spPr/>
      <dgm:t>
        <a:bodyPr/>
        <a:lstStyle/>
        <a:p>
          <a:r>
            <a:rPr lang="en-US" sz="1200" b="1" u="sng" dirty="0"/>
            <a:t>Strategic</a:t>
          </a:r>
          <a:r>
            <a:rPr lang="en-US" sz="1200" dirty="0"/>
            <a:t> : Improve recruitment productivity and retention success rate</a:t>
          </a:r>
          <a:endParaRPr lang="en-IN" sz="1200" dirty="0"/>
        </a:p>
      </dgm:t>
    </dgm:pt>
    <dgm:pt modelId="{91D6CB55-F9CB-4201-96B7-A645670B6644}" type="parTrans" cxnId="{6C1F1776-0C3E-4A03-835F-B68B961FC306}">
      <dgm:prSet/>
      <dgm:spPr/>
      <dgm:t>
        <a:bodyPr/>
        <a:lstStyle/>
        <a:p>
          <a:endParaRPr lang="en-IN" sz="1200"/>
        </a:p>
      </dgm:t>
    </dgm:pt>
    <dgm:pt modelId="{D5D25F76-6D74-4DFD-8D66-C75CA91485C7}" type="sibTrans" cxnId="{6C1F1776-0C3E-4A03-835F-B68B961FC306}">
      <dgm:prSet/>
      <dgm:spPr/>
      <dgm:t>
        <a:bodyPr/>
        <a:lstStyle/>
        <a:p>
          <a:endParaRPr lang="en-IN" sz="1200"/>
        </a:p>
      </dgm:t>
    </dgm:pt>
    <dgm:pt modelId="{DADC3658-9FA8-44C5-8C19-742E73331764}">
      <dgm:prSet phldrT="[Text]" custT="1"/>
      <dgm:spPr/>
      <dgm:t>
        <a:bodyPr/>
        <a:lstStyle/>
        <a:p>
          <a:r>
            <a:rPr lang="en-US" sz="1200" b="1" u="sng" dirty="0"/>
            <a:t>Technical</a:t>
          </a:r>
          <a:r>
            <a:rPr lang="en-US" sz="1200" dirty="0"/>
            <a:t> : Data Driven Decisions, leveraging NLP </a:t>
          </a:r>
          <a:endParaRPr lang="en-IN" sz="1200" dirty="0"/>
        </a:p>
      </dgm:t>
    </dgm:pt>
    <dgm:pt modelId="{C2EE6918-2256-4D84-8BFC-BF88EDE00180}" type="parTrans" cxnId="{B3A0DC15-605F-43DB-BFC2-1883C5E581B7}">
      <dgm:prSet/>
      <dgm:spPr/>
      <dgm:t>
        <a:bodyPr/>
        <a:lstStyle/>
        <a:p>
          <a:endParaRPr lang="en-IN" sz="1200"/>
        </a:p>
      </dgm:t>
    </dgm:pt>
    <dgm:pt modelId="{E1805890-7D77-4F57-B6BA-F6B7A75FCAC4}" type="sibTrans" cxnId="{B3A0DC15-605F-43DB-BFC2-1883C5E581B7}">
      <dgm:prSet/>
      <dgm:spPr/>
      <dgm:t>
        <a:bodyPr/>
        <a:lstStyle/>
        <a:p>
          <a:endParaRPr lang="en-IN" sz="1200"/>
        </a:p>
      </dgm:t>
    </dgm:pt>
    <dgm:pt modelId="{C50D336D-2F58-400F-9CA1-F92D6C32DBF3}">
      <dgm:prSet phldrT="[Text]" custT="1"/>
      <dgm:spPr/>
      <dgm:t>
        <a:bodyPr/>
        <a:lstStyle/>
        <a:p>
          <a:r>
            <a:rPr lang="en-US" sz="1200" b="1" u="sng" dirty="0"/>
            <a:t>Financial </a:t>
          </a:r>
          <a:r>
            <a:rPr lang="en-US" sz="1200" dirty="0"/>
            <a:t>: Minimize the recruitment cost</a:t>
          </a:r>
          <a:endParaRPr lang="en-IN" sz="1200" dirty="0"/>
        </a:p>
      </dgm:t>
    </dgm:pt>
    <dgm:pt modelId="{CB8BC114-C009-43B3-91E0-2B83B1B3EB22}" type="sibTrans" cxnId="{7E7959AD-627E-4C83-B9A1-16A9E05931AF}">
      <dgm:prSet/>
      <dgm:spPr/>
      <dgm:t>
        <a:bodyPr/>
        <a:lstStyle/>
        <a:p>
          <a:endParaRPr lang="en-IN" sz="1200"/>
        </a:p>
      </dgm:t>
    </dgm:pt>
    <dgm:pt modelId="{E3D1618B-52CC-44A7-AD28-D8294F86DFE5}" type="parTrans" cxnId="{7E7959AD-627E-4C83-B9A1-16A9E05931AF}">
      <dgm:prSet/>
      <dgm:spPr/>
      <dgm:t>
        <a:bodyPr/>
        <a:lstStyle/>
        <a:p>
          <a:endParaRPr lang="en-IN" sz="1200"/>
        </a:p>
      </dgm:t>
    </dgm:pt>
    <dgm:pt modelId="{43105B18-22A6-4DC5-AA4E-2BF6705ADC0D}" type="pres">
      <dgm:prSet presAssocID="{DDB61A1E-9AC7-41C5-82E7-F5978FF285D3}" presName="compositeShape" presStyleCnt="0">
        <dgm:presLayoutVars>
          <dgm:chMax val="9"/>
          <dgm:dir/>
          <dgm:resizeHandles val="exact"/>
        </dgm:presLayoutVars>
      </dgm:prSet>
      <dgm:spPr/>
    </dgm:pt>
    <dgm:pt modelId="{56349D6C-373C-4B46-871D-52D79D3C7642}" type="pres">
      <dgm:prSet presAssocID="{DDB61A1E-9AC7-41C5-82E7-F5978FF285D3}" presName="triangle1" presStyleLbl="node1" presStyleIdx="0" presStyleCnt="4">
        <dgm:presLayoutVars>
          <dgm:bulletEnabled val="1"/>
        </dgm:presLayoutVars>
      </dgm:prSet>
      <dgm:spPr/>
    </dgm:pt>
    <dgm:pt modelId="{EF5224B7-A855-4165-B422-022BFAEB22B8}" type="pres">
      <dgm:prSet presAssocID="{DDB61A1E-9AC7-41C5-82E7-F5978FF285D3}" presName="triangle2" presStyleLbl="node1" presStyleIdx="1" presStyleCnt="4">
        <dgm:presLayoutVars>
          <dgm:bulletEnabled val="1"/>
        </dgm:presLayoutVars>
      </dgm:prSet>
      <dgm:spPr/>
    </dgm:pt>
    <dgm:pt modelId="{76C99A6C-8A8D-4B65-8502-83726DE1CEDD}" type="pres">
      <dgm:prSet presAssocID="{DDB61A1E-9AC7-41C5-82E7-F5978FF285D3}" presName="triangle3" presStyleLbl="node1" presStyleIdx="2" presStyleCnt="4">
        <dgm:presLayoutVars>
          <dgm:bulletEnabled val="1"/>
        </dgm:presLayoutVars>
      </dgm:prSet>
      <dgm:spPr/>
    </dgm:pt>
    <dgm:pt modelId="{7D3C9834-6AB7-482C-8325-CAA474074830}" type="pres">
      <dgm:prSet presAssocID="{DDB61A1E-9AC7-41C5-82E7-F5978FF285D3}" presName="triangle4" presStyleLbl="node1" presStyleIdx="3" presStyleCnt="4">
        <dgm:presLayoutVars>
          <dgm:bulletEnabled val="1"/>
        </dgm:presLayoutVars>
      </dgm:prSet>
      <dgm:spPr/>
    </dgm:pt>
  </dgm:ptLst>
  <dgm:cxnLst>
    <dgm:cxn modelId="{B3A0DC15-605F-43DB-BFC2-1883C5E581B7}" srcId="{DDB61A1E-9AC7-41C5-82E7-F5978FF285D3}" destId="{DADC3658-9FA8-44C5-8C19-742E73331764}" srcOrd="3" destOrd="0" parTransId="{C2EE6918-2256-4D84-8BFC-BF88EDE00180}" sibTransId="{E1805890-7D77-4F57-B6BA-F6B7A75FCAC4}"/>
    <dgm:cxn modelId="{6BB10A5A-636D-4AF4-B791-C8D920C71291}" type="presOf" srcId="{DADC3658-9FA8-44C5-8C19-742E73331764}" destId="{7D3C9834-6AB7-482C-8325-CAA474074830}" srcOrd="0" destOrd="0" presId="urn:microsoft.com/office/officeart/2005/8/layout/pyramid4"/>
    <dgm:cxn modelId="{86048060-3AFC-4ACC-8C6D-02171A5D5785}" type="presOf" srcId="{C50D336D-2F58-400F-9CA1-F92D6C32DBF3}" destId="{56349D6C-373C-4B46-871D-52D79D3C7642}" srcOrd="0" destOrd="0" presId="urn:microsoft.com/office/officeart/2005/8/layout/pyramid4"/>
    <dgm:cxn modelId="{6C1F1776-0C3E-4A03-835F-B68B961FC306}" srcId="{DDB61A1E-9AC7-41C5-82E7-F5978FF285D3}" destId="{9D85F411-5FC1-4635-B4AD-F3362302B75F}" srcOrd="2" destOrd="0" parTransId="{91D6CB55-F9CB-4201-96B7-A645670B6644}" sibTransId="{D5D25F76-6D74-4DFD-8D66-C75CA91485C7}"/>
    <dgm:cxn modelId="{21FD369D-5085-4F04-98B2-2975AFB20A7B}" type="presOf" srcId="{7F1D1A00-7012-4C41-BB07-C640D1F41653}" destId="{EF5224B7-A855-4165-B422-022BFAEB22B8}" srcOrd="0" destOrd="0" presId="urn:microsoft.com/office/officeart/2005/8/layout/pyramid4"/>
    <dgm:cxn modelId="{950D75A5-4BD4-40AB-BC53-EA666E4C66BB}" type="presOf" srcId="{DDB61A1E-9AC7-41C5-82E7-F5978FF285D3}" destId="{43105B18-22A6-4DC5-AA4E-2BF6705ADC0D}" srcOrd="0" destOrd="0" presId="urn:microsoft.com/office/officeart/2005/8/layout/pyramid4"/>
    <dgm:cxn modelId="{7E7959AD-627E-4C83-B9A1-16A9E05931AF}" srcId="{DDB61A1E-9AC7-41C5-82E7-F5978FF285D3}" destId="{C50D336D-2F58-400F-9CA1-F92D6C32DBF3}" srcOrd="0" destOrd="0" parTransId="{E3D1618B-52CC-44A7-AD28-D8294F86DFE5}" sibTransId="{CB8BC114-C009-43B3-91E0-2B83B1B3EB22}"/>
    <dgm:cxn modelId="{17359ACC-65C8-474F-8AE4-431939E9B39C}" srcId="{DDB61A1E-9AC7-41C5-82E7-F5978FF285D3}" destId="{7F1D1A00-7012-4C41-BB07-C640D1F41653}" srcOrd="1" destOrd="0" parTransId="{384EB26F-A403-4721-B041-6D931F54BD84}" sibTransId="{DEE382D1-61CC-4D93-879C-1F0B6E8F5FA6}"/>
    <dgm:cxn modelId="{EFF975DD-F3C2-4AAB-A113-446D7EBDF6AA}" type="presOf" srcId="{9D85F411-5FC1-4635-B4AD-F3362302B75F}" destId="{76C99A6C-8A8D-4B65-8502-83726DE1CEDD}" srcOrd="0" destOrd="0" presId="urn:microsoft.com/office/officeart/2005/8/layout/pyramid4"/>
    <dgm:cxn modelId="{B574EDD4-1E7E-4B7E-9815-374923155746}" type="presParOf" srcId="{43105B18-22A6-4DC5-AA4E-2BF6705ADC0D}" destId="{56349D6C-373C-4B46-871D-52D79D3C7642}" srcOrd="0" destOrd="0" presId="urn:microsoft.com/office/officeart/2005/8/layout/pyramid4"/>
    <dgm:cxn modelId="{24D07747-39BB-455C-8928-65E01968B03E}" type="presParOf" srcId="{43105B18-22A6-4DC5-AA4E-2BF6705ADC0D}" destId="{EF5224B7-A855-4165-B422-022BFAEB22B8}" srcOrd="1" destOrd="0" presId="urn:microsoft.com/office/officeart/2005/8/layout/pyramid4"/>
    <dgm:cxn modelId="{8A9ED1B7-86DE-41E2-8CDA-C9E6D18771E1}" type="presParOf" srcId="{43105B18-22A6-4DC5-AA4E-2BF6705ADC0D}" destId="{76C99A6C-8A8D-4B65-8502-83726DE1CEDD}" srcOrd="2" destOrd="0" presId="urn:microsoft.com/office/officeart/2005/8/layout/pyramid4"/>
    <dgm:cxn modelId="{9DF973A6-71FC-4F22-85BB-298BFD5BFEFA}" type="presParOf" srcId="{43105B18-22A6-4DC5-AA4E-2BF6705ADC0D}" destId="{7D3C9834-6AB7-482C-8325-CAA474074830}" srcOrd="3" destOrd="0" presId="urn:microsoft.com/office/officeart/2005/8/layout/pyramid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30CBAA-D52D-4EE4-B061-A5FBF3A5AE01}" type="doc">
      <dgm:prSet loTypeId="urn:microsoft.com/office/officeart/2011/layout/TabList" loCatId="list" qsTypeId="urn:microsoft.com/office/officeart/2005/8/quickstyle/simple3" qsCatId="simple" csTypeId="urn:microsoft.com/office/officeart/2005/8/colors/accent5_4" csCatId="accent5" phldr="1"/>
      <dgm:spPr/>
      <dgm:t>
        <a:bodyPr/>
        <a:lstStyle/>
        <a:p>
          <a:endParaRPr lang="en-IN"/>
        </a:p>
      </dgm:t>
    </dgm:pt>
    <dgm:pt modelId="{D1C20772-C9DF-499B-B631-4B484780C311}">
      <dgm:prSet phldrT="[Text]" custT="1"/>
      <dgm:spPr/>
      <dgm:t>
        <a:bodyPr/>
        <a:lstStyle/>
        <a:p>
          <a:r>
            <a:rPr lang="en-US" sz="1400" b="1" dirty="0"/>
            <a:t>Business Success Criteria</a:t>
          </a:r>
          <a:endParaRPr lang="en-IN" sz="1400" b="1" dirty="0"/>
        </a:p>
      </dgm:t>
    </dgm:pt>
    <dgm:pt modelId="{1136B2BD-33E6-4E23-8B35-C2E042C068EB}" type="parTrans" cxnId="{10E76D0B-54C0-4E4A-B4C5-A8F55C826354}">
      <dgm:prSet/>
      <dgm:spPr/>
      <dgm:t>
        <a:bodyPr/>
        <a:lstStyle/>
        <a:p>
          <a:endParaRPr lang="en-IN" sz="1400"/>
        </a:p>
      </dgm:t>
    </dgm:pt>
    <dgm:pt modelId="{C04D0A0F-17BF-4B02-9092-E20BC523E3E8}" type="sibTrans" cxnId="{10E76D0B-54C0-4E4A-B4C5-A8F55C826354}">
      <dgm:prSet/>
      <dgm:spPr/>
      <dgm:t>
        <a:bodyPr/>
        <a:lstStyle/>
        <a:p>
          <a:endParaRPr lang="en-IN" sz="1400"/>
        </a:p>
      </dgm:t>
    </dgm:pt>
    <dgm:pt modelId="{2484FC74-4DE7-4048-9182-7C7FE607EF89}">
      <dgm:prSet phldrT="[Text]" custT="1"/>
      <dgm:spPr/>
      <dgm:t>
        <a:bodyPr/>
        <a:lstStyle/>
        <a:p>
          <a:r>
            <a:rPr lang="en-US" sz="1400" dirty="0"/>
            <a:t>Automated Resume filtering System in place</a:t>
          </a:r>
          <a:endParaRPr lang="en-IN" sz="1400" dirty="0"/>
        </a:p>
      </dgm:t>
    </dgm:pt>
    <dgm:pt modelId="{CD3EA4C5-4250-46BC-A3CB-EF3E24EDB945}" type="parTrans" cxnId="{45B1EE88-7B4B-4F7E-BDA5-FEA7BF29E6F5}">
      <dgm:prSet/>
      <dgm:spPr/>
      <dgm:t>
        <a:bodyPr/>
        <a:lstStyle/>
        <a:p>
          <a:endParaRPr lang="en-IN" sz="1400"/>
        </a:p>
      </dgm:t>
    </dgm:pt>
    <dgm:pt modelId="{2C1DA886-A044-4106-AAD8-8B2D99A65E90}" type="sibTrans" cxnId="{45B1EE88-7B4B-4F7E-BDA5-FEA7BF29E6F5}">
      <dgm:prSet/>
      <dgm:spPr/>
      <dgm:t>
        <a:bodyPr/>
        <a:lstStyle/>
        <a:p>
          <a:endParaRPr lang="en-IN" sz="1400"/>
        </a:p>
      </dgm:t>
    </dgm:pt>
    <dgm:pt modelId="{A1873DE5-3BEC-471B-B305-8F02C6C404AF}">
      <dgm:prSet phldrT="[Text]" custT="1"/>
      <dgm:spPr/>
      <dgm:t>
        <a:bodyPr/>
        <a:lstStyle/>
        <a:p>
          <a:r>
            <a:rPr lang="en-US" sz="1400" dirty="0"/>
            <a:t>Access to larger candidate pool and higher quality hires</a:t>
          </a:r>
          <a:endParaRPr lang="en-IN" sz="1400" dirty="0"/>
        </a:p>
      </dgm:t>
    </dgm:pt>
    <dgm:pt modelId="{ED18A3D8-1AE9-4CA2-AF3E-5C6DDA5AF7F9}" type="parTrans" cxnId="{78984798-1F2B-4F1E-8AD6-26F149C59DB9}">
      <dgm:prSet/>
      <dgm:spPr/>
      <dgm:t>
        <a:bodyPr/>
        <a:lstStyle/>
        <a:p>
          <a:endParaRPr lang="en-IN" sz="1400"/>
        </a:p>
      </dgm:t>
    </dgm:pt>
    <dgm:pt modelId="{F21E69E9-FA8B-4C59-A41F-FBFBDAE50F78}" type="sibTrans" cxnId="{78984798-1F2B-4F1E-8AD6-26F149C59DB9}">
      <dgm:prSet/>
      <dgm:spPr/>
      <dgm:t>
        <a:bodyPr/>
        <a:lstStyle/>
        <a:p>
          <a:endParaRPr lang="en-IN" sz="1400"/>
        </a:p>
      </dgm:t>
    </dgm:pt>
    <dgm:pt modelId="{4DF7EAB2-B184-4146-8971-DED06FFB460D}">
      <dgm:prSet phldrT="[Text]" custT="1"/>
      <dgm:spPr/>
      <dgm:t>
        <a:bodyPr/>
        <a:lstStyle/>
        <a:p>
          <a:r>
            <a:rPr lang="en-US" sz="1400" b="1" dirty="0"/>
            <a:t>Technical Success Criteria</a:t>
          </a:r>
          <a:endParaRPr lang="en-IN" sz="1400" b="1" dirty="0"/>
        </a:p>
      </dgm:t>
    </dgm:pt>
    <dgm:pt modelId="{3DFFD5ED-1874-43EC-801A-5BEBE680AAD9}" type="parTrans" cxnId="{BE092E62-0EA4-4F08-90D9-9F87103A52F4}">
      <dgm:prSet/>
      <dgm:spPr/>
      <dgm:t>
        <a:bodyPr/>
        <a:lstStyle/>
        <a:p>
          <a:endParaRPr lang="en-IN" sz="1400"/>
        </a:p>
      </dgm:t>
    </dgm:pt>
    <dgm:pt modelId="{522F56FD-1ED4-44C3-9C05-651AE48AC8BA}" type="sibTrans" cxnId="{BE092E62-0EA4-4F08-90D9-9F87103A52F4}">
      <dgm:prSet/>
      <dgm:spPr/>
      <dgm:t>
        <a:bodyPr/>
        <a:lstStyle/>
        <a:p>
          <a:endParaRPr lang="en-IN" sz="1400"/>
        </a:p>
      </dgm:t>
    </dgm:pt>
    <dgm:pt modelId="{EF01135C-E6D3-49FE-ABE8-9F2BD92E8905}">
      <dgm:prSet phldrT="[Text]" custT="1"/>
      <dgm:spPr/>
      <dgm:t>
        <a:bodyPr/>
        <a:lstStyle/>
        <a:p>
          <a:r>
            <a:rPr lang="en-US" sz="1400" dirty="0"/>
            <a:t>Resume being shortlisted should match profile by 60%</a:t>
          </a:r>
          <a:endParaRPr lang="en-IN" sz="1400" dirty="0"/>
        </a:p>
      </dgm:t>
    </dgm:pt>
    <dgm:pt modelId="{9ECEEF39-78DD-45FE-B884-B7AADF60C964}" type="parTrans" cxnId="{A2EF09B5-3A00-4158-A785-C49FE741504C}">
      <dgm:prSet/>
      <dgm:spPr/>
      <dgm:t>
        <a:bodyPr/>
        <a:lstStyle/>
        <a:p>
          <a:endParaRPr lang="en-IN" sz="1400"/>
        </a:p>
      </dgm:t>
    </dgm:pt>
    <dgm:pt modelId="{D732F605-CD15-4512-A715-39DC1B0A4EEE}" type="sibTrans" cxnId="{A2EF09B5-3A00-4158-A785-C49FE741504C}">
      <dgm:prSet/>
      <dgm:spPr/>
      <dgm:t>
        <a:bodyPr/>
        <a:lstStyle/>
        <a:p>
          <a:endParaRPr lang="en-IN" sz="1400"/>
        </a:p>
      </dgm:t>
    </dgm:pt>
    <dgm:pt modelId="{3E5D99D9-E28E-40A9-A1BD-C9177E219EF7}">
      <dgm:prSet phldrT="[Text]" custT="1"/>
      <dgm:spPr/>
      <dgm:t>
        <a:bodyPr/>
        <a:lstStyle/>
        <a:p>
          <a:r>
            <a:rPr lang="en-US" sz="1400" dirty="0"/>
            <a:t>Job post and Profile matching to be 90% accurate from resume corpus</a:t>
          </a:r>
          <a:endParaRPr lang="en-IN" sz="1400" dirty="0"/>
        </a:p>
      </dgm:t>
    </dgm:pt>
    <dgm:pt modelId="{A7182AF2-5718-4329-9F05-B522B74BF5DB}" type="parTrans" cxnId="{E6B5D17D-7A75-4771-8633-F345F53211ED}">
      <dgm:prSet/>
      <dgm:spPr/>
      <dgm:t>
        <a:bodyPr/>
        <a:lstStyle/>
        <a:p>
          <a:endParaRPr lang="en-IN" sz="1400"/>
        </a:p>
      </dgm:t>
    </dgm:pt>
    <dgm:pt modelId="{3B06D2A4-3AF1-47C3-A333-0E58BF361480}" type="sibTrans" cxnId="{E6B5D17D-7A75-4771-8633-F345F53211ED}">
      <dgm:prSet/>
      <dgm:spPr/>
      <dgm:t>
        <a:bodyPr/>
        <a:lstStyle/>
        <a:p>
          <a:endParaRPr lang="en-IN" sz="1400"/>
        </a:p>
      </dgm:t>
    </dgm:pt>
    <dgm:pt modelId="{DBE17EFD-18EB-4095-822F-DC987539B479}">
      <dgm:prSet phldrT="[Text]" custT="1"/>
      <dgm:spPr/>
      <dgm:t>
        <a:bodyPr/>
        <a:lstStyle/>
        <a:p>
          <a:r>
            <a:rPr lang="en-US" sz="1400" b="1" dirty="0"/>
            <a:t>Economic Success Criteria</a:t>
          </a:r>
          <a:endParaRPr lang="en-IN" sz="1400" b="1" dirty="0"/>
        </a:p>
      </dgm:t>
    </dgm:pt>
    <dgm:pt modelId="{B8A045AA-F48F-4EA0-99EB-5DFDEB2D966D}" type="parTrans" cxnId="{B49F2CD1-B7CB-4FCB-9C8B-AC5DC8B1B6E3}">
      <dgm:prSet/>
      <dgm:spPr/>
      <dgm:t>
        <a:bodyPr/>
        <a:lstStyle/>
        <a:p>
          <a:endParaRPr lang="en-IN" sz="1400"/>
        </a:p>
      </dgm:t>
    </dgm:pt>
    <dgm:pt modelId="{36F3CA99-25D0-4E44-A405-DF4F4839816A}" type="sibTrans" cxnId="{B49F2CD1-B7CB-4FCB-9C8B-AC5DC8B1B6E3}">
      <dgm:prSet/>
      <dgm:spPr/>
      <dgm:t>
        <a:bodyPr/>
        <a:lstStyle/>
        <a:p>
          <a:endParaRPr lang="en-IN" sz="1400"/>
        </a:p>
      </dgm:t>
    </dgm:pt>
    <dgm:pt modelId="{EB02F29D-A56B-4663-85AE-B3B9D6D4DA66}">
      <dgm:prSet phldrT="[Text]" custT="1"/>
      <dgm:spPr/>
      <dgm:t>
        <a:bodyPr/>
        <a:lstStyle/>
        <a:p>
          <a:r>
            <a:rPr lang="en-IN" sz="1400" dirty="0"/>
            <a:t>Pay parity can be captured while scraping and can be used to define PIR</a:t>
          </a:r>
        </a:p>
      </dgm:t>
    </dgm:pt>
    <dgm:pt modelId="{D4637C2E-BC1E-419F-80A7-26BCA85A5A79}" type="parTrans" cxnId="{CD9F06A3-E7DB-4781-A320-5E3A1A1D63AD}">
      <dgm:prSet/>
      <dgm:spPr/>
      <dgm:t>
        <a:bodyPr/>
        <a:lstStyle/>
        <a:p>
          <a:endParaRPr lang="en-IN" sz="1400"/>
        </a:p>
      </dgm:t>
    </dgm:pt>
    <dgm:pt modelId="{5C90A462-FB6C-446E-AD6D-4C32A5798B41}" type="sibTrans" cxnId="{CD9F06A3-E7DB-4781-A320-5E3A1A1D63AD}">
      <dgm:prSet/>
      <dgm:spPr/>
      <dgm:t>
        <a:bodyPr/>
        <a:lstStyle/>
        <a:p>
          <a:endParaRPr lang="en-IN" sz="1400"/>
        </a:p>
      </dgm:t>
    </dgm:pt>
    <dgm:pt modelId="{3D046DB1-D812-4436-A22E-EC11485B7DD6}">
      <dgm:prSet phldrT="[Text]" custT="1"/>
      <dgm:spPr/>
      <dgm:t>
        <a:bodyPr/>
        <a:lstStyle/>
        <a:p>
          <a:r>
            <a:rPr lang="en-US" sz="1400" dirty="0"/>
            <a:t>Reduce the recruitment costs by 50% by saving man hours of HR and interview panel</a:t>
          </a:r>
          <a:endParaRPr lang="en-IN" sz="1400" dirty="0"/>
        </a:p>
      </dgm:t>
    </dgm:pt>
    <dgm:pt modelId="{C566886B-8311-42A8-BB16-77BCE98AA8A2}" type="parTrans" cxnId="{0A456329-5510-470A-BAD0-A274524EB5AE}">
      <dgm:prSet/>
      <dgm:spPr/>
      <dgm:t>
        <a:bodyPr/>
        <a:lstStyle/>
        <a:p>
          <a:endParaRPr lang="en-IN" sz="1400"/>
        </a:p>
      </dgm:t>
    </dgm:pt>
    <dgm:pt modelId="{C7D2AF1E-2A01-484E-8B59-8FEB8BF3E4AA}" type="sibTrans" cxnId="{0A456329-5510-470A-BAD0-A274524EB5AE}">
      <dgm:prSet/>
      <dgm:spPr/>
      <dgm:t>
        <a:bodyPr/>
        <a:lstStyle/>
        <a:p>
          <a:endParaRPr lang="en-IN" sz="1400"/>
        </a:p>
      </dgm:t>
    </dgm:pt>
    <dgm:pt modelId="{776BC389-30A3-454F-90FD-0327ADE2E009}">
      <dgm:prSet phldrT="[Text]" custT="1"/>
      <dgm:spPr/>
      <dgm:t>
        <a:bodyPr/>
        <a:lstStyle/>
        <a:p>
          <a:r>
            <a:rPr lang="en-US" sz="1400" dirty="0"/>
            <a:t>Double the recruitment Success criteria, by shortlisting quality profiles</a:t>
          </a:r>
          <a:endParaRPr lang="en-IN" sz="1400" dirty="0"/>
        </a:p>
      </dgm:t>
    </dgm:pt>
    <dgm:pt modelId="{513DDF34-6330-48BA-8FB0-6F6645577CA2}" type="parTrans" cxnId="{52628884-0B7B-4841-A281-42E9A7B2940D}">
      <dgm:prSet/>
      <dgm:spPr/>
      <dgm:t>
        <a:bodyPr/>
        <a:lstStyle/>
        <a:p>
          <a:endParaRPr lang="en-IN" sz="1400"/>
        </a:p>
      </dgm:t>
    </dgm:pt>
    <dgm:pt modelId="{7AB67BD2-D1F3-435B-B144-D41138A83F90}" type="sibTrans" cxnId="{52628884-0B7B-4841-A281-42E9A7B2940D}">
      <dgm:prSet/>
      <dgm:spPr/>
      <dgm:t>
        <a:bodyPr/>
        <a:lstStyle/>
        <a:p>
          <a:endParaRPr lang="en-IN" sz="1400"/>
        </a:p>
      </dgm:t>
    </dgm:pt>
    <dgm:pt modelId="{E7F4A920-4DBC-4508-A9D7-B62C6D7B91EF}">
      <dgm:prSet phldrT="[Text]" custT="1"/>
      <dgm:spPr/>
      <dgm:t>
        <a:bodyPr/>
        <a:lstStyle/>
        <a:p>
          <a:endParaRPr lang="en-IN" sz="1400" dirty="0"/>
        </a:p>
      </dgm:t>
    </dgm:pt>
    <dgm:pt modelId="{60346C50-7FE2-49C6-B432-9FF9DE957C1D}" type="parTrans" cxnId="{7E69DA70-D947-4E7C-BF85-2DE83BFC451C}">
      <dgm:prSet/>
      <dgm:spPr/>
      <dgm:t>
        <a:bodyPr/>
        <a:lstStyle/>
        <a:p>
          <a:endParaRPr lang="en-IN" sz="1400"/>
        </a:p>
      </dgm:t>
    </dgm:pt>
    <dgm:pt modelId="{4E1596B6-DB87-4731-8953-15E3EC6816F1}" type="sibTrans" cxnId="{7E69DA70-D947-4E7C-BF85-2DE83BFC451C}">
      <dgm:prSet/>
      <dgm:spPr/>
      <dgm:t>
        <a:bodyPr/>
        <a:lstStyle/>
        <a:p>
          <a:endParaRPr lang="en-IN" sz="1400"/>
        </a:p>
      </dgm:t>
    </dgm:pt>
    <dgm:pt modelId="{EE5B5F10-DCC2-4772-B309-328410013879}">
      <dgm:prSet phldrT="[Text]" custT="1"/>
      <dgm:spPr/>
      <dgm:t>
        <a:bodyPr/>
        <a:lstStyle/>
        <a:p>
          <a:r>
            <a:rPr lang="en-US" sz="1400" dirty="0"/>
            <a:t>Opportunity to leverage the costs for Retention, by reusing the component for internal job postings </a:t>
          </a:r>
          <a:endParaRPr lang="en-IN" sz="1400" dirty="0"/>
        </a:p>
      </dgm:t>
    </dgm:pt>
    <dgm:pt modelId="{D9B931F4-F63F-40FB-AFA6-C8231576F8FF}" type="parTrans" cxnId="{119A123F-B8CB-41AD-AE6A-F595B2748FAB}">
      <dgm:prSet/>
      <dgm:spPr/>
      <dgm:t>
        <a:bodyPr/>
        <a:lstStyle/>
        <a:p>
          <a:endParaRPr lang="en-IN" sz="1400"/>
        </a:p>
      </dgm:t>
    </dgm:pt>
    <dgm:pt modelId="{565D288E-626E-44C0-9DE8-964DB4297995}" type="sibTrans" cxnId="{119A123F-B8CB-41AD-AE6A-F595B2748FAB}">
      <dgm:prSet/>
      <dgm:spPr/>
      <dgm:t>
        <a:bodyPr/>
        <a:lstStyle/>
        <a:p>
          <a:endParaRPr lang="en-IN" sz="1400"/>
        </a:p>
      </dgm:t>
    </dgm:pt>
    <dgm:pt modelId="{D33BAC96-F944-426E-8600-2E3698808F98}">
      <dgm:prSet phldrT="[Text]" custT="1"/>
      <dgm:spPr/>
      <dgm:t>
        <a:bodyPr/>
        <a:lstStyle/>
        <a:p>
          <a:r>
            <a:rPr lang="en-US" sz="1400" dirty="0"/>
            <a:t>Solution to be scalable to access any talent pool</a:t>
          </a:r>
          <a:endParaRPr lang="en-IN" sz="1400" dirty="0"/>
        </a:p>
      </dgm:t>
    </dgm:pt>
    <dgm:pt modelId="{9493BF3D-3693-4647-9BCC-7441D15E569F}" type="parTrans" cxnId="{95A1F58B-35C0-4839-BD21-42E2FE119D42}">
      <dgm:prSet/>
      <dgm:spPr/>
      <dgm:t>
        <a:bodyPr/>
        <a:lstStyle/>
        <a:p>
          <a:endParaRPr lang="en-IN" sz="1400"/>
        </a:p>
      </dgm:t>
    </dgm:pt>
    <dgm:pt modelId="{5C5EFD21-86FA-4EB7-A0F2-AF81BEDBD866}" type="sibTrans" cxnId="{95A1F58B-35C0-4839-BD21-42E2FE119D42}">
      <dgm:prSet/>
      <dgm:spPr/>
      <dgm:t>
        <a:bodyPr/>
        <a:lstStyle/>
        <a:p>
          <a:endParaRPr lang="en-IN" sz="1400"/>
        </a:p>
      </dgm:t>
    </dgm:pt>
    <dgm:pt modelId="{C89DE648-8FD0-4D40-986E-F73B7BF4AA52}">
      <dgm:prSet phldrT="[Text]" custT="1"/>
      <dgm:spPr/>
      <dgm:t>
        <a:bodyPr/>
        <a:lstStyle/>
        <a:p>
          <a:endParaRPr lang="en-IN" sz="1400" dirty="0"/>
        </a:p>
      </dgm:t>
    </dgm:pt>
    <dgm:pt modelId="{F81FB422-9F2F-46A9-9B66-A409CB7A2D26}" type="parTrans" cxnId="{0CB61A0C-C8EE-4BA7-A6DF-D077952234D8}">
      <dgm:prSet/>
      <dgm:spPr/>
      <dgm:t>
        <a:bodyPr/>
        <a:lstStyle/>
        <a:p>
          <a:endParaRPr lang="en-IN" sz="1400"/>
        </a:p>
      </dgm:t>
    </dgm:pt>
    <dgm:pt modelId="{E955A082-55F5-42F9-B431-724F4618554F}" type="sibTrans" cxnId="{0CB61A0C-C8EE-4BA7-A6DF-D077952234D8}">
      <dgm:prSet/>
      <dgm:spPr/>
      <dgm:t>
        <a:bodyPr/>
        <a:lstStyle/>
        <a:p>
          <a:endParaRPr lang="en-IN" sz="1400"/>
        </a:p>
      </dgm:t>
    </dgm:pt>
    <dgm:pt modelId="{ED57B352-DBCF-F34C-9A5B-D9494702AF6D}">
      <dgm:prSet phldrT="[Text]" custT="1"/>
      <dgm:spPr/>
      <dgm:t>
        <a:bodyPr/>
        <a:lstStyle/>
        <a:p>
          <a:r>
            <a:rPr lang="en-IN" sz="1400" dirty="0"/>
            <a:t>Tool can be internally extended as an IJP tool for job search for employees and reduce the hiring cost and increase retention</a:t>
          </a:r>
        </a:p>
      </dgm:t>
    </dgm:pt>
    <dgm:pt modelId="{FC4DFCCF-E546-534C-9535-CCA220ED9367}" type="parTrans" cxnId="{3D4F2949-FA28-9F40-B947-08C4C9A988F9}">
      <dgm:prSet/>
      <dgm:spPr/>
      <dgm:t>
        <a:bodyPr/>
        <a:lstStyle/>
        <a:p>
          <a:endParaRPr lang="en-GB"/>
        </a:p>
      </dgm:t>
    </dgm:pt>
    <dgm:pt modelId="{37713398-24D9-D348-8E45-4C2F86543133}" type="sibTrans" cxnId="{3D4F2949-FA28-9F40-B947-08C4C9A988F9}">
      <dgm:prSet/>
      <dgm:spPr/>
      <dgm:t>
        <a:bodyPr/>
        <a:lstStyle/>
        <a:p>
          <a:endParaRPr lang="en-GB"/>
        </a:p>
      </dgm:t>
    </dgm:pt>
    <dgm:pt modelId="{3F1BAE2E-12F3-5048-B570-672CAAE1A74F}">
      <dgm:prSet phldrT="[Text]" custT="1"/>
      <dgm:spPr/>
      <dgm:t>
        <a:bodyPr/>
        <a:lstStyle/>
        <a:p>
          <a:r>
            <a:rPr lang="en-IN" sz="1400" dirty="0"/>
            <a:t>Extending the resume type being pdf , doc or HTML</a:t>
          </a:r>
        </a:p>
      </dgm:t>
    </dgm:pt>
    <dgm:pt modelId="{74C5080E-1510-894E-9D2F-85646044EE9A}" type="parTrans" cxnId="{6E9FF352-B9A3-604F-A8D0-B8FF71C33368}">
      <dgm:prSet/>
      <dgm:spPr/>
      <dgm:t>
        <a:bodyPr/>
        <a:lstStyle/>
        <a:p>
          <a:endParaRPr lang="en-GB"/>
        </a:p>
      </dgm:t>
    </dgm:pt>
    <dgm:pt modelId="{D2874504-B6BB-304F-949B-78043792E2C1}" type="sibTrans" cxnId="{6E9FF352-B9A3-604F-A8D0-B8FF71C33368}">
      <dgm:prSet/>
      <dgm:spPr/>
      <dgm:t>
        <a:bodyPr/>
        <a:lstStyle/>
        <a:p>
          <a:endParaRPr lang="en-GB"/>
        </a:p>
      </dgm:t>
    </dgm:pt>
    <dgm:pt modelId="{AADDE70C-E712-4071-B43F-9D7085F6DA05}" type="pres">
      <dgm:prSet presAssocID="{0930CBAA-D52D-4EE4-B061-A5FBF3A5AE01}" presName="Name0" presStyleCnt="0">
        <dgm:presLayoutVars>
          <dgm:chMax/>
          <dgm:chPref val="3"/>
          <dgm:dir/>
          <dgm:animOne val="branch"/>
          <dgm:animLvl val="lvl"/>
        </dgm:presLayoutVars>
      </dgm:prSet>
      <dgm:spPr/>
    </dgm:pt>
    <dgm:pt modelId="{915BA147-84B7-45FF-9065-85AD1B060EA1}" type="pres">
      <dgm:prSet presAssocID="{D1C20772-C9DF-499B-B631-4B484780C311}" presName="composite" presStyleCnt="0"/>
      <dgm:spPr/>
    </dgm:pt>
    <dgm:pt modelId="{1A2F20A7-AFFB-4B4B-9817-BD9B948C8780}" type="pres">
      <dgm:prSet presAssocID="{D1C20772-C9DF-499B-B631-4B484780C311}" presName="FirstChild" presStyleLbl="revTx" presStyleIdx="0" presStyleCnt="6">
        <dgm:presLayoutVars>
          <dgm:chMax val="0"/>
          <dgm:chPref val="0"/>
          <dgm:bulletEnabled val="1"/>
        </dgm:presLayoutVars>
      </dgm:prSet>
      <dgm:spPr/>
    </dgm:pt>
    <dgm:pt modelId="{183A5516-DF52-47DA-A637-0F312FF5D6ED}" type="pres">
      <dgm:prSet presAssocID="{D1C20772-C9DF-499B-B631-4B484780C311}" presName="Parent" presStyleLbl="alignNode1" presStyleIdx="0" presStyleCnt="3">
        <dgm:presLayoutVars>
          <dgm:chMax val="3"/>
          <dgm:chPref val="3"/>
          <dgm:bulletEnabled val="1"/>
        </dgm:presLayoutVars>
      </dgm:prSet>
      <dgm:spPr/>
    </dgm:pt>
    <dgm:pt modelId="{86BCB7F6-056D-44FF-9297-09371D9397D6}" type="pres">
      <dgm:prSet presAssocID="{D1C20772-C9DF-499B-B631-4B484780C311}" presName="Accent" presStyleLbl="parChTrans1D1" presStyleIdx="0" presStyleCnt="3"/>
      <dgm:spPr/>
    </dgm:pt>
    <dgm:pt modelId="{E4A1904E-E624-417E-93D5-30319897C039}" type="pres">
      <dgm:prSet presAssocID="{D1C20772-C9DF-499B-B631-4B484780C311}" presName="Child" presStyleLbl="revTx" presStyleIdx="1" presStyleCnt="6" custScaleY="127710">
        <dgm:presLayoutVars>
          <dgm:chMax val="0"/>
          <dgm:chPref val="0"/>
          <dgm:bulletEnabled val="1"/>
        </dgm:presLayoutVars>
      </dgm:prSet>
      <dgm:spPr/>
    </dgm:pt>
    <dgm:pt modelId="{42DDEAA2-B548-498D-9310-B4D96717A04B}" type="pres">
      <dgm:prSet presAssocID="{C04D0A0F-17BF-4B02-9092-E20BC523E3E8}" presName="sibTrans" presStyleCnt="0"/>
      <dgm:spPr/>
    </dgm:pt>
    <dgm:pt modelId="{F07E77E5-00D8-4244-B66C-2DE96850F7D7}" type="pres">
      <dgm:prSet presAssocID="{4DF7EAB2-B184-4146-8971-DED06FFB460D}" presName="composite" presStyleCnt="0"/>
      <dgm:spPr/>
    </dgm:pt>
    <dgm:pt modelId="{70258E53-2482-4944-858A-9E102593AF87}" type="pres">
      <dgm:prSet presAssocID="{4DF7EAB2-B184-4146-8971-DED06FFB460D}" presName="FirstChild" presStyleLbl="revTx" presStyleIdx="2" presStyleCnt="6">
        <dgm:presLayoutVars>
          <dgm:chMax val="0"/>
          <dgm:chPref val="0"/>
          <dgm:bulletEnabled val="1"/>
        </dgm:presLayoutVars>
      </dgm:prSet>
      <dgm:spPr/>
    </dgm:pt>
    <dgm:pt modelId="{30C4D2A2-3D40-4045-B4C9-AC4DD39DCBB5}" type="pres">
      <dgm:prSet presAssocID="{4DF7EAB2-B184-4146-8971-DED06FFB460D}" presName="Parent" presStyleLbl="alignNode1" presStyleIdx="1" presStyleCnt="3">
        <dgm:presLayoutVars>
          <dgm:chMax val="3"/>
          <dgm:chPref val="3"/>
          <dgm:bulletEnabled val="1"/>
        </dgm:presLayoutVars>
      </dgm:prSet>
      <dgm:spPr/>
    </dgm:pt>
    <dgm:pt modelId="{4496C6EF-56C4-4354-9536-954E1194CE04}" type="pres">
      <dgm:prSet presAssocID="{4DF7EAB2-B184-4146-8971-DED06FFB460D}" presName="Accent" presStyleLbl="parChTrans1D1" presStyleIdx="1" presStyleCnt="3"/>
      <dgm:spPr/>
    </dgm:pt>
    <dgm:pt modelId="{D44FAFC3-3263-4934-BDE1-D4606CD38A81}" type="pres">
      <dgm:prSet presAssocID="{4DF7EAB2-B184-4146-8971-DED06FFB460D}" presName="Child" presStyleLbl="revTx" presStyleIdx="3" presStyleCnt="6">
        <dgm:presLayoutVars>
          <dgm:chMax val="0"/>
          <dgm:chPref val="0"/>
          <dgm:bulletEnabled val="1"/>
        </dgm:presLayoutVars>
      </dgm:prSet>
      <dgm:spPr/>
    </dgm:pt>
    <dgm:pt modelId="{DED7C459-E1B6-4FBB-9707-A34B3CCF3233}" type="pres">
      <dgm:prSet presAssocID="{522F56FD-1ED4-44C3-9C05-651AE48AC8BA}" presName="sibTrans" presStyleCnt="0"/>
      <dgm:spPr/>
    </dgm:pt>
    <dgm:pt modelId="{ADEB3C71-3E81-4841-8FBA-4E4682DA9A71}" type="pres">
      <dgm:prSet presAssocID="{DBE17EFD-18EB-4095-822F-DC987539B479}" presName="composite" presStyleCnt="0"/>
      <dgm:spPr/>
    </dgm:pt>
    <dgm:pt modelId="{090D729D-BDF8-462B-A068-A1D99C9BEBEC}" type="pres">
      <dgm:prSet presAssocID="{DBE17EFD-18EB-4095-822F-DC987539B479}" presName="FirstChild" presStyleLbl="revTx" presStyleIdx="4" presStyleCnt="6">
        <dgm:presLayoutVars>
          <dgm:chMax val="0"/>
          <dgm:chPref val="0"/>
          <dgm:bulletEnabled val="1"/>
        </dgm:presLayoutVars>
      </dgm:prSet>
      <dgm:spPr/>
    </dgm:pt>
    <dgm:pt modelId="{F4DAB389-B0AC-459D-BF9A-933055EBB944}" type="pres">
      <dgm:prSet presAssocID="{DBE17EFD-18EB-4095-822F-DC987539B479}" presName="Parent" presStyleLbl="alignNode1" presStyleIdx="2" presStyleCnt="3">
        <dgm:presLayoutVars>
          <dgm:chMax val="3"/>
          <dgm:chPref val="3"/>
          <dgm:bulletEnabled val="1"/>
        </dgm:presLayoutVars>
      </dgm:prSet>
      <dgm:spPr/>
    </dgm:pt>
    <dgm:pt modelId="{59A38D51-92CA-4EFD-8D46-626DB3CCD4EA}" type="pres">
      <dgm:prSet presAssocID="{DBE17EFD-18EB-4095-822F-DC987539B479}" presName="Accent" presStyleLbl="parChTrans1D1" presStyleIdx="2" presStyleCnt="3"/>
      <dgm:spPr/>
    </dgm:pt>
    <dgm:pt modelId="{CF8F9900-6845-4474-8FC2-0C7FD9BA407A}" type="pres">
      <dgm:prSet presAssocID="{DBE17EFD-18EB-4095-822F-DC987539B479}" presName="Child" presStyleLbl="revTx" presStyleIdx="5" presStyleCnt="6">
        <dgm:presLayoutVars>
          <dgm:chMax val="0"/>
          <dgm:chPref val="0"/>
          <dgm:bulletEnabled val="1"/>
        </dgm:presLayoutVars>
      </dgm:prSet>
      <dgm:spPr/>
    </dgm:pt>
  </dgm:ptLst>
  <dgm:cxnLst>
    <dgm:cxn modelId="{D482CF03-1DAE-4074-836E-4C4C163636E4}" type="presOf" srcId="{4DF7EAB2-B184-4146-8971-DED06FFB460D}" destId="{30C4D2A2-3D40-4045-B4C9-AC4DD39DCBB5}" srcOrd="0" destOrd="0" presId="urn:microsoft.com/office/officeart/2011/layout/TabList"/>
    <dgm:cxn modelId="{10E76D0B-54C0-4E4A-B4C5-A8F55C826354}" srcId="{0930CBAA-D52D-4EE4-B061-A5FBF3A5AE01}" destId="{D1C20772-C9DF-499B-B631-4B484780C311}" srcOrd="0" destOrd="0" parTransId="{1136B2BD-33E6-4E23-8B35-C2E042C068EB}" sibTransId="{C04D0A0F-17BF-4B02-9092-E20BC523E3E8}"/>
    <dgm:cxn modelId="{8BFC160C-5C03-4D52-B064-CA5F382615FC}" type="presOf" srcId="{EB02F29D-A56B-4663-85AE-B3B9D6D4DA66}" destId="{090D729D-BDF8-462B-A068-A1D99C9BEBEC}" srcOrd="0" destOrd="0" presId="urn:microsoft.com/office/officeart/2011/layout/TabList"/>
    <dgm:cxn modelId="{0CB61A0C-C8EE-4BA7-A6DF-D077952234D8}" srcId="{4DF7EAB2-B184-4146-8971-DED06FFB460D}" destId="{C89DE648-8FD0-4D40-986E-F73B7BF4AA52}" srcOrd="4" destOrd="0" parTransId="{F81FB422-9F2F-46A9-9B66-A409CB7A2D26}" sibTransId="{E955A082-55F5-42F9-B431-724F4618554F}"/>
    <dgm:cxn modelId="{0A456329-5510-470A-BAD0-A274524EB5AE}" srcId="{DBE17EFD-18EB-4095-822F-DC987539B479}" destId="{3D046DB1-D812-4436-A22E-EC11485B7DD6}" srcOrd="1" destOrd="0" parTransId="{C566886B-8311-42A8-BB16-77BCE98AA8A2}" sibTransId="{C7D2AF1E-2A01-484E-8B59-8FEB8BF3E4AA}"/>
    <dgm:cxn modelId="{3BCF8429-D3E1-CD4C-B0C0-32738D7278D0}" type="presOf" srcId="{ED57B352-DBCF-F34C-9A5B-D9494702AF6D}" destId="{E4A1904E-E624-417E-93D5-30319897C039}" srcOrd="0" destOrd="2" presId="urn:microsoft.com/office/officeart/2011/layout/TabList"/>
    <dgm:cxn modelId="{AFC6B538-21AC-435B-978E-EDEAE002E9BA}" type="presOf" srcId="{0930CBAA-D52D-4EE4-B061-A5FBF3A5AE01}" destId="{AADDE70C-E712-4071-B43F-9D7085F6DA05}" srcOrd="0" destOrd="0" presId="urn:microsoft.com/office/officeart/2011/layout/TabList"/>
    <dgm:cxn modelId="{119A123F-B8CB-41AD-AE6A-F595B2748FAB}" srcId="{DBE17EFD-18EB-4095-822F-DC987539B479}" destId="{EE5B5F10-DCC2-4772-B309-328410013879}" srcOrd="2" destOrd="0" parTransId="{D9B931F4-F63F-40FB-AFA6-C8231576F8FF}" sibTransId="{565D288E-626E-44C0-9DE8-964DB4297995}"/>
    <dgm:cxn modelId="{3D4F2949-FA28-9F40-B947-08C4C9A988F9}" srcId="{D1C20772-C9DF-499B-B631-4B484780C311}" destId="{ED57B352-DBCF-F34C-9A5B-D9494702AF6D}" srcOrd="3" destOrd="0" parTransId="{FC4DFCCF-E546-534C-9535-CCA220ED9367}" sibTransId="{37713398-24D9-D348-8E45-4C2F86543133}"/>
    <dgm:cxn modelId="{A2DF3F4E-2E80-4ECD-92E2-8D346117557C}" type="presOf" srcId="{C89DE648-8FD0-4D40-986E-F73B7BF4AA52}" destId="{D44FAFC3-3263-4934-BDE1-D4606CD38A81}" srcOrd="0" destOrd="3" presId="urn:microsoft.com/office/officeart/2011/layout/TabList"/>
    <dgm:cxn modelId="{6E9FF352-B9A3-604F-A8D0-B8FF71C33368}" srcId="{4DF7EAB2-B184-4146-8971-DED06FFB460D}" destId="{3F1BAE2E-12F3-5048-B570-672CAAE1A74F}" srcOrd="3" destOrd="0" parTransId="{74C5080E-1510-894E-9D2F-85646044EE9A}" sibTransId="{D2874504-B6BB-304F-949B-78043792E2C1}"/>
    <dgm:cxn modelId="{BE092E62-0EA4-4F08-90D9-9F87103A52F4}" srcId="{0930CBAA-D52D-4EE4-B061-A5FBF3A5AE01}" destId="{4DF7EAB2-B184-4146-8971-DED06FFB460D}" srcOrd="1" destOrd="0" parTransId="{3DFFD5ED-1874-43EC-801A-5BEBE680AAD9}" sibTransId="{522F56FD-1ED4-44C3-9C05-651AE48AC8BA}"/>
    <dgm:cxn modelId="{EF756F63-747E-44D0-8294-8E746DADB43E}" type="presOf" srcId="{3E5D99D9-E28E-40A9-A1BD-C9177E219EF7}" destId="{D44FAFC3-3263-4934-BDE1-D4606CD38A81}" srcOrd="0" destOrd="0" presId="urn:microsoft.com/office/officeart/2011/layout/TabList"/>
    <dgm:cxn modelId="{A935846F-4AD6-4F1C-A203-574F7712AC60}" type="presOf" srcId="{E7F4A920-4DBC-4508-A9D7-B62C6D7B91EF}" destId="{D44FAFC3-3263-4934-BDE1-D4606CD38A81}" srcOrd="0" destOrd="4" presId="urn:microsoft.com/office/officeart/2011/layout/TabList"/>
    <dgm:cxn modelId="{EE05A470-6FA3-4053-AB4C-BE0759F20955}" type="presOf" srcId="{EE5B5F10-DCC2-4772-B309-328410013879}" destId="{CF8F9900-6845-4474-8FC2-0C7FD9BA407A}" srcOrd="0" destOrd="1" presId="urn:microsoft.com/office/officeart/2011/layout/TabList"/>
    <dgm:cxn modelId="{7E69DA70-D947-4E7C-BF85-2DE83BFC451C}" srcId="{4DF7EAB2-B184-4146-8971-DED06FFB460D}" destId="{E7F4A920-4DBC-4508-A9D7-B62C6D7B91EF}" srcOrd="5" destOrd="0" parTransId="{60346C50-7FE2-49C6-B432-9FF9DE957C1D}" sibTransId="{4E1596B6-DB87-4731-8953-15E3EC6816F1}"/>
    <dgm:cxn modelId="{E6B5D17D-7A75-4771-8633-F345F53211ED}" srcId="{4DF7EAB2-B184-4146-8971-DED06FFB460D}" destId="{3E5D99D9-E28E-40A9-A1BD-C9177E219EF7}" srcOrd="1" destOrd="0" parTransId="{A7182AF2-5718-4329-9F05-B522B74BF5DB}" sibTransId="{3B06D2A4-3AF1-47C3-A333-0E58BF361480}"/>
    <dgm:cxn modelId="{FF2EB780-B8F6-4470-BA77-EC6825E87071}" type="presOf" srcId="{D1C20772-C9DF-499B-B631-4B484780C311}" destId="{183A5516-DF52-47DA-A637-0F312FF5D6ED}" srcOrd="0" destOrd="0" presId="urn:microsoft.com/office/officeart/2011/layout/TabList"/>
    <dgm:cxn modelId="{52628884-0B7B-4841-A281-42E9A7B2940D}" srcId="{D1C20772-C9DF-499B-B631-4B484780C311}" destId="{776BC389-30A3-454F-90FD-0327ADE2E009}" srcOrd="2" destOrd="0" parTransId="{513DDF34-6330-48BA-8FB0-6F6645577CA2}" sibTransId="{7AB67BD2-D1F3-435B-B144-D41138A83F90}"/>
    <dgm:cxn modelId="{45B1EE88-7B4B-4F7E-BDA5-FEA7BF29E6F5}" srcId="{D1C20772-C9DF-499B-B631-4B484780C311}" destId="{2484FC74-4DE7-4048-9182-7C7FE607EF89}" srcOrd="0" destOrd="0" parTransId="{CD3EA4C5-4250-46BC-A3CB-EF3E24EDB945}" sibTransId="{2C1DA886-A044-4106-AAD8-8B2D99A65E90}"/>
    <dgm:cxn modelId="{95A1F58B-35C0-4839-BD21-42E2FE119D42}" srcId="{4DF7EAB2-B184-4146-8971-DED06FFB460D}" destId="{D33BAC96-F944-426E-8600-2E3698808F98}" srcOrd="2" destOrd="0" parTransId="{9493BF3D-3693-4647-9BCC-7441D15E569F}" sibTransId="{5C5EFD21-86FA-4EB7-A0F2-AF81BEDBD866}"/>
    <dgm:cxn modelId="{98B0798C-E9B9-45B1-B1B6-A5AB7791FFED}" type="presOf" srcId="{EF01135C-E6D3-49FE-ABE8-9F2BD92E8905}" destId="{70258E53-2482-4944-858A-9E102593AF87}" srcOrd="0" destOrd="0" presId="urn:microsoft.com/office/officeart/2011/layout/TabList"/>
    <dgm:cxn modelId="{78984798-1F2B-4F1E-8AD6-26F149C59DB9}" srcId="{D1C20772-C9DF-499B-B631-4B484780C311}" destId="{A1873DE5-3BEC-471B-B305-8F02C6C404AF}" srcOrd="1" destOrd="0" parTransId="{ED18A3D8-1AE9-4CA2-AF3E-5C6DDA5AF7F9}" sibTransId="{F21E69E9-FA8B-4C59-A41F-FBFBDAE50F78}"/>
    <dgm:cxn modelId="{5D86819C-88D3-5C40-8670-504BF703A9BC}" type="presOf" srcId="{3F1BAE2E-12F3-5048-B570-672CAAE1A74F}" destId="{D44FAFC3-3263-4934-BDE1-D4606CD38A81}" srcOrd="0" destOrd="2" presId="urn:microsoft.com/office/officeart/2011/layout/TabList"/>
    <dgm:cxn modelId="{CD9F06A3-E7DB-4781-A320-5E3A1A1D63AD}" srcId="{DBE17EFD-18EB-4095-822F-DC987539B479}" destId="{EB02F29D-A56B-4663-85AE-B3B9D6D4DA66}" srcOrd="0" destOrd="0" parTransId="{D4637C2E-BC1E-419F-80A7-26BCA85A5A79}" sibTransId="{5C90A462-FB6C-446E-AD6D-4C32A5798B41}"/>
    <dgm:cxn modelId="{D158CEA4-B701-4011-B2C3-71B10596CDB6}" type="presOf" srcId="{2484FC74-4DE7-4048-9182-7C7FE607EF89}" destId="{1A2F20A7-AFFB-4B4B-9817-BD9B948C8780}" srcOrd="0" destOrd="0" presId="urn:microsoft.com/office/officeart/2011/layout/TabList"/>
    <dgm:cxn modelId="{A2EF09B5-3A00-4158-A785-C49FE741504C}" srcId="{4DF7EAB2-B184-4146-8971-DED06FFB460D}" destId="{EF01135C-E6D3-49FE-ABE8-9F2BD92E8905}" srcOrd="0" destOrd="0" parTransId="{9ECEEF39-78DD-45FE-B884-B7AADF60C964}" sibTransId="{D732F605-CD15-4512-A715-39DC1B0A4EEE}"/>
    <dgm:cxn modelId="{E66A1ECA-6564-4D54-9C33-94F17893674B}" type="presOf" srcId="{DBE17EFD-18EB-4095-822F-DC987539B479}" destId="{F4DAB389-B0AC-459D-BF9A-933055EBB944}" srcOrd="0" destOrd="0" presId="urn:microsoft.com/office/officeart/2011/layout/TabList"/>
    <dgm:cxn modelId="{3B7C3DD0-5B3A-4F19-A891-76ECBD5BD946}" type="presOf" srcId="{776BC389-30A3-454F-90FD-0327ADE2E009}" destId="{E4A1904E-E624-417E-93D5-30319897C039}" srcOrd="0" destOrd="1" presId="urn:microsoft.com/office/officeart/2011/layout/TabList"/>
    <dgm:cxn modelId="{FCF400D1-2D12-43AB-85BF-511D4D977CC7}" type="presOf" srcId="{D33BAC96-F944-426E-8600-2E3698808F98}" destId="{D44FAFC3-3263-4934-BDE1-D4606CD38A81}" srcOrd="0" destOrd="1" presId="urn:microsoft.com/office/officeart/2011/layout/TabList"/>
    <dgm:cxn modelId="{B49F2CD1-B7CB-4FCB-9C8B-AC5DC8B1B6E3}" srcId="{0930CBAA-D52D-4EE4-B061-A5FBF3A5AE01}" destId="{DBE17EFD-18EB-4095-822F-DC987539B479}" srcOrd="2" destOrd="0" parTransId="{B8A045AA-F48F-4EA0-99EB-5DFDEB2D966D}" sibTransId="{36F3CA99-25D0-4E44-A405-DF4F4839816A}"/>
    <dgm:cxn modelId="{F95AFDDD-01E5-4198-8878-2009C572BA05}" type="presOf" srcId="{A1873DE5-3BEC-471B-B305-8F02C6C404AF}" destId="{E4A1904E-E624-417E-93D5-30319897C039}" srcOrd="0" destOrd="0" presId="urn:microsoft.com/office/officeart/2011/layout/TabList"/>
    <dgm:cxn modelId="{08966EFE-7368-4225-9D9E-2B7D85BD1A19}" type="presOf" srcId="{3D046DB1-D812-4436-A22E-EC11485B7DD6}" destId="{CF8F9900-6845-4474-8FC2-0C7FD9BA407A}" srcOrd="0" destOrd="0" presId="urn:microsoft.com/office/officeart/2011/layout/TabList"/>
    <dgm:cxn modelId="{F30AF04B-511E-451C-B80A-98C79E355C30}" type="presParOf" srcId="{AADDE70C-E712-4071-B43F-9D7085F6DA05}" destId="{915BA147-84B7-45FF-9065-85AD1B060EA1}" srcOrd="0" destOrd="0" presId="urn:microsoft.com/office/officeart/2011/layout/TabList"/>
    <dgm:cxn modelId="{30628DF7-EE42-4B0E-81FD-8F523D05CCDE}" type="presParOf" srcId="{915BA147-84B7-45FF-9065-85AD1B060EA1}" destId="{1A2F20A7-AFFB-4B4B-9817-BD9B948C8780}" srcOrd="0" destOrd="0" presId="urn:microsoft.com/office/officeart/2011/layout/TabList"/>
    <dgm:cxn modelId="{577EB61A-B300-4069-BDD6-B06A3387A166}" type="presParOf" srcId="{915BA147-84B7-45FF-9065-85AD1B060EA1}" destId="{183A5516-DF52-47DA-A637-0F312FF5D6ED}" srcOrd="1" destOrd="0" presId="urn:microsoft.com/office/officeart/2011/layout/TabList"/>
    <dgm:cxn modelId="{43C39518-E7D5-45C0-B451-22E02C8AA18D}" type="presParOf" srcId="{915BA147-84B7-45FF-9065-85AD1B060EA1}" destId="{86BCB7F6-056D-44FF-9297-09371D9397D6}" srcOrd="2" destOrd="0" presId="urn:microsoft.com/office/officeart/2011/layout/TabList"/>
    <dgm:cxn modelId="{55BE062D-6C9C-4E77-95B3-42011715219C}" type="presParOf" srcId="{AADDE70C-E712-4071-B43F-9D7085F6DA05}" destId="{E4A1904E-E624-417E-93D5-30319897C039}" srcOrd="1" destOrd="0" presId="urn:microsoft.com/office/officeart/2011/layout/TabList"/>
    <dgm:cxn modelId="{B714CF88-873D-48DB-9D08-36D02D6B8664}" type="presParOf" srcId="{AADDE70C-E712-4071-B43F-9D7085F6DA05}" destId="{42DDEAA2-B548-498D-9310-B4D96717A04B}" srcOrd="2" destOrd="0" presId="urn:microsoft.com/office/officeart/2011/layout/TabList"/>
    <dgm:cxn modelId="{DC320973-5C54-4F6B-8FED-F6622A6EB200}" type="presParOf" srcId="{AADDE70C-E712-4071-B43F-9D7085F6DA05}" destId="{F07E77E5-00D8-4244-B66C-2DE96850F7D7}" srcOrd="3" destOrd="0" presId="urn:microsoft.com/office/officeart/2011/layout/TabList"/>
    <dgm:cxn modelId="{15ED2A32-2E31-4CF7-9DB7-9712F6DD6FDC}" type="presParOf" srcId="{F07E77E5-00D8-4244-B66C-2DE96850F7D7}" destId="{70258E53-2482-4944-858A-9E102593AF87}" srcOrd="0" destOrd="0" presId="urn:microsoft.com/office/officeart/2011/layout/TabList"/>
    <dgm:cxn modelId="{D8B88BBE-C2C9-4A50-BA1F-0817A88F295C}" type="presParOf" srcId="{F07E77E5-00D8-4244-B66C-2DE96850F7D7}" destId="{30C4D2A2-3D40-4045-B4C9-AC4DD39DCBB5}" srcOrd="1" destOrd="0" presId="urn:microsoft.com/office/officeart/2011/layout/TabList"/>
    <dgm:cxn modelId="{A1919675-1FF7-43D1-A275-FB7C8230318E}" type="presParOf" srcId="{F07E77E5-00D8-4244-B66C-2DE96850F7D7}" destId="{4496C6EF-56C4-4354-9536-954E1194CE04}" srcOrd="2" destOrd="0" presId="urn:microsoft.com/office/officeart/2011/layout/TabList"/>
    <dgm:cxn modelId="{90F44184-92E2-47E0-B683-0669F2E7E143}" type="presParOf" srcId="{AADDE70C-E712-4071-B43F-9D7085F6DA05}" destId="{D44FAFC3-3263-4934-BDE1-D4606CD38A81}" srcOrd="4" destOrd="0" presId="urn:microsoft.com/office/officeart/2011/layout/TabList"/>
    <dgm:cxn modelId="{9047B2BF-814A-4114-BBDC-FF69D2ED5F65}" type="presParOf" srcId="{AADDE70C-E712-4071-B43F-9D7085F6DA05}" destId="{DED7C459-E1B6-4FBB-9707-A34B3CCF3233}" srcOrd="5" destOrd="0" presId="urn:microsoft.com/office/officeart/2011/layout/TabList"/>
    <dgm:cxn modelId="{7CB8A078-D543-4808-A043-A639FF2409E8}" type="presParOf" srcId="{AADDE70C-E712-4071-B43F-9D7085F6DA05}" destId="{ADEB3C71-3E81-4841-8FBA-4E4682DA9A71}" srcOrd="6" destOrd="0" presId="urn:microsoft.com/office/officeart/2011/layout/TabList"/>
    <dgm:cxn modelId="{59D0AA69-87E7-4ED5-B5A9-1374DCDB263D}" type="presParOf" srcId="{ADEB3C71-3E81-4841-8FBA-4E4682DA9A71}" destId="{090D729D-BDF8-462B-A068-A1D99C9BEBEC}" srcOrd="0" destOrd="0" presId="urn:microsoft.com/office/officeart/2011/layout/TabList"/>
    <dgm:cxn modelId="{F7C8B011-7B58-4CEF-8E84-078DCA49E591}" type="presParOf" srcId="{ADEB3C71-3E81-4841-8FBA-4E4682DA9A71}" destId="{F4DAB389-B0AC-459D-BF9A-933055EBB944}" srcOrd="1" destOrd="0" presId="urn:microsoft.com/office/officeart/2011/layout/TabList"/>
    <dgm:cxn modelId="{EEC835DF-3C78-4527-B34C-90114A086C31}" type="presParOf" srcId="{ADEB3C71-3E81-4841-8FBA-4E4682DA9A71}" destId="{59A38D51-92CA-4EFD-8D46-626DB3CCD4EA}" srcOrd="2" destOrd="0" presId="urn:microsoft.com/office/officeart/2011/layout/TabList"/>
    <dgm:cxn modelId="{034F8952-8B90-4427-9A7F-520724FE1BD3}" type="presParOf" srcId="{AADDE70C-E712-4071-B43F-9D7085F6DA05}" destId="{CF8F9900-6845-4474-8FC2-0C7FD9BA407A}" srcOrd="7"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03F7F-7BBD-4D44-96DD-0A85BC180D2A}">
      <dsp:nvSpPr>
        <dsp:cNvPr id="0" name=""/>
        <dsp:cNvSpPr/>
      </dsp:nvSpPr>
      <dsp:spPr>
        <a:xfrm>
          <a:off x="0" y="0"/>
          <a:ext cx="7586401" cy="1657037"/>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5">
              <a:alpha val="9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4E6E720B-78E6-4915-A385-E107183659C5}">
      <dsp:nvSpPr>
        <dsp:cNvPr id="0" name=""/>
        <dsp:cNvSpPr/>
      </dsp:nvSpPr>
      <dsp:spPr>
        <a:xfrm>
          <a:off x="230029" y="220938"/>
          <a:ext cx="1319692" cy="1215160"/>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6000" r="-6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C76BC8B2-958B-4C24-B281-DC11B69861A5}">
      <dsp:nvSpPr>
        <dsp:cNvPr id="0" name=""/>
        <dsp:cNvSpPr/>
      </dsp:nvSpPr>
      <dsp:spPr>
        <a:xfrm rot="10800000">
          <a:off x="230029" y="1657037"/>
          <a:ext cx="1319692" cy="2025268"/>
        </a:xfrm>
        <a:prstGeom prst="round2SameRect">
          <a:avLst>
            <a:gd name="adj1" fmla="val 10500"/>
            <a:gd name="adj2" fmla="val 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a:lnSpc>
              <a:spcPct val="90000"/>
            </a:lnSpc>
            <a:spcBef>
              <a:spcPct val="0"/>
            </a:spcBef>
            <a:spcAft>
              <a:spcPct val="35000"/>
            </a:spcAft>
            <a:buNone/>
          </a:pPr>
          <a:r>
            <a:rPr lang="en-US" sz="1200" kern="1200" dirty="0"/>
            <a:t>Manual approach of resume screening is time consuming and not effective</a:t>
          </a:r>
          <a:endParaRPr lang="en-IN" sz="1200" kern="1200" dirty="0"/>
        </a:p>
      </dsp:txBody>
      <dsp:txXfrm rot="10800000">
        <a:off x="270614" y="1657037"/>
        <a:ext cx="1238522" cy="1984683"/>
      </dsp:txXfrm>
    </dsp:sp>
    <dsp:sp modelId="{3A879D95-FF5C-432D-980D-A0359FE0D8AE}">
      <dsp:nvSpPr>
        <dsp:cNvPr id="0" name=""/>
        <dsp:cNvSpPr/>
      </dsp:nvSpPr>
      <dsp:spPr>
        <a:xfrm>
          <a:off x="1681691" y="220938"/>
          <a:ext cx="1319692" cy="1215160"/>
        </a:xfrm>
        <a:prstGeom prst="roundRect">
          <a:avLst>
            <a:gd name="adj" fmla="val 1000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B374DFE6-B4BC-4451-8146-022DD8AA3940}">
      <dsp:nvSpPr>
        <dsp:cNvPr id="0" name=""/>
        <dsp:cNvSpPr/>
      </dsp:nvSpPr>
      <dsp:spPr>
        <a:xfrm rot="10800000">
          <a:off x="1681691" y="1657037"/>
          <a:ext cx="1319692" cy="2025268"/>
        </a:xfrm>
        <a:prstGeom prst="round2SameRect">
          <a:avLst>
            <a:gd name="adj1" fmla="val 10500"/>
            <a:gd name="adj2" fmla="val 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a:lnSpc>
              <a:spcPct val="90000"/>
            </a:lnSpc>
            <a:spcBef>
              <a:spcPct val="0"/>
            </a:spcBef>
            <a:spcAft>
              <a:spcPct val="35000"/>
            </a:spcAft>
            <a:buNone/>
          </a:pPr>
          <a:r>
            <a:rPr lang="en-US" sz="1200" kern="1200" dirty="0"/>
            <a:t>Complex ways of profile match and not a structured way due to new and advanced skillset need of the Organization</a:t>
          </a:r>
          <a:endParaRPr lang="en-IN" sz="1200" kern="1200" dirty="0"/>
        </a:p>
      </dsp:txBody>
      <dsp:txXfrm rot="10800000">
        <a:off x="1722276" y="1657037"/>
        <a:ext cx="1238522" cy="1984683"/>
      </dsp:txXfrm>
    </dsp:sp>
    <dsp:sp modelId="{371B8131-63E2-44F5-8729-3317B0DC7C78}">
      <dsp:nvSpPr>
        <dsp:cNvPr id="0" name=""/>
        <dsp:cNvSpPr/>
      </dsp:nvSpPr>
      <dsp:spPr>
        <a:xfrm>
          <a:off x="3133354" y="220938"/>
          <a:ext cx="1319692" cy="1215160"/>
        </a:xfrm>
        <a:prstGeom prst="roundRect">
          <a:avLst>
            <a:gd name="adj" fmla="val 1000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1000" r="-21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02625FFB-EA8F-424B-B51C-377C1D0564B1}">
      <dsp:nvSpPr>
        <dsp:cNvPr id="0" name=""/>
        <dsp:cNvSpPr/>
      </dsp:nvSpPr>
      <dsp:spPr>
        <a:xfrm rot="10800000">
          <a:off x="3133354" y="1657037"/>
          <a:ext cx="1319692" cy="2025268"/>
        </a:xfrm>
        <a:prstGeom prst="round2SameRect">
          <a:avLst>
            <a:gd name="adj1" fmla="val 10500"/>
            <a:gd name="adj2" fmla="val 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dirty="0"/>
            <a:t>Recruitment and retention are time critical and cannot be delayed</a:t>
          </a:r>
          <a:endParaRPr lang="en-IN" sz="1200" kern="1200" dirty="0"/>
        </a:p>
      </dsp:txBody>
      <dsp:txXfrm rot="10800000">
        <a:off x="3173939" y="1657037"/>
        <a:ext cx="1238522" cy="1984683"/>
      </dsp:txXfrm>
    </dsp:sp>
    <dsp:sp modelId="{99141BD2-D1B3-4970-8012-E79BD0E332AA}">
      <dsp:nvSpPr>
        <dsp:cNvPr id="0" name=""/>
        <dsp:cNvSpPr/>
      </dsp:nvSpPr>
      <dsp:spPr>
        <a:xfrm>
          <a:off x="4585016" y="220938"/>
          <a:ext cx="1319692" cy="1215160"/>
        </a:xfrm>
        <a:prstGeom prst="roundRect">
          <a:avLst>
            <a:gd name="adj" fmla="val 10000"/>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21000" r="-21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29A20794-19BF-45E7-9B3C-3BCEE22B4433}">
      <dsp:nvSpPr>
        <dsp:cNvPr id="0" name=""/>
        <dsp:cNvSpPr/>
      </dsp:nvSpPr>
      <dsp:spPr>
        <a:xfrm rot="10800000">
          <a:off x="4585016" y="1657037"/>
          <a:ext cx="1319692" cy="2025268"/>
        </a:xfrm>
        <a:prstGeom prst="round2SameRect">
          <a:avLst>
            <a:gd name="adj1" fmla="val 10500"/>
            <a:gd name="adj2" fmla="val 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a:lnSpc>
              <a:spcPct val="90000"/>
            </a:lnSpc>
            <a:spcBef>
              <a:spcPct val="0"/>
            </a:spcBef>
            <a:spcAft>
              <a:spcPct val="35000"/>
            </a:spcAft>
            <a:buNone/>
          </a:pPr>
          <a:r>
            <a:rPr lang="en-US" sz="1200" kern="1200" dirty="0"/>
            <a:t>Skills and Profiles are global now. It is tough to analyze and evaluate the global need and availability</a:t>
          </a:r>
          <a:endParaRPr lang="en-IN" sz="1200" kern="1200" dirty="0"/>
        </a:p>
      </dsp:txBody>
      <dsp:txXfrm rot="10800000">
        <a:off x="4625601" y="1657037"/>
        <a:ext cx="1238522" cy="1984683"/>
      </dsp:txXfrm>
    </dsp:sp>
    <dsp:sp modelId="{842590D6-0B1B-426F-A81B-91EC60EFB232}">
      <dsp:nvSpPr>
        <dsp:cNvPr id="0" name=""/>
        <dsp:cNvSpPr/>
      </dsp:nvSpPr>
      <dsp:spPr>
        <a:xfrm>
          <a:off x="6036678" y="220938"/>
          <a:ext cx="1319692" cy="1215160"/>
        </a:xfrm>
        <a:prstGeom prst="roundRect">
          <a:avLst>
            <a:gd name="adj" fmla="val 10000"/>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l="-21000" r="-21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2EC89ED0-68B2-4BF0-816E-0E68FFB5199A}">
      <dsp:nvSpPr>
        <dsp:cNvPr id="0" name=""/>
        <dsp:cNvSpPr/>
      </dsp:nvSpPr>
      <dsp:spPr>
        <a:xfrm rot="10800000">
          <a:off x="6036678" y="1657037"/>
          <a:ext cx="1319692" cy="2025268"/>
        </a:xfrm>
        <a:prstGeom prst="round2SameRect">
          <a:avLst>
            <a:gd name="adj1" fmla="val 10500"/>
            <a:gd name="adj2" fmla="val 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dirty="0"/>
            <a:t>Absence of the data driven approach, which not only assures the hiring but also brings in quality in recruitment</a:t>
          </a:r>
          <a:endParaRPr lang="en-IN" sz="1200" kern="1200" dirty="0"/>
        </a:p>
      </dsp:txBody>
      <dsp:txXfrm rot="10800000">
        <a:off x="6077263" y="1657037"/>
        <a:ext cx="1238522" cy="19846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349D6C-373C-4B46-871D-52D79D3C7642}">
      <dsp:nvSpPr>
        <dsp:cNvPr id="0" name=""/>
        <dsp:cNvSpPr/>
      </dsp:nvSpPr>
      <dsp:spPr>
        <a:xfrm>
          <a:off x="2032000" y="0"/>
          <a:ext cx="2032000" cy="2032000"/>
        </a:xfrm>
        <a:prstGeom prst="triangle">
          <a:avLst/>
        </a:prstGeom>
        <a:gradFill rotWithShape="0">
          <a:gsLst>
            <a:gs pos="0">
              <a:schemeClr val="accent2">
                <a:shade val="80000"/>
                <a:hueOff val="0"/>
                <a:satOff val="0"/>
                <a:lumOff val="0"/>
                <a:alphaOff val="0"/>
                <a:tint val="50000"/>
                <a:satMod val="300000"/>
              </a:schemeClr>
            </a:gs>
            <a:gs pos="35000">
              <a:schemeClr val="accent2">
                <a:shade val="80000"/>
                <a:hueOff val="0"/>
                <a:satOff val="0"/>
                <a:lumOff val="0"/>
                <a:alphaOff val="0"/>
                <a:tint val="37000"/>
                <a:satMod val="300000"/>
              </a:schemeClr>
            </a:gs>
            <a:gs pos="100000">
              <a:schemeClr val="accent2">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t>Financial </a:t>
          </a:r>
          <a:r>
            <a:rPr lang="en-US" sz="1200" kern="1200" dirty="0"/>
            <a:t>: Minimize the recruitment cost</a:t>
          </a:r>
          <a:endParaRPr lang="en-IN" sz="1200" kern="1200" dirty="0"/>
        </a:p>
      </dsp:txBody>
      <dsp:txXfrm>
        <a:off x="2540000" y="1016000"/>
        <a:ext cx="1016000" cy="1016000"/>
      </dsp:txXfrm>
    </dsp:sp>
    <dsp:sp modelId="{EF5224B7-A855-4165-B422-022BFAEB22B8}">
      <dsp:nvSpPr>
        <dsp:cNvPr id="0" name=""/>
        <dsp:cNvSpPr/>
      </dsp:nvSpPr>
      <dsp:spPr>
        <a:xfrm>
          <a:off x="1016000" y="2032000"/>
          <a:ext cx="2032000" cy="2032000"/>
        </a:xfrm>
        <a:prstGeom prst="triangle">
          <a:avLst/>
        </a:prstGeom>
        <a:gradFill rotWithShape="0">
          <a:gsLst>
            <a:gs pos="0">
              <a:schemeClr val="accent2">
                <a:shade val="80000"/>
                <a:hueOff val="-11957"/>
                <a:satOff val="-1341"/>
                <a:lumOff val="8560"/>
                <a:alphaOff val="0"/>
                <a:tint val="50000"/>
                <a:satMod val="300000"/>
              </a:schemeClr>
            </a:gs>
            <a:gs pos="35000">
              <a:schemeClr val="accent2">
                <a:shade val="80000"/>
                <a:hueOff val="-11957"/>
                <a:satOff val="-1341"/>
                <a:lumOff val="8560"/>
                <a:alphaOff val="0"/>
                <a:tint val="37000"/>
                <a:satMod val="300000"/>
              </a:schemeClr>
            </a:gs>
            <a:gs pos="100000">
              <a:schemeClr val="accent2">
                <a:shade val="80000"/>
                <a:hueOff val="-11957"/>
                <a:satOff val="-1341"/>
                <a:lumOff val="856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t>Operational </a:t>
          </a:r>
          <a:r>
            <a:rPr lang="en-US" sz="1200" kern="1200" dirty="0"/>
            <a:t>: Achieve and maintain the compliance and enhance the Quality</a:t>
          </a:r>
          <a:endParaRPr lang="en-IN" sz="1200" kern="1200" dirty="0"/>
        </a:p>
      </dsp:txBody>
      <dsp:txXfrm>
        <a:off x="1524000" y="3048000"/>
        <a:ext cx="1016000" cy="1016000"/>
      </dsp:txXfrm>
    </dsp:sp>
    <dsp:sp modelId="{76C99A6C-8A8D-4B65-8502-83726DE1CEDD}">
      <dsp:nvSpPr>
        <dsp:cNvPr id="0" name=""/>
        <dsp:cNvSpPr/>
      </dsp:nvSpPr>
      <dsp:spPr>
        <a:xfrm rot="10800000">
          <a:off x="2032000" y="2032000"/>
          <a:ext cx="2032000" cy="2032000"/>
        </a:xfrm>
        <a:prstGeom prst="triangle">
          <a:avLst/>
        </a:prstGeom>
        <a:gradFill rotWithShape="0">
          <a:gsLst>
            <a:gs pos="0">
              <a:schemeClr val="accent2">
                <a:shade val="80000"/>
                <a:hueOff val="-23915"/>
                <a:satOff val="-2683"/>
                <a:lumOff val="17120"/>
                <a:alphaOff val="0"/>
                <a:tint val="50000"/>
                <a:satMod val="300000"/>
              </a:schemeClr>
            </a:gs>
            <a:gs pos="35000">
              <a:schemeClr val="accent2">
                <a:shade val="80000"/>
                <a:hueOff val="-23915"/>
                <a:satOff val="-2683"/>
                <a:lumOff val="17120"/>
                <a:alphaOff val="0"/>
                <a:tint val="37000"/>
                <a:satMod val="300000"/>
              </a:schemeClr>
            </a:gs>
            <a:gs pos="100000">
              <a:schemeClr val="accent2">
                <a:shade val="80000"/>
                <a:hueOff val="-23915"/>
                <a:satOff val="-2683"/>
                <a:lumOff val="1712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t>Strategic</a:t>
          </a:r>
          <a:r>
            <a:rPr lang="en-US" sz="1200" kern="1200" dirty="0"/>
            <a:t> : Improve recruitment productivity and retention success rate</a:t>
          </a:r>
          <a:endParaRPr lang="en-IN" sz="1200" kern="1200" dirty="0"/>
        </a:p>
      </dsp:txBody>
      <dsp:txXfrm rot="10800000">
        <a:off x="2540000" y="2032000"/>
        <a:ext cx="1016000" cy="1016000"/>
      </dsp:txXfrm>
    </dsp:sp>
    <dsp:sp modelId="{7D3C9834-6AB7-482C-8325-CAA474074830}">
      <dsp:nvSpPr>
        <dsp:cNvPr id="0" name=""/>
        <dsp:cNvSpPr/>
      </dsp:nvSpPr>
      <dsp:spPr>
        <a:xfrm>
          <a:off x="3048000" y="2032000"/>
          <a:ext cx="2032000" cy="2032000"/>
        </a:xfrm>
        <a:prstGeom prst="triangle">
          <a:avLst/>
        </a:prstGeom>
        <a:gradFill rotWithShape="0">
          <a:gsLst>
            <a:gs pos="0">
              <a:schemeClr val="accent2">
                <a:shade val="80000"/>
                <a:hueOff val="-35872"/>
                <a:satOff val="-4024"/>
                <a:lumOff val="25680"/>
                <a:alphaOff val="0"/>
                <a:tint val="50000"/>
                <a:satMod val="300000"/>
              </a:schemeClr>
            </a:gs>
            <a:gs pos="35000">
              <a:schemeClr val="accent2">
                <a:shade val="80000"/>
                <a:hueOff val="-35872"/>
                <a:satOff val="-4024"/>
                <a:lumOff val="25680"/>
                <a:alphaOff val="0"/>
                <a:tint val="37000"/>
                <a:satMod val="300000"/>
              </a:schemeClr>
            </a:gs>
            <a:gs pos="100000">
              <a:schemeClr val="accent2">
                <a:shade val="80000"/>
                <a:hueOff val="-35872"/>
                <a:satOff val="-4024"/>
                <a:lumOff val="2568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t>Technical</a:t>
          </a:r>
          <a:r>
            <a:rPr lang="en-US" sz="1200" kern="1200" dirty="0"/>
            <a:t> : Data Driven Decisions, leveraging NLP </a:t>
          </a:r>
          <a:endParaRPr lang="en-IN" sz="1200" kern="1200" dirty="0"/>
        </a:p>
      </dsp:txBody>
      <dsp:txXfrm>
        <a:off x="3556000" y="3048000"/>
        <a:ext cx="1016000" cy="1016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38D51-92CA-4EFD-8D46-626DB3CCD4EA}">
      <dsp:nvSpPr>
        <dsp:cNvPr id="0" name=""/>
        <dsp:cNvSpPr/>
      </dsp:nvSpPr>
      <dsp:spPr>
        <a:xfrm>
          <a:off x="0" y="2657562"/>
          <a:ext cx="7924800" cy="0"/>
        </a:xfrm>
        <a:prstGeom prst="line">
          <a:avLst/>
        </a:pr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96C6EF-56C4-4354-9536-954E1194CE04}">
      <dsp:nvSpPr>
        <dsp:cNvPr id="0" name=""/>
        <dsp:cNvSpPr/>
      </dsp:nvSpPr>
      <dsp:spPr>
        <a:xfrm>
          <a:off x="0" y="1599008"/>
          <a:ext cx="7924800" cy="0"/>
        </a:xfrm>
        <a:prstGeom prst="line">
          <a:avLst/>
        </a:pr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CB7F6-056D-44FF-9297-09371D9397D6}">
      <dsp:nvSpPr>
        <dsp:cNvPr id="0" name=""/>
        <dsp:cNvSpPr/>
      </dsp:nvSpPr>
      <dsp:spPr>
        <a:xfrm>
          <a:off x="0" y="348101"/>
          <a:ext cx="7924800" cy="0"/>
        </a:xfrm>
        <a:prstGeom prst="line">
          <a:avLst/>
        </a:pr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2F20A7-AFFB-4B4B-9817-BD9B948C8780}">
      <dsp:nvSpPr>
        <dsp:cNvPr id="0" name=""/>
        <dsp:cNvSpPr/>
      </dsp:nvSpPr>
      <dsp:spPr>
        <a:xfrm>
          <a:off x="2060448" y="1068"/>
          <a:ext cx="5864352" cy="347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US" sz="1400" kern="1200" dirty="0"/>
            <a:t>Automated Resume filtering System in place</a:t>
          </a:r>
          <a:endParaRPr lang="en-IN" sz="1400" kern="1200" dirty="0"/>
        </a:p>
      </dsp:txBody>
      <dsp:txXfrm>
        <a:off x="2060448" y="1068"/>
        <a:ext cx="5864352" cy="347032"/>
      </dsp:txXfrm>
    </dsp:sp>
    <dsp:sp modelId="{183A5516-DF52-47DA-A637-0F312FF5D6ED}">
      <dsp:nvSpPr>
        <dsp:cNvPr id="0" name=""/>
        <dsp:cNvSpPr/>
      </dsp:nvSpPr>
      <dsp:spPr>
        <a:xfrm>
          <a:off x="0" y="1068"/>
          <a:ext cx="2060448" cy="347032"/>
        </a:xfrm>
        <a:prstGeom prst="round2SameRect">
          <a:avLst>
            <a:gd name="adj1" fmla="val 16670"/>
            <a:gd name="adj2" fmla="val 0"/>
          </a:avLst>
        </a:prstGeom>
        <a:gradFill rotWithShape="0">
          <a:gsLst>
            <a:gs pos="0">
              <a:schemeClr val="accent5">
                <a:shade val="50000"/>
                <a:hueOff val="0"/>
                <a:satOff val="0"/>
                <a:lumOff val="0"/>
                <a:alphaOff val="0"/>
                <a:tint val="50000"/>
                <a:satMod val="300000"/>
              </a:schemeClr>
            </a:gs>
            <a:gs pos="35000">
              <a:schemeClr val="accent5">
                <a:shade val="50000"/>
                <a:hueOff val="0"/>
                <a:satOff val="0"/>
                <a:lumOff val="0"/>
                <a:alphaOff val="0"/>
                <a:tint val="37000"/>
                <a:satMod val="300000"/>
              </a:schemeClr>
            </a:gs>
            <a:gs pos="100000">
              <a:schemeClr val="accent5">
                <a:shade val="50000"/>
                <a:hueOff val="0"/>
                <a:satOff val="0"/>
                <a:lumOff val="0"/>
                <a:alphaOff val="0"/>
                <a:tint val="15000"/>
                <a:satMod val="350000"/>
              </a:schemeClr>
            </a:gs>
          </a:gsLst>
          <a:lin ang="16200000" scaled="1"/>
        </a:gradFill>
        <a:ln w="9525" cap="flat" cmpd="sng" algn="ctr">
          <a:solidFill>
            <a:schemeClr val="accent5">
              <a:shade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t>Business Success Criteria</a:t>
          </a:r>
          <a:endParaRPr lang="en-IN" sz="1400" b="1" kern="1200" dirty="0"/>
        </a:p>
      </dsp:txBody>
      <dsp:txXfrm>
        <a:off x="16944" y="18012"/>
        <a:ext cx="2026560" cy="330088"/>
      </dsp:txXfrm>
    </dsp:sp>
    <dsp:sp modelId="{E4A1904E-E624-417E-93D5-30319897C039}">
      <dsp:nvSpPr>
        <dsp:cNvPr id="0" name=""/>
        <dsp:cNvSpPr/>
      </dsp:nvSpPr>
      <dsp:spPr>
        <a:xfrm>
          <a:off x="0" y="348101"/>
          <a:ext cx="7924800" cy="886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Access to larger candidate pool and higher quality hires</a:t>
          </a:r>
          <a:endParaRPr lang="en-IN" sz="1400" kern="1200" dirty="0"/>
        </a:p>
        <a:p>
          <a:pPr marL="114300" lvl="1" indent="-114300" algn="l" defTabSz="622300">
            <a:lnSpc>
              <a:spcPct val="90000"/>
            </a:lnSpc>
            <a:spcBef>
              <a:spcPct val="0"/>
            </a:spcBef>
            <a:spcAft>
              <a:spcPct val="15000"/>
            </a:spcAft>
            <a:buChar char="•"/>
          </a:pPr>
          <a:r>
            <a:rPr lang="en-US" sz="1400" kern="1200" dirty="0"/>
            <a:t>Double the recruitment Success criteria, by shortlisting quality profiles</a:t>
          </a:r>
          <a:endParaRPr lang="en-IN" sz="1400" kern="1200" dirty="0"/>
        </a:p>
        <a:p>
          <a:pPr marL="114300" lvl="1" indent="-114300" algn="l" defTabSz="622300">
            <a:lnSpc>
              <a:spcPct val="90000"/>
            </a:lnSpc>
            <a:spcBef>
              <a:spcPct val="0"/>
            </a:spcBef>
            <a:spcAft>
              <a:spcPct val="15000"/>
            </a:spcAft>
            <a:buChar char="•"/>
          </a:pPr>
          <a:r>
            <a:rPr lang="en-IN" sz="1400" kern="1200" dirty="0"/>
            <a:t>Tool can be internally extended as an IJP tool for job search for employees and reduce the hiring cost and increase retention</a:t>
          </a:r>
        </a:p>
      </dsp:txBody>
      <dsp:txXfrm>
        <a:off x="0" y="348101"/>
        <a:ext cx="7924800" cy="886523"/>
      </dsp:txXfrm>
    </dsp:sp>
    <dsp:sp modelId="{70258E53-2482-4944-858A-9E102593AF87}">
      <dsp:nvSpPr>
        <dsp:cNvPr id="0" name=""/>
        <dsp:cNvSpPr/>
      </dsp:nvSpPr>
      <dsp:spPr>
        <a:xfrm>
          <a:off x="2060448" y="1251976"/>
          <a:ext cx="5864352" cy="347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US" sz="1400" kern="1200" dirty="0"/>
            <a:t>Resume being shortlisted should match profile by 60%</a:t>
          </a:r>
          <a:endParaRPr lang="en-IN" sz="1400" kern="1200" dirty="0"/>
        </a:p>
      </dsp:txBody>
      <dsp:txXfrm>
        <a:off x="2060448" y="1251976"/>
        <a:ext cx="5864352" cy="347032"/>
      </dsp:txXfrm>
    </dsp:sp>
    <dsp:sp modelId="{30C4D2A2-3D40-4045-B4C9-AC4DD39DCBB5}">
      <dsp:nvSpPr>
        <dsp:cNvPr id="0" name=""/>
        <dsp:cNvSpPr/>
      </dsp:nvSpPr>
      <dsp:spPr>
        <a:xfrm>
          <a:off x="0" y="1251976"/>
          <a:ext cx="2060448" cy="347032"/>
        </a:xfrm>
        <a:prstGeom prst="round2SameRect">
          <a:avLst>
            <a:gd name="adj1" fmla="val 16670"/>
            <a:gd name="adj2" fmla="val 0"/>
          </a:avLst>
        </a:prstGeom>
        <a:gradFill rotWithShape="0">
          <a:gsLst>
            <a:gs pos="0">
              <a:schemeClr val="accent5">
                <a:shade val="50000"/>
                <a:hueOff val="168648"/>
                <a:satOff val="-3730"/>
                <a:lumOff val="27991"/>
                <a:alphaOff val="0"/>
                <a:tint val="50000"/>
                <a:satMod val="300000"/>
              </a:schemeClr>
            </a:gs>
            <a:gs pos="35000">
              <a:schemeClr val="accent5">
                <a:shade val="50000"/>
                <a:hueOff val="168648"/>
                <a:satOff val="-3730"/>
                <a:lumOff val="27991"/>
                <a:alphaOff val="0"/>
                <a:tint val="37000"/>
                <a:satMod val="300000"/>
              </a:schemeClr>
            </a:gs>
            <a:gs pos="100000">
              <a:schemeClr val="accent5">
                <a:shade val="50000"/>
                <a:hueOff val="168648"/>
                <a:satOff val="-3730"/>
                <a:lumOff val="27991"/>
                <a:alphaOff val="0"/>
                <a:tint val="15000"/>
                <a:satMod val="350000"/>
              </a:schemeClr>
            </a:gs>
          </a:gsLst>
          <a:lin ang="16200000" scaled="1"/>
        </a:gradFill>
        <a:ln w="9525" cap="flat" cmpd="sng" algn="ctr">
          <a:solidFill>
            <a:schemeClr val="accent5">
              <a:shade val="50000"/>
              <a:hueOff val="168648"/>
              <a:satOff val="-3730"/>
              <a:lumOff val="27991"/>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t>Technical Success Criteria</a:t>
          </a:r>
          <a:endParaRPr lang="en-IN" sz="1400" b="1" kern="1200" dirty="0"/>
        </a:p>
      </dsp:txBody>
      <dsp:txXfrm>
        <a:off x="16944" y="1268920"/>
        <a:ext cx="2026560" cy="330088"/>
      </dsp:txXfrm>
    </dsp:sp>
    <dsp:sp modelId="{D44FAFC3-3263-4934-BDE1-D4606CD38A81}">
      <dsp:nvSpPr>
        <dsp:cNvPr id="0" name=""/>
        <dsp:cNvSpPr/>
      </dsp:nvSpPr>
      <dsp:spPr>
        <a:xfrm>
          <a:off x="0" y="1599008"/>
          <a:ext cx="7924800" cy="694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Job post and Profile matching to be 90% accurate from resume corpus</a:t>
          </a:r>
          <a:endParaRPr lang="en-IN" sz="1400" kern="1200" dirty="0"/>
        </a:p>
        <a:p>
          <a:pPr marL="114300" lvl="1" indent="-114300" algn="l" defTabSz="622300">
            <a:lnSpc>
              <a:spcPct val="90000"/>
            </a:lnSpc>
            <a:spcBef>
              <a:spcPct val="0"/>
            </a:spcBef>
            <a:spcAft>
              <a:spcPct val="15000"/>
            </a:spcAft>
            <a:buChar char="•"/>
          </a:pPr>
          <a:r>
            <a:rPr lang="en-US" sz="1400" kern="1200" dirty="0"/>
            <a:t>Solution to be scalable to access any talent pool</a:t>
          </a:r>
          <a:endParaRPr lang="en-IN" sz="1400" kern="1200" dirty="0"/>
        </a:p>
        <a:p>
          <a:pPr marL="114300" lvl="1" indent="-114300" algn="l" defTabSz="622300">
            <a:lnSpc>
              <a:spcPct val="90000"/>
            </a:lnSpc>
            <a:spcBef>
              <a:spcPct val="0"/>
            </a:spcBef>
            <a:spcAft>
              <a:spcPct val="15000"/>
            </a:spcAft>
            <a:buChar char="•"/>
          </a:pPr>
          <a:r>
            <a:rPr lang="en-IN" sz="1400" kern="1200" dirty="0"/>
            <a:t>Extending the resume type being pdf , doc or HTML</a:t>
          </a:r>
        </a:p>
        <a:p>
          <a:pPr marL="114300" lvl="1" indent="-114300" algn="l" defTabSz="622300">
            <a:lnSpc>
              <a:spcPct val="90000"/>
            </a:lnSpc>
            <a:spcBef>
              <a:spcPct val="0"/>
            </a:spcBef>
            <a:spcAft>
              <a:spcPct val="15000"/>
            </a:spcAft>
            <a:buChar char="•"/>
          </a:pPr>
          <a:endParaRPr lang="en-IN" sz="1400" kern="1200" dirty="0"/>
        </a:p>
        <a:p>
          <a:pPr marL="114300" lvl="1" indent="-114300" algn="l" defTabSz="622300">
            <a:lnSpc>
              <a:spcPct val="90000"/>
            </a:lnSpc>
            <a:spcBef>
              <a:spcPct val="0"/>
            </a:spcBef>
            <a:spcAft>
              <a:spcPct val="15000"/>
            </a:spcAft>
            <a:buChar char="•"/>
          </a:pPr>
          <a:endParaRPr lang="en-IN" sz="1400" kern="1200" dirty="0"/>
        </a:p>
      </dsp:txBody>
      <dsp:txXfrm>
        <a:off x="0" y="1599008"/>
        <a:ext cx="7924800" cy="694169"/>
      </dsp:txXfrm>
    </dsp:sp>
    <dsp:sp modelId="{090D729D-BDF8-462B-A068-A1D99C9BEBEC}">
      <dsp:nvSpPr>
        <dsp:cNvPr id="0" name=""/>
        <dsp:cNvSpPr/>
      </dsp:nvSpPr>
      <dsp:spPr>
        <a:xfrm>
          <a:off x="2060448" y="2310529"/>
          <a:ext cx="5864352" cy="347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IN" sz="1400" kern="1200" dirty="0"/>
            <a:t>Pay parity can be captured while scraping and can be used to define PIR</a:t>
          </a:r>
        </a:p>
      </dsp:txBody>
      <dsp:txXfrm>
        <a:off x="2060448" y="2310529"/>
        <a:ext cx="5864352" cy="347032"/>
      </dsp:txXfrm>
    </dsp:sp>
    <dsp:sp modelId="{F4DAB389-B0AC-459D-BF9A-933055EBB944}">
      <dsp:nvSpPr>
        <dsp:cNvPr id="0" name=""/>
        <dsp:cNvSpPr/>
      </dsp:nvSpPr>
      <dsp:spPr>
        <a:xfrm>
          <a:off x="0" y="2310529"/>
          <a:ext cx="2060448" cy="347032"/>
        </a:xfrm>
        <a:prstGeom prst="round2SameRect">
          <a:avLst>
            <a:gd name="adj1" fmla="val 16670"/>
            <a:gd name="adj2" fmla="val 0"/>
          </a:avLst>
        </a:prstGeom>
        <a:gradFill rotWithShape="0">
          <a:gsLst>
            <a:gs pos="0">
              <a:schemeClr val="accent5">
                <a:shade val="50000"/>
                <a:hueOff val="168648"/>
                <a:satOff val="-3730"/>
                <a:lumOff val="27991"/>
                <a:alphaOff val="0"/>
                <a:tint val="50000"/>
                <a:satMod val="300000"/>
              </a:schemeClr>
            </a:gs>
            <a:gs pos="35000">
              <a:schemeClr val="accent5">
                <a:shade val="50000"/>
                <a:hueOff val="168648"/>
                <a:satOff val="-3730"/>
                <a:lumOff val="27991"/>
                <a:alphaOff val="0"/>
                <a:tint val="37000"/>
                <a:satMod val="300000"/>
              </a:schemeClr>
            </a:gs>
            <a:gs pos="100000">
              <a:schemeClr val="accent5">
                <a:shade val="50000"/>
                <a:hueOff val="168648"/>
                <a:satOff val="-3730"/>
                <a:lumOff val="27991"/>
                <a:alphaOff val="0"/>
                <a:tint val="15000"/>
                <a:satMod val="350000"/>
              </a:schemeClr>
            </a:gs>
          </a:gsLst>
          <a:lin ang="16200000" scaled="1"/>
        </a:gradFill>
        <a:ln w="9525" cap="flat" cmpd="sng" algn="ctr">
          <a:solidFill>
            <a:schemeClr val="accent5">
              <a:shade val="50000"/>
              <a:hueOff val="168648"/>
              <a:satOff val="-3730"/>
              <a:lumOff val="27991"/>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t>Economic Success Criteria</a:t>
          </a:r>
          <a:endParaRPr lang="en-IN" sz="1400" b="1" kern="1200" dirty="0"/>
        </a:p>
      </dsp:txBody>
      <dsp:txXfrm>
        <a:off x="16944" y="2327473"/>
        <a:ext cx="2026560" cy="330088"/>
      </dsp:txXfrm>
    </dsp:sp>
    <dsp:sp modelId="{CF8F9900-6845-4474-8FC2-0C7FD9BA407A}">
      <dsp:nvSpPr>
        <dsp:cNvPr id="0" name=""/>
        <dsp:cNvSpPr/>
      </dsp:nvSpPr>
      <dsp:spPr>
        <a:xfrm>
          <a:off x="0" y="2657562"/>
          <a:ext cx="7924800" cy="694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Reduce the recruitment costs by 50% by saving man hours of HR and interview panel</a:t>
          </a:r>
          <a:endParaRPr lang="en-IN" sz="1400" kern="1200" dirty="0"/>
        </a:p>
        <a:p>
          <a:pPr marL="114300" lvl="1" indent="-114300" algn="l" defTabSz="622300">
            <a:lnSpc>
              <a:spcPct val="90000"/>
            </a:lnSpc>
            <a:spcBef>
              <a:spcPct val="0"/>
            </a:spcBef>
            <a:spcAft>
              <a:spcPct val="15000"/>
            </a:spcAft>
            <a:buChar char="•"/>
          </a:pPr>
          <a:r>
            <a:rPr lang="en-US" sz="1400" kern="1200" dirty="0"/>
            <a:t>Opportunity to leverage the costs for Retention, by reusing the component for internal job postings </a:t>
          </a:r>
          <a:endParaRPr lang="en-IN" sz="1400" kern="1200" dirty="0"/>
        </a:p>
      </dsp:txBody>
      <dsp:txXfrm>
        <a:off x="0" y="2657562"/>
        <a:ext cx="7924800" cy="694169"/>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C04F1EB-240B-404F-8930-A88688CB9A22}" type="datetimeFigureOut">
              <a:rPr lang="en-IN" smtClean="0"/>
              <a:t>12/01/24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C119FAB-51A8-43D3-9E33-5931B4F71655}" type="slidenum">
              <a:rPr lang="en-IN" smtClean="0"/>
              <a:t>‹#›</a:t>
            </a:fld>
            <a:endParaRPr lang="en-IN"/>
          </a:p>
        </p:txBody>
      </p:sp>
    </p:spTree>
    <p:extLst>
      <p:ext uri="{BB962C8B-B14F-4D97-AF65-F5344CB8AC3E}">
        <p14:creationId xmlns:p14="http://schemas.microsoft.com/office/powerpoint/2010/main" val="375037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effectLst/>
              </a:rPr>
              <a:t>Business Success Criteria:</a:t>
            </a:r>
            <a:endParaRPr lang="en-IN" dirty="0">
              <a:effectLst/>
            </a:endParaRPr>
          </a:p>
          <a:p>
            <a:pPr>
              <a:buFont typeface="Arial" panose="020B0604020202020204" pitchFamily="34" charset="0"/>
              <a:buChar char="•"/>
            </a:pPr>
            <a:r>
              <a:rPr lang="en-IN" dirty="0">
                <a:effectLst/>
              </a:rPr>
              <a:t>Increased efficiency in the recruitment process.</a:t>
            </a:r>
          </a:p>
          <a:p>
            <a:pPr>
              <a:buFont typeface="Arial" panose="020B0604020202020204" pitchFamily="34" charset="0"/>
              <a:buChar char="•"/>
            </a:pPr>
            <a:r>
              <a:rPr lang="en-IN" dirty="0">
                <a:effectLst/>
              </a:rPr>
              <a:t>Improved candidate experience.</a:t>
            </a:r>
          </a:p>
          <a:p>
            <a:pPr>
              <a:buFont typeface="Arial" panose="020B0604020202020204" pitchFamily="34" charset="0"/>
              <a:buChar char="•"/>
            </a:pPr>
            <a:r>
              <a:rPr lang="en-IN" dirty="0">
                <a:effectLst/>
              </a:rPr>
              <a:t>Reduced time-to-hire metrics.</a:t>
            </a:r>
          </a:p>
          <a:p>
            <a:r>
              <a:rPr lang="en-IN" b="1" dirty="0">
                <a:effectLst/>
              </a:rPr>
              <a:t>Technical Success Criteria:</a:t>
            </a:r>
            <a:endParaRPr lang="en-IN" dirty="0">
              <a:effectLst/>
            </a:endParaRPr>
          </a:p>
          <a:p>
            <a:pPr>
              <a:buFont typeface="Arial" panose="020B0604020202020204" pitchFamily="34" charset="0"/>
              <a:buChar char="•"/>
            </a:pPr>
            <a:r>
              <a:rPr lang="en-IN" dirty="0">
                <a:effectLst/>
              </a:rPr>
              <a:t>Ability to handle resumes in different formats such as PDF, Word, or HTML.</a:t>
            </a:r>
          </a:p>
          <a:p>
            <a:pPr>
              <a:buFont typeface="Arial" panose="020B0604020202020204" pitchFamily="34" charset="0"/>
              <a:buChar char="•"/>
            </a:pPr>
            <a:r>
              <a:rPr lang="en-IN" dirty="0">
                <a:effectLst/>
              </a:rPr>
              <a:t>High accuracy in identifying relevant resumes.</a:t>
            </a:r>
          </a:p>
          <a:p>
            <a:pPr>
              <a:buFont typeface="Arial" panose="020B0604020202020204" pitchFamily="34" charset="0"/>
              <a:buChar char="•"/>
            </a:pPr>
            <a:r>
              <a:rPr lang="en-IN" dirty="0">
                <a:effectLst/>
              </a:rPr>
              <a:t>Scalability to handle large volumes of data.</a:t>
            </a:r>
          </a:p>
          <a:p>
            <a:r>
              <a:rPr lang="en-IN" b="1" dirty="0">
                <a:effectLst/>
              </a:rPr>
              <a:t>Economic Success Criteria:</a:t>
            </a:r>
            <a:endParaRPr lang="en-IN" dirty="0">
              <a:effectLst/>
            </a:endParaRPr>
          </a:p>
          <a:p>
            <a:pPr>
              <a:buFont typeface="Arial" panose="020B0604020202020204" pitchFamily="34" charset="0"/>
              <a:buChar char="•"/>
            </a:pPr>
            <a:r>
              <a:rPr lang="en-IN" dirty="0">
                <a:effectLst/>
              </a:rPr>
              <a:t>Reduced recruitment costs.</a:t>
            </a:r>
          </a:p>
          <a:p>
            <a:pPr>
              <a:buFont typeface="Arial" panose="020B0604020202020204" pitchFamily="34" charset="0"/>
              <a:buChar char="•"/>
            </a:pPr>
            <a:r>
              <a:rPr lang="en-IN" dirty="0">
                <a:effectLst/>
              </a:rPr>
              <a:t>Improved quality of hires.</a:t>
            </a:r>
          </a:p>
          <a:p>
            <a:pPr>
              <a:buFont typeface="Arial" panose="020B0604020202020204" pitchFamily="34" charset="0"/>
              <a:buChar char="•"/>
            </a:pPr>
            <a:r>
              <a:rPr lang="en-IN" dirty="0">
                <a:effectLst/>
              </a:rPr>
              <a:t>Increased retention rates.</a:t>
            </a:r>
          </a:p>
        </p:txBody>
      </p:sp>
      <p:sp>
        <p:nvSpPr>
          <p:cNvPr id="4" name="Slide Number Placeholder 3"/>
          <p:cNvSpPr>
            <a:spLocks noGrp="1"/>
          </p:cNvSpPr>
          <p:nvPr>
            <p:ph type="sldNum" sz="quarter" idx="5"/>
          </p:nvPr>
        </p:nvSpPr>
        <p:spPr/>
        <p:txBody>
          <a:bodyPr/>
          <a:lstStyle/>
          <a:p>
            <a:fld id="{FC119FAB-51A8-43D3-9E33-5931B4F71655}" type="slidenum">
              <a:rPr lang="en-IN" smtClean="0"/>
              <a:t>6</a:t>
            </a:fld>
            <a:endParaRPr lang="en-IN"/>
          </a:p>
        </p:txBody>
      </p:sp>
    </p:spTree>
    <p:extLst>
      <p:ext uri="{BB962C8B-B14F-4D97-AF65-F5344CB8AC3E}">
        <p14:creationId xmlns:p14="http://schemas.microsoft.com/office/powerpoint/2010/main" val="55486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IN" b="1" i="0" dirty="0">
                <a:solidFill>
                  <a:srgbClr val="111111"/>
                </a:solidFill>
                <a:effectLst/>
                <a:latin typeface="-apple-system"/>
              </a:rPr>
              <a:t>Data Collection</a:t>
            </a:r>
            <a:r>
              <a:rPr lang="en-IN" b="0" i="0" dirty="0">
                <a:solidFill>
                  <a:srgbClr val="111111"/>
                </a:solidFill>
                <a:effectLst/>
                <a:latin typeface="-apple-system"/>
              </a:rPr>
              <a:t>: This step involves collecting resumes from various sources and storing them in a structured format. The sources can be job portals, social media platforms, or company websites. The resumes can be in different formats such as PDF, Word, or HTML. The goal is to collect as many resumes as possible to build a robust model.</a:t>
            </a:r>
          </a:p>
          <a:p>
            <a:pPr algn="l">
              <a:buFont typeface="+mj-lt"/>
              <a:buAutoNum type="arabicPeriod"/>
            </a:pPr>
            <a:r>
              <a:rPr lang="en-IN" b="1" i="0" dirty="0">
                <a:solidFill>
                  <a:srgbClr val="111111"/>
                </a:solidFill>
                <a:effectLst/>
                <a:latin typeface="-apple-system"/>
              </a:rPr>
              <a:t>Data Cleaning</a:t>
            </a:r>
            <a:r>
              <a:rPr lang="en-IN" b="0" i="0" dirty="0">
                <a:solidFill>
                  <a:srgbClr val="111111"/>
                </a:solidFill>
                <a:effectLst/>
                <a:latin typeface="-apple-system"/>
              </a:rPr>
              <a:t>: In this step, irrelevant information such as images, tables, and charts are removed from the resumes. Also, any personal information such as name, address, and contact details are removed to ensure privacy. This step ensures that the data is consistent and ready for analysis.</a:t>
            </a:r>
          </a:p>
          <a:p>
            <a:pPr algn="l">
              <a:buFont typeface="+mj-lt"/>
              <a:buAutoNum type="arabicPeriod"/>
            </a:pPr>
            <a:r>
              <a:rPr lang="en-IN" b="1" i="0" dirty="0">
                <a:solidFill>
                  <a:srgbClr val="111111"/>
                </a:solidFill>
                <a:effectLst/>
                <a:latin typeface="-apple-system"/>
              </a:rPr>
              <a:t>Data </a:t>
            </a:r>
            <a:r>
              <a:rPr lang="en-IN" b="1" i="0" dirty="0" err="1">
                <a:solidFill>
                  <a:srgbClr val="111111"/>
                </a:solidFill>
                <a:effectLst/>
                <a:latin typeface="-apple-system"/>
              </a:rPr>
              <a:t>Labeling</a:t>
            </a:r>
            <a:r>
              <a:rPr lang="en-IN" b="0" i="0" dirty="0">
                <a:solidFill>
                  <a:srgbClr val="111111"/>
                </a:solidFill>
                <a:effectLst/>
                <a:latin typeface="-apple-system"/>
              </a:rPr>
              <a:t>: In this step, resumes are </a:t>
            </a:r>
            <a:r>
              <a:rPr lang="en-IN" b="0" i="0" dirty="0" err="1">
                <a:solidFill>
                  <a:srgbClr val="111111"/>
                </a:solidFill>
                <a:effectLst/>
                <a:latin typeface="-apple-system"/>
              </a:rPr>
              <a:t>labeled</a:t>
            </a:r>
            <a:r>
              <a:rPr lang="en-IN" b="0" i="0" dirty="0">
                <a:solidFill>
                  <a:srgbClr val="111111"/>
                </a:solidFill>
                <a:effectLst/>
                <a:latin typeface="-apple-system"/>
              </a:rPr>
              <a:t> based on the job requirements. For example, if the job requires a software engineer with experience in Java, then resumes with Java experience are </a:t>
            </a:r>
            <a:r>
              <a:rPr lang="en-IN" b="0" i="0" dirty="0" err="1">
                <a:solidFill>
                  <a:srgbClr val="111111"/>
                </a:solidFill>
                <a:effectLst/>
                <a:latin typeface="-apple-system"/>
              </a:rPr>
              <a:t>labeled</a:t>
            </a:r>
            <a:r>
              <a:rPr lang="en-IN" b="0" i="0" dirty="0">
                <a:solidFill>
                  <a:srgbClr val="111111"/>
                </a:solidFill>
                <a:effectLst/>
                <a:latin typeface="-apple-system"/>
              </a:rPr>
              <a:t> as relevant, and others are </a:t>
            </a:r>
            <a:r>
              <a:rPr lang="en-IN" b="0" i="0" dirty="0" err="1">
                <a:solidFill>
                  <a:srgbClr val="111111"/>
                </a:solidFill>
                <a:effectLst/>
                <a:latin typeface="-apple-system"/>
              </a:rPr>
              <a:t>labeled</a:t>
            </a:r>
            <a:r>
              <a:rPr lang="en-IN" b="0" i="0" dirty="0">
                <a:solidFill>
                  <a:srgbClr val="111111"/>
                </a:solidFill>
                <a:effectLst/>
                <a:latin typeface="-apple-system"/>
              </a:rPr>
              <a:t> as irrelevant. This step is crucial as it helps the machine learning algorithm to learn from the </a:t>
            </a:r>
            <a:r>
              <a:rPr lang="en-IN" b="0" i="0" dirty="0" err="1">
                <a:solidFill>
                  <a:srgbClr val="111111"/>
                </a:solidFill>
                <a:effectLst/>
                <a:latin typeface="-apple-system"/>
              </a:rPr>
              <a:t>labeled</a:t>
            </a:r>
            <a:r>
              <a:rPr lang="en-IN" b="0" i="0" dirty="0">
                <a:solidFill>
                  <a:srgbClr val="111111"/>
                </a:solidFill>
                <a:effectLst/>
                <a:latin typeface="-apple-system"/>
              </a:rPr>
              <a:t> data.</a:t>
            </a:r>
          </a:p>
          <a:p>
            <a:pPr algn="l">
              <a:buFont typeface="+mj-lt"/>
              <a:buAutoNum type="arabicPeriod"/>
            </a:pPr>
            <a:r>
              <a:rPr lang="en-IN" b="1" i="0" dirty="0">
                <a:solidFill>
                  <a:srgbClr val="111111"/>
                </a:solidFill>
                <a:effectLst/>
                <a:latin typeface="-apple-system"/>
              </a:rPr>
              <a:t>Data Preprocessing</a:t>
            </a:r>
            <a:r>
              <a:rPr lang="en-IN" b="0" i="0" dirty="0">
                <a:solidFill>
                  <a:srgbClr val="111111"/>
                </a:solidFill>
                <a:effectLst/>
                <a:latin typeface="-apple-system"/>
              </a:rPr>
              <a:t>: In this step, the resumes are converted into a numerical format that can be used by machine learning algorithms. This includes techniques such as tokenization, stemming, and stop-word removal. Tokenization is the process of breaking down the text into individual words or phrases. Stemming is the process of reducing words to their root form. Stop-word removal is the process of removing common words such as “the,” “and,” and “a.” The goal is to convert the text data into a format that can be easily </a:t>
            </a:r>
            <a:r>
              <a:rPr lang="en-IN" b="0" i="0" dirty="0" err="1">
                <a:solidFill>
                  <a:srgbClr val="111111"/>
                </a:solidFill>
                <a:effectLst/>
                <a:latin typeface="-apple-system"/>
              </a:rPr>
              <a:t>analyzed</a:t>
            </a:r>
            <a:r>
              <a:rPr lang="en-IN" b="0" i="0" dirty="0">
                <a:solidFill>
                  <a:srgbClr val="111111"/>
                </a:solidFill>
                <a:effectLst/>
                <a:latin typeface="-apple-system"/>
              </a:rPr>
              <a:t> by the machine learning algorithms.</a:t>
            </a:r>
          </a:p>
          <a:p>
            <a:pPr algn="l">
              <a:buFont typeface="+mj-lt"/>
              <a:buAutoNum type="arabicPeriod"/>
            </a:pPr>
            <a:r>
              <a:rPr lang="en-IN" b="1" i="0" dirty="0">
                <a:solidFill>
                  <a:srgbClr val="111111"/>
                </a:solidFill>
                <a:effectLst/>
                <a:latin typeface="-apple-system"/>
              </a:rPr>
              <a:t>Feature Extraction</a:t>
            </a:r>
            <a:r>
              <a:rPr lang="en-IN" b="0" i="0" dirty="0">
                <a:solidFill>
                  <a:srgbClr val="111111"/>
                </a:solidFill>
                <a:effectLst/>
                <a:latin typeface="-apple-system"/>
              </a:rPr>
              <a:t>: In this step, relevant features are extracted from the resumes such as skills, education, and experience. The goal is to identify the most important features that contribute to the classification of resumes. Techniques such as bag-of-words and term frequency-inverse document frequency (TF-IDF) are used to extract features from the text data.</a:t>
            </a:r>
          </a:p>
          <a:p>
            <a:pPr algn="l">
              <a:buFont typeface="+mj-lt"/>
              <a:buAutoNum type="arabicPeriod"/>
            </a:pPr>
            <a:r>
              <a:rPr lang="en-IN" b="1" i="0" dirty="0">
                <a:solidFill>
                  <a:srgbClr val="111111"/>
                </a:solidFill>
                <a:effectLst/>
                <a:latin typeface="-apple-system"/>
              </a:rPr>
              <a:t>Feature Selection</a:t>
            </a:r>
            <a:r>
              <a:rPr lang="en-IN" b="0" i="0" dirty="0">
                <a:solidFill>
                  <a:srgbClr val="111111"/>
                </a:solidFill>
                <a:effectLst/>
                <a:latin typeface="-apple-system"/>
              </a:rPr>
              <a:t>: In this step, the most important features that contribute to the classification of resumes are selected. This helps to reduce the dimensionality of the data and improve the performance of the machine learning model. Techniques such as chi-squared test and mutual information are used for feature selection.</a:t>
            </a:r>
          </a:p>
          <a:p>
            <a:pPr algn="l">
              <a:buFont typeface="+mj-lt"/>
              <a:buAutoNum type="arabicPeriod"/>
            </a:pPr>
            <a:r>
              <a:rPr lang="en-IN" b="1" i="0" dirty="0">
                <a:solidFill>
                  <a:srgbClr val="111111"/>
                </a:solidFill>
                <a:effectLst/>
                <a:latin typeface="-apple-system"/>
              </a:rPr>
              <a:t>Data Splitting</a:t>
            </a:r>
            <a:r>
              <a:rPr lang="en-IN" b="0" i="0" dirty="0">
                <a:solidFill>
                  <a:srgbClr val="111111"/>
                </a:solidFill>
                <a:effectLst/>
                <a:latin typeface="-apple-system"/>
              </a:rPr>
              <a:t>: In this step, the data is split into training and testing sets. The training set is used to train the machine learning model, and the testing set is used to evaluate the performance of the model.</a:t>
            </a:r>
          </a:p>
          <a:p>
            <a:pPr algn="l">
              <a:buFont typeface="+mj-lt"/>
              <a:buAutoNum type="arabicPeriod"/>
            </a:pPr>
            <a:r>
              <a:rPr lang="en-IN" b="1" i="0" dirty="0">
                <a:solidFill>
                  <a:srgbClr val="111111"/>
                </a:solidFill>
                <a:effectLst/>
                <a:latin typeface="-apple-system"/>
              </a:rPr>
              <a:t>Model Training</a:t>
            </a:r>
            <a:r>
              <a:rPr lang="en-IN" b="0" i="0" dirty="0">
                <a:solidFill>
                  <a:srgbClr val="111111"/>
                </a:solidFill>
                <a:effectLst/>
                <a:latin typeface="-apple-system"/>
              </a:rPr>
              <a:t>: In this step, a machine learning model is trained on the training data. The goal is to build a model that can accurately classify resumes as relevant or irrelevant. Techniques such as decision trees, random forests, and support vector machines (SVMs) are commonly used for this task.</a:t>
            </a:r>
          </a:p>
          <a:p>
            <a:pPr algn="l">
              <a:buFont typeface="+mj-lt"/>
              <a:buAutoNum type="arabicPeriod"/>
            </a:pPr>
            <a:r>
              <a:rPr lang="en-IN" b="1" i="0" dirty="0">
                <a:solidFill>
                  <a:srgbClr val="111111"/>
                </a:solidFill>
                <a:effectLst/>
                <a:latin typeface="-apple-system"/>
              </a:rPr>
              <a:t>Model Evaluation</a:t>
            </a:r>
            <a:r>
              <a:rPr lang="en-IN" b="0" i="0" dirty="0">
                <a:solidFill>
                  <a:srgbClr val="111111"/>
                </a:solidFill>
                <a:effectLst/>
                <a:latin typeface="-apple-system"/>
              </a:rPr>
              <a:t>: In this step, the performance of the machine learning model is evaluated on the testing data. The goal is to evaluate the accuracy of the model and identify areas for improvement. Techniques such as confusion matrix, precision, recall, and F1 score are used to evaluate the performance of the model.</a:t>
            </a:r>
          </a:p>
          <a:p>
            <a:pPr algn="l">
              <a:buFont typeface="+mj-lt"/>
              <a:buAutoNum type="arabicPeriod"/>
            </a:pPr>
            <a:r>
              <a:rPr lang="en-IN" b="1" i="0" dirty="0">
                <a:solidFill>
                  <a:srgbClr val="111111"/>
                </a:solidFill>
                <a:effectLst/>
                <a:latin typeface="-apple-system"/>
              </a:rPr>
              <a:t>Model Deployment</a:t>
            </a:r>
            <a:r>
              <a:rPr lang="en-IN" b="0" i="0" dirty="0">
                <a:solidFill>
                  <a:srgbClr val="111111"/>
                </a:solidFill>
                <a:effectLst/>
                <a:latin typeface="-apple-system"/>
              </a:rPr>
              <a:t>: In this step, the machine learning model is deployed in a production environment. The goal is to use the model to automatically filter resumes and identify the most relevant candidates for the job.</a:t>
            </a:r>
          </a:p>
          <a:p>
            <a:pPr algn="l">
              <a:buFont typeface="+mj-lt"/>
              <a:buAutoNum type="arabicPeriod"/>
            </a:pPr>
            <a:endParaRPr lang="en-IN" b="0" i="0" dirty="0">
              <a:solidFill>
                <a:srgbClr val="111111"/>
              </a:solidFill>
              <a:effectLst/>
              <a:latin typeface="-apple-system"/>
            </a:endParaRPr>
          </a:p>
          <a:p>
            <a:pPr algn="l">
              <a:buFont typeface="+mj-lt"/>
              <a:buNone/>
            </a:pPr>
            <a:r>
              <a:rPr lang="en-IN" b="0" i="0" dirty="0">
                <a:solidFill>
                  <a:srgbClr val="111111"/>
                </a:solidFill>
                <a:effectLst/>
                <a:latin typeface="-apple-system"/>
              </a:rPr>
              <a:t>-----------------------------------------------------------------</a:t>
            </a:r>
          </a:p>
          <a:p>
            <a:pPr algn="l">
              <a:buFont typeface="+mj-lt"/>
              <a:buNone/>
            </a:pPr>
            <a:endParaRPr lang="en-IN" b="0" i="0" dirty="0">
              <a:solidFill>
                <a:srgbClr val="111111"/>
              </a:solidFill>
              <a:effectLst/>
              <a:latin typeface="-apple-system"/>
            </a:endParaRPr>
          </a:p>
          <a:p>
            <a:pPr algn="l">
              <a:buFont typeface="+mj-lt"/>
              <a:buAutoNum type="arabicPeriod"/>
            </a:pPr>
            <a:r>
              <a:rPr lang="en-IN" b="1" i="0" dirty="0">
                <a:solidFill>
                  <a:srgbClr val="111111"/>
                </a:solidFill>
                <a:effectLst/>
                <a:latin typeface="-apple-system"/>
              </a:rPr>
              <a:t>Data Collection</a:t>
            </a:r>
            <a:r>
              <a:rPr lang="en-IN" b="0" i="0" dirty="0">
                <a:solidFill>
                  <a:srgbClr val="111111"/>
                </a:solidFill>
                <a:effectLst/>
                <a:latin typeface="-apple-system"/>
              </a:rPr>
              <a:t>: Collecting resumes from various sources such as job portals, social media platforms, or company websites. For example, scraping resumes from LinkedIn using the LinkedIn API.</a:t>
            </a:r>
          </a:p>
          <a:p>
            <a:pPr algn="l">
              <a:buFont typeface="+mj-lt"/>
              <a:buAutoNum type="arabicPeriod"/>
            </a:pPr>
            <a:r>
              <a:rPr lang="en-IN" b="1" i="0" dirty="0">
                <a:solidFill>
                  <a:srgbClr val="111111"/>
                </a:solidFill>
                <a:effectLst/>
                <a:latin typeface="-apple-system"/>
              </a:rPr>
              <a:t>Data Cleaning</a:t>
            </a:r>
            <a:r>
              <a:rPr lang="en-IN" b="0" i="0" dirty="0">
                <a:solidFill>
                  <a:srgbClr val="111111"/>
                </a:solidFill>
                <a:effectLst/>
                <a:latin typeface="-apple-system"/>
              </a:rPr>
              <a:t>: Removing irrelevant information such as images, tables, and charts from the resumes. For example, using regular expressions to remove images and tables from the resumes.</a:t>
            </a:r>
          </a:p>
          <a:p>
            <a:pPr algn="l">
              <a:buFont typeface="+mj-lt"/>
              <a:buAutoNum type="arabicPeriod"/>
            </a:pPr>
            <a:r>
              <a:rPr lang="en-IN" b="1" i="0" dirty="0">
                <a:solidFill>
                  <a:srgbClr val="111111"/>
                </a:solidFill>
                <a:effectLst/>
                <a:latin typeface="-apple-system"/>
              </a:rPr>
              <a:t>Data </a:t>
            </a:r>
            <a:r>
              <a:rPr lang="en-IN" b="1" i="0" dirty="0" err="1">
                <a:solidFill>
                  <a:srgbClr val="111111"/>
                </a:solidFill>
                <a:effectLst/>
                <a:latin typeface="-apple-system"/>
              </a:rPr>
              <a:t>Labeling</a:t>
            </a:r>
            <a:r>
              <a:rPr lang="en-IN" b="0" i="0" dirty="0">
                <a:solidFill>
                  <a:srgbClr val="111111"/>
                </a:solidFill>
                <a:effectLst/>
                <a:latin typeface="-apple-system"/>
              </a:rPr>
              <a:t>: Assigning labels to the resumes based on the job requirements. For example, </a:t>
            </a:r>
            <a:r>
              <a:rPr lang="en-IN" b="0" i="0" dirty="0" err="1">
                <a:solidFill>
                  <a:srgbClr val="111111"/>
                </a:solidFill>
                <a:effectLst/>
                <a:latin typeface="-apple-system"/>
              </a:rPr>
              <a:t>labeling</a:t>
            </a:r>
            <a:r>
              <a:rPr lang="en-IN" b="0" i="0" dirty="0">
                <a:solidFill>
                  <a:srgbClr val="111111"/>
                </a:solidFill>
                <a:effectLst/>
                <a:latin typeface="-apple-system"/>
              </a:rPr>
              <a:t> resumes with Java experience as relevant and others as irrelevant.</a:t>
            </a:r>
          </a:p>
          <a:p>
            <a:pPr algn="l">
              <a:buFont typeface="+mj-lt"/>
              <a:buAutoNum type="arabicPeriod"/>
            </a:pPr>
            <a:r>
              <a:rPr lang="en-IN" b="1" i="0" dirty="0">
                <a:solidFill>
                  <a:srgbClr val="111111"/>
                </a:solidFill>
                <a:effectLst/>
                <a:latin typeface="-apple-system"/>
              </a:rPr>
              <a:t>Data Preprocessing</a:t>
            </a:r>
            <a:r>
              <a:rPr lang="en-IN" b="0" i="0" dirty="0">
                <a:solidFill>
                  <a:srgbClr val="111111"/>
                </a:solidFill>
                <a:effectLst/>
                <a:latin typeface="-apple-system"/>
              </a:rPr>
              <a:t>: Converting the resumes into a numerical format that can be used by machine learning algorithms. For example, using the Natural Language Toolkit (NLTK) library in Python to tokenize the text data.</a:t>
            </a:r>
          </a:p>
          <a:p>
            <a:pPr algn="l">
              <a:buFont typeface="+mj-lt"/>
              <a:buAutoNum type="arabicPeriod"/>
            </a:pPr>
            <a:r>
              <a:rPr lang="en-IN" b="1" i="0" dirty="0">
                <a:solidFill>
                  <a:srgbClr val="111111"/>
                </a:solidFill>
                <a:effectLst/>
                <a:latin typeface="-apple-system"/>
              </a:rPr>
              <a:t>Feature Extraction</a:t>
            </a:r>
            <a:r>
              <a:rPr lang="en-IN" b="0" i="0" dirty="0">
                <a:solidFill>
                  <a:srgbClr val="111111"/>
                </a:solidFill>
                <a:effectLst/>
                <a:latin typeface="-apple-system"/>
              </a:rPr>
              <a:t>: Extracting relevant features from the resumes such as skills, education, and experience. For example, using the bag-of-words model to extract features from the text data.</a:t>
            </a:r>
          </a:p>
          <a:p>
            <a:pPr algn="l">
              <a:buFont typeface="+mj-lt"/>
              <a:buAutoNum type="arabicPeriod"/>
            </a:pPr>
            <a:r>
              <a:rPr lang="en-IN" b="1" i="0" dirty="0">
                <a:solidFill>
                  <a:srgbClr val="111111"/>
                </a:solidFill>
                <a:effectLst/>
                <a:latin typeface="-apple-system"/>
              </a:rPr>
              <a:t>Feature Selection</a:t>
            </a:r>
            <a:r>
              <a:rPr lang="en-IN" b="0" i="0" dirty="0">
                <a:solidFill>
                  <a:srgbClr val="111111"/>
                </a:solidFill>
                <a:effectLst/>
                <a:latin typeface="-apple-system"/>
              </a:rPr>
              <a:t>: Selecting the most important features that contribute to the classification of resumes. For example, using the chi-squared test to select the most important features.</a:t>
            </a:r>
          </a:p>
          <a:p>
            <a:pPr algn="l">
              <a:buFont typeface="+mj-lt"/>
              <a:buAutoNum type="arabicPeriod"/>
            </a:pPr>
            <a:r>
              <a:rPr lang="en-IN" b="1" i="0" dirty="0">
                <a:solidFill>
                  <a:srgbClr val="111111"/>
                </a:solidFill>
                <a:effectLst/>
                <a:latin typeface="-apple-system"/>
              </a:rPr>
              <a:t>Data Splitting</a:t>
            </a:r>
            <a:r>
              <a:rPr lang="en-IN" b="0" i="0" dirty="0">
                <a:solidFill>
                  <a:srgbClr val="111111"/>
                </a:solidFill>
                <a:effectLst/>
                <a:latin typeface="-apple-system"/>
              </a:rPr>
              <a:t>: Splitting the data into training and testing sets. For example, using the </a:t>
            </a:r>
            <a:r>
              <a:rPr lang="en-IN" b="0" i="0" dirty="0" err="1">
                <a:solidFill>
                  <a:srgbClr val="111111"/>
                </a:solidFill>
                <a:effectLst/>
                <a:latin typeface="-apple-system"/>
              </a:rPr>
              <a:t>train_test_split</a:t>
            </a:r>
            <a:r>
              <a:rPr lang="en-IN" b="0" i="0" dirty="0">
                <a:solidFill>
                  <a:srgbClr val="111111"/>
                </a:solidFill>
                <a:effectLst/>
                <a:latin typeface="-apple-system"/>
              </a:rPr>
              <a:t> function from the scikit-learn library in Python.</a:t>
            </a:r>
          </a:p>
          <a:p>
            <a:pPr algn="l">
              <a:buFont typeface="+mj-lt"/>
              <a:buAutoNum type="arabicPeriod"/>
            </a:pPr>
            <a:r>
              <a:rPr lang="en-IN" b="1" i="0" dirty="0">
                <a:solidFill>
                  <a:srgbClr val="111111"/>
                </a:solidFill>
                <a:effectLst/>
                <a:latin typeface="-apple-system"/>
              </a:rPr>
              <a:t>Model Training</a:t>
            </a:r>
            <a:r>
              <a:rPr lang="en-IN" b="0" i="0" dirty="0">
                <a:solidFill>
                  <a:srgbClr val="111111"/>
                </a:solidFill>
                <a:effectLst/>
                <a:latin typeface="-apple-system"/>
              </a:rPr>
              <a:t>: Training a machine learning model on the training data. For example, using the random forest algorithm to train the model.</a:t>
            </a:r>
          </a:p>
          <a:p>
            <a:pPr algn="l">
              <a:buFont typeface="+mj-lt"/>
              <a:buAutoNum type="arabicPeriod"/>
            </a:pPr>
            <a:r>
              <a:rPr lang="en-IN" b="1" i="0" dirty="0">
                <a:solidFill>
                  <a:srgbClr val="111111"/>
                </a:solidFill>
                <a:effectLst/>
                <a:latin typeface="-apple-system"/>
              </a:rPr>
              <a:t>Model Evaluation</a:t>
            </a:r>
            <a:r>
              <a:rPr lang="en-IN" b="0" i="0" dirty="0">
                <a:solidFill>
                  <a:srgbClr val="111111"/>
                </a:solidFill>
                <a:effectLst/>
                <a:latin typeface="-apple-system"/>
              </a:rPr>
              <a:t>: Evaluating the performance of the model on the testing data. For example, using the confusion matrix to evaluate the performance of the model.</a:t>
            </a:r>
          </a:p>
          <a:p>
            <a:pPr algn="l">
              <a:buFont typeface="+mj-lt"/>
              <a:buAutoNum type="arabicPeriod"/>
            </a:pPr>
            <a:r>
              <a:rPr lang="en-IN" b="1" i="0" dirty="0">
                <a:solidFill>
                  <a:srgbClr val="111111"/>
                </a:solidFill>
                <a:effectLst/>
                <a:latin typeface="-apple-system"/>
              </a:rPr>
              <a:t>Model Deployment</a:t>
            </a:r>
            <a:r>
              <a:rPr lang="en-IN" b="0" i="0" dirty="0">
                <a:solidFill>
                  <a:srgbClr val="111111"/>
                </a:solidFill>
                <a:effectLst/>
                <a:latin typeface="-apple-system"/>
              </a:rPr>
              <a:t>: Deploying the model in a production environment. For example, using a web application framework such as Flask to deploy the model.</a:t>
            </a:r>
          </a:p>
          <a:p>
            <a:pPr algn="l">
              <a:buFont typeface="+mj-lt"/>
              <a:buNone/>
            </a:pPr>
            <a:endParaRPr lang="en-IN" b="0" i="0" dirty="0">
              <a:solidFill>
                <a:srgbClr val="111111"/>
              </a:solidFill>
              <a:effectLst/>
              <a:latin typeface="-apple-system"/>
            </a:endParaRPr>
          </a:p>
          <a:p>
            <a:endParaRPr lang="en-IN" dirty="0"/>
          </a:p>
        </p:txBody>
      </p:sp>
      <p:sp>
        <p:nvSpPr>
          <p:cNvPr id="4" name="Slide Number Placeholder 3"/>
          <p:cNvSpPr>
            <a:spLocks noGrp="1"/>
          </p:cNvSpPr>
          <p:nvPr>
            <p:ph type="sldNum" sz="quarter" idx="5"/>
          </p:nvPr>
        </p:nvSpPr>
        <p:spPr/>
        <p:txBody>
          <a:bodyPr/>
          <a:lstStyle/>
          <a:p>
            <a:fld id="{FC119FAB-51A8-43D3-9E33-5931B4F71655}" type="slidenum">
              <a:rPr lang="en-IN" smtClean="0"/>
              <a:t>7</a:t>
            </a:fld>
            <a:endParaRPr lang="en-IN"/>
          </a:p>
        </p:txBody>
      </p:sp>
    </p:spTree>
    <p:extLst>
      <p:ext uri="{BB962C8B-B14F-4D97-AF65-F5344CB8AC3E}">
        <p14:creationId xmlns:p14="http://schemas.microsoft.com/office/powerpoint/2010/main" val="4174269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119FAB-51A8-43D3-9E33-5931B4F71655}" type="slidenum">
              <a:rPr lang="en-IN" smtClean="0"/>
              <a:t>11</a:t>
            </a:fld>
            <a:endParaRPr lang="en-IN"/>
          </a:p>
        </p:txBody>
      </p:sp>
    </p:spTree>
    <p:extLst>
      <p:ext uri="{BB962C8B-B14F-4D97-AF65-F5344CB8AC3E}">
        <p14:creationId xmlns:p14="http://schemas.microsoft.com/office/powerpoint/2010/main" val="3361131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1140" y="2161159"/>
            <a:ext cx="8024901" cy="863599"/>
          </a:xfrm>
          <a:prstGeom prst="rect">
            <a:avLst/>
          </a:prstGeom>
        </p:spPr>
        <p:txBody>
          <a:bodyPr wrap="square" lIns="0" tIns="0" rIns="0" bIns="0">
            <a:spAutoFit/>
          </a:bodyPr>
          <a:lstStyle>
            <a:lvl1pPr>
              <a:defRPr sz="2400" b="1" i="0">
                <a:solidFill>
                  <a:srgbClr val="585858"/>
                </a:solidFill>
                <a:latin typeface="Candara"/>
                <a:cs typeface="Candara"/>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1/12/24</a:t>
            </a:fld>
            <a:endParaRPr lang="en-US"/>
          </a:p>
        </p:txBody>
      </p:sp>
      <p:sp>
        <p:nvSpPr>
          <p:cNvPr id="6" name="Holder 6"/>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85858"/>
                </a:solidFill>
                <a:latin typeface="Candara"/>
                <a:cs typeface="Candar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1/12/24</a:t>
            </a:fld>
            <a:endParaRPr lang="en-US"/>
          </a:p>
        </p:txBody>
      </p:sp>
      <p:sp>
        <p:nvSpPr>
          <p:cNvPr id="6" name="Holder 6"/>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85858"/>
                </a:solidFill>
                <a:latin typeface="Candara"/>
                <a:cs typeface="Candar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1/12/24</a:t>
            </a:fld>
            <a:endParaRPr lang="en-US"/>
          </a:p>
        </p:txBody>
      </p:sp>
      <p:sp>
        <p:nvSpPr>
          <p:cNvPr id="7" name="Holder 7"/>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85858"/>
                </a:solidFill>
                <a:latin typeface="Candara"/>
                <a:cs typeface="Candar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1/12/24</a:t>
            </a:fld>
            <a:endParaRPr lang="en-US"/>
          </a:p>
        </p:txBody>
      </p:sp>
      <p:sp>
        <p:nvSpPr>
          <p:cNvPr id="5" name="Holder 5"/>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1/12/24</a:t>
            </a:fld>
            <a:endParaRPr lang="en-US"/>
          </a:p>
        </p:txBody>
      </p:sp>
      <p:sp>
        <p:nvSpPr>
          <p:cNvPr id="4" name="Holder 4"/>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241299"/>
            <a:ext cx="9144000" cy="6616698"/>
          </a:xfrm>
          <a:prstGeom prst="rect">
            <a:avLst/>
          </a:prstGeom>
        </p:spPr>
      </p:pic>
      <p:sp>
        <p:nvSpPr>
          <p:cNvPr id="17" name="bg object 17"/>
          <p:cNvSpPr/>
          <p:nvPr/>
        </p:nvSpPr>
        <p:spPr>
          <a:xfrm>
            <a:off x="8735568" y="6512052"/>
            <a:ext cx="0" cy="228600"/>
          </a:xfrm>
          <a:custGeom>
            <a:avLst/>
            <a:gdLst/>
            <a:ahLst/>
            <a:cxnLst/>
            <a:rect l="l" t="t" r="r" b="b"/>
            <a:pathLst>
              <a:path h="228600">
                <a:moveTo>
                  <a:pt x="0" y="0"/>
                </a:moveTo>
                <a:lnTo>
                  <a:pt x="0" y="228598"/>
                </a:lnTo>
              </a:path>
            </a:pathLst>
          </a:custGeom>
          <a:ln w="9144">
            <a:solidFill>
              <a:srgbClr val="FFFFFF"/>
            </a:solidFill>
          </a:ln>
        </p:spPr>
        <p:txBody>
          <a:bodyPr wrap="square" lIns="0" tIns="0" rIns="0" bIns="0" rtlCol="0"/>
          <a:lstStyle/>
          <a:p>
            <a:endParaRPr/>
          </a:p>
        </p:txBody>
      </p:sp>
      <p:sp>
        <p:nvSpPr>
          <p:cNvPr id="2" name="Holder 2"/>
          <p:cNvSpPr>
            <a:spLocks noGrp="1"/>
          </p:cNvSpPr>
          <p:nvPr>
            <p:ph type="title"/>
          </p:nvPr>
        </p:nvSpPr>
        <p:spPr>
          <a:xfrm>
            <a:off x="258572" y="264921"/>
            <a:ext cx="8626855" cy="391159"/>
          </a:xfrm>
          <a:prstGeom prst="rect">
            <a:avLst/>
          </a:prstGeom>
        </p:spPr>
        <p:txBody>
          <a:bodyPr wrap="square" lIns="0" tIns="0" rIns="0" bIns="0">
            <a:spAutoFit/>
          </a:bodyPr>
          <a:lstStyle>
            <a:lvl1pPr>
              <a:defRPr sz="2400" b="1" i="0">
                <a:solidFill>
                  <a:srgbClr val="585858"/>
                </a:solidFill>
                <a:latin typeface="Candara"/>
                <a:cs typeface="Candara"/>
              </a:defRPr>
            </a:lvl1pPr>
          </a:lstStyle>
          <a:p>
            <a:endParaRPr/>
          </a:p>
        </p:txBody>
      </p:sp>
      <p:sp>
        <p:nvSpPr>
          <p:cNvPr id="3" name="Holder 3"/>
          <p:cNvSpPr>
            <a:spLocks noGrp="1"/>
          </p:cNvSpPr>
          <p:nvPr>
            <p:ph type="body" idx="1"/>
          </p:nvPr>
        </p:nvSpPr>
        <p:spPr>
          <a:xfrm>
            <a:off x="1060450" y="2584450"/>
            <a:ext cx="7023100" cy="16764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1/12/24</a:t>
            </a:fld>
            <a:endParaRPr lang="en-US"/>
          </a:p>
        </p:txBody>
      </p:sp>
      <p:sp>
        <p:nvSpPr>
          <p:cNvPr id="6" name="Holder 6"/>
          <p:cNvSpPr>
            <a:spLocks noGrp="1"/>
          </p:cNvSpPr>
          <p:nvPr>
            <p:ph type="sldNum" sz="quarter" idx="7"/>
          </p:nvPr>
        </p:nvSpPr>
        <p:spPr>
          <a:xfrm>
            <a:off x="8802878" y="6557499"/>
            <a:ext cx="205104" cy="170815"/>
          </a:xfrm>
          <a:prstGeom prst="rect">
            <a:avLst/>
          </a:prstGeom>
        </p:spPr>
        <p:txBody>
          <a:bodyPr wrap="square" lIns="0" tIns="0" rIns="0" bIns="0">
            <a:spAutoFit/>
          </a:bodyPr>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nirudhyadav/ISBG4FP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adaface.com/blog/recruitment-statistic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github.com/anirudhyadav/ISBG4FP1/blob/main/step1b_LinkedinScraper.ipynb" TargetMode="External"/><Relationship Id="rId4" Type="http://schemas.openxmlformats.org/officeDocument/2006/relationships/hyperlink" Target="https://github.com/anirudhyadav/ISBG4FP1/blob/main/step1a_jd_dataprocurement.ipynb"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73049"/>
            <a:ext cx="9144000" cy="6584948"/>
          </a:xfrm>
          <a:prstGeom prst="rect">
            <a:avLst/>
          </a:prstGeom>
        </p:spPr>
      </p:pic>
      <p:sp>
        <p:nvSpPr>
          <p:cNvPr id="3" name="object 3"/>
          <p:cNvSpPr txBox="1">
            <a:spLocks noGrp="1"/>
          </p:cNvSpPr>
          <p:nvPr>
            <p:ph type="ctrTitle"/>
          </p:nvPr>
        </p:nvSpPr>
        <p:spPr>
          <a:xfrm>
            <a:off x="228600" y="588960"/>
            <a:ext cx="8024901" cy="1249187"/>
          </a:xfrm>
          <a:prstGeom prst="rect">
            <a:avLst/>
          </a:prstGeom>
        </p:spPr>
        <p:txBody>
          <a:bodyPr vert="horz" wrap="square" lIns="0" tIns="261746" rIns="0" bIns="0" rtlCol="0">
            <a:spAutoFit/>
          </a:bodyPr>
          <a:lstStyle/>
          <a:p>
            <a:pPr marL="12700">
              <a:lnSpc>
                <a:spcPct val="100000"/>
              </a:lnSpc>
              <a:spcBef>
                <a:spcPts val="105"/>
              </a:spcBef>
            </a:pPr>
            <a:r>
              <a:rPr lang="en-IN" sz="3200" dirty="0"/>
              <a:t>Foundation Project : RATS</a:t>
            </a:r>
            <a:br>
              <a:rPr lang="en-IN" sz="3200" dirty="0"/>
            </a:br>
            <a:r>
              <a:rPr lang="en-IN" sz="3200" dirty="0"/>
              <a:t>                                         </a:t>
            </a:r>
            <a:r>
              <a:rPr lang="en-IN" sz="2000" dirty="0"/>
              <a:t>(Resume Automated Tracking System)</a:t>
            </a:r>
            <a:endParaRPr sz="2000" dirty="0"/>
          </a:p>
        </p:txBody>
      </p:sp>
      <p:sp>
        <p:nvSpPr>
          <p:cNvPr id="4" name="object 4"/>
          <p:cNvSpPr txBox="1"/>
          <p:nvPr/>
        </p:nvSpPr>
        <p:spPr>
          <a:xfrm>
            <a:off x="226142" y="1650469"/>
            <a:ext cx="4243070" cy="258404"/>
          </a:xfrm>
          <a:prstGeom prst="rect">
            <a:avLst/>
          </a:prstGeom>
        </p:spPr>
        <p:txBody>
          <a:bodyPr vert="horz" wrap="square" lIns="0" tIns="12065" rIns="0" bIns="0" rtlCol="0">
            <a:spAutoFit/>
          </a:bodyPr>
          <a:lstStyle/>
          <a:p>
            <a:pPr marL="12700">
              <a:lnSpc>
                <a:spcPct val="100000"/>
              </a:lnSpc>
              <a:spcBef>
                <a:spcPts val="95"/>
              </a:spcBef>
            </a:pPr>
            <a:r>
              <a:rPr lang="en-IN" sz="1600" b="1" dirty="0">
                <a:latin typeface="Candara"/>
                <a:cs typeface="Candara"/>
              </a:rPr>
              <a:t>Group 4 AMPBA-Batch-20 </a:t>
            </a:r>
            <a:endParaRPr sz="1600" b="1" dirty="0">
              <a:latin typeface="Candara"/>
              <a:cs typeface="Candara"/>
            </a:endParaRPr>
          </a:p>
        </p:txBody>
      </p:sp>
      <p:sp>
        <p:nvSpPr>
          <p:cNvPr id="5" name="TextBox 4">
            <a:extLst>
              <a:ext uri="{FF2B5EF4-FFF2-40B4-BE49-F238E27FC236}">
                <a16:creationId xmlns:a16="http://schemas.microsoft.com/office/drawing/2014/main" id="{399A4928-D342-7725-2797-38C03F28BE36}"/>
              </a:ext>
            </a:extLst>
          </p:cNvPr>
          <p:cNvSpPr txBox="1"/>
          <p:nvPr/>
        </p:nvSpPr>
        <p:spPr>
          <a:xfrm>
            <a:off x="150391" y="2094069"/>
            <a:ext cx="4453564" cy="1754326"/>
          </a:xfrm>
          <a:prstGeom prst="rect">
            <a:avLst/>
          </a:prstGeom>
          <a:noFill/>
        </p:spPr>
        <p:txBody>
          <a:bodyPr wrap="square" rtlCol="0">
            <a:spAutoFit/>
          </a:bodyPr>
          <a:lstStyle/>
          <a:p>
            <a:r>
              <a:rPr lang="en-IN" dirty="0">
                <a:latin typeface="Canada"/>
                <a:cs typeface="Arial" panose="020B0604020202020204" pitchFamily="34" charset="0"/>
              </a:rPr>
              <a:t>Presenter :</a:t>
            </a:r>
          </a:p>
          <a:p>
            <a:r>
              <a:rPr lang="en-IN" dirty="0">
                <a:latin typeface="Canada"/>
                <a:cs typeface="Arial" panose="020B0604020202020204" pitchFamily="34" charset="0"/>
              </a:rPr>
              <a:t>1) Anirudh Yadav</a:t>
            </a:r>
          </a:p>
          <a:p>
            <a:r>
              <a:rPr lang="en-IN" dirty="0">
                <a:latin typeface="Canada"/>
                <a:cs typeface="Arial" panose="020B0604020202020204" pitchFamily="34" charset="0"/>
              </a:rPr>
              <a:t>2) Sharath Paladugu</a:t>
            </a:r>
          </a:p>
          <a:p>
            <a:r>
              <a:rPr lang="en-IN" dirty="0">
                <a:latin typeface="Canada"/>
                <a:cs typeface="Arial" panose="020B0604020202020204" pitchFamily="34" charset="0"/>
              </a:rPr>
              <a:t>3) Sumit Mujumdar</a:t>
            </a:r>
          </a:p>
          <a:p>
            <a:r>
              <a:rPr lang="en-IN" dirty="0">
                <a:latin typeface="Canada"/>
                <a:cs typeface="Arial" panose="020B0604020202020204" pitchFamily="34" charset="0"/>
              </a:rPr>
              <a:t>4) Palash Gupta </a:t>
            </a:r>
          </a:p>
          <a:p>
            <a:r>
              <a:rPr lang="en-IN" dirty="0">
                <a:latin typeface="Canada"/>
                <a:cs typeface="Arial" panose="020B0604020202020204" pitchFamily="34" charset="0"/>
              </a:rPr>
              <a:t>5) Jyotisha Verma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5788-901F-38AA-CF62-05A8B30CA672}"/>
              </a:ext>
            </a:extLst>
          </p:cNvPr>
          <p:cNvSpPr>
            <a:spLocks noGrp="1"/>
          </p:cNvSpPr>
          <p:nvPr>
            <p:ph type="title"/>
          </p:nvPr>
        </p:nvSpPr>
        <p:spPr>
          <a:xfrm>
            <a:off x="258572" y="264921"/>
            <a:ext cx="8626855" cy="430887"/>
          </a:xfrm>
        </p:spPr>
        <p:txBody>
          <a:bodyPr/>
          <a:lstStyle/>
          <a:p>
            <a:r>
              <a:rPr lang="en-IN" sz="2800" i="1" dirty="0">
                <a:solidFill>
                  <a:schemeClr val="tx1"/>
                </a:solidFill>
                <a:latin typeface="Canada"/>
              </a:rPr>
              <a:t>Thank You </a:t>
            </a:r>
          </a:p>
        </p:txBody>
      </p:sp>
      <p:sp>
        <p:nvSpPr>
          <p:cNvPr id="3" name="Text Placeholder 2">
            <a:extLst>
              <a:ext uri="{FF2B5EF4-FFF2-40B4-BE49-F238E27FC236}">
                <a16:creationId xmlns:a16="http://schemas.microsoft.com/office/drawing/2014/main" id="{349D6091-48FF-0ED9-5D45-34CBC04E0E9A}"/>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BADE3CCA-F08A-A35B-7BB4-D10716EDB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1" y="1524000"/>
            <a:ext cx="8504426" cy="4038600"/>
          </a:xfrm>
          <a:prstGeom prst="rect">
            <a:avLst/>
          </a:prstGeom>
        </p:spPr>
      </p:pic>
      <p:sp>
        <p:nvSpPr>
          <p:cNvPr id="6" name="TextBox 5">
            <a:extLst>
              <a:ext uri="{FF2B5EF4-FFF2-40B4-BE49-F238E27FC236}">
                <a16:creationId xmlns:a16="http://schemas.microsoft.com/office/drawing/2014/main" id="{75C14D11-43C0-068A-BDB0-CFE86F308259}"/>
              </a:ext>
            </a:extLst>
          </p:cNvPr>
          <p:cNvSpPr txBox="1"/>
          <p:nvPr/>
        </p:nvSpPr>
        <p:spPr>
          <a:xfrm>
            <a:off x="7620000" y="6180264"/>
            <a:ext cx="1981200" cy="215444"/>
          </a:xfrm>
          <a:prstGeom prst="rect">
            <a:avLst/>
          </a:prstGeom>
          <a:noFill/>
        </p:spPr>
        <p:txBody>
          <a:bodyPr wrap="square" rtlCol="0">
            <a:spAutoFit/>
          </a:bodyPr>
          <a:lstStyle/>
          <a:p>
            <a:r>
              <a:rPr lang="en-IN" sz="800" dirty="0"/>
              <a:t>Image Source :ladybird.beauty</a:t>
            </a:r>
          </a:p>
        </p:txBody>
      </p:sp>
    </p:spTree>
    <p:extLst>
      <p:ext uri="{BB962C8B-B14F-4D97-AF65-F5344CB8AC3E}">
        <p14:creationId xmlns:p14="http://schemas.microsoft.com/office/powerpoint/2010/main" val="2499559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E150B-405F-E3C9-AB7A-424976755E65}"/>
              </a:ext>
            </a:extLst>
          </p:cNvPr>
          <p:cNvSpPr>
            <a:spLocks noGrp="1"/>
          </p:cNvSpPr>
          <p:nvPr>
            <p:ph type="title"/>
          </p:nvPr>
        </p:nvSpPr>
        <p:spPr>
          <a:xfrm>
            <a:off x="258572" y="264921"/>
            <a:ext cx="8626855" cy="369332"/>
          </a:xfrm>
        </p:spPr>
        <p:txBody>
          <a:bodyPr/>
          <a:lstStyle/>
          <a:p>
            <a:r>
              <a:rPr lang="en-IN" dirty="0"/>
              <a:t>Annexure </a:t>
            </a:r>
          </a:p>
        </p:txBody>
      </p:sp>
      <p:sp>
        <p:nvSpPr>
          <p:cNvPr id="3" name="TextBox 2">
            <a:extLst>
              <a:ext uri="{FF2B5EF4-FFF2-40B4-BE49-F238E27FC236}">
                <a16:creationId xmlns:a16="http://schemas.microsoft.com/office/drawing/2014/main" id="{945204EE-0506-616E-330A-E698FCA12744}"/>
              </a:ext>
            </a:extLst>
          </p:cNvPr>
          <p:cNvSpPr txBox="1"/>
          <p:nvPr/>
        </p:nvSpPr>
        <p:spPr>
          <a:xfrm>
            <a:off x="381000" y="908824"/>
            <a:ext cx="7315200" cy="3693319"/>
          </a:xfrm>
          <a:prstGeom prst="rect">
            <a:avLst/>
          </a:prstGeom>
          <a:noFill/>
        </p:spPr>
        <p:txBody>
          <a:bodyPr wrap="square" rtlCol="0">
            <a:spAutoFit/>
          </a:bodyPr>
          <a:lstStyle/>
          <a:p>
            <a:r>
              <a:rPr lang="en-US" dirty="0"/>
              <a:t>GitHub Link : </a:t>
            </a:r>
            <a:r>
              <a:rPr lang="en-US" dirty="0">
                <a:hlinkClick r:id="rId3"/>
              </a:rPr>
              <a:t>https://github.com/anirudhyadav/ISBG4FP1</a:t>
            </a:r>
            <a:r>
              <a:rPr lang="en-US" dirty="0"/>
              <a:t> </a:t>
            </a:r>
          </a:p>
          <a:p>
            <a:endParaRPr lang="en-US" dirty="0"/>
          </a:p>
          <a:p>
            <a:endParaRPr lang="en-US" dirty="0"/>
          </a:p>
          <a:p>
            <a:endParaRPr lang="en-US" dirty="0"/>
          </a:p>
          <a:p>
            <a:r>
              <a:rPr lang="en-US" dirty="0"/>
              <a:t>Dataset used during FP1:</a:t>
            </a:r>
          </a:p>
          <a:p>
            <a:endParaRPr lang="en-US" dirty="0"/>
          </a:p>
          <a:p>
            <a:r>
              <a:rPr lang="en-US" dirty="0" err="1"/>
              <a:t>complete_jd_data.csv</a:t>
            </a:r>
            <a:r>
              <a:rPr lang="en-US" dirty="0"/>
              <a:t> : Master dataset from Job portals</a:t>
            </a:r>
          </a:p>
          <a:p>
            <a:r>
              <a:rPr lang="en-US" dirty="0" err="1"/>
              <a:t>ResumeValidator-ResumeData.csv</a:t>
            </a:r>
            <a:r>
              <a:rPr lang="en-US" dirty="0"/>
              <a:t> : Input profiles for mapping</a:t>
            </a:r>
          </a:p>
          <a:p>
            <a:endParaRPr lang="en-US" dirty="0"/>
          </a:p>
          <a:p>
            <a:endParaRPr lang="en-US" dirty="0"/>
          </a:p>
          <a:p>
            <a:endParaRPr lang="en-US" dirty="0"/>
          </a:p>
          <a:p>
            <a:r>
              <a:rPr lang="en-US" dirty="0"/>
              <a:t>All code files are placed on </a:t>
            </a:r>
            <a:r>
              <a:rPr lang="en-US" dirty="0" err="1"/>
              <a:t>github</a:t>
            </a:r>
            <a:r>
              <a:rPr lang="en-US" dirty="0"/>
              <a:t>, and files are sequenced as prefixed with step 1-4.</a:t>
            </a:r>
          </a:p>
        </p:txBody>
      </p:sp>
    </p:spTree>
    <p:extLst>
      <p:ext uri="{BB962C8B-B14F-4D97-AF65-F5344CB8AC3E}">
        <p14:creationId xmlns:p14="http://schemas.microsoft.com/office/powerpoint/2010/main" val="601324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097BC-10DA-CEFB-0270-BD41605D24C8}"/>
              </a:ext>
            </a:extLst>
          </p:cNvPr>
          <p:cNvSpPr>
            <a:spLocks noGrp="1"/>
          </p:cNvSpPr>
          <p:nvPr>
            <p:ph type="title"/>
          </p:nvPr>
        </p:nvSpPr>
        <p:spPr>
          <a:xfrm>
            <a:off x="258572" y="264921"/>
            <a:ext cx="8626855" cy="369332"/>
          </a:xfrm>
        </p:spPr>
        <p:txBody>
          <a:bodyPr/>
          <a:lstStyle/>
          <a:p>
            <a:r>
              <a:rPr lang="en-US" dirty="0"/>
              <a:t>Data Preparation</a:t>
            </a:r>
          </a:p>
        </p:txBody>
      </p:sp>
      <p:sp>
        <p:nvSpPr>
          <p:cNvPr id="3" name="Text Placeholder 2">
            <a:extLst>
              <a:ext uri="{FF2B5EF4-FFF2-40B4-BE49-F238E27FC236}">
                <a16:creationId xmlns:a16="http://schemas.microsoft.com/office/drawing/2014/main" id="{EAC45F78-4736-AD83-1C82-25D099282639}"/>
              </a:ext>
            </a:extLst>
          </p:cNvPr>
          <p:cNvSpPr>
            <a:spLocks noGrp="1"/>
          </p:cNvSpPr>
          <p:nvPr>
            <p:ph type="body" idx="1"/>
          </p:nvPr>
        </p:nvSpPr>
        <p:spPr>
          <a:xfrm>
            <a:off x="1060450" y="2584450"/>
            <a:ext cx="7023100" cy="830997"/>
          </a:xfrm>
        </p:spPr>
        <p:txBody>
          <a:bodyPr/>
          <a:lstStyle/>
          <a:p>
            <a:pPr marL="0" indent="0">
              <a:buFont typeface="Arial" panose="020B0604020202020204" pitchFamily="34" charset="0"/>
              <a:buNone/>
            </a:pPr>
            <a:r>
              <a:rPr lang="en-IN" sz="1800" b="0" i="0" dirty="0" err="1">
                <a:solidFill>
                  <a:srgbClr val="111111"/>
                </a:solidFill>
                <a:effectLst/>
                <a:latin typeface="-apple-system"/>
                <a:ea typeface="+mn-ea"/>
                <a:cs typeface="+mn-cs"/>
              </a:rPr>
              <a:t>Technolgy</a:t>
            </a:r>
            <a:r>
              <a:rPr lang="en-IN" sz="1800" b="0" i="0" dirty="0">
                <a:solidFill>
                  <a:srgbClr val="111111"/>
                </a:solidFill>
                <a:effectLst/>
                <a:latin typeface="-apple-system"/>
                <a:ea typeface="+mn-ea"/>
                <a:cs typeface="+mn-cs"/>
              </a:rPr>
              <a:t> : </a:t>
            </a:r>
            <a:r>
              <a:rPr lang="en-IN" sz="1800" b="0" i="0" dirty="0" err="1">
                <a:solidFill>
                  <a:srgbClr val="111111"/>
                </a:solidFill>
                <a:effectLst/>
                <a:latin typeface="-apple-system"/>
                <a:ea typeface="+mn-ea"/>
                <a:cs typeface="+mn-cs"/>
              </a:rPr>
              <a:t>Sele</a:t>
            </a:r>
            <a:endParaRPr lang="en-IN" sz="1800" b="0" i="0" dirty="0">
              <a:solidFill>
                <a:srgbClr val="111111"/>
              </a:solidFill>
              <a:effectLst/>
              <a:latin typeface="-apple-system"/>
              <a:ea typeface="+mn-ea"/>
              <a:cs typeface="+mn-cs"/>
            </a:endParaRPr>
          </a:p>
          <a:p>
            <a:pPr marL="0" indent="0">
              <a:buFont typeface="Arial" panose="020B0604020202020204" pitchFamily="34" charset="0"/>
              <a:buNone/>
            </a:pPr>
            <a:r>
              <a:rPr lang="en-IN" sz="1800" b="0" i="0" dirty="0" err="1">
                <a:solidFill>
                  <a:srgbClr val="111111"/>
                </a:solidFill>
                <a:effectLst/>
                <a:latin typeface="-apple-system"/>
                <a:ea typeface="+mn-ea"/>
                <a:cs typeface="+mn-cs"/>
              </a:rPr>
              <a:t>Dta</a:t>
            </a:r>
            <a:r>
              <a:rPr lang="en-IN" sz="1800" b="0" i="0" dirty="0">
                <a:solidFill>
                  <a:srgbClr val="111111"/>
                </a:solidFill>
                <a:effectLst/>
                <a:latin typeface="-apple-system"/>
                <a:ea typeface="+mn-ea"/>
                <a:cs typeface="+mn-cs"/>
              </a:rPr>
              <a:t> sources : Naukri</a:t>
            </a:r>
          </a:p>
          <a:p>
            <a:endParaRPr lang="en-US" dirty="0"/>
          </a:p>
        </p:txBody>
      </p:sp>
      <p:sp>
        <p:nvSpPr>
          <p:cNvPr id="4" name="Left Arrow 3">
            <a:hlinkClick r:id="rId2" action="ppaction://hlinksldjump"/>
            <a:extLst>
              <a:ext uri="{FF2B5EF4-FFF2-40B4-BE49-F238E27FC236}">
                <a16:creationId xmlns:a16="http://schemas.microsoft.com/office/drawing/2014/main" id="{C92B8D75-CA28-6B08-D0DC-B63A7DE12CC1}"/>
              </a:ext>
            </a:extLst>
          </p:cNvPr>
          <p:cNvSpPr/>
          <p:nvPr/>
        </p:nvSpPr>
        <p:spPr>
          <a:xfrm>
            <a:off x="7467600" y="5334000"/>
            <a:ext cx="1417826" cy="7132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a:t>
            </a:r>
            <a:r>
              <a:rPr lang="en-US" dirty="0">
                <a:hlinkClick r:id="rId2" action="ppaction://hlinksldjump"/>
              </a:rPr>
              <a:t>Page</a:t>
            </a:r>
            <a:endParaRPr lang="en-US" dirty="0"/>
          </a:p>
        </p:txBody>
      </p:sp>
    </p:spTree>
    <p:extLst>
      <p:ext uri="{BB962C8B-B14F-4D97-AF65-F5344CB8AC3E}">
        <p14:creationId xmlns:p14="http://schemas.microsoft.com/office/powerpoint/2010/main" val="1150359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3F1FE-9A36-EE10-1553-F02292423870}"/>
              </a:ext>
            </a:extLst>
          </p:cNvPr>
          <p:cNvSpPr>
            <a:spLocks noGrp="1"/>
          </p:cNvSpPr>
          <p:nvPr>
            <p:ph type="title"/>
          </p:nvPr>
        </p:nvSpPr>
        <p:spPr>
          <a:xfrm>
            <a:off x="258572" y="264921"/>
            <a:ext cx="8626855" cy="369332"/>
          </a:xfrm>
        </p:spPr>
        <p:txBody>
          <a:bodyPr/>
          <a:lstStyle/>
          <a:p>
            <a:r>
              <a:rPr lang="en-US" dirty="0"/>
              <a:t>Modelling</a:t>
            </a:r>
          </a:p>
        </p:txBody>
      </p:sp>
      <p:sp>
        <p:nvSpPr>
          <p:cNvPr id="3" name="Text Placeholder 2">
            <a:extLst>
              <a:ext uri="{FF2B5EF4-FFF2-40B4-BE49-F238E27FC236}">
                <a16:creationId xmlns:a16="http://schemas.microsoft.com/office/drawing/2014/main" id="{B3CD33DC-0110-BAC5-B2BE-2DA6BE5A931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28446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IN" dirty="0"/>
              <a:t>Business Problem</a:t>
            </a:r>
          </a:p>
        </p:txBody>
      </p:sp>
      <p:sp>
        <p:nvSpPr>
          <p:cNvPr id="13" name="TextBox 12">
            <a:extLst>
              <a:ext uri="{FF2B5EF4-FFF2-40B4-BE49-F238E27FC236}">
                <a16:creationId xmlns:a16="http://schemas.microsoft.com/office/drawing/2014/main" id="{F9DA4B94-237A-8195-07AD-7162BBDFBFA8}"/>
              </a:ext>
            </a:extLst>
          </p:cNvPr>
          <p:cNvSpPr txBox="1"/>
          <p:nvPr/>
        </p:nvSpPr>
        <p:spPr>
          <a:xfrm>
            <a:off x="258572" y="850526"/>
            <a:ext cx="8186302" cy="923330"/>
          </a:xfrm>
          <a:prstGeom prst="rect">
            <a:avLst/>
          </a:prstGeom>
          <a:noFill/>
        </p:spPr>
        <p:txBody>
          <a:bodyPr wrap="square" rtlCol="0">
            <a:spAutoFit/>
          </a:bodyPr>
          <a:lstStyle/>
          <a:p>
            <a:r>
              <a:rPr lang="en-IN" b="0" i="0" dirty="0">
                <a:solidFill>
                  <a:srgbClr val="111111"/>
                </a:solidFill>
                <a:effectLst/>
                <a:latin typeface="-apple-system"/>
              </a:rPr>
              <a:t>The COVID-19 pandemic has led to job cuts and employee churn, which has increased the responsibility of HR teams to ensure employee retention while minimizing recruitment costs</a:t>
            </a:r>
            <a:endParaRPr lang="en-US" dirty="0"/>
          </a:p>
        </p:txBody>
      </p:sp>
      <p:pic>
        <p:nvPicPr>
          <p:cNvPr id="17" name="Picture 16" descr="White bulbs with a yellow one standing out">
            <a:extLst>
              <a:ext uri="{FF2B5EF4-FFF2-40B4-BE49-F238E27FC236}">
                <a16:creationId xmlns:a16="http://schemas.microsoft.com/office/drawing/2014/main" id="{569113C9-09BE-DA5F-6534-D14A1324E2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1100" y="1483297"/>
            <a:ext cx="1400999" cy="933771"/>
          </a:xfrm>
          <a:prstGeom prst="rect">
            <a:avLst/>
          </a:prstGeom>
        </p:spPr>
      </p:pic>
      <p:graphicFrame>
        <p:nvGraphicFramePr>
          <p:cNvPr id="25" name="Diagram 24">
            <a:extLst>
              <a:ext uri="{FF2B5EF4-FFF2-40B4-BE49-F238E27FC236}">
                <a16:creationId xmlns:a16="http://schemas.microsoft.com/office/drawing/2014/main" id="{64D950C1-3452-F044-A356-A886D2AF47E2}"/>
              </a:ext>
            </a:extLst>
          </p:cNvPr>
          <p:cNvGraphicFramePr/>
          <p:nvPr>
            <p:extLst>
              <p:ext uri="{D42A27DB-BD31-4B8C-83A1-F6EECF244321}">
                <p14:modId xmlns:p14="http://schemas.microsoft.com/office/powerpoint/2010/main" val="2878272829"/>
              </p:ext>
            </p:extLst>
          </p:nvPr>
        </p:nvGraphicFramePr>
        <p:xfrm>
          <a:off x="457200" y="2417068"/>
          <a:ext cx="7586401" cy="36823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Title 1">
            <a:extLst>
              <a:ext uri="{FF2B5EF4-FFF2-40B4-BE49-F238E27FC236}">
                <a16:creationId xmlns:a16="http://schemas.microsoft.com/office/drawing/2014/main" id="{0B292277-7801-D9BD-1B63-EBD5F487EE79}"/>
              </a:ext>
            </a:extLst>
          </p:cNvPr>
          <p:cNvSpPr txBox="1">
            <a:spLocks/>
          </p:cNvSpPr>
          <p:nvPr/>
        </p:nvSpPr>
        <p:spPr>
          <a:xfrm>
            <a:off x="258570" y="1864525"/>
            <a:ext cx="8626855" cy="369332"/>
          </a:xfrm>
          <a:prstGeom prst="rect">
            <a:avLst/>
          </a:prstGeom>
        </p:spPr>
        <p:txBody>
          <a:bodyPr wrap="square" lIns="0" tIns="0" rIns="0" bIns="0">
            <a:spAutoFit/>
          </a:bodyPr>
          <a:lstStyle>
            <a:lvl1pPr>
              <a:defRPr sz="2400" b="1" i="0">
                <a:solidFill>
                  <a:srgbClr val="585858"/>
                </a:solidFill>
                <a:latin typeface="Candara"/>
                <a:ea typeface="+mj-ea"/>
                <a:cs typeface="Candara"/>
              </a:defRPr>
            </a:lvl1pPr>
          </a:lstStyle>
          <a:p>
            <a:r>
              <a:rPr lang="en-IN" u="sng" dirty="0"/>
              <a:t>Current Challenges</a:t>
            </a:r>
          </a:p>
        </p:txBody>
      </p:sp>
    </p:spTree>
    <p:extLst>
      <p:ext uri="{BB962C8B-B14F-4D97-AF65-F5344CB8AC3E}">
        <p14:creationId xmlns:p14="http://schemas.microsoft.com/office/powerpoint/2010/main" val="1347120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IN" dirty="0"/>
              <a:t>Business Objectives</a:t>
            </a:r>
          </a:p>
        </p:txBody>
      </p:sp>
      <p:sp>
        <p:nvSpPr>
          <p:cNvPr id="3" name="Text Placeholder 2">
            <a:extLst>
              <a:ext uri="{FF2B5EF4-FFF2-40B4-BE49-F238E27FC236}">
                <a16:creationId xmlns:a16="http://schemas.microsoft.com/office/drawing/2014/main" id="{3BF6C47B-E6D9-A908-7D5B-C88A6C39D69A}"/>
              </a:ext>
            </a:extLst>
          </p:cNvPr>
          <p:cNvSpPr>
            <a:spLocks noGrp="1"/>
          </p:cNvSpPr>
          <p:nvPr>
            <p:ph type="body" idx="1"/>
          </p:nvPr>
        </p:nvSpPr>
        <p:spPr>
          <a:xfrm>
            <a:off x="152400" y="762000"/>
            <a:ext cx="8839200" cy="830997"/>
          </a:xfrm>
        </p:spPr>
        <p:txBody>
          <a:bodyPr/>
          <a:lstStyle/>
          <a:p>
            <a:endParaRPr lang="en-US" dirty="0"/>
          </a:p>
          <a:p>
            <a:pPr marL="285750" indent="-285750">
              <a:buFont typeface="Arial" panose="020B0604020202020204" pitchFamily="34" charset="0"/>
              <a:buChar char="•"/>
            </a:pPr>
            <a:r>
              <a:rPr lang="en-US" dirty="0"/>
              <a:t>Automated Resume filtering Solution</a:t>
            </a:r>
          </a:p>
          <a:p>
            <a:pPr marL="285750" indent="-285750">
              <a:buFont typeface="Arial" panose="020B0604020202020204" pitchFamily="34" charset="0"/>
              <a:buChar char="•"/>
            </a:pPr>
            <a:r>
              <a:rPr lang="en-US" dirty="0"/>
              <a:t>Realize Financial, Strategic, Technical and Operational ROI</a:t>
            </a:r>
            <a:endParaRPr lang="en-IN" dirty="0"/>
          </a:p>
        </p:txBody>
      </p:sp>
      <p:graphicFrame>
        <p:nvGraphicFramePr>
          <p:cNvPr id="4" name="Diagram 3">
            <a:extLst>
              <a:ext uri="{FF2B5EF4-FFF2-40B4-BE49-F238E27FC236}">
                <a16:creationId xmlns:a16="http://schemas.microsoft.com/office/drawing/2014/main" id="{EF914158-3BFF-FA61-BF1D-E65AC4A64446}"/>
              </a:ext>
            </a:extLst>
          </p:cNvPr>
          <p:cNvGraphicFramePr/>
          <p:nvPr>
            <p:extLst>
              <p:ext uri="{D42A27DB-BD31-4B8C-83A1-F6EECF244321}">
                <p14:modId xmlns:p14="http://schemas.microsoft.com/office/powerpoint/2010/main" val="1944033937"/>
              </p:ext>
            </p:extLst>
          </p:nvPr>
        </p:nvGraphicFramePr>
        <p:xfrm>
          <a:off x="-685800" y="1828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60ED45C9-4514-776D-FD69-D60C506030D3}"/>
              </a:ext>
            </a:extLst>
          </p:cNvPr>
          <p:cNvSpPr txBox="1"/>
          <p:nvPr/>
        </p:nvSpPr>
        <p:spPr>
          <a:xfrm>
            <a:off x="4209474" y="1905000"/>
            <a:ext cx="4913744" cy="3323987"/>
          </a:xfrm>
          <a:prstGeom prst="rect">
            <a:avLst/>
          </a:prstGeom>
          <a:noFill/>
        </p:spPr>
        <p:txBody>
          <a:bodyPr wrap="square">
            <a:spAutoFit/>
          </a:bodyPr>
          <a:lstStyle/>
          <a:p>
            <a:pPr algn="l">
              <a:buFont typeface="+mj-lt"/>
              <a:buAutoNum type="arabicPeriod"/>
            </a:pPr>
            <a:r>
              <a:rPr lang="en-IN" sz="1400" b="1" i="0" dirty="0">
                <a:solidFill>
                  <a:srgbClr val="111111"/>
                </a:solidFill>
                <a:effectLst/>
                <a:latin typeface="-apple-system"/>
              </a:rPr>
              <a:t>Financial:</a:t>
            </a:r>
            <a:r>
              <a:rPr lang="en-IN" sz="1400" b="0" i="0" dirty="0">
                <a:solidFill>
                  <a:srgbClr val="111111"/>
                </a:solidFill>
                <a:effectLst/>
                <a:latin typeface="-apple-system"/>
              </a:rPr>
              <a:t> Measure the reduction in recruitment cost by comparing expenses before and after implementing an automated resume tracking system. Metrics could include cost per hire, advertising expenses, PIR and interviewer time.</a:t>
            </a:r>
          </a:p>
          <a:p>
            <a:pPr algn="l">
              <a:buFont typeface="+mj-lt"/>
              <a:buAutoNum type="arabicPeriod"/>
            </a:pPr>
            <a:r>
              <a:rPr lang="en-IN" sz="1400" b="1" i="0" dirty="0">
                <a:solidFill>
                  <a:srgbClr val="111111"/>
                </a:solidFill>
                <a:effectLst/>
                <a:latin typeface="-apple-system"/>
              </a:rPr>
              <a:t>Strategic:</a:t>
            </a:r>
            <a:r>
              <a:rPr lang="en-IN" sz="1400" b="0" i="0" dirty="0">
                <a:solidFill>
                  <a:srgbClr val="111111"/>
                </a:solidFill>
                <a:effectLst/>
                <a:latin typeface="-apple-system"/>
              </a:rPr>
              <a:t> Evaluate improvement in recruitment productivity and retention success rate through metrics like time to fill a position, quality of hire, and employee turnover rate.</a:t>
            </a:r>
          </a:p>
          <a:p>
            <a:pPr algn="l">
              <a:buFont typeface="+mj-lt"/>
              <a:buAutoNum type="arabicPeriod"/>
            </a:pPr>
            <a:r>
              <a:rPr lang="en-IN" sz="1400" b="1" i="0" dirty="0">
                <a:solidFill>
                  <a:srgbClr val="111111"/>
                </a:solidFill>
                <a:effectLst/>
                <a:latin typeface="-apple-system"/>
              </a:rPr>
              <a:t>Operational:</a:t>
            </a:r>
            <a:r>
              <a:rPr lang="en-IN" sz="1400" b="0" i="0" dirty="0">
                <a:solidFill>
                  <a:srgbClr val="111111"/>
                </a:solidFill>
                <a:effectLst/>
                <a:latin typeface="-apple-system"/>
              </a:rPr>
              <a:t> Assess compliance enhancement and quality maintenance by monitoring adherence to legal requirements, accuracy of candidate assessments, and consistency in hiring processes.</a:t>
            </a:r>
          </a:p>
          <a:p>
            <a:pPr algn="l">
              <a:buFont typeface="+mj-lt"/>
              <a:buAutoNum type="arabicPeriod"/>
            </a:pPr>
            <a:r>
              <a:rPr lang="en-IN" sz="1400" b="1" i="0" dirty="0">
                <a:solidFill>
                  <a:srgbClr val="111111"/>
                </a:solidFill>
                <a:effectLst/>
                <a:latin typeface="-apple-system"/>
              </a:rPr>
              <a:t>Technical:</a:t>
            </a:r>
            <a:r>
              <a:rPr lang="en-IN" sz="1400" b="0" i="0" dirty="0">
                <a:solidFill>
                  <a:srgbClr val="111111"/>
                </a:solidFill>
                <a:effectLst/>
                <a:latin typeface="-apple-system"/>
              </a:rPr>
              <a:t> Quantify the impact of data-driven decisions leveraging NLP by analysing improvements in candidate matching accuracy, diversity of hires, or other specific recruitment goals</a:t>
            </a:r>
          </a:p>
        </p:txBody>
      </p:sp>
    </p:spTree>
    <p:extLst>
      <p:ext uri="{BB962C8B-B14F-4D97-AF65-F5344CB8AC3E}">
        <p14:creationId xmlns:p14="http://schemas.microsoft.com/office/powerpoint/2010/main" val="1514294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IN" dirty="0"/>
              <a:t>AS-IS Recruitment Process</a:t>
            </a:r>
          </a:p>
        </p:txBody>
      </p:sp>
      <p:sp>
        <p:nvSpPr>
          <p:cNvPr id="10" name="TextBox 9">
            <a:extLst>
              <a:ext uri="{FF2B5EF4-FFF2-40B4-BE49-F238E27FC236}">
                <a16:creationId xmlns:a16="http://schemas.microsoft.com/office/drawing/2014/main" id="{90304646-C40B-EBE6-C528-90BC3ED48BAA}"/>
              </a:ext>
            </a:extLst>
          </p:cNvPr>
          <p:cNvSpPr txBox="1"/>
          <p:nvPr/>
        </p:nvSpPr>
        <p:spPr>
          <a:xfrm>
            <a:off x="6096000" y="1012954"/>
            <a:ext cx="2969491" cy="4832092"/>
          </a:xfrm>
          <a:prstGeom prst="rect">
            <a:avLst/>
          </a:prstGeom>
          <a:noFill/>
        </p:spPr>
        <p:txBody>
          <a:bodyPr wrap="square">
            <a:spAutoFit/>
          </a:bodyPr>
          <a:lstStyle/>
          <a:p>
            <a:pPr algn="l">
              <a:buFont typeface="Arial" panose="020B0604020202020204" pitchFamily="34" charset="0"/>
              <a:buChar char="•"/>
            </a:pPr>
            <a:r>
              <a:rPr lang="en-IN" sz="1400" b="1" i="0" dirty="0">
                <a:solidFill>
                  <a:srgbClr val="111111"/>
                </a:solidFill>
                <a:effectLst/>
                <a:latin typeface="-apple-system"/>
              </a:rPr>
              <a:t>Lengthy Hiring Procedures</a:t>
            </a:r>
            <a:r>
              <a:rPr lang="en-IN" sz="1400" b="0" i="0" dirty="0">
                <a:solidFill>
                  <a:srgbClr val="111111"/>
                </a:solidFill>
                <a:effectLst/>
                <a:latin typeface="-apple-system"/>
              </a:rPr>
              <a:t>: 56% of recruiters say they can’t make good hires because of lengthy hiring procedures.</a:t>
            </a:r>
          </a:p>
          <a:p>
            <a:pPr algn="l">
              <a:buFont typeface="Arial" panose="020B0604020202020204" pitchFamily="34" charset="0"/>
              <a:buChar char="•"/>
            </a:pPr>
            <a:r>
              <a:rPr lang="en-IN" sz="1400" b="1" i="0" dirty="0">
                <a:solidFill>
                  <a:srgbClr val="111111"/>
                </a:solidFill>
                <a:effectLst/>
                <a:latin typeface="-apple-system"/>
              </a:rPr>
              <a:t>Talent Recruitment</a:t>
            </a:r>
            <a:r>
              <a:rPr lang="en-IN" sz="1400" b="0" i="0" dirty="0">
                <a:solidFill>
                  <a:srgbClr val="111111"/>
                </a:solidFill>
                <a:effectLst/>
                <a:latin typeface="-apple-system"/>
              </a:rPr>
              <a:t>: 82% of Fortune 500 executives don’t believe that their companies recruit highly talented people.</a:t>
            </a:r>
          </a:p>
          <a:p>
            <a:pPr algn="l">
              <a:buFont typeface="Arial" panose="020B0604020202020204" pitchFamily="34" charset="0"/>
              <a:buChar char="•"/>
            </a:pPr>
            <a:r>
              <a:rPr lang="en-IN" sz="1400" b="1" i="0" dirty="0">
                <a:solidFill>
                  <a:srgbClr val="111111"/>
                </a:solidFill>
                <a:effectLst/>
                <a:latin typeface="-apple-system"/>
              </a:rPr>
              <a:t>Retention Strategies</a:t>
            </a:r>
            <a:r>
              <a:rPr lang="en-IN" sz="1400" b="0" i="0" dirty="0">
                <a:solidFill>
                  <a:srgbClr val="111111"/>
                </a:solidFill>
                <a:effectLst/>
                <a:latin typeface="-apple-system"/>
              </a:rPr>
              <a:t>: 23% of managers and senior executives believe their current acquisition and retention strategies will work.</a:t>
            </a:r>
          </a:p>
          <a:p>
            <a:pPr algn="l">
              <a:buFont typeface="Arial" panose="020B0604020202020204" pitchFamily="34" charset="0"/>
              <a:buChar char="•"/>
            </a:pPr>
            <a:r>
              <a:rPr lang="en-IN" sz="1400" b="1" i="0" dirty="0">
                <a:solidFill>
                  <a:srgbClr val="111111"/>
                </a:solidFill>
                <a:effectLst/>
                <a:latin typeface="-apple-system"/>
              </a:rPr>
              <a:t>Attracting Top Talent</a:t>
            </a:r>
            <a:r>
              <a:rPr lang="en-IN" sz="1400" b="0" i="0" dirty="0">
                <a:solidFill>
                  <a:srgbClr val="111111"/>
                </a:solidFill>
                <a:effectLst/>
                <a:latin typeface="-apple-system"/>
              </a:rPr>
              <a:t>: 76% of hiring managers say that attracting top talent is their greatest challenge.</a:t>
            </a:r>
          </a:p>
          <a:p>
            <a:pPr algn="l">
              <a:buFont typeface="Arial" panose="020B0604020202020204" pitchFamily="34" charset="0"/>
              <a:buChar char="•"/>
            </a:pPr>
            <a:r>
              <a:rPr lang="en-IN" sz="1400" b="1" i="0" dirty="0">
                <a:solidFill>
                  <a:srgbClr val="111111"/>
                </a:solidFill>
                <a:effectLst/>
                <a:latin typeface="-apple-system"/>
              </a:rPr>
              <a:t>Open Positions</a:t>
            </a:r>
            <a:r>
              <a:rPr lang="en-IN" sz="1400" b="0" i="0" dirty="0">
                <a:solidFill>
                  <a:srgbClr val="111111"/>
                </a:solidFill>
                <a:effectLst/>
                <a:latin typeface="-apple-system"/>
              </a:rPr>
              <a:t>: 54% of employers currently have open positions for which they can’t find qualified candidates.</a:t>
            </a:r>
          </a:p>
          <a:p>
            <a:pPr algn="l">
              <a:buFont typeface="Arial" panose="020B0604020202020204" pitchFamily="34" charset="0"/>
              <a:buChar char="•"/>
            </a:pPr>
            <a:r>
              <a:rPr lang="en-IN" sz="1400" b="1" i="0" dirty="0">
                <a:solidFill>
                  <a:srgbClr val="111111"/>
                </a:solidFill>
                <a:effectLst/>
                <a:latin typeface="-apple-system"/>
              </a:rPr>
              <a:t>Long-term Open Positions</a:t>
            </a:r>
            <a:r>
              <a:rPr lang="en-IN" sz="1400" b="0" i="0" dirty="0">
                <a:solidFill>
                  <a:srgbClr val="111111"/>
                </a:solidFill>
                <a:effectLst/>
                <a:latin typeface="-apple-system"/>
              </a:rPr>
              <a:t>: 35% of employers have positions that stay open for 12 weeks or longer.</a:t>
            </a:r>
          </a:p>
        </p:txBody>
      </p:sp>
      <p:sp>
        <p:nvSpPr>
          <p:cNvPr id="12" name="TextBox 11">
            <a:extLst>
              <a:ext uri="{FF2B5EF4-FFF2-40B4-BE49-F238E27FC236}">
                <a16:creationId xmlns:a16="http://schemas.microsoft.com/office/drawing/2014/main" id="{B0CCA7FD-C6AF-A5A7-140C-0378E2404ABC}"/>
              </a:ext>
            </a:extLst>
          </p:cNvPr>
          <p:cNvSpPr txBox="1"/>
          <p:nvPr/>
        </p:nvSpPr>
        <p:spPr>
          <a:xfrm>
            <a:off x="762001" y="5891360"/>
            <a:ext cx="8303490" cy="369332"/>
          </a:xfrm>
          <a:prstGeom prst="rect">
            <a:avLst/>
          </a:prstGeom>
          <a:noFill/>
        </p:spPr>
        <p:txBody>
          <a:bodyPr wrap="square">
            <a:spAutoFit/>
          </a:bodyPr>
          <a:lstStyle/>
          <a:p>
            <a:r>
              <a:rPr lang="en-IN" dirty="0">
                <a:hlinkClick r:id="rId2"/>
              </a:rPr>
              <a:t>75 Recruitment Statistics in HR &amp; Hiring [Updated 2023] (adaface.com)</a:t>
            </a:r>
            <a:endParaRPr lang="en-IN" dirty="0"/>
          </a:p>
        </p:txBody>
      </p:sp>
      <p:pic>
        <p:nvPicPr>
          <p:cNvPr id="15" name="Picture 14">
            <a:extLst>
              <a:ext uri="{FF2B5EF4-FFF2-40B4-BE49-F238E27FC236}">
                <a16:creationId xmlns:a16="http://schemas.microsoft.com/office/drawing/2014/main" id="{131570E7-8729-A000-6C79-9C2C44F1D42B}"/>
              </a:ext>
            </a:extLst>
          </p:cNvPr>
          <p:cNvPicPr>
            <a:picLocks noChangeAspect="1"/>
          </p:cNvPicPr>
          <p:nvPr/>
        </p:nvPicPr>
        <p:blipFill>
          <a:blip r:embed="rId3"/>
          <a:stretch>
            <a:fillRect/>
          </a:stretch>
        </p:blipFill>
        <p:spPr>
          <a:xfrm>
            <a:off x="141242" y="1911141"/>
            <a:ext cx="5954758" cy="3035717"/>
          </a:xfrm>
          <a:prstGeom prst="rect">
            <a:avLst/>
          </a:prstGeom>
        </p:spPr>
      </p:pic>
    </p:spTree>
    <p:extLst>
      <p:ext uri="{BB962C8B-B14F-4D97-AF65-F5344CB8AC3E}">
        <p14:creationId xmlns:p14="http://schemas.microsoft.com/office/powerpoint/2010/main" val="960432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D314-62E9-CA22-58D2-4F6BC5C40AFC}"/>
              </a:ext>
            </a:extLst>
          </p:cNvPr>
          <p:cNvSpPr>
            <a:spLocks noGrp="1"/>
          </p:cNvSpPr>
          <p:nvPr>
            <p:ph type="title"/>
          </p:nvPr>
        </p:nvSpPr>
        <p:spPr>
          <a:xfrm>
            <a:off x="258572" y="264921"/>
            <a:ext cx="8626855" cy="369332"/>
          </a:xfrm>
        </p:spPr>
        <p:txBody>
          <a:bodyPr/>
          <a:lstStyle/>
          <a:p>
            <a:r>
              <a:rPr lang="en-IN" dirty="0"/>
              <a:t>Proposed Solution</a:t>
            </a:r>
          </a:p>
        </p:txBody>
      </p:sp>
      <p:sp>
        <p:nvSpPr>
          <p:cNvPr id="3" name="Text Placeholder 2">
            <a:extLst>
              <a:ext uri="{FF2B5EF4-FFF2-40B4-BE49-F238E27FC236}">
                <a16:creationId xmlns:a16="http://schemas.microsoft.com/office/drawing/2014/main" id="{FFA65C98-9FF2-E7C1-154A-78678397AE65}"/>
              </a:ext>
            </a:extLst>
          </p:cNvPr>
          <p:cNvSpPr>
            <a:spLocks noGrp="1"/>
          </p:cNvSpPr>
          <p:nvPr>
            <p:ph type="body" idx="1"/>
          </p:nvPr>
        </p:nvSpPr>
        <p:spPr>
          <a:xfrm>
            <a:off x="152399" y="914400"/>
            <a:ext cx="8626855" cy="307777"/>
          </a:xfrm>
        </p:spPr>
        <p:txBody>
          <a:bodyPr/>
          <a:lstStyle/>
          <a:p>
            <a:r>
              <a:rPr lang="en-US" sz="1000" dirty="0"/>
              <a:t>RATS: This application is built with intention to assist HR team to take informed decision while short listing the resume for a specific Job opening in the organization</a:t>
            </a:r>
          </a:p>
          <a:p>
            <a:endParaRPr lang="en-US" sz="1000" dirty="0"/>
          </a:p>
        </p:txBody>
      </p:sp>
      <p:pic>
        <p:nvPicPr>
          <p:cNvPr id="6" name="Picture 5">
            <a:extLst>
              <a:ext uri="{FF2B5EF4-FFF2-40B4-BE49-F238E27FC236}">
                <a16:creationId xmlns:a16="http://schemas.microsoft.com/office/drawing/2014/main" id="{ACC910B8-7392-4C52-9DF0-1984855CAF18}"/>
              </a:ext>
            </a:extLst>
          </p:cNvPr>
          <p:cNvPicPr>
            <a:picLocks noChangeAspect="1"/>
          </p:cNvPicPr>
          <p:nvPr/>
        </p:nvPicPr>
        <p:blipFill>
          <a:blip r:embed="rId2"/>
          <a:stretch>
            <a:fillRect/>
          </a:stretch>
        </p:blipFill>
        <p:spPr>
          <a:xfrm>
            <a:off x="258572" y="1495961"/>
            <a:ext cx="7636254" cy="2954655"/>
          </a:xfrm>
          <a:prstGeom prst="rect">
            <a:avLst/>
          </a:prstGeom>
        </p:spPr>
      </p:pic>
      <p:sp>
        <p:nvSpPr>
          <p:cNvPr id="5" name="TextBox 4">
            <a:extLst>
              <a:ext uri="{FF2B5EF4-FFF2-40B4-BE49-F238E27FC236}">
                <a16:creationId xmlns:a16="http://schemas.microsoft.com/office/drawing/2014/main" id="{3C865243-D082-7E28-9137-1AEF500EC631}"/>
              </a:ext>
            </a:extLst>
          </p:cNvPr>
          <p:cNvSpPr txBox="1"/>
          <p:nvPr/>
        </p:nvSpPr>
        <p:spPr>
          <a:xfrm>
            <a:off x="161924" y="4724400"/>
            <a:ext cx="9144000" cy="1015663"/>
          </a:xfrm>
          <a:prstGeom prst="rect">
            <a:avLst/>
          </a:prstGeom>
          <a:noFill/>
        </p:spPr>
        <p:txBody>
          <a:bodyPr wrap="square">
            <a:spAutoFit/>
          </a:bodyPr>
          <a:lstStyle/>
          <a:p>
            <a:pPr marL="171450" indent="-171450">
              <a:buFont typeface="Wingdings" panose="05000000000000000000" pitchFamily="2" charset="2"/>
              <a:buChar char="Ø"/>
            </a:pPr>
            <a:r>
              <a:rPr lang="en-US" sz="1000" dirty="0"/>
              <a:t>Collating a vast corpus of Job-Descriptions/Job-Required-Skill from Job Portals</a:t>
            </a:r>
          </a:p>
          <a:p>
            <a:pPr marL="171450" indent="-171450">
              <a:buFont typeface="Wingdings" panose="05000000000000000000" pitchFamily="2" charset="2"/>
              <a:buChar char="Ø"/>
            </a:pPr>
            <a:r>
              <a:rPr lang="en-US" sz="1000" dirty="0"/>
              <a:t>Collecting a Resumes for testing and mapping evaluation</a:t>
            </a:r>
          </a:p>
          <a:p>
            <a:pPr marL="171450" indent="-171450">
              <a:buFont typeface="Wingdings" panose="05000000000000000000" pitchFamily="2" charset="2"/>
              <a:buChar char="Ø"/>
            </a:pPr>
            <a:r>
              <a:rPr lang="en-US" sz="1000" dirty="0"/>
              <a:t>We will be required to vectorize the data and store in memory</a:t>
            </a:r>
          </a:p>
          <a:p>
            <a:pPr marL="171450" indent="-171450">
              <a:buFont typeface="Wingdings" panose="05000000000000000000" pitchFamily="2" charset="2"/>
              <a:buChar char="Ø"/>
            </a:pPr>
            <a:r>
              <a:rPr lang="en-US" sz="1000" dirty="0"/>
              <a:t>We need to find the similarity between organizations JD (which will be part of Master corpus) and skills in resume</a:t>
            </a:r>
          </a:p>
          <a:p>
            <a:pPr marL="171450" indent="-171450">
              <a:buFont typeface="Wingdings" panose="05000000000000000000" pitchFamily="2" charset="2"/>
              <a:buChar char="Ø"/>
            </a:pPr>
            <a:r>
              <a:rPr lang="en-US" sz="1000" dirty="0"/>
              <a:t>Post the similarity value and let the HR dept take an informed call to shortlist the profile or not</a:t>
            </a:r>
          </a:p>
          <a:p>
            <a:pPr marL="171450" indent="-171450">
              <a:buFont typeface="Wingdings" panose="05000000000000000000" pitchFamily="2" charset="2"/>
              <a:buChar char="Ø"/>
            </a:pPr>
            <a:r>
              <a:rPr lang="en-US" sz="1000" dirty="0"/>
              <a:t>Also, to assist HR for JD creation based on market trends</a:t>
            </a:r>
          </a:p>
        </p:txBody>
      </p:sp>
    </p:spTree>
    <p:extLst>
      <p:ext uri="{BB962C8B-B14F-4D97-AF65-F5344CB8AC3E}">
        <p14:creationId xmlns:p14="http://schemas.microsoft.com/office/powerpoint/2010/main" val="128873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IN" dirty="0"/>
              <a:t>Success Criteria</a:t>
            </a:r>
          </a:p>
        </p:txBody>
      </p:sp>
      <p:graphicFrame>
        <p:nvGraphicFramePr>
          <p:cNvPr id="3" name="Diagram 2">
            <a:extLst>
              <a:ext uri="{FF2B5EF4-FFF2-40B4-BE49-F238E27FC236}">
                <a16:creationId xmlns:a16="http://schemas.microsoft.com/office/drawing/2014/main" id="{4E994724-9154-EEEE-A033-979EB4DA5AC8}"/>
              </a:ext>
            </a:extLst>
          </p:cNvPr>
          <p:cNvGraphicFramePr/>
          <p:nvPr>
            <p:extLst>
              <p:ext uri="{D42A27DB-BD31-4B8C-83A1-F6EECF244321}">
                <p14:modId xmlns:p14="http://schemas.microsoft.com/office/powerpoint/2010/main" val="2002126205"/>
              </p:ext>
            </p:extLst>
          </p:nvPr>
        </p:nvGraphicFramePr>
        <p:xfrm>
          <a:off x="304800" y="849868"/>
          <a:ext cx="7924800"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a:extLst>
              <a:ext uri="{FF2B5EF4-FFF2-40B4-BE49-F238E27FC236}">
                <a16:creationId xmlns:a16="http://schemas.microsoft.com/office/drawing/2014/main" id="{4523174B-9B45-0472-9440-C74267AFECA8}"/>
              </a:ext>
            </a:extLst>
          </p:cNvPr>
          <p:cNvSpPr txBox="1">
            <a:spLocks/>
          </p:cNvSpPr>
          <p:nvPr/>
        </p:nvSpPr>
        <p:spPr>
          <a:xfrm>
            <a:off x="304800" y="4202668"/>
            <a:ext cx="8626855" cy="369332"/>
          </a:xfrm>
          <a:prstGeom prst="rect">
            <a:avLst/>
          </a:prstGeom>
        </p:spPr>
        <p:txBody>
          <a:bodyPr wrap="square" lIns="0" tIns="0" rIns="0" bIns="0">
            <a:spAutoFit/>
          </a:bodyPr>
          <a:lstStyle>
            <a:lvl1pPr>
              <a:defRPr sz="2400" b="1" i="0">
                <a:solidFill>
                  <a:srgbClr val="585858"/>
                </a:solidFill>
                <a:latin typeface="Candara"/>
                <a:ea typeface="+mj-ea"/>
                <a:cs typeface="Candara"/>
              </a:defRPr>
            </a:lvl1pPr>
          </a:lstStyle>
          <a:p>
            <a:r>
              <a:rPr lang="en-IN" dirty="0"/>
              <a:t>Feasibility, legality &amp; Challenges</a:t>
            </a:r>
          </a:p>
        </p:txBody>
      </p:sp>
      <p:sp>
        <p:nvSpPr>
          <p:cNvPr id="5" name="TextBox 4">
            <a:extLst>
              <a:ext uri="{FF2B5EF4-FFF2-40B4-BE49-F238E27FC236}">
                <a16:creationId xmlns:a16="http://schemas.microsoft.com/office/drawing/2014/main" id="{62B9B73F-E93F-D71C-ADA8-64EAC6E16054}"/>
              </a:ext>
            </a:extLst>
          </p:cNvPr>
          <p:cNvSpPr txBox="1"/>
          <p:nvPr/>
        </p:nvSpPr>
        <p:spPr>
          <a:xfrm>
            <a:off x="258572" y="4724400"/>
            <a:ext cx="8580628" cy="1846659"/>
          </a:xfrm>
          <a:prstGeom prst="rect">
            <a:avLst/>
          </a:prstGeom>
          <a:noFill/>
        </p:spPr>
        <p:txBody>
          <a:bodyPr wrap="square" rtlCol="0">
            <a:spAutoFit/>
          </a:bodyPr>
          <a:lstStyle/>
          <a:p>
            <a:pPr marL="285750" indent="-285750">
              <a:buFont typeface="Arial" panose="020B0604020202020204" pitchFamily="34" charset="0"/>
              <a:buChar char="•"/>
            </a:pPr>
            <a:r>
              <a:rPr lang="en-US" sz="1600" dirty="0"/>
              <a:t>Partnerships are needed with the Job and recruitment portals for seamless access</a:t>
            </a:r>
          </a:p>
          <a:p>
            <a:pPr marL="285750" indent="-285750">
              <a:buFont typeface="Arial" panose="020B0604020202020204" pitchFamily="34" charset="0"/>
              <a:buChar char="•"/>
            </a:pPr>
            <a:r>
              <a:rPr lang="en-US" sz="1600" dirty="0"/>
              <a:t>Continuous training of the Model will be needed, due to the everchanging market needs and talent pools and tech stacks. </a:t>
            </a:r>
          </a:p>
          <a:p>
            <a:pPr marL="285750" indent="-285750">
              <a:buFont typeface="Arial" panose="020B0604020202020204" pitchFamily="34" charset="0"/>
              <a:buChar char="•"/>
            </a:pPr>
            <a:r>
              <a:rPr lang="en-US" sz="1600" dirty="0"/>
              <a:t>Fake Resume or profiles will be a challenge for current ML Model</a:t>
            </a:r>
          </a:p>
          <a:p>
            <a:pPr marL="285750" indent="-285750">
              <a:buFont typeface="Arial" panose="020B0604020202020204" pitchFamily="34" charset="0"/>
              <a:buChar char="•"/>
            </a:pPr>
            <a:r>
              <a:rPr lang="en-US" sz="1600" dirty="0"/>
              <a:t>Scaling the application will need higher and infra and robust testing methodology spanning across multiple domains</a:t>
            </a:r>
          </a:p>
          <a:p>
            <a:r>
              <a:rPr lang="en-US" dirty="0"/>
              <a:t> </a:t>
            </a:r>
            <a:endParaRPr lang="en-IN" dirty="0"/>
          </a:p>
        </p:txBody>
      </p:sp>
    </p:spTree>
    <p:extLst>
      <p:ext uri="{BB962C8B-B14F-4D97-AF65-F5344CB8AC3E}">
        <p14:creationId xmlns:p14="http://schemas.microsoft.com/office/powerpoint/2010/main" val="2838128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US" dirty="0"/>
              <a:t>Model Evolution</a:t>
            </a:r>
            <a:endParaRPr lang="en-IN" dirty="0"/>
          </a:p>
        </p:txBody>
      </p:sp>
      <p:graphicFrame>
        <p:nvGraphicFramePr>
          <p:cNvPr id="8" name="Table 7">
            <a:extLst>
              <a:ext uri="{FF2B5EF4-FFF2-40B4-BE49-F238E27FC236}">
                <a16:creationId xmlns:a16="http://schemas.microsoft.com/office/drawing/2014/main" id="{F44612BC-30C2-8635-8323-E8759F63499E}"/>
              </a:ext>
            </a:extLst>
          </p:cNvPr>
          <p:cNvGraphicFramePr>
            <a:graphicFrameLocks noGrp="1"/>
          </p:cNvGraphicFramePr>
          <p:nvPr>
            <p:extLst>
              <p:ext uri="{D42A27DB-BD31-4B8C-83A1-F6EECF244321}">
                <p14:modId xmlns:p14="http://schemas.microsoft.com/office/powerpoint/2010/main" val="2232806574"/>
              </p:ext>
            </p:extLst>
          </p:nvPr>
        </p:nvGraphicFramePr>
        <p:xfrm>
          <a:off x="240178" y="838200"/>
          <a:ext cx="8539077" cy="4847389"/>
        </p:xfrm>
        <a:graphic>
          <a:graphicData uri="http://schemas.openxmlformats.org/drawingml/2006/table">
            <a:tbl>
              <a:tblPr firstRow="1" bandRow="1">
                <a:tableStyleId>{5C22544A-7EE6-4342-B048-85BDC9FD1C3A}</a:tableStyleId>
              </a:tblPr>
              <a:tblGrid>
                <a:gridCol w="1893833">
                  <a:extLst>
                    <a:ext uri="{9D8B030D-6E8A-4147-A177-3AD203B41FA5}">
                      <a16:colId xmlns:a16="http://schemas.microsoft.com/office/drawing/2014/main" val="3591326801"/>
                    </a:ext>
                  </a:extLst>
                </a:gridCol>
                <a:gridCol w="3798885">
                  <a:extLst>
                    <a:ext uri="{9D8B030D-6E8A-4147-A177-3AD203B41FA5}">
                      <a16:colId xmlns:a16="http://schemas.microsoft.com/office/drawing/2014/main" val="755931510"/>
                    </a:ext>
                  </a:extLst>
                </a:gridCol>
                <a:gridCol w="2846359">
                  <a:extLst>
                    <a:ext uri="{9D8B030D-6E8A-4147-A177-3AD203B41FA5}">
                      <a16:colId xmlns:a16="http://schemas.microsoft.com/office/drawing/2014/main" val="1387144822"/>
                    </a:ext>
                  </a:extLst>
                </a:gridCol>
              </a:tblGrid>
              <a:tr h="299453">
                <a:tc>
                  <a:txBody>
                    <a:bodyPr/>
                    <a:lstStyle/>
                    <a:p>
                      <a:r>
                        <a:rPr lang="en-US" dirty="0"/>
                        <a:t>Phase</a:t>
                      </a:r>
                      <a:endParaRPr lang="en-IN" dirty="0"/>
                    </a:p>
                  </a:txBody>
                  <a:tcPr/>
                </a:tc>
                <a:tc>
                  <a:txBody>
                    <a:bodyPr/>
                    <a:lstStyle/>
                    <a:p>
                      <a:r>
                        <a:rPr lang="en-US" dirty="0"/>
                        <a:t>Activities</a:t>
                      </a:r>
                      <a:endParaRPr lang="en-IN" dirty="0"/>
                    </a:p>
                  </a:txBody>
                  <a:tcPr/>
                </a:tc>
                <a:tc>
                  <a:txBody>
                    <a:bodyPr/>
                    <a:lstStyle/>
                    <a:p>
                      <a:r>
                        <a:rPr lang="en-US" dirty="0"/>
                        <a:t>References and links</a:t>
                      </a:r>
                      <a:endParaRPr lang="en-IN" dirty="0"/>
                    </a:p>
                  </a:txBody>
                  <a:tcPr/>
                </a:tc>
                <a:extLst>
                  <a:ext uri="{0D108BD9-81ED-4DB2-BD59-A6C34878D82A}">
                    <a16:rowId xmlns:a16="http://schemas.microsoft.com/office/drawing/2014/main" val="707076173"/>
                  </a:ext>
                </a:extLst>
              </a:tr>
              <a:tr h="1122947">
                <a:tc>
                  <a:txBody>
                    <a:bodyPr/>
                    <a:lstStyle/>
                    <a:p>
                      <a:r>
                        <a:rPr lang="en-US" dirty="0">
                          <a:solidFill>
                            <a:schemeClr val="dk1"/>
                          </a:solidFill>
                          <a:latin typeface="+mn-lt"/>
                          <a:ea typeface="+mn-ea"/>
                          <a:cs typeface="+mn-cs"/>
                        </a:rPr>
                        <a:t>Data Preparation</a:t>
                      </a:r>
                      <a:endParaRPr lang="en-IN" dirty="0">
                        <a:solidFill>
                          <a:schemeClr val="dk1"/>
                        </a:solidFill>
                        <a:latin typeface="+mn-lt"/>
                        <a:ea typeface="+mn-ea"/>
                        <a:cs typeface="+mn-cs"/>
                      </a:endParaRPr>
                    </a:p>
                  </a:txBody>
                  <a:tcPr/>
                </a:tc>
                <a:tc>
                  <a:txBody>
                    <a:bodyPr/>
                    <a:lstStyle/>
                    <a:p>
                      <a:pPr marL="0" indent="0">
                        <a:buFont typeface="Arial" panose="020B0604020202020204" pitchFamily="34" charset="0"/>
                        <a:buNone/>
                      </a:pPr>
                      <a:r>
                        <a:rPr lang="en-IN" sz="1400" b="0" i="0" dirty="0">
                          <a:solidFill>
                            <a:srgbClr val="111111"/>
                          </a:solidFill>
                          <a:effectLst/>
                          <a:latin typeface="-apple-system"/>
                        </a:rPr>
                        <a:t>This step involves collecting resumes and Job Description from various sources and storing them in a structured format.</a:t>
                      </a:r>
                    </a:p>
                    <a:p>
                      <a:pPr marL="0" indent="0">
                        <a:buFont typeface="Arial" panose="020B0604020202020204" pitchFamily="34" charset="0"/>
                        <a:buNone/>
                      </a:pPr>
                      <a:endParaRPr lang="en-IN" sz="1400" b="0" i="0" dirty="0">
                        <a:solidFill>
                          <a:srgbClr val="111111"/>
                        </a:solidFill>
                        <a:effectLst/>
                        <a:latin typeface="-apple-system"/>
                        <a:ea typeface="+mn-ea"/>
                        <a:cs typeface="+mn-cs"/>
                      </a:endParaRPr>
                    </a:p>
                    <a:p>
                      <a:pPr marL="0" indent="0">
                        <a:buFont typeface="Arial" panose="020B0604020202020204" pitchFamily="34" charset="0"/>
                        <a:buNone/>
                      </a:pPr>
                      <a:r>
                        <a:rPr lang="en-IN" sz="1400" b="0" i="0" dirty="0">
                          <a:solidFill>
                            <a:srgbClr val="111111"/>
                          </a:solidFill>
                          <a:effectLst/>
                          <a:latin typeface="-apple-system"/>
                          <a:ea typeface="+mn-ea"/>
                          <a:cs typeface="+mn-cs"/>
                          <a:hlinkClick r:id="rId3" action="ppaction://hlinksldjump"/>
                        </a:rPr>
                        <a:t>More Details</a:t>
                      </a:r>
                      <a:endParaRPr lang="en-IN" sz="1400" dirty="0">
                        <a:solidFill>
                          <a:schemeClr val="dk1"/>
                        </a:solidFill>
                        <a:latin typeface="+mn-lt"/>
                        <a:ea typeface="+mn-ea"/>
                        <a:cs typeface="+mn-cs"/>
                      </a:endParaRPr>
                    </a:p>
                  </a:txBody>
                  <a:tcPr/>
                </a:tc>
                <a:tc>
                  <a:txBody>
                    <a:bodyPr/>
                    <a:lstStyle/>
                    <a:p>
                      <a:r>
                        <a:rPr lang="en-IN" sz="1400" dirty="0">
                          <a:hlinkClick r:id="rId4"/>
                        </a:rPr>
                        <a:t>https://github.com/anirudhyadav/ISBG4FP1/blob/main/step1a_jd_dataprocurement.ipynb</a:t>
                      </a:r>
                      <a:r>
                        <a:rPr lang="en-IN" sz="1400" dirty="0"/>
                        <a:t> </a:t>
                      </a:r>
                    </a:p>
                    <a:p>
                      <a:r>
                        <a:rPr lang="en-IN" sz="1400" dirty="0">
                          <a:hlinkClick r:id="rId5"/>
                        </a:rPr>
                        <a:t>https://github.com/anirudhyadav/ISBG4FP1/blob/main/step1b_LinkedinScraper.ipynb</a:t>
                      </a:r>
                      <a:r>
                        <a:rPr lang="en-IN" sz="1400" dirty="0"/>
                        <a:t> </a:t>
                      </a:r>
                    </a:p>
                  </a:txBody>
                  <a:tcPr/>
                </a:tc>
                <a:extLst>
                  <a:ext uri="{0D108BD9-81ED-4DB2-BD59-A6C34878D82A}">
                    <a16:rowId xmlns:a16="http://schemas.microsoft.com/office/drawing/2014/main" val="1588809673"/>
                  </a:ext>
                </a:extLst>
              </a:tr>
              <a:tr h="1646989">
                <a:tc>
                  <a:txBody>
                    <a:bodyPr/>
                    <a:lstStyle/>
                    <a:p>
                      <a:r>
                        <a:rPr lang="en-US" dirty="0"/>
                        <a:t>Modeling</a:t>
                      </a:r>
                      <a:endParaRPr lang="en-IN" dirty="0"/>
                    </a:p>
                  </a:txBody>
                  <a:tcPr/>
                </a:tc>
                <a:tc>
                  <a:txBody>
                    <a:bodyPr/>
                    <a:lstStyle/>
                    <a:p>
                      <a:r>
                        <a:rPr lang="en-IN" sz="1400" dirty="0"/>
                        <a:t>Elements addressed here are were under the umbrella of Performance, Robustness, Scalability, easy to explain, complexity and resources</a:t>
                      </a:r>
                    </a:p>
                  </a:txBody>
                  <a:tcPr/>
                </a:tc>
                <a:tc>
                  <a:txBody>
                    <a:bodyPr/>
                    <a:lstStyle/>
                    <a:p>
                      <a:pPr marL="0" indent="0">
                        <a:buFont typeface="Arial" panose="020B0604020202020204" pitchFamily="34" charset="0"/>
                        <a:buNone/>
                      </a:pPr>
                      <a:r>
                        <a:rPr lang="en-IN" sz="1400" dirty="0">
                          <a:solidFill>
                            <a:schemeClr val="dk1"/>
                          </a:solidFill>
                          <a:latin typeface="+mn-lt"/>
                          <a:ea typeface="+mn-ea"/>
                          <a:cs typeface="+mn-cs"/>
                        </a:rPr>
                        <a:t>1. Web Scraping for JD from Job-Portals </a:t>
                      </a:r>
                      <a:br>
                        <a:rPr lang="en-IN" sz="1400" dirty="0">
                          <a:solidFill>
                            <a:schemeClr val="dk1"/>
                          </a:solidFill>
                          <a:latin typeface="+mn-lt"/>
                          <a:ea typeface="+mn-ea"/>
                          <a:cs typeface="+mn-cs"/>
                        </a:rPr>
                      </a:br>
                      <a:r>
                        <a:rPr lang="en-IN" sz="1400" dirty="0">
                          <a:solidFill>
                            <a:schemeClr val="dk1"/>
                          </a:solidFill>
                          <a:latin typeface="+mn-lt"/>
                          <a:ea typeface="+mn-ea"/>
                          <a:cs typeface="+mn-cs"/>
                        </a:rPr>
                        <a:t>2. Survey data for Resume/Skills </a:t>
                      </a:r>
                    </a:p>
                    <a:p>
                      <a:pPr marL="0" indent="0">
                        <a:buFont typeface="Arial" panose="020B0604020202020204" pitchFamily="34" charset="0"/>
                        <a:buNone/>
                      </a:pPr>
                      <a:r>
                        <a:rPr lang="en-IN" sz="1400" dirty="0">
                          <a:solidFill>
                            <a:schemeClr val="dk1"/>
                          </a:solidFill>
                          <a:latin typeface="+mn-lt"/>
                          <a:ea typeface="+mn-ea"/>
                          <a:cs typeface="+mn-cs"/>
                        </a:rPr>
                        <a:t>Which also involved text clean-up</a:t>
                      </a:r>
                    </a:p>
                    <a:p>
                      <a:endParaRPr lang="en-IN" dirty="0"/>
                    </a:p>
                  </a:txBody>
                  <a:tcPr/>
                </a:tc>
                <a:extLst>
                  <a:ext uri="{0D108BD9-81ED-4DB2-BD59-A6C34878D82A}">
                    <a16:rowId xmlns:a16="http://schemas.microsoft.com/office/drawing/2014/main" val="223629983"/>
                  </a:ext>
                </a:extLst>
              </a:tr>
              <a:tr h="299453">
                <a:tc>
                  <a:txBody>
                    <a:bodyPr/>
                    <a:lstStyle/>
                    <a:p>
                      <a:r>
                        <a:rPr lang="en-US" dirty="0"/>
                        <a:t>Evaluation</a:t>
                      </a:r>
                      <a:endParaRPr lang="en-IN" dirty="0"/>
                    </a:p>
                  </a:txBody>
                  <a:tcPr/>
                </a:tc>
                <a:tc>
                  <a:txBody>
                    <a:bodyPr/>
                    <a:lstStyle/>
                    <a:p>
                      <a:r>
                        <a:rPr lang="en-IN" sz="1400" dirty="0"/>
                        <a:t>Evaluating the score based on labelled dataset</a:t>
                      </a:r>
                    </a:p>
                  </a:txBody>
                  <a:tcPr/>
                </a:tc>
                <a:tc>
                  <a:txBody>
                    <a:bodyPr/>
                    <a:lstStyle/>
                    <a:p>
                      <a:endParaRPr lang="en-IN"/>
                    </a:p>
                  </a:txBody>
                  <a:tcPr/>
                </a:tc>
                <a:extLst>
                  <a:ext uri="{0D108BD9-81ED-4DB2-BD59-A6C34878D82A}">
                    <a16:rowId xmlns:a16="http://schemas.microsoft.com/office/drawing/2014/main" val="3263930807"/>
                  </a:ext>
                </a:extLst>
              </a:tr>
              <a:tr h="299453">
                <a:tc>
                  <a:txBody>
                    <a:bodyPr/>
                    <a:lstStyle/>
                    <a:p>
                      <a:r>
                        <a:rPr lang="en-US" dirty="0"/>
                        <a:t>Deployment</a:t>
                      </a:r>
                      <a:endParaRPr lang="en-IN" dirty="0"/>
                    </a:p>
                  </a:txBody>
                  <a:tcPr/>
                </a:tc>
                <a:tc>
                  <a:txBody>
                    <a:bodyPr/>
                    <a:lstStyle/>
                    <a:p>
                      <a:endParaRPr lang="en-IN" sz="1400" dirty="0"/>
                    </a:p>
                  </a:txBody>
                  <a:tcPr/>
                </a:tc>
                <a:tc>
                  <a:txBody>
                    <a:bodyPr/>
                    <a:lstStyle/>
                    <a:p>
                      <a:endParaRPr lang="en-IN" dirty="0"/>
                    </a:p>
                  </a:txBody>
                  <a:tcPr/>
                </a:tc>
                <a:extLst>
                  <a:ext uri="{0D108BD9-81ED-4DB2-BD59-A6C34878D82A}">
                    <a16:rowId xmlns:a16="http://schemas.microsoft.com/office/drawing/2014/main" val="768493683"/>
                  </a:ext>
                </a:extLst>
              </a:tr>
              <a:tr h="598905">
                <a:tc>
                  <a:txBody>
                    <a:bodyPr/>
                    <a:lstStyle/>
                    <a:p>
                      <a:r>
                        <a:rPr lang="en-US" dirty="0"/>
                        <a:t>Monitoring and Maintenance</a:t>
                      </a:r>
                      <a:endParaRPr lang="en-IN" dirty="0"/>
                    </a:p>
                  </a:txBody>
                  <a:tcPr/>
                </a:tc>
                <a:tc>
                  <a:txBody>
                    <a:bodyPr/>
                    <a:lstStyle/>
                    <a:p>
                      <a:r>
                        <a:rPr lang="en-IN" sz="1400" dirty="0"/>
                        <a:t>Weekly Job portal scraping for latest skills and expanding to other Job websites for extended corpus.</a:t>
                      </a:r>
                    </a:p>
                  </a:txBody>
                  <a:tcPr/>
                </a:tc>
                <a:tc>
                  <a:txBody>
                    <a:bodyPr/>
                    <a:lstStyle/>
                    <a:p>
                      <a:endParaRPr lang="en-IN" dirty="0"/>
                    </a:p>
                  </a:txBody>
                  <a:tcPr/>
                </a:tc>
                <a:extLst>
                  <a:ext uri="{0D108BD9-81ED-4DB2-BD59-A6C34878D82A}">
                    <a16:rowId xmlns:a16="http://schemas.microsoft.com/office/drawing/2014/main" val="2598621988"/>
                  </a:ext>
                </a:extLst>
              </a:tr>
            </a:tbl>
          </a:graphicData>
        </a:graphic>
      </p:graphicFrame>
      <p:sp>
        <p:nvSpPr>
          <p:cNvPr id="10" name="TextBox 9">
            <a:extLst>
              <a:ext uri="{FF2B5EF4-FFF2-40B4-BE49-F238E27FC236}">
                <a16:creationId xmlns:a16="http://schemas.microsoft.com/office/drawing/2014/main" id="{ACCBFF0B-D368-2E43-AF13-F9DD3F19C313}"/>
              </a:ext>
            </a:extLst>
          </p:cNvPr>
          <p:cNvSpPr txBox="1"/>
          <p:nvPr/>
        </p:nvSpPr>
        <p:spPr>
          <a:xfrm>
            <a:off x="152400" y="5634183"/>
            <a:ext cx="8626855" cy="677108"/>
          </a:xfrm>
          <a:prstGeom prst="rect">
            <a:avLst/>
          </a:prstGeom>
          <a:noFill/>
        </p:spPr>
        <p:txBody>
          <a:bodyPr wrap="square">
            <a:spAutoFit/>
          </a:bodyPr>
          <a:lstStyle/>
          <a:p>
            <a:r>
              <a:rPr lang="en-US" sz="2000" b="1" i="1" u="sng" dirty="0">
                <a:solidFill>
                  <a:srgbClr val="0070C0"/>
                </a:solidFill>
              </a:rPr>
              <a:t>DRIFT:</a:t>
            </a:r>
            <a:r>
              <a:rPr lang="en-US" sz="2000" dirty="0">
                <a:solidFill>
                  <a:srgbClr val="0070C0"/>
                </a:solidFill>
              </a:rPr>
              <a:t> </a:t>
            </a:r>
            <a:r>
              <a:rPr lang="en-US" sz="1800" dirty="0"/>
              <a:t>Handling drift by reprocuring the JD data from job portals for latest corpus of tech skills required for a specific job type, and expanding to other job portals too</a:t>
            </a:r>
          </a:p>
        </p:txBody>
      </p:sp>
    </p:spTree>
    <p:extLst>
      <p:ext uri="{BB962C8B-B14F-4D97-AF65-F5344CB8AC3E}">
        <p14:creationId xmlns:p14="http://schemas.microsoft.com/office/powerpoint/2010/main" val="3652291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152C-7A71-E202-BE84-0C3086257E7B}"/>
              </a:ext>
            </a:extLst>
          </p:cNvPr>
          <p:cNvSpPr>
            <a:spLocks noGrp="1"/>
          </p:cNvSpPr>
          <p:nvPr>
            <p:ph type="title"/>
          </p:nvPr>
        </p:nvSpPr>
        <p:spPr>
          <a:xfrm>
            <a:off x="258572" y="264921"/>
            <a:ext cx="8626855" cy="369332"/>
          </a:xfrm>
        </p:spPr>
        <p:txBody>
          <a:bodyPr/>
          <a:lstStyle/>
          <a:p>
            <a:r>
              <a:rPr lang="en-IN" dirty="0"/>
              <a:t>Tech Implementations</a:t>
            </a:r>
          </a:p>
        </p:txBody>
      </p:sp>
      <p:sp>
        <p:nvSpPr>
          <p:cNvPr id="10" name="TextBox 9">
            <a:extLst>
              <a:ext uri="{FF2B5EF4-FFF2-40B4-BE49-F238E27FC236}">
                <a16:creationId xmlns:a16="http://schemas.microsoft.com/office/drawing/2014/main" id="{A6D039FB-F586-60A7-137A-32BDD6D021B4}"/>
              </a:ext>
            </a:extLst>
          </p:cNvPr>
          <p:cNvSpPr txBox="1"/>
          <p:nvPr/>
        </p:nvSpPr>
        <p:spPr>
          <a:xfrm>
            <a:off x="7543800" y="2145941"/>
            <a:ext cx="1431618" cy="2185214"/>
          </a:xfrm>
          <a:prstGeom prst="rect">
            <a:avLst/>
          </a:prstGeom>
          <a:solidFill>
            <a:schemeClr val="accent5">
              <a:lumMod val="20000"/>
              <a:lumOff val="80000"/>
            </a:schemeClr>
          </a:solidFill>
        </p:spPr>
        <p:txBody>
          <a:bodyPr wrap="square" rtlCol="0">
            <a:spAutoFit/>
          </a:bodyPr>
          <a:lstStyle/>
          <a:p>
            <a:r>
              <a:rPr lang="en-IN" sz="1400" b="1" i="1" u="sng" dirty="0"/>
              <a:t>Key Words:</a:t>
            </a:r>
          </a:p>
          <a:p>
            <a:endParaRPr lang="en-IN" sz="1400" b="1" i="1" u="sng" dirty="0"/>
          </a:p>
          <a:p>
            <a:pPr marL="285750" indent="-285750">
              <a:buFont typeface="Wingdings" panose="05000000000000000000" pitchFamily="2" charset="2"/>
              <a:buChar char="Ø"/>
            </a:pPr>
            <a:r>
              <a:rPr lang="en-IN" sz="1200" dirty="0"/>
              <a:t>NLP</a:t>
            </a:r>
          </a:p>
          <a:p>
            <a:pPr marL="285750" indent="-285750">
              <a:buFont typeface="Wingdings" panose="05000000000000000000" pitchFamily="2" charset="2"/>
              <a:buChar char="Ø"/>
            </a:pPr>
            <a:r>
              <a:rPr lang="en-IN" sz="1200" dirty="0"/>
              <a:t>Cosine Similarity</a:t>
            </a:r>
          </a:p>
          <a:p>
            <a:pPr marL="285750" indent="-285750">
              <a:buFont typeface="Wingdings" panose="05000000000000000000" pitchFamily="2" charset="2"/>
              <a:buChar char="Ø"/>
            </a:pPr>
            <a:r>
              <a:rPr lang="en-IN" sz="1200" dirty="0"/>
              <a:t>Python</a:t>
            </a:r>
          </a:p>
          <a:p>
            <a:pPr marL="285750" indent="-285750">
              <a:buFont typeface="Wingdings" panose="05000000000000000000" pitchFamily="2" charset="2"/>
              <a:buChar char="Ø"/>
            </a:pPr>
            <a:r>
              <a:rPr lang="en-IN" sz="1200" dirty="0"/>
              <a:t>Vectorization</a:t>
            </a:r>
          </a:p>
          <a:p>
            <a:pPr marL="285750" indent="-285750">
              <a:buFont typeface="Wingdings" panose="05000000000000000000" pitchFamily="2" charset="2"/>
              <a:buChar char="Ø"/>
            </a:pPr>
            <a:r>
              <a:rPr lang="en-IN" sz="1200" dirty="0"/>
              <a:t>MongoDB</a:t>
            </a:r>
          </a:p>
          <a:p>
            <a:pPr marL="285750" indent="-285750">
              <a:buFont typeface="Wingdings" panose="05000000000000000000" pitchFamily="2" charset="2"/>
              <a:buChar char="Ø"/>
            </a:pPr>
            <a:r>
              <a:rPr lang="en-IN" sz="1200" dirty="0"/>
              <a:t>GitHub </a:t>
            </a:r>
          </a:p>
          <a:p>
            <a:pPr marL="285750" indent="-285750">
              <a:buFont typeface="Wingdings" panose="05000000000000000000" pitchFamily="2" charset="2"/>
              <a:buChar char="Ø"/>
            </a:pPr>
            <a:r>
              <a:rPr lang="en-IN" sz="1200" dirty="0"/>
              <a:t>NLTK</a:t>
            </a:r>
          </a:p>
          <a:p>
            <a:pPr marL="285750" indent="-285750">
              <a:buFont typeface="Wingdings" panose="05000000000000000000" pitchFamily="2" charset="2"/>
              <a:buChar char="Ø"/>
            </a:pPr>
            <a:r>
              <a:rPr lang="en-IN" sz="1200" dirty="0" err="1"/>
              <a:t>SKLearn</a:t>
            </a:r>
            <a:endParaRPr lang="en-IN" sz="1200" dirty="0"/>
          </a:p>
        </p:txBody>
      </p:sp>
      <p:sp>
        <p:nvSpPr>
          <p:cNvPr id="7" name="Text Placeholder 6">
            <a:extLst>
              <a:ext uri="{FF2B5EF4-FFF2-40B4-BE49-F238E27FC236}">
                <a16:creationId xmlns:a16="http://schemas.microsoft.com/office/drawing/2014/main" id="{3AAE18F8-77BD-F022-DFC8-7A1CACA85845}"/>
              </a:ext>
            </a:extLst>
          </p:cNvPr>
          <p:cNvSpPr>
            <a:spLocks noGrp="1"/>
          </p:cNvSpPr>
          <p:nvPr>
            <p:ph type="body" idx="1"/>
          </p:nvPr>
        </p:nvSpPr>
        <p:spPr>
          <a:xfrm>
            <a:off x="258573" y="762000"/>
            <a:ext cx="1570228" cy="285120"/>
          </a:xfrm>
        </p:spPr>
        <p:txBody>
          <a:bodyPr/>
          <a:lstStyle/>
          <a:p>
            <a:r>
              <a:rPr lang="en-US" dirty="0"/>
              <a:t>Code Set</a:t>
            </a:r>
          </a:p>
          <a:p>
            <a:endParaRPr lang="en-US" dirty="0"/>
          </a:p>
        </p:txBody>
      </p:sp>
      <p:pic>
        <p:nvPicPr>
          <p:cNvPr id="11" name="Picture 10">
            <a:extLst>
              <a:ext uri="{FF2B5EF4-FFF2-40B4-BE49-F238E27FC236}">
                <a16:creationId xmlns:a16="http://schemas.microsoft.com/office/drawing/2014/main" id="{1FA93914-C614-5AC6-679C-5965E444CEBD}"/>
              </a:ext>
            </a:extLst>
          </p:cNvPr>
          <p:cNvPicPr>
            <a:picLocks noChangeAspect="1"/>
          </p:cNvPicPr>
          <p:nvPr/>
        </p:nvPicPr>
        <p:blipFill>
          <a:blip r:embed="rId2"/>
          <a:stretch>
            <a:fillRect/>
          </a:stretch>
        </p:blipFill>
        <p:spPr>
          <a:xfrm>
            <a:off x="258572" y="1074311"/>
            <a:ext cx="2256028" cy="2903468"/>
          </a:xfrm>
          <a:prstGeom prst="rect">
            <a:avLst/>
          </a:prstGeom>
        </p:spPr>
      </p:pic>
      <p:pic>
        <p:nvPicPr>
          <p:cNvPr id="12" name="Picture 11">
            <a:extLst>
              <a:ext uri="{FF2B5EF4-FFF2-40B4-BE49-F238E27FC236}">
                <a16:creationId xmlns:a16="http://schemas.microsoft.com/office/drawing/2014/main" id="{B4211CCB-B956-64F5-C079-5DA20F03CB41}"/>
              </a:ext>
            </a:extLst>
          </p:cNvPr>
          <p:cNvPicPr>
            <a:picLocks noChangeAspect="1"/>
          </p:cNvPicPr>
          <p:nvPr/>
        </p:nvPicPr>
        <p:blipFill>
          <a:blip r:embed="rId3"/>
          <a:stretch>
            <a:fillRect/>
          </a:stretch>
        </p:blipFill>
        <p:spPr>
          <a:xfrm>
            <a:off x="239987" y="4480546"/>
            <a:ext cx="3733800" cy="1865099"/>
          </a:xfrm>
          <a:prstGeom prst="rect">
            <a:avLst/>
          </a:prstGeom>
        </p:spPr>
      </p:pic>
      <p:sp>
        <p:nvSpPr>
          <p:cNvPr id="13" name="TextBox 12">
            <a:extLst>
              <a:ext uri="{FF2B5EF4-FFF2-40B4-BE49-F238E27FC236}">
                <a16:creationId xmlns:a16="http://schemas.microsoft.com/office/drawing/2014/main" id="{58A7D821-A04F-BDB3-ABFC-46A1358D0B86}"/>
              </a:ext>
            </a:extLst>
          </p:cNvPr>
          <p:cNvSpPr txBox="1"/>
          <p:nvPr/>
        </p:nvSpPr>
        <p:spPr>
          <a:xfrm>
            <a:off x="381000" y="4114801"/>
            <a:ext cx="2133600" cy="338554"/>
          </a:xfrm>
          <a:prstGeom prst="rect">
            <a:avLst/>
          </a:prstGeom>
          <a:noFill/>
        </p:spPr>
        <p:txBody>
          <a:bodyPr wrap="square" rtlCol="0">
            <a:spAutoFit/>
          </a:bodyPr>
          <a:lstStyle/>
          <a:p>
            <a:r>
              <a:rPr lang="en-US" sz="1600" dirty="0"/>
              <a:t>Persisting in DB</a:t>
            </a:r>
          </a:p>
        </p:txBody>
      </p:sp>
      <p:pic>
        <p:nvPicPr>
          <p:cNvPr id="14" name="Picture 13">
            <a:extLst>
              <a:ext uri="{FF2B5EF4-FFF2-40B4-BE49-F238E27FC236}">
                <a16:creationId xmlns:a16="http://schemas.microsoft.com/office/drawing/2014/main" id="{1A112631-A026-8115-9224-42261AE4BF12}"/>
              </a:ext>
            </a:extLst>
          </p:cNvPr>
          <p:cNvPicPr>
            <a:picLocks noChangeAspect="1"/>
          </p:cNvPicPr>
          <p:nvPr/>
        </p:nvPicPr>
        <p:blipFill>
          <a:blip r:embed="rId4"/>
          <a:stretch>
            <a:fillRect/>
          </a:stretch>
        </p:blipFill>
        <p:spPr>
          <a:xfrm>
            <a:off x="3035226" y="1074311"/>
            <a:ext cx="4278957" cy="2490515"/>
          </a:xfrm>
          <a:prstGeom prst="rect">
            <a:avLst/>
          </a:prstGeom>
        </p:spPr>
      </p:pic>
      <p:sp>
        <p:nvSpPr>
          <p:cNvPr id="15" name="TextBox 14">
            <a:extLst>
              <a:ext uri="{FF2B5EF4-FFF2-40B4-BE49-F238E27FC236}">
                <a16:creationId xmlns:a16="http://schemas.microsoft.com/office/drawing/2014/main" id="{F5AE0F2B-B303-6081-1072-26BCF10A79BC}"/>
              </a:ext>
            </a:extLst>
          </p:cNvPr>
          <p:cNvSpPr txBox="1"/>
          <p:nvPr/>
        </p:nvSpPr>
        <p:spPr>
          <a:xfrm>
            <a:off x="2895600" y="745385"/>
            <a:ext cx="2152185" cy="338554"/>
          </a:xfrm>
          <a:prstGeom prst="rect">
            <a:avLst/>
          </a:prstGeom>
          <a:noFill/>
        </p:spPr>
        <p:txBody>
          <a:bodyPr wrap="square" rtlCol="0">
            <a:spAutoFit/>
          </a:bodyPr>
          <a:lstStyle/>
          <a:p>
            <a:r>
              <a:rPr lang="en-US" sz="1600" dirty="0"/>
              <a:t>Code Repository</a:t>
            </a:r>
          </a:p>
        </p:txBody>
      </p:sp>
      <p:sp>
        <p:nvSpPr>
          <p:cNvPr id="16" name="TextBox 15">
            <a:extLst>
              <a:ext uri="{FF2B5EF4-FFF2-40B4-BE49-F238E27FC236}">
                <a16:creationId xmlns:a16="http://schemas.microsoft.com/office/drawing/2014/main" id="{B6B0DA0F-CAF3-C409-A806-0ED6C6071698}"/>
              </a:ext>
            </a:extLst>
          </p:cNvPr>
          <p:cNvSpPr txBox="1"/>
          <p:nvPr/>
        </p:nvSpPr>
        <p:spPr>
          <a:xfrm>
            <a:off x="4114800" y="4101968"/>
            <a:ext cx="877163" cy="369332"/>
          </a:xfrm>
          <a:prstGeom prst="rect">
            <a:avLst/>
          </a:prstGeom>
          <a:noFill/>
        </p:spPr>
        <p:txBody>
          <a:bodyPr wrap="none" rtlCol="0">
            <a:spAutoFit/>
          </a:bodyPr>
          <a:lstStyle/>
          <a:p>
            <a:r>
              <a:rPr lang="en-US" dirty="0"/>
              <a:t>Output</a:t>
            </a:r>
          </a:p>
        </p:txBody>
      </p:sp>
      <p:pic>
        <p:nvPicPr>
          <p:cNvPr id="18" name="Picture 17">
            <a:extLst>
              <a:ext uri="{FF2B5EF4-FFF2-40B4-BE49-F238E27FC236}">
                <a16:creationId xmlns:a16="http://schemas.microsoft.com/office/drawing/2014/main" id="{E36006C4-162A-8E57-5FA1-8695FB56DE82}"/>
              </a:ext>
            </a:extLst>
          </p:cNvPr>
          <p:cNvPicPr>
            <a:picLocks noChangeAspect="1"/>
          </p:cNvPicPr>
          <p:nvPr/>
        </p:nvPicPr>
        <p:blipFill>
          <a:blip r:embed="rId5"/>
          <a:stretch>
            <a:fillRect/>
          </a:stretch>
        </p:blipFill>
        <p:spPr>
          <a:xfrm>
            <a:off x="4185963" y="4610022"/>
            <a:ext cx="4718050" cy="1606145"/>
          </a:xfrm>
          <a:prstGeom prst="rect">
            <a:avLst/>
          </a:prstGeom>
        </p:spPr>
      </p:pic>
    </p:spTree>
    <p:extLst>
      <p:ext uri="{BB962C8B-B14F-4D97-AF65-F5344CB8AC3E}">
        <p14:creationId xmlns:p14="http://schemas.microsoft.com/office/powerpoint/2010/main" val="1706364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81A0-87B8-4E17-047B-10258683FA41}"/>
              </a:ext>
            </a:extLst>
          </p:cNvPr>
          <p:cNvSpPr>
            <a:spLocks noGrp="1"/>
          </p:cNvSpPr>
          <p:nvPr>
            <p:ph type="title"/>
          </p:nvPr>
        </p:nvSpPr>
        <p:spPr>
          <a:xfrm>
            <a:off x="258572" y="264921"/>
            <a:ext cx="8626855" cy="369332"/>
          </a:xfrm>
        </p:spPr>
        <p:txBody>
          <a:bodyPr/>
          <a:lstStyle/>
          <a:p>
            <a:r>
              <a:rPr lang="en-US" dirty="0"/>
              <a:t>Caveats and WIP effort</a:t>
            </a:r>
          </a:p>
        </p:txBody>
      </p:sp>
      <p:sp>
        <p:nvSpPr>
          <p:cNvPr id="3" name="Text Placeholder 2">
            <a:extLst>
              <a:ext uri="{FF2B5EF4-FFF2-40B4-BE49-F238E27FC236}">
                <a16:creationId xmlns:a16="http://schemas.microsoft.com/office/drawing/2014/main" id="{9C84DCE6-25AE-D974-99BD-80CA6D995AD0}"/>
              </a:ext>
            </a:extLst>
          </p:cNvPr>
          <p:cNvSpPr>
            <a:spLocks noGrp="1"/>
          </p:cNvSpPr>
          <p:nvPr>
            <p:ph type="body" idx="1"/>
          </p:nvPr>
        </p:nvSpPr>
        <p:spPr>
          <a:xfrm>
            <a:off x="258572" y="1143000"/>
            <a:ext cx="8428228" cy="1938992"/>
          </a:xfrm>
        </p:spPr>
        <p:txBody>
          <a:bodyPr/>
          <a:lstStyle/>
          <a:p>
            <a:pPr marL="342900" indent="-342900">
              <a:buAutoNum type="arabicPeriod"/>
            </a:pPr>
            <a:r>
              <a:rPr lang="en-US" dirty="0"/>
              <a:t>Need to expand the selection criteria by including the Salary and Experience</a:t>
            </a:r>
          </a:p>
          <a:p>
            <a:pPr marL="342900" indent="-342900">
              <a:buAutoNum type="arabicPeriod"/>
            </a:pPr>
            <a:endParaRPr lang="en-US" dirty="0"/>
          </a:p>
          <a:p>
            <a:pPr marL="342900" indent="-342900">
              <a:buAutoNum type="arabicPeriod"/>
            </a:pPr>
            <a:r>
              <a:rPr lang="en-US" dirty="0"/>
              <a:t>Need to build a UI layer with backend API connectivity for better UX</a:t>
            </a:r>
          </a:p>
          <a:p>
            <a:pPr marL="342900" indent="-342900">
              <a:buAutoNum type="arabicPeriod"/>
            </a:pPr>
            <a:endParaRPr lang="en-US" dirty="0"/>
          </a:p>
          <a:p>
            <a:pPr marL="342900" indent="-342900">
              <a:buAutoNum type="arabicPeriod"/>
            </a:pPr>
            <a:r>
              <a:rPr lang="en-US" dirty="0"/>
              <a:t>Need to build an application layer to read the files from Database</a:t>
            </a:r>
          </a:p>
          <a:p>
            <a:pPr marL="342900" indent="-342900">
              <a:buAutoNum type="arabicPeriod"/>
            </a:pPr>
            <a:endParaRPr lang="en-US" dirty="0"/>
          </a:p>
          <a:p>
            <a:pPr marL="342900" indent="-342900">
              <a:buAutoNum type="arabicPeriod"/>
            </a:pPr>
            <a:r>
              <a:rPr lang="en-US" dirty="0"/>
              <a:t>Scoping internal job postings and using it for IJP requisition mapping</a:t>
            </a:r>
          </a:p>
        </p:txBody>
      </p:sp>
    </p:spTree>
    <p:extLst>
      <p:ext uri="{BB962C8B-B14F-4D97-AF65-F5344CB8AC3E}">
        <p14:creationId xmlns:p14="http://schemas.microsoft.com/office/powerpoint/2010/main" val="3961689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2261</TotalTime>
  <Words>2101</Words>
  <Application>Microsoft Macintosh PowerPoint</Application>
  <PresentationFormat>On-screen Show (4:3)</PresentationFormat>
  <Paragraphs>166</Paragraphs>
  <Slides>13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-apple-system</vt:lpstr>
      <vt:lpstr>Arial</vt:lpstr>
      <vt:lpstr>Calibri</vt:lpstr>
      <vt:lpstr>Canada</vt:lpstr>
      <vt:lpstr>Candara</vt:lpstr>
      <vt:lpstr>Times New Roman</vt:lpstr>
      <vt:lpstr>Wingdings</vt:lpstr>
      <vt:lpstr>Office Theme</vt:lpstr>
      <vt:lpstr>Foundation Project : RATS                                          (Resume Automated Tracking System)</vt:lpstr>
      <vt:lpstr>Business Problem</vt:lpstr>
      <vt:lpstr>Business Objectives</vt:lpstr>
      <vt:lpstr>AS-IS Recruitment Process</vt:lpstr>
      <vt:lpstr>Proposed Solution</vt:lpstr>
      <vt:lpstr>Success Criteria</vt:lpstr>
      <vt:lpstr>Model Evolution</vt:lpstr>
      <vt:lpstr>Tech Implementations</vt:lpstr>
      <vt:lpstr>Caveats and WIP effort</vt:lpstr>
      <vt:lpstr>Thank You </vt:lpstr>
      <vt:lpstr>Annexure </vt:lpstr>
      <vt:lpstr>Data Preparation</vt:lpstr>
      <vt:lpstr>Modelling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ISB PowerPoint Template</dc:title>
  <dc:creator>10279</dc:creator>
  <cp:lastModifiedBy>Anirudh Singh Yadav</cp:lastModifiedBy>
  <cp:revision>78</cp:revision>
  <dcterms:created xsi:type="dcterms:W3CDTF">2023-12-08T09:17:02Z</dcterms:created>
  <dcterms:modified xsi:type="dcterms:W3CDTF">2024-01-12T08:50:08Z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2019-06-27T00:00:00Z</vt:filetime>
  </property>
  <property fmtid="{D5CDD505-2E9C-101B-9397-08002B2CF9AE}" pid="3" name="Creator">
    <vt:lpwstr>Microsoft® PowerPoint® for Office 365</vt:lpwstr>
  </property>
  <property fmtid="{D5CDD505-2E9C-101B-9397-08002B2CF9AE}" pid="4" name="LastSaved">
    <vt:filetime>2023-12-08T00:00:00Z</vt:filetime>
  </property>
  <property fmtid="{D5CDD505-2E9C-101B-9397-08002B2CF9AE}" pid="5" name="Producer">
    <vt:lpwstr>Microsoft® PowerPoint® for Office 365</vt:lpwstr>
  </property>
  <property fmtid="{D5CDD505-2E9C-101B-9397-08002B2CF9AE}" pid="6" name="MSIP_Label_5001d4d2-76b9-44a6-bec6-5aee37463dca_Enabled">
    <vt:lpwstr>true</vt:lpwstr>
  </property>
  <property fmtid="{D5CDD505-2E9C-101B-9397-08002B2CF9AE}" pid="7" name="MSIP_Label_5001d4d2-76b9-44a6-bec6-5aee37463dca_SetDate">
    <vt:lpwstr>2024-01-12T02:21:21Z</vt:lpwstr>
  </property>
  <property fmtid="{D5CDD505-2E9C-101B-9397-08002B2CF9AE}" pid="8" name="MSIP_Label_5001d4d2-76b9-44a6-bec6-5aee37463dca_Method">
    <vt:lpwstr>Privileged</vt:lpwstr>
  </property>
  <property fmtid="{D5CDD505-2E9C-101B-9397-08002B2CF9AE}" pid="9" name="MSIP_Label_5001d4d2-76b9-44a6-bec6-5aee37463dca_Name">
    <vt:lpwstr>Public - Pilot</vt:lpwstr>
  </property>
  <property fmtid="{D5CDD505-2E9C-101B-9397-08002B2CF9AE}" pid="10" name="MSIP_Label_5001d4d2-76b9-44a6-bec6-5aee37463dca_SiteId">
    <vt:lpwstr>f35a6974-607f-47d4-82d7-ff31d7dc53a5</vt:lpwstr>
  </property>
  <property fmtid="{D5CDD505-2E9C-101B-9397-08002B2CF9AE}" pid="11" name="MSIP_Label_5001d4d2-76b9-44a6-bec6-5aee37463dca_ActionId">
    <vt:lpwstr>ee60b265-4345-4983-b701-f9fa452886b8</vt:lpwstr>
  </property>
  <property fmtid="{D5CDD505-2E9C-101B-9397-08002B2CF9AE}" pid="12" name="MSIP_Label_5001d4d2-76b9-44a6-bec6-5aee37463dca_ContentBits">
    <vt:lpwstr>0</vt:lpwstr>
  </property>
</Properties>
</file>