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00" r:id="rId5"/>
    <p:sldId id="301" r:id="rId6"/>
    <p:sldId id="302" r:id="rId7"/>
    <p:sldId id="303" r:id="rId8"/>
    <p:sldId id="307" r:id="rId9"/>
    <p:sldId id="306" r:id="rId10"/>
    <p:sldId id="304" r:id="rId11"/>
    <p:sldId id="308" r:id="rId12"/>
    <p:sldId id="296"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9"/>
  </p:normalViewPr>
  <p:slideViewPr>
    <p:cSldViewPr>
      <p:cViewPr varScale="1">
        <p:scale>
          <a:sx n="114" d="100"/>
          <a:sy n="114" d="100"/>
        </p:scale>
        <p:origin x="18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CFE-2A57-82CA-1120-EF79B5804806}"/>
              </a:ext>
            </a:extLst>
          </p:cNvPr>
          <p:cNvSpPr>
            <a:spLocks noGrp="1"/>
          </p:cNvSpPr>
          <p:nvPr>
            <p:ph type="title"/>
          </p:nvPr>
        </p:nvSpPr>
        <p:spPr>
          <a:xfrm>
            <a:off x="258572" y="264921"/>
            <a:ext cx="8626855" cy="369332"/>
          </a:xfrm>
        </p:spPr>
        <p:txBody>
          <a:bodyPr/>
          <a:lstStyle/>
          <a:p>
            <a:r>
              <a:rPr lang="en-IN" dirty="0"/>
              <a:t>Resume Match…</a:t>
            </a:r>
          </a:p>
        </p:txBody>
      </p:sp>
      <p:pic>
        <p:nvPicPr>
          <p:cNvPr id="5" name="Picture 4">
            <a:extLst>
              <a:ext uri="{FF2B5EF4-FFF2-40B4-BE49-F238E27FC236}">
                <a16:creationId xmlns:a16="http://schemas.microsoft.com/office/drawing/2014/main" id="{C88D1435-BE61-FF5A-D642-F65C0310EC48}"/>
              </a:ext>
            </a:extLst>
          </p:cNvPr>
          <p:cNvPicPr>
            <a:picLocks noChangeAspect="1"/>
          </p:cNvPicPr>
          <p:nvPr/>
        </p:nvPicPr>
        <p:blipFill>
          <a:blip r:embed="rId2"/>
          <a:stretch>
            <a:fillRect/>
          </a:stretch>
        </p:blipFill>
        <p:spPr>
          <a:xfrm>
            <a:off x="685799" y="1295400"/>
            <a:ext cx="8659935" cy="3886200"/>
          </a:xfrm>
          <a:prstGeom prst="rect">
            <a:avLst/>
          </a:prstGeom>
        </p:spPr>
      </p:pic>
    </p:spTree>
    <p:extLst>
      <p:ext uri="{BB962C8B-B14F-4D97-AF65-F5344CB8AC3E}">
        <p14:creationId xmlns:p14="http://schemas.microsoft.com/office/powerpoint/2010/main" val="39949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Tree>
    <p:extLst>
      <p:ext uri="{BB962C8B-B14F-4D97-AF65-F5344CB8AC3E}">
        <p14:creationId xmlns:p14="http://schemas.microsoft.com/office/powerpoint/2010/main" val="60132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71AD-7344-C421-58B6-19415914B297}"/>
              </a:ext>
            </a:extLst>
          </p:cNvPr>
          <p:cNvSpPr>
            <a:spLocks noGrp="1"/>
          </p:cNvSpPr>
          <p:nvPr>
            <p:ph type="title"/>
          </p:nvPr>
        </p:nvSpPr>
        <p:spPr>
          <a:xfrm>
            <a:off x="258572" y="264921"/>
            <a:ext cx="8626855" cy="369332"/>
          </a:xfrm>
        </p:spPr>
        <p:txBody>
          <a:bodyPr/>
          <a:lstStyle/>
          <a:p>
            <a:r>
              <a:rPr lang="en-IN" dirty="0"/>
              <a:t>Table Of Contents</a:t>
            </a:r>
          </a:p>
        </p:txBody>
      </p:sp>
      <p:sp>
        <p:nvSpPr>
          <p:cNvPr id="3" name="Text Placeholder 2">
            <a:extLst>
              <a:ext uri="{FF2B5EF4-FFF2-40B4-BE49-F238E27FC236}">
                <a16:creationId xmlns:a16="http://schemas.microsoft.com/office/drawing/2014/main" id="{470A3213-693B-823E-22B6-1256AA2D0926}"/>
              </a:ext>
            </a:extLst>
          </p:cNvPr>
          <p:cNvSpPr>
            <a:spLocks noGrp="1"/>
          </p:cNvSpPr>
          <p:nvPr>
            <p:ph type="body" idx="1"/>
          </p:nvPr>
        </p:nvSpPr>
        <p:spPr>
          <a:xfrm>
            <a:off x="152400" y="914400"/>
            <a:ext cx="8839200" cy="5029200"/>
          </a:xfrm>
        </p:spPr>
        <p:txBody>
          <a:bodyPr/>
          <a:lstStyle/>
          <a:p>
            <a:pPr marL="285750" indent="-285750">
              <a:buFont typeface="Arial" panose="020B0604020202020204" pitchFamily="34" charset="0"/>
              <a:buChar char="•"/>
            </a:pPr>
            <a:r>
              <a:rPr lang="en-IN" dirty="0"/>
              <a:t>Business Problem Statement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Proposed Solution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Solution Architecture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Preprocessing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Training Data </a:t>
            </a:r>
          </a:p>
          <a:p>
            <a:r>
              <a:rPr lang="en-IN" dirty="0"/>
              <a:t>             Identifying the Key Input Skills</a:t>
            </a:r>
          </a:p>
          <a:p>
            <a:r>
              <a:rPr lang="en-IN" dirty="0"/>
              <a:t>             Finding the Best Role with Input skills</a:t>
            </a:r>
          </a:p>
          <a:p>
            <a:r>
              <a:rPr lang="en-IN" dirty="0"/>
              <a:t>             Calculate the Cosine Similarity </a:t>
            </a:r>
          </a:p>
          <a:p>
            <a:r>
              <a:rPr lang="en-IN" dirty="0"/>
              <a:t>             Match The Role with Highest Cosine Similarity with Threshold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Data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Best Match of Job Description and Resume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 Statement </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4739759"/>
          </a:xfrm>
        </p:spPr>
        <p:txBody>
          <a:bodyPr/>
          <a:lstStyle/>
          <a:p>
            <a:r>
              <a:rPr lang="en-IN" sz="2000" dirty="0">
                <a:latin typeface="Canada"/>
              </a:rPr>
              <a:t>Business Problem :</a:t>
            </a:r>
          </a:p>
          <a:p>
            <a:r>
              <a:rPr lang="en-US" dirty="0"/>
              <a:t>	To streamline the process for profile shortlisting based on organizations requirement and to replace it with a robust system which predicts the suitability of profile for the role.</a:t>
            </a:r>
          </a:p>
          <a:p>
            <a:endParaRPr lang="en-US" dirty="0"/>
          </a:p>
          <a:p>
            <a:r>
              <a:rPr lang="en-US" dirty="0"/>
              <a:t>Motivation :</a:t>
            </a:r>
          </a:p>
          <a:p>
            <a:r>
              <a:rPr lang="en-US" dirty="0"/>
              <a:t>	The current Recruitment process is manual and HR Team needs to handle 100’s of resumes on daily basis. Which requested of intervention of Automated system which can help to pick the ideal resumes as per given job profile in organization with a score.</a:t>
            </a:r>
          </a:p>
          <a:p>
            <a:pPr marL="285750" indent="-285750">
              <a:buFont typeface="Wingdings" panose="05000000000000000000" pitchFamily="2" charset="2"/>
              <a:buChar char="Ø"/>
            </a:pPr>
            <a:endParaRPr lang="en-US" dirty="0"/>
          </a:p>
          <a:p>
            <a:r>
              <a:rPr lang="en-IN" dirty="0"/>
              <a:t>Business Objectives</a:t>
            </a:r>
            <a:r>
              <a:rPr lang="en-US" dirty="0"/>
              <a:t> :</a:t>
            </a:r>
          </a:p>
          <a:p>
            <a:endParaRPr lang="en-US" dirty="0"/>
          </a:p>
          <a:p>
            <a:pPr marL="285750" indent="-285750">
              <a:buFont typeface="Wingdings" panose="05000000000000000000" pitchFamily="2" charset="2"/>
              <a:buChar char="Ø"/>
            </a:pPr>
            <a:r>
              <a:rPr lang="en-IN" dirty="0"/>
              <a:t> </a:t>
            </a:r>
            <a:r>
              <a:rPr lang="en-US" dirty="0"/>
              <a:t>Minimize recruitment costs: Which includes less manhours and market Point-In-Range for the job profile. To take informed call on Exp to CTC ratio</a:t>
            </a:r>
          </a:p>
          <a:p>
            <a:pPr marL="285750" indent="-285750">
              <a:buFont typeface="Wingdings" panose="05000000000000000000" pitchFamily="2" charset="2"/>
              <a:buChar char="Ø"/>
            </a:pPr>
            <a:r>
              <a:rPr lang="en-US" dirty="0"/>
              <a:t> Maximum success rate  accepting offer: This can be deduced with providing a years to number of organizations ratio, while doing text analysis </a:t>
            </a:r>
            <a:r>
              <a:rPr lang="en-US"/>
              <a:t>in resumes.</a:t>
            </a:r>
            <a:endParaRPr lang="en-US" dirty="0"/>
          </a:p>
          <a:p>
            <a:endParaRPr lang="en-US" dirty="0"/>
          </a:p>
          <a:p>
            <a:endParaRPr lang="en-IN" dirty="0"/>
          </a:p>
        </p:txBody>
      </p:sp>
    </p:spTree>
    <p:extLst>
      <p:ext uri="{BB962C8B-B14F-4D97-AF65-F5344CB8AC3E}">
        <p14:creationId xmlns:p14="http://schemas.microsoft.com/office/powerpoint/2010/main" val="39452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Scope</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5816977"/>
          </a:xfrm>
        </p:spPr>
        <p:txBody>
          <a:bodyPr/>
          <a:lstStyle/>
          <a:p>
            <a:r>
              <a:rPr lang="en-US" b="1" i="1" u="sng" dirty="0"/>
              <a:t>The Solution has been build here is useful for the Both Candidate and Client Company.</a:t>
            </a:r>
          </a:p>
          <a:p>
            <a:endParaRPr lang="en-US" b="1" i="1" u="sng" dirty="0"/>
          </a:p>
          <a:p>
            <a:endParaRPr lang="en-US" dirty="0"/>
          </a:p>
          <a:p>
            <a:r>
              <a:rPr lang="en-US" b="1" i="1" u="sng" dirty="0"/>
              <a:t>Client company  :</a:t>
            </a:r>
          </a:p>
          <a:p>
            <a:endParaRPr lang="en-US" b="1" i="1" u="sng" dirty="0"/>
          </a:p>
          <a:p>
            <a:r>
              <a:rPr lang="en-US" b="1" i="1" u="sng" dirty="0">
                <a:solidFill>
                  <a:srgbClr val="FF0000"/>
                </a:solidFill>
              </a:rPr>
              <a:t>Anirudh lines </a:t>
            </a:r>
          </a:p>
          <a:p>
            <a:endParaRPr lang="en-US" dirty="0"/>
          </a:p>
          <a:p>
            <a:r>
              <a:rPr lang="en-US" b="0" i="0" dirty="0">
                <a:solidFill>
                  <a:srgbClr val="374151"/>
                </a:solidFill>
                <a:effectLst/>
                <a:latin typeface="Söhne"/>
              </a:rPr>
              <a:t>The goal is to build the world's best team by efficiently matching candidates with specific job requirements, avoiding unnecessary skill adjustments. Our system streamlines the hiring process, ensuring that candidates align with the given constraints and job specifications, leading to optimal selections. This approach enhances the efficiency of the hiring sector, promoting satisfaction for both the client company and the hired candidate.</a:t>
            </a:r>
          </a:p>
          <a:p>
            <a:endParaRPr lang="en-US" dirty="0">
              <a:solidFill>
                <a:srgbClr val="374151"/>
              </a:solidFill>
              <a:latin typeface="Söhne"/>
            </a:endParaRPr>
          </a:p>
          <a:p>
            <a:endParaRPr lang="en-US" dirty="0">
              <a:solidFill>
                <a:srgbClr val="374151"/>
              </a:solidFill>
              <a:latin typeface="Söhne"/>
            </a:endParaRPr>
          </a:p>
          <a:p>
            <a:r>
              <a:rPr lang="en-US" b="1" i="1" u="sng" dirty="0"/>
              <a:t>Candidates :</a:t>
            </a:r>
          </a:p>
          <a:p>
            <a:endParaRPr lang="en-US" dirty="0"/>
          </a:p>
          <a:p>
            <a:r>
              <a:rPr lang="en-US" dirty="0"/>
              <a:t> RATS system help candidates to get hired by a company or an organization who really worth their ability and their skill sets. Where our algorithm will work in such a way, it will try to optimize the best fit candidate for the organization, which we called it Machine Learning. </a:t>
            </a:r>
          </a:p>
          <a:p>
            <a:r>
              <a:rPr lang="en-US" dirty="0"/>
              <a:t>This will make sure that the relevant candidate is been hired for that particular vacancy. </a:t>
            </a:r>
          </a:p>
          <a:p>
            <a:endParaRPr lang="en-IN" dirty="0"/>
          </a:p>
        </p:txBody>
      </p:sp>
    </p:spTree>
    <p:extLst>
      <p:ext uri="{BB962C8B-B14F-4D97-AF65-F5344CB8AC3E}">
        <p14:creationId xmlns:p14="http://schemas.microsoft.com/office/powerpoint/2010/main" val="128873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276E42C6-BAFE-8D7D-FF78-54D9581B3FF7}"/>
              </a:ext>
            </a:extLst>
          </p:cNvPr>
          <p:cNvSpPr>
            <a:spLocks noGrp="1"/>
          </p:cNvSpPr>
          <p:nvPr>
            <p:ph type="body" idx="1"/>
          </p:nvPr>
        </p:nvSpPr>
        <p:spPr>
          <a:xfrm>
            <a:off x="457200" y="827849"/>
            <a:ext cx="5715000" cy="738664"/>
          </a:xfrm>
        </p:spPr>
        <p:txBody>
          <a:bodyPr/>
          <a:lstStyle/>
          <a:p>
            <a:r>
              <a:rPr lang="en-IN" sz="1600" b="1" i="1" u="sng" dirty="0"/>
              <a:t>Key Solution </a:t>
            </a:r>
            <a:r>
              <a:rPr lang="en-IN" sz="1600" dirty="0"/>
              <a:t>:The project Intent to scrape the </a:t>
            </a:r>
            <a:r>
              <a:rPr lang="en-US" sz="1600" dirty="0"/>
              <a:t>profiles which are publicly available on various job portals and mapping the candidates profile with job description using </a:t>
            </a:r>
            <a:r>
              <a:rPr lang="en-IN" sz="1600" dirty="0"/>
              <a:t>similarity index score.</a:t>
            </a:r>
          </a:p>
        </p:txBody>
      </p:sp>
      <p:sp>
        <p:nvSpPr>
          <p:cNvPr id="4" name="Arrow: Down 3">
            <a:extLst>
              <a:ext uri="{FF2B5EF4-FFF2-40B4-BE49-F238E27FC236}">
                <a16:creationId xmlns:a16="http://schemas.microsoft.com/office/drawing/2014/main" id="{277F41FF-D6D3-DA9A-AC4A-58A4F23B7066}"/>
              </a:ext>
            </a:extLst>
          </p:cNvPr>
          <p:cNvSpPr/>
          <p:nvPr/>
        </p:nvSpPr>
        <p:spPr>
          <a:xfrm>
            <a:off x="2514601" y="1717834"/>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6A42EC5-4104-3E32-C48A-11CAB75821D9}"/>
              </a:ext>
            </a:extLst>
          </p:cNvPr>
          <p:cNvSpPr txBox="1"/>
          <p:nvPr/>
        </p:nvSpPr>
        <p:spPr>
          <a:xfrm>
            <a:off x="457200" y="2623074"/>
            <a:ext cx="5715000" cy="1815882"/>
          </a:xfrm>
          <a:prstGeom prst="rect">
            <a:avLst/>
          </a:prstGeom>
          <a:noFill/>
        </p:spPr>
        <p:txBody>
          <a:bodyPr wrap="square" rtlCol="0">
            <a:spAutoFit/>
          </a:bodyPr>
          <a:lstStyle/>
          <a:p>
            <a:r>
              <a:rPr lang="en-IN" sz="1600" b="1" i="1" u="sng" dirty="0">
                <a:solidFill>
                  <a:schemeClr val="tx1"/>
                </a:solidFill>
                <a:latin typeface="+mn-lt"/>
                <a:ea typeface="+mn-ea"/>
                <a:cs typeface="+mn-cs"/>
              </a:rPr>
              <a:t>Key Features </a:t>
            </a:r>
            <a:r>
              <a:rPr lang="en-IN" sz="1600" dirty="0">
                <a:solidFill>
                  <a:schemeClr val="tx1"/>
                </a:solidFill>
                <a:latin typeface="+mn-lt"/>
                <a:ea typeface="+mn-ea"/>
                <a:cs typeface="+mn-cs"/>
              </a:rPr>
              <a:t>: NLP to extract relevant information from unstructured and wide ranging formats of resume </a:t>
            </a:r>
          </a:p>
          <a:p>
            <a:r>
              <a:rPr lang="en-IN" sz="1600" dirty="0">
                <a:solidFill>
                  <a:schemeClr val="tx1"/>
                </a:solidFill>
                <a:latin typeface="+mn-lt"/>
                <a:ea typeface="+mn-ea"/>
                <a:cs typeface="+mn-cs"/>
              </a:rPr>
              <a:t>And rank applications by using input skills that uses vector space model and similarity check between the JD and Resume or Input skillset given by the candidate.</a:t>
            </a:r>
          </a:p>
          <a:p>
            <a:endParaRPr lang="en-IN" sz="1600" dirty="0">
              <a:solidFill>
                <a:schemeClr val="tx1"/>
              </a:solidFill>
              <a:latin typeface="+mn-lt"/>
              <a:ea typeface="+mn-ea"/>
              <a:cs typeface="+mn-cs"/>
            </a:endParaRPr>
          </a:p>
          <a:p>
            <a:endParaRPr lang="en-IN" sz="1600" dirty="0">
              <a:solidFill>
                <a:schemeClr val="tx1"/>
              </a:solidFill>
              <a:latin typeface="+mn-lt"/>
              <a:ea typeface="+mn-ea"/>
              <a:cs typeface="+mn-cs"/>
            </a:endParaRPr>
          </a:p>
        </p:txBody>
      </p:sp>
      <p:sp>
        <p:nvSpPr>
          <p:cNvPr id="8" name="Arrow: Down 7">
            <a:extLst>
              <a:ext uri="{FF2B5EF4-FFF2-40B4-BE49-F238E27FC236}">
                <a16:creationId xmlns:a16="http://schemas.microsoft.com/office/drawing/2014/main" id="{311D9E9B-75D4-DEE5-C0C5-951F6BE8620F}"/>
              </a:ext>
            </a:extLst>
          </p:cNvPr>
          <p:cNvSpPr/>
          <p:nvPr/>
        </p:nvSpPr>
        <p:spPr>
          <a:xfrm>
            <a:off x="2514601" y="3923515"/>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A1A33F7-08AA-753B-7312-890A032E1CAF}"/>
              </a:ext>
            </a:extLst>
          </p:cNvPr>
          <p:cNvSpPr txBox="1"/>
          <p:nvPr/>
        </p:nvSpPr>
        <p:spPr>
          <a:xfrm>
            <a:off x="457200" y="4710687"/>
            <a:ext cx="5486400" cy="1077218"/>
          </a:xfrm>
          <a:prstGeom prst="rect">
            <a:avLst/>
          </a:prstGeom>
          <a:noFill/>
        </p:spPr>
        <p:txBody>
          <a:bodyPr wrap="square" rtlCol="0">
            <a:spAutoFit/>
          </a:bodyPr>
          <a:lstStyle/>
          <a:p>
            <a:r>
              <a:rPr lang="en-IN" sz="1600" b="1" i="1" u="sng" dirty="0">
                <a:solidFill>
                  <a:schemeClr val="tx1"/>
                </a:solidFill>
                <a:latin typeface="+mn-lt"/>
                <a:ea typeface="+mn-ea"/>
                <a:cs typeface="+mn-cs"/>
              </a:rPr>
              <a:t>Path Breaking from Existing Solution </a:t>
            </a:r>
            <a:r>
              <a:rPr lang="en-IN" sz="1600" dirty="0">
                <a:solidFill>
                  <a:schemeClr val="tx1"/>
                </a:solidFill>
                <a:latin typeface="+mn-lt"/>
                <a:ea typeface="+mn-ea"/>
                <a:cs typeface="+mn-cs"/>
              </a:rPr>
              <a:t>: Recruiters reviews each resume manually with regards to Job description and then they categorize them to determine which job applications should be further called for Interview process.</a:t>
            </a:r>
          </a:p>
        </p:txBody>
      </p:sp>
      <p:sp>
        <p:nvSpPr>
          <p:cNvPr id="10" name="TextBox 9">
            <a:extLst>
              <a:ext uri="{FF2B5EF4-FFF2-40B4-BE49-F238E27FC236}">
                <a16:creationId xmlns:a16="http://schemas.microsoft.com/office/drawing/2014/main" id="{A6D039FB-F586-60A7-137A-32BDD6D021B4}"/>
              </a:ext>
            </a:extLst>
          </p:cNvPr>
          <p:cNvSpPr txBox="1"/>
          <p:nvPr/>
        </p:nvSpPr>
        <p:spPr>
          <a:xfrm>
            <a:off x="6629400" y="914400"/>
            <a:ext cx="2256027" cy="1354217"/>
          </a:xfrm>
          <a:prstGeom prst="rect">
            <a:avLst/>
          </a:prstGeom>
          <a:noFill/>
        </p:spPr>
        <p:txBody>
          <a:bodyPr wrap="square" rtlCol="0">
            <a:spAutoFit/>
          </a:bodyPr>
          <a:lstStyle/>
          <a:p>
            <a:r>
              <a:rPr lang="en-IN" b="1" i="1" u="sng" dirty="0"/>
              <a:t>Key Words:</a:t>
            </a:r>
          </a:p>
          <a:p>
            <a:pPr marL="285750" indent="-285750">
              <a:buFont typeface="Wingdings" panose="05000000000000000000" pitchFamily="2" charset="2"/>
              <a:buChar char="Ø"/>
            </a:pPr>
            <a:r>
              <a:rPr lang="en-IN" sz="1600" dirty="0"/>
              <a:t>NLP</a:t>
            </a:r>
          </a:p>
          <a:p>
            <a:pPr marL="285750" indent="-285750">
              <a:buFont typeface="Wingdings" panose="05000000000000000000" pitchFamily="2" charset="2"/>
              <a:buChar char="Ø"/>
            </a:pPr>
            <a:r>
              <a:rPr lang="en-IN" sz="1600" dirty="0"/>
              <a:t>Cosine Similarity</a:t>
            </a:r>
          </a:p>
          <a:p>
            <a:pPr marL="285750" indent="-285750">
              <a:buFont typeface="Wingdings" panose="05000000000000000000" pitchFamily="2" charset="2"/>
              <a:buChar char="Ø"/>
            </a:pPr>
            <a:r>
              <a:rPr lang="en-IN" sz="1600" dirty="0" err="1"/>
              <a:t>Tf-Idf</a:t>
            </a:r>
            <a:endParaRPr lang="en-IN" sz="1600" dirty="0"/>
          </a:p>
          <a:p>
            <a:pPr marL="285750" indent="-285750">
              <a:buFont typeface="Wingdings" panose="05000000000000000000" pitchFamily="2" charset="2"/>
              <a:buChar char="Ø"/>
            </a:pPr>
            <a:r>
              <a:rPr lang="en-IN" sz="1600" dirty="0"/>
              <a:t>Machine Learning </a:t>
            </a:r>
          </a:p>
        </p:txBody>
      </p:sp>
    </p:spTree>
    <p:extLst>
      <p:ext uri="{BB962C8B-B14F-4D97-AF65-F5344CB8AC3E}">
        <p14:creationId xmlns:p14="http://schemas.microsoft.com/office/powerpoint/2010/main" val="17063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6DDD-9AFD-E9C0-AD2B-2B5F9900F6F5}"/>
              </a:ext>
            </a:extLst>
          </p:cNvPr>
          <p:cNvSpPr>
            <a:spLocks noGrp="1"/>
          </p:cNvSpPr>
          <p:nvPr>
            <p:ph type="title"/>
          </p:nvPr>
        </p:nvSpPr>
        <p:spPr>
          <a:xfrm>
            <a:off x="258572" y="264921"/>
            <a:ext cx="8626855" cy="369332"/>
          </a:xfrm>
        </p:spPr>
        <p:txBody>
          <a:bodyPr/>
          <a:lstStyle/>
          <a:p>
            <a:r>
              <a:rPr lang="en-IN" dirty="0"/>
              <a:t>Solution Architecture </a:t>
            </a:r>
          </a:p>
        </p:txBody>
      </p:sp>
      <p:cxnSp>
        <p:nvCxnSpPr>
          <p:cNvPr id="5" name="Straight Arrow Connector 4">
            <a:extLst>
              <a:ext uri="{FF2B5EF4-FFF2-40B4-BE49-F238E27FC236}">
                <a16:creationId xmlns:a16="http://schemas.microsoft.com/office/drawing/2014/main" id="{BDFA8600-A504-D27B-FB80-51875257F85D}"/>
              </a:ext>
            </a:extLst>
          </p:cNvPr>
          <p:cNvCxnSpPr/>
          <p:nvPr/>
        </p:nvCxnSpPr>
        <p:spPr>
          <a:xfrm>
            <a:off x="3874628" y="1295400"/>
            <a:ext cx="0" cy="63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D874D9-734B-53C5-87B2-A427331D261E}"/>
              </a:ext>
            </a:extLst>
          </p:cNvPr>
          <p:cNvSpPr/>
          <p:nvPr/>
        </p:nvSpPr>
        <p:spPr>
          <a:xfrm>
            <a:off x="457232" y="1569183"/>
            <a:ext cx="7211930" cy="1737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B733BA9-32B3-D428-AC10-A3C6BE4EBE41}"/>
              </a:ext>
            </a:extLst>
          </p:cNvPr>
          <p:cNvSpPr/>
          <p:nvPr/>
        </p:nvSpPr>
        <p:spPr>
          <a:xfrm>
            <a:off x="2767012" y="2045195"/>
            <a:ext cx="2209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Entity Classification</a:t>
            </a:r>
          </a:p>
        </p:txBody>
      </p:sp>
      <p:sp>
        <p:nvSpPr>
          <p:cNvPr id="12" name="Rectangle 11">
            <a:extLst>
              <a:ext uri="{FF2B5EF4-FFF2-40B4-BE49-F238E27FC236}">
                <a16:creationId xmlns:a16="http://schemas.microsoft.com/office/drawing/2014/main" id="{7D360762-1420-5570-549F-9066BFEA148B}"/>
              </a:ext>
            </a:extLst>
          </p:cNvPr>
          <p:cNvSpPr/>
          <p:nvPr/>
        </p:nvSpPr>
        <p:spPr>
          <a:xfrm>
            <a:off x="609600" y="262898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Segmentation</a:t>
            </a:r>
          </a:p>
        </p:txBody>
      </p:sp>
      <p:sp>
        <p:nvSpPr>
          <p:cNvPr id="13" name="Rectangle 12">
            <a:extLst>
              <a:ext uri="{FF2B5EF4-FFF2-40B4-BE49-F238E27FC236}">
                <a16:creationId xmlns:a16="http://schemas.microsoft.com/office/drawing/2014/main" id="{5D678228-BB5B-79A3-6B42-9453DC638A8C}"/>
              </a:ext>
            </a:extLst>
          </p:cNvPr>
          <p:cNvSpPr/>
          <p:nvPr/>
        </p:nvSpPr>
        <p:spPr>
          <a:xfrm>
            <a:off x="2919380" y="2651579"/>
            <a:ext cx="20050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16" name="Rectangle 15">
            <a:extLst>
              <a:ext uri="{FF2B5EF4-FFF2-40B4-BE49-F238E27FC236}">
                <a16:creationId xmlns:a16="http://schemas.microsoft.com/office/drawing/2014/main" id="{63FDFCFB-B525-E6B8-C796-12578ACCE524}"/>
              </a:ext>
            </a:extLst>
          </p:cNvPr>
          <p:cNvSpPr/>
          <p:nvPr/>
        </p:nvSpPr>
        <p:spPr>
          <a:xfrm>
            <a:off x="5128379" y="2660518"/>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Tagging</a:t>
            </a:r>
          </a:p>
        </p:txBody>
      </p:sp>
      <p:sp>
        <p:nvSpPr>
          <p:cNvPr id="19" name="Arrow: Down 18">
            <a:extLst>
              <a:ext uri="{FF2B5EF4-FFF2-40B4-BE49-F238E27FC236}">
                <a16:creationId xmlns:a16="http://schemas.microsoft.com/office/drawing/2014/main" id="{4DD3948C-C04F-11AE-3199-2964619BF737}"/>
              </a:ext>
            </a:extLst>
          </p:cNvPr>
          <p:cNvSpPr/>
          <p:nvPr/>
        </p:nvSpPr>
        <p:spPr>
          <a:xfrm>
            <a:off x="3657600" y="1261519"/>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ADCD0850-5910-DB0B-E6B3-D954F8DE0A5D}"/>
              </a:ext>
            </a:extLst>
          </p:cNvPr>
          <p:cNvSpPr/>
          <p:nvPr/>
        </p:nvSpPr>
        <p:spPr>
          <a:xfrm>
            <a:off x="3675063" y="3202023"/>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B384209-28FE-7E92-471D-50EEA8AAE6D2}"/>
              </a:ext>
            </a:extLst>
          </p:cNvPr>
          <p:cNvSpPr/>
          <p:nvPr/>
        </p:nvSpPr>
        <p:spPr>
          <a:xfrm>
            <a:off x="2819400" y="3984171"/>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Summarized Format </a:t>
            </a:r>
          </a:p>
        </p:txBody>
      </p:sp>
      <p:sp>
        <p:nvSpPr>
          <p:cNvPr id="25" name="Rectangle 24">
            <a:extLst>
              <a:ext uri="{FF2B5EF4-FFF2-40B4-BE49-F238E27FC236}">
                <a16:creationId xmlns:a16="http://schemas.microsoft.com/office/drawing/2014/main" id="{FDE08027-6D8C-7B85-B2F1-C1225DF2126F}"/>
              </a:ext>
            </a:extLst>
          </p:cNvPr>
          <p:cNvSpPr/>
          <p:nvPr/>
        </p:nvSpPr>
        <p:spPr>
          <a:xfrm>
            <a:off x="587477" y="4796559"/>
            <a:ext cx="7211930" cy="9184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14946DF-1C00-02A2-2D6E-3DA988AEBEDC}"/>
              </a:ext>
            </a:extLst>
          </p:cNvPr>
          <p:cNvSpPr/>
          <p:nvPr/>
        </p:nvSpPr>
        <p:spPr>
          <a:xfrm>
            <a:off x="801296" y="511840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Vectorization</a:t>
            </a:r>
          </a:p>
        </p:txBody>
      </p:sp>
      <p:sp>
        <p:nvSpPr>
          <p:cNvPr id="27" name="Rectangle 26">
            <a:extLst>
              <a:ext uri="{FF2B5EF4-FFF2-40B4-BE49-F238E27FC236}">
                <a16:creationId xmlns:a16="http://schemas.microsoft.com/office/drawing/2014/main" id="{199A8E05-6301-A4EA-A4C8-3C71F8F18293}"/>
              </a:ext>
            </a:extLst>
          </p:cNvPr>
          <p:cNvSpPr/>
          <p:nvPr/>
        </p:nvSpPr>
        <p:spPr>
          <a:xfrm>
            <a:off x="3114736" y="5103433"/>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Cosine Similarity</a:t>
            </a:r>
          </a:p>
        </p:txBody>
      </p:sp>
      <p:sp>
        <p:nvSpPr>
          <p:cNvPr id="28" name="Rectangle 27">
            <a:extLst>
              <a:ext uri="{FF2B5EF4-FFF2-40B4-BE49-F238E27FC236}">
                <a16:creationId xmlns:a16="http://schemas.microsoft.com/office/drawing/2014/main" id="{88F7C192-6458-8731-5AFF-ABD5A8A68271}"/>
              </a:ext>
            </a:extLst>
          </p:cNvPr>
          <p:cNvSpPr/>
          <p:nvPr/>
        </p:nvSpPr>
        <p:spPr>
          <a:xfrm>
            <a:off x="5428176" y="5100769"/>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 Means </a:t>
            </a:r>
          </a:p>
        </p:txBody>
      </p:sp>
      <p:sp>
        <p:nvSpPr>
          <p:cNvPr id="37" name="Rectangle 36">
            <a:extLst>
              <a:ext uri="{FF2B5EF4-FFF2-40B4-BE49-F238E27FC236}">
                <a16:creationId xmlns:a16="http://schemas.microsoft.com/office/drawing/2014/main" id="{BF05AEB0-71AC-AB76-B05D-87C9EFBFEB38}"/>
              </a:ext>
            </a:extLst>
          </p:cNvPr>
          <p:cNvSpPr/>
          <p:nvPr/>
        </p:nvSpPr>
        <p:spPr>
          <a:xfrm>
            <a:off x="7156655" y="4212770"/>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Job Description</a:t>
            </a:r>
          </a:p>
        </p:txBody>
      </p:sp>
      <p:sp>
        <p:nvSpPr>
          <p:cNvPr id="39" name="Arrow: Down 38">
            <a:extLst>
              <a:ext uri="{FF2B5EF4-FFF2-40B4-BE49-F238E27FC236}">
                <a16:creationId xmlns:a16="http://schemas.microsoft.com/office/drawing/2014/main" id="{552C3CB6-37F3-3140-F7F5-5D1AAA6D6E2E}"/>
              </a:ext>
            </a:extLst>
          </p:cNvPr>
          <p:cNvSpPr/>
          <p:nvPr/>
        </p:nvSpPr>
        <p:spPr>
          <a:xfrm>
            <a:off x="3698175" y="572219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87E51F31-C09D-F275-6382-F2E086486239}"/>
              </a:ext>
            </a:extLst>
          </p:cNvPr>
          <p:cNvSpPr/>
          <p:nvPr/>
        </p:nvSpPr>
        <p:spPr>
          <a:xfrm>
            <a:off x="2741613" y="6135879"/>
            <a:ext cx="2386766"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Mapping of Candidate</a:t>
            </a:r>
          </a:p>
        </p:txBody>
      </p:sp>
      <p:sp>
        <p:nvSpPr>
          <p:cNvPr id="42" name="Rectangle 41">
            <a:extLst>
              <a:ext uri="{FF2B5EF4-FFF2-40B4-BE49-F238E27FC236}">
                <a16:creationId xmlns:a16="http://schemas.microsoft.com/office/drawing/2014/main" id="{86396F6D-93B6-4C3C-9259-71D029EAA252}"/>
              </a:ext>
            </a:extLst>
          </p:cNvPr>
          <p:cNvSpPr/>
          <p:nvPr/>
        </p:nvSpPr>
        <p:spPr>
          <a:xfrm>
            <a:off x="2447450" y="732845"/>
            <a:ext cx="271114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Input Skills </a:t>
            </a:r>
          </a:p>
        </p:txBody>
      </p:sp>
      <p:sp>
        <p:nvSpPr>
          <p:cNvPr id="44" name="Arrow: Down 43">
            <a:extLst>
              <a:ext uri="{FF2B5EF4-FFF2-40B4-BE49-F238E27FC236}">
                <a16:creationId xmlns:a16="http://schemas.microsoft.com/office/drawing/2014/main" id="{810EE341-3594-3B7B-528E-F4222073ACF8}"/>
              </a:ext>
            </a:extLst>
          </p:cNvPr>
          <p:cNvSpPr/>
          <p:nvPr/>
        </p:nvSpPr>
        <p:spPr>
          <a:xfrm>
            <a:off x="3698175" y="448861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Connector: Elbow 45">
            <a:extLst>
              <a:ext uri="{FF2B5EF4-FFF2-40B4-BE49-F238E27FC236}">
                <a16:creationId xmlns:a16="http://schemas.microsoft.com/office/drawing/2014/main" id="{EC1E07A4-FC5E-E164-E7ED-9CB8359BD028}"/>
              </a:ext>
            </a:extLst>
          </p:cNvPr>
          <p:cNvCxnSpPr>
            <a:stCxn id="37" idx="2"/>
            <a:endCxn id="25" idx="3"/>
          </p:cNvCxnSpPr>
          <p:nvPr/>
        </p:nvCxnSpPr>
        <p:spPr>
          <a:xfrm rot="5400000">
            <a:off x="7642326" y="4827051"/>
            <a:ext cx="585810" cy="271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4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56CF-151C-125F-3E7E-53B85C38BD35}"/>
              </a:ext>
            </a:extLst>
          </p:cNvPr>
          <p:cNvSpPr>
            <a:spLocks noGrp="1"/>
          </p:cNvSpPr>
          <p:nvPr>
            <p:ph type="title"/>
          </p:nvPr>
        </p:nvSpPr>
        <p:spPr>
          <a:xfrm>
            <a:off x="258572" y="264921"/>
            <a:ext cx="8626855" cy="369332"/>
          </a:xfrm>
        </p:spPr>
        <p:txBody>
          <a:bodyPr/>
          <a:lstStyle/>
          <a:p>
            <a:r>
              <a:rPr lang="en-IN" dirty="0"/>
              <a:t>Training Data </a:t>
            </a:r>
          </a:p>
        </p:txBody>
      </p:sp>
      <p:sp>
        <p:nvSpPr>
          <p:cNvPr id="4" name="Rectangle: Rounded Corners 3">
            <a:extLst>
              <a:ext uri="{FF2B5EF4-FFF2-40B4-BE49-F238E27FC236}">
                <a16:creationId xmlns:a16="http://schemas.microsoft.com/office/drawing/2014/main" id="{2C78DC3A-A333-9561-32A5-A3F963D9C6D5}"/>
              </a:ext>
            </a:extLst>
          </p:cNvPr>
          <p:cNvSpPr/>
          <p:nvPr/>
        </p:nvSpPr>
        <p:spPr>
          <a:xfrm>
            <a:off x="1752600" y="838200"/>
            <a:ext cx="4953000" cy="990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Collect Resumes for the Preparation of Data</a:t>
            </a:r>
          </a:p>
        </p:txBody>
      </p:sp>
      <p:sp>
        <p:nvSpPr>
          <p:cNvPr id="5" name="Rectangle: Rounded Corners 4">
            <a:extLst>
              <a:ext uri="{FF2B5EF4-FFF2-40B4-BE49-F238E27FC236}">
                <a16:creationId xmlns:a16="http://schemas.microsoft.com/office/drawing/2014/main" id="{4F6C5F1D-4C0C-270E-1BE5-DA51D3D61BE1}"/>
              </a:ext>
            </a:extLst>
          </p:cNvPr>
          <p:cNvSpPr/>
          <p:nvPr/>
        </p:nvSpPr>
        <p:spPr>
          <a:xfrm>
            <a:off x="342900" y="2209800"/>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Data Preprocessing </a:t>
            </a:r>
          </a:p>
        </p:txBody>
      </p:sp>
      <p:sp>
        <p:nvSpPr>
          <p:cNvPr id="6" name="Rectangle: Rounded Corners 5">
            <a:extLst>
              <a:ext uri="{FF2B5EF4-FFF2-40B4-BE49-F238E27FC236}">
                <a16:creationId xmlns:a16="http://schemas.microsoft.com/office/drawing/2014/main" id="{2AADD125-CB43-B697-A589-E13F1AE052AD}"/>
              </a:ext>
            </a:extLst>
          </p:cNvPr>
          <p:cNvSpPr/>
          <p:nvPr/>
        </p:nvSpPr>
        <p:spPr>
          <a:xfrm>
            <a:off x="340442" y="3077497"/>
            <a:ext cx="15645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Read the CSV</a:t>
            </a:r>
          </a:p>
        </p:txBody>
      </p:sp>
      <p:sp>
        <p:nvSpPr>
          <p:cNvPr id="8" name="Rectangle: Rounded Corners 7">
            <a:extLst>
              <a:ext uri="{FF2B5EF4-FFF2-40B4-BE49-F238E27FC236}">
                <a16:creationId xmlns:a16="http://schemas.microsoft.com/office/drawing/2014/main" id="{3E2E24B3-D4ED-C95A-D94E-9BBB08D1178E}"/>
              </a:ext>
            </a:extLst>
          </p:cNvPr>
          <p:cNvSpPr/>
          <p:nvPr/>
        </p:nvSpPr>
        <p:spPr>
          <a:xfrm>
            <a:off x="1905000" y="3077497"/>
            <a:ext cx="1943100"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the Punctuations </a:t>
            </a:r>
          </a:p>
        </p:txBody>
      </p:sp>
      <p:sp>
        <p:nvSpPr>
          <p:cNvPr id="9" name="Rectangle: Rounded Corners 8">
            <a:extLst>
              <a:ext uri="{FF2B5EF4-FFF2-40B4-BE49-F238E27FC236}">
                <a16:creationId xmlns:a16="http://schemas.microsoft.com/office/drawing/2014/main" id="{7EAA2BFA-AC3C-12E0-8F5C-D60E1AF22C34}"/>
              </a:ext>
            </a:extLst>
          </p:cNvPr>
          <p:cNvSpPr/>
          <p:nvPr/>
        </p:nvSpPr>
        <p:spPr>
          <a:xfrm>
            <a:off x="3848100" y="3079955"/>
            <a:ext cx="23216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Remove the Stop Words and conversion to Root Words</a:t>
            </a:r>
          </a:p>
        </p:txBody>
      </p:sp>
      <p:sp>
        <p:nvSpPr>
          <p:cNvPr id="10" name="Rectangle: Rounded Corners 9">
            <a:extLst>
              <a:ext uri="{FF2B5EF4-FFF2-40B4-BE49-F238E27FC236}">
                <a16:creationId xmlns:a16="http://schemas.microsoft.com/office/drawing/2014/main" id="{42674BC2-9271-C322-E13B-6B69E3AFC6F0}"/>
              </a:ext>
            </a:extLst>
          </p:cNvPr>
          <p:cNvSpPr/>
          <p:nvPr/>
        </p:nvSpPr>
        <p:spPr>
          <a:xfrm>
            <a:off x="6169742" y="3062747"/>
            <a:ext cx="1943100" cy="7472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extra spaces and Lines </a:t>
            </a:r>
          </a:p>
        </p:txBody>
      </p:sp>
      <p:sp>
        <p:nvSpPr>
          <p:cNvPr id="11" name="Rectangle: Rounded Corners 10">
            <a:extLst>
              <a:ext uri="{FF2B5EF4-FFF2-40B4-BE49-F238E27FC236}">
                <a16:creationId xmlns:a16="http://schemas.microsoft.com/office/drawing/2014/main" id="{3F25187E-E3FB-124C-44E4-B1B56EC35C7E}"/>
              </a:ext>
            </a:extLst>
          </p:cNvPr>
          <p:cNvSpPr/>
          <p:nvPr/>
        </p:nvSpPr>
        <p:spPr>
          <a:xfrm>
            <a:off x="342900" y="4204447"/>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Training Data</a:t>
            </a:r>
          </a:p>
        </p:txBody>
      </p:sp>
      <p:sp>
        <p:nvSpPr>
          <p:cNvPr id="15" name="Rectangle: Rounded Corners 14">
            <a:extLst>
              <a:ext uri="{FF2B5EF4-FFF2-40B4-BE49-F238E27FC236}">
                <a16:creationId xmlns:a16="http://schemas.microsoft.com/office/drawing/2014/main" id="{551668FE-9B7C-8D75-4FB7-DA0A7609A18D}"/>
              </a:ext>
            </a:extLst>
          </p:cNvPr>
          <p:cNvSpPr/>
          <p:nvPr/>
        </p:nvSpPr>
        <p:spPr>
          <a:xfrm>
            <a:off x="340442" y="5042647"/>
            <a:ext cx="18693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Preparation with Labels </a:t>
            </a:r>
          </a:p>
        </p:txBody>
      </p:sp>
      <p:sp>
        <p:nvSpPr>
          <p:cNvPr id="16" name="Rectangle: Rounded Corners 15">
            <a:extLst>
              <a:ext uri="{FF2B5EF4-FFF2-40B4-BE49-F238E27FC236}">
                <a16:creationId xmlns:a16="http://schemas.microsoft.com/office/drawing/2014/main" id="{C25188F4-DEF1-5DFE-B568-9B2F9EA33988}"/>
              </a:ext>
            </a:extLst>
          </p:cNvPr>
          <p:cNvSpPr/>
          <p:nvPr/>
        </p:nvSpPr>
        <p:spPr>
          <a:xfrm>
            <a:off x="2209800" y="5068383"/>
            <a:ext cx="3810000" cy="7067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Creating file with Parameters</a:t>
            </a:r>
          </a:p>
        </p:txBody>
      </p:sp>
      <p:sp>
        <p:nvSpPr>
          <p:cNvPr id="17" name="Rectangle: Rounded Corners 16">
            <a:extLst>
              <a:ext uri="{FF2B5EF4-FFF2-40B4-BE49-F238E27FC236}">
                <a16:creationId xmlns:a16="http://schemas.microsoft.com/office/drawing/2014/main" id="{88F324A2-44D8-1222-9A03-7CB543050BB4}"/>
              </a:ext>
            </a:extLst>
          </p:cNvPr>
          <p:cNvSpPr/>
          <p:nvPr/>
        </p:nvSpPr>
        <p:spPr>
          <a:xfrm>
            <a:off x="6019800" y="5042647"/>
            <a:ext cx="20930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18" name="Arrow: Down 17">
            <a:extLst>
              <a:ext uri="{FF2B5EF4-FFF2-40B4-BE49-F238E27FC236}">
                <a16:creationId xmlns:a16="http://schemas.microsoft.com/office/drawing/2014/main" id="{A490C12F-60AD-2DBB-3F5A-6FA7784922E8}"/>
              </a:ext>
            </a:extLst>
          </p:cNvPr>
          <p:cNvSpPr/>
          <p:nvPr/>
        </p:nvSpPr>
        <p:spPr>
          <a:xfrm>
            <a:off x="3848100" y="1828800"/>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94AF21C-F73C-68B1-0BFE-05D42F9570D6}"/>
              </a:ext>
            </a:extLst>
          </p:cNvPr>
          <p:cNvSpPr/>
          <p:nvPr/>
        </p:nvSpPr>
        <p:spPr>
          <a:xfrm>
            <a:off x="3848100" y="3859089"/>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42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0CC1204-206D-AD77-4D07-B0E657C10113}"/>
              </a:ext>
            </a:extLst>
          </p:cNvPr>
          <p:cNvSpPr/>
          <p:nvPr/>
        </p:nvSpPr>
        <p:spPr>
          <a:xfrm>
            <a:off x="1295400" y="1905000"/>
            <a:ext cx="6400800" cy="2971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t>CODE EXPLANATION</a:t>
            </a:r>
          </a:p>
        </p:txBody>
      </p:sp>
    </p:spTree>
    <p:extLst>
      <p:ext uri="{BB962C8B-B14F-4D97-AF65-F5344CB8AC3E}">
        <p14:creationId xmlns:p14="http://schemas.microsoft.com/office/powerpoint/2010/main" val="422858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3811-C17A-464C-4EC6-EA3C940DFF8A}"/>
              </a:ext>
            </a:extLst>
          </p:cNvPr>
          <p:cNvSpPr>
            <a:spLocks noGrp="1"/>
          </p:cNvSpPr>
          <p:nvPr>
            <p:ph type="title"/>
          </p:nvPr>
        </p:nvSpPr>
        <p:spPr>
          <a:xfrm>
            <a:off x="258572" y="264921"/>
            <a:ext cx="8626855" cy="369332"/>
          </a:xfrm>
        </p:spPr>
        <p:txBody>
          <a:bodyPr/>
          <a:lstStyle/>
          <a:p>
            <a:r>
              <a:rPr lang="en-IN" dirty="0"/>
              <a:t>Model Evolution</a:t>
            </a:r>
          </a:p>
        </p:txBody>
      </p:sp>
      <p:sp>
        <p:nvSpPr>
          <p:cNvPr id="3" name="Text Placeholder 2">
            <a:extLst>
              <a:ext uri="{FF2B5EF4-FFF2-40B4-BE49-F238E27FC236}">
                <a16:creationId xmlns:a16="http://schemas.microsoft.com/office/drawing/2014/main" id="{5E68CF78-36B1-1BD3-6EC6-236F8D534C2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3082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1784</TotalTime>
  <Words>599</Words>
  <Application>Microsoft Macintosh PowerPoint</Application>
  <PresentationFormat>On-screen Show (4:3)</PresentationFormat>
  <Paragraphs>94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Canada</vt:lpstr>
      <vt:lpstr>Candara</vt:lpstr>
      <vt:lpstr>Söhne</vt:lpstr>
      <vt:lpstr>Times New Roman</vt:lpstr>
      <vt:lpstr>Wingdings</vt:lpstr>
      <vt:lpstr>Office Theme</vt:lpstr>
      <vt:lpstr>Foundation Project : RATS                                          (Resume Automated Tracking System)</vt:lpstr>
      <vt:lpstr>Table Of Contents</vt:lpstr>
      <vt:lpstr>Business Problem Statement </vt:lpstr>
      <vt:lpstr>Scope</vt:lpstr>
      <vt:lpstr>Proposed Solution</vt:lpstr>
      <vt:lpstr>Solution Architecture </vt:lpstr>
      <vt:lpstr>Training Data </vt:lpstr>
      <vt:lpstr>PowerPoint Presentation</vt:lpstr>
      <vt:lpstr>Model Evolution</vt:lpstr>
      <vt:lpstr>Resume Match…</vt:lpstr>
      <vt:lpstr>Annexure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38</cp:revision>
  <dcterms:created xsi:type="dcterms:W3CDTF">2023-12-08T09:17:02Z</dcterms:created>
  <dcterms:modified xsi:type="dcterms:W3CDTF">2024-01-11T18:07:20Z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ies>
</file>