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8" r:id="rId3"/>
    <p:sldId id="299" r:id="rId4"/>
    <p:sldId id="300" r:id="rId5"/>
    <p:sldId id="301" r:id="rId6"/>
    <p:sldId id="302" r:id="rId7"/>
    <p:sldId id="303" r:id="rId8"/>
    <p:sldId id="307" r:id="rId9"/>
    <p:sldId id="306" r:id="rId10"/>
    <p:sldId id="304" r:id="rId11"/>
    <p:sldId id="308" r:id="rId12"/>
    <p:sldId id="296" r:id="rId13"/>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9"/>
  </p:normalViewPr>
  <p:slideViewPr>
    <p:cSldViewPr>
      <p:cViewPr varScale="1">
        <p:scale>
          <a:sx n="114" d="100"/>
          <a:sy n="114" d="100"/>
        </p:scale>
        <p:origin x="180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140" y="2161159"/>
            <a:ext cx="8024901" cy="86359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7" name="Holder 7"/>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5" name="Holder 5"/>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4" name="Holder 4"/>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241299"/>
            <a:ext cx="9144000" cy="6616698"/>
          </a:xfrm>
          <a:prstGeom prst="rect">
            <a:avLst/>
          </a:prstGeom>
        </p:spPr>
      </p:pic>
      <p:sp>
        <p:nvSpPr>
          <p:cNvPr id="17" name="bg object 17"/>
          <p:cNvSpPr/>
          <p:nvPr/>
        </p:nvSpPr>
        <p:spPr>
          <a:xfrm>
            <a:off x="8735568" y="6512052"/>
            <a:ext cx="0" cy="228600"/>
          </a:xfrm>
          <a:custGeom>
            <a:avLst/>
            <a:gdLst/>
            <a:ahLst/>
            <a:cxnLst/>
            <a:rect l="l" t="t" r="r" b="b"/>
            <a:pathLst>
              <a:path h="228600">
                <a:moveTo>
                  <a:pt x="0" y="0"/>
                </a:moveTo>
                <a:lnTo>
                  <a:pt x="0" y="228598"/>
                </a:lnTo>
              </a:path>
            </a:pathLst>
          </a:custGeom>
          <a:ln w="9144">
            <a:solidFill>
              <a:srgbClr val="FFFFFF"/>
            </a:solidFill>
          </a:ln>
        </p:spPr>
        <p:txBody>
          <a:bodyPr wrap="square" lIns="0" tIns="0" rIns="0" bIns="0" rtlCol="0"/>
          <a:lstStyle/>
          <a:p>
            <a:endParaRPr/>
          </a:p>
        </p:txBody>
      </p:sp>
      <p:sp>
        <p:nvSpPr>
          <p:cNvPr id="2" name="Holder 2"/>
          <p:cNvSpPr>
            <a:spLocks noGrp="1"/>
          </p:cNvSpPr>
          <p:nvPr>
            <p:ph type="title"/>
          </p:nvPr>
        </p:nvSpPr>
        <p:spPr>
          <a:xfrm>
            <a:off x="258572" y="264921"/>
            <a:ext cx="8626855" cy="39115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a:xfrm>
            <a:off x="1060450" y="2584450"/>
            <a:ext cx="7023100" cy="1676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1/11/24</a:t>
            </a:fld>
            <a:endParaRPr lang="en-US"/>
          </a:p>
        </p:txBody>
      </p:sp>
      <p:sp>
        <p:nvSpPr>
          <p:cNvPr id="6" name="Holder 6"/>
          <p:cNvSpPr>
            <a:spLocks noGrp="1"/>
          </p:cNvSpPr>
          <p:nvPr>
            <p:ph type="sldNum" sz="quarter" idx="7"/>
          </p:nvPr>
        </p:nvSpPr>
        <p:spPr>
          <a:xfrm>
            <a:off x="8802878" y="6557499"/>
            <a:ext cx="205104" cy="170815"/>
          </a:xfrm>
          <a:prstGeom prst="rect">
            <a:avLst/>
          </a:prstGeom>
        </p:spPr>
        <p:txBody>
          <a:bodyPr wrap="square" lIns="0" tIns="0" rIns="0" bIns="0">
            <a:spAutoFit/>
          </a:bodyPr>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73049"/>
            <a:ext cx="9144000" cy="6584948"/>
          </a:xfrm>
          <a:prstGeom prst="rect">
            <a:avLst/>
          </a:prstGeom>
        </p:spPr>
      </p:pic>
      <p:sp>
        <p:nvSpPr>
          <p:cNvPr id="3" name="object 3"/>
          <p:cNvSpPr txBox="1">
            <a:spLocks noGrp="1"/>
          </p:cNvSpPr>
          <p:nvPr>
            <p:ph type="ctrTitle"/>
          </p:nvPr>
        </p:nvSpPr>
        <p:spPr>
          <a:xfrm>
            <a:off x="228600" y="588960"/>
            <a:ext cx="8024901" cy="1249187"/>
          </a:xfrm>
          <a:prstGeom prst="rect">
            <a:avLst/>
          </a:prstGeom>
        </p:spPr>
        <p:txBody>
          <a:bodyPr vert="horz" wrap="square" lIns="0" tIns="261746" rIns="0" bIns="0" rtlCol="0">
            <a:spAutoFit/>
          </a:bodyPr>
          <a:lstStyle/>
          <a:p>
            <a:pPr marL="12700">
              <a:lnSpc>
                <a:spcPct val="100000"/>
              </a:lnSpc>
              <a:spcBef>
                <a:spcPts val="105"/>
              </a:spcBef>
            </a:pPr>
            <a:r>
              <a:rPr lang="en-IN" sz="3200" dirty="0"/>
              <a:t>Foundation Project : RATS</a:t>
            </a:r>
            <a:br>
              <a:rPr lang="en-IN" sz="3200" dirty="0"/>
            </a:br>
            <a:r>
              <a:rPr lang="en-IN" sz="3200" dirty="0"/>
              <a:t>                                         </a:t>
            </a:r>
            <a:r>
              <a:rPr lang="en-IN" sz="2000" dirty="0"/>
              <a:t>(Resume Automated Tracking System)</a:t>
            </a:r>
            <a:endParaRPr sz="2000" dirty="0"/>
          </a:p>
        </p:txBody>
      </p:sp>
      <p:sp>
        <p:nvSpPr>
          <p:cNvPr id="4" name="object 4"/>
          <p:cNvSpPr txBox="1"/>
          <p:nvPr/>
        </p:nvSpPr>
        <p:spPr>
          <a:xfrm>
            <a:off x="226142" y="1650469"/>
            <a:ext cx="4243070" cy="258404"/>
          </a:xfrm>
          <a:prstGeom prst="rect">
            <a:avLst/>
          </a:prstGeom>
        </p:spPr>
        <p:txBody>
          <a:bodyPr vert="horz" wrap="square" lIns="0" tIns="12065" rIns="0" bIns="0" rtlCol="0">
            <a:spAutoFit/>
          </a:bodyPr>
          <a:lstStyle/>
          <a:p>
            <a:pPr marL="12700">
              <a:lnSpc>
                <a:spcPct val="100000"/>
              </a:lnSpc>
              <a:spcBef>
                <a:spcPts val="95"/>
              </a:spcBef>
            </a:pPr>
            <a:r>
              <a:rPr lang="en-IN" sz="1600" b="1" dirty="0">
                <a:latin typeface="Candara"/>
                <a:cs typeface="Candara"/>
              </a:rPr>
              <a:t>Group 4 AMPBA-Batch-20 </a:t>
            </a:r>
            <a:endParaRPr sz="1600" b="1" dirty="0">
              <a:latin typeface="Candara"/>
              <a:cs typeface="Candara"/>
            </a:endParaRPr>
          </a:p>
        </p:txBody>
      </p:sp>
      <p:sp>
        <p:nvSpPr>
          <p:cNvPr id="5" name="TextBox 4">
            <a:extLst>
              <a:ext uri="{FF2B5EF4-FFF2-40B4-BE49-F238E27FC236}">
                <a16:creationId xmlns:a16="http://schemas.microsoft.com/office/drawing/2014/main" id="{399A4928-D342-7725-2797-38C03F28BE36}"/>
              </a:ext>
            </a:extLst>
          </p:cNvPr>
          <p:cNvSpPr txBox="1"/>
          <p:nvPr/>
        </p:nvSpPr>
        <p:spPr>
          <a:xfrm>
            <a:off x="150391" y="2094069"/>
            <a:ext cx="4453564" cy="1754326"/>
          </a:xfrm>
          <a:prstGeom prst="rect">
            <a:avLst/>
          </a:prstGeom>
          <a:noFill/>
        </p:spPr>
        <p:txBody>
          <a:bodyPr wrap="square" rtlCol="0">
            <a:spAutoFit/>
          </a:bodyPr>
          <a:lstStyle/>
          <a:p>
            <a:r>
              <a:rPr lang="en-IN" dirty="0">
                <a:latin typeface="Canada"/>
                <a:cs typeface="Arial" panose="020B0604020202020204" pitchFamily="34" charset="0"/>
              </a:rPr>
              <a:t>Presenter :</a:t>
            </a:r>
          </a:p>
          <a:p>
            <a:r>
              <a:rPr lang="en-IN" dirty="0">
                <a:latin typeface="Canada"/>
                <a:cs typeface="Arial" panose="020B0604020202020204" pitchFamily="34" charset="0"/>
              </a:rPr>
              <a:t>1) Anirudh Yadav</a:t>
            </a:r>
          </a:p>
          <a:p>
            <a:r>
              <a:rPr lang="en-IN" dirty="0">
                <a:latin typeface="Canada"/>
                <a:cs typeface="Arial" panose="020B0604020202020204" pitchFamily="34" charset="0"/>
              </a:rPr>
              <a:t>2) Sharath Paladugu</a:t>
            </a:r>
          </a:p>
          <a:p>
            <a:r>
              <a:rPr lang="en-IN" dirty="0">
                <a:latin typeface="Canada"/>
                <a:cs typeface="Arial" panose="020B0604020202020204" pitchFamily="34" charset="0"/>
              </a:rPr>
              <a:t>3) Sumit Mujumdar</a:t>
            </a:r>
          </a:p>
          <a:p>
            <a:r>
              <a:rPr lang="en-IN" dirty="0">
                <a:latin typeface="Canada"/>
                <a:cs typeface="Arial" panose="020B0604020202020204" pitchFamily="34" charset="0"/>
              </a:rPr>
              <a:t>4) Palash Gupta </a:t>
            </a:r>
          </a:p>
          <a:p>
            <a:r>
              <a:rPr lang="en-IN" dirty="0">
                <a:latin typeface="Canada"/>
                <a:cs typeface="Arial" panose="020B0604020202020204" pitchFamily="34" charset="0"/>
              </a:rPr>
              <a:t>5) Jyotisha Verma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4CFE-2A57-82CA-1120-EF79B5804806}"/>
              </a:ext>
            </a:extLst>
          </p:cNvPr>
          <p:cNvSpPr>
            <a:spLocks noGrp="1"/>
          </p:cNvSpPr>
          <p:nvPr>
            <p:ph type="title"/>
          </p:nvPr>
        </p:nvSpPr>
        <p:spPr>
          <a:xfrm>
            <a:off x="258572" y="264921"/>
            <a:ext cx="8626855" cy="369332"/>
          </a:xfrm>
        </p:spPr>
        <p:txBody>
          <a:bodyPr/>
          <a:lstStyle/>
          <a:p>
            <a:r>
              <a:rPr lang="en-IN" dirty="0"/>
              <a:t>Resume Match…</a:t>
            </a:r>
          </a:p>
        </p:txBody>
      </p:sp>
      <p:pic>
        <p:nvPicPr>
          <p:cNvPr id="5" name="Picture 4">
            <a:extLst>
              <a:ext uri="{FF2B5EF4-FFF2-40B4-BE49-F238E27FC236}">
                <a16:creationId xmlns:a16="http://schemas.microsoft.com/office/drawing/2014/main" id="{C88D1435-BE61-FF5A-D642-F65C0310EC48}"/>
              </a:ext>
            </a:extLst>
          </p:cNvPr>
          <p:cNvPicPr>
            <a:picLocks noChangeAspect="1"/>
          </p:cNvPicPr>
          <p:nvPr/>
        </p:nvPicPr>
        <p:blipFill>
          <a:blip r:embed="rId2"/>
          <a:stretch>
            <a:fillRect/>
          </a:stretch>
        </p:blipFill>
        <p:spPr>
          <a:xfrm>
            <a:off x="685799" y="1295400"/>
            <a:ext cx="8659935" cy="3886200"/>
          </a:xfrm>
          <a:prstGeom prst="rect">
            <a:avLst/>
          </a:prstGeom>
        </p:spPr>
      </p:pic>
    </p:spTree>
    <p:extLst>
      <p:ext uri="{BB962C8B-B14F-4D97-AF65-F5344CB8AC3E}">
        <p14:creationId xmlns:p14="http://schemas.microsoft.com/office/powerpoint/2010/main" val="399491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150B-405F-E3C9-AB7A-424976755E65}"/>
              </a:ext>
            </a:extLst>
          </p:cNvPr>
          <p:cNvSpPr>
            <a:spLocks noGrp="1"/>
          </p:cNvSpPr>
          <p:nvPr>
            <p:ph type="title"/>
          </p:nvPr>
        </p:nvSpPr>
        <p:spPr>
          <a:xfrm>
            <a:off x="258572" y="264921"/>
            <a:ext cx="8626855" cy="369332"/>
          </a:xfrm>
        </p:spPr>
        <p:txBody>
          <a:bodyPr/>
          <a:lstStyle/>
          <a:p>
            <a:r>
              <a:rPr lang="en-IN" dirty="0"/>
              <a:t>Annexure </a:t>
            </a:r>
          </a:p>
        </p:txBody>
      </p:sp>
    </p:spTree>
    <p:extLst>
      <p:ext uri="{BB962C8B-B14F-4D97-AF65-F5344CB8AC3E}">
        <p14:creationId xmlns:p14="http://schemas.microsoft.com/office/powerpoint/2010/main" val="60132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5788-901F-38AA-CF62-05A8B30CA672}"/>
              </a:ext>
            </a:extLst>
          </p:cNvPr>
          <p:cNvSpPr>
            <a:spLocks noGrp="1"/>
          </p:cNvSpPr>
          <p:nvPr>
            <p:ph type="title"/>
          </p:nvPr>
        </p:nvSpPr>
        <p:spPr>
          <a:xfrm>
            <a:off x="258572" y="264921"/>
            <a:ext cx="8626855" cy="430887"/>
          </a:xfrm>
        </p:spPr>
        <p:txBody>
          <a:bodyPr/>
          <a:lstStyle/>
          <a:p>
            <a:r>
              <a:rPr lang="en-IN" sz="2800" i="1" dirty="0">
                <a:solidFill>
                  <a:schemeClr val="tx1"/>
                </a:solidFill>
                <a:latin typeface="Canada"/>
              </a:rPr>
              <a:t>Thank You </a:t>
            </a:r>
          </a:p>
        </p:txBody>
      </p:sp>
      <p:sp>
        <p:nvSpPr>
          <p:cNvPr id="3" name="Text Placeholder 2">
            <a:extLst>
              <a:ext uri="{FF2B5EF4-FFF2-40B4-BE49-F238E27FC236}">
                <a16:creationId xmlns:a16="http://schemas.microsoft.com/office/drawing/2014/main" id="{349D6091-48FF-0ED9-5D45-34CBC04E0E9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ADE3CCA-F08A-A35B-7BB4-D10716EDB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1524000"/>
            <a:ext cx="8504426" cy="4038600"/>
          </a:xfrm>
          <a:prstGeom prst="rect">
            <a:avLst/>
          </a:prstGeom>
        </p:spPr>
      </p:pic>
      <p:sp>
        <p:nvSpPr>
          <p:cNvPr id="6" name="TextBox 5">
            <a:extLst>
              <a:ext uri="{FF2B5EF4-FFF2-40B4-BE49-F238E27FC236}">
                <a16:creationId xmlns:a16="http://schemas.microsoft.com/office/drawing/2014/main" id="{75C14D11-43C0-068A-BDB0-CFE86F308259}"/>
              </a:ext>
            </a:extLst>
          </p:cNvPr>
          <p:cNvSpPr txBox="1"/>
          <p:nvPr/>
        </p:nvSpPr>
        <p:spPr>
          <a:xfrm>
            <a:off x="7620000" y="6180264"/>
            <a:ext cx="1981200" cy="215444"/>
          </a:xfrm>
          <a:prstGeom prst="rect">
            <a:avLst/>
          </a:prstGeom>
          <a:noFill/>
        </p:spPr>
        <p:txBody>
          <a:bodyPr wrap="square" rtlCol="0">
            <a:spAutoFit/>
          </a:bodyPr>
          <a:lstStyle/>
          <a:p>
            <a:r>
              <a:rPr lang="en-IN" sz="800" dirty="0"/>
              <a:t>Image Source :ladybird.beauty</a:t>
            </a:r>
          </a:p>
        </p:txBody>
      </p:sp>
    </p:spTree>
    <p:extLst>
      <p:ext uri="{BB962C8B-B14F-4D97-AF65-F5344CB8AC3E}">
        <p14:creationId xmlns:p14="http://schemas.microsoft.com/office/powerpoint/2010/main" val="249955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71AD-7344-C421-58B6-19415914B297}"/>
              </a:ext>
            </a:extLst>
          </p:cNvPr>
          <p:cNvSpPr>
            <a:spLocks noGrp="1"/>
          </p:cNvSpPr>
          <p:nvPr>
            <p:ph type="title"/>
          </p:nvPr>
        </p:nvSpPr>
        <p:spPr>
          <a:xfrm>
            <a:off x="258572" y="264921"/>
            <a:ext cx="8626855" cy="369332"/>
          </a:xfrm>
        </p:spPr>
        <p:txBody>
          <a:bodyPr/>
          <a:lstStyle/>
          <a:p>
            <a:r>
              <a:rPr lang="en-IN" dirty="0"/>
              <a:t>Table Of Contents</a:t>
            </a:r>
          </a:p>
        </p:txBody>
      </p:sp>
      <p:sp>
        <p:nvSpPr>
          <p:cNvPr id="3" name="Text Placeholder 2">
            <a:extLst>
              <a:ext uri="{FF2B5EF4-FFF2-40B4-BE49-F238E27FC236}">
                <a16:creationId xmlns:a16="http://schemas.microsoft.com/office/drawing/2014/main" id="{470A3213-693B-823E-22B6-1256AA2D0926}"/>
              </a:ext>
            </a:extLst>
          </p:cNvPr>
          <p:cNvSpPr>
            <a:spLocks noGrp="1"/>
          </p:cNvSpPr>
          <p:nvPr>
            <p:ph type="body" idx="1"/>
          </p:nvPr>
        </p:nvSpPr>
        <p:spPr>
          <a:xfrm>
            <a:off x="152400" y="914400"/>
            <a:ext cx="8839200" cy="5029200"/>
          </a:xfrm>
        </p:spPr>
        <p:txBody>
          <a:bodyPr/>
          <a:lstStyle/>
          <a:p>
            <a:pPr marL="285750" indent="-285750">
              <a:buFont typeface="Arial" panose="020B0604020202020204" pitchFamily="34" charset="0"/>
              <a:buChar char="•"/>
            </a:pPr>
            <a:r>
              <a:rPr lang="en-IN" dirty="0"/>
              <a:t>Business Problem Statement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Proposed Solution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Solution Architecture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 Preprocessing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Training Data </a:t>
            </a:r>
          </a:p>
          <a:p>
            <a:r>
              <a:rPr lang="en-IN" dirty="0"/>
              <a:t>             Identifying the Key Input Skills</a:t>
            </a:r>
          </a:p>
          <a:p>
            <a:r>
              <a:rPr lang="en-IN" dirty="0"/>
              <a:t>             Finding the Best Role with Input skills</a:t>
            </a:r>
          </a:p>
          <a:p>
            <a:r>
              <a:rPr lang="en-IN" dirty="0"/>
              <a:t>             Calculate the Cosine Similarity </a:t>
            </a:r>
          </a:p>
          <a:p>
            <a:r>
              <a:rPr lang="en-IN" dirty="0"/>
              <a:t>             Match The Role with Highest Cosine Similarity with Threshold Value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Evaluate The Data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Best Match of Job Description and Resume </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2797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Business Problem Statement </a:t>
            </a:r>
          </a:p>
        </p:txBody>
      </p:sp>
      <p:sp>
        <p:nvSpPr>
          <p:cNvPr id="3" name="Text Placeholder 2">
            <a:extLst>
              <a:ext uri="{FF2B5EF4-FFF2-40B4-BE49-F238E27FC236}">
                <a16:creationId xmlns:a16="http://schemas.microsoft.com/office/drawing/2014/main" id="{3BF6C47B-E6D9-A908-7D5B-C88A6C39D69A}"/>
              </a:ext>
            </a:extLst>
          </p:cNvPr>
          <p:cNvSpPr>
            <a:spLocks noGrp="1"/>
          </p:cNvSpPr>
          <p:nvPr>
            <p:ph type="body" idx="1"/>
          </p:nvPr>
        </p:nvSpPr>
        <p:spPr>
          <a:xfrm>
            <a:off x="152400" y="762000"/>
            <a:ext cx="8839200" cy="4739759"/>
          </a:xfrm>
        </p:spPr>
        <p:txBody>
          <a:bodyPr/>
          <a:lstStyle/>
          <a:p>
            <a:r>
              <a:rPr lang="en-IN" sz="2000" dirty="0">
                <a:latin typeface="Canada"/>
              </a:rPr>
              <a:t>Business Problem :</a:t>
            </a:r>
          </a:p>
          <a:p>
            <a:r>
              <a:rPr lang="en-US" dirty="0"/>
              <a:t>	To streamline the process for profile shortlisting based on organizations requirement and to replace it with a robust system which predicts the suitability of profile for the role.</a:t>
            </a:r>
          </a:p>
          <a:p>
            <a:endParaRPr lang="en-US" dirty="0"/>
          </a:p>
          <a:p>
            <a:r>
              <a:rPr lang="en-US" dirty="0"/>
              <a:t>Motivation :</a:t>
            </a:r>
          </a:p>
          <a:p>
            <a:r>
              <a:rPr lang="en-US" dirty="0"/>
              <a:t>	The current Recruitment process is manual, and HR Team needs to handle 100’s of resumes on daily basis. Which requested of intervention of Automated system which can help to pick the ideal resumes as per given job profile in organization with a score.</a:t>
            </a:r>
          </a:p>
          <a:p>
            <a:pPr marL="285750" indent="-285750">
              <a:buFont typeface="Wingdings" panose="05000000000000000000" pitchFamily="2" charset="2"/>
              <a:buChar char="Ø"/>
            </a:pPr>
            <a:endParaRPr lang="en-US" dirty="0"/>
          </a:p>
          <a:p>
            <a:r>
              <a:rPr lang="en-IN" dirty="0"/>
              <a:t>Business Objectives</a:t>
            </a:r>
            <a:r>
              <a:rPr lang="en-US" dirty="0"/>
              <a:t> :</a:t>
            </a:r>
          </a:p>
          <a:p>
            <a:endParaRPr lang="en-US" dirty="0"/>
          </a:p>
          <a:p>
            <a:pPr marL="285750" indent="-285750">
              <a:buFont typeface="Wingdings" panose="05000000000000000000" pitchFamily="2" charset="2"/>
              <a:buChar char="Ø"/>
            </a:pPr>
            <a:r>
              <a:rPr lang="en-IN" dirty="0"/>
              <a:t> </a:t>
            </a:r>
            <a:r>
              <a:rPr lang="en-US" dirty="0"/>
              <a:t>Minimize recruitment costs: Which includes less manhours and market Point-In-Range for the job profile. To take informed call on Exp to CTC ratio</a:t>
            </a:r>
          </a:p>
          <a:p>
            <a:pPr marL="285750" indent="-285750">
              <a:buFont typeface="Wingdings" panose="05000000000000000000" pitchFamily="2" charset="2"/>
              <a:buChar char="Ø"/>
            </a:pPr>
            <a:r>
              <a:rPr lang="en-US" dirty="0"/>
              <a:t> Maximum success rate  accepting offer: This can be deduced with providing a years to number of organizations ratio, while doing text analysis in resumes.</a:t>
            </a:r>
          </a:p>
          <a:p>
            <a:endParaRPr lang="en-US" dirty="0"/>
          </a:p>
          <a:p>
            <a:endParaRPr lang="en-IN" dirty="0"/>
          </a:p>
        </p:txBody>
      </p:sp>
    </p:spTree>
    <p:extLst>
      <p:ext uri="{BB962C8B-B14F-4D97-AF65-F5344CB8AC3E}">
        <p14:creationId xmlns:p14="http://schemas.microsoft.com/office/powerpoint/2010/main" val="394526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D314-62E9-CA22-58D2-4F6BC5C40AFC}"/>
              </a:ext>
            </a:extLst>
          </p:cNvPr>
          <p:cNvSpPr>
            <a:spLocks noGrp="1"/>
          </p:cNvSpPr>
          <p:nvPr>
            <p:ph type="title"/>
          </p:nvPr>
        </p:nvSpPr>
        <p:spPr>
          <a:xfrm>
            <a:off x="258572" y="264921"/>
            <a:ext cx="8626855" cy="369332"/>
          </a:xfrm>
        </p:spPr>
        <p:txBody>
          <a:bodyPr/>
          <a:lstStyle/>
          <a:p>
            <a:r>
              <a:rPr lang="en-IN" dirty="0"/>
              <a:t>Proposed Solution</a:t>
            </a:r>
          </a:p>
        </p:txBody>
      </p:sp>
      <p:sp>
        <p:nvSpPr>
          <p:cNvPr id="3" name="Text Placeholder 2">
            <a:extLst>
              <a:ext uri="{FF2B5EF4-FFF2-40B4-BE49-F238E27FC236}">
                <a16:creationId xmlns:a16="http://schemas.microsoft.com/office/drawing/2014/main" id="{FFA65C98-9FF2-E7C1-154A-78678397AE65}"/>
              </a:ext>
            </a:extLst>
          </p:cNvPr>
          <p:cNvSpPr>
            <a:spLocks noGrp="1"/>
          </p:cNvSpPr>
          <p:nvPr>
            <p:ph type="body" idx="1"/>
          </p:nvPr>
        </p:nvSpPr>
        <p:spPr>
          <a:xfrm>
            <a:off x="152399" y="914400"/>
            <a:ext cx="8626855" cy="2954655"/>
          </a:xfrm>
        </p:spPr>
        <p:txBody>
          <a:bodyPr/>
          <a:lstStyle/>
          <a:p>
            <a:r>
              <a:rPr lang="en-US" sz="1600" dirty="0"/>
              <a:t>RATS: This application is built with intention to assist HR team to take informed decision while short listing the resume for a specific Job opening in the organization</a:t>
            </a:r>
          </a:p>
          <a:p>
            <a:endParaRPr lang="en-US" sz="1600" dirty="0"/>
          </a:p>
          <a:p>
            <a:r>
              <a:rPr lang="en-US" sz="1600" dirty="0"/>
              <a:t>We need a wireframe design as marked below, which addresses the problem statement discussed in earlier. In here we will proceed with following chain of events</a:t>
            </a:r>
          </a:p>
          <a:p>
            <a:pPr marL="342900" indent="-342900">
              <a:buAutoNum type="alphaLcPeriod"/>
            </a:pPr>
            <a:r>
              <a:rPr lang="en-US" sz="1600" dirty="0"/>
              <a:t>Collating a vast corpus of Job-Descriptions/Job-Required-Skill from Job Portals</a:t>
            </a:r>
          </a:p>
          <a:p>
            <a:pPr marL="342900" indent="-342900">
              <a:buAutoNum type="alphaLcPeriod"/>
            </a:pPr>
            <a:r>
              <a:rPr lang="en-US" sz="1600" dirty="0"/>
              <a:t>Collecting a Resumes for testing and mapping evaluation</a:t>
            </a:r>
          </a:p>
          <a:p>
            <a:pPr marL="342900" indent="-342900">
              <a:buAutoNum type="alphaLcPeriod"/>
            </a:pPr>
            <a:r>
              <a:rPr lang="en-US" sz="1600" dirty="0"/>
              <a:t>We will be required to vectorize the data and store in memory</a:t>
            </a:r>
          </a:p>
          <a:p>
            <a:pPr marL="342900" indent="-342900">
              <a:buAutoNum type="alphaLcPeriod"/>
            </a:pPr>
            <a:r>
              <a:rPr lang="en-US" sz="1600" dirty="0"/>
              <a:t>We need to find the similarity between organizations JD (which will be part of Master corpus) and skills in resume</a:t>
            </a:r>
          </a:p>
          <a:p>
            <a:pPr marL="342900" indent="-342900">
              <a:buAutoNum type="alphaLcPeriod"/>
            </a:pPr>
            <a:r>
              <a:rPr lang="en-US" sz="1600" dirty="0"/>
              <a:t>Post the similarity value and let the HR dept take an informed call to shortlist the profile or not</a:t>
            </a:r>
          </a:p>
          <a:p>
            <a:pPr marL="342900" indent="-342900">
              <a:buAutoNum type="alphaLcPeriod"/>
            </a:pPr>
            <a:r>
              <a:rPr lang="en-US" sz="1600" dirty="0"/>
              <a:t>Also to assist HR for JD creation based on </a:t>
            </a:r>
            <a:r>
              <a:rPr lang="en-US" sz="1600"/>
              <a:t>market trends</a:t>
            </a:r>
            <a:endParaRPr lang="en-US" sz="1600" dirty="0"/>
          </a:p>
        </p:txBody>
      </p:sp>
      <p:pic>
        <p:nvPicPr>
          <p:cNvPr id="5" name="Picture 4">
            <a:extLst>
              <a:ext uri="{FF2B5EF4-FFF2-40B4-BE49-F238E27FC236}">
                <a16:creationId xmlns:a16="http://schemas.microsoft.com/office/drawing/2014/main" id="{FCCEB651-74AF-0E96-9F22-014FE0876197}"/>
              </a:ext>
            </a:extLst>
          </p:cNvPr>
          <p:cNvPicPr>
            <a:picLocks noChangeAspect="1"/>
          </p:cNvPicPr>
          <p:nvPr/>
        </p:nvPicPr>
        <p:blipFill>
          <a:blip r:embed="rId2"/>
          <a:stretch>
            <a:fillRect/>
          </a:stretch>
        </p:blipFill>
        <p:spPr>
          <a:xfrm>
            <a:off x="914400" y="4135663"/>
            <a:ext cx="6294626" cy="2242835"/>
          </a:xfrm>
          <a:prstGeom prst="rect">
            <a:avLst/>
          </a:prstGeom>
        </p:spPr>
      </p:pic>
    </p:spTree>
    <p:extLst>
      <p:ext uri="{BB962C8B-B14F-4D97-AF65-F5344CB8AC3E}">
        <p14:creationId xmlns:p14="http://schemas.microsoft.com/office/powerpoint/2010/main" val="128873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152C-7A71-E202-BE84-0C3086257E7B}"/>
              </a:ext>
            </a:extLst>
          </p:cNvPr>
          <p:cNvSpPr>
            <a:spLocks noGrp="1"/>
          </p:cNvSpPr>
          <p:nvPr>
            <p:ph type="title"/>
          </p:nvPr>
        </p:nvSpPr>
        <p:spPr>
          <a:xfrm>
            <a:off x="258572" y="264921"/>
            <a:ext cx="8626855" cy="369332"/>
          </a:xfrm>
        </p:spPr>
        <p:txBody>
          <a:bodyPr/>
          <a:lstStyle/>
          <a:p>
            <a:r>
              <a:rPr lang="en-IN" dirty="0"/>
              <a:t>Proposed Solution</a:t>
            </a:r>
          </a:p>
        </p:txBody>
      </p:sp>
      <p:sp>
        <p:nvSpPr>
          <p:cNvPr id="3" name="Text Placeholder 2">
            <a:extLst>
              <a:ext uri="{FF2B5EF4-FFF2-40B4-BE49-F238E27FC236}">
                <a16:creationId xmlns:a16="http://schemas.microsoft.com/office/drawing/2014/main" id="{276E42C6-BAFE-8D7D-FF78-54D9581B3FF7}"/>
              </a:ext>
            </a:extLst>
          </p:cNvPr>
          <p:cNvSpPr>
            <a:spLocks noGrp="1"/>
          </p:cNvSpPr>
          <p:nvPr>
            <p:ph type="body" idx="1"/>
          </p:nvPr>
        </p:nvSpPr>
        <p:spPr>
          <a:xfrm>
            <a:off x="457200" y="827849"/>
            <a:ext cx="5715000" cy="738664"/>
          </a:xfrm>
        </p:spPr>
        <p:txBody>
          <a:bodyPr/>
          <a:lstStyle/>
          <a:p>
            <a:r>
              <a:rPr lang="en-IN" sz="1600" b="1" i="1" u="sng" dirty="0"/>
              <a:t>Key Solution </a:t>
            </a:r>
            <a:r>
              <a:rPr lang="en-IN" sz="1600" dirty="0"/>
              <a:t>:The project Intent to scrape the </a:t>
            </a:r>
            <a:r>
              <a:rPr lang="en-US" sz="1600" dirty="0"/>
              <a:t>profiles which are publicly available on various job portals and mapping the candidates profile with job description using </a:t>
            </a:r>
            <a:r>
              <a:rPr lang="en-IN" sz="1600" dirty="0"/>
              <a:t>similarity index score.</a:t>
            </a:r>
          </a:p>
        </p:txBody>
      </p:sp>
      <p:sp>
        <p:nvSpPr>
          <p:cNvPr id="4" name="Arrow: Down 3">
            <a:extLst>
              <a:ext uri="{FF2B5EF4-FFF2-40B4-BE49-F238E27FC236}">
                <a16:creationId xmlns:a16="http://schemas.microsoft.com/office/drawing/2014/main" id="{277F41FF-D6D3-DA9A-AC4A-58A4F23B7066}"/>
              </a:ext>
            </a:extLst>
          </p:cNvPr>
          <p:cNvSpPr/>
          <p:nvPr/>
        </p:nvSpPr>
        <p:spPr>
          <a:xfrm>
            <a:off x="2514601" y="1717834"/>
            <a:ext cx="381000" cy="7970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6A42EC5-4104-3E32-C48A-11CAB75821D9}"/>
              </a:ext>
            </a:extLst>
          </p:cNvPr>
          <p:cNvSpPr txBox="1"/>
          <p:nvPr/>
        </p:nvSpPr>
        <p:spPr>
          <a:xfrm>
            <a:off x="457200" y="2623074"/>
            <a:ext cx="5715000" cy="1815882"/>
          </a:xfrm>
          <a:prstGeom prst="rect">
            <a:avLst/>
          </a:prstGeom>
          <a:noFill/>
        </p:spPr>
        <p:txBody>
          <a:bodyPr wrap="square" rtlCol="0">
            <a:spAutoFit/>
          </a:bodyPr>
          <a:lstStyle/>
          <a:p>
            <a:r>
              <a:rPr lang="en-IN" sz="1600" b="1" i="1" u="sng" dirty="0">
                <a:solidFill>
                  <a:schemeClr val="tx1"/>
                </a:solidFill>
                <a:latin typeface="+mn-lt"/>
                <a:ea typeface="+mn-ea"/>
                <a:cs typeface="+mn-cs"/>
              </a:rPr>
              <a:t>Key Features </a:t>
            </a:r>
            <a:r>
              <a:rPr lang="en-IN" sz="1600" dirty="0">
                <a:solidFill>
                  <a:schemeClr val="tx1"/>
                </a:solidFill>
                <a:latin typeface="+mn-lt"/>
                <a:ea typeface="+mn-ea"/>
                <a:cs typeface="+mn-cs"/>
              </a:rPr>
              <a:t>: NLP to extract relevant information from unstructured and wide ranging formats of resume </a:t>
            </a:r>
          </a:p>
          <a:p>
            <a:r>
              <a:rPr lang="en-IN" sz="1600" dirty="0">
                <a:solidFill>
                  <a:schemeClr val="tx1"/>
                </a:solidFill>
                <a:latin typeface="+mn-lt"/>
                <a:ea typeface="+mn-ea"/>
                <a:cs typeface="+mn-cs"/>
              </a:rPr>
              <a:t>And rank applications by using input skills that uses vector space model and similarity check between the JD and Resume or Input skillset given by the candidate.</a:t>
            </a:r>
          </a:p>
          <a:p>
            <a:endParaRPr lang="en-IN" sz="1600" dirty="0">
              <a:solidFill>
                <a:schemeClr val="tx1"/>
              </a:solidFill>
              <a:latin typeface="+mn-lt"/>
              <a:ea typeface="+mn-ea"/>
              <a:cs typeface="+mn-cs"/>
            </a:endParaRPr>
          </a:p>
          <a:p>
            <a:endParaRPr lang="en-IN" sz="1600" dirty="0">
              <a:solidFill>
                <a:schemeClr val="tx1"/>
              </a:solidFill>
              <a:latin typeface="+mn-lt"/>
              <a:ea typeface="+mn-ea"/>
              <a:cs typeface="+mn-cs"/>
            </a:endParaRPr>
          </a:p>
        </p:txBody>
      </p:sp>
      <p:sp>
        <p:nvSpPr>
          <p:cNvPr id="8" name="Arrow: Down 7">
            <a:extLst>
              <a:ext uri="{FF2B5EF4-FFF2-40B4-BE49-F238E27FC236}">
                <a16:creationId xmlns:a16="http://schemas.microsoft.com/office/drawing/2014/main" id="{311D9E9B-75D4-DEE5-C0C5-951F6BE8620F}"/>
              </a:ext>
            </a:extLst>
          </p:cNvPr>
          <p:cNvSpPr/>
          <p:nvPr/>
        </p:nvSpPr>
        <p:spPr>
          <a:xfrm>
            <a:off x="2514601" y="3923515"/>
            <a:ext cx="381000" cy="7970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FA1A33F7-08AA-753B-7312-890A032E1CAF}"/>
              </a:ext>
            </a:extLst>
          </p:cNvPr>
          <p:cNvSpPr txBox="1"/>
          <p:nvPr/>
        </p:nvSpPr>
        <p:spPr>
          <a:xfrm>
            <a:off x="457200" y="4710687"/>
            <a:ext cx="5486400" cy="1077218"/>
          </a:xfrm>
          <a:prstGeom prst="rect">
            <a:avLst/>
          </a:prstGeom>
          <a:noFill/>
        </p:spPr>
        <p:txBody>
          <a:bodyPr wrap="square" rtlCol="0">
            <a:spAutoFit/>
          </a:bodyPr>
          <a:lstStyle/>
          <a:p>
            <a:r>
              <a:rPr lang="en-IN" sz="1600" b="1" i="1" u="sng" dirty="0">
                <a:solidFill>
                  <a:schemeClr val="tx1"/>
                </a:solidFill>
                <a:latin typeface="+mn-lt"/>
                <a:ea typeface="+mn-ea"/>
                <a:cs typeface="+mn-cs"/>
              </a:rPr>
              <a:t>Path Breaking from Existing Solution </a:t>
            </a:r>
            <a:r>
              <a:rPr lang="en-IN" sz="1600" dirty="0">
                <a:solidFill>
                  <a:schemeClr val="tx1"/>
                </a:solidFill>
                <a:latin typeface="+mn-lt"/>
                <a:ea typeface="+mn-ea"/>
                <a:cs typeface="+mn-cs"/>
              </a:rPr>
              <a:t>: Recruiters reviews each resume manually with regards to Job description and then they categorize them to determine which job applications should be further called for Interview process.</a:t>
            </a:r>
          </a:p>
        </p:txBody>
      </p:sp>
      <p:sp>
        <p:nvSpPr>
          <p:cNvPr id="10" name="TextBox 9">
            <a:extLst>
              <a:ext uri="{FF2B5EF4-FFF2-40B4-BE49-F238E27FC236}">
                <a16:creationId xmlns:a16="http://schemas.microsoft.com/office/drawing/2014/main" id="{A6D039FB-F586-60A7-137A-32BDD6D021B4}"/>
              </a:ext>
            </a:extLst>
          </p:cNvPr>
          <p:cNvSpPr txBox="1"/>
          <p:nvPr/>
        </p:nvSpPr>
        <p:spPr>
          <a:xfrm>
            <a:off x="6629400" y="914400"/>
            <a:ext cx="2256027" cy="1354217"/>
          </a:xfrm>
          <a:prstGeom prst="rect">
            <a:avLst/>
          </a:prstGeom>
          <a:noFill/>
        </p:spPr>
        <p:txBody>
          <a:bodyPr wrap="square" rtlCol="0">
            <a:spAutoFit/>
          </a:bodyPr>
          <a:lstStyle/>
          <a:p>
            <a:r>
              <a:rPr lang="en-IN" b="1" i="1" u="sng" dirty="0"/>
              <a:t>Key Words:</a:t>
            </a:r>
          </a:p>
          <a:p>
            <a:pPr marL="285750" indent="-285750">
              <a:buFont typeface="Wingdings" panose="05000000000000000000" pitchFamily="2" charset="2"/>
              <a:buChar char="Ø"/>
            </a:pPr>
            <a:r>
              <a:rPr lang="en-IN" sz="1600" dirty="0"/>
              <a:t>NLP</a:t>
            </a:r>
          </a:p>
          <a:p>
            <a:pPr marL="285750" indent="-285750">
              <a:buFont typeface="Wingdings" panose="05000000000000000000" pitchFamily="2" charset="2"/>
              <a:buChar char="Ø"/>
            </a:pPr>
            <a:r>
              <a:rPr lang="en-IN" sz="1600" dirty="0"/>
              <a:t>Cosine Similarity</a:t>
            </a:r>
          </a:p>
          <a:p>
            <a:pPr marL="285750" indent="-285750">
              <a:buFont typeface="Wingdings" panose="05000000000000000000" pitchFamily="2" charset="2"/>
              <a:buChar char="Ø"/>
            </a:pPr>
            <a:r>
              <a:rPr lang="en-IN" sz="1600" dirty="0" err="1"/>
              <a:t>Tf-Idf</a:t>
            </a:r>
            <a:endParaRPr lang="en-IN" sz="1600" dirty="0"/>
          </a:p>
          <a:p>
            <a:pPr marL="285750" indent="-285750">
              <a:buFont typeface="Wingdings" panose="05000000000000000000" pitchFamily="2" charset="2"/>
              <a:buChar char="Ø"/>
            </a:pPr>
            <a:r>
              <a:rPr lang="en-IN" sz="1600" dirty="0"/>
              <a:t>Machine Learning </a:t>
            </a:r>
          </a:p>
        </p:txBody>
      </p:sp>
    </p:spTree>
    <p:extLst>
      <p:ext uri="{BB962C8B-B14F-4D97-AF65-F5344CB8AC3E}">
        <p14:creationId xmlns:p14="http://schemas.microsoft.com/office/powerpoint/2010/main" val="1706364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6DDD-9AFD-E9C0-AD2B-2B5F9900F6F5}"/>
              </a:ext>
            </a:extLst>
          </p:cNvPr>
          <p:cNvSpPr>
            <a:spLocks noGrp="1"/>
          </p:cNvSpPr>
          <p:nvPr>
            <p:ph type="title"/>
          </p:nvPr>
        </p:nvSpPr>
        <p:spPr>
          <a:xfrm>
            <a:off x="258572" y="264921"/>
            <a:ext cx="8626855" cy="369332"/>
          </a:xfrm>
        </p:spPr>
        <p:txBody>
          <a:bodyPr/>
          <a:lstStyle/>
          <a:p>
            <a:r>
              <a:rPr lang="en-IN" dirty="0"/>
              <a:t>Solution Architecture </a:t>
            </a:r>
          </a:p>
        </p:txBody>
      </p:sp>
      <p:cxnSp>
        <p:nvCxnSpPr>
          <p:cNvPr id="5" name="Straight Arrow Connector 4">
            <a:extLst>
              <a:ext uri="{FF2B5EF4-FFF2-40B4-BE49-F238E27FC236}">
                <a16:creationId xmlns:a16="http://schemas.microsoft.com/office/drawing/2014/main" id="{BDFA8600-A504-D27B-FB80-51875257F85D}"/>
              </a:ext>
            </a:extLst>
          </p:cNvPr>
          <p:cNvCxnSpPr/>
          <p:nvPr/>
        </p:nvCxnSpPr>
        <p:spPr>
          <a:xfrm>
            <a:off x="3874628" y="1295400"/>
            <a:ext cx="0" cy="637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3D874D9-734B-53C5-87B2-A427331D261E}"/>
              </a:ext>
            </a:extLst>
          </p:cNvPr>
          <p:cNvSpPr/>
          <p:nvPr/>
        </p:nvSpPr>
        <p:spPr>
          <a:xfrm>
            <a:off x="457232" y="1569183"/>
            <a:ext cx="7211930" cy="17379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6B733BA9-32B3-D428-AC10-A3C6BE4EBE41}"/>
              </a:ext>
            </a:extLst>
          </p:cNvPr>
          <p:cNvSpPr/>
          <p:nvPr/>
        </p:nvSpPr>
        <p:spPr>
          <a:xfrm>
            <a:off x="2767012" y="2045195"/>
            <a:ext cx="22098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Entity Classification</a:t>
            </a:r>
          </a:p>
        </p:txBody>
      </p:sp>
      <p:sp>
        <p:nvSpPr>
          <p:cNvPr id="12" name="Rectangle 11">
            <a:extLst>
              <a:ext uri="{FF2B5EF4-FFF2-40B4-BE49-F238E27FC236}">
                <a16:creationId xmlns:a16="http://schemas.microsoft.com/office/drawing/2014/main" id="{7D360762-1420-5570-549F-9066BFEA148B}"/>
              </a:ext>
            </a:extLst>
          </p:cNvPr>
          <p:cNvSpPr/>
          <p:nvPr/>
        </p:nvSpPr>
        <p:spPr>
          <a:xfrm>
            <a:off x="609600" y="2628984"/>
            <a:ext cx="2157412"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Segmentation</a:t>
            </a:r>
          </a:p>
        </p:txBody>
      </p:sp>
      <p:sp>
        <p:nvSpPr>
          <p:cNvPr id="13" name="Rectangle 12">
            <a:extLst>
              <a:ext uri="{FF2B5EF4-FFF2-40B4-BE49-F238E27FC236}">
                <a16:creationId xmlns:a16="http://schemas.microsoft.com/office/drawing/2014/main" id="{5D678228-BB5B-79A3-6B42-9453DC638A8C}"/>
              </a:ext>
            </a:extLst>
          </p:cNvPr>
          <p:cNvSpPr/>
          <p:nvPr/>
        </p:nvSpPr>
        <p:spPr>
          <a:xfrm>
            <a:off x="2919380" y="2651579"/>
            <a:ext cx="2005012"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Tokenization</a:t>
            </a:r>
          </a:p>
        </p:txBody>
      </p:sp>
      <p:sp>
        <p:nvSpPr>
          <p:cNvPr id="16" name="Rectangle 15">
            <a:extLst>
              <a:ext uri="{FF2B5EF4-FFF2-40B4-BE49-F238E27FC236}">
                <a16:creationId xmlns:a16="http://schemas.microsoft.com/office/drawing/2014/main" id="{63FDFCFB-B525-E6B8-C796-12578ACCE524}"/>
              </a:ext>
            </a:extLst>
          </p:cNvPr>
          <p:cNvSpPr/>
          <p:nvPr/>
        </p:nvSpPr>
        <p:spPr>
          <a:xfrm>
            <a:off x="5128379" y="2660518"/>
            <a:ext cx="18288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Feature Tagging</a:t>
            </a:r>
          </a:p>
        </p:txBody>
      </p:sp>
      <p:sp>
        <p:nvSpPr>
          <p:cNvPr id="19" name="Arrow: Down 18">
            <a:extLst>
              <a:ext uri="{FF2B5EF4-FFF2-40B4-BE49-F238E27FC236}">
                <a16:creationId xmlns:a16="http://schemas.microsoft.com/office/drawing/2014/main" id="{4DD3948C-C04F-11AE-3199-2964619BF737}"/>
              </a:ext>
            </a:extLst>
          </p:cNvPr>
          <p:cNvSpPr/>
          <p:nvPr/>
        </p:nvSpPr>
        <p:spPr>
          <a:xfrm>
            <a:off x="3657600" y="1261519"/>
            <a:ext cx="290512" cy="6889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ADCD0850-5910-DB0B-E6B3-D954F8DE0A5D}"/>
              </a:ext>
            </a:extLst>
          </p:cNvPr>
          <p:cNvSpPr/>
          <p:nvPr/>
        </p:nvSpPr>
        <p:spPr>
          <a:xfrm>
            <a:off x="3675063" y="3202023"/>
            <a:ext cx="290512" cy="6889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9B384209-28FE-7E92-471D-50EEA8AAE6D2}"/>
              </a:ext>
            </a:extLst>
          </p:cNvPr>
          <p:cNvSpPr/>
          <p:nvPr/>
        </p:nvSpPr>
        <p:spPr>
          <a:xfrm>
            <a:off x="2819400" y="3984171"/>
            <a:ext cx="2157412"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Summarized Format </a:t>
            </a:r>
          </a:p>
        </p:txBody>
      </p:sp>
      <p:sp>
        <p:nvSpPr>
          <p:cNvPr id="25" name="Rectangle 24">
            <a:extLst>
              <a:ext uri="{FF2B5EF4-FFF2-40B4-BE49-F238E27FC236}">
                <a16:creationId xmlns:a16="http://schemas.microsoft.com/office/drawing/2014/main" id="{FDE08027-6D8C-7B85-B2F1-C1225DF2126F}"/>
              </a:ext>
            </a:extLst>
          </p:cNvPr>
          <p:cNvSpPr/>
          <p:nvPr/>
        </p:nvSpPr>
        <p:spPr>
          <a:xfrm>
            <a:off x="587477" y="4796559"/>
            <a:ext cx="7211930" cy="9184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C14946DF-1C00-02A2-2D6E-3DA988AEBEDC}"/>
              </a:ext>
            </a:extLst>
          </p:cNvPr>
          <p:cNvSpPr/>
          <p:nvPr/>
        </p:nvSpPr>
        <p:spPr>
          <a:xfrm>
            <a:off x="801296" y="5118404"/>
            <a:ext cx="2157412"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Vectorization</a:t>
            </a:r>
          </a:p>
        </p:txBody>
      </p:sp>
      <p:sp>
        <p:nvSpPr>
          <p:cNvPr id="27" name="Rectangle 26">
            <a:extLst>
              <a:ext uri="{FF2B5EF4-FFF2-40B4-BE49-F238E27FC236}">
                <a16:creationId xmlns:a16="http://schemas.microsoft.com/office/drawing/2014/main" id="{199A8E05-6301-A4EA-A4C8-3C71F8F18293}"/>
              </a:ext>
            </a:extLst>
          </p:cNvPr>
          <p:cNvSpPr/>
          <p:nvPr/>
        </p:nvSpPr>
        <p:spPr>
          <a:xfrm>
            <a:off x="3114736" y="5103433"/>
            <a:ext cx="2157412"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Cosine Similarity</a:t>
            </a:r>
          </a:p>
        </p:txBody>
      </p:sp>
      <p:sp>
        <p:nvSpPr>
          <p:cNvPr id="28" name="Rectangle 27">
            <a:extLst>
              <a:ext uri="{FF2B5EF4-FFF2-40B4-BE49-F238E27FC236}">
                <a16:creationId xmlns:a16="http://schemas.microsoft.com/office/drawing/2014/main" id="{88F7C192-6458-8731-5AFF-ABD5A8A68271}"/>
              </a:ext>
            </a:extLst>
          </p:cNvPr>
          <p:cNvSpPr/>
          <p:nvPr/>
        </p:nvSpPr>
        <p:spPr>
          <a:xfrm>
            <a:off x="5428176" y="5100769"/>
            <a:ext cx="2157412"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K Means </a:t>
            </a:r>
          </a:p>
        </p:txBody>
      </p:sp>
      <p:sp>
        <p:nvSpPr>
          <p:cNvPr id="37" name="Rectangle 36">
            <a:extLst>
              <a:ext uri="{FF2B5EF4-FFF2-40B4-BE49-F238E27FC236}">
                <a16:creationId xmlns:a16="http://schemas.microsoft.com/office/drawing/2014/main" id="{BF05AEB0-71AC-AB76-B05D-87C9EFBFEB38}"/>
              </a:ext>
            </a:extLst>
          </p:cNvPr>
          <p:cNvSpPr/>
          <p:nvPr/>
        </p:nvSpPr>
        <p:spPr>
          <a:xfrm>
            <a:off x="7156655" y="4212770"/>
            <a:ext cx="18288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Job Description</a:t>
            </a:r>
          </a:p>
        </p:txBody>
      </p:sp>
      <p:sp>
        <p:nvSpPr>
          <p:cNvPr id="39" name="Arrow: Down 38">
            <a:extLst>
              <a:ext uri="{FF2B5EF4-FFF2-40B4-BE49-F238E27FC236}">
                <a16:creationId xmlns:a16="http://schemas.microsoft.com/office/drawing/2014/main" id="{552C3CB6-37F3-3140-F7F5-5D1AAA6D6E2E}"/>
              </a:ext>
            </a:extLst>
          </p:cNvPr>
          <p:cNvSpPr/>
          <p:nvPr/>
        </p:nvSpPr>
        <p:spPr>
          <a:xfrm>
            <a:off x="3698175" y="5722197"/>
            <a:ext cx="250910" cy="3421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87E51F31-C09D-F275-6382-F2E086486239}"/>
              </a:ext>
            </a:extLst>
          </p:cNvPr>
          <p:cNvSpPr/>
          <p:nvPr/>
        </p:nvSpPr>
        <p:spPr>
          <a:xfrm>
            <a:off x="2741613" y="6135879"/>
            <a:ext cx="2386766"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Mapping of Candidate</a:t>
            </a:r>
          </a:p>
        </p:txBody>
      </p:sp>
      <p:sp>
        <p:nvSpPr>
          <p:cNvPr id="42" name="Rectangle 41">
            <a:extLst>
              <a:ext uri="{FF2B5EF4-FFF2-40B4-BE49-F238E27FC236}">
                <a16:creationId xmlns:a16="http://schemas.microsoft.com/office/drawing/2014/main" id="{86396F6D-93B6-4C3C-9259-71D029EAA252}"/>
              </a:ext>
            </a:extLst>
          </p:cNvPr>
          <p:cNvSpPr/>
          <p:nvPr/>
        </p:nvSpPr>
        <p:spPr>
          <a:xfrm>
            <a:off x="2447450" y="732845"/>
            <a:ext cx="2711144"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Input Skills </a:t>
            </a:r>
          </a:p>
        </p:txBody>
      </p:sp>
      <p:sp>
        <p:nvSpPr>
          <p:cNvPr id="44" name="Arrow: Down 43">
            <a:extLst>
              <a:ext uri="{FF2B5EF4-FFF2-40B4-BE49-F238E27FC236}">
                <a16:creationId xmlns:a16="http://schemas.microsoft.com/office/drawing/2014/main" id="{810EE341-3594-3B7B-528E-F4222073ACF8}"/>
              </a:ext>
            </a:extLst>
          </p:cNvPr>
          <p:cNvSpPr/>
          <p:nvPr/>
        </p:nvSpPr>
        <p:spPr>
          <a:xfrm>
            <a:off x="3698175" y="4488617"/>
            <a:ext cx="250910" cy="3421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Connector: Elbow 45">
            <a:extLst>
              <a:ext uri="{FF2B5EF4-FFF2-40B4-BE49-F238E27FC236}">
                <a16:creationId xmlns:a16="http://schemas.microsoft.com/office/drawing/2014/main" id="{EC1E07A4-FC5E-E164-E7ED-9CB8359BD028}"/>
              </a:ext>
            </a:extLst>
          </p:cNvPr>
          <p:cNvCxnSpPr>
            <a:stCxn id="37" idx="2"/>
            <a:endCxn id="25" idx="3"/>
          </p:cNvCxnSpPr>
          <p:nvPr/>
        </p:nvCxnSpPr>
        <p:spPr>
          <a:xfrm rot="5400000">
            <a:off x="7642326" y="4827051"/>
            <a:ext cx="585810" cy="2716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14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D56CF-151C-125F-3E7E-53B85C38BD35}"/>
              </a:ext>
            </a:extLst>
          </p:cNvPr>
          <p:cNvSpPr>
            <a:spLocks noGrp="1"/>
          </p:cNvSpPr>
          <p:nvPr>
            <p:ph type="title"/>
          </p:nvPr>
        </p:nvSpPr>
        <p:spPr>
          <a:xfrm>
            <a:off x="258572" y="264921"/>
            <a:ext cx="8626855" cy="369332"/>
          </a:xfrm>
        </p:spPr>
        <p:txBody>
          <a:bodyPr/>
          <a:lstStyle/>
          <a:p>
            <a:r>
              <a:rPr lang="en-IN" dirty="0"/>
              <a:t>Training Data </a:t>
            </a:r>
          </a:p>
        </p:txBody>
      </p:sp>
      <p:sp>
        <p:nvSpPr>
          <p:cNvPr id="4" name="Rectangle: Rounded Corners 3">
            <a:extLst>
              <a:ext uri="{FF2B5EF4-FFF2-40B4-BE49-F238E27FC236}">
                <a16:creationId xmlns:a16="http://schemas.microsoft.com/office/drawing/2014/main" id="{2C78DC3A-A333-9561-32A5-A3F963D9C6D5}"/>
              </a:ext>
            </a:extLst>
          </p:cNvPr>
          <p:cNvSpPr/>
          <p:nvPr/>
        </p:nvSpPr>
        <p:spPr>
          <a:xfrm>
            <a:off x="1752600" y="838200"/>
            <a:ext cx="4953000" cy="9906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Collect Resumes for the Preparation of Data</a:t>
            </a:r>
          </a:p>
        </p:txBody>
      </p:sp>
      <p:sp>
        <p:nvSpPr>
          <p:cNvPr id="5" name="Rectangle: Rounded Corners 4">
            <a:extLst>
              <a:ext uri="{FF2B5EF4-FFF2-40B4-BE49-F238E27FC236}">
                <a16:creationId xmlns:a16="http://schemas.microsoft.com/office/drawing/2014/main" id="{4F6C5F1D-4C0C-270E-1BE5-DA51D3D61BE1}"/>
              </a:ext>
            </a:extLst>
          </p:cNvPr>
          <p:cNvSpPr/>
          <p:nvPr/>
        </p:nvSpPr>
        <p:spPr>
          <a:xfrm>
            <a:off x="342900" y="2209800"/>
            <a:ext cx="7772400" cy="8382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2800" dirty="0"/>
              <a:t>     Data Preprocessing </a:t>
            </a:r>
          </a:p>
        </p:txBody>
      </p:sp>
      <p:sp>
        <p:nvSpPr>
          <p:cNvPr id="6" name="Rectangle: Rounded Corners 5">
            <a:extLst>
              <a:ext uri="{FF2B5EF4-FFF2-40B4-BE49-F238E27FC236}">
                <a16:creationId xmlns:a16="http://schemas.microsoft.com/office/drawing/2014/main" id="{2AADD125-CB43-B697-A589-E13F1AE052AD}"/>
              </a:ext>
            </a:extLst>
          </p:cNvPr>
          <p:cNvSpPr/>
          <p:nvPr/>
        </p:nvSpPr>
        <p:spPr>
          <a:xfrm>
            <a:off x="340442" y="3077497"/>
            <a:ext cx="1564558" cy="7325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Read the CSV</a:t>
            </a:r>
          </a:p>
        </p:txBody>
      </p:sp>
      <p:sp>
        <p:nvSpPr>
          <p:cNvPr id="8" name="Rectangle: Rounded Corners 7">
            <a:extLst>
              <a:ext uri="{FF2B5EF4-FFF2-40B4-BE49-F238E27FC236}">
                <a16:creationId xmlns:a16="http://schemas.microsoft.com/office/drawing/2014/main" id="{3E2E24B3-D4ED-C95A-D94E-9BBB08D1178E}"/>
              </a:ext>
            </a:extLst>
          </p:cNvPr>
          <p:cNvSpPr/>
          <p:nvPr/>
        </p:nvSpPr>
        <p:spPr>
          <a:xfrm>
            <a:off x="1905000" y="3077497"/>
            <a:ext cx="1943100" cy="7325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Remove the Punctuations </a:t>
            </a:r>
          </a:p>
        </p:txBody>
      </p:sp>
      <p:sp>
        <p:nvSpPr>
          <p:cNvPr id="9" name="Rectangle: Rounded Corners 8">
            <a:extLst>
              <a:ext uri="{FF2B5EF4-FFF2-40B4-BE49-F238E27FC236}">
                <a16:creationId xmlns:a16="http://schemas.microsoft.com/office/drawing/2014/main" id="{7EAA2BFA-AC3C-12E0-8F5C-D60E1AF22C34}"/>
              </a:ext>
            </a:extLst>
          </p:cNvPr>
          <p:cNvSpPr/>
          <p:nvPr/>
        </p:nvSpPr>
        <p:spPr>
          <a:xfrm>
            <a:off x="3848100" y="3079955"/>
            <a:ext cx="2321642" cy="7325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Remove the Stop Words and conversion to Root Words</a:t>
            </a:r>
          </a:p>
        </p:txBody>
      </p:sp>
      <p:sp>
        <p:nvSpPr>
          <p:cNvPr id="10" name="Rectangle: Rounded Corners 9">
            <a:extLst>
              <a:ext uri="{FF2B5EF4-FFF2-40B4-BE49-F238E27FC236}">
                <a16:creationId xmlns:a16="http://schemas.microsoft.com/office/drawing/2014/main" id="{42674BC2-9271-C322-E13B-6B69E3AFC6F0}"/>
              </a:ext>
            </a:extLst>
          </p:cNvPr>
          <p:cNvSpPr/>
          <p:nvPr/>
        </p:nvSpPr>
        <p:spPr>
          <a:xfrm>
            <a:off x="6169742" y="3062747"/>
            <a:ext cx="1943100" cy="7472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Remove extra spaces and Lines </a:t>
            </a:r>
          </a:p>
        </p:txBody>
      </p:sp>
      <p:sp>
        <p:nvSpPr>
          <p:cNvPr id="11" name="Rectangle: Rounded Corners 10">
            <a:extLst>
              <a:ext uri="{FF2B5EF4-FFF2-40B4-BE49-F238E27FC236}">
                <a16:creationId xmlns:a16="http://schemas.microsoft.com/office/drawing/2014/main" id="{3F25187E-E3FB-124C-44E4-B1B56EC35C7E}"/>
              </a:ext>
            </a:extLst>
          </p:cNvPr>
          <p:cNvSpPr/>
          <p:nvPr/>
        </p:nvSpPr>
        <p:spPr>
          <a:xfrm>
            <a:off x="342900" y="4204447"/>
            <a:ext cx="7772400" cy="8382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2800" dirty="0"/>
              <a:t>     Training Data</a:t>
            </a:r>
          </a:p>
        </p:txBody>
      </p:sp>
      <p:sp>
        <p:nvSpPr>
          <p:cNvPr id="15" name="Rectangle: Rounded Corners 14">
            <a:extLst>
              <a:ext uri="{FF2B5EF4-FFF2-40B4-BE49-F238E27FC236}">
                <a16:creationId xmlns:a16="http://schemas.microsoft.com/office/drawing/2014/main" id="{551668FE-9B7C-8D75-4FB7-DA0A7609A18D}"/>
              </a:ext>
            </a:extLst>
          </p:cNvPr>
          <p:cNvSpPr/>
          <p:nvPr/>
        </p:nvSpPr>
        <p:spPr>
          <a:xfrm>
            <a:off x="340442" y="5042647"/>
            <a:ext cx="1869358" cy="7325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Preparation with Labels </a:t>
            </a:r>
          </a:p>
        </p:txBody>
      </p:sp>
      <p:sp>
        <p:nvSpPr>
          <p:cNvPr id="16" name="Rectangle: Rounded Corners 15">
            <a:extLst>
              <a:ext uri="{FF2B5EF4-FFF2-40B4-BE49-F238E27FC236}">
                <a16:creationId xmlns:a16="http://schemas.microsoft.com/office/drawing/2014/main" id="{C25188F4-DEF1-5DFE-B568-9B2F9EA33988}"/>
              </a:ext>
            </a:extLst>
          </p:cNvPr>
          <p:cNvSpPr/>
          <p:nvPr/>
        </p:nvSpPr>
        <p:spPr>
          <a:xfrm>
            <a:off x="2209800" y="5068383"/>
            <a:ext cx="3810000" cy="7067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Creating file with Parameters</a:t>
            </a:r>
          </a:p>
        </p:txBody>
      </p:sp>
      <p:sp>
        <p:nvSpPr>
          <p:cNvPr id="17" name="Rectangle: Rounded Corners 16">
            <a:extLst>
              <a:ext uri="{FF2B5EF4-FFF2-40B4-BE49-F238E27FC236}">
                <a16:creationId xmlns:a16="http://schemas.microsoft.com/office/drawing/2014/main" id="{88F324A2-44D8-1222-9A03-7CB543050BB4}"/>
              </a:ext>
            </a:extLst>
          </p:cNvPr>
          <p:cNvSpPr/>
          <p:nvPr/>
        </p:nvSpPr>
        <p:spPr>
          <a:xfrm>
            <a:off x="6019800" y="5042647"/>
            <a:ext cx="2093042" cy="7325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Training Data</a:t>
            </a:r>
          </a:p>
        </p:txBody>
      </p:sp>
      <p:sp>
        <p:nvSpPr>
          <p:cNvPr id="18" name="Arrow: Down 17">
            <a:extLst>
              <a:ext uri="{FF2B5EF4-FFF2-40B4-BE49-F238E27FC236}">
                <a16:creationId xmlns:a16="http://schemas.microsoft.com/office/drawing/2014/main" id="{A490C12F-60AD-2DBB-3F5A-6FA7784922E8}"/>
              </a:ext>
            </a:extLst>
          </p:cNvPr>
          <p:cNvSpPr/>
          <p:nvPr/>
        </p:nvSpPr>
        <p:spPr>
          <a:xfrm>
            <a:off x="3848100" y="1828800"/>
            <a:ext cx="342900" cy="685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B94AF21C-F73C-68B1-0BFE-05D42F9570D6}"/>
              </a:ext>
            </a:extLst>
          </p:cNvPr>
          <p:cNvSpPr/>
          <p:nvPr/>
        </p:nvSpPr>
        <p:spPr>
          <a:xfrm>
            <a:off x="3848100" y="3859089"/>
            <a:ext cx="342900" cy="685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64210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0CC1204-206D-AD77-4D07-B0E657C10113}"/>
              </a:ext>
            </a:extLst>
          </p:cNvPr>
          <p:cNvSpPr/>
          <p:nvPr/>
        </p:nvSpPr>
        <p:spPr>
          <a:xfrm>
            <a:off x="1295400" y="1905000"/>
            <a:ext cx="6400800" cy="2971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4800" dirty="0"/>
              <a:t>CODE EXPLANATION</a:t>
            </a:r>
          </a:p>
        </p:txBody>
      </p:sp>
    </p:spTree>
    <p:extLst>
      <p:ext uri="{BB962C8B-B14F-4D97-AF65-F5344CB8AC3E}">
        <p14:creationId xmlns:p14="http://schemas.microsoft.com/office/powerpoint/2010/main" val="422858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3811-C17A-464C-4EC6-EA3C940DFF8A}"/>
              </a:ext>
            </a:extLst>
          </p:cNvPr>
          <p:cNvSpPr>
            <a:spLocks noGrp="1"/>
          </p:cNvSpPr>
          <p:nvPr>
            <p:ph type="title"/>
          </p:nvPr>
        </p:nvSpPr>
        <p:spPr>
          <a:xfrm>
            <a:off x="258572" y="264921"/>
            <a:ext cx="8626855" cy="369332"/>
          </a:xfrm>
        </p:spPr>
        <p:txBody>
          <a:bodyPr/>
          <a:lstStyle/>
          <a:p>
            <a:r>
              <a:rPr lang="en-IN" dirty="0"/>
              <a:t>Model Evolution</a:t>
            </a:r>
          </a:p>
        </p:txBody>
      </p:sp>
      <p:sp>
        <p:nvSpPr>
          <p:cNvPr id="3" name="Text Placeholder 2">
            <a:extLst>
              <a:ext uri="{FF2B5EF4-FFF2-40B4-BE49-F238E27FC236}">
                <a16:creationId xmlns:a16="http://schemas.microsoft.com/office/drawing/2014/main" id="{5E68CF78-36B1-1BD3-6EC6-236F8D534C2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630823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1875</TotalTime>
  <Words>579</Words>
  <Application>Microsoft Macintosh PowerPoint</Application>
  <PresentationFormat>On-screen Show (4:3)</PresentationFormat>
  <Paragraphs>89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Canada</vt:lpstr>
      <vt:lpstr>Candara</vt:lpstr>
      <vt:lpstr>Times New Roman</vt:lpstr>
      <vt:lpstr>Wingdings</vt:lpstr>
      <vt:lpstr>Office Theme</vt:lpstr>
      <vt:lpstr>Foundation Project : RATS                                          (Resume Automated Tracking System)</vt:lpstr>
      <vt:lpstr>Table Of Contents</vt:lpstr>
      <vt:lpstr>Business Problem Statement </vt:lpstr>
      <vt:lpstr>Proposed Solution</vt:lpstr>
      <vt:lpstr>Proposed Solution</vt:lpstr>
      <vt:lpstr>Solution Architecture </vt:lpstr>
      <vt:lpstr>Training Data </vt:lpstr>
      <vt:lpstr>PowerPoint Presentation</vt:lpstr>
      <vt:lpstr>Model Evolution</vt:lpstr>
      <vt:lpstr>Resume Match…</vt:lpstr>
      <vt:lpstr>Annexure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ISB PowerPoint Template</dc:title>
  <dc:creator>10279</dc:creator>
  <cp:lastModifiedBy>Anirudh Singh Yadav</cp:lastModifiedBy>
  <cp:revision>40</cp:revision>
  <dcterms:created xsi:type="dcterms:W3CDTF">2023-12-08T09:17:02Z</dcterms:created>
  <dcterms:modified xsi:type="dcterms:W3CDTF">2024-01-11T19:38:36Z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2019-06-27T00:00:00Z</vt:filetime>
  </property>
  <property fmtid="{D5CDD505-2E9C-101B-9397-08002B2CF9AE}" pid="3" name="Creator">
    <vt:lpwstr>Microsoft® PowerPoint® for Office 365</vt:lpwstr>
  </property>
  <property fmtid="{D5CDD505-2E9C-101B-9397-08002B2CF9AE}" pid="4" name="LastSaved">
    <vt:filetime>2023-12-08T00:00:00Z</vt:filetime>
  </property>
  <property fmtid="{D5CDD505-2E9C-101B-9397-08002B2CF9AE}" pid="5" name="Producer">
    <vt:lpwstr>Microsoft® PowerPoint® for Office 365</vt:lpwstr>
  </property>
</Properties>
</file>