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9" r:id="rId4"/>
    <p:sldId id="300" r:id="rId5"/>
    <p:sldId id="301" r:id="rId6"/>
    <p:sldId id="302" r:id="rId7"/>
    <p:sldId id="309" r:id="rId8"/>
    <p:sldId id="296" r:id="rId9"/>
    <p:sldId id="308" r:id="rId1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9"/>
  </p:normalViewPr>
  <p:slideViewPr>
    <p:cSldViewPr>
      <p:cViewPr varScale="1">
        <p:scale>
          <a:sx n="114" d="100"/>
          <a:sy n="114" d="100"/>
        </p:scale>
        <p:origin x="18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irudhyadav/ISBG4FP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71AD-7344-C421-58B6-19415914B297}"/>
              </a:ext>
            </a:extLst>
          </p:cNvPr>
          <p:cNvSpPr>
            <a:spLocks noGrp="1"/>
          </p:cNvSpPr>
          <p:nvPr>
            <p:ph type="title"/>
          </p:nvPr>
        </p:nvSpPr>
        <p:spPr>
          <a:xfrm>
            <a:off x="258572" y="264921"/>
            <a:ext cx="8626855" cy="369332"/>
          </a:xfrm>
        </p:spPr>
        <p:txBody>
          <a:bodyPr/>
          <a:lstStyle/>
          <a:p>
            <a:r>
              <a:rPr lang="en-IN" dirty="0"/>
              <a:t>Table Of Contents</a:t>
            </a:r>
          </a:p>
        </p:txBody>
      </p:sp>
      <p:sp>
        <p:nvSpPr>
          <p:cNvPr id="3" name="Text Placeholder 2">
            <a:extLst>
              <a:ext uri="{FF2B5EF4-FFF2-40B4-BE49-F238E27FC236}">
                <a16:creationId xmlns:a16="http://schemas.microsoft.com/office/drawing/2014/main" id="{470A3213-693B-823E-22B6-1256AA2D0926}"/>
              </a:ext>
            </a:extLst>
          </p:cNvPr>
          <p:cNvSpPr>
            <a:spLocks noGrp="1"/>
          </p:cNvSpPr>
          <p:nvPr>
            <p:ph type="body" idx="1"/>
          </p:nvPr>
        </p:nvSpPr>
        <p:spPr>
          <a:xfrm>
            <a:off x="152400" y="914400"/>
            <a:ext cx="8839200" cy="5029200"/>
          </a:xfrm>
        </p:spPr>
        <p:txBody>
          <a:bodyPr/>
          <a:lstStyle/>
          <a:p>
            <a:pPr marL="285750" indent="-285750">
              <a:buFont typeface="Arial" panose="020B0604020202020204" pitchFamily="34" charset="0"/>
              <a:buChar char="•"/>
            </a:pPr>
            <a:r>
              <a:rPr lang="en-IN" dirty="0"/>
              <a:t>Business Problem Statement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Proposed Solution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Solution Architecture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Preprocessing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Training Data </a:t>
            </a:r>
          </a:p>
          <a:p>
            <a:r>
              <a:rPr lang="en-IN" dirty="0"/>
              <a:t>             Identifying the Key Input Skills</a:t>
            </a:r>
          </a:p>
          <a:p>
            <a:r>
              <a:rPr lang="en-IN" dirty="0"/>
              <a:t>             Finding the Best Role with Input skills</a:t>
            </a:r>
          </a:p>
          <a:p>
            <a:r>
              <a:rPr lang="en-IN" dirty="0"/>
              <a:t>             Calculate the Cosine Similarity </a:t>
            </a:r>
          </a:p>
          <a:p>
            <a:r>
              <a:rPr lang="en-IN" dirty="0"/>
              <a:t>             Match The Role with Highest Cosine Similarity with Threshold Value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Evaluate The Data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Best Match of Job Description and Resume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797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 Statement </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4739759"/>
          </a:xfrm>
        </p:spPr>
        <p:txBody>
          <a:bodyPr/>
          <a:lstStyle/>
          <a:p>
            <a:r>
              <a:rPr lang="en-IN" sz="2000" dirty="0">
                <a:latin typeface="Canada"/>
              </a:rPr>
              <a:t>Business Problem :</a:t>
            </a:r>
          </a:p>
          <a:p>
            <a:r>
              <a:rPr lang="en-US" dirty="0"/>
              <a:t>	To streamline the process for profile shortlisting based on organizations requirement and to replace it with a robust system which predicts the suitability of profile for the role.</a:t>
            </a:r>
          </a:p>
          <a:p>
            <a:endParaRPr lang="en-US" dirty="0"/>
          </a:p>
          <a:p>
            <a:r>
              <a:rPr lang="en-US" dirty="0"/>
              <a:t>Motivation :</a:t>
            </a:r>
          </a:p>
          <a:p>
            <a:r>
              <a:rPr lang="en-US" dirty="0"/>
              <a:t>	The current Recruitment process is manual, and HR Team needs to handle 100’s of resumes on daily basis. Which requested of intervention of Automated system which can help to pick the ideal resumes as per given job profile in organization with a score.</a:t>
            </a:r>
          </a:p>
          <a:p>
            <a:pPr marL="285750" indent="-285750">
              <a:buFont typeface="Wingdings" panose="05000000000000000000" pitchFamily="2" charset="2"/>
              <a:buChar char="Ø"/>
            </a:pPr>
            <a:endParaRPr lang="en-US" dirty="0"/>
          </a:p>
          <a:p>
            <a:r>
              <a:rPr lang="en-IN" dirty="0"/>
              <a:t>Business Objectives</a:t>
            </a:r>
            <a:r>
              <a:rPr lang="en-US" dirty="0"/>
              <a:t> :</a:t>
            </a:r>
          </a:p>
          <a:p>
            <a:endParaRPr lang="en-US" dirty="0"/>
          </a:p>
          <a:p>
            <a:pPr marL="285750" indent="-285750">
              <a:buFont typeface="Wingdings" panose="05000000000000000000" pitchFamily="2" charset="2"/>
              <a:buChar char="Ø"/>
            </a:pPr>
            <a:r>
              <a:rPr lang="en-IN" dirty="0"/>
              <a:t> </a:t>
            </a:r>
            <a:r>
              <a:rPr lang="en-US" dirty="0"/>
              <a:t>Minimize recruitment costs: Which includes less manhours and market Point-In-Range for the job profile. To take informed call on Exp to CTC ratio</a:t>
            </a:r>
          </a:p>
          <a:p>
            <a:pPr marL="285750" indent="-285750">
              <a:buFont typeface="Wingdings" panose="05000000000000000000" pitchFamily="2" charset="2"/>
              <a:buChar char="Ø"/>
            </a:pPr>
            <a:r>
              <a:rPr lang="en-US" dirty="0"/>
              <a:t> Maximum success rate  accepting offer: This can be deduced with providing a years to number of organizations ratio, while doing text analysis in resumes.</a:t>
            </a:r>
          </a:p>
          <a:p>
            <a:endParaRPr lang="en-US" dirty="0"/>
          </a:p>
          <a:p>
            <a:endParaRPr lang="en-IN" dirty="0"/>
          </a:p>
        </p:txBody>
      </p:sp>
    </p:spTree>
    <p:extLst>
      <p:ext uri="{BB962C8B-B14F-4D97-AF65-F5344CB8AC3E}">
        <p14:creationId xmlns:p14="http://schemas.microsoft.com/office/powerpoint/2010/main" val="394526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2954655"/>
          </a:xfrm>
        </p:spPr>
        <p:txBody>
          <a:bodyPr/>
          <a:lstStyle/>
          <a:p>
            <a:r>
              <a:rPr lang="en-US" sz="1600" dirty="0"/>
              <a:t>RATS: This application is built with intention to assist HR team to take informed decision while short listing the resume for a specific Job opening in the organization</a:t>
            </a:r>
          </a:p>
          <a:p>
            <a:endParaRPr lang="en-US" sz="1600" dirty="0"/>
          </a:p>
          <a:p>
            <a:r>
              <a:rPr lang="en-US" sz="1600" dirty="0"/>
              <a:t>We need a wireframe design as marked below, which addresses the problem statement discussed in earlier. In here we will proceed with following chain of events</a:t>
            </a:r>
          </a:p>
          <a:p>
            <a:pPr marL="342900" indent="-342900">
              <a:buAutoNum type="alphaLcPeriod"/>
            </a:pPr>
            <a:r>
              <a:rPr lang="en-US" sz="1600" dirty="0"/>
              <a:t>Collating a vast corpus of Job-Descriptions/Job-Required-Skill from Job Portals</a:t>
            </a:r>
          </a:p>
          <a:p>
            <a:pPr marL="342900" indent="-342900">
              <a:buAutoNum type="alphaLcPeriod"/>
            </a:pPr>
            <a:r>
              <a:rPr lang="en-US" sz="1600" dirty="0"/>
              <a:t>Collecting a Resumes for testing and mapping evaluation</a:t>
            </a:r>
          </a:p>
          <a:p>
            <a:pPr marL="342900" indent="-342900">
              <a:buAutoNum type="alphaLcPeriod"/>
            </a:pPr>
            <a:r>
              <a:rPr lang="en-US" sz="1600" dirty="0"/>
              <a:t>We will be required to vectorize the data and store in memory</a:t>
            </a:r>
          </a:p>
          <a:p>
            <a:pPr marL="342900" indent="-342900">
              <a:buAutoNum type="alphaLcPeriod"/>
            </a:pPr>
            <a:r>
              <a:rPr lang="en-US" sz="1600" dirty="0"/>
              <a:t>We need to find the similarity between organizations JD (which will be part of Master corpus) and skills in resume</a:t>
            </a:r>
          </a:p>
          <a:p>
            <a:pPr marL="342900" indent="-342900">
              <a:buAutoNum type="alphaLcPeriod"/>
            </a:pPr>
            <a:r>
              <a:rPr lang="en-US" sz="1600" dirty="0"/>
              <a:t>Post the similarity value and let the HR dept take an informed call to shortlist the profile or not</a:t>
            </a:r>
          </a:p>
          <a:p>
            <a:pPr marL="342900" indent="-342900">
              <a:buAutoNum type="alphaLcPeriod"/>
            </a:pPr>
            <a:r>
              <a:rPr lang="en-US" sz="1600" dirty="0"/>
              <a:t>Also, to assist HR for JD creation based on market trends</a:t>
            </a:r>
          </a:p>
        </p:txBody>
      </p:sp>
      <p:pic>
        <p:nvPicPr>
          <p:cNvPr id="6" name="Picture 5">
            <a:extLst>
              <a:ext uri="{FF2B5EF4-FFF2-40B4-BE49-F238E27FC236}">
                <a16:creationId xmlns:a16="http://schemas.microsoft.com/office/drawing/2014/main" id="{ACC910B8-7392-4C52-9DF0-1984855CAF18}"/>
              </a:ext>
            </a:extLst>
          </p:cNvPr>
          <p:cNvPicPr>
            <a:picLocks noChangeAspect="1"/>
          </p:cNvPicPr>
          <p:nvPr/>
        </p:nvPicPr>
        <p:blipFill>
          <a:blip r:embed="rId2"/>
          <a:stretch>
            <a:fillRect/>
          </a:stretch>
        </p:blipFill>
        <p:spPr>
          <a:xfrm>
            <a:off x="364746" y="3837460"/>
            <a:ext cx="7636254" cy="2954655"/>
          </a:xfrm>
          <a:prstGeom prst="rect">
            <a:avLst/>
          </a:prstGeom>
        </p:spPr>
      </p:pic>
    </p:spTree>
    <p:extLst>
      <p:ext uri="{BB962C8B-B14F-4D97-AF65-F5344CB8AC3E}">
        <p14:creationId xmlns:p14="http://schemas.microsoft.com/office/powerpoint/2010/main" val="128873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Tech Implementations</a:t>
            </a:r>
          </a:p>
        </p:txBody>
      </p:sp>
      <p:sp>
        <p:nvSpPr>
          <p:cNvPr id="10" name="TextBox 9">
            <a:extLst>
              <a:ext uri="{FF2B5EF4-FFF2-40B4-BE49-F238E27FC236}">
                <a16:creationId xmlns:a16="http://schemas.microsoft.com/office/drawing/2014/main" id="{A6D039FB-F586-60A7-137A-32BDD6D021B4}"/>
              </a:ext>
            </a:extLst>
          </p:cNvPr>
          <p:cNvSpPr txBox="1"/>
          <p:nvPr/>
        </p:nvSpPr>
        <p:spPr>
          <a:xfrm>
            <a:off x="7543800" y="2145941"/>
            <a:ext cx="1431618" cy="2185214"/>
          </a:xfrm>
          <a:prstGeom prst="rect">
            <a:avLst/>
          </a:prstGeom>
          <a:solidFill>
            <a:schemeClr val="accent5">
              <a:lumMod val="20000"/>
              <a:lumOff val="80000"/>
            </a:schemeClr>
          </a:solidFill>
        </p:spPr>
        <p:txBody>
          <a:bodyPr wrap="square" rtlCol="0">
            <a:spAutoFit/>
          </a:bodyPr>
          <a:lstStyle/>
          <a:p>
            <a:r>
              <a:rPr lang="en-IN" sz="1400" b="1" i="1" u="sng" dirty="0"/>
              <a:t>Key Words:</a:t>
            </a:r>
          </a:p>
          <a:p>
            <a:endParaRPr lang="en-IN" sz="1400" b="1" i="1" u="sng" dirty="0"/>
          </a:p>
          <a:p>
            <a:pPr marL="285750" indent="-285750">
              <a:buFont typeface="Wingdings" panose="05000000000000000000" pitchFamily="2" charset="2"/>
              <a:buChar char="Ø"/>
            </a:pPr>
            <a:r>
              <a:rPr lang="en-IN" sz="1200" dirty="0"/>
              <a:t>NLP</a:t>
            </a:r>
          </a:p>
          <a:p>
            <a:pPr marL="285750" indent="-285750">
              <a:buFont typeface="Wingdings" panose="05000000000000000000" pitchFamily="2" charset="2"/>
              <a:buChar char="Ø"/>
            </a:pPr>
            <a:r>
              <a:rPr lang="en-IN" sz="1200" dirty="0"/>
              <a:t>Cosine Similarity</a:t>
            </a:r>
          </a:p>
          <a:p>
            <a:pPr marL="285750" indent="-285750">
              <a:buFont typeface="Wingdings" panose="05000000000000000000" pitchFamily="2" charset="2"/>
              <a:buChar char="Ø"/>
            </a:pPr>
            <a:r>
              <a:rPr lang="en-IN" sz="1200" dirty="0"/>
              <a:t>Python</a:t>
            </a:r>
          </a:p>
          <a:p>
            <a:pPr marL="285750" indent="-285750">
              <a:buFont typeface="Wingdings" panose="05000000000000000000" pitchFamily="2" charset="2"/>
              <a:buChar char="Ø"/>
            </a:pPr>
            <a:r>
              <a:rPr lang="en-IN" sz="1200" dirty="0"/>
              <a:t>Vectorization</a:t>
            </a:r>
          </a:p>
          <a:p>
            <a:pPr marL="285750" indent="-285750">
              <a:buFont typeface="Wingdings" panose="05000000000000000000" pitchFamily="2" charset="2"/>
              <a:buChar char="Ø"/>
            </a:pPr>
            <a:r>
              <a:rPr lang="en-IN" sz="1200" dirty="0"/>
              <a:t>MongoDB</a:t>
            </a:r>
          </a:p>
          <a:p>
            <a:pPr marL="285750" indent="-285750">
              <a:buFont typeface="Wingdings" panose="05000000000000000000" pitchFamily="2" charset="2"/>
              <a:buChar char="Ø"/>
            </a:pPr>
            <a:r>
              <a:rPr lang="en-IN" sz="1200" dirty="0"/>
              <a:t>GitHub </a:t>
            </a:r>
          </a:p>
          <a:p>
            <a:pPr marL="285750" indent="-285750">
              <a:buFont typeface="Wingdings" panose="05000000000000000000" pitchFamily="2" charset="2"/>
              <a:buChar char="Ø"/>
            </a:pPr>
            <a:r>
              <a:rPr lang="en-IN" sz="1200" dirty="0"/>
              <a:t>NLTK</a:t>
            </a:r>
          </a:p>
          <a:p>
            <a:pPr marL="285750" indent="-285750">
              <a:buFont typeface="Wingdings" panose="05000000000000000000" pitchFamily="2" charset="2"/>
              <a:buChar char="Ø"/>
            </a:pPr>
            <a:r>
              <a:rPr lang="en-IN" sz="1200" dirty="0" err="1"/>
              <a:t>SKLearn</a:t>
            </a:r>
            <a:endParaRPr lang="en-IN" sz="1200" dirty="0"/>
          </a:p>
        </p:txBody>
      </p:sp>
      <p:sp>
        <p:nvSpPr>
          <p:cNvPr id="7" name="Text Placeholder 6">
            <a:extLst>
              <a:ext uri="{FF2B5EF4-FFF2-40B4-BE49-F238E27FC236}">
                <a16:creationId xmlns:a16="http://schemas.microsoft.com/office/drawing/2014/main" id="{3AAE18F8-77BD-F022-DFC8-7A1CACA85845}"/>
              </a:ext>
            </a:extLst>
          </p:cNvPr>
          <p:cNvSpPr>
            <a:spLocks noGrp="1"/>
          </p:cNvSpPr>
          <p:nvPr>
            <p:ph type="body" idx="1"/>
          </p:nvPr>
        </p:nvSpPr>
        <p:spPr>
          <a:xfrm>
            <a:off x="258573" y="762000"/>
            <a:ext cx="1570228" cy="285120"/>
          </a:xfrm>
        </p:spPr>
        <p:txBody>
          <a:bodyPr/>
          <a:lstStyle/>
          <a:p>
            <a:r>
              <a:rPr lang="en-US" dirty="0"/>
              <a:t>Code Set</a:t>
            </a:r>
          </a:p>
          <a:p>
            <a:endParaRPr lang="en-US" dirty="0"/>
          </a:p>
        </p:txBody>
      </p:sp>
      <p:pic>
        <p:nvPicPr>
          <p:cNvPr id="11" name="Picture 10">
            <a:extLst>
              <a:ext uri="{FF2B5EF4-FFF2-40B4-BE49-F238E27FC236}">
                <a16:creationId xmlns:a16="http://schemas.microsoft.com/office/drawing/2014/main" id="{1FA93914-C614-5AC6-679C-5965E444CEBD}"/>
              </a:ext>
            </a:extLst>
          </p:cNvPr>
          <p:cNvPicPr>
            <a:picLocks noChangeAspect="1"/>
          </p:cNvPicPr>
          <p:nvPr/>
        </p:nvPicPr>
        <p:blipFill>
          <a:blip r:embed="rId2"/>
          <a:stretch>
            <a:fillRect/>
          </a:stretch>
        </p:blipFill>
        <p:spPr>
          <a:xfrm>
            <a:off x="258572" y="1074311"/>
            <a:ext cx="2256028" cy="2903468"/>
          </a:xfrm>
          <a:prstGeom prst="rect">
            <a:avLst/>
          </a:prstGeom>
        </p:spPr>
      </p:pic>
      <p:pic>
        <p:nvPicPr>
          <p:cNvPr id="12" name="Picture 11">
            <a:extLst>
              <a:ext uri="{FF2B5EF4-FFF2-40B4-BE49-F238E27FC236}">
                <a16:creationId xmlns:a16="http://schemas.microsoft.com/office/drawing/2014/main" id="{B4211CCB-B956-64F5-C079-5DA20F03CB41}"/>
              </a:ext>
            </a:extLst>
          </p:cNvPr>
          <p:cNvPicPr>
            <a:picLocks noChangeAspect="1"/>
          </p:cNvPicPr>
          <p:nvPr/>
        </p:nvPicPr>
        <p:blipFill>
          <a:blip r:embed="rId3"/>
          <a:stretch>
            <a:fillRect/>
          </a:stretch>
        </p:blipFill>
        <p:spPr>
          <a:xfrm>
            <a:off x="239987" y="4480546"/>
            <a:ext cx="3733800" cy="1865099"/>
          </a:xfrm>
          <a:prstGeom prst="rect">
            <a:avLst/>
          </a:prstGeom>
        </p:spPr>
      </p:pic>
      <p:sp>
        <p:nvSpPr>
          <p:cNvPr id="13" name="TextBox 12">
            <a:extLst>
              <a:ext uri="{FF2B5EF4-FFF2-40B4-BE49-F238E27FC236}">
                <a16:creationId xmlns:a16="http://schemas.microsoft.com/office/drawing/2014/main" id="{58A7D821-A04F-BDB3-ABFC-46A1358D0B86}"/>
              </a:ext>
            </a:extLst>
          </p:cNvPr>
          <p:cNvSpPr txBox="1"/>
          <p:nvPr/>
        </p:nvSpPr>
        <p:spPr>
          <a:xfrm>
            <a:off x="381000" y="4114801"/>
            <a:ext cx="2133600" cy="338554"/>
          </a:xfrm>
          <a:prstGeom prst="rect">
            <a:avLst/>
          </a:prstGeom>
          <a:noFill/>
        </p:spPr>
        <p:txBody>
          <a:bodyPr wrap="square" rtlCol="0">
            <a:spAutoFit/>
          </a:bodyPr>
          <a:lstStyle/>
          <a:p>
            <a:r>
              <a:rPr lang="en-US" sz="1600" dirty="0"/>
              <a:t>Persisting in DB</a:t>
            </a:r>
          </a:p>
        </p:txBody>
      </p:sp>
      <p:pic>
        <p:nvPicPr>
          <p:cNvPr id="14" name="Picture 13">
            <a:extLst>
              <a:ext uri="{FF2B5EF4-FFF2-40B4-BE49-F238E27FC236}">
                <a16:creationId xmlns:a16="http://schemas.microsoft.com/office/drawing/2014/main" id="{1A112631-A026-8115-9224-42261AE4BF12}"/>
              </a:ext>
            </a:extLst>
          </p:cNvPr>
          <p:cNvPicPr>
            <a:picLocks noChangeAspect="1"/>
          </p:cNvPicPr>
          <p:nvPr/>
        </p:nvPicPr>
        <p:blipFill>
          <a:blip r:embed="rId4"/>
          <a:stretch>
            <a:fillRect/>
          </a:stretch>
        </p:blipFill>
        <p:spPr>
          <a:xfrm>
            <a:off x="3035226" y="1074311"/>
            <a:ext cx="4278957" cy="2490515"/>
          </a:xfrm>
          <a:prstGeom prst="rect">
            <a:avLst/>
          </a:prstGeom>
        </p:spPr>
      </p:pic>
      <p:sp>
        <p:nvSpPr>
          <p:cNvPr id="15" name="TextBox 14">
            <a:extLst>
              <a:ext uri="{FF2B5EF4-FFF2-40B4-BE49-F238E27FC236}">
                <a16:creationId xmlns:a16="http://schemas.microsoft.com/office/drawing/2014/main" id="{F5AE0F2B-B303-6081-1072-26BCF10A79BC}"/>
              </a:ext>
            </a:extLst>
          </p:cNvPr>
          <p:cNvSpPr txBox="1"/>
          <p:nvPr/>
        </p:nvSpPr>
        <p:spPr>
          <a:xfrm>
            <a:off x="2895600" y="745385"/>
            <a:ext cx="2152185" cy="338554"/>
          </a:xfrm>
          <a:prstGeom prst="rect">
            <a:avLst/>
          </a:prstGeom>
          <a:noFill/>
        </p:spPr>
        <p:txBody>
          <a:bodyPr wrap="square" rtlCol="0">
            <a:spAutoFit/>
          </a:bodyPr>
          <a:lstStyle/>
          <a:p>
            <a:r>
              <a:rPr lang="en-US" sz="1600" dirty="0"/>
              <a:t>Code Repository</a:t>
            </a:r>
          </a:p>
        </p:txBody>
      </p:sp>
      <p:sp>
        <p:nvSpPr>
          <p:cNvPr id="16" name="TextBox 15">
            <a:extLst>
              <a:ext uri="{FF2B5EF4-FFF2-40B4-BE49-F238E27FC236}">
                <a16:creationId xmlns:a16="http://schemas.microsoft.com/office/drawing/2014/main" id="{B6B0DA0F-CAF3-C409-A806-0ED6C6071698}"/>
              </a:ext>
            </a:extLst>
          </p:cNvPr>
          <p:cNvSpPr txBox="1"/>
          <p:nvPr/>
        </p:nvSpPr>
        <p:spPr>
          <a:xfrm>
            <a:off x="4114800" y="4101968"/>
            <a:ext cx="877163" cy="369332"/>
          </a:xfrm>
          <a:prstGeom prst="rect">
            <a:avLst/>
          </a:prstGeom>
          <a:noFill/>
        </p:spPr>
        <p:txBody>
          <a:bodyPr wrap="none" rtlCol="0">
            <a:spAutoFit/>
          </a:bodyPr>
          <a:lstStyle/>
          <a:p>
            <a:r>
              <a:rPr lang="en-US" dirty="0"/>
              <a:t>Output</a:t>
            </a:r>
          </a:p>
        </p:txBody>
      </p:sp>
      <p:pic>
        <p:nvPicPr>
          <p:cNvPr id="18" name="Picture 17">
            <a:extLst>
              <a:ext uri="{FF2B5EF4-FFF2-40B4-BE49-F238E27FC236}">
                <a16:creationId xmlns:a16="http://schemas.microsoft.com/office/drawing/2014/main" id="{E36006C4-162A-8E57-5FA1-8695FB56DE82}"/>
              </a:ext>
            </a:extLst>
          </p:cNvPr>
          <p:cNvPicPr>
            <a:picLocks noChangeAspect="1"/>
          </p:cNvPicPr>
          <p:nvPr/>
        </p:nvPicPr>
        <p:blipFill>
          <a:blip r:embed="rId5"/>
          <a:stretch>
            <a:fillRect/>
          </a:stretch>
        </p:blipFill>
        <p:spPr>
          <a:xfrm>
            <a:off x="4185963" y="4610022"/>
            <a:ext cx="4718050" cy="1606145"/>
          </a:xfrm>
          <a:prstGeom prst="rect">
            <a:avLst/>
          </a:prstGeom>
        </p:spPr>
      </p:pic>
    </p:spTree>
    <p:extLst>
      <p:ext uri="{BB962C8B-B14F-4D97-AF65-F5344CB8AC3E}">
        <p14:creationId xmlns:p14="http://schemas.microsoft.com/office/powerpoint/2010/main" val="170636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6DDD-9AFD-E9C0-AD2B-2B5F9900F6F5}"/>
              </a:ext>
            </a:extLst>
          </p:cNvPr>
          <p:cNvSpPr>
            <a:spLocks noGrp="1"/>
          </p:cNvSpPr>
          <p:nvPr>
            <p:ph type="title"/>
          </p:nvPr>
        </p:nvSpPr>
        <p:spPr>
          <a:xfrm>
            <a:off x="258572" y="264921"/>
            <a:ext cx="8626855" cy="369332"/>
          </a:xfrm>
        </p:spPr>
        <p:txBody>
          <a:bodyPr/>
          <a:lstStyle/>
          <a:p>
            <a:r>
              <a:rPr lang="en-IN" dirty="0"/>
              <a:t>CRISP Alignment</a:t>
            </a:r>
          </a:p>
        </p:txBody>
      </p:sp>
      <p:sp>
        <p:nvSpPr>
          <p:cNvPr id="7" name="TextBox 6">
            <a:extLst>
              <a:ext uri="{FF2B5EF4-FFF2-40B4-BE49-F238E27FC236}">
                <a16:creationId xmlns:a16="http://schemas.microsoft.com/office/drawing/2014/main" id="{C95587DC-E363-C20D-5475-D4671C4E48C1}"/>
              </a:ext>
            </a:extLst>
          </p:cNvPr>
          <p:cNvSpPr txBox="1"/>
          <p:nvPr/>
        </p:nvSpPr>
        <p:spPr>
          <a:xfrm>
            <a:off x="76201" y="838200"/>
            <a:ext cx="9067800" cy="5078313"/>
          </a:xfrm>
          <a:prstGeom prst="rect">
            <a:avLst/>
          </a:prstGeom>
          <a:noFill/>
        </p:spPr>
        <p:txBody>
          <a:bodyPr wrap="square" rtlCol="0">
            <a:spAutoFit/>
          </a:bodyPr>
          <a:lstStyle/>
          <a:p>
            <a:r>
              <a:rPr lang="en-US" sz="1400" b="1" i="1" u="sng" dirty="0">
                <a:solidFill>
                  <a:srgbClr val="0070C0"/>
                </a:solidFill>
              </a:rPr>
              <a:t>DRIFT:</a:t>
            </a:r>
            <a:r>
              <a:rPr lang="en-US" sz="1400" dirty="0">
                <a:solidFill>
                  <a:srgbClr val="0070C0"/>
                </a:solidFill>
              </a:rPr>
              <a:t> </a:t>
            </a:r>
            <a:r>
              <a:rPr lang="en-US" sz="1200" dirty="0"/>
              <a:t>Handling drift by reprocuring the JD data from job portals for latest corpus of tech skills required for a specific job type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9114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1A0-87B8-4E17-047B-10258683FA41}"/>
              </a:ext>
            </a:extLst>
          </p:cNvPr>
          <p:cNvSpPr>
            <a:spLocks noGrp="1"/>
          </p:cNvSpPr>
          <p:nvPr>
            <p:ph type="title"/>
          </p:nvPr>
        </p:nvSpPr>
        <p:spPr>
          <a:xfrm>
            <a:off x="258572" y="264921"/>
            <a:ext cx="8626855" cy="369332"/>
          </a:xfrm>
        </p:spPr>
        <p:txBody>
          <a:bodyPr/>
          <a:lstStyle/>
          <a:p>
            <a:r>
              <a:rPr lang="en-US" dirty="0"/>
              <a:t>Caveats and WIP effort</a:t>
            </a:r>
          </a:p>
        </p:txBody>
      </p:sp>
      <p:sp>
        <p:nvSpPr>
          <p:cNvPr id="3" name="Text Placeholder 2">
            <a:extLst>
              <a:ext uri="{FF2B5EF4-FFF2-40B4-BE49-F238E27FC236}">
                <a16:creationId xmlns:a16="http://schemas.microsoft.com/office/drawing/2014/main" id="{9C84DCE6-25AE-D974-99BD-80CA6D995AD0}"/>
              </a:ext>
            </a:extLst>
          </p:cNvPr>
          <p:cNvSpPr>
            <a:spLocks noGrp="1"/>
          </p:cNvSpPr>
          <p:nvPr>
            <p:ph type="body" idx="1"/>
          </p:nvPr>
        </p:nvSpPr>
        <p:spPr>
          <a:xfrm>
            <a:off x="258572" y="1143000"/>
            <a:ext cx="8428228" cy="1384995"/>
          </a:xfrm>
        </p:spPr>
        <p:txBody>
          <a:bodyPr/>
          <a:lstStyle/>
          <a:p>
            <a:pPr marL="342900" indent="-342900">
              <a:buAutoNum type="arabicPeriod"/>
            </a:pPr>
            <a:r>
              <a:rPr lang="en-US" dirty="0"/>
              <a:t>Need to expand the selection criteria by including the Salary and Experience</a:t>
            </a:r>
          </a:p>
          <a:p>
            <a:pPr marL="342900" indent="-342900">
              <a:buAutoNum type="arabicPeriod"/>
            </a:pPr>
            <a:endParaRPr lang="en-US" dirty="0"/>
          </a:p>
          <a:p>
            <a:pPr marL="342900" indent="-342900">
              <a:buAutoNum type="arabicPeriod"/>
            </a:pPr>
            <a:r>
              <a:rPr lang="en-US" dirty="0"/>
              <a:t>Need to build a UI layer with backend API connectivity for better UX</a:t>
            </a:r>
          </a:p>
          <a:p>
            <a:pPr marL="342900" indent="-342900">
              <a:buAutoNum type="arabicPeriod"/>
            </a:pPr>
            <a:endParaRPr lang="en-US" dirty="0"/>
          </a:p>
          <a:p>
            <a:pPr marL="342900" indent="-342900">
              <a:buAutoNum type="arabicPeriod"/>
            </a:pPr>
            <a:r>
              <a:rPr lang="en-US" dirty="0"/>
              <a:t>Need to build an application layer to read the files from Database</a:t>
            </a:r>
          </a:p>
        </p:txBody>
      </p:sp>
    </p:spTree>
    <p:extLst>
      <p:ext uri="{BB962C8B-B14F-4D97-AF65-F5344CB8AC3E}">
        <p14:creationId xmlns:p14="http://schemas.microsoft.com/office/powerpoint/2010/main" val="396168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
        <p:nvSpPr>
          <p:cNvPr id="3" name="TextBox 2">
            <a:extLst>
              <a:ext uri="{FF2B5EF4-FFF2-40B4-BE49-F238E27FC236}">
                <a16:creationId xmlns:a16="http://schemas.microsoft.com/office/drawing/2014/main" id="{945204EE-0506-616E-330A-E698FCA12744}"/>
              </a:ext>
            </a:extLst>
          </p:cNvPr>
          <p:cNvSpPr txBox="1"/>
          <p:nvPr/>
        </p:nvSpPr>
        <p:spPr>
          <a:xfrm>
            <a:off x="381000" y="908824"/>
            <a:ext cx="7315200" cy="3693319"/>
          </a:xfrm>
          <a:prstGeom prst="rect">
            <a:avLst/>
          </a:prstGeom>
          <a:noFill/>
        </p:spPr>
        <p:txBody>
          <a:bodyPr wrap="square" rtlCol="0">
            <a:spAutoFit/>
          </a:bodyPr>
          <a:lstStyle/>
          <a:p>
            <a:r>
              <a:rPr lang="en-US" dirty="0"/>
              <a:t>GitHub Link : </a:t>
            </a:r>
            <a:r>
              <a:rPr lang="en-US" dirty="0">
                <a:hlinkClick r:id="rId2"/>
              </a:rPr>
              <a:t>https://github.com/anirudhyadav/ISBG4FP1</a:t>
            </a:r>
            <a:r>
              <a:rPr lang="en-US" dirty="0"/>
              <a:t> </a:t>
            </a:r>
          </a:p>
          <a:p>
            <a:endParaRPr lang="en-US" dirty="0"/>
          </a:p>
          <a:p>
            <a:endParaRPr lang="en-US" dirty="0"/>
          </a:p>
          <a:p>
            <a:endParaRPr lang="en-US" dirty="0"/>
          </a:p>
          <a:p>
            <a:r>
              <a:rPr lang="en-US" dirty="0"/>
              <a:t>Dataset used during FP1:</a:t>
            </a:r>
          </a:p>
          <a:p>
            <a:endParaRPr lang="en-US" dirty="0"/>
          </a:p>
          <a:p>
            <a:r>
              <a:rPr lang="en-US" dirty="0" err="1"/>
              <a:t>complete_jd_data.csv</a:t>
            </a:r>
            <a:r>
              <a:rPr lang="en-US" dirty="0"/>
              <a:t> : Master dataset from Job portals</a:t>
            </a:r>
          </a:p>
          <a:p>
            <a:r>
              <a:rPr lang="en-US" dirty="0" err="1"/>
              <a:t>ResumeValidator-ResumeData.csv</a:t>
            </a:r>
            <a:r>
              <a:rPr lang="en-US" dirty="0"/>
              <a:t> : Input profiles for mapping</a:t>
            </a:r>
          </a:p>
          <a:p>
            <a:endParaRPr lang="en-US" dirty="0"/>
          </a:p>
          <a:p>
            <a:endParaRPr lang="en-US" dirty="0"/>
          </a:p>
          <a:p>
            <a:endParaRPr lang="en-US" dirty="0"/>
          </a:p>
          <a:p>
            <a:r>
              <a:rPr lang="en-US" dirty="0"/>
              <a:t>All code files are placed on </a:t>
            </a:r>
            <a:r>
              <a:rPr lang="en-US" dirty="0" err="1"/>
              <a:t>github</a:t>
            </a:r>
            <a:r>
              <a:rPr lang="en-US" dirty="0"/>
              <a:t>, and files are sequenced as prefixed with step 1-4.</a:t>
            </a:r>
          </a:p>
        </p:txBody>
      </p:sp>
    </p:spTree>
    <p:extLst>
      <p:ext uri="{BB962C8B-B14F-4D97-AF65-F5344CB8AC3E}">
        <p14:creationId xmlns:p14="http://schemas.microsoft.com/office/powerpoint/2010/main" val="60132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1903</TotalTime>
  <Words>530</Words>
  <Application>Microsoft Macintosh PowerPoint</Application>
  <PresentationFormat>On-screen Show (4:3)</PresentationFormat>
  <Paragraphs>103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Canada</vt:lpstr>
      <vt:lpstr>Candara</vt:lpstr>
      <vt:lpstr>Times New Roman</vt:lpstr>
      <vt:lpstr>Wingdings</vt:lpstr>
      <vt:lpstr>Office Theme</vt:lpstr>
      <vt:lpstr>Foundation Project : RATS                                          (Resume Automated Tracking System)</vt:lpstr>
      <vt:lpstr>Table Of Contents</vt:lpstr>
      <vt:lpstr>Business Problem Statement </vt:lpstr>
      <vt:lpstr>Proposed Solution</vt:lpstr>
      <vt:lpstr>Tech Implementations</vt:lpstr>
      <vt:lpstr>CRISP Alignment</vt:lpstr>
      <vt:lpstr>Caveats and WIP effort</vt:lpstr>
      <vt:lpstr>Thank You </vt:lpstr>
      <vt:lpstr>Annexure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60</cp:revision>
  <dcterms:created xsi:type="dcterms:W3CDTF">2023-12-08T09:17:02Z</dcterms:created>
  <dcterms:modified xsi:type="dcterms:W3CDTF">2024-01-11T20:05:46Z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ies>
</file>