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1" r:id="rId3"/>
    <p:sldId id="312" r:id="rId4"/>
    <p:sldId id="313" r:id="rId5"/>
    <p:sldId id="300" r:id="rId6"/>
    <p:sldId id="314" r:id="rId7"/>
    <p:sldId id="315" r:id="rId8"/>
    <p:sldId id="301" r:id="rId9"/>
    <p:sldId id="308" r:id="rId10"/>
    <p:sldId id="309" r:id="rId11"/>
    <p:sldId id="296" r:id="rId12"/>
    <p:sldId id="316" r:id="rId13"/>
    <p:sldId id="317" r:id="rId14"/>
    <p:sldId id="318" r:id="rId15"/>
    <p:sldId id="319" r:id="rId16"/>
    <p:sldId id="320"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24" autoAdjust="0"/>
  </p:normalViewPr>
  <p:slideViewPr>
    <p:cSldViewPr>
      <p:cViewPr varScale="1">
        <p:scale>
          <a:sx n="121" d="100"/>
          <a:sy n="121" d="100"/>
        </p:scale>
        <p:origin x="1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1DB1A718-5CBE-49E3-A609-BC430CC561CC}"/>
    <pc:docChg chg="undo custSel modSld">
      <pc:chgData name="Paladugu, Sharath Chandra" userId="6d1a1743-14c9-4b47-81c7-2e76531f51c8" providerId="ADAL" clId="{1DB1A718-5CBE-49E3-A609-BC430CC561CC}" dt="2024-01-12T14:39:42.165" v="4345" actId="1076"/>
      <pc:docMkLst>
        <pc:docMk/>
      </pc:docMkLst>
      <pc:sldChg chg="modSp mod">
        <pc:chgData name="Paladugu, Sharath Chandra" userId="6d1a1743-14c9-4b47-81c7-2e76531f51c8" providerId="ADAL" clId="{1DB1A718-5CBE-49E3-A609-BC430CC561CC}" dt="2024-01-12T14:38:46.529" v="4340" actId="20577"/>
        <pc:sldMkLst>
          <pc:docMk/>
          <pc:sldMk cId="1288736458" sldId="300"/>
        </pc:sldMkLst>
        <pc:spChg chg="mod">
          <ac:chgData name="Paladugu, Sharath Chandra" userId="6d1a1743-14c9-4b47-81c7-2e76531f51c8" providerId="ADAL" clId="{1DB1A718-5CBE-49E3-A609-BC430CC561CC}" dt="2024-01-12T14:38:46.529" v="4340" actId="20577"/>
          <ac:spMkLst>
            <pc:docMk/>
            <pc:sldMk cId="1288736458" sldId="300"/>
            <ac:spMk id="5" creationId="{3C865243-D082-7E28-9137-1AEF500EC631}"/>
          </ac:spMkLst>
        </pc:spChg>
      </pc:sldChg>
      <pc:sldChg chg="modSp mod">
        <pc:chgData name="Paladugu, Sharath Chandra" userId="6d1a1743-14c9-4b47-81c7-2e76531f51c8" providerId="ADAL" clId="{1DB1A718-5CBE-49E3-A609-BC430CC561CC}" dt="2024-01-12T14:39:42.165" v="4345" actId="1076"/>
        <pc:sldMkLst>
          <pc:docMk/>
          <pc:sldMk cId="1706364345" sldId="301"/>
        </pc:sldMkLst>
        <pc:spChg chg="mod">
          <ac:chgData name="Paladugu, Sharath Chandra" userId="6d1a1743-14c9-4b47-81c7-2e76531f51c8" providerId="ADAL" clId="{1DB1A718-5CBE-49E3-A609-BC430CC561CC}" dt="2024-01-12T14:39:37.670" v="4343" actId="1076"/>
          <ac:spMkLst>
            <pc:docMk/>
            <pc:sldMk cId="1706364345" sldId="301"/>
            <ac:spMk id="10" creationId="{A6D039FB-F586-60A7-137A-32BDD6D021B4}"/>
          </ac:spMkLst>
        </pc:spChg>
        <pc:picChg chg="mod">
          <ac:chgData name="Paladugu, Sharath Chandra" userId="6d1a1743-14c9-4b47-81c7-2e76531f51c8" providerId="ADAL" clId="{1DB1A718-5CBE-49E3-A609-BC430CC561CC}" dt="2024-01-12T14:39:42.165" v="4345" actId="1076"/>
          <ac:picMkLst>
            <pc:docMk/>
            <pc:sldMk cId="1706364345" sldId="301"/>
            <ac:picMk id="14" creationId="{1A112631-A026-8115-9224-42261AE4BF12}"/>
          </ac:picMkLst>
        </pc:picChg>
      </pc:sldChg>
      <pc:sldChg chg="modSp mod">
        <pc:chgData name="Paladugu, Sharath Chandra" userId="6d1a1743-14c9-4b47-81c7-2e76531f51c8" providerId="ADAL" clId="{1DB1A718-5CBE-49E3-A609-BC430CC561CC}" dt="2024-01-12T10:26:19.916" v="518" actId="20577"/>
        <pc:sldMkLst>
          <pc:docMk/>
          <pc:sldMk cId="601324877" sldId="308"/>
        </pc:sldMkLst>
        <pc:spChg chg="mod">
          <ac:chgData name="Paladugu, Sharath Chandra" userId="6d1a1743-14c9-4b47-81c7-2e76531f51c8" providerId="ADAL" clId="{1DB1A718-5CBE-49E3-A609-BC430CC561CC}" dt="2024-01-12T10:26:19.916" v="518" actId="20577"/>
          <ac:spMkLst>
            <pc:docMk/>
            <pc:sldMk cId="601324877" sldId="308"/>
            <ac:spMk id="3" creationId="{945204EE-0506-616E-330A-E698FCA12744}"/>
          </ac:spMkLst>
        </pc:spChg>
      </pc:sldChg>
      <pc:sldChg chg="delSp modSp mod">
        <pc:chgData name="Paladugu, Sharath Chandra" userId="6d1a1743-14c9-4b47-81c7-2e76531f51c8" providerId="ADAL" clId="{1DB1A718-5CBE-49E3-A609-BC430CC561CC}" dt="2024-01-12T12:01:55.281" v="1056" actId="478"/>
        <pc:sldMkLst>
          <pc:docMk/>
          <pc:sldMk cId="1347120195" sldId="311"/>
        </pc:sldMkLst>
        <pc:picChg chg="del mod">
          <ac:chgData name="Paladugu, Sharath Chandra" userId="6d1a1743-14c9-4b47-81c7-2e76531f51c8" providerId="ADAL" clId="{1DB1A718-5CBE-49E3-A609-BC430CC561CC}" dt="2024-01-12T12:01:55.281" v="1056" actId="478"/>
          <ac:picMkLst>
            <pc:docMk/>
            <pc:sldMk cId="1347120195" sldId="311"/>
            <ac:picMk id="17" creationId="{569113C9-09BE-DA5F-6534-D14A1324E28F}"/>
          </ac:picMkLst>
        </pc:picChg>
      </pc:sldChg>
      <pc:sldChg chg="modSp mod">
        <pc:chgData name="Paladugu, Sharath Chandra" userId="6d1a1743-14c9-4b47-81c7-2e76531f51c8" providerId="ADAL" clId="{1DB1A718-5CBE-49E3-A609-BC430CC561CC}" dt="2024-01-12T12:04:27.549" v="1126" actId="20577"/>
        <pc:sldMkLst>
          <pc:docMk/>
          <pc:sldMk cId="1514294046" sldId="312"/>
        </pc:sldMkLst>
        <pc:spChg chg="mod">
          <ac:chgData name="Paladugu, Sharath Chandra" userId="6d1a1743-14c9-4b47-81c7-2e76531f51c8" providerId="ADAL" clId="{1DB1A718-5CBE-49E3-A609-BC430CC561CC}" dt="2024-01-12T12:04:27.549" v="1126" actId="20577"/>
          <ac:spMkLst>
            <pc:docMk/>
            <pc:sldMk cId="1514294046" sldId="312"/>
            <ac:spMk id="7" creationId="{60ED45C9-4514-776D-FD69-D60C506030D3}"/>
          </ac:spMkLst>
        </pc:spChg>
      </pc:sldChg>
      <pc:sldChg chg="modNotesTx">
        <pc:chgData name="Paladugu, Sharath Chandra" userId="6d1a1743-14c9-4b47-81c7-2e76531f51c8" providerId="ADAL" clId="{1DB1A718-5CBE-49E3-A609-BC430CC561CC}" dt="2024-01-12T12:46:19.838" v="1127" actId="20577"/>
        <pc:sldMkLst>
          <pc:docMk/>
          <pc:sldMk cId="2838128386" sldId="314"/>
        </pc:sldMkLst>
      </pc:sldChg>
      <pc:sldChg chg="delSp modSp mod">
        <pc:chgData name="Paladugu, Sharath Chandra" userId="6d1a1743-14c9-4b47-81c7-2e76531f51c8" providerId="ADAL" clId="{1DB1A718-5CBE-49E3-A609-BC430CC561CC}" dt="2024-01-12T12:49:37.866" v="1154" actId="20577"/>
        <pc:sldMkLst>
          <pc:docMk/>
          <pc:sldMk cId="3652291188" sldId="315"/>
        </pc:sldMkLst>
        <pc:spChg chg="del mod">
          <ac:chgData name="Paladugu, Sharath Chandra" userId="6d1a1743-14c9-4b47-81c7-2e76531f51c8" providerId="ADAL" clId="{1DB1A718-5CBE-49E3-A609-BC430CC561CC}" dt="2024-01-12T10:24:46.100" v="493" actId="478"/>
          <ac:spMkLst>
            <pc:docMk/>
            <pc:sldMk cId="3652291188" sldId="315"/>
            <ac:spMk id="10" creationId="{ACCBFF0B-D368-2E43-AF13-F9DD3F19C313}"/>
          </ac:spMkLst>
        </pc:spChg>
        <pc:graphicFrameChg chg="mod modGraphic">
          <ac:chgData name="Paladugu, Sharath Chandra" userId="6d1a1743-14c9-4b47-81c7-2e76531f51c8" providerId="ADAL" clId="{1DB1A718-5CBE-49E3-A609-BC430CC561CC}" dt="2024-01-12T12:49:37.866" v="1154" actId="20577"/>
          <ac:graphicFrameMkLst>
            <pc:docMk/>
            <pc:sldMk cId="3652291188" sldId="315"/>
            <ac:graphicFrameMk id="8" creationId="{F44612BC-30C2-8635-8323-E8759F63499E}"/>
          </ac:graphicFrameMkLst>
        </pc:graphicFrameChg>
      </pc:sldChg>
      <pc:sldChg chg="modSp mod">
        <pc:chgData name="Paladugu, Sharath Chandra" userId="6d1a1743-14c9-4b47-81c7-2e76531f51c8" providerId="ADAL" clId="{1DB1A718-5CBE-49E3-A609-BC430CC561CC}" dt="2024-01-12T13:03:23.915" v="2417" actId="33524"/>
        <pc:sldMkLst>
          <pc:docMk/>
          <pc:sldMk cId="1150359032" sldId="316"/>
        </pc:sldMkLst>
        <pc:spChg chg="mod">
          <ac:chgData name="Paladugu, Sharath Chandra" userId="6d1a1743-14c9-4b47-81c7-2e76531f51c8" providerId="ADAL" clId="{1DB1A718-5CBE-49E3-A609-BC430CC561CC}" dt="2024-01-12T13:03:23.915" v="2417" actId="33524"/>
          <ac:spMkLst>
            <pc:docMk/>
            <pc:sldMk cId="1150359032" sldId="316"/>
            <ac:spMk id="9" creationId="{C028B5AF-CC97-F4DF-D310-604B34377D07}"/>
          </ac:spMkLst>
        </pc:spChg>
      </pc:sldChg>
      <pc:sldChg chg="addSp delSp modSp mod">
        <pc:chgData name="Paladugu, Sharath Chandra" userId="6d1a1743-14c9-4b47-81c7-2e76531f51c8" providerId="ADAL" clId="{1DB1A718-5CBE-49E3-A609-BC430CC561CC}" dt="2024-01-12T14:11:15.183" v="3499" actId="113"/>
        <pc:sldMkLst>
          <pc:docMk/>
          <pc:sldMk cId="360277748" sldId="317"/>
        </pc:sldMkLst>
        <pc:spChg chg="mod">
          <ac:chgData name="Paladugu, Sharath Chandra" userId="6d1a1743-14c9-4b47-81c7-2e76531f51c8" providerId="ADAL" clId="{1DB1A718-5CBE-49E3-A609-BC430CC561CC}" dt="2024-01-12T14:11:15.183" v="3499" actId="113"/>
          <ac:spMkLst>
            <pc:docMk/>
            <pc:sldMk cId="360277748" sldId="317"/>
            <ac:spMk id="4" creationId="{C598B85D-8E77-7CE4-2877-961575D9CA75}"/>
          </ac:spMkLst>
        </pc:spChg>
        <pc:spChg chg="add del">
          <ac:chgData name="Paladugu, Sharath Chandra" userId="6d1a1743-14c9-4b47-81c7-2e76531f51c8" providerId="ADAL" clId="{1DB1A718-5CBE-49E3-A609-BC430CC561CC}" dt="2024-01-12T13:06:32.004" v="2539"/>
          <ac:spMkLst>
            <pc:docMk/>
            <pc:sldMk cId="360277748" sldId="317"/>
            <ac:spMk id="5" creationId="{A466A87A-6ECF-3265-EF71-1B6B6117DE20}"/>
          </ac:spMkLst>
        </pc:spChg>
        <pc:spChg chg="add del">
          <ac:chgData name="Paladugu, Sharath Chandra" userId="6d1a1743-14c9-4b47-81c7-2e76531f51c8" providerId="ADAL" clId="{1DB1A718-5CBE-49E3-A609-BC430CC561CC}" dt="2024-01-12T13:06:36.316" v="2541"/>
          <ac:spMkLst>
            <pc:docMk/>
            <pc:sldMk cId="360277748" sldId="317"/>
            <ac:spMk id="6" creationId="{11EE90A1-39E1-1D26-6B2D-3020EAF38E64}"/>
          </ac:spMkLst>
        </pc:spChg>
        <pc:spChg chg="add del">
          <ac:chgData name="Paladugu, Sharath Chandra" userId="6d1a1743-14c9-4b47-81c7-2e76531f51c8" providerId="ADAL" clId="{1DB1A718-5CBE-49E3-A609-BC430CC561CC}" dt="2024-01-12T13:06:44.519" v="2543"/>
          <ac:spMkLst>
            <pc:docMk/>
            <pc:sldMk cId="360277748" sldId="317"/>
            <ac:spMk id="8" creationId="{81841DD5-A13A-8F3D-9C62-86C3A6CFE0F6}"/>
          </ac:spMkLst>
        </pc:spChg>
      </pc:sldChg>
      <pc:sldChg chg="modSp mod">
        <pc:chgData name="Paladugu, Sharath Chandra" userId="6d1a1743-14c9-4b47-81c7-2e76531f51c8" providerId="ADAL" clId="{1DB1A718-5CBE-49E3-A609-BC430CC561CC}" dt="2024-01-12T14:16:39.092" v="4203" actId="12"/>
        <pc:sldMkLst>
          <pc:docMk/>
          <pc:sldMk cId="4233455875" sldId="318"/>
        </pc:sldMkLst>
        <pc:spChg chg="mod">
          <ac:chgData name="Paladugu, Sharath Chandra" userId="6d1a1743-14c9-4b47-81c7-2e76531f51c8" providerId="ADAL" clId="{1DB1A718-5CBE-49E3-A609-BC430CC561CC}" dt="2024-01-12T14:16:39.092" v="4203" actId="12"/>
          <ac:spMkLst>
            <pc:docMk/>
            <pc:sldMk cId="4233455875" sldId="318"/>
            <ac:spMk id="4" creationId="{D1F0BE0B-9334-1C76-D576-2C88DD6BF848}"/>
          </ac:spMkLst>
        </pc:spChg>
      </pc:sldChg>
      <pc:sldChg chg="addSp delSp modSp mod">
        <pc:chgData name="Paladugu, Sharath Chandra" userId="6d1a1743-14c9-4b47-81c7-2e76531f51c8" providerId="ADAL" clId="{1DB1A718-5CBE-49E3-A609-BC430CC561CC}" dt="2024-01-12T13:50:27.318" v="3087" actId="1076"/>
        <pc:sldMkLst>
          <pc:docMk/>
          <pc:sldMk cId="1936567115" sldId="319"/>
        </pc:sldMkLst>
        <pc:spChg chg="mod">
          <ac:chgData name="Paladugu, Sharath Chandra" userId="6d1a1743-14c9-4b47-81c7-2e76531f51c8" providerId="ADAL" clId="{1DB1A718-5CBE-49E3-A609-BC430CC561CC}" dt="2024-01-12T13:16:21.897" v="3061" actId="20577"/>
          <ac:spMkLst>
            <pc:docMk/>
            <pc:sldMk cId="1936567115" sldId="319"/>
            <ac:spMk id="4" creationId="{0775FBF3-CE1E-FFA5-4F63-5E78F9566951}"/>
          </ac:spMkLst>
        </pc:spChg>
        <pc:spChg chg="add mod">
          <ac:chgData name="Paladugu, Sharath Chandra" userId="6d1a1743-14c9-4b47-81c7-2e76531f51c8" providerId="ADAL" clId="{1DB1A718-5CBE-49E3-A609-BC430CC561CC}" dt="2024-01-12T13:50:27.318" v="3087" actId="1076"/>
          <ac:spMkLst>
            <pc:docMk/>
            <pc:sldMk cId="1936567115" sldId="319"/>
            <ac:spMk id="11" creationId="{4174B495-DAAD-0047-8BB1-35B443C7C2B5}"/>
          </ac:spMkLst>
        </pc:spChg>
        <pc:picChg chg="add del mod">
          <ac:chgData name="Paladugu, Sharath Chandra" userId="6d1a1743-14c9-4b47-81c7-2e76531f51c8" providerId="ADAL" clId="{1DB1A718-5CBE-49E3-A609-BC430CC561CC}" dt="2024-01-12T13:49:14.402" v="3079" actId="22"/>
          <ac:picMkLst>
            <pc:docMk/>
            <pc:sldMk cId="1936567115" sldId="319"/>
            <ac:picMk id="6" creationId="{D75B07C3-84E6-8B48-1FCE-69A5C164663E}"/>
          </ac:picMkLst>
        </pc:picChg>
        <pc:picChg chg="add mod">
          <ac:chgData name="Paladugu, Sharath Chandra" userId="6d1a1743-14c9-4b47-81c7-2e76531f51c8" providerId="ADAL" clId="{1DB1A718-5CBE-49E3-A609-BC430CC561CC}" dt="2024-01-12T13:50:07.394" v="3083" actId="1076"/>
          <ac:picMkLst>
            <pc:docMk/>
            <pc:sldMk cId="1936567115" sldId="319"/>
            <ac:picMk id="9" creationId="{AD950C15-7CA4-0B23-4A0E-418B76E613CE}"/>
          </ac:picMkLst>
        </pc:picChg>
      </pc:sldChg>
      <pc:sldChg chg="addSp modSp mod">
        <pc:chgData name="Paladugu, Sharath Chandra" userId="6d1a1743-14c9-4b47-81c7-2e76531f51c8" providerId="ADAL" clId="{1DB1A718-5CBE-49E3-A609-BC430CC561CC}" dt="2024-01-12T14:37:38.607" v="4211" actId="1076"/>
        <pc:sldMkLst>
          <pc:docMk/>
          <pc:sldMk cId="2419317058" sldId="320"/>
        </pc:sldMkLst>
        <pc:spChg chg="add mod">
          <ac:chgData name="Paladugu, Sharath Chandra" userId="6d1a1743-14c9-4b47-81c7-2e76531f51c8" providerId="ADAL" clId="{1DB1A718-5CBE-49E3-A609-BC430CC561CC}" dt="2024-01-12T14:37:36.063" v="4210" actId="1076"/>
          <ac:spMkLst>
            <pc:docMk/>
            <pc:sldMk cId="2419317058" sldId="320"/>
            <ac:spMk id="4" creationId="{4236E355-047B-0CB7-2EAC-3CBAB69EA776}"/>
          </ac:spMkLst>
        </pc:spChg>
        <pc:picChg chg="add mod">
          <ac:chgData name="Paladugu, Sharath Chandra" userId="6d1a1743-14c9-4b47-81c7-2e76531f51c8" providerId="ADAL" clId="{1DB1A718-5CBE-49E3-A609-BC430CC561CC}" dt="2024-01-12T14:37:38.607" v="4211" actId="1076"/>
          <ac:picMkLst>
            <pc:docMk/>
            <pc:sldMk cId="2419317058" sldId="320"/>
            <ac:picMk id="2050" creationId="{51BF945B-CFF0-BC01-33ED-5BD77587B32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6BB10A5A-636D-4AF4-B791-C8D920C71291}" type="presOf" srcId="{DADC3658-9FA8-44C5-8C19-742E73331764}" destId="{7D3C9834-6AB7-482C-8325-CAA474074830}" srcOrd="0" destOrd="0" presId="urn:microsoft.com/office/officeart/2005/8/layout/pyramid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200" b="1" dirty="0"/>
            <a:t>Business Success Criteria</a:t>
          </a:r>
          <a:endParaRPr lang="en-IN" sz="1200" b="1" dirty="0"/>
        </a:p>
      </dgm:t>
    </dgm:pt>
    <dgm:pt modelId="{1136B2BD-33E6-4E23-8B35-C2E042C068EB}" type="parTrans" cxnId="{10E76D0B-54C0-4E4A-B4C5-A8F55C826354}">
      <dgm:prSet/>
      <dgm:spPr/>
      <dgm:t>
        <a:bodyPr/>
        <a:lstStyle/>
        <a:p>
          <a:endParaRPr lang="en-IN" sz="1200"/>
        </a:p>
      </dgm:t>
    </dgm:pt>
    <dgm:pt modelId="{C04D0A0F-17BF-4B02-9092-E20BC523E3E8}" type="sibTrans" cxnId="{10E76D0B-54C0-4E4A-B4C5-A8F55C826354}">
      <dgm:prSet/>
      <dgm:spPr/>
      <dgm:t>
        <a:bodyPr/>
        <a:lstStyle/>
        <a:p>
          <a:endParaRPr lang="en-IN" sz="1200"/>
        </a:p>
      </dgm:t>
    </dgm:pt>
    <dgm:pt modelId="{2484FC74-4DE7-4048-9182-7C7FE607EF89}">
      <dgm:prSet phldrT="[Text]" custT="1"/>
      <dgm:spPr/>
      <dgm:t>
        <a:bodyPr/>
        <a:lstStyle/>
        <a:p>
          <a:r>
            <a:rPr lang="en-US" sz="1200" dirty="0"/>
            <a:t>Automated Resume filtering System in place</a:t>
          </a:r>
          <a:endParaRPr lang="en-IN" sz="1200" dirty="0"/>
        </a:p>
      </dgm:t>
    </dgm:pt>
    <dgm:pt modelId="{CD3EA4C5-4250-46BC-A3CB-EF3E24EDB945}" type="parTrans" cxnId="{45B1EE88-7B4B-4F7E-BDA5-FEA7BF29E6F5}">
      <dgm:prSet/>
      <dgm:spPr/>
      <dgm:t>
        <a:bodyPr/>
        <a:lstStyle/>
        <a:p>
          <a:endParaRPr lang="en-IN" sz="1200"/>
        </a:p>
      </dgm:t>
    </dgm:pt>
    <dgm:pt modelId="{2C1DA886-A044-4106-AAD8-8B2D99A65E90}" type="sibTrans" cxnId="{45B1EE88-7B4B-4F7E-BDA5-FEA7BF29E6F5}">
      <dgm:prSet/>
      <dgm:spPr/>
      <dgm:t>
        <a:bodyPr/>
        <a:lstStyle/>
        <a:p>
          <a:endParaRPr lang="en-IN" sz="1200"/>
        </a:p>
      </dgm:t>
    </dgm:pt>
    <dgm:pt modelId="{A1873DE5-3BEC-471B-B305-8F02C6C404AF}">
      <dgm:prSet phldrT="[Text]" custT="1"/>
      <dgm:spPr/>
      <dgm:t>
        <a:bodyPr/>
        <a:lstStyle/>
        <a:p>
          <a:r>
            <a:rPr lang="en-US" sz="1200" dirty="0"/>
            <a:t>Access to larger candidate pool and higher quality hires</a:t>
          </a:r>
          <a:endParaRPr lang="en-IN" sz="1200" dirty="0"/>
        </a:p>
      </dgm:t>
    </dgm:pt>
    <dgm:pt modelId="{ED18A3D8-1AE9-4CA2-AF3E-5C6DDA5AF7F9}" type="parTrans" cxnId="{78984798-1F2B-4F1E-8AD6-26F149C59DB9}">
      <dgm:prSet/>
      <dgm:spPr/>
      <dgm:t>
        <a:bodyPr/>
        <a:lstStyle/>
        <a:p>
          <a:endParaRPr lang="en-IN" sz="1200"/>
        </a:p>
      </dgm:t>
    </dgm:pt>
    <dgm:pt modelId="{F21E69E9-FA8B-4C59-A41F-FBFBDAE50F78}" type="sibTrans" cxnId="{78984798-1F2B-4F1E-8AD6-26F149C59DB9}">
      <dgm:prSet/>
      <dgm:spPr/>
      <dgm:t>
        <a:bodyPr/>
        <a:lstStyle/>
        <a:p>
          <a:endParaRPr lang="en-IN" sz="1200"/>
        </a:p>
      </dgm:t>
    </dgm:pt>
    <dgm:pt modelId="{4DF7EAB2-B184-4146-8971-DED06FFB460D}">
      <dgm:prSet phldrT="[Text]" custT="1"/>
      <dgm:spPr/>
      <dgm:t>
        <a:bodyPr/>
        <a:lstStyle/>
        <a:p>
          <a:r>
            <a:rPr lang="en-US" sz="1200" b="1" dirty="0"/>
            <a:t>Technical Success Criteria</a:t>
          </a:r>
          <a:endParaRPr lang="en-IN" sz="1200" b="1" dirty="0"/>
        </a:p>
      </dgm:t>
    </dgm:pt>
    <dgm:pt modelId="{3DFFD5ED-1874-43EC-801A-5BEBE680AAD9}" type="parTrans" cxnId="{BE092E62-0EA4-4F08-90D9-9F87103A52F4}">
      <dgm:prSet/>
      <dgm:spPr/>
      <dgm:t>
        <a:bodyPr/>
        <a:lstStyle/>
        <a:p>
          <a:endParaRPr lang="en-IN" sz="1200"/>
        </a:p>
      </dgm:t>
    </dgm:pt>
    <dgm:pt modelId="{522F56FD-1ED4-44C3-9C05-651AE48AC8BA}" type="sibTrans" cxnId="{BE092E62-0EA4-4F08-90D9-9F87103A52F4}">
      <dgm:prSet/>
      <dgm:spPr/>
      <dgm:t>
        <a:bodyPr/>
        <a:lstStyle/>
        <a:p>
          <a:endParaRPr lang="en-IN" sz="1200"/>
        </a:p>
      </dgm:t>
    </dgm:pt>
    <dgm:pt modelId="{EF01135C-E6D3-49FE-ABE8-9F2BD92E8905}">
      <dgm:prSet phldrT="[Text]" custT="1"/>
      <dgm:spPr/>
      <dgm:t>
        <a:bodyPr/>
        <a:lstStyle/>
        <a:p>
          <a:r>
            <a:rPr lang="en-US" sz="1200" dirty="0"/>
            <a:t>Resume being shortlisted should match profile by 60%</a:t>
          </a:r>
          <a:endParaRPr lang="en-IN" sz="1200" dirty="0"/>
        </a:p>
      </dgm:t>
    </dgm:pt>
    <dgm:pt modelId="{9ECEEF39-78DD-45FE-B884-B7AADF60C964}" type="parTrans" cxnId="{A2EF09B5-3A00-4158-A785-C49FE741504C}">
      <dgm:prSet/>
      <dgm:spPr/>
      <dgm:t>
        <a:bodyPr/>
        <a:lstStyle/>
        <a:p>
          <a:endParaRPr lang="en-IN" sz="1200"/>
        </a:p>
      </dgm:t>
    </dgm:pt>
    <dgm:pt modelId="{D732F605-CD15-4512-A715-39DC1B0A4EEE}" type="sibTrans" cxnId="{A2EF09B5-3A00-4158-A785-C49FE741504C}">
      <dgm:prSet/>
      <dgm:spPr/>
      <dgm:t>
        <a:bodyPr/>
        <a:lstStyle/>
        <a:p>
          <a:endParaRPr lang="en-IN" sz="1200"/>
        </a:p>
      </dgm:t>
    </dgm:pt>
    <dgm:pt modelId="{3E5D99D9-E28E-40A9-A1BD-C9177E219EF7}">
      <dgm:prSet phldrT="[Text]" custT="1"/>
      <dgm:spPr/>
      <dgm:t>
        <a:bodyPr/>
        <a:lstStyle/>
        <a:p>
          <a:r>
            <a:rPr lang="en-US" sz="1200" dirty="0"/>
            <a:t>Job post and Profile matching to be 90% accurate from resume corpus</a:t>
          </a:r>
          <a:endParaRPr lang="en-IN" sz="1200" dirty="0"/>
        </a:p>
      </dgm:t>
    </dgm:pt>
    <dgm:pt modelId="{A7182AF2-5718-4329-9F05-B522B74BF5DB}" type="parTrans" cxnId="{E6B5D17D-7A75-4771-8633-F345F53211ED}">
      <dgm:prSet/>
      <dgm:spPr/>
      <dgm:t>
        <a:bodyPr/>
        <a:lstStyle/>
        <a:p>
          <a:endParaRPr lang="en-IN" sz="1200"/>
        </a:p>
      </dgm:t>
    </dgm:pt>
    <dgm:pt modelId="{3B06D2A4-3AF1-47C3-A333-0E58BF361480}" type="sibTrans" cxnId="{E6B5D17D-7A75-4771-8633-F345F53211ED}">
      <dgm:prSet/>
      <dgm:spPr/>
      <dgm:t>
        <a:bodyPr/>
        <a:lstStyle/>
        <a:p>
          <a:endParaRPr lang="en-IN" sz="1200"/>
        </a:p>
      </dgm:t>
    </dgm:pt>
    <dgm:pt modelId="{DBE17EFD-18EB-4095-822F-DC987539B479}">
      <dgm:prSet phldrT="[Text]" custT="1"/>
      <dgm:spPr/>
      <dgm:t>
        <a:bodyPr/>
        <a:lstStyle/>
        <a:p>
          <a:r>
            <a:rPr lang="en-US" sz="1200" b="1" dirty="0"/>
            <a:t>Economic Success Criteria</a:t>
          </a:r>
          <a:endParaRPr lang="en-IN" sz="1200" b="1" dirty="0"/>
        </a:p>
      </dgm:t>
    </dgm:pt>
    <dgm:pt modelId="{B8A045AA-F48F-4EA0-99EB-5DFDEB2D966D}" type="parTrans" cxnId="{B49F2CD1-B7CB-4FCB-9C8B-AC5DC8B1B6E3}">
      <dgm:prSet/>
      <dgm:spPr/>
      <dgm:t>
        <a:bodyPr/>
        <a:lstStyle/>
        <a:p>
          <a:endParaRPr lang="en-IN" sz="1200"/>
        </a:p>
      </dgm:t>
    </dgm:pt>
    <dgm:pt modelId="{36F3CA99-25D0-4E44-A405-DF4F4839816A}" type="sibTrans" cxnId="{B49F2CD1-B7CB-4FCB-9C8B-AC5DC8B1B6E3}">
      <dgm:prSet/>
      <dgm:spPr/>
      <dgm:t>
        <a:bodyPr/>
        <a:lstStyle/>
        <a:p>
          <a:endParaRPr lang="en-IN" sz="1200"/>
        </a:p>
      </dgm:t>
    </dgm:pt>
    <dgm:pt modelId="{EB02F29D-A56B-4663-85AE-B3B9D6D4DA66}">
      <dgm:prSet phldrT="[Text]" custT="1"/>
      <dgm:spPr/>
      <dgm:t>
        <a:bodyPr/>
        <a:lstStyle/>
        <a:p>
          <a:r>
            <a:rPr lang="en-IN" sz="1200" dirty="0"/>
            <a:t>Pay parity can be captured while scraping and can be used to define PIR</a:t>
          </a:r>
        </a:p>
      </dgm:t>
    </dgm:pt>
    <dgm:pt modelId="{D4637C2E-BC1E-419F-80A7-26BCA85A5A79}" type="parTrans" cxnId="{CD9F06A3-E7DB-4781-A320-5E3A1A1D63AD}">
      <dgm:prSet/>
      <dgm:spPr/>
      <dgm:t>
        <a:bodyPr/>
        <a:lstStyle/>
        <a:p>
          <a:endParaRPr lang="en-IN" sz="1200"/>
        </a:p>
      </dgm:t>
    </dgm:pt>
    <dgm:pt modelId="{5C90A462-FB6C-446E-AD6D-4C32A5798B41}" type="sibTrans" cxnId="{CD9F06A3-E7DB-4781-A320-5E3A1A1D63AD}">
      <dgm:prSet/>
      <dgm:spPr/>
      <dgm:t>
        <a:bodyPr/>
        <a:lstStyle/>
        <a:p>
          <a:endParaRPr lang="en-IN" sz="1200"/>
        </a:p>
      </dgm:t>
    </dgm:pt>
    <dgm:pt modelId="{3D046DB1-D812-4436-A22E-EC11485B7DD6}">
      <dgm:prSet phldrT="[Text]" custT="1"/>
      <dgm:spPr/>
      <dgm:t>
        <a:bodyPr/>
        <a:lstStyle/>
        <a:p>
          <a:r>
            <a:rPr lang="en-US" sz="1200" dirty="0"/>
            <a:t>Reduce the recruitment costs by 50% by saving man hours of HR and interview panel</a:t>
          </a:r>
          <a:endParaRPr lang="en-IN" sz="1200" dirty="0"/>
        </a:p>
      </dgm:t>
    </dgm:pt>
    <dgm:pt modelId="{C566886B-8311-42A8-BB16-77BCE98AA8A2}" type="parTrans" cxnId="{0A456329-5510-470A-BAD0-A274524EB5AE}">
      <dgm:prSet/>
      <dgm:spPr/>
      <dgm:t>
        <a:bodyPr/>
        <a:lstStyle/>
        <a:p>
          <a:endParaRPr lang="en-IN" sz="1200"/>
        </a:p>
      </dgm:t>
    </dgm:pt>
    <dgm:pt modelId="{C7D2AF1E-2A01-484E-8B59-8FEB8BF3E4AA}" type="sibTrans" cxnId="{0A456329-5510-470A-BAD0-A274524EB5AE}">
      <dgm:prSet/>
      <dgm:spPr/>
      <dgm:t>
        <a:bodyPr/>
        <a:lstStyle/>
        <a:p>
          <a:endParaRPr lang="en-IN" sz="1200"/>
        </a:p>
      </dgm:t>
    </dgm:pt>
    <dgm:pt modelId="{776BC389-30A3-454F-90FD-0327ADE2E009}">
      <dgm:prSet phldrT="[Text]" custT="1"/>
      <dgm:spPr/>
      <dgm:t>
        <a:bodyPr/>
        <a:lstStyle/>
        <a:p>
          <a:r>
            <a:rPr lang="en-US" sz="1200" dirty="0"/>
            <a:t>Double the recruitment Success criteria, by shortlisting quality profiles</a:t>
          </a:r>
          <a:endParaRPr lang="en-IN" sz="1200" dirty="0"/>
        </a:p>
      </dgm:t>
    </dgm:pt>
    <dgm:pt modelId="{513DDF34-6330-48BA-8FB0-6F6645577CA2}" type="parTrans" cxnId="{52628884-0B7B-4841-A281-42E9A7B2940D}">
      <dgm:prSet/>
      <dgm:spPr/>
      <dgm:t>
        <a:bodyPr/>
        <a:lstStyle/>
        <a:p>
          <a:endParaRPr lang="en-IN" sz="1200"/>
        </a:p>
      </dgm:t>
    </dgm:pt>
    <dgm:pt modelId="{7AB67BD2-D1F3-435B-B144-D41138A83F90}" type="sibTrans" cxnId="{52628884-0B7B-4841-A281-42E9A7B2940D}">
      <dgm:prSet/>
      <dgm:spPr/>
      <dgm:t>
        <a:bodyPr/>
        <a:lstStyle/>
        <a:p>
          <a:endParaRPr lang="en-IN" sz="1200"/>
        </a:p>
      </dgm:t>
    </dgm:pt>
    <dgm:pt modelId="{E7F4A920-4DBC-4508-A9D7-B62C6D7B91EF}">
      <dgm:prSet phldrT="[Text]" custT="1"/>
      <dgm:spPr/>
      <dgm:t>
        <a:bodyPr/>
        <a:lstStyle/>
        <a:p>
          <a:endParaRPr lang="en-IN" sz="1200" dirty="0"/>
        </a:p>
      </dgm:t>
    </dgm:pt>
    <dgm:pt modelId="{60346C50-7FE2-49C6-B432-9FF9DE957C1D}" type="parTrans" cxnId="{7E69DA70-D947-4E7C-BF85-2DE83BFC451C}">
      <dgm:prSet/>
      <dgm:spPr/>
      <dgm:t>
        <a:bodyPr/>
        <a:lstStyle/>
        <a:p>
          <a:endParaRPr lang="en-IN" sz="1200"/>
        </a:p>
      </dgm:t>
    </dgm:pt>
    <dgm:pt modelId="{4E1596B6-DB87-4731-8953-15E3EC6816F1}" type="sibTrans" cxnId="{7E69DA70-D947-4E7C-BF85-2DE83BFC451C}">
      <dgm:prSet/>
      <dgm:spPr/>
      <dgm:t>
        <a:bodyPr/>
        <a:lstStyle/>
        <a:p>
          <a:endParaRPr lang="en-IN" sz="1200"/>
        </a:p>
      </dgm:t>
    </dgm:pt>
    <dgm:pt modelId="{EE5B5F10-DCC2-4772-B309-328410013879}">
      <dgm:prSet phldrT="[Text]" custT="1"/>
      <dgm:spPr/>
      <dgm:t>
        <a:bodyPr/>
        <a:lstStyle/>
        <a:p>
          <a:r>
            <a:rPr lang="en-US" sz="1200" dirty="0"/>
            <a:t>Opportunity to leverage the costs for Retention, by reusing the component for internal job postings </a:t>
          </a:r>
          <a:endParaRPr lang="en-IN" sz="1200" dirty="0"/>
        </a:p>
      </dgm:t>
    </dgm:pt>
    <dgm:pt modelId="{D9B931F4-F63F-40FB-AFA6-C8231576F8FF}" type="parTrans" cxnId="{119A123F-B8CB-41AD-AE6A-F595B2748FAB}">
      <dgm:prSet/>
      <dgm:spPr/>
      <dgm:t>
        <a:bodyPr/>
        <a:lstStyle/>
        <a:p>
          <a:endParaRPr lang="en-IN" sz="1200"/>
        </a:p>
      </dgm:t>
    </dgm:pt>
    <dgm:pt modelId="{565D288E-626E-44C0-9DE8-964DB4297995}" type="sibTrans" cxnId="{119A123F-B8CB-41AD-AE6A-F595B2748FAB}">
      <dgm:prSet/>
      <dgm:spPr/>
      <dgm:t>
        <a:bodyPr/>
        <a:lstStyle/>
        <a:p>
          <a:endParaRPr lang="en-IN" sz="1200"/>
        </a:p>
      </dgm:t>
    </dgm:pt>
    <dgm:pt modelId="{D33BAC96-F944-426E-8600-2E3698808F98}">
      <dgm:prSet phldrT="[Text]" custT="1"/>
      <dgm:spPr/>
      <dgm:t>
        <a:bodyPr/>
        <a:lstStyle/>
        <a:p>
          <a:r>
            <a:rPr lang="en-US" sz="1200" dirty="0"/>
            <a:t>Solution to be scalable to access any talent pool</a:t>
          </a:r>
          <a:endParaRPr lang="en-IN" sz="1200" dirty="0"/>
        </a:p>
      </dgm:t>
    </dgm:pt>
    <dgm:pt modelId="{9493BF3D-3693-4647-9BCC-7441D15E569F}" type="parTrans" cxnId="{95A1F58B-35C0-4839-BD21-42E2FE119D42}">
      <dgm:prSet/>
      <dgm:spPr/>
      <dgm:t>
        <a:bodyPr/>
        <a:lstStyle/>
        <a:p>
          <a:endParaRPr lang="en-IN" sz="1200"/>
        </a:p>
      </dgm:t>
    </dgm:pt>
    <dgm:pt modelId="{5C5EFD21-86FA-4EB7-A0F2-AF81BEDBD866}" type="sibTrans" cxnId="{95A1F58B-35C0-4839-BD21-42E2FE119D42}">
      <dgm:prSet/>
      <dgm:spPr/>
      <dgm:t>
        <a:bodyPr/>
        <a:lstStyle/>
        <a:p>
          <a:endParaRPr lang="en-IN" sz="1200"/>
        </a:p>
      </dgm:t>
    </dgm:pt>
    <dgm:pt modelId="{C89DE648-8FD0-4D40-986E-F73B7BF4AA52}">
      <dgm:prSet phldrT="[Text]" custT="1"/>
      <dgm:spPr/>
      <dgm:t>
        <a:bodyPr/>
        <a:lstStyle/>
        <a:p>
          <a:endParaRPr lang="en-IN" sz="1200" dirty="0"/>
        </a:p>
      </dgm:t>
    </dgm:pt>
    <dgm:pt modelId="{F81FB422-9F2F-46A9-9B66-A409CB7A2D26}" type="parTrans" cxnId="{0CB61A0C-C8EE-4BA7-A6DF-D077952234D8}">
      <dgm:prSet/>
      <dgm:spPr/>
      <dgm:t>
        <a:bodyPr/>
        <a:lstStyle/>
        <a:p>
          <a:endParaRPr lang="en-IN" sz="1200"/>
        </a:p>
      </dgm:t>
    </dgm:pt>
    <dgm:pt modelId="{E955A082-55F5-42F9-B431-724F4618554F}" type="sibTrans" cxnId="{0CB61A0C-C8EE-4BA7-A6DF-D077952234D8}">
      <dgm:prSet/>
      <dgm:spPr/>
      <dgm:t>
        <a:bodyPr/>
        <a:lstStyle/>
        <a:p>
          <a:endParaRPr lang="en-IN" sz="1200"/>
        </a:p>
      </dgm:t>
    </dgm:pt>
    <dgm:pt modelId="{ED57B352-DBCF-F34C-9A5B-D9494702AF6D}">
      <dgm:prSet phldrT="[Text]" custT="1"/>
      <dgm:spPr/>
      <dgm:t>
        <a:bodyPr/>
        <a:lstStyle/>
        <a:p>
          <a:r>
            <a:rPr lang="en-IN" sz="1200" dirty="0"/>
            <a:t>Tool can be internally extended as an IJP tool for job search for employees and reduce the hiring cost and increase retention</a:t>
          </a:r>
        </a:p>
      </dgm:t>
    </dgm:pt>
    <dgm:pt modelId="{FC4DFCCF-E546-534C-9535-CCA220ED9367}" type="parTrans" cxnId="{3D4F2949-FA28-9F40-B947-08C4C9A988F9}">
      <dgm:prSet/>
      <dgm:spPr/>
      <dgm:t>
        <a:bodyPr/>
        <a:lstStyle/>
        <a:p>
          <a:endParaRPr lang="en-GB" sz="1200"/>
        </a:p>
      </dgm:t>
    </dgm:pt>
    <dgm:pt modelId="{37713398-24D9-D348-8E45-4C2F86543133}" type="sibTrans" cxnId="{3D4F2949-FA28-9F40-B947-08C4C9A988F9}">
      <dgm:prSet/>
      <dgm:spPr/>
      <dgm:t>
        <a:bodyPr/>
        <a:lstStyle/>
        <a:p>
          <a:endParaRPr lang="en-GB" sz="1200"/>
        </a:p>
      </dgm:t>
    </dgm:pt>
    <dgm:pt modelId="{3F1BAE2E-12F3-5048-B570-672CAAE1A74F}">
      <dgm:prSet phldrT="[Text]" custT="1"/>
      <dgm:spPr/>
      <dgm:t>
        <a:bodyPr/>
        <a:lstStyle/>
        <a:p>
          <a:r>
            <a:rPr lang="en-IN" sz="1200" dirty="0"/>
            <a:t>Extending the resume type being pdf , doc or HTML</a:t>
          </a:r>
        </a:p>
      </dgm:t>
    </dgm:pt>
    <dgm:pt modelId="{74C5080E-1510-894E-9D2F-85646044EE9A}" type="parTrans" cxnId="{6E9FF352-B9A3-604F-A8D0-B8FF71C33368}">
      <dgm:prSet/>
      <dgm:spPr/>
      <dgm:t>
        <a:bodyPr/>
        <a:lstStyle/>
        <a:p>
          <a:endParaRPr lang="en-GB" sz="1200"/>
        </a:p>
      </dgm:t>
    </dgm:pt>
    <dgm:pt modelId="{D2874504-B6BB-304F-949B-78043792E2C1}" type="sibTrans" cxnId="{6E9FF352-B9A3-604F-A8D0-B8FF71C33368}">
      <dgm:prSet/>
      <dgm:spPr/>
      <dgm:t>
        <a:bodyPr/>
        <a:lstStyle/>
        <a:p>
          <a:endParaRPr lang="en-GB" sz="1200"/>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custScaleY="127710">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4"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3" presId="urn:microsoft.com/office/officeart/2011/layout/TabList"/>
    <dgm:cxn modelId="{6E9FF352-B9A3-604F-A8D0-B8FF71C33368}" srcId="{4DF7EAB2-B184-4146-8971-DED06FFB460D}" destId="{3F1BAE2E-12F3-5048-B570-672CAAE1A74F}" srcOrd="3" destOrd="0" parTransId="{74C5080E-1510-894E-9D2F-85646044EE9A}" sibTransId="{D2874504-B6BB-304F-949B-78043792E2C1}"/>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A935846F-4AD6-4F1C-A203-574F7712AC60}" type="presOf" srcId="{E7F4A920-4DBC-4508-A9D7-B62C6D7B91EF}" destId="{D44FAFC3-3263-4934-BDE1-D4606CD38A81}" srcOrd="0" destOrd="4"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5" destOrd="0" parTransId="{60346C50-7FE2-49C6-B432-9FF9DE957C1D}" sibTransId="{4E1596B6-DB87-4731-8953-15E3EC6816F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5D86819C-88D3-5C40-8670-504BF703A9BC}" type="presOf" srcId="{3F1BAE2E-12F3-5048-B570-672CAAE1A74F}" destId="{D44FAFC3-3263-4934-BDE1-D4606CD38A81}" srcOrd="0" destOrd="2" presId="urn:microsoft.com/office/officeart/2011/layout/TabList"/>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5756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59900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48101"/>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7" y="1068"/>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Automated Resume filtering System in place</a:t>
          </a:r>
          <a:endParaRPr lang="en-IN" sz="1200" kern="1200" dirty="0"/>
        </a:p>
      </dsp:txBody>
      <dsp:txXfrm>
        <a:off x="2060447" y="1068"/>
        <a:ext cx="5864352" cy="347032"/>
      </dsp:txXfrm>
    </dsp:sp>
    <dsp:sp modelId="{183A5516-DF52-47DA-A637-0F312FF5D6ED}">
      <dsp:nvSpPr>
        <dsp:cNvPr id="0" name=""/>
        <dsp:cNvSpPr/>
      </dsp:nvSpPr>
      <dsp:spPr>
        <a:xfrm>
          <a:off x="0" y="1068"/>
          <a:ext cx="2060448" cy="34703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Business Success Criteria</a:t>
          </a:r>
          <a:endParaRPr lang="en-IN" sz="1200" b="1" kern="1200" dirty="0"/>
        </a:p>
      </dsp:txBody>
      <dsp:txXfrm>
        <a:off x="16944" y="18012"/>
        <a:ext cx="2026560" cy="330088"/>
      </dsp:txXfrm>
    </dsp:sp>
    <dsp:sp modelId="{E4A1904E-E624-417E-93D5-30319897C039}">
      <dsp:nvSpPr>
        <dsp:cNvPr id="0" name=""/>
        <dsp:cNvSpPr/>
      </dsp:nvSpPr>
      <dsp:spPr>
        <a:xfrm>
          <a:off x="0" y="348101"/>
          <a:ext cx="7924800" cy="88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 to larger candidate pool and higher quality hires</a:t>
          </a:r>
          <a:endParaRPr lang="en-IN" sz="1200" kern="1200" dirty="0"/>
        </a:p>
        <a:p>
          <a:pPr marL="114300" lvl="1" indent="-114300" algn="l" defTabSz="533400">
            <a:lnSpc>
              <a:spcPct val="90000"/>
            </a:lnSpc>
            <a:spcBef>
              <a:spcPct val="0"/>
            </a:spcBef>
            <a:spcAft>
              <a:spcPct val="15000"/>
            </a:spcAft>
            <a:buChar char="•"/>
          </a:pPr>
          <a:r>
            <a:rPr lang="en-US" sz="1200" kern="1200" dirty="0"/>
            <a:t>Double the recruitment Success criteria, by shortlisting quality profiles</a:t>
          </a:r>
          <a:endParaRPr lang="en-IN" sz="1200" kern="1200" dirty="0"/>
        </a:p>
        <a:p>
          <a:pPr marL="114300" lvl="1" indent="-114300" algn="l" defTabSz="533400">
            <a:lnSpc>
              <a:spcPct val="90000"/>
            </a:lnSpc>
            <a:spcBef>
              <a:spcPct val="0"/>
            </a:spcBef>
            <a:spcAft>
              <a:spcPct val="15000"/>
            </a:spcAft>
            <a:buChar char="•"/>
          </a:pPr>
          <a:r>
            <a:rPr lang="en-IN" sz="1200" kern="1200" dirty="0"/>
            <a:t>Tool can be internally extended as an IJP tool for job search for employees and reduce the hiring cost and increase retention</a:t>
          </a:r>
        </a:p>
      </dsp:txBody>
      <dsp:txXfrm>
        <a:off x="0" y="348101"/>
        <a:ext cx="7924800" cy="886523"/>
      </dsp:txXfrm>
    </dsp:sp>
    <dsp:sp modelId="{70258E53-2482-4944-858A-9E102593AF87}">
      <dsp:nvSpPr>
        <dsp:cNvPr id="0" name=""/>
        <dsp:cNvSpPr/>
      </dsp:nvSpPr>
      <dsp:spPr>
        <a:xfrm>
          <a:off x="2060447" y="1251976"/>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Resume being shortlisted should match profile by 60%</a:t>
          </a:r>
          <a:endParaRPr lang="en-IN" sz="1200" kern="1200" dirty="0"/>
        </a:p>
      </dsp:txBody>
      <dsp:txXfrm>
        <a:off x="2060447" y="1251976"/>
        <a:ext cx="5864352" cy="347032"/>
      </dsp:txXfrm>
    </dsp:sp>
    <dsp:sp modelId="{30C4D2A2-3D40-4045-B4C9-AC4DD39DCBB5}">
      <dsp:nvSpPr>
        <dsp:cNvPr id="0" name=""/>
        <dsp:cNvSpPr/>
      </dsp:nvSpPr>
      <dsp:spPr>
        <a:xfrm>
          <a:off x="0" y="1251976"/>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Technical Success Criteria</a:t>
          </a:r>
          <a:endParaRPr lang="en-IN" sz="1200" b="1" kern="1200" dirty="0"/>
        </a:p>
      </dsp:txBody>
      <dsp:txXfrm>
        <a:off x="16944" y="1268920"/>
        <a:ext cx="2026560" cy="330088"/>
      </dsp:txXfrm>
    </dsp:sp>
    <dsp:sp modelId="{D44FAFC3-3263-4934-BDE1-D4606CD38A81}">
      <dsp:nvSpPr>
        <dsp:cNvPr id="0" name=""/>
        <dsp:cNvSpPr/>
      </dsp:nvSpPr>
      <dsp:spPr>
        <a:xfrm>
          <a:off x="0" y="1599008"/>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Job post and Profile matching to be 90% accurate from resume corpus</a:t>
          </a:r>
          <a:endParaRPr lang="en-IN" sz="1200" kern="1200" dirty="0"/>
        </a:p>
        <a:p>
          <a:pPr marL="114300" lvl="1" indent="-114300" algn="l" defTabSz="533400">
            <a:lnSpc>
              <a:spcPct val="90000"/>
            </a:lnSpc>
            <a:spcBef>
              <a:spcPct val="0"/>
            </a:spcBef>
            <a:spcAft>
              <a:spcPct val="15000"/>
            </a:spcAft>
            <a:buChar char="•"/>
          </a:pPr>
          <a:r>
            <a:rPr lang="en-US" sz="1200" kern="1200" dirty="0"/>
            <a:t>Solution to be scalable to access any talent pool</a:t>
          </a:r>
          <a:endParaRPr lang="en-IN" sz="1200" kern="1200" dirty="0"/>
        </a:p>
        <a:p>
          <a:pPr marL="114300" lvl="1" indent="-114300" algn="l" defTabSz="533400">
            <a:lnSpc>
              <a:spcPct val="90000"/>
            </a:lnSpc>
            <a:spcBef>
              <a:spcPct val="0"/>
            </a:spcBef>
            <a:spcAft>
              <a:spcPct val="15000"/>
            </a:spcAft>
            <a:buChar char="•"/>
          </a:pPr>
          <a:r>
            <a:rPr lang="en-IN" sz="1200" kern="1200" dirty="0"/>
            <a:t>Extending the resume type being pdf , doc or HTML</a:t>
          </a:r>
        </a:p>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a:off x="0" y="1599008"/>
        <a:ext cx="7924800" cy="694169"/>
      </dsp:txXfrm>
    </dsp:sp>
    <dsp:sp modelId="{090D729D-BDF8-462B-A068-A1D99C9BEBEC}">
      <dsp:nvSpPr>
        <dsp:cNvPr id="0" name=""/>
        <dsp:cNvSpPr/>
      </dsp:nvSpPr>
      <dsp:spPr>
        <a:xfrm>
          <a:off x="2060447" y="2310529"/>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IN" sz="1200" kern="1200" dirty="0"/>
            <a:t>Pay parity can be captured while scraping and can be used to define PIR</a:t>
          </a:r>
        </a:p>
      </dsp:txBody>
      <dsp:txXfrm>
        <a:off x="2060447" y="2310529"/>
        <a:ext cx="5864352" cy="347032"/>
      </dsp:txXfrm>
    </dsp:sp>
    <dsp:sp modelId="{F4DAB389-B0AC-459D-BF9A-933055EBB944}">
      <dsp:nvSpPr>
        <dsp:cNvPr id="0" name=""/>
        <dsp:cNvSpPr/>
      </dsp:nvSpPr>
      <dsp:spPr>
        <a:xfrm>
          <a:off x="0" y="2310529"/>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Economic Success Criteria</a:t>
          </a:r>
          <a:endParaRPr lang="en-IN" sz="1200" b="1" kern="1200" dirty="0"/>
        </a:p>
      </dsp:txBody>
      <dsp:txXfrm>
        <a:off x="16944" y="2327473"/>
        <a:ext cx="2026560" cy="330088"/>
      </dsp:txXfrm>
    </dsp:sp>
    <dsp:sp modelId="{CF8F9900-6845-4474-8FC2-0C7FD9BA407A}">
      <dsp:nvSpPr>
        <dsp:cNvPr id="0" name=""/>
        <dsp:cNvSpPr/>
      </dsp:nvSpPr>
      <dsp:spPr>
        <a:xfrm>
          <a:off x="0" y="2657562"/>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Reduce the recruitment costs by 50% by saving man hours of HR and interview panel</a:t>
          </a:r>
          <a:endParaRPr lang="en-IN" sz="1200" kern="1200" dirty="0"/>
        </a:p>
        <a:p>
          <a:pPr marL="114300" lvl="1" indent="-114300" algn="l" defTabSz="533400">
            <a:lnSpc>
              <a:spcPct val="90000"/>
            </a:lnSpc>
            <a:spcBef>
              <a:spcPct val="0"/>
            </a:spcBef>
            <a:spcAft>
              <a:spcPct val="15000"/>
            </a:spcAft>
            <a:buChar char="•"/>
          </a:pPr>
          <a:r>
            <a:rPr lang="en-US" sz="1200" kern="1200" dirty="0"/>
            <a:t>Opportunity to leverage the costs for Retention, by reusing the component for internal job postings </a:t>
          </a:r>
          <a:endParaRPr lang="en-IN" sz="1200" kern="1200" dirty="0"/>
        </a:p>
      </dsp:txBody>
      <dsp:txXfrm>
        <a:off x="0" y="2657562"/>
        <a:ext cx="7924800" cy="694169"/>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12/01/24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endParaRP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119FAB-51A8-43D3-9E33-5931B4F71655}" type="slidenum">
              <a:rPr lang="en-IN" smtClean="0"/>
              <a:t>9</a:t>
            </a:fld>
            <a:endParaRPr lang="en-IN"/>
          </a:p>
        </p:txBody>
      </p:sp>
    </p:spTree>
    <p:extLst>
      <p:ext uri="{BB962C8B-B14F-4D97-AF65-F5344CB8AC3E}">
        <p14:creationId xmlns:p14="http://schemas.microsoft.com/office/powerpoint/2010/main" val="33611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dev.to/pavanbelagatti/deploy-any-aiml-application-on-kubernetes-a-step-by-step-guide-2i3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aws.amazon.com/blogs/machine-learning/monitoring-in-production-ml-models-at-large-scale-using-amazon-sagemaker-model-monitor/"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anirudhyadav/ISBG4FP1/blob/main/step2_SimilarityLogic.ipynb" TargetMode="External"/><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hyperlink" Target="https://github.com/anirudhyadav/ISBG4FP1/blob/main/step1b_LinkedinScraper.ipynb" TargetMode="External"/><Relationship Id="rId10" Type="http://schemas.openxmlformats.org/officeDocument/2006/relationships/slide" Target="slide16.xml"/><Relationship Id="rId4" Type="http://schemas.openxmlformats.org/officeDocument/2006/relationships/hyperlink" Target="https://github.com/anirudhyadav/ISBG4FP1/blob/main/step1a_jd_dataprocurement.ipynb" TargetMode="External"/><Relationship Id="rId9" Type="http://schemas.openxmlformats.org/officeDocument/2006/relationships/slide" Target="slide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irudhyadav/ISBG4F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Data Preparation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8369302" y="59436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9" name="TextBox 8">
            <a:extLst>
              <a:ext uri="{FF2B5EF4-FFF2-40B4-BE49-F238E27FC236}">
                <a16:creationId xmlns:a16="http://schemas.microsoft.com/office/drawing/2014/main" id="{C028B5AF-CC97-F4DF-D310-604B34377D07}"/>
              </a:ext>
            </a:extLst>
          </p:cNvPr>
          <p:cNvSpPr txBox="1"/>
          <p:nvPr/>
        </p:nvSpPr>
        <p:spPr>
          <a:xfrm>
            <a:off x="245874" y="1219200"/>
            <a:ext cx="8123428" cy="2862322"/>
          </a:xfrm>
          <a:prstGeom prst="rect">
            <a:avLst/>
          </a:prstGeom>
          <a:noFill/>
        </p:spPr>
        <p:txBody>
          <a:bodyPr wrap="square">
            <a:spAutoFit/>
          </a:bodyPr>
          <a:lstStyle/>
          <a:p>
            <a:pPr marL="171450" indent="-171450">
              <a:buFont typeface="Arial" panose="020B0604020202020204" pitchFamily="34" charset="0"/>
              <a:buChar char="•"/>
            </a:pPr>
            <a:r>
              <a:rPr lang="en-IN" sz="1200" b="1" dirty="0"/>
              <a:t>Data Collection: </a:t>
            </a:r>
            <a:r>
              <a:rPr lang="en-IN" sz="1200" dirty="0"/>
              <a:t>We collected resumes from multiple sources and stored them in a structured format. The sources for this activity were job portals (Naukri.com, Monster, etc), social media platforms (</a:t>
            </a:r>
            <a:r>
              <a:rPr lang="en-IN" sz="1200" dirty="0" err="1"/>
              <a:t>Linkedin</a:t>
            </a:r>
            <a:r>
              <a:rPr lang="en-IN" sz="1200" dirty="0"/>
              <a:t>, Glassdoor, etc). The resumes were in different formats such as PDF, Word and HTML. Candidates' details were collected through surveys, instead of scrapping the resumes from any job portal or social media platforms. Eventually, even if we would have scrapped the profiles, the data would have been cleaned to brought into the same structure as it was in Survey’s output.</a:t>
            </a:r>
          </a:p>
          <a:p>
            <a:pPr marL="171450" indent="-171450">
              <a:buFont typeface="Arial" panose="020B0604020202020204" pitchFamily="34" charset="0"/>
              <a:buChar char="•"/>
            </a:pPr>
            <a:r>
              <a:rPr lang="en-IN" sz="1200" b="1" dirty="0"/>
              <a:t>Data Cleaning: </a:t>
            </a:r>
            <a:r>
              <a:rPr lang="en-IN" sz="1200" dirty="0"/>
              <a:t>Job description and Survey data that was extracted from web scraping and surveys was cleaned using regex and other methodologies . The required data from the Job descriptions and resumes were identified. NLTK library was used to clean up the data and extract the intended data set and corpus was prepared.</a:t>
            </a:r>
          </a:p>
          <a:p>
            <a:pPr marL="171450" indent="-171450">
              <a:buFont typeface="Arial" panose="020B0604020202020204" pitchFamily="34" charset="0"/>
              <a:buChar char="•"/>
            </a:pPr>
            <a:r>
              <a:rPr lang="en-IN" sz="1200" b="1" dirty="0"/>
              <a:t>Data Preprocessing: </a:t>
            </a:r>
            <a:r>
              <a:rPr lang="en-IN" sz="1200" dirty="0"/>
              <a:t>We used techniques such as tokenization, stemming, and stop-word removal to get the data as required for the Model. With Tokenization we broke down the text into individual words or phrases. With Stemming we reduced the words to their root form. With Stop-word removal we removed common words such as “the,” “and,” and “a.” . The same technique was also used to remove the common skill sets across. The goal is to convert the text data into a format that can be easily analysed by the machine learning algorithms.</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11503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Modeling</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C598B85D-8E77-7CE4-2877-961575D9CA75}"/>
              </a:ext>
            </a:extLst>
          </p:cNvPr>
          <p:cNvSpPr txBox="1"/>
          <p:nvPr/>
        </p:nvSpPr>
        <p:spPr>
          <a:xfrm>
            <a:off x="258572" y="1127026"/>
            <a:ext cx="8305800" cy="3785652"/>
          </a:xfrm>
          <a:prstGeom prst="rect">
            <a:avLst/>
          </a:prstGeom>
          <a:noFill/>
        </p:spPr>
        <p:txBody>
          <a:bodyPr wrap="square">
            <a:spAutoFit/>
          </a:bodyPr>
          <a:lstStyle/>
          <a:p>
            <a:pPr marL="171450" indent="-171450">
              <a:buFont typeface="Arial" panose="020B0604020202020204" pitchFamily="34" charset="0"/>
              <a:buChar char="•"/>
            </a:pPr>
            <a:r>
              <a:rPr lang="en-IN" sz="1200" b="1" dirty="0"/>
              <a:t>Literature research on similar problems : </a:t>
            </a:r>
            <a:r>
              <a:rPr lang="en-IN" sz="1200" dirty="0"/>
              <a:t>Study was done through multiple forums and internal group discussions to understand the availability of similar applications and typical usage. Also learning was done on the implementation methodologies to pick the right way. Focused group discussions were performed with multiple groups to understand the real problem statement in real world.</a:t>
            </a:r>
          </a:p>
          <a:p>
            <a:pPr marL="171450" indent="-171450">
              <a:buFont typeface="Arial" panose="020B0604020202020204" pitchFamily="34" charset="0"/>
              <a:buChar char="•"/>
            </a:pPr>
            <a:r>
              <a:rPr lang="en-IN" sz="1200" b="1" dirty="0"/>
              <a:t>Feature Extraction: </a:t>
            </a:r>
            <a:r>
              <a:rPr lang="en-IN" sz="1200" dirty="0"/>
              <a:t>Relevant features are extracted from the Job Descriptions such as skills, education, and experience. From the Survey data from the candidates, the intended feature extraction is performed. The goal is to identify the most important features that contribute to the classification of resumes and Job IDs. Techniques such as bag-of-words and </a:t>
            </a:r>
            <a:r>
              <a:rPr lang="en-IN" sz="1200" dirty="0">
                <a:highlight>
                  <a:srgbClr val="FFFF00"/>
                </a:highlight>
              </a:rPr>
              <a:t>term frequency-inverse document frequency (TF-IDF) </a:t>
            </a:r>
            <a:r>
              <a:rPr lang="en-IN" sz="1200" dirty="0"/>
              <a:t>are used to extract features from the text data. </a:t>
            </a:r>
            <a:r>
              <a:rPr lang="en-IN" sz="1200" dirty="0" err="1"/>
              <a:t>CountVectorizer</a:t>
            </a:r>
            <a:r>
              <a:rPr lang="en-IN" sz="1200" dirty="0"/>
              <a:t>().</a:t>
            </a:r>
            <a:r>
              <a:rPr lang="en-IN" sz="1200" dirty="0" err="1"/>
              <a:t>fit_transform</a:t>
            </a:r>
            <a:r>
              <a:rPr lang="en-IN" sz="1200" dirty="0"/>
              <a:t>() method from </a:t>
            </a:r>
            <a:r>
              <a:rPr lang="en-IN" sz="1200" dirty="0" err="1"/>
              <a:t>sklearn</a:t>
            </a:r>
            <a:r>
              <a:rPr lang="en-IN" sz="1200" dirty="0"/>
              <a:t> library is used to generate and represent the text data in terms of a bag-of-words.</a:t>
            </a:r>
          </a:p>
          <a:p>
            <a:pPr marL="171450" indent="-171450">
              <a:buFont typeface="Arial" panose="020B0604020202020204" pitchFamily="34" charset="0"/>
              <a:buChar char="•"/>
            </a:pPr>
            <a:r>
              <a:rPr lang="en-IN" sz="1200" b="1" dirty="0"/>
              <a:t>Feature Selection: </a:t>
            </a:r>
            <a:r>
              <a:rPr lang="en-IN" sz="1200" dirty="0"/>
              <a:t>The most important features that contribute to the classification of resumes/skills are selected. This will reduce the dimensionality of the data and improve the performance of the machine learning model. </a:t>
            </a:r>
          </a:p>
          <a:p>
            <a:pPr marL="171450" indent="-171450">
              <a:buFont typeface="Arial" panose="020B0604020202020204" pitchFamily="34" charset="0"/>
              <a:buChar char="•"/>
            </a:pPr>
            <a:r>
              <a:rPr lang="en-IN" sz="1200" b="1" dirty="0"/>
              <a:t>Data Splitting: </a:t>
            </a:r>
            <a:r>
              <a:rPr lang="en-IN" sz="1200" dirty="0"/>
              <a:t>Data is split into training and testing sets. The training set was used to train the machine learning model, and the testing set is used to evaluate the performance of the model.</a:t>
            </a:r>
          </a:p>
          <a:p>
            <a:pPr marL="171450" indent="-171450">
              <a:buFont typeface="Arial" panose="020B0604020202020204" pitchFamily="34" charset="0"/>
              <a:buChar char="•"/>
            </a:pPr>
            <a:r>
              <a:rPr lang="en-IN" sz="1200" b="1" dirty="0"/>
              <a:t>Model Training: </a:t>
            </a:r>
            <a:r>
              <a:rPr lang="en-IN" sz="1200" dirty="0"/>
              <a:t>Model is trained on the training data. The goal was to build a model that can accurately classify resumes/candidate details as relevant or irrelevant with a similarity score using cosine similarity technique.</a:t>
            </a:r>
          </a:p>
          <a:p>
            <a:pPr marL="171450" indent="-171450">
              <a:buFont typeface="Arial" panose="020B0604020202020204" pitchFamily="34" charset="0"/>
              <a:buChar char="•"/>
            </a:pPr>
            <a:r>
              <a:rPr lang="en-IN" sz="1200" b="1" dirty="0"/>
              <a:t>Prediction : </a:t>
            </a:r>
            <a:r>
              <a:rPr lang="en-IN" sz="1200" dirty="0"/>
              <a:t>This is done based on the assumed data set. Which considers the Company performance index and the candidates expected salary and the skill sets. Once the candidate previous organization and expected salary fits into the JD sala range and our company index score, the probability of the candidate accepting offer is calculated.</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60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Evaluation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D1F0BE0B-9334-1C76-D576-2C88DD6BF848}"/>
              </a:ext>
            </a:extLst>
          </p:cNvPr>
          <p:cNvSpPr txBox="1"/>
          <p:nvPr/>
        </p:nvSpPr>
        <p:spPr>
          <a:xfrm>
            <a:off x="304800" y="1066800"/>
            <a:ext cx="7924800" cy="2123658"/>
          </a:xfrm>
          <a:prstGeom prst="rect">
            <a:avLst/>
          </a:prstGeom>
          <a:noFill/>
        </p:spPr>
        <p:txBody>
          <a:bodyPr wrap="square">
            <a:spAutoFit/>
          </a:bodyPr>
          <a:lstStyle/>
          <a:p>
            <a:r>
              <a:rPr lang="en-IN" sz="1200" b="1" dirty="0"/>
              <a:t>Model Evaluation: </a:t>
            </a:r>
            <a:r>
              <a:rPr lang="en-IN" sz="1200" dirty="0"/>
              <a:t>The performance of the machine learning model is evaluated on the testing data. The goal was  to evaluate the accuracy of the model and identify areas for improvement. The model evaluation is done based on the labelled data set.</a:t>
            </a:r>
          </a:p>
          <a:p>
            <a:endParaRPr lang="en-IN" sz="1200" dirty="0"/>
          </a:p>
          <a:p>
            <a:pPr marL="171450" indent="-171450">
              <a:buFont typeface="Arial" panose="020B0604020202020204" pitchFamily="34" charset="0"/>
              <a:buChar char="•"/>
            </a:pPr>
            <a:r>
              <a:rPr lang="en-IN" sz="1200" dirty="0"/>
              <a:t>Both positive and negative test scenarios were tested to ensure that the model works fine in all scenarios</a:t>
            </a:r>
          </a:p>
          <a:p>
            <a:pPr marL="171450" indent="-171450">
              <a:buFont typeface="Arial" panose="020B0604020202020204" pitchFamily="34" charset="0"/>
              <a:buChar char="•"/>
            </a:pPr>
            <a:r>
              <a:rPr lang="en-IN" sz="1200" dirty="0"/>
              <a:t>Model was tested with supplying delta data and retraining the model to check the behaviour</a:t>
            </a:r>
          </a:p>
          <a:p>
            <a:pPr marL="171450" indent="-171450">
              <a:buFont typeface="Arial" panose="020B0604020202020204" pitchFamily="34" charset="0"/>
              <a:buChar char="•"/>
            </a:pPr>
            <a:r>
              <a:rPr lang="en-IN" sz="1200" dirty="0"/>
              <a:t>Model was tested for the accuracy of similarity score by randomly updating the training data set</a:t>
            </a:r>
          </a:p>
          <a:p>
            <a:pPr marL="171450" indent="-171450">
              <a:buFont typeface="Arial" panose="020B0604020202020204" pitchFamily="34" charset="0"/>
              <a:buChar char="•"/>
            </a:pPr>
            <a:r>
              <a:rPr lang="en-IN" sz="1200" dirty="0"/>
              <a:t>Model was tested for Prediction</a:t>
            </a:r>
          </a:p>
          <a:p>
            <a:pPr marL="171450" indent="-171450">
              <a:buFont typeface="Arial" panose="020B0604020202020204" pitchFamily="34" charset="0"/>
              <a:buChar char="•"/>
            </a:pPr>
            <a:r>
              <a:rPr lang="en-IN" sz="1200" dirty="0"/>
              <a:t>Model was tested for scalability with local data extraction</a:t>
            </a:r>
          </a:p>
          <a:p>
            <a:pPr marL="171450" indent="-171450">
              <a:buFont typeface="Arial" panose="020B0604020202020204" pitchFamily="34" charset="0"/>
              <a:buChar char="•"/>
            </a:pPr>
            <a:r>
              <a:rPr lang="en-IN" sz="1200" dirty="0"/>
              <a:t>Model was evaluated for the defined success criteria by updating the training data set</a:t>
            </a:r>
          </a:p>
          <a:p>
            <a:pPr marL="171450" indent="-171450">
              <a:buFont typeface="Arial" panose="020B0604020202020204" pitchFamily="34" charset="0"/>
              <a:buChar char="•"/>
            </a:pPr>
            <a:r>
              <a:rPr lang="en-IN" sz="1200" dirty="0"/>
              <a:t>Model was evaluated for the robustness of</a:t>
            </a:r>
          </a:p>
        </p:txBody>
      </p:sp>
    </p:spTree>
    <p:extLst>
      <p:ext uri="{BB962C8B-B14F-4D97-AF65-F5344CB8AC3E}">
        <p14:creationId xmlns:p14="http://schemas.microsoft.com/office/powerpoint/2010/main" val="423345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Deployment</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0775FBF3-CE1E-FFA5-4F63-5E78F9566951}"/>
              </a:ext>
            </a:extLst>
          </p:cNvPr>
          <p:cNvSpPr txBox="1"/>
          <p:nvPr/>
        </p:nvSpPr>
        <p:spPr>
          <a:xfrm>
            <a:off x="258572" y="1066800"/>
            <a:ext cx="8382000" cy="646331"/>
          </a:xfrm>
          <a:prstGeom prst="rect">
            <a:avLst/>
          </a:prstGeom>
          <a:noFill/>
        </p:spPr>
        <p:txBody>
          <a:bodyPr wrap="square">
            <a:spAutoFit/>
          </a:bodyPr>
          <a:lstStyle/>
          <a:p>
            <a:r>
              <a:rPr lang="en-US" sz="1200" dirty="0"/>
              <a:t>Deployment is a cost intensive effort, so for the time being we have all the code repository in place and leveraged the local machines. But the expected target state in real world would be most probably onto the Cloud. </a:t>
            </a:r>
          </a:p>
          <a:p>
            <a:endParaRPr lang="en-IN" sz="1200" dirty="0"/>
          </a:p>
        </p:txBody>
      </p:sp>
      <p:pic>
        <p:nvPicPr>
          <p:cNvPr id="9" name="Picture 8">
            <a:extLst>
              <a:ext uri="{FF2B5EF4-FFF2-40B4-BE49-F238E27FC236}">
                <a16:creationId xmlns:a16="http://schemas.microsoft.com/office/drawing/2014/main" id="{AD950C15-7CA4-0B23-4A0E-418B76E613CE}"/>
              </a:ext>
            </a:extLst>
          </p:cNvPr>
          <p:cNvPicPr>
            <a:picLocks noChangeAspect="1"/>
          </p:cNvPicPr>
          <p:nvPr/>
        </p:nvPicPr>
        <p:blipFill>
          <a:blip r:embed="rId3"/>
          <a:stretch>
            <a:fillRect/>
          </a:stretch>
        </p:blipFill>
        <p:spPr>
          <a:xfrm>
            <a:off x="503428" y="1600200"/>
            <a:ext cx="7305675" cy="3343275"/>
          </a:xfrm>
          <a:prstGeom prst="rect">
            <a:avLst/>
          </a:prstGeom>
        </p:spPr>
      </p:pic>
      <p:sp>
        <p:nvSpPr>
          <p:cNvPr id="11" name="TextBox 10">
            <a:extLst>
              <a:ext uri="{FF2B5EF4-FFF2-40B4-BE49-F238E27FC236}">
                <a16:creationId xmlns:a16="http://schemas.microsoft.com/office/drawing/2014/main" id="{4174B495-DAAD-0047-8BB1-35B443C7C2B5}"/>
              </a:ext>
            </a:extLst>
          </p:cNvPr>
          <p:cNvSpPr txBox="1"/>
          <p:nvPr/>
        </p:nvSpPr>
        <p:spPr>
          <a:xfrm>
            <a:off x="357885" y="5257800"/>
            <a:ext cx="8428227" cy="646331"/>
          </a:xfrm>
          <a:prstGeom prst="rect">
            <a:avLst/>
          </a:prstGeom>
          <a:noFill/>
        </p:spPr>
        <p:txBody>
          <a:bodyPr wrap="square">
            <a:spAutoFit/>
          </a:bodyPr>
          <a:lstStyle/>
          <a:p>
            <a:r>
              <a:rPr lang="en-IN" dirty="0">
                <a:hlinkClick r:id="rId4"/>
              </a:rPr>
              <a:t>Deploy Any AI/ML Application On Kubernetes: A Step-by-Step Guide! - DEV Community</a:t>
            </a:r>
            <a:endParaRPr lang="en-IN" dirty="0"/>
          </a:p>
        </p:txBody>
      </p:sp>
    </p:spTree>
    <p:extLst>
      <p:ext uri="{BB962C8B-B14F-4D97-AF65-F5344CB8AC3E}">
        <p14:creationId xmlns:p14="http://schemas.microsoft.com/office/powerpoint/2010/main" val="19365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Monitoring and Maintenance</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pic>
        <p:nvPicPr>
          <p:cNvPr id="2050" name="Picture 2" descr="The following diagram illustrates the high-level workflow of Model Monitor.">
            <a:extLst>
              <a:ext uri="{FF2B5EF4-FFF2-40B4-BE49-F238E27FC236}">
                <a16:creationId xmlns:a16="http://schemas.microsoft.com/office/drawing/2014/main" id="{51BF945B-CFF0-BC01-33ED-5BD77587B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4362"/>
            <a:ext cx="6019800" cy="3310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6E355-047B-0CB7-2EAC-3CBAB69EA776}"/>
              </a:ext>
            </a:extLst>
          </p:cNvPr>
          <p:cNvSpPr txBox="1"/>
          <p:nvPr/>
        </p:nvSpPr>
        <p:spPr>
          <a:xfrm>
            <a:off x="29972" y="5049953"/>
            <a:ext cx="8428228" cy="646331"/>
          </a:xfrm>
          <a:prstGeom prst="rect">
            <a:avLst/>
          </a:prstGeom>
          <a:noFill/>
        </p:spPr>
        <p:txBody>
          <a:bodyPr wrap="square">
            <a:spAutoFit/>
          </a:bodyPr>
          <a:lstStyle/>
          <a:p>
            <a:r>
              <a:rPr lang="en-IN" dirty="0">
                <a:hlinkClick r:id="rId4"/>
              </a:rPr>
              <a:t>Monitoring in-production ML models at large scale using Amazon </a:t>
            </a:r>
            <a:r>
              <a:rPr lang="en-IN" dirty="0" err="1">
                <a:hlinkClick r:id="rId4"/>
              </a:rPr>
              <a:t>SageMaker</a:t>
            </a:r>
            <a:r>
              <a:rPr lang="en-IN" dirty="0">
                <a:hlinkClick r:id="rId4"/>
              </a:rPr>
              <a:t> Model Monitor | AWS Machine Learning Blog</a:t>
            </a:r>
            <a:endParaRPr lang="en-IN" dirty="0"/>
          </a:p>
        </p:txBody>
      </p:sp>
    </p:spTree>
    <p:extLst>
      <p:ext uri="{BB962C8B-B14F-4D97-AF65-F5344CB8AC3E}">
        <p14:creationId xmlns:p14="http://schemas.microsoft.com/office/powerpoint/2010/main" val="24193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2893100"/>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a:t>
            </a:r>
            <a:r>
              <a:rPr lang="en-IN" sz="1400" dirty="0">
                <a:solidFill>
                  <a:srgbClr val="111111"/>
                </a:solidFill>
                <a:latin typeface="-apple-system"/>
              </a:rPr>
              <a:t>R</a:t>
            </a:r>
            <a:r>
              <a:rPr lang="en-IN" sz="1400" b="0" i="0" dirty="0">
                <a:solidFill>
                  <a:srgbClr val="111111"/>
                </a:solidFill>
                <a:effectLst/>
                <a:latin typeface="-apple-system"/>
              </a:rPr>
              <a:t>eduction in recruitment cost after implementing an automated resume tracking system. Costs might be cost per hire, advertising expenses, PIR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t>
            </a:r>
            <a:r>
              <a:rPr lang="en-IN" sz="1400" dirty="0">
                <a:solidFill>
                  <a:srgbClr val="111111"/>
                </a:solidFill>
                <a:latin typeface="-apple-system"/>
              </a:rPr>
              <a:t>C</a:t>
            </a:r>
            <a:r>
              <a:rPr lang="en-IN" sz="1400" b="0" i="0" dirty="0">
                <a:solidFill>
                  <a:srgbClr val="111111"/>
                </a:solidFill>
                <a:effectLst/>
                <a:latin typeface="-apple-system"/>
              </a:rPr>
              <a:t>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169551"/>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a:p>
            <a:pPr marL="171450" indent="-171450">
              <a:buFont typeface="Wingdings" panose="05000000000000000000" pitchFamily="2" charset="2"/>
              <a:buChar char="Ø"/>
            </a:pPr>
            <a:r>
              <a:rPr lang="en-US" sz="1000" dirty="0"/>
              <a:t>Prediction model to increase the confidence level of the offer acceptance and planning</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2366076742"/>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legality &amp; Challenges</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Partnerships are needed with the Job and recruitment portals for seamless access</a:t>
            </a:r>
          </a:p>
          <a:p>
            <a:pPr marL="285750" indent="-285750">
              <a:buFont typeface="Arial" panose="020B0604020202020204" pitchFamily="34" charset="0"/>
              <a:buChar char="•"/>
            </a:pPr>
            <a:r>
              <a:rPr lang="en-US" sz="1200" dirty="0"/>
              <a:t>Continuous training of the Model will be needed, due to the everchanging market needs and talent pools and tech stacks. </a:t>
            </a:r>
          </a:p>
          <a:p>
            <a:pPr marL="285750" indent="-285750">
              <a:buFont typeface="Arial" panose="020B0604020202020204" pitchFamily="34" charset="0"/>
              <a:buChar char="•"/>
            </a:pPr>
            <a:r>
              <a:rPr lang="en-US" sz="1200" dirty="0"/>
              <a:t>Fake Resume or profiles will be a challenge for current ML Model</a:t>
            </a:r>
          </a:p>
          <a:p>
            <a:pPr marL="285750" indent="-285750">
              <a:buFont typeface="Arial" panose="020B0604020202020204" pitchFamily="34" charset="0"/>
              <a:buChar char="•"/>
            </a:pPr>
            <a:r>
              <a:rPr lang="en-US" sz="1200" dirty="0"/>
              <a:t>Scaling the application will need higher and infra and robust testing methodology spanning across multiple domains</a:t>
            </a:r>
          </a:p>
          <a:p>
            <a:r>
              <a:rPr lang="en-US" sz="1200" dirty="0"/>
              <a:t> </a:t>
            </a:r>
            <a:endParaRPr lang="en-IN" sz="1200"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2853813484"/>
              </p:ext>
            </p:extLst>
          </p:nvPr>
        </p:nvGraphicFramePr>
        <p:xfrm>
          <a:off x="457200" y="838200"/>
          <a:ext cx="8245855" cy="529336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3591326801"/>
                    </a:ext>
                  </a:extLst>
                </a:gridCol>
                <a:gridCol w="3668436">
                  <a:extLst>
                    <a:ext uri="{9D8B030D-6E8A-4147-A177-3AD203B41FA5}">
                      <a16:colId xmlns:a16="http://schemas.microsoft.com/office/drawing/2014/main" val="755931510"/>
                    </a:ext>
                  </a:extLst>
                </a:gridCol>
                <a:gridCol w="2748618">
                  <a:extLst>
                    <a:ext uri="{9D8B030D-6E8A-4147-A177-3AD203B41FA5}">
                      <a16:colId xmlns:a16="http://schemas.microsoft.com/office/drawing/2014/main" val="1387144822"/>
                    </a:ext>
                  </a:extLst>
                </a:gridCol>
              </a:tblGrid>
              <a:tr h="299453">
                <a:tc>
                  <a:txBody>
                    <a:bodyPr/>
                    <a:lstStyle/>
                    <a:p>
                      <a:r>
                        <a:rPr lang="en-US" sz="1000" dirty="0"/>
                        <a:t>Phase</a:t>
                      </a:r>
                      <a:endParaRPr lang="en-IN" sz="1000" dirty="0"/>
                    </a:p>
                  </a:txBody>
                  <a:tcPr/>
                </a:tc>
                <a:tc>
                  <a:txBody>
                    <a:bodyPr/>
                    <a:lstStyle/>
                    <a:p>
                      <a:r>
                        <a:rPr lang="en-US" sz="1000" dirty="0"/>
                        <a:t>Activities</a:t>
                      </a:r>
                      <a:endParaRPr lang="en-IN" sz="1000" dirty="0"/>
                    </a:p>
                  </a:txBody>
                  <a:tcPr/>
                </a:tc>
                <a:tc>
                  <a:txBody>
                    <a:bodyPr/>
                    <a:lstStyle/>
                    <a:p>
                      <a:r>
                        <a:rPr lang="en-US" sz="1000" dirty="0"/>
                        <a:t>References and links</a:t>
                      </a:r>
                      <a:endParaRPr lang="en-IN" sz="1000" dirty="0"/>
                    </a:p>
                  </a:txBody>
                  <a:tcPr/>
                </a:tc>
                <a:extLst>
                  <a:ext uri="{0D108BD9-81ED-4DB2-BD59-A6C34878D82A}">
                    <a16:rowId xmlns:a16="http://schemas.microsoft.com/office/drawing/2014/main" val="707076173"/>
                  </a:ext>
                </a:extLst>
              </a:tr>
              <a:tr h="1122947">
                <a:tc>
                  <a:txBody>
                    <a:bodyPr/>
                    <a:lstStyle/>
                    <a:p>
                      <a:r>
                        <a:rPr lang="en-US" sz="1000" dirty="0">
                          <a:solidFill>
                            <a:schemeClr val="dk1"/>
                          </a:solidFill>
                          <a:latin typeface="+mn-lt"/>
                          <a:ea typeface="+mn-ea"/>
                          <a:cs typeface="+mn-cs"/>
                        </a:rPr>
                        <a:t>Data Preparation</a:t>
                      </a:r>
                      <a:endParaRPr lang="en-IN" sz="10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IN" sz="1000" b="0" i="0" dirty="0">
                          <a:solidFill>
                            <a:srgbClr val="111111"/>
                          </a:solidFill>
                          <a:effectLst/>
                          <a:latin typeface="-apple-system"/>
                        </a:rPr>
                        <a:t>This phase involves collecting resumes and Job Description from various sources and storing them in a structured format.</a:t>
                      </a:r>
                    </a:p>
                    <a:p>
                      <a:pPr marL="0" indent="0">
                        <a:buFont typeface="Arial" panose="020B0604020202020204" pitchFamily="34" charset="0"/>
                        <a:buNone/>
                      </a:pPr>
                      <a:r>
                        <a:rPr lang="en-IN" sz="1000" b="1" i="1" dirty="0">
                          <a:solidFill>
                            <a:srgbClr val="111111"/>
                          </a:solidFill>
                          <a:effectLst/>
                          <a:latin typeface="-apple-system"/>
                        </a:rPr>
                        <a:t>Technology Stack : Selenium, Python, Excel, Google Forms</a:t>
                      </a:r>
                    </a:p>
                    <a:p>
                      <a:pPr marL="0" indent="0">
                        <a:buFont typeface="Arial" panose="020B0604020202020204" pitchFamily="34" charset="0"/>
                        <a:buNone/>
                      </a:pPr>
                      <a:r>
                        <a:rPr lang="en-IN" sz="1000" b="1" i="1" dirty="0">
                          <a:solidFill>
                            <a:srgbClr val="111111"/>
                          </a:solidFill>
                          <a:effectLst/>
                          <a:latin typeface="-apple-system"/>
                        </a:rPr>
                        <a:t>Data Source : </a:t>
                      </a:r>
                      <a:r>
                        <a:rPr lang="en-IN" sz="1000" b="1" i="1" dirty="0" err="1">
                          <a:solidFill>
                            <a:srgbClr val="111111"/>
                          </a:solidFill>
                          <a:effectLst/>
                          <a:latin typeface="-apple-system"/>
                        </a:rPr>
                        <a:t>Linkedin</a:t>
                      </a:r>
                      <a:r>
                        <a:rPr lang="en-IN" sz="1000" b="1" i="1" dirty="0">
                          <a:solidFill>
                            <a:srgbClr val="111111"/>
                          </a:solidFill>
                          <a:effectLst/>
                          <a:latin typeface="-apple-system"/>
                        </a:rPr>
                        <a:t>, Naukri.com, Surveys</a:t>
                      </a:r>
                      <a:endParaRPr lang="en-IN" sz="1000" b="0" i="0" dirty="0">
                        <a:solidFill>
                          <a:srgbClr val="111111"/>
                        </a:solidFill>
                        <a:effectLst/>
                        <a:latin typeface="-apple-system"/>
                      </a:endParaRPr>
                    </a:p>
                    <a:p>
                      <a:pPr marL="0" indent="0">
                        <a:buFont typeface="Arial" panose="020B0604020202020204" pitchFamily="34" charset="0"/>
                        <a:buNone/>
                      </a:pPr>
                      <a:endParaRPr lang="en-IN" sz="1000" b="0" i="0" dirty="0">
                        <a:solidFill>
                          <a:srgbClr val="111111"/>
                        </a:solidFill>
                        <a:effectLst/>
                        <a:latin typeface="-apple-system"/>
                        <a:ea typeface="+mn-ea"/>
                        <a:cs typeface="+mn-cs"/>
                      </a:endParaRPr>
                    </a:p>
                    <a:p>
                      <a:pPr marL="0" indent="0">
                        <a:buFont typeface="Arial" panose="020B0604020202020204" pitchFamily="34" charset="0"/>
                        <a:buNone/>
                      </a:pPr>
                      <a:r>
                        <a:rPr lang="en-IN" sz="1000" b="0" i="0" dirty="0">
                          <a:solidFill>
                            <a:srgbClr val="111111"/>
                          </a:solidFill>
                          <a:effectLst/>
                          <a:latin typeface="-apple-system"/>
                          <a:ea typeface="+mn-ea"/>
                          <a:cs typeface="+mn-cs"/>
                          <a:hlinkClick r:id="rId3" action="ppaction://hlinksldjump"/>
                        </a:rPr>
                        <a:t>More Details</a:t>
                      </a:r>
                      <a:endParaRPr lang="en-IN" sz="1000" dirty="0">
                        <a:solidFill>
                          <a:schemeClr val="dk1"/>
                        </a:solidFill>
                        <a:latin typeface="+mn-lt"/>
                        <a:ea typeface="+mn-ea"/>
                        <a:cs typeface="+mn-cs"/>
                      </a:endParaRPr>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txBody>
                  <a:tcPr/>
                </a:tc>
                <a:extLst>
                  <a:ext uri="{0D108BD9-81ED-4DB2-BD59-A6C34878D82A}">
                    <a16:rowId xmlns:a16="http://schemas.microsoft.com/office/drawing/2014/main" val="1588809673"/>
                  </a:ext>
                </a:extLst>
              </a:tr>
              <a:tr h="721627">
                <a:tc>
                  <a:txBody>
                    <a:bodyPr/>
                    <a:lstStyle/>
                    <a:p>
                      <a:r>
                        <a:rPr lang="en-US" sz="1000" dirty="0"/>
                        <a:t>Modeling</a:t>
                      </a:r>
                      <a:endParaRPr lang="en-IN" sz="1000" dirty="0"/>
                    </a:p>
                  </a:txBody>
                  <a:tcPr/>
                </a:tc>
                <a:tc>
                  <a:txBody>
                    <a:bodyPr/>
                    <a:lstStyle/>
                    <a:p>
                      <a:r>
                        <a:rPr lang="en-US" sz="1000" dirty="0"/>
                        <a:t>This phase involves the below,</a:t>
                      </a:r>
                    </a:p>
                    <a:p>
                      <a:r>
                        <a:rPr lang="en-US" sz="1000" dirty="0"/>
                        <a:t>Feature Extraction, Feature Selection, Data Splitting, NLP, prediction</a:t>
                      </a:r>
                    </a:p>
                    <a:p>
                      <a:endParaRPr lang="en-US" sz="1000" dirty="0"/>
                    </a:p>
                    <a:p>
                      <a:r>
                        <a:rPr lang="en-US" sz="1000" dirty="0">
                          <a:hlinkClick r:id="rId6" action="ppaction://hlinksldjump"/>
                        </a:rPr>
                        <a:t>More Details</a:t>
                      </a:r>
                      <a:endParaRPr lang="en-US" sz="1000" dirty="0"/>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p>
                      <a:endParaRPr lang="en-IN" sz="1000" dirty="0"/>
                    </a:p>
                  </a:txBody>
                  <a:tcPr/>
                </a:tc>
                <a:extLst>
                  <a:ext uri="{0D108BD9-81ED-4DB2-BD59-A6C34878D82A}">
                    <a16:rowId xmlns:a16="http://schemas.microsoft.com/office/drawing/2014/main" val="223629983"/>
                  </a:ext>
                </a:extLst>
              </a:tr>
              <a:tr h="299453">
                <a:tc>
                  <a:txBody>
                    <a:bodyPr/>
                    <a:lstStyle/>
                    <a:p>
                      <a:r>
                        <a:rPr lang="en-US" sz="1000" dirty="0"/>
                        <a:t>Evaluation</a:t>
                      </a:r>
                      <a:endParaRPr lang="en-IN" sz="1000" dirty="0"/>
                    </a:p>
                  </a:txBody>
                  <a:tcPr/>
                </a:tc>
                <a:tc>
                  <a:txBody>
                    <a:bodyPr/>
                    <a:lstStyle/>
                    <a:p>
                      <a:r>
                        <a:rPr lang="en-US" sz="1000" dirty="0"/>
                        <a:t>T</a:t>
                      </a:r>
                      <a:r>
                        <a:rPr lang="en-IN" sz="1000" dirty="0"/>
                        <a:t>his phase involved the testing of the model on the test data and evaluating the performance</a:t>
                      </a:r>
                    </a:p>
                    <a:p>
                      <a:endParaRPr lang="en-IN" sz="1000" dirty="0"/>
                    </a:p>
                    <a:p>
                      <a:r>
                        <a:rPr lang="en-IN" sz="1000" dirty="0">
                          <a:hlinkClick r:id="rId7" action="ppaction://hlinksldjump"/>
                        </a:rPr>
                        <a:t>More Details</a:t>
                      </a:r>
                      <a:endParaRPr lang="en-IN" sz="1000" dirty="0"/>
                    </a:p>
                  </a:txBody>
                  <a:tcPr/>
                </a:tc>
                <a:tc>
                  <a:txBody>
                    <a:bodyPr/>
                    <a:lstStyle/>
                    <a:p>
                      <a:r>
                        <a:rPr lang="en-IN" sz="1000" dirty="0">
                          <a:hlinkClick r:id="rId8"/>
                        </a:rPr>
                        <a:t>https://github.com/anirudhyadav/ISBG4FP1/blob/main/step2_SimilarityLogic.ipynb</a:t>
                      </a:r>
                      <a:r>
                        <a:rPr lang="en-IN" sz="1000" dirty="0"/>
                        <a:t> </a:t>
                      </a:r>
                    </a:p>
                  </a:txBody>
                  <a:tcPr/>
                </a:tc>
                <a:extLst>
                  <a:ext uri="{0D108BD9-81ED-4DB2-BD59-A6C34878D82A}">
                    <a16:rowId xmlns:a16="http://schemas.microsoft.com/office/drawing/2014/main" val="3263930807"/>
                  </a:ext>
                </a:extLst>
              </a:tr>
              <a:tr h="299453">
                <a:tc>
                  <a:txBody>
                    <a:bodyPr/>
                    <a:lstStyle/>
                    <a:p>
                      <a:r>
                        <a:rPr lang="en-US" sz="1000" dirty="0"/>
                        <a:t>Deployment</a:t>
                      </a:r>
                      <a:endParaRPr lang="en-IN" sz="1000" dirty="0"/>
                    </a:p>
                  </a:txBody>
                  <a:tcPr/>
                </a:tc>
                <a:tc>
                  <a:txBody>
                    <a:bodyPr/>
                    <a:lstStyle/>
                    <a:p>
                      <a:r>
                        <a:rPr lang="en-US" sz="1000" dirty="0"/>
                        <a:t>This Phase involves the deployment of the model into the respective environments. As we don’t have all the qualified environments, all codes are maintained in the GitHub repository and it’s a single environment.</a:t>
                      </a:r>
                    </a:p>
                    <a:p>
                      <a:endParaRPr lang="en-US" sz="1000" dirty="0"/>
                    </a:p>
                    <a:p>
                      <a:r>
                        <a:rPr lang="en-US" sz="1000" dirty="0">
                          <a:hlinkClick r:id="rId9"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768493683"/>
                  </a:ext>
                </a:extLst>
              </a:tr>
              <a:tr h="598905">
                <a:tc>
                  <a:txBody>
                    <a:bodyPr/>
                    <a:lstStyle/>
                    <a:p>
                      <a:r>
                        <a:rPr lang="en-US" sz="1000" dirty="0"/>
                        <a:t>Monitoring and Maintenance</a:t>
                      </a:r>
                      <a:endParaRPr lang="en-IN" sz="1000" dirty="0"/>
                    </a:p>
                  </a:txBody>
                  <a:tcPr/>
                </a:tc>
                <a:tc>
                  <a:txBody>
                    <a:bodyPr/>
                    <a:lstStyle/>
                    <a:p>
                      <a:r>
                        <a:rPr lang="en-IN" sz="1000" dirty="0"/>
                        <a:t>This phase is the continuous phase. Weekly Job portal scraping to be in place for latest skills and expanding to other Job websites for extended corpus</a:t>
                      </a:r>
                    </a:p>
                    <a:p>
                      <a:pPr marL="0" marR="0" lvl="0" indent="0" defTabSz="914400" eaLnBrk="1" fontAlgn="auto" latinLnBrk="0" hangingPunct="1">
                        <a:lnSpc>
                          <a:spcPct val="100000"/>
                        </a:lnSpc>
                        <a:spcBef>
                          <a:spcPts val="0"/>
                        </a:spcBef>
                        <a:spcAft>
                          <a:spcPts val="0"/>
                        </a:spcAft>
                        <a:buClrTx/>
                        <a:buSzTx/>
                        <a:buFontTx/>
                        <a:buNone/>
                        <a:tabLst/>
                        <a:defRPr/>
                      </a:pPr>
                      <a:r>
                        <a:rPr lang="en-US" sz="1000" b="1" i="1" u="sng" dirty="0">
                          <a:solidFill>
                            <a:srgbClr val="0070C0"/>
                          </a:solidFill>
                        </a:rPr>
                        <a:t>DRIFT:</a:t>
                      </a:r>
                      <a:r>
                        <a:rPr lang="en-US" sz="1000" dirty="0">
                          <a:solidFill>
                            <a:srgbClr val="0070C0"/>
                          </a:solidFill>
                        </a:rPr>
                        <a:t> </a:t>
                      </a:r>
                      <a:r>
                        <a:rPr lang="en-US" sz="1000" dirty="0"/>
                        <a:t>Handling drift by reprocuring the JD data from job portals for latest corpus of tech skills required for a specific job type, and expanding to other job portals too</a:t>
                      </a:r>
                      <a:endParaRPr lang="en-IN" sz="1000" dirty="0"/>
                    </a:p>
                    <a:p>
                      <a:endParaRPr lang="en-IN" sz="1000" dirty="0"/>
                    </a:p>
                    <a:p>
                      <a:r>
                        <a:rPr lang="en-IN" sz="1000" dirty="0">
                          <a:hlinkClick r:id="rId10"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2598621988"/>
                  </a:ext>
                </a:extLst>
              </a:tr>
            </a:tbl>
          </a:graphicData>
        </a:graphic>
      </p:graphicFrame>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5698146" y="5299975"/>
            <a:ext cx="2874552" cy="954107"/>
          </a:xfrm>
          <a:prstGeom prst="rect">
            <a:avLst/>
          </a:prstGeom>
          <a:solidFill>
            <a:schemeClr val="accent5">
              <a:lumMod val="20000"/>
              <a:lumOff val="80000"/>
            </a:schemeClr>
          </a:solidFill>
        </p:spPr>
        <p:txBody>
          <a:bodyPr wrap="square" rtlCol="0">
            <a:spAutoFit/>
          </a:bodyPr>
          <a:lstStyle/>
          <a:p>
            <a:r>
              <a:rPr lang="en-IN" sz="800" b="1" i="1" u="sng" dirty="0"/>
              <a:t>Tech Landscape:</a:t>
            </a:r>
          </a:p>
          <a:p>
            <a:endParaRPr lang="en-IN" sz="800" b="1" i="1" u="sng" dirty="0"/>
          </a:p>
          <a:p>
            <a:pPr marL="285750" indent="-285750">
              <a:buFont typeface="Wingdings" panose="05000000000000000000" pitchFamily="2" charset="2"/>
              <a:buChar char="Ø"/>
            </a:pPr>
            <a:r>
              <a:rPr lang="en-IN" sz="800" dirty="0"/>
              <a:t>NLP</a:t>
            </a:r>
          </a:p>
          <a:p>
            <a:pPr marL="285750" indent="-285750">
              <a:buFont typeface="Wingdings" panose="05000000000000000000" pitchFamily="2" charset="2"/>
              <a:buChar char="Ø"/>
            </a:pPr>
            <a:r>
              <a:rPr lang="en-IN" sz="800" dirty="0"/>
              <a:t>Python MongoDB</a:t>
            </a:r>
          </a:p>
          <a:p>
            <a:pPr marL="285750" indent="-285750">
              <a:buFont typeface="Wingdings" panose="05000000000000000000" pitchFamily="2" charset="2"/>
              <a:buChar char="Ø"/>
            </a:pPr>
            <a:r>
              <a:rPr lang="en-IN" sz="800" dirty="0"/>
              <a:t>Vectorization</a:t>
            </a:r>
          </a:p>
          <a:p>
            <a:pPr marL="285750" indent="-285750">
              <a:buFont typeface="Wingdings" panose="05000000000000000000" pitchFamily="2" charset="2"/>
              <a:buChar char="Ø"/>
            </a:pPr>
            <a:r>
              <a:rPr lang="en-IN" sz="800" dirty="0"/>
              <a:t>GitHub </a:t>
            </a:r>
          </a:p>
          <a:p>
            <a:pPr marL="285750" indent="-285750">
              <a:buFont typeface="Wingdings" panose="05000000000000000000" pitchFamily="2" charset="2"/>
              <a:buChar char="Ø"/>
            </a:pPr>
            <a:r>
              <a:rPr lang="en-IN" sz="800" dirty="0"/>
              <a:t>NLTK, </a:t>
            </a:r>
            <a:r>
              <a:rPr lang="en-IN" sz="800" dirty="0" err="1"/>
              <a:t>SKLearn</a:t>
            </a:r>
            <a:r>
              <a:rPr lang="en-IN" sz="800" dirty="0"/>
              <a:t>, Cosine Similarity</a:t>
            </a:r>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a:noFill/>
        </p:spPr>
        <p:txBody>
          <a:bodyPr wrap="square" rtlCol="0">
            <a:spAutoFit/>
          </a:bodyPr>
          <a:lstStyle/>
          <a:p>
            <a:r>
              <a:rPr lang="en-US" sz="1200" b="1" u="sng" dirty="0"/>
              <a:t>Code Set</a:t>
            </a:r>
          </a:p>
          <a:p>
            <a:endParaRPr lang="en-US" sz="1200" b="1" u="sng" dirty="0"/>
          </a:p>
        </p:txBody>
      </p:sp>
      <p:sp>
        <p:nvSpPr>
          <p:cNvPr id="13" name="TextBox 12">
            <a:extLst>
              <a:ext uri="{FF2B5EF4-FFF2-40B4-BE49-F238E27FC236}">
                <a16:creationId xmlns:a16="http://schemas.microsoft.com/office/drawing/2014/main" id="{58A7D821-A04F-BDB3-ABFC-46A1358D0B86}"/>
              </a:ext>
            </a:extLst>
          </p:cNvPr>
          <p:cNvSpPr txBox="1"/>
          <p:nvPr/>
        </p:nvSpPr>
        <p:spPr>
          <a:xfrm>
            <a:off x="5257800" y="732507"/>
            <a:ext cx="2133600" cy="276999"/>
          </a:xfrm>
          <a:prstGeom prst="rect">
            <a:avLst/>
          </a:prstGeom>
          <a:noFill/>
        </p:spPr>
        <p:txBody>
          <a:bodyPr wrap="square" rtlCol="0">
            <a:spAutoFit/>
          </a:bodyPr>
          <a:lstStyle>
            <a:defPPr>
              <a:defRPr kern="0"/>
            </a:defPPr>
            <a:lvl1pPr>
              <a:defRPr sz="1200" b="1" u="sng"/>
            </a:lvl1pPr>
          </a:lstStyle>
          <a:p>
            <a:r>
              <a:rPr lang="en-US"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2"/>
          <a:stretch>
            <a:fillRect/>
          </a:stretch>
        </p:blipFill>
        <p:spPr>
          <a:xfrm>
            <a:off x="2538466" y="1035194"/>
            <a:ext cx="2643134" cy="237238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489119" y="724332"/>
            <a:ext cx="2152185" cy="338554"/>
          </a:xfrm>
          <a:prstGeom prst="rect">
            <a:avLst/>
          </a:prstGeom>
          <a:noFill/>
        </p:spPr>
        <p:txBody>
          <a:bodyPr wrap="square" rtlCol="0">
            <a:spAutoFit/>
          </a:bodyPr>
          <a:lstStyle>
            <a:defPPr>
              <a:defRPr kern="0"/>
            </a:defPPr>
            <a:lvl1pPr>
              <a:defRPr sz="1200" b="1" u="sng"/>
            </a:lvl1pPr>
          </a:lstStyle>
          <a:p>
            <a:r>
              <a:rPr lang="en-US"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5419829" y="2825370"/>
            <a:ext cx="2504971" cy="276999"/>
          </a:xfrm>
          <a:prstGeom prst="rect">
            <a:avLst/>
          </a:prstGeom>
          <a:noFill/>
        </p:spPr>
        <p:txBody>
          <a:bodyPr wrap="square" rtlCol="0">
            <a:spAutoFit/>
          </a:bodyPr>
          <a:lstStyle>
            <a:defPPr>
              <a:defRPr kern="0"/>
            </a:defPPr>
            <a:lvl1pPr>
              <a:defRPr sz="1200" b="1" u="sng"/>
            </a:lvl1pPr>
          </a:lstStyle>
          <a:p>
            <a:r>
              <a:rPr lang="en-US" dirty="0"/>
              <a:t>Output for Resume Mapping</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3"/>
          <a:stretch>
            <a:fillRect/>
          </a:stretch>
        </p:blipFill>
        <p:spPr>
          <a:xfrm>
            <a:off x="5438222" y="3102369"/>
            <a:ext cx="3493813" cy="1189383"/>
          </a:xfrm>
          <a:prstGeom prst="rect">
            <a:avLst/>
          </a:prstGeom>
        </p:spPr>
      </p:pic>
      <p:pic>
        <p:nvPicPr>
          <p:cNvPr id="5" name="Picture 4">
            <a:extLst>
              <a:ext uri="{FF2B5EF4-FFF2-40B4-BE49-F238E27FC236}">
                <a16:creationId xmlns:a16="http://schemas.microsoft.com/office/drawing/2014/main" id="{4C3815FC-E3A9-0C42-FA43-7EBEE2273FE2}"/>
              </a:ext>
            </a:extLst>
          </p:cNvPr>
          <p:cNvPicPr>
            <a:picLocks noChangeAspect="1"/>
          </p:cNvPicPr>
          <p:nvPr/>
        </p:nvPicPr>
        <p:blipFill>
          <a:blip r:embed="rId4"/>
          <a:stretch>
            <a:fillRect/>
          </a:stretch>
        </p:blipFill>
        <p:spPr>
          <a:xfrm>
            <a:off x="239987" y="969341"/>
            <a:ext cx="2133601" cy="2535859"/>
          </a:xfrm>
          <a:prstGeom prst="rect">
            <a:avLst/>
          </a:prstGeom>
        </p:spPr>
      </p:pic>
      <p:pic>
        <p:nvPicPr>
          <p:cNvPr id="8" name="Picture 7">
            <a:extLst>
              <a:ext uri="{FF2B5EF4-FFF2-40B4-BE49-F238E27FC236}">
                <a16:creationId xmlns:a16="http://schemas.microsoft.com/office/drawing/2014/main" id="{3FEE7D59-F8FD-E010-83BF-57F027550F1B}"/>
              </a:ext>
            </a:extLst>
          </p:cNvPr>
          <p:cNvPicPr>
            <a:picLocks noChangeAspect="1"/>
          </p:cNvPicPr>
          <p:nvPr/>
        </p:nvPicPr>
        <p:blipFill>
          <a:blip r:embed="rId5"/>
          <a:stretch>
            <a:fillRect/>
          </a:stretch>
        </p:blipFill>
        <p:spPr>
          <a:xfrm>
            <a:off x="5384210" y="4675926"/>
            <a:ext cx="3759790" cy="534271"/>
          </a:xfrm>
          <a:prstGeom prst="rect">
            <a:avLst/>
          </a:prstGeom>
        </p:spPr>
      </p:pic>
      <p:sp>
        <p:nvSpPr>
          <p:cNvPr id="9" name="TextBox 8">
            <a:extLst>
              <a:ext uri="{FF2B5EF4-FFF2-40B4-BE49-F238E27FC236}">
                <a16:creationId xmlns:a16="http://schemas.microsoft.com/office/drawing/2014/main" id="{F03D1C36-92D2-1229-3C3B-CCDB075E60C5}"/>
              </a:ext>
            </a:extLst>
          </p:cNvPr>
          <p:cNvSpPr txBox="1"/>
          <p:nvPr/>
        </p:nvSpPr>
        <p:spPr>
          <a:xfrm>
            <a:off x="5320014" y="4398927"/>
            <a:ext cx="2874552" cy="276999"/>
          </a:xfrm>
          <a:prstGeom prst="rect">
            <a:avLst/>
          </a:prstGeom>
          <a:noFill/>
        </p:spPr>
        <p:txBody>
          <a:bodyPr wrap="square" rtlCol="0">
            <a:spAutoFit/>
          </a:bodyPr>
          <a:lstStyle/>
          <a:p>
            <a:r>
              <a:rPr lang="en-US" sz="1200" b="1" u="sng" dirty="0"/>
              <a:t>Predicting the acceptance of offer</a:t>
            </a:r>
          </a:p>
        </p:txBody>
      </p:sp>
      <p:pic>
        <p:nvPicPr>
          <p:cNvPr id="17" name="Picture 16">
            <a:extLst>
              <a:ext uri="{FF2B5EF4-FFF2-40B4-BE49-F238E27FC236}">
                <a16:creationId xmlns:a16="http://schemas.microsoft.com/office/drawing/2014/main" id="{A925AE6A-E848-6234-15FC-BE3606E58F21}"/>
              </a:ext>
            </a:extLst>
          </p:cNvPr>
          <p:cNvPicPr>
            <a:picLocks noChangeAspect="1"/>
          </p:cNvPicPr>
          <p:nvPr/>
        </p:nvPicPr>
        <p:blipFill>
          <a:blip r:embed="rId6"/>
          <a:stretch>
            <a:fillRect/>
          </a:stretch>
        </p:blipFill>
        <p:spPr>
          <a:xfrm>
            <a:off x="5301621" y="1018427"/>
            <a:ext cx="3759789" cy="1877173"/>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2585323"/>
          </a:xfrm>
          <a:prstGeom prst="rect">
            <a:avLst/>
          </a:prstGeom>
          <a:noFill/>
        </p:spPr>
        <p:txBody>
          <a:bodyPr wrap="square" rtlCol="0">
            <a:spAutoFit/>
          </a:bodyPr>
          <a:lstStyle/>
          <a:p>
            <a:r>
              <a:rPr lang="en-US" dirty="0"/>
              <a:t>GitHub Link : </a:t>
            </a:r>
            <a:r>
              <a:rPr lang="en-US" dirty="0">
                <a:hlinkClick r:id="rId3"/>
              </a:rPr>
              <a:t>https://github.com/anirudhyadav/ISBG4FP1</a:t>
            </a:r>
            <a:r>
              <a:rPr lang="en-US" dirty="0"/>
              <a:t> </a:t>
            </a:r>
          </a:p>
          <a:p>
            <a:endParaRPr lang="en-US" dirty="0"/>
          </a:p>
          <a:p>
            <a:r>
              <a:rPr lang="en-US" dirty="0"/>
              <a:t>Dataset used during FP1:</a:t>
            </a:r>
          </a:p>
          <a:p>
            <a:endParaRPr lang="en-US" dirty="0"/>
          </a:p>
          <a:p>
            <a:r>
              <a:rPr lang="en-US" dirty="0"/>
              <a:t>complete_jd_data.csv : Master dataset from Job portals</a:t>
            </a:r>
          </a:p>
          <a:p>
            <a:r>
              <a:rPr lang="en-US" dirty="0"/>
              <a:t>ResumeValidator-ResumeData.csv : Input profiles for mapping</a:t>
            </a:r>
          </a:p>
          <a:p>
            <a:endParaRPr lang="en-US" dirty="0"/>
          </a:p>
          <a:p>
            <a:r>
              <a:rPr lang="en-US" dirty="0"/>
              <a:t>All code files are placed on </a:t>
            </a:r>
            <a:r>
              <a:rPr lang="en-US" dirty="0" err="1"/>
              <a:t>github</a:t>
            </a:r>
            <a:r>
              <a:rPr lang="en-US" dirty="0"/>
              <a:t>, and files are sequenced as prefixed with step 1-5.</a:t>
            </a:r>
          </a:p>
        </p:txBody>
      </p:sp>
    </p:spTree>
    <p:extLst>
      <p:ext uri="{BB962C8B-B14F-4D97-AF65-F5344CB8AC3E}">
        <p14:creationId xmlns:p14="http://schemas.microsoft.com/office/powerpoint/2010/main" val="6013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2595</TotalTime>
  <Words>2974</Words>
  <Application>Microsoft Macintosh PowerPoint</Application>
  <PresentationFormat>On-screen Show (4:3)</PresentationFormat>
  <Paragraphs>188</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Annexure </vt:lpstr>
      <vt:lpstr>Caveats and WIP effort</vt:lpstr>
      <vt:lpstr>Thank You </vt:lpstr>
      <vt:lpstr>Data Preparation</vt:lpstr>
      <vt:lpstr>Modeling</vt:lpstr>
      <vt:lpstr>Evaluation</vt:lpstr>
      <vt:lpstr>Deployment</vt:lpstr>
      <vt:lpstr>Monitoring and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89</cp:revision>
  <dcterms:created xsi:type="dcterms:W3CDTF">2023-12-08T09:17:02Z</dcterms:created>
  <dcterms:modified xsi:type="dcterms:W3CDTF">2024-01-12T15:55:49Z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