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grine Anis" initials="BA" lastIdx="1" clrIdx="0">
    <p:extLst>
      <p:ext uri="{19B8F6BF-5375-455C-9EA6-DF929625EA0E}">
        <p15:presenceInfo xmlns:p15="http://schemas.microsoft.com/office/powerpoint/2012/main" userId="cd5d8288a149ca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2E28"/>
    <a:srgbClr val="2476B9"/>
    <a:srgbClr val="B38B21"/>
    <a:srgbClr val="E2F1F4"/>
    <a:srgbClr val="CA1E00"/>
    <a:srgbClr val="184F7B"/>
    <a:srgbClr val="FF408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smtClean="0"/>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smtClean="0"/>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smtClean="0"/>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1600" y="762076"/>
            <a:ext cx="9448800" cy="1825096"/>
          </a:xfrm>
        </p:spPr>
        <p:txBody>
          <a:bodyPr/>
          <a:lstStyle/>
          <a:p>
            <a:r>
              <a:rPr lang="fr-FR" dirty="0" smtClean="0">
                <a:solidFill>
                  <a:schemeClr val="accent6">
                    <a:lumMod val="75000"/>
                  </a:schemeClr>
                </a:solidFill>
              </a:rPr>
              <a:t>Compte rendu du TP:</a:t>
            </a:r>
            <a:endParaRPr lang="en-US" dirty="0">
              <a:solidFill>
                <a:schemeClr val="accent6">
                  <a:lumMod val="75000"/>
                </a:schemeClr>
              </a:solidFill>
            </a:endParaRPr>
          </a:p>
        </p:txBody>
      </p:sp>
      <p:sp>
        <p:nvSpPr>
          <p:cNvPr id="3" name="Sous-titre 2"/>
          <p:cNvSpPr>
            <a:spLocks noGrp="1"/>
          </p:cNvSpPr>
          <p:nvPr>
            <p:ph type="subTitle" idx="1"/>
          </p:nvPr>
        </p:nvSpPr>
        <p:spPr>
          <a:xfrm>
            <a:off x="1371600" y="2455091"/>
            <a:ext cx="10088880" cy="685800"/>
          </a:xfrm>
        </p:spPr>
        <p:txBody>
          <a:bodyPr>
            <a:normAutofit fontScale="92500" lnSpcReduction="10000"/>
          </a:bodyPr>
          <a:lstStyle/>
          <a:p>
            <a:r>
              <a:rPr lang="fr-FR" dirty="0" smtClean="0"/>
              <a:t>-Développement d’un drive pour un capteur de  température (protocole I2C)</a:t>
            </a:r>
          </a:p>
          <a:p>
            <a:r>
              <a:rPr lang="fr-FR" dirty="0" smtClean="0"/>
              <a:t>-Affichage de la donnée acquise sur afficheur LCD (protocole SPI)</a:t>
            </a:r>
            <a:endParaRPr lang="en-US" dirty="0"/>
          </a:p>
        </p:txBody>
      </p:sp>
      <p:sp>
        <p:nvSpPr>
          <p:cNvPr id="4" name="ZoneTexte 3"/>
          <p:cNvSpPr txBox="1"/>
          <p:nvPr/>
        </p:nvSpPr>
        <p:spPr>
          <a:xfrm>
            <a:off x="1371600" y="3910855"/>
            <a:ext cx="3300904" cy="369332"/>
          </a:xfrm>
          <a:prstGeom prst="rect">
            <a:avLst/>
          </a:prstGeom>
          <a:noFill/>
        </p:spPr>
        <p:txBody>
          <a:bodyPr wrap="none" rtlCol="0">
            <a:spAutoFit/>
          </a:bodyPr>
          <a:lstStyle/>
          <a:p>
            <a:r>
              <a:rPr lang="fr-FR" u="sng" dirty="0" smtClean="0"/>
              <a:t>Elaboré par</a:t>
            </a:r>
            <a:r>
              <a:rPr lang="fr-FR" dirty="0" smtClean="0"/>
              <a:t>: BOUGRINE Anis</a:t>
            </a:r>
            <a:endParaRPr lang="en-US" dirty="0"/>
          </a:p>
        </p:txBody>
      </p:sp>
    </p:spTree>
    <p:extLst>
      <p:ext uri="{BB962C8B-B14F-4D97-AF65-F5344CB8AC3E}">
        <p14:creationId xmlns:p14="http://schemas.microsoft.com/office/powerpoint/2010/main" val="880888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10297" y="468282"/>
            <a:ext cx="8610600" cy="1293028"/>
          </a:xfrm>
        </p:spPr>
        <p:txBody>
          <a:bodyPr/>
          <a:lstStyle/>
          <a:p>
            <a:pPr algn="ctr"/>
            <a:r>
              <a:rPr lang="fr-FR" dirty="0">
                <a:solidFill>
                  <a:schemeClr val="accent6">
                    <a:lumMod val="75000"/>
                  </a:schemeClr>
                </a:solidFill>
              </a:rPr>
              <a:t>Datasheet &amp; Extraction de l’information:</a:t>
            </a:r>
            <a:endParaRPr lang="en-US" dirty="0"/>
          </a:p>
        </p:txBody>
      </p:sp>
      <p:pic>
        <p:nvPicPr>
          <p:cNvPr id="7" name="Espace réservé du contenu 6"/>
          <p:cNvPicPr>
            <a:picLocks noGrp="1" noChangeAspect="1"/>
          </p:cNvPicPr>
          <p:nvPr>
            <p:ph idx="1"/>
          </p:nvPr>
        </p:nvPicPr>
        <p:blipFill>
          <a:blip r:embed="rId2"/>
          <a:stretch>
            <a:fillRect/>
          </a:stretch>
        </p:blipFill>
        <p:spPr>
          <a:xfrm>
            <a:off x="470262" y="1906136"/>
            <a:ext cx="5115877" cy="1861308"/>
          </a:xfrm>
          <a:prstGeom prst="rect">
            <a:avLst/>
          </a:prstGeom>
        </p:spPr>
      </p:pic>
      <p:pic>
        <p:nvPicPr>
          <p:cNvPr id="6" name="Image 5"/>
          <p:cNvPicPr>
            <a:picLocks noChangeAspect="1"/>
          </p:cNvPicPr>
          <p:nvPr/>
        </p:nvPicPr>
        <p:blipFill>
          <a:blip r:embed="rId3"/>
          <a:stretch>
            <a:fillRect/>
          </a:stretch>
        </p:blipFill>
        <p:spPr>
          <a:xfrm>
            <a:off x="470262" y="3885683"/>
            <a:ext cx="5115877" cy="2861423"/>
          </a:xfrm>
          <a:prstGeom prst="rect">
            <a:avLst/>
          </a:prstGeom>
        </p:spPr>
      </p:pic>
      <p:sp>
        <p:nvSpPr>
          <p:cNvPr id="8" name="ZoneTexte 7"/>
          <p:cNvSpPr txBox="1"/>
          <p:nvPr/>
        </p:nvSpPr>
        <p:spPr>
          <a:xfrm>
            <a:off x="5770709" y="3070823"/>
            <a:ext cx="6170279" cy="2585323"/>
          </a:xfrm>
          <a:prstGeom prst="rect">
            <a:avLst/>
          </a:prstGeom>
          <a:noFill/>
        </p:spPr>
        <p:txBody>
          <a:bodyPr wrap="square" rtlCol="0">
            <a:spAutoFit/>
          </a:bodyPr>
          <a:lstStyle/>
          <a:p>
            <a:pPr algn="ctr"/>
            <a:r>
              <a:rPr lang="fr-FR" dirty="0" smtClean="0"/>
              <a:t>Pour configurer le capteur on doit tout mettre dans le registre de configuration (8bit):</a:t>
            </a:r>
          </a:p>
          <a:p>
            <a:endParaRPr lang="fr-FR" dirty="0" smtClean="0"/>
          </a:p>
          <a:p>
            <a:r>
              <a:rPr lang="fr-FR" dirty="0"/>
              <a:t>	</a:t>
            </a:r>
            <a:r>
              <a:rPr lang="fr-FR" dirty="0" smtClean="0"/>
              <a:t>-B0: mode d’opération (normal/shutdown)</a:t>
            </a:r>
          </a:p>
          <a:p>
            <a:r>
              <a:rPr lang="fr-FR" dirty="0"/>
              <a:t>	</a:t>
            </a:r>
            <a:r>
              <a:rPr lang="fr-FR" dirty="0" smtClean="0"/>
              <a:t>-B1: mode de l’OS (comparateur/interrupteur)</a:t>
            </a:r>
          </a:p>
          <a:p>
            <a:r>
              <a:rPr lang="fr-FR" dirty="0"/>
              <a:t>	</a:t>
            </a:r>
            <a:r>
              <a:rPr lang="fr-FR" dirty="0" smtClean="0"/>
              <a:t>-B2: polarité de l’OS (active niveau haut/bas)</a:t>
            </a:r>
          </a:p>
          <a:p>
            <a:r>
              <a:rPr lang="fr-FR" dirty="0"/>
              <a:t>	</a:t>
            </a:r>
            <a:r>
              <a:rPr lang="fr-FR" dirty="0" smtClean="0"/>
              <a:t>-B4,B3: nombre successives de dépassement du 	seuil pour la génération de l’OS</a:t>
            </a:r>
          </a:p>
          <a:p>
            <a:r>
              <a:rPr lang="fr-FR" dirty="0"/>
              <a:t>	</a:t>
            </a:r>
            <a:r>
              <a:rPr lang="fr-FR" dirty="0" smtClean="0"/>
              <a:t>-B7,B6,B5: RESERVED</a:t>
            </a:r>
            <a:endParaRPr lang="en-US" dirty="0"/>
          </a:p>
        </p:txBody>
      </p:sp>
    </p:spTree>
    <p:extLst>
      <p:ext uri="{BB962C8B-B14F-4D97-AF65-F5344CB8AC3E}">
        <p14:creationId xmlns:p14="http://schemas.microsoft.com/office/powerpoint/2010/main" val="116337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40628" y="424738"/>
            <a:ext cx="8610600" cy="1293028"/>
          </a:xfrm>
        </p:spPr>
        <p:txBody>
          <a:bodyPr/>
          <a:lstStyle/>
          <a:p>
            <a:pPr algn="ctr"/>
            <a:r>
              <a:rPr lang="fr-FR" dirty="0">
                <a:solidFill>
                  <a:schemeClr val="accent6">
                    <a:lumMod val="75000"/>
                  </a:schemeClr>
                </a:solidFill>
              </a:rPr>
              <a:t>Datasheet &amp; Extraction de l’information:</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913" y="2368096"/>
            <a:ext cx="5334425" cy="4024313"/>
          </a:xfrm>
        </p:spPr>
      </p:pic>
      <p:sp>
        <p:nvSpPr>
          <p:cNvPr id="5" name="ZoneTexte 4"/>
          <p:cNvSpPr txBox="1"/>
          <p:nvPr/>
        </p:nvSpPr>
        <p:spPr>
          <a:xfrm>
            <a:off x="5912607" y="3238821"/>
            <a:ext cx="5974593" cy="2031325"/>
          </a:xfrm>
          <a:prstGeom prst="rect">
            <a:avLst/>
          </a:prstGeom>
          <a:noFill/>
        </p:spPr>
        <p:txBody>
          <a:bodyPr wrap="square" rtlCol="0">
            <a:spAutoFit/>
          </a:bodyPr>
          <a:lstStyle/>
          <a:p>
            <a:r>
              <a:rPr lang="fr-FR" dirty="0" smtClean="0"/>
              <a:t>Pour avoir une bonne lecture de la température on doit toujours tenir compte de la conversion donné au Datasheet: </a:t>
            </a:r>
          </a:p>
          <a:p>
            <a:r>
              <a:rPr lang="fr-FR" dirty="0"/>
              <a:t>	</a:t>
            </a:r>
            <a:r>
              <a:rPr lang="fr-FR" dirty="0" smtClean="0"/>
              <a:t>-La valeur acquise par le capture se localise 	dans les 11 bit les plus </a:t>
            </a:r>
            <a:r>
              <a:rPr lang="fr-FR" dirty="0" smtClean="0"/>
              <a:t>significatifs.</a:t>
            </a:r>
            <a:endParaRPr lang="fr-FR" dirty="0" smtClean="0"/>
          </a:p>
          <a:p>
            <a:r>
              <a:rPr lang="fr-FR" dirty="0"/>
              <a:t>	</a:t>
            </a:r>
            <a:r>
              <a:rPr lang="fr-FR" dirty="0" smtClean="0"/>
              <a:t>-Bit plus fort indique le signe.</a:t>
            </a:r>
          </a:p>
          <a:p>
            <a:r>
              <a:rPr lang="fr-FR" dirty="0"/>
              <a:t>	</a:t>
            </a:r>
            <a:r>
              <a:rPr lang="fr-FR" dirty="0" smtClean="0"/>
              <a:t>-une résolution de 0,125 </a:t>
            </a:r>
            <a:r>
              <a:rPr lang="fr-FR" dirty="0" smtClean="0"/>
              <a:t>degré Celsius.</a:t>
            </a:r>
            <a:endParaRPr lang="en-US" dirty="0"/>
          </a:p>
        </p:txBody>
      </p:sp>
    </p:spTree>
    <p:extLst>
      <p:ext uri="{BB962C8B-B14F-4D97-AF65-F5344CB8AC3E}">
        <p14:creationId xmlns:p14="http://schemas.microsoft.com/office/powerpoint/2010/main" val="252476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14503" y="355071"/>
            <a:ext cx="8610600" cy="1293028"/>
          </a:xfrm>
        </p:spPr>
        <p:txBody>
          <a:bodyPr/>
          <a:lstStyle/>
          <a:p>
            <a:pPr algn="ctr"/>
            <a:r>
              <a:rPr lang="fr-FR" dirty="0">
                <a:solidFill>
                  <a:schemeClr val="accent6">
                    <a:lumMod val="75000"/>
                  </a:schemeClr>
                </a:solidFill>
              </a:rPr>
              <a:t>Datasheet &amp; Extraction de l’information:</a:t>
            </a:r>
            <a:endParaRPr lang="en-US" dirty="0"/>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27" y="1648099"/>
            <a:ext cx="5355773" cy="5071405"/>
          </a:xfrm>
        </p:spPr>
      </p:pic>
      <p:cxnSp>
        <p:nvCxnSpPr>
          <p:cNvPr id="12" name="Connecteur droit avec flèche 11"/>
          <p:cNvCxnSpPr/>
          <p:nvPr/>
        </p:nvCxnSpPr>
        <p:spPr>
          <a:xfrm>
            <a:off x="5486400" y="2203269"/>
            <a:ext cx="8708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486400" y="2002973"/>
            <a:ext cx="6635931" cy="1200329"/>
          </a:xfrm>
          <a:prstGeom prst="rect">
            <a:avLst/>
          </a:prstGeom>
          <a:noFill/>
        </p:spPr>
        <p:txBody>
          <a:bodyPr wrap="square" rtlCol="0">
            <a:spAutoFit/>
          </a:bodyPr>
          <a:lstStyle/>
          <a:p>
            <a:r>
              <a:rPr lang="fr-FR" dirty="0" smtClean="0"/>
              <a:t>		Pour l’écriture, le cycle est toujours le même:</a:t>
            </a:r>
          </a:p>
          <a:p>
            <a:pPr algn="ctr"/>
            <a:r>
              <a:rPr lang="fr-FR" dirty="0" smtClean="0"/>
              <a:t>	     Ecriture (@ capteur) + Ecriture (byte de pointeur) </a:t>
            </a:r>
          </a:p>
          <a:p>
            <a:pPr algn="ctr"/>
            <a:r>
              <a:rPr lang="fr-FR" dirty="0" smtClean="0"/>
              <a:t>+ </a:t>
            </a:r>
          </a:p>
          <a:p>
            <a:pPr algn="ctr"/>
            <a:r>
              <a:rPr lang="fr-FR" dirty="0" smtClean="0"/>
              <a:t>  Ecriture (valeur de configuration)</a:t>
            </a:r>
            <a:endParaRPr lang="en-US" dirty="0"/>
          </a:p>
        </p:txBody>
      </p:sp>
      <p:cxnSp>
        <p:nvCxnSpPr>
          <p:cNvPr id="19" name="Connecteur droit avec flèche 18"/>
          <p:cNvCxnSpPr>
            <a:stCxn id="10" idx="3"/>
          </p:cNvCxnSpPr>
          <p:nvPr/>
        </p:nvCxnSpPr>
        <p:spPr>
          <a:xfrm>
            <a:off x="5486400" y="4183802"/>
            <a:ext cx="1114698" cy="9107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V="1">
            <a:off x="5486400" y="5165994"/>
            <a:ext cx="1114698" cy="9090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749144" y="4467411"/>
            <a:ext cx="4850677" cy="1200329"/>
          </a:xfrm>
          <a:prstGeom prst="rect">
            <a:avLst/>
          </a:prstGeom>
          <a:noFill/>
        </p:spPr>
        <p:txBody>
          <a:bodyPr wrap="square" rtlCol="0">
            <a:spAutoFit/>
          </a:bodyPr>
          <a:lstStyle/>
          <a:p>
            <a:r>
              <a:rPr lang="fr-FR" dirty="0" smtClean="0"/>
              <a:t>Pour la lecture, ça dépend de la valeur précédente: </a:t>
            </a:r>
            <a:r>
              <a:rPr lang="en-US" dirty="0" smtClean="0"/>
              <a:t>une lecture successive du meme register </a:t>
            </a:r>
            <a:r>
              <a:rPr lang="en-US" dirty="0" smtClean="0"/>
              <a:t>on peut lire sans écrire un byte de pointeur sinon le cycle est:</a:t>
            </a:r>
            <a:endParaRPr lang="fr-FR" dirty="0" smtClean="0"/>
          </a:p>
        </p:txBody>
      </p:sp>
      <p:sp>
        <p:nvSpPr>
          <p:cNvPr id="27" name="ZoneTexte 26"/>
          <p:cNvSpPr txBox="1"/>
          <p:nvPr/>
        </p:nvSpPr>
        <p:spPr>
          <a:xfrm>
            <a:off x="6199365" y="5758458"/>
            <a:ext cx="5827236" cy="1200329"/>
          </a:xfrm>
          <a:prstGeom prst="rect">
            <a:avLst/>
          </a:prstGeom>
          <a:noFill/>
        </p:spPr>
        <p:txBody>
          <a:bodyPr wrap="none" rtlCol="0">
            <a:spAutoFit/>
          </a:bodyPr>
          <a:lstStyle/>
          <a:p>
            <a:pPr algn="ctr"/>
            <a:r>
              <a:rPr lang="fr-FR" dirty="0"/>
              <a:t>Ecriture (@ capteur) + Ecriture (byte de pointeur) </a:t>
            </a:r>
          </a:p>
          <a:p>
            <a:pPr algn="ctr"/>
            <a:r>
              <a:rPr lang="fr-FR" dirty="0"/>
              <a:t>+ </a:t>
            </a:r>
          </a:p>
          <a:p>
            <a:pPr algn="ctr"/>
            <a:r>
              <a:rPr lang="fr-FR" dirty="0"/>
              <a:t> </a:t>
            </a:r>
            <a:r>
              <a:rPr lang="fr-FR" dirty="0"/>
              <a:t>Ecriture (@ capteur</a:t>
            </a:r>
            <a:r>
              <a:rPr lang="fr-FR" dirty="0" smtClean="0"/>
              <a:t>)+ </a:t>
            </a:r>
            <a:r>
              <a:rPr lang="fr-FR" dirty="0" smtClean="0"/>
              <a:t>lecture (donnée ou autre)</a:t>
            </a:r>
            <a:endParaRPr lang="en-US" dirty="0"/>
          </a:p>
          <a:p>
            <a:endParaRPr lang="en-US" dirty="0"/>
          </a:p>
        </p:txBody>
      </p:sp>
    </p:spTree>
    <p:extLst>
      <p:ext uri="{BB962C8B-B14F-4D97-AF65-F5344CB8AC3E}">
        <p14:creationId xmlns:p14="http://schemas.microsoft.com/office/powerpoint/2010/main" val="84554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19006" y="402544"/>
            <a:ext cx="8610600" cy="1293028"/>
          </a:xfrm>
        </p:spPr>
        <p:txBody>
          <a:bodyPr/>
          <a:lstStyle/>
          <a:p>
            <a:pPr algn="ctr"/>
            <a:r>
              <a:rPr lang="fr-FR" dirty="0">
                <a:solidFill>
                  <a:schemeClr val="accent6">
                    <a:lumMod val="75000"/>
                  </a:schemeClr>
                </a:solidFill>
              </a:rPr>
              <a:t>Datasheet &amp; Extraction de l’information:</a:t>
            </a:r>
            <a:endParaRPr lang="en-US" dirty="0"/>
          </a:p>
        </p:txBody>
      </p:sp>
      <p:sp>
        <p:nvSpPr>
          <p:cNvPr id="3" name="Espace réservé du contenu 2"/>
          <p:cNvSpPr>
            <a:spLocks noGrp="1"/>
          </p:cNvSpPr>
          <p:nvPr>
            <p:ph idx="1"/>
          </p:nvPr>
        </p:nvSpPr>
        <p:spPr>
          <a:xfrm>
            <a:off x="145869" y="2403566"/>
            <a:ext cx="6281057" cy="3588696"/>
          </a:xfrm>
        </p:spPr>
        <p:txBody>
          <a:bodyPr>
            <a:normAutofit/>
          </a:bodyPr>
          <a:lstStyle/>
          <a:p>
            <a:pPr marL="0" indent="0">
              <a:buNone/>
            </a:pPr>
            <a:r>
              <a:rPr lang="fr-FR" sz="1600" dirty="0" smtClean="0"/>
              <a:t>Pour le cas de l’afficheur, on n’est pas obligé d’extraire le fonctionnement bas niveau de l’afficheur puisque le constructeur nous a fourni une librairie (Firmware) qui nous permet d’afficher les données en </a:t>
            </a:r>
            <a:r>
              <a:rPr lang="fr-FR" sz="1600" dirty="0" smtClean="0"/>
              <a:t>1 seule ligne.</a:t>
            </a:r>
            <a:endParaRPr lang="fr-FR" sz="1600" dirty="0" smtClean="0"/>
          </a:p>
          <a:p>
            <a:pPr marL="0" indent="0">
              <a:buNone/>
            </a:pPr>
            <a:r>
              <a:rPr lang="fr-FR" sz="1600" dirty="0" smtClean="0"/>
              <a:t>Cela ne signifie pas qu’on peut programmer le module sans rien connaitre sur ses caractéristiques, il est toujours important de lire le Datasheet et comprendre le fonctionnement, donc:</a:t>
            </a:r>
          </a:p>
          <a:p>
            <a:pPr marL="0" indent="0">
              <a:buNone/>
            </a:pPr>
            <a:r>
              <a:rPr lang="fr-FR" sz="1600" dirty="0"/>
              <a:t>	</a:t>
            </a:r>
            <a:r>
              <a:rPr lang="fr-FR" sz="1600" dirty="0" smtClean="0"/>
              <a:t>-il s’agit d’une matrice de 4 pages (grande ligne) et 32 colonnes, chaque page est composé de 8 ligne, donc ces 8 ligne représentent les 8 bits d’un octet envoyé par le microcontrôleur au cordonné X=(page,colonne).</a:t>
            </a:r>
          </a:p>
          <a:p>
            <a:pPr marL="0" indent="0">
              <a:buNone/>
            </a:pPr>
            <a:r>
              <a:rPr lang="fr-FR" sz="1600" dirty="0"/>
              <a:t>	</a:t>
            </a:r>
            <a:r>
              <a:rPr lang="fr-FR" sz="1600" dirty="0" smtClean="0"/>
              <a:t>- Bit 1 </a:t>
            </a:r>
            <a:r>
              <a:rPr lang="fr-FR" sz="1600" dirty="0" smtClean="0">
                <a:sym typeface="Wingdings" panose="05000000000000000000" pitchFamily="2" charset="2"/>
              </a:rPr>
              <a:t> colonne active.</a:t>
            </a:r>
          </a:p>
          <a:p>
            <a:pPr marL="0" indent="0">
              <a:buNone/>
            </a:pPr>
            <a:r>
              <a:rPr lang="fr-FR" sz="1600" dirty="0">
                <a:sym typeface="Wingdings" panose="05000000000000000000" pitchFamily="2" charset="2"/>
              </a:rPr>
              <a:t>	</a:t>
            </a:r>
            <a:r>
              <a:rPr lang="fr-FR" sz="1600" dirty="0" smtClean="0">
                <a:sym typeface="Wingdings" panose="05000000000000000000" pitchFamily="2" charset="2"/>
              </a:rPr>
              <a:t>- Bit 0  colonne inactive.</a:t>
            </a:r>
            <a:endParaRPr lang="fr-FR" sz="1600" dirty="0" smtClean="0"/>
          </a:p>
          <a:p>
            <a:pPr marL="0" indent="0">
              <a:buNone/>
            </a:pPr>
            <a:endParaRPr lang="en-US" sz="1600" dirty="0"/>
          </a:p>
        </p:txBody>
      </p:sp>
      <p:pic>
        <p:nvPicPr>
          <p:cNvPr id="4" name="Image 3"/>
          <p:cNvPicPr>
            <a:picLocks noChangeAspect="1"/>
          </p:cNvPicPr>
          <p:nvPr/>
        </p:nvPicPr>
        <p:blipFill>
          <a:blip r:embed="rId2"/>
          <a:stretch>
            <a:fillRect/>
          </a:stretch>
        </p:blipFill>
        <p:spPr>
          <a:xfrm>
            <a:off x="6661511" y="2272935"/>
            <a:ext cx="5153053" cy="3509554"/>
          </a:xfrm>
          <a:prstGeom prst="rect">
            <a:avLst/>
          </a:prstGeom>
        </p:spPr>
      </p:pic>
      <p:sp>
        <p:nvSpPr>
          <p:cNvPr id="5" name="ZoneTexte 4"/>
          <p:cNvSpPr txBox="1"/>
          <p:nvPr/>
        </p:nvSpPr>
        <p:spPr>
          <a:xfrm>
            <a:off x="145869" y="1688160"/>
            <a:ext cx="5700600" cy="584775"/>
          </a:xfrm>
          <a:prstGeom prst="rect">
            <a:avLst/>
          </a:prstGeom>
          <a:noFill/>
        </p:spPr>
        <p:txBody>
          <a:bodyPr wrap="none" rtlCol="0">
            <a:spAutoFit/>
          </a:bodyPr>
          <a:lstStyle/>
          <a:p>
            <a:pPr marL="457200" indent="-457200">
              <a:buFont typeface="Wingdings" panose="05000000000000000000" pitchFamily="2" charset="2"/>
              <a:buChar char="§"/>
            </a:pPr>
            <a:r>
              <a:rPr lang="fr-FR" sz="3200" u="sng" dirty="0" smtClean="0"/>
              <a:t>Datasheet Afficheur LCD</a:t>
            </a:r>
            <a:r>
              <a:rPr lang="fr-FR" sz="3200" dirty="0" smtClean="0"/>
              <a:t>:</a:t>
            </a:r>
            <a:endParaRPr lang="en-US" sz="3200" dirty="0"/>
          </a:p>
        </p:txBody>
      </p:sp>
    </p:spTree>
    <p:extLst>
      <p:ext uri="{BB962C8B-B14F-4D97-AF65-F5344CB8AC3E}">
        <p14:creationId xmlns:p14="http://schemas.microsoft.com/office/powerpoint/2010/main" val="60131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15809" y="196236"/>
            <a:ext cx="10313126" cy="1293028"/>
          </a:xfrm>
        </p:spPr>
        <p:txBody>
          <a:bodyPr/>
          <a:lstStyle/>
          <a:p>
            <a:pPr algn="ctr"/>
            <a:r>
              <a:rPr lang="fr-FR" dirty="0">
                <a:solidFill>
                  <a:schemeClr val="accent6">
                    <a:lumMod val="75000"/>
                  </a:schemeClr>
                </a:solidFill>
              </a:rPr>
              <a:t>Organigramme </a:t>
            </a:r>
            <a:r>
              <a:rPr lang="fr-FR" dirty="0" smtClean="0">
                <a:solidFill>
                  <a:schemeClr val="accent6">
                    <a:lumMod val="75000"/>
                  </a:schemeClr>
                </a:solidFill>
              </a:rPr>
              <a:t/>
            </a:r>
            <a:br>
              <a:rPr lang="fr-FR" dirty="0" smtClean="0">
                <a:solidFill>
                  <a:schemeClr val="accent6">
                    <a:lumMod val="75000"/>
                  </a:schemeClr>
                </a:solidFill>
              </a:rPr>
            </a:br>
            <a:r>
              <a:rPr lang="fr-FR" dirty="0" smtClean="0">
                <a:solidFill>
                  <a:schemeClr val="accent6">
                    <a:lumMod val="75000"/>
                  </a:schemeClr>
                </a:solidFill>
              </a:rPr>
              <a:t>de l’application</a:t>
            </a:r>
            <a:endParaRPr lang="en-US" dirty="0">
              <a:solidFill>
                <a:schemeClr val="accent6">
                  <a:lumMod val="75000"/>
                </a:schemeClr>
              </a:solidFill>
            </a:endParaRPr>
          </a:p>
        </p:txBody>
      </p:sp>
      <p:sp>
        <p:nvSpPr>
          <p:cNvPr id="5" name="Espace réservé du contenu 4"/>
          <p:cNvSpPr>
            <a:spLocks noGrp="1"/>
          </p:cNvSpPr>
          <p:nvPr>
            <p:ph idx="1"/>
          </p:nvPr>
        </p:nvSpPr>
        <p:spPr>
          <a:xfrm>
            <a:off x="102326" y="1672046"/>
            <a:ext cx="10820400" cy="467644"/>
          </a:xfrm>
        </p:spPr>
        <p:txBody>
          <a:bodyPr>
            <a:normAutofit fontScale="92500" lnSpcReduction="10000"/>
          </a:bodyPr>
          <a:lstStyle/>
          <a:p>
            <a:pPr>
              <a:buFont typeface="Wingdings" panose="05000000000000000000" pitchFamily="2" charset="2"/>
              <a:buChar char="§"/>
            </a:pPr>
            <a:r>
              <a:rPr lang="fr-FR" sz="3200" u="sng" dirty="0" smtClean="0"/>
              <a:t>Cahier des charges</a:t>
            </a:r>
            <a:r>
              <a:rPr lang="fr-FR" sz="3200" dirty="0" smtClean="0"/>
              <a:t>: </a:t>
            </a:r>
            <a:r>
              <a:rPr lang="fr-FR" dirty="0" smtClean="0"/>
              <a:t>Lecture &amp; affichage chaque 5000 ms</a:t>
            </a:r>
          </a:p>
          <a:p>
            <a:pPr marL="457200" lvl="1" indent="0">
              <a:buNone/>
            </a:pPr>
            <a:endParaRPr lang="en-US" dirty="0"/>
          </a:p>
        </p:txBody>
      </p:sp>
      <p:sp>
        <p:nvSpPr>
          <p:cNvPr id="6" name="Ellipse 5"/>
          <p:cNvSpPr/>
          <p:nvPr/>
        </p:nvSpPr>
        <p:spPr>
          <a:xfrm>
            <a:off x="102326" y="2282925"/>
            <a:ext cx="2788921" cy="12017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Configuration Capteur: mode normal</a:t>
            </a:r>
            <a:endParaRPr lang="en-US" dirty="0"/>
          </a:p>
        </p:txBody>
      </p:sp>
      <p:cxnSp>
        <p:nvCxnSpPr>
          <p:cNvPr id="8" name="Connecteur droit avec flèche 7"/>
          <p:cNvCxnSpPr>
            <a:stCxn id="6" idx="6"/>
            <a:endCxn id="9" idx="2"/>
          </p:cNvCxnSpPr>
          <p:nvPr/>
        </p:nvCxnSpPr>
        <p:spPr>
          <a:xfrm>
            <a:off x="2891247" y="2883817"/>
            <a:ext cx="655192"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3546439" y="2291633"/>
            <a:ext cx="2037806" cy="12017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wait 120ms</a:t>
            </a:r>
            <a:endParaRPr lang="en-US" dirty="0"/>
          </a:p>
        </p:txBody>
      </p:sp>
      <p:sp>
        <p:nvSpPr>
          <p:cNvPr id="10" name="Ellipse 9"/>
          <p:cNvSpPr/>
          <p:nvPr/>
        </p:nvSpPr>
        <p:spPr>
          <a:xfrm>
            <a:off x="6263517" y="2252445"/>
            <a:ext cx="2299065" cy="12627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Lire Température</a:t>
            </a:r>
          </a:p>
        </p:txBody>
      </p:sp>
      <p:cxnSp>
        <p:nvCxnSpPr>
          <p:cNvPr id="13" name="Connecteur droit avec flèche 12"/>
          <p:cNvCxnSpPr>
            <a:stCxn id="9" idx="6"/>
            <a:endCxn id="10" idx="2"/>
          </p:cNvCxnSpPr>
          <p:nvPr/>
        </p:nvCxnSpPr>
        <p:spPr>
          <a:xfrm flipV="1">
            <a:off x="5584245" y="2883817"/>
            <a:ext cx="679272" cy="8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10" idx="6"/>
            <a:endCxn id="17" idx="2"/>
          </p:cNvCxnSpPr>
          <p:nvPr/>
        </p:nvCxnSpPr>
        <p:spPr>
          <a:xfrm>
            <a:off x="8562582" y="2883817"/>
            <a:ext cx="596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9159112" y="2252445"/>
            <a:ext cx="2299065" cy="12627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Capteur mode Shutdown</a:t>
            </a:r>
            <a:endParaRPr lang="en-US" dirty="0"/>
          </a:p>
        </p:txBody>
      </p:sp>
      <p:cxnSp>
        <p:nvCxnSpPr>
          <p:cNvPr id="20" name="Connecteur droit avec flèche 19"/>
          <p:cNvCxnSpPr>
            <a:stCxn id="17" idx="4"/>
          </p:cNvCxnSpPr>
          <p:nvPr/>
        </p:nvCxnSpPr>
        <p:spPr>
          <a:xfrm flipH="1">
            <a:off x="10308644" y="3515189"/>
            <a:ext cx="1" cy="494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Ellipse 30"/>
          <p:cNvSpPr/>
          <p:nvPr/>
        </p:nvSpPr>
        <p:spPr>
          <a:xfrm>
            <a:off x="9159111" y="4009842"/>
            <a:ext cx="2299066" cy="12627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Conversion + </a:t>
            </a:r>
          </a:p>
          <a:p>
            <a:pPr algn="ctr"/>
            <a:r>
              <a:rPr lang="fr-FR" dirty="0" smtClean="0"/>
              <a:t>Affichage Température</a:t>
            </a:r>
            <a:endParaRPr lang="en-US" dirty="0"/>
          </a:p>
        </p:txBody>
      </p:sp>
      <p:sp>
        <p:nvSpPr>
          <p:cNvPr id="36" name="Ellipse 35"/>
          <p:cNvSpPr/>
          <p:nvPr/>
        </p:nvSpPr>
        <p:spPr>
          <a:xfrm>
            <a:off x="6263517" y="4009842"/>
            <a:ext cx="2375386" cy="12627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SLEEP 4880ms</a:t>
            </a:r>
            <a:endParaRPr lang="en-US" dirty="0"/>
          </a:p>
        </p:txBody>
      </p:sp>
      <p:sp>
        <p:nvSpPr>
          <p:cNvPr id="39" name="Ellipse 38"/>
          <p:cNvSpPr/>
          <p:nvPr/>
        </p:nvSpPr>
        <p:spPr>
          <a:xfrm>
            <a:off x="3415809" y="4009842"/>
            <a:ext cx="2299065" cy="12627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Capteur mode Normal</a:t>
            </a:r>
            <a:endParaRPr lang="en-US" dirty="0"/>
          </a:p>
        </p:txBody>
      </p:sp>
      <p:cxnSp>
        <p:nvCxnSpPr>
          <p:cNvPr id="40" name="Connecteur droit avec flèche 39"/>
          <p:cNvCxnSpPr>
            <a:stCxn id="31" idx="2"/>
            <a:endCxn id="36" idx="6"/>
          </p:cNvCxnSpPr>
          <p:nvPr/>
        </p:nvCxnSpPr>
        <p:spPr>
          <a:xfrm flipH="1">
            <a:off x="8638903" y="4641214"/>
            <a:ext cx="520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6" idx="2"/>
            <a:endCxn id="39" idx="6"/>
          </p:cNvCxnSpPr>
          <p:nvPr/>
        </p:nvCxnSpPr>
        <p:spPr>
          <a:xfrm flipH="1">
            <a:off x="5714874" y="4641214"/>
            <a:ext cx="548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39" idx="0"/>
            <a:endCxn id="9" idx="4"/>
          </p:cNvCxnSpPr>
          <p:nvPr/>
        </p:nvCxnSpPr>
        <p:spPr>
          <a:xfrm flipV="1">
            <a:off x="4565342" y="3493417"/>
            <a:ext cx="0" cy="51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347253" y="5448766"/>
            <a:ext cx="11640096" cy="1169551"/>
          </a:xfrm>
          <a:prstGeom prst="rect">
            <a:avLst/>
          </a:prstGeom>
          <a:noFill/>
        </p:spPr>
        <p:txBody>
          <a:bodyPr wrap="square" rtlCol="0">
            <a:spAutoFit/>
          </a:bodyPr>
          <a:lstStyle/>
          <a:p>
            <a:pPr algn="ctr"/>
            <a:r>
              <a:rPr lang="fr-FR" sz="1400" dirty="0" smtClean="0">
                <a:solidFill>
                  <a:srgbClr val="DF2E28"/>
                </a:solidFill>
              </a:rPr>
              <a:t>PS: le but du « wait 120ms » au début est pour éviter </a:t>
            </a:r>
            <a:r>
              <a:rPr lang="fr-FR" sz="1400" dirty="0" smtClean="0">
                <a:solidFill>
                  <a:srgbClr val="DF2E28"/>
                </a:solidFill>
              </a:rPr>
              <a:t>la lecture de la 1</a:t>
            </a:r>
            <a:r>
              <a:rPr lang="fr-FR" sz="1400" baseline="30000" dirty="0" smtClean="0">
                <a:solidFill>
                  <a:srgbClr val="DF2E28"/>
                </a:solidFill>
              </a:rPr>
              <a:t>ère</a:t>
            </a:r>
            <a:r>
              <a:rPr lang="fr-FR" sz="1400" dirty="0" smtClean="0">
                <a:solidFill>
                  <a:srgbClr val="DF2E28"/>
                </a:solidFill>
              </a:rPr>
              <a:t> </a:t>
            </a:r>
            <a:r>
              <a:rPr lang="fr-FR" sz="1400" dirty="0" smtClean="0">
                <a:solidFill>
                  <a:srgbClr val="DF2E28"/>
                </a:solidFill>
              </a:rPr>
              <a:t>valeur après la mise sous tension (car mentionné dans D_sheet que la 1</a:t>
            </a:r>
            <a:r>
              <a:rPr lang="fr-FR" sz="1400" baseline="30000" dirty="0" smtClean="0">
                <a:solidFill>
                  <a:srgbClr val="DF2E28"/>
                </a:solidFill>
              </a:rPr>
              <a:t>ère</a:t>
            </a:r>
            <a:r>
              <a:rPr lang="fr-FR" sz="1400" dirty="0" smtClean="0">
                <a:solidFill>
                  <a:srgbClr val="DF2E28"/>
                </a:solidFill>
              </a:rPr>
              <a:t> valeur après la mise sous tension est fausse) &amp; aussi pour attendre le DAC finir le mise à jour du registre Temp après chaque déclenchement du mode normal </a:t>
            </a:r>
            <a:r>
              <a:rPr lang="fr-FR" sz="1400" dirty="0" smtClean="0">
                <a:solidFill>
                  <a:srgbClr val="DF2E28"/>
                </a:solidFill>
              </a:rPr>
              <a:t>à la fin de la boucle (100ms </a:t>
            </a:r>
            <a:r>
              <a:rPr lang="fr-FR" sz="1400" dirty="0" smtClean="0">
                <a:solidFill>
                  <a:srgbClr val="DF2E28"/>
                </a:solidFill>
              </a:rPr>
              <a:t>= 10ms convertion + 90ms IDLE), est puisque le process de lecture I2C et le process de conversion du capteur sont deux process indépendants j’ai ajouté 20 ms pour garantir que </a:t>
            </a:r>
            <a:r>
              <a:rPr lang="fr-FR" sz="1400" dirty="0" smtClean="0">
                <a:solidFill>
                  <a:srgbClr val="DF2E28"/>
                </a:solidFill>
              </a:rPr>
              <a:t>la lecture </a:t>
            </a:r>
            <a:r>
              <a:rPr lang="fr-FR" sz="1400" dirty="0">
                <a:solidFill>
                  <a:srgbClr val="DF2E28"/>
                </a:solidFill>
              </a:rPr>
              <a:t>et </a:t>
            </a:r>
            <a:r>
              <a:rPr lang="fr-FR" sz="1400" dirty="0" smtClean="0">
                <a:solidFill>
                  <a:srgbClr val="DF2E28"/>
                </a:solidFill>
              </a:rPr>
              <a:t>la </a:t>
            </a:r>
            <a:r>
              <a:rPr lang="fr-FR" sz="1400" dirty="0">
                <a:solidFill>
                  <a:srgbClr val="DF2E28"/>
                </a:solidFill>
              </a:rPr>
              <a:t>mise à jour du </a:t>
            </a:r>
            <a:r>
              <a:rPr lang="fr-FR" sz="1400" dirty="0" smtClean="0">
                <a:solidFill>
                  <a:srgbClr val="DF2E28"/>
                </a:solidFill>
              </a:rPr>
              <a:t>registre</a:t>
            </a:r>
            <a:r>
              <a:rPr lang="en-US" sz="1400" dirty="0" smtClean="0">
                <a:solidFill>
                  <a:srgbClr val="DF2E28"/>
                </a:solidFill>
              </a:rPr>
              <a:t> </a:t>
            </a:r>
            <a:r>
              <a:rPr lang="fr-FR" sz="1400" dirty="0" smtClean="0">
                <a:solidFill>
                  <a:srgbClr val="DF2E28"/>
                </a:solidFill>
              </a:rPr>
              <a:t>de température ne soient pas simultanés.</a:t>
            </a:r>
            <a:endParaRPr lang="en-US" sz="1400" dirty="0">
              <a:solidFill>
                <a:srgbClr val="DF2E28"/>
              </a:solidFill>
            </a:endParaRPr>
          </a:p>
        </p:txBody>
      </p:sp>
    </p:spTree>
    <p:extLst>
      <p:ext uri="{BB962C8B-B14F-4D97-AF65-F5344CB8AC3E}">
        <p14:creationId xmlns:p14="http://schemas.microsoft.com/office/powerpoint/2010/main" val="391359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2880" y="433447"/>
            <a:ext cx="8610600" cy="1293028"/>
          </a:xfrm>
        </p:spPr>
        <p:txBody>
          <a:bodyPr/>
          <a:lstStyle/>
          <a:p>
            <a:pPr algn="ctr"/>
            <a:r>
              <a:rPr lang="fr-FR" dirty="0">
                <a:solidFill>
                  <a:schemeClr val="accent6">
                    <a:lumMod val="75000"/>
                  </a:schemeClr>
                </a:solidFill>
              </a:rPr>
              <a:t>Développement du drive en langage </a:t>
            </a:r>
            <a:r>
              <a:rPr lang="fr-FR" dirty="0" smtClean="0">
                <a:solidFill>
                  <a:schemeClr val="accent6">
                    <a:lumMod val="75000"/>
                  </a:schemeClr>
                </a:solidFill>
              </a:rPr>
              <a:t>C:</a:t>
            </a:r>
            <a:endParaRPr lang="en-US" dirty="0">
              <a:solidFill>
                <a:schemeClr val="accent6">
                  <a:lumMod val="75000"/>
                </a:schemeClr>
              </a:solidFill>
            </a:endParaRPr>
          </a:p>
        </p:txBody>
      </p:sp>
      <p:pic>
        <p:nvPicPr>
          <p:cNvPr id="4" name="Espace réservé du contenu 3"/>
          <p:cNvPicPr>
            <a:picLocks noGrp="1" noChangeAspect="1"/>
          </p:cNvPicPr>
          <p:nvPr>
            <p:ph idx="1"/>
          </p:nvPr>
        </p:nvPicPr>
        <p:blipFill>
          <a:blip r:embed="rId2"/>
          <a:stretch>
            <a:fillRect/>
          </a:stretch>
        </p:blipFill>
        <p:spPr>
          <a:xfrm>
            <a:off x="2630136" y="1957433"/>
            <a:ext cx="7245384" cy="1212337"/>
          </a:xfrm>
          <a:prstGeom prst="rect">
            <a:avLst/>
          </a:prstGeom>
        </p:spPr>
      </p:pic>
      <p:sp>
        <p:nvSpPr>
          <p:cNvPr id="5" name="ZoneTexte 4"/>
          <p:cNvSpPr txBox="1"/>
          <p:nvPr/>
        </p:nvSpPr>
        <p:spPr>
          <a:xfrm>
            <a:off x="1202615" y="3391368"/>
            <a:ext cx="10256334" cy="646331"/>
          </a:xfrm>
          <a:prstGeom prst="rect">
            <a:avLst/>
          </a:prstGeom>
          <a:noFill/>
        </p:spPr>
        <p:txBody>
          <a:bodyPr wrap="none" rtlCol="0">
            <a:spAutoFit/>
          </a:bodyPr>
          <a:lstStyle/>
          <a:p>
            <a:pPr algn="ctr"/>
            <a:r>
              <a:rPr lang="fr-FR" dirty="0" smtClean="0"/>
              <a:t>Tout d'abord on doit ajouter la librairie st7565 au programme</a:t>
            </a:r>
          </a:p>
          <a:p>
            <a:pPr algn="ctr"/>
            <a:r>
              <a:rPr lang="fr-FR" dirty="0" smtClean="0"/>
              <a:t>Puis c’était mon choix de définir les @ des registres du capteur &amp; l’@ du capteur lui même </a:t>
            </a:r>
            <a:endParaRPr lang="en-US" dirty="0"/>
          </a:p>
        </p:txBody>
      </p:sp>
      <p:pic>
        <p:nvPicPr>
          <p:cNvPr id="6" name="Image 5"/>
          <p:cNvPicPr>
            <a:picLocks noChangeAspect="1"/>
          </p:cNvPicPr>
          <p:nvPr/>
        </p:nvPicPr>
        <p:blipFill>
          <a:blip r:embed="rId3"/>
          <a:stretch>
            <a:fillRect/>
          </a:stretch>
        </p:blipFill>
        <p:spPr>
          <a:xfrm>
            <a:off x="209004" y="4259296"/>
            <a:ext cx="11768274" cy="840591"/>
          </a:xfrm>
          <a:prstGeom prst="rect">
            <a:avLst/>
          </a:prstGeom>
        </p:spPr>
      </p:pic>
      <p:sp>
        <p:nvSpPr>
          <p:cNvPr id="7" name="ZoneTexte 6"/>
          <p:cNvSpPr txBox="1"/>
          <p:nvPr/>
        </p:nvSpPr>
        <p:spPr>
          <a:xfrm>
            <a:off x="104502" y="5321485"/>
            <a:ext cx="11977279" cy="923330"/>
          </a:xfrm>
          <a:prstGeom prst="rect">
            <a:avLst/>
          </a:prstGeom>
          <a:noFill/>
        </p:spPr>
        <p:txBody>
          <a:bodyPr wrap="square" rtlCol="0">
            <a:spAutoFit/>
          </a:bodyPr>
          <a:lstStyle/>
          <a:p>
            <a:pPr algn="ctr"/>
            <a:r>
              <a:rPr lang="fr-FR" dirty="0" smtClean="0"/>
              <a:t>Ensuite j’ai déclaré des variables que je vais les utilisés pour le développement du drive</a:t>
            </a:r>
          </a:p>
          <a:p>
            <a:pPr algn="ctr"/>
            <a:r>
              <a:rPr lang="fr-FR" dirty="0" smtClean="0"/>
              <a:t>(1 tableau de 2 colonnes 1byte chacun, Variable T (2 bytes) pour charger la valeur acquise, et une variable correction_mask (2bytes) que je vais l’utiliser après pour le calcule du compliment à 1)</a:t>
            </a:r>
            <a:endParaRPr lang="en-US" dirty="0"/>
          </a:p>
        </p:txBody>
      </p:sp>
    </p:spTree>
    <p:extLst>
      <p:ext uri="{BB962C8B-B14F-4D97-AF65-F5344CB8AC3E}">
        <p14:creationId xmlns:p14="http://schemas.microsoft.com/office/powerpoint/2010/main" val="1517945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92880" y="398613"/>
            <a:ext cx="8610600" cy="1293028"/>
          </a:xfrm>
        </p:spPr>
        <p:txBody>
          <a:bodyPr/>
          <a:lstStyle/>
          <a:p>
            <a:pPr algn="ctr"/>
            <a:r>
              <a:rPr lang="fr-FR" dirty="0">
                <a:solidFill>
                  <a:schemeClr val="accent6">
                    <a:lumMod val="75000"/>
                  </a:schemeClr>
                </a:solidFill>
              </a:rPr>
              <a:t>Développement du drive en langage C:</a:t>
            </a:r>
            <a:endParaRPr lang="en-US" dirty="0"/>
          </a:p>
        </p:txBody>
      </p:sp>
      <p:pic>
        <p:nvPicPr>
          <p:cNvPr id="4" name="Image 3"/>
          <p:cNvPicPr>
            <a:picLocks noChangeAspect="1"/>
          </p:cNvPicPr>
          <p:nvPr/>
        </p:nvPicPr>
        <p:blipFill>
          <a:blip r:embed="rId2"/>
          <a:stretch>
            <a:fillRect/>
          </a:stretch>
        </p:blipFill>
        <p:spPr>
          <a:xfrm>
            <a:off x="322217" y="2194560"/>
            <a:ext cx="11547566" cy="1317301"/>
          </a:xfrm>
          <a:prstGeom prst="rect">
            <a:avLst/>
          </a:prstGeom>
        </p:spPr>
      </p:pic>
      <p:sp>
        <p:nvSpPr>
          <p:cNvPr id="5" name="ZoneTexte 4"/>
          <p:cNvSpPr txBox="1"/>
          <p:nvPr/>
        </p:nvSpPr>
        <p:spPr>
          <a:xfrm>
            <a:off x="322217" y="3670987"/>
            <a:ext cx="11547567" cy="369332"/>
          </a:xfrm>
          <a:prstGeom prst="rect">
            <a:avLst/>
          </a:prstGeom>
          <a:noFill/>
        </p:spPr>
        <p:txBody>
          <a:bodyPr wrap="square" rtlCol="0">
            <a:spAutoFit/>
          </a:bodyPr>
          <a:lstStyle/>
          <a:p>
            <a:pPr algn="ctr"/>
            <a:r>
              <a:rPr lang="fr-FR" dirty="0" smtClean="0"/>
              <a:t>Avant d’entré à la boucle infini je vais initialiser l’afficheur &amp; configurer le capteur au mode normal </a:t>
            </a:r>
            <a:endParaRPr lang="en-US" dirty="0"/>
          </a:p>
        </p:txBody>
      </p:sp>
      <p:pic>
        <p:nvPicPr>
          <p:cNvPr id="6" name="Image 5"/>
          <p:cNvPicPr>
            <a:picLocks noChangeAspect="1"/>
          </p:cNvPicPr>
          <p:nvPr/>
        </p:nvPicPr>
        <p:blipFill>
          <a:blip r:embed="rId3"/>
          <a:stretch>
            <a:fillRect/>
          </a:stretch>
        </p:blipFill>
        <p:spPr>
          <a:xfrm>
            <a:off x="1246094" y="4199446"/>
            <a:ext cx="9856413" cy="1922845"/>
          </a:xfrm>
          <a:prstGeom prst="rect">
            <a:avLst/>
          </a:prstGeom>
        </p:spPr>
      </p:pic>
      <p:sp>
        <p:nvSpPr>
          <p:cNvPr id="8" name="ZoneTexte 7"/>
          <p:cNvSpPr txBox="1"/>
          <p:nvPr/>
        </p:nvSpPr>
        <p:spPr>
          <a:xfrm>
            <a:off x="1259748" y="6305471"/>
            <a:ext cx="10086416" cy="369332"/>
          </a:xfrm>
          <a:prstGeom prst="rect">
            <a:avLst/>
          </a:prstGeom>
          <a:noFill/>
        </p:spPr>
        <p:txBody>
          <a:bodyPr wrap="none" rtlCol="0">
            <a:spAutoFit/>
          </a:bodyPr>
          <a:lstStyle/>
          <a:p>
            <a:r>
              <a:rPr lang="fr-FR" dirty="0" smtClean="0"/>
              <a:t>Cette partie traduit les 3 premiers étapes de l’organigramme (wait120ms+lire+shutdown)</a:t>
            </a:r>
            <a:endParaRPr lang="en-US" dirty="0"/>
          </a:p>
        </p:txBody>
      </p:sp>
    </p:spTree>
    <p:extLst>
      <p:ext uri="{BB962C8B-B14F-4D97-AF65-F5344CB8AC3E}">
        <p14:creationId xmlns:p14="http://schemas.microsoft.com/office/powerpoint/2010/main" val="270312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49337" y="416030"/>
            <a:ext cx="8610600" cy="1293028"/>
          </a:xfrm>
        </p:spPr>
        <p:txBody>
          <a:bodyPr/>
          <a:lstStyle/>
          <a:p>
            <a:pPr algn="ctr"/>
            <a:r>
              <a:rPr lang="fr-FR" dirty="0">
                <a:solidFill>
                  <a:schemeClr val="accent6">
                    <a:lumMod val="75000"/>
                  </a:schemeClr>
                </a:solidFill>
              </a:rPr>
              <a:t>Développement du drive en langage C:</a:t>
            </a:r>
            <a:endParaRPr lang="en-US" dirty="0"/>
          </a:p>
        </p:txBody>
      </p:sp>
      <p:pic>
        <p:nvPicPr>
          <p:cNvPr id="4" name="Image 3"/>
          <p:cNvPicPr>
            <a:picLocks noChangeAspect="1"/>
          </p:cNvPicPr>
          <p:nvPr/>
        </p:nvPicPr>
        <p:blipFill>
          <a:blip r:embed="rId2"/>
          <a:stretch>
            <a:fillRect/>
          </a:stretch>
        </p:blipFill>
        <p:spPr>
          <a:xfrm>
            <a:off x="195262" y="1876425"/>
            <a:ext cx="11801475" cy="3105150"/>
          </a:xfrm>
          <a:prstGeom prst="rect">
            <a:avLst/>
          </a:prstGeom>
        </p:spPr>
      </p:pic>
      <p:sp>
        <p:nvSpPr>
          <p:cNvPr id="5" name="ZoneTexte 4"/>
          <p:cNvSpPr txBox="1"/>
          <p:nvPr/>
        </p:nvSpPr>
        <p:spPr>
          <a:xfrm>
            <a:off x="195261" y="5148942"/>
            <a:ext cx="11801475" cy="1477328"/>
          </a:xfrm>
          <a:prstGeom prst="rect">
            <a:avLst/>
          </a:prstGeom>
          <a:noFill/>
        </p:spPr>
        <p:txBody>
          <a:bodyPr wrap="square" rtlCol="0">
            <a:spAutoFit/>
          </a:bodyPr>
          <a:lstStyle/>
          <a:p>
            <a:pPr algn="ctr"/>
            <a:r>
              <a:rPr lang="fr-FR" dirty="0" smtClean="0"/>
              <a:t>La traduction se diffère selon le signe du donnée c’est pour cela j’ai ajouté une condition qui vérifie le bit de signe, puis j’ai développé la conversion pour chaque cas selon le Datasheet.</a:t>
            </a:r>
          </a:p>
          <a:p>
            <a:pPr algn="ctr"/>
            <a:r>
              <a:rPr lang="fr-FR" dirty="0" smtClean="0"/>
              <a:t>Un affichage après la conversion se produit à la première page de l’afficheur et après l’attente d’une 5000ms-120ms (c’est le sleep mode) j’ai reconfigurer le capteur pour switcher à son mode normale </a:t>
            </a:r>
          </a:p>
          <a:p>
            <a:pPr algn="ctr"/>
            <a:r>
              <a:rPr lang="fr-FR" dirty="0" smtClean="0"/>
              <a:t>puis la boucle se répète infiniment. </a:t>
            </a:r>
            <a:endParaRPr lang="en-US" dirty="0"/>
          </a:p>
        </p:txBody>
      </p:sp>
    </p:spTree>
    <p:extLst>
      <p:ext uri="{BB962C8B-B14F-4D97-AF65-F5344CB8AC3E}">
        <p14:creationId xmlns:p14="http://schemas.microsoft.com/office/powerpoint/2010/main" val="379725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solidFill>
                  <a:schemeClr val="accent6">
                    <a:lumMod val="75000"/>
                  </a:schemeClr>
                </a:solidFill>
              </a:rPr>
              <a:t>PLAN:</a:t>
            </a:r>
            <a:endParaRPr lang="en-US" dirty="0">
              <a:solidFill>
                <a:schemeClr val="accent6">
                  <a:lumMod val="75000"/>
                </a:schemeClr>
              </a:solidFill>
            </a:endParaRPr>
          </a:p>
        </p:txBody>
      </p:sp>
      <p:sp>
        <p:nvSpPr>
          <p:cNvPr id="3" name="Espace réservé du contenu 2"/>
          <p:cNvSpPr>
            <a:spLocks noGrp="1"/>
          </p:cNvSpPr>
          <p:nvPr>
            <p:ph idx="1"/>
          </p:nvPr>
        </p:nvSpPr>
        <p:spPr>
          <a:xfrm>
            <a:off x="942702" y="2804159"/>
            <a:ext cx="10563498" cy="3126378"/>
          </a:xfrm>
        </p:spPr>
        <p:txBody>
          <a:bodyPr>
            <a:normAutofit/>
          </a:bodyPr>
          <a:lstStyle/>
          <a:p>
            <a:pPr>
              <a:buFont typeface="Wingdings" panose="05000000000000000000" pitchFamily="2" charset="2"/>
              <a:buChar char="v"/>
            </a:pPr>
            <a:r>
              <a:rPr lang="fr-FR" sz="3600" dirty="0" smtClean="0"/>
              <a:t> Configuration &amp; Câblage.</a:t>
            </a:r>
          </a:p>
          <a:p>
            <a:pPr>
              <a:buFont typeface="Wingdings" panose="05000000000000000000" pitchFamily="2" charset="2"/>
              <a:buChar char="v"/>
            </a:pPr>
            <a:r>
              <a:rPr lang="fr-FR" sz="3600" dirty="0" smtClean="0"/>
              <a:t> Datasheet &amp; Extraction de l’information.</a:t>
            </a:r>
          </a:p>
          <a:p>
            <a:pPr>
              <a:buFont typeface="Wingdings" panose="05000000000000000000" pitchFamily="2" charset="2"/>
              <a:buChar char="v"/>
            </a:pPr>
            <a:r>
              <a:rPr lang="fr-FR" sz="3600" dirty="0"/>
              <a:t> </a:t>
            </a:r>
            <a:r>
              <a:rPr lang="fr-FR" sz="3600" dirty="0" smtClean="0"/>
              <a:t>Organigramme de l’application.</a:t>
            </a:r>
          </a:p>
          <a:p>
            <a:pPr>
              <a:buFont typeface="Wingdings" panose="05000000000000000000" pitchFamily="2" charset="2"/>
              <a:buChar char="v"/>
            </a:pPr>
            <a:r>
              <a:rPr lang="fr-FR" sz="3600" dirty="0"/>
              <a:t> </a:t>
            </a:r>
            <a:r>
              <a:rPr lang="fr-FR" sz="3600" dirty="0" smtClean="0"/>
              <a:t>Développement du drive en langage C.</a:t>
            </a:r>
            <a:endParaRPr lang="en-US" sz="3600" dirty="0"/>
          </a:p>
        </p:txBody>
      </p:sp>
    </p:spTree>
    <p:extLst>
      <p:ext uri="{BB962C8B-B14F-4D97-AF65-F5344CB8AC3E}">
        <p14:creationId xmlns:p14="http://schemas.microsoft.com/office/powerpoint/2010/main" val="111072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01439" y="643766"/>
            <a:ext cx="9093926" cy="984069"/>
          </a:xfrm>
        </p:spPr>
        <p:txBody>
          <a:bodyPr>
            <a:normAutofit fontScale="90000"/>
          </a:bodyPr>
          <a:lstStyle/>
          <a:p>
            <a:pPr algn="ctr"/>
            <a:r>
              <a:rPr lang="fr-FR" dirty="0" smtClean="0">
                <a:solidFill>
                  <a:schemeClr val="accent6">
                    <a:lumMod val="75000"/>
                  </a:schemeClr>
                </a:solidFill>
              </a:rPr>
              <a:t>CONFIGURATION</a:t>
            </a:r>
            <a:r>
              <a:rPr lang="fr-FR" dirty="0">
                <a:solidFill>
                  <a:schemeClr val="accent6">
                    <a:lumMod val="75000"/>
                  </a:schemeClr>
                </a:solidFill>
              </a:rPr>
              <a:t> </a:t>
            </a:r>
            <a:r>
              <a:rPr lang="fr-FR" dirty="0" smtClean="0">
                <a:solidFill>
                  <a:schemeClr val="accent6">
                    <a:lumMod val="75000"/>
                  </a:schemeClr>
                </a:solidFill>
              </a:rPr>
              <a:t>&amp; CABLAGE :</a:t>
            </a:r>
            <a:r>
              <a:rPr lang="fr-FR" dirty="0">
                <a:solidFill>
                  <a:schemeClr val="accent6">
                    <a:lumMod val="75000"/>
                  </a:schemeClr>
                </a:solidFill>
              </a:rPr>
              <a:t/>
            </a:r>
            <a:br>
              <a:rPr lang="fr-FR" dirty="0">
                <a:solidFill>
                  <a:schemeClr val="accent6">
                    <a:lumMod val="75000"/>
                  </a:schemeClr>
                </a:solidFill>
              </a:rPr>
            </a:br>
            <a:endParaRPr lang="en-US" dirty="0">
              <a:solidFill>
                <a:schemeClr val="accent6">
                  <a:lumMod val="75000"/>
                </a:schemeClr>
              </a:solidFill>
            </a:endParaRPr>
          </a:p>
        </p:txBody>
      </p:sp>
      <p:sp>
        <p:nvSpPr>
          <p:cNvPr id="3" name="Espace réservé du contenu 2"/>
          <p:cNvSpPr>
            <a:spLocks noGrp="1"/>
          </p:cNvSpPr>
          <p:nvPr>
            <p:ph idx="1"/>
          </p:nvPr>
        </p:nvSpPr>
        <p:spPr>
          <a:xfrm>
            <a:off x="685800" y="1627836"/>
            <a:ext cx="10820400" cy="4590850"/>
          </a:xfrm>
        </p:spPr>
        <p:txBody>
          <a:bodyPr/>
          <a:lstStyle/>
          <a:p>
            <a:pPr>
              <a:buFont typeface="Wingdings" panose="05000000000000000000" pitchFamily="2" charset="2"/>
              <a:buChar char="§"/>
            </a:pPr>
            <a:r>
              <a:rPr lang="fr-FR" sz="3200" u="sng" dirty="0" smtClean="0"/>
              <a:t>Hardware nécessaires</a:t>
            </a:r>
            <a:r>
              <a:rPr lang="fr-FR" sz="3200" dirty="0" smtClean="0"/>
              <a:t>:</a:t>
            </a:r>
          </a:p>
          <a:p>
            <a:pPr marL="0" indent="0">
              <a:buNone/>
            </a:pPr>
            <a:endParaRPr lang="en-US" dirty="0"/>
          </a:p>
        </p:txBody>
      </p:sp>
      <p:pic>
        <p:nvPicPr>
          <p:cNvPr id="4" name="Image 3"/>
          <p:cNvPicPr>
            <a:picLocks noChangeAspect="1"/>
          </p:cNvPicPr>
          <p:nvPr/>
        </p:nvPicPr>
        <p:blipFill>
          <a:blip r:embed="rId2"/>
          <a:stretch>
            <a:fillRect/>
          </a:stretch>
        </p:blipFill>
        <p:spPr>
          <a:xfrm>
            <a:off x="1434594" y="2407194"/>
            <a:ext cx="5501572" cy="3170856"/>
          </a:xfrm>
          <a:prstGeom prst="rect">
            <a:avLst/>
          </a:prstGeom>
        </p:spPr>
      </p:pic>
      <p:pic>
        <p:nvPicPr>
          <p:cNvPr id="5" name="Image 4"/>
          <p:cNvPicPr>
            <a:picLocks noChangeAspect="1"/>
          </p:cNvPicPr>
          <p:nvPr/>
        </p:nvPicPr>
        <p:blipFill>
          <a:blip r:embed="rId3"/>
          <a:stretch>
            <a:fillRect/>
          </a:stretch>
        </p:blipFill>
        <p:spPr>
          <a:xfrm>
            <a:off x="7648601" y="2407194"/>
            <a:ext cx="4002800" cy="3151599"/>
          </a:xfrm>
          <a:prstGeom prst="rect">
            <a:avLst/>
          </a:prstGeom>
        </p:spPr>
      </p:pic>
      <p:sp>
        <p:nvSpPr>
          <p:cNvPr id="7" name="ZoneTexte 6"/>
          <p:cNvSpPr txBox="1"/>
          <p:nvPr/>
        </p:nvSpPr>
        <p:spPr>
          <a:xfrm>
            <a:off x="8549379" y="5725189"/>
            <a:ext cx="2201244" cy="369332"/>
          </a:xfrm>
          <a:prstGeom prst="rect">
            <a:avLst/>
          </a:prstGeom>
          <a:noFill/>
        </p:spPr>
        <p:txBody>
          <a:bodyPr wrap="none" rtlCol="0">
            <a:spAutoFit/>
          </a:bodyPr>
          <a:lstStyle/>
          <a:p>
            <a:r>
              <a:rPr lang="fr-FR" dirty="0" smtClean="0"/>
              <a:t>STM NUCLEO F4XX</a:t>
            </a:r>
            <a:endParaRPr lang="en-US" dirty="0"/>
          </a:p>
        </p:txBody>
      </p:sp>
      <p:sp>
        <p:nvSpPr>
          <p:cNvPr id="8" name="ZoneTexte 7"/>
          <p:cNvSpPr txBox="1"/>
          <p:nvPr/>
        </p:nvSpPr>
        <p:spPr>
          <a:xfrm>
            <a:off x="672239" y="5747886"/>
            <a:ext cx="7026282" cy="369332"/>
          </a:xfrm>
          <a:prstGeom prst="rect">
            <a:avLst/>
          </a:prstGeom>
          <a:noFill/>
        </p:spPr>
        <p:txBody>
          <a:bodyPr wrap="none" rtlCol="0">
            <a:spAutoFit/>
          </a:bodyPr>
          <a:lstStyle/>
          <a:p>
            <a:r>
              <a:rPr lang="fr-FR" dirty="0" smtClean="0"/>
              <a:t>MBED SHIELD : afficheur LCD et capteur température intégrés</a:t>
            </a:r>
            <a:endParaRPr lang="en-US" dirty="0"/>
          </a:p>
        </p:txBody>
      </p:sp>
    </p:spTree>
    <p:extLst>
      <p:ext uri="{BB962C8B-B14F-4D97-AF65-F5344CB8AC3E}">
        <p14:creationId xmlns:p14="http://schemas.microsoft.com/office/powerpoint/2010/main" val="72493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74422" y="546659"/>
            <a:ext cx="10025744" cy="1293028"/>
          </a:xfrm>
        </p:spPr>
        <p:txBody>
          <a:bodyPr>
            <a:normAutofit/>
          </a:bodyPr>
          <a:lstStyle/>
          <a:p>
            <a:pPr algn="ctr"/>
            <a:r>
              <a:rPr lang="fr-FR" dirty="0" smtClean="0">
                <a:solidFill>
                  <a:schemeClr val="accent6">
                    <a:lumMod val="75000"/>
                  </a:schemeClr>
                </a:solidFill>
              </a:rPr>
              <a:t>CONFIGURATION &amp; CABLAGE </a:t>
            </a:r>
            <a:r>
              <a:rPr lang="fr-FR" dirty="0">
                <a:solidFill>
                  <a:schemeClr val="accent6">
                    <a:lumMod val="75000"/>
                  </a:schemeClr>
                </a:solidFill>
              </a:rPr>
              <a:t>:</a:t>
            </a:r>
            <a:br>
              <a:rPr lang="fr-FR" dirty="0">
                <a:solidFill>
                  <a:schemeClr val="accent6">
                    <a:lumMod val="75000"/>
                  </a:schemeClr>
                </a:solidFill>
              </a:rPr>
            </a:br>
            <a:endParaRPr lang="en-US" dirty="0">
              <a:solidFill>
                <a:schemeClr val="accent6">
                  <a:lumMod val="75000"/>
                </a:schemeClr>
              </a:solidFill>
            </a:endParaRPr>
          </a:p>
        </p:txBody>
      </p:sp>
      <p:sp>
        <p:nvSpPr>
          <p:cNvPr id="3" name="Espace réservé du contenu 2"/>
          <p:cNvSpPr>
            <a:spLocks noGrp="1"/>
          </p:cNvSpPr>
          <p:nvPr>
            <p:ph idx="1"/>
          </p:nvPr>
        </p:nvSpPr>
        <p:spPr>
          <a:xfrm>
            <a:off x="165464" y="3004458"/>
            <a:ext cx="6375218" cy="3509554"/>
          </a:xfrm>
        </p:spPr>
        <p:txBody>
          <a:bodyPr>
            <a:normAutofit/>
          </a:bodyPr>
          <a:lstStyle/>
          <a:p>
            <a:pPr marL="0" indent="0" algn="ctr">
              <a:buNone/>
            </a:pPr>
            <a:r>
              <a:rPr lang="fr-FR" sz="2000" dirty="0" smtClean="0"/>
              <a:t>Le capteur communique avec le microcontrôleur via le protocole I2C, et selon la datasheet LS75B on doit configurer les 3 LSB (A2,A1,A0) pour déterminer l’@ du capteur sur le Bus-I2C.</a:t>
            </a:r>
          </a:p>
          <a:p>
            <a:pPr marL="0" indent="0" algn="ctr">
              <a:buNone/>
            </a:pPr>
            <a:r>
              <a:rPr lang="fr-FR" sz="2000" dirty="0"/>
              <a:t>Vu son intégration sur le module MBED SHIELD, c’est 3 bit </a:t>
            </a:r>
            <a:r>
              <a:rPr lang="fr-FR" sz="2000" dirty="0" smtClean="0"/>
              <a:t>sont </a:t>
            </a:r>
            <a:r>
              <a:rPr lang="fr-FR" sz="2000" dirty="0"/>
              <a:t>déjà </a:t>
            </a:r>
            <a:r>
              <a:rPr lang="fr-FR" sz="2000" dirty="0" smtClean="0"/>
              <a:t>câblés </a:t>
            </a:r>
            <a:r>
              <a:rPr lang="fr-FR" sz="2000" dirty="0"/>
              <a:t>au GND et donc on </a:t>
            </a:r>
            <a:r>
              <a:rPr lang="fr-FR" sz="2000" dirty="0" smtClean="0"/>
              <a:t>obtient </a:t>
            </a:r>
            <a:r>
              <a:rPr lang="fr-FR" sz="2000" dirty="0"/>
              <a:t>« 0X90 » comme adresse du capteur</a:t>
            </a:r>
            <a:r>
              <a:rPr lang="fr-FR" sz="2000" dirty="0" smtClean="0"/>
              <a:t>.</a:t>
            </a:r>
          </a:p>
          <a:p>
            <a:pPr marL="0" indent="0" algn="ctr">
              <a:buNone/>
            </a:pPr>
            <a:r>
              <a:rPr lang="fr-FR" sz="2000" dirty="0" smtClean="0"/>
              <a:t>Il nous reste donc que de créer un bus I2C (SCL: horloge généré par le « host » + SDA: ligne de données Half-Duplex),Et une résistance 10K </a:t>
            </a:r>
            <a:r>
              <a:rPr lang="fr-FR" sz="2000" dirty="0" smtClean="0"/>
              <a:t>à la </a:t>
            </a:r>
            <a:r>
              <a:rPr lang="fr-FR" sz="2000" dirty="0" smtClean="0"/>
              <a:t>sortie « OS » </a:t>
            </a:r>
            <a:r>
              <a:rPr lang="fr-FR" sz="2000" u="sng" dirty="0" smtClean="0"/>
              <a:t>si on </a:t>
            </a:r>
            <a:r>
              <a:rPr lang="fr-FR" sz="2000" u="sng" dirty="0" smtClean="0"/>
              <a:t>a besoin de </a:t>
            </a:r>
            <a:r>
              <a:rPr lang="fr-FR" sz="2000" u="sng" dirty="0" smtClean="0"/>
              <a:t>sa valeur</a:t>
            </a:r>
            <a:r>
              <a:rPr lang="fr-FR" sz="2000" dirty="0" smtClean="0"/>
              <a:t>.</a:t>
            </a:r>
            <a:endParaRPr lang="fr-FR" sz="2000" dirty="0"/>
          </a:p>
          <a:p>
            <a:pPr marL="0" indent="0">
              <a:buNone/>
            </a:pPr>
            <a:endParaRPr lang="fr-FR" sz="2000" dirty="0" smtClean="0"/>
          </a:p>
          <a:p>
            <a:pPr marL="0" indent="0">
              <a:buNone/>
            </a:pPr>
            <a:endParaRPr lang="en-US" dirty="0"/>
          </a:p>
        </p:txBody>
      </p:sp>
      <p:pic>
        <p:nvPicPr>
          <p:cNvPr id="4" name="Image 3"/>
          <p:cNvPicPr>
            <a:picLocks noChangeAspect="1"/>
          </p:cNvPicPr>
          <p:nvPr/>
        </p:nvPicPr>
        <p:blipFill>
          <a:blip r:embed="rId2"/>
          <a:stretch>
            <a:fillRect/>
          </a:stretch>
        </p:blipFill>
        <p:spPr>
          <a:xfrm>
            <a:off x="6740978" y="3004458"/>
            <a:ext cx="5215347" cy="3439885"/>
          </a:xfrm>
          <a:prstGeom prst="rect">
            <a:avLst/>
          </a:prstGeom>
        </p:spPr>
      </p:pic>
      <p:sp>
        <p:nvSpPr>
          <p:cNvPr id="5" name="ZoneTexte 4"/>
          <p:cNvSpPr txBox="1"/>
          <p:nvPr/>
        </p:nvSpPr>
        <p:spPr>
          <a:xfrm>
            <a:off x="165464" y="2142684"/>
            <a:ext cx="11469189" cy="861774"/>
          </a:xfrm>
          <a:prstGeom prst="rect">
            <a:avLst/>
          </a:prstGeom>
          <a:noFill/>
        </p:spPr>
        <p:txBody>
          <a:bodyPr wrap="square" rtlCol="0">
            <a:spAutoFit/>
          </a:bodyPr>
          <a:lstStyle/>
          <a:p>
            <a:pPr marL="285750" indent="-285750">
              <a:buFont typeface="Wingdings" panose="05000000000000000000" pitchFamily="2" charset="2"/>
              <a:buChar char="§"/>
            </a:pPr>
            <a:r>
              <a:rPr lang="fr-FR" sz="3200" u="sng" dirty="0"/>
              <a:t>Configuration &amp; Câblage </a:t>
            </a:r>
            <a:r>
              <a:rPr lang="fr-FR" sz="3200" u="sng" dirty="0" smtClean="0"/>
              <a:t>capteur température</a:t>
            </a:r>
            <a:r>
              <a:rPr lang="fr-FR" sz="3200" dirty="0" smtClean="0"/>
              <a:t> </a:t>
            </a:r>
            <a:r>
              <a:rPr lang="fr-FR" sz="3200" dirty="0"/>
              <a:t>:</a:t>
            </a:r>
          </a:p>
          <a:p>
            <a:endParaRPr lang="en-US" dirty="0"/>
          </a:p>
        </p:txBody>
      </p:sp>
    </p:spTree>
    <p:extLst>
      <p:ext uri="{BB962C8B-B14F-4D97-AF65-F5344CB8AC3E}">
        <p14:creationId xmlns:p14="http://schemas.microsoft.com/office/powerpoint/2010/main" val="234201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36126" y="564075"/>
            <a:ext cx="8610600" cy="898963"/>
          </a:xfrm>
        </p:spPr>
        <p:txBody>
          <a:bodyPr>
            <a:noAutofit/>
          </a:bodyPr>
          <a:lstStyle/>
          <a:p>
            <a:pPr algn="ctr"/>
            <a:r>
              <a:rPr lang="fr-FR" dirty="0" smtClean="0">
                <a:solidFill>
                  <a:schemeClr val="accent6">
                    <a:lumMod val="75000"/>
                  </a:schemeClr>
                </a:solidFill>
              </a:rPr>
              <a:t>CONFIGURATION &amp; CABLAGE :</a:t>
            </a:r>
            <a:endParaRPr lang="en-US" dirty="0"/>
          </a:p>
        </p:txBody>
      </p:sp>
      <p:sp>
        <p:nvSpPr>
          <p:cNvPr id="3" name="Espace réservé du contenu 2"/>
          <p:cNvSpPr>
            <a:spLocks noGrp="1"/>
          </p:cNvSpPr>
          <p:nvPr>
            <p:ph idx="1"/>
          </p:nvPr>
        </p:nvSpPr>
        <p:spPr>
          <a:xfrm>
            <a:off x="685800" y="2767303"/>
            <a:ext cx="7108371" cy="3648704"/>
          </a:xfrm>
        </p:spPr>
        <p:txBody>
          <a:bodyPr>
            <a:normAutofit/>
          </a:bodyPr>
          <a:lstStyle/>
          <a:p>
            <a:pPr marL="0" indent="0" algn="ctr">
              <a:buNone/>
            </a:pPr>
            <a:r>
              <a:rPr lang="fr-FR" sz="2000" dirty="0" smtClean="0"/>
              <a:t>L’afficheur LCD communique avec le MPU via le protocole SPI, pour notre cas la communication va être Half-Duplex, soit donc 3 câbles nécessaires pour avoir une communication (MOSI: Master Out Slave In, SCK: horloge généré par Master, /CS1: chip select activé au niveau bas.</a:t>
            </a:r>
          </a:p>
          <a:p>
            <a:pPr marL="0" indent="0" algn="ctr">
              <a:buNone/>
            </a:pPr>
            <a:r>
              <a:rPr lang="fr-FR" sz="2000" dirty="0" smtClean="0"/>
              <a:t>Pour Le cas d’un afficheur LCD on a besoin de 2 autres câbles qui sont:</a:t>
            </a:r>
          </a:p>
          <a:p>
            <a:pPr marL="0" indent="0">
              <a:buNone/>
            </a:pPr>
            <a:r>
              <a:rPr lang="fr-FR" sz="1400" dirty="0" smtClean="0"/>
              <a:t>-A0: </a:t>
            </a:r>
            <a:r>
              <a:rPr lang="en-US" sz="1400" dirty="0" smtClean="0"/>
              <a:t>pour informer l’afficheur s’il s’agit d’une Instruction </a:t>
            </a:r>
            <a:r>
              <a:rPr lang="en-US" sz="1400" dirty="0"/>
              <a:t>(0) </a:t>
            </a:r>
            <a:r>
              <a:rPr lang="en-US" sz="1400" dirty="0" smtClean="0"/>
              <a:t>ou d’une  Donnée </a:t>
            </a:r>
            <a:r>
              <a:rPr lang="en-US" sz="1400" dirty="0"/>
              <a:t>(1</a:t>
            </a:r>
            <a:r>
              <a:rPr lang="en-US" sz="1400" dirty="0" smtClean="0"/>
              <a:t>)</a:t>
            </a:r>
          </a:p>
          <a:p>
            <a:pPr marL="0" indent="0">
              <a:buNone/>
            </a:pPr>
            <a:r>
              <a:rPr lang="fr-FR" sz="1400" dirty="0" smtClean="0"/>
              <a:t>-/RST: </a:t>
            </a:r>
            <a:r>
              <a:rPr lang="en-US" sz="1400" dirty="0" smtClean="0"/>
              <a:t>pour le RESET de l’afficheur </a:t>
            </a:r>
            <a:r>
              <a:rPr lang="en-US" sz="1400" dirty="0"/>
              <a:t>(Active </a:t>
            </a:r>
            <a:r>
              <a:rPr lang="en-US" sz="1400" dirty="0" smtClean="0"/>
              <a:t>niveau bas)</a:t>
            </a:r>
            <a:endParaRPr lang="en-US" sz="1400" dirty="0"/>
          </a:p>
        </p:txBody>
      </p:sp>
      <p:pic>
        <p:nvPicPr>
          <p:cNvPr id="4" name="Image 3"/>
          <p:cNvPicPr>
            <a:picLocks noChangeAspect="1"/>
          </p:cNvPicPr>
          <p:nvPr/>
        </p:nvPicPr>
        <p:blipFill>
          <a:blip r:embed="rId2"/>
          <a:stretch>
            <a:fillRect/>
          </a:stretch>
        </p:blipFill>
        <p:spPr>
          <a:xfrm>
            <a:off x="7986783" y="2462163"/>
            <a:ext cx="3859050" cy="3648704"/>
          </a:xfrm>
          <a:prstGeom prst="rect">
            <a:avLst/>
          </a:prstGeom>
        </p:spPr>
      </p:pic>
      <p:sp>
        <p:nvSpPr>
          <p:cNvPr id="5" name="ZoneTexte 4"/>
          <p:cNvSpPr txBox="1"/>
          <p:nvPr/>
        </p:nvSpPr>
        <p:spPr>
          <a:xfrm>
            <a:off x="685800" y="2031276"/>
            <a:ext cx="10820399" cy="861774"/>
          </a:xfrm>
          <a:prstGeom prst="rect">
            <a:avLst/>
          </a:prstGeom>
          <a:noFill/>
        </p:spPr>
        <p:txBody>
          <a:bodyPr wrap="square" rtlCol="0">
            <a:spAutoFit/>
          </a:bodyPr>
          <a:lstStyle/>
          <a:p>
            <a:pPr marL="457200" indent="-457200">
              <a:buFont typeface="Wingdings" panose="05000000000000000000" pitchFamily="2" charset="2"/>
              <a:buChar char="§"/>
            </a:pPr>
            <a:r>
              <a:rPr lang="fr-FR" sz="3200" u="sng" dirty="0" smtClean="0"/>
              <a:t>Câblage de l’afficheur LCD</a:t>
            </a:r>
            <a:r>
              <a:rPr lang="fr-FR" sz="3200" dirty="0" smtClean="0"/>
              <a:t>:</a:t>
            </a:r>
            <a:endParaRPr lang="fr-FR" sz="3200" dirty="0"/>
          </a:p>
          <a:p>
            <a:endParaRPr lang="en-US" dirty="0"/>
          </a:p>
        </p:txBody>
      </p:sp>
    </p:spTree>
    <p:extLst>
      <p:ext uri="{BB962C8B-B14F-4D97-AF65-F5344CB8AC3E}">
        <p14:creationId xmlns:p14="http://schemas.microsoft.com/office/powerpoint/2010/main" val="365782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87040" y="485699"/>
            <a:ext cx="10487297" cy="1293028"/>
          </a:xfrm>
        </p:spPr>
        <p:txBody>
          <a:bodyPr>
            <a:normAutofit/>
          </a:bodyPr>
          <a:lstStyle/>
          <a:p>
            <a:pPr algn="ctr"/>
            <a:r>
              <a:rPr lang="fr-FR" dirty="0" smtClean="0">
                <a:solidFill>
                  <a:schemeClr val="accent6">
                    <a:lumMod val="75000"/>
                  </a:schemeClr>
                </a:solidFill>
              </a:rPr>
              <a:t>CONFIGURATION &amp; CABLAGE </a:t>
            </a:r>
            <a:r>
              <a:rPr lang="fr-FR" dirty="0">
                <a:solidFill>
                  <a:schemeClr val="accent6">
                    <a:lumMod val="75000"/>
                  </a:schemeClr>
                </a:solidFill>
              </a:rPr>
              <a:t>:</a:t>
            </a:r>
            <a:br>
              <a:rPr lang="fr-FR" dirty="0">
                <a:solidFill>
                  <a:schemeClr val="accent6">
                    <a:lumMod val="75000"/>
                  </a:schemeClr>
                </a:solidFill>
              </a:rPr>
            </a:br>
            <a:endParaRPr lang="en-US" dirty="0"/>
          </a:p>
        </p:txBody>
      </p:sp>
      <p:sp>
        <p:nvSpPr>
          <p:cNvPr id="3" name="Espace réservé du contenu 2"/>
          <p:cNvSpPr>
            <a:spLocks noGrp="1"/>
          </p:cNvSpPr>
          <p:nvPr>
            <p:ph idx="1"/>
          </p:nvPr>
        </p:nvSpPr>
        <p:spPr>
          <a:xfrm>
            <a:off x="685799" y="2447109"/>
            <a:ext cx="11027230" cy="4336868"/>
          </a:xfrm>
        </p:spPr>
        <p:txBody>
          <a:bodyPr>
            <a:normAutofit lnSpcReduction="10000"/>
          </a:bodyPr>
          <a:lstStyle/>
          <a:p>
            <a:pPr marL="0" indent="0">
              <a:buNone/>
            </a:pPr>
            <a:r>
              <a:rPr lang="fr-FR" sz="2000" dirty="0" smtClean="0"/>
              <a:t>Le module MBED shield </a:t>
            </a:r>
            <a:r>
              <a:rPr lang="fr-FR" sz="2000" dirty="0"/>
              <a:t>exige les PIN réservés pour chaque I/O</a:t>
            </a:r>
            <a:r>
              <a:rPr lang="fr-FR" sz="2000" dirty="0" smtClean="0"/>
              <a:t> ce qui nous limite en terme de câblage, donc la configuration software va être dédié a ce module:</a:t>
            </a:r>
            <a:endParaRPr lang="en-US" sz="2000" dirty="0"/>
          </a:p>
          <a:p>
            <a:r>
              <a:rPr lang="fr-FR" sz="2000" dirty="0" smtClean="0"/>
              <a:t>Capteur Température: </a:t>
            </a:r>
          </a:p>
          <a:p>
            <a:pPr marL="0" indent="0">
              <a:buNone/>
            </a:pPr>
            <a:r>
              <a:rPr lang="fr-FR" sz="2000" dirty="0" smtClean="0"/>
              <a:t>			-</a:t>
            </a:r>
            <a:r>
              <a:rPr lang="en-US" dirty="0" smtClean="0"/>
              <a:t> SCL </a:t>
            </a:r>
            <a:r>
              <a:rPr lang="en-US" dirty="0" smtClean="0">
                <a:sym typeface="Wingdings" panose="05000000000000000000" pitchFamily="2" charset="2"/>
              </a:rPr>
              <a:t> Arduino: </a:t>
            </a:r>
            <a:r>
              <a:rPr lang="en-US" dirty="0" smtClean="0"/>
              <a:t>D15 </a:t>
            </a:r>
            <a:r>
              <a:rPr lang="en-US" dirty="0" smtClean="0">
                <a:sym typeface="Wingdings" panose="05000000000000000000" pitchFamily="2" charset="2"/>
              </a:rPr>
              <a:t> STM32: PB8</a:t>
            </a:r>
          </a:p>
          <a:p>
            <a:pPr marL="0" indent="0">
              <a:buNone/>
            </a:pPr>
            <a:r>
              <a:rPr lang="fr-FR" sz="2000" dirty="0">
                <a:sym typeface="Wingdings" panose="05000000000000000000" pitchFamily="2" charset="2"/>
              </a:rPr>
              <a:t>	</a:t>
            </a:r>
            <a:r>
              <a:rPr lang="fr-FR" sz="2000" dirty="0" smtClean="0">
                <a:sym typeface="Wingdings" panose="05000000000000000000" pitchFamily="2" charset="2"/>
              </a:rPr>
              <a:t>		- </a:t>
            </a:r>
            <a:r>
              <a:rPr lang="en-US" dirty="0" smtClean="0"/>
              <a:t>SDA </a:t>
            </a:r>
            <a:r>
              <a:rPr lang="en-US" dirty="0" smtClean="0">
                <a:sym typeface="Wingdings" panose="05000000000000000000" pitchFamily="2" charset="2"/>
              </a:rPr>
              <a:t> Arduino: </a:t>
            </a:r>
            <a:r>
              <a:rPr lang="en-US" dirty="0" smtClean="0"/>
              <a:t>D14 </a:t>
            </a:r>
            <a:r>
              <a:rPr lang="en-US" dirty="0" smtClean="0">
                <a:sym typeface="Wingdings" panose="05000000000000000000" pitchFamily="2" charset="2"/>
              </a:rPr>
              <a:t> STM32: PB9</a:t>
            </a:r>
          </a:p>
          <a:p>
            <a:r>
              <a:rPr lang="fr-FR" sz="2000" dirty="0" smtClean="0">
                <a:sym typeface="Wingdings" panose="05000000000000000000" pitchFamily="2" charset="2"/>
              </a:rPr>
              <a:t>Afficheur LCD:</a:t>
            </a:r>
          </a:p>
          <a:p>
            <a:pPr marL="0" indent="0">
              <a:buNone/>
            </a:pPr>
            <a:r>
              <a:rPr lang="fr-FR" sz="2000" dirty="0">
                <a:sym typeface="Wingdings" panose="05000000000000000000" pitchFamily="2" charset="2"/>
              </a:rPr>
              <a:t>	</a:t>
            </a:r>
            <a:r>
              <a:rPr lang="fr-FR" sz="2000" dirty="0" smtClean="0">
                <a:sym typeface="Wingdings" panose="05000000000000000000" pitchFamily="2" charset="2"/>
              </a:rPr>
              <a:t>		-</a:t>
            </a:r>
            <a:r>
              <a:rPr lang="en-US" dirty="0"/>
              <a:t> </a:t>
            </a:r>
            <a:r>
              <a:rPr lang="fr-FR" dirty="0" smtClean="0">
                <a:sym typeface="Wingdings" panose="05000000000000000000" pitchFamily="2" charset="2"/>
              </a:rPr>
              <a:t>SCL  Arduino: D13  STM32: PA5	</a:t>
            </a:r>
          </a:p>
          <a:p>
            <a:pPr marL="0" indent="0">
              <a:buNone/>
            </a:pPr>
            <a:r>
              <a:rPr lang="fr-FR" dirty="0">
                <a:sym typeface="Wingdings" panose="05000000000000000000" pitchFamily="2" charset="2"/>
              </a:rPr>
              <a:t>	</a:t>
            </a:r>
            <a:r>
              <a:rPr lang="fr-FR" dirty="0" smtClean="0">
                <a:sym typeface="Wingdings" panose="05000000000000000000" pitchFamily="2" charset="2"/>
              </a:rPr>
              <a:t>		-</a:t>
            </a:r>
            <a:r>
              <a:rPr lang="en-US" dirty="0"/>
              <a:t>MOSI </a:t>
            </a:r>
            <a:r>
              <a:rPr lang="en-US" dirty="0">
                <a:sym typeface="Wingdings" panose="05000000000000000000" pitchFamily="2" charset="2"/>
              </a:rPr>
              <a:t> Arduino: D11  STM32: </a:t>
            </a:r>
            <a:r>
              <a:rPr lang="en-US" dirty="0" smtClean="0">
                <a:sym typeface="Wingdings" panose="05000000000000000000" pitchFamily="2" charset="2"/>
              </a:rPr>
              <a:t>PA7</a:t>
            </a:r>
          </a:p>
          <a:p>
            <a:pPr marL="0" indent="0">
              <a:buNone/>
            </a:pPr>
            <a:r>
              <a:rPr lang="fr-FR" dirty="0">
                <a:sym typeface="Wingdings" panose="05000000000000000000" pitchFamily="2" charset="2"/>
              </a:rPr>
              <a:t>	</a:t>
            </a:r>
            <a:r>
              <a:rPr lang="fr-FR" dirty="0" smtClean="0">
                <a:sym typeface="Wingdings" panose="05000000000000000000" pitchFamily="2" charset="2"/>
              </a:rPr>
              <a:t>		-/CS  Arduino: D10  STM32: PB6</a:t>
            </a:r>
          </a:p>
          <a:p>
            <a:pPr marL="0" indent="0">
              <a:buNone/>
            </a:pPr>
            <a:r>
              <a:rPr lang="fr-FR" dirty="0">
                <a:sym typeface="Wingdings" panose="05000000000000000000" pitchFamily="2" charset="2"/>
              </a:rPr>
              <a:t>	</a:t>
            </a:r>
            <a:r>
              <a:rPr lang="fr-FR" dirty="0" smtClean="0">
                <a:sym typeface="Wingdings" panose="05000000000000000000" pitchFamily="2" charset="2"/>
              </a:rPr>
              <a:t>		-A0  Arduino: D7  STM32: PA8</a:t>
            </a:r>
            <a:endParaRPr lang="en-US" dirty="0" smtClean="0">
              <a:sym typeface="Wingdings" panose="05000000000000000000" pitchFamily="2" charset="2"/>
            </a:endParaRPr>
          </a:p>
          <a:p>
            <a:pPr marL="0" indent="0">
              <a:buNone/>
            </a:pPr>
            <a:r>
              <a:rPr lang="fr-FR" sz="2000" dirty="0">
                <a:sym typeface="Wingdings" panose="05000000000000000000" pitchFamily="2" charset="2"/>
              </a:rPr>
              <a:t>	</a:t>
            </a:r>
            <a:r>
              <a:rPr lang="fr-FR" sz="2000" dirty="0" smtClean="0">
                <a:sym typeface="Wingdings" panose="05000000000000000000" pitchFamily="2" charset="2"/>
              </a:rPr>
              <a:t>		-/RST  Arduino: D12  STM32: PA6</a:t>
            </a:r>
          </a:p>
          <a:p>
            <a:pPr marL="0" indent="0">
              <a:buNone/>
            </a:pPr>
            <a:endParaRPr lang="fr-FR" sz="2000" dirty="0" smtClean="0"/>
          </a:p>
        </p:txBody>
      </p:sp>
      <p:sp>
        <p:nvSpPr>
          <p:cNvPr id="4" name="ZoneTexte 3"/>
          <p:cNvSpPr txBox="1"/>
          <p:nvPr/>
        </p:nvSpPr>
        <p:spPr>
          <a:xfrm>
            <a:off x="685800" y="1584960"/>
            <a:ext cx="6914072" cy="584775"/>
          </a:xfrm>
          <a:prstGeom prst="rect">
            <a:avLst/>
          </a:prstGeom>
          <a:noFill/>
        </p:spPr>
        <p:txBody>
          <a:bodyPr wrap="none" rtlCol="0">
            <a:spAutoFit/>
          </a:bodyPr>
          <a:lstStyle/>
          <a:p>
            <a:pPr marL="457200" indent="-457200">
              <a:buFont typeface="Wingdings" panose="05000000000000000000" pitchFamily="2" charset="2"/>
              <a:buChar char="§"/>
            </a:pPr>
            <a:r>
              <a:rPr lang="fr-FR" sz="3200" u="sng" dirty="0" smtClean="0"/>
              <a:t>Câblage  sur STM32 Nucluo 4xx</a:t>
            </a:r>
            <a:r>
              <a:rPr lang="fr-FR" sz="3200" dirty="0" smtClean="0"/>
              <a:t>:</a:t>
            </a:r>
            <a:endParaRPr lang="en-US" sz="3200" dirty="0"/>
          </a:p>
        </p:txBody>
      </p:sp>
    </p:spTree>
    <p:extLst>
      <p:ext uri="{BB962C8B-B14F-4D97-AF65-F5344CB8AC3E}">
        <p14:creationId xmlns:p14="http://schemas.microsoft.com/office/powerpoint/2010/main" val="38511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83875" y="581493"/>
            <a:ext cx="8610600" cy="1293028"/>
          </a:xfrm>
        </p:spPr>
        <p:txBody>
          <a:bodyPr/>
          <a:lstStyle/>
          <a:p>
            <a:pPr algn="ctr"/>
            <a:r>
              <a:rPr lang="fr-FR" dirty="0">
                <a:solidFill>
                  <a:schemeClr val="accent6">
                    <a:lumMod val="75000"/>
                  </a:schemeClr>
                </a:solidFill>
              </a:rPr>
              <a:t>CONFIGURATION &amp; CABLAGE :</a:t>
            </a:r>
            <a:br>
              <a:rPr lang="fr-FR" dirty="0">
                <a:solidFill>
                  <a:schemeClr val="accent6">
                    <a:lumMod val="75000"/>
                  </a:schemeClr>
                </a:solidFill>
              </a:rPr>
            </a:br>
            <a:endParaRPr lang="en-US" dirty="0"/>
          </a:p>
        </p:txBody>
      </p:sp>
      <p:sp>
        <p:nvSpPr>
          <p:cNvPr id="5" name="ZoneTexte 4"/>
          <p:cNvSpPr txBox="1"/>
          <p:nvPr/>
        </p:nvSpPr>
        <p:spPr>
          <a:xfrm>
            <a:off x="590005" y="1582133"/>
            <a:ext cx="8238309" cy="584775"/>
          </a:xfrm>
          <a:prstGeom prst="rect">
            <a:avLst/>
          </a:prstGeom>
          <a:noFill/>
        </p:spPr>
        <p:txBody>
          <a:bodyPr wrap="square" rtlCol="0">
            <a:spAutoFit/>
          </a:bodyPr>
          <a:lstStyle/>
          <a:p>
            <a:pPr marL="457200" indent="-457200">
              <a:buFont typeface="Wingdings" panose="05000000000000000000" pitchFamily="2" charset="2"/>
              <a:buChar char="§"/>
            </a:pPr>
            <a:r>
              <a:rPr lang="fr-FR" sz="3200" u="sng" dirty="0" smtClean="0"/>
              <a:t>Configuration software de l’STM</a:t>
            </a:r>
            <a:r>
              <a:rPr lang="fr-FR" sz="3200" dirty="0" smtClean="0"/>
              <a:t>:</a:t>
            </a:r>
            <a:endParaRPr lang="en-US" sz="3200" dirty="0"/>
          </a:p>
        </p:txBody>
      </p:sp>
      <p:pic>
        <p:nvPicPr>
          <p:cNvPr id="8" name="Image 7"/>
          <p:cNvPicPr>
            <a:picLocks noChangeAspect="1"/>
          </p:cNvPicPr>
          <p:nvPr/>
        </p:nvPicPr>
        <p:blipFill>
          <a:blip r:embed="rId2"/>
          <a:stretch>
            <a:fillRect/>
          </a:stretch>
        </p:blipFill>
        <p:spPr>
          <a:xfrm>
            <a:off x="368345" y="2166908"/>
            <a:ext cx="4517164" cy="4348748"/>
          </a:xfrm>
          <a:prstGeom prst="rect">
            <a:avLst/>
          </a:prstGeom>
        </p:spPr>
      </p:pic>
      <p:sp>
        <p:nvSpPr>
          <p:cNvPr id="10" name="Ellipse 9"/>
          <p:cNvSpPr/>
          <p:nvPr/>
        </p:nvSpPr>
        <p:spPr>
          <a:xfrm>
            <a:off x="1698171" y="2272937"/>
            <a:ext cx="539932" cy="99277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p:cNvSpPr/>
          <p:nvPr/>
        </p:nvSpPr>
        <p:spPr>
          <a:xfrm>
            <a:off x="1968137" y="5312229"/>
            <a:ext cx="775063" cy="1203427"/>
          </a:xfrm>
          <a:prstGeom prst="ellipse">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eur droit avec flèche 12"/>
          <p:cNvCxnSpPr>
            <a:stCxn id="29" idx="1"/>
            <a:endCxn id="10" idx="6"/>
          </p:cNvCxnSpPr>
          <p:nvPr/>
        </p:nvCxnSpPr>
        <p:spPr>
          <a:xfrm flipH="1">
            <a:off x="2238103" y="2751684"/>
            <a:ext cx="3596553" cy="17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31" idx="1"/>
            <a:endCxn id="11" idx="6"/>
          </p:cNvCxnSpPr>
          <p:nvPr/>
        </p:nvCxnSpPr>
        <p:spPr>
          <a:xfrm flipH="1">
            <a:off x="2743200" y="5905233"/>
            <a:ext cx="2979038" cy="871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30" idx="1"/>
          </p:cNvCxnSpPr>
          <p:nvPr/>
        </p:nvCxnSpPr>
        <p:spPr>
          <a:xfrm flipH="1">
            <a:off x="4342995" y="4288971"/>
            <a:ext cx="1181185" cy="0"/>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H="1" flipV="1">
            <a:off x="2534197" y="3056711"/>
            <a:ext cx="2718162" cy="1232258"/>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H="1">
            <a:off x="2415543" y="4288970"/>
            <a:ext cx="2836816" cy="1436974"/>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834656" y="2459296"/>
            <a:ext cx="838691" cy="584775"/>
          </a:xfrm>
          <a:prstGeom prst="rect">
            <a:avLst/>
          </a:prstGeom>
          <a:noFill/>
        </p:spPr>
        <p:txBody>
          <a:bodyPr wrap="none" rtlCol="0">
            <a:spAutoFit/>
          </a:bodyPr>
          <a:lstStyle/>
          <a:p>
            <a:r>
              <a:rPr lang="fr-FR" sz="3200" dirty="0" smtClean="0">
                <a:solidFill>
                  <a:srgbClr val="DF2E28"/>
                </a:solidFill>
              </a:rPr>
              <a:t>I2C</a:t>
            </a:r>
            <a:endParaRPr lang="en-US" sz="3200" dirty="0">
              <a:solidFill>
                <a:srgbClr val="DF2E28"/>
              </a:solidFill>
            </a:endParaRPr>
          </a:p>
        </p:txBody>
      </p:sp>
      <p:sp>
        <p:nvSpPr>
          <p:cNvPr id="30" name="ZoneTexte 29"/>
          <p:cNvSpPr txBox="1"/>
          <p:nvPr/>
        </p:nvSpPr>
        <p:spPr>
          <a:xfrm>
            <a:off x="5524180" y="3996583"/>
            <a:ext cx="2097049" cy="584775"/>
          </a:xfrm>
          <a:prstGeom prst="rect">
            <a:avLst/>
          </a:prstGeom>
          <a:noFill/>
        </p:spPr>
        <p:txBody>
          <a:bodyPr wrap="none" rtlCol="0">
            <a:spAutoFit/>
          </a:bodyPr>
          <a:lstStyle/>
          <a:p>
            <a:r>
              <a:rPr lang="fr-FR" sz="3200" dirty="0" smtClean="0">
                <a:solidFill>
                  <a:srgbClr val="FF408C"/>
                </a:solidFill>
              </a:rPr>
              <a:t>GPIO</a:t>
            </a:r>
            <a:r>
              <a:rPr lang="fr-FR" dirty="0" smtClean="0">
                <a:solidFill>
                  <a:srgbClr val="FF408C"/>
                </a:solidFill>
              </a:rPr>
              <a:t> Output</a:t>
            </a:r>
            <a:endParaRPr lang="en-US" dirty="0">
              <a:solidFill>
                <a:srgbClr val="FF408C"/>
              </a:solidFill>
            </a:endParaRPr>
          </a:p>
        </p:txBody>
      </p:sp>
      <p:sp>
        <p:nvSpPr>
          <p:cNvPr id="31" name="ZoneTexte 30"/>
          <p:cNvSpPr txBox="1"/>
          <p:nvPr/>
        </p:nvSpPr>
        <p:spPr>
          <a:xfrm>
            <a:off x="5722238" y="5612845"/>
            <a:ext cx="838691" cy="584775"/>
          </a:xfrm>
          <a:prstGeom prst="rect">
            <a:avLst/>
          </a:prstGeom>
          <a:noFill/>
        </p:spPr>
        <p:txBody>
          <a:bodyPr wrap="square" rtlCol="0">
            <a:spAutoFit/>
          </a:bodyPr>
          <a:lstStyle/>
          <a:p>
            <a:r>
              <a:rPr lang="fr-FR" sz="3200" dirty="0" smtClean="0">
                <a:solidFill>
                  <a:srgbClr val="184F7B"/>
                </a:solidFill>
              </a:rPr>
              <a:t>SPI</a:t>
            </a:r>
            <a:endParaRPr lang="en-US" sz="3200" dirty="0">
              <a:solidFill>
                <a:srgbClr val="184F7B"/>
              </a:solidFill>
            </a:endParaRPr>
          </a:p>
        </p:txBody>
      </p:sp>
      <p:pic>
        <p:nvPicPr>
          <p:cNvPr id="44" name="Image 43"/>
          <p:cNvPicPr>
            <a:picLocks noChangeAspect="1"/>
          </p:cNvPicPr>
          <p:nvPr/>
        </p:nvPicPr>
        <p:blipFill>
          <a:blip r:embed="rId3"/>
          <a:stretch>
            <a:fillRect/>
          </a:stretch>
        </p:blipFill>
        <p:spPr>
          <a:xfrm>
            <a:off x="8089176" y="4288969"/>
            <a:ext cx="3240677" cy="1779195"/>
          </a:xfrm>
          <a:prstGeom prst="rect">
            <a:avLst/>
          </a:prstGeom>
        </p:spPr>
      </p:pic>
      <p:cxnSp>
        <p:nvCxnSpPr>
          <p:cNvPr id="46" name="Connecteur droit avec flèche 45"/>
          <p:cNvCxnSpPr>
            <a:stCxn id="31" idx="3"/>
          </p:cNvCxnSpPr>
          <p:nvPr/>
        </p:nvCxnSpPr>
        <p:spPr>
          <a:xfrm>
            <a:off x="6560929" y="5905233"/>
            <a:ext cx="1415828" cy="0"/>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4"/>
          <a:stretch>
            <a:fillRect/>
          </a:stretch>
        </p:blipFill>
        <p:spPr>
          <a:xfrm>
            <a:off x="8089175" y="2586217"/>
            <a:ext cx="3240678" cy="1358994"/>
          </a:xfrm>
          <a:prstGeom prst="rect">
            <a:avLst/>
          </a:prstGeom>
        </p:spPr>
      </p:pic>
      <p:cxnSp>
        <p:nvCxnSpPr>
          <p:cNvPr id="57" name="Connecteur droit avec flèche 56"/>
          <p:cNvCxnSpPr>
            <a:stCxn id="29" idx="3"/>
          </p:cNvCxnSpPr>
          <p:nvPr/>
        </p:nvCxnSpPr>
        <p:spPr>
          <a:xfrm flipV="1">
            <a:off x="6673347" y="2751683"/>
            <a:ext cx="141582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0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36422" y="433447"/>
            <a:ext cx="8610600" cy="1293028"/>
          </a:xfrm>
        </p:spPr>
        <p:txBody>
          <a:bodyPr/>
          <a:lstStyle/>
          <a:p>
            <a:pPr algn="ctr"/>
            <a:r>
              <a:rPr lang="fr-FR" dirty="0" smtClean="0">
                <a:solidFill>
                  <a:schemeClr val="accent6">
                    <a:lumMod val="75000"/>
                  </a:schemeClr>
                </a:solidFill>
              </a:rPr>
              <a:t>Datasheet &amp; Extraction de l’information:</a:t>
            </a:r>
            <a:endParaRPr lang="en-US" dirty="0">
              <a:solidFill>
                <a:schemeClr val="accent6">
                  <a:lumMod val="75000"/>
                </a:schemeClr>
              </a:solidFill>
            </a:endParaRPr>
          </a:p>
        </p:txBody>
      </p:sp>
      <p:sp>
        <p:nvSpPr>
          <p:cNvPr id="3" name="Espace réservé du contenu 2"/>
          <p:cNvSpPr>
            <a:spLocks noGrp="1"/>
          </p:cNvSpPr>
          <p:nvPr>
            <p:ph idx="1"/>
          </p:nvPr>
        </p:nvSpPr>
        <p:spPr>
          <a:xfrm>
            <a:off x="685800" y="2376513"/>
            <a:ext cx="10820400" cy="3405816"/>
          </a:xfrm>
        </p:spPr>
        <p:txBody>
          <a:bodyPr>
            <a:normAutofit/>
          </a:bodyPr>
          <a:lstStyle/>
          <a:p>
            <a:pPr marL="0" indent="0">
              <a:buNone/>
            </a:pPr>
            <a:r>
              <a:rPr lang="fr-FR" sz="2000" dirty="0" smtClean="0"/>
              <a:t>Pour développer un drive d’un module il est indispensable de bien lire le Datasheet et extraire les informations fondamentales </a:t>
            </a:r>
            <a:r>
              <a:rPr lang="fr-FR" sz="2000" dirty="0" smtClean="0"/>
              <a:t>du </a:t>
            </a:r>
            <a:r>
              <a:rPr lang="fr-FR" sz="2000" dirty="0" smtClean="0"/>
              <a:t>fonctionnement car c’est le seul outil qui vous montre ce qui se passe dedans, et voici quelques échantillons de ce que j’ai extrait:</a:t>
            </a:r>
          </a:p>
        </p:txBody>
      </p:sp>
      <p:sp>
        <p:nvSpPr>
          <p:cNvPr id="4" name="ZoneTexte 3"/>
          <p:cNvSpPr txBox="1"/>
          <p:nvPr/>
        </p:nvSpPr>
        <p:spPr>
          <a:xfrm>
            <a:off x="685800" y="1726475"/>
            <a:ext cx="7130478" cy="584775"/>
          </a:xfrm>
          <a:prstGeom prst="rect">
            <a:avLst/>
          </a:prstGeom>
          <a:noFill/>
        </p:spPr>
        <p:txBody>
          <a:bodyPr wrap="none" rtlCol="0">
            <a:spAutoFit/>
          </a:bodyPr>
          <a:lstStyle/>
          <a:p>
            <a:pPr marL="285750" indent="-285750">
              <a:buFont typeface="Wingdings" panose="05000000000000000000" pitchFamily="2" charset="2"/>
              <a:buChar char="§"/>
            </a:pPr>
            <a:r>
              <a:rPr lang="fr-FR" sz="3200" u="sng" dirty="0" smtClean="0"/>
              <a:t>Datasheet Capteur Température</a:t>
            </a:r>
            <a:r>
              <a:rPr lang="fr-FR" sz="3200" dirty="0" smtClean="0"/>
              <a:t>:</a:t>
            </a:r>
            <a:endParaRPr lang="en-US" sz="3200"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604278"/>
            <a:ext cx="5150545" cy="3116026"/>
          </a:xfrm>
          <a:prstGeom prst="rect">
            <a:avLst/>
          </a:prstGeom>
        </p:spPr>
      </p:pic>
      <p:sp>
        <p:nvSpPr>
          <p:cNvPr id="10" name="Flèche droite 9"/>
          <p:cNvSpPr/>
          <p:nvPr/>
        </p:nvSpPr>
        <p:spPr>
          <a:xfrm>
            <a:off x="5904411" y="4991528"/>
            <a:ext cx="705395" cy="341526"/>
          </a:xfrm>
          <a:prstGeom prst="rightArrow">
            <a:avLst/>
          </a:prstGeom>
          <a:noFill/>
          <a:ln w="57150">
            <a:solidFill>
              <a:srgbClr val="2476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p:cNvSpPr txBox="1"/>
          <p:nvPr/>
        </p:nvSpPr>
        <p:spPr>
          <a:xfrm>
            <a:off x="6305006" y="4023360"/>
            <a:ext cx="5625737" cy="2462213"/>
          </a:xfrm>
          <a:prstGeom prst="rect">
            <a:avLst/>
          </a:prstGeom>
          <a:noFill/>
        </p:spPr>
        <p:txBody>
          <a:bodyPr wrap="square" rtlCol="0">
            <a:spAutoFit/>
          </a:bodyPr>
          <a:lstStyle/>
          <a:p>
            <a:pPr marL="285750" indent="-285750">
              <a:buFont typeface="Arial" panose="020B0604020202020204" pitchFamily="34" charset="0"/>
              <a:buChar char="•"/>
            </a:pPr>
            <a:r>
              <a:rPr lang="fr-FR" sz="1400" dirty="0" smtClean="0"/>
              <a:t>DATA REGISTERS: ce sont 4 registres utilisés pour la configurations du capteur &amp; l’extraction des données:</a:t>
            </a:r>
          </a:p>
          <a:p>
            <a:r>
              <a:rPr lang="fr-FR" sz="1400" dirty="0"/>
              <a:t>	</a:t>
            </a:r>
            <a:r>
              <a:rPr lang="fr-FR" sz="1400" dirty="0" smtClean="0"/>
              <a:t>-Conf Register: 8 bit qui enregistre la configuration du 	capteur.</a:t>
            </a:r>
          </a:p>
          <a:p>
            <a:r>
              <a:rPr lang="fr-FR" sz="1400" dirty="0"/>
              <a:t>	</a:t>
            </a:r>
            <a:r>
              <a:rPr lang="fr-FR" sz="1400" dirty="0" smtClean="0"/>
              <a:t>-Temp Register: 16 bit pour stocker la valeur de 	température (11bit seulement utilisés).</a:t>
            </a:r>
          </a:p>
          <a:p>
            <a:r>
              <a:rPr lang="fr-FR" sz="1400" dirty="0" smtClean="0"/>
              <a:t>	-T os Register: 16 bit pour stocker le seuil de 	température Max qui déclenche l’OS (9 bit seulement 	utilisés).</a:t>
            </a:r>
          </a:p>
          <a:p>
            <a:r>
              <a:rPr lang="fr-FR" sz="1400" dirty="0"/>
              <a:t>	</a:t>
            </a:r>
            <a:r>
              <a:rPr lang="fr-FR" sz="1400" dirty="0" smtClean="0"/>
              <a:t>-T hyst Register: 16 bit pour stocker la température 	d’hystérésis (9 bit seulement utilisés)</a:t>
            </a:r>
            <a:endParaRPr lang="en-US" sz="1400" dirty="0"/>
          </a:p>
        </p:txBody>
      </p:sp>
    </p:spTree>
    <p:extLst>
      <p:ext uri="{BB962C8B-B14F-4D97-AF65-F5344CB8AC3E}">
        <p14:creationId xmlns:p14="http://schemas.microsoft.com/office/powerpoint/2010/main" val="230622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19006" y="381195"/>
            <a:ext cx="8610600" cy="1293028"/>
          </a:xfrm>
        </p:spPr>
        <p:txBody>
          <a:bodyPr/>
          <a:lstStyle/>
          <a:p>
            <a:pPr algn="ctr"/>
            <a:r>
              <a:rPr lang="fr-FR" dirty="0">
                <a:solidFill>
                  <a:schemeClr val="accent6">
                    <a:lumMod val="75000"/>
                  </a:schemeClr>
                </a:solidFill>
              </a:rPr>
              <a:t>Datasheet &amp; Extraction de l’information:</a:t>
            </a:r>
            <a:endParaRPr lang="en-US"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71" y="2276902"/>
            <a:ext cx="5178009" cy="4032838"/>
          </a:xfrm>
        </p:spPr>
      </p:pic>
      <p:sp>
        <p:nvSpPr>
          <p:cNvPr id="5" name="ZoneTexte 4"/>
          <p:cNvSpPr txBox="1"/>
          <p:nvPr/>
        </p:nvSpPr>
        <p:spPr>
          <a:xfrm>
            <a:off x="5764305" y="2585161"/>
            <a:ext cx="6302189"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Pour pouvoir lire/écrire du/dans le capteur on doit toujours sélectionner </a:t>
            </a:r>
            <a:r>
              <a:rPr lang="fr-FR" dirty="0" smtClean="0"/>
              <a:t>dans quel </a:t>
            </a:r>
            <a:r>
              <a:rPr lang="fr-FR" dirty="0" smtClean="0"/>
              <a:t>registre parmi les 4 on veut exécuter l’action, c’est où l’intérêt du « Pointer Register » arrive, c’est un registre à 8 bit dans seulement 2 LSB nous intéressent (6 autres bit sont toujours à 0) donc selon la valeur écrite sur les deux bit les moins </a:t>
            </a:r>
            <a:r>
              <a:rPr lang="fr-FR" dirty="0" smtClean="0"/>
              <a:t>significatifs </a:t>
            </a:r>
            <a:r>
              <a:rPr lang="fr-FR" dirty="0" smtClean="0"/>
              <a:t>un seul registre est sélectionné:</a:t>
            </a:r>
          </a:p>
          <a:p>
            <a:r>
              <a:rPr lang="fr-FR" dirty="0"/>
              <a:t>	</a:t>
            </a:r>
            <a:r>
              <a:rPr lang="fr-FR" dirty="0" smtClean="0"/>
              <a:t>- if 00 </a:t>
            </a:r>
            <a:r>
              <a:rPr lang="fr-FR" dirty="0" smtClean="0">
                <a:sym typeface="Wingdings" panose="05000000000000000000" pitchFamily="2" charset="2"/>
              </a:rPr>
              <a:t> Temp Register</a:t>
            </a:r>
          </a:p>
          <a:p>
            <a:r>
              <a:rPr lang="fr-FR" dirty="0">
                <a:sym typeface="Wingdings" panose="05000000000000000000" pitchFamily="2" charset="2"/>
              </a:rPr>
              <a:t>	</a:t>
            </a:r>
            <a:r>
              <a:rPr lang="fr-FR" dirty="0" smtClean="0">
                <a:sym typeface="Wingdings" panose="05000000000000000000" pitchFamily="2" charset="2"/>
              </a:rPr>
              <a:t>- if 01  Conf Register</a:t>
            </a:r>
          </a:p>
          <a:p>
            <a:r>
              <a:rPr lang="fr-FR" dirty="0">
                <a:sym typeface="Wingdings" panose="05000000000000000000" pitchFamily="2" charset="2"/>
              </a:rPr>
              <a:t>	</a:t>
            </a:r>
            <a:r>
              <a:rPr lang="fr-FR" dirty="0" smtClean="0">
                <a:sym typeface="Wingdings" panose="05000000000000000000" pitchFamily="2" charset="2"/>
              </a:rPr>
              <a:t>- if 10  T hyst</a:t>
            </a:r>
          </a:p>
          <a:p>
            <a:r>
              <a:rPr lang="fr-FR" dirty="0">
                <a:sym typeface="Wingdings" panose="05000000000000000000" pitchFamily="2" charset="2"/>
              </a:rPr>
              <a:t>	</a:t>
            </a:r>
            <a:r>
              <a:rPr lang="fr-FR" dirty="0" smtClean="0">
                <a:sym typeface="Wingdings" panose="05000000000000000000" pitchFamily="2" charset="2"/>
              </a:rPr>
              <a:t>- if 11  T os </a:t>
            </a:r>
            <a:endParaRPr lang="en-US" dirty="0"/>
          </a:p>
        </p:txBody>
      </p:sp>
    </p:spTree>
    <p:extLst>
      <p:ext uri="{BB962C8B-B14F-4D97-AF65-F5344CB8AC3E}">
        <p14:creationId xmlns:p14="http://schemas.microsoft.com/office/powerpoint/2010/main" val="2313058011"/>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713</TotalTime>
  <Words>859</Words>
  <Application>Microsoft Office PowerPoint</Application>
  <PresentationFormat>Grand écran</PresentationFormat>
  <Paragraphs>107</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Century Gothic</vt:lpstr>
      <vt:lpstr>Wingdings</vt:lpstr>
      <vt:lpstr>Traînée de condensation</vt:lpstr>
      <vt:lpstr>Compte rendu du TP:</vt:lpstr>
      <vt:lpstr>PLAN:</vt:lpstr>
      <vt:lpstr>CONFIGURATION &amp; CABLAGE : </vt:lpstr>
      <vt:lpstr>CONFIGURATION &amp; CABLAGE : </vt:lpstr>
      <vt:lpstr>CONFIGURATION &amp; CABLAGE :</vt:lpstr>
      <vt:lpstr>CONFIGURATION &amp; CABLAGE : </vt:lpstr>
      <vt:lpstr>CONFIGURATION &amp; CABLAGE : </vt:lpstr>
      <vt:lpstr>Datasheet &amp; Extraction de l’information:</vt:lpstr>
      <vt:lpstr>Datasheet &amp; Extraction de l’information:</vt:lpstr>
      <vt:lpstr>Datasheet &amp; Extraction de l’information:</vt:lpstr>
      <vt:lpstr>Datasheet &amp; Extraction de l’information:</vt:lpstr>
      <vt:lpstr>Datasheet &amp; Extraction de l’information:</vt:lpstr>
      <vt:lpstr>Datasheet &amp; Extraction de l’information:</vt:lpstr>
      <vt:lpstr>Organigramme  de l’application</vt:lpstr>
      <vt:lpstr>Développement du drive en langage C:</vt:lpstr>
      <vt:lpstr>Développement du drive en langage C:</vt:lpstr>
      <vt:lpstr>Développement du drive en langage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Compte rendu:</dc:title>
  <dc:creator>Bougrine Anis</dc:creator>
  <cp:lastModifiedBy>Bougrine Anis</cp:lastModifiedBy>
  <cp:revision>52</cp:revision>
  <dcterms:created xsi:type="dcterms:W3CDTF">2020-06-04T17:17:45Z</dcterms:created>
  <dcterms:modified xsi:type="dcterms:W3CDTF">2020-06-06T00:20:18Z</dcterms:modified>
</cp:coreProperties>
</file>