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FDD41-9506-4B0A-A822-4E90F1447E81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DAD15-C51F-4463-B882-BB26CEDB8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open-source software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for distributed storage and processing of big data sets using the MapReduce programming model. It works in an environment that provides distributed storage and computation across clusters.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DAD15-C51F-4463-B882-BB26CEDB81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2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companies</a:t>
            </a:r>
            <a:r>
              <a:rPr lang="en-US" baseline="0" dirty="0" smtClean="0"/>
              <a:t> offer different packages or Hadoop ecosystems based on customer goals</a:t>
            </a:r>
          </a:p>
          <a:p>
            <a:r>
              <a:rPr lang="en-US" baseline="0" dirty="0" smtClean="0"/>
              <a:t>Cloudera – CDH</a:t>
            </a:r>
          </a:p>
          <a:p>
            <a:r>
              <a:rPr lang="en-US" baseline="0" dirty="0" smtClean="0"/>
              <a:t>Hortonworks – HDP</a:t>
            </a:r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DAD15-C51F-4463-B882-BB26CEDB81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0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1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0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4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6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50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3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7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2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8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CAF8F-0095-40CD-B134-F483254D58F3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E80CA-44B9-47CF-9E52-7B981E66D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io.com/survey/d/N7G7M1R7P7C9D9Z5Z" TargetMode="External"/><Relationship Id="rId2" Type="http://schemas.openxmlformats.org/officeDocument/2006/relationships/hyperlink" Target="https://www.facebook.com/ultratendenc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63" y="1569150"/>
            <a:ext cx="54768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812"/>
            <a:ext cx="4650610" cy="792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6159" y="724620"/>
            <a:ext cx="9878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Hadoop Cluster Installation Party</a:t>
            </a:r>
          </a:p>
        </p:txBody>
      </p:sp>
      <p:pic>
        <p:nvPicPr>
          <p:cNvPr id="1034" name="Picture 10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23" y="6074439"/>
            <a:ext cx="2451771" cy="7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19" y="6143446"/>
            <a:ext cx="2130425" cy="51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26414" y="526699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Jesse Roberts</a:t>
            </a:r>
            <a:endParaRPr lang="en-GB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Database Replication – MySQL (cont.)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5592" y="1463040"/>
            <a:ext cx="11320272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656" y="1554480"/>
            <a:ext cx="10091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#On the master MySQL node, grant replication privileges for your replica node: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vi /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my.cnf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	[</a:t>
            </a:r>
            <a:r>
              <a:rPr lang="en-GB" dirty="0" err="1" smtClean="0">
                <a:solidFill>
                  <a:schemeClr val="bg1"/>
                </a:solidFill>
              </a:rPr>
              <a:t>mysqld</a:t>
            </a:r>
            <a:r>
              <a:rPr lang="en-GB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log-bin=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-bin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server-id=1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transaction-isolation = READ-COMMITTED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</a:t>
            </a:r>
            <a:r>
              <a:rPr lang="en-GB" dirty="0" err="1" smtClean="0">
                <a:solidFill>
                  <a:schemeClr val="bg1"/>
                </a:solidFill>
              </a:rPr>
              <a:t>innodb_flush_method</a:t>
            </a:r>
            <a:r>
              <a:rPr lang="en-GB" dirty="0" smtClean="0">
                <a:solidFill>
                  <a:schemeClr val="bg1"/>
                </a:solidFill>
              </a:rPr>
              <a:t> = O_DIRECT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</a:t>
            </a:r>
            <a:r>
              <a:rPr lang="en-GB" dirty="0" err="1" smtClean="0">
                <a:solidFill>
                  <a:schemeClr val="bg1"/>
                </a:solidFill>
              </a:rPr>
              <a:t>binlog_format</a:t>
            </a:r>
            <a:r>
              <a:rPr lang="en-GB" dirty="0" smtClean="0">
                <a:solidFill>
                  <a:schemeClr val="bg1"/>
                </a:solidFill>
              </a:rPr>
              <a:t> = mixed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service </a:t>
            </a:r>
            <a:r>
              <a:rPr lang="en-GB" dirty="0" err="1" smtClean="0">
                <a:solidFill>
                  <a:schemeClr val="bg1"/>
                </a:solidFill>
              </a:rPr>
              <a:t>mysqld</a:t>
            </a:r>
            <a:r>
              <a:rPr lang="en-GB" dirty="0" smtClean="0">
                <a:solidFill>
                  <a:schemeClr val="bg1"/>
                </a:solidFill>
              </a:rPr>
              <a:t> restart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 Log in to 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~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 -u root -p 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 Note the FQDN of your replica host.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&gt; GRANT REPLICATION SLAVE ON *.* TO '</a:t>
            </a:r>
            <a:r>
              <a:rPr lang="en-GB" dirty="0" err="1" smtClean="0">
                <a:solidFill>
                  <a:schemeClr val="bg1"/>
                </a:solidFill>
              </a:rPr>
              <a:t>user'@'FQDN</a:t>
            </a:r>
            <a:r>
              <a:rPr lang="en-GB" dirty="0" smtClean="0">
                <a:solidFill>
                  <a:schemeClr val="bg1"/>
                </a:solidFill>
              </a:rPr>
              <a:t>' IDENTIFIED BY 'password';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&gt; SET GLOBAL </a:t>
            </a:r>
            <a:r>
              <a:rPr lang="en-GB" dirty="0" err="1" smtClean="0">
                <a:solidFill>
                  <a:schemeClr val="bg1"/>
                </a:solidFill>
              </a:rPr>
              <a:t>binlog_format</a:t>
            </a:r>
            <a:r>
              <a:rPr lang="en-GB" dirty="0" smtClean="0">
                <a:solidFill>
                  <a:schemeClr val="bg1"/>
                </a:solidFill>
              </a:rPr>
              <a:t> = 'ROW';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&gt; FLUSH TABLES WITH READ LOCK;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8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Database Replication – MySQL (cont.)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5592" y="1463040"/>
            <a:ext cx="11320272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656" y="1554480"/>
            <a:ext cx="10091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#In a second terminal session, log into the MySQL master and show its status: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&gt; SHOW MASTER STATUS;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#</a:t>
            </a:r>
            <a:r>
              <a:rPr lang="en-GB" dirty="0" smtClean="0">
                <a:solidFill>
                  <a:schemeClr val="bg1"/>
                </a:solidFill>
              </a:rPr>
              <a:t>Capture the file name and byte offset. The replica uses this info to sync to the master.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#Logout and dismiss the second session; 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#on the first session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#remove the lock on the first with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&gt; UNLOCK TABLES;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#Now log on to the replica.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vi /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my.cnf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	[</a:t>
            </a:r>
            <a:r>
              <a:rPr lang="en-GB" dirty="0" err="1" smtClean="0">
                <a:solidFill>
                  <a:schemeClr val="bg1"/>
                </a:solidFill>
              </a:rPr>
              <a:t>mysqld</a:t>
            </a:r>
            <a:r>
              <a:rPr lang="en-GB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server-id=2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service </a:t>
            </a:r>
            <a:r>
              <a:rPr lang="en-GB" dirty="0" err="1" smtClean="0">
                <a:solidFill>
                  <a:schemeClr val="bg1"/>
                </a:solidFill>
              </a:rPr>
              <a:t>mysqld</a:t>
            </a:r>
            <a:r>
              <a:rPr lang="en-GB" dirty="0" smtClean="0">
                <a:solidFill>
                  <a:schemeClr val="bg1"/>
                </a:solidFill>
              </a:rPr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30748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Database Replication – MySQL (cont.)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5592" y="1463040"/>
            <a:ext cx="11320272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656" y="1554480"/>
            <a:ext cx="10091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#Use the following statements to connect with the master: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&gt; CHANGE MASTER TO MASTER_HOST='master host', MASTER_USER='replica user', 	MASTER_PASSWORD='replica password', MASTER_LOG_FILE='master file name', 	MASTER_LOG_POS=master file offset;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#Now start slave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&gt; START SLAVE;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&gt; SHOW SLAVE STATUS \G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#If successful, the </a:t>
            </a:r>
            <a:r>
              <a:rPr lang="en-GB" dirty="0" err="1" smtClean="0">
                <a:solidFill>
                  <a:schemeClr val="bg1"/>
                </a:solidFill>
              </a:rPr>
              <a:t>Slave_IO_State</a:t>
            </a:r>
            <a:r>
              <a:rPr lang="en-GB" dirty="0" smtClean="0">
                <a:solidFill>
                  <a:schemeClr val="bg1"/>
                </a:solidFill>
              </a:rPr>
              <a:t> field will read Waiting for master to send event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7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Database Creation – MySQL (cont.)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5592" y="1463040"/>
            <a:ext cx="11320272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656" y="1554480"/>
            <a:ext cx="10091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#On the Master MySQL server, login and create databases for the services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 -u root -p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#create databases for the SCM (</a:t>
            </a:r>
            <a:r>
              <a:rPr lang="en-US" dirty="0" err="1" smtClean="0">
                <a:solidFill>
                  <a:schemeClr val="bg1"/>
                </a:solidFill>
              </a:rPr>
              <a:t>scm</a:t>
            </a:r>
            <a:r>
              <a:rPr lang="en-US" dirty="0" smtClean="0">
                <a:solidFill>
                  <a:schemeClr val="bg1"/>
                </a:solidFill>
              </a:rPr>
              <a:t>), Activity Monitor (</a:t>
            </a:r>
            <a:r>
              <a:rPr lang="en-US" dirty="0" err="1" smtClean="0">
                <a:solidFill>
                  <a:schemeClr val="bg1"/>
                </a:solidFill>
              </a:rPr>
              <a:t>amon</a:t>
            </a:r>
            <a:r>
              <a:rPr lang="en-US" dirty="0" smtClean="0">
                <a:solidFill>
                  <a:schemeClr val="bg1"/>
                </a:solidFill>
              </a:rPr>
              <a:t>), Reports Manager (</a:t>
            </a:r>
            <a:r>
              <a:rPr lang="en-US" dirty="0" err="1" smtClean="0">
                <a:solidFill>
                  <a:schemeClr val="bg1"/>
                </a:solidFill>
              </a:rPr>
              <a:t>rman</a:t>
            </a:r>
            <a:r>
              <a:rPr lang="en-US" dirty="0" smtClean="0">
                <a:solidFill>
                  <a:schemeClr val="bg1"/>
                </a:solidFill>
              </a:rPr>
              <a:t>), Hive </a:t>
            </a:r>
            <a:r>
              <a:rPr lang="en-US" dirty="0" err="1" smtClean="0">
                <a:solidFill>
                  <a:schemeClr val="bg1"/>
                </a:solidFill>
              </a:rPr>
              <a:t>Metastore</a:t>
            </a:r>
            <a:r>
              <a:rPr lang="en-US" dirty="0" smtClean="0">
                <a:solidFill>
                  <a:schemeClr val="bg1"/>
                </a:solidFill>
              </a:rPr>
              <a:t> Server (hive), Hue Server (hue), Sentry Server (sentry), Cloudera Navigator Audit Server (</a:t>
            </a:r>
            <a:r>
              <a:rPr lang="en-US" dirty="0" err="1" smtClean="0">
                <a:solidFill>
                  <a:schemeClr val="bg1"/>
                </a:solidFill>
              </a:rPr>
              <a:t>nav</a:t>
            </a:r>
            <a:r>
              <a:rPr lang="en-US" dirty="0" smtClean="0">
                <a:solidFill>
                  <a:schemeClr val="bg1"/>
                </a:solidFill>
              </a:rPr>
              <a:t>), Cloudera Navigator Metadata Server (</a:t>
            </a:r>
            <a:r>
              <a:rPr lang="en-US" dirty="0" err="1" smtClean="0">
                <a:solidFill>
                  <a:schemeClr val="bg1"/>
                </a:solidFill>
              </a:rPr>
              <a:t>navms</a:t>
            </a:r>
            <a:r>
              <a:rPr lang="en-US" dirty="0" smtClean="0">
                <a:solidFill>
                  <a:schemeClr val="bg1"/>
                </a:solidFill>
              </a:rPr>
              <a:t>) and </a:t>
            </a:r>
            <a:r>
              <a:rPr lang="en-US" dirty="0" err="1" smtClean="0">
                <a:solidFill>
                  <a:schemeClr val="bg1"/>
                </a:solidFill>
              </a:rPr>
              <a:t>Oozie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oozie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GB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~create database </a:t>
            </a:r>
            <a:r>
              <a:rPr lang="en-GB" dirty="0" err="1" smtClean="0">
                <a:solidFill>
                  <a:schemeClr val="bg1"/>
                </a:solidFill>
              </a:rPr>
              <a:t>amon</a:t>
            </a:r>
            <a:r>
              <a:rPr lang="en-GB" dirty="0" smtClean="0">
                <a:solidFill>
                  <a:schemeClr val="bg1"/>
                </a:solidFill>
              </a:rPr>
              <a:t> DEFAULT CHARACTER SET utf8;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~grant all on amon.* TO '</a:t>
            </a:r>
            <a:r>
              <a:rPr lang="en-GB" dirty="0" err="1" smtClean="0">
                <a:solidFill>
                  <a:schemeClr val="bg1"/>
                </a:solidFill>
              </a:rPr>
              <a:t>amon</a:t>
            </a:r>
            <a:r>
              <a:rPr lang="en-GB" dirty="0" smtClean="0">
                <a:solidFill>
                  <a:schemeClr val="bg1"/>
                </a:solidFill>
              </a:rPr>
              <a:t>'@'%' IDENTIFIED BY '</a:t>
            </a:r>
            <a:r>
              <a:rPr lang="en-GB" dirty="0" err="1" smtClean="0">
                <a:solidFill>
                  <a:schemeClr val="bg1"/>
                </a:solidFill>
              </a:rPr>
              <a:t>amon_password</a:t>
            </a:r>
            <a:r>
              <a:rPr lang="en-GB" dirty="0" smtClean="0">
                <a:solidFill>
                  <a:schemeClr val="bg1"/>
                </a:solidFill>
              </a:rPr>
              <a:t>';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amon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rman</a:t>
            </a:r>
            <a:r>
              <a:rPr lang="en-GB" dirty="0" smtClean="0">
                <a:solidFill>
                  <a:schemeClr val="bg1"/>
                </a:solidFill>
              </a:rPr>
              <a:t>, hive, hue, sentry, </a:t>
            </a:r>
            <a:r>
              <a:rPr lang="en-GB" dirty="0" err="1" smtClean="0">
                <a:solidFill>
                  <a:schemeClr val="bg1"/>
                </a:solidFill>
              </a:rPr>
              <a:t>nav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navms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Cloudera Manager Installation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5592" y="1463040"/>
            <a:ext cx="11320272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656" y="1554480"/>
            <a:ext cx="10091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#on the server, Install the Cloudera Manager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#first download the version suiting your OS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wget</a:t>
            </a:r>
            <a:r>
              <a:rPr lang="en-GB" dirty="0" smtClean="0">
                <a:solidFill>
                  <a:schemeClr val="bg1"/>
                </a:solidFill>
              </a:rPr>
              <a:t> https://archive.cloudera.com/cm5/redhat/6/x86_64/cm/cloudera-manager.repo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cp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cloudera-manager.repo</a:t>
            </a:r>
            <a:r>
              <a:rPr lang="en-GB" dirty="0" smtClean="0">
                <a:solidFill>
                  <a:schemeClr val="bg1"/>
                </a:solidFill>
              </a:rPr>
              <a:t> /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yum.repos.d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#install JDK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yum install -y oracle-j2sdk1.7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#Install </a:t>
            </a:r>
            <a:r>
              <a:rPr lang="en-GB" dirty="0" err="1" smtClean="0">
                <a:solidFill>
                  <a:schemeClr val="bg1"/>
                </a:solidFill>
              </a:rPr>
              <a:t>cloudera</a:t>
            </a:r>
            <a:r>
              <a:rPr lang="en-GB" dirty="0" smtClean="0">
                <a:solidFill>
                  <a:schemeClr val="bg1"/>
                </a:solidFill>
              </a:rPr>
              <a:t>-manager server packages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yum install -y </a:t>
            </a:r>
            <a:r>
              <a:rPr lang="en-GB" dirty="0" err="1" smtClean="0">
                <a:solidFill>
                  <a:schemeClr val="bg1"/>
                </a:solidFill>
              </a:rPr>
              <a:t>cloudera</a:t>
            </a:r>
            <a:r>
              <a:rPr lang="en-GB" dirty="0" smtClean="0">
                <a:solidFill>
                  <a:schemeClr val="bg1"/>
                </a:solidFill>
              </a:rPr>
              <a:t>-manager-daemons </a:t>
            </a:r>
            <a:r>
              <a:rPr lang="en-GB" dirty="0" err="1" smtClean="0">
                <a:solidFill>
                  <a:schemeClr val="bg1"/>
                </a:solidFill>
              </a:rPr>
              <a:t>cloudera</a:t>
            </a:r>
            <a:r>
              <a:rPr lang="en-GB" dirty="0" smtClean="0">
                <a:solidFill>
                  <a:schemeClr val="bg1"/>
                </a:solidFill>
              </a:rPr>
              <a:t>-manager-server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#prepare database for </a:t>
            </a:r>
            <a:r>
              <a:rPr lang="en-GB" dirty="0" err="1" smtClean="0">
                <a:solidFill>
                  <a:schemeClr val="bg1"/>
                </a:solidFill>
              </a:rPr>
              <a:t>cloudera</a:t>
            </a:r>
            <a:r>
              <a:rPr lang="en-GB" dirty="0" smtClean="0">
                <a:solidFill>
                  <a:schemeClr val="bg1"/>
                </a:solidFill>
              </a:rPr>
              <a:t> manager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/usr/share/cmf/schema/scm_prepare_database.sh 'database-type' '</a:t>
            </a:r>
            <a:r>
              <a:rPr lang="en-GB" dirty="0" err="1" smtClean="0">
                <a:solidFill>
                  <a:schemeClr val="bg1"/>
                </a:solidFill>
              </a:rPr>
              <a:t>database_name</a:t>
            </a:r>
            <a:r>
              <a:rPr lang="en-GB" dirty="0" smtClean="0">
                <a:solidFill>
                  <a:schemeClr val="bg1"/>
                </a:solidFill>
              </a:rPr>
              <a:t>' 'user' '</a:t>
            </a:r>
            <a:r>
              <a:rPr lang="en-GB" dirty="0" err="1" smtClean="0">
                <a:solidFill>
                  <a:schemeClr val="bg1"/>
                </a:solidFill>
              </a:rPr>
              <a:t>user_password</a:t>
            </a:r>
            <a:r>
              <a:rPr lang="en-GB" dirty="0" smtClean="0">
                <a:solidFill>
                  <a:schemeClr val="bg1"/>
                </a:solidFill>
              </a:rPr>
              <a:t>'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e.g.(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/usr/share/cmf/schema/scm_prepare_database.sh 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scm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scm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scm_password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</a:t>
            </a:r>
            <a:r>
              <a:rPr lang="en-GB" dirty="0" smtClean="0">
                <a:solidFill>
                  <a:schemeClr val="bg1"/>
                </a:solidFill>
              </a:rPr>
              <a:t>optional (add the -h option to specify host if the database server is situated on a server different from the </a:t>
            </a:r>
            <a:r>
              <a:rPr lang="en-GB" dirty="0" err="1" smtClean="0">
                <a:solidFill>
                  <a:schemeClr val="bg1"/>
                </a:solidFill>
              </a:rPr>
              <a:t>cloudera</a:t>
            </a:r>
            <a:r>
              <a:rPr lang="en-GB" dirty="0" smtClean="0">
                <a:solidFill>
                  <a:schemeClr val="bg1"/>
                </a:solidFill>
              </a:rPr>
              <a:t> server) e.g. -h cm-oracle.example.com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1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CDH Installation &amp; Configuration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5592" y="1463040"/>
            <a:ext cx="11320272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656" y="1554480"/>
            <a:ext cx="10091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#Start </a:t>
            </a:r>
            <a:r>
              <a:rPr lang="en-GB" dirty="0" err="1" smtClean="0">
                <a:solidFill>
                  <a:schemeClr val="bg1"/>
                </a:solidFill>
              </a:rPr>
              <a:t>cloudera</a:t>
            </a:r>
            <a:r>
              <a:rPr lang="en-GB" dirty="0" smtClean="0">
                <a:solidFill>
                  <a:schemeClr val="bg1"/>
                </a:solidFill>
              </a:rPr>
              <a:t> manager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service </a:t>
            </a:r>
            <a:r>
              <a:rPr lang="en-GB" dirty="0" err="1" smtClean="0">
                <a:solidFill>
                  <a:schemeClr val="bg1"/>
                </a:solidFill>
              </a:rPr>
              <a:t>cloudera</a:t>
            </a:r>
            <a:r>
              <a:rPr lang="en-GB" dirty="0" smtClean="0">
                <a:solidFill>
                  <a:schemeClr val="bg1"/>
                </a:solidFill>
              </a:rPr>
              <a:t>-</a:t>
            </a:r>
            <a:r>
              <a:rPr lang="en-GB" dirty="0" err="1" smtClean="0">
                <a:solidFill>
                  <a:schemeClr val="bg1"/>
                </a:solidFill>
              </a:rPr>
              <a:t>scm</a:t>
            </a:r>
            <a:r>
              <a:rPr lang="en-GB" dirty="0" smtClean="0">
                <a:solidFill>
                  <a:schemeClr val="bg1"/>
                </a:solidFill>
              </a:rPr>
              <a:t>-server start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#login on a browser using the public </a:t>
            </a:r>
            <a:r>
              <a:rPr lang="en-GB" dirty="0" err="1" smtClean="0">
                <a:solidFill>
                  <a:schemeClr val="bg1"/>
                </a:solidFill>
              </a:rPr>
              <a:t>ip</a:t>
            </a:r>
            <a:r>
              <a:rPr lang="en-GB" dirty="0" smtClean="0">
                <a:solidFill>
                  <a:schemeClr val="bg1"/>
                </a:solidFill>
              </a:rPr>
              <a:t> and the default port 7180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default credentials are </a:t>
            </a:r>
            <a:r>
              <a:rPr lang="en-GB" dirty="0" err="1" smtClean="0">
                <a:solidFill>
                  <a:schemeClr val="bg1"/>
                </a:solidFill>
              </a:rPr>
              <a:t>username:admin</a:t>
            </a:r>
            <a:r>
              <a:rPr lang="en-GB" dirty="0" smtClean="0">
                <a:solidFill>
                  <a:schemeClr val="bg1"/>
                </a:solidFill>
              </a:rPr>
              <a:t>, password, admin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choose </a:t>
            </a:r>
            <a:r>
              <a:rPr lang="en-GB" dirty="0" err="1" smtClean="0">
                <a:solidFill>
                  <a:schemeClr val="bg1"/>
                </a:solidFill>
              </a:rPr>
              <a:t>cdh</a:t>
            </a:r>
            <a:r>
              <a:rPr lang="en-GB" dirty="0" smtClean="0">
                <a:solidFill>
                  <a:schemeClr val="bg1"/>
                </a:solidFill>
              </a:rPr>
              <a:t> parcels, use </a:t>
            </a:r>
            <a:r>
              <a:rPr lang="en-GB" dirty="0" err="1" smtClean="0">
                <a:solidFill>
                  <a:schemeClr val="bg1"/>
                </a:solidFill>
              </a:rPr>
              <a:t>pem</a:t>
            </a:r>
            <a:r>
              <a:rPr lang="en-GB" dirty="0" smtClean="0">
                <a:solidFill>
                  <a:schemeClr val="bg1"/>
                </a:solidFill>
              </a:rPr>
              <a:t> file to login and don't select single use mode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copy the Master's internal address and paste in /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cloudera</a:t>
            </a:r>
            <a:r>
              <a:rPr lang="en-GB" dirty="0" smtClean="0">
                <a:solidFill>
                  <a:schemeClr val="bg1"/>
                </a:solidFill>
              </a:rPr>
              <a:t>-</a:t>
            </a:r>
            <a:r>
              <a:rPr lang="en-GB" dirty="0" err="1" smtClean="0">
                <a:solidFill>
                  <a:schemeClr val="bg1"/>
                </a:solidFill>
              </a:rPr>
              <a:t>scm</a:t>
            </a:r>
            <a:r>
              <a:rPr lang="en-GB" dirty="0" smtClean="0">
                <a:solidFill>
                  <a:schemeClr val="bg1"/>
                </a:solidFill>
              </a:rPr>
              <a:t>-agent/config.ini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before pushing parcels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#</a:t>
            </a:r>
            <a:r>
              <a:rPr lang="en-GB" dirty="0" smtClean="0">
                <a:solidFill>
                  <a:schemeClr val="bg1"/>
                </a:solidFill>
              </a:rPr>
              <a:t>Push the parcels to the agents (u can tail the master node to see what's going on in the field) - </a:t>
            </a:r>
            <a:r>
              <a:rPr lang="en-GB" dirty="0" err="1" smtClean="0">
                <a:solidFill>
                  <a:schemeClr val="bg1"/>
                </a:solidFill>
              </a:rPr>
              <a:t>var'log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cloudera-scm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cloudera</a:t>
            </a:r>
            <a:r>
              <a:rPr lang="en-GB" dirty="0" smtClean="0">
                <a:solidFill>
                  <a:schemeClr val="bg1"/>
                </a:solidFill>
              </a:rPr>
              <a:t>-</a:t>
            </a:r>
            <a:r>
              <a:rPr lang="en-GB" dirty="0" err="1" smtClean="0">
                <a:solidFill>
                  <a:schemeClr val="bg1"/>
                </a:solidFill>
              </a:rPr>
              <a:t>scm</a:t>
            </a:r>
            <a:r>
              <a:rPr lang="en-GB" dirty="0" smtClean="0">
                <a:solidFill>
                  <a:schemeClr val="bg1"/>
                </a:solidFill>
              </a:rPr>
              <a:t>-log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#all the services should be having good health (green sign)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#check hosts heartbeats</a:t>
            </a:r>
          </a:p>
        </p:txBody>
      </p:sp>
    </p:spTree>
    <p:extLst>
      <p:ext uri="{BB962C8B-B14F-4D97-AF65-F5344CB8AC3E}">
        <p14:creationId xmlns:p14="http://schemas.microsoft.com/office/powerpoint/2010/main" val="59930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 MapReduce Example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5592" y="1463040"/>
            <a:ext cx="11320272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656" y="1554480"/>
            <a:ext cx="11045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Log into a host in the cluster.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Run the Hadoop </a:t>
            </a:r>
            <a:r>
              <a:rPr lang="en-GB" dirty="0" err="1" smtClean="0">
                <a:solidFill>
                  <a:schemeClr val="bg1"/>
                </a:solidFill>
              </a:rPr>
              <a:t>PiEstimator</a:t>
            </a:r>
            <a:r>
              <a:rPr lang="en-GB" dirty="0" smtClean="0">
                <a:solidFill>
                  <a:schemeClr val="bg1"/>
                </a:solidFill>
              </a:rPr>
              <a:t> example using one of the following commands: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#</a:t>
            </a:r>
            <a:r>
              <a:rPr lang="en-GB" dirty="0" smtClean="0">
                <a:solidFill>
                  <a:schemeClr val="bg1"/>
                </a:solidFill>
              </a:rPr>
              <a:t>Parcel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-u </a:t>
            </a:r>
            <a:r>
              <a:rPr lang="en-GB" dirty="0" err="1" smtClean="0">
                <a:solidFill>
                  <a:schemeClr val="bg1"/>
                </a:solidFill>
              </a:rPr>
              <a:t>hdfs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hadoop</a:t>
            </a:r>
            <a:r>
              <a:rPr lang="en-GB" dirty="0" smtClean="0">
                <a:solidFill>
                  <a:schemeClr val="bg1"/>
                </a:solidFill>
              </a:rPr>
              <a:t> jar /opt/</a:t>
            </a:r>
            <a:r>
              <a:rPr lang="en-GB" dirty="0" err="1" smtClean="0">
                <a:solidFill>
                  <a:schemeClr val="bg1"/>
                </a:solidFill>
              </a:rPr>
              <a:t>cloudera</a:t>
            </a:r>
            <a:r>
              <a:rPr lang="en-GB" dirty="0" smtClean="0">
                <a:solidFill>
                  <a:schemeClr val="bg1"/>
                </a:solidFill>
              </a:rPr>
              <a:t>/parcels/CDH/lib/</a:t>
            </a:r>
            <a:r>
              <a:rPr lang="en-GB" dirty="0" err="1" smtClean="0">
                <a:solidFill>
                  <a:schemeClr val="bg1"/>
                </a:solidFill>
              </a:rPr>
              <a:t>hadoop-mapreduce</a:t>
            </a:r>
            <a:r>
              <a:rPr lang="en-GB" dirty="0" smtClean="0">
                <a:solidFill>
                  <a:schemeClr val="bg1"/>
                </a:solidFill>
              </a:rPr>
              <a:t>/hadoop-mapreduce-examples.jar pi 10 100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#Package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</a:t>
            </a:r>
            <a:r>
              <a:rPr lang="en-GB" dirty="0" err="1" smtClean="0">
                <a:solidFill>
                  <a:schemeClr val="bg1"/>
                </a:solidFill>
              </a:rPr>
              <a:t>udo</a:t>
            </a:r>
            <a:r>
              <a:rPr lang="en-GB" dirty="0" smtClean="0">
                <a:solidFill>
                  <a:schemeClr val="bg1"/>
                </a:solidFill>
              </a:rPr>
              <a:t> -u </a:t>
            </a:r>
            <a:r>
              <a:rPr lang="en-GB" dirty="0" err="1" smtClean="0">
                <a:solidFill>
                  <a:schemeClr val="bg1"/>
                </a:solidFill>
              </a:rPr>
              <a:t>hdfs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hadoop</a:t>
            </a:r>
            <a:r>
              <a:rPr lang="en-GB" dirty="0" smtClean="0">
                <a:solidFill>
                  <a:schemeClr val="bg1"/>
                </a:solidFill>
              </a:rPr>
              <a:t> jar /</a:t>
            </a:r>
            <a:r>
              <a:rPr lang="en-GB" dirty="0" err="1" smtClean="0">
                <a:solidFill>
                  <a:schemeClr val="bg1"/>
                </a:solidFill>
              </a:rPr>
              <a:t>usr</a:t>
            </a:r>
            <a:r>
              <a:rPr lang="en-GB" dirty="0" smtClean="0">
                <a:solidFill>
                  <a:schemeClr val="bg1"/>
                </a:solidFill>
              </a:rPr>
              <a:t>/lib/</a:t>
            </a:r>
            <a:r>
              <a:rPr lang="en-GB" dirty="0" err="1" smtClean="0">
                <a:solidFill>
                  <a:schemeClr val="bg1"/>
                </a:solidFill>
              </a:rPr>
              <a:t>hadoop-mapreduce</a:t>
            </a:r>
            <a:r>
              <a:rPr lang="en-GB" dirty="0" smtClean="0">
                <a:solidFill>
                  <a:schemeClr val="bg1"/>
                </a:solidFill>
              </a:rPr>
              <a:t>/hadoop-mapreduce-examples.jar pi 10 100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69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Additional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Contact: studentpartners@ultratendency.com </a:t>
            </a:r>
            <a:endParaRPr lang="en-US" dirty="0" smtClean="0">
              <a:effectLst/>
            </a:endParaRPr>
          </a:p>
          <a:p>
            <a:r>
              <a:rPr lang="de-DE" dirty="0" smtClean="0"/>
              <a:t>Facebook: </a:t>
            </a:r>
            <a:r>
              <a:rPr lang="de-DE" dirty="0" smtClean="0">
                <a:hlinkClick r:id="rId2"/>
              </a:rPr>
              <a:t>https://www.facebook.com/ultratendency/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Your opinion is important : </a:t>
            </a:r>
            <a:r>
              <a:rPr lang="de-DE" dirty="0" smtClean="0">
                <a:hlinkClick r:id="rId3"/>
              </a:rPr>
              <a:t>https://www.survio.com/survey/d/N7G7M1R7P7C9D9Z5Z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                            </a:t>
            </a:r>
          </a:p>
          <a:p>
            <a:pPr marL="0" indent="0">
              <a:buNone/>
            </a:pPr>
            <a:r>
              <a:rPr lang="de-DE" dirty="0" smtClean="0"/>
              <a:t>                                  </a:t>
            </a:r>
            <a:r>
              <a:rPr lang="de-DE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THANK YOU FOR YOUR ATTENTION 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482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The Hadoop Framework</a:t>
            </a:r>
            <a:endParaRPr lang="en-GB" dirty="0"/>
          </a:p>
        </p:txBody>
      </p:sp>
      <p:pic>
        <p:nvPicPr>
          <p:cNvPr id="2050" name="Picture 2" descr="Hadoop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7807"/>
            <a:ext cx="3810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3392" y="625360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At the Core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2052" name="Picture 4" descr="Image result for hadoop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10" y="1590104"/>
            <a:ext cx="6342539" cy="34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6584" y="5381355"/>
            <a:ext cx="603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Extension (includes many others…..</a:t>
            </a:r>
            <a:r>
              <a:rPr lang="en-US" dirty="0" err="1" smtClean="0">
                <a:latin typeface="Century Gothic" panose="020B0502020202020204" pitchFamily="34" charset="0"/>
              </a:rPr>
              <a:t>oozie</a:t>
            </a:r>
            <a:r>
              <a:rPr lang="en-US" dirty="0" smtClean="0">
                <a:latin typeface="Century Gothic" panose="020B0502020202020204" pitchFamily="34" charset="0"/>
              </a:rPr>
              <a:t>, flume, </a:t>
            </a:r>
            <a:r>
              <a:rPr lang="en-US" dirty="0" err="1" smtClean="0">
                <a:latin typeface="Century Gothic" panose="020B0502020202020204" pitchFamily="34" charset="0"/>
              </a:rPr>
              <a:t>etc</a:t>
            </a:r>
            <a:r>
              <a:rPr lang="en-US" dirty="0" smtClean="0">
                <a:latin typeface="Century Gothic" panose="020B0502020202020204" pitchFamily="34" charset="0"/>
              </a:rPr>
              <a:t>)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Cloudera CDH?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936" y="1353851"/>
            <a:ext cx="6336792" cy="5257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616" y="1801368"/>
            <a:ext cx="4672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CDH – Cloudera Distribution including Apache 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entury Gothic" panose="020B0502020202020204" pitchFamily="34" charset="0"/>
              </a:rPr>
              <a:t>Cloudera's open source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Includes other management tools like;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Cloudera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Cloudera Navigator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Cloudera Reports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Cloudera Activity Monitor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entury Gothic" panose="020B0502020202020204" pitchFamily="34" charset="0"/>
              </a:rPr>
              <a:t>etc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Cloudera CDH 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Pre-Installation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Database Installation (Extended Database)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Cloudera Manager Installation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CDH installation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CDH configuration</a:t>
            </a:r>
          </a:p>
          <a:p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Pre-Installation (on all nodes)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7472" y="1508760"/>
            <a:ext cx="5102352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15112" y="1609344"/>
            <a:ext cx="5358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-&gt;Fix </a:t>
            </a:r>
            <a:r>
              <a:rPr lang="en-GB" dirty="0" err="1" smtClean="0">
                <a:solidFill>
                  <a:schemeClr val="bg1"/>
                </a:solidFill>
              </a:rPr>
              <a:t>Swappiness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~cat /proc/sys/</a:t>
            </a:r>
            <a:r>
              <a:rPr lang="en-GB" dirty="0" err="1" smtClean="0">
                <a:solidFill>
                  <a:schemeClr val="bg1"/>
                </a:solidFill>
              </a:rPr>
              <a:t>vm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swappiness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sysctl</a:t>
            </a:r>
            <a:r>
              <a:rPr lang="en-GB" dirty="0" smtClean="0">
                <a:solidFill>
                  <a:schemeClr val="bg1"/>
                </a:solidFill>
              </a:rPr>
              <a:t> -w </a:t>
            </a:r>
            <a:r>
              <a:rPr lang="en-GB" dirty="0" err="1" smtClean="0">
                <a:solidFill>
                  <a:schemeClr val="bg1"/>
                </a:solidFill>
              </a:rPr>
              <a:t>vm.swappiness</a:t>
            </a:r>
            <a:r>
              <a:rPr lang="en-GB" dirty="0" smtClean="0">
                <a:solidFill>
                  <a:schemeClr val="bg1"/>
                </a:solidFill>
              </a:rPr>
              <a:t>=1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~cat /proc/sys/</a:t>
            </a:r>
            <a:r>
              <a:rPr lang="en-GB" dirty="0" err="1" smtClean="0">
                <a:solidFill>
                  <a:schemeClr val="bg1"/>
                </a:solidFill>
              </a:rPr>
              <a:t>vm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swappiness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vi /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sysctl.conf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#add this line (</a:t>
            </a:r>
            <a:r>
              <a:rPr lang="en-GB" dirty="0" err="1" smtClean="0">
                <a:solidFill>
                  <a:schemeClr val="bg1"/>
                </a:solidFill>
              </a:rPr>
              <a:t>vm.swappiness</a:t>
            </a:r>
            <a:r>
              <a:rPr lang="en-GB" dirty="0" smtClean="0">
                <a:solidFill>
                  <a:schemeClr val="bg1"/>
                </a:solidFill>
              </a:rPr>
              <a:t>=1)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-&gt;Disable firewall and </a:t>
            </a:r>
            <a:r>
              <a:rPr lang="en-GB" dirty="0" err="1" smtClean="0">
                <a:solidFill>
                  <a:schemeClr val="bg1"/>
                </a:solidFill>
              </a:rPr>
              <a:t>selinux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/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init.d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iptables</a:t>
            </a:r>
            <a:r>
              <a:rPr lang="en-GB" dirty="0" smtClean="0">
                <a:solidFill>
                  <a:schemeClr val="bg1"/>
                </a:solidFill>
              </a:rPr>
              <a:t> stop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chkconfig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iptables</a:t>
            </a:r>
            <a:r>
              <a:rPr lang="en-GB" dirty="0" smtClean="0">
                <a:solidFill>
                  <a:schemeClr val="bg1"/>
                </a:solidFill>
              </a:rPr>
              <a:t> off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chkconfig</a:t>
            </a:r>
            <a:r>
              <a:rPr lang="en-GB" dirty="0" smtClean="0">
                <a:solidFill>
                  <a:schemeClr val="bg1"/>
                </a:solidFill>
              </a:rPr>
              <a:t> ip6tables off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vi /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selinux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config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#change "enforcing" to "permissive" or "disabled"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1952" y="1496568"/>
            <a:ext cx="6132576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72912" y="1597152"/>
            <a:ext cx="6071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-&gt;Disable transparent </a:t>
            </a:r>
            <a:r>
              <a:rPr lang="en-GB" dirty="0" err="1" smtClean="0">
                <a:solidFill>
                  <a:schemeClr val="bg1"/>
                </a:solidFill>
              </a:rPr>
              <a:t>hugepage</a:t>
            </a:r>
            <a:r>
              <a:rPr lang="en-GB" dirty="0" smtClean="0">
                <a:solidFill>
                  <a:schemeClr val="bg1"/>
                </a:solidFill>
              </a:rPr>
              <a:t> support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vi /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grub.conf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#add "</a:t>
            </a:r>
            <a:r>
              <a:rPr lang="en-GB" dirty="0" err="1" smtClean="0">
                <a:solidFill>
                  <a:schemeClr val="bg1"/>
                </a:solidFill>
              </a:rPr>
              <a:t>transparent_hugepage</a:t>
            </a:r>
            <a:r>
              <a:rPr lang="en-GB" dirty="0" smtClean="0">
                <a:solidFill>
                  <a:schemeClr val="bg1"/>
                </a:solidFill>
              </a:rPr>
              <a:t>=never" to the kernel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reboot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#check that it worked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~cat /sys/kernel/mm/</a:t>
            </a:r>
            <a:r>
              <a:rPr lang="en-GB" dirty="0" err="1" smtClean="0">
                <a:solidFill>
                  <a:schemeClr val="bg1"/>
                </a:solidFill>
              </a:rPr>
              <a:t>transparent_hugepage</a:t>
            </a:r>
            <a:r>
              <a:rPr lang="en-GB" dirty="0" smtClean="0">
                <a:solidFill>
                  <a:schemeClr val="bg1"/>
                </a:solidFill>
              </a:rPr>
              <a:t>/enabled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(always </a:t>
            </a:r>
            <a:r>
              <a:rPr lang="en-GB" dirty="0" err="1" smtClean="0">
                <a:solidFill>
                  <a:schemeClr val="bg1"/>
                </a:solidFill>
              </a:rPr>
              <a:t>madvise</a:t>
            </a:r>
            <a:r>
              <a:rPr lang="en-GB" dirty="0" smtClean="0">
                <a:solidFill>
                  <a:schemeClr val="bg1"/>
                </a:solidFill>
              </a:rPr>
              <a:t> [never])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-&gt;Set </a:t>
            </a:r>
            <a:r>
              <a:rPr lang="en-GB" dirty="0" err="1" smtClean="0">
                <a:solidFill>
                  <a:schemeClr val="bg1"/>
                </a:solidFill>
              </a:rPr>
              <a:t>ulimits</a:t>
            </a:r>
            <a:r>
              <a:rPr lang="en-GB" dirty="0" smtClean="0">
                <a:solidFill>
                  <a:schemeClr val="bg1"/>
                </a:solidFill>
              </a:rPr>
              <a:t> for common users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vi /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r>
              <a:rPr lang="en-GB" dirty="0" smtClean="0">
                <a:solidFill>
                  <a:schemeClr val="bg1"/>
                </a:solidFill>
              </a:rPr>
              <a:t>/security/</a:t>
            </a:r>
            <a:r>
              <a:rPr lang="en-GB" dirty="0" err="1" smtClean="0">
                <a:solidFill>
                  <a:schemeClr val="bg1"/>
                </a:solidFill>
              </a:rPr>
              <a:t>limits.d</a:t>
            </a:r>
            <a:r>
              <a:rPr lang="en-GB" dirty="0" smtClean="0">
                <a:solidFill>
                  <a:schemeClr val="bg1"/>
                </a:solidFill>
              </a:rPr>
              <a:t>/90-nproc.conf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#change the value 1024 on category (*) to 4096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#logout and login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#check to see that the limit has been set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ulimit</a:t>
            </a:r>
            <a:r>
              <a:rPr lang="en-GB" dirty="0" smtClean="0">
                <a:solidFill>
                  <a:schemeClr val="bg1"/>
                </a:solidFill>
              </a:rPr>
              <a:t> -u (should respond with 4096)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ulimit</a:t>
            </a:r>
            <a:r>
              <a:rPr lang="en-GB" dirty="0" smtClean="0">
                <a:solidFill>
                  <a:schemeClr val="bg1"/>
                </a:solidFill>
              </a:rPr>
              <a:t> -n (should respond with 1024)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Pre-Installation (on all nodes) -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7472" y="1508760"/>
            <a:ext cx="11320272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15112" y="1609344"/>
            <a:ext cx="5358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-&gt;Activate </a:t>
            </a:r>
            <a:r>
              <a:rPr lang="en-GB" dirty="0" err="1" smtClean="0">
                <a:solidFill>
                  <a:schemeClr val="bg1"/>
                </a:solidFill>
              </a:rPr>
              <a:t>ntpd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yum install -y </a:t>
            </a:r>
            <a:r>
              <a:rPr lang="en-GB" dirty="0" err="1" smtClean="0">
                <a:solidFill>
                  <a:schemeClr val="bg1"/>
                </a:solidFill>
              </a:rPr>
              <a:t>ntp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chkconfig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ntpd</a:t>
            </a:r>
            <a:r>
              <a:rPr lang="en-GB" dirty="0" smtClean="0">
                <a:solidFill>
                  <a:schemeClr val="bg1"/>
                </a:solidFill>
              </a:rPr>
              <a:t> 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service </a:t>
            </a:r>
            <a:r>
              <a:rPr lang="en-GB" dirty="0" err="1" smtClean="0">
                <a:solidFill>
                  <a:schemeClr val="bg1"/>
                </a:solidFill>
              </a:rPr>
              <a:t>ntpd</a:t>
            </a:r>
            <a:r>
              <a:rPr lang="en-GB" dirty="0" smtClean="0">
                <a:solidFill>
                  <a:schemeClr val="bg1"/>
                </a:solidFill>
              </a:rPr>
              <a:t> start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service </a:t>
            </a:r>
            <a:r>
              <a:rPr lang="en-GB" dirty="0" err="1" smtClean="0">
                <a:solidFill>
                  <a:schemeClr val="bg1"/>
                </a:solidFill>
              </a:rPr>
              <a:t>ntpd</a:t>
            </a:r>
            <a:r>
              <a:rPr lang="en-GB" dirty="0" smtClean="0">
                <a:solidFill>
                  <a:schemeClr val="bg1"/>
                </a:solidFill>
              </a:rPr>
              <a:t> status</a:t>
            </a:r>
            <a:endParaRPr lang="en-US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-&gt;Install </a:t>
            </a:r>
            <a:r>
              <a:rPr lang="en-GB" dirty="0" err="1" smtClean="0">
                <a:solidFill>
                  <a:schemeClr val="bg1"/>
                </a:solidFill>
              </a:rPr>
              <a:t>nscd</a:t>
            </a:r>
            <a:r>
              <a:rPr lang="en-GB" dirty="0" smtClean="0">
                <a:solidFill>
                  <a:schemeClr val="bg1"/>
                </a:solidFill>
              </a:rPr>
              <a:t> (to cache </a:t>
            </a:r>
            <a:r>
              <a:rPr lang="en-GB" dirty="0" err="1" smtClean="0">
                <a:solidFill>
                  <a:schemeClr val="bg1"/>
                </a:solidFill>
              </a:rPr>
              <a:t>dns</a:t>
            </a:r>
            <a:r>
              <a:rPr lang="en-GB" dirty="0" smtClean="0">
                <a:solidFill>
                  <a:schemeClr val="bg1"/>
                </a:solidFill>
              </a:rPr>
              <a:t> entries)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yum install -y </a:t>
            </a:r>
            <a:r>
              <a:rPr lang="en-GB" dirty="0" err="1" smtClean="0">
                <a:solidFill>
                  <a:schemeClr val="bg1"/>
                </a:solidFill>
              </a:rPr>
              <a:t>nscd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service </a:t>
            </a:r>
            <a:r>
              <a:rPr lang="en-GB" dirty="0" err="1" smtClean="0">
                <a:solidFill>
                  <a:schemeClr val="bg1"/>
                </a:solidFill>
              </a:rPr>
              <a:t>nscd</a:t>
            </a:r>
            <a:r>
              <a:rPr lang="en-GB" dirty="0" smtClean="0">
                <a:solidFill>
                  <a:schemeClr val="bg1"/>
                </a:solidFill>
              </a:rPr>
              <a:t> start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chkconfig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nscd</a:t>
            </a:r>
            <a:r>
              <a:rPr lang="en-GB" dirty="0" smtClean="0">
                <a:solidFill>
                  <a:schemeClr val="bg1"/>
                </a:solidFill>
              </a:rPr>
              <a:t> 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Cloudera Installation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Three methods/ procedures;</a:t>
            </a:r>
          </a:p>
          <a:p>
            <a:pPr marL="0" indent="0"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latin typeface="Century Gothic" panose="020B0502020202020204" pitchFamily="34" charset="0"/>
              </a:rPr>
              <a:t>One-stop binary installer</a:t>
            </a:r>
          </a:p>
          <a:p>
            <a:pPr lvl="1"/>
            <a:r>
              <a:rPr lang="en-GB" dirty="0" smtClean="0">
                <a:latin typeface="Century Gothic" panose="020B0502020202020204" pitchFamily="34" charset="0"/>
              </a:rPr>
              <a:t>short-term, throwaway projects with embedded, hard-configured </a:t>
            </a:r>
            <a:r>
              <a:rPr lang="en-GB" dirty="0" err="1" smtClean="0">
                <a:latin typeface="Century Gothic" panose="020B0502020202020204" pitchFamily="34" charset="0"/>
              </a:rPr>
              <a:t>Postgre-Sql</a:t>
            </a:r>
            <a:r>
              <a:rPr lang="en-GB" dirty="0" smtClean="0">
                <a:latin typeface="Century Gothic" panose="020B0502020202020204" pitchFamily="34" charset="0"/>
              </a:rPr>
              <a:t> server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latin typeface="Century Gothic" panose="020B0502020202020204" pitchFamily="34" charset="0"/>
              </a:rPr>
              <a:t>Install Cloudera Manager (CM) and databases manually</a:t>
            </a:r>
          </a:p>
          <a:p>
            <a:pPr lvl="1"/>
            <a:r>
              <a:rPr lang="en-GB" dirty="0">
                <a:latin typeface="Century Gothic" panose="020B0502020202020204" pitchFamily="34" charset="0"/>
              </a:rPr>
              <a:t>C</a:t>
            </a:r>
            <a:r>
              <a:rPr lang="en-GB" dirty="0" smtClean="0">
                <a:latin typeface="Century Gothic" panose="020B0502020202020204" pitchFamily="34" charset="0"/>
              </a:rPr>
              <a:t>lusters meant to run for 3-6 months, support oracle, </a:t>
            </a:r>
            <a:r>
              <a:rPr lang="en-GB" dirty="0" err="1" smtClean="0">
                <a:latin typeface="Century Gothic" panose="020B0502020202020204" pitchFamily="34" charset="0"/>
              </a:rPr>
              <a:t>mysql</a:t>
            </a:r>
            <a:r>
              <a:rPr lang="en-GB" dirty="0" smtClean="0">
                <a:latin typeface="Century Gothic" panose="020B0502020202020204" pitchFamily="34" charset="0"/>
              </a:rPr>
              <a:t> and </a:t>
            </a:r>
            <a:r>
              <a:rPr lang="en-GB" dirty="0" err="1" smtClean="0">
                <a:latin typeface="Century Gothic" panose="020B0502020202020204" pitchFamily="34" charset="0"/>
              </a:rPr>
              <a:t>postgre</a:t>
            </a:r>
            <a:r>
              <a:rPr lang="en-GB" dirty="0" smtClean="0">
                <a:latin typeface="Century Gothic" panose="020B0502020202020204" pitchFamily="34" charset="0"/>
              </a:rPr>
              <a:t> and can deploy CDH with </a:t>
            </a:r>
            <a:r>
              <a:rPr lang="en-GB" dirty="0" err="1" smtClean="0">
                <a:latin typeface="Century Gothic" panose="020B0502020202020204" pitchFamily="34" charset="0"/>
              </a:rPr>
              <a:t>linux</a:t>
            </a:r>
            <a:r>
              <a:rPr lang="en-GB" dirty="0" smtClean="0">
                <a:latin typeface="Century Gothic" panose="020B0502020202020204" pitchFamily="34" charset="0"/>
              </a:rPr>
              <a:t> packages or parcels)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>
                <a:latin typeface="Century Gothic" panose="020B0502020202020204" pitchFamily="34" charset="0"/>
              </a:rPr>
              <a:t>Tarballs</a:t>
            </a:r>
            <a:endParaRPr lang="en-US" dirty="0" smtClean="0">
              <a:latin typeface="Century Gothic" panose="020B0502020202020204" pitchFamily="34" charset="0"/>
            </a:endParaRPr>
          </a:p>
          <a:p>
            <a:pPr lvl="1"/>
            <a:r>
              <a:rPr lang="en-GB" dirty="0">
                <a:latin typeface="Century Gothic" panose="020B0502020202020204" pitchFamily="34" charset="0"/>
              </a:rPr>
              <a:t>U</a:t>
            </a:r>
            <a:r>
              <a:rPr lang="en-GB" dirty="0" smtClean="0">
                <a:latin typeface="Century Gothic" panose="020B0502020202020204" pitchFamily="34" charset="0"/>
              </a:rPr>
              <a:t>seful if privileged access is not available and you don't need </a:t>
            </a:r>
            <a:r>
              <a:rPr lang="en-GB" dirty="0" err="1" smtClean="0">
                <a:latin typeface="Century Gothic" panose="020B0502020202020204" pitchFamily="34" charset="0"/>
              </a:rPr>
              <a:t>cloudera</a:t>
            </a:r>
            <a:r>
              <a:rPr lang="en-GB" dirty="0" smtClean="0">
                <a:latin typeface="Century Gothic" panose="020B0502020202020204" pitchFamily="34" charset="0"/>
              </a:rPr>
              <a:t> manager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8072" y="6042026"/>
            <a:ext cx="8830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**This workshop will focus on method B, Which is quite useful for production environments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8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Database Installation - MySQL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7472" y="1508760"/>
            <a:ext cx="11320272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44" y="1690688"/>
            <a:ext cx="11073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#on all nodes, download 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 rpm package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wget</a:t>
            </a:r>
            <a:r>
              <a:rPr lang="en-GB" dirty="0" smtClean="0">
                <a:solidFill>
                  <a:schemeClr val="bg1"/>
                </a:solidFill>
              </a:rPr>
              <a:t> https://dev.mysql.com/get/Downloads/MySQL-server-5.5.55-1.el6.x86_64.rpm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rpm -</a:t>
            </a:r>
            <a:r>
              <a:rPr lang="en-GB" dirty="0" err="1" smtClean="0">
                <a:solidFill>
                  <a:schemeClr val="bg1"/>
                </a:solidFill>
              </a:rPr>
              <a:t>Uvh</a:t>
            </a:r>
            <a:r>
              <a:rPr lang="en-GB" dirty="0" smtClean="0">
                <a:solidFill>
                  <a:schemeClr val="bg1"/>
                </a:solidFill>
              </a:rPr>
              <a:t> MySQL-server-5.5.55-1.el6.x86_64.rpm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yum -y update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#download the 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jdbc</a:t>
            </a:r>
            <a:r>
              <a:rPr lang="en-GB" dirty="0" smtClean="0">
                <a:solidFill>
                  <a:schemeClr val="bg1"/>
                </a:solidFill>
              </a:rPr>
              <a:t> connector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wget</a:t>
            </a:r>
            <a:r>
              <a:rPr lang="en-GB" dirty="0" smtClean="0">
                <a:solidFill>
                  <a:schemeClr val="bg1"/>
                </a:solidFill>
              </a:rPr>
              <a:t> https://dev.mysql.com/get/Downloads/Connector-J/mysql-connector-java-5.1.42.tar.gz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~tar </a:t>
            </a:r>
            <a:r>
              <a:rPr lang="en-GB" dirty="0" err="1" smtClean="0">
                <a:solidFill>
                  <a:schemeClr val="bg1"/>
                </a:solidFill>
              </a:rPr>
              <a:t>zxvf</a:t>
            </a:r>
            <a:r>
              <a:rPr lang="en-GB" dirty="0" smtClean="0">
                <a:solidFill>
                  <a:schemeClr val="bg1"/>
                </a:solidFill>
              </a:rPr>
              <a:t> mysql-connector-java-5.1.42.tar.gz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mkdir</a:t>
            </a:r>
            <a:r>
              <a:rPr lang="en-GB" dirty="0" smtClean="0">
                <a:solidFill>
                  <a:schemeClr val="bg1"/>
                </a:solidFill>
              </a:rPr>
              <a:t> -p /</a:t>
            </a:r>
            <a:r>
              <a:rPr lang="en-GB" dirty="0" err="1" smtClean="0">
                <a:solidFill>
                  <a:schemeClr val="bg1"/>
                </a:solidFill>
              </a:rPr>
              <a:t>usr</a:t>
            </a:r>
            <a:r>
              <a:rPr lang="en-GB" dirty="0" smtClean="0">
                <a:solidFill>
                  <a:schemeClr val="bg1"/>
                </a:solidFill>
              </a:rPr>
              <a:t>/share/java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cp</a:t>
            </a:r>
            <a:r>
              <a:rPr lang="en-GB" dirty="0" smtClean="0">
                <a:solidFill>
                  <a:schemeClr val="bg1"/>
                </a:solidFill>
              </a:rPr>
              <a:t> mysql-connector-java-5.1.42/mysql-connector-java-5.1.42-bin.jar /</a:t>
            </a:r>
            <a:r>
              <a:rPr lang="en-GB" dirty="0" err="1" smtClean="0">
                <a:solidFill>
                  <a:schemeClr val="bg1"/>
                </a:solidFill>
              </a:rPr>
              <a:t>usr</a:t>
            </a:r>
            <a:r>
              <a:rPr lang="en-GB" dirty="0" smtClean="0">
                <a:solidFill>
                  <a:schemeClr val="bg1"/>
                </a:solidFill>
              </a:rPr>
              <a:t>/share/java/mysql-connector-java.jar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4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Database Installation – MySQL (cont.)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592" y="1463040"/>
            <a:ext cx="11320272" cy="5084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136" y="1690688"/>
            <a:ext cx="8125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#on the server and possible replica nodes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yum install -y 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-server (1 replica node)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#start the </a:t>
            </a:r>
            <a:r>
              <a:rPr lang="en-GB" dirty="0" err="1" smtClean="0">
                <a:solidFill>
                  <a:schemeClr val="bg1"/>
                </a:solidFill>
              </a:rPr>
              <a:t>mysql</a:t>
            </a:r>
            <a:r>
              <a:rPr lang="en-GB" dirty="0" smtClean="0">
                <a:solidFill>
                  <a:schemeClr val="bg1"/>
                </a:solidFill>
              </a:rPr>
              <a:t> server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service </a:t>
            </a:r>
            <a:r>
              <a:rPr lang="en-GB" dirty="0" err="1" smtClean="0">
                <a:solidFill>
                  <a:schemeClr val="bg1"/>
                </a:solidFill>
              </a:rPr>
              <a:t>mysqld</a:t>
            </a:r>
            <a:r>
              <a:rPr lang="en-GB" dirty="0" smtClean="0">
                <a:solidFill>
                  <a:schemeClr val="bg1"/>
                </a:solidFill>
              </a:rPr>
              <a:t> start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/</a:t>
            </a:r>
            <a:r>
              <a:rPr lang="en-GB" dirty="0" err="1" smtClean="0">
                <a:solidFill>
                  <a:schemeClr val="bg1"/>
                </a:solidFill>
              </a:rPr>
              <a:t>usr</a:t>
            </a:r>
            <a:r>
              <a:rPr lang="en-GB" dirty="0" smtClean="0">
                <a:solidFill>
                  <a:schemeClr val="bg1"/>
                </a:solidFill>
              </a:rPr>
              <a:t>/bin/</a:t>
            </a:r>
            <a:r>
              <a:rPr lang="en-GB" dirty="0" err="1" smtClean="0">
                <a:solidFill>
                  <a:schemeClr val="bg1"/>
                </a:solidFill>
              </a:rPr>
              <a:t>mysql_secure_installation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	current password: (just press "Enter" for fresh installations)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set Root </a:t>
            </a:r>
            <a:r>
              <a:rPr lang="en-GB" dirty="0" err="1" smtClean="0">
                <a:solidFill>
                  <a:schemeClr val="bg1"/>
                </a:solidFill>
              </a:rPr>
              <a:t>Pasword</a:t>
            </a:r>
            <a:r>
              <a:rPr lang="en-GB" dirty="0" smtClean="0">
                <a:solidFill>
                  <a:schemeClr val="bg1"/>
                </a:solidFill>
              </a:rPr>
              <a:t>: 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enter new pass: *******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</a:t>
            </a:r>
            <a:r>
              <a:rPr lang="en-GB" dirty="0" err="1" smtClean="0">
                <a:solidFill>
                  <a:schemeClr val="bg1"/>
                </a:solidFill>
              </a:rPr>
              <a:t>reenter</a:t>
            </a:r>
            <a:r>
              <a:rPr lang="en-GB" dirty="0" smtClean="0">
                <a:solidFill>
                  <a:schemeClr val="bg1"/>
                </a:solidFill>
              </a:rPr>
              <a:t> new pass: ******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remove anonymous users?: 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disallow root login remotely?: 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remove test database?: 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	reload privilege tables?: 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~</a:t>
            </a:r>
            <a:r>
              <a:rPr lang="en-GB" dirty="0" err="1" smtClean="0">
                <a:solidFill>
                  <a:schemeClr val="bg1"/>
                </a:solidFill>
              </a:rPr>
              <a:t>sudo</a:t>
            </a:r>
            <a:r>
              <a:rPr lang="en-GB" dirty="0" smtClean="0">
                <a:solidFill>
                  <a:schemeClr val="bg1"/>
                </a:solidFill>
              </a:rPr>
              <a:t> service </a:t>
            </a:r>
            <a:r>
              <a:rPr lang="en-GB" dirty="0" err="1" smtClean="0">
                <a:solidFill>
                  <a:schemeClr val="bg1"/>
                </a:solidFill>
              </a:rPr>
              <a:t>mysqld</a:t>
            </a:r>
            <a:r>
              <a:rPr lang="en-GB" dirty="0" smtClean="0">
                <a:solidFill>
                  <a:schemeClr val="bg1"/>
                </a:solidFill>
              </a:rPr>
              <a:t> restart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3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394</Words>
  <Application>Microsoft Office PowerPoint</Application>
  <PresentationFormat>Widescreen</PresentationFormat>
  <Paragraphs>220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Office Theme</vt:lpstr>
      <vt:lpstr>PowerPoint Presentation</vt:lpstr>
      <vt:lpstr>The Hadoop Framework</vt:lpstr>
      <vt:lpstr>Cloudera CDH?</vt:lpstr>
      <vt:lpstr>Cloudera CDH Installation</vt:lpstr>
      <vt:lpstr>Pre-Installation (on all nodes)</vt:lpstr>
      <vt:lpstr>Pre-Installation (on all nodes) - cont</vt:lpstr>
      <vt:lpstr>Cloudera Installation notes</vt:lpstr>
      <vt:lpstr>Database Installation - MySQL</vt:lpstr>
      <vt:lpstr>Database Installation – MySQL (cont.)</vt:lpstr>
      <vt:lpstr>Database Replication – MySQL (cont.)</vt:lpstr>
      <vt:lpstr>Database Replication – MySQL (cont.)</vt:lpstr>
      <vt:lpstr>Database Replication – MySQL (cont.)</vt:lpstr>
      <vt:lpstr>Database Creation – MySQL (cont.)</vt:lpstr>
      <vt:lpstr>Cloudera Manager Installation</vt:lpstr>
      <vt:lpstr>CDH Installation &amp; Configuration</vt:lpstr>
      <vt:lpstr>A MapReduce Example</vt:lpstr>
      <vt:lpstr>Additional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Roberts</dc:creator>
  <cp:lastModifiedBy>Jesse Roberts</cp:lastModifiedBy>
  <cp:revision>41</cp:revision>
  <dcterms:created xsi:type="dcterms:W3CDTF">2017-05-02T13:35:52Z</dcterms:created>
  <dcterms:modified xsi:type="dcterms:W3CDTF">2017-05-02T16:16:06Z</dcterms:modified>
</cp:coreProperties>
</file>