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8288000" cy="10287000"/>
  <p:notesSz cx="6858000" cy="9144000"/>
  <p:embeddedFontLst>
    <p:embeddedFont>
      <p:font typeface="Canva Sans Bold" charset="0"/>
      <p:bold r:id="rId15"/>
    </p:embeddedFont>
    <p:embeddedFont>
      <p:font typeface="Canva Sans" charset="0"/>
      <p:regular r:id="rId16"/>
    </p:embeddedFont>
    <p:embeddedFont>
      <p:font typeface="SimSun" pitchFamily="2" charset="-122"/>
      <p:regular r:id="rId17"/>
    </p:embeddedFont>
    <p:embeddedFont>
      <p:font typeface="Alata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49" d="100"/>
          <a:sy n="49" d="100"/>
        </p:scale>
        <p:origin x="-576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95626" y="2552700"/>
            <a:ext cx="13817600" cy="1624013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95626" y="4391025"/>
            <a:ext cx="13827124" cy="26289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9367838"/>
            <a:ext cx="42672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9367838"/>
            <a:ext cx="57912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106400" y="9367838"/>
            <a:ext cx="42672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285750"/>
            <a:ext cx="4114800" cy="890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85750"/>
            <a:ext cx="12039600" cy="890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2564607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6884195"/>
            <a:ext cx="15773400" cy="2250281"/>
          </a:xfrm>
        </p:spPr>
        <p:txBody>
          <a:bodyPr/>
          <a:lstStyle>
            <a:lvl1pPr marL="0" indent="0">
              <a:buNone/>
              <a:defRPr sz="3600"/>
            </a:lvl1pPr>
            <a:lvl2pPr marL="685800" indent="0">
              <a:buNone/>
              <a:defRPr sz="3000"/>
            </a:lvl2pPr>
            <a:lvl3pPr marL="1371600" indent="0">
              <a:buNone/>
              <a:defRPr sz="27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62125"/>
            <a:ext cx="8077200" cy="742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1762125"/>
            <a:ext cx="8077200" cy="742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476" y="547688"/>
            <a:ext cx="15773400" cy="1988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476" y="2521745"/>
            <a:ext cx="7737474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0476" y="3757613"/>
            <a:ext cx="7737474" cy="5526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5576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5576" cy="5526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476" y="685800"/>
            <a:ext cx="5899150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5576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0476" y="3086100"/>
            <a:ext cx="5899150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476" y="685800"/>
            <a:ext cx="5899150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5576" y="1481138"/>
            <a:ext cx="9258300" cy="7310438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0476" y="3086100"/>
            <a:ext cx="5899150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2700" y="0"/>
            <a:ext cx="18300700" cy="10287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914400" y="285750"/>
            <a:ext cx="16459200" cy="87392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914400" y="1762125"/>
            <a:ext cx="16459200" cy="74295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9367838"/>
            <a:ext cx="42672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100"/>
            </a:lvl1pPr>
          </a:lstStyle>
          <a:p>
            <a:fld id="{1D8BD707-D9CF-40AE-B4C6-C98DA3205C0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9367838"/>
            <a:ext cx="57912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21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106400" y="9367838"/>
            <a:ext cx="42672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21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514350" indent="-514350" algn="l" rtl="0" fontAlgn="base">
        <a:spcBef>
          <a:spcPct val="30000"/>
        </a:spcBef>
        <a:spcAft>
          <a:spcPct val="0"/>
        </a:spcAft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14425" indent="-428625" algn="l" rtl="0" fontAlgn="base">
        <a:spcBef>
          <a:spcPct val="30000"/>
        </a:spcBef>
        <a:spcAft>
          <a:spcPct val="0"/>
        </a:spcAft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rtl="0" fontAlgn="base">
        <a:spcBef>
          <a:spcPct val="30000"/>
        </a:spcBef>
        <a:spcAft>
          <a:spcPct val="0"/>
        </a:spcAft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rtl="0" fontAlgn="base">
        <a:spcBef>
          <a:spcPct val="30000"/>
        </a:spcBef>
        <a:spcAft>
          <a:spcPct val="0"/>
        </a:spcAft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rtl="0" fontAlgn="base">
        <a:spcBef>
          <a:spcPct val="30000"/>
        </a:spcBef>
        <a:spcAft>
          <a:spcPct val="0"/>
        </a:spcAft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5706317"/>
            <a:ext cx="18288000" cy="4580683"/>
            <a:chOff x="0" y="0"/>
            <a:chExt cx="4816593" cy="120643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1206435"/>
            </a:xfrm>
            <a:custGeom>
              <a:avLst/>
              <a:gdLst/>
              <a:ahLst/>
              <a:cxnLst/>
              <a:rect l="l" t="t" r="r" b="b"/>
              <a:pathLst>
                <a:path w="4816592" h="1206435">
                  <a:moveTo>
                    <a:pt x="0" y="0"/>
                  </a:moveTo>
                  <a:lnTo>
                    <a:pt x="4816592" y="0"/>
                  </a:lnTo>
                  <a:lnTo>
                    <a:pt x="4816592" y="1206435"/>
                  </a:lnTo>
                  <a:lnTo>
                    <a:pt x="0" y="1206435"/>
                  </a:lnTo>
                  <a:close/>
                </a:path>
              </a:pathLst>
            </a:custGeom>
            <a:solidFill>
              <a:srgbClr val="4D4D4D">
                <a:alpha val="4392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16593" cy="12540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496385" y="8156988"/>
            <a:ext cx="10456585" cy="653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60"/>
              </a:lnSpc>
            </a:pPr>
            <a:r>
              <a:rPr lang="en-US" sz="5360">
                <a:solidFill>
                  <a:srgbClr val="FFFFFF"/>
                </a:solidFill>
                <a:latin typeface="Lovelo" panose="02000000000000000000"/>
                <a:ea typeface="Lovelo" panose="02000000000000000000"/>
                <a:cs typeface="Lovelo" panose="02000000000000000000"/>
                <a:sym typeface="Lovelo" panose="02000000000000000000"/>
              </a:rPr>
              <a:t>DISK SCHEDULING ALGORITHM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2400275" y="6738144"/>
            <a:ext cx="13698033" cy="712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>
                <a:solidFill>
                  <a:srgbClr val="FFFFFF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A Presentation 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776615" y="1966715"/>
            <a:ext cx="6734770" cy="1940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875"/>
              </a:lnSpc>
              <a:spcBef>
                <a:spcPct val="0"/>
              </a:spcBef>
            </a:pPr>
            <a:r>
              <a:rPr lang="en-US" sz="11340">
                <a:solidFill>
                  <a:srgbClr val="000000"/>
                </a:solidFill>
                <a:latin typeface="Lovelo" panose="02000000000000000000"/>
                <a:ea typeface="Lovelo" panose="02000000000000000000"/>
                <a:cs typeface="Lovelo" panose="02000000000000000000"/>
                <a:sym typeface="Lovelo" panose="02000000000000000000"/>
              </a:rPr>
              <a:t>WELCOME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220221"/>
            <a:ext cx="18288000" cy="2066779"/>
          </a:xfrm>
          <a:custGeom>
            <a:avLst/>
            <a:gdLst/>
            <a:ahLst/>
            <a:cxnLst/>
            <a:rect l="l" t="t" r="r" b="b"/>
            <a:pathLst>
              <a:path w="18288000" h="2066779">
                <a:moveTo>
                  <a:pt x="0" y="0"/>
                </a:moveTo>
                <a:lnTo>
                  <a:pt x="18288000" y="0"/>
                </a:lnTo>
                <a:lnTo>
                  <a:pt x="18288000" y="2066779"/>
                </a:lnTo>
                <a:lnTo>
                  <a:pt x="0" y="20667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6369" b="-13757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90434" y="1748580"/>
            <a:ext cx="7353566" cy="688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30"/>
              </a:lnSpc>
            </a:pPr>
            <a:r>
              <a:rPr lang="en-US" sz="5665">
                <a:solidFill>
                  <a:srgbClr val="4D4D4D"/>
                </a:solidFill>
                <a:latin typeface="Lovelo" panose="02000000000000000000"/>
                <a:ea typeface="Lovelo" panose="02000000000000000000"/>
                <a:cs typeface="Lovelo" panose="02000000000000000000"/>
                <a:sym typeface="Lovelo" panose="02000000000000000000"/>
              </a:rPr>
              <a:t>RR SCHEDULING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90434" y="2934267"/>
            <a:ext cx="13420842" cy="54920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0280" lvl="1" indent="-485140" algn="l">
              <a:lnSpc>
                <a:spcPts val="6290"/>
              </a:lnSpc>
              <a:buFont typeface="Arial" panose="020B0604020202020204"/>
              <a:buChar char="•"/>
            </a:pPr>
            <a:r>
              <a:rPr lang="en-US" sz="4495">
                <a:solidFill>
                  <a:srgbClr val="545454"/>
                </a:solidFill>
                <a:latin typeface="Alata" panose="00000500000000000000"/>
                <a:ea typeface="Alata" panose="00000500000000000000"/>
                <a:cs typeface="Alata" panose="00000500000000000000"/>
                <a:sym typeface="Alata" panose="00000500000000000000"/>
              </a:rPr>
              <a:t>Round Robin (RR) simulates a cyclic approach to handle disk requests.</a:t>
            </a:r>
          </a:p>
          <a:p>
            <a:pPr marL="970280" lvl="1" indent="-485140" algn="l">
              <a:lnSpc>
                <a:spcPts val="6290"/>
              </a:lnSpc>
              <a:buFont typeface="Arial" panose="020B0604020202020204"/>
              <a:buChar char="•"/>
            </a:pPr>
            <a:r>
              <a:rPr lang="en-US" sz="4495">
                <a:solidFill>
                  <a:srgbClr val="545454"/>
                </a:solidFill>
                <a:latin typeface="Alata" panose="00000500000000000000"/>
                <a:ea typeface="Alata" panose="00000500000000000000"/>
                <a:cs typeface="Alata" panose="00000500000000000000"/>
                <a:sym typeface="Alata" panose="00000500000000000000"/>
              </a:rPr>
              <a:t>It processes each request one by one, looping over them.</a:t>
            </a:r>
          </a:p>
          <a:p>
            <a:pPr marL="970280" lvl="1" indent="-485140" algn="l">
              <a:lnSpc>
                <a:spcPts val="6290"/>
              </a:lnSpc>
              <a:buFont typeface="Arial" panose="020B0604020202020204"/>
              <a:buChar char="•"/>
            </a:pPr>
            <a:r>
              <a:rPr lang="en-US" sz="4495">
                <a:solidFill>
                  <a:srgbClr val="545454"/>
                </a:solidFill>
                <a:latin typeface="Alata" panose="00000500000000000000"/>
                <a:ea typeface="Alata" panose="00000500000000000000"/>
                <a:cs typeface="Alata" panose="00000500000000000000"/>
                <a:sym typeface="Alata" panose="00000500000000000000"/>
              </a:rPr>
              <a:t>Time quantum can be applied to limit each request's service time</a:t>
            </a:r>
          </a:p>
          <a:p>
            <a:pPr algn="l">
              <a:lnSpc>
                <a:spcPts val="6290"/>
              </a:lnSpc>
              <a:spcBef>
                <a:spcPct val="0"/>
              </a:spcBef>
            </a:pPr>
            <a:endParaRPr lang="en-US" sz="4495">
              <a:solidFill>
                <a:srgbClr val="545454"/>
              </a:solidFill>
              <a:latin typeface="Alata" panose="00000500000000000000"/>
              <a:ea typeface="Alata" panose="00000500000000000000"/>
              <a:cs typeface="Alata" panose="00000500000000000000"/>
              <a:sym typeface="Alata" panose="0000050000000000000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220221"/>
            <a:ext cx="18288000" cy="2066779"/>
          </a:xfrm>
          <a:custGeom>
            <a:avLst/>
            <a:gdLst/>
            <a:ahLst/>
            <a:cxnLst/>
            <a:rect l="l" t="t" r="r" b="b"/>
            <a:pathLst>
              <a:path w="18288000" h="2066779">
                <a:moveTo>
                  <a:pt x="0" y="0"/>
                </a:moveTo>
                <a:lnTo>
                  <a:pt x="18288000" y="0"/>
                </a:lnTo>
                <a:lnTo>
                  <a:pt x="18288000" y="2066779"/>
                </a:lnTo>
                <a:lnTo>
                  <a:pt x="0" y="20667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6369" b="-13757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705655" y="3071538"/>
            <a:ext cx="12803990" cy="6543020"/>
          </a:xfrm>
          <a:custGeom>
            <a:avLst/>
            <a:gdLst/>
            <a:ahLst/>
            <a:cxnLst/>
            <a:rect l="l" t="t" r="r" b="b"/>
            <a:pathLst>
              <a:path w="12803990" h="6543020">
                <a:moveTo>
                  <a:pt x="0" y="0"/>
                </a:moveTo>
                <a:lnTo>
                  <a:pt x="12803990" y="0"/>
                </a:lnTo>
                <a:lnTo>
                  <a:pt x="12803990" y="6543020"/>
                </a:lnTo>
                <a:lnTo>
                  <a:pt x="0" y="65430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956" r="-1606" b="-932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90434" y="1748580"/>
            <a:ext cx="7353566" cy="688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30"/>
              </a:lnSpc>
            </a:pPr>
            <a:r>
              <a:rPr lang="en-US" sz="5665">
                <a:solidFill>
                  <a:srgbClr val="4D4D4D"/>
                </a:solidFill>
                <a:latin typeface="Lovelo" panose="02000000000000000000"/>
                <a:ea typeface="Lovelo" panose="02000000000000000000"/>
                <a:cs typeface="Lovelo" panose="02000000000000000000"/>
                <a:sym typeface="Lovelo" panose="02000000000000000000"/>
              </a:rPr>
              <a:t>RR IMPLEMENTATION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4690"/>
            <a:ext cx="18288000" cy="2066779"/>
          </a:xfrm>
          <a:custGeom>
            <a:avLst/>
            <a:gdLst/>
            <a:ahLst/>
            <a:cxnLst/>
            <a:rect l="l" t="t" r="r" b="b"/>
            <a:pathLst>
              <a:path w="18288000" h="2066779">
                <a:moveTo>
                  <a:pt x="0" y="0"/>
                </a:moveTo>
                <a:lnTo>
                  <a:pt x="18288000" y="0"/>
                </a:lnTo>
                <a:lnTo>
                  <a:pt x="18288000" y="2066780"/>
                </a:lnTo>
                <a:lnTo>
                  <a:pt x="0" y="20667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2162" b="-21177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860359" y="1755614"/>
            <a:ext cx="6567282" cy="81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05"/>
              </a:lnSpc>
            </a:pPr>
            <a:r>
              <a:rPr lang="en-US" sz="6670">
                <a:solidFill>
                  <a:srgbClr val="4D4D4D"/>
                </a:solidFill>
                <a:latin typeface="Lovelo" panose="02000000000000000000"/>
                <a:ea typeface="Lovelo" panose="02000000000000000000"/>
                <a:cs typeface="Lovelo" panose="02000000000000000000"/>
                <a:sym typeface="Lovelo" panose="02000000000000000000"/>
              </a:rPr>
              <a:t>CONCLUSION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88962" y="3771752"/>
            <a:ext cx="15842049" cy="5913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65"/>
              </a:lnSpc>
            </a:pPr>
            <a:r>
              <a:rPr lang="en-US" sz="4190">
                <a:solidFill>
                  <a:srgbClr val="545454"/>
                </a:solidFill>
                <a:latin typeface="Alata" panose="00000500000000000000"/>
                <a:ea typeface="Alata" panose="00000500000000000000"/>
                <a:cs typeface="Alata" panose="00000500000000000000"/>
                <a:sym typeface="Alata" panose="00000500000000000000"/>
              </a:rPr>
              <a:t>We have implemented and analyzed three disk scheduling algorithms:</a:t>
            </a:r>
          </a:p>
          <a:p>
            <a:pPr marL="904240" lvl="1" indent="-452120" algn="l">
              <a:lnSpc>
                <a:spcPts val="5865"/>
              </a:lnSpc>
              <a:buFont typeface="Arial" panose="020B0604020202020204"/>
              <a:buChar char="•"/>
            </a:pPr>
            <a:r>
              <a:rPr lang="en-US" sz="4190">
                <a:solidFill>
                  <a:srgbClr val="545454"/>
                </a:solidFill>
                <a:latin typeface="Alata" panose="00000500000000000000"/>
                <a:ea typeface="Alata" panose="00000500000000000000"/>
                <a:cs typeface="Alata" panose="00000500000000000000"/>
                <a:sym typeface="Alata" panose="00000500000000000000"/>
              </a:rPr>
              <a:t>FIFO: Simple but can lead to high head movements.</a:t>
            </a:r>
          </a:p>
          <a:p>
            <a:pPr marL="904240" lvl="1" indent="-452120" algn="l">
              <a:lnSpc>
                <a:spcPts val="5865"/>
              </a:lnSpc>
              <a:buFont typeface="Arial" panose="020B0604020202020204"/>
              <a:buChar char="•"/>
            </a:pPr>
            <a:r>
              <a:rPr lang="en-US" sz="4190">
                <a:solidFill>
                  <a:srgbClr val="545454"/>
                </a:solidFill>
                <a:latin typeface="Alata" panose="00000500000000000000"/>
                <a:ea typeface="Alata" panose="00000500000000000000"/>
                <a:cs typeface="Alata" panose="00000500000000000000"/>
                <a:sym typeface="Alata" panose="00000500000000000000"/>
              </a:rPr>
              <a:t>SJF: Optimal in terms of head movements but requires knowledge of all requests.</a:t>
            </a:r>
          </a:p>
          <a:p>
            <a:pPr marL="904240" lvl="1" indent="-452120" algn="l">
              <a:lnSpc>
                <a:spcPts val="5865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4190">
                <a:solidFill>
                  <a:srgbClr val="545454"/>
                </a:solidFill>
                <a:latin typeface="Alata" panose="00000500000000000000"/>
                <a:ea typeface="Alata" panose="00000500000000000000"/>
                <a:cs typeface="Alata" panose="00000500000000000000"/>
                <a:sym typeface="Alata" panose="00000500000000000000"/>
              </a:rPr>
              <a:t>RR: Fair, with cyclic processing, but may not minimize head movements.</a:t>
            </a:r>
          </a:p>
          <a:p>
            <a:pPr algn="l">
              <a:lnSpc>
                <a:spcPts val="5865"/>
              </a:lnSpc>
              <a:spcBef>
                <a:spcPct val="0"/>
              </a:spcBef>
            </a:pPr>
            <a:endParaRPr lang="en-US" sz="4190">
              <a:solidFill>
                <a:srgbClr val="545454"/>
              </a:solidFill>
              <a:latin typeface="Alata" panose="00000500000000000000"/>
              <a:ea typeface="Alata" panose="00000500000000000000"/>
              <a:cs typeface="Alata" panose="00000500000000000000"/>
              <a:sym typeface="Alata" panose="0000050000000000000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28479" y="3884527"/>
            <a:ext cx="11015231" cy="2066779"/>
          </a:xfrm>
          <a:custGeom>
            <a:avLst/>
            <a:gdLst/>
            <a:ahLst/>
            <a:cxnLst/>
            <a:rect l="l" t="t" r="r" b="b"/>
            <a:pathLst>
              <a:path w="11015231" h="2066779">
                <a:moveTo>
                  <a:pt x="0" y="0"/>
                </a:moveTo>
                <a:lnTo>
                  <a:pt x="11015231" y="0"/>
                </a:lnTo>
                <a:lnTo>
                  <a:pt x="11015231" y="2066779"/>
                </a:lnTo>
                <a:lnTo>
                  <a:pt x="0" y="20667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6593" b="-5659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628479" y="3884527"/>
            <a:ext cx="6372599" cy="2066779"/>
            <a:chOff x="0" y="0"/>
            <a:chExt cx="1678380" cy="5443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78380" cy="544337"/>
            </a:xfrm>
            <a:custGeom>
              <a:avLst/>
              <a:gdLst/>
              <a:ahLst/>
              <a:cxnLst/>
              <a:rect l="l" t="t" r="r" b="b"/>
              <a:pathLst>
                <a:path w="1678380" h="544337">
                  <a:moveTo>
                    <a:pt x="0" y="0"/>
                  </a:moveTo>
                  <a:lnTo>
                    <a:pt x="1678380" y="0"/>
                  </a:lnTo>
                  <a:lnTo>
                    <a:pt x="1678380" y="544337"/>
                  </a:lnTo>
                  <a:lnTo>
                    <a:pt x="0" y="544337"/>
                  </a:lnTo>
                  <a:close/>
                </a:path>
              </a:pathLst>
            </a:custGeom>
            <a:solidFill>
              <a:srgbClr val="A6A6A6">
                <a:alpha val="46667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678380" cy="5919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839674" y="3665452"/>
            <a:ext cx="10592842" cy="2535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775"/>
              </a:lnSpc>
              <a:spcBef>
                <a:spcPct val="0"/>
              </a:spcBef>
            </a:pPr>
            <a:r>
              <a:rPr lang="en-US" sz="14840">
                <a:solidFill>
                  <a:srgbClr val="4D4D4D"/>
                </a:solidFill>
                <a:latin typeface="Lovelo" panose="02000000000000000000"/>
                <a:ea typeface="Lovelo" panose="02000000000000000000"/>
                <a:cs typeface="Lovelo" panose="02000000000000000000"/>
                <a:sym typeface="Lovelo" panose="0200000000000000000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955"/>
            <a:ext cx="17093565" cy="9469120"/>
          </a:xfrm>
        </p:spPr>
        <p:txBody>
          <a:bodyPr/>
          <a:lstStyle/>
          <a:p>
            <a:r>
              <a:rPr lang="en-US" altLang="en-US"/>
              <a:t>     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580515" y="1916430"/>
            <a:ext cx="11334750" cy="58172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en-US" dirty="0"/>
              <a:t>                                                                     </a:t>
            </a:r>
            <a:r>
              <a:rPr lang="en-US" altLang="en-US" sz="5400" b="1" dirty="0"/>
              <a:t>Team </a:t>
            </a:r>
            <a:r>
              <a:rPr lang="en-US" altLang="en-US" sz="5400" b="1" dirty="0" smtClean="0"/>
              <a:t>Members</a:t>
            </a:r>
          </a:p>
          <a:p>
            <a:endParaRPr lang="en-US" altLang="en-US" sz="5400" b="1" dirty="0"/>
          </a:p>
          <a:p>
            <a:endParaRPr lang="en-US" altLang="en-US" sz="5400" b="1" dirty="0"/>
          </a:p>
          <a:p>
            <a:pPr marL="685800" indent="-685800">
              <a:buFont typeface="Arial" pitchFamily="34" charset="0"/>
              <a:buChar char="•"/>
            </a:pPr>
            <a:r>
              <a:rPr lang="en-US" sz="3200" dirty="0" err="1" smtClean="0"/>
              <a:t>Faria</a:t>
            </a:r>
            <a:r>
              <a:rPr lang="en-US" sz="3200" dirty="0" smtClean="0"/>
              <a:t> Ahmed</a:t>
            </a:r>
            <a:r>
              <a:rPr lang="en-US" sz="3200" dirty="0" smtClean="0"/>
              <a:t>                   </a:t>
            </a:r>
            <a:endParaRPr lang="en-US" sz="3200" dirty="0"/>
          </a:p>
          <a:p>
            <a:pPr marL="571500" indent="-571500">
              <a:buFont typeface="Arial" pitchFamily="34" charset="0"/>
              <a:buChar char="•"/>
            </a:pPr>
            <a:r>
              <a:rPr lang="en-US" sz="3200" dirty="0" smtClean="0"/>
              <a:t> Abdullah </a:t>
            </a:r>
            <a:r>
              <a:rPr lang="en-US" sz="3200" dirty="0"/>
              <a:t>Al </a:t>
            </a:r>
            <a:r>
              <a:rPr lang="en-US" sz="3200" dirty="0" err="1"/>
              <a:t>Naim</a:t>
            </a:r>
            <a:endParaRPr lang="en-US" sz="3200" dirty="0"/>
          </a:p>
          <a:p>
            <a:pPr marL="685800" indent="-685800">
              <a:buFont typeface="Arial" pitchFamily="34" charset="0"/>
              <a:buChar char="•"/>
            </a:pPr>
            <a:r>
              <a:rPr lang="en-US" sz="3200" dirty="0" err="1" smtClean="0"/>
              <a:t>Anisur</a:t>
            </a:r>
            <a:r>
              <a:rPr lang="en-US" sz="3200" dirty="0" smtClean="0"/>
              <a:t> </a:t>
            </a:r>
            <a:r>
              <a:rPr lang="en-US" sz="3200" dirty="0" err="1"/>
              <a:t>Rahman</a:t>
            </a:r>
            <a:endParaRPr lang="en-US" sz="3200" dirty="0"/>
          </a:p>
          <a:p>
            <a:pPr marL="685800" indent="-685800">
              <a:buFont typeface="Arial" pitchFamily="34" charset="0"/>
              <a:buChar char="•"/>
            </a:pPr>
            <a:r>
              <a:rPr lang="en-US" sz="3200" dirty="0" smtClean="0"/>
              <a:t>Ayesha </a:t>
            </a:r>
            <a:r>
              <a:rPr lang="en-US" sz="3200" dirty="0" err="1" smtClean="0"/>
              <a:t>Anisha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3086100" y="3086100"/>
            <a:ext cx="10287000" cy="4114800"/>
          </a:xfrm>
          <a:custGeom>
            <a:avLst/>
            <a:gdLst/>
            <a:ahLst/>
            <a:cxnLst/>
            <a:rect l="l" t="t" r="r" b="b"/>
            <a:pathLst>
              <a:path w="10287000" h="4114800">
                <a:moveTo>
                  <a:pt x="0" y="0"/>
                </a:moveTo>
                <a:lnTo>
                  <a:pt x="10287000" y="0"/>
                </a:lnTo>
                <a:lnTo>
                  <a:pt x="10287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114800" y="3823595"/>
            <a:ext cx="14173200" cy="6463405"/>
          </a:xfrm>
          <a:custGeom>
            <a:avLst/>
            <a:gdLst/>
            <a:ahLst/>
            <a:cxnLst/>
            <a:rect l="l" t="t" r="r" b="b"/>
            <a:pathLst>
              <a:path w="14173200" h="6463405">
                <a:moveTo>
                  <a:pt x="0" y="0"/>
                </a:moveTo>
                <a:lnTo>
                  <a:pt x="14173200" y="0"/>
                </a:lnTo>
                <a:lnTo>
                  <a:pt x="14173200" y="6463405"/>
                </a:lnTo>
                <a:lnTo>
                  <a:pt x="0" y="64634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03" r="-7003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826481" y="3351337"/>
            <a:ext cx="16461519" cy="6463405"/>
            <a:chOff x="0" y="0"/>
            <a:chExt cx="4335544" cy="170229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335544" cy="1702296"/>
            </a:xfrm>
            <a:custGeom>
              <a:avLst/>
              <a:gdLst/>
              <a:ahLst/>
              <a:cxnLst/>
              <a:rect l="l" t="t" r="r" b="b"/>
              <a:pathLst>
                <a:path w="4335544" h="1702296">
                  <a:moveTo>
                    <a:pt x="0" y="0"/>
                  </a:moveTo>
                  <a:lnTo>
                    <a:pt x="4335544" y="0"/>
                  </a:lnTo>
                  <a:lnTo>
                    <a:pt x="4335544" y="1702296"/>
                  </a:lnTo>
                  <a:lnTo>
                    <a:pt x="0" y="1702296"/>
                  </a:lnTo>
                  <a:close/>
                </a:path>
              </a:pathLst>
            </a:custGeom>
            <a:solidFill>
              <a:srgbClr val="4D4D4D">
                <a:alpha val="42745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335544" cy="17499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294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521132" y="659514"/>
            <a:ext cx="12492483" cy="1008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50"/>
              </a:lnSpc>
              <a:spcBef>
                <a:spcPct val="0"/>
              </a:spcBef>
            </a:pPr>
            <a:r>
              <a:rPr lang="en-US" sz="5895">
                <a:solidFill>
                  <a:srgbClr val="000000"/>
                </a:solidFill>
                <a:latin typeface="Lovelo" panose="02000000000000000000"/>
                <a:ea typeface="Lovelo" panose="02000000000000000000"/>
                <a:cs typeface="Lovelo" panose="02000000000000000000"/>
                <a:sym typeface="Lovelo" panose="02000000000000000000"/>
              </a:rPr>
              <a:t>Table of Contents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270799" y="4652327"/>
            <a:ext cx="11328079" cy="4582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80"/>
              </a:lnSpc>
            </a:pPr>
            <a:r>
              <a:rPr lang="en-US" sz="52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1.Introduction</a:t>
            </a:r>
          </a:p>
          <a:p>
            <a:pPr algn="l">
              <a:lnSpc>
                <a:spcPts val="7280"/>
              </a:lnSpc>
            </a:pPr>
            <a:r>
              <a:rPr lang="en-US" sz="52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2.Problem Statement</a:t>
            </a:r>
          </a:p>
          <a:p>
            <a:pPr algn="l">
              <a:lnSpc>
                <a:spcPts val="7280"/>
              </a:lnSpc>
            </a:pPr>
            <a:r>
              <a:rPr lang="en-US" sz="52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3. FIFO sCHEDULING</a:t>
            </a:r>
          </a:p>
          <a:p>
            <a:pPr algn="l">
              <a:lnSpc>
                <a:spcPts val="7280"/>
              </a:lnSpc>
            </a:pPr>
            <a:r>
              <a:rPr lang="en-US" sz="52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4.SJF scheduling</a:t>
            </a:r>
          </a:p>
          <a:p>
            <a:pPr algn="l">
              <a:lnSpc>
                <a:spcPts val="7280"/>
              </a:lnSpc>
            </a:pPr>
            <a:r>
              <a:rPr lang="en-US" sz="52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5.RR scheduling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-3183149" y="3183149"/>
            <a:ext cx="10287000" cy="3920702"/>
          </a:xfrm>
          <a:custGeom>
            <a:avLst/>
            <a:gdLst/>
            <a:ahLst/>
            <a:cxnLst/>
            <a:rect l="l" t="t" r="r" b="b"/>
            <a:pathLst>
              <a:path w="10287000" h="3920702">
                <a:moveTo>
                  <a:pt x="0" y="0"/>
                </a:moveTo>
                <a:lnTo>
                  <a:pt x="10287000" y="0"/>
                </a:lnTo>
                <a:lnTo>
                  <a:pt x="10287000" y="3920702"/>
                </a:lnTo>
                <a:lnTo>
                  <a:pt x="0" y="39207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970" b="-2800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920702" y="1126747"/>
            <a:ext cx="9020576" cy="1096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55"/>
              </a:lnSpc>
              <a:spcBef>
                <a:spcPct val="0"/>
              </a:spcBef>
            </a:pPr>
            <a:r>
              <a:rPr lang="en-US" sz="6325" b="1">
                <a:solidFill>
                  <a:srgbClr val="000000"/>
                </a:solidFill>
                <a:latin typeface="Lovelo" panose="02000000000000000000"/>
                <a:ea typeface="Lovelo" panose="02000000000000000000"/>
                <a:cs typeface="Lovelo" panose="02000000000000000000"/>
                <a:sym typeface="Lovelo" panose="02000000000000000000"/>
              </a:rPr>
              <a:t> Introduction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671345" y="3084474"/>
            <a:ext cx="12435767" cy="612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6775" lvl="1" indent="-433070" algn="l">
              <a:lnSpc>
                <a:spcPts val="5620"/>
              </a:lnSpc>
              <a:buFont typeface="Arial" panose="020B0604020202020204"/>
              <a:buChar char="•"/>
            </a:pPr>
            <a:r>
              <a:rPr lang="en-US" sz="4015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Disk scheduling algorithms help optimize the movement of the disk head to fulfill requests.</a:t>
            </a:r>
          </a:p>
          <a:p>
            <a:pPr marL="866775" lvl="1" indent="-433070" algn="l">
              <a:lnSpc>
                <a:spcPts val="5620"/>
              </a:lnSpc>
              <a:buFont typeface="Arial" panose="020B0604020202020204"/>
              <a:buChar char="•"/>
            </a:pPr>
            <a:r>
              <a:rPr lang="en-US" sz="4015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Important in operating systems for efficient disk access.</a:t>
            </a:r>
          </a:p>
          <a:p>
            <a:pPr marL="866775" lvl="1" indent="-433070" algn="l">
              <a:lnSpc>
                <a:spcPts val="5620"/>
              </a:lnSpc>
              <a:buFont typeface="Arial" panose="020B0604020202020204"/>
              <a:buChar char="•"/>
            </a:pPr>
            <a:r>
              <a:rPr lang="en-US" sz="4015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We will cover three algorithms:</a:t>
            </a:r>
          </a:p>
          <a:p>
            <a:pPr marL="866775" lvl="1" indent="-433070" algn="l">
              <a:lnSpc>
                <a:spcPts val="5620"/>
              </a:lnSpc>
              <a:buFont typeface="Arial" panose="020B0604020202020204"/>
              <a:buChar char="•"/>
            </a:pPr>
            <a:r>
              <a:rPr lang="en-US" sz="4015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FIFO (First-In, First-Out)</a:t>
            </a:r>
          </a:p>
          <a:p>
            <a:pPr marL="866775" lvl="1" indent="-433070" algn="l">
              <a:lnSpc>
                <a:spcPts val="5620"/>
              </a:lnSpc>
              <a:buFont typeface="Arial" panose="020B0604020202020204"/>
              <a:buChar char="•"/>
            </a:pPr>
            <a:r>
              <a:rPr lang="en-US" sz="4015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SJF (Shortest Job First)</a:t>
            </a:r>
          </a:p>
          <a:p>
            <a:pPr marL="866775" lvl="1" indent="-433070" algn="l">
              <a:lnSpc>
                <a:spcPts val="5620"/>
              </a:lnSpc>
              <a:buFont typeface="Arial" panose="020B0604020202020204"/>
              <a:buChar char="•"/>
            </a:pPr>
            <a:r>
              <a:rPr lang="en-US" sz="4015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RR (Round Robin)</a:t>
            </a:r>
          </a:p>
          <a:p>
            <a:pPr algn="l">
              <a:lnSpc>
                <a:spcPts val="3850"/>
              </a:lnSpc>
            </a:pPr>
            <a:endParaRPr lang="en-US" sz="4015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584412" y="1307602"/>
            <a:ext cx="5079327" cy="775980"/>
          </a:xfrm>
          <a:custGeom>
            <a:avLst/>
            <a:gdLst/>
            <a:ahLst/>
            <a:cxnLst/>
            <a:rect l="l" t="t" r="r" b="b"/>
            <a:pathLst>
              <a:path w="5079327" h="775980">
                <a:moveTo>
                  <a:pt x="0" y="0"/>
                </a:moveTo>
                <a:lnTo>
                  <a:pt x="5079327" y="0"/>
                </a:lnTo>
                <a:lnTo>
                  <a:pt x="5079327" y="775980"/>
                </a:lnTo>
                <a:lnTo>
                  <a:pt x="0" y="775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1035" r="-1550" b="-14485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08309" y="1695592"/>
            <a:ext cx="2668808" cy="2668808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75000" r="-75000"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1206450" y="2079606"/>
            <a:ext cx="1872527" cy="1900778"/>
          </a:xfrm>
          <a:custGeom>
            <a:avLst/>
            <a:gdLst/>
            <a:ahLst/>
            <a:cxnLst/>
            <a:rect l="l" t="t" r="r" b="b"/>
            <a:pathLst>
              <a:path w="1872527" h="1900778">
                <a:moveTo>
                  <a:pt x="0" y="0"/>
                </a:moveTo>
                <a:lnTo>
                  <a:pt x="1872526" y="0"/>
                </a:lnTo>
                <a:lnTo>
                  <a:pt x="1872526" y="1900778"/>
                </a:lnTo>
                <a:lnTo>
                  <a:pt x="0" y="19007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883802" y="1272843"/>
            <a:ext cx="8005964" cy="1039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55"/>
              </a:lnSpc>
              <a:spcBef>
                <a:spcPct val="0"/>
              </a:spcBef>
            </a:pPr>
            <a:r>
              <a:rPr lang="en-US" sz="5965">
                <a:solidFill>
                  <a:srgbClr val="000000"/>
                </a:solidFill>
                <a:latin typeface="Lovelo" panose="02000000000000000000"/>
                <a:ea typeface="Lovelo" panose="02000000000000000000"/>
                <a:cs typeface="Lovelo" panose="02000000000000000000"/>
                <a:sym typeface="Lovelo" panose="02000000000000000000"/>
              </a:rPr>
              <a:t>Problem Statement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588936" y="4478690"/>
            <a:ext cx="10694211" cy="449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3115" lvl="1" indent="-396240" algn="l">
              <a:lnSpc>
                <a:spcPts val="514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675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Given a set of disk requests and an initial disk head position, we aim to:</a:t>
            </a:r>
          </a:p>
          <a:p>
            <a:pPr marL="793115" lvl="1" indent="-396240" algn="l">
              <a:lnSpc>
                <a:spcPts val="514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675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Process requests in an efficient manner.</a:t>
            </a:r>
          </a:p>
          <a:p>
            <a:pPr marL="793115" lvl="1" indent="-396240" algn="l">
              <a:lnSpc>
                <a:spcPts val="514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675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Minimize total head movements.</a:t>
            </a:r>
          </a:p>
          <a:p>
            <a:pPr marL="793115" lvl="1" indent="-396240" algn="l">
              <a:lnSpc>
                <a:spcPts val="514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675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The challenge is choosing the right algorithm for the best performance.</a:t>
            </a:r>
          </a:p>
          <a:p>
            <a:pPr algn="l">
              <a:lnSpc>
                <a:spcPts val="5140"/>
              </a:lnSpc>
              <a:spcBef>
                <a:spcPct val="0"/>
              </a:spcBef>
            </a:pPr>
            <a:endParaRPr lang="en-US" sz="3675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220221"/>
            <a:ext cx="18288000" cy="2066779"/>
          </a:xfrm>
          <a:custGeom>
            <a:avLst/>
            <a:gdLst/>
            <a:ahLst/>
            <a:cxnLst/>
            <a:rect l="l" t="t" r="r" b="b"/>
            <a:pathLst>
              <a:path w="18288000" h="2066779">
                <a:moveTo>
                  <a:pt x="0" y="0"/>
                </a:moveTo>
                <a:lnTo>
                  <a:pt x="18288000" y="0"/>
                </a:lnTo>
                <a:lnTo>
                  <a:pt x="18288000" y="2066779"/>
                </a:lnTo>
                <a:lnTo>
                  <a:pt x="0" y="20667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6369" b="-13757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90434" y="1748580"/>
            <a:ext cx="9570913" cy="688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30"/>
              </a:lnSpc>
            </a:pPr>
            <a:r>
              <a:rPr lang="en-US" sz="5665">
                <a:solidFill>
                  <a:srgbClr val="4D4D4D"/>
                </a:solidFill>
                <a:latin typeface="Lovelo" panose="02000000000000000000"/>
                <a:ea typeface="Lovelo" panose="02000000000000000000"/>
                <a:cs typeface="Lovelo" panose="02000000000000000000"/>
                <a:sym typeface="Lovelo" panose="02000000000000000000"/>
              </a:rPr>
              <a:t>SJF SCHEDULING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90434" y="2934267"/>
            <a:ext cx="13420842" cy="5214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0280" lvl="1" indent="-485140" algn="l">
              <a:lnSpc>
                <a:spcPts val="6290"/>
              </a:lnSpc>
              <a:buFont typeface="Arial" panose="020B0604020202020204"/>
              <a:buChar char="•"/>
            </a:pPr>
            <a:r>
              <a:rPr lang="en-US" sz="4495">
                <a:solidFill>
                  <a:srgbClr val="545454"/>
                </a:solidFill>
                <a:latin typeface="Alata" panose="00000500000000000000"/>
                <a:ea typeface="Alata" panose="00000500000000000000"/>
                <a:cs typeface="Alata" panose="00000500000000000000"/>
                <a:sym typeface="Alata" panose="00000500000000000000"/>
              </a:rPr>
              <a:t>SJF sorts requests by their position and processes them in ascending order.</a:t>
            </a:r>
          </a:p>
          <a:p>
            <a:pPr marL="970280" lvl="1" indent="-485140" algn="l">
              <a:lnSpc>
                <a:spcPts val="6290"/>
              </a:lnSpc>
              <a:buFont typeface="Arial" panose="020B0604020202020204"/>
              <a:buChar char="•"/>
            </a:pPr>
            <a:r>
              <a:rPr lang="en-US" sz="4495">
                <a:solidFill>
                  <a:srgbClr val="545454"/>
                </a:solidFill>
                <a:latin typeface="Alata" panose="00000500000000000000"/>
                <a:ea typeface="Alata" panose="00000500000000000000"/>
                <a:cs typeface="Alata" panose="00000500000000000000"/>
                <a:sym typeface="Alata" panose="00000500000000000000"/>
              </a:rPr>
              <a:t>Advantage: Minimizes total head movements by serving closer requests first.</a:t>
            </a:r>
          </a:p>
          <a:p>
            <a:pPr marL="970280" lvl="1" indent="-485140" algn="l">
              <a:lnSpc>
                <a:spcPts val="629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4495">
                <a:solidFill>
                  <a:srgbClr val="545454"/>
                </a:solidFill>
                <a:latin typeface="Alata" panose="00000500000000000000"/>
                <a:ea typeface="Alata" panose="00000500000000000000"/>
                <a:cs typeface="Alata" panose="00000500000000000000"/>
                <a:sym typeface="Alata" panose="00000500000000000000"/>
              </a:rPr>
              <a:t>Disadvantage: Assumes we know all the requests in advance.</a:t>
            </a:r>
          </a:p>
          <a:p>
            <a:pPr algn="l">
              <a:lnSpc>
                <a:spcPts val="3770"/>
              </a:lnSpc>
              <a:spcBef>
                <a:spcPct val="0"/>
              </a:spcBef>
            </a:pPr>
            <a:endParaRPr lang="en-US" sz="4495">
              <a:solidFill>
                <a:srgbClr val="545454"/>
              </a:solidFill>
              <a:latin typeface="Alata" panose="00000500000000000000"/>
              <a:ea typeface="Alata" panose="00000500000000000000"/>
              <a:cs typeface="Alata" panose="00000500000000000000"/>
              <a:sym typeface="Alata" panose="000005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220221"/>
            <a:ext cx="18288000" cy="2066779"/>
          </a:xfrm>
          <a:custGeom>
            <a:avLst/>
            <a:gdLst/>
            <a:ahLst/>
            <a:cxnLst/>
            <a:rect l="l" t="t" r="r" b="b"/>
            <a:pathLst>
              <a:path w="18288000" h="2066779">
                <a:moveTo>
                  <a:pt x="0" y="0"/>
                </a:moveTo>
                <a:lnTo>
                  <a:pt x="18288000" y="0"/>
                </a:lnTo>
                <a:lnTo>
                  <a:pt x="18288000" y="2066779"/>
                </a:lnTo>
                <a:lnTo>
                  <a:pt x="0" y="20667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6369" b="-13757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90434" y="1748580"/>
            <a:ext cx="7353566" cy="688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30"/>
              </a:lnSpc>
            </a:pPr>
            <a:r>
              <a:rPr lang="en-US" sz="5665">
                <a:solidFill>
                  <a:srgbClr val="4D4D4D"/>
                </a:solidFill>
                <a:latin typeface="Lovelo" panose="02000000000000000000"/>
                <a:ea typeface="Lovelo" panose="02000000000000000000"/>
                <a:cs typeface="Lovelo" panose="02000000000000000000"/>
                <a:sym typeface="Lovelo" panose="02000000000000000000"/>
              </a:rPr>
              <a:t>FIFO SCHEDULING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90434" y="2934267"/>
            <a:ext cx="13420842" cy="3914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0280" lvl="1" indent="-485140" algn="l">
              <a:lnSpc>
                <a:spcPts val="6290"/>
              </a:lnSpc>
              <a:buFont typeface="Arial" panose="020B0604020202020204"/>
              <a:buChar char="•"/>
            </a:pPr>
            <a:r>
              <a:rPr lang="en-US" sz="4495">
                <a:solidFill>
                  <a:srgbClr val="545454"/>
                </a:solidFill>
                <a:latin typeface="Alata" panose="00000500000000000000"/>
                <a:ea typeface="Alata" panose="00000500000000000000"/>
                <a:cs typeface="Alata" panose="00000500000000000000"/>
                <a:sym typeface="Alata" panose="00000500000000000000"/>
              </a:rPr>
              <a:t>FIFO processes requests in the order they arrive.</a:t>
            </a:r>
          </a:p>
          <a:p>
            <a:pPr marL="970280" lvl="1" indent="-485140" algn="l">
              <a:lnSpc>
                <a:spcPts val="6290"/>
              </a:lnSpc>
              <a:buFont typeface="Arial" panose="020B0604020202020204"/>
              <a:buChar char="•"/>
            </a:pPr>
            <a:r>
              <a:rPr lang="en-US" sz="4495">
                <a:solidFill>
                  <a:srgbClr val="545454"/>
                </a:solidFill>
                <a:latin typeface="Alata" panose="00000500000000000000"/>
                <a:ea typeface="Alata" panose="00000500000000000000"/>
                <a:cs typeface="Alata" panose="00000500000000000000"/>
                <a:sym typeface="Alata" panose="00000500000000000000"/>
              </a:rPr>
              <a:t>Simple and easy to implement.</a:t>
            </a:r>
          </a:p>
          <a:p>
            <a:pPr marL="970280" lvl="1" indent="-485140" algn="l">
              <a:lnSpc>
                <a:spcPts val="629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4495">
                <a:solidFill>
                  <a:srgbClr val="545454"/>
                </a:solidFill>
                <a:latin typeface="Alata" panose="00000500000000000000"/>
                <a:ea typeface="Alata" panose="00000500000000000000"/>
                <a:cs typeface="Alata" panose="00000500000000000000"/>
                <a:sym typeface="Alata" panose="00000500000000000000"/>
              </a:rPr>
              <a:t>Disadvantage: Can cause excessive head movement if requests are not well distributed.</a:t>
            </a:r>
          </a:p>
          <a:p>
            <a:pPr algn="l">
              <a:lnSpc>
                <a:spcPts val="6290"/>
              </a:lnSpc>
              <a:spcBef>
                <a:spcPct val="0"/>
              </a:spcBef>
            </a:pPr>
            <a:endParaRPr lang="en-US" sz="4495">
              <a:solidFill>
                <a:srgbClr val="545454"/>
              </a:solidFill>
              <a:latin typeface="Alata" panose="00000500000000000000"/>
              <a:ea typeface="Alata" panose="00000500000000000000"/>
              <a:cs typeface="Alata" panose="00000500000000000000"/>
              <a:sym typeface="Alata" panose="000005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4690"/>
            <a:ext cx="18288000" cy="2066779"/>
          </a:xfrm>
          <a:custGeom>
            <a:avLst/>
            <a:gdLst/>
            <a:ahLst/>
            <a:cxnLst/>
            <a:rect l="l" t="t" r="r" b="b"/>
            <a:pathLst>
              <a:path w="18288000" h="2066779">
                <a:moveTo>
                  <a:pt x="0" y="0"/>
                </a:moveTo>
                <a:lnTo>
                  <a:pt x="18288000" y="0"/>
                </a:lnTo>
                <a:lnTo>
                  <a:pt x="18288000" y="2066780"/>
                </a:lnTo>
                <a:lnTo>
                  <a:pt x="0" y="20667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2162" b="-2117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239641" y="4728272"/>
            <a:ext cx="12821662" cy="4530028"/>
          </a:xfrm>
          <a:custGeom>
            <a:avLst/>
            <a:gdLst/>
            <a:ahLst/>
            <a:cxnLst/>
            <a:rect l="l" t="t" r="r" b="b"/>
            <a:pathLst>
              <a:path w="12821662" h="4530028">
                <a:moveTo>
                  <a:pt x="0" y="0"/>
                </a:moveTo>
                <a:lnTo>
                  <a:pt x="12821662" y="0"/>
                </a:lnTo>
                <a:lnTo>
                  <a:pt x="12821662" y="4530028"/>
                </a:lnTo>
                <a:lnTo>
                  <a:pt x="0" y="45300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1" r="-31" b="-7163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239641" y="2804205"/>
            <a:ext cx="11619925" cy="81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05"/>
              </a:lnSpc>
            </a:pPr>
            <a:r>
              <a:rPr lang="en-US" sz="6670">
                <a:solidFill>
                  <a:srgbClr val="4D4D4D"/>
                </a:solidFill>
                <a:latin typeface="Lovelo" panose="02000000000000000000"/>
                <a:ea typeface="Lovelo" panose="02000000000000000000"/>
                <a:cs typeface="Lovelo" panose="02000000000000000000"/>
                <a:sym typeface="Lovelo" panose="02000000000000000000"/>
              </a:rPr>
              <a:t>FIFO IMPLEMENTATION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220221"/>
            <a:ext cx="18288000" cy="2066779"/>
          </a:xfrm>
          <a:custGeom>
            <a:avLst/>
            <a:gdLst/>
            <a:ahLst/>
            <a:cxnLst/>
            <a:rect l="l" t="t" r="r" b="b"/>
            <a:pathLst>
              <a:path w="18288000" h="2066779">
                <a:moveTo>
                  <a:pt x="0" y="0"/>
                </a:moveTo>
                <a:lnTo>
                  <a:pt x="18288000" y="0"/>
                </a:lnTo>
                <a:lnTo>
                  <a:pt x="18288000" y="2066779"/>
                </a:lnTo>
                <a:lnTo>
                  <a:pt x="0" y="20667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6369" b="-13757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351358" y="2803568"/>
            <a:ext cx="13985134" cy="5116063"/>
          </a:xfrm>
          <a:custGeom>
            <a:avLst/>
            <a:gdLst/>
            <a:ahLst/>
            <a:cxnLst/>
            <a:rect l="l" t="t" r="r" b="b"/>
            <a:pathLst>
              <a:path w="13985134" h="5116063">
                <a:moveTo>
                  <a:pt x="0" y="0"/>
                </a:moveTo>
                <a:lnTo>
                  <a:pt x="13985134" y="0"/>
                </a:lnTo>
                <a:lnTo>
                  <a:pt x="13985134" y="5116063"/>
                </a:lnTo>
                <a:lnTo>
                  <a:pt x="0" y="51160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074" b="-1194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90434" y="1748580"/>
            <a:ext cx="9570913" cy="688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30"/>
              </a:lnSpc>
            </a:pPr>
            <a:r>
              <a:rPr lang="en-US" sz="5665">
                <a:solidFill>
                  <a:srgbClr val="4D4D4D"/>
                </a:solidFill>
                <a:latin typeface="Lovelo" panose="02000000000000000000"/>
                <a:ea typeface="Lovelo" panose="02000000000000000000"/>
                <a:cs typeface="Lovelo" panose="02000000000000000000"/>
                <a:sym typeface="Lovelo" panose="02000000000000000000"/>
              </a:rPr>
              <a:t>SJF IMPLEMENTATION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295</Words>
  <Application>Microsoft Office PowerPoint</Application>
  <PresentationFormat>Custom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Canva Sans Bold</vt:lpstr>
      <vt:lpstr>Canva Sans</vt:lpstr>
      <vt:lpstr>SimSun</vt:lpstr>
      <vt:lpstr>Lovelo</vt:lpstr>
      <vt:lpstr>Alata</vt:lpstr>
      <vt:lpstr>Gear Drives</vt:lpstr>
      <vt:lpstr>PowerPoint Presentation</vt:lpstr>
      <vt:lpstr>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Simple Abstract Project Presentation</dc:title>
  <dc:creator/>
  <cp:lastModifiedBy>HP</cp:lastModifiedBy>
  <cp:revision>4</cp:revision>
  <dcterms:created xsi:type="dcterms:W3CDTF">2006-08-16T00:00:00Z</dcterms:created>
  <dcterms:modified xsi:type="dcterms:W3CDTF">2025-01-02T08:04:14Z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010712248D29450EB3B3F0260AE96986_13</vt:lpwstr>
  </property>
  <property fmtid="{D5CDD505-2E9C-101B-9397-08002B2CF9AE}" pid="3" name="KSOProductBuildVer">
    <vt:lpwstr>1033-12.2.0.19307</vt:lpwstr>
  </property>
</Properties>
</file>