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3F10B-500A-4946-A0E1-8A2454A1DF30}" v="1857" dt="2020-12-05T14:39:12.013"/>
    <p1510:client id="{D50F4363-5D58-4A83-8DA1-C57AD58A1728}" v="56" dt="2020-12-04T23:08:22.964"/>
    <p1510:client id="{D936995B-2D5B-4721-9F8C-A7221936300B}" v="68" dt="2020-12-06T05:58:56.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4166" y="1458348"/>
            <a:ext cx="9448800" cy="1350644"/>
          </a:xfrm>
        </p:spPr>
        <p:txBody>
          <a:bodyPr>
            <a:normAutofit fontScale="90000"/>
          </a:bodyPr>
          <a:lstStyle/>
          <a:p>
            <a:pPr algn="ctr"/>
            <a:r>
              <a:rPr lang="en-US" dirty="0"/>
              <a:t>Data visualization and analysis</a:t>
            </a:r>
          </a:p>
        </p:txBody>
      </p:sp>
      <p:sp>
        <p:nvSpPr>
          <p:cNvPr id="3" name="Subtitle 2"/>
          <p:cNvSpPr>
            <a:spLocks noGrp="1"/>
          </p:cNvSpPr>
          <p:nvPr>
            <p:ph type="subTitle" idx="1"/>
          </p:nvPr>
        </p:nvSpPr>
        <p:spPr>
          <a:xfrm>
            <a:off x="1774166" y="3430918"/>
            <a:ext cx="9448800" cy="685800"/>
          </a:xfrm>
        </p:spPr>
        <p:txBody>
          <a:bodyPr vert="horz" lIns="91440" tIns="45720" rIns="91440" bIns="45720" rtlCol="0" anchor="t">
            <a:noAutofit/>
          </a:bodyPr>
          <a:lstStyle/>
          <a:p>
            <a:r>
              <a:rPr lang="en-US" sz="2200" dirty="0"/>
              <a:t>Task : 1) Collecting the  three different dataset</a:t>
            </a:r>
          </a:p>
          <a:p>
            <a:r>
              <a:rPr lang="en-US" sz="2200" dirty="0"/>
              <a:t>           2) making analysis and report of it</a:t>
            </a:r>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470E859-FC31-47D5-9208-DE06FFD339AB}"/>
              </a:ext>
            </a:extLst>
          </p:cNvPr>
          <p:cNvPicPr>
            <a:picLocks noChangeAspect="1"/>
          </p:cNvPicPr>
          <p:nvPr/>
        </p:nvPicPr>
        <p:blipFill>
          <a:blip r:embed="rId2"/>
          <a:stretch>
            <a:fillRect/>
          </a:stretch>
        </p:blipFill>
        <p:spPr>
          <a:xfrm>
            <a:off x="4825042" y="404963"/>
            <a:ext cx="7372709" cy="5084792"/>
          </a:xfrm>
          <a:prstGeom prst="rect">
            <a:avLst/>
          </a:prstGeom>
        </p:spPr>
      </p:pic>
      <p:sp>
        <p:nvSpPr>
          <p:cNvPr id="3" name="TextBox 2">
            <a:extLst>
              <a:ext uri="{FF2B5EF4-FFF2-40B4-BE49-F238E27FC236}">
                <a16:creationId xmlns:a16="http://schemas.microsoft.com/office/drawing/2014/main" id="{050B9F0A-9C97-4E94-911C-CABD30F614F4}"/>
              </a:ext>
            </a:extLst>
          </p:cNvPr>
          <p:cNvSpPr txBox="1"/>
          <p:nvPr/>
        </p:nvSpPr>
        <p:spPr>
          <a:xfrm>
            <a:off x="382438" y="1201947"/>
            <a:ext cx="4353463"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Heat Map:</a:t>
            </a:r>
          </a:p>
          <a:p>
            <a:r>
              <a:rPr lang="en-US" dirty="0"/>
              <a:t>  </a:t>
            </a:r>
          </a:p>
          <a:p>
            <a:endParaRPr lang="en-US" dirty="0"/>
          </a:p>
          <a:p>
            <a:r>
              <a:rPr lang="en-US" sz="2400" dirty="0"/>
              <a:t>This plot is used to know the correlation of one metric with another.</a:t>
            </a:r>
          </a:p>
          <a:p>
            <a:r>
              <a:rPr lang="en-US" sz="2400" dirty="0"/>
              <a:t>This plot is widely used during exploratory data analysis.</a:t>
            </a:r>
          </a:p>
        </p:txBody>
      </p:sp>
    </p:spTree>
    <p:extLst>
      <p:ext uri="{BB962C8B-B14F-4D97-AF65-F5344CB8AC3E}">
        <p14:creationId xmlns:p14="http://schemas.microsoft.com/office/powerpoint/2010/main" val="287448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27F094B-C67D-415E-A224-D8BA273B290E}"/>
              </a:ext>
            </a:extLst>
          </p:cNvPr>
          <p:cNvPicPr>
            <a:picLocks noChangeAspect="1"/>
          </p:cNvPicPr>
          <p:nvPr/>
        </p:nvPicPr>
        <p:blipFill>
          <a:blip r:embed="rId2"/>
          <a:stretch>
            <a:fillRect/>
          </a:stretch>
        </p:blipFill>
        <p:spPr>
          <a:xfrm>
            <a:off x="6176514" y="863347"/>
            <a:ext cx="5489274" cy="4311794"/>
          </a:xfrm>
          <a:prstGeom prst="rect">
            <a:avLst/>
          </a:prstGeom>
        </p:spPr>
      </p:pic>
      <p:pic>
        <p:nvPicPr>
          <p:cNvPr id="3" name="Picture 3">
            <a:extLst>
              <a:ext uri="{FF2B5EF4-FFF2-40B4-BE49-F238E27FC236}">
                <a16:creationId xmlns:a16="http://schemas.microsoft.com/office/drawing/2014/main" id="{43AF05D1-2B09-4E5C-BA4B-EC110864A311}"/>
              </a:ext>
            </a:extLst>
          </p:cNvPr>
          <p:cNvPicPr>
            <a:picLocks noChangeAspect="1"/>
          </p:cNvPicPr>
          <p:nvPr/>
        </p:nvPicPr>
        <p:blipFill>
          <a:blip r:embed="rId3"/>
          <a:stretch>
            <a:fillRect/>
          </a:stretch>
        </p:blipFill>
        <p:spPr>
          <a:xfrm>
            <a:off x="382438" y="857230"/>
            <a:ext cx="5561162" cy="4324032"/>
          </a:xfrm>
          <a:prstGeom prst="rect">
            <a:avLst/>
          </a:prstGeom>
        </p:spPr>
      </p:pic>
    </p:spTree>
    <p:extLst>
      <p:ext uri="{BB962C8B-B14F-4D97-AF65-F5344CB8AC3E}">
        <p14:creationId xmlns:p14="http://schemas.microsoft.com/office/powerpoint/2010/main" val="134572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918A07B-A2CF-47CA-883F-2588E0F059DC}"/>
              </a:ext>
            </a:extLst>
          </p:cNvPr>
          <p:cNvPicPr>
            <a:picLocks noChangeAspect="1"/>
          </p:cNvPicPr>
          <p:nvPr/>
        </p:nvPicPr>
        <p:blipFill>
          <a:blip r:embed="rId2"/>
          <a:stretch>
            <a:fillRect/>
          </a:stretch>
        </p:blipFill>
        <p:spPr>
          <a:xfrm>
            <a:off x="109268" y="1507562"/>
            <a:ext cx="5575538" cy="4935555"/>
          </a:xfrm>
          <a:prstGeom prst="rect">
            <a:avLst/>
          </a:prstGeom>
        </p:spPr>
      </p:pic>
      <p:pic>
        <p:nvPicPr>
          <p:cNvPr id="3" name="Picture 3">
            <a:extLst>
              <a:ext uri="{FF2B5EF4-FFF2-40B4-BE49-F238E27FC236}">
                <a16:creationId xmlns:a16="http://schemas.microsoft.com/office/drawing/2014/main" id="{64735EAD-E6C1-4305-85AC-DCCD13160A8E}"/>
              </a:ext>
            </a:extLst>
          </p:cNvPr>
          <p:cNvPicPr>
            <a:picLocks noChangeAspect="1"/>
          </p:cNvPicPr>
          <p:nvPr/>
        </p:nvPicPr>
        <p:blipFill>
          <a:blip r:embed="rId3"/>
          <a:stretch>
            <a:fillRect/>
          </a:stretch>
        </p:blipFill>
        <p:spPr>
          <a:xfrm>
            <a:off x="6708476" y="384545"/>
            <a:ext cx="4454105" cy="2753362"/>
          </a:xfrm>
          <a:prstGeom prst="rect">
            <a:avLst/>
          </a:prstGeom>
        </p:spPr>
      </p:pic>
      <p:pic>
        <p:nvPicPr>
          <p:cNvPr id="4" name="Picture 4">
            <a:extLst>
              <a:ext uri="{FF2B5EF4-FFF2-40B4-BE49-F238E27FC236}">
                <a16:creationId xmlns:a16="http://schemas.microsoft.com/office/drawing/2014/main" id="{E42C2BF6-6C01-451C-BB6F-073BD7C7181D}"/>
              </a:ext>
            </a:extLst>
          </p:cNvPr>
          <p:cNvPicPr>
            <a:picLocks noChangeAspect="1"/>
          </p:cNvPicPr>
          <p:nvPr/>
        </p:nvPicPr>
        <p:blipFill>
          <a:blip r:embed="rId4"/>
          <a:stretch>
            <a:fillRect/>
          </a:stretch>
        </p:blipFill>
        <p:spPr>
          <a:xfrm>
            <a:off x="6708475" y="3676075"/>
            <a:ext cx="4454104" cy="2755133"/>
          </a:xfrm>
          <a:prstGeom prst="rect">
            <a:avLst/>
          </a:prstGeom>
        </p:spPr>
      </p:pic>
    </p:spTree>
    <p:extLst>
      <p:ext uri="{BB962C8B-B14F-4D97-AF65-F5344CB8AC3E}">
        <p14:creationId xmlns:p14="http://schemas.microsoft.com/office/powerpoint/2010/main" val="330699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AEFDC01E-FAC7-4B57-B905-162B2E388B64}"/>
              </a:ext>
            </a:extLst>
          </p:cNvPr>
          <p:cNvPicPr>
            <a:picLocks noChangeAspect="1"/>
          </p:cNvPicPr>
          <p:nvPr/>
        </p:nvPicPr>
        <p:blipFill>
          <a:blip r:embed="rId2"/>
          <a:stretch>
            <a:fillRect/>
          </a:stretch>
        </p:blipFill>
        <p:spPr>
          <a:xfrm>
            <a:off x="281797" y="367964"/>
            <a:ext cx="5575539" cy="5705126"/>
          </a:xfrm>
          <a:prstGeom prst="rect">
            <a:avLst/>
          </a:prstGeom>
        </p:spPr>
      </p:pic>
      <p:pic>
        <p:nvPicPr>
          <p:cNvPr id="4" name="Picture 4">
            <a:extLst>
              <a:ext uri="{FF2B5EF4-FFF2-40B4-BE49-F238E27FC236}">
                <a16:creationId xmlns:a16="http://schemas.microsoft.com/office/drawing/2014/main" id="{AABC8882-3BA5-432A-8149-CCD82A62E4F0}"/>
              </a:ext>
            </a:extLst>
          </p:cNvPr>
          <p:cNvPicPr>
            <a:picLocks noChangeAspect="1"/>
          </p:cNvPicPr>
          <p:nvPr/>
        </p:nvPicPr>
        <p:blipFill>
          <a:blip r:embed="rId3"/>
          <a:stretch>
            <a:fillRect/>
          </a:stretch>
        </p:blipFill>
        <p:spPr>
          <a:xfrm>
            <a:off x="6334664" y="367302"/>
            <a:ext cx="5719312" cy="5706448"/>
          </a:xfrm>
          <a:prstGeom prst="rect">
            <a:avLst/>
          </a:prstGeom>
        </p:spPr>
      </p:pic>
    </p:spTree>
    <p:extLst>
      <p:ext uri="{BB962C8B-B14F-4D97-AF65-F5344CB8AC3E}">
        <p14:creationId xmlns:p14="http://schemas.microsoft.com/office/powerpoint/2010/main" val="278663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EF1F34A-2C46-4104-B9E5-7D6CDE2754E3}"/>
              </a:ext>
            </a:extLst>
          </p:cNvPr>
          <p:cNvPicPr>
            <a:picLocks noChangeAspect="1"/>
          </p:cNvPicPr>
          <p:nvPr/>
        </p:nvPicPr>
        <p:blipFill>
          <a:blip r:embed="rId2"/>
          <a:stretch>
            <a:fillRect/>
          </a:stretch>
        </p:blipFill>
        <p:spPr>
          <a:xfrm>
            <a:off x="1892060" y="1492594"/>
            <a:ext cx="7228935" cy="5267415"/>
          </a:xfrm>
          <a:prstGeom prst="rect">
            <a:avLst/>
          </a:prstGeom>
        </p:spPr>
      </p:pic>
      <p:sp>
        <p:nvSpPr>
          <p:cNvPr id="3" name="TextBox 2">
            <a:extLst>
              <a:ext uri="{FF2B5EF4-FFF2-40B4-BE49-F238E27FC236}">
                <a16:creationId xmlns:a16="http://schemas.microsoft.com/office/drawing/2014/main" id="{C18DB1A8-C34C-471B-8E56-DD0508881BF7}"/>
              </a:ext>
            </a:extLst>
          </p:cNvPr>
          <p:cNvSpPr txBox="1"/>
          <p:nvPr/>
        </p:nvSpPr>
        <p:spPr>
          <a:xfrm>
            <a:off x="3890513" y="382438"/>
            <a:ext cx="41521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Confusion Matrics</a:t>
            </a:r>
          </a:p>
        </p:txBody>
      </p:sp>
    </p:spTree>
    <p:extLst>
      <p:ext uri="{BB962C8B-B14F-4D97-AF65-F5344CB8AC3E}">
        <p14:creationId xmlns:p14="http://schemas.microsoft.com/office/powerpoint/2010/main" val="134096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F4AE5-AC06-4BBF-BB50-12A7408DCD0D}"/>
              </a:ext>
            </a:extLst>
          </p:cNvPr>
          <p:cNvSpPr txBox="1"/>
          <p:nvPr/>
        </p:nvSpPr>
        <p:spPr>
          <a:xfrm>
            <a:off x="626852" y="339306"/>
            <a:ext cx="1033444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t>Dataset 3: Smart Home Dataset with weather Information</a:t>
            </a:r>
            <a:endParaRPr lang="en-US"/>
          </a:p>
          <a:p>
            <a:br>
              <a:rPr lang="en-US" dirty="0"/>
            </a:br>
            <a:endParaRPr lang="en-US" dirty="0"/>
          </a:p>
        </p:txBody>
      </p:sp>
      <p:sp>
        <p:nvSpPr>
          <p:cNvPr id="4" name="TextBox 3">
            <a:extLst>
              <a:ext uri="{FF2B5EF4-FFF2-40B4-BE49-F238E27FC236}">
                <a16:creationId xmlns:a16="http://schemas.microsoft.com/office/drawing/2014/main" id="{1FF235F2-4935-4174-805E-DF43239216AE}"/>
              </a:ext>
            </a:extLst>
          </p:cNvPr>
          <p:cNvSpPr txBox="1"/>
          <p:nvPr/>
        </p:nvSpPr>
        <p:spPr>
          <a:xfrm>
            <a:off x="238664" y="1489494"/>
            <a:ext cx="1171467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Inter"/>
              </a:rPr>
              <a:t>This CSV file contains the readings with a time span of 1 minute of house appliances in kW from a smart meter and weather conditions of that particular region.</a:t>
            </a:r>
            <a:endParaRPr lang="en-US" sz="2400">
              <a:latin typeface="Inter"/>
            </a:endParaRPr>
          </a:p>
          <a:p>
            <a:endParaRPr lang="en-US" sz="2400" dirty="0">
              <a:latin typeface="Inter"/>
            </a:endParaRPr>
          </a:p>
          <a:p>
            <a:r>
              <a:rPr lang="en-US" sz="2400" dirty="0">
                <a:ea typeface="+mn-lt"/>
                <a:cs typeface="+mn-lt"/>
              </a:rPr>
              <a:t> The dataset consists of 32 column</a:t>
            </a:r>
          </a:p>
          <a:p>
            <a:r>
              <a:rPr lang="en-US" sz="2400" dirty="0">
                <a:ea typeface="+mn-lt"/>
                <a:cs typeface="+mn-lt"/>
              </a:rPr>
              <a:t>     Specification of the dataset</a:t>
            </a:r>
          </a:p>
          <a:p>
            <a:r>
              <a:rPr lang="en-US" sz="2400" dirty="0">
                <a:ea typeface="+mn-lt"/>
                <a:cs typeface="+mn-lt"/>
              </a:rPr>
              <a:t>      A) Strings          -      27</a:t>
            </a:r>
          </a:p>
          <a:p>
            <a:r>
              <a:rPr lang="en-US" sz="2400" dirty="0">
                <a:ea typeface="+mn-lt"/>
                <a:cs typeface="+mn-lt"/>
              </a:rPr>
              <a:t>      B) Decimals     -      03</a:t>
            </a:r>
          </a:p>
          <a:p>
            <a:r>
              <a:rPr lang="en-US" sz="2400" dirty="0">
                <a:ea typeface="+mn-lt"/>
                <a:cs typeface="+mn-lt"/>
              </a:rPr>
              <a:t>      C) Integers      -      02</a:t>
            </a:r>
          </a:p>
          <a:p>
            <a:endParaRPr lang="en-US" sz="2400" dirty="0">
              <a:latin typeface="Inter"/>
            </a:endParaRPr>
          </a:p>
          <a:p>
            <a:endParaRPr lang="en-US">
              <a:latin typeface="Inter"/>
            </a:endParaRPr>
          </a:p>
        </p:txBody>
      </p:sp>
    </p:spTree>
    <p:extLst>
      <p:ext uri="{BB962C8B-B14F-4D97-AF65-F5344CB8AC3E}">
        <p14:creationId xmlns:p14="http://schemas.microsoft.com/office/powerpoint/2010/main" val="648157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9C4F73A-7983-4913-9B0F-AC71AEC24BC6}"/>
              </a:ext>
            </a:extLst>
          </p:cNvPr>
          <p:cNvPicPr>
            <a:picLocks noChangeAspect="1"/>
          </p:cNvPicPr>
          <p:nvPr/>
        </p:nvPicPr>
        <p:blipFill>
          <a:blip r:embed="rId2"/>
          <a:stretch>
            <a:fillRect/>
          </a:stretch>
        </p:blipFill>
        <p:spPr>
          <a:xfrm>
            <a:off x="7053533" y="3723400"/>
            <a:ext cx="5029199" cy="2976783"/>
          </a:xfrm>
          <a:prstGeom prst="rect">
            <a:avLst/>
          </a:prstGeom>
        </p:spPr>
      </p:pic>
      <p:pic>
        <p:nvPicPr>
          <p:cNvPr id="3" name="Picture 3">
            <a:extLst>
              <a:ext uri="{FF2B5EF4-FFF2-40B4-BE49-F238E27FC236}">
                <a16:creationId xmlns:a16="http://schemas.microsoft.com/office/drawing/2014/main" id="{34781367-5516-46D2-997F-E6337632089C}"/>
              </a:ext>
            </a:extLst>
          </p:cNvPr>
          <p:cNvPicPr>
            <a:picLocks noChangeAspect="1"/>
          </p:cNvPicPr>
          <p:nvPr/>
        </p:nvPicPr>
        <p:blipFill>
          <a:blip r:embed="rId3"/>
          <a:stretch>
            <a:fillRect/>
          </a:stretch>
        </p:blipFill>
        <p:spPr>
          <a:xfrm>
            <a:off x="238664" y="157594"/>
            <a:ext cx="4698520" cy="2977226"/>
          </a:xfrm>
          <a:prstGeom prst="rect">
            <a:avLst/>
          </a:prstGeom>
        </p:spPr>
      </p:pic>
      <p:pic>
        <p:nvPicPr>
          <p:cNvPr id="4" name="Picture 4">
            <a:extLst>
              <a:ext uri="{FF2B5EF4-FFF2-40B4-BE49-F238E27FC236}">
                <a16:creationId xmlns:a16="http://schemas.microsoft.com/office/drawing/2014/main" id="{FD5DB5F8-2128-40FA-BBAF-90C02628797A}"/>
              </a:ext>
            </a:extLst>
          </p:cNvPr>
          <p:cNvPicPr>
            <a:picLocks noChangeAspect="1"/>
          </p:cNvPicPr>
          <p:nvPr/>
        </p:nvPicPr>
        <p:blipFill>
          <a:blip r:embed="rId4"/>
          <a:stretch>
            <a:fillRect/>
          </a:stretch>
        </p:blipFill>
        <p:spPr>
          <a:xfrm>
            <a:off x="7139798" y="163711"/>
            <a:ext cx="4942934" cy="2964993"/>
          </a:xfrm>
          <a:prstGeom prst="rect">
            <a:avLst/>
          </a:prstGeom>
        </p:spPr>
      </p:pic>
      <p:pic>
        <p:nvPicPr>
          <p:cNvPr id="5" name="Picture 5">
            <a:extLst>
              <a:ext uri="{FF2B5EF4-FFF2-40B4-BE49-F238E27FC236}">
                <a16:creationId xmlns:a16="http://schemas.microsoft.com/office/drawing/2014/main" id="{673BDEBC-AAB2-4FF6-8188-6ECAAA244610}"/>
              </a:ext>
            </a:extLst>
          </p:cNvPr>
          <p:cNvPicPr>
            <a:picLocks noChangeAspect="1"/>
          </p:cNvPicPr>
          <p:nvPr/>
        </p:nvPicPr>
        <p:blipFill>
          <a:blip r:embed="rId5"/>
          <a:stretch>
            <a:fillRect/>
          </a:stretch>
        </p:blipFill>
        <p:spPr>
          <a:xfrm>
            <a:off x="238665" y="3724264"/>
            <a:ext cx="4698519" cy="2888793"/>
          </a:xfrm>
          <a:prstGeom prst="rect">
            <a:avLst/>
          </a:prstGeom>
        </p:spPr>
      </p:pic>
    </p:spTree>
    <p:extLst>
      <p:ext uri="{BB962C8B-B14F-4D97-AF65-F5344CB8AC3E}">
        <p14:creationId xmlns:p14="http://schemas.microsoft.com/office/powerpoint/2010/main" val="267131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82A8103-A303-423B-A4E5-7BF6FAC7D8AE}"/>
              </a:ext>
            </a:extLst>
          </p:cNvPr>
          <p:cNvPicPr>
            <a:picLocks noChangeAspect="1"/>
          </p:cNvPicPr>
          <p:nvPr/>
        </p:nvPicPr>
        <p:blipFill>
          <a:blip r:embed="rId2"/>
          <a:stretch>
            <a:fillRect/>
          </a:stretch>
        </p:blipFill>
        <p:spPr>
          <a:xfrm>
            <a:off x="123645" y="740961"/>
            <a:ext cx="5776822" cy="5735512"/>
          </a:xfrm>
          <a:prstGeom prst="rect">
            <a:avLst/>
          </a:prstGeom>
        </p:spPr>
      </p:pic>
      <p:pic>
        <p:nvPicPr>
          <p:cNvPr id="3" name="Picture 3">
            <a:extLst>
              <a:ext uri="{FF2B5EF4-FFF2-40B4-BE49-F238E27FC236}">
                <a16:creationId xmlns:a16="http://schemas.microsoft.com/office/drawing/2014/main" id="{90B5222C-CA42-46CF-8F18-B6509AFAA24E}"/>
              </a:ext>
            </a:extLst>
          </p:cNvPr>
          <p:cNvPicPr>
            <a:picLocks noChangeAspect="1"/>
          </p:cNvPicPr>
          <p:nvPr/>
        </p:nvPicPr>
        <p:blipFill>
          <a:blip r:embed="rId3"/>
          <a:stretch>
            <a:fillRect/>
          </a:stretch>
        </p:blipFill>
        <p:spPr>
          <a:xfrm>
            <a:off x="6291532" y="736672"/>
            <a:ext cx="5791199" cy="5715335"/>
          </a:xfrm>
          <a:prstGeom prst="rect">
            <a:avLst/>
          </a:prstGeom>
        </p:spPr>
      </p:pic>
    </p:spTree>
    <p:extLst>
      <p:ext uri="{BB962C8B-B14F-4D97-AF65-F5344CB8AC3E}">
        <p14:creationId xmlns:p14="http://schemas.microsoft.com/office/powerpoint/2010/main" val="392906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1A0654C-3940-4191-9033-150E2DFA2BBC}"/>
              </a:ext>
            </a:extLst>
          </p:cNvPr>
          <p:cNvPicPr>
            <a:picLocks noChangeAspect="1"/>
          </p:cNvPicPr>
          <p:nvPr/>
        </p:nvPicPr>
        <p:blipFill>
          <a:blip r:embed="rId2"/>
          <a:stretch>
            <a:fillRect/>
          </a:stretch>
        </p:blipFill>
        <p:spPr>
          <a:xfrm>
            <a:off x="2193986" y="780811"/>
            <a:ext cx="8192218" cy="5641435"/>
          </a:xfrm>
          <a:prstGeom prst="rect">
            <a:avLst/>
          </a:prstGeom>
        </p:spPr>
      </p:pic>
    </p:spTree>
    <p:extLst>
      <p:ext uri="{BB962C8B-B14F-4D97-AF65-F5344CB8AC3E}">
        <p14:creationId xmlns:p14="http://schemas.microsoft.com/office/powerpoint/2010/main" val="398142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D5833E5-1C10-4436-8B69-4C3573B5F03B}"/>
              </a:ext>
            </a:extLst>
          </p:cNvPr>
          <p:cNvPicPr>
            <a:picLocks noChangeAspect="1"/>
          </p:cNvPicPr>
          <p:nvPr/>
        </p:nvPicPr>
        <p:blipFill>
          <a:blip r:embed="rId2"/>
          <a:stretch>
            <a:fillRect/>
          </a:stretch>
        </p:blipFill>
        <p:spPr>
          <a:xfrm>
            <a:off x="109269" y="1083909"/>
            <a:ext cx="6136255" cy="4460144"/>
          </a:xfrm>
          <a:prstGeom prst="rect">
            <a:avLst/>
          </a:prstGeom>
        </p:spPr>
      </p:pic>
      <p:pic>
        <p:nvPicPr>
          <p:cNvPr id="3" name="Picture 3">
            <a:extLst>
              <a:ext uri="{FF2B5EF4-FFF2-40B4-BE49-F238E27FC236}">
                <a16:creationId xmlns:a16="http://schemas.microsoft.com/office/drawing/2014/main" id="{15E9B2BC-2950-4EEA-A576-ACBF41A934BB}"/>
              </a:ext>
            </a:extLst>
          </p:cNvPr>
          <p:cNvPicPr>
            <a:picLocks noChangeAspect="1"/>
          </p:cNvPicPr>
          <p:nvPr/>
        </p:nvPicPr>
        <p:blipFill>
          <a:blip r:embed="rId3"/>
          <a:stretch>
            <a:fillRect/>
          </a:stretch>
        </p:blipFill>
        <p:spPr>
          <a:xfrm>
            <a:off x="6535948" y="1081872"/>
            <a:ext cx="5503652" cy="4464217"/>
          </a:xfrm>
          <a:prstGeom prst="rect">
            <a:avLst/>
          </a:prstGeom>
        </p:spPr>
      </p:pic>
    </p:spTree>
    <p:extLst>
      <p:ext uri="{BB962C8B-B14F-4D97-AF65-F5344CB8AC3E}">
        <p14:creationId xmlns:p14="http://schemas.microsoft.com/office/powerpoint/2010/main" val="159955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8782E-A7E8-43F9-9556-093D6F7DD23D}"/>
              </a:ext>
            </a:extLst>
          </p:cNvPr>
          <p:cNvSpPr txBox="1"/>
          <p:nvPr/>
        </p:nvSpPr>
        <p:spPr>
          <a:xfrm>
            <a:off x="2682815" y="694332"/>
            <a:ext cx="68263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t>Data set 1: Automobile Data set</a:t>
            </a:r>
          </a:p>
        </p:txBody>
      </p:sp>
      <p:sp>
        <p:nvSpPr>
          <p:cNvPr id="4" name="TextBox 3">
            <a:extLst>
              <a:ext uri="{FF2B5EF4-FFF2-40B4-BE49-F238E27FC236}">
                <a16:creationId xmlns:a16="http://schemas.microsoft.com/office/drawing/2014/main" id="{51807C45-91AE-404E-9F50-12D5490D9FB2}"/>
              </a:ext>
            </a:extLst>
          </p:cNvPr>
          <p:cNvSpPr txBox="1"/>
          <p:nvPr/>
        </p:nvSpPr>
        <p:spPr>
          <a:xfrm>
            <a:off x="308754" y="1789622"/>
            <a:ext cx="947180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1) The data set of data from 1985 Ward's Automotive year book.</a:t>
            </a:r>
          </a:p>
          <a:p>
            <a:r>
              <a:rPr lang="en-US" sz="2000" dirty="0"/>
              <a:t>2)</a:t>
            </a:r>
            <a:r>
              <a:rPr lang="en-US" sz="2000" dirty="0">
                <a:ea typeface="+mn-lt"/>
                <a:cs typeface="+mn-lt"/>
              </a:rPr>
              <a:t>This data set consists of three types of entities: </a:t>
            </a:r>
          </a:p>
          <a:p>
            <a:r>
              <a:rPr lang="en-US" sz="2000" dirty="0">
                <a:ea typeface="+mn-lt"/>
                <a:cs typeface="+mn-lt"/>
              </a:rPr>
              <a:t>      (a) the specification of an auto in terms of various characteristics </a:t>
            </a:r>
          </a:p>
          <a:p>
            <a:r>
              <a:rPr lang="en-US" sz="2000" dirty="0">
                <a:ea typeface="+mn-lt"/>
                <a:cs typeface="+mn-lt"/>
              </a:rPr>
              <a:t>      (b) its assigned insurance risk rating </a:t>
            </a:r>
          </a:p>
          <a:p>
            <a:r>
              <a:rPr lang="en-US" sz="2000" dirty="0">
                <a:ea typeface="+mn-lt"/>
                <a:cs typeface="+mn-lt"/>
              </a:rPr>
              <a:t>      (c) its normalized losses in use as compared to other cars</a:t>
            </a:r>
          </a:p>
          <a:p>
            <a:r>
              <a:rPr lang="en-US" sz="2000" dirty="0"/>
              <a:t>3)</a:t>
            </a:r>
            <a:r>
              <a:rPr lang="en-US" sz="2000" dirty="0">
                <a:ea typeface="+mn-lt"/>
                <a:cs typeface="+mn-lt"/>
              </a:rPr>
              <a:t>Cars are initially assigned a risk factor symbol associated with its price. </a:t>
            </a:r>
            <a:endParaRPr lang="en-US" sz="2000">
              <a:ea typeface="+mn-lt"/>
              <a:cs typeface="+mn-lt"/>
            </a:endParaRPr>
          </a:p>
          <a:p>
            <a:r>
              <a:rPr lang="en-US" sz="2000" dirty="0"/>
              <a:t>4) The dataset consists of 26 column</a:t>
            </a:r>
          </a:p>
          <a:p>
            <a:r>
              <a:rPr lang="en-US" sz="2000" dirty="0"/>
              <a:t>     Specification of the dataset</a:t>
            </a:r>
          </a:p>
          <a:p>
            <a:r>
              <a:rPr lang="en-US" sz="2000" dirty="0"/>
              <a:t>      A) Strings          -    16</a:t>
            </a:r>
          </a:p>
          <a:p>
            <a:r>
              <a:rPr lang="en-US" sz="2000" dirty="0"/>
              <a:t>      B) Decimals     -     05</a:t>
            </a:r>
          </a:p>
          <a:p>
            <a:r>
              <a:rPr lang="en-US" sz="2000" dirty="0"/>
              <a:t>      C) Integers      -      05</a:t>
            </a:r>
          </a:p>
        </p:txBody>
      </p:sp>
    </p:spTree>
    <p:extLst>
      <p:ext uri="{BB962C8B-B14F-4D97-AF65-F5344CB8AC3E}">
        <p14:creationId xmlns:p14="http://schemas.microsoft.com/office/powerpoint/2010/main" val="384323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260955-50D1-40DC-A457-823DBA59D0A7}"/>
              </a:ext>
            </a:extLst>
          </p:cNvPr>
          <p:cNvSpPr txBox="1"/>
          <p:nvPr/>
        </p:nvSpPr>
        <p:spPr>
          <a:xfrm>
            <a:off x="2424023" y="971909"/>
            <a:ext cx="59062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Visualization of Automobile Data set</a:t>
            </a:r>
          </a:p>
        </p:txBody>
      </p:sp>
      <p:sp>
        <p:nvSpPr>
          <p:cNvPr id="3" name="TextBox 2">
            <a:extLst>
              <a:ext uri="{FF2B5EF4-FFF2-40B4-BE49-F238E27FC236}">
                <a16:creationId xmlns:a16="http://schemas.microsoft.com/office/drawing/2014/main" id="{507DA046-96B0-41F4-A698-97AA6131833D}"/>
              </a:ext>
            </a:extLst>
          </p:cNvPr>
          <p:cNvSpPr txBox="1"/>
          <p:nvPr/>
        </p:nvSpPr>
        <p:spPr>
          <a:xfrm>
            <a:off x="108369" y="1661124"/>
            <a:ext cx="8537275"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ea typeface="+mn-lt"/>
                <a:cs typeface="+mn-lt"/>
              </a:rPr>
              <a:t>Univariate Distribution</a:t>
            </a:r>
            <a:endParaRPr lang="en-US" sz="2400"/>
          </a:p>
          <a:p>
            <a:pPr algn="just"/>
            <a:endParaRPr lang="en-US" sz="2000" dirty="0">
              <a:ea typeface="+mn-lt"/>
              <a:cs typeface="+mn-lt"/>
            </a:endParaRPr>
          </a:p>
          <a:p>
            <a:pPr algn="just"/>
            <a:r>
              <a:rPr lang="en-US" sz="2000" dirty="0">
                <a:ea typeface="+mn-lt"/>
                <a:cs typeface="+mn-lt"/>
              </a:rPr>
              <a:t>Univariate Distribution is used to analyze the distribution for single variable</a:t>
            </a:r>
            <a:endParaRPr lang="en-US" sz="2000"/>
          </a:p>
          <a:p>
            <a:br>
              <a:rPr lang="en-US" dirty="0"/>
            </a:br>
            <a:endParaRPr lang="en-US" dirty="0"/>
          </a:p>
          <a:p>
            <a:pPr algn="l"/>
            <a:endParaRPr lang="en-US" dirty="0"/>
          </a:p>
        </p:txBody>
      </p:sp>
      <p:pic>
        <p:nvPicPr>
          <p:cNvPr id="5" name="Picture 5">
            <a:extLst>
              <a:ext uri="{FF2B5EF4-FFF2-40B4-BE49-F238E27FC236}">
                <a16:creationId xmlns:a16="http://schemas.microsoft.com/office/drawing/2014/main" id="{6643E5F3-1FC1-4579-BF32-743EEAF5E522}"/>
              </a:ext>
            </a:extLst>
          </p:cNvPr>
          <p:cNvPicPr>
            <a:picLocks noChangeAspect="1"/>
          </p:cNvPicPr>
          <p:nvPr/>
        </p:nvPicPr>
        <p:blipFill>
          <a:blip r:embed="rId2"/>
          <a:stretch>
            <a:fillRect/>
          </a:stretch>
        </p:blipFill>
        <p:spPr>
          <a:xfrm>
            <a:off x="51759" y="3321270"/>
            <a:ext cx="4583503" cy="3090931"/>
          </a:xfrm>
          <a:prstGeom prst="rect">
            <a:avLst/>
          </a:prstGeom>
        </p:spPr>
      </p:pic>
      <p:pic>
        <p:nvPicPr>
          <p:cNvPr id="6" name="Picture 6">
            <a:extLst>
              <a:ext uri="{FF2B5EF4-FFF2-40B4-BE49-F238E27FC236}">
                <a16:creationId xmlns:a16="http://schemas.microsoft.com/office/drawing/2014/main" id="{B85D2A2D-D19F-4C1D-BFB2-41FAC7F2E670}"/>
              </a:ext>
            </a:extLst>
          </p:cNvPr>
          <p:cNvPicPr>
            <a:picLocks noChangeAspect="1"/>
          </p:cNvPicPr>
          <p:nvPr/>
        </p:nvPicPr>
        <p:blipFill>
          <a:blip r:embed="rId3"/>
          <a:stretch>
            <a:fillRect/>
          </a:stretch>
        </p:blipFill>
        <p:spPr>
          <a:xfrm>
            <a:off x="4896928" y="3323830"/>
            <a:ext cx="4224067" cy="3085813"/>
          </a:xfrm>
          <a:prstGeom prst="rect">
            <a:avLst/>
          </a:prstGeom>
        </p:spPr>
      </p:pic>
      <p:sp>
        <p:nvSpPr>
          <p:cNvPr id="7" name="TextBox 6">
            <a:extLst>
              <a:ext uri="{FF2B5EF4-FFF2-40B4-BE49-F238E27FC236}">
                <a16:creationId xmlns:a16="http://schemas.microsoft.com/office/drawing/2014/main" id="{9B451CF4-CD2F-42F2-A6EC-ECA0F6087613}"/>
              </a:ext>
            </a:extLst>
          </p:cNvPr>
          <p:cNvSpPr txBox="1"/>
          <p:nvPr/>
        </p:nvSpPr>
        <p:spPr>
          <a:xfrm>
            <a:off x="9264950" y="3240836"/>
            <a:ext cx="2743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In this above code snippet. We can see lines at the bottom of each bins which indicates the frequency of the variable , we can relate this as bin height increases the concentration of the lines in that bin also increases</a:t>
            </a:r>
            <a:endParaRPr lang="en-US" dirty="0"/>
          </a:p>
          <a:p>
            <a:br>
              <a:rPr lang="en-US" dirty="0"/>
            </a:br>
            <a:endParaRPr lang="en-US" dirty="0"/>
          </a:p>
          <a:p>
            <a:pPr algn="l"/>
            <a:endParaRPr lang="en-US" dirty="0"/>
          </a:p>
        </p:txBody>
      </p:sp>
    </p:spTree>
    <p:extLst>
      <p:ext uri="{BB962C8B-B14F-4D97-AF65-F5344CB8AC3E}">
        <p14:creationId xmlns:p14="http://schemas.microsoft.com/office/powerpoint/2010/main" val="208991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6FD2B2-AA0B-4B63-804F-B38E66CE08E8}"/>
              </a:ext>
            </a:extLst>
          </p:cNvPr>
          <p:cNvSpPr txBox="1"/>
          <p:nvPr/>
        </p:nvSpPr>
        <p:spPr>
          <a:xfrm>
            <a:off x="166777" y="166777"/>
            <a:ext cx="6927011"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ea typeface="+mn-lt"/>
                <a:cs typeface="+mn-lt"/>
              </a:rPr>
              <a:t>Bivariate Distribution:</a:t>
            </a:r>
            <a:endParaRPr lang="en-US" sz="2400" b="1" dirty="0"/>
          </a:p>
          <a:p>
            <a:pPr algn="just"/>
            <a:endParaRPr lang="en-US" sz="2000" dirty="0">
              <a:ea typeface="+mn-lt"/>
              <a:cs typeface="+mn-lt"/>
            </a:endParaRPr>
          </a:p>
          <a:p>
            <a:pPr algn="just"/>
            <a:r>
              <a:rPr lang="en-US" sz="2000" dirty="0">
                <a:ea typeface="+mn-lt"/>
                <a:cs typeface="+mn-lt"/>
              </a:rPr>
              <a:t>It is used to analyze any Two continuous variables</a:t>
            </a:r>
            <a:endParaRPr lang="en-US" sz="2000" dirty="0"/>
          </a:p>
          <a:p>
            <a:br>
              <a:rPr lang="en-US" dirty="0"/>
            </a:br>
            <a:endParaRPr lang="en-US" dirty="0"/>
          </a:p>
          <a:p>
            <a:pPr algn="l"/>
            <a:endParaRPr lang="en-US" dirty="0"/>
          </a:p>
        </p:txBody>
      </p:sp>
      <p:pic>
        <p:nvPicPr>
          <p:cNvPr id="3" name="Picture 3">
            <a:extLst>
              <a:ext uri="{FF2B5EF4-FFF2-40B4-BE49-F238E27FC236}">
                <a16:creationId xmlns:a16="http://schemas.microsoft.com/office/drawing/2014/main" id="{00A21580-B1D9-478A-B311-6A5B1C9326CF}"/>
              </a:ext>
            </a:extLst>
          </p:cNvPr>
          <p:cNvPicPr>
            <a:picLocks noChangeAspect="1"/>
          </p:cNvPicPr>
          <p:nvPr/>
        </p:nvPicPr>
        <p:blipFill>
          <a:blip r:embed="rId2"/>
          <a:stretch>
            <a:fillRect/>
          </a:stretch>
        </p:blipFill>
        <p:spPr>
          <a:xfrm>
            <a:off x="6607834" y="282851"/>
            <a:ext cx="5489275" cy="3100524"/>
          </a:xfrm>
          <a:prstGeom prst="rect">
            <a:avLst/>
          </a:prstGeom>
        </p:spPr>
      </p:pic>
      <p:pic>
        <p:nvPicPr>
          <p:cNvPr id="4" name="Picture 4">
            <a:extLst>
              <a:ext uri="{FF2B5EF4-FFF2-40B4-BE49-F238E27FC236}">
                <a16:creationId xmlns:a16="http://schemas.microsoft.com/office/drawing/2014/main" id="{5A12A7C1-6DF0-4039-8314-105BEF14FD0A}"/>
              </a:ext>
            </a:extLst>
          </p:cNvPr>
          <p:cNvPicPr>
            <a:picLocks noChangeAspect="1"/>
          </p:cNvPicPr>
          <p:nvPr/>
        </p:nvPicPr>
        <p:blipFill>
          <a:blip r:embed="rId3"/>
          <a:stretch>
            <a:fillRect/>
          </a:stretch>
        </p:blipFill>
        <p:spPr>
          <a:xfrm>
            <a:off x="6607835" y="3584175"/>
            <a:ext cx="5489274" cy="2852668"/>
          </a:xfrm>
          <a:prstGeom prst="rect">
            <a:avLst/>
          </a:prstGeom>
        </p:spPr>
      </p:pic>
      <p:sp>
        <p:nvSpPr>
          <p:cNvPr id="5" name="TextBox 4">
            <a:extLst>
              <a:ext uri="{FF2B5EF4-FFF2-40B4-BE49-F238E27FC236}">
                <a16:creationId xmlns:a16="http://schemas.microsoft.com/office/drawing/2014/main" id="{14C5DF81-7128-4EBD-B188-7936C2402138}"/>
              </a:ext>
            </a:extLst>
          </p:cNvPr>
          <p:cNvSpPr txBox="1"/>
          <p:nvPr/>
        </p:nvSpPr>
        <p:spPr>
          <a:xfrm>
            <a:off x="252143" y="1546104"/>
            <a:ext cx="548927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We used Two kind of plots here ,Basically bivariate plots are used to see the correlation between Two variables ,By looking above plots we can conclude that both variables have a positive correlation. By above plots we can get insights for three things</a:t>
            </a:r>
            <a:endParaRPr lang="en-US" dirty="0"/>
          </a:p>
          <a:p>
            <a:endParaRPr lang="en-US" dirty="0">
              <a:latin typeface="Consolas"/>
            </a:endParaRPr>
          </a:p>
          <a:p>
            <a:r>
              <a:rPr lang="en-US" dirty="0">
                <a:latin typeface="Consolas"/>
              </a:rPr>
              <a:t>1) Distribution of Engine size
 2) Distribution of Horse power
 3) Correlation between this two features
</a:t>
            </a:r>
            <a:endParaRPr lang="en-US"/>
          </a:p>
          <a:p>
            <a:pPr algn="just"/>
            <a:r>
              <a:rPr lang="en-US" dirty="0">
                <a:ea typeface="+mn-lt"/>
                <a:cs typeface="+mn-lt"/>
              </a:rPr>
              <a:t>In second plot I used hexagon instead of the scatter as the concentration of hexagon is more we can conclude observation at such points are more</a:t>
            </a:r>
            <a:endParaRPr lang="en-US" dirty="0"/>
          </a:p>
          <a:p>
            <a:br>
              <a:rPr lang="en-US" dirty="0"/>
            </a:br>
            <a:endParaRPr lang="en-US" dirty="0"/>
          </a:p>
          <a:p>
            <a:pPr algn="l"/>
            <a:endParaRPr lang="en-US" dirty="0"/>
          </a:p>
        </p:txBody>
      </p:sp>
    </p:spTree>
    <p:extLst>
      <p:ext uri="{BB962C8B-B14F-4D97-AF65-F5344CB8AC3E}">
        <p14:creationId xmlns:p14="http://schemas.microsoft.com/office/powerpoint/2010/main" val="292381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F5A85A-2FEE-4F14-B034-F8486B8E5EB2}"/>
              </a:ext>
            </a:extLst>
          </p:cNvPr>
          <p:cNvSpPr txBox="1"/>
          <p:nvPr/>
        </p:nvSpPr>
        <p:spPr>
          <a:xfrm>
            <a:off x="-5751" y="66136"/>
            <a:ext cx="10492596"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ea typeface="+mn-lt"/>
                <a:cs typeface="+mn-lt"/>
              </a:rPr>
              <a:t>Multivariate distribution:</a:t>
            </a:r>
            <a:endParaRPr lang="en-US" sz="2000"/>
          </a:p>
          <a:p>
            <a:pPr algn="just"/>
            <a:endParaRPr lang="en-US" sz="2000" dirty="0">
              <a:ea typeface="+mn-lt"/>
              <a:cs typeface="+mn-lt"/>
            </a:endParaRPr>
          </a:p>
          <a:p>
            <a:pPr algn="just"/>
            <a:r>
              <a:rPr lang="en-US" sz="2000" dirty="0">
                <a:ea typeface="+mn-lt"/>
                <a:cs typeface="+mn-lt"/>
              </a:rPr>
              <a:t>This kind of plots are used to analyze more than 2 features at a time in single plot.</a:t>
            </a:r>
            <a:endParaRPr lang="en-US" sz="2000" dirty="0"/>
          </a:p>
          <a:p>
            <a:br>
              <a:rPr lang="en-US" dirty="0"/>
            </a:br>
            <a:endParaRPr lang="en-US" dirty="0"/>
          </a:p>
          <a:p>
            <a:pPr algn="l"/>
            <a:endParaRPr lang="en-US" dirty="0"/>
          </a:p>
        </p:txBody>
      </p:sp>
      <p:pic>
        <p:nvPicPr>
          <p:cNvPr id="4" name="Picture 4">
            <a:extLst>
              <a:ext uri="{FF2B5EF4-FFF2-40B4-BE49-F238E27FC236}">
                <a16:creationId xmlns:a16="http://schemas.microsoft.com/office/drawing/2014/main" id="{BB01AADA-3ED2-4401-8727-46CE62D9176C}"/>
              </a:ext>
            </a:extLst>
          </p:cNvPr>
          <p:cNvPicPr>
            <a:picLocks noChangeAspect="1"/>
          </p:cNvPicPr>
          <p:nvPr/>
        </p:nvPicPr>
        <p:blipFill>
          <a:blip r:embed="rId2"/>
          <a:stretch>
            <a:fillRect/>
          </a:stretch>
        </p:blipFill>
        <p:spPr>
          <a:xfrm>
            <a:off x="66137" y="1219575"/>
            <a:ext cx="6754481" cy="5497152"/>
          </a:xfrm>
          <a:prstGeom prst="rect">
            <a:avLst/>
          </a:prstGeom>
        </p:spPr>
      </p:pic>
      <p:sp>
        <p:nvSpPr>
          <p:cNvPr id="5" name="TextBox 4">
            <a:extLst>
              <a:ext uri="{FF2B5EF4-FFF2-40B4-BE49-F238E27FC236}">
                <a16:creationId xmlns:a16="http://schemas.microsoft.com/office/drawing/2014/main" id="{2A59C983-43D1-4668-9482-A6986BE32738}"/>
              </a:ext>
            </a:extLst>
          </p:cNvPr>
          <p:cNvSpPr txBox="1"/>
          <p:nvPr/>
        </p:nvSpPr>
        <p:spPr>
          <a:xfrm>
            <a:off x="7511810" y="2264075"/>
            <a:ext cx="410904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this plot, we clearly see that the diagonal plots are histograms which means we can analyze all the features distribution in only one plots and also we can get the correlation of features in single plot itself. If we observe carefully the Upper and Lower triangles are nothing but mirror image of each other's</a:t>
            </a:r>
            <a:endParaRPr lang="en-US" dirty="0" err="1"/>
          </a:p>
        </p:txBody>
      </p:sp>
    </p:spTree>
    <p:extLst>
      <p:ext uri="{BB962C8B-B14F-4D97-AF65-F5344CB8AC3E}">
        <p14:creationId xmlns:p14="http://schemas.microsoft.com/office/powerpoint/2010/main" val="413852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14E901B-78FC-4682-9931-DEAA32786279}"/>
              </a:ext>
            </a:extLst>
          </p:cNvPr>
          <p:cNvPicPr>
            <a:picLocks noChangeAspect="1"/>
          </p:cNvPicPr>
          <p:nvPr/>
        </p:nvPicPr>
        <p:blipFill>
          <a:blip r:embed="rId2"/>
          <a:stretch>
            <a:fillRect/>
          </a:stretch>
        </p:blipFill>
        <p:spPr>
          <a:xfrm>
            <a:off x="-5751" y="1348189"/>
            <a:ext cx="6883878" cy="5283056"/>
          </a:xfrm>
          <a:prstGeom prst="rect">
            <a:avLst/>
          </a:prstGeom>
        </p:spPr>
      </p:pic>
      <p:sp>
        <p:nvSpPr>
          <p:cNvPr id="3" name="TextBox 2">
            <a:extLst>
              <a:ext uri="{FF2B5EF4-FFF2-40B4-BE49-F238E27FC236}">
                <a16:creationId xmlns:a16="http://schemas.microsoft.com/office/drawing/2014/main" id="{22C5C6D6-1AF2-4435-AA87-B124E805B8DA}"/>
              </a:ext>
            </a:extLst>
          </p:cNvPr>
          <p:cNvSpPr txBox="1"/>
          <p:nvPr/>
        </p:nvSpPr>
        <p:spPr>
          <a:xfrm>
            <a:off x="7182928" y="785005"/>
            <a:ext cx="487104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By this plot we can see layer wise distribution of data the insights that can be drawn from the plots are</a:t>
            </a:r>
            <a:endParaRPr lang="en-US" dirty="0"/>
          </a:p>
          <a:p>
            <a:pPr algn="just"/>
            <a:r>
              <a:rPr lang="en-US" dirty="0">
                <a:ea typeface="+mn-lt"/>
                <a:cs typeface="+mn-lt"/>
              </a:rPr>
              <a:t>1) We have an imbalance dataset</a:t>
            </a:r>
            <a:endParaRPr lang="en-US" dirty="0"/>
          </a:p>
          <a:p>
            <a:pPr algn="just"/>
            <a:r>
              <a:rPr lang="en-US" dirty="0">
                <a:ea typeface="+mn-lt"/>
                <a:cs typeface="+mn-lt"/>
              </a:rPr>
              <a:t>2) More vehicles have their horsepower range between ~ (75-125)</a:t>
            </a:r>
            <a:endParaRPr lang="en-US" dirty="0"/>
          </a:p>
          <a:p>
            <a:br>
              <a:rPr lang="en-US" dirty="0"/>
            </a:br>
            <a:endParaRPr lang="en-US" dirty="0"/>
          </a:p>
          <a:p>
            <a:pPr algn="l"/>
            <a:endParaRPr lang="en-US" dirty="0"/>
          </a:p>
        </p:txBody>
      </p:sp>
    </p:spTree>
    <p:extLst>
      <p:ext uri="{BB962C8B-B14F-4D97-AF65-F5344CB8AC3E}">
        <p14:creationId xmlns:p14="http://schemas.microsoft.com/office/powerpoint/2010/main" val="323830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829EF95-F961-4581-ABFA-C31AD998AC8E}"/>
              </a:ext>
            </a:extLst>
          </p:cNvPr>
          <p:cNvPicPr>
            <a:picLocks noChangeAspect="1"/>
          </p:cNvPicPr>
          <p:nvPr/>
        </p:nvPicPr>
        <p:blipFill>
          <a:blip r:embed="rId2"/>
          <a:stretch>
            <a:fillRect/>
          </a:stretch>
        </p:blipFill>
        <p:spPr>
          <a:xfrm>
            <a:off x="5946477" y="570078"/>
            <a:ext cx="6107498" cy="5631579"/>
          </a:xfrm>
          <a:prstGeom prst="rect">
            <a:avLst/>
          </a:prstGeom>
        </p:spPr>
      </p:pic>
      <p:sp>
        <p:nvSpPr>
          <p:cNvPr id="3" name="TextBox 2">
            <a:extLst>
              <a:ext uri="{FF2B5EF4-FFF2-40B4-BE49-F238E27FC236}">
                <a16:creationId xmlns:a16="http://schemas.microsoft.com/office/drawing/2014/main" id="{2DACC8A2-5B8D-40EB-AFFD-DB244279A2B3}"/>
              </a:ext>
            </a:extLst>
          </p:cNvPr>
          <p:cNvSpPr txBox="1"/>
          <p:nvPr/>
        </p:nvSpPr>
        <p:spPr>
          <a:xfrm>
            <a:off x="-5751" y="900022"/>
            <a:ext cx="5676182"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ea typeface="+mn-lt"/>
                <a:cs typeface="+mn-lt"/>
              </a:rPr>
              <a:t>BOX PLOT</a:t>
            </a:r>
            <a:endParaRPr lang="en-US" sz="2400" b="1">
              <a:ea typeface="+mn-lt"/>
              <a:cs typeface="+mn-lt"/>
            </a:endParaRPr>
          </a:p>
          <a:p>
            <a:pPr algn="just"/>
            <a:endParaRPr lang="en-US" dirty="0">
              <a:ea typeface="+mn-lt"/>
              <a:cs typeface="+mn-lt"/>
            </a:endParaRPr>
          </a:p>
          <a:p>
            <a:pPr algn="just"/>
            <a:r>
              <a:rPr lang="en-US" sz="2000" dirty="0">
                <a:ea typeface="+mn-lt"/>
                <a:cs typeface="+mn-lt"/>
              </a:rPr>
              <a:t>This plot is known as boxplots used for statistic purpose</a:t>
            </a:r>
            <a:endParaRPr lang="en-US" sz="2000"/>
          </a:p>
          <a:p>
            <a:pPr algn="just"/>
            <a:r>
              <a:rPr lang="en-US" sz="2000" dirty="0">
                <a:ea typeface="+mn-lt"/>
                <a:cs typeface="+mn-lt"/>
              </a:rPr>
              <a:t>1) The top and bottom line of the viscous tells us the maximum and minimum value from above plot we see for 2 door car the maximum value is around 220 and minimum value is exactly 50, and for 4 door car the maximum value is around 170 and minimum value is around 50</a:t>
            </a:r>
            <a:endParaRPr lang="en-US" sz="2000"/>
          </a:p>
          <a:p>
            <a:pPr algn="just"/>
            <a:r>
              <a:rPr lang="en-US" sz="2000" dirty="0">
                <a:ea typeface="+mn-lt"/>
                <a:cs typeface="+mn-lt"/>
              </a:rPr>
              <a:t>2) The 25th percentile,75th percentile and the median/50th percentile can be seen</a:t>
            </a:r>
            <a:endParaRPr lang="en-US" sz="2000"/>
          </a:p>
          <a:p>
            <a:pPr algn="just"/>
            <a:r>
              <a:rPr lang="en-US" sz="2000" dirty="0">
                <a:ea typeface="+mn-lt"/>
                <a:cs typeface="+mn-lt"/>
              </a:rPr>
              <a:t>3) The points outside the plots are the outliers.</a:t>
            </a:r>
            <a:endParaRPr lang="en-US" sz="2000" dirty="0"/>
          </a:p>
          <a:p>
            <a:br>
              <a:rPr lang="en-US" dirty="0"/>
            </a:br>
            <a:endParaRPr lang="en-US" dirty="0"/>
          </a:p>
          <a:p>
            <a:endParaRPr lang="en-US" dirty="0"/>
          </a:p>
        </p:txBody>
      </p:sp>
    </p:spTree>
    <p:extLst>
      <p:ext uri="{BB962C8B-B14F-4D97-AF65-F5344CB8AC3E}">
        <p14:creationId xmlns:p14="http://schemas.microsoft.com/office/powerpoint/2010/main" val="226507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CC584B4-3BDB-415C-9FEE-671F3779D622}"/>
              </a:ext>
            </a:extLst>
          </p:cNvPr>
          <p:cNvPicPr>
            <a:picLocks noChangeAspect="1"/>
          </p:cNvPicPr>
          <p:nvPr/>
        </p:nvPicPr>
        <p:blipFill>
          <a:blip r:embed="rId2"/>
          <a:stretch>
            <a:fillRect/>
          </a:stretch>
        </p:blipFill>
        <p:spPr>
          <a:xfrm>
            <a:off x="209910" y="2234145"/>
            <a:ext cx="8149085" cy="4258763"/>
          </a:xfrm>
          <a:prstGeom prst="rect">
            <a:avLst/>
          </a:prstGeom>
        </p:spPr>
      </p:pic>
      <p:sp>
        <p:nvSpPr>
          <p:cNvPr id="3" name="TextBox 2">
            <a:extLst>
              <a:ext uri="{FF2B5EF4-FFF2-40B4-BE49-F238E27FC236}">
                <a16:creationId xmlns:a16="http://schemas.microsoft.com/office/drawing/2014/main" id="{80C790C4-9858-4100-9CFF-704D2756C641}"/>
              </a:ext>
            </a:extLst>
          </p:cNvPr>
          <p:cNvSpPr txBox="1"/>
          <p:nvPr/>
        </p:nvSpPr>
        <p:spPr>
          <a:xfrm>
            <a:off x="-5751" y="454324"/>
            <a:ext cx="6510067"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Pie Chart:</a:t>
            </a:r>
          </a:p>
          <a:p>
            <a:endParaRPr lang="en-US" dirty="0"/>
          </a:p>
          <a:p>
            <a:r>
              <a:rPr lang="en-US" sz="2000" dirty="0"/>
              <a:t>The main purpose for usage of this kind of plots is we can see the distributions of the data with both metrics and dimensions at a time.</a:t>
            </a:r>
          </a:p>
        </p:txBody>
      </p:sp>
    </p:spTree>
    <p:extLst>
      <p:ext uri="{BB962C8B-B14F-4D97-AF65-F5344CB8AC3E}">
        <p14:creationId xmlns:p14="http://schemas.microsoft.com/office/powerpoint/2010/main" val="134962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BBDDC-41BE-4323-917D-D8ADC39CE167}"/>
              </a:ext>
            </a:extLst>
          </p:cNvPr>
          <p:cNvSpPr txBox="1"/>
          <p:nvPr/>
        </p:nvSpPr>
        <p:spPr>
          <a:xfrm>
            <a:off x="368061" y="770628"/>
            <a:ext cx="1102455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t>Dataset 2</a:t>
            </a:r>
            <a:r>
              <a:rPr lang="en-US" sz="2800" dirty="0"/>
              <a:t>: </a:t>
            </a:r>
            <a:r>
              <a:rPr lang="en-US" sz="2800" b="1" dirty="0"/>
              <a:t>Environmental Sensor Telemetry Data</a:t>
            </a:r>
            <a:endParaRPr lang="en-US" sz="2800" dirty="0"/>
          </a:p>
          <a:p>
            <a:br>
              <a:rPr lang="en-US" dirty="0"/>
            </a:br>
            <a:endParaRPr lang="en-US" dirty="0"/>
          </a:p>
        </p:txBody>
      </p:sp>
      <p:sp>
        <p:nvSpPr>
          <p:cNvPr id="3" name="TextBox 2">
            <a:extLst>
              <a:ext uri="{FF2B5EF4-FFF2-40B4-BE49-F238E27FC236}">
                <a16:creationId xmlns:a16="http://schemas.microsoft.com/office/drawing/2014/main" id="{97397359-791B-4A61-ACED-75AEA0098BF7}"/>
              </a:ext>
            </a:extLst>
          </p:cNvPr>
          <p:cNvSpPr txBox="1"/>
          <p:nvPr/>
        </p:nvSpPr>
        <p:spPr>
          <a:xfrm>
            <a:off x="166777" y="1618891"/>
            <a:ext cx="12045350"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data was generated from a series of three identical, custom-built, breadboard-based sensor arrays. Each array was connected to a Raspberry Pi devices. Each of the three IoT devices was placed in a physical location with varied environmental conditions</a:t>
            </a:r>
            <a:r>
              <a:rPr lang="en-US" dirty="0">
                <a:ea typeface="+mn-lt"/>
                <a:cs typeface="+mn-lt"/>
              </a:rPr>
              <a:t>.</a:t>
            </a:r>
            <a:endParaRPr lang="en-US" dirty="0"/>
          </a:p>
          <a:p>
            <a:endParaRPr lang="en-US" dirty="0"/>
          </a:p>
          <a:p>
            <a:r>
              <a:rPr lang="en-US" dirty="0"/>
              <a:t>It consists of 9 columns</a:t>
            </a:r>
          </a:p>
          <a:p>
            <a:r>
              <a:rPr lang="en-US" dirty="0">
                <a:latin typeface="Consolas"/>
              </a:rPr>
              <a:t>| ts       | timestamp of event   | epoch      |
| device   | unique device name   | string     |
| co       | carbon monoxide      | ppm (%)    |
| humidity | humidity             | percentage |
| light    | light detected?      | Boolean    |
| </a:t>
            </a:r>
            <a:r>
              <a:rPr lang="en-US" dirty="0" err="1">
                <a:latin typeface="Consolas"/>
              </a:rPr>
              <a:t>lpg</a:t>
            </a:r>
            <a:r>
              <a:rPr lang="en-US" dirty="0">
                <a:latin typeface="Consolas"/>
              </a:rPr>
              <a:t>      | liquid petroleum gas | ppm (%)    |
| motion   | motion detected?     | Boolean    |
| smoke    | smoke                | ppm (%)    |
| temp     | temperature          | Fahrenheit |
</a:t>
            </a:r>
            <a:endParaRPr lang="en-US" dirty="0"/>
          </a:p>
          <a:p>
            <a:endParaRPr lang="en-US" dirty="0"/>
          </a:p>
          <a:p>
            <a:endParaRPr lang="en-US" dirty="0"/>
          </a:p>
          <a:p>
            <a:br>
              <a:rPr lang="en-US" dirty="0"/>
            </a:br>
            <a:endParaRPr lang="en-US" dirty="0"/>
          </a:p>
        </p:txBody>
      </p:sp>
      <p:pic>
        <p:nvPicPr>
          <p:cNvPr id="4" name="Picture 4">
            <a:extLst>
              <a:ext uri="{FF2B5EF4-FFF2-40B4-BE49-F238E27FC236}">
                <a16:creationId xmlns:a16="http://schemas.microsoft.com/office/drawing/2014/main" id="{F7CCE6DF-8259-4058-A0CF-64E20B3C501A}"/>
              </a:ext>
            </a:extLst>
          </p:cNvPr>
          <p:cNvPicPr>
            <a:picLocks noChangeAspect="1"/>
          </p:cNvPicPr>
          <p:nvPr/>
        </p:nvPicPr>
        <p:blipFill>
          <a:blip r:embed="rId2"/>
          <a:stretch>
            <a:fillRect/>
          </a:stretch>
        </p:blipFill>
        <p:spPr>
          <a:xfrm>
            <a:off x="6837871" y="3162300"/>
            <a:ext cx="5014822" cy="2632494"/>
          </a:xfrm>
          <a:prstGeom prst="rect">
            <a:avLst/>
          </a:prstGeom>
        </p:spPr>
      </p:pic>
      <p:sp>
        <p:nvSpPr>
          <p:cNvPr id="5" name="TextBox 4">
            <a:extLst>
              <a:ext uri="{FF2B5EF4-FFF2-40B4-BE49-F238E27FC236}">
                <a16:creationId xmlns:a16="http://schemas.microsoft.com/office/drawing/2014/main" id="{560E9DD1-286E-469A-A864-7C4174B16528}"/>
              </a:ext>
            </a:extLst>
          </p:cNvPr>
          <p:cNvSpPr txBox="1"/>
          <p:nvPr/>
        </p:nvSpPr>
        <p:spPr>
          <a:xfrm>
            <a:off x="7067011" y="5988709"/>
            <a:ext cx="49716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Detail Image of Sensor Image</a:t>
            </a:r>
          </a:p>
        </p:txBody>
      </p:sp>
    </p:spTree>
    <p:extLst>
      <p:ext uri="{BB962C8B-B14F-4D97-AF65-F5344CB8AC3E}">
        <p14:creationId xmlns:p14="http://schemas.microsoft.com/office/powerpoint/2010/main" val="329991676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Vapor Trail</vt:lpstr>
      <vt:lpstr>Data visualization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419</cp:revision>
  <dcterms:created xsi:type="dcterms:W3CDTF">2020-12-04T23:01:17Z</dcterms:created>
  <dcterms:modified xsi:type="dcterms:W3CDTF">2020-12-06T06:02:29Z</dcterms:modified>
</cp:coreProperties>
</file>