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2" r:id="rId23"/>
    <p:sldId id="293" r:id="rId24"/>
    <p:sldId id="294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9" r:id="rId37"/>
    <p:sldId id="300" r:id="rId38"/>
    <p:sldId id="259" r:id="rId39"/>
    <p:sldId id="296" r:id="rId40"/>
    <p:sldId id="298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9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5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D4BC-5767-4164-A965-495FECF23006}" type="datetimeFigureOut">
              <a:rPr lang="en-US" smtClean="0"/>
              <a:t>30-Dec-19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7692-41E0-452E-AEE5-17AA28A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76467" y="477669"/>
            <a:ext cx="7132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Presentation on</a:t>
            </a:r>
          </a:p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 Online Bus Ticket Management System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7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36" y="2282186"/>
            <a:ext cx="1149423" cy="1006895"/>
          </a:xfrm>
          <a:prstGeom prst="rect">
            <a:avLst/>
          </a:prstGeom>
        </p:spPr>
      </p:pic>
      <p:pic>
        <p:nvPicPr>
          <p:cNvPr id="18" name="Picture 3" descr="C:\Users\MYSOFTIT-02\Desktop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295" y="2281808"/>
            <a:ext cx="1149239" cy="10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15401" y="3848675"/>
            <a:ext cx="207140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Prepared By</a:t>
            </a:r>
          </a:p>
          <a:p>
            <a:pPr algn="ctr"/>
            <a:endParaRPr lang="en-US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Anis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Ahmmed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ID# 16103128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Program: BCSE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0257" y="3864595"/>
            <a:ext cx="571663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Supervised By</a:t>
            </a:r>
          </a:p>
          <a:p>
            <a:pPr algn="ctr"/>
            <a:endParaRPr lang="en-US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Rubayea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Ferdows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Lecturer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Department Of Computer Science and Engineering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53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2699" y="186285"/>
            <a:ext cx="3419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Feasibility Study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9427" y="1248429"/>
            <a:ext cx="48520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Technical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</a:t>
            </a:r>
          </a:p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Economic 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</a:t>
            </a:r>
          </a:p>
          <a:p>
            <a:pPr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itchFamily="2" charset="2"/>
              <a:buChar char="q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 Operational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Feasibility 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7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0884" y="431945"/>
            <a:ext cx="527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Requirement Engineering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8734" y="1726101"/>
            <a:ext cx="4852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User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System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Functional Requirements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Non-functional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Requirements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46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09543" y="186285"/>
            <a:ext cx="594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User &amp; System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651" y="1279486"/>
            <a:ext cx="51268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create agent/customer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view agent/customer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update customer 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delete individual customer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search individual customer</a:t>
            </a:r>
          </a:p>
          <a:p>
            <a:pPr lvl="0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41994" y="1402318"/>
            <a:ext cx="4799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view &amp; print </a:t>
            </a:r>
            <a:r>
              <a:rPr lang="en-US" sz="2400" dirty="0" smtClean="0">
                <a:latin typeface="Candara" panose="020E0502030303020204" pitchFamily="34" charset="0"/>
              </a:rPr>
              <a:t>the customer details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</a:t>
            </a:r>
            <a:r>
              <a:rPr lang="en-US" sz="2400" dirty="0" smtClean="0">
                <a:latin typeface="Candara" panose="020E0502030303020204" pitchFamily="34" charset="0"/>
              </a:rPr>
              <a:t>add individual </a:t>
            </a:r>
            <a:r>
              <a:rPr lang="en-US" sz="2400" dirty="0"/>
              <a:t>components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Admin </a:t>
            </a:r>
            <a:r>
              <a:rPr lang="en-US" sz="2400" dirty="0"/>
              <a:t>can register terminal for each bus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Admin can view register terminal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/>
              <a:t>Admin can add bus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85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4545" y="186285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User &amp; System Requirements Continue…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470" y="1490007"/>
            <a:ext cx="5126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view &amp; search bus information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update bus information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soft delete bus information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Customer </a:t>
            </a:r>
            <a:r>
              <a:rPr lang="en-US" sz="2400" dirty="0">
                <a:latin typeface="Candara" panose="020E0502030303020204" pitchFamily="34" charset="0"/>
              </a:rPr>
              <a:t>need to do registration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need to login</a:t>
            </a:r>
          </a:p>
          <a:p>
            <a:pPr lvl="0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12443" y="1582340"/>
            <a:ext cx="4799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search ticket according to the demand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book ticket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give payment through online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will get ticket invoice in his/her email</a:t>
            </a:r>
          </a:p>
          <a:p>
            <a:pPr marL="342900" lvl="0" indent="-342900" algn="just"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generate report of individual booked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2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1101" y="186285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Functional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2478" y="1586983"/>
            <a:ext cx="51268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Admin </a:t>
            </a:r>
            <a:r>
              <a:rPr lang="en-US" sz="2400" dirty="0">
                <a:latin typeface="Candara" panose="020E0502030303020204" pitchFamily="34" charset="0"/>
              </a:rPr>
              <a:t>can </a:t>
            </a:r>
            <a:r>
              <a:rPr lang="en-US" sz="2400" dirty="0" smtClean="0">
                <a:latin typeface="Candara" panose="020E0502030303020204" pitchFamily="34" charset="0"/>
              </a:rPr>
              <a:t>generate report </a:t>
            </a:r>
            <a:r>
              <a:rPr lang="en-US" sz="2400" dirty="0">
                <a:latin typeface="Candara" panose="020E0502030303020204" pitchFamily="34" charset="0"/>
              </a:rPr>
              <a:t>and print report of individual booked bus information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search ticket according to the demand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book ticket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give payment in online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will get ticket invoice through his/her email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print the booked ticket info</a:t>
            </a:r>
          </a:p>
          <a:p>
            <a:pPr lvl="0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105" y="1310564"/>
            <a:ext cx="481765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maintain whole system.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add, view, search, update, &amp; delete individual bus components information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add, view, search, update and delete bus information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create, view, search, </a:t>
            </a:r>
            <a:r>
              <a:rPr lang="en-US" sz="2400" dirty="0" smtClean="0">
                <a:latin typeface="Candara" panose="020E0502030303020204" pitchFamily="34" charset="0"/>
              </a:rPr>
              <a:t>update agent/customer </a:t>
            </a:r>
            <a:r>
              <a:rPr lang="en-US" sz="2400" dirty="0">
                <a:latin typeface="Candara" panose="020E0502030303020204" pitchFamily="34" charset="0"/>
              </a:rPr>
              <a:t>information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create, view, update, &amp; delete register terminal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20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2643" y="186285"/>
            <a:ext cx="605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Non Functional Requirements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7983" y="1397674"/>
            <a:ext cx="48176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Admin can log in by using email and password.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Customer can log in by using email and password.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Only admin can maintain the whole system.</a:t>
            </a:r>
          </a:p>
          <a:p>
            <a:pPr marL="342900" lvl="0" indent="-342900"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This </a:t>
            </a:r>
            <a:r>
              <a:rPr lang="en-US" sz="2400" dirty="0">
                <a:latin typeface="Candara" panose="020E0502030303020204" pitchFamily="34" charset="0"/>
              </a:rPr>
              <a:t>system support only Windows 7/8/10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80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6045" y="186285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Use Case Diagram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 descr="C:\Users\anis4\Desktop\domPDF\useCase-Main(Anis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12" y="919569"/>
            <a:ext cx="5732145" cy="5489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610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8868" y="131694"/>
            <a:ext cx="9699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Identifying Complexity For Transaction Function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43" y="906028"/>
            <a:ext cx="5645513" cy="54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4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72" y="131694"/>
            <a:ext cx="831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Identifying Complexity For Data Function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51" y="1252537"/>
            <a:ext cx="5812598" cy="447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8194" y="131694"/>
            <a:ext cx="766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Performance &amp; Environmental Impact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1198780"/>
            <a:ext cx="734249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8040" y="18628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Contents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4990" y="1338797"/>
            <a:ext cx="329930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Organization Overview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Software Process Model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Requirement Engineering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Use Case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ndara" panose="020E0502030303020204" pitchFamily="34" charset="0"/>
              </a:rPr>
              <a:t>Function Point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1536" y="1338797"/>
            <a:ext cx="385321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Cost Estimation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Activity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Entity Relationship 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Candara" panose="020E0502030303020204" pitchFamily="34" charset="0"/>
              </a:rPr>
              <a:t>Data Flow </a:t>
            </a:r>
            <a:r>
              <a:rPr lang="en-US" dirty="0" smtClean="0">
                <a:latin typeface="Candara" panose="020E0502030303020204" pitchFamily="34" charset="0"/>
              </a:rPr>
              <a:t>Diagram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Testing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Project Demonstration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latin typeface="Candara" panose="020E0502030303020204" pitchFamily="34" charset="0"/>
              </a:rPr>
              <a:t>Conclusion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3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7839" y="350058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Final Calculation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adjustment factor (VAF) = (0.65+ (0.01* TDI))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= (0.65+ (0.01* 32))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0.97</a:t>
            </a:r>
          </a:p>
          <a:p>
            <a:r>
              <a:rPr lang="en-US" dirty="0"/>
              <a:t>UFP= UFP (Data function) + UFP (Transaction function</a:t>
            </a:r>
            <a:r>
              <a:rPr lang="en-US" dirty="0" smtClean="0"/>
              <a:t>)</a:t>
            </a:r>
          </a:p>
          <a:p>
            <a:r>
              <a:rPr lang="en-US" dirty="0"/>
              <a:t>= 88 + 84 = 172</a:t>
            </a:r>
          </a:p>
          <a:p>
            <a:r>
              <a:rPr lang="en-US" dirty="0"/>
              <a:t>AFP= UFP * VAF = 172 * 0.97 = 167 Approx.</a:t>
            </a:r>
          </a:p>
          <a:p>
            <a:r>
              <a:rPr lang="en-US" dirty="0"/>
              <a:t>Total time calculation frame = 167 * 15.5 [Productivity of PHP is 15.5] = 2588.5 per hour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= 2589 person hours / 7.5 hours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345 person days / 3 [person in a group]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115 days</a:t>
            </a:r>
          </a:p>
          <a:p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3 months 25 days for three persons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Approximately 4 months required for three persons to finish the project.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6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55168" y="350058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Cost Estimation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12" y="996389"/>
            <a:ext cx="501057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7759" y="175029"/>
            <a:ext cx="563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Activity Diagram For Admin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:\Users\anis4\Desktop\domPDF\new activity for adm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27" y="996389"/>
            <a:ext cx="5732145" cy="5390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4373" y="175029"/>
            <a:ext cx="6263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Activity Diagram For Customer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19" y="996389"/>
            <a:ext cx="3555113" cy="53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0898" y="106789"/>
            <a:ext cx="5710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Entity Relationship Diagram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58" y="821360"/>
            <a:ext cx="5977484" cy="55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9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263" y="350058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Context Level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2342836"/>
            <a:ext cx="7439025" cy="19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81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85571" y="26892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Level-1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:\Users\anis4\Desktop\domPDF\level1-DFD-new-Page-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27" y="996389"/>
            <a:ext cx="5777595" cy="5363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098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2892" y="315765"/>
            <a:ext cx="442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1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1847037"/>
            <a:ext cx="7667625" cy="29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1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0795" y="315765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2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7982" y="1346447"/>
            <a:ext cx="72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/>
          <a:stretch/>
        </p:blipFill>
        <p:spPr>
          <a:xfrm>
            <a:off x="2090168" y="1425556"/>
            <a:ext cx="7629525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2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398" y="315765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3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/>
          <a:stretch/>
        </p:blipFill>
        <p:spPr>
          <a:xfrm>
            <a:off x="2319335" y="1610435"/>
            <a:ext cx="7553325" cy="30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30305" y="186285"/>
            <a:ext cx="510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Organizational Overview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2320" y="1201007"/>
            <a:ext cx="9048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Candara" panose="020E0502030303020204" pitchFamily="34" charset="0"/>
              </a:rPr>
              <a:t>Sanaz</a:t>
            </a:r>
            <a:r>
              <a:rPr lang="en-US" sz="2400" dirty="0">
                <a:latin typeface="Candara" panose="020E0502030303020204" pitchFamily="34" charset="0"/>
              </a:rPr>
              <a:t> Corporation is a </a:t>
            </a:r>
            <a:r>
              <a:rPr lang="en-US" sz="2400" b="1" dirty="0">
                <a:latin typeface="Candara" panose="020E0502030303020204" pitchFamily="34" charset="0"/>
              </a:rPr>
              <a:t>Web Design &amp; Development </a:t>
            </a:r>
            <a:r>
              <a:rPr lang="en-US" sz="2400" dirty="0">
                <a:latin typeface="Candara" panose="020E0502030303020204" pitchFamily="34" charset="0"/>
              </a:rPr>
              <a:t>company in Bangladesh. We have </a:t>
            </a:r>
            <a:r>
              <a:rPr lang="en-US" sz="2400" b="1" dirty="0">
                <a:latin typeface="Candara" panose="020E0502030303020204" pitchFamily="34" charset="0"/>
              </a:rPr>
              <a:t>4 years</a:t>
            </a:r>
            <a:r>
              <a:rPr lang="en-US" sz="2400" dirty="0">
                <a:latin typeface="Candara" panose="020E0502030303020204" pitchFamily="34" charset="0"/>
              </a:rPr>
              <a:t> of experience in web design and development.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5968" y="3057099"/>
            <a:ext cx="672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</a:rPr>
              <a:t>Our services consist </a:t>
            </a:r>
            <a:r>
              <a:rPr lang="en-US" sz="2400" b="1" dirty="0" smtClean="0">
                <a:latin typeface="Candara" panose="020E0502030303020204" pitchFamily="34" charset="0"/>
              </a:rPr>
              <a:t>of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</a:rPr>
              <a:t>Web Design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</a:rPr>
              <a:t>Software Development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</a:rPr>
              <a:t>E-commerce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</a:rPr>
              <a:t>Domain &amp;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0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7169" y="315765"/>
            <a:ext cx="455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4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5" y="1595047"/>
            <a:ext cx="7553325" cy="33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3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2398" y="315765"/>
            <a:ext cx="4527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5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6"/>
          <a:stretch/>
        </p:blipFill>
        <p:spPr>
          <a:xfrm>
            <a:off x="2247898" y="1519212"/>
            <a:ext cx="7696200" cy="34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9574" y="315765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6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37732"/>
            <a:ext cx="7486650" cy="33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4001" y="315765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7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/>
          <a:stretch/>
        </p:blipFill>
        <p:spPr>
          <a:xfrm>
            <a:off x="2362198" y="962096"/>
            <a:ext cx="7467600" cy="54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14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7971" y="315765"/>
            <a:ext cx="455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8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624084"/>
            <a:ext cx="7858125" cy="33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12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9574" y="315765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Level 2- Process 9 DFD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1719618"/>
            <a:ext cx="7839075" cy="31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36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19067" y="315765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System Testing Methodology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 descr="Image result for black box testi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48" y="1978926"/>
            <a:ext cx="4189862" cy="2511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107977" y="4776716"/>
            <a:ext cx="28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Figure:</a:t>
            </a:r>
            <a:r>
              <a:rPr lang="en-US" dirty="0" smtClean="0"/>
              <a:t> Black Box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9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78226" y="315765"/>
            <a:ext cx="3435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Testing Scenario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27" y="1419367"/>
            <a:ext cx="7487171" cy="38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38733" y="671733"/>
            <a:ext cx="5514534" cy="5514534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4794" y="4240387"/>
            <a:ext cx="2264898" cy="2312125"/>
            <a:chOff x="4954794" y="4240387"/>
            <a:chExt cx="2264898" cy="2312125"/>
          </a:xfrm>
        </p:grpSpPr>
        <p:sp>
          <p:nvSpPr>
            <p:cNvPr id="8" name="Freeform 7"/>
            <p:cNvSpPr/>
            <p:nvPr/>
          </p:nvSpPr>
          <p:spPr>
            <a:xfrm rot="20967896" flipH="1">
              <a:off x="5153359" y="4240387"/>
              <a:ext cx="1519525" cy="2312125"/>
            </a:xfrm>
            <a:custGeom>
              <a:avLst/>
              <a:gdLst>
                <a:gd name="connsiteX0" fmla="*/ 754955 w 1519525"/>
                <a:gd name="connsiteY0" fmla="*/ 0 h 2312125"/>
                <a:gd name="connsiteX1" fmla="*/ 0 w 1519525"/>
                <a:gd name="connsiteY1" fmla="*/ 140400 h 2312125"/>
                <a:gd name="connsiteX2" fmla="*/ 13037 w 1519525"/>
                <a:gd name="connsiteY2" fmla="*/ 156754 h 2312125"/>
                <a:gd name="connsiteX3" fmla="*/ 176129 w 1519525"/>
                <a:gd name="connsiteY3" fmla="*/ 1238290 h 2312125"/>
                <a:gd name="connsiteX4" fmla="*/ 34363 w 1519525"/>
                <a:gd name="connsiteY4" fmla="*/ 2281746 h 2312125"/>
                <a:gd name="connsiteX5" fmla="*/ 17350 w 1519525"/>
                <a:gd name="connsiteY5" fmla="*/ 2312125 h 2312125"/>
                <a:gd name="connsiteX6" fmla="*/ 1519525 w 1519525"/>
                <a:gd name="connsiteY6" fmla="*/ 2032762 h 2312125"/>
                <a:gd name="connsiteX7" fmla="*/ 1492727 w 1519525"/>
                <a:gd name="connsiteY7" fmla="*/ 2010529 h 2312125"/>
                <a:gd name="connsiteX8" fmla="*/ 985306 w 1519525"/>
                <a:gd name="connsiteY8" fmla="*/ 1087804 h 2312125"/>
                <a:gd name="connsiteX9" fmla="*/ 748670 w 1519525"/>
                <a:gd name="connsiteY9" fmla="*/ 19945 h 2312125"/>
                <a:gd name="connsiteX10" fmla="*/ 754955 w 1519525"/>
                <a:gd name="connsiteY10" fmla="*/ 0 h 231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9525" h="2312125">
                  <a:moveTo>
                    <a:pt x="754955" y="0"/>
                  </a:moveTo>
                  <a:lnTo>
                    <a:pt x="0" y="140400"/>
                  </a:lnTo>
                  <a:lnTo>
                    <a:pt x="13037" y="156754"/>
                  </a:lnTo>
                  <a:cubicBezTo>
                    <a:pt x="107525" y="300135"/>
                    <a:pt x="176129" y="730125"/>
                    <a:pt x="176129" y="1238290"/>
                  </a:cubicBezTo>
                  <a:cubicBezTo>
                    <a:pt x="176128" y="1707366"/>
                    <a:pt x="117673" y="2109831"/>
                    <a:pt x="34363" y="2281746"/>
                  </a:cubicBezTo>
                  <a:lnTo>
                    <a:pt x="17350" y="2312125"/>
                  </a:lnTo>
                  <a:lnTo>
                    <a:pt x="1519525" y="2032762"/>
                  </a:lnTo>
                  <a:lnTo>
                    <a:pt x="1492727" y="2010529"/>
                  </a:lnTo>
                  <a:cubicBezTo>
                    <a:pt x="1353181" y="1880059"/>
                    <a:pt x="1153943" y="1525517"/>
                    <a:pt x="985306" y="1087804"/>
                  </a:cubicBezTo>
                  <a:cubicBezTo>
                    <a:pt x="802614" y="613614"/>
                    <a:pt x="712046" y="187709"/>
                    <a:pt x="748670" y="19945"/>
                  </a:cubicBezTo>
                  <a:lnTo>
                    <a:pt x="75495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54794" y="5601854"/>
              <a:ext cx="2264898" cy="89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109798" y="2028630"/>
            <a:ext cx="2002736" cy="200273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038600" y="1958771"/>
            <a:ext cx="954258" cy="954258"/>
            <a:chOff x="1090670" y="1507471"/>
            <a:chExt cx="1429818" cy="1429818"/>
          </a:xfrm>
        </p:grpSpPr>
        <p:grpSp>
          <p:nvGrpSpPr>
            <p:cNvPr id="30" name="Group 2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772400" y="3212122"/>
            <a:ext cx="433756" cy="433756"/>
            <a:chOff x="1090670" y="1507471"/>
            <a:chExt cx="1429818" cy="1429818"/>
          </a:xfrm>
        </p:grpSpPr>
        <p:grpSp>
          <p:nvGrpSpPr>
            <p:cNvPr id="36" name="Group 35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40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88276" y="3772385"/>
            <a:ext cx="348576" cy="34857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47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45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295271" y="1650773"/>
            <a:ext cx="433756" cy="43375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50" name="Group 4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54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5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2961467" y="0"/>
            <a:ext cx="5771053" cy="67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278360" y="1"/>
            <a:ext cx="5514534" cy="3346159"/>
          </a:xfrm>
          <a:custGeom>
            <a:avLst/>
            <a:gdLst>
              <a:gd name="connsiteX0" fmla="*/ 2757267 w 5514534"/>
              <a:gd name="connsiteY0" fmla="*/ 0 h 3346159"/>
              <a:gd name="connsiteX1" fmla="*/ 5514534 w 5514534"/>
              <a:gd name="connsiteY1" fmla="*/ 2757267 h 3346159"/>
              <a:gd name="connsiteX2" fmla="*/ 5510351 w 5514534"/>
              <a:gd name="connsiteY2" fmla="*/ 2840109 h 3346159"/>
              <a:gd name="connsiteX3" fmla="*/ 5450946 w 5514534"/>
              <a:gd name="connsiteY3" fmla="*/ 2609073 h 3346159"/>
              <a:gd name="connsiteX4" fmla="*/ 2817640 w 5514534"/>
              <a:gd name="connsiteY4" fmla="*/ 671733 h 3346159"/>
              <a:gd name="connsiteX5" fmla="*/ 74608 w 5514534"/>
              <a:gd name="connsiteY5" fmla="*/ 3147085 h 3346159"/>
              <a:gd name="connsiteX6" fmla="*/ 64556 w 5514534"/>
              <a:gd name="connsiteY6" fmla="*/ 3346159 h 3346159"/>
              <a:gd name="connsiteX7" fmla="*/ 56018 w 5514534"/>
              <a:gd name="connsiteY7" fmla="*/ 3312953 h 3346159"/>
              <a:gd name="connsiteX8" fmla="*/ 0 w 5514534"/>
              <a:gd name="connsiteY8" fmla="*/ 2757267 h 3346159"/>
              <a:gd name="connsiteX9" fmla="*/ 2757267 w 5514534"/>
              <a:gd name="connsiteY9" fmla="*/ 0 h 33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4534" h="3346159">
                <a:moveTo>
                  <a:pt x="2757267" y="0"/>
                </a:moveTo>
                <a:cubicBezTo>
                  <a:pt x="4280064" y="0"/>
                  <a:pt x="5514534" y="1234470"/>
                  <a:pt x="5514534" y="2757267"/>
                </a:cubicBezTo>
                <a:lnTo>
                  <a:pt x="5510351" y="2840109"/>
                </a:lnTo>
                <a:lnTo>
                  <a:pt x="5450946" y="2609073"/>
                </a:lnTo>
                <a:cubicBezTo>
                  <a:pt x="5101845" y="1486676"/>
                  <a:pt x="4054913" y="671733"/>
                  <a:pt x="2817640" y="671733"/>
                </a:cubicBezTo>
                <a:cubicBezTo>
                  <a:pt x="1390018" y="671733"/>
                  <a:pt x="215808" y="1756716"/>
                  <a:pt x="74608" y="3147085"/>
                </a:cubicBezTo>
                <a:lnTo>
                  <a:pt x="64556" y="3346159"/>
                </a:lnTo>
                <a:lnTo>
                  <a:pt x="56018" y="3312953"/>
                </a:lnTo>
                <a:cubicBezTo>
                  <a:pt x="19289" y="3133461"/>
                  <a:pt x="0" y="2947617"/>
                  <a:pt x="0" y="2757267"/>
                </a:cubicBezTo>
                <a:cubicBezTo>
                  <a:pt x="0" y="1234470"/>
                  <a:pt x="1234470" y="0"/>
                  <a:pt x="2757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rot="8214978">
            <a:off x="3337979" y="3880208"/>
            <a:ext cx="2279238" cy="2284324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8214978">
            <a:off x="6625824" y="3958808"/>
            <a:ext cx="2520446" cy="2526070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379" y="2621821"/>
            <a:ext cx="825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u="sng" dirty="0" smtClean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  <a:latin typeface="Forte" panose="03060902040502070203" pitchFamily="66" charset="0"/>
                <a:hlinkClick r:id="rId3"/>
              </a:rPr>
              <a:t>Let’s Visit The Website</a:t>
            </a:r>
            <a:endParaRPr lang="en-US" sz="7200" u="sng" dirty="0">
              <a:solidFill>
                <a:schemeClr val="tx2">
                  <a:lumMod val="50000"/>
                </a:schemeClr>
              </a:solidFill>
              <a:uFill>
                <a:solidFill>
                  <a:schemeClr val="bg1"/>
                </a:solidFill>
              </a:u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08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4" presetClass="path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3.33333E-6 L -1.875E-6 -0.6194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39</a:t>
            </a:r>
            <a:endParaRPr lang="en-US" dirty="0"/>
          </a:p>
        </p:txBody>
      </p:sp>
      <p:pic>
        <p:nvPicPr>
          <p:cNvPr id="2058" name="Picture 10" descr="Image result for any ques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9" b="7901"/>
          <a:stretch/>
        </p:blipFill>
        <p:spPr bwMode="auto">
          <a:xfrm>
            <a:off x="1734948" y="614149"/>
            <a:ext cx="8247016" cy="50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5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6336" y="186285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Organizational Structure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141260" y="1071775"/>
            <a:ext cx="5909480" cy="47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87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pic>
        <p:nvPicPr>
          <p:cNvPr id="2050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73" y="1187085"/>
            <a:ext cx="5898866" cy="425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90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38733" y="671733"/>
            <a:ext cx="5514534" cy="5514534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4794" y="4240387"/>
            <a:ext cx="2264898" cy="2312125"/>
            <a:chOff x="4954794" y="4240387"/>
            <a:chExt cx="2264898" cy="2312125"/>
          </a:xfrm>
        </p:grpSpPr>
        <p:sp>
          <p:nvSpPr>
            <p:cNvPr id="8" name="Freeform 7"/>
            <p:cNvSpPr/>
            <p:nvPr/>
          </p:nvSpPr>
          <p:spPr>
            <a:xfrm rot="20967896" flipH="1">
              <a:off x="5153359" y="4240387"/>
              <a:ext cx="1519525" cy="2312125"/>
            </a:xfrm>
            <a:custGeom>
              <a:avLst/>
              <a:gdLst>
                <a:gd name="connsiteX0" fmla="*/ 754955 w 1519525"/>
                <a:gd name="connsiteY0" fmla="*/ 0 h 2312125"/>
                <a:gd name="connsiteX1" fmla="*/ 0 w 1519525"/>
                <a:gd name="connsiteY1" fmla="*/ 140400 h 2312125"/>
                <a:gd name="connsiteX2" fmla="*/ 13037 w 1519525"/>
                <a:gd name="connsiteY2" fmla="*/ 156754 h 2312125"/>
                <a:gd name="connsiteX3" fmla="*/ 176129 w 1519525"/>
                <a:gd name="connsiteY3" fmla="*/ 1238290 h 2312125"/>
                <a:gd name="connsiteX4" fmla="*/ 34363 w 1519525"/>
                <a:gd name="connsiteY4" fmla="*/ 2281746 h 2312125"/>
                <a:gd name="connsiteX5" fmla="*/ 17350 w 1519525"/>
                <a:gd name="connsiteY5" fmla="*/ 2312125 h 2312125"/>
                <a:gd name="connsiteX6" fmla="*/ 1519525 w 1519525"/>
                <a:gd name="connsiteY6" fmla="*/ 2032762 h 2312125"/>
                <a:gd name="connsiteX7" fmla="*/ 1492727 w 1519525"/>
                <a:gd name="connsiteY7" fmla="*/ 2010529 h 2312125"/>
                <a:gd name="connsiteX8" fmla="*/ 985306 w 1519525"/>
                <a:gd name="connsiteY8" fmla="*/ 1087804 h 2312125"/>
                <a:gd name="connsiteX9" fmla="*/ 748670 w 1519525"/>
                <a:gd name="connsiteY9" fmla="*/ 19945 h 2312125"/>
                <a:gd name="connsiteX10" fmla="*/ 754955 w 1519525"/>
                <a:gd name="connsiteY10" fmla="*/ 0 h 231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9525" h="2312125">
                  <a:moveTo>
                    <a:pt x="754955" y="0"/>
                  </a:moveTo>
                  <a:lnTo>
                    <a:pt x="0" y="140400"/>
                  </a:lnTo>
                  <a:lnTo>
                    <a:pt x="13037" y="156754"/>
                  </a:lnTo>
                  <a:cubicBezTo>
                    <a:pt x="107525" y="300135"/>
                    <a:pt x="176129" y="730125"/>
                    <a:pt x="176129" y="1238290"/>
                  </a:cubicBezTo>
                  <a:cubicBezTo>
                    <a:pt x="176128" y="1707366"/>
                    <a:pt x="117673" y="2109831"/>
                    <a:pt x="34363" y="2281746"/>
                  </a:cubicBezTo>
                  <a:lnTo>
                    <a:pt x="17350" y="2312125"/>
                  </a:lnTo>
                  <a:lnTo>
                    <a:pt x="1519525" y="2032762"/>
                  </a:lnTo>
                  <a:lnTo>
                    <a:pt x="1492727" y="2010529"/>
                  </a:lnTo>
                  <a:cubicBezTo>
                    <a:pt x="1353181" y="1880059"/>
                    <a:pt x="1153943" y="1525517"/>
                    <a:pt x="985306" y="1087804"/>
                  </a:cubicBezTo>
                  <a:cubicBezTo>
                    <a:pt x="802614" y="613614"/>
                    <a:pt x="712046" y="187709"/>
                    <a:pt x="748670" y="19945"/>
                  </a:cubicBezTo>
                  <a:lnTo>
                    <a:pt x="75495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54794" y="5601854"/>
              <a:ext cx="2264898" cy="8974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109798" y="2028630"/>
            <a:ext cx="2002736" cy="200273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038600" y="1958771"/>
            <a:ext cx="954258" cy="954258"/>
            <a:chOff x="1090670" y="1507471"/>
            <a:chExt cx="1429818" cy="1429818"/>
          </a:xfrm>
        </p:grpSpPr>
        <p:grpSp>
          <p:nvGrpSpPr>
            <p:cNvPr id="30" name="Group 2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772400" y="3212122"/>
            <a:ext cx="433756" cy="433756"/>
            <a:chOff x="1090670" y="1507471"/>
            <a:chExt cx="1429818" cy="1429818"/>
          </a:xfrm>
        </p:grpSpPr>
        <p:grpSp>
          <p:nvGrpSpPr>
            <p:cNvPr id="36" name="Group 35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40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solidFill>
              <a:srgbClr val="FFC000"/>
            </a:solidFill>
          </p:grpSpPr>
          <p:sp>
            <p:nvSpPr>
              <p:cNvPr id="38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688276" y="3772385"/>
            <a:ext cx="348576" cy="34857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43" name="Group 42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47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45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295271" y="1650773"/>
            <a:ext cx="433756" cy="433756"/>
            <a:chOff x="1090670" y="1507471"/>
            <a:chExt cx="1429818" cy="1429818"/>
          </a:xfrm>
          <a:solidFill>
            <a:schemeClr val="accent4">
              <a:lumMod val="75000"/>
            </a:schemeClr>
          </a:solidFill>
        </p:grpSpPr>
        <p:grpSp>
          <p:nvGrpSpPr>
            <p:cNvPr id="50" name="Group 49"/>
            <p:cNvGrpSpPr/>
            <p:nvPr/>
          </p:nvGrpSpPr>
          <p:grpSpPr>
            <a:xfrm>
              <a:off x="1090670" y="1507471"/>
              <a:ext cx="1429818" cy="1429818"/>
              <a:chOff x="609825" y="1026626"/>
              <a:chExt cx="2391508" cy="2391508"/>
            </a:xfrm>
            <a:grpFill/>
          </p:grpSpPr>
          <p:sp>
            <p:nvSpPr>
              <p:cNvPr id="54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1800000">
              <a:off x="1443294" y="1860095"/>
              <a:ext cx="724568" cy="724568"/>
              <a:chOff x="609825" y="1026626"/>
              <a:chExt cx="2391508" cy="2391508"/>
            </a:xfrm>
            <a:grpFill/>
          </p:grpSpPr>
          <p:sp>
            <p:nvSpPr>
              <p:cNvPr id="52" name="Oval 27"/>
              <p:cNvSpPr/>
              <p:nvPr/>
            </p:nvSpPr>
            <p:spPr>
              <a:xfrm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Oval 27"/>
              <p:cNvSpPr/>
              <p:nvPr/>
            </p:nvSpPr>
            <p:spPr>
              <a:xfrm rot="16200000">
                <a:off x="609825" y="2095655"/>
                <a:ext cx="2391508" cy="253450"/>
              </a:xfrm>
              <a:custGeom>
                <a:avLst/>
                <a:gdLst>
                  <a:gd name="connsiteX0" fmla="*/ 0 w 2377440"/>
                  <a:gd name="connsiteY0" fmla="*/ 126692 h 253383"/>
                  <a:gd name="connsiteX1" fmla="*/ 1188720 w 2377440"/>
                  <a:gd name="connsiteY1" fmla="*/ 0 h 253383"/>
                  <a:gd name="connsiteX2" fmla="*/ 2377440 w 2377440"/>
                  <a:gd name="connsiteY2" fmla="*/ 126692 h 253383"/>
                  <a:gd name="connsiteX3" fmla="*/ 1188720 w 2377440"/>
                  <a:gd name="connsiteY3" fmla="*/ 253384 h 253383"/>
                  <a:gd name="connsiteX4" fmla="*/ 0 w 2377440"/>
                  <a:gd name="connsiteY4" fmla="*/ 126692 h 253383"/>
                  <a:gd name="connsiteX0" fmla="*/ 0 w 2377440"/>
                  <a:gd name="connsiteY0" fmla="*/ 126692 h 253384"/>
                  <a:gd name="connsiteX1" fmla="*/ 1188720 w 2377440"/>
                  <a:gd name="connsiteY1" fmla="*/ 0 h 253384"/>
                  <a:gd name="connsiteX2" fmla="*/ 2377440 w 2377440"/>
                  <a:gd name="connsiteY2" fmla="*/ 126692 h 253384"/>
                  <a:gd name="connsiteX3" fmla="*/ 1188720 w 2377440"/>
                  <a:gd name="connsiteY3" fmla="*/ 253384 h 253384"/>
                  <a:gd name="connsiteX4" fmla="*/ 0 w 2377440"/>
                  <a:gd name="connsiteY4" fmla="*/ 126692 h 253384"/>
                  <a:gd name="connsiteX0" fmla="*/ 0 w 2391508"/>
                  <a:gd name="connsiteY0" fmla="*/ 112711 h 253502"/>
                  <a:gd name="connsiteX1" fmla="*/ 1202788 w 2391508"/>
                  <a:gd name="connsiteY1" fmla="*/ 87 h 253502"/>
                  <a:gd name="connsiteX2" fmla="*/ 2391508 w 2391508"/>
                  <a:gd name="connsiteY2" fmla="*/ 126779 h 253502"/>
                  <a:gd name="connsiteX3" fmla="*/ 1202788 w 2391508"/>
                  <a:gd name="connsiteY3" fmla="*/ 253471 h 253502"/>
                  <a:gd name="connsiteX4" fmla="*/ 0 w 2391508"/>
                  <a:gd name="connsiteY4" fmla="*/ 112711 h 253502"/>
                  <a:gd name="connsiteX0" fmla="*/ 0 w 2391508"/>
                  <a:gd name="connsiteY0" fmla="*/ 112659 h 253450"/>
                  <a:gd name="connsiteX1" fmla="*/ 1202788 w 2391508"/>
                  <a:gd name="connsiteY1" fmla="*/ 35 h 253450"/>
                  <a:gd name="connsiteX2" fmla="*/ 2391508 w 2391508"/>
                  <a:gd name="connsiteY2" fmla="*/ 126727 h 253450"/>
                  <a:gd name="connsiteX3" fmla="*/ 1202788 w 2391508"/>
                  <a:gd name="connsiteY3" fmla="*/ 253419 h 253450"/>
                  <a:gd name="connsiteX4" fmla="*/ 0 w 2391508"/>
                  <a:gd name="connsiteY4" fmla="*/ 112659 h 25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1508" h="253450">
                    <a:moveTo>
                      <a:pt x="0" y="112659"/>
                    </a:moveTo>
                    <a:cubicBezTo>
                      <a:pt x="0" y="114173"/>
                      <a:pt x="804203" y="-2310"/>
                      <a:pt x="1202788" y="35"/>
                    </a:cubicBezTo>
                    <a:cubicBezTo>
                      <a:pt x="1601373" y="2380"/>
                      <a:pt x="2391508" y="127096"/>
                      <a:pt x="2391508" y="126727"/>
                    </a:cubicBezTo>
                    <a:cubicBezTo>
                      <a:pt x="2391508" y="126358"/>
                      <a:pt x="1601373" y="255764"/>
                      <a:pt x="1202788" y="253419"/>
                    </a:cubicBezTo>
                    <a:cubicBezTo>
                      <a:pt x="804203" y="251074"/>
                      <a:pt x="0" y="111145"/>
                      <a:pt x="0" y="112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2961467" y="0"/>
            <a:ext cx="5771053" cy="67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3278360" y="1"/>
            <a:ext cx="5514534" cy="3346159"/>
          </a:xfrm>
          <a:custGeom>
            <a:avLst/>
            <a:gdLst>
              <a:gd name="connsiteX0" fmla="*/ 2757267 w 5514534"/>
              <a:gd name="connsiteY0" fmla="*/ 0 h 3346159"/>
              <a:gd name="connsiteX1" fmla="*/ 5514534 w 5514534"/>
              <a:gd name="connsiteY1" fmla="*/ 2757267 h 3346159"/>
              <a:gd name="connsiteX2" fmla="*/ 5510351 w 5514534"/>
              <a:gd name="connsiteY2" fmla="*/ 2840109 h 3346159"/>
              <a:gd name="connsiteX3" fmla="*/ 5450946 w 5514534"/>
              <a:gd name="connsiteY3" fmla="*/ 2609073 h 3346159"/>
              <a:gd name="connsiteX4" fmla="*/ 2817640 w 5514534"/>
              <a:gd name="connsiteY4" fmla="*/ 671733 h 3346159"/>
              <a:gd name="connsiteX5" fmla="*/ 74608 w 5514534"/>
              <a:gd name="connsiteY5" fmla="*/ 3147085 h 3346159"/>
              <a:gd name="connsiteX6" fmla="*/ 64556 w 5514534"/>
              <a:gd name="connsiteY6" fmla="*/ 3346159 h 3346159"/>
              <a:gd name="connsiteX7" fmla="*/ 56018 w 5514534"/>
              <a:gd name="connsiteY7" fmla="*/ 3312953 h 3346159"/>
              <a:gd name="connsiteX8" fmla="*/ 0 w 5514534"/>
              <a:gd name="connsiteY8" fmla="*/ 2757267 h 3346159"/>
              <a:gd name="connsiteX9" fmla="*/ 2757267 w 5514534"/>
              <a:gd name="connsiteY9" fmla="*/ 0 h 334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4534" h="3346159">
                <a:moveTo>
                  <a:pt x="2757267" y="0"/>
                </a:moveTo>
                <a:cubicBezTo>
                  <a:pt x="4280064" y="0"/>
                  <a:pt x="5514534" y="1234470"/>
                  <a:pt x="5514534" y="2757267"/>
                </a:cubicBezTo>
                <a:lnTo>
                  <a:pt x="5510351" y="2840109"/>
                </a:lnTo>
                <a:lnTo>
                  <a:pt x="5450946" y="2609073"/>
                </a:lnTo>
                <a:cubicBezTo>
                  <a:pt x="5101845" y="1486676"/>
                  <a:pt x="4054913" y="671733"/>
                  <a:pt x="2817640" y="671733"/>
                </a:cubicBezTo>
                <a:cubicBezTo>
                  <a:pt x="1390018" y="671733"/>
                  <a:pt x="215808" y="1756716"/>
                  <a:pt x="74608" y="3147085"/>
                </a:cubicBezTo>
                <a:lnTo>
                  <a:pt x="64556" y="3346159"/>
                </a:lnTo>
                <a:lnTo>
                  <a:pt x="56018" y="3312953"/>
                </a:lnTo>
                <a:cubicBezTo>
                  <a:pt x="19289" y="3133461"/>
                  <a:pt x="0" y="2947617"/>
                  <a:pt x="0" y="2757267"/>
                </a:cubicBezTo>
                <a:cubicBezTo>
                  <a:pt x="0" y="1234470"/>
                  <a:pt x="1234470" y="0"/>
                  <a:pt x="2757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 rot="8214978">
            <a:off x="3337979" y="3880208"/>
            <a:ext cx="2279238" cy="2284324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 rot="8214978">
            <a:off x="6625824" y="3958808"/>
            <a:ext cx="2520446" cy="2526070"/>
          </a:xfrm>
          <a:custGeom>
            <a:avLst/>
            <a:gdLst>
              <a:gd name="connsiteX0" fmla="*/ 313251 w 1993164"/>
              <a:gd name="connsiteY0" fmla="*/ 1724592 h 1997612"/>
              <a:gd name="connsiteX1" fmla="*/ 253423 w 1993164"/>
              <a:gd name="connsiteY1" fmla="*/ 1284149 h 1997612"/>
              <a:gd name="connsiteX2" fmla="*/ 256240 w 1993164"/>
              <a:gd name="connsiteY2" fmla="*/ 1280455 h 1997612"/>
              <a:gd name="connsiteX3" fmla="*/ 252417 w 1993164"/>
              <a:gd name="connsiteY3" fmla="*/ 1279745 h 1997612"/>
              <a:gd name="connsiteX4" fmla="*/ 1238 w 1993164"/>
              <a:gd name="connsiteY4" fmla="*/ 913033 h 1997612"/>
              <a:gd name="connsiteX5" fmla="*/ 242247 w 1993164"/>
              <a:gd name="connsiteY5" fmla="*/ 607969 h 1997612"/>
              <a:gd name="connsiteX6" fmla="*/ 304221 w 1993164"/>
              <a:gd name="connsiteY6" fmla="*/ 594260 h 1997612"/>
              <a:gd name="connsiteX7" fmla="*/ 285385 w 1993164"/>
              <a:gd name="connsiteY7" fmla="*/ 533648 h 1997612"/>
              <a:gd name="connsiteX8" fmla="*/ 430730 w 1993164"/>
              <a:gd name="connsiteY8" fmla="*/ 173060 h 1997612"/>
              <a:gd name="connsiteX9" fmla="*/ 694013 w 1993164"/>
              <a:gd name="connsiteY9" fmla="*/ 117057 h 1997612"/>
              <a:gd name="connsiteX10" fmla="*/ 730555 w 1993164"/>
              <a:gd name="connsiteY10" fmla="*/ 127512 h 1997612"/>
              <a:gd name="connsiteX11" fmla="*/ 750772 w 1993164"/>
              <a:gd name="connsiteY11" fmla="*/ 103008 h 1997612"/>
              <a:gd name="connsiteX12" fmla="*/ 999456 w 1993164"/>
              <a:gd name="connsiteY12" fmla="*/ 0 h 1997612"/>
              <a:gd name="connsiteX13" fmla="*/ 1291085 w 1993164"/>
              <a:gd name="connsiteY13" fmla="*/ 155058 h 1997612"/>
              <a:gd name="connsiteX14" fmla="*/ 1312773 w 1993164"/>
              <a:gd name="connsiteY14" fmla="*/ 195016 h 1997612"/>
              <a:gd name="connsiteX15" fmla="*/ 1358844 w 1993164"/>
              <a:gd name="connsiteY15" fmla="*/ 179669 h 1997612"/>
              <a:gd name="connsiteX16" fmla="*/ 1425762 w 1993164"/>
              <a:gd name="connsiteY16" fmla="*/ 170988 h 1997612"/>
              <a:gd name="connsiteX17" fmla="*/ 1435414 w 1993164"/>
              <a:gd name="connsiteY17" fmla="*/ 171588 h 1997612"/>
              <a:gd name="connsiteX18" fmla="*/ 1442637 w 1993164"/>
              <a:gd name="connsiteY18" fmla="*/ 170826 h 1997612"/>
              <a:gd name="connsiteX19" fmla="*/ 1459292 w 1993164"/>
              <a:gd name="connsiteY19" fmla="*/ 173073 h 1997612"/>
              <a:gd name="connsiteX20" fmla="*/ 1493111 w 1993164"/>
              <a:gd name="connsiteY20" fmla="*/ 175176 h 1997612"/>
              <a:gd name="connsiteX21" fmla="*/ 1512728 w 1993164"/>
              <a:gd name="connsiteY21" fmla="*/ 180283 h 1997612"/>
              <a:gd name="connsiteX22" fmla="*/ 1526322 w 1993164"/>
              <a:gd name="connsiteY22" fmla="*/ 182117 h 1997612"/>
              <a:gd name="connsiteX23" fmla="*/ 1538881 w 1993164"/>
              <a:gd name="connsiteY23" fmla="*/ 187091 h 1997612"/>
              <a:gd name="connsiteX24" fmla="*/ 1558891 w 1993164"/>
              <a:gd name="connsiteY24" fmla="*/ 192300 h 1997612"/>
              <a:gd name="connsiteX25" fmla="*/ 1589694 w 1993164"/>
              <a:gd name="connsiteY25" fmla="*/ 207216 h 1997612"/>
              <a:gd name="connsiteX26" fmla="*/ 1605995 w 1993164"/>
              <a:gd name="connsiteY26" fmla="*/ 213672 h 1997612"/>
              <a:gd name="connsiteX27" fmla="*/ 1611992 w 1993164"/>
              <a:gd name="connsiteY27" fmla="*/ 218014 h 1997612"/>
              <a:gd name="connsiteX28" fmla="*/ 1621105 w 1993164"/>
              <a:gd name="connsiteY28" fmla="*/ 222427 h 1997612"/>
              <a:gd name="connsiteX29" fmla="*/ 1677752 w 1993164"/>
              <a:gd name="connsiteY29" fmla="*/ 265623 h 1997612"/>
              <a:gd name="connsiteX30" fmla="*/ 1737579 w 1993164"/>
              <a:gd name="connsiteY30" fmla="*/ 706065 h 1997612"/>
              <a:gd name="connsiteX31" fmla="*/ 1733680 w 1993164"/>
              <a:gd name="connsiteY31" fmla="*/ 711178 h 1997612"/>
              <a:gd name="connsiteX32" fmla="*/ 1740747 w 1993164"/>
              <a:gd name="connsiteY32" fmla="*/ 712491 h 1997612"/>
              <a:gd name="connsiteX33" fmla="*/ 1991926 w 1993164"/>
              <a:gd name="connsiteY33" fmla="*/ 1079204 h 1997612"/>
              <a:gd name="connsiteX34" fmla="*/ 1750917 w 1993164"/>
              <a:gd name="connsiteY34" fmla="*/ 1384267 h 1997612"/>
              <a:gd name="connsiteX35" fmla="*/ 1688944 w 1993164"/>
              <a:gd name="connsiteY35" fmla="*/ 1397976 h 1997612"/>
              <a:gd name="connsiteX36" fmla="*/ 1707779 w 1993164"/>
              <a:gd name="connsiteY36" fmla="*/ 1458588 h 1997612"/>
              <a:gd name="connsiteX37" fmla="*/ 1562434 w 1993164"/>
              <a:gd name="connsiteY37" fmla="*/ 1819176 h 1997612"/>
              <a:gd name="connsiteX38" fmla="*/ 1299151 w 1993164"/>
              <a:gd name="connsiteY38" fmla="*/ 1875180 h 1997612"/>
              <a:gd name="connsiteX39" fmla="*/ 1270847 w 1993164"/>
              <a:gd name="connsiteY39" fmla="*/ 1867082 h 1997612"/>
              <a:gd name="connsiteX40" fmla="*/ 1248140 w 1993164"/>
              <a:gd name="connsiteY40" fmla="*/ 1894604 h 1997612"/>
              <a:gd name="connsiteX41" fmla="*/ 999456 w 1993164"/>
              <a:gd name="connsiteY41" fmla="*/ 1997612 h 1997612"/>
              <a:gd name="connsiteX42" fmla="*/ 707828 w 1993164"/>
              <a:gd name="connsiteY42" fmla="*/ 1842554 h 1997612"/>
              <a:gd name="connsiteX43" fmla="*/ 681527 w 1993164"/>
              <a:gd name="connsiteY43" fmla="*/ 1794100 h 1997612"/>
              <a:gd name="connsiteX44" fmla="*/ 655164 w 1993164"/>
              <a:gd name="connsiteY44" fmla="*/ 1802882 h 1997612"/>
              <a:gd name="connsiteX45" fmla="*/ 632158 w 1993164"/>
              <a:gd name="connsiteY45" fmla="*/ 1810546 h 1997612"/>
              <a:gd name="connsiteX46" fmla="*/ 565240 w 1993164"/>
              <a:gd name="connsiteY46" fmla="*/ 1819227 h 1997612"/>
              <a:gd name="connsiteX47" fmla="*/ 555588 w 1993164"/>
              <a:gd name="connsiteY47" fmla="*/ 1818626 h 1997612"/>
              <a:gd name="connsiteX48" fmla="*/ 548365 w 1993164"/>
              <a:gd name="connsiteY48" fmla="*/ 1819388 h 1997612"/>
              <a:gd name="connsiteX49" fmla="*/ 531711 w 1993164"/>
              <a:gd name="connsiteY49" fmla="*/ 1817141 h 1997612"/>
              <a:gd name="connsiteX50" fmla="*/ 497891 w 1993164"/>
              <a:gd name="connsiteY50" fmla="*/ 1815038 h 1997612"/>
              <a:gd name="connsiteX51" fmla="*/ 478274 w 1993164"/>
              <a:gd name="connsiteY51" fmla="*/ 1809932 h 1997612"/>
              <a:gd name="connsiteX52" fmla="*/ 464680 w 1993164"/>
              <a:gd name="connsiteY52" fmla="*/ 1808097 h 1997612"/>
              <a:gd name="connsiteX53" fmla="*/ 452122 w 1993164"/>
              <a:gd name="connsiteY53" fmla="*/ 1803123 h 1997612"/>
              <a:gd name="connsiteX54" fmla="*/ 432111 w 1993164"/>
              <a:gd name="connsiteY54" fmla="*/ 1797914 h 1997612"/>
              <a:gd name="connsiteX55" fmla="*/ 401309 w 1993164"/>
              <a:gd name="connsiteY55" fmla="*/ 1782998 h 1997612"/>
              <a:gd name="connsiteX56" fmla="*/ 385007 w 1993164"/>
              <a:gd name="connsiteY56" fmla="*/ 1776542 h 1997612"/>
              <a:gd name="connsiteX57" fmla="*/ 379011 w 1993164"/>
              <a:gd name="connsiteY57" fmla="*/ 1772201 h 1997612"/>
              <a:gd name="connsiteX58" fmla="*/ 369898 w 1993164"/>
              <a:gd name="connsiteY58" fmla="*/ 1767788 h 1997612"/>
              <a:gd name="connsiteX59" fmla="*/ 313251 w 1993164"/>
              <a:gd name="connsiteY59" fmla="*/ 1724592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993164" h="1997612">
                <a:moveTo>
                  <a:pt x="313251" y="1724592"/>
                </a:moveTo>
                <a:cubicBezTo>
                  <a:pt x="189123" y="1608502"/>
                  <a:pt x="167906" y="1423597"/>
                  <a:pt x="253423" y="1284149"/>
                </a:cubicBezTo>
                <a:lnTo>
                  <a:pt x="256240" y="1280455"/>
                </a:lnTo>
                <a:lnTo>
                  <a:pt x="252417" y="1279745"/>
                </a:lnTo>
                <a:cubicBezTo>
                  <a:pt x="95441" y="1233733"/>
                  <a:pt x="-12900" y="1082398"/>
                  <a:pt x="1238" y="913033"/>
                </a:cubicBezTo>
                <a:cubicBezTo>
                  <a:pt x="13356" y="767862"/>
                  <a:pt x="112016" y="650674"/>
                  <a:pt x="242247" y="607969"/>
                </a:cubicBezTo>
                <a:lnTo>
                  <a:pt x="304221" y="594260"/>
                </a:lnTo>
                <a:lnTo>
                  <a:pt x="285385" y="533648"/>
                </a:lnTo>
                <a:cubicBezTo>
                  <a:pt x="257869" y="399385"/>
                  <a:pt x="310687" y="255589"/>
                  <a:pt x="430730" y="173060"/>
                </a:cubicBezTo>
                <a:cubicBezTo>
                  <a:pt x="510758" y="118040"/>
                  <a:pt x="605512" y="100667"/>
                  <a:pt x="694013" y="117057"/>
                </a:cubicBezTo>
                <a:lnTo>
                  <a:pt x="730555" y="127512"/>
                </a:lnTo>
                <a:lnTo>
                  <a:pt x="750772" y="103008"/>
                </a:lnTo>
                <a:cubicBezTo>
                  <a:pt x="814416" y="39365"/>
                  <a:pt x="902339" y="0"/>
                  <a:pt x="999456" y="0"/>
                </a:cubicBezTo>
                <a:cubicBezTo>
                  <a:pt x="1120852" y="0"/>
                  <a:pt x="1227883" y="61507"/>
                  <a:pt x="1291085" y="155058"/>
                </a:cubicBezTo>
                <a:lnTo>
                  <a:pt x="1312773" y="195016"/>
                </a:lnTo>
                <a:lnTo>
                  <a:pt x="1358844" y="179669"/>
                </a:lnTo>
                <a:cubicBezTo>
                  <a:pt x="1380856" y="174638"/>
                  <a:pt x="1403273" y="171740"/>
                  <a:pt x="1425762" y="170988"/>
                </a:cubicBezTo>
                <a:lnTo>
                  <a:pt x="1435414" y="171588"/>
                </a:lnTo>
                <a:lnTo>
                  <a:pt x="1442637" y="170826"/>
                </a:lnTo>
                <a:lnTo>
                  <a:pt x="1459292" y="173073"/>
                </a:lnTo>
                <a:lnTo>
                  <a:pt x="1493111" y="175176"/>
                </a:lnTo>
                <a:lnTo>
                  <a:pt x="1512728" y="180283"/>
                </a:lnTo>
                <a:lnTo>
                  <a:pt x="1526322" y="182117"/>
                </a:lnTo>
                <a:lnTo>
                  <a:pt x="1538881" y="187091"/>
                </a:lnTo>
                <a:lnTo>
                  <a:pt x="1558891" y="192300"/>
                </a:lnTo>
                <a:lnTo>
                  <a:pt x="1589694" y="207216"/>
                </a:lnTo>
                <a:lnTo>
                  <a:pt x="1605995" y="213672"/>
                </a:lnTo>
                <a:lnTo>
                  <a:pt x="1611992" y="218014"/>
                </a:lnTo>
                <a:lnTo>
                  <a:pt x="1621105" y="222427"/>
                </a:lnTo>
                <a:cubicBezTo>
                  <a:pt x="1641026" y="234643"/>
                  <a:pt x="1660019" y="249038"/>
                  <a:pt x="1677752" y="265623"/>
                </a:cubicBezTo>
                <a:cubicBezTo>
                  <a:pt x="1801879" y="381713"/>
                  <a:pt x="1823096" y="566618"/>
                  <a:pt x="1737579" y="706065"/>
                </a:cubicBezTo>
                <a:lnTo>
                  <a:pt x="1733680" y="711178"/>
                </a:lnTo>
                <a:lnTo>
                  <a:pt x="1740747" y="712491"/>
                </a:lnTo>
                <a:cubicBezTo>
                  <a:pt x="1897724" y="758503"/>
                  <a:pt x="2006064" y="909838"/>
                  <a:pt x="1991926" y="1079204"/>
                </a:cubicBezTo>
                <a:cubicBezTo>
                  <a:pt x="1979808" y="1224374"/>
                  <a:pt x="1881148" y="1341562"/>
                  <a:pt x="1750917" y="1384267"/>
                </a:cubicBezTo>
                <a:lnTo>
                  <a:pt x="1688944" y="1397976"/>
                </a:lnTo>
                <a:lnTo>
                  <a:pt x="1707779" y="1458588"/>
                </a:lnTo>
                <a:cubicBezTo>
                  <a:pt x="1735296" y="1592852"/>
                  <a:pt x="1682477" y="1736647"/>
                  <a:pt x="1562434" y="1819176"/>
                </a:cubicBezTo>
                <a:cubicBezTo>
                  <a:pt x="1482406" y="1874196"/>
                  <a:pt x="1387652" y="1891569"/>
                  <a:pt x="1299151" y="1875180"/>
                </a:cubicBezTo>
                <a:lnTo>
                  <a:pt x="1270847" y="1867082"/>
                </a:lnTo>
                <a:lnTo>
                  <a:pt x="1248140" y="1894604"/>
                </a:lnTo>
                <a:cubicBezTo>
                  <a:pt x="1184496" y="1958247"/>
                  <a:pt x="1096573" y="1997612"/>
                  <a:pt x="999456" y="1997612"/>
                </a:cubicBezTo>
                <a:cubicBezTo>
                  <a:pt x="878060" y="1997612"/>
                  <a:pt x="771029" y="1936105"/>
                  <a:pt x="707828" y="1842554"/>
                </a:cubicBezTo>
                <a:lnTo>
                  <a:pt x="681527" y="1794100"/>
                </a:lnTo>
                <a:lnTo>
                  <a:pt x="655164" y="1802882"/>
                </a:lnTo>
                <a:lnTo>
                  <a:pt x="632158" y="1810546"/>
                </a:lnTo>
                <a:cubicBezTo>
                  <a:pt x="610146" y="1815577"/>
                  <a:pt x="587729" y="1818474"/>
                  <a:pt x="565240" y="1819227"/>
                </a:cubicBezTo>
                <a:lnTo>
                  <a:pt x="555588" y="1818626"/>
                </a:lnTo>
                <a:lnTo>
                  <a:pt x="548365" y="1819388"/>
                </a:lnTo>
                <a:lnTo>
                  <a:pt x="531711" y="1817141"/>
                </a:lnTo>
                <a:lnTo>
                  <a:pt x="497891" y="1815038"/>
                </a:lnTo>
                <a:lnTo>
                  <a:pt x="478274" y="1809932"/>
                </a:lnTo>
                <a:lnTo>
                  <a:pt x="464680" y="1808097"/>
                </a:lnTo>
                <a:lnTo>
                  <a:pt x="452122" y="1803123"/>
                </a:lnTo>
                <a:lnTo>
                  <a:pt x="432111" y="1797914"/>
                </a:lnTo>
                <a:lnTo>
                  <a:pt x="401309" y="1782998"/>
                </a:lnTo>
                <a:lnTo>
                  <a:pt x="385007" y="1776542"/>
                </a:lnTo>
                <a:lnTo>
                  <a:pt x="379011" y="1772201"/>
                </a:lnTo>
                <a:lnTo>
                  <a:pt x="369898" y="1767788"/>
                </a:lnTo>
                <a:cubicBezTo>
                  <a:pt x="349977" y="1755571"/>
                  <a:pt x="330983" y="1741176"/>
                  <a:pt x="313251" y="1724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8797" y="2621821"/>
            <a:ext cx="459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  <a:latin typeface="Forte" panose="03060902040502070203" pitchFamily="66" charset="0"/>
              </a:rPr>
              <a:t>Thank You</a:t>
            </a:r>
            <a:endParaRPr lang="en-US" sz="7200" dirty="0">
              <a:solidFill>
                <a:schemeClr val="accent5">
                  <a:lumMod val="50000"/>
                </a:schemeClr>
              </a:solidFill>
              <a:uFill>
                <a:solidFill>
                  <a:schemeClr val="bg1"/>
                </a:solidFill>
              </a:u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3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64" presetClass="path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3.33333E-6 L -1.875E-6 -0.6194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6990" y="186285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Introduction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310" y="1351128"/>
            <a:ext cx="93350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This project can be used to manage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Bus Ticket Booking system in online.</a:t>
            </a:r>
            <a:endParaRPr lang="en-US" sz="2400" dirty="0">
              <a:latin typeface="Candara" panose="020E0502030303020204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can reserve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seats, cancellation, and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quick bookings.</a:t>
            </a: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maintains customer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details, Booking Information.</a:t>
            </a:r>
            <a:endParaRPr lang="en-US" sz="2400" dirty="0">
              <a:latin typeface="Candara" panose="020E0502030303020204" pitchFamily="34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It is web based 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application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570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0822" y="186285"/>
            <a:ext cx="3703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General Objective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310" y="1351128"/>
            <a:ext cx="9335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ndara" panose="020E0502030303020204" pitchFamily="34" charset="0"/>
              </a:rPr>
              <a:t>The </a:t>
            </a:r>
            <a:r>
              <a:rPr lang="en-US" sz="2400" dirty="0" smtClean="0">
                <a:latin typeface="Candara" panose="020E0502030303020204" pitchFamily="34" charset="0"/>
              </a:rPr>
              <a:t>general objective </a:t>
            </a:r>
            <a:r>
              <a:rPr lang="en-US" sz="2400" dirty="0">
                <a:latin typeface="Candara" panose="020E0502030303020204" pitchFamily="34" charset="0"/>
              </a:rPr>
              <a:t>of this project is to use my institutional educational experience in the real life working environment by developing Online Bus Ticket Management System for </a:t>
            </a:r>
            <a:r>
              <a:rPr lang="en-US" sz="2400" dirty="0" err="1">
                <a:latin typeface="Candara" panose="020E0502030303020204" pitchFamily="34" charset="0"/>
              </a:rPr>
              <a:t>Sanaz</a:t>
            </a:r>
            <a:r>
              <a:rPr lang="en-US" sz="2400" dirty="0">
                <a:latin typeface="Candara" panose="020E0502030303020204" pitchFamily="34" charset="0"/>
              </a:rPr>
              <a:t> Corporation.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19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3648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9832" y="186285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Specific Objectives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8465" y="1419364"/>
            <a:ext cx="46311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View </a:t>
            </a:r>
            <a:r>
              <a:rPr lang="en-US" sz="2400" dirty="0">
                <a:latin typeface="Candara" panose="020E0502030303020204" pitchFamily="34" charset="0"/>
              </a:rPr>
              <a:t>Bus </a:t>
            </a:r>
            <a:r>
              <a:rPr lang="en-US" sz="2400" dirty="0" smtClean="0">
                <a:latin typeface="Candara" panose="020E0502030303020204" pitchFamily="34" charset="0"/>
              </a:rPr>
              <a:t>Information</a:t>
            </a:r>
          </a:p>
          <a:p>
            <a:pPr marL="34290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Book </a:t>
            </a:r>
            <a:r>
              <a:rPr lang="en-US" sz="2400" dirty="0" smtClean="0">
                <a:latin typeface="Candara" panose="020E0502030303020204" pitchFamily="34" charset="0"/>
              </a:rPr>
              <a:t>tickets</a:t>
            </a:r>
            <a:endParaRPr lang="en-US" sz="2400" dirty="0">
              <a:latin typeface="Candara" panose="020E0502030303020204" pitchFamily="34" charset="0"/>
            </a:endParaRP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Payment </a:t>
            </a:r>
            <a:r>
              <a:rPr lang="en-US" sz="2400" dirty="0">
                <a:latin typeface="Candara" panose="020E0502030303020204" pitchFamily="34" charset="0"/>
              </a:rPr>
              <a:t>in Online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Get ticket invoice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Cancel Tickets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Print book </a:t>
            </a:r>
            <a:r>
              <a:rPr lang="en-US" sz="2400" dirty="0" smtClean="0">
                <a:latin typeface="Candara" panose="020E0502030303020204" pitchFamily="34" charset="0"/>
              </a:rPr>
              <a:t>tickets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Manage bus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Manage Register </a:t>
            </a:r>
            <a:r>
              <a:rPr lang="en-US" sz="2400" dirty="0" smtClean="0">
                <a:latin typeface="Candara" panose="020E0502030303020204" pitchFamily="34" charset="0"/>
              </a:rPr>
              <a:t>Terminal</a:t>
            </a:r>
          </a:p>
          <a:p>
            <a:pPr>
              <a:buClr>
                <a:schemeClr val="tx2">
                  <a:lumMod val="50000"/>
                </a:schemeClr>
              </a:buClr>
            </a:pP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smtClean="0">
                <a:latin typeface="Candara" panose="020E0502030303020204" pitchFamily="34" charset="0"/>
              </a:rPr>
              <a:t>    Information</a:t>
            </a:r>
            <a:endParaRPr lang="en-US" sz="2400" dirty="0">
              <a:latin typeface="Candara" panose="020E0502030303020204" pitchFamily="34" charset="0"/>
            </a:endParaRPr>
          </a:p>
          <a:p>
            <a:pPr lvl="0">
              <a:buClr>
                <a:schemeClr val="tx2">
                  <a:lumMod val="50000"/>
                </a:schemeClr>
              </a:buClr>
            </a:pPr>
            <a:endParaRPr lang="en-US" sz="2400" dirty="0">
              <a:latin typeface="Candara" panose="020E0502030303020204" pitchFamily="34" charset="0"/>
            </a:endParaRPr>
          </a:p>
          <a:p>
            <a:pPr algn="just"/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564573" y="1419367"/>
            <a:ext cx="4763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Add</a:t>
            </a:r>
            <a:r>
              <a:rPr lang="en-US" sz="2400" dirty="0">
                <a:latin typeface="Candara" panose="020E0502030303020204" pitchFamily="34" charset="0"/>
              </a:rPr>
              <a:t>, Update, </a:t>
            </a:r>
            <a:r>
              <a:rPr lang="en-US" sz="2400" dirty="0" smtClean="0">
                <a:latin typeface="Candara" panose="020E0502030303020204" pitchFamily="34" charset="0"/>
              </a:rPr>
              <a:t>Customer </a:t>
            </a:r>
            <a:r>
              <a:rPr lang="en-US" sz="2400" dirty="0">
                <a:latin typeface="Candara" panose="020E0502030303020204" pitchFamily="34" charset="0"/>
              </a:rPr>
              <a:t>Details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</a:rPr>
              <a:t>Manage Booking tickets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Search </a:t>
            </a:r>
            <a:r>
              <a:rPr lang="en-US" sz="2400" dirty="0">
                <a:latin typeface="Candara" panose="020E0502030303020204" pitchFamily="34" charset="0"/>
              </a:rPr>
              <a:t>individual customer information</a:t>
            </a:r>
          </a:p>
          <a:p>
            <a:pPr marL="342900" lvl="0" indent="-342900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</a:rPr>
              <a:t>Generate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15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76801" y="186285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Software Process Model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16" y="1588997"/>
            <a:ext cx="6052693" cy="295570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684944" y="4817660"/>
            <a:ext cx="4353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Figure: </a:t>
            </a:r>
            <a:r>
              <a:rPr lang="en-US" sz="2000" dirty="0" smtClean="0">
                <a:latin typeface="Candara" panose="020E0502030303020204" pitchFamily="34" charset="0"/>
              </a:rPr>
              <a:t>Incremental Process Model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68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496335"/>
            <a:ext cx="12192000" cy="36166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7421" y="6496335"/>
            <a:ext cx="2060812" cy="3616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December 30, 2019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10890913" y="6496335"/>
            <a:ext cx="1301087" cy="3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582" y="186285"/>
            <a:ext cx="674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Why I Have Chosen This Model ?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9427" y="1248429"/>
            <a:ext cx="48520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In this model user can respond to each built.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It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is flexible and less expensive to change requirements and scope</a:t>
            </a: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Errors are easy to be identified.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Candara" panose="020E0502030303020204" pitchFamily="34" charset="0"/>
                <a:cs typeface="Times New Roman" pitchFamily="18" charset="0"/>
              </a:rPr>
              <a:t>Generates </a:t>
            </a:r>
            <a:r>
              <a:rPr lang="en-US" sz="2400" dirty="0">
                <a:latin typeface="Candara" panose="020E0502030303020204" pitchFamily="34" charset="0"/>
                <a:cs typeface="Times New Roman" pitchFamily="18" charset="0"/>
              </a:rPr>
              <a:t>working software quickly and early during the software life cycle</a:t>
            </a: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846</Words>
  <Application>Microsoft Office PowerPoint</Application>
  <PresentationFormat>Widescreen</PresentationFormat>
  <Paragraphs>229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Forte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 Ahamed</dc:creator>
  <cp:lastModifiedBy>Anis Ahamed</cp:lastModifiedBy>
  <cp:revision>79</cp:revision>
  <dcterms:created xsi:type="dcterms:W3CDTF">2019-12-13T07:39:56Z</dcterms:created>
  <dcterms:modified xsi:type="dcterms:W3CDTF">2019-12-30T08:42:43Z</dcterms:modified>
</cp:coreProperties>
</file>