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Tahoma"/>
      <p:regular r:id="rId15"/>
      <p:bold r:id="rId16"/>
    </p:embeddedFont>
    <p:embeddedFont>
      <p:font typeface="Fira Sans"/>
      <p:regular r:id="rId17"/>
      <p:bold r:id="rId18"/>
      <p:italic r:id="rId19"/>
      <p:boldItalic r:id="rId20"/>
    </p:embeddedFont>
    <p:embeddedFont>
      <p:font typeface="Rubik"/>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
          <p15:clr>
            <a:srgbClr val="FF0000"/>
          </p15:clr>
        </p15:guide>
        <p15:guide id="2" orient="horz" pos="257">
          <p15:clr>
            <a:srgbClr val="FF0000"/>
          </p15:clr>
        </p15:guide>
        <p15:guide id="3" pos="5472">
          <p15:clr>
            <a:srgbClr val="FF0000"/>
          </p15:clr>
        </p15:guide>
        <p15:guide id="4" orient="horz" pos="2984">
          <p15:clr>
            <a:srgbClr val="FC373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
        <p:guide pos="257" orient="horz"/>
        <p:guide pos="5472"/>
        <p:guide pos="298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raSans-boldItalic.fntdata"/><Relationship Id="rId11" Type="http://schemas.openxmlformats.org/officeDocument/2006/relationships/slide" Target="slides/slide6.xml"/><Relationship Id="rId22" Type="http://schemas.openxmlformats.org/officeDocument/2006/relationships/font" Target="fonts/Rubik-bold.fntdata"/><Relationship Id="rId10" Type="http://schemas.openxmlformats.org/officeDocument/2006/relationships/slide" Target="slides/slide5.xml"/><Relationship Id="rId21" Type="http://schemas.openxmlformats.org/officeDocument/2006/relationships/font" Target="fonts/Rubik-regular.fntdata"/><Relationship Id="rId13" Type="http://schemas.openxmlformats.org/officeDocument/2006/relationships/slide" Target="slides/slide8.xml"/><Relationship Id="rId24" Type="http://schemas.openxmlformats.org/officeDocument/2006/relationships/font" Target="fonts/Rubik-boldItalic.fntdata"/><Relationship Id="rId12" Type="http://schemas.openxmlformats.org/officeDocument/2006/relationships/slide" Target="slides/slide7.xml"/><Relationship Id="rId23" Type="http://schemas.openxmlformats.org/officeDocument/2006/relationships/font" Target="fonts/Rubik-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Tahoma-regular.fntdata"/><Relationship Id="rId14" Type="http://schemas.openxmlformats.org/officeDocument/2006/relationships/slide" Target="slides/slide9.xml"/><Relationship Id="rId17" Type="http://schemas.openxmlformats.org/officeDocument/2006/relationships/font" Target="fonts/FiraSans-regular.fntdata"/><Relationship Id="rId16" Type="http://schemas.openxmlformats.org/officeDocument/2006/relationships/font" Target="fonts/Tahoma-bold.fntdata"/><Relationship Id="rId5" Type="http://schemas.openxmlformats.org/officeDocument/2006/relationships/notesMaster" Target="notesMasters/notesMaster1.xml"/><Relationship Id="rId19" Type="http://schemas.openxmlformats.org/officeDocument/2006/relationships/font" Target="fonts/FiraSans-italic.fntdata"/><Relationship Id="rId6" Type="http://schemas.openxmlformats.org/officeDocument/2006/relationships/slide" Target="slides/slide1.xml"/><Relationship Id="rId18" Type="http://schemas.openxmlformats.org/officeDocument/2006/relationships/font" Target="fonts/Fira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fb8ba460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fb8ba460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9174c77f78_2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9174c77f78_2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8fb8ba4605_6_1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fb8ba4605_6_1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9174c77f78_2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9174c77f78_2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8fb8ba460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8fb8ba460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9174c77f7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9174c77f7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912565456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912565456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0f4360af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0f4360af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2204482" y="682942"/>
            <a:ext cx="351472" cy="185023"/>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2800"/>
              <a:buNone/>
              <a:defRPr b="1" i="0" sz="1100">
                <a:solidFill>
                  <a:srgbClr val="EC9D00"/>
                </a:solidFill>
                <a:latin typeface="Tahoma"/>
                <a:ea typeface="Tahoma"/>
                <a:cs typeface="Tahoma"/>
                <a:sym typeface="Tahom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 name="Google Shape;52;p13"/>
          <p:cNvSpPr txBox="1"/>
          <p:nvPr>
            <p:ph idx="1" type="body"/>
          </p:nvPr>
        </p:nvSpPr>
        <p:spPr>
          <a:xfrm>
            <a:off x="457200" y="1183005"/>
            <a:ext cx="8229600" cy="339471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800"/>
              <a:buNone/>
              <a:defRPr/>
            </a:lvl1pPr>
            <a:lvl2pPr indent="-228600" lvl="1" marL="914400" algn="l">
              <a:spcBef>
                <a:spcPts val="1600"/>
              </a:spcBef>
              <a:spcAft>
                <a:spcPts val="0"/>
              </a:spcAft>
              <a:buSzPts val="1400"/>
              <a:buNone/>
              <a:defRPr/>
            </a:lvl2pPr>
            <a:lvl3pPr indent="-228600" lvl="2" marL="1371600" algn="l">
              <a:spcBef>
                <a:spcPts val="1600"/>
              </a:spcBef>
              <a:spcAft>
                <a:spcPts val="0"/>
              </a:spcAft>
              <a:buSzPts val="1400"/>
              <a:buNone/>
              <a:defRPr/>
            </a:lvl3pPr>
            <a:lvl4pPr indent="-228600" lvl="3" marL="1828800" algn="l">
              <a:spcBef>
                <a:spcPts val="1600"/>
              </a:spcBef>
              <a:spcAft>
                <a:spcPts val="0"/>
              </a:spcAft>
              <a:buSzPts val="1400"/>
              <a:buNone/>
              <a:defRPr/>
            </a:lvl4pPr>
            <a:lvl5pPr indent="-228600" lvl="4" marL="2286000" algn="l">
              <a:spcBef>
                <a:spcPts val="1600"/>
              </a:spcBef>
              <a:spcAft>
                <a:spcPts val="0"/>
              </a:spcAft>
              <a:buSzPts val="1400"/>
              <a:buNone/>
              <a:defRPr/>
            </a:lvl5pPr>
            <a:lvl6pPr indent="-228600" lvl="5" marL="2743200" algn="l">
              <a:spcBef>
                <a:spcPts val="1600"/>
              </a:spcBef>
              <a:spcAft>
                <a:spcPts val="0"/>
              </a:spcAft>
              <a:buSzPts val="1400"/>
              <a:buNone/>
              <a:defRPr/>
            </a:lvl6pPr>
            <a:lvl7pPr indent="-228600" lvl="6" marL="3200400" algn="l">
              <a:spcBef>
                <a:spcPts val="1600"/>
              </a:spcBef>
              <a:spcAft>
                <a:spcPts val="0"/>
              </a:spcAft>
              <a:buSzPts val="1400"/>
              <a:buNone/>
              <a:defRPr/>
            </a:lvl7pPr>
            <a:lvl8pPr indent="-228600" lvl="7" marL="3657600" algn="l">
              <a:spcBef>
                <a:spcPts val="1600"/>
              </a:spcBef>
              <a:spcAft>
                <a:spcPts val="0"/>
              </a:spcAft>
              <a:buSzPts val="1400"/>
              <a:buNone/>
              <a:defRPr/>
            </a:lvl8pPr>
            <a:lvl9pPr indent="-228600" lvl="8" marL="4114800" algn="l">
              <a:spcBef>
                <a:spcPts val="1600"/>
              </a:spcBef>
              <a:spcAft>
                <a:spcPts val="1600"/>
              </a:spcAft>
              <a:buSzPts val="1400"/>
              <a:buNone/>
              <a:defRPr/>
            </a:lvl9pPr>
          </a:lstStyle>
          <a:p/>
        </p:txBody>
      </p:sp>
      <p:sp>
        <p:nvSpPr>
          <p:cNvPr id="53" name="Google Shape;53;p13"/>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6" name="Shape 56"/>
        <p:cNvGrpSpPr/>
        <p:nvPr/>
      </p:nvGrpSpPr>
      <p:grpSpPr>
        <a:xfrm>
          <a:off x="0" y="0"/>
          <a:ext cx="0" cy="0"/>
          <a:chOff x="0" y="0"/>
          <a:chExt cx="0" cy="0"/>
        </a:xfrm>
      </p:grpSpPr>
      <p:sp>
        <p:nvSpPr>
          <p:cNvPr id="57" name="Google Shape;57;p14"/>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14"/>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4"/>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sp>
        <p:nvSpPr>
          <p:cNvPr id="64" name="Google Shape;64;p15"/>
          <p:cNvSpPr/>
          <p:nvPr/>
        </p:nvSpPr>
        <p:spPr>
          <a:xfrm rot="-568966">
            <a:off x="5962660" y="1005762"/>
            <a:ext cx="300741" cy="13420"/>
          </a:xfrm>
          <a:custGeom>
            <a:rect b="b" l="l" r="r" t="t"/>
            <a:pathLst>
              <a:path extrusionOk="0" h="535" w="10442">
                <a:moveTo>
                  <a:pt x="1" y="0"/>
                </a:moveTo>
                <a:lnTo>
                  <a:pt x="10441" y="534"/>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rot="-321656">
            <a:off x="5140049" y="506265"/>
            <a:ext cx="1578508" cy="2057299"/>
          </a:xfrm>
          <a:custGeom>
            <a:rect b="b" l="l" r="r" t="t"/>
            <a:pathLst>
              <a:path extrusionOk="0" h="81950" w="54774">
                <a:moveTo>
                  <a:pt x="14436" y="1"/>
                </a:moveTo>
                <a:cubicBezTo>
                  <a:pt x="8533" y="1"/>
                  <a:pt x="3627" y="4658"/>
                  <a:pt x="3337" y="10625"/>
                </a:cubicBezTo>
                <a:lnTo>
                  <a:pt x="68" y="75905"/>
                </a:lnTo>
                <a:cubicBezTo>
                  <a:pt x="1" y="77940"/>
                  <a:pt x="1535" y="79708"/>
                  <a:pt x="3570" y="79774"/>
                </a:cubicBezTo>
                <a:lnTo>
                  <a:pt x="47001" y="81943"/>
                </a:lnTo>
                <a:cubicBezTo>
                  <a:pt x="47082" y="81947"/>
                  <a:pt x="47163" y="81950"/>
                  <a:pt x="47243" y="81950"/>
                </a:cubicBezTo>
                <a:cubicBezTo>
                  <a:pt x="49340" y="81950"/>
                  <a:pt x="51108" y="80290"/>
                  <a:pt x="51204" y="78073"/>
                </a:cubicBezTo>
                <a:lnTo>
                  <a:pt x="54440" y="13160"/>
                </a:lnTo>
                <a:cubicBezTo>
                  <a:pt x="54773" y="6989"/>
                  <a:pt x="50037" y="1718"/>
                  <a:pt x="43866" y="1418"/>
                </a:cubicBezTo>
                <a:lnTo>
                  <a:pt x="15045" y="17"/>
                </a:lnTo>
                <a:cubicBezTo>
                  <a:pt x="14841" y="6"/>
                  <a:pt x="14638" y="1"/>
                  <a:pt x="14436" y="1"/>
                </a:cubicBezTo>
                <a:close/>
              </a:path>
            </a:pathLst>
          </a:custGeom>
          <a:solidFill>
            <a:srgbClr val="166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rot="-321656">
            <a:off x="5059645" y="513810"/>
            <a:ext cx="1578508" cy="2057299"/>
          </a:xfrm>
          <a:custGeom>
            <a:rect b="b" l="l" r="r" t="t"/>
            <a:pathLst>
              <a:path extrusionOk="0" h="81950" w="54774">
                <a:moveTo>
                  <a:pt x="14436" y="1"/>
                </a:moveTo>
                <a:cubicBezTo>
                  <a:pt x="8533" y="1"/>
                  <a:pt x="3627" y="4658"/>
                  <a:pt x="3337" y="10625"/>
                </a:cubicBezTo>
                <a:lnTo>
                  <a:pt x="68" y="75905"/>
                </a:lnTo>
                <a:cubicBezTo>
                  <a:pt x="1" y="77940"/>
                  <a:pt x="1535" y="79708"/>
                  <a:pt x="3570" y="79774"/>
                </a:cubicBezTo>
                <a:lnTo>
                  <a:pt x="47001" y="81943"/>
                </a:lnTo>
                <a:cubicBezTo>
                  <a:pt x="47082" y="81947"/>
                  <a:pt x="47163" y="81950"/>
                  <a:pt x="47243" y="81950"/>
                </a:cubicBezTo>
                <a:cubicBezTo>
                  <a:pt x="49343" y="81950"/>
                  <a:pt x="51140" y="80290"/>
                  <a:pt x="51204" y="78073"/>
                </a:cubicBezTo>
                <a:lnTo>
                  <a:pt x="54440" y="13160"/>
                </a:lnTo>
                <a:cubicBezTo>
                  <a:pt x="54773" y="6989"/>
                  <a:pt x="50037" y="1718"/>
                  <a:pt x="43866" y="1418"/>
                </a:cubicBezTo>
                <a:lnTo>
                  <a:pt x="15045" y="17"/>
                </a:lnTo>
                <a:cubicBezTo>
                  <a:pt x="14841" y="6"/>
                  <a:pt x="14638" y="1"/>
                  <a:pt x="14436" y="1"/>
                </a:cubicBezTo>
                <a:close/>
              </a:path>
            </a:pathLst>
          </a:custGeom>
          <a:solidFill>
            <a:srgbClr val="FFFFFF"/>
          </a:solidFill>
          <a:ln cap="flat" cmpd="sng" w="20850">
            <a:solidFill>
              <a:srgbClr val="16697A"/>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rot="-321656">
            <a:off x="4794600" y="514239"/>
            <a:ext cx="1447758" cy="350381"/>
          </a:xfrm>
          <a:custGeom>
            <a:rect b="b" l="l" r="r" t="t"/>
            <a:pathLst>
              <a:path extrusionOk="0" h="13957" w="50237">
                <a:moveTo>
                  <a:pt x="8708" y="0"/>
                </a:moveTo>
                <a:cubicBezTo>
                  <a:pt x="4175" y="0"/>
                  <a:pt x="393" y="3745"/>
                  <a:pt x="167" y="8519"/>
                </a:cubicBezTo>
                <a:lnTo>
                  <a:pt x="0" y="11888"/>
                </a:lnTo>
                <a:lnTo>
                  <a:pt x="41530" y="13957"/>
                </a:lnTo>
                <a:lnTo>
                  <a:pt x="41697" y="10587"/>
                </a:lnTo>
                <a:cubicBezTo>
                  <a:pt x="41930" y="5784"/>
                  <a:pt x="45700" y="2081"/>
                  <a:pt x="50236" y="2048"/>
                </a:cubicBezTo>
                <a:lnTo>
                  <a:pt x="9174" y="13"/>
                </a:lnTo>
                <a:cubicBezTo>
                  <a:pt x="9018" y="4"/>
                  <a:pt x="8863" y="0"/>
                  <a:pt x="8708" y="0"/>
                </a:cubicBezTo>
                <a:close/>
              </a:path>
            </a:pathLst>
          </a:custGeom>
          <a:solidFill>
            <a:srgbClr val="166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ctrTitle"/>
          </p:nvPr>
        </p:nvSpPr>
        <p:spPr>
          <a:xfrm>
            <a:off x="461550" y="868800"/>
            <a:ext cx="3644400" cy="73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200">
                <a:solidFill>
                  <a:srgbClr val="000000"/>
                </a:solidFill>
                <a:latin typeface="Fira Sans"/>
                <a:ea typeface="Fira Sans"/>
                <a:cs typeface="Fira Sans"/>
                <a:sym typeface="Fira Sans"/>
              </a:rPr>
              <a:t>Customer Segmentation</a:t>
            </a:r>
            <a:endParaRPr b="1" sz="4200">
              <a:solidFill>
                <a:srgbClr val="000000"/>
              </a:solidFill>
              <a:latin typeface="Fira Sans"/>
              <a:ea typeface="Fira Sans"/>
              <a:cs typeface="Fira Sans"/>
              <a:sym typeface="Fira Sans"/>
            </a:endParaRPr>
          </a:p>
        </p:txBody>
      </p:sp>
      <p:sp>
        <p:nvSpPr>
          <p:cNvPr id="69" name="Google Shape;69;p15"/>
          <p:cNvSpPr txBox="1"/>
          <p:nvPr/>
        </p:nvSpPr>
        <p:spPr>
          <a:xfrm>
            <a:off x="498025" y="1514000"/>
            <a:ext cx="3385500" cy="7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Fira Sans"/>
                <a:ea typeface="Fira Sans"/>
                <a:cs typeface="Fira Sans"/>
                <a:sym typeface="Fira Sans"/>
              </a:rPr>
              <a:t>Menggunakan RFM Analysis pada data layanan jasa pengiriman paket</a:t>
            </a:r>
            <a:endParaRPr b="1" sz="1800">
              <a:latin typeface="Fira Sans"/>
              <a:ea typeface="Fira Sans"/>
              <a:cs typeface="Fira Sans"/>
              <a:sym typeface="Fira Sans"/>
            </a:endParaRPr>
          </a:p>
        </p:txBody>
      </p:sp>
      <p:sp>
        <p:nvSpPr>
          <p:cNvPr id="70" name="Google Shape;70;p15"/>
          <p:cNvSpPr/>
          <p:nvPr/>
        </p:nvSpPr>
        <p:spPr>
          <a:xfrm>
            <a:off x="5154909" y="2919298"/>
            <a:ext cx="596680" cy="752654"/>
          </a:xfrm>
          <a:custGeom>
            <a:rect b="b" l="l" r="r" t="t"/>
            <a:pathLst>
              <a:path extrusionOk="0" fill="none" h="31390" w="24885">
                <a:moveTo>
                  <a:pt x="0" y="1"/>
                </a:moveTo>
                <a:cubicBezTo>
                  <a:pt x="0" y="1"/>
                  <a:pt x="6138" y="22984"/>
                  <a:pt x="24885" y="31390"/>
                </a:cubicBezTo>
              </a:path>
            </a:pathLst>
          </a:custGeom>
          <a:noFill/>
          <a:ln cap="rnd" cmpd="sng" w="31700">
            <a:solidFill>
              <a:srgbClr val="F2F9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rot="-321652">
            <a:off x="5341895" y="1318063"/>
            <a:ext cx="408998" cy="16771"/>
          </a:xfrm>
          <a:custGeom>
            <a:rect b="b" l="l" r="r" t="t"/>
            <a:pathLst>
              <a:path extrusionOk="0" h="702" w="14912">
                <a:moveTo>
                  <a:pt x="1" y="1"/>
                </a:moveTo>
                <a:lnTo>
                  <a:pt x="14911" y="70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321256">
            <a:off x="6132825" y="1338198"/>
            <a:ext cx="49072" cy="2270"/>
          </a:xfrm>
          <a:custGeom>
            <a:rect b="b" l="l" r="r" t="t"/>
            <a:pathLst>
              <a:path extrusionOk="0" h="101" w="1902">
                <a:moveTo>
                  <a:pt x="0" y="0"/>
                </a:moveTo>
                <a:lnTo>
                  <a:pt x="1901" y="10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rot="286622">
            <a:off x="5032346" y="1111067"/>
            <a:ext cx="514079" cy="447750"/>
          </a:xfrm>
          <a:custGeom>
            <a:rect b="b" l="l" r="r" t="t"/>
            <a:pathLst>
              <a:path extrusionOk="0" fill="none" h="20683" w="20682">
                <a:moveTo>
                  <a:pt x="0" y="20682"/>
                </a:moveTo>
                <a:cubicBezTo>
                  <a:pt x="0" y="20682"/>
                  <a:pt x="5337" y="8440"/>
                  <a:pt x="20681" y="1"/>
                </a:cubicBezTo>
              </a:path>
            </a:pathLst>
          </a:custGeom>
          <a:noFill/>
          <a:ln cap="rnd" cmpd="sng" w="31700">
            <a:solidFill>
              <a:srgbClr val="F2F9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rot="-321598">
            <a:off x="5281800" y="1105575"/>
            <a:ext cx="292034" cy="12229"/>
          </a:xfrm>
          <a:custGeom>
            <a:rect b="b" l="l" r="r" t="t"/>
            <a:pathLst>
              <a:path extrusionOk="0" h="502" w="10442">
                <a:moveTo>
                  <a:pt x="1" y="1"/>
                </a:moveTo>
                <a:lnTo>
                  <a:pt x="10442" y="50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rot="-321568">
            <a:off x="5328799" y="1225842"/>
            <a:ext cx="609782" cy="23089"/>
          </a:xfrm>
          <a:custGeom>
            <a:rect b="b" l="l" r="r" t="t"/>
            <a:pathLst>
              <a:path extrusionOk="0" h="902" w="20749">
                <a:moveTo>
                  <a:pt x="0" y="1"/>
                </a:moveTo>
                <a:lnTo>
                  <a:pt x="20748" y="90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rot="-321595">
            <a:off x="5308892" y="1209267"/>
            <a:ext cx="650900" cy="55573"/>
          </a:xfrm>
          <a:custGeom>
            <a:rect b="b" l="l" r="r" t="t"/>
            <a:pathLst>
              <a:path extrusionOk="0" h="2171" w="22150">
                <a:moveTo>
                  <a:pt x="645" y="0"/>
                </a:moveTo>
                <a:cubicBezTo>
                  <a:pt x="304" y="0"/>
                  <a:pt x="34" y="287"/>
                  <a:pt x="34" y="603"/>
                </a:cubicBezTo>
                <a:cubicBezTo>
                  <a:pt x="0" y="970"/>
                  <a:pt x="300" y="1270"/>
                  <a:pt x="634" y="1270"/>
                </a:cubicBezTo>
                <a:lnTo>
                  <a:pt x="21449" y="2171"/>
                </a:lnTo>
                <a:cubicBezTo>
                  <a:pt x="21782" y="2171"/>
                  <a:pt x="22049" y="1937"/>
                  <a:pt x="22116" y="1604"/>
                </a:cubicBezTo>
                <a:cubicBezTo>
                  <a:pt x="22149" y="1204"/>
                  <a:pt x="21849" y="937"/>
                  <a:pt x="21516" y="937"/>
                </a:cubicBezTo>
                <a:lnTo>
                  <a:pt x="701" y="3"/>
                </a:lnTo>
                <a:cubicBezTo>
                  <a:pt x="682" y="1"/>
                  <a:pt x="663" y="0"/>
                  <a:pt x="645" y="0"/>
                </a:cubicBezTo>
                <a:close/>
              </a:path>
            </a:pathLst>
          </a:custGeom>
          <a:solidFill>
            <a:srgbClr val="166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rot="-321595">
            <a:off x="5298288" y="1059795"/>
            <a:ext cx="477405" cy="51324"/>
          </a:xfrm>
          <a:custGeom>
            <a:rect b="b" l="l" r="r" t="t"/>
            <a:pathLst>
              <a:path extrusionOk="0" h="2005" w="16246">
                <a:moveTo>
                  <a:pt x="650" y="0"/>
                </a:moveTo>
                <a:cubicBezTo>
                  <a:pt x="334" y="0"/>
                  <a:pt x="34" y="287"/>
                  <a:pt x="34" y="603"/>
                </a:cubicBezTo>
                <a:cubicBezTo>
                  <a:pt x="0" y="970"/>
                  <a:pt x="301" y="1270"/>
                  <a:pt x="634" y="1270"/>
                </a:cubicBezTo>
                <a:lnTo>
                  <a:pt x="15578" y="2004"/>
                </a:lnTo>
                <a:cubicBezTo>
                  <a:pt x="15912" y="2004"/>
                  <a:pt x="16179" y="1771"/>
                  <a:pt x="16212" y="1437"/>
                </a:cubicBezTo>
                <a:cubicBezTo>
                  <a:pt x="16245" y="1037"/>
                  <a:pt x="15978" y="770"/>
                  <a:pt x="15645" y="770"/>
                </a:cubicBezTo>
                <a:lnTo>
                  <a:pt x="701" y="3"/>
                </a:lnTo>
                <a:cubicBezTo>
                  <a:pt x="684" y="1"/>
                  <a:pt x="667" y="0"/>
                  <a:pt x="650" y="0"/>
                </a:cubicBezTo>
                <a:close/>
              </a:path>
            </a:pathLst>
          </a:custGeom>
          <a:solidFill>
            <a:srgbClr val="166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rot="-321598">
            <a:off x="5306890" y="1370558"/>
            <a:ext cx="240714" cy="10597"/>
          </a:xfrm>
          <a:custGeom>
            <a:rect b="b" l="l" r="r" t="t"/>
            <a:pathLst>
              <a:path extrusionOk="0" h="435" w="8607">
                <a:moveTo>
                  <a:pt x="0" y="1"/>
                </a:moveTo>
                <a:lnTo>
                  <a:pt x="8606" y="434"/>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608236">
            <a:off x="5321828" y="1823275"/>
            <a:ext cx="157831" cy="117958"/>
          </a:xfrm>
          <a:custGeom>
            <a:rect b="b" l="l" r="r" t="t"/>
            <a:pathLst>
              <a:path extrusionOk="0" h="4538" w="6072">
                <a:moveTo>
                  <a:pt x="1" y="4537"/>
                </a:moveTo>
                <a:lnTo>
                  <a:pt x="6072"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rot="1041858">
            <a:off x="4152495" y="895247"/>
            <a:ext cx="2146561" cy="2169002"/>
          </a:xfrm>
          <a:custGeom>
            <a:rect b="b" l="l" r="r" t="t"/>
            <a:pathLst>
              <a:path extrusionOk="0" h="68016" w="62946">
                <a:moveTo>
                  <a:pt x="28421" y="0"/>
                </a:moveTo>
                <a:lnTo>
                  <a:pt x="28120" y="5170"/>
                </a:lnTo>
                <a:lnTo>
                  <a:pt x="23350" y="4036"/>
                </a:lnTo>
                <a:lnTo>
                  <a:pt x="23050" y="8906"/>
                </a:lnTo>
                <a:lnTo>
                  <a:pt x="18547" y="7872"/>
                </a:lnTo>
                <a:lnTo>
                  <a:pt x="18280" y="12576"/>
                </a:lnTo>
                <a:lnTo>
                  <a:pt x="13843" y="11508"/>
                </a:lnTo>
                <a:lnTo>
                  <a:pt x="13577" y="16178"/>
                </a:lnTo>
                <a:lnTo>
                  <a:pt x="9173" y="15077"/>
                </a:lnTo>
                <a:lnTo>
                  <a:pt x="8907" y="19314"/>
                </a:lnTo>
                <a:lnTo>
                  <a:pt x="4070" y="18146"/>
                </a:lnTo>
                <a:lnTo>
                  <a:pt x="3736" y="23217"/>
                </a:lnTo>
                <a:lnTo>
                  <a:pt x="0" y="22516"/>
                </a:lnTo>
                <a:lnTo>
                  <a:pt x="33891" y="68015"/>
                </a:lnTo>
                <a:lnTo>
                  <a:pt x="62945" y="46367"/>
                </a:lnTo>
                <a:lnTo>
                  <a:pt x="28421" y="0"/>
                </a:lnTo>
                <a:close/>
              </a:path>
            </a:pathLst>
          </a:custGeom>
          <a:solidFill>
            <a:schemeClr val="accent6"/>
          </a:solidFill>
          <a:ln cap="flat" cmpd="sng" w="20850">
            <a:solidFill>
              <a:srgbClr val="16697A"/>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1041496">
            <a:off x="4608794" y="1349413"/>
            <a:ext cx="269065" cy="189634"/>
          </a:xfrm>
          <a:custGeom>
            <a:rect b="b" l="l" r="r" t="t"/>
            <a:pathLst>
              <a:path extrusionOk="0" h="6605" w="8907">
                <a:moveTo>
                  <a:pt x="0" y="6605"/>
                </a:moveTo>
                <a:lnTo>
                  <a:pt x="8907"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rot="1041496">
            <a:off x="4587564" y="1331554"/>
            <a:ext cx="312414" cy="225838"/>
          </a:xfrm>
          <a:custGeom>
            <a:rect b="b" l="l" r="r" t="t"/>
            <a:pathLst>
              <a:path extrusionOk="0" h="7866" w="10342">
                <a:moveTo>
                  <a:pt x="9633" y="1"/>
                </a:moveTo>
                <a:cubicBezTo>
                  <a:pt x="9502" y="1"/>
                  <a:pt x="9366" y="44"/>
                  <a:pt x="9241" y="127"/>
                </a:cubicBezTo>
                <a:lnTo>
                  <a:pt x="334" y="6765"/>
                </a:lnTo>
                <a:cubicBezTo>
                  <a:pt x="34" y="6965"/>
                  <a:pt x="1" y="7332"/>
                  <a:pt x="201" y="7632"/>
                </a:cubicBezTo>
                <a:cubicBezTo>
                  <a:pt x="334" y="7799"/>
                  <a:pt x="501" y="7866"/>
                  <a:pt x="701" y="7866"/>
                </a:cubicBezTo>
                <a:cubicBezTo>
                  <a:pt x="835" y="7866"/>
                  <a:pt x="935" y="7832"/>
                  <a:pt x="1068" y="7766"/>
                </a:cubicBezTo>
                <a:lnTo>
                  <a:pt x="10008" y="1128"/>
                </a:lnTo>
                <a:cubicBezTo>
                  <a:pt x="10275" y="927"/>
                  <a:pt x="10342" y="527"/>
                  <a:pt x="10108" y="260"/>
                </a:cubicBezTo>
                <a:cubicBezTo>
                  <a:pt x="9991" y="85"/>
                  <a:pt x="9817" y="1"/>
                  <a:pt x="96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1041496">
            <a:off x="4671623" y="1347284"/>
            <a:ext cx="496805" cy="351505"/>
          </a:xfrm>
          <a:custGeom>
            <a:rect b="b" l="l" r="r" t="t"/>
            <a:pathLst>
              <a:path extrusionOk="0" h="12243" w="16446">
                <a:moveTo>
                  <a:pt x="0" y="12243"/>
                </a:moveTo>
                <a:lnTo>
                  <a:pt x="16445"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rot="1041496">
            <a:off x="4650264" y="1330224"/>
            <a:ext cx="539127" cy="386733"/>
          </a:xfrm>
          <a:custGeom>
            <a:rect b="b" l="l" r="r" t="t"/>
            <a:pathLst>
              <a:path extrusionOk="0" h="13470" w="17847">
                <a:moveTo>
                  <a:pt x="17158" y="0"/>
                </a:moveTo>
                <a:cubicBezTo>
                  <a:pt x="17025" y="0"/>
                  <a:pt x="16890" y="43"/>
                  <a:pt x="16779" y="126"/>
                </a:cubicBezTo>
                <a:lnTo>
                  <a:pt x="334" y="12335"/>
                </a:lnTo>
                <a:cubicBezTo>
                  <a:pt x="67" y="12535"/>
                  <a:pt x="1" y="12936"/>
                  <a:pt x="234" y="13202"/>
                </a:cubicBezTo>
                <a:cubicBezTo>
                  <a:pt x="334" y="13369"/>
                  <a:pt x="501" y="13469"/>
                  <a:pt x="735" y="13469"/>
                </a:cubicBezTo>
                <a:cubicBezTo>
                  <a:pt x="901" y="13469"/>
                  <a:pt x="1001" y="13436"/>
                  <a:pt x="1101" y="13336"/>
                </a:cubicBezTo>
                <a:lnTo>
                  <a:pt x="17513" y="1127"/>
                </a:lnTo>
                <a:cubicBezTo>
                  <a:pt x="17813" y="927"/>
                  <a:pt x="17847" y="527"/>
                  <a:pt x="17647" y="260"/>
                </a:cubicBezTo>
                <a:cubicBezTo>
                  <a:pt x="17530" y="85"/>
                  <a:pt x="17345" y="0"/>
                  <a:pt x="17158" y="0"/>
                </a:cubicBezTo>
                <a:close/>
              </a:path>
            </a:pathLst>
          </a:custGeom>
          <a:solidFill>
            <a:srgbClr val="166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rot="1041496">
            <a:off x="5281364" y="1373919"/>
            <a:ext cx="65522" cy="47918"/>
          </a:xfrm>
          <a:custGeom>
            <a:rect b="b" l="l" r="r" t="t"/>
            <a:pathLst>
              <a:path extrusionOk="0" h="1669" w="2169">
                <a:moveTo>
                  <a:pt x="1" y="1668"/>
                </a:moveTo>
                <a:lnTo>
                  <a:pt x="2169"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rot="1041496">
            <a:off x="5260012" y="1357017"/>
            <a:ext cx="108840" cy="83146"/>
          </a:xfrm>
          <a:custGeom>
            <a:rect b="b" l="l" r="r" t="t"/>
            <a:pathLst>
              <a:path extrusionOk="0" h="2896" w="3603">
                <a:moveTo>
                  <a:pt x="2928" y="0"/>
                </a:moveTo>
                <a:cubicBezTo>
                  <a:pt x="2797" y="0"/>
                  <a:pt x="2660" y="43"/>
                  <a:pt x="2535" y="127"/>
                </a:cubicBezTo>
                <a:lnTo>
                  <a:pt x="334" y="1761"/>
                </a:lnTo>
                <a:cubicBezTo>
                  <a:pt x="33" y="1961"/>
                  <a:pt x="0" y="2328"/>
                  <a:pt x="200" y="2628"/>
                </a:cubicBezTo>
                <a:cubicBezTo>
                  <a:pt x="334" y="2795"/>
                  <a:pt x="500" y="2895"/>
                  <a:pt x="701" y="2895"/>
                </a:cubicBezTo>
                <a:cubicBezTo>
                  <a:pt x="801" y="2895"/>
                  <a:pt x="934" y="2829"/>
                  <a:pt x="1067" y="2762"/>
                </a:cubicBezTo>
                <a:lnTo>
                  <a:pt x="3269" y="1127"/>
                </a:lnTo>
                <a:cubicBezTo>
                  <a:pt x="3569" y="927"/>
                  <a:pt x="3603" y="560"/>
                  <a:pt x="3402" y="260"/>
                </a:cubicBezTo>
                <a:cubicBezTo>
                  <a:pt x="3286" y="85"/>
                  <a:pt x="3112" y="0"/>
                  <a:pt x="29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rot="1041496">
            <a:off x="4710406" y="1690117"/>
            <a:ext cx="181401" cy="129313"/>
          </a:xfrm>
          <a:custGeom>
            <a:rect b="b" l="l" r="r" t="t"/>
            <a:pathLst>
              <a:path extrusionOk="0" h="4504" w="6005">
                <a:moveTo>
                  <a:pt x="1" y="4504"/>
                </a:moveTo>
                <a:lnTo>
                  <a:pt x="6005"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rot="1041496">
            <a:off x="4688126" y="1672585"/>
            <a:ext cx="225746" cy="165029"/>
          </a:xfrm>
          <a:custGeom>
            <a:rect b="b" l="l" r="r" t="t"/>
            <a:pathLst>
              <a:path extrusionOk="0" h="5748" w="7473">
                <a:moveTo>
                  <a:pt x="6786" y="1"/>
                </a:moveTo>
                <a:cubicBezTo>
                  <a:pt x="6652" y="1"/>
                  <a:pt x="6517" y="46"/>
                  <a:pt x="6405" y="144"/>
                </a:cubicBezTo>
                <a:lnTo>
                  <a:pt x="334" y="4647"/>
                </a:lnTo>
                <a:cubicBezTo>
                  <a:pt x="67" y="4847"/>
                  <a:pt x="1" y="5214"/>
                  <a:pt x="234" y="5514"/>
                </a:cubicBezTo>
                <a:cubicBezTo>
                  <a:pt x="334" y="5681"/>
                  <a:pt x="501" y="5748"/>
                  <a:pt x="735" y="5748"/>
                </a:cubicBezTo>
                <a:cubicBezTo>
                  <a:pt x="835" y="5748"/>
                  <a:pt x="968" y="5714"/>
                  <a:pt x="1102" y="5648"/>
                </a:cubicBezTo>
                <a:lnTo>
                  <a:pt x="7139" y="1144"/>
                </a:lnTo>
                <a:cubicBezTo>
                  <a:pt x="7439" y="911"/>
                  <a:pt x="7473" y="544"/>
                  <a:pt x="7273" y="244"/>
                </a:cubicBezTo>
                <a:cubicBezTo>
                  <a:pt x="7156" y="88"/>
                  <a:pt x="6972" y="1"/>
                  <a:pt x="6786" y="1"/>
                </a:cubicBezTo>
                <a:close/>
              </a:path>
            </a:pathLst>
          </a:custGeom>
          <a:solidFill>
            <a:srgbClr val="166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rot="1041496">
            <a:off x="5030797" y="1500315"/>
            <a:ext cx="355732" cy="250960"/>
          </a:xfrm>
          <a:custGeom>
            <a:rect b="b" l="l" r="r" t="t"/>
            <a:pathLst>
              <a:path extrusionOk="0" h="8741" w="11776">
                <a:moveTo>
                  <a:pt x="1" y="8740"/>
                </a:moveTo>
                <a:lnTo>
                  <a:pt x="11776"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rot="1041496">
            <a:off x="5009691" y="1481864"/>
            <a:ext cx="398054" cy="287624"/>
          </a:xfrm>
          <a:custGeom>
            <a:rect b="b" l="l" r="r" t="t"/>
            <a:pathLst>
              <a:path extrusionOk="0" h="10018" w="13177">
                <a:moveTo>
                  <a:pt x="12489" y="1"/>
                </a:moveTo>
                <a:cubicBezTo>
                  <a:pt x="12355" y="1"/>
                  <a:pt x="12220" y="46"/>
                  <a:pt x="12109" y="143"/>
                </a:cubicBezTo>
                <a:lnTo>
                  <a:pt x="334" y="8883"/>
                </a:lnTo>
                <a:cubicBezTo>
                  <a:pt x="34" y="9083"/>
                  <a:pt x="0" y="9483"/>
                  <a:pt x="200" y="9750"/>
                </a:cubicBezTo>
                <a:cubicBezTo>
                  <a:pt x="334" y="9917"/>
                  <a:pt x="501" y="10017"/>
                  <a:pt x="701" y="10017"/>
                </a:cubicBezTo>
                <a:cubicBezTo>
                  <a:pt x="834" y="10017"/>
                  <a:pt x="968" y="9984"/>
                  <a:pt x="1101" y="9884"/>
                </a:cubicBezTo>
                <a:lnTo>
                  <a:pt x="12843" y="1144"/>
                </a:lnTo>
                <a:cubicBezTo>
                  <a:pt x="13143" y="910"/>
                  <a:pt x="13176" y="544"/>
                  <a:pt x="12976" y="243"/>
                </a:cubicBezTo>
                <a:cubicBezTo>
                  <a:pt x="12860" y="88"/>
                  <a:pt x="12675" y="1"/>
                  <a:pt x="12489" y="1"/>
                </a:cubicBezTo>
                <a:close/>
              </a:path>
            </a:pathLst>
          </a:custGeom>
          <a:solidFill>
            <a:srgbClr val="166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rot="1041496">
            <a:off x="4822670" y="1829082"/>
            <a:ext cx="399051" cy="281594"/>
          </a:xfrm>
          <a:custGeom>
            <a:rect b="b" l="l" r="r" t="t"/>
            <a:pathLst>
              <a:path extrusionOk="0" h="9808" w="13210">
                <a:moveTo>
                  <a:pt x="0" y="9807"/>
                </a:moveTo>
                <a:lnTo>
                  <a:pt x="1321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rot="-470981">
            <a:off x="6438496" y="2989392"/>
            <a:ext cx="848100" cy="672374"/>
          </a:xfrm>
          <a:custGeom>
            <a:rect b="b" l="l" r="r" t="t"/>
            <a:pathLst>
              <a:path extrusionOk="0" fill="none" h="24886" w="31390">
                <a:moveTo>
                  <a:pt x="0" y="24885"/>
                </a:moveTo>
                <a:cubicBezTo>
                  <a:pt x="0" y="24885"/>
                  <a:pt x="22983" y="18748"/>
                  <a:pt x="31389" y="1"/>
                </a:cubicBezTo>
              </a:path>
            </a:pathLst>
          </a:custGeom>
          <a:noFill/>
          <a:ln cap="rnd" cmpd="sng" w="31700">
            <a:solidFill>
              <a:srgbClr val="F2F9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rot="-470981">
            <a:off x="6508374" y="958460"/>
            <a:ext cx="558790" cy="558817"/>
          </a:xfrm>
          <a:custGeom>
            <a:rect b="b" l="l" r="r" t="t"/>
            <a:pathLst>
              <a:path extrusionOk="0" fill="none" h="20683" w="20682">
                <a:moveTo>
                  <a:pt x="0" y="1"/>
                </a:moveTo>
                <a:cubicBezTo>
                  <a:pt x="0" y="1"/>
                  <a:pt x="12242" y="5338"/>
                  <a:pt x="20682" y="20682"/>
                </a:cubicBezTo>
              </a:path>
            </a:pathLst>
          </a:custGeom>
          <a:noFill/>
          <a:ln cap="rnd" cmpd="sng" w="31700">
            <a:solidFill>
              <a:srgbClr val="F2F9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rot="-470981">
            <a:off x="5694668" y="517218"/>
            <a:ext cx="2635298" cy="3551619"/>
          </a:xfrm>
          <a:custGeom>
            <a:rect b="b" l="l" r="r" t="t"/>
            <a:pathLst>
              <a:path extrusionOk="0" h="131453" w="97538">
                <a:moveTo>
                  <a:pt x="41206" y="0"/>
                </a:moveTo>
                <a:cubicBezTo>
                  <a:pt x="37188" y="0"/>
                  <a:pt x="33471" y="2581"/>
                  <a:pt x="32224" y="6595"/>
                </a:cubicBezTo>
                <a:lnTo>
                  <a:pt x="1535" y="104965"/>
                </a:lnTo>
                <a:cubicBezTo>
                  <a:pt x="1" y="109935"/>
                  <a:pt x="2736" y="115172"/>
                  <a:pt x="7706" y="116740"/>
                </a:cubicBezTo>
                <a:lnTo>
                  <a:pt x="53539" y="131017"/>
                </a:lnTo>
                <a:cubicBezTo>
                  <a:pt x="54476" y="131312"/>
                  <a:pt x="55422" y="131453"/>
                  <a:pt x="56351" y="131453"/>
                </a:cubicBezTo>
                <a:cubicBezTo>
                  <a:pt x="60352" y="131453"/>
                  <a:pt x="64035" y="128852"/>
                  <a:pt x="65281" y="124846"/>
                </a:cubicBezTo>
                <a:lnTo>
                  <a:pt x="95969" y="26509"/>
                </a:lnTo>
                <a:cubicBezTo>
                  <a:pt x="97537" y="21539"/>
                  <a:pt x="94768" y="16268"/>
                  <a:pt x="89798" y="14734"/>
                </a:cubicBezTo>
                <a:lnTo>
                  <a:pt x="43999" y="423"/>
                </a:lnTo>
                <a:cubicBezTo>
                  <a:pt x="43070" y="137"/>
                  <a:pt x="42130" y="0"/>
                  <a:pt x="41206" y="0"/>
                </a:cubicBezTo>
                <a:close/>
              </a:path>
            </a:pathLst>
          </a:custGeom>
          <a:solidFill>
            <a:schemeClr val="dk2"/>
          </a:solidFill>
          <a:ln cap="flat" cmpd="sng" w="20850">
            <a:solidFill>
              <a:srgbClr val="16697A"/>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rot="-470981">
            <a:off x="6255694" y="752882"/>
            <a:ext cx="1776363" cy="1510532"/>
          </a:xfrm>
          <a:custGeom>
            <a:rect b="b" l="l" r="r" t="t"/>
            <a:pathLst>
              <a:path extrusionOk="0" h="55908" w="65747">
                <a:moveTo>
                  <a:pt x="12242" y="0"/>
                </a:moveTo>
                <a:lnTo>
                  <a:pt x="0" y="39195"/>
                </a:lnTo>
                <a:lnTo>
                  <a:pt x="53505" y="55907"/>
                </a:lnTo>
                <a:lnTo>
                  <a:pt x="65747" y="16712"/>
                </a:lnTo>
                <a:lnTo>
                  <a:pt x="1224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rot="-470981">
            <a:off x="6238652" y="737079"/>
            <a:ext cx="1809731" cy="1543494"/>
          </a:xfrm>
          <a:custGeom>
            <a:rect b="b" l="l" r="r" t="t"/>
            <a:pathLst>
              <a:path extrusionOk="0" h="57128" w="66982">
                <a:moveTo>
                  <a:pt x="13310" y="1421"/>
                </a:moveTo>
                <a:lnTo>
                  <a:pt x="65580" y="17700"/>
                </a:lnTo>
                <a:lnTo>
                  <a:pt x="53705" y="55694"/>
                </a:lnTo>
                <a:lnTo>
                  <a:pt x="1435" y="39382"/>
                </a:lnTo>
                <a:lnTo>
                  <a:pt x="13310" y="1421"/>
                </a:lnTo>
                <a:close/>
                <a:moveTo>
                  <a:pt x="12851" y="0"/>
                </a:moveTo>
                <a:cubicBezTo>
                  <a:pt x="12754" y="0"/>
                  <a:pt x="12648" y="24"/>
                  <a:pt x="12543" y="87"/>
                </a:cubicBezTo>
                <a:cubicBezTo>
                  <a:pt x="12442" y="154"/>
                  <a:pt x="12309" y="287"/>
                  <a:pt x="12276" y="454"/>
                </a:cubicBezTo>
                <a:lnTo>
                  <a:pt x="34" y="39649"/>
                </a:lnTo>
                <a:cubicBezTo>
                  <a:pt x="0" y="39782"/>
                  <a:pt x="0" y="39949"/>
                  <a:pt x="100" y="40116"/>
                </a:cubicBezTo>
                <a:cubicBezTo>
                  <a:pt x="167" y="40216"/>
                  <a:pt x="300" y="40349"/>
                  <a:pt x="467" y="40383"/>
                </a:cubicBezTo>
                <a:lnTo>
                  <a:pt x="53972" y="57061"/>
                </a:lnTo>
                <a:cubicBezTo>
                  <a:pt x="54005" y="57128"/>
                  <a:pt x="54072" y="57128"/>
                  <a:pt x="54139" y="57128"/>
                </a:cubicBezTo>
                <a:cubicBezTo>
                  <a:pt x="54372" y="57128"/>
                  <a:pt x="54639" y="56961"/>
                  <a:pt x="54706" y="56661"/>
                </a:cubicBezTo>
                <a:lnTo>
                  <a:pt x="66915" y="17466"/>
                </a:lnTo>
                <a:cubicBezTo>
                  <a:pt x="66981" y="17333"/>
                  <a:pt x="66981" y="17166"/>
                  <a:pt x="66881" y="16999"/>
                </a:cubicBezTo>
                <a:cubicBezTo>
                  <a:pt x="66815" y="16866"/>
                  <a:pt x="66681" y="16766"/>
                  <a:pt x="66514" y="16699"/>
                </a:cubicBezTo>
                <a:lnTo>
                  <a:pt x="13010" y="20"/>
                </a:lnTo>
                <a:cubicBezTo>
                  <a:pt x="12961" y="8"/>
                  <a:pt x="12907" y="0"/>
                  <a:pt x="12851" y="0"/>
                </a:cubicBezTo>
                <a:close/>
              </a:path>
            </a:pathLst>
          </a:custGeom>
          <a:solidFill>
            <a:srgbClr val="166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470981">
            <a:off x="6743485" y="646515"/>
            <a:ext cx="1032850" cy="338132"/>
          </a:xfrm>
          <a:custGeom>
            <a:rect b="b" l="l" r="r" t="t"/>
            <a:pathLst>
              <a:path extrusionOk="0" h="12515" w="38228">
                <a:moveTo>
                  <a:pt x="496" y="0"/>
                </a:moveTo>
                <a:cubicBezTo>
                  <a:pt x="294" y="0"/>
                  <a:pt x="124" y="126"/>
                  <a:pt x="34" y="305"/>
                </a:cubicBezTo>
                <a:cubicBezTo>
                  <a:pt x="0" y="539"/>
                  <a:pt x="134" y="772"/>
                  <a:pt x="334" y="839"/>
                </a:cubicBezTo>
                <a:lnTo>
                  <a:pt x="37661" y="12514"/>
                </a:lnTo>
                <a:lnTo>
                  <a:pt x="37761" y="12514"/>
                </a:lnTo>
                <a:cubicBezTo>
                  <a:pt x="37927" y="12514"/>
                  <a:pt x="38094" y="12381"/>
                  <a:pt x="38194" y="12214"/>
                </a:cubicBezTo>
                <a:cubicBezTo>
                  <a:pt x="38228" y="11980"/>
                  <a:pt x="38094" y="11747"/>
                  <a:pt x="37894" y="11680"/>
                </a:cubicBezTo>
                <a:lnTo>
                  <a:pt x="567" y="5"/>
                </a:lnTo>
                <a:cubicBezTo>
                  <a:pt x="543" y="2"/>
                  <a:pt x="520" y="0"/>
                  <a:pt x="4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rot="-470981">
            <a:off x="6453983" y="2087586"/>
            <a:ext cx="332594" cy="204149"/>
          </a:xfrm>
          <a:custGeom>
            <a:rect b="b" l="l" r="r" t="t"/>
            <a:pathLst>
              <a:path extrusionOk="0" h="7556" w="12310">
                <a:moveTo>
                  <a:pt x="1954" y="430"/>
                </a:moveTo>
                <a:cubicBezTo>
                  <a:pt x="2013" y="430"/>
                  <a:pt x="2074" y="438"/>
                  <a:pt x="2135" y="450"/>
                </a:cubicBezTo>
                <a:lnTo>
                  <a:pt x="11342" y="3352"/>
                </a:lnTo>
                <a:cubicBezTo>
                  <a:pt x="11509" y="3386"/>
                  <a:pt x="11642" y="3452"/>
                  <a:pt x="11709" y="3619"/>
                </a:cubicBezTo>
                <a:cubicBezTo>
                  <a:pt x="11809" y="3753"/>
                  <a:pt x="11809" y="3919"/>
                  <a:pt x="11776" y="4086"/>
                </a:cubicBezTo>
                <a:lnTo>
                  <a:pt x="10975" y="6688"/>
                </a:lnTo>
                <a:cubicBezTo>
                  <a:pt x="10868" y="6957"/>
                  <a:pt x="10630" y="7117"/>
                  <a:pt x="10368" y="7117"/>
                </a:cubicBezTo>
                <a:cubicBezTo>
                  <a:pt x="10304" y="7117"/>
                  <a:pt x="10239" y="7108"/>
                  <a:pt x="10175" y="7088"/>
                </a:cubicBezTo>
                <a:lnTo>
                  <a:pt x="1001" y="4253"/>
                </a:lnTo>
                <a:cubicBezTo>
                  <a:pt x="668" y="4120"/>
                  <a:pt x="501" y="3786"/>
                  <a:pt x="601" y="3452"/>
                </a:cubicBezTo>
                <a:lnTo>
                  <a:pt x="1368" y="884"/>
                </a:lnTo>
                <a:cubicBezTo>
                  <a:pt x="1435" y="717"/>
                  <a:pt x="1502" y="584"/>
                  <a:pt x="1668" y="517"/>
                </a:cubicBezTo>
                <a:cubicBezTo>
                  <a:pt x="1753" y="454"/>
                  <a:pt x="1851" y="430"/>
                  <a:pt x="1954" y="430"/>
                </a:cubicBezTo>
                <a:close/>
                <a:moveTo>
                  <a:pt x="2023" y="1"/>
                </a:moveTo>
                <a:cubicBezTo>
                  <a:pt x="1849" y="1"/>
                  <a:pt x="1676" y="52"/>
                  <a:pt x="1502" y="117"/>
                </a:cubicBezTo>
                <a:cubicBezTo>
                  <a:pt x="1268" y="250"/>
                  <a:pt x="1101" y="517"/>
                  <a:pt x="1001" y="751"/>
                </a:cubicBezTo>
                <a:lnTo>
                  <a:pt x="234" y="3352"/>
                </a:lnTo>
                <a:cubicBezTo>
                  <a:pt x="1" y="3886"/>
                  <a:pt x="334" y="4453"/>
                  <a:pt x="901" y="4620"/>
                </a:cubicBezTo>
                <a:lnTo>
                  <a:pt x="10108" y="7522"/>
                </a:lnTo>
                <a:cubicBezTo>
                  <a:pt x="10175" y="7555"/>
                  <a:pt x="10308" y="7555"/>
                  <a:pt x="10408" y="7555"/>
                </a:cubicBezTo>
                <a:cubicBezTo>
                  <a:pt x="10808" y="7555"/>
                  <a:pt x="11242" y="7255"/>
                  <a:pt x="11409" y="6855"/>
                </a:cubicBezTo>
                <a:lnTo>
                  <a:pt x="12209" y="4220"/>
                </a:lnTo>
                <a:cubicBezTo>
                  <a:pt x="12309" y="3953"/>
                  <a:pt x="12276" y="3686"/>
                  <a:pt x="12143" y="3419"/>
                </a:cubicBezTo>
                <a:cubicBezTo>
                  <a:pt x="12009" y="3186"/>
                  <a:pt x="11776" y="3019"/>
                  <a:pt x="11509" y="2919"/>
                </a:cubicBezTo>
                <a:lnTo>
                  <a:pt x="2302" y="50"/>
                </a:lnTo>
                <a:cubicBezTo>
                  <a:pt x="2209" y="15"/>
                  <a:pt x="2116" y="1"/>
                  <a:pt x="20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rot="-470981">
            <a:off x="6854346" y="2154249"/>
            <a:ext cx="328973" cy="203474"/>
          </a:xfrm>
          <a:custGeom>
            <a:rect b="b" l="l" r="r" t="t"/>
            <a:pathLst>
              <a:path extrusionOk="0" h="7531" w="12176">
                <a:moveTo>
                  <a:pt x="1797" y="437"/>
                </a:moveTo>
                <a:cubicBezTo>
                  <a:pt x="1863" y="437"/>
                  <a:pt x="1933" y="445"/>
                  <a:pt x="2002" y="459"/>
                </a:cubicBezTo>
                <a:lnTo>
                  <a:pt x="11242" y="3328"/>
                </a:lnTo>
                <a:cubicBezTo>
                  <a:pt x="11408" y="3395"/>
                  <a:pt x="11508" y="3461"/>
                  <a:pt x="11608" y="3628"/>
                </a:cubicBezTo>
                <a:cubicBezTo>
                  <a:pt x="11675" y="3762"/>
                  <a:pt x="11675" y="3928"/>
                  <a:pt x="11642" y="4095"/>
                </a:cubicBezTo>
                <a:lnTo>
                  <a:pt x="10841" y="6664"/>
                </a:lnTo>
                <a:cubicBezTo>
                  <a:pt x="10808" y="6830"/>
                  <a:pt x="10741" y="6964"/>
                  <a:pt x="10574" y="7064"/>
                </a:cubicBezTo>
                <a:cubicBezTo>
                  <a:pt x="10496" y="7103"/>
                  <a:pt x="10407" y="7119"/>
                  <a:pt x="10312" y="7119"/>
                </a:cubicBezTo>
                <a:cubicBezTo>
                  <a:pt x="10246" y="7119"/>
                  <a:pt x="10177" y="7111"/>
                  <a:pt x="10107" y="7097"/>
                </a:cubicBezTo>
                <a:lnTo>
                  <a:pt x="901" y="4229"/>
                </a:lnTo>
                <a:cubicBezTo>
                  <a:pt x="734" y="4162"/>
                  <a:pt x="601" y="4095"/>
                  <a:pt x="501" y="3928"/>
                </a:cubicBezTo>
                <a:cubicBezTo>
                  <a:pt x="434" y="3795"/>
                  <a:pt x="434" y="3628"/>
                  <a:pt x="467" y="3461"/>
                </a:cubicBezTo>
                <a:lnTo>
                  <a:pt x="1268" y="893"/>
                </a:lnTo>
                <a:cubicBezTo>
                  <a:pt x="1301" y="726"/>
                  <a:pt x="1401" y="593"/>
                  <a:pt x="1535" y="493"/>
                </a:cubicBezTo>
                <a:cubicBezTo>
                  <a:pt x="1613" y="453"/>
                  <a:pt x="1702" y="437"/>
                  <a:pt x="1797" y="437"/>
                </a:cubicBezTo>
                <a:close/>
                <a:moveTo>
                  <a:pt x="1869" y="1"/>
                </a:moveTo>
                <a:cubicBezTo>
                  <a:pt x="1708" y="1"/>
                  <a:pt x="1543" y="45"/>
                  <a:pt x="1401" y="126"/>
                </a:cubicBezTo>
                <a:cubicBezTo>
                  <a:pt x="1134" y="259"/>
                  <a:pt x="968" y="493"/>
                  <a:pt x="901" y="759"/>
                </a:cubicBezTo>
                <a:lnTo>
                  <a:pt x="100" y="3328"/>
                </a:lnTo>
                <a:cubicBezTo>
                  <a:pt x="0" y="3595"/>
                  <a:pt x="67" y="3895"/>
                  <a:pt x="167" y="4129"/>
                </a:cubicBezTo>
                <a:cubicBezTo>
                  <a:pt x="300" y="4395"/>
                  <a:pt x="567" y="4562"/>
                  <a:pt x="801" y="4629"/>
                </a:cubicBezTo>
                <a:lnTo>
                  <a:pt x="10007" y="7498"/>
                </a:lnTo>
                <a:cubicBezTo>
                  <a:pt x="10107" y="7531"/>
                  <a:pt x="10174" y="7531"/>
                  <a:pt x="10308" y="7531"/>
                </a:cubicBezTo>
                <a:cubicBezTo>
                  <a:pt x="10474" y="7531"/>
                  <a:pt x="10641" y="7498"/>
                  <a:pt x="10808" y="7431"/>
                </a:cubicBezTo>
                <a:cubicBezTo>
                  <a:pt x="11075" y="7297"/>
                  <a:pt x="11242" y="7064"/>
                  <a:pt x="11308" y="6797"/>
                </a:cubicBezTo>
                <a:lnTo>
                  <a:pt x="12109" y="4229"/>
                </a:lnTo>
                <a:cubicBezTo>
                  <a:pt x="12176" y="3962"/>
                  <a:pt x="12142" y="3662"/>
                  <a:pt x="12009" y="3428"/>
                </a:cubicBezTo>
                <a:cubicBezTo>
                  <a:pt x="11909" y="3161"/>
                  <a:pt x="11642" y="2994"/>
                  <a:pt x="11408" y="2928"/>
                </a:cubicBezTo>
                <a:lnTo>
                  <a:pt x="2168" y="59"/>
                </a:lnTo>
                <a:cubicBezTo>
                  <a:pt x="2076" y="19"/>
                  <a:pt x="1974" y="1"/>
                  <a:pt x="18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rot="-470981">
            <a:off x="7254912" y="2221539"/>
            <a:ext cx="332594" cy="204392"/>
          </a:xfrm>
          <a:custGeom>
            <a:rect b="b" l="l" r="r" t="t"/>
            <a:pathLst>
              <a:path extrusionOk="0" h="7565" w="12310">
                <a:moveTo>
                  <a:pt x="1897" y="438"/>
                </a:moveTo>
                <a:cubicBezTo>
                  <a:pt x="1964" y="438"/>
                  <a:pt x="2033" y="446"/>
                  <a:pt x="2102" y="459"/>
                </a:cubicBezTo>
                <a:lnTo>
                  <a:pt x="11309" y="3328"/>
                </a:lnTo>
                <a:cubicBezTo>
                  <a:pt x="11476" y="3395"/>
                  <a:pt x="11609" y="3462"/>
                  <a:pt x="11676" y="3628"/>
                </a:cubicBezTo>
                <a:cubicBezTo>
                  <a:pt x="11776" y="3762"/>
                  <a:pt x="11776" y="3929"/>
                  <a:pt x="11742" y="4095"/>
                </a:cubicBezTo>
                <a:lnTo>
                  <a:pt x="10942" y="6664"/>
                </a:lnTo>
                <a:cubicBezTo>
                  <a:pt x="10909" y="6831"/>
                  <a:pt x="10808" y="6964"/>
                  <a:pt x="10642" y="7064"/>
                </a:cubicBezTo>
                <a:cubicBezTo>
                  <a:pt x="10564" y="7103"/>
                  <a:pt x="10474" y="7119"/>
                  <a:pt x="10380" y="7119"/>
                </a:cubicBezTo>
                <a:cubicBezTo>
                  <a:pt x="10313" y="7119"/>
                  <a:pt x="10244" y="7111"/>
                  <a:pt x="10175" y="7098"/>
                </a:cubicBezTo>
                <a:lnTo>
                  <a:pt x="968" y="4262"/>
                </a:lnTo>
                <a:cubicBezTo>
                  <a:pt x="635" y="4129"/>
                  <a:pt x="468" y="3795"/>
                  <a:pt x="534" y="3462"/>
                </a:cubicBezTo>
                <a:lnTo>
                  <a:pt x="1335" y="893"/>
                </a:lnTo>
                <a:cubicBezTo>
                  <a:pt x="1368" y="726"/>
                  <a:pt x="1468" y="593"/>
                  <a:pt x="1635" y="493"/>
                </a:cubicBezTo>
                <a:cubicBezTo>
                  <a:pt x="1713" y="454"/>
                  <a:pt x="1803" y="438"/>
                  <a:pt x="1897" y="438"/>
                </a:cubicBezTo>
                <a:close/>
                <a:moveTo>
                  <a:pt x="1987" y="1"/>
                </a:moveTo>
                <a:cubicBezTo>
                  <a:pt x="1825" y="1"/>
                  <a:pt x="1663" y="45"/>
                  <a:pt x="1502" y="126"/>
                </a:cubicBezTo>
                <a:cubicBezTo>
                  <a:pt x="1268" y="259"/>
                  <a:pt x="1102" y="493"/>
                  <a:pt x="1001" y="760"/>
                </a:cubicBezTo>
                <a:lnTo>
                  <a:pt x="201" y="3328"/>
                </a:lnTo>
                <a:cubicBezTo>
                  <a:pt x="1" y="3862"/>
                  <a:pt x="334" y="4462"/>
                  <a:pt x="901" y="4629"/>
                </a:cubicBezTo>
                <a:lnTo>
                  <a:pt x="10108" y="7498"/>
                </a:lnTo>
                <a:cubicBezTo>
                  <a:pt x="10175" y="7565"/>
                  <a:pt x="10275" y="7565"/>
                  <a:pt x="10408" y="7565"/>
                </a:cubicBezTo>
                <a:cubicBezTo>
                  <a:pt x="10575" y="7565"/>
                  <a:pt x="10742" y="7498"/>
                  <a:pt x="10942" y="7431"/>
                </a:cubicBezTo>
                <a:cubicBezTo>
                  <a:pt x="11175" y="7298"/>
                  <a:pt x="11342" y="7031"/>
                  <a:pt x="11442" y="6797"/>
                </a:cubicBezTo>
                <a:lnTo>
                  <a:pt x="12209" y="4195"/>
                </a:lnTo>
                <a:cubicBezTo>
                  <a:pt x="12310" y="3962"/>
                  <a:pt x="12276" y="3662"/>
                  <a:pt x="12143" y="3428"/>
                </a:cubicBezTo>
                <a:cubicBezTo>
                  <a:pt x="12009" y="3161"/>
                  <a:pt x="11776" y="2995"/>
                  <a:pt x="11509" y="2928"/>
                </a:cubicBezTo>
                <a:lnTo>
                  <a:pt x="2302" y="59"/>
                </a:lnTo>
                <a:cubicBezTo>
                  <a:pt x="2197" y="20"/>
                  <a:pt x="2092" y="1"/>
                  <a:pt x="19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rot="-470981">
            <a:off x="6225730" y="2446711"/>
            <a:ext cx="425401" cy="351317"/>
          </a:xfrm>
          <a:custGeom>
            <a:rect b="b" l="l" r="r" t="t"/>
            <a:pathLst>
              <a:path extrusionOk="0" h="13003" w="15745">
                <a:moveTo>
                  <a:pt x="5139" y="1"/>
                </a:moveTo>
                <a:cubicBezTo>
                  <a:pt x="3652" y="1"/>
                  <a:pt x="2253" y="971"/>
                  <a:pt x="1768" y="2506"/>
                </a:cubicBezTo>
                <a:lnTo>
                  <a:pt x="567" y="6342"/>
                </a:lnTo>
                <a:cubicBezTo>
                  <a:pt x="0" y="8177"/>
                  <a:pt x="1034" y="10178"/>
                  <a:pt x="2902" y="10745"/>
                </a:cubicBezTo>
                <a:lnTo>
                  <a:pt x="9541" y="12847"/>
                </a:lnTo>
                <a:cubicBezTo>
                  <a:pt x="9881" y="12952"/>
                  <a:pt x="10226" y="13002"/>
                  <a:pt x="10568" y="13002"/>
                </a:cubicBezTo>
                <a:cubicBezTo>
                  <a:pt x="12069" y="13002"/>
                  <a:pt x="13488" y="12034"/>
                  <a:pt x="13977" y="10512"/>
                </a:cubicBezTo>
                <a:lnTo>
                  <a:pt x="15178" y="6676"/>
                </a:lnTo>
                <a:cubicBezTo>
                  <a:pt x="15745" y="4841"/>
                  <a:pt x="14711" y="2840"/>
                  <a:pt x="12843" y="2239"/>
                </a:cubicBezTo>
                <a:lnTo>
                  <a:pt x="6205" y="171"/>
                </a:lnTo>
                <a:cubicBezTo>
                  <a:pt x="5852" y="56"/>
                  <a:pt x="5493" y="1"/>
                  <a:pt x="5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rot="-470981">
            <a:off x="6730530" y="2531734"/>
            <a:ext cx="426320" cy="350804"/>
          </a:xfrm>
          <a:custGeom>
            <a:rect b="b" l="l" r="r" t="t"/>
            <a:pathLst>
              <a:path extrusionOk="0" h="12984" w="15779">
                <a:moveTo>
                  <a:pt x="5189" y="0"/>
                </a:moveTo>
                <a:cubicBezTo>
                  <a:pt x="3697" y="0"/>
                  <a:pt x="2289" y="989"/>
                  <a:pt x="1802" y="2503"/>
                </a:cubicBezTo>
                <a:lnTo>
                  <a:pt x="601" y="6339"/>
                </a:lnTo>
                <a:cubicBezTo>
                  <a:pt x="1" y="8174"/>
                  <a:pt x="1068" y="10175"/>
                  <a:pt x="2936" y="10742"/>
                </a:cubicBezTo>
                <a:lnTo>
                  <a:pt x="9574" y="12844"/>
                </a:lnTo>
                <a:cubicBezTo>
                  <a:pt x="9901" y="12939"/>
                  <a:pt x="10233" y="12984"/>
                  <a:pt x="10561" y="12984"/>
                </a:cubicBezTo>
                <a:cubicBezTo>
                  <a:pt x="12076" y="12984"/>
                  <a:pt x="13511" y="12017"/>
                  <a:pt x="13978" y="10509"/>
                </a:cubicBezTo>
                <a:lnTo>
                  <a:pt x="15178" y="6673"/>
                </a:lnTo>
                <a:cubicBezTo>
                  <a:pt x="15779" y="4838"/>
                  <a:pt x="14745" y="2837"/>
                  <a:pt x="12843" y="2236"/>
                </a:cubicBezTo>
                <a:lnTo>
                  <a:pt x="6239" y="168"/>
                </a:lnTo>
                <a:cubicBezTo>
                  <a:pt x="5891" y="54"/>
                  <a:pt x="5538" y="0"/>
                  <a:pt x="51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rot="-470981">
            <a:off x="7227819" y="2614478"/>
            <a:ext cx="426320" cy="351209"/>
          </a:xfrm>
          <a:custGeom>
            <a:rect b="b" l="l" r="r" t="t"/>
            <a:pathLst>
              <a:path extrusionOk="0" h="12999" w="15779">
                <a:moveTo>
                  <a:pt x="5178" y="0"/>
                </a:moveTo>
                <a:cubicBezTo>
                  <a:pt x="3678" y="0"/>
                  <a:pt x="2264" y="968"/>
                  <a:pt x="1802" y="2490"/>
                </a:cubicBezTo>
                <a:lnTo>
                  <a:pt x="601" y="6326"/>
                </a:lnTo>
                <a:cubicBezTo>
                  <a:pt x="1" y="8161"/>
                  <a:pt x="1035" y="10162"/>
                  <a:pt x="2936" y="10763"/>
                </a:cubicBezTo>
                <a:lnTo>
                  <a:pt x="9541" y="12831"/>
                </a:lnTo>
                <a:cubicBezTo>
                  <a:pt x="9901" y="12945"/>
                  <a:pt x="10262" y="12999"/>
                  <a:pt x="10615" y="12999"/>
                </a:cubicBezTo>
                <a:cubicBezTo>
                  <a:pt x="12127" y="12999"/>
                  <a:pt x="13491" y="12010"/>
                  <a:pt x="13977" y="10496"/>
                </a:cubicBezTo>
                <a:lnTo>
                  <a:pt x="15178" y="6660"/>
                </a:lnTo>
                <a:cubicBezTo>
                  <a:pt x="15779" y="4825"/>
                  <a:pt x="14711" y="2824"/>
                  <a:pt x="12843" y="2257"/>
                </a:cubicBezTo>
                <a:lnTo>
                  <a:pt x="6205" y="155"/>
                </a:lnTo>
                <a:cubicBezTo>
                  <a:pt x="5865" y="50"/>
                  <a:pt x="5519" y="0"/>
                  <a:pt x="51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rot="-470981">
            <a:off x="6159336" y="2842484"/>
            <a:ext cx="426320" cy="351290"/>
          </a:xfrm>
          <a:custGeom>
            <a:rect b="b" l="l" r="r" t="t"/>
            <a:pathLst>
              <a:path extrusionOk="0" h="13002" w="15779">
                <a:moveTo>
                  <a:pt x="5170" y="1"/>
                </a:moveTo>
                <a:cubicBezTo>
                  <a:pt x="3676" y="1"/>
                  <a:pt x="2260" y="970"/>
                  <a:pt x="1802" y="2506"/>
                </a:cubicBezTo>
                <a:lnTo>
                  <a:pt x="601" y="6342"/>
                </a:lnTo>
                <a:cubicBezTo>
                  <a:pt x="1" y="8177"/>
                  <a:pt x="1068" y="10178"/>
                  <a:pt x="2936" y="10745"/>
                </a:cubicBezTo>
                <a:lnTo>
                  <a:pt x="9574" y="12847"/>
                </a:lnTo>
                <a:cubicBezTo>
                  <a:pt x="9914" y="12952"/>
                  <a:pt x="10260" y="13002"/>
                  <a:pt x="10601" y="13002"/>
                </a:cubicBezTo>
                <a:cubicBezTo>
                  <a:pt x="12102" y="13002"/>
                  <a:pt x="13516" y="12034"/>
                  <a:pt x="13978" y="10512"/>
                </a:cubicBezTo>
                <a:lnTo>
                  <a:pt x="15178" y="6676"/>
                </a:lnTo>
                <a:cubicBezTo>
                  <a:pt x="15779" y="4841"/>
                  <a:pt x="14745" y="2840"/>
                  <a:pt x="12843" y="2239"/>
                </a:cubicBezTo>
                <a:lnTo>
                  <a:pt x="6239" y="171"/>
                </a:lnTo>
                <a:cubicBezTo>
                  <a:pt x="5886" y="56"/>
                  <a:pt x="5525" y="1"/>
                  <a:pt x="51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rot="-470981">
            <a:off x="6664922" y="2926028"/>
            <a:ext cx="425428" cy="351804"/>
          </a:xfrm>
          <a:custGeom>
            <a:rect b="b" l="l" r="r" t="t"/>
            <a:pathLst>
              <a:path extrusionOk="0" h="13021" w="15746">
                <a:moveTo>
                  <a:pt x="5178" y="1"/>
                </a:moveTo>
                <a:cubicBezTo>
                  <a:pt x="3677" y="1"/>
                  <a:pt x="2258" y="969"/>
                  <a:pt x="1769" y="2491"/>
                </a:cubicBezTo>
                <a:lnTo>
                  <a:pt x="568" y="6327"/>
                </a:lnTo>
                <a:cubicBezTo>
                  <a:pt x="1" y="8195"/>
                  <a:pt x="1035" y="10197"/>
                  <a:pt x="2903" y="10764"/>
                </a:cubicBezTo>
                <a:lnTo>
                  <a:pt x="9541" y="12865"/>
                </a:lnTo>
                <a:cubicBezTo>
                  <a:pt x="9881" y="12970"/>
                  <a:pt x="10227" y="13020"/>
                  <a:pt x="10568" y="13020"/>
                </a:cubicBezTo>
                <a:cubicBezTo>
                  <a:pt x="12069" y="13020"/>
                  <a:pt x="13488" y="12052"/>
                  <a:pt x="13977" y="10530"/>
                </a:cubicBezTo>
                <a:lnTo>
                  <a:pt x="15178" y="6661"/>
                </a:lnTo>
                <a:cubicBezTo>
                  <a:pt x="15745" y="4826"/>
                  <a:pt x="14711" y="2825"/>
                  <a:pt x="12843" y="2258"/>
                </a:cubicBezTo>
                <a:lnTo>
                  <a:pt x="6205" y="156"/>
                </a:lnTo>
                <a:cubicBezTo>
                  <a:pt x="5865" y="51"/>
                  <a:pt x="5520" y="1"/>
                  <a:pt x="51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rot="-470981">
            <a:off x="7162344" y="3010222"/>
            <a:ext cx="425428" cy="351236"/>
          </a:xfrm>
          <a:custGeom>
            <a:rect b="b" l="l" r="r" t="t"/>
            <a:pathLst>
              <a:path extrusionOk="0" h="13000" w="15746">
                <a:moveTo>
                  <a:pt x="5178" y="1"/>
                </a:moveTo>
                <a:cubicBezTo>
                  <a:pt x="3677" y="1"/>
                  <a:pt x="2258" y="969"/>
                  <a:pt x="1768" y="2491"/>
                </a:cubicBezTo>
                <a:lnTo>
                  <a:pt x="568" y="6327"/>
                </a:lnTo>
                <a:cubicBezTo>
                  <a:pt x="1" y="8162"/>
                  <a:pt x="1035" y="10163"/>
                  <a:pt x="2903" y="10764"/>
                </a:cubicBezTo>
                <a:lnTo>
                  <a:pt x="9541" y="12832"/>
                </a:lnTo>
                <a:cubicBezTo>
                  <a:pt x="9894" y="12945"/>
                  <a:pt x="10252" y="12999"/>
                  <a:pt x="10602" y="12999"/>
                </a:cubicBezTo>
                <a:cubicBezTo>
                  <a:pt x="12104" y="12999"/>
                  <a:pt x="13484" y="12011"/>
                  <a:pt x="13944" y="10497"/>
                </a:cubicBezTo>
                <a:lnTo>
                  <a:pt x="15178" y="6661"/>
                </a:lnTo>
                <a:cubicBezTo>
                  <a:pt x="15745" y="4826"/>
                  <a:pt x="14711" y="2825"/>
                  <a:pt x="12843" y="2258"/>
                </a:cubicBezTo>
                <a:lnTo>
                  <a:pt x="6205" y="156"/>
                </a:lnTo>
                <a:cubicBezTo>
                  <a:pt x="5865" y="51"/>
                  <a:pt x="5519" y="1"/>
                  <a:pt x="51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rot="-470981">
            <a:off x="6093841" y="3238338"/>
            <a:ext cx="425428" cy="350804"/>
          </a:xfrm>
          <a:custGeom>
            <a:rect b="b" l="l" r="r" t="t"/>
            <a:pathLst>
              <a:path extrusionOk="0" h="12984" w="15746">
                <a:moveTo>
                  <a:pt x="5156" y="0"/>
                </a:moveTo>
                <a:cubicBezTo>
                  <a:pt x="3663" y="0"/>
                  <a:pt x="2255" y="989"/>
                  <a:pt x="1769" y="2503"/>
                </a:cubicBezTo>
                <a:lnTo>
                  <a:pt x="568" y="6339"/>
                </a:lnTo>
                <a:cubicBezTo>
                  <a:pt x="1" y="8174"/>
                  <a:pt x="1035" y="10175"/>
                  <a:pt x="2903" y="10742"/>
                </a:cubicBezTo>
                <a:lnTo>
                  <a:pt x="9541" y="12844"/>
                </a:lnTo>
                <a:cubicBezTo>
                  <a:pt x="9867" y="12939"/>
                  <a:pt x="10199" y="12984"/>
                  <a:pt x="10527" y="12984"/>
                </a:cubicBezTo>
                <a:cubicBezTo>
                  <a:pt x="12044" y="12984"/>
                  <a:pt x="13484" y="12017"/>
                  <a:pt x="13977" y="10509"/>
                </a:cubicBezTo>
                <a:lnTo>
                  <a:pt x="15178" y="6673"/>
                </a:lnTo>
                <a:cubicBezTo>
                  <a:pt x="15745" y="4838"/>
                  <a:pt x="14711" y="2836"/>
                  <a:pt x="12843" y="2236"/>
                </a:cubicBezTo>
                <a:lnTo>
                  <a:pt x="6205" y="168"/>
                </a:lnTo>
                <a:cubicBezTo>
                  <a:pt x="5858" y="54"/>
                  <a:pt x="5505" y="0"/>
                  <a:pt x="51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rot="-470981">
            <a:off x="6598557" y="3321799"/>
            <a:ext cx="426320" cy="351804"/>
          </a:xfrm>
          <a:custGeom>
            <a:rect b="b" l="l" r="r" t="t"/>
            <a:pathLst>
              <a:path extrusionOk="0" h="13021" w="15779">
                <a:moveTo>
                  <a:pt x="5180" y="1"/>
                </a:moveTo>
                <a:cubicBezTo>
                  <a:pt x="3679" y="1"/>
                  <a:pt x="2264" y="974"/>
                  <a:pt x="1802" y="2524"/>
                </a:cubicBezTo>
                <a:lnTo>
                  <a:pt x="601" y="6360"/>
                </a:lnTo>
                <a:cubicBezTo>
                  <a:pt x="0" y="8195"/>
                  <a:pt x="1068" y="10196"/>
                  <a:pt x="2936" y="10763"/>
                </a:cubicBezTo>
                <a:lnTo>
                  <a:pt x="9540" y="12865"/>
                </a:lnTo>
                <a:cubicBezTo>
                  <a:pt x="9887" y="12970"/>
                  <a:pt x="10237" y="13020"/>
                  <a:pt x="10583" y="13020"/>
                </a:cubicBezTo>
                <a:cubicBezTo>
                  <a:pt x="12101" y="13020"/>
                  <a:pt x="13515" y="12052"/>
                  <a:pt x="13977" y="10530"/>
                </a:cubicBezTo>
                <a:lnTo>
                  <a:pt x="15178" y="6694"/>
                </a:lnTo>
                <a:cubicBezTo>
                  <a:pt x="15778" y="4826"/>
                  <a:pt x="14711" y="2824"/>
                  <a:pt x="12843" y="2257"/>
                </a:cubicBezTo>
                <a:lnTo>
                  <a:pt x="6205" y="156"/>
                </a:lnTo>
                <a:cubicBezTo>
                  <a:pt x="5866" y="51"/>
                  <a:pt x="5521" y="1"/>
                  <a:pt x="51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rot="-470981">
            <a:off x="7095810" y="3404764"/>
            <a:ext cx="426293" cy="351236"/>
          </a:xfrm>
          <a:custGeom>
            <a:rect b="b" l="l" r="r" t="t"/>
            <a:pathLst>
              <a:path extrusionOk="0" h="13000" w="15778">
                <a:moveTo>
                  <a:pt x="5155" y="1"/>
                </a:moveTo>
                <a:cubicBezTo>
                  <a:pt x="3663" y="1"/>
                  <a:pt x="2261" y="989"/>
                  <a:pt x="1801" y="2504"/>
                </a:cubicBezTo>
                <a:lnTo>
                  <a:pt x="600" y="6340"/>
                </a:lnTo>
                <a:cubicBezTo>
                  <a:pt x="0" y="8174"/>
                  <a:pt x="1034" y="10176"/>
                  <a:pt x="2935" y="10743"/>
                </a:cubicBezTo>
                <a:lnTo>
                  <a:pt x="9540" y="12844"/>
                </a:lnTo>
                <a:cubicBezTo>
                  <a:pt x="9893" y="12949"/>
                  <a:pt x="10246" y="12999"/>
                  <a:pt x="10592" y="12999"/>
                </a:cubicBezTo>
                <a:cubicBezTo>
                  <a:pt x="12113" y="12999"/>
                  <a:pt x="13488" y="12031"/>
                  <a:pt x="13977" y="10509"/>
                </a:cubicBezTo>
                <a:lnTo>
                  <a:pt x="15178" y="6673"/>
                </a:lnTo>
                <a:cubicBezTo>
                  <a:pt x="15778" y="4839"/>
                  <a:pt x="14711" y="2837"/>
                  <a:pt x="12843" y="2237"/>
                </a:cubicBezTo>
                <a:lnTo>
                  <a:pt x="6204" y="169"/>
                </a:lnTo>
                <a:cubicBezTo>
                  <a:pt x="5857" y="55"/>
                  <a:pt x="5504" y="1"/>
                  <a:pt x="51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rot="-1918222">
            <a:off x="3516993" y="2097839"/>
            <a:ext cx="1411204" cy="1218611"/>
          </a:xfrm>
          <a:custGeom>
            <a:rect b="b" l="l" r="r" t="t"/>
            <a:pathLst>
              <a:path extrusionOk="0" h="27021" w="31290">
                <a:moveTo>
                  <a:pt x="18948" y="1"/>
                </a:moveTo>
                <a:lnTo>
                  <a:pt x="19248" y="7173"/>
                </a:lnTo>
                <a:cubicBezTo>
                  <a:pt x="11376" y="7273"/>
                  <a:pt x="7873" y="10809"/>
                  <a:pt x="7806" y="10809"/>
                </a:cubicBezTo>
                <a:cubicBezTo>
                  <a:pt x="1" y="17847"/>
                  <a:pt x="2169" y="27020"/>
                  <a:pt x="2169" y="27020"/>
                </a:cubicBezTo>
                <a:cubicBezTo>
                  <a:pt x="7179" y="17819"/>
                  <a:pt x="14364" y="16639"/>
                  <a:pt x="17721" y="16639"/>
                </a:cubicBezTo>
                <a:cubicBezTo>
                  <a:pt x="18879" y="16639"/>
                  <a:pt x="19581" y="16780"/>
                  <a:pt x="19581" y="16780"/>
                </a:cubicBezTo>
                <a:lnTo>
                  <a:pt x="19848" y="23951"/>
                </a:lnTo>
                <a:lnTo>
                  <a:pt x="31290" y="11509"/>
                </a:lnTo>
                <a:lnTo>
                  <a:pt x="18948" y="1"/>
                </a:lnTo>
                <a:close/>
              </a:path>
            </a:pathLst>
          </a:custGeom>
          <a:solidFill>
            <a:schemeClr val="accent1"/>
          </a:solidFill>
          <a:ln cap="flat" cmpd="sng" w="20850">
            <a:solidFill>
              <a:srgbClr val="16697A"/>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rot="-1642003">
            <a:off x="6793915" y="3320668"/>
            <a:ext cx="1647590" cy="1346967"/>
          </a:xfrm>
          <a:custGeom>
            <a:rect b="b" l="l" r="r" t="t"/>
            <a:pathLst>
              <a:path extrusionOk="0" h="25853" w="31623">
                <a:moveTo>
                  <a:pt x="30055" y="0"/>
                </a:moveTo>
                <a:lnTo>
                  <a:pt x="30055" y="0"/>
                </a:lnTo>
                <a:cubicBezTo>
                  <a:pt x="24948" y="8067"/>
                  <a:pt x="18479" y="9369"/>
                  <a:pt x="14836" y="9369"/>
                </a:cubicBezTo>
                <a:cubicBezTo>
                  <a:pt x="13102" y="9369"/>
                  <a:pt x="12009" y="9074"/>
                  <a:pt x="12009" y="9074"/>
                </a:cubicBezTo>
                <a:lnTo>
                  <a:pt x="12209" y="1902"/>
                </a:lnTo>
                <a:lnTo>
                  <a:pt x="0" y="13543"/>
                </a:lnTo>
                <a:lnTo>
                  <a:pt x="11542" y="25852"/>
                </a:lnTo>
                <a:lnTo>
                  <a:pt x="11775" y="18680"/>
                </a:lnTo>
                <a:cubicBezTo>
                  <a:pt x="12295" y="18711"/>
                  <a:pt x="12796" y="18726"/>
                  <a:pt x="13280" y="18726"/>
                </a:cubicBezTo>
                <a:cubicBezTo>
                  <a:pt x="20124" y="18726"/>
                  <a:pt x="23381" y="15841"/>
                  <a:pt x="23350" y="15778"/>
                </a:cubicBezTo>
                <a:cubicBezTo>
                  <a:pt x="31622" y="9307"/>
                  <a:pt x="30055" y="1"/>
                  <a:pt x="30055" y="0"/>
                </a:cubicBezTo>
                <a:close/>
              </a:path>
            </a:pathLst>
          </a:custGeom>
          <a:solidFill>
            <a:schemeClr val="accent1"/>
          </a:solidFill>
          <a:ln cap="flat" cmpd="sng" w="20850">
            <a:solidFill>
              <a:srgbClr val="16697A"/>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rot="-3919000">
            <a:off x="4823636" y="2509675"/>
            <a:ext cx="1417212" cy="1420128"/>
          </a:xfrm>
          <a:custGeom>
            <a:rect b="b" l="l" r="r" t="t"/>
            <a:pathLst>
              <a:path extrusionOk="0" h="32258" w="32191">
                <a:moveTo>
                  <a:pt x="16166" y="8148"/>
                </a:moveTo>
                <a:cubicBezTo>
                  <a:pt x="18205" y="8148"/>
                  <a:pt x="20249" y="8924"/>
                  <a:pt x="21816" y="10475"/>
                </a:cubicBezTo>
                <a:cubicBezTo>
                  <a:pt x="24885" y="13611"/>
                  <a:pt x="24885" y="18647"/>
                  <a:pt x="21816" y="21716"/>
                </a:cubicBezTo>
                <a:cubicBezTo>
                  <a:pt x="20265" y="23267"/>
                  <a:pt x="18230" y="24043"/>
                  <a:pt x="16191" y="24043"/>
                </a:cubicBezTo>
                <a:cubicBezTo>
                  <a:pt x="14153" y="24043"/>
                  <a:pt x="12109" y="23267"/>
                  <a:pt x="10542" y="21716"/>
                </a:cubicBezTo>
                <a:cubicBezTo>
                  <a:pt x="7439" y="18647"/>
                  <a:pt x="7439" y="13611"/>
                  <a:pt x="10542" y="10475"/>
                </a:cubicBezTo>
                <a:cubicBezTo>
                  <a:pt x="12093" y="8924"/>
                  <a:pt x="14127" y="8148"/>
                  <a:pt x="16166" y="8148"/>
                </a:cubicBezTo>
                <a:close/>
                <a:moveTo>
                  <a:pt x="13544" y="1"/>
                </a:moveTo>
                <a:lnTo>
                  <a:pt x="10308" y="868"/>
                </a:lnTo>
                <a:lnTo>
                  <a:pt x="10141" y="3470"/>
                </a:lnTo>
                <a:cubicBezTo>
                  <a:pt x="9474" y="3804"/>
                  <a:pt x="8807" y="4170"/>
                  <a:pt x="8173" y="4604"/>
                </a:cubicBezTo>
                <a:lnTo>
                  <a:pt x="5838" y="3470"/>
                </a:lnTo>
                <a:lnTo>
                  <a:pt x="3470" y="5838"/>
                </a:lnTo>
                <a:lnTo>
                  <a:pt x="4571" y="8173"/>
                </a:lnTo>
                <a:cubicBezTo>
                  <a:pt x="4170" y="8807"/>
                  <a:pt x="3803" y="9474"/>
                  <a:pt x="3470" y="10141"/>
                </a:cubicBezTo>
                <a:lnTo>
                  <a:pt x="868" y="10308"/>
                </a:lnTo>
                <a:lnTo>
                  <a:pt x="1" y="13544"/>
                </a:lnTo>
                <a:lnTo>
                  <a:pt x="2169" y="15012"/>
                </a:lnTo>
                <a:cubicBezTo>
                  <a:pt x="2136" y="15378"/>
                  <a:pt x="2136" y="15779"/>
                  <a:pt x="2136" y="16146"/>
                </a:cubicBezTo>
                <a:cubicBezTo>
                  <a:pt x="2136" y="16513"/>
                  <a:pt x="2136" y="16880"/>
                  <a:pt x="2169" y="17246"/>
                </a:cubicBezTo>
                <a:lnTo>
                  <a:pt x="1" y="18714"/>
                </a:lnTo>
                <a:lnTo>
                  <a:pt x="868" y="21983"/>
                </a:lnTo>
                <a:lnTo>
                  <a:pt x="3470" y="22150"/>
                </a:lnTo>
                <a:cubicBezTo>
                  <a:pt x="3803" y="22817"/>
                  <a:pt x="4170" y="23484"/>
                  <a:pt x="4571" y="24085"/>
                </a:cubicBezTo>
                <a:lnTo>
                  <a:pt x="3470" y="26420"/>
                </a:lnTo>
                <a:lnTo>
                  <a:pt x="5838" y="28821"/>
                </a:lnTo>
                <a:lnTo>
                  <a:pt x="8173" y="27687"/>
                </a:lnTo>
                <a:cubicBezTo>
                  <a:pt x="8807" y="28088"/>
                  <a:pt x="9474" y="28488"/>
                  <a:pt x="10141" y="28821"/>
                </a:cubicBezTo>
                <a:lnTo>
                  <a:pt x="10308" y="31390"/>
                </a:lnTo>
                <a:lnTo>
                  <a:pt x="13544" y="32257"/>
                </a:lnTo>
                <a:lnTo>
                  <a:pt x="15011" y="30122"/>
                </a:lnTo>
                <a:cubicBezTo>
                  <a:pt x="15378" y="30156"/>
                  <a:pt x="15745" y="30156"/>
                  <a:pt x="16146" y="30156"/>
                </a:cubicBezTo>
                <a:cubicBezTo>
                  <a:pt x="16513" y="30156"/>
                  <a:pt x="16879" y="30156"/>
                  <a:pt x="17246" y="30122"/>
                </a:cubicBezTo>
                <a:lnTo>
                  <a:pt x="18681" y="32257"/>
                </a:lnTo>
                <a:lnTo>
                  <a:pt x="21916" y="31390"/>
                </a:lnTo>
                <a:lnTo>
                  <a:pt x="22083" y="28821"/>
                </a:lnTo>
                <a:cubicBezTo>
                  <a:pt x="22750" y="28488"/>
                  <a:pt x="23417" y="28088"/>
                  <a:pt x="24051" y="27687"/>
                </a:cubicBezTo>
                <a:lnTo>
                  <a:pt x="26386" y="28855"/>
                </a:lnTo>
                <a:lnTo>
                  <a:pt x="28755" y="26486"/>
                </a:lnTo>
                <a:lnTo>
                  <a:pt x="27587" y="24151"/>
                </a:lnTo>
                <a:cubicBezTo>
                  <a:pt x="28021" y="23518"/>
                  <a:pt x="28388" y="22850"/>
                  <a:pt x="28721" y="22183"/>
                </a:cubicBezTo>
                <a:lnTo>
                  <a:pt x="31290" y="22017"/>
                </a:lnTo>
                <a:lnTo>
                  <a:pt x="32190" y="18781"/>
                </a:lnTo>
                <a:lnTo>
                  <a:pt x="30022" y="17313"/>
                </a:lnTo>
                <a:cubicBezTo>
                  <a:pt x="30056" y="16946"/>
                  <a:pt x="30056" y="16546"/>
                  <a:pt x="30056" y="16179"/>
                </a:cubicBezTo>
                <a:cubicBezTo>
                  <a:pt x="30056" y="15812"/>
                  <a:pt x="30056" y="15445"/>
                  <a:pt x="30022" y="15045"/>
                </a:cubicBezTo>
                <a:lnTo>
                  <a:pt x="32190" y="13611"/>
                </a:lnTo>
                <a:lnTo>
                  <a:pt x="31290" y="10342"/>
                </a:lnTo>
                <a:lnTo>
                  <a:pt x="28721" y="10175"/>
                </a:lnTo>
                <a:cubicBezTo>
                  <a:pt x="28388" y="9508"/>
                  <a:pt x="28021" y="8840"/>
                  <a:pt x="27587" y="8207"/>
                </a:cubicBezTo>
                <a:lnTo>
                  <a:pt x="28821" y="5838"/>
                </a:lnTo>
                <a:lnTo>
                  <a:pt x="26420" y="3470"/>
                </a:lnTo>
                <a:lnTo>
                  <a:pt x="24085" y="4604"/>
                </a:lnTo>
                <a:cubicBezTo>
                  <a:pt x="23484" y="4170"/>
                  <a:pt x="22817" y="3804"/>
                  <a:pt x="22150" y="3470"/>
                </a:cubicBezTo>
                <a:lnTo>
                  <a:pt x="21983" y="868"/>
                </a:lnTo>
                <a:lnTo>
                  <a:pt x="18714" y="1"/>
                </a:lnTo>
                <a:lnTo>
                  <a:pt x="17246" y="2169"/>
                </a:lnTo>
                <a:cubicBezTo>
                  <a:pt x="16879" y="2136"/>
                  <a:pt x="16513" y="2136"/>
                  <a:pt x="16146" y="2136"/>
                </a:cubicBezTo>
                <a:cubicBezTo>
                  <a:pt x="15745" y="2136"/>
                  <a:pt x="15378" y="2136"/>
                  <a:pt x="15011" y="2169"/>
                </a:cubicBezTo>
                <a:lnTo>
                  <a:pt x="13544" y="1"/>
                </a:lnTo>
                <a:close/>
              </a:path>
            </a:pathLst>
          </a:custGeom>
          <a:solidFill>
            <a:schemeClr val="lt1"/>
          </a:solidFill>
          <a:ln cap="rnd" cmpd="sng" w="208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rot="-3918843">
            <a:off x="4453498" y="3060284"/>
            <a:ext cx="1391680" cy="1392894"/>
          </a:xfrm>
          <a:custGeom>
            <a:rect b="b" l="l" r="r" t="t"/>
            <a:pathLst>
              <a:path extrusionOk="0" h="37861" w="37828">
                <a:moveTo>
                  <a:pt x="18960" y="6697"/>
                </a:moveTo>
                <a:cubicBezTo>
                  <a:pt x="22074" y="6697"/>
                  <a:pt x="25185" y="7889"/>
                  <a:pt x="27553" y="10274"/>
                </a:cubicBezTo>
                <a:cubicBezTo>
                  <a:pt x="32323" y="15044"/>
                  <a:pt x="32323" y="22716"/>
                  <a:pt x="27553" y="27487"/>
                </a:cubicBezTo>
                <a:cubicBezTo>
                  <a:pt x="25185" y="29855"/>
                  <a:pt x="22074" y="31039"/>
                  <a:pt x="18960" y="31039"/>
                </a:cubicBezTo>
                <a:cubicBezTo>
                  <a:pt x="15845" y="31039"/>
                  <a:pt x="12726" y="29855"/>
                  <a:pt x="10341" y="27487"/>
                </a:cubicBezTo>
                <a:cubicBezTo>
                  <a:pt x="5604" y="22716"/>
                  <a:pt x="5604" y="15011"/>
                  <a:pt x="10341" y="10274"/>
                </a:cubicBezTo>
                <a:cubicBezTo>
                  <a:pt x="12726" y="7889"/>
                  <a:pt x="15845" y="6697"/>
                  <a:pt x="18960" y="6697"/>
                </a:cubicBezTo>
                <a:close/>
                <a:moveTo>
                  <a:pt x="15878" y="0"/>
                </a:moveTo>
                <a:lnTo>
                  <a:pt x="12109" y="1001"/>
                </a:lnTo>
                <a:lnTo>
                  <a:pt x="11875" y="4036"/>
                </a:lnTo>
                <a:cubicBezTo>
                  <a:pt x="11108" y="4437"/>
                  <a:pt x="10341" y="4837"/>
                  <a:pt x="9607" y="5371"/>
                </a:cubicBezTo>
                <a:lnTo>
                  <a:pt x="6838" y="4036"/>
                </a:lnTo>
                <a:lnTo>
                  <a:pt x="4036" y="6838"/>
                </a:lnTo>
                <a:lnTo>
                  <a:pt x="5371" y="9607"/>
                </a:lnTo>
                <a:cubicBezTo>
                  <a:pt x="4870" y="10341"/>
                  <a:pt x="4437" y="11108"/>
                  <a:pt x="4036" y="11875"/>
                </a:cubicBezTo>
                <a:lnTo>
                  <a:pt x="1001" y="12109"/>
                </a:lnTo>
                <a:lnTo>
                  <a:pt x="0" y="15878"/>
                </a:lnTo>
                <a:lnTo>
                  <a:pt x="2535" y="17613"/>
                </a:lnTo>
                <a:cubicBezTo>
                  <a:pt x="2502" y="18046"/>
                  <a:pt x="2502" y="18480"/>
                  <a:pt x="2502" y="18947"/>
                </a:cubicBezTo>
                <a:cubicBezTo>
                  <a:pt x="2502" y="19381"/>
                  <a:pt x="2502" y="19848"/>
                  <a:pt x="2535" y="20281"/>
                </a:cubicBezTo>
                <a:lnTo>
                  <a:pt x="0" y="21983"/>
                </a:lnTo>
                <a:lnTo>
                  <a:pt x="1001" y="25785"/>
                </a:lnTo>
                <a:lnTo>
                  <a:pt x="4036" y="25985"/>
                </a:lnTo>
                <a:cubicBezTo>
                  <a:pt x="4437" y="26786"/>
                  <a:pt x="4870" y="27520"/>
                  <a:pt x="5371" y="28287"/>
                </a:cubicBezTo>
                <a:lnTo>
                  <a:pt x="4036" y="31022"/>
                </a:lnTo>
                <a:lnTo>
                  <a:pt x="6838" y="33824"/>
                </a:lnTo>
                <a:lnTo>
                  <a:pt x="9607" y="32490"/>
                </a:lnTo>
                <a:cubicBezTo>
                  <a:pt x="10341" y="32990"/>
                  <a:pt x="11108" y="33457"/>
                  <a:pt x="11875" y="33824"/>
                </a:cubicBezTo>
                <a:lnTo>
                  <a:pt x="12109" y="36860"/>
                </a:lnTo>
                <a:lnTo>
                  <a:pt x="15878" y="37861"/>
                </a:lnTo>
                <a:lnTo>
                  <a:pt x="17613" y="35325"/>
                </a:lnTo>
                <a:cubicBezTo>
                  <a:pt x="18046" y="35359"/>
                  <a:pt x="18480" y="35359"/>
                  <a:pt x="18947" y="35359"/>
                </a:cubicBezTo>
                <a:cubicBezTo>
                  <a:pt x="19381" y="35359"/>
                  <a:pt x="19814" y="35359"/>
                  <a:pt x="20281" y="35325"/>
                </a:cubicBezTo>
                <a:lnTo>
                  <a:pt x="21949" y="37861"/>
                </a:lnTo>
                <a:lnTo>
                  <a:pt x="25719" y="36860"/>
                </a:lnTo>
                <a:lnTo>
                  <a:pt x="25952" y="33824"/>
                </a:lnTo>
                <a:cubicBezTo>
                  <a:pt x="26719" y="33457"/>
                  <a:pt x="27486" y="32990"/>
                  <a:pt x="28220" y="32490"/>
                </a:cubicBezTo>
                <a:lnTo>
                  <a:pt x="30989" y="33824"/>
                </a:lnTo>
                <a:lnTo>
                  <a:pt x="33791" y="31022"/>
                </a:lnTo>
                <a:lnTo>
                  <a:pt x="32457" y="28287"/>
                </a:lnTo>
                <a:cubicBezTo>
                  <a:pt x="32957" y="27520"/>
                  <a:pt x="33391" y="26786"/>
                  <a:pt x="33791" y="25985"/>
                </a:cubicBezTo>
                <a:lnTo>
                  <a:pt x="36826" y="25785"/>
                </a:lnTo>
                <a:lnTo>
                  <a:pt x="37827" y="21983"/>
                </a:lnTo>
                <a:lnTo>
                  <a:pt x="35292" y="20281"/>
                </a:lnTo>
                <a:cubicBezTo>
                  <a:pt x="35325" y="19814"/>
                  <a:pt x="35325" y="19381"/>
                  <a:pt x="35325" y="18947"/>
                </a:cubicBezTo>
                <a:cubicBezTo>
                  <a:pt x="35325" y="18513"/>
                  <a:pt x="35325" y="18046"/>
                  <a:pt x="35292" y="17613"/>
                </a:cubicBezTo>
                <a:lnTo>
                  <a:pt x="37827" y="15878"/>
                </a:lnTo>
                <a:lnTo>
                  <a:pt x="36826" y="12109"/>
                </a:lnTo>
                <a:lnTo>
                  <a:pt x="33791" y="11875"/>
                </a:lnTo>
                <a:cubicBezTo>
                  <a:pt x="33391" y="11108"/>
                  <a:pt x="32990" y="10341"/>
                  <a:pt x="32457" y="9607"/>
                </a:cubicBezTo>
                <a:lnTo>
                  <a:pt x="33824" y="6838"/>
                </a:lnTo>
                <a:lnTo>
                  <a:pt x="31022" y="4036"/>
                </a:lnTo>
                <a:lnTo>
                  <a:pt x="28287" y="5371"/>
                </a:lnTo>
                <a:cubicBezTo>
                  <a:pt x="27520" y="4870"/>
                  <a:pt x="26786" y="4437"/>
                  <a:pt x="25985" y="4036"/>
                </a:cubicBezTo>
                <a:lnTo>
                  <a:pt x="25785" y="1001"/>
                </a:lnTo>
                <a:lnTo>
                  <a:pt x="21983" y="0"/>
                </a:lnTo>
                <a:lnTo>
                  <a:pt x="20281" y="2535"/>
                </a:lnTo>
                <a:cubicBezTo>
                  <a:pt x="19814" y="2502"/>
                  <a:pt x="19381" y="2502"/>
                  <a:pt x="18947" y="2502"/>
                </a:cubicBezTo>
                <a:cubicBezTo>
                  <a:pt x="18480" y="2502"/>
                  <a:pt x="18013" y="2502"/>
                  <a:pt x="17613" y="2535"/>
                </a:cubicBezTo>
                <a:lnTo>
                  <a:pt x="15878" y="0"/>
                </a:lnTo>
                <a:close/>
              </a:path>
            </a:pathLst>
          </a:custGeom>
          <a:solidFill>
            <a:srgbClr val="82C0CC"/>
          </a:solidFill>
          <a:ln cap="rnd" cmpd="sng" w="208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ph idx="1" type="subTitle"/>
          </p:nvPr>
        </p:nvSpPr>
        <p:spPr>
          <a:xfrm>
            <a:off x="396125" y="2971038"/>
            <a:ext cx="2915100" cy="15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100">
                <a:solidFill>
                  <a:srgbClr val="000000"/>
                </a:solidFill>
                <a:latin typeface="Fira Sans"/>
                <a:ea typeface="Fira Sans"/>
                <a:cs typeface="Fira Sans"/>
                <a:sym typeface="Fira Sans"/>
              </a:rPr>
              <a:t>Tugas seleksi bootcamp data QTI</a:t>
            </a:r>
            <a:endParaRPr sz="2100">
              <a:solidFill>
                <a:srgbClr val="000000"/>
              </a:solidFill>
              <a:latin typeface="Fira Sans"/>
              <a:ea typeface="Fira Sans"/>
              <a:cs typeface="Fira Sans"/>
              <a:sym typeface="Fira Sans"/>
            </a:endParaRPr>
          </a:p>
          <a:p>
            <a:pPr indent="0" lvl="0" marL="0" rtl="0" algn="l">
              <a:spcBef>
                <a:spcPts val="0"/>
              </a:spcBef>
              <a:spcAft>
                <a:spcPts val="0"/>
              </a:spcAft>
              <a:buNone/>
            </a:pPr>
            <a:r>
              <a:rPr b="1" lang="en" sz="2100">
                <a:solidFill>
                  <a:srgbClr val="000000"/>
                </a:solidFill>
                <a:latin typeface="Fira Sans"/>
                <a:ea typeface="Fira Sans"/>
                <a:cs typeface="Fira Sans"/>
                <a:sym typeface="Fira Sans"/>
              </a:rPr>
              <a:t>ANISA</a:t>
            </a:r>
            <a:endParaRPr b="1" sz="2100">
              <a:solidFill>
                <a:srgbClr val="000000"/>
              </a:solidFill>
              <a:latin typeface="Fira Sans"/>
              <a:ea typeface="Fira Sans"/>
              <a:cs typeface="Fira Sans"/>
              <a:sym typeface="Fir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p:nvPr/>
        </p:nvSpPr>
        <p:spPr>
          <a:xfrm>
            <a:off x="1337542" y="2329696"/>
            <a:ext cx="373835" cy="105306"/>
          </a:xfrm>
          <a:custGeom>
            <a:rect b="b" l="l" r="r" t="t"/>
            <a:pathLst>
              <a:path extrusionOk="0" h="3040" w="10792">
                <a:moveTo>
                  <a:pt x="1" y="0"/>
                </a:moveTo>
                <a:lnTo>
                  <a:pt x="5381" y="3040"/>
                </a:lnTo>
                <a:lnTo>
                  <a:pt x="10791" y="0"/>
                </a:lnTo>
                <a:close/>
              </a:path>
            </a:pathLst>
          </a:custGeom>
          <a:solidFill>
            <a:srgbClr val="E8A3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2899468" y="2329696"/>
            <a:ext cx="373800" cy="105306"/>
          </a:xfrm>
          <a:custGeom>
            <a:rect b="b" l="l" r="r" t="t"/>
            <a:pathLst>
              <a:path extrusionOk="0" h="3040" w="10791">
                <a:moveTo>
                  <a:pt x="0" y="0"/>
                </a:moveTo>
                <a:lnTo>
                  <a:pt x="5411" y="3040"/>
                </a:lnTo>
                <a:lnTo>
                  <a:pt x="10791" y="0"/>
                </a:lnTo>
                <a:close/>
              </a:path>
            </a:pathLst>
          </a:custGeom>
          <a:solidFill>
            <a:srgbClr val="E8A3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4461384" y="2329696"/>
            <a:ext cx="373835" cy="105306"/>
          </a:xfrm>
          <a:custGeom>
            <a:rect b="b" l="l" r="r" t="t"/>
            <a:pathLst>
              <a:path extrusionOk="0" h="3040" w="10792">
                <a:moveTo>
                  <a:pt x="1" y="0"/>
                </a:moveTo>
                <a:lnTo>
                  <a:pt x="5411" y="3040"/>
                </a:lnTo>
                <a:lnTo>
                  <a:pt x="10791" y="0"/>
                </a:lnTo>
                <a:close/>
              </a:path>
            </a:pathLst>
          </a:custGeom>
          <a:solidFill>
            <a:srgbClr val="E8A3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6051224" y="2329696"/>
            <a:ext cx="373800" cy="105306"/>
          </a:xfrm>
          <a:custGeom>
            <a:rect b="b" l="l" r="r" t="t"/>
            <a:pathLst>
              <a:path extrusionOk="0" h="3040" w="10791">
                <a:moveTo>
                  <a:pt x="0" y="0"/>
                </a:moveTo>
                <a:lnTo>
                  <a:pt x="5411" y="3040"/>
                </a:lnTo>
                <a:lnTo>
                  <a:pt x="10791" y="0"/>
                </a:lnTo>
                <a:close/>
              </a:path>
            </a:pathLst>
          </a:custGeom>
          <a:solidFill>
            <a:srgbClr val="E8A3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7613665" y="2329696"/>
            <a:ext cx="373800" cy="105306"/>
          </a:xfrm>
          <a:custGeom>
            <a:rect b="b" l="l" r="r" t="t"/>
            <a:pathLst>
              <a:path extrusionOk="0" h="3040" w="10791">
                <a:moveTo>
                  <a:pt x="0" y="0"/>
                </a:moveTo>
                <a:lnTo>
                  <a:pt x="5380" y="3040"/>
                </a:lnTo>
                <a:lnTo>
                  <a:pt x="10791" y="0"/>
                </a:lnTo>
                <a:close/>
              </a:path>
            </a:pathLst>
          </a:custGeom>
          <a:solidFill>
            <a:srgbClr val="E8A3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457200" y="1862250"/>
            <a:ext cx="8229600" cy="2395500"/>
          </a:xfrm>
          <a:prstGeom prst="rect">
            <a:avLst/>
          </a:prstGeom>
          <a:no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125" name="Google Shape;125;p16"/>
          <p:cNvGrpSpPr/>
          <p:nvPr/>
        </p:nvGrpSpPr>
        <p:grpSpPr>
          <a:xfrm>
            <a:off x="1074550" y="1364306"/>
            <a:ext cx="7209300" cy="965400"/>
            <a:chOff x="1068100" y="1297419"/>
            <a:chExt cx="7209300" cy="965400"/>
          </a:xfrm>
        </p:grpSpPr>
        <p:sp>
          <p:nvSpPr>
            <p:cNvPr id="126" name="Google Shape;126;p16"/>
            <p:cNvSpPr/>
            <p:nvPr/>
          </p:nvSpPr>
          <p:spPr>
            <a:xfrm>
              <a:off x="1068100" y="1297419"/>
              <a:ext cx="928800" cy="965400"/>
            </a:xfrm>
            <a:prstGeom prst="rect">
              <a:avLst/>
            </a:prstGeom>
            <a:solidFill>
              <a:schemeClr val="lt1"/>
            </a:solidFill>
            <a:ln cap="flat"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4183350" y="1297419"/>
              <a:ext cx="928800" cy="965400"/>
            </a:xfrm>
            <a:prstGeom prst="rect">
              <a:avLst/>
            </a:prstGeom>
            <a:solidFill>
              <a:schemeClr val="lt1"/>
            </a:solidFill>
            <a:ln cap="flat"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5747250" y="1297419"/>
              <a:ext cx="928800" cy="965400"/>
            </a:xfrm>
            <a:prstGeom prst="rect">
              <a:avLst/>
            </a:prstGeom>
            <a:solidFill>
              <a:schemeClr val="lt1"/>
            </a:solidFill>
            <a:ln cap="flat"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7348600" y="1297419"/>
              <a:ext cx="928800" cy="965400"/>
            </a:xfrm>
            <a:prstGeom prst="rect">
              <a:avLst/>
            </a:prstGeom>
            <a:solidFill>
              <a:schemeClr val="lt1"/>
            </a:solidFill>
            <a:ln cap="flat"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2622375" y="1297419"/>
              <a:ext cx="928800" cy="965400"/>
            </a:xfrm>
            <a:prstGeom prst="rect">
              <a:avLst/>
            </a:prstGeom>
            <a:solidFill>
              <a:schemeClr val="lt1"/>
            </a:solidFill>
            <a:ln cap="flat"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 name="Google Shape;131;p16"/>
          <p:cNvGrpSpPr/>
          <p:nvPr/>
        </p:nvGrpSpPr>
        <p:grpSpPr>
          <a:xfrm>
            <a:off x="1068100" y="1373619"/>
            <a:ext cx="7209300" cy="965400"/>
            <a:chOff x="1068100" y="1297419"/>
            <a:chExt cx="7209300" cy="965400"/>
          </a:xfrm>
        </p:grpSpPr>
        <p:sp>
          <p:nvSpPr>
            <p:cNvPr id="132" name="Google Shape;132;p16"/>
            <p:cNvSpPr/>
            <p:nvPr/>
          </p:nvSpPr>
          <p:spPr>
            <a:xfrm>
              <a:off x="1068100" y="1297419"/>
              <a:ext cx="928800" cy="965400"/>
            </a:xfrm>
            <a:prstGeom prst="rect">
              <a:avLst/>
            </a:prstGeom>
            <a:solidFill>
              <a:srgbClr val="82C0CC">
                <a:alpha val="13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a:off x="4183350" y="1297419"/>
              <a:ext cx="928800" cy="965400"/>
            </a:xfrm>
            <a:prstGeom prst="rect">
              <a:avLst/>
            </a:prstGeom>
            <a:solidFill>
              <a:srgbClr val="82C0CC">
                <a:alpha val="13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5747250" y="1297419"/>
              <a:ext cx="928800" cy="965400"/>
            </a:xfrm>
            <a:prstGeom prst="rect">
              <a:avLst/>
            </a:prstGeom>
            <a:solidFill>
              <a:srgbClr val="82C0CC">
                <a:alpha val="13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7348600" y="1297419"/>
              <a:ext cx="928800" cy="965400"/>
            </a:xfrm>
            <a:prstGeom prst="rect">
              <a:avLst/>
            </a:prstGeom>
            <a:solidFill>
              <a:srgbClr val="82C0CC">
                <a:alpha val="13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p:nvPr/>
          </p:nvSpPr>
          <p:spPr>
            <a:xfrm>
              <a:off x="2622375" y="1297419"/>
              <a:ext cx="928800" cy="965400"/>
            </a:xfrm>
            <a:prstGeom prst="rect">
              <a:avLst/>
            </a:prstGeom>
            <a:solidFill>
              <a:srgbClr val="82C0CC">
                <a:alpha val="13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16"/>
          <p:cNvSpPr/>
          <p:nvPr/>
        </p:nvSpPr>
        <p:spPr>
          <a:xfrm>
            <a:off x="3447340" y="3921977"/>
            <a:ext cx="62144" cy="90584"/>
          </a:xfrm>
          <a:custGeom>
            <a:rect b="b" l="l" r="r" t="t"/>
            <a:pathLst>
              <a:path extrusionOk="0" h="2615" w="1794">
                <a:moveTo>
                  <a:pt x="912" y="1"/>
                </a:moveTo>
                <a:cubicBezTo>
                  <a:pt x="608" y="1"/>
                  <a:pt x="395" y="62"/>
                  <a:pt x="243" y="183"/>
                </a:cubicBezTo>
                <a:cubicBezTo>
                  <a:pt x="91" y="305"/>
                  <a:pt x="0" y="487"/>
                  <a:pt x="0" y="700"/>
                </a:cubicBezTo>
                <a:cubicBezTo>
                  <a:pt x="0" y="913"/>
                  <a:pt x="61" y="1065"/>
                  <a:pt x="183" y="1156"/>
                </a:cubicBezTo>
                <a:cubicBezTo>
                  <a:pt x="304" y="1278"/>
                  <a:pt x="486" y="1338"/>
                  <a:pt x="730" y="1399"/>
                </a:cubicBezTo>
                <a:lnTo>
                  <a:pt x="942" y="1429"/>
                </a:lnTo>
                <a:cubicBezTo>
                  <a:pt x="1125" y="1460"/>
                  <a:pt x="1246" y="1521"/>
                  <a:pt x="1307" y="1581"/>
                </a:cubicBezTo>
                <a:cubicBezTo>
                  <a:pt x="1398" y="1673"/>
                  <a:pt x="1429" y="1764"/>
                  <a:pt x="1429" y="1885"/>
                </a:cubicBezTo>
                <a:cubicBezTo>
                  <a:pt x="1429" y="2037"/>
                  <a:pt x="1368" y="2129"/>
                  <a:pt x="1277" y="2220"/>
                </a:cubicBezTo>
                <a:cubicBezTo>
                  <a:pt x="1155" y="2281"/>
                  <a:pt x="1003" y="2341"/>
                  <a:pt x="821" y="2341"/>
                </a:cubicBezTo>
                <a:cubicBezTo>
                  <a:pt x="699" y="2341"/>
                  <a:pt x="578" y="2311"/>
                  <a:pt x="426" y="2281"/>
                </a:cubicBezTo>
                <a:cubicBezTo>
                  <a:pt x="304" y="2220"/>
                  <a:pt x="152" y="2159"/>
                  <a:pt x="31" y="2098"/>
                </a:cubicBezTo>
                <a:lnTo>
                  <a:pt x="31" y="2433"/>
                </a:lnTo>
                <a:cubicBezTo>
                  <a:pt x="183" y="2493"/>
                  <a:pt x="304" y="2524"/>
                  <a:pt x="456" y="2554"/>
                </a:cubicBezTo>
                <a:cubicBezTo>
                  <a:pt x="578" y="2585"/>
                  <a:pt x="699" y="2615"/>
                  <a:pt x="821" y="2615"/>
                </a:cubicBezTo>
                <a:cubicBezTo>
                  <a:pt x="1125" y="2615"/>
                  <a:pt x="1368" y="2554"/>
                  <a:pt x="1550" y="2402"/>
                </a:cubicBezTo>
                <a:cubicBezTo>
                  <a:pt x="1702" y="2281"/>
                  <a:pt x="1794" y="2098"/>
                  <a:pt x="1794" y="1855"/>
                </a:cubicBezTo>
                <a:cubicBezTo>
                  <a:pt x="1794" y="1642"/>
                  <a:pt x="1733" y="1490"/>
                  <a:pt x="1611" y="1369"/>
                </a:cubicBezTo>
                <a:cubicBezTo>
                  <a:pt x="1490" y="1247"/>
                  <a:pt x="1307" y="1156"/>
                  <a:pt x="1034" y="1126"/>
                </a:cubicBezTo>
                <a:lnTo>
                  <a:pt x="851" y="1065"/>
                </a:lnTo>
                <a:cubicBezTo>
                  <a:pt x="638" y="1034"/>
                  <a:pt x="517" y="1004"/>
                  <a:pt x="456" y="943"/>
                </a:cubicBezTo>
                <a:cubicBezTo>
                  <a:pt x="395" y="882"/>
                  <a:pt x="365" y="791"/>
                  <a:pt x="365" y="670"/>
                </a:cubicBezTo>
                <a:cubicBezTo>
                  <a:pt x="365" y="548"/>
                  <a:pt x="395" y="457"/>
                  <a:pt x="517" y="366"/>
                </a:cubicBezTo>
                <a:cubicBezTo>
                  <a:pt x="608" y="305"/>
                  <a:pt x="760" y="274"/>
                  <a:pt x="942" y="274"/>
                </a:cubicBezTo>
                <a:cubicBezTo>
                  <a:pt x="1034" y="274"/>
                  <a:pt x="1155" y="274"/>
                  <a:pt x="1277" y="305"/>
                </a:cubicBezTo>
                <a:cubicBezTo>
                  <a:pt x="1398" y="335"/>
                  <a:pt x="1520" y="396"/>
                  <a:pt x="1642" y="457"/>
                </a:cubicBezTo>
                <a:lnTo>
                  <a:pt x="1642" y="122"/>
                </a:lnTo>
                <a:cubicBezTo>
                  <a:pt x="1520" y="62"/>
                  <a:pt x="1368" y="31"/>
                  <a:pt x="1246" y="31"/>
                </a:cubicBezTo>
                <a:cubicBezTo>
                  <a:pt x="1125" y="1"/>
                  <a:pt x="1003" y="1"/>
                  <a:pt x="9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3538925" y="3945150"/>
            <a:ext cx="54800" cy="67409"/>
          </a:xfrm>
          <a:custGeom>
            <a:rect b="b" l="l" r="r" t="t"/>
            <a:pathLst>
              <a:path extrusionOk="0" h="1946" w="1582">
                <a:moveTo>
                  <a:pt x="1" y="1"/>
                </a:moveTo>
                <a:lnTo>
                  <a:pt x="1" y="1156"/>
                </a:lnTo>
                <a:cubicBezTo>
                  <a:pt x="1" y="1399"/>
                  <a:pt x="61" y="1612"/>
                  <a:pt x="183" y="1733"/>
                </a:cubicBezTo>
                <a:cubicBezTo>
                  <a:pt x="305" y="1855"/>
                  <a:pt x="457" y="1946"/>
                  <a:pt x="669" y="1946"/>
                </a:cubicBezTo>
                <a:cubicBezTo>
                  <a:pt x="791" y="1946"/>
                  <a:pt x="912" y="1916"/>
                  <a:pt x="1004" y="1855"/>
                </a:cubicBezTo>
                <a:cubicBezTo>
                  <a:pt x="1125" y="1794"/>
                  <a:pt x="1216" y="1703"/>
                  <a:pt x="1277" y="1612"/>
                </a:cubicBezTo>
                <a:lnTo>
                  <a:pt x="1277" y="1885"/>
                </a:lnTo>
                <a:lnTo>
                  <a:pt x="1581" y="1885"/>
                </a:lnTo>
                <a:lnTo>
                  <a:pt x="1581" y="1"/>
                </a:lnTo>
                <a:lnTo>
                  <a:pt x="1277" y="1"/>
                </a:lnTo>
                <a:lnTo>
                  <a:pt x="1277" y="1064"/>
                </a:lnTo>
                <a:cubicBezTo>
                  <a:pt x="1277" y="1247"/>
                  <a:pt x="1247" y="1399"/>
                  <a:pt x="1125" y="1520"/>
                </a:cubicBezTo>
                <a:cubicBezTo>
                  <a:pt x="1034" y="1612"/>
                  <a:pt x="912" y="1672"/>
                  <a:pt x="730" y="1672"/>
                </a:cubicBezTo>
                <a:cubicBezTo>
                  <a:pt x="609" y="1672"/>
                  <a:pt x="487" y="1612"/>
                  <a:pt x="426" y="1520"/>
                </a:cubicBezTo>
                <a:cubicBezTo>
                  <a:pt x="365" y="1429"/>
                  <a:pt x="335" y="1308"/>
                  <a:pt x="335" y="1125"/>
                </a:cubicBezTo>
                <a:lnTo>
                  <a:pt x="3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3629470" y="3943037"/>
            <a:ext cx="57953" cy="92697"/>
          </a:xfrm>
          <a:custGeom>
            <a:rect b="b" l="l" r="r" t="t"/>
            <a:pathLst>
              <a:path extrusionOk="0" h="2676" w="1673">
                <a:moveTo>
                  <a:pt x="821" y="274"/>
                </a:moveTo>
                <a:cubicBezTo>
                  <a:pt x="1004" y="274"/>
                  <a:pt x="1125" y="335"/>
                  <a:pt x="1216" y="457"/>
                </a:cubicBezTo>
                <a:cubicBezTo>
                  <a:pt x="1308" y="609"/>
                  <a:pt x="1368" y="791"/>
                  <a:pt x="1368" y="1004"/>
                </a:cubicBezTo>
                <a:cubicBezTo>
                  <a:pt x="1368" y="1247"/>
                  <a:pt x="1308" y="1399"/>
                  <a:pt x="1216" y="1551"/>
                </a:cubicBezTo>
                <a:cubicBezTo>
                  <a:pt x="1125" y="1673"/>
                  <a:pt x="1004" y="1733"/>
                  <a:pt x="821" y="1733"/>
                </a:cubicBezTo>
                <a:cubicBezTo>
                  <a:pt x="669" y="1733"/>
                  <a:pt x="548" y="1673"/>
                  <a:pt x="457" y="1551"/>
                </a:cubicBezTo>
                <a:cubicBezTo>
                  <a:pt x="335" y="1399"/>
                  <a:pt x="305" y="1247"/>
                  <a:pt x="305" y="1004"/>
                </a:cubicBezTo>
                <a:cubicBezTo>
                  <a:pt x="305" y="791"/>
                  <a:pt x="335" y="609"/>
                  <a:pt x="457" y="457"/>
                </a:cubicBezTo>
                <a:cubicBezTo>
                  <a:pt x="548" y="335"/>
                  <a:pt x="669" y="274"/>
                  <a:pt x="821" y="274"/>
                </a:cubicBezTo>
                <a:close/>
                <a:moveTo>
                  <a:pt x="912" y="1"/>
                </a:moveTo>
                <a:cubicBezTo>
                  <a:pt x="761" y="1"/>
                  <a:pt x="639" y="31"/>
                  <a:pt x="548" y="92"/>
                </a:cubicBezTo>
                <a:cubicBezTo>
                  <a:pt x="457" y="153"/>
                  <a:pt x="365" y="244"/>
                  <a:pt x="305" y="335"/>
                </a:cubicBezTo>
                <a:lnTo>
                  <a:pt x="305" y="62"/>
                </a:lnTo>
                <a:lnTo>
                  <a:pt x="1" y="62"/>
                </a:lnTo>
                <a:lnTo>
                  <a:pt x="1" y="2676"/>
                </a:lnTo>
                <a:lnTo>
                  <a:pt x="305" y="2676"/>
                </a:lnTo>
                <a:lnTo>
                  <a:pt x="305" y="1673"/>
                </a:lnTo>
                <a:cubicBezTo>
                  <a:pt x="365" y="1764"/>
                  <a:pt x="457" y="1855"/>
                  <a:pt x="548" y="1916"/>
                </a:cubicBezTo>
                <a:cubicBezTo>
                  <a:pt x="639" y="1977"/>
                  <a:pt x="761" y="2007"/>
                  <a:pt x="912" y="2007"/>
                </a:cubicBezTo>
                <a:cubicBezTo>
                  <a:pt x="1125" y="2007"/>
                  <a:pt x="1308" y="1916"/>
                  <a:pt x="1460" y="1733"/>
                </a:cubicBezTo>
                <a:cubicBezTo>
                  <a:pt x="1612" y="1551"/>
                  <a:pt x="1672" y="1308"/>
                  <a:pt x="1672" y="1004"/>
                </a:cubicBezTo>
                <a:cubicBezTo>
                  <a:pt x="1672" y="700"/>
                  <a:pt x="1612" y="457"/>
                  <a:pt x="1460" y="274"/>
                </a:cubicBezTo>
                <a:cubicBezTo>
                  <a:pt x="1308" y="92"/>
                  <a:pt x="1125" y="1"/>
                  <a:pt x="9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a:off x="3717902" y="3943037"/>
            <a:ext cx="59027" cy="92697"/>
          </a:xfrm>
          <a:custGeom>
            <a:rect b="b" l="l" r="r" t="t"/>
            <a:pathLst>
              <a:path extrusionOk="0" h="2676" w="1704">
                <a:moveTo>
                  <a:pt x="852" y="274"/>
                </a:moveTo>
                <a:cubicBezTo>
                  <a:pt x="1004" y="274"/>
                  <a:pt x="1156" y="335"/>
                  <a:pt x="1247" y="457"/>
                </a:cubicBezTo>
                <a:cubicBezTo>
                  <a:pt x="1338" y="609"/>
                  <a:pt x="1369" y="791"/>
                  <a:pt x="1369" y="1004"/>
                </a:cubicBezTo>
                <a:cubicBezTo>
                  <a:pt x="1369" y="1247"/>
                  <a:pt x="1338" y="1399"/>
                  <a:pt x="1247" y="1551"/>
                </a:cubicBezTo>
                <a:cubicBezTo>
                  <a:pt x="1156" y="1673"/>
                  <a:pt x="1004" y="1733"/>
                  <a:pt x="852" y="1733"/>
                </a:cubicBezTo>
                <a:cubicBezTo>
                  <a:pt x="700" y="1733"/>
                  <a:pt x="548" y="1673"/>
                  <a:pt x="457" y="1551"/>
                </a:cubicBezTo>
                <a:cubicBezTo>
                  <a:pt x="366" y="1399"/>
                  <a:pt x="335" y="1247"/>
                  <a:pt x="335" y="1004"/>
                </a:cubicBezTo>
                <a:cubicBezTo>
                  <a:pt x="335" y="791"/>
                  <a:pt x="366" y="609"/>
                  <a:pt x="457" y="457"/>
                </a:cubicBezTo>
                <a:cubicBezTo>
                  <a:pt x="548" y="335"/>
                  <a:pt x="700" y="274"/>
                  <a:pt x="852" y="274"/>
                </a:cubicBezTo>
                <a:close/>
                <a:moveTo>
                  <a:pt x="913" y="1"/>
                </a:moveTo>
                <a:cubicBezTo>
                  <a:pt x="791" y="1"/>
                  <a:pt x="670" y="31"/>
                  <a:pt x="578" y="92"/>
                </a:cubicBezTo>
                <a:cubicBezTo>
                  <a:pt x="457" y="153"/>
                  <a:pt x="396" y="244"/>
                  <a:pt x="335" y="335"/>
                </a:cubicBezTo>
                <a:lnTo>
                  <a:pt x="335" y="62"/>
                </a:lnTo>
                <a:lnTo>
                  <a:pt x="1" y="62"/>
                </a:lnTo>
                <a:lnTo>
                  <a:pt x="1" y="2676"/>
                </a:lnTo>
                <a:lnTo>
                  <a:pt x="335" y="2676"/>
                </a:lnTo>
                <a:lnTo>
                  <a:pt x="335" y="1673"/>
                </a:lnTo>
                <a:cubicBezTo>
                  <a:pt x="396" y="1764"/>
                  <a:pt x="457" y="1855"/>
                  <a:pt x="578" y="1916"/>
                </a:cubicBezTo>
                <a:cubicBezTo>
                  <a:pt x="670" y="1977"/>
                  <a:pt x="791" y="2007"/>
                  <a:pt x="913" y="2007"/>
                </a:cubicBezTo>
                <a:cubicBezTo>
                  <a:pt x="1156" y="2007"/>
                  <a:pt x="1338" y="1916"/>
                  <a:pt x="1490" y="1733"/>
                </a:cubicBezTo>
                <a:cubicBezTo>
                  <a:pt x="1642" y="1551"/>
                  <a:pt x="1703" y="1308"/>
                  <a:pt x="1703" y="1004"/>
                </a:cubicBezTo>
                <a:cubicBezTo>
                  <a:pt x="1703" y="700"/>
                  <a:pt x="1642" y="457"/>
                  <a:pt x="1490" y="274"/>
                </a:cubicBezTo>
                <a:cubicBezTo>
                  <a:pt x="1338" y="92"/>
                  <a:pt x="1156" y="1"/>
                  <a:pt x="9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3807408" y="3919899"/>
            <a:ext cx="11604" cy="90584"/>
          </a:xfrm>
          <a:custGeom>
            <a:rect b="b" l="l" r="r" t="t"/>
            <a:pathLst>
              <a:path extrusionOk="0" h="2615" w="335">
                <a:moveTo>
                  <a:pt x="0" y="0"/>
                </a:moveTo>
                <a:lnTo>
                  <a:pt x="0" y="2614"/>
                </a:lnTo>
                <a:lnTo>
                  <a:pt x="335" y="2614"/>
                </a:lnTo>
                <a:lnTo>
                  <a:pt x="3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3846376" y="3945150"/>
            <a:ext cx="64257" cy="90584"/>
          </a:xfrm>
          <a:custGeom>
            <a:rect b="b" l="l" r="r" t="t"/>
            <a:pathLst>
              <a:path extrusionOk="0" h="2615" w="1855">
                <a:moveTo>
                  <a:pt x="0" y="1"/>
                </a:moveTo>
                <a:lnTo>
                  <a:pt x="760" y="1855"/>
                </a:lnTo>
                <a:lnTo>
                  <a:pt x="699" y="2007"/>
                </a:lnTo>
                <a:cubicBezTo>
                  <a:pt x="638" y="2159"/>
                  <a:pt x="608" y="2250"/>
                  <a:pt x="547" y="2280"/>
                </a:cubicBezTo>
                <a:cubicBezTo>
                  <a:pt x="517" y="2311"/>
                  <a:pt x="426" y="2341"/>
                  <a:pt x="365" y="2341"/>
                </a:cubicBezTo>
                <a:lnTo>
                  <a:pt x="183" y="2341"/>
                </a:lnTo>
                <a:lnTo>
                  <a:pt x="183" y="2615"/>
                </a:lnTo>
                <a:lnTo>
                  <a:pt x="426" y="2615"/>
                </a:lnTo>
                <a:cubicBezTo>
                  <a:pt x="547" y="2615"/>
                  <a:pt x="669" y="2584"/>
                  <a:pt x="760" y="2493"/>
                </a:cubicBezTo>
                <a:cubicBezTo>
                  <a:pt x="851" y="2432"/>
                  <a:pt x="912" y="2280"/>
                  <a:pt x="1003" y="2067"/>
                </a:cubicBezTo>
                <a:lnTo>
                  <a:pt x="1854" y="1"/>
                </a:lnTo>
                <a:lnTo>
                  <a:pt x="1520" y="1"/>
                </a:lnTo>
                <a:lnTo>
                  <a:pt x="912" y="1490"/>
                </a:lnTo>
                <a:lnTo>
                  <a:pt x="3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3985346" y="3921977"/>
            <a:ext cx="69522" cy="90584"/>
          </a:xfrm>
          <a:custGeom>
            <a:rect b="b" l="l" r="r" t="t"/>
            <a:pathLst>
              <a:path extrusionOk="0" h="2615" w="2007">
                <a:moveTo>
                  <a:pt x="1216" y="1"/>
                </a:moveTo>
                <a:cubicBezTo>
                  <a:pt x="821" y="1"/>
                  <a:pt x="547" y="122"/>
                  <a:pt x="304" y="335"/>
                </a:cubicBezTo>
                <a:cubicBezTo>
                  <a:pt x="92" y="578"/>
                  <a:pt x="0" y="882"/>
                  <a:pt x="0" y="1308"/>
                </a:cubicBezTo>
                <a:cubicBezTo>
                  <a:pt x="0" y="1703"/>
                  <a:pt x="92" y="2007"/>
                  <a:pt x="304" y="2250"/>
                </a:cubicBezTo>
                <a:cubicBezTo>
                  <a:pt x="547" y="2493"/>
                  <a:pt x="821" y="2615"/>
                  <a:pt x="1216" y="2615"/>
                </a:cubicBezTo>
                <a:cubicBezTo>
                  <a:pt x="1368" y="2615"/>
                  <a:pt x="1520" y="2585"/>
                  <a:pt x="1642" y="2554"/>
                </a:cubicBezTo>
                <a:cubicBezTo>
                  <a:pt x="1763" y="2493"/>
                  <a:pt x="1885" y="2433"/>
                  <a:pt x="2006" y="2372"/>
                </a:cubicBezTo>
                <a:lnTo>
                  <a:pt x="2006" y="2007"/>
                </a:lnTo>
                <a:cubicBezTo>
                  <a:pt x="1915" y="2098"/>
                  <a:pt x="1794" y="2189"/>
                  <a:pt x="1642" y="2250"/>
                </a:cubicBezTo>
                <a:cubicBezTo>
                  <a:pt x="1520" y="2311"/>
                  <a:pt x="1368" y="2311"/>
                  <a:pt x="1247" y="2311"/>
                </a:cubicBezTo>
                <a:cubicBezTo>
                  <a:pt x="943" y="2311"/>
                  <a:pt x="730" y="2250"/>
                  <a:pt x="578" y="2068"/>
                </a:cubicBezTo>
                <a:cubicBezTo>
                  <a:pt x="426" y="1885"/>
                  <a:pt x="335" y="1642"/>
                  <a:pt x="335" y="1308"/>
                </a:cubicBezTo>
                <a:cubicBezTo>
                  <a:pt x="335" y="974"/>
                  <a:pt x="426" y="700"/>
                  <a:pt x="578" y="548"/>
                </a:cubicBezTo>
                <a:cubicBezTo>
                  <a:pt x="730" y="366"/>
                  <a:pt x="943" y="274"/>
                  <a:pt x="1247" y="274"/>
                </a:cubicBezTo>
                <a:cubicBezTo>
                  <a:pt x="1368" y="274"/>
                  <a:pt x="1520" y="305"/>
                  <a:pt x="1642" y="335"/>
                </a:cubicBezTo>
                <a:cubicBezTo>
                  <a:pt x="1794" y="396"/>
                  <a:pt x="1915" y="487"/>
                  <a:pt x="2006" y="578"/>
                </a:cubicBezTo>
                <a:lnTo>
                  <a:pt x="2006" y="244"/>
                </a:lnTo>
                <a:cubicBezTo>
                  <a:pt x="1915" y="153"/>
                  <a:pt x="1763" y="92"/>
                  <a:pt x="1642" y="62"/>
                </a:cubicBezTo>
                <a:cubicBezTo>
                  <a:pt x="1520" y="1"/>
                  <a:pt x="1368" y="1"/>
                  <a:pt x="12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4085348" y="3919899"/>
            <a:ext cx="55840" cy="90584"/>
          </a:xfrm>
          <a:custGeom>
            <a:rect b="b" l="l" r="r" t="t"/>
            <a:pathLst>
              <a:path extrusionOk="0" h="2615" w="1612">
                <a:moveTo>
                  <a:pt x="1" y="0"/>
                </a:moveTo>
                <a:lnTo>
                  <a:pt x="1" y="2614"/>
                </a:lnTo>
                <a:lnTo>
                  <a:pt x="335" y="2614"/>
                </a:lnTo>
                <a:lnTo>
                  <a:pt x="335" y="1550"/>
                </a:lnTo>
                <a:cubicBezTo>
                  <a:pt x="335" y="1368"/>
                  <a:pt x="366" y="1216"/>
                  <a:pt x="487" y="1125"/>
                </a:cubicBezTo>
                <a:cubicBezTo>
                  <a:pt x="578" y="1003"/>
                  <a:pt x="700" y="942"/>
                  <a:pt x="882" y="942"/>
                </a:cubicBezTo>
                <a:cubicBezTo>
                  <a:pt x="1004" y="942"/>
                  <a:pt x="1126" y="1003"/>
                  <a:pt x="1186" y="1094"/>
                </a:cubicBezTo>
                <a:cubicBezTo>
                  <a:pt x="1247" y="1186"/>
                  <a:pt x="1278" y="1307"/>
                  <a:pt x="1278" y="1489"/>
                </a:cubicBezTo>
                <a:lnTo>
                  <a:pt x="1278" y="2614"/>
                </a:lnTo>
                <a:lnTo>
                  <a:pt x="1612" y="2614"/>
                </a:lnTo>
                <a:lnTo>
                  <a:pt x="1612" y="1489"/>
                </a:lnTo>
                <a:cubicBezTo>
                  <a:pt x="1612" y="1216"/>
                  <a:pt x="1551" y="1003"/>
                  <a:pt x="1430" y="882"/>
                </a:cubicBezTo>
                <a:cubicBezTo>
                  <a:pt x="1308" y="760"/>
                  <a:pt x="1156" y="669"/>
                  <a:pt x="943" y="669"/>
                </a:cubicBezTo>
                <a:cubicBezTo>
                  <a:pt x="822" y="669"/>
                  <a:pt x="700" y="699"/>
                  <a:pt x="578" y="760"/>
                </a:cubicBezTo>
                <a:cubicBezTo>
                  <a:pt x="487" y="821"/>
                  <a:pt x="396" y="912"/>
                  <a:pt x="335" y="1034"/>
                </a:cubicBezTo>
                <a:lnTo>
                  <a:pt x="3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4171701" y="3943037"/>
            <a:ext cx="54766" cy="69522"/>
          </a:xfrm>
          <a:custGeom>
            <a:rect b="b" l="l" r="r" t="t"/>
            <a:pathLst>
              <a:path extrusionOk="0" h="2007" w="1581">
                <a:moveTo>
                  <a:pt x="1277" y="1004"/>
                </a:moveTo>
                <a:lnTo>
                  <a:pt x="1277" y="1065"/>
                </a:lnTo>
                <a:cubicBezTo>
                  <a:pt x="1277" y="1277"/>
                  <a:pt x="1216" y="1429"/>
                  <a:pt x="1125" y="1551"/>
                </a:cubicBezTo>
                <a:cubicBezTo>
                  <a:pt x="1003" y="1673"/>
                  <a:pt x="882" y="1733"/>
                  <a:pt x="700" y="1733"/>
                </a:cubicBezTo>
                <a:cubicBezTo>
                  <a:pt x="578" y="1733"/>
                  <a:pt x="487" y="1703"/>
                  <a:pt x="396" y="1642"/>
                </a:cubicBezTo>
                <a:cubicBezTo>
                  <a:pt x="335" y="1581"/>
                  <a:pt x="304" y="1490"/>
                  <a:pt x="304" y="1369"/>
                </a:cubicBezTo>
                <a:cubicBezTo>
                  <a:pt x="304" y="1247"/>
                  <a:pt x="335" y="1156"/>
                  <a:pt x="456" y="1095"/>
                </a:cubicBezTo>
                <a:cubicBezTo>
                  <a:pt x="548" y="1034"/>
                  <a:pt x="730" y="1004"/>
                  <a:pt x="973" y="1004"/>
                </a:cubicBezTo>
                <a:close/>
                <a:moveTo>
                  <a:pt x="760" y="1"/>
                </a:moveTo>
                <a:cubicBezTo>
                  <a:pt x="669" y="1"/>
                  <a:pt x="578" y="31"/>
                  <a:pt x="456" y="31"/>
                </a:cubicBezTo>
                <a:cubicBezTo>
                  <a:pt x="365" y="62"/>
                  <a:pt x="244" y="92"/>
                  <a:pt x="122" y="153"/>
                </a:cubicBezTo>
                <a:lnTo>
                  <a:pt x="122" y="426"/>
                </a:lnTo>
                <a:cubicBezTo>
                  <a:pt x="213" y="366"/>
                  <a:pt x="335" y="335"/>
                  <a:pt x="426" y="305"/>
                </a:cubicBezTo>
                <a:cubicBezTo>
                  <a:pt x="517" y="274"/>
                  <a:pt x="639" y="274"/>
                  <a:pt x="730" y="274"/>
                </a:cubicBezTo>
                <a:cubicBezTo>
                  <a:pt x="912" y="274"/>
                  <a:pt x="1034" y="305"/>
                  <a:pt x="1125" y="396"/>
                </a:cubicBezTo>
                <a:cubicBezTo>
                  <a:pt x="1216" y="457"/>
                  <a:pt x="1277" y="578"/>
                  <a:pt x="1277" y="730"/>
                </a:cubicBezTo>
                <a:lnTo>
                  <a:pt x="1277" y="761"/>
                </a:lnTo>
                <a:lnTo>
                  <a:pt x="851" y="761"/>
                </a:lnTo>
                <a:cubicBezTo>
                  <a:pt x="548" y="761"/>
                  <a:pt x="335" y="821"/>
                  <a:pt x="213" y="913"/>
                </a:cubicBezTo>
                <a:cubicBezTo>
                  <a:pt x="61" y="1034"/>
                  <a:pt x="0" y="1186"/>
                  <a:pt x="0" y="1399"/>
                </a:cubicBezTo>
                <a:cubicBezTo>
                  <a:pt x="0" y="1581"/>
                  <a:pt x="61" y="1733"/>
                  <a:pt x="152" y="1825"/>
                </a:cubicBezTo>
                <a:cubicBezTo>
                  <a:pt x="274" y="1946"/>
                  <a:pt x="426" y="2007"/>
                  <a:pt x="608" y="2007"/>
                </a:cubicBezTo>
                <a:cubicBezTo>
                  <a:pt x="760" y="2007"/>
                  <a:pt x="912" y="1977"/>
                  <a:pt x="1003" y="1916"/>
                </a:cubicBezTo>
                <a:cubicBezTo>
                  <a:pt x="1125" y="1855"/>
                  <a:pt x="1216" y="1764"/>
                  <a:pt x="1277" y="1673"/>
                </a:cubicBezTo>
                <a:lnTo>
                  <a:pt x="1277" y="1946"/>
                </a:lnTo>
                <a:lnTo>
                  <a:pt x="1581" y="1946"/>
                </a:lnTo>
                <a:lnTo>
                  <a:pt x="1581" y="882"/>
                </a:lnTo>
                <a:cubicBezTo>
                  <a:pt x="1581" y="578"/>
                  <a:pt x="1520" y="366"/>
                  <a:pt x="1399" y="214"/>
                </a:cubicBezTo>
                <a:cubicBezTo>
                  <a:pt x="1247" y="92"/>
                  <a:pt x="1034" y="1"/>
                  <a:pt x="7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4262247" y="3919899"/>
            <a:ext cx="10565" cy="90584"/>
          </a:xfrm>
          <a:custGeom>
            <a:rect b="b" l="l" r="r" t="t"/>
            <a:pathLst>
              <a:path extrusionOk="0" h="2615" w="305">
                <a:moveTo>
                  <a:pt x="0" y="0"/>
                </a:moveTo>
                <a:lnTo>
                  <a:pt x="0" y="395"/>
                </a:lnTo>
                <a:lnTo>
                  <a:pt x="304" y="395"/>
                </a:lnTo>
                <a:lnTo>
                  <a:pt x="304" y="0"/>
                </a:lnTo>
                <a:close/>
                <a:moveTo>
                  <a:pt x="0" y="730"/>
                </a:moveTo>
                <a:lnTo>
                  <a:pt x="0" y="2614"/>
                </a:lnTo>
                <a:lnTo>
                  <a:pt x="304" y="2614"/>
                </a:lnTo>
                <a:lnTo>
                  <a:pt x="304" y="73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4307519" y="3943037"/>
            <a:ext cx="54800" cy="67444"/>
          </a:xfrm>
          <a:custGeom>
            <a:rect b="b" l="l" r="r" t="t"/>
            <a:pathLst>
              <a:path extrusionOk="0" h="1947" w="1582">
                <a:moveTo>
                  <a:pt x="943" y="1"/>
                </a:moveTo>
                <a:cubicBezTo>
                  <a:pt x="791" y="1"/>
                  <a:pt x="700" y="31"/>
                  <a:pt x="578" y="92"/>
                </a:cubicBezTo>
                <a:cubicBezTo>
                  <a:pt x="487" y="153"/>
                  <a:pt x="396" y="244"/>
                  <a:pt x="335" y="366"/>
                </a:cubicBezTo>
                <a:lnTo>
                  <a:pt x="335" y="62"/>
                </a:lnTo>
                <a:lnTo>
                  <a:pt x="0" y="62"/>
                </a:lnTo>
                <a:lnTo>
                  <a:pt x="0" y="1946"/>
                </a:lnTo>
                <a:lnTo>
                  <a:pt x="335" y="1946"/>
                </a:lnTo>
                <a:lnTo>
                  <a:pt x="335" y="882"/>
                </a:lnTo>
                <a:cubicBezTo>
                  <a:pt x="335" y="700"/>
                  <a:pt x="365" y="548"/>
                  <a:pt x="456" y="457"/>
                </a:cubicBezTo>
                <a:cubicBezTo>
                  <a:pt x="578" y="335"/>
                  <a:pt x="700" y="274"/>
                  <a:pt x="852" y="274"/>
                </a:cubicBezTo>
                <a:cubicBezTo>
                  <a:pt x="1004" y="274"/>
                  <a:pt x="1125" y="335"/>
                  <a:pt x="1186" y="426"/>
                </a:cubicBezTo>
                <a:cubicBezTo>
                  <a:pt x="1247" y="518"/>
                  <a:pt x="1277" y="639"/>
                  <a:pt x="1277" y="821"/>
                </a:cubicBezTo>
                <a:lnTo>
                  <a:pt x="1277" y="1946"/>
                </a:lnTo>
                <a:lnTo>
                  <a:pt x="1581" y="1946"/>
                </a:lnTo>
                <a:lnTo>
                  <a:pt x="1581" y="821"/>
                </a:lnTo>
                <a:cubicBezTo>
                  <a:pt x="1581" y="548"/>
                  <a:pt x="1551" y="335"/>
                  <a:pt x="1429" y="214"/>
                </a:cubicBezTo>
                <a:cubicBezTo>
                  <a:pt x="1307" y="92"/>
                  <a:pt x="1155" y="1"/>
                  <a:pt x="9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4449641" y="3923051"/>
            <a:ext cx="79014" cy="87431"/>
          </a:xfrm>
          <a:custGeom>
            <a:rect b="b" l="l" r="r" t="t"/>
            <a:pathLst>
              <a:path extrusionOk="0" h="2524" w="2281">
                <a:moveTo>
                  <a:pt x="1" y="0"/>
                </a:moveTo>
                <a:lnTo>
                  <a:pt x="1" y="2523"/>
                </a:lnTo>
                <a:lnTo>
                  <a:pt x="305" y="2523"/>
                </a:lnTo>
                <a:lnTo>
                  <a:pt x="305" y="304"/>
                </a:lnTo>
                <a:lnTo>
                  <a:pt x="974" y="2037"/>
                </a:lnTo>
                <a:lnTo>
                  <a:pt x="1308" y="2037"/>
                </a:lnTo>
                <a:lnTo>
                  <a:pt x="1946" y="304"/>
                </a:lnTo>
                <a:lnTo>
                  <a:pt x="1946" y="2523"/>
                </a:lnTo>
                <a:lnTo>
                  <a:pt x="2281" y="2523"/>
                </a:lnTo>
                <a:lnTo>
                  <a:pt x="2281" y="0"/>
                </a:lnTo>
                <a:lnTo>
                  <a:pt x="1794" y="0"/>
                </a:lnTo>
                <a:lnTo>
                  <a:pt x="1126" y="1733"/>
                </a:lnTo>
                <a:lnTo>
                  <a:pt x="48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a:off x="5179302" y="3943037"/>
            <a:ext cx="54766" cy="67444"/>
          </a:xfrm>
          <a:custGeom>
            <a:rect b="b" l="l" r="r" t="t"/>
            <a:pathLst>
              <a:path extrusionOk="0" h="1947" w="1581">
                <a:moveTo>
                  <a:pt x="912" y="1"/>
                </a:moveTo>
                <a:cubicBezTo>
                  <a:pt x="790" y="1"/>
                  <a:pt x="669" y="31"/>
                  <a:pt x="578" y="92"/>
                </a:cubicBezTo>
                <a:cubicBezTo>
                  <a:pt x="456" y="153"/>
                  <a:pt x="365" y="244"/>
                  <a:pt x="304" y="366"/>
                </a:cubicBezTo>
                <a:lnTo>
                  <a:pt x="304" y="62"/>
                </a:lnTo>
                <a:lnTo>
                  <a:pt x="0" y="62"/>
                </a:lnTo>
                <a:lnTo>
                  <a:pt x="0" y="1946"/>
                </a:lnTo>
                <a:lnTo>
                  <a:pt x="304" y="1946"/>
                </a:lnTo>
                <a:lnTo>
                  <a:pt x="304" y="882"/>
                </a:lnTo>
                <a:cubicBezTo>
                  <a:pt x="304" y="700"/>
                  <a:pt x="365" y="548"/>
                  <a:pt x="456" y="457"/>
                </a:cubicBezTo>
                <a:cubicBezTo>
                  <a:pt x="547" y="335"/>
                  <a:pt x="669" y="274"/>
                  <a:pt x="851" y="274"/>
                </a:cubicBezTo>
                <a:cubicBezTo>
                  <a:pt x="973" y="274"/>
                  <a:pt x="1094" y="335"/>
                  <a:pt x="1155" y="426"/>
                </a:cubicBezTo>
                <a:cubicBezTo>
                  <a:pt x="1216" y="518"/>
                  <a:pt x="1277" y="639"/>
                  <a:pt x="1277" y="821"/>
                </a:cubicBezTo>
                <a:lnTo>
                  <a:pt x="1277" y="1946"/>
                </a:lnTo>
                <a:lnTo>
                  <a:pt x="1581" y="1946"/>
                </a:lnTo>
                <a:lnTo>
                  <a:pt x="1581" y="821"/>
                </a:lnTo>
                <a:cubicBezTo>
                  <a:pt x="1581" y="548"/>
                  <a:pt x="1520" y="335"/>
                  <a:pt x="1398" y="214"/>
                </a:cubicBezTo>
                <a:cubicBezTo>
                  <a:pt x="1307" y="92"/>
                  <a:pt x="1125" y="1"/>
                  <a:pt x="9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5260356" y="3926203"/>
            <a:ext cx="41083" cy="84279"/>
          </a:xfrm>
          <a:custGeom>
            <a:rect b="b" l="l" r="r" t="t"/>
            <a:pathLst>
              <a:path extrusionOk="0" h="2433" w="1186">
                <a:moveTo>
                  <a:pt x="244" y="0"/>
                </a:moveTo>
                <a:lnTo>
                  <a:pt x="244" y="548"/>
                </a:lnTo>
                <a:lnTo>
                  <a:pt x="1" y="548"/>
                </a:lnTo>
                <a:lnTo>
                  <a:pt x="1" y="791"/>
                </a:lnTo>
                <a:lnTo>
                  <a:pt x="244" y="791"/>
                </a:lnTo>
                <a:lnTo>
                  <a:pt x="244" y="1824"/>
                </a:lnTo>
                <a:cubicBezTo>
                  <a:pt x="244" y="2037"/>
                  <a:pt x="274" y="2219"/>
                  <a:pt x="365" y="2311"/>
                </a:cubicBezTo>
                <a:cubicBezTo>
                  <a:pt x="457" y="2402"/>
                  <a:pt x="639" y="2432"/>
                  <a:pt x="852" y="2432"/>
                </a:cubicBezTo>
                <a:lnTo>
                  <a:pt x="1186" y="2432"/>
                </a:lnTo>
                <a:lnTo>
                  <a:pt x="1186" y="2189"/>
                </a:lnTo>
                <a:lnTo>
                  <a:pt x="852" y="2189"/>
                </a:lnTo>
                <a:cubicBezTo>
                  <a:pt x="730" y="2189"/>
                  <a:pt x="639" y="2159"/>
                  <a:pt x="608" y="2098"/>
                </a:cubicBezTo>
                <a:cubicBezTo>
                  <a:pt x="578" y="2067"/>
                  <a:pt x="548" y="1976"/>
                  <a:pt x="548" y="1824"/>
                </a:cubicBezTo>
                <a:lnTo>
                  <a:pt x="548" y="791"/>
                </a:lnTo>
                <a:lnTo>
                  <a:pt x="1186" y="791"/>
                </a:lnTo>
                <a:lnTo>
                  <a:pt x="1186" y="548"/>
                </a:lnTo>
                <a:lnTo>
                  <a:pt x="548" y="548"/>
                </a:lnTo>
                <a:lnTo>
                  <a:pt x="5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txBox="1"/>
          <p:nvPr/>
        </p:nvSpPr>
        <p:spPr>
          <a:xfrm>
            <a:off x="951794" y="2626400"/>
            <a:ext cx="1197900" cy="5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Fira Sans"/>
                <a:ea typeface="Fira Sans"/>
                <a:cs typeface="Fira Sans"/>
                <a:sym typeface="Fira Sans"/>
              </a:rPr>
              <a:t>Cleansing kolom date</a:t>
            </a:r>
            <a:endParaRPr b="1" sz="1200">
              <a:latin typeface="Fira Sans"/>
              <a:ea typeface="Fira Sans"/>
              <a:cs typeface="Fira Sans"/>
              <a:sym typeface="Fira Sans"/>
            </a:endParaRPr>
          </a:p>
        </p:txBody>
      </p:sp>
      <p:sp>
        <p:nvSpPr>
          <p:cNvPr id="152" name="Google Shape;152;p16"/>
          <p:cNvSpPr txBox="1"/>
          <p:nvPr/>
        </p:nvSpPr>
        <p:spPr>
          <a:xfrm>
            <a:off x="2412449" y="2624525"/>
            <a:ext cx="1318800" cy="5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Fira Sans"/>
                <a:ea typeface="Fira Sans"/>
                <a:cs typeface="Fira Sans"/>
                <a:sym typeface="Fira Sans"/>
              </a:rPr>
              <a:t>Cleansing kolom numerik</a:t>
            </a:r>
            <a:endParaRPr b="1" sz="1200">
              <a:latin typeface="Fira Sans"/>
              <a:ea typeface="Fira Sans"/>
              <a:cs typeface="Fira Sans"/>
              <a:sym typeface="Fira Sans"/>
            </a:endParaRPr>
          </a:p>
        </p:txBody>
      </p:sp>
      <p:sp>
        <p:nvSpPr>
          <p:cNvPr id="153" name="Google Shape;153;p16"/>
          <p:cNvSpPr txBox="1"/>
          <p:nvPr/>
        </p:nvSpPr>
        <p:spPr>
          <a:xfrm>
            <a:off x="3951999" y="2624525"/>
            <a:ext cx="1318800" cy="5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Fira Sans"/>
                <a:ea typeface="Fira Sans"/>
                <a:cs typeface="Fira Sans"/>
                <a:sym typeface="Fira Sans"/>
              </a:rPr>
              <a:t>Cleansing kolom kategorik</a:t>
            </a:r>
            <a:endParaRPr b="1" sz="1200">
              <a:latin typeface="Fira Sans"/>
              <a:ea typeface="Fira Sans"/>
              <a:cs typeface="Fira Sans"/>
              <a:sym typeface="Fira Sans"/>
            </a:endParaRPr>
          </a:p>
        </p:txBody>
      </p:sp>
      <p:sp>
        <p:nvSpPr>
          <p:cNvPr id="154" name="Google Shape;154;p16"/>
          <p:cNvSpPr txBox="1"/>
          <p:nvPr/>
        </p:nvSpPr>
        <p:spPr>
          <a:xfrm>
            <a:off x="5605545" y="2624525"/>
            <a:ext cx="1197900" cy="5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Fira Sans"/>
                <a:ea typeface="Fira Sans"/>
                <a:cs typeface="Fira Sans"/>
                <a:sym typeface="Fira Sans"/>
              </a:rPr>
              <a:t>Missing value</a:t>
            </a:r>
            <a:endParaRPr b="1" sz="1200">
              <a:latin typeface="Fira Sans"/>
              <a:ea typeface="Fira Sans"/>
              <a:cs typeface="Fira Sans"/>
              <a:sym typeface="Fira Sans"/>
            </a:endParaRPr>
          </a:p>
        </p:txBody>
      </p:sp>
      <p:sp>
        <p:nvSpPr>
          <p:cNvPr id="155" name="Google Shape;155;p16"/>
          <p:cNvSpPr txBox="1"/>
          <p:nvPr/>
        </p:nvSpPr>
        <p:spPr>
          <a:xfrm>
            <a:off x="7193288" y="2624525"/>
            <a:ext cx="1197900" cy="5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Fira Sans"/>
                <a:ea typeface="Fira Sans"/>
                <a:cs typeface="Fira Sans"/>
                <a:sym typeface="Fira Sans"/>
              </a:rPr>
              <a:t>Duplicated</a:t>
            </a:r>
            <a:endParaRPr b="1" sz="1200">
              <a:latin typeface="Fira Sans"/>
              <a:ea typeface="Fira Sans"/>
              <a:cs typeface="Fira Sans"/>
              <a:sym typeface="Fira Sans"/>
            </a:endParaRPr>
          </a:p>
        </p:txBody>
      </p:sp>
      <p:sp>
        <p:nvSpPr>
          <p:cNvPr id="156" name="Google Shape;156;p16"/>
          <p:cNvSpPr txBox="1"/>
          <p:nvPr>
            <p:ph idx="1" type="body"/>
          </p:nvPr>
        </p:nvSpPr>
        <p:spPr>
          <a:xfrm>
            <a:off x="5528001" y="2936150"/>
            <a:ext cx="1362900" cy="104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1"/>
                </a:solidFill>
                <a:latin typeface="Fira Sans"/>
                <a:ea typeface="Fira Sans"/>
                <a:cs typeface="Fira Sans"/>
                <a:sym typeface="Fira Sans"/>
              </a:rPr>
              <a:t>Merubah data yang berisi ‘-’ menjadi missing kemudian menghilangkan data missing</a:t>
            </a:r>
            <a:endParaRPr sz="1200">
              <a:solidFill>
                <a:schemeClr val="dk1"/>
              </a:solidFill>
              <a:latin typeface="Fira Sans"/>
              <a:ea typeface="Fira Sans"/>
              <a:cs typeface="Fira Sans"/>
              <a:sym typeface="Fira Sans"/>
            </a:endParaRPr>
          </a:p>
        </p:txBody>
      </p:sp>
      <p:sp>
        <p:nvSpPr>
          <p:cNvPr id="157" name="Google Shape;157;p16"/>
          <p:cNvSpPr txBox="1"/>
          <p:nvPr>
            <p:ph idx="1" type="body"/>
          </p:nvPr>
        </p:nvSpPr>
        <p:spPr>
          <a:xfrm>
            <a:off x="7191938" y="2936138"/>
            <a:ext cx="1200600" cy="1046400"/>
          </a:xfrm>
          <a:prstGeom prst="rect">
            <a:avLst/>
          </a:prstGeom>
        </p:spPr>
        <p:txBody>
          <a:bodyPr anchorCtr="0" anchor="t" bIns="91425" lIns="0" spcFirstLastPara="1" rIns="0" wrap="square" tIns="91425">
            <a:noAutofit/>
          </a:bodyPr>
          <a:lstStyle/>
          <a:p>
            <a:pPr indent="0" lvl="0" marL="0" rtl="0" algn="ctr">
              <a:lnSpc>
                <a:spcPct val="100000"/>
              </a:lnSpc>
              <a:spcBef>
                <a:spcPts val="0"/>
              </a:spcBef>
              <a:spcAft>
                <a:spcPts val="0"/>
              </a:spcAft>
              <a:buNone/>
            </a:pPr>
            <a:r>
              <a:rPr lang="en" sz="1200">
                <a:solidFill>
                  <a:schemeClr val="dk1"/>
                </a:solidFill>
                <a:latin typeface="Fira Sans"/>
                <a:ea typeface="Fira Sans"/>
                <a:cs typeface="Fira Sans"/>
                <a:sym typeface="Fira Sans"/>
              </a:rPr>
              <a:t>Pengecekan duplikasi data pada kolom Cnote no, yang merupakan resi pelanggan.</a:t>
            </a:r>
            <a:endParaRPr sz="1200">
              <a:solidFill>
                <a:schemeClr val="dk1"/>
              </a:solidFill>
              <a:latin typeface="Fira Sans"/>
              <a:ea typeface="Fira Sans"/>
              <a:cs typeface="Fira Sans"/>
              <a:sym typeface="Fira Sans"/>
            </a:endParaRPr>
          </a:p>
        </p:txBody>
      </p:sp>
      <p:sp>
        <p:nvSpPr>
          <p:cNvPr id="158" name="Google Shape;158;p16"/>
          <p:cNvSpPr txBox="1"/>
          <p:nvPr>
            <p:ph idx="1" type="body"/>
          </p:nvPr>
        </p:nvSpPr>
        <p:spPr>
          <a:xfrm>
            <a:off x="2488659" y="3012349"/>
            <a:ext cx="1197900" cy="104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1"/>
                </a:solidFill>
                <a:latin typeface="Fira Sans"/>
                <a:ea typeface="Fira Sans"/>
                <a:cs typeface="Fira Sans"/>
                <a:sym typeface="Fira Sans"/>
              </a:rPr>
              <a:t>Merubah format , menjadi . dan menjadikan tipe data float</a:t>
            </a:r>
            <a:endParaRPr sz="1200">
              <a:solidFill>
                <a:schemeClr val="dk1"/>
              </a:solidFill>
              <a:latin typeface="Fira Sans"/>
              <a:ea typeface="Fira Sans"/>
              <a:cs typeface="Fira Sans"/>
              <a:sym typeface="Fira Sans"/>
            </a:endParaRPr>
          </a:p>
        </p:txBody>
      </p:sp>
      <p:sp>
        <p:nvSpPr>
          <p:cNvPr id="159" name="Google Shape;159;p16"/>
          <p:cNvSpPr txBox="1"/>
          <p:nvPr>
            <p:ph idx="1" type="body"/>
          </p:nvPr>
        </p:nvSpPr>
        <p:spPr>
          <a:xfrm>
            <a:off x="951794" y="3014227"/>
            <a:ext cx="1197900" cy="104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1"/>
                </a:solidFill>
                <a:latin typeface="Fira Sans"/>
                <a:ea typeface="Fira Sans"/>
                <a:cs typeface="Fira Sans"/>
                <a:sym typeface="Fira Sans"/>
              </a:rPr>
              <a:t>Menjadikan format data YYYY-mm-dd</a:t>
            </a:r>
            <a:endParaRPr sz="1200">
              <a:solidFill>
                <a:schemeClr val="dk1"/>
              </a:solidFill>
              <a:latin typeface="Fira Sans"/>
              <a:ea typeface="Fira Sans"/>
              <a:cs typeface="Fira Sans"/>
              <a:sym typeface="Fira Sans"/>
            </a:endParaRPr>
          </a:p>
        </p:txBody>
      </p:sp>
      <p:sp>
        <p:nvSpPr>
          <p:cNvPr id="160" name="Google Shape;160;p16"/>
          <p:cNvSpPr txBox="1"/>
          <p:nvPr>
            <p:ph idx="1" type="body"/>
          </p:nvPr>
        </p:nvSpPr>
        <p:spPr>
          <a:xfrm>
            <a:off x="3874450" y="3012350"/>
            <a:ext cx="1478400" cy="104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1"/>
                </a:solidFill>
                <a:latin typeface="Fira Sans"/>
                <a:ea typeface="Fira Sans"/>
                <a:cs typeface="Fira Sans"/>
                <a:sym typeface="Fira Sans"/>
              </a:rPr>
              <a:t>Menghilangkan simbol, whitespace, dan lain-lain dengan text preprocessing</a:t>
            </a:r>
            <a:endParaRPr sz="1200">
              <a:solidFill>
                <a:schemeClr val="dk1"/>
              </a:solidFill>
              <a:latin typeface="Fira Sans"/>
              <a:ea typeface="Fira Sans"/>
              <a:cs typeface="Fira Sans"/>
              <a:sym typeface="Fira Sans"/>
            </a:endParaRPr>
          </a:p>
        </p:txBody>
      </p:sp>
      <p:grpSp>
        <p:nvGrpSpPr>
          <p:cNvPr id="161" name="Google Shape;161;p16"/>
          <p:cNvGrpSpPr/>
          <p:nvPr/>
        </p:nvGrpSpPr>
        <p:grpSpPr>
          <a:xfrm>
            <a:off x="4303251" y="1484228"/>
            <a:ext cx="670776" cy="739196"/>
            <a:chOff x="4303251" y="1865228"/>
            <a:chExt cx="670776" cy="739196"/>
          </a:xfrm>
        </p:grpSpPr>
        <p:grpSp>
          <p:nvGrpSpPr>
            <p:cNvPr id="162" name="Google Shape;162;p16"/>
            <p:cNvGrpSpPr/>
            <p:nvPr/>
          </p:nvGrpSpPr>
          <p:grpSpPr>
            <a:xfrm>
              <a:off x="4303251" y="1896751"/>
              <a:ext cx="644860" cy="707673"/>
              <a:chOff x="4399100" y="1497075"/>
              <a:chExt cx="660650" cy="725000"/>
            </a:xfrm>
          </p:grpSpPr>
          <p:sp>
            <p:nvSpPr>
              <p:cNvPr id="163" name="Google Shape;163;p16"/>
              <p:cNvSpPr/>
              <p:nvPr/>
            </p:nvSpPr>
            <p:spPr>
              <a:xfrm>
                <a:off x="4730475" y="1822025"/>
                <a:ext cx="290675" cy="400050"/>
              </a:xfrm>
              <a:custGeom>
                <a:rect b="b" l="l" r="r" t="t"/>
                <a:pathLst>
                  <a:path extrusionOk="0" h="16002" w="11627">
                    <a:moveTo>
                      <a:pt x="11626" y="1"/>
                    </a:moveTo>
                    <a:lnTo>
                      <a:pt x="44" y="6650"/>
                    </a:lnTo>
                    <a:lnTo>
                      <a:pt x="1" y="16002"/>
                    </a:lnTo>
                    <a:lnTo>
                      <a:pt x="11541" y="9310"/>
                    </a:lnTo>
                    <a:lnTo>
                      <a:pt x="11626" y="1"/>
                    </a:lnTo>
                    <a:close/>
                  </a:path>
                </a:pathLst>
              </a:custGeom>
              <a:solidFill>
                <a:srgbClr val="489FB5">
                  <a:alpha val="52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a:off x="4438775" y="1822025"/>
                <a:ext cx="292800" cy="400050"/>
              </a:xfrm>
              <a:custGeom>
                <a:rect b="b" l="l" r="r" t="t"/>
                <a:pathLst>
                  <a:path extrusionOk="0" h="16002" w="11712">
                    <a:moveTo>
                      <a:pt x="86" y="1"/>
                    </a:moveTo>
                    <a:lnTo>
                      <a:pt x="0" y="9310"/>
                    </a:lnTo>
                    <a:lnTo>
                      <a:pt x="11669" y="16002"/>
                    </a:lnTo>
                    <a:lnTo>
                      <a:pt x="11712" y="6650"/>
                    </a:lnTo>
                    <a:lnTo>
                      <a:pt x="86" y="1"/>
                    </a:lnTo>
                    <a:close/>
                  </a:path>
                </a:pathLst>
              </a:custGeom>
              <a:solidFill>
                <a:srgbClr val="489FB5">
                  <a:alpha val="52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4731550" y="1689050"/>
                <a:ext cx="328200" cy="299250"/>
              </a:xfrm>
              <a:custGeom>
                <a:rect b="b" l="l" r="r" t="t"/>
                <a:pathLst>
                  <a:path extrusionOk="0" h="11970" w="13128">
                    <a:moveTo>
                      <a:pt x="13128" y="0"/>
                    </a:moveTo>
                    <a:lnTo>
                      <a:pt x="1" y="7593"/>
                    </a:lnTo>
                    <a:lnTo>
                      <a:pt x="1" y="11969"/>
                    </a:lnTo>
                    <a:lnTo>
                      <a:pt x="13128" y="4333"/>
                    </a:lnTo>
                    <a:lnTo>
                      <a:pt x="13128" y="0"/>
                    </a:lnTo>
                    <a:close/>
                  </a:path>
                </a:pathLst>
              </a:custGeom>
              <a:solidFill>
                <a:srgbClr val="489FB5">
                  <a:alpha val="52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4399100" y="1689050"/>
                <a:ext cx="332475" cy="299250"/>
              </a:xfrm>
              <a:custGeom>
                <a:rect b="b" l="l" r="r" t="t"/>
                <a:pathLst>
                  <a:path extrusionOk="0" h="11970" w="13299">
                    <a:moveTo>
                      <a:pt x="43" y="0"/>
                    </a:moveTo>
                    <a:lnTo>
                      <a:pt x="0" y="4333"/>
                    </a:lnTo>
                    <a:lnTo>
                      <a:pt x="13299" y="11969"/>
                    </a:lnTo>
                    <a:lnTo>
                      <a:pt x="13299" y="7593"/>
                    </a:lnTo>
                    <a:lnTo>
                      <a:pt x="43" y="0"/>
                    </a:lnTo>
                    <a:close/>
                  </a:path>
                </a:pathLst>
              </a:custGeom>
              <a:solidFill>
                <a:srgbClr val="489FB5">
                  <a:alpha val="52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4400150" y="1497075"/>
                <a:ext cx="659600" cy="381825"/>
              </a:xfrm>
              <a:custGeom>
                <a:rect b="b" l="l" r="r" t="t"/>
                <a:pathLst>
                  <a:path extrusionOk="0" h="15273" w="26384">
                    <a:moveTo>
                      <a:pt x="13128" y="0"/>
                    </a:moveTo>
                    <a:lnTo>
                      <a:pt x="1" y="7679"/>
                    </a:lnTo>
                    <a:lnTo>
                      <a:pt x="13257" y="15272"/>
                    </a:lnTo>
                    <a:lnTo>
                      <a:pt x="26384" y="7679"/>
                    </a:lnTo>
                    <a:lnTo>
                      <a:pt x="13128" y="0"/>
                    </a:lnTo>
                    <a:close/>
                  </a:path>
                </a:pathLst>
              </a:custGeom>
              <a:solidFill>
                <a:srgbClr val="489FB5">
                  <a:alpha val="52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16"/>
            <p:cNvSpPr/>
            <p:nvPr/>
          </p:nvSpPr>
          <p:spPr>
            <a:xfrm>
              <a:off x="4650753" y="2183209"/>
              <a:ext cx="284325" cy="394861"/>
            </a:xfrm>
            <a:custGeom>
              <a:rect b="b" l="l" r="r" t="t"/>
              <a:pathLst>
                <a:path extrusionOk="0" fill="none" h="11399" w="8208">
                  <a:moveTo>
                    <a:pt x="8207" y="0"/>
                  </a:moveTo>
                  <a:lnTo>
                    <a:pt x="8177" y="6626"/>
                  </a:lnTo>
                  <a:lnTo>
                    <a:pt x="0" y="11398"/>
                  </a:lnTo>
                  <a:lnTo>
                    <a:pt x="0" y="4772"/>
                  </a:lnTo>
                </a:path>
              </a:pathLst>
            </a:custGeom>
            <a:no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4363322" y="2183209"/>
              <a:ext cx="287477" cy="394861"/>
            </a:xfrm>
            <a:custGeom>
              <a:rect b="b" l="l" r="r" t="t"/>
              <a:pathLst>
                <a:path extrusionOk="0" fill="none" h="11399" w="8299">
                  <a:moveTo>
                    <a:pt x="8298" y="4772"/>
                  </a:moveTo>
                  <a:lnTo>
                    <a:pt x="8298" y="11398"/>
                  </a:lnTo>
                  <a:lnTo>
                    <a:pt x="0" y="6626"/>
                  </a:lnTo>
                  <a:lnTo>
                    <a:pt x="61" y="0"/>
                  </a:lnTo>
                </a:path>
              </a:pathLst>
            </a:custGeom>
            <a:solidFill>
              <a:srgbClr val="489FB5"/>
            </a:solid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4414899" y="2325331"/>
              <a:ext cx="184319" cy="223255"/>
            </a:xfrm>
            <a:custGeom>
              <a:rect b="b" l="l" r="r" t="t"/>
              <a:pathLst>
                <a:path extrusionOk="0" fill="none" h="6445" w="5321">
                  <a:moveTo>
                    <a:pt x="5320" y="6444"/>
                  </a:moveTo>
                  <a:lnTo>
                    <a:pt x="5320" y="3010"/>
                  </a:lnTo>
                  <a:lnTo>
                    <a:pt x="31" y="0"/>
                  </a:lnTo>
                  <a:lnTo>
                    <a:pt x="1" y="3405"/>
                  </a:lnTo>
                </a:path>
              </a:pathLst>
            </a:custGeom>
            <a:no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4650753" y="2053696"/>
              <a:ext cx="323260" cy="294856"/>
            </a:xfrm>
            <a:custGeom>
              <a:rect b="b" l="l" r="r" t="t"/>
              <a:pathLst>
                <a:path extrusionOk="0" fill="none" h="8512" w="9332">
                  <a:moveTo>
                    <a:pt x="9332" y="0"/>
                  </a:moveTo>
                  <a:lnTo>
                    <a:pt x="9302" y="3070"/>
                  </a:lnTo>
                  <a:lnTo>
                    <a:pt x="0" y="8511"/>
                  </a:lnTo>
                  <a:lnTo>
                    <a:pt x="0" y="5411"/>
                  </a:lnTo>
                  <a:close/>
                </a:path>
              </a:pathLst>
            </a:custGeom>
            <a:no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4324354" y="2053696"/>
              <a:ext cx="326447" cy="294856"/>
            </a:xfrm>
            <a:custGeom>
              <a:rect b="b" l="l" r="r" t="t"/>
              <a:pathLst>
                <a:path extrusionOk="0" fill="none" h="8512" w="9424">
                  <a:moveTo>
                    <a:pt x="9423" y="5411"/>
                  </a:moveTo>
                  <a:lnTo>
                    <a:pt x="9423" y="8511"/>
                  </a:lnTo>
                  <a:lnTo>
                    <a:pt x="1" y="3070"/>
                  </a:lnTo>
                  <a:lnTo>
                    <a:pt x="31" y="0"/>
                  </a:lnTo>
                  <a:close/>
                </a:path>
              </a:pathLst>
            </a:custGeom>
            <a:no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6"/>
            <p:cNvGrpSpPr/>
            <p:nvPr/>
          </p:nvGrpSpPr>
          <p:grpSpPr>
            <a:xfrm>
              <a:off x="4325427" y="1865228"/>
              <a:ext cx="648599" cy="737847"/>
              <a:chOff x="4325427" y="1865228"/>
              <a:chExt cx="648599" cy="737847"/>
            </a:xfrm>
          </p:grpSpPr>
          <p:sp>
            <p:nvSpPr>
              <p:cNvPr id="174" name="Google Shape;174;p16"/>
              <p:cNvSpPr/>
              <p:nvPr/>
            </p:nvSpPr>
            <p:spPr>
              <a:xfrm>
                <a:off x="4325427" y="1865228"/>
                <a:ext cx="648599" cy="375913"/>
              </a:xfrm>
              <a:custGeom>
                <a:rect b="b" l="l" r="r" t="t"/>
                <a:pathLst>
                  <a:path extrusionOk="0" fill="none" h="10852" w="18724">
                    <a:moveTo>
                      <a:pt x="18724" y="5441"/>
                    </a:moveTo>
                    <a:lnTo>
                      <a:pt x="9392" y="10852"/>
                    </a:lnTo>
                    <a:lnTo>
                      <a:pt x="0" y="5441"/>
                    </a:lnTo>
                    <a:lnTo>
                      <a:pt x="9301" y="1"/>
                    </a:lnTo>
                    <a:close/>
                  </a:path>
                </a:pathLst>
              </a:custGeom>
              <a:no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a:off x="4438775" y="2203025"/>
                <a:ext cx="292800" cy="400050"/>
              </a:xfrm>
              <a:custGeom>
                <a:rect b="b" l="l" r="r" t="t"/>
                <a:pathLst>
                  <a:path extrusionOk="0" fill="none" h="16002" w="11712">
                    <a:moveTo>
                      <a:pt x="11712" y="6650"/>
                    </a:moveTo>
                    <a:lnTo>
                      <a:pt x="11669" y="16002"/>
                    </a:lnTo>
                    <a:lnTo>
                      <a:pt x="0" y="9310"/>
                    </a:lnTo>
                    <a:lnTo>
                      <a:pt x="86"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6" name="Google Shape;176;p16"/>
          <p:cNvGrpSpPr/>
          <p:nvPr/>
        </p:nvGrpSpPr>
        <p:grpSpPr>
          <a:xfrm>
            <a:off x="5844709" y="1641106"/>
            <a:ext cx="733867" cy="454098"/>
            <a:chOff x="5844709" y="2022106"/>
            <a:chExt cx="733867" cy="454098"/>
          </a:xfrm>
        </p:grpSpPr>
        <p:sp>
          <p:nvSpPr>
            <p:cNvPr id="177" name="Google Shape;177;p16"/>
            <p:cNvSpPr/>
            <p:nvPr/>
          </p:nvSpPr>
          <p:spPr>
            <a:xfrm>
              <a:off x="6230808" y="2089469"/>
              <a:ext cx="329429" cy="318173"/>
            </a:xfrm>
            <a:custGeom>
              <a:rect b="b" l="l" r="r" t="t"/>
              <a:pathLst>
                <a:path extrusionOk="0" h="13342" w="13814">
                  <a:moveTo>
                    <a:pt x="0" y="0"/>
                  </a:moveTo>
                  <a:lnTo>
                    <a:pt x="0" y="13299"/>
                  </a:lnTo>
                  <a:lnTo>
                    <a:pt x="6221" y="13299"/>
                  </a:lnTo>
                  <a:lnTo>
                    <a:pt x="12055" y="13342"/>
                  </a:lnTo>
                  <a:lnTo>
                    <a:pt x="13814" y="13342"/>
                  </a:lnTo>
                  <a:lnTo>
                    <a:pt x="13814" y="5706"/>
                  </a:lnTo>
                  <a:cubicBezTo>
                    <a:pt x="13814" y="4805"/>
                    <a:pt x="13084" y="4119"/>
                    <a:pt x="12226" y="4119"/>
                  </a:cubicBezTo>
                  <a:lnTo>
                    <a:pt x="9910" y="4119"/>
                  </a:lnTo>
                  <a:lnTo>
                    <a:pt x="5792" y="0"/>
                  </a:lnTo>
                  <a:close/>
                </a:path>
              </a:pathLst>
            </a:custGeom>
            <a:solidFill>
              <a:srgbClr val="489FB5">
                <a:alpha val="52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5847173" y="2048547"/>
              <a:ext cx="383659" cy="358094"/>
            </a:xfrm>
            <a:custGeom>
              <a:rect b="b" l="l" r="r" t="t"/>
              <a:pathLst>
                <a:path extrusionOk="0" h="15016" w="16088">
                  <a:moveTo>
                    <a:pt x="1287" y="0"/>
                  </a:moveTo>
                  <a:cubicBezTo>
                    <a:pt x="558" y="0"/>
                    <a:pt x="0" y="558"/>
                    <a:pt x="0" y="1287"/>
                  </a:cubicBezTo>
                  <a:lnTo>
                    <a:pt x="0" y="13728"/>
                  </a:lnTo>
                  <a:cubicBezTo>
                    <a:pt x="0" y="14414"/>
                    <a:pt x="558" y="15015"/>
                    <a:pt x="1287" y="15015"/>
                  </a:cubicBezTo>
                  <a:lnTo>
                    <a:pt x="16087" y="15015"/>
                  </a:lnTo>
                  <a:lnTo>
                    <a:pt x="16087" y="1287"/>
                  </a:lnTo>
                  <a:cubicBezTo>
                    <a:pt x="16087" y="558"/>
                    <a:pt x="15487" y="0"/>
                    <a:pt x="14800" y="0"/>
                  </a:cubicBezTo>
                  <a:close/>
                </a:path>
              </a:pathLst>
            </a:custGeom>
            <a:solidFill>
              <a:srgbClr val="489FB5">
                <a:alpha val="52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6230808" y="2089469"/>
              <a:ext cx="329429" cy="318173"/>
            </a:xfrm>
            <a:custGeom>
              <a:rect b="b" l="l" r="r" t="t"/>
              <a:pathLst>
                <a:path extrusionOk="0" fill="none" h="13342" w="13814">
                  <a:moveTo>
                    <a:pt x="6221" y="13299"/>
                  </a:moveTo>
                  <a:lnTo>
                    <a:pt x="0" y="13299"/>
                  </a:lnTo>
                  <a:lnTo>
                    <a:pt x="0" y="0"/>
                  </a:lnTo>
                  <a:lnTo>
                    <a:pt x="5792" y="0"/>
                  </a:lnTo>
                  <a:lnTo>
                    <a:pt x="9910" y="4119"/>
                  </a:lnTo>
                  <a:lnTo>
                    <a:pt x="12226" y="4119"/>
                  </a:lnTo>
                  <a:cubicBezTo>
                    <a:pt x="13084" y="4119"/>
                    <a:pt x="13814" y="4805"/>
                    <a:pt x="13814" y="5706"/>
                  </a:cubicBezTo>
                  <a:lnTo>
                    <a:pt x="13814" y="13342"/>
                  </a:lnTo>
                  <a:lnTo>
                    <a:pt x="12055" y="13342"/>
                  </a:lnTo>
                </a:path>
              </a:pathLst>
            </a:custGeom>
            <a:solidFill>
              <a:srgbClr val="489FB5">
                <a:alpha val="52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5907531" y="2336029"/>
              <a:ext cx="141201" cy="140176"/>
            </a:xfrm>
            <a:custGeom>
              <a:rect b="b" l="l" r="r" t="t"/>
              <a:pathLst>
                <a:path extrusionOk="0" h="5878" w="5921">
                  <a:moveTo>
                    <a:pt x="2960" y="0"/>
                  </a:moveTo>
                  <a:cubicBezTo>
                    <a:pt x="1330" y="0"/>
                    <a:pt x="0" y="1330"/>
                    <a:pt x="0" y="2917"/>
                  </a:cubicBezTo>
                  <a:cubicBezTo>
                    <a:pt x="0" y="4547"/>
                    <a:pt x="1330" y="5877"/>
                    <a:pt x="2960" y="5877"/>
                  </a:cubicBezTo>
                  <a:cubicBezTo>
                    <a:pt x="4590" y="5877"/>
                    <a:pt x="5920" y="4547"/>
                    <a:pt x="5920" y="2917"/>
                  </a:cubicBezTo>
                  <a:cubicBezTo>
                    <a:pt x="5920" y="1330"/>
                    <a:pt x="4590" y="0"/>
                    <a:pt x="2960" y="0"/>
                  </a:cubicBezTo>
                  <a:close/>
                </a:path>
              </a:pathLst>
            </a:custGeom>
            <a:solidFill>
              <a:srgbClr val="489FB5">
                <a:alpha val="52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6379139" y="2336029"/>
              <a:ext cx="140176" cy="140176"/>
            </a:xfrm>
            <a:custGeom>
              <a:rect b="b" l="l" r="r" t="t"/>
              <a:pathLst>
                <a:path extrusionOk="0" h="5878" w="5878">
                  <a:moveTo>
                    <a:pt x="2918" y="0"/>
                  </a:moveTo>
                  <a:cubicBezTo>
                    <a:pt x="1288" y="0"/>
                    <a:pt x="1" y="1330"/>
                    <a:pt x="1" y="2917"/>
                  </a:cubicBezTo>
                  <a:cubicBezTo>
                    <a:pt x="1" y="4547"/>
                    <a:pt x="1288" y="5877"/>
                    <a:pt x="2918" y="5877"/>
                  </a:cubicBezTo>
                  <a:cubicBezTo>
                    <a:pt x="4548" y="5877"/>
                    <a:pt x="5878" y="4547"/>
                    <a:pt x="5878" y="2917"/>
                  </a:cubicBezTo>
                  <a:cubicBezTo>
                    <a:pt x="5878" y="1330"/>
                    <a:pt x="4548" y="0"/>
                    <a:pt x="2918" y="0"/>
                  </a:cubicBezTo>
                  <a:close/>
                </a:path>
              </a:pathLst>
            </a:custGeom>
            <a:solidFill>
              <a:srgbClr val="489FB5">
                <a:alpha val="52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 name="Google Shape;182;p16"/>
            <p:cNvGrpSpPr/>
            <p:nvPr/>
          </p:nvGrpSpPr>
          <p:grpSpPr>
            <a:xfrm>
              <a:off x="5844709" y="2022106"/>
              <a:ext cx="733867" cy="439084"/>
              <a:chOff x="5844709" y="1641106"/>
              <a:chExt cx="733867" cy="439084"/>
            </a:xfrm>
          </p:grpSpPr>
          <p:sp>
            <p:nvSpPr>
              <p:cNvPr id="183" name="Google Shape;183;p16"/>
              <p:cNvSpPr/>
              <p:nvPr/>
            </p:nvSpPr>
            <p:spPr>
              <a:xfrm>
                <a:off x="6051050" y="1751672"/>
                <a:ext cx="93736" cy="158998"/>
              </a:xfrm>
              <a:custGeom>
                <a:rect b="b" l="l" r="r" t="t"/>
                <a:pathLst>
                  <a:path extrusionOk="0" fill="none" h="4590" w="2706">
                    <a:moveTo>
                      <a:pt x="2706" y="0"/>
                    </a:moveTo>
                    <a:lnTo>
                      <a:pt x="2706" y="3040"/>
                    </a:lnTo>
                    <a:lnTo>
                      <a:pt x="1" y="4590"/>
                    </a:lnTo>
                    <a:lnTo>
                      <a:pt x="31" y="1550"/>
                    </a:lnTo>
                    <a:close/>
                  </a:path>
                </a:pathLst>
              </a:custGeom>
              <a:no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5958392" y="1751672"/>
                <a:ext cx="93770" cy="158998"/>
              </a:xfrm>
              <a:custGeom>
                <a:rect b="b" l="l" r="r" t="t"/>
                <a:pathLst>
                  <a:path extrusionOk="0" fill="none" h="4590" w="2707">
                    <a:moveTo>
                      <a:pt x="2706" y="1550"/>
                    </a:moveTo>
                    <a:lnTo>
                      <a:pt x="2676" y="4590"/>
                    </a:lnTo>
                    <a:lnTo>
                      <a:pt x="1" y="3040"/>
                    </a:lnTo>
                    <a:lnTo>
                      <a:pt x="1" y="0"/>
                    </a:lnTo>
                    <a:close/>
                  </a:path>
                </a:pathLst>
              </a:custGeom>
              <a:no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5958392" y="1696908"/>
                <a:ext cx="186398" cy="108492"/>
              </a:xfrm>
              <a:custGeom>
                <a:rect b="b" l="l" r="r" t="t"/>
                <a:pathLst>
                  <a:path extrusionOk="0" fill="none" h="3132" w="5381">
                    <a:moveTo>
                      <a:pt x="5381" y="1581"/>
                    </a:moveTo>
                    <a:lnTo>
                      <a:pt x="2706" y="3131"/>
                    </a:lnTo>
                    <a:lnTo>
                      <a:pt x="1" y="1581"/>
                    </a:lnTo>
                    <a:lnTo>
                      <a:pt x="2676" y="0"/>
                    </a:lnTo>
                    <a:close/>
                  </a:path>
                </a:pathLst>
              </a:custGeom>
              <a:no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5907855" y="1934840"/>
                <a:ext cx="144310" cy="145349"/>
              </a:xfrm>
              <a:custGeom>
                <a:rect b="b" l="l" r="r" t="t"/>
                <a:pathLst>
                  <a:path extrusionOk="0" fill="none" h="4196" w="4166">
                    <a:moveTo>
                      <a:pt x="4165" y="2098"/>
                    </a:moveTo>
                    <a:cubicBezTo>
                      <a:pt x="4165" y="3253"/>
                      <a:pt x="3223" y="4195"/>
                      <a:pt x="2068" y="4195"/>
                    </a:cubicBezTo>
                    <a:cubicBezTo>
                      <a:pt x="913" y="4195"/>
                      <a:pt x="1" y="3253"/>
                      <a:pt x="1" y="2098"/>
                    </a:cubicBezTo>
                    <a:cubicBezTo>
                      <a:pt x="1" y="943"/>
                      <a:pt x="913" y="1"/>
                      <a:pt x="2068" y="1"/>
                    </a:cubicBezTo>
                    <a:cubicBezTo>
                      <a:pt x="3223" y="1"/>
                      <a:pt x="4165" y="943"/>
                      <a:pt x="4165" y="2098"/>
                    </a:cubicBezTo>
                    <a:close/>
                  </a:path>
                </a:pathLst>
              </a:custGeom>
              <a:no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6392171" y="1934840"/>
                <a:ext cx="144310" cy="145349"/>
              </a:xfrm>
              <a:custGeom>
                <a:rect b="b" l="l" r="r" t="t"/>
                <a:pathLst>
                  <a:path extrusionOk="0" fill="none" h="4196" w="4166">
                    <a:moveTo>
                      <a:pt x="4165" y="2098"/>
                    </a:moveTo>
                    <a:cubicBezTo>
                      <a:pt x="4165" y="3253"/>
                      <a:pt x="3223" y="4195"/>
                      <a:pt x="2068" y="4195"/>
                    </a:cubicBezTo>
                    <a:cubicBezTo>
                      <a:pt x="913" y="4195"/>
                      <a:pt x="1" y="3253"/>
                      <a:pt x="1" y="2098"/>
                    </a:cubicBezTo>
                    <a:cubicBezTo>
                      <a:pt x="1" y="943"/>
                      <a:pt x="913" y="1"/>
                      <a:pt x="2068" y="1"/>
                    </a:cubicBezTo>
                    <a:cubicBezTo>
                      <a:pt x="3223" y="1"/>
                      <a:pt x="4165" y="943"/>
                      <a:pt x="4165" y="2098"/>
                    </a:cubicBezTo>
                    <a:close/>
                  </a:path>
                </a:pathLst>
              </a:custGeom>
              <a:no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5844709" y="1641106"/>
                <a:ext cx="394861" cy="368535"/>
              </a:xfrm>
              <a:custGeom>
                <a:rect b="b" l="l" r="r" t="t"/>
                <a:pathLst>
                  <a:path extrusionOk="0" fill="none" h="10639" w="11399">
                    <a:moveTo>
                      <a:pt x="1824" y="10578"/>
                    </a:moveTo>
                    <a:lnTo>
                      <a:pt x="912" y="10578"/>
                    </a:lnTo>
                    <a:cubicBezTo>
                      <a:pt x="395" y="10578"/>
                      <a:pt x="0" y="10183"/>
                      <a:pt x="0" y="9666"/>
                    </a:cubicBezTo>
                    <a:lnTo>
                      <a:pt x="0" y="912"/>
                    </a:lnTo>
                    <a:cubicBezTo>
                      <a:pt x="0" y="396"/>
                      <a:pt x="395" y="1"/>
                      <a:pt x="912" y="1"/>
                    </a:cubicBezTo>
                    <a:lnTo>
                      <a:pt x="10487" y="1"/>
                    </a:lnTo>
                    <a:cubicBezTo>
                      <a:pt x="10973" y="1"/>
                      <a:pt x="11399" y="396"/>
                      <a:pt x="11399" y="912"/>
                    </a:cubicBezTo>
                    <a:lnTo>
                      <a:pt x="11399" y="10639"/>
                    </a:lnTo>
                    <a:lnTo>
                      <a:pt x="5958" y="10639"/>
                    </a:lnTo>
                  </a:path>
                </a:pathLst>
              </a:custGeom>
              <a:no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6238480" y="1681113"/>
                <a:ext cx="340096" cy="327487"/>
              </a:xfrm>
              <a:custGeom>
                <a:rect b="b" l="l" r="r" t="t"/>
                <a:pathLst>
                  <a:path extrusionOk="0" fill="none" h="9454" w="9818">
                    <a:moveTo>
                      <a:pt x="4438" y="9423"/>
                    </a:moveTo>
                    <a:lnTo>
                      <a:pt x="0" y="9423"/>
                    </a:lnTo>
                    <a:lnTo>
                      <a:pt x="0" y="1"/>
                    </a:lnTo>
                    <a:lnTo>
                      <a:pt x="4134" y="1"/>
                    </a:lnTo>
                    <a:lnTo>
                      <a:pt x="7052" y="2949"/>
                    </a:lnTo>
                    <a:lnTo>
                      <a:pt x="8663" y="2949"/>
                    </a:lnTo>
                    <a:cubicBezTo>
                      <a:pt x="9271" y="2949"/>
                      <a:pt x="9818" y="3435"/>
                      <a:pt x="9818" y="4074"/>
                    </a:cubicBezTo>
                    <a:lnTo>
                      <a:pt x="9818" y="9454"/>
                    </a:lnTo>
                    <a:lnTo>
                      <a:pt x="8572" y="9454"/>
                    </a:lnTo>
                  </a:path>
                </a:pathLst>
              </a:custGeom>
              <a:no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p:nvPr/>
            </p:nvSpPr>
            <p:spPr>
              <a:xfrm>
                <a:off x="6294282" y="1726386"/>
                <a:ext cx="158998" cy="117949"/>
              </a:xfrm>
              <a:custGeom>
                <a:rect b="b" l="l" r="r" t="t"/>
                <a:pathLst>
                  <a:path extrusionOk="0" fill="none" h="3405" w="4590">
                    <a:moveTo>
                      <a:pt x="0" y="1"/>
                    </a:moveTo>
                    <a:lnTo>
                      <a:pt x="0" y="3405"/>
                    </a:lnTo>
                    <a:lnTo>
                      <a:pt x="4590" y="3405"/>
                    </a:lnTo>
                    <a:lnTo>
                      <a:pt x="1186" y="1"/>
                    </a:lnTo>
                    <a:close/>
                  </a:path>
                </a:pathLst>
              </a:custGeom>
              <a:no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16"/>
            <p:cNvSpPr/>
            <p:nvPr/>
          </p:nvSpPr>
          <p:spPr>
            <a:xfrm>
              <a:off x="5947750" y="2036800"/>
              <a:ext cx="402200" cy="375400"/>
            </a:xfrm>
            <a:custGeom>
              <a:rect b="b" l="l" r="r" t="t"/>
              <a:pathLst>
                <a:path extrusionOk="0" fill="none" h="15016" w="16088">
                  <a:moveTo>
                    <a:pt x="2574" y="15015"/>
                  </a:moveTo>
                  <a:lnTo>
                    <a:pt x="1287" y="15015"/>
                  </a:lnTo>
                  <a:cubicBezTo>
                    <a:pt x="558" y="15015"/>
                    <a:pt x="0" y="14414"/>
                    <a:pt x="0" y="13728"/>
                  </a:cubicBezTo>
                  <a:lnTo>
                    <a:pt x="0" y="1287"/>
                  </a:lnTo>
                  <a:cubicBezTo>
                    <a:pt x="0" y="558"/>
                    <a:pt x="558" y="0"/>
                    <a:pt x="1287" y="0"/>
                  </a:cubicBezTo>
                  <a:lnTo>
                    <a:pt x="14800" y="0"/>
                  </a:lnTo>
                  <a:cubicBezTo>
                    <a:pt x="15487" y="0"/>
                    <a:pt x="16087" y="558"/>
                    <a:pt x="16087" y="1287"/>
                  </a:cubicBezTo>
                  <a:lnTo>
                    <a:pt x="16087" y="15015"/>
                  </a:lnTo>
                  <a:lnTo>
                    <a:pt x="8408" y="1501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16"/>
          <p:cNvGrpSpPr/>
          <p:nvPr/>
        </p:nvGrpSpPr>
        <p:grpSpPr>
          <a:xfrm>
            <a:off x="1248484" y="1513763"/>
            <a:ext cx="561736" cy="624547"/>
            <a:chOff x="1248484" y="1894763"/>
            <a:chExt cx="561736" cy="624547"/>
          </a:xfrm>
        </p:grpSpPr>
        <p:grpSp>
          <p:nvGrpSpPr>
            <p:cNvPr id="193" name="Google Shape;193;p16"/>
            <p:cNvGrpSpPr/>
            <p:nvPr/>
          </p:nvGrpSpPr>
          <p:grpSpPr>
            <a:xfrm>
              <a:off x="1248484" y="1916713"/>
              <a:ext cx="526961" cy="602598"/>
              <a:chOff x="1323225" y="1623625"/>
              <a:chExt cx="448325" cy="512675"/>
            </a:xfrm>
          </p:grpSpPr>
          <p:sp>
            <p:nvSpPr>
              <p:cNvPr id="194" name="Google Shape;194;p16"/>
              <p:cNvSpPr/>
              <p:nvPr/>
            </p:nvSpPr>
            <p:spPr>
              <a:xfrm>
                <a:off x="1547375" y="1753400"/>
                <a:ext cx="224175" cy="382900"/>
              </a:xfrm>
              <a:custGeom>
                <a:rect b="b" l="l" r="r" t="t"/>
                <a:pathLst>
                  <a:path extrusionOk="0" h="15316" w="8967">
                    <a:moveTo>
                      <a:pt x="8967" y="0"/>
                    </a:moveTo>
                    <a:lnTo>
                      <a:pt x="44" y="5191"/>
                    </a:lnTo>
                    <a:lnTo>
                      <a:pt x="1" y="15315"/>
                    </a:lnTo>
                    <a:lnTo>
                      <a:pt x="8967" y="10124"/>
                    </a:lnTo>
                    <a:lnTo>
                      <a:pt x="8967" y="0"/>
                    </a:lnTo>
                    <a:close/>
                  </a:path>
                </a:pathLst>
              </a:custGeom>
              <a:solidFill>
                <a:srgbClr val="489FB5">
                  <a:alpha val="52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a:off x="1323225" y="1753400"/>
                <a:ext cx="225250" cy="382900"/>
              </a:xfrm>
              <a:custGeom>
                <a:rect b="b" l="l" r="r" t="t"/>
                <a:pathLst>
                  <a:path extrusionOk="0" h="15316" w="9010">
                    <a:moveTo>
                      <a:pt x="1" y="0"/>
                    </a:moveTo>
                    <a:lnTo>
                      <a:pt x="1" y="10124"/>
                    </a:lnTo>
                    <a:lnTo>
                      <a:pt x="8967" y="15315"/>
                    </a:lnTo>
                    <a:lnTo>
                      <a:pt x="9010" y="5191"/>
                    </a:lnTo>
                    <a:lnTo>
                      <a:pt x="1" y="0"/>
                    </a:lnTo>
                    <a:close/>
                  </a:path>
                </a:pathLst>
              </a:custGeom>
              <a:solidFill>
                <a:srgbClr val="489FB5">
                  <a:alpha val="52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a:off x="1323225" y="1623625"/>
                <a:ext cx="448325" cy="259550"/>
              </a:xfrm>
              <a:custGeom>
                <a:rect b="b" l="l" r="r" t="t"/>
                <a:pathLst>
                  <a:path extrusionOk="0" h="10382" w="17933">
                    <a:moveTo>
                      <a:pt x="8967" y="1"/>
                    </a:moveTo>
                    <a:lnTo>
                      <a:pt x="1" y="5191"/>
                    </a:lnTo>
                    <a:lnTo>
                      <a:pt x="9010" y="10382"/>
                    </a:lnTo>
                    <a:lnTo>
                      <a:pt x="17933" y="5191"/>
                    </a:lnTo>
                    <a:lnTo>
                      <a:pt x="8967" y="1"/>
                    </a:lnTo>
                    <a:close/>
                  </a:path>
                </a:pathLst>
              </a:custGeom>
              <a:solidFill>
                <a:srgbClr val="489FB5">
                  <a:alpha val="52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16"/>
            <p:cNvGrpSpPr/>
            <p:nvPr/>
          </p:nvGrpSpPr>
          <p:grpSpPr>
            <a:xfrm>
              <a:off x="1265853" y="1894763"/>
              <a:ext cx="544368" cy="623827"/>
              <a:chOff x="1304753" y="1487963"/>
              <a:chExt cx="544368" cy="623827"/>
            </a:xfrm>
          </p:grpSpPr>
          <p:sp>
            <p:nvSpPr>
              <p:cNvPr id="198" name="Google Shape;198;p16"/>
              <p:cNvSpPr/>
              <p:nvPr/>
            </p:nvSpPr>
            <p:spPr>
              <a:xfrm>
                <a:off x="1576907" y="1646863"/>
                <a:ext cx="272205" cy="464927"/>
              </a:xfrm>
              <a:custGeom>
                <a:rect b="b" l="l" r="r" t="t"/>
                <a:pathLst>
                  <a:path extrusionOk="0" fill="none" h="10852" w="6354">
                    <a:moveTo>
                      <a:pt x="6353" y="0"/>
                    </a:moveTo>
                    <a:lnTo>
                      <a:pt x="6353" y="7204"/>
                    </a:lnTo>
                    <a:lnTo>
                      <a:pt x="1" y="10851"/>
                    </a:lnTo>
                    <a:lnTo>
                      <a:pt x="31" y="3678"/>
                    </a:lnTo>
                    <a:close/>
                  </a:path>
                </a:pathLst>
              </a:custGeom>
              <a:solidFill>
                <a:srgbClr val="FFC84C"/>
              </a:solid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1304753" y="1646863"/>
                <a:ext cx="273533" cy="464927"/>
              </a:xfrm>
              <a:custGeom>
                <a:rect b="b" l="l" r="r" t="t"/>
                <a:pathLst>
                  <a:path extrusionOk="0" fill="none" h="10852" w="6385">
                    <a:moveTo>
                      <a:pt x="6384" y="3678"/>
                    </a:moveTo>
                    <a:lnTo>
                      <a:pt x="6354" y="10851"/>
                    </a:lnTo>
                    <a:lnTo>
                      <a:pt x="1" y="7204"/>
                    </a:lnTo>
                    <a:lnTo>
                      <a:pt x="1" y="0"/>
                    </a:lnTo>
                    <a:close/>
                  </a:path>
                </a:pathLst>
              </a:custGeom>
              <a:solidFill>
                <a:srgbClr val="FFC84C"/>
              </a:solid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a:off x="1304753" y="1487963"/>
                <a:ext cx="544368" cy="316478"/>
              </a:xfrm>
              <a:custGeom>
                <a:rect b="b" l="l" r="r" t="t"/>
                <a:pathLst>
                  <a:path extrusionOk="0" fill="none" h="7387" w="12707">
                    <a:moveTo>
                      <a:pt x="12706" y="3709"/>
                    </a:moveTo>
                    <a:lnTo>
                      <a:pt x="6384" y="7387"/>
                    </a:lnTo>
                    <a:lnTo>
                      <a:pt x="1" y="3709"/>
                    </a:lnTo>
                    <a:lnTo>
                      <a:pt x="6354" y="1"/>
                    </a:lnTo>
                    <a:close/>
                  </a:path>
                </a:pathLst>
              </a:custGeom>
              <a:solidFill>
                <a:srgbClr val="FFC84C"/>
              </a:solid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1" name="Google Shape;201;p16"/>
          <p:cNvSpPr txBox="1"/>
          <p:nvPr>
            <p:ph type="title"/>
          </p:nvPr>
        </p:nvSpPr>
        <p:spPr>
          <a:xfrm>
            <a:off x="2305100" y="290600"/>
            <a:ext cx="4648200" cy="47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00"/>
                </a:solidFill>
                <a:latin typeface="Fira Sans"/>
                <a:ea typeface="Fira Sans"/>
                <a:cs typeface="Fira Sans"/>
                <a:sym typeface="Fira Sans"/>
              </a:rPr>
              <a:t>Cleansing dan Pre-processing data</a:t>
            </a:r>
            <a:endParaRPr b="1" sz="2200">
              <a:solidFill>
                <a:srgbClr val="000000"/>
              </a:solidFill>
              <a:latin typeface="Fira Sans"/>
              <a:ea typeface="Fira Sans"/>
              <a:cs typeface="Fira Sans"/>
              <a:sym typeface="Fira Sans"/>
            </a:endParaRPr>
          </a:p>
        </p:txBody>
      </p:sp>
      <p:grpSp>
        <p:nvGrpSpPr>
          <p:cNvPr id="202" name="Google Shape;202;p16"/>
          <p:cNvGrpSpPr/>
          <p:nvPr/>
        </p:nvGrpSpPr>
        <p:grpSpPr>
          <a:xfrm>
            <a:off x="7449250" y="1636913"/>
            <a:ext cx="769183" cy="433835"/>
            <a:chOff x="2689775" y="2037901"/>
            <a:chExt cx="769183" cy="433835"/>
          </a:xfrm>
        </p:grpSpPr>
        <p:sp>
          <p:nvSpPr>
            <p:cNvPr id="203" name="Google Shape;203;p16"/>
            <p:cNvSpPr/>
            <p:nvPr/>
          </p:nvSpPr>
          <p:spPr>
            <a:xfrm>
              <a:off x="2689775" y="2066777"/>
              <a:ext cx="325830" cy="404959"/>
            </a:xfrm>
            <a:custGeom>
              <a:rect b="b" l="l" r="r" t="t"/>
              <a:pathLst>
                <a:path extrusionOk="0" h="16689" w="13428">
                  <a:moveTo>
                    <a:pt x="1459" y="1"/>
                  </a:moveTo>
                  <a:cubicBezTo>
                    <a:pt x="644" y="1"/>
                    <a:pt x="0" y="644"/>
                    <a:pt x="0" y="1459"/>
                  </a:cubicBezTo>
                  <a:lnTo>
                    <a:pt x="0" y="15230"/>
                  </a:lnTo>
                  <a:cubicBezTo>
                    <a:pt x="0" y="16045"/>
                    <a:pt x="644" y="16688"/>
                    <a:pt x="1459" y="16688"/>
                  </a:cubicBezTo>
                  <a:lnTo>
                    <a:pt x="11969" y="16688"/>
                  </a:lnTo>
                  <a:cubicBezTo>
                    <a:pt x="12741" y="16688"/>
                    <a:pt x="13385" y="16045"/>
                    <a:pt x="13428" y="15230"/>
                  </a:cubicBezTo>
                  <a:lnTo>
                    <a:pt x="13428" y="1459"/>
                  </a:lnTo>
                  <a:cubicBezTo>
                    <a:pt x="13428" y="644"/>
                    <a:pt x="12784" y="1"/>
                    <a:pt x="11969" y="1"/>
                  </a:cubicBezTo>
                  <a:close/>
                </a:path>
              </a:pathLst>
            </a:custGeom>
            <a:solidFill>
              <a:srgbClr val="489FB5">
                <a:alpha val="52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3098847" y="2066777"/>
              <a:ext cx="324811" cy="404959"/>
            </a:xfrm>
            <a:custGeom>
              <a:rect b="b" l="l" r="r" t="t"/>
              <a:pathLst>
                <a:path extrusionOk="0" h="16689" w="13386">
                  <a:moveTo>
                    <a:pt x="1459" y="1"/>
                  </a:moveTo>
                  <a:cubicBezTo>
                    <a:pt x="644" y="1"/>
                    <a:pt x="1" y="644"/>
                    <a:pt x="1" y="1459"/>
                  </a:cubicBezTo>
                  <a:lnTo>
                    <a:pt x="1" y="15230"/>
                  </a:lnTo>
                  <a:cubicBezTo>
                    <a:pt x="1" y="16045"/>
                    <a:pt x="644" y="16688"/>
                    <a:pt x="1459" y="16688"/>
                  </a:cubicBezTo>
                  <a:lnTo>
                    <a:pt x="12012" y="16688"/>
                  </a:lnTo>
                  <a:cubicBezTo>
                    <a:pt x="12742" y="16688"/>
                    <a:pt x="13385" y="16045"/>
                    <a:pt x="13385" y="15230"/>
                  </a:cubicBezTo>
                  <a:lnTo>
                    <a:pt x="13385" y="1459"/>
                  </a:lnTo>
                  <a:cubicBezTo>
                    <a:pt x="13385" y="644"/>
                    <a:pt x="12742" y="1"/>
                    <a:pt x="11969" y="1"/>
                  </a:cubicBezTo>
                  <a:close/>
                </a:path>
              </a:pathLst>
            </a:custGeom>
            <a:solidFill>
              <a:srgbClr val="489FB5">
                <a:alpha val="52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2878783" y="2177944"/>
              <a:ext cx="110606" cy="189550"/>
            </a:xfrm>
            <a:custGeom>
              <a:rect b="b" l="l" r="r" t="t"/>
              <a:pathLst>
                <a:path extrusionOk="0" fill="none" h="5472" w="3193">
                  <a:moveTo>
                    <a:pt x="3192" y="0"/>
                  </a:moveTo>
                  <a:lnTo>
                    <a:pt x="3192" y="3617"/>
                  </a:lnTo>
                  <a:lnTo>
                    <a:pt x="0" y="5471"/>
                  </a:lnTo>
                  <a:lnTo>
                    <a:pt x="0" y="1885"/>
                  </a:lnTo>
                  <a:close/>
                </a:path>
              </a:pathLst>
            </a:custGeom>
            <a:no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2768217" y="2114764"/>
              <a:ext cx="221176" cy="128480"/>
            </a:xfrm>
            <a:custGeom>
              <a:rect b="b" l="l" r="r" t="t"/>
              <a:pathLst>
                <a:path extrusionOk="0" fill="none" h="3709" w="6385">
                  <a:moveTo>
                    <a:pt x="6384" y="1824"/>
                  </a:moveTo>
                  <a:lnTo>
                    <a:pt x="3192" y="3709"/>
                  </a:lnTo>
                  <a:lnTo>
                    <a:pt x="1" y="1824"/>
                  </a:lnTo>
                  <a:lnTo>
                    <a:pt x="3192" y="0"/>
                  </a:lnTo>
                  <a:close/>
                </a:path>
              </a:pathLst>
            </a:custGeom>
            <a:no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2715601" y="2037901"/>
              <a:ext cx="329565" cy="408544"/>
            </a:xfrm>
            <a:custGeom>
              <a:rect b="b" l="l" r="r" t="t"/>
              <a:pathLst>
                <a:path extrusionOk="0" fill="none" h="11794" w="9514">
                  <a:moveTo>
                    <a:pt x="8481" y="11794"/>
                  </a:moveTo>
                  <a:lnTo>
                    <a:pt x="1034" y="11794"/>
                  </a:lnTo>
                  <a:cubicBezTo>
                    <a:pt x="456" y="11794"/>
                    <a:pt x="0" y="11338"/>
                    <a:pt x="0" y="10791"/>
                  </a:cubicBezTo>
                  <a:lnTo>
                    <a:pt x="0" y="1004"/>
                  </a:lnTo>
                  <a:cubicBezTo>
                    <a:pt x="0" y="456"/>
                    <a:pt x="456" y="0"/>
                    <a:pt x="1034" y="0"/>
                  </a:cubicBezTo>
                  <a:lnTo>
                    <a:pt x="8481" y="0"/>
                  </a:lnTo>
                  <a:cubicBezTo>
                    <a:pt x="9058" y="0"/>
                    <a:pt x="9514" y="456"/>
                    <a:pt x="9514" y="1004"/>
                  </a:cubicBezTo>
                  <a:lnTo>
                    <a:pt x="9514" y="10791"/>
                  </a:lnTo>
                  <a:cubicBezTo>
                    <a:pt x="9484" y="11338"/>
                    <a:pt x="9028" y="11794"/>
                    <a:pt x="8481" y="11794"/>
                  </a:cubicBezTo>
                  <a:close/>
                </a:path>
              </a:pathLst>
            </a:custGeom>
            <a:no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
            <p:cNvSpPr/>
            <p:nvPr/>
          </p:nvSpPr>
          <p:spPr>
            <a:xfrm>
              <a:off x="3293614" y="2177944"/>
              <a:ext cx="110571" cy="189550"/>
            </a:xfrm>
            <a:custGeom>
              <a:rect b="b" l="l" r="r" t="t"/>
              <a:pathLst>
                <a:path extrusionOk="0" fill="none" h="5472" w="3192">
                  <a:moveTo>
                    <a:pt x="3192" y="0"/>
                  </a:moveTo>
                  <a:lnTo>
                    <a:pt x="3192" y="3617"/>
                  </a:lnTo>
                  <a:lnTo>
                    <a:pt x="0" y="5471"/>
                  </a:lnTo>
                  <a:lnTo>
                    <a:pt x="31" y="1885"/>
                  </a:lnTo>
                  <a:close/>
                </a:path>
              </a:pathLst>
            </a:custGeom>
            <a:no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a:off x="3183048" y="2177944"/>
              <a:ext cx="111645" cy="189550"/>
            </a:xfrm>
            <a:custGeom>
              <a:rect b="b" l="l" r="r" t="t"/>
              <a:pathLst>
                <a:path extrusionOk="0" fill="none" h="5472" w="3223">
                  <a:moveTo>
                    <a:pt x="3223" y="1885"/>
                  </a:moveTo>
                  <a:lnTo>
                    <a:pt x="3192" y="5471"/>
                  </a:lnTo>
                  <a:lnTo>
                    <a:pt x="1" y="3617"/>
                  </a:lnTo>
                  <a:lnTo>
                    <a:pt x="1" y="0"/>
                  </a:lnTo>
                  <a:close/>
                </a:path>
              </a:pathLst>
            </a:custGeom>
            <a:no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6"/>
            <p:cNvGrpSpPr/>
            <p:nvPr/>
          </p:nvGrpSpPr>
          <p:grpSpPr>
            <a:xfrm>
              <a:off x="2768217" y="2037901"/>
              <a:ext cx="690741" cy="408544"/>
              <a:chOff x="2768217" y="2037901"/>
              <a:chExt cx="690741" cy="408544"/>
            </a:xfrm>
          </p:grpSpPr>
          <p:sp>
            <p:nvSpPr>
              <p:cNvPr id="211" name="Google Shape;211;p16"/>
              <p:cNvSpPr/>
              <p:nvPr/>
            </p:nvSpPr>
            <p:spPr>
              <a:xfrm>
                <a:off x="2768217" y="2177944"/>
                <a:ext cx="110606" cy="189550"/>
              </a:xfrm>
              <a:custGeom>
                <a:rect b="b" l="l" r="r" t="t"/>
                <a:pathLst>
                  <a:path extrusionOk="0" fill="none" h="5472" w="3193">
                    <a:moveTo>
                      <a:pt x="3192" y="1885"/>
                    </a:moveTo>
                    <a:lnTo>
                      <a:pt x="3192" y="5471"/>
                    </a:lnTo>
                    <a:lnTo>
                      <a:pt x="1" y="3617"/>
                    </a:lnTo>
                    <a:lnTo>
                      <a:pt x="1" y="0"/>
                    </a:lnTo>
                    <a:close/>
                  </a:path>
                </a:pathLst>
              </a:custGeom>
              <a:no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3183048" y="2114764"/>
                <a:ext cx="221142" cy="128480"/>
              </a:xfrm>
              <a:custGeom>
                <a:rect b="b" l="l" r="r" t="t"/>
                <a:pathLst>
                  <a:path extrusionOk="0" fill="none" h="3709" w="6384">
                    <a:moveTo>
                      <a:pt x="6384" y="1824"/>
                    </a:moveTo>
                    <a:lnTo>
                      <a:pt x="3223" y="3709"/>
                    </a:lnTo>
                    <a:lnTo>
                      <a:pt x="1" y="1824"/>
                    </a:lnTo>
                    <a:lnTo>
                      <a:pt x="3192" y="0"/>
                    </a:lnTo>
                    <a:close/>
                  </a:path>
                </a:pathLst>
              </a:custGeom>
              <a:no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3130432" y="2037901"/>
                <a:ext cx="328526" cy="408544"/>
              </a:xfrm>
              <a:custGeom>
                <a:rect b="b" l="l" r="r" t="t"/>
                <a:pathLst>
                  <a:path extrusionOk="0" fill="none" h="11794" w="9484">
                    <a:moveTo>
                      <a:pt x="8480" y="11794"/>
                    </a:moveTo>
                    <a:lnTo>
                      <a:pt x="1034" y="11794"/>
                    </a:lnTo>
                    <a:cubicBezTo>
                      <a:pt x="456" y="11794"/>
                      <a:pt x="0" y="11338"/>
                      <a:pt x="0" y="10791"/>
                    </a:cubicBezTo>
                    <a:lnTo>
                      <a:pt x="0" y="1004"/>
                    </a:lnTo>
                    <a:cubicBezTo>
                      <a:pt x="0" y="456"/>
                      <a:pt x="456" y="0"/>
                      <a:pt x="1034" y="0"/>
                    </a:cubicBezTo>
                    <a:lnTo>
                      <a:pt x="8480" y="0"/>
                    </a:lnTo>
                    <a:cubicBezTo>
                      <a:pt x="9028" y="0"/>
                      <a:pt x="9484" y="456"/>
                      <a:pt x="9484" y="1004"/>
                    </a:cubicBezTo>
                    <a:lnTo>
                      <a:pt x="9484" y="10791"/>
                    </a:lnTo>
                    <a:cubicBezTo>
                      <a:pt x="9453" y="11338"/>
                      <a:pt x="8997" y="11794"/>
                      <a:pt x="8480" y="11794"/>
                    </a:cubicBezTo>
                    <a:close/>
                  </a:path>
                </a:pathLst>
              </a:custGeom>
              <a:no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16"/>
            <p:cNvSpPr/>
            <p:nvPr/>
          </p:nvSpPr>
          <p:spPr>
            <a:xfrm>
              <a:off x="3044078" y="2243203"/>
              <a:ext cx="86392" cy="35"/>
            </a:xfrm>
            <a:custGeom>
              <a:rect b="b" l="l" r="r" t="t"/>
              <a:pathLst>
                <a:path extrusionOk="0" fill="none" h="1" w="2494">
                  <a:moveTo>
                    <a:pt x="1" y="1"/>
                  </a:moveTo>
                  <a:lnTo>
                    <a:pt x="2493" y="1"/>
                  </a:lnTo>
                </a:path>
              </a:pathLst>
            </a:custGeom>
            <a:no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a:off x="3094950" y="2263100"/>
              <a:ext cx="87975" cy="25"/>
            </a:xfrm>
            <a:custGeom>
              <a:rect b="b" l="l" r="r" t="t"/>
              <a:pathLst>
                <a:path extrusionOk="0" h="1" w="3519">
                  <a:moveTo>
                    <a:pt x="1" y="0"/>
                  </a:moveTo>
                  <a:lnTo>
                    <a:pt x="3519" y="0"/>
                  </a:lnTo>
                </a:path>
              </a:pathLst>
            </a:custGeom>
            <a:solidFill>
              <a:srgbClr val="F5C2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
            <p:cNvSpPr/>
            <p:nvPr/>
          </p:nvSpPr>
          <p:spPr>
            <a:xfrm>
              <a:off x="3094950" y="2263100"/>
              <a:ext cx="87975" cy="25"/>
            </a:xfrm>
            <a:custGeom>
              <a:rect b="b" l="l" r="r" t="t"/>
              <a:pathLst>
                <a:path extrusionOk="0" fill="none" h="1" w="3519">
                  <a:moveTo>
                    <a:pt x="1" y="0"/>
                  </a:moveTo>
                  <a:lnTo>
                    <a:pt x="3519"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16"/>
          <p:cNvGrpSpPr/>
          <p:nvPr/>
        </p:nvGrpSpPr>
        <p:grpSpPr>
          <a:xfrm>
            <a:off x="2765004" y="1519386"/>
            <a:ext cx="667577" cy="668615"/>
            <a:chOff x="7488229" y="1900386"/>
            <a:chExt cx="667577" cy="668615"/>
          </a:xfrm>
        </p:grpSpPr>
        <p:grpSp>
          <p:nvGrpSpPr>
            <p:cNvPr id="218" name="Google Shape;218;p16"/>
            <p:cNvGrpSpPr/>
            <p:nvPr/>
          </p:nvGrpSpPr>
          <p:grpSpPr>
            <a:xfrm>
              <a:off x="7625652" y="2043605"/>
              <a:ext cx="361829" cy="413963"/>
              <a:chOff x="7725900" y="1667600"/>
              <a:chExt cx="372175" cy="425800"/>
            </a:xfrm>
          </p:grpSpPr>
          <p:sp>
            <p:nvSpPr>
              <p:cNvPr id="219" name="Google Shape;219;p16"/>
              <p:cNvSpPr/>
              <p:nvPr/>
            </p:nvSpPr>
            <p:spPr>
              <a:xfrm>
                <a:off x="7911450" y="1774850"/>
                <a:ext cx="186625" cy="318550"/>
              </a:xfrm>
              <a:custGeom>
                <a:rect b="b" l="l" r="r" t="t"/>
                <a:pathLst>
                  <a:path extrusionOk="0" h="12742" w="7465">
                    <a:moveTo>
                      <a:pt x="7465" y="0"/>
                    </a:moveTo>
                    <a:lnTo>
                      <a:pt x="43" y="4333"/>
                    </a:lnTo>
                    <a:lnTo>
                      <a:pt x="0" y="12741"/>
                    </a:lnTo>
                    <a:lnTo>
                      <a:pt x="7379" y="8408"/>
                    </a:lnTo>
                    <a:lnTo>
                      <a:pt x="7465" y="0"/>
                    </a:lnTo>
                    <a:close/>
                  </a:path>
                </a:pathLst>
              </a:custGeom>
              <a:solidFill>
                <a:srgbClr val="489FB5">
                  <a:alpha val="52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6"/>
              <p:cNvSpPr/>
              <p:nvPr/>
            </p:nvSpPr>
            <p:spPr>
              <a:xfrm>
                <a:off x="7725900" y="1774850"/>
                <a:ext cx="186625" cy="318550"/>
              </a:xfrm>
              <a:custGeom>
                <a:rect b="b" l="l" r="r" t="t"/>
                <a:pathLst>
                  <a:path extrusionOk="0" h="12742" w="7465">
                    <a:moveTo>
                      <a:pt x="1" y="0"/>
                    </a:moveTo>
                    <a:lnTo>
                      <a:pt x="1" y="8408"/>
                    </a:lnTo>
                    <a:lnTo>
                      <a:pt x="7422" y="12741"/>
                    </a:lnTo>
                    <a:lnTo>
                      <a:pt x="7465" y="4333"/>
                    </a:lnTo>
                    <a:lnTo>
                      <a:pt x="1" y="0"/>
                    </a:lnTo>
                    <a:close/>
                  </a:path>
                </a:pathLst>
              </a:custGeom>
              <a:solidFill>
                <a:srgbClr val="489FB5">
                  <a:alpha val="52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p:nvPr/>
            </p:nvSpPr>
            <p:spPr>
              <a:xfrm>
                <a:off x="7725900" y="1667600"/>
                <a:ext cx="372175" cy="215575"/>
              </a:xfrm>
              <a:custGeom>
                <a:rect b="b" l="l" r="r" t="t"/>
                <a:pathLst>
                  <a:path extrusionOk="0" h="8623" w="14887">
                    <a:moveTo>
                      <a:pt x="7422" y="0"/>
                    </a:moveTo>
                    <a:lnTo>
                      <a:pt x="1" y="4290"/>
                    </a:lnTo>
                    <a:lnTo>
                      <a:pt x="7465" y="8623"/>
                    </a:lnTo>
                    <a:lnTo>
                      <a:pt x="14887" y="4290"/>
                    </a:lnTo>
                    <a:lnTo>
                      <a:pt x="7422" y="0"/>
                    </a:lnTo>
                    <a:close/>
                  </a:path>
                </a:pathLst>
              </a:custGeom>
              <a:solidFill>
                <a:srgbClr val="489FB5">
                  <a:alpha val="52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 name="Google Shape;222;p16"/>
            <p:cNvSpPr/>
            <p:nvPr/>
          </p:nvSpPr>
          <p:spPr>
            <a:xfrm>
              <a:off x="7583450" y="1935850"/>
              <a:ext cx="65325" cy="64400"/>
            </a:xfrm>
            <a:custGeom>
              <a:rect b="b" l="l" r="r" t="t"/>
              <a:pathLst>
                <a:path extrusionOk="0" h="2576" w="2613">
                  <a:moveTo>
                    <a:pt x="758" y="1"/>
                  </a:moveTo>
                  <a:cubicBezTo>
                    <a:pt x="629" y="1"/>
                    <a:pt x="511" y="107"/>
                    <a:pt x="511" y="252"/>
                  </a:cubicBezTo>
                  <a:lnTo>
                    <a:pt x="39" y="2225"/>
                  </a:lnTo>
                  <a:cubicBezTo>
                    <a:pt x="0" y="2417"/>
                    <a:pt x="100" y="2575"/>
                    <a:pt x="275" y="2575"/>
                  </a:cubicBezTo>
                  <a:cubicBezTo>
                    <a:pt x="295" y="2575"/>
                    <a:pt x="317" y="2573"/>
                    <a:pt x="339" y="2568"/>
                  </a:cubicBezTo>
                  <a:lnTo>
                    <a:pt x="2355" y="2054"/>
                  </a:lnTo>
                  <a:cubicBezTo>
                    <a:pt x="2570" y="2011"/>
                    <a:pt x="2613" y="1753"/>
                    <a:pt x="2441" y="1582"/>
                  </a:cubicBezTo>
                  <a:lnTo>
                    <a:pt x="940" y="80"/>
                  </a:lnTo>
                  <a:cubicBezTo>
                    <a:pt x="884" y="25"/>
                    <a:pt x="820" y="1"/>
                    <a:pt x="758" y="1"/>
                  </a:cubicBezTo>
                  <a:close/>
                </a:path>
              </a:pathLst>
            </a:custGeom>
            <a:solidFill>
              <a:srgbClr val="489F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6"/>
            <p:cNvSpPr/>
            <p:nvPr/>
          </p:nvSpPr>
          <p:spPr>
            <a:xfrm>
              <a:off x="8011375" y="2446450"/>
              <a:ext cx="66250" cy="63625"/>
            </a:xfrm>
            <a:custGeom>
              <a:rect b="b" l="l" r="r" t="t"/>
              <a:pathLst>
                <a:path extrusionOk="0" h="2545" w="2650">
                  <a:moveTo>
                    <a:pt x="2355" y="0"/>
                  </a:moveTo>
                  <a:cubicBezTo>
                    <a:pt x="2329" y="0"/>
                    <a:pt x="2302" y="3"/>
                    <a:pt x="2274" y="8"/>
                  </a:cubicBezTo>
                  <a:lnTo>
                    <a:pt x="301" y="480"/>
                  </a:lnTo>
                  <a:cubicBezTo>
                    <a:pt x="44" y="523"/>
                    <a:pt x="1" y="823"/>
                    <a:pt x="172" y="952"/>
                  </a:cubicBezTo>
                  <a:lnTo>
                    <a:pt x="1674" y="2454"/>
                  </a:lnTo>
                  <a:cubicBezTo>
                    <a:pt x="1737" y="2517"/>
                    <a:pt x="1811" y="2545"/>
                    <a:pt x="1880" y="2545"/>
                  </a:cubicBezTo>
                  <a:cubicBezTo>
                    <a:pt x="2000" y="2545"/>
                    <a:pt x="2103" y="2461"/>
                    <a:pt x="2103" y="2325"/>
                  </a:cubicBezTo>
                  <a:lnTo>
                    <a:pt x="2575" y="309"/>
                  </a:lnTo>
                  <a:cubicBezTo>
                    <a:pt x="2649" y="122"/>
                    <a:pt x="2529" y="0"/>
                    <a:pt x="2355" y="0"/>
                  </a:cubicBezTo>
                  <a:close/>
                </a:path>
              </a:pathLst>
            </a:custGeom>
            <a:solidFill>
              <a:srgbClr val="489F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16"/>
            <p:cNvGrpSpPr/>
            <p:nvPr/>
          </p:nvGrpSpPr>
          <p:grpSpPr>
            <a:xfrm>
              <a:off x="7488229" y="1900386"/>
              <a:ext cx="667577" cy="668615"/>
              <a:chOff x="7439779" y="1528461"/>
              <a:chExt cx="667577" cy="668615"/>
            </a:xfrm>
          </p:grpSpPr>
          <p:sp>
            <p:nvSpPr>
              <p:cNvPr id="225" name="Google Shape;225;p16"/>
              <p:cNvSpPr/>
              <p:nvPr/>
            </p:nvSpPr>
            <p:spPr>
              <a:xfrm>
                <a:off x="7773556" y="1757976"/>
                <a:ext cx="182172" cy="311691"/>
              </a:xfrm>
              <a:custGeom>
                <a:rect b="b" l="l" r="r" t="t"/>
                <a:pathLst>
                  <a:path extrusionOk="0" fill="none" h="8998" w="5259">
                    <a:moveTo>
                      <a:pt x="5259" y="0"/>
                    </a:moveTo>
                    <a:lnTo>
                      <a:pt x="5198" y="5958"/>
                    </a:lnTo>
                    <a:lnTo>
                      <a:pt x="0" y="8998"/>
                    </a:lnTo>
                    <a:lnTo>
                      <a:pt x="0" y="3040"/>
                    </a:lnTo>
                    <a:close/>
                  </a:path>
                </a:pathLst>
              </a:custGeom>
              <a:no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6"/>
              <p:cNvSpPr/>
              <p:nvPr/>
            </p:nvSpPr>
            <p:spPr>
              <a:xfrm>
                <a:off x="7590353" y="1757976"/>
                <a:ext cx="183246" cy="311691"/>
              </a:xfrm>
              <a:custGeom>
                <a:rect b="b" l="l" r="r" t="t"/>
                <a:pathLst>
                  <a:path extrusionOk="0" fill="none" h="8998" w="5290">
                    <a:moveTo>
                      <a:pt x="5289" y="3040"/>
                    </a:moveTo>
                    <a:lnTo>
                      <a:pt x="5289" y="8998"/>
                    </a:lnTo>
                    <a:lnTo>
                      <a:pt x="0" y="5958"/>
                    </a:lnTo>
                    <a:lnTo>
                      <a:pt x="0" y="0"/>
                    </a:lnTo>
                    <a:close/>
                  </a:path>
                </a:pathLst>
              </a:custGeom>
              <a:no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6"/>
              <p:cNvSpPr/>
              <p:nvPr/>
            </p:nvSpPr>
            <p:spPr>
              <a:xfrm>
                <a:off x="7590353" y="1651636"/>
                <a:ext cx="365383" cy="211650"/>
              </a:xfrm>
              <a:custGeom>
                <a:rect b="b" l="l" r="r" t="t"/>
                <a:pathLst>
                  <a:path extrusionOk="0" fill="none" h="6110" w="10548">
                    <a:moveTo>
                      <a:pt x="10548" y="3070"/>
                    </a:moveTo>
                    <a:lnTo>
                      <a:pt x="5289" y="6110"/>
                    </a:lnTo>
                    <a:lnTo>
                      <a:pt x="0" y="3070"/>
                    </a:lnTo>
                    <a:lnTo>
                      <a:pt x="5259" y="0"/>
                    </a:lnTo>
                    <a:close/>
                  </a:path>
                </a:pathLst>
              </a:custGeom>
              <a:no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6"/>
              <p:cNvSpPr/>
              <p:nvPr/>
            </p:nvSpPr>
            <p:spPr>
              <a:xfrm>
                <a:off x="7439779" y="1670583"/>
                <a:ext cx="549668" cy="526493"/>
              </a:xfrm>
              <a:custGeom>
                <a:rect b="b" l="l" r="r" t="t"/>
                <a:pathLst>
                  <a:path extrusionOk="0" fill="none" h="15199" w="15868">
                    <a:moveTo>
                      <a:pt x="15867" y="12919"/>
                    </a:moveTo>
                    <a:cubicBezTo>
                      <a:pt x="14195" y="14378"/>
                      <a:pt x="11977" y="15198"/>
                      <a:pt x="9636" y="15198"/>
                    </a:cubicBezTo>
                    <a:cubicBezTo>
                      <a:pt x="4286" y="15198"/>
                      <a:pt x="1" y="10882"/>
                      <a:pt x="1" y="5563"/>
                    </a:cubicBezTo>
                    <a:cubicBezTo>
                      <a:pt x="1" y="3496"/>
                      <a:pt x="639" y="1612"/>
                      <a:pt x="1733" y="1"/>
                    </a:cubicBezTo>
                  </a:path>
                </a:pathLst>
              </a:custGeom>
              <a:no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6"/>
              <p:cNvSpPr/>
              <p:nvPr/>
            </p:nvSpPr>
            <p:spPr>
              <a:xfrm>
                <a:off x="7571405" y="1528461"/>
                <a:ext cx="535950" cy="473841"/>
              </a:xfrm>
              <a:custGeom>
                <a:rect b="b" l="l" r="r" t="t"/>
                <a:pathLst>
                  <a:path extrusionOk="0" fill="none" h="13679" w="15472">
                    <a:moveTo>
                      <a:pt x="0" y="1946"/>
                    </a:moveTo>
                    <a:cubicBezTo>
                      <a:pt x="790" y="1338"/>
                      <a:pt x="1672" y="882"/>
                      <a:pt x="2614" y="547"/>
                    </a:cubicBezTo>
                    <a:cubicBezTo>
                      <a:pt x="3648" y="213"/>
                      <a:pt x="4711" y="0"/>
                      <a:pt x="5836" y="0"/>
                    </a:cubicBezTo>
                    <a:cubicBezTo>
                      <a:pt x="11186" y="0"/>
                      <a:pt x="15472" y="4347"/>
                      <a:pt x="15472" y="9666"/>
                    </a:cubicBezTo>
                    <a:cubicBezTo>
                      <a:pt x="15472" y="11095"/>
                      <a:pt x="15198" y="12462"/>
                      <a:pt x="14620" y="13678"/>
                    </a:cubicBezTo>
                  </a:path>
                </a:pathLst>
              </a:custGeom>
              <a:no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
              <p:cNvSpPr/>
              <p:nvPr/>
            </p:nvSpPr>
            <p:spPr>
              <a:xfrm>
                <a:off x="7533476" y="1565317"/>
                <a:ext cx="65331" cy="65296"/>
              </a:xfrm>
              <a:custGeom>
                <a:rect b="b" l="l" r="r" t="t"/>
                <a:pathLst>
                  <a:path extrusionOk="0" fill="none" h="1885" w="1886">
                    <a:moveTo>
                      <a:pt x="700" y="91"/>
                    </a:moveTo>
                    <a:lnTo>
                      <a:pt x="1764" y="1155"/>
                    </a:lnTo>
                    <a:cubicBezTo>
                      <a:pt x="1885" y="1277"/>
                      <a:pt x="1855" y="1459"/>
                      <a:pt x="1673" y="1489"/>
                    </a:cubicBezTo>
                    <a:lnTo>
                      <a:pt x="274" y="1824"/>
                    </a:lnTo>
                    <a:cubicBezTo>
                      <a:pt x="122" y="1885"/>
                      <a:pt x="1" y="1763"/>
                      <a:pt x="62" y="1611"/>
                    </a:cubicBezTo>
                    <a:lnTo>
                      <a:pt x="396" y="213"/>
                    </a:lnTo>
                    <a:cubicBezTo>
                      <a:pt x="396" y="61"/>
                      <a:pt x="578" y="0"/>
                      <a:pt x="700" y="91"/>
                    </a:cubicBezTo>
                    <a:close/>
                  </a:path>
                </a:pathLst>
              </a:custGeom>
              <a:no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6"/>
              <p:cNvSpPr/>
              <p:nvPr/>
            </p:nvSpPr>
            <p:spPr>
              <a:xfrm>
                <a:off x="7964103" y="2075922"/>
                <a:ext cx="65331" cy="66370"/>
              </a:xfrm>
              <a:custGeom>
                <a:rect b="b" l="l" r="r" t="t"/>
                <a:pathLst>
                  <a:path extrusionOk="0" fill="none" h="1916" w="1886">
                    <a:moveTo>
                      <a:pt x="1186" y="1794"/>
                    </a:moveTo>
                    <a:lnTo>
                      <a:pt x="122" y="730"/>
                    </a:lnTo>
                    <a:cubicBezTo>
                      <a:pt x="1" y="609"/>
                      <a:pt x="62" y="426"/>
                      <a:pt x="214" y="396"/>
                    </a:cubicBezTo>
                    <a:lnTo>
                      <a:pt x="1612" y="62"/>
                    </a:lnTo>
                    <a:cubicBezTo>
                      <a:pt x="1764" y="1"/>
                      <a:pt x="1885" y="122"/>
                      <a:pt x="1824" y="274"/>
                    </a:cubicBezTo>
                    <a:lnTo>
                      <a:pt x="1490" y="1673"/>
                    </a:lnTo>
                    <a:cubicBezTo>
                      <a:pt x="1490" y="1885"/>
                      <a:pt x="1308" y="1916"/>
                      <a:pt x="1186" y="1794"/>
                    </a:cubicBezTo>
                    <a:close/>
                  </a:path>
                </a:pathLst>
              </a:custGeom>
              <a:noFill/>
              <a:ln cap="rnd" cmpd="sng" w="19050">
                <a:solidFill>
                  <a:srgbClr val="1669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7"/>
          <p:cNvSpPr/>
          <p:nvPr/>
        </p:nvSpPr>
        <p:spPr>
          <a:xfrm>
            <a:off x="-40450" y="141325"/>
            <a:ext cx="9313800" cy="377100"/>
          </a:xfrm>
          <a:prstGeom prst="rect">
            <a:avLst/>
          </a:prstGeom>
          <a:solidFill>
            <a:srgbClr val="FFC8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
          <p:cNvSpPr txBox="1"/>
          <p:nvPr>
            <p:ph type="title"/>
          </p:nvPr>
        </p:nvSpPr>
        <p:spPr>
          <a:xfrm>
            <a:off x="2672913" y="93925"/>
            <a:ext cx="4648200" cy="471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100">
                <a:solidFill>
                  <a:srgbClr val="000000"/>
                </a:solidFill>
                <a:latin typeface="Fira Sans"/>
                <a:ea typeface="Fira Sans"/>
                <a:cs typeface="Fira Sans"/>
                <a:sym typeface="Fira Sans"/>
              </a:rPr>
              <a:t>Dashboard Analisis April - Juni 2020</a:t>
            </a:r>
            <a:endParaRPr b="1" sz="2100">
              <a:solidFill>
                <a:srgbClr val="000000"/>
              </a:solidFill>
              <a:latin typeface="Fira Sans"/>
              <a:ea typeface="Fira Sans"/>
              <a:cs typeface="Fira Sans"/>
              <a:sym typeface="Fira Sans"/>
            </a:endParaRPr>
          </a:p>
        </p:txBody>
      </p:sp>
      <p:sp>
        <p:nvSpPr>
          <p:cNvPr id="238" name="Google Shape;238;p17"/>
          <p:cNvSpPr txBox="1"/>
          <p:nvPr/>
        </p:nvSpPr>
        <p:spPr>
          <a:xfrm>
            <a:off x="381000" y="565825"/>
            <a:ext cx="3000000" cy="23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7F6000"/>
                </a:solidFill>
                <a:latin typeface="Rubik"/>
                <a:ea typeface="Rubik"/>
                <a:cs typeface="Rubik"/>
                <a:sym typeface="Rubik"/>
              </a:rPr>
              <a:t>Penjualan Bulanan</a:t>
            </a:r>
            <a:endParaRPr b="1" sz="1300">
              <a:solidFill>
                <a:srgbClr val="7F6000"/>
              </a:solidFill>
              <a:latin typeface="Rubik"/>
              <a:ea typeface="Rubik"/>
              <a:cs typeface="Rubik"/>
              <a:sym typeface="Rubik"/>
            </a:endParaRPr>
          </a:p>
          <a:p>
            <a:pPr indent="0" lvl="0" marL="0" rtl="0" algn="l">
              <a:spcBef>
                <a:spcPts val="0"/>
              </a:spcBef>
              <a:spcAft>
                <a:spcPts val="0"/>
              </a:spcAft>
              <a:buNone/>
            </a:pPr>
            <a:r>
              <a:rPr lang="en" sz="1200">
                <a:solidFill>
                  <a:schemeClr val="dk2"/>
                </a:solidFill>
                <a:latin typeface="Rubik"/>
                <a:ea typeface="Rubik"/>
                <a:cs typeface="Rubik"/>
                <a:sym typeface="Rubik"/>
              </a:rPr>
              <a:t>April	: </a:t>
            </a:r>
            <a:r>
              <a:rPr b="1" lang="en" sz="1200">
                <a:solidFill>
                  <a:schemeClr val="dk2"/>
                </a:solidFill>
                <a:latin typeface="Rubik"/>
                <a:ea typeface="Rubik"/>
                <a:cs typeface="Rubik"/>
                <a:sym typeface="Rubik"/>
              </a:rPr>
              <a:t>113903.5</a:t>
            </a:r>
            <a:endParaRPr b="1" sz="1200">
              <a:solidFill>
                <a:schemeClr val="dk2"/>
              </a:solidFill>
              <a:latin typeface="Rubik"/>
              <a:ea typeface="Rubik"/>
              <a:cs typeface="Rubik"/>
              <a:sym typeface="Rubik"/>
            </a:endParaRPr>
          </a:p>
          <a:p>
            <a:pPr indent="0" lvl="0" marL="0" rtl="0" algn="l">
              <a:spcBef>
                <a:spcPts val="0"/>
              </a:spcBef>
              <a:spcAft>
                <a:spcPts val="0"/>
              </a:spcAft>
              <a:buNone/>
            </a:pPr>
            <a:r>
              <a:rPr lang="en" sz="1200">
                <a:solidFill>
                  <a:schemeClr val="dk2"/>
                </a:solidFill>
                <a:latin typeface="Rubik"/>
                <a:ea typeface="Rubik"/>
                <a:cs typeface="Rubik"/>
                <a:sym typeface="Rubik"/>
              </a:rPr>
              <a:t>Mei 	: </a:t>
            </a:r>
            <a:r>
              <a:rPr b="1" lang="en" sz="1200">
                <a:solidFill>
                  <a:schemeClr val="dk2"/>
                </a:solidFill>
                <a:latin typeface="Rubik"/>
                <a:ea typeface="Rubik"/>
                <a:cs typeface="Rubik"/>
                <a:sym typeface="Rubik"/>
              </a:rPr>
              <a:t>115244.5</a:t>
            </a:r>
            <a:endParaRPr b="1" sz="1200">
              <a:solidFill>
                <a:schemeClr val="dk2"/>
              </a:solidFill>
              <a:latin typeface="Rubik"/>
              <a:ea typeface="Rubik"/>
              <a:cs typeface="Rubik"/>
              <a:sym typeface="Rubik"/>
            </a:endParaRPr>
          </a:p>
          <a:p>
            <a:pPr indent="0" lvl="0" marL="0" rtl="0" algn="l">
              <a:spcBef>
                <a:spcPts val="0"/>
              </a:spcBef>
              <a:spcAft>
                <a:spcPts val="0"/>
              </a:spcAft>
              <a:buNone/>
            </a:pPr>
            <a:r>
              <a:rPr lang="en" sz="1200">
                <a:solidFill>
                  <a:schemeClr val="dk2"/>
                </a:solidFill>
                <a:latin typeface="Rubik"/>
                <a:ea typeface="Rubik"/>
                <a:cs typeface="Rubik"/>
                <a:sym typeface="Rubik"/>
              </a:rPr>
              <a:t>Juni	: </a:t>
            </a:r>
            <a:r>
              <a:rPr b="1" lang="en" sz="1200">
                <a:solidFill>
                  <a:schemeClr val="dk2"/>
                </a:solidFill>
                <a:latin typeface="Rubik"/>
                <a:ea typeface="Rubik"/>
                <a:cs typeface="Rubik"/>
                <a:sym typeface="Rubik"/>
              </a:rPr>
              <a:t>111354.5</a:t>
            </a:r>
            <a:endParaRPr b="1" sz="1200">
              <a:solidFill>
                <a:schemeClr val="dk2"/>
              </a:solidFill>
              <a:latin typeface="Rubik"/>
              <a:ea typeface="Rubik"/>
              <a:cs typeface="Rubik"/>
              <a:sym typeface="Rubik"/>
            </a:endParaRPr>
          </a:p>
          <a:p>
            <a:pPr indent="0" lvl="0" marL="0" rtl="0" algn="l">
              <a:spcBef>
                <a:spcPts val="1000"/>
              </a:spcBef>
              <a:spcAft>
                <a:spcPts val="0"/>
              </a:spcAft>
              <a:buNone/>
            </a:pPr>
            <a:r>
              <a:rPr b="1" lang="en" sz="1300">
                <a:solidFill>
                  <a:srgbClr val="7F6000"/>
                </a:solidFill>
                <a:latin typeface="Rubik"/>
                <a:ea typeface="Rubik"/>
                <a:cs typeface="Rubik"/>
                <a:sym typeface="Rubik"/>
              </a:rPr>
              <a:t>Customer Segmentation</a:t>
            </a:r>
            <a:endParaRPr b="1" sz="1300">
              <a:solidFill>
                <a:srgbClr val="7F6000"/>
              </a:solidFill>
              <a:latin typeface="Rubik"/>
              <a:ea typeface="Rubik"/>
              <a:cs typeface="Rubik"/>
              <a:sym typeface="Rubik"/>
            </a:endParaRPr>
          </a:p>
          <a:p>
            <a:pPr indent="0" lvl="0" marL="0" rtl="0" algn="l">
              <a:spcBef>
                <a:spcPts val="0"/>
              </a:spcBef>
              <a:spcAft>
                <a:spcPts val="0"/>
              </a:spcAft>
              <a:buNone/>
            </a:pPr>
            <a:r>
              <a:rPr lang="en" sz="1200">
                <a:solidFill>
                  <a:schemeClr val="dk2"/>
                </a:solidFill>
                <a:latin typeface="Rubik"/>
                <a:ea typeface="Rubik"/>
                <a:cs typeface="Rubik"/>
                <a:sym typeface="Rubik"/>
              </a:rPr>
              <a:t>Best Customers		:  </a:t>
            </a:r>
            <a:r>
              <a:rPr b="1" lang="en" sz="1200">
                <a:solidFill>
                  <a:schemeClr val="dk2"/>
                </a:solidFill>
                <a:latin typeface="Rubik"/>
                <a:ea typeface="Rubik"/>
                <a:cs typeface="Rubik"/>
                <a:sym typeface="Rubik"/>
              </a:rPr>
              <a:t>7</a:t>
            </a:r>
            <a:endParaRPr b="1" sz="1200">
              <a:solidFill>
                <a:schemeClr val="dk2"/>
              </a:solidFill>
              <a:latin typeface="Rubik"/>
              <a:ea typeface="Rubik"/>
              <a:cs typeface="Rubik"/>
              <a:sym typeface="Rubik"/>
            </a:endParaRPr>
          </a:p>
          <a:p>
            <a:pPr indent="0" lvl="0" marL="0" rtl="0" algn="l">
              <a:spcBef>
                <a:spcPts val="0"/>
              </a:spcBef>
              <a:spcAft>
                <a:spcPts val="0"/>
              </a:spcAft>
              <a:buNone/>
            </a:pPr>
            <a:r>
              <a:rPr lang="en" sz="1200">
                <a:solidFill>
                  <a:schemeClr val="dk2"/>
                </a:solidFill>
                <a:latin typeface="Rubik"/>
                <a:ea typeface="Rubik"/>
                <a:cs typeface="Rubik"/>
                <a:sym typeface="Rubik"/>
              </a:rPr>
              <a:t>Loyal Customers		:  </a:t>
            </a:r>
            <a:r>
              <a:rPr b="1" lang="en" sz="1200">
                <a:solidFill>
                  <a:schemeClr val="dk2"/>
                </a:solidFill>
                <a:latin typeface="Rubik"/>
                <a:ea typeface="Rubik"/>
                <a:cs typeface="Rubik"/>
                <a:sym typeface="Rubik"/>
              </a:rPr>
              <a:t>9</a:t>
            </a:r>
            <a:endParaRPr b="1" sz="1200">
              <a:solidFill>
                <a:schemeClr val="dk2"/>
              </a:solidFill>
              <a:latin typeface="Rubik"/>
              <a:ea typeface="Rubik"/>
              <a:cs typeface="Rubik"/>
              <a:sym typeface="Rubik"/>
            </a:endParaRPr>
          </a:p>
          <a:p>
            <a:pPr indent="0" lvl="0" marL="0" rtl="0" algn="l">
              <a:spcBef>
                <a:spcPts val="0"/>
              </a:spcBef>
              <a:spcAft>
                <a:spcPts val="0"/>
              </a:spcAft>
              <a:buNone/>
            </a:pPr>
            <a:r>
              <a:rPr lang="en" sz="1200">
                <a:solidFill>
                  <a:schemeClr val="dk2"/>
                </a:solidFill>
                <a:latin typeface="Rubik"/>
                <a:ea typeface="Rubik"/>
                <a:cs typeface="Rubik"/>
                <a:sym typeface="Rubik"/>
              </a:rPr>
              <a:t>Big Spenders		:  </a:t>
            </a:r>
            <a:r>
              <a:rPr b="1" lang="en" sz="1200">
                <a:solidFill>
                  <a:schemeClr val="dk2"/>
                </a:solidFill>
                <a:latin typeface="Rubik"/>
                <a:ea typeface="Rubik"/>
                <a:cs typeface="Rubik"/>
                <a:sym typeface="Rubik"/>
              </a:rPr>
              <a:t>9</a:t>
            </a:r>
            <a:endParaRPr b="1" sz="1200">
              <a:solidFill>
                <a:schemeClr val="dk2"/>
              </a:solidFill>
              <a:latin typeface="Rubik"/>
              <a:ea typeface="Rubik"/>
              <a:cs typeface="Rubik"/>
              <a:sym typeface="Rubik"/>
            </a:endParaRPr>
          </a:p>
          <a:p>
            <a:pPr indent="0" lvl="0" marL="0" rtl="0" algn="l">
              <a:spcBef>
                <a:spcPts val="0"/>
              </a:spcBef>
              <a:spcAft>
                <a:spcPts val="0"/>
              </a:spcAft>
              <a:buNone/>
            </a:pPr>
            <a:r>
              <a:rPr lang="en" sz="1200">
                <a:solidFill>
                  <a:schemeClr val="dk2"/>
                </a:solidFill>
                <a:latin typeface="Rubik"/>
                <a:ea typeface="Rubik"/>
                <a:cs typeface="Rubik"/>
                <a:sym typeface="Rubik"/>
              </a:rPr>
              <a:t>Almost Lost			: </a:t>
            </a:r>
            <a:r>
              <a:rPr b="1" lang="en" sz="1200">
                <a:solidFill>
                  <a:schemeClr val="dk2"/>
                </a:solidFill>
                <a:latin typeface="Rubik"/>
                <a:ea typeface="Rubik"/>
                <a:cs typeface="Rubik"/>
                <a:sym typeface="Rubik"/>
              </a:rPr>
              <a:t> 1</a:t>
            </a:r>
            <a:endParaRPr b="1" sz="1200">
              <a:solidFill>
                <a:schemeClr val="dk2"/>
              </a:solidFill>
              <a:latin typeface="Rubik"/>
              <a:ea typeface="Rubik"/>
              <a:cs typeface="Rubik"/>
              <a:sym typeface="Rubik"/>
            </a:endParaRPr>
          </a:p>
          <a:p>
            <a:pPr indent="0" lvl="0" marL="0" rtl="0" algn="l">
              <a:spcBef>
                <a:spcPts val="0"/>
              </a:spcBef>
              <a:spcAft>
                <a:spcPts val="0"/>
              </a:spcAft>
              <a:buNone/>
            </a:pPr>
            <a:r>
              <a:rPr lang="en" sz="1200">
                <a:solidFill>
                  <a:schemeClr val="dk2"/>
                </a:solidFill>
                <a:latin typeface="Rubik"/>
                <a:ea typeface="Rubik"/>
                <a:cs typeface="Rubik"/>
                <a:sym typeface="Rubik"/>
              </a:rPr>
              <a:t>Lost Customers		:  </a:t>
            </a:r>
            <a:r>
              <a:rPr b="1" lang="en" sz="1200">
                <a:solidFill>
                  <a:schemeClr val="dk2"/>
                </a:solidFill>
                <a:latin typeface="Rubik"/>
                <a:ea typeface="Rubik"/>
                <a:cs typeface="Rubik"/>
                <a:sym typeface="Rubik"/>
              </a:rPr>
              <a:t>1</a:t>
            </a:r>
            <a:endParaRPr b="1" sz="1200">
              <a:solidFill>
                <a:schemeClr val="dk2"/>
              </a:solidFill>
              <a:latin typeface="Rubik"/>
              <a:ea typeface="Rubik"/>
              <a:cs typeface="Rubik"/>
              <a:sym typeface="Rubik"/>
            </a:endParaRPr>
          </a:p>
          <a:p>
            <a:pPr indent="0" lvl="0" marL="0" rtl="0" algn="l">
              <a:spcBef>
                <a:spcPts val="0"/>
              </a:spcBef>
              <a:spcAft>
                <a:spcPts val="0"/>
              </a:spcAft>
              <a:buNone/>
            </a:pPr>
            <a:r>
              <a:rPr lang="en" sz="1200">
                <a:solidFill>
                  <a:schemeClr val="dk2"/>
                </a:solidFill>
                <a:latin typeface="Rubik"/>
                <a:ea typeface="Rubik"/>
                <a:cs typeface="Rubik"/>
                <a:sym typeface="Rubik"/>
              </a:rPr>
              <a:t>Lost Cheap Customers	:  </a:t>
            </a:r>
            <a:r>
              <a:rPr b="1" lang="en" sz="1200">
                <a:solidFill>
                  <a:schemeClr val="dk2"/>
                </a:solidFill>
                <a:latin typeface="Rubik"/>
                <a:ea typeface="Rubik"/>
                <a:cs typeface="Rubik"/>
                <a:sym typeface="Rubik"/>
              </a:rPr>
              <a:t>4</a:t>
            </a:r>
            <a:endParaRPr b="1" sz="1200">
              <a:solidFill>
                <a:schemeClr val="dk2"/>
              </a:solidFill>
              <a:latin typeface="Rubik"/>
              <a:ea typeface="Rubik"/>
              <a:cs typeface="Rubik"/>
              <a:sym typeface="Rubik"/>
            </a:endParaRPr>
          </a:p>
          <a:p>
            <a:pPr indent="0" lvl="0" marL="0" rtl="0" algn="l">
              <a:spcBef>
                <a:spcPts val="0"/>
              </a:spcBef>
              <a:spcAft>
                <a:spcPts val="0"/>
              </a:spcAft>
              <a:buNone/>
            </a:pPr>
            <a:r>
              <a:t/>
            </a:r>
            <a:endParaRPr sz="1300">
              <a:latin typeface="Rubik"/>
              <a:ea typeface="Rubik"/>
              <a:cs typeface="Rubik"/>
              <a:sym typeface="Rubik"/>
            </a:endParaRPr>
          </a:p>
        </p:txBody>
      </p:sp>
      <p:pic>
        <p:nvPicPr>
          <p:cNvPr id="239" name="Google Shape;239;p17"/>
          <p:cNvPicPr preferRelativeResize="0"/>
          <p:nvPr/>
        </p:nvPicPr>
        <p:blipFill>
          <a:blip r:embed="rId3">
            <a:alphaModFix/>
          </a:blip>
          <a:stretch>
            <a:fillRect/>
          </a:stretch>
        </p:blipFill>
        <p:spPr>
          <a:xfrm>
            <a:off x="3285575" y="922222"/>
            <a:ext cx="5401226" cy="2016927"/>
          </a:xfrm>
          <a:prstGeom prst="rect">
            <a:avLst/>
          </a:prstGeom>
          <a:noFill/>
          <a:ln cap="flat" cmpd="sng" w="19050">
            <a:solidFill>
              <a:srgbClr val="FFC84C"/>
            </a:solidFill>
            <a:prstDash val="solid"/>
            <a:round/>
            <a:headEnd len="sm" w="sm" type="none"/>
            <a:tailEnd len="sm" w="sm" type="none"/>
          </a:ln>
        </p:spPr>
      </p:pic>
      <p:pic>
        <p:nvPicPr>
          <p:cNvPr id="240" name="Google Shape;240;p17"/>
          <p:cNvPicPr preferRelativeResize="0"/>
          <p:nvPr/>
        </p:nvPicPr>
        <p:blipFill>
          <a:blip r:embed="rId4">
            <a:alphaModFix/>
          </a:blip>
          <a:stretch>
            <a:fillRect/>
          </a:stretch>
        </p:blipFill>
        <p:spPr>
          <a:xfrm>
            <a:off x="3258225" y="3327475"/>
            <a:ext cx="3329384" cy="1721800"/>
          </a:xfrm>
          <a:prstGeom prst="rect">
            <a:avLst/>
          </a:prstGeom>
          <a:noFill/>
          <a:ln cap="flat" cmpd="sng" w="19050">
            <a:solidFill>
              <a:srgbClr val="FFC84C"/>
            </a:solidFill>
            <a:prstDash val="solid"/>
            <a:round/>
            <a:headEnd len="sm" w="sm" type="none"/>
            <a:tailEnd len="sm" w="sm" type="none"/>
          </a:ln>
        </p:spPr>
      </p:pic>
      <p:pic>
        <p:nvPicPr>
          <p:cNvPr id="241" name="Google Shape;241;p17"/>
          <p:cNvPicPr preferRelativeResize="0"/>
          <p:nvPr/>
        </p:nvPicPr>
        <p:blipFill>
          <a:blip r:embed="rId5">
            <a:alphaModFix/>
          </a:blip>
          <a:stretch>
            <a:fillRect/>
          </a:stretch>
        </p:blipFill>
        <p:spPr>
          <a:xfrm>
            <a:off x="381000" y="3327025"/>
            <a:ext cx="2574524" cy="1721799"/>
          </a:xfrm>
          <a:prstGeom prst="rect">
            <a:avLst/>
          </a:prstGeom>
          <a:noFill/>
          <a:ln cap="flat" cmpd="sng" w="19050">
            <a:solidFill>
              <a:srgbClr val="FFC84C"/>
            </a:solidFill>
            <a:prstDash val="solid"/>
            <a:round/>
            <a:headEnd len="sm" w="sm" type="none"/>
            <a:tailEnd len="sm" w="sm" type="none"/>
          </a:ln>
        </p:spPr>
      </p:pic>
      <p:pic>
        <p:nvPicPr>
          <p:cNvPr id="242" name="Google Shape;242;p17"/>
          <p:cNvPicPr preferRelativeResize="0"/>
          <p:nvPr/>
        </p:nvPicPr>
        <p:blipFill>
          <a:blip r:embed="rId6">
            <a:alphaModFix/>
          </a:blip>
          <a:stretch>
            <a:fillRect/>
          </a:stretch>
        </p:blipFill>
        <p:spPr>
          <a:xfrm>
            <a:off x="6853900" y="3327025"/>
            <a:ext cx="1721800" cy="1721800"/>
          </a:xfrm>
          <a:prstGeom prst="rect">
            <a:avLst/>
          </a:prstGeom>
          <a:noFill/>
          <a:ln cap="flat" cmpd="sng" w="19050">
            <a:solidFill>
              <a:srgbClr val="FFC84C"/>
            </a:solidFill>
            <a:prstDash val="solid"/>
            <a:round/>
            <a:headEnd len="sm" w="sm" type="none"/>
            <a:tailEnd len="sm" w="sm" type="none"/>
          </a:ln>
        </p:spPr>
      </p:pic>
      <p:sp>
        <p:nvSpPr>
          <p:cNvPr id="243" name="Google Shape;243;p17"/>
          <p:cNvSpPr txBox="1"/>
          <p:nvPr/>
        </p:nvSpPr>
        <p:spPr>
          <a:xfrm>
            <a:off x="3179850" y="565825"/>
            <a:ext cx="30000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BF9000"/>
                </a:solidFill>
                <a:latin typeface="Rubik"/>
                <a:ea typeface="Rubik"/>
                <a:cs typeface="Rubik"/>
                <a:sym typeface="Rubik"/>
              </a:rPr>
              <a:t>Penjualan Harian</a:t>
            </a:r>
            <a:endParaRPr>
              <a:solidFill>
                <a:srgbClr val="BF9000"/>
              </a:solidFill>
            </a:endParaRPr>
          </a:p>
        </p:txBody>
      </p:sp>
      <p:sp>
        <p:nvSpPr>
          <p:cNvPr id="244" name="Google Shape;244;p17"/>
          <p:cNvSpPr txBox="1"/>
          <p:nvPr/>
        </p:nvSpPr>
        <p:spPr>
          <a:xfrm>
            <a:off x="304800" y="3000025"/>
            <a:ext cx="30000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BF9000"/>
                </a:solidFill>
                <a:latin typeface="Rubik"/>
                <a:ea typeface="Rubik"/>
                <a:cs typeface="Rubik"/>
                <a:sym typeface="Rubik"/>
              </a:rPr>
              <a:t>Deskripsi Barang</a:t>
            </a:r>
            <a:endParaRPr>
              <a:solidFill>
                <a:srgbClr val="BF9000"/>
              </a:solidFill>
            </a:endParaRPr>
          </a:p>
        </p:txBody>
      </p:sp>
      <p:sp>
        <p:nvSpPr>
          <p:cNvPr id="245" name="Google Shape;245;p17"/>
          <p:cNvSpPr txBox="1"/>
          <p:nvPr/>
        </p:nvSpPr>
        <p:spPr>
          <a:xfrm>
            <a:off x="3200400" y="3000025"/>
            <a:ext cx="30000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BF9000"/>
                </a:solidFill>
                <a:latin typeface="Rubik"/>
                <a:ea typeface="Rubik"/>
                <a:cs typeface="Rubik"/>
                <a:sym typeface="Rubik"/>
              </a:rPr>
              <a:t>Top 5 Destinasi Pengiriman</a:t>
            </a:r>
            <a:endParaRPr>
              <a:solidFill>
                <a:srgbClr val="BF9000"/>
              </a:solidFill>
            </a:endParaRPr>
          </a:p>
        </p:txBody>
      </p:sp>
      <p:sp>
        <p:nvSpPr>
          <p:cNvPr id="246" name="Google Shape;246;p17"/>
          <p:cNvSpPr txBox="1"/>
          <p:nvPr/>
        </p:nvSpPr>
        <p:spPr>
          <a:xfrm>
            <a:off x="6775725" y="3000025"/>
            <a:ext cx="20109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BF9000"/>
                </a:solidFill>
                <a:latin typeface="Rubik"/>
                <a:ea typeface="Rubik"/>
                <a:cs typeface="Rubik"/>
                <a:sym typeface="Rubik"/>
              </a:rPr>
              <a:t>Penggunaan Layanan</a:t>
            </a:r>
            <a:endParaRPr>
              <a:solidFill>
                <a:srgbClr val="BF9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8"/>
          <p:cNvSpPr txBox="1"/>
          <p:nvPr>
            <p:ph type="title"/>
          </p:nvPr>
        </p:nvSpPr>
        <p:spPr>
          <a:xfrm>
            <a:off x="-12" y="255425"/>
            <a:ext cx="3444300" cy="471900"/>
          </a:xfrm>
          <a:prstGeom prst="rect">
            <a:avLst/>
          </a:prstGeom>
          <a:solidFill>
            <a:srgbClr val="FFC84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000000"/>
                </a:solidFill>
                <a:latin typeface="Fira Sans"/>
                <a:ea typeface="Fira Sans"/>
                <a:cs typeface="Fira Sans"/>
                <a:sym typeface="Fira Sans"/>
              </a:rPr>
              <a:t>Pendapatan Harian</a:t>
            </a:r>
            <a:endParaRPr b="1" sz="2200">
              <a:solidFill>
                <a:srgbClr val="000000"/>
              </a:solidFill>
              <a:latin typeface="Fira Sans"/>
              <a:ea typeface="Fira Sans"/>
              <a:cs typeface="Fira Sans"/>
              <a:sym typeface="Fira Sans"/>
            </a:endParaRPr>
          </a:p>
        </p:txBody>
      </p:sp>
      <p:pic>
        <p:nvPicPr>
          <p:cNvPr id="252" name="Google Shape;252;p18"/>
          <p:cNvPicPr preferRelativeResize="0"/>
          <p:nvPr/>
        </p:nvPicPr>
        <p:blipFill>
          <a:blip r:embed="rId3">
            <a:alphaModFix/>
          </a:blip>
          <a:stretch>
            <a:fillRect/>
          </a:stretch>
        </p:blipFill>
        <p:spPr>
          <a:xfrm>
            <a:off x="903474" y="962000"/>
            <a:ext cx="7337074" cy="2739776"/>
          </a:xfrm>
          <a:prstGeom prst="rect">
            <a:avLst/>
          </a:prstGeom>
          <a:noFill/>
          <a:ln>
            <a:noFill/>
          </a:ln>
        </p:spPr>
      </p:pic>
      <p:sp>
        <p:nvSpPr>
          <p:cNvPr id="253" name="Google Shape;253;p18"/>
          <p:cNvSpPr txBox="1"/>
          <p:nvPr/>
        </p:nvSpPr>
        <p:spPr>
          <a:xfrm>
            <a:off x="1238300" y="3725550"/>
            <a:ext cx="6918300" cy="377100"/>
          </a:xfrm>
          <a:prstGeom prst="rect">
            <a:avLst/>
          </a:prstGeom>
          <a:noFill/>
          <a:ln>
            <a:noFill/>
          </a:ln>
        </p:spPr>
        <p:txBody>
          <a:bodyPr anchorCtr="0" anchor="t" bIns="91425" lIns="91425" spcFirstLastPara="1" rIns="91425" wrap="square" tIns="91425">
            <a:noAutofit/>
          </a:bodyPr>
          <a:lstStyle/>
          <a:p>
            <a:pPr indent="457200" lvl="0" marL="0" rtl="0" algn="just">
              <a:spcBef>
                <a:spcPts val="0"/>
              </a:spcBef>
              <a:spcAft>
                <a:spcPts val="0"/>
              </a:spcAft>
              <a:buNone/>
            </a:pPr>
            <a:r>
              <a:rPr lang="en" sz="1300">
                <a:solidFill>
                  <a:srgbClr val="BF9000"/>
                </a:solidFill>
                <a:latin typeface="Rubik"/>
                <a:ea typeface="Rubik"/>
                <a:cs typeface="Rubik"/>
                <a:sym typeface="Rubik"/>
              </a:rPr>
              <a:t>Grafik menunjukkan total pendapatan harian dari transaksi bulan April hingga Juni 2020. Terdapat beberapa hari yang pendapatannya selalu rendah, yaitu di sekitar akhir bulan Mei 2020. Hal ini bisa terjadi karena minggu terakhir bulan Mei merupakan minggu perayaan hari raya Idul Fitri, sehingga sedikit yang akan menggunakan layanan pengiriman.</a:t>
            </a:r>
            <a:endParaRPr>
              <a:solidFill>
                <a:srgbClr val="BF9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9"/>
          <p:cNvSpPr txBox="1"/>
          <p:nvPr>
            <p:ph type="title"/>
          </p:nvPr>
        </p:nvSpPr>
        <p:spPr>
          <a:xfrm>
            <a:off x="5545325" y="171850"/>
            <a:ext cx="3675000" cy="471900"/>
          </a:xfrm>
          <a:prstGeom prst="rect">
            <a:avLst/>
          </a:prstGeom>
          <a:solidFill>
            <a:srgbClr val="85BCD1">
              <a:alpha val="40180"/>
            </a:srgbClr>
          </a:solidFill>
        </p:spPr>
        <p:txBody>
          <a:bodyPr anchorCtr="0" anchor="ctr" bIns="0" lIns="0" spcFirstLastPara="1" rIns="0" wrap="square" tIns="0">
            <a:noAutofit/>
          </a:bodyPr>
          <a:lstStyle/>
          <a:p>
            <a:pPr indent="0" lvl="0" marL="0" rtl="0" algn="r">
              <a:spcBef>
                <a:spcPts val="0"/>
              </a:spcBef>
              <a:spcAft>
                <a:spcPts val="0"/>
              </a:spcAft>
              <a:buNone/>
            </a:pPr>
            <a:r>
              <a:rPr lang="en" sz="2200">
                <a:solidFill>
                  <a:srgbClr val="000000"/>
                </a:solidFill>
                <a:latin typeface="Fira Sans"/>
                <a:ea typeface="Fira Sans"/>
                <a:cs typeface="Fira Sans"/>
                <a:sym typeface="Fira Sans"/>
              </a:rPr>
              <a:t>Deskripsi Barang   .</a:t>
            </a:r>
            <a:endParaRPr b="1" sz="2200">
              <a:solidFill>
                <a:srgbClr val="000000"/>
              </a:solidFill>
              <a:latin typeface="Fira Sans"/>
              <a:ea typeface="Fira Sans"/>
              <a:cs typeface="Fira Sans"/>
              <a:sym typeface="Fira Sans"/>
            </a:endParaRPr>
          </a:p>
        </p:txBody>
      </p:sp>
      <p:pic>
        <p:nvPicPr>
          <p:cNvPr id="259" name="Google Shape;259;p19"/>
          <p:cNvPicPr preferRelativeResize="0"/>
          <p:nvPr/>
        </p:nvPicPr>
        <p:blipFill>
          <a:blip r:embed="rId3">
            <a:alphaModFix/>
          </a:blip>
          <a:stretch>
            <a:fillRect/>
          </a:stretch>
        </p:blipFill>
        <p:spPr>
          <a:xfrm>
            <a:off x="610025" y="1219750"/>
            <a:ext cx="4712498" cy="3151650"/>
          </a:xfrm>
          <a:prstGeom prst="rect">
            <a:avLst/>
          </a:prstGeom>
          <a:noFill/>
          <a:ln cap="flat" cmpd="sng" w="19050">
            <a:solidFill>
              <a:srgbClr val="FFC84C"/>
            </a:solidFill>
            <a:prstDash val="solid"/>
            <a:round/>
            <a:headEnd len="sm" w="sm" type="none"/>
            <a:tailEnd len="sm" w="sm" type="none"/>
          </a:ln>
        </p:spPr>
      </p:pic>
      <p:sp>
        <p:nvSpPr>
          <p:cNvPr id="260" name="Google Shape;260;p19"/>
          <p:cNvSpPr txBox="1"/>
          <p:nvPr/>
        </p:nvSpPr>
        <p:spPr>
          <a:xfrm>
            <a:off x="5637725" y="1076625"/>
            <a:ext cx="3120600" cy="3026100"/>
          </a:xfrm>
          <a:prstGeom prst="rect">
            <a:avLst/>
          </a:prstGeom>
          <a:noFill/>
          <a:ln>
            <a:noFill/>
          </a:ln>
        </p:spPr>
        <p:txBody>
          <a:bodyPr anchorCtr="0" anchor="t" bIns="91425" lIns="91425" spcFirstLastPara="1" rIns="91425" wrap="square" tIns="91425">
            <a:noAutofit/>
          </a:bodyPr>
          <a:lstStyle/>
          <a:p>
            <a:pPr indent="457200" lvl="0" marL="0" rtl="0" algn="just">
              <a:spcBef>
                <a:spcPts val="0"/>
              </a:spcBef>
              <a:spcAft>
                <a:spcPts val="0"/>
              </a:spcAft>
              <a:buNone/>
            </a:pPr>
            <a:r>
              <a:rPr lang="en" sz="1300">
                <a:solidFill>
                  <a:schemeClr val="dk2"/>
                </a:solidFill>
                <a:latin typeface="Rubik"/>
                <a:ea typeface="Rubik"/>
                <a:cs typeface="Rubik"/>
                <a:sym typeface="Rubik"/>
              </a:rPr>
              <a:t>Grafik wordcloud di samping memperlihatkan kata yang muncul pada kolom deskripsi barang yang dikirimkan. Deskripsi barang yang sering didapat:</a:t>
            </a:r>
            <a:endParaRPr sz="1300">
              <a:solidFill>
                <a:schemeClr val="dk2"/>
              </a:solidFill>
              <a:latin typeface="Rubik"/>
              <a:ea typeface="Rubik"/>
              <a:cs typeface="Rubik"/>
              <a:sym typeface="Rubik"/>
            </a:endParaRPr>
          </a:p>
          <a:p>
            <a:pPr indent="0" lvl="0" marL="0" rtl="0" algn="just">
              <a:spcBef>
                <a:spcPts val="0"/>
              </a:spcBef>
              <a:spcAft>
                <a:spcPts val="0"/>
              </a:spcAft>
              <a:buNone/>
            </a:pPr>
            <a:r>
              <a:rPr b="1" lang="en" sz="1300">
                <a:solidFill>
                  <a:schemeClr val="dk2"/>
                </a:solidFill>
                <a:latin typeface="Rubik"/>
                <a:ea typeface="Rubik"/>
                <a:cs typeface="Rubik"/>
                <a:sym typeface="Rubik"/>
              </a:rPr>
              <a:t>#1 </a:t>
            </a:r>
            <a:r>
              <a:rPr lang="en" sz="1300">
                <a:solidFill>
                  <a:schemeClr val="dk2"/>
                </a:solidFill>
                <a:latin typeface="Rubik"/>
                <a:ea typeface="Rubik"/>
                <a:cs typeface="Rubik"/>
                <a:sym typeface="Rubik"/>
              </a:rPr>
              <a:t>Shopee Logistic</a:t>
            </a:r>
            <a:endParaRPr sz="1300">
              <a:solidFill>
                <a:schemeClr val="dk2"/>
              </a:solidFill>
              <a:latin typeface="Rubik"/>
              <a:ea typeface="Rubik"/>
              <a:cs typeface="Rubik"/>
              <a:sym typeface="Rubik"/>
            </a:endParaRPr>
          </a:p>
          <a:p>
            <a:pPr indent="0" lvl="0" marL="0" rtl="0" algn="just">
              <a:spcBef>
                <a:spcPts val="0"/>
              </a:spcBef>
              <a:spcAft>
                <a:spcPts val="0"/>
              </a:spcAft>
              <a:buNone/>
            </a:pPr>
            <a:r>
              <a:rPr b="1" lang="en" sz="1300">
                <a:solidFill>
                  <a:schemeClr val="dk2"/>
                </a:solidFill>
                <a:latin typeface="Rubik"/>
                <a:ea typeface="Rubik"/>
                <a:cs typeface="Rubik"/>
                <a:sym typeface="Rubik"/>
              </a:rPr>
              <a:t>#2</a:t>
            </a:r>
            <a:r>
              <a:rPr lang="en" sz="1300">
                <a:solidFill>
                  <a:schemeClr val="dk2"/>
                </a:solidFill>
                <a:latin typeface="Rubik"/>
                <a:ea typeface="Rubik"/>
                <a:cs typeface="Rubik"/>
                <a:sym typeface="Rubik"/>
              </a:rPr>
              <a:t> Tempat Tisu</a:t>
            </a:r>
            <a:endParaRPr sz="1300">
              <a:solidFill>
                <a:schemeClr val="dk2"/>
              </a:solidFill>
              <a:latin typeface="Rubik"/>
              <a:ea typeface="Rubik"/>
              <a:cs typeface="Rubik"/>
              <a:sym typeface="Rubik"/>
            </a:endParaRPr>
          </a:p>
          <a:p>
            <a:pPr indent="0" lvl="0" marL="0" rtl="0" algn="just">
              <a:spcBef>
                <a:spcPts val="0"/>
              </a:spcBef>
              <a:spcAft>
                <a:spcPts val="0"/>
              </a:spcAft>
              <a:buNone/>
            </a:pPr>
            <a:r>
              <a:rPr b="1" lang="en" sz="1300">
                <a:solidFill>
                  <a:schemeClr val="dk2"/>
                </a:solidFill>
                <a:latin typeface="Rubik"/>
                <a:ea typeface="Rubik"/>
                <a:cs typeface="Rubik"/>
                <a:sym typeface="Rubik"/>
              </a:rPr>
              <a:t>#3 </a:t>
            </a:r>
            <a:r>
              <a:rPr lang="en" sz="1300">
                <a:solidFill>
                  <a:schemeClr val="dk2"/>
                </a:solidFill>
                <a:latin typeface="Rubik"/>
                <a:ea typeface="Rubik"/>
                <a:cs typeface="Rubik"/>
                <a:sym typeface="Rubik"/>
              </a:rPr>
              <a:t>Kosmetik</a:t>
            </a:r>
            <a:endParaRPr sz="1300">
              <a:solidFill>
                <a:schemeClr val="dk2"/>
              </a:solidFill>
              <a:latin typeface="Rubik"/>
              <a:ea typeface="Rubik"/>
              <a:cs typeface="Rubik"/>
              <a:sym typeface="Rubik"/>
            </a:endParaRPr>
          </a:p>
          <a:p>
            <a:pPr indent="0" lvl="0" marL="0" rtl="0" algn="just">
              <a:spcBef>
                <a:spcPts val="0"/>
              </a:spcBef>
              <a:spcAft>
                <a:spcPts val="0"/>
              </a:spcAft>
              <a:buNone/>
            </a:pPr>
            <a:r>
              <a:t/>
            </a:r>
            <a:endParaRPr sz="1300">
              <a:solidFill>
                <a:schemeClr val="dk2"/>
              </a:solidFill>
              <a:latin typeface="Rubik"/>
              <a:ea typeface="Rubik"/>
              <a:cs typeface="Rubik"/>
              <a:sym typeface="Rubik"/>
            </a:endParaRPr>
          </a:p>
          <a:p>
            <a:pPr indent="0" lvl="0" marL="0" rtl="0" algn="just">
              <a:spcBef>
                <a:spcPts val="0"/>
              </a:spcBef>
              <a:spcAft>
                <a:spcPts val="0"/>
              </a:spcAft>
              <a:buNone/>
            </a:pPr>
            <a:r>
              <a:rPr lang="en" sz="1300">
                <a:solidFill>
                  <a:schemeClr val="dk2"/>
                </a:solidFill>
                <a:latin typeface="Rubik"/>
                <a:ea typeface="Rubik"/>
                <a:cs typeface="Rubik"/>
                <a:sym typeface="Rubik"/>
              </a:rPr>
              <a:t>Yang artinya asal pengiriman paket didominasi dari pengirim pengguna layanan marketplace shopee.</a:t>
            </a:r>
            <a:endParaRPr sz="1300">
              <a:solidFill>
                <a:schemeClr val="dk2"/>
              </a:solidFill>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0"/>
          <p:cNvSpPr/>
          <p:nvPr/>
        </p:nvSpPr>
        <p:spPr>
          <a:xfrm>
            <a:off x="-1419325" y="3480288"/>
            <a:ext cx="342900" cy="283200"/>
          </a:xfrm>
          <a:prstGeom prst="triangle">
            <a:avLst>
              <a:gd fmla="val 50000" name="adj"/>
            </a:avLst>
          </a:prstGeom>
          <a:solidFill>
            <a:srgbClr val="489F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0"/>
          <p:cNvSpPr/>
          <p:nvPr/>
        </p:nvSpPr>
        <p:spPr>
          <a:xfrm>
            <a:off x="-1413964" y="3877508"/>
            <a:ext cx="342900" cy="283200"/>
          </a:xfrm>
          <a:prstGeom prst="triangle">
            <a:avLst>
              <a:gd fmla="val 50000" name="adj"/>
            </a:avLst>
          </a:prstGeom>
          <a:solidFill>
            <a:srgbClr val="489F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0"/>
          <p:cNvSpPr txBox="1"/>
          <p:nvPr>
            <p:ph type="title"/>
          </p:nvPr>
        </p:nvSpPr>
        <p:spPr>
          <a:xfrm>
            <a:off x="1" y="171850"/>
            <a:ext cx="3720000" cy="471900"/>
          </a:xfrm>
          <a:prstGeom prst="rect">
            <a:avLst/>
          </a:prstGeom>
          <a:solidFill>
            <a:srgbClr val="FFC84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000000"/>
                </a:solidFill>
                <a:latin typeface="Fira Sans"/>
                <a:ea typeface="Fira Sans"/>
                <a:cs typeface="Fira Sans"/>
                <a:sym typeface="Fira Sans"/>
              </a:rPr>
              <a:t>5 Destinasi Terbanyak</a:t>
            </a:r>
            <a:endParaRPr b="1" sz="2200">
              <a:solidFill>
                <a:srgbClr val="000000"/>
              </a:solidFill>
              <a:latin typeface="Fira Sans"/>
              <a:ea typeface="Fira Sans"/>
              <a:cs typeface="Fira Sans"/>
              <a:sym typeface="Fira Sans"/>
            </a:endParaRPr>
          </a:p>
        </p:txBody>
      </p:sp>
      <p:pic>
        <p:nvPicPr>
          <p:cNvPr id="268" name="Google Shape;268;p20"/>
          <p:cNvPicPr preferRelativeResize="0"/>
          <p:nvPr/>
        </p:nvPicPr>
        <p:blipFill>
          <a:blip r:embed="rId3">
            <a:alphaModFix/>
          </a:blip>
          <a:stretch>
            <a:fillRect/>
          </a:stretch>
        </p:blipFill>
        <p:spPr>
          <a:xfrm>
            <a:off x="3969075" y="1192950"/>
            <a:ext cx="4666425" cy="2967750"/>
          </a:xfrm>
          <a:prstGeom prst="rect">
            <a:avLst/>
          </a:prstGeom>
          <a:noFill/>
          <a:ln cap="flat" cmpd="sng" w="19050">
            <a:solidFill>
              <a:srgbClr val="FFC84C"/>
            </a:solidFill>
            <a:prstDash val="solid"/>
            <a:round/>
            <a:headEnd len="sm" w="sm" type="none"/>
            <a:tailEnd len="sm" w="sm" type="none"/>
          </a:ln>
        </p:spPr>
      </p:pic>
      <p:sp>
        <p:nvSpPr>
          <p:cNvPr id="269" name="Google Shape;269;p20"/>
          <p:cNvSpPr txBox="1"/>
          <p:nvPr/>
        </p:nvSpPr>
        <p:spPr>
          <a:xfrm>
            <a:off x="452100" y="1087875"/>
            <a:ext cx="3120600" cy="3026100"/>
          </a:xfrm>
          <a:prstGeom prst="rect">
            <a:avLst/>
          </a:prstGeom>
          <a:noFill/>
          <a:ln>
            <a:noFill/>
          </a:ln>
        </p:spPr>
        <p:txBody>
          <a:bodyPr anchorCtr="0" anchor="t" bIns="91425" lIns="91425" spcFirstLastPara="1" rIns="91425" wrap="square" tIns="91425">
            <a:noAutofit/>
          </a:bodyPr>
          <a:lstStyle/>
          <a:p>
            <a:pPr indent="457200" lvl="0" marL="0" rtl="0" algn="just">
              <a:spcBef>
                <a:spcPts val="0"/>
              </a:spcBef>
              <a:spcAft>
                <a:spcPts val="0"/>
              </a:spcAft>
              <a:buNone/>
            </a:pPr>
            <a:r>
              <a:rPr lang="en" sz="1300">
                <a:solidFill>
                  <a:srgbClr val="BF9000"/>
                </a:solidFill>
                <a:latin typeface="Rubik"/>
                <a:ea typeface="Rubik"/>
                <a:cs typeface="Rubik"/>
                <a:sym typeface="Rubik"/>
              </a:rPr>
              <a:t>Grafik bar chart di samping dilihat lima destinasi pengiriman terbanyak selama bulan April hingga Juni:</a:t>
            </a:r>
            <a:endParaRPr sz="1300">
              <a:solidFill>
                <a:srgbClr val="BF9000"/>
              </a:solidFill>
              <a:latin typeface="Rubik"/>
              <a:ea typeface="Rubik"/>
              <a:cs typeface="Rubik"/>
              <a:sym typeface="Rubik"/>
            </a:endParaRPr>
          </a:p>
          <a:p>
            <a:pPr indent="0" lvl="0" marL="0" rtl="0" algn="just">
              <a:spcBef>
                <a:spcPts val="0"/>
              </a:spcBef>
              <a:spcAft>
                <a:spcPts val="0"/>
              </a:spcAft>
              <a:buNone/>
            </a:pPr>
            <a:r>
              <a:rPr b="1" lang="en" sz="1300">
                <a:solidFill>
                  <a:srgbClr val="BF9000"/>
                </a:solidFill>
                <a:latin typeface="Rubik"/>
                <a:ea typeface="Rubik"/>
                <a:cs typeface="Rubik"/>
                <a:sym typeface="Rubik"/>
              </a:rPr>
              <a:t>#1 </a:t>
            </a:r>
            <a:r>
              <a:rPr lang="en" sz="1300">
                <a:solidFill>
                  <a:srgbClr val="BF9000"/>
                </a:solidFill>
                <a:latin typeface="Rubik"/>
                <a:ea typeface="Rubik"/>
                <a:cs typeface="Rubik"/>
                <a:sym typeface="Rubik"/>
              </a:rPr>
              <a:t>Bekasi (187)</a:t>
            </a:r>
            <a:endParaRPr sz="1300">
              <a:solidFill>
                <a:srgbClr val="BF9000"/>
              </a:solidFill>
              <a:latin typeface="Rubik"/>
              <a:ea typeface="Rubik"/>
              <a:cs typeface="Rubik"/>
              <a:sym typeface="Rubik"/>
            </a:endParaRPr>
          </a:p>
          <a:p>
            <a:pPr indent="0" lvl="0" marL="0" rtl="0" algn="just">
              <a:spcBef>
                <a:spcPts val="0"/>
              </a:spcBef>
              <a:spcAft>
                <a:spcPts val="0"/>
              </a:spcAft>
              <a:buNone/>
            </a:pPr>
            <a:r>
              <a:rPr b="1" lang="en" sz="1300">
                <a:solidFill>
                  <a:srgbClr val="BF9000"/>
                </a:solidFill>
                <a:latin typeface="Rubik"/>
                <a:ea typeface="Rubik"/>
                <a:cs typeface="Rubik"/>
                <a:sym typeface="Rubik"/>
              </a:rPr>
              <a:t>#2</a:t>
            </a:r>
            <a:r>
              <a:rPr lang="en" sz="1300">
                <a:solidFill>
                  <a:srgbClr val="BF9000"/>
                </a:solidFill>
                <a:latin typeface="Rubik"/>
                <a:ea typeface="Rubik"/>
                <a:cs typeface="Rubik"/>
                <a:sym typeface="Rubik"/>
              </a:rPr>
              <a:t> Cikarang (164)</a:t>
            </a:r>
            <a:endParaRPr sz="1300">
              <a:solidFill>
                <a:srgbClr val="BF9000"/>
              </a:solidFill>
              <a:latin typeface="Rubik"/>
              <a:ea typeface="Rubik"/>
              <a:cs typeface="Rubik"/>
              <a:sym typeface="Rubik"/>
            </a:endParaRPr>
          </a:p>
          <a:p>
            <a:pPr indent="0" lvl="0" marL="0" rtl="0" algn="just">
              <a:spcBef>
                <a:spcPts val="0"/>
              </a:spcBef>
              <a:spcAft>
                <a:spcPts val="0"/>
              </a:spcAft>
              <a:buNone/>
            </a:pPr>
            <a:r>
              <a:rPr b="1" lang="en" sz="1300">
                <a:solidFill>
                  <a:srgbClr val="BF9000"/>
                </a:solidFill>
                <a:latin typeface="Rubik"/>
                <a:ea typeface="Rubik"/>
                <a:cs typeface="Rubik"/>
                <a:sym typeface="Rubik"/>
              </a:rPr>
              <a:t>#3 </a:t>
            </a:r>
            <a:r>
              <a:rPr lang="en" sz="1300">
                <a:solidFill>
                  <a:srgbClr val="BF9000"/>
                </a:solidFill>
                <a:latin typeface="Rubik"/>
                <a:ea typeface="Rubik"/>
                <a:cs typeface="Rubik"/>
                <a:sym typeface="Rubik"/>
              </a:rPr>
              <a:t>Cimahi (159)</a:t>
            </a:r>
            <a:endParaRPr sz="1300">
              <a:solidFill>
                <a:srgbClr val="BF9000"/>
              </a:solidFill>
              <a:latin typeface="Rubik"/>
              <a:ea typeface="Rubik"/>
              <a:cs typeface="Rubik"/>
              <a:sym typeface="Rubik"/>
            </a:endParaRPr>
          </a:p>
          <a:p>
            <a:pPr indent="0" lvl="0" marL="0" rtl="0" algn="just">
              <a:spcBef>
                <a:spcPts val="0"/>
              </a:spcBef>
              <a:spcAft>
                <a:spcPts val="0"/>
              </a:spcAft>
              <a:buNone/>
            </a:pPr>
            <a:r>
              <a:rPr b="1" lang="en" sz="1300">
                <a:solidFill>
                  <a:srgbClr val="BF9000"/>
                </a:solidFill>
                <a:latin typeface="Rubik"/>
                <a:ea typeface="Rubik"/>
                <a:cs typeface="Rubik"/>
                <a:sym typeface="Rubik"/>
              </a:rPr>
              <a:t>#4</a:t>
            </a:r>
            <a:r>
              <a:rPr lang="en" sz="1300">
                <a:solidFill>
                  <a:srgbClr val="BF9000"/>
                </a:solidFill>
                <a:latin typeface="Rubik"/>
                <a:ea typeface="Rubik"/>
                <a:cs typeface="Rubik"/>
                <a:sym typeface="Rubik"/>
              </a:rPr>
              <a:t> Bogor (138)</a:t>
            </a:r>
            <a:endParaRPr sz="1300">
              <a:solidFill>
                <a:srgbClr val="BF9000"/>
              </a:solidFill>
              <a:latin typeface="Rubik"/>
              <a:ea typeface="Rubik"/>
              <a:cs typeface="Rubik"/>
              <a:sym typeface="Rubik"/>
            </a:endParaRPr>
          </a:p>
          <a:p>
            <a:pPr indent="0" lvl="0" marL="0" rtl="0" algn="just">
              <a:spcBef>
                <a:spcPts val="0"/>
              </a:spcBef>
              <a:spcAft>
                <a:spcPts val="0"/>
              </a:spcAft>
              <a:buNone/>
            </a:pPr>
            <a:r>
              <a:rPr b="1" lang="en" sz="1300">
                <a:solidFill>
                  <a:srgbClr val="BF9000"/>
                </a:solidFill>
                <a:latin typeface="Rubik"/>
                <a:ea typeface="Rubik"/>
                <a:cs typeface="Rubik"/>
                <a:sym typeface="Rubik"/>
              </a:rPr>
              <a:t>#5</a:t>
            </a:r>
            <a:r>
              <a:rPr lang="en" sz="1300">
                <a:solidFill>
                  <a:srgbClr val="BF9000"/>
                </a:solidFill>
                <a:latin typeface="Rubik"/>
                <a:ea typeface="Rubik"/>
                <a:cs typeface="Rubik"/>
                <a:sym typeface="Rubik"/>
              </a:rPr>
              <a:t> Tambun (128)</a:t>
            </a:r>
            <a:endParaRPr sz="1300">
              <a:solidFill>
                <a:srgbClr val="BF9000"/>
              </a:solidFill>
              <a:latin typeface="Rubik"/>
              <a:ea typeface="Rubik"/>
              <a:cs typeface="Rubik"/>
              <a:sym typeface="Rubik"/>
            </a:endParaRPr>
          </a:p>
          <a:p>
            <a:pPr indent="0" lvl="0" marL="0" rtl="0" algn="just">
              <a:spcBef>
                <a:spcPts val="0"/>
              </a:spcBef>
              <a:spcAft>
                <a:spcPts val="0"/>
              </a:spcAft>
              <a:buNone/>
            </a:pPr>
            <a:r>
              <a:t/>
            </a:r>
            <a:endParaRPr sz="1300">
              <a:solidFill>
                <a:srgbClr val="BF9000"/>
              </a:solidFill>
              <a:latin typeface="Rubik"/>
              <a:ea typeface="Rubik"/>
              <a:cs typeface="Rubik"/>
              <a:sym typeface="Rubik"/>
            </a:endParaRPr>
          </a:p>
          <a:p>
            <a:pPr indent="0" lvl="0" marL="0" rtl="0" algn="just">
              <a:spcBef>
                <a:spcPts val="0"/>
              </a:spcBef>
              <a:spcAft>
                <a:spcPts val="0"/>
              </a:spcAft>
              <a:buNone/>
            </a:pPr>
            <a:r>
              <a:rPr lang="en" sz="1300">
                <a:solidFill>
                  <a:srgbClr val="BF9000"/>
                </a:solidFill>
                <a:latin typeface="Rubik"/>
                <a:ea typeface="Rubik"/>
                <a:cs typeface="Rubik"/>
                <a:sym typeface="Rubik"/>
              </a:rPr>
              <a:t>Mayoritas penjual mengirimkan barangnya menuju daerah jabodetabek.</a:t>
            </a:r>
            <a:endParaRPr sz="1300">
              <a:solidFill>
                <a:srgbClr val="BF9000"/>
              </a:solidFill>
              <a:latin typeface="Rubik"/>
              <a:ea typeface="Rubik"/>
              <a:cs typeface="Rubik"/>
              <a:sym typeface="Rubi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1"/>
          <p:cNvSpPr txBox="1"/>
          <p:nvPr>
            <p:ph type="title"/>
          </p:nvPr>
        </p:nvSpPr>
        <p:spPr>
          <a:xfrm>
            <a:off x="5699688" y="171850"/>
            <a:ext cx="3444300" cy="471900"/>
          </a:xfrm>
          <a:prstGeom prst="rect">
            <a:avLst/>
          </a:prstGeom>
          <a:solidFill>
            <a:srgbClr val="85BCD1">
              <a:alpha val="40180"/>
            </a:srgbClr>
          </a:solidFill>
        </p:spPr>
        <p:txBody>
          <a:bodyPr anchorCtr="0" anchor="t" bIns="91425" lIns="91425" spcFirstLastPara="1" rIns="91425" wrap="square" tIns="91425">
            <a:noAutofit/>
          </a:bodyPr>
          <a:lstStyle/>
          <a:p>
            <a:pPr indent="0" lvl="0" marL="0" rtl="0" algn="r">
              <a:spcBef>
                <a:spcPts val="0"/>
              </a:spcBef>
              <a:spcAft>
                <a:spcPts val="0"/>
              </a:spcAft>
              <a:buNone/>
            </a:pPr>
            <a:r>
              <a:rPr b="1" lang="en" sz="2200">
                <a:solidFill>
                  <a:srgbClr val="000000"/>
                </a:solidFill>
                <a:latin typeface="Fira Sans"/>
                <a:ea typeface="Fira Sans"/>
                <a:cs typeface="Fira Sans"/>
                <a:sym typeface="Fira Sans"/>
              </a:rPr>
              <a:t>Layanan digunakan</a:t>
            </a:r>
            <a:endParaRPr b="1" sz="2200">
              <a:solidFill>
                <a:srgbClr val="000000"/>
              </a:solidFill>
              <a:latin typeface="Fira Sans"/>
              <a:ea typeface="Fira Sans"/>
              <a:cs typeface="Fira Sans"/>
              <a:sym typeface="Fira Sans"/>
            </a:endParaRPr>
          </a:p>
        </p:txBody>
      </p:sp>
      <p:pic>
        <p:nvPicPr>
          <p:cNvPr id="275" name="Google Shape;275;p21"/>
          <p:cNvPicPr preferRelativeResize="0"/>
          <p:nvPr/>
        </p:nvPicPr>
        <p:blipFill>
          <a:blip r:embed="rId3">
            <a:alphaModFix/>
          </a:blip>
          <a:stretch>
            <a:fillRect/>
          </a:stretch>
        </p:blipFill>
        <p:spPr>
          <a:xfrm>
            <a:off x="851550" y="1123538"/>
            <a:ext cx="3488074" cy="3488074"/>
          </a:xfrm>
          <a:prstGeom prst="rect">
            <a:avLst/>
          </a:prstGeom>
          <a:noFill/>
          <a:ln cap="flat" cmpd="sng" w="19050">
            <a:solidFill>
              <a:srgbClr val="FFC84C"/>
            </a:solidFill>
            <a:prstDash val="solid"/>
            <a:round/>
            <a:headEnd len="sm" w="sm" type="none"/>
            <a:tailEnd len="sm" w="sm" type="none"/>
          </a:ln>
        </p:spPr>
      </p:pic>
      <p:sp>
        <p:nvSpPr>
          <p:cNvPr id="276" name="Google Shape;276;p21"/>
          <p:cNvSpPr txBox="1"/>
          <p:nvPr/>
        </p:nvSpPr>
        <p:spPr>
          <a:xfrm>
            <a:off x="4838075" y="1011000"/>
            <a:ext cx="3648600" cy="3026100"/>
          </a:xfrm>
          <a:prstGeom prst="rect">
            <a:avLst/>
          </a:prstGeom>
          <a:noFill/>
          <a:ln>
            <a:noFill/>
          </a:ln>
        </p:spPr>
        <p:txBody>
          <a:bodyPr anchorCtr="0" anchor="t" bIns="91425" lIns="91425" spcFirstLastPara="1" rIns="91425" wrap="square" tIns="91425">
            <a:noAutofit/>
          </a:bodyPr>
          <a:lstStyle/>
          <a:p>
            <a:pPr indent="457200" lvl="0" marL="0" rtl="0" algn="just">
              <a:spcBef>
                <a:spcPts val="0"/>
              </a:spcBef>
              <a:spcAft>
                <a:spcPts val="0"/>
              </a:spcAft>
              <a:buNone/>
            </a:pPr>
            <a:r>
              <a:rPr lang="en" sz="1300">
                <a:solidFill>
                  <a:schemeClr val="dk2"/>
                </a:solidFill>
                <a:latin typeface="Rubik"/>
                <a:ea typeface="Rubik"/>
                <a:cs typeface="Rubik"/>
                <a:sym typeface="Rubik"/>
              </a:rPr>
              <a:t>Pada pie chart dapat diketahui persentase penggunaan masing-masing kategori layanan, layanan yang paling diminati adalah:</a:t>
            </a:r>
            <a:endParaRPr sz="1300">
              <a:solidFill>
                <a:schemeClr val="dk2"/>
              </a:solidFill>
              <a:latin typeface="Rubik"/>
              <a:ea typeface="Rubik"/>
              <a:cs typeface="Rubik"/>
              <a:sym typeface="Rubik"/>
            </a:endParaRPr>
          </a:p>
          <a:p>
            <a:pPr indent="0" lvl="0" marL="0" rtl="0" algn="just">
              <a:spcBef>
                <a:spcPts val="0"/>
              </a:spcBef>
              <a:spcAft>
                <a:spcPts val="0"/>
              </a:spcAft>
              <a:buNone/>
            </a:pPr>
            <a:r>
              <a:rPr b="1" lang="en" sz="1300">
                <a:solidFill>
                  <a:schemeClr val="dk2"/>
                </a:solidFill>
                <a:latin typeface="Rubik"/>
                <a:ea typeface="Rubik"/>
                <a:cs typeface="Rubik"/>
                <a:sym typeface="Rubik"/>
              </a:rPr>
              <a:t>#1 </a:t>
            </a:r>
            <a:r>
              <a:rPr lang="en" sz="1300">
                <a:solidFill>
                  <a:schemeClr val="dk2"/>
                </a:solidFill>
                <a:latin typeface="Rubik"/>
                <a:ea typeface="Rubik"/>
                <a:cs typeface="Rubik"/>
                <a:sym typeface="Rubik"/>
              </a:rPr>
              <a:t>REG (60.82%)</a:t>
            </a:r>
            <a:endParaRPr sz="1300">
              <a:solidFill>
                <a:schemeClr val="dk2"/>
              </a:solidFill>
              <a:latin typeface="Rubik"/>
              <a:ea typeface="Rubik"/>
              <a:cs typeface="Rubik"/>
              <a:sym typeface="Rubik"/>
            </a:endParaRPr>
          </a:p>
          <a:p>
            <a:pPr indent="0" lvl="0" marL="0" rtl="0" algn="just">
              <a:spcBef>
                <a:spcPts val="0"/>
              </a:spcBef>
              <a:spcAft>
                <a:spcPts val="0"/>
              </a:spcAft>
              <a:buNone/>
            </a:pPr>
            <a:r>
              <a:rPr b="1" lang="en" sz="1300">
                <a:solidFill>
                  <a:schemeClr val="dk2"/>
                </a:solidFill>
                <a:latin typeface="Rubik"/>
                <a:ea typeface="Rubik"/>
                <a:cs typeface="Rubik"/>
                <a:sym typeface="Rubik"/>
              </a:rPr>
              <a:t>#2</a:t>
            </a:r>
            <a:r>
              <a:rPr lang="en" sz="1300">
                <a:solidFill>
                  <a:schemeClr val="dk2"/>
                </a:solidFill>
                <a:latin typeface="Rubik"/>
                <a:ea typeface="Rubik"/>
                <a:cs typeface="Rubik"/>
                <a:sym typeface="Rubik"/>
              </a:rPr>
              <a:t> OKE (33.02%)</a:t>
            </a:r>
            <a:endParaRPr sz="1300">
              <a:solidFill>
                <a:schemeClr val="dk2"/>
              </a:solidFill>
              <a:latin typeface="Rubik"/>
              <a:ea typeface="Rubik"/>
              <a:cs typeface="Rubik"/>
              <a:sym typeface="Rubik"/>
            </a:endParaRPr>
          </a:p>
          <a:p>
            <a:pPr indent="0" lvl="0" marL="0" rtl="0" algn="just">
              <a:spcBef>
                <a:spcPts val="0"/>
              </a:spcBef>
              <a:spcAft>
                <a:spcPts val="0"/>
              </a:spcAft>
              <a:buNone/>
            </a:pPr>
            <a:r>
              <a:rPr b="1" lang="en" sz="1300">
                <a:solidFill>
                  <a:schemeClr val="dk2"/>
                </a:solidFill>
                <a:latin typeface="Rubik"/>
                <a:ea typeface="Rubik"/>
                <a:cs typeface="Rubik"/>
                <a:sym typeface="Rubik"/>
              </a:rPr>
              <a:t>#3 </a:t>
            </a:r>
            <a:r>
              <a:rPr lang="en" sz="1300">
                <a:solidFill>
                  <a:schemeClr val="dk2"/>
                </a:solidFill>
                <a:latin typeface="Rubik"/>
                <a:ea typeface="Rubik"/>
                <a:cs typeface="Rubik"/>
                <a:sym typeface="Rubik"/>
              </a:rPr>
              <a:t>JTR (3.33 %)</a:t>
            </a:r>
            <a:endParaRPr sz="1300">
              <a:solidFill>
                <a:schemeClr val="dk2"/>
              </a:solidFill>
              <a:latin typeface="Rubik"/>
              <a:ea typeface="Rubik"/>
              <a:cs typeface="Rubik"/>
              <a:sym typeface="Rubik"/>
            </a:endParaRPr>
          </a:p>
          <a:p>
            <a:pPr indent="0" lvl="0" marL="0" rtl="0" algn="just">
              <a:spcBef>
                <a:spcPts val="0"/>
              </a:spcBef>
              <a:spcAft>
                <a:spcPts val="0"/>
              </a:spcAft>
              <a:buNone/>
            </a:pPr>
            <a:r>
              <a:t/>
            </a:r>
            <a:endParaRPr sz="1300">
              <a:solidFill>
                <a:schemeClr val="dk2"/>
              </a:solidFill>
              <a:latin typeface="Rubik"/>
              <a:ea typeface="Rubik"/>
              <a:cs typeface="Rubik"/>
              <a:sym typeface="Rubik"/>
            </a:endParaRPr>
          </a:p>
          <a:p>
            <a:pPr indent="0" lvl="0" marL="0" rtl="0" algn="just">
              <a:spcBef>
                <a:spcPts val="0"/>
              </a:spcBef>
              <a:spcAft>
                <a:spcPts val="0"/>
              </a:spcAft>
              <a:buNone/>
            </a:pPr>
            <a:r>
              <a:rPr lang="en" sz="1300">
                <a:solidFill>
                  <a:schemeClr val="dk2"/>
                </a:solidFill>
                <a:latin typeface="Rubik"/>
                <a:ea typeface="Rubik"/>
                <a:cs typeface="Rubik"/>
                <a:sym typeface="Rubik"/>
              </a:rPr>
              <a:t>Penggunaan layanan CTC dan CTCYES yang sangat kecil bisa disebabkan karena pengiriman dalam kota yang sedikit.</a:t>
            </a:r>
            <a:endParaRPr sz="1300">
              <a:solidFill>
                <a:schemeClr val="dk2"/>
              </a:solidFill>
              <a:latin typeface="Rubik"/>
              <a:ea typeface="Rubik"/>
              <a:cs typeface="Rubik"/>
              <a:sym typeface="Rubi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2"/>
          <p:cNvSpPr/>
          <p:nvPr/>
        </p:nvSpPr>
        <p:spPr>
          <a:xfrm>
            <a:off x="3233563" y="1624048"/>
            <a:ext cx="1174928" cy="427857"/>
          </a:xfrm>
          <a:custGeom>
            <a:rect b="b" l="l" r="r" t="t"/>
            <a:pathLst>
              <a:path extrusionOk="0" h="7174" w="26140">
                <a:moveTo>
                  <a:pt x="1999" y="1"/>
                </a:moveTo>
                <a:cubicBezTo>
                  <a:pt x="893" y="1"/>
                  <a:pt x="0" y="893"/>
                  <a:pt x="0" y="1981"/>
                </a:cubicBezTo>
                <a:lnTo>
                  <a:pt x="0" y="5193"/>
                </a:lnTo>
                <a:cubicBezTo>
                  <a:pt x="0" y="6281"/>
                  <a:pt x="893" y="7173"/>
                  <a:pt x="1999" y="7173"/>
                </a:cubicBezTo>
                <a:lnTo>
                  <a:pt x="24159" y="7173"/>
                </a:lnTo>
                <a:cubicBezTo>
                  <a:pt x="25248" y="7173"/>
                  <a:pt x="26140" y="6281"/>
                  <a:pt x="26140" y="5193"/>
                </a:cubicBezTo>
                <a:lnTo>
                  <a:pt x="26140" y="1981"/>
                </a:lnTo>
                <a:cubicBezTo>
                  <a:pt x="26140" y="893"/>
                  <a:pt x="25248" y="1"/>
                  <a:pt x="24159" y="1"/>
                </a:cubicBezTo>
                <a:close/>
              </a:path>
            </a:pathLst>
          </a:custGeom>
          <a:solidFill>
            <a:srgbClr val="DB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2"/>
          <p:cNvSpPr/>
          <p:nvPr/>
        </p:nvSpPr>
        <p:spPr>
          <a:xfrm>
            <a:off x="6018963" y="1624073"/>
            <a:ext cx="1174119" cy="427804"/>
          </a:xfrm>
          <a:custGeom>
            <a:rect b="b" l="l" r="r" t="t"/>
            <a:pathLst>
              <a:path extrusionOk="0" h="7174" w="26122">
                <a:moveTo>
                  <a:pt x="1981" y="1"/>
                </a:moveTo>
                <a:cubicBezTo>
                  <a:pt x="874" y="1"/>
                  <a:pt x="0" y="893"/>
                  <a:pt x="0" y="1981"/>
                </a:cubicBezTo>
                <a:lnTo>
                  <a:pt x="0" y="5193"/>
                </a:lnTo>
                <a:cubicBezTo>
                  <a:pt x="0" y="6281"/>
                  <a:pt x="874" y="7173"/>
                  <a:pt x="1981" y="7173"/>
                </a:cubicBezTo>
                <a:lnTo>
                  <a:pt x="24141" y="7173"/>
                </a:lnTo>
                <a:cubicBezTo>
                  <a:pt x="25247" y="7173"/>
                  <a:pt x="26122" y="6281"/>
                  <a:pt x="26122" y="5193"/>
                </a:cubicBezTo>
                <a:lnTo>
                  <a:pt x="26122" y="1981"/>
                </a:lnTo>
                <a:cubicBezTo>
                  <a:pt x="26122" y="893"/>
                  <a:pt x="25247" y="1"/>
                  <a:pt x="24141" y="1"/>
                </a:cubicBezTo>
                <a:close/>
              </a:path>
            </a:pathLst>
          </a:custGeom>
          <a:solidFill>
            <a:srgbClr val="6A9D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2"/>
          <p:cNvSpPr/>
          <p:nvPr/>
        </p:nvSpPr>
        <p:spPr>
          <a:xfrm>
            <a:off x="409000" y="1624048"/>
            <a:ext cx="1174928" cy="427857"/>
          </a:xfrm>
          <a:custGeom>
            <a:rect b="b" l="l" r="r" t="t"/>
            <a:pathLst>
              <a:path extrusionOk="0" h="7174" w="26140">
                <a:moveTo>
                  <a:pt x="1999" y="1"/>
                </a:moveTo>
                <a:cubicBezTo>
                  <a:pt x="892" y="1"/>
                  <a:pt x="0" y="893"/>
                  <a:pt x="0" y="1981"/>
                </a:cubicBezTo>
                <a:lnTo>
                  <a:pt x="0" y="5193"/>
                </a:lnTo>
                <a:cubicBezTo>
                  <a:pt x="0" y="6281"/>
                  <a:pt x="892" y="7173"/>
                  <a:pt x="1999" y="7173"/>
                </a:cubicBezTo>
                <a:lnTo>
                  <a:pt x="24159" y="7173"/>
                </a:lnTo>
                <a:cubicBezTo>
                  <a:pt x="25248" y="7173"/>
                  <a:pt x="26140" y="6281"/>
                  <a:pt x="26140" y="5193"/>
                </a:cubicBezTo>
                <a:lnTo>
                  <a:pt x="26140" y="1981"/>
                </a:lnTo>
                <a:cubicBezTo>
                  <a:pt x="26140" y="893"/>
                  <a:pt x="25248" y="1"/>
                  <a:pt x="24159" y="1"/>
                </a:cubicBezTo>
                <a:close/>
              </a:path>
            </a:pathLst>
          </a:custGeom>
          <a:solidFill>
            <a:srgbClr val="6A9D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2"/>
          <p:cNvSpPr/>
          <p:nvPr/>
        </p:nvSpPr>
        <p:spPr>
          <a:xfrm>
            <a:off x="2373995" y="1431643"/>
            <a:ext cx="644817" cy="2600049"/>
          </a:xfrm>
          <a:custGeom>
            <a:rect b="b" l="l" r="r" t="t"/>
            <a:pathLst>
              <a:path extrusionOk="0" h="54457" w="14346">
                <a:moveTo>
                  <a:pt x="1071" y="1"/>
                </a:moveTo>
                <a:lnTo>
                  <a:pt x="0" y="72"/>
                </a:lnTo>
                <a:lnTo>
                  <a:pt x="8886" y="18896"/>
                </a:lnTo>
                <a:lnTo>
                  <a:pt x="13257" y="28103"/>
                </a:lnTo>
                <a:lnTo>
                  <a:pt x="9635" y="35775"/>
                </a:lnTo>
                <a:lnTo>
                  <a:pt x="821" y="54385"/>
                </a:lnTo>
                <a:lnTo>
                  <a:pt x="1892" y="54456"/>
                </a:lnTo>
                <a:lnTo>
                  <a:pt x="10635" y="35971"/>
                </a:lnTo>
                <a:lnTo>
                  <a:pt x="14346" y="28103"/>
                </a:lnTo>
                <a:lnTo>
                  <a:pt x="9850" y="18575"/>
                </a:lnTo>
                <a:lnTo>
                  <a:pt x="1071" y="1"/>
                </a:lnTo>
                <a:close/>
              </a:path>
            </a:pathLst>
          </a:custGeom>
          <a:solidFill>
            <a:srgbClr val="6A9D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
          <p:cNvSpPr/>
          <p:nvPr/>
        </p:nvSpPr>
        <p:spPr>
          <a:xfrm>
            <a:off x="4824136" y="1248495"/>
            <a:ext cx="725857" cy="2966349"/>
          </a:xfrm>
          <a:custGeom>
            <a:rect b="b" l="l" r="r" t="t"/>
            <a:pathLst>
              <a:path extrusionOk="0" h="62129" w="16149">
                <a:moveTo>
                  <a:pt x="1053" y="1"/>
                </a:moveTo>
                <a:lnTo>
                  <a:pt x="1" y="72"/>
                </a:lnTo>
                <a:lnTo>
                  <a:pt x="10599" y="22518"/>
                </a:lnTo>
                <a:lnTo>
                  <a:pt x="15060" y="31939"/>
                </a:lnTo>
                <a:lnTo>
                  <a:pt x="11241" y="40022"/>
                </a:lnTo>
                <a:lnTo>
                  <a:pt x="821" y="62057"/>
                </a:lnTo>
                <a:lnTo>
                  <a:pt x="1892" y="62129"/>
                </a:lnTo>
                <a:lnTo>
                  <a:pt x="12098" y="40521"/>
                </a:lnTo>
                <a:lnTo>
                  <a:pt x="16148" y="31939"/>
                </a:lnTo>
                <a:lnTo>
                  <a:pt x="11420" y="21929"/>
                </a:lnTo>
                <a:lnTo>
                  <a:pt x="1053" y="1"/>
                </a:lnTo>
                <a:close/>
              </a:path>
            </a:pathLst>
          </a:custGeom>
          <a:solidFill>
            <a:srgbClr val="DB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
          <p:cNvSpPr/>
          <p:nvPr/>
        </p:nvSpPr>
        <p:spPr>
          <a:xfrm>
            <a:off x="7578268" y="1065346"/>
            <a:ext cx="808471" cy="3332649"/>
          </a:xfrm>
          <a:custGeom>
            <a:rect b="b" l="l" r="r" t="t"/>
            <a:pathLst>
              <a:path extrusionOk="0" h="69801" w="17987">
                <a:moveTo>
                  <a:pt x="1072" y="0"/>
                </a:moveTo>
                <a:lnTo>
                  <a:pt x="1" y="90"/>
                </a:lnTo>
                <a:lnTo>
                  <a:pt x="12527" y="26568"/>
                </a:lnTo>
                <a:lnTo>
                  <a:pt x="16880" y="35775"/>
                </a:lnTo>
                <a:lnTo>
                  <a:pt x="13133" y="43715"/>
                </a:lnTo>
                <a:lnTo>
                  <a:pt x="840" y="69729"/>
                </a:lnTo>
                <a:lnTo>
                  <a:pt x="1910" y="69801"/>
                </a:lnTo>
                <a:lnTo>
                  <a:pt x="13972" y="44286"/>
                </a:lnTo>
                <a:lnTo>
                  <a:pt x="17844" y="36060"/>
                </a:lnTo>
                <a:lnTo>
                  <a:pt x="17986" y="35775"/>
                </a:lnTo>
                <a:lnTo>
                  <a:pt x="13312" y="25908"/>
                </a:lnTo>
                <a:lnTo>
                  <a:pt x="1072" y="0"/>
                </a:lnTo>
                <a:close/>
              </a:path>
            </a:pathLst>
          </a:custGeom>
          <a:solidFill>
            <a:srgbClr val="6A9D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2"/>
          <p:cNvSpPr/>
          <p:nvPr/>
        </p:nvSpPr>
        <p:spPr>
          <a:xfrm>
            <a:off x="2556039" y="2386632"/>
            <a:ext cx="647244" cy="687528"/>
          </a:xfrm>
          <a:custGeom>
            <a:rect b="b" l="l" r="r" t="t"/>
            <a:pathLst>
              <a:path extrusionOk="0" h="14400" w="14400">
                <a:moveTo>
                  <a:pt x="7191" y="0"/>
                </a:moveTo>
                <a:cubicBezTo>
                  <a:pt x="3212" y="0"/>
                  <a:pt x="1" y="3230"/>
                  <a:pt x="1" y="7209"/>
                </a:cubicBezTo>
                <a:cubicBezTo>
                  <a:pt x="1" y="11188"/>
                  <a:pt x="3212" y="14399"/>
                  <a:pt x="7191" y="14399"/>
                </a:cubicBezTo>
                <a:cubicBezTo>
                  <a:pt x="11170" y="14399"/>
                  <a:pt x="14400" y="11188"/>
                  <a:pt x="14400" y="7209"/>
                </a:cubicBezTo>
                <a:cubicBezTo>
                  <a:pt x="14400" y="3230"/>
                  <a:pt x="11170" y="0"/>
                  <a:pt x="7191" y="0"/>
                </a:cubicBezTo>
                <a:close/>
              </a:path>
            </a:pathLst>
          </a:custGeom>
          <a:solidFill>
            <a:srgbClr val="6A9D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2"/>
          <p:cNvSpPr/>
          <p:nvPr/>
        </p:nvSpPr>
        <p:spPr>
          <a:xfrm>
            <a:off x="5094415" y="2330914"/>
            <a:ext cx="826899" cy="798965"/>
          </a:xfrm>
          <a:custGeom>
            <a:rect b="b" l="l" r="r" t="t"/>
            <a:pathLst>
              <a:path extrusionOk="0" h="16734" w="18397">
                <a:moveTo>
                  <a:pt x="9190" y="0"/>
                </a:moveTo>
                <a:cubicBezTo>
                  <a:pt x="5393" y="0"/>
                  <a:pt x="1956" y="2610"/>
                  <a:pt x="1053" y="6467"/>
                </a:cubicBezTo>
                <a:cubicBezTo>
                  <a:pt x="1" y="10963"/>
                  <a:pt x="2802" y="15459"/>
                  <a:pt x="7298" y="16512"/>
                </a:cubicBezTo>
                <a:cubicBezTo>
                  <a:pt x="7938" y="16662"/>
                  <a:pt x="8577" y="16733"/>
                  <a:pt x="9207" y="16733"/>
                </a:cubicBezTo>
                <a:cubicBezTo>
                  <a:pt x="13004" y="16733"/>
                  <a:pt x="16441" y="14124"/>
                  <a:pt x="17344" y="10267"/>
                </a:cubicBezTo>
                <a:cubicBezTo>
                  <a:pt x="18396" y="5771"/>
                  <a:pt x="15595" y="1274"/>
                  <a:pt x="11099" y="222"/>
                </a:cubicBezTo>
                <a:cubicBezTo>
                  <a:pt x="10459" y="72"/>
                  <a:pt x="9820" y="0"/>
                  <a:pt x="9190" y="0"/>
                </a:cubicBezTo>
                <a:close/>
              </a:path>
            </a:pathLst>
          </a:custGeom>
          <a:solidFill>
            <a:srgbClr val="DB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
          <p:cNvSpPr/>
          <p:nvPr/>
        </p:nvSpPr>
        <p:spPr>
          <a:xfrm>
            <a:off x="7915925" y="2300024"/>
            <a:ext cx="927132" cy="862036"/>
          </a:xfrm>
          <a:custGeom>
            <a:rect b="b" l="l" r="r" t="t"/>
            <a:pathLst>
              <a:path extrusionOk="0" h="18055" w="20627">
                <a:moveTo>
                  <a:pt x="10301" y="0"/>
                </a:moveTo>
                <a:cubicBezTo>
                  <a:pt x="8811" y="0"/>
                  <a:pt x="7301" y="371"/>
                  <a:pt x="5907" y="1154"/>
                </a:cubicBezTo>
                <a:cubicBezTo>
                  <a:pt x="1553" y="3581"/>
                  <a:pt x="1" y="9076"/>
                  <a:pt x="2427" y="13430"/>
                </a:cubicBezTo>
                <a:cubicBezTo>
                  <a:pt x="4077" y="16390"/>
                  <a:pt x="7146" y="18055"/>
                  <a:pt x="10309" y="18055"/>
                </a:cubicBezTo>
                <a:cubicBezTo>
                  <a:pt x="11799" y="18055"/>
                  <a:pt x="13310" y="17686"/>
                  <a:pt x="14703" y="16909"/>
                </a:cubicBezTo>
                <a:cubicBezTo>
                  <a:pt x="19057" y="14483"/>
                  <a:pt x="20627" y="8987"/>
                  <a:pt x="18182" y="4633"/>
                </a:cubicBezTo>
                <a:cubicBezTo>
                  <a:pt x="16533" y="1674"/>
                  <a:pt x="13465" y="0"/>
                  <a:pt x="10301" y="0"/>
                </a:cubicBezTo>
                <a:close/>
              </a:path>
            </a:pathLst>
          </a:custGeom>
          <a:solidFill>
            <a:srgbClr val="6A9D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2"/>
          <p:cNvSpPr txBox="1"/>
          <p:nvPr/>
        </p:nvSpPr>
        <p:spPr>
          <a:xfrm>
            <a:off x="450100" y="2150125"/>
            <a:ext cx="1981800" cy="578400"/>
          </a:xfrm>
          <a:prstGeom prst="rect">
            <a:avLst/>
          </a:prstGeom>
          <a:noFill/>
          <a:ln>
            <a:noFill/>
          </a:ln>
        </p:spPr>
        <p:txBody>
          <a:bodyPr anchorCtr="0" anchor="t" bIns="0" lIns="0" spcFirstLastPara="1" rIns="0" wrap="square" tIns="7150">
            <a:noAutofit/>
          </a:bodyPr>
          <a:lstStyle/>
          <a:p>
            <a:pPr indent="0" lvl="0" marL="0" marR="0" rtl="0" algn="l">
              <a:lnSpc>
                <a:spcPct val="115000"/>
              </a:lnSpc>
              <a:spcBef>
                <a:spcPts val="0"/>
              </a:spcBef>
              <a:spcAft>
                <a:spcPts val="0"/>
              </a:spcAft>
              <a:buNone/>
            </a:pPr>
            <a:r>
              <a:rPr b="1" lang="en" sz="1100">
                <a:solidFill>
                  <a:srgbClr val="040000"/>
                </a:solidFill>
                <a:latin typeface="Fira Sans"/>
                <a:ea typeface="Fira Sans"/>
                <a:cs typeface="Fira Sans"/>
                <a:sym typeface="Fira Sans"/>
              </a:rPr>
              <a:t>Supplier/Cust ID:</a:t>
            </a:r>
            <a:endParaRPr b="1" sz="1100">
              <a:solidFill>
                <a:srgbClr val="040000"/>
              </a:solidFill>
              <a:latin typeface="Fira Sans"/>
              <a:ea typeface="Fira Sans"/>
              <a:cs typeface="Fira Sans"/>
              <a:sym typeface="Fira Sans"/>
            </a:endParaRPr>
          </a:p>
          <a:p>
            <a:pPr indent="0" lvl="0" marL="0" marR="0" rtl="0" algn="l">
              <a:lnSpc>
                <a:spcPct val="115000"/>
              </a:lnSpc>
              <a:spcBef>
                <a:spcPts val="0"/>
              </a:spcBef>
              <a:spcAft>
                <a:spcPts val="0"/>
              </a:spcAft>
              <a:buNone/>
            </a:pPr>
            <a:r>
              <a:rPr b="1" lang="en" sz="1100">
                <a:solidFill>
                  <a:srgbClr val="040000"/>
                </a:solidFill>
                <a:latin typeface="Fira Sans"/>
                <a:ea typeface="Fira Sans"/>
                <a:cs typeface="Fira Sans"/>
                <a:sym typeface="Fira Sans"/>
              </a:rPr>
              <a:t>BCAT, BS, BUNK, EMON, GG, KOSM, PNJI</a:t>
            </a:r>
            <a:endParaRPr sz="1100">
              <a:latin typeface="Fira Sans"/>
              <a:ea typeface="Fira Sans"/>
              <a:cs typeface="Fira Sans"/>
              <a:sym typeface="Fira Sans"/>
            </a:endParaRPr>
          </a:p>
        </p:txBody>
      </p:sp>
      <p:sp>
        <p:nvSpPr>
          <p:cNvPr id="291" name="Google Shape;291;p22"/>
          <p:cNvSpPr txBox="1"/>
          <p:nvPr/>
        </p:nvSpPr>
        <p:spPr>
          <a:xfrm>
            <a:off x="3325802" y="2150125"/>
            <a:ext cx="1768500" cy="299400"/>
          </a:xfrm>
          <a:prstGeom prst="rect">
            <a:avLst/>
          </a:prstGeom>
          <a:noFill/>
          <a:ln>
            <a:noFill/>
          </a:ln>
        </p:spPr>
        <p:txBody>
          <a:bodyPr anchorCtr="0" anchor="t" bIns="0" lIns="0" spcFirstLastPara="1" rIns="0" wrap="square" tIns="7150">
            <a:noAutofit/>
          </a:bodyPr>
          <a:lstStyle/>
          <a:p>
            <a:pPr indent="0" lvl="0" marL="0" rtl="0" algn="l">
              <a:lnSpc>
                <a:spcPct val="115000"/>
              </a:lnSpc>
              <a:spcBef>
                <a:spcPts val="0"/>
              </a:spcBef>
              <a:spcAft>
                <a:spcPts val="0"/>
              </a:spcAft>
              <a:buClr>
                <a:schemeClr val="dk1"/>
              </a:buClr>
              <a:buFont typeface="Arial"/>
              <a:buNone/>
            </a:pPr>
            <a:r>
              <a:rPr b="1" lang="en" sz="1100">
                <a:solidFill>
                  <a:srgbClr val="040000"/>
                </a:solidFill>
                <a:latin typeface="Fira Sans"/>
                <a:ea typeface="Fira Sans"/>
                <a:cs typeface="Fira Sans"/>
                <a:sym typeface="Fira Sans"/>
              </a:rPr>
              <a:t>Supplier/Cust ID:</a:t>
            </a:r>
            <a:endParaRPr b="1" sz="1100">
              <a:solidFill>
                <a:srgbClr val="040000"/>
              </a:solidFill>
              <a:latin typeface="Fira Sans"/>
              <a:ea typeface="Fira Sans"/>
              <a:cs typeface="Fira Sans"/>
              <a:sym typeface="Fira Sans"/>
            </a:endParaRPr>
          </a:p>
          <a:p>
            <a:pPr indent="0" lvl="0" marL="0" rtl="0" algn="l">
              <a:lnSpc>
                <a:spcPct val="115000"/>
              </a:lnSpc>
              <a:spcBef>
                <a:spcPts val="0"/>
              </a:spcBef>
              <a:spcAft>
                <a:spcPts val="0"/>
              </a:spcAft>
              <a:buClr>
                <a:schemeClr val="dk1"/>
              </a:buClr>
              <a:buFont typeface="Arial"/>
              <a:buNone/>
            </a:pPr>
            <a:r>
              <a:rPr b="1" lang="en" sz="1100">
                <a:solidFill>
                  <a:srgbClr val="040000"/>
                </a:solidFill>
                <a:latin typeface="Fira Sans"/>
                <a:ea typeface="Fira Sans"/>
                <a:cs typeface="Fira Sans"/>
                <a:sym typeface="Fira Sans"/>
              </a:rPr>
              <a:t>AKEW, BCAT, BS, BUNK, EMON, GG, KOSM, PNJI, RTIF</a:t>
            </a:r>
            <a:endParaRPr b="1" sz="1200">
              <a:solidFill>
                <a:srgbClr val="040000"/>
              </a:solidFill>
              <a:latin typeface="Fira Sans"/>
              <a:ea typeface="Fira Sans"/>
              <a:cs typeface="Fira Sans"/>
              <a:sym typeface="Fira Sans"/>
            </a:endParaRPr>
          </a:p>
        </p:txBody>
      </p:sp>
      <p:sp>
        <p:nvSpPr>
          <p:cNvPr id="292" name="Google Shape;292;p22"/>
          <p:cNvSpPr txBox="1"/>
          <p:nvPr/>
        </p:nvSpPr>
        <p:spPr>
          <a:xfrm>
            <a:off x="6062546" y="2150125"/>
            <a:ext cx="1876800" cy="299400"/>
          </a:xfrm>
          <a:prstGeom prst="rect">
            <a:avLst/>
          </a:prstGeom>
          <a:noFill/>
          <a:ln>
            <a:noFill/>
          </a:ln>
        </p:spPr>
        <p:txBody>
          <a:bodyPr anchorCtr="0" anchor="t" bIns="0" lIns="0" spcFirstLastPara="1" rIns="0" wrap="square" tIns="7150">
            <a:noAutofit/>
          </a:bodyPr>
          <a:lstStyle/>
          <a:p>
            <a:pPr indent="0" lvl="0" marL="0" rtl="0" algn="l">
              <a:lnSpc>
                <a:spcPct val="115000"/>
              </a:lnSpc>
              <a:spcBef>
                <a:spcPts val="0"/>
              </a:spcBef>
              <a:spcAft>
                <a:spcPts val="0"/>
              </a:spcAft>
              <a:buClr>
                <a:schemeClr val="dk1"/>
              </a:buClr>
              <a:buFont typeface="Arial"/>
              <a:buNone/>
            </a:pPr>
            <a:r>
              <a:rPr b="1" lang="en" sz="1100">
                <a:solidFill>
                  <a:srgbClr val="040000"/>
                </a:solidFill>
                <a:latin typeface="Fira Sans"/>
                <a:ea typeface="Fira Sans"/>
                <a:cs typeface="Fira Sans"/>
                <a:sym typeface="Fira Sans"/>
              </a:rPr>
              <a:t>Supplier/Cust ID:</a:t>
            </a:r>
            <a:endParaRPr b="1" sz="1100">
              <a:solidFill>
                <a:srgbClr val="040000"/>
              </a:solidFill>
              <a:latin typeface="Fira Sans"/>
              <a:ea typeface="Fira Sans"/>
              <a:cs typeface="Fira Sans"/>
              <a:sym typeface="Fira Sans"/>
            </a:endParaRPr>
          </a:p>
          <a:p>
            <a:pPr indent="0" lvl="0" marL="0" rtl="0" algn="l">
              <a:lnSpc>
                <a:spcPct val="115000"/>
              </a:lnSpc>
              <a:spcBef>
                <a:spcPts val="0"/>
              </a:spcBef>
              <a:spcAft>
                <a:spcPts val="0"/>
              </a:spcAft>
              <a:buClr>
                <a:schemeClr val="dk1"/>
              </a:buClr>
              <a:buFont typeface="Arial"/>
              <a:buNone/>
            </a:pPr>
            <a:r>
              <a:rPr b="1" lang="en" sz="1100">
                <a:solidFill>
                  <a:srgbClr val="040000"/>
                </a:solidFill>
                <a:latin typeface="Fira Sans"/>
                <a:ea typeface="Fira Sans"/>
                <a:cs typeface="Fira Sans"/>
                <a:sym typeface="Fira Sans"/>
              </a:rPr>
              <a:t>BCAT, BS, BUNK, EMON, GG, KOSM, NDRI, PNJI, RTIF</a:t>
            </a:r>
            <a:endParaRPr b="1" sz="1200">
              <a:solidFill>
                <a:srgbClr val="040000"/>
              </a:solidFill>
              <a:latin typeface="Fira Sans"/>
              <a:ea typeface="Fira Sans"/>
              <a:cs typeface="Fira Sans"/>
              <a:sym typeface="Fira Sans"/>
            </a:endParaRPr>
          </a:p>
          <a:p>
            <a:pPr indent="0" lvl="0" marL="0" marR="0" rtl="0" algn="l">
              <a:lnSpc>
                <a:spcPct val="115000"/>
              </a:lnSpc>
              <a:spcBef>
                <a:spcPts val="0"/>
              </a:spcBef>
              <a:spcAft>
                <a:spcPts val="0"/>
              </a:spcAft>
              <a:buNone/>
            </a:pPr>
            <a:r>
              <a:t/>
            </a:r>
            <a:endParaRPr b="1" sz="1200">
              <a:solidFill>
                <a:srgbClr val="040000"/>
              </a:solidFill>
              <a:latin typeface="Fira Sans"/>
              <a:ea typeface="Fira Sans"/>
              <a:cs typeface="Fira Sans"/>
              <a:sym typeface="Fira Sans"/>
            </a:endParaRPr>
          </a:p>
        </p:txBody>
      </p:sp>
      <p:sp>
        <p:nvSpPr>
          <p:cNvPr id="293" name="Google Shape;293;p22"/>
          <p:cNvSpPr txBox="1"/>
          <p:nvPr/>
        </p:nvSpPr>
        <p:spPr>
          <a:xfrm>
            <a:off x="3298213" y="1624075"/>
            <a:ext cx="1174200" cy="427800"/>
          </a:xfrm>
          <a:prstGeom prst="rect">
            <a:avLst/>
          </a:prstGeom>
          <a:noFill/>
          <a:ln>
            <a:noFill/>
          </a:ln>
        </p:spPr>
        <p:txBody>
          <a:bodyPr anchorCtr="0" anchor="t" bIns="0" lIns="0" spcFirstLastPara="1" rIns="0" wrap="square" tIns="8575">
            <a:noAutofit/>
          </a:bodyPr>
          <a:lstStyle/>
          <a:p>
            <a:pPr indent="0" lvl="0" marL="12700" marR="0" rtl="0" algn="l">
              <a:lnSpc>
                <a:spcPct val="100000"/>
              </a:lnSpc>
              <a:spcBef>
                <a:spcPts val="0"/>
              </a:spcBef>
              <a:spcAft>
                <a:spcPts val="0"/>
              </a:spcAft>
              <a:buNone/>
            </a:pPr>
            <a:r>
              <a:rPr b="1" lang="en" sz="1200">
                <a:latin typeface="Fira Sans"/>
                <a:ea typeface="Fira Sans"/>
                <a:cs typeface="Fira Sans"/>
                <a:sym typeface="Fira Sans"/>
              </a:rPr>
              <a:t>Loyal</a:t>
            </a:r>
            <a:endParaRPr b="1" sz="1200">
              <a:latin typeface="Fira Sans"/>
              <a:ea typeface="Fira Sans"/>
              <a:cs typeface="Fira Sans"/>
              <a:sym typeface="Fira Sans"/>
            </a:endParaRPr>
          </a:p>
          <a:p>
            <a:pPr indent="0" lvl="0" marL="12700" marR="0" rtl="0" algn="l">
              <a:lnSpc>
                <a:spcPct val="100000"/>
              </a:lnSpc>
              <a:spcBef>
                <a:spcPts val="0"/>
              </a:spcBef>
              <a:spcAft>
                <a:spcPts val="0"/>
              </a:spcAft>
              <a:buNone/>
            </a:pPr>
            <a:r>
              <a:rPr b="1" lang="en" sz="1200">
                <a:latin typeface="Fira Sans"/>
                <a:ea typeface="Fira Sans"/>
                <a:cs typeface="Fira Sans"/>
                <a:sym typeface="Fira Sans"/>
              </a:rPr>
              <a:t>Customers</a:t>
            </a:r>
            <a:endParaRPr b="1" sz="1200">
              <a:latin typeface="Fira Sans"/>
              <a:ea typeface="Fira Sans"/>
              <a:cs typeface="Fira Sans"/>
              <a:sym typeface="Fira Sans"/>
            </a:endParaRPr>
          </a:p>
        </p:txBody>
      </p:sp>
      <p:sp>
        <p:nvSpPr>
          <p:cNvPr id="294" name="Google Shape;294;p22"/>
          <p:cNvSpPr txBox="1"/>
          <p:nvPr/>
        </p:nvSpPr>
        <p:spPr>
          <a:xfrm>
            <a:off x="6062538" y="1624076"/>
            <a:ext cx="1097700" cy="427800"/>
          </a:xfrm>
          <a:prstGeom prst="rect">
            <a:avLst/>
          </a:prstGeom>
          <a:noFill/>
          <a:ln>
            <a:noFill/>
          </a:ln>
        </p:spPr>
        <p:txBody>
          <a:bodyPr anchorCtr="0" anchor="t" bIns="0" lIns="0" spcFirstLastPara="1" rIns="0" wrap="square" tIns="8575">
            <a:noAutofit/>
          </a:bodyPr>
          <a:lstStyle/>
          <a:p>
            <a:pPr indent="0" lvl="0" marL="12700" marR="0" rtl="0" algn="l">
              <a:lnSpc>
                <a:spcPct val="100000"/>
              </a:lnSpc>
              <a:spcBef>
                <a:spcPts val="0"/>
              </a:spcBef>
              <a:spcAft>
                <a:spcPts val="0"/>
              </a:spcAft>
              <a:buNone/>
            </a:pPr>
            <a:r>
              <a:rPr b="1" lang="en" sz="1200">
                <a:latin typeface="Fira Sans"/>
                <a:ea typeface="Fira Sans"/>
                <a:cs typeface="Fira Sans"/>
                <a:sym typeface="Fira Sans"/>
              </a:rPr>
              <a:t>Big</a:t>
            </a:r>
            <a:endParaRPr b="1" sz="1200">
              <a:latin typeface="Fira Sans"/>
              <a:ea typeface="Fira Sans"/>
              <a:cs typeface="Fira Sans"/>
              <a:sym typeface="Fira Sans"/>
            </a:endParaRPr>
          </a:p>
          <a:p>
            <a:pPr indent="0" lvl="0" marL="12700" marR="0" rtl="0" algn="l">
              <a:lnSpc>
                <a:spcPct val="100000"/>
              </a:lnSpc>
              <a:spcBef>
                <a:spcPts val="0"/>
              </a:spcBef>
              <a:spcAft>
                <a:spcPts val="0"/>
              </a:spcAft>
              <a:buNone/>
            </a:pPr>
            <a:r>
              <a:rPr b="1" lang="en" sz="1200">
                <a:latin typeface="Fira Sans"/>
                <a:ea typeface="Fira Sans"/>
                <a:cs typeface="Fira Sans"/>
                <a:sym typeface="Fira Sans"/>
              </a:rPr>
              <a:t>Spenders</a:t>
            </a:r>
            <a:endParaRPr b="1" sz="1200">
              <a:latin typeface="Fira Sans"/>
              <a:ea typeface="Fira Sans"/>
              <a:cs typeface="Fira Sans"/>
              <a:sym typeface="Fira Sans"/>
            </a:endParaRPr>
          </a:p>
        </p:txBody>
      </p:sp>
      <p:sp>
        <p:nvSpPr>
          <p:cNvPr id="295" name="Google Shape;295;p22"/>
          <p:cNvSpPr txBox="1"/>
          <p:nvPr/>
        </p:nvSpPr>
        <p:spPr>
          <a:xfrm>
            <a:off x="481300" y="1602026"/>
            <a:ext cx="1303500" cy="471900"/>
          </a:xfrm>
          <a:prstGeom prst="rect">
            <a:avLst/>
          </a:prstGeom>
          <a:noFill/>
          <a:ln>
            <a:noFill/>
          </a:ln>
        </p:spPr>
        <p:txBody>
          <a:bodyPr anchorCtr="0" anchor="ctr" bIns="0" lIns="0" spcFirstLastPara="1" rIns="0" wrap="square" tIns="8575">
            <a:noAutofit/>
          </a:bodyPr>
          <a:lstStyle/>
          <a:p>
            <a:pPr indent="0" lvl="0" marL="0" rtl="0" algn="l">
              <a:spcBef>
                <a:spcPts val="0"/>
              </a:spcBef>
              <a:spcAft>
                <a:spcPts val="0"/>
              </a:spcAft>
              <a:buSzPts val="1100"/>
              <a:buNone/>
            </a:pPr>
            <a:r>
              <a:rPr b="1" lang="en" sz="1200">
                <a:solidFill>
                  <a:schemeClr val="dk1"/>
                </a:solidFill>
                <a:latin typeface="Fira Sans"/>
                <a:ea typeface="Fira Sans"/>
                <a:cs typeface="Fira Sans"/>
                <a:sym typeface="Fira Sans"/>
              </a:rPr>
              <a:t>Best </a:t>
            </a:r>
            <a:endParaRPr b="1" sz="1200">
              <a:solidFill>
                <a:schemeClr val="dk1"/>
              </a:solidFill>
              <a:latin typeface="Fira Sans"/>
              <a:ea typeface="Fira Sans"/>
              <a:cs typeface="Fira Sans"/>
              <a:sym typeface="Fira Sans"/>
            </a:endParaRPr>
          </a:p>
          <a:p>
            <a:pPr indent="0" lvl="0" marL="0" rtl="0" algn="l">
              <a:spcBef>
                <a:spcPts val="0"/>
              </a:spcBef>
              <a:spcAft>
                <a:spcPts val="0"/>
              </a:spcAft>
              <a:buClr>
                <a:schemeClr val="dk1"/>
              </a:buClr>
              <a:buSzPts val="1100"/>
              <a:buFont typeface="Arial"/>
              <a:buNone/>
            </a:pPr>
            <a:r>
              <a:rPr b="1" lang="en" sz="1200">
                <a:solidFill>
                  <a:schemeClr val="dk1"/>
                </a:solidFill>
                <a:latin typeface="Fira Sans"/>
                <a:ea typeface="Fira Sans"/>
                <a:cs typeface="Fira Sans"/>
                <a:sym typeface="Fira Sans"/>
              </a:rPr>
              <a:t>Customers</a:t>
            </a:r>
            <a:endParaRPr b="1" sz="1200">
              <a:solidFill>
                <a:srgbClr val="FFFFFF"/>
              </a:solidFill>
              <a:latin typeface="Fira Sans"/>
              <a:ea typeface="Fira Sans"/>
              <a:cs typeface="Fira Sans"/>
              <a:sym typeface="Fira Sans"/>
            </a:endParaRPr>
          </a:p>
        </p:txBody>
      </p:sp>
      <p:grpSp>
        <p:nvGrpSpPr>
          <p:cNvPr id="296" name="Google Shape;296;p22"/>
          <p:cNvGrpSpPr/>
          <p:nvPr/>
        </p:nvGrpSpPr>
        <p:grpSpPr>
          <a:xfrm>
            <a:off x="2634442" y="2470580"/>
            <a:ext cx="490198" cy="519609"/>
            <a:chOff x="3541011" y="1508594"/>
            <a:chExt cx="350166" cy="349434"/>
          </a:xfrm>
        </p:grpSpPr>
        <p:sp>
          <p:nvSpPr>
            <p:cNvPr id="297" name="Google Shape;297;p22"/>
            <p:cNvSpPr/>
            <p:nvPr/>
          </p:nvSpPr>
          <p:spPr>
            <a:xfrm>
              <a:off x="3600879" y="1568270"/>
              <a:ext cx="230049" cy="289758"/>
            </a:xfrm>
            <a:custGeom>
              <a:rect b="b" l="l" r="r" t="t"/>
              <a:pathLst>
                <a:path extrusionOk="0" h="9104" w="7228">
                  <a:moveTo>
                    <a:pt x="3810" y="3781"/>
                  </a:moveTo>
                  <a:cubicBezTo>
                    <a:pt x="4001" y="3781"/>
                    <a:pt x="4156" y="3936"/>
                    <a:pt x="4156" y="4138"/>
                  </a:cubicBezTo>
                  <a:lnTo>
                    <a:pt x="4156" y="4472"/>
                  </a:lnTo>
                  <a:cubicBezTo>
                    <a:pt x="4144" y="4757"/>
                    <a:pt x="3906" y="4995"/>
                    <a:pt x="3632" y="4995"/>
                  </a:cubicBezTo>
                  <a:cubicBezTo>
                    <a:pt x="3334" y="4995"/>
                    <a:pt x="3108" y="4757"/>
                    <a:pt x="3108" y="4472"/>
                  </a:cubicBezTo>
                  <a:lnTo>
                    <a:pt x="3108" y="4138"/>
                  </a:lnTo>
                  <a:cubicBezTo>
                    <a:pt x="3108" y="3936"/>
                    <a:pt x="3275" y="3781"/>
                    <a:pt x="3465" y="3781"/>
                  </a:cubicBezTo>
                  <a:close/>
                  <a:moveTo>
                    <a:pt x="3787" y="5329"/>
                  </a:moveTo>
                  <a:lnTo>
                    <a:pt x="3787" y="5400"/>
                  </a:lnTo>
                  <a:cubicBezTo>
                    <a:pt x="3810" y="5460"/>
                    <a:pt x="3822" y="5519"/>
                    <a:pt x="3846" y="5567"/>
                  </a:cubicBezTo>
                  <a:lnTo>
                    <a:pt x="3632" y="5781"/>
                  </a:lnTo>
                  <a:lnTo>
                    <a:pt x="3596" y="5781"/>
                  </a:lnTo>
                  <a:lnTo>
                    <a:pt x="3370" y="5567"/>
                  </a:lnTo>
                  <a:cubicBezTo>
                    <a:pt x="3406" y="5519"/>
                    <a:pt x="3417" y="5460"/>
                    <a:pt x="3417" y="5400"/>
                  </a:cubicBezTo>
                  <a:lnTo>
                    <a:pt x="3417" y="5329"/>
                  </a:lnTo>
                  <a:close/>
                  <a:moveTo>
                    <a:pt x="3617" y="361"/>
                  </a:moveTo>
                  <a:cubicBezTo>
                    <a:pt x="4471" y="361"/>
                    <a:pt x="5286" y="670"/>
                    <a:pt x="5918" y="1257"/>
                  </a:cubicBezTo>
                  <a:cubicBezTo>
                    <a:pt x="6573" y="1888"/>
                    <a:pt x="6942" y="2733"/>
                    <a:pt x="6942" y="3638"/>
                  </a:cubicBezTo>
                  <a:cubicBezTo>
                    <a:pt x="6906" y="4281"/>
                    <a:pt x="6692" y="4936"/>
                    <a:pt x="6323" y="5484"/>
                  </a:cubicBezTo>
                  <a:cubicBezTo>
                    <a:pt x="5953" y="6019"/>
                    <a:pt x="5430" y="6436"/>
                    <a:pt x="4822" y="6674"/>
                  </a:cubicBezTo>
                  <a:cubicBezTo>
                    <a:pt x="4620" y="6758"/>
                    <a:pt x="4501" y="6948"/>
                    <a:pt x="4501" y="7139"/>
                  </a:cubicBezTo>
                  <a:lnTo>
                    <a:pt x="4501" y="7591"/>
                  </a:lnTo>
                  <a:cubicBezTo>
                    <a:pt x="4501" y="7662"/>
                    <a:pt x="4489" y="7722"/>
                    <a:pt x="4441" y="7781"/>
                  </a:cubicBezTo>
                  <a:lnTo>
                    <a:pt x="4287" y="8032"/>
                  </a:lnTo>
                  <a:cubicBezTo>
                    <a:pt x="4263" y="8043"/>
                    <a:pt x="4251" y="8079"/>
                    <a:pt x="4251" y="8091"/>
                  </a:cubicBezTo>
                  <a:lnTo>
                    <a:pt x="3025" y="8091"/>
                  </a:lnTo>
                  <a:cubicBezTo>
                    <a:pt x="3013" y="8079"/>
                    <a:pt x="3013" y="8043"/>
                    <a:pt x="3001" y="8032"/>
                  </a:cubicBezTo>
                  <a:lnTo>
                    <a:pt x="2834" y="7781"/>
                  </a:lnTo>
                  <a:cubicBezTo>
                    <a:pt x="2786" y="7722"/>
                    <a:pt x="2775" y="7651"/>
                    <a:pt x="2775" y="7591"/>
                  </a:cubicBezTo>
                  <a:lnTo>
                    <a:pt x="2775" y="6067"/>
                  </a:lnTo>
                  <a:cubicBezTo>
                    <a:pt x="2775" y="5996"/>
                    <a:pt x="2822" y="5936"/>
                    <a:pt x="2882" y="5900"/>
                  </a:cubicBezTo>
                  <a:lnTo>
                    <a:pt x="3167" y="5769"/>
                  </a:lnTo>
                  <a:lnTo>
                    <a:pt x="3417" y="6019"/>
                  </a:lnTo>
                  <a:cubicBezTo>
                    <a:pt x="3477" y="6079"/>
                    <a:pt x="3560" y="6127"/>
                    <a:pt x="3656" y="6127"/>
                  </a:cubicBezTo>
                  <a:cubicBezTo>
                    <a:pt x="3751" y="6127"/>
                    <a:pt x="3834" y="6103"/>
                    <a:pt x="3894" y="6019"/>
                  </a:cubicBezTo>
                  <a:lnTo>
                    <a:pt x="4144" y="5769"/>
                  </a:lnTo>
                  <a:lnTo>
                    <a:pt x="4429" y="5900"/>
                  </a:lnTo>
                  <a:cubicBezTo>
                    <a:pt x="4489" y="5936"/>
                    <a:pt x="4537" y="5996"/>
                    <a:pt x="4537" y="6067"/>
                  </a:cubicBezTo>
                  <a:lnTo>
                    <a:pt x="4537" y="6198"/>
                  </a:lnTo>
                  <a:cubicBezTo>
                    <a:pt x="4537" y="6293"/>
                    <a:pt x="4608" y="6365"/>
                    <a:pt x="4703" y="6365"/>
                  </a:cubicBezTo>
                  <a:cubicBezTo>
                    <a:pt x="4787" y="6365"/>
                    <a:pt x="4858" y="6293"/>
                    <a:pt x="4858" y="6198"/>
                  </a:cubicBezTo>
                  <a:lnTo>
                    <a:pt x="4858" y="6067"/>
                  </a:lnTo>
                  <a:cubicBezTo>
                    <a:pt x="4858" y="5877"/>
                    <a:pt x="4763" y="5698"/>
                    <a:pt x="4584" y="5626"/>
                  </a:cubicBezTo>
                  <a:lnTo>
                    <a:pt x="4179" y="5412"/>
                  </a:lnTo>
                  <a:lnTo>
                    <a:pt x="4179" y="5400"/>
                  </a:lnTo>
                  <a:lnTo>
                    <a:pt x="4179" y="5162"/>
                  </a:lnTo>
                  <a:cubicBezTo>
                    <a:pt x="4382" y="5007"/>
                    <a:pt x="4525" y="4757"/>
                    <a:pt x="4525" y="4472"/>
                  </a:cubicBezTo>
                  <a:lnTo>
                    <a:pt x="4525" y="4138"/>
                  </a:lnTo>
                  <a:cubicBezTo>
                    <a:pt x="4525" y="3757"/>
                    <a:pt x="4227" y="3448"/>
                    <a:pt x="3834" y="3448"/>
                  </a:cubicBezTo>
                  <a:lnTo>
                    <a:pt x="3489" y="3448"/>
                  </a:lnTo>
                  <a:cubicBezTo>
                    <a:pt x="3120" y="3448"/>
                    <a:pt x="2810" y="3745"/>
                    <a:pt x="2810" y="4138"/>
                  </a:cubicBezTo>
                  <a:lnTo>
                    <a:pt x="2810" y="4472"/>
                  </a:lnTo>
                  <a:cubicBezTo>
                    <a:pt x="2810" y="4757"/>
                    <a:pt x="2941" y="4995"/>
                    <a:pt x="3156" y="5162"/>
                  </a:cubicBezTo>
                  <a:lnTo>
                    <a:pt x="3156" y="5400"/>
                  </a:lnTo>
                  <a:lnTo>
                    <a:pt x="3156" y="5412"/>
                  </a:lnTo>
                  <a:lnTo>
                    <a:pt x="2751" y="5626"/>
                  </a:lnTo>
                  <a:cubicBezTo>
                    <a:pt x="2572" y="5710"/>
                    <a:pt x="2465" y="5877"/>
                    <a:pt x="2465" y="6067"/>
                  </a:cubicBezTo>
                  <a:lnTo>
                    <a:pt x="2465" y="6674"/>
                  </a:lnTo>
                  <a:cubicBezTo>
                    <a:pt x="1882" y="6460"/>
                    <a:pt x="1381" y="6055"/>
                    <a:pt x="1012" y="5567"/>
                  </a:cubicBezTo>
                  <a:cubicBezTo>
                    <a:pt x="572" y="4984"/>
                    <a:pt x="369" y="4281"/>
                    <a:pt x="381" y="3567"/>
                  </a:cubicBezTo>
                  <a:cubicBezTo>
                    <a:pt x="393" y="2745"/>
                    <a:pt x="727" y="1959"/>
                    <a:pt x="1310" y="1364"/>
                  </a:cubicBezTo>
                  <a:cubicBezTo>
                    <a:pt x="1882" y="769"/>
                    <a:pt x="2655" y="412"/>
                    <a:pt x="3477" y="364"/>
                  </a:cubicBezTo>
                  <a:cubicBezTo>
                    <a:pt x="3524" y="362"/>
                    <a:pt x="3571" y="361"/>
                    <a:pt x="3617" y="361"/>
                  </a:cubicBezTo>
                  <a:close/>
                  <a:moveTo>
                    <a:pt x="4144" y="8424"/>
                  </a:moveTo>
                  <a:lnTo>
                    <a:pt x="4144" y="8782"/>
                  </a:lnTo>
                  <a:lnTo>
                    <a:pt x="3108" y="8794"/>
                  </a:lnTo>
                  <a:cubicBezTo>
                    <a:pt x="3108" y="8794"/>
                    <a:pt x="3096" y="8794"/>
                    <a:pt x="3096" y="8782"/>
                  </a:cubicBezTo>
                  <a:lnTo>
                    <a:pt x="3096" y="8424"/>
                  </a:lnTo>
                  <a:close/>
                  <a:moveTo>
                    <a:pt x="3635" y="0"/>
                  </a:moveTo>
                  <a:cubicBezTo>
                    <a:pt x="3563" y="0"/>
                    <a:pt x="3490" y="2"/>
                    <a:pt x="3417" y="7"/>
                  </a:cubicBezTo>
                  <a:cubicBezTo>
                    <a:pt x="2513" y="54"/>
                    <a:pt x="1667" y="435"/>
                    <a:pt x="1024" y="1114"/>
                  </a:cubicBezTo>
                  <a:cubicBezTo>
                    <a:pt x="381" y="1769"/>
                    <a:pt x="24" y="2626"/>
                    <a:pt x="12" y="3531"/>
                  </a:cubicBezTo>
                  <a:cubicBezTo>
                    <a:pt x="0" y="4341"/>
                    <a:pt x="238" y="5103"/>
                    <a:pt x="691" y="5734"/>
                  </a:cubicBezTo>
                  <a:cubicBezTo>
                    <a:pt x="1131" y="6317"/>
                    <a:pt x="1739" y="6781"/>
                    <a:pt x="2405" y="7019"/>
                  </a:cubicBezTo>
                  <a:lnTo>
                    <a:pt x="2405" y="7603"/>
                  </a:lnTo>
                  <a:cubicBezTo>
                    <a:pt x="2405" y="7734"/>
                    <a:pt x="2453" y="7865"/>
                    <a:pt x="2524" y="7972"/>
                  </a:cubicBezTo>
                  <a:lnTo>
                    <a:pt x="2691" y="8222"/>
                  </a:lnTo>
                  <a:cubicBezTo>
                    <a:pt x="2739" y="8282"/>
                    <a:pt x="2751" y="8353"/>
                    <a:pt x="2751" y="8413"/>
                  </a:cubicBezTo>
                  <a:lnTo>
                    <a:pt x="2751" y="8770"/>
                  </a:lnTo>
                  <a:cubicBezTo>
                    <a:pt x="2751" y="8948"/>
                    <a:pt x="2894" y="9103"/>
                    <a:pt x="3072" y="9103"/>
                  </a:cubicBezTo>
                  <a:lnTo>
                    <a:pt x="4108" y="9103"/>
                  </a:lnTo>
                  <a:cubicBezTo>
                    <a:pt x="4287" y="9103"/>
                    <a:pt x="4429" y="8948"/>
                    <a:pt x="4429" y="8770"/>
                  </a:cubicBezTo>
                  <a:lnTo>
                    <a:pt x="4429" y="8413"/>
                  </a:lnTo>
                  <a:cubicBezTo>
                    <a:pt x="4429" y="8341"/>
                    <a:pt x="4441" y="8282"/>
                    <a:pt x="4489" y="8222"/>
                  </a:cubicBezTo>
                  <a:lnTo>
                    <a:pt x="4656" y="7972"/>
                  </a:lnTo>
                  <a:cubicBezTo>
                    <a:pt x="4727" y="7865"/>
                    <a:pt x="4775" y="7734"/>
                    <a:pt x="4775" y="7603"/>
                  </a:cubicBezTo>
                  <a:lnTo>
                    <a:pt x="4775" y="7150"/>
                  </a:lnTo>
                  <a:cubicBezTo>
                    <a:pt x="4775" y="7079"/>
                    <a:pt x="4822" y="7008"/>
                    <a:pt x="4894" y="6984"/>
                  </a:cubicBezTo>
                  <a:cubicBezTo>
                    <a:pt x="5561" y="6734"/>
                    <a:pt x="6132" y="6269"/>
                    <a:pt x="6549" y="5698"/>
                  </a:cubicBezTo>
                  <a:cubicBezTo>
                    <a:pt x="6966" y="5079"/>
                    <a:pt x="7180" y="4388"/>
                    <a:pt x="7180" y="3638"/>
                  </a:cubicBezTo>
                  <a:cubicBezTo>
                    <a:pt x="7227" y="2614"/>
                    <a:pt x="6823" y="1674"/>
                    <a:pt x="6096" y="995"/>
                  </a:cubicBezTo>
                  <a:cubicBezTo>
                    <a:pt x="5422" y="354"/>
                    <a:pt x="4564" y="0"/>
                    <a:pt x="36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p:nvPr/>
          </p:nvSpPr>
          <p:spPr>
            <a:xfrm>
              <a:off x="3541011" y="1677980"/>
              <a:ext cx="48919" cy="10630"/>
            </a:xfrm>
            <a:custGeom>
              <a:rect b="b" l="l" r="r" t="t"/>
              <a:pathLst>
                <a:path extrusionOk="0" h="334" w="1537">
                  <a:moveTo>
                    <a:pt x="167" y="1"/>
                  </a:moveTo>
                  <a:cubicBezTo>
                    <a:pt x="72" y="1"/>
                    <a:pt x="0" y="72"/>
                    <a:pt x="0" y="167"/>
                  </a:cubicBezTo>
                  <a:cubicBezTo>
                    <a:pt x="0" y="251"/>
                    <a:pt x="72" y="334"/>
                    <a:pt x="167" y="334"/>
                  </a:cubicBezTo>
                  <a:lnTo>
                    <a:pt x="1369" y="334"/>
                  </a:lnTo>
                  <a:cubicBezTo>
                    <a:pt x="1465" y="334"/>
                    <a:pt x="1536" y="251"/>
                    <a:pt x="1536" y="167"/>
                  </a:cubicBezTo>
                  <a:cubicBezTo>
                    <a:pt x="1536" y="72"/>
                    <a:pt x="1465" y="1"/>
                    <a:pt x="13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2"/>
            <p:cNvSpPr/>
            <p:nvPr/>
          </p:nvSpPr>
          <p:spPr>
            <a:xfrm>
              <a:off x="3842259" y="1677980"/>
              <a:ext cx="48919" cy="10630"/>
            </a:xfrm>
            <a:custGeom>
              <a:rect b="b" l="l" r="r" t="t"/>
              <a:pathLst>
                <a:path extrusionOk="0" h="334" w="1537">
                  <a:moveTo>
                    <a:pt x="167" y="1"/>
                  </a:moveTo>
                  <a:cubicBezTo>
                    <a:pt x="72" y="1"/>
                    <a:pt x="1" y="72"/>
                    <a:pt x="1" y="167"/>
                  </a:cubicBezTo>
                  <a:cubicBezTo>
                    <a:pt x="1" y="251"/>
                    <a:pt x="72" y="334"/>
                    <a:pt x="167" y="334"/>
                  </a:cubicBezTo>
                  <a:lnTo>
                    <a:pt x="1370" y="334"/>
                  </a:lnTo>
                  <a:cubicBezTo>
                    <a:pt x="1465" y="334"/>
                    <a:pt x="1537" y="251"/>
                    <a:pt x="1537" y="167"/>
                  </a:cubicBezTo>
                  <a:cubicBezTo>
                    <a:pt x="1537" y="72"/>
                    <a:pt x="1465" y="1"/>
                    <a:pt x="13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2"/>
            <p:cNvSpPr/>
            <p:nvPr/>
          </p:nvSpPr>
          <p:spPr>
            <a:xfrm>
              <a:off x="3711161" y="1508594"/>
              <a:ext cx="10248" cy="48537"/>
            </a:xfrm>
            <a:custGeom>
              <a:rect b="b" l="l" r="r" t="t"/>
              <a:pathLst>
                <a:path extrusionOk="0" h="1525" w="322">
                  <a:moveTo>
                    <a:pt x="167" y="1"/>
                  </a:moveTo>
                  <a:cubicBezTo>
                    <a:pt x="72" y="1"/>
                    <a:pt x="0" y="72"/>
                    <a:pt x="0" y="155"/>
                  </a:cubicBezTo>
                  <a:lnTo>
                    <a:pt x="0" y="1370"/>
                  </a:lnTo>
                  <a:cubicBezTo>
                    <a:pt x="0" y="1453"/>
                    <a:pt x="72" y="1525"/>
                    <a:pt x="167" y="1525"/>
                  </a:cubicBezTo>
                  <a:cubicBezTo>
                    <a:pt x="250" y="1525"/>
                    <a:pt x="322" y="1453"/>
                    <a:pt x="322" y="1370"/>
                  </a:cubicBezTo>
                  <a:lnTo>
                    <a:pt x="322" y="155"/>
                  </a:lnTo>
                  <a:cubicBezTo>
                    <a:pt x="310" y="60"/>
                    <a:pt x="250" y="1"/>
                    <a:pt x="1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2"/>
            <p:cNvSpPr/>
            <p:nvPr/>
          </p:nvSpPr>
          <p:spPr>
            <a:xfrm>
              <a:off x="3633470" y="1792018"/>
              <a:ext cx="22757" cy="29249"/>
            </a:xfrm>
            <a:custGeom>
              <a:rect b="b" l="l" r="r" t="t"/>
              <a:pathLst>
                <a:path extrusionOk="0" h="919" w="715">
                  <a:moveTo>
                    <a:pt x="525" y="1"/>
                  </a:moveTo>
                  <a:cubicBezTo>
                    <a:pt x="470" y="1"/>
                    <a:pt x="413" y="30"/>
                    <a:pt x="381" y="85"/>
                  </a:cubicBezTo>
                  <a:lnTo>
                    <a:pt x="48" y="680"/>
                  </a:lnTo>
                  <a:cubicBezTo>
                    <a:pt x="0" y="751"/>
                    <a:pt x="24" y="859"/>
                    <a:pt x="107" y="894"/>
                  </a:cubicBezTo>
                  <a:cubicBezTo>
                    <a:pt x="131" y="918"/>
                    <a:pt x="167" y="918"/>
                    <a:pt x="179" y="918"/>
                  </a:cubicBezTo>
                  <a:cubicBezTo>
                    <a:pt x="238" y="918"/>
                    <a:pt x="286" y="882"/>
                    <a:pt x="310" y="835"/>
                  </a:cubicBezTo>
                  <a:lnTo>
                    <a:pt x="655" y="240"/>
                  </a:lnTo>
                  <a:cubicBezTo>
                    <a:pt x="715" y="156"/>
                    <a:pt x="679" y="61"/>
                    <a:pt x="608" y="25"/>
                  </a:cubicBezTo>
                  <a:cubicBezTo>
                    <a:pt x="583" y="9"/>
                    <a:pt x="554" y="1"/>
                    <a:pt x="5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a:off x="3775962" y="1545195"/>
              <a:ext cx="22757" cy="28995"/>
            </a:xfrm>
            <a:custGeom>
              <a:rect b="b" l="l" r="r" t="t"/>
              <a:pathLst>
                <a:path extrusionOk="0" h="911" w="715">
                  <a:moveTo>
                    <a:pt x="534" y="1"/>
                  </a:moveTo>
                  <a:cubicBezTo>
                    <a:pt x="476" y="1"/>
                    <a:pt x="418" y="28"/>
                    <a:pt x="393" y="77"/>
                  </a:cubicBezTo>
                  <a:lnTo>
                    <a:pt x="48" y="672"/>
                  </a:lnTo>
                  <a:cubicBezTo>
                    <a:pt x="0" y="744"/>
                    <a:pt x="36" y="851"/>
                    <a:pt x="107" y="898"/>
                  </a:cubicBezTo>
                  <a:cubicBezTo>
                    <a:pt x="131" y="910"/>
                    <a:pt x="167" y="910"/>
                    <a:pt x="179" y="910"/>
                  </a:cubicBezTo>
                  <a:cubicBezTo>
                    <a:pt x="238" y="910"/>
                    <a:pt x="286" y="887"/>
                    <a:pt x="310" y="839"/>
                  </a:cubicBezTo>
                  <a:lnTo>
                    <a:pt x="655" y="244"/>
                  </a:lnTo>
                  <a:cubicBezTo>
                    <a:pt x="714" y="172"/>
                    <a:pt x="691" y="65"/>
                    <a:pt x="607" y="17"/>
                  </a:cubicBezTo>
                  <a:cubicBezTo>
                    <a:pt x="585" y="6"/>
                    <a:pt x="560" y="1"/>
                    <a:pt x="5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
            <p:cNvSpPr/>
            <p:nvPr/>
          </p:nvSpPr>
          <p:spPr>
            <a:xfrm>
              <a:off x="3577390" y="1601498"/>
              <a:ext cx="31095" cy="21197"/>
            </a:xfrm>
            <a:custGeom>
              <a:rect b="b" l="l" r="r" t="t"/>
              <a:pathLst>
                <a:path extrusionOk="0" h="666" w="977">
                  <a:moveTo>
                    <a:pt x="199" y="1"/>
                  </a:moveTo>
                  <a:cubicBezTo>
                    <a:pt x="141" y="1"/>
                    <a:pt x="80" y="33"/>
                    <a:pt x="48" y="82"/>
                  </a:cubicBezTo>
                  <a:cubicBezTo>
                    <a:pt x="0" y="153"/>
                    <a:pt x="36" y="261"/>
                    <a:pt x="107" y="308"/>
                  </a:cubicBezTo>
                  <a:lnTo>
                    <a:pt x="703" y="642"/>
                  </a:lnTo>
                  <a:cubicBezTo>
                    <a:pt x="738" y="665"/>
                    <a:pt x="762" y="665"/>
                    <a:pt x="774" y="665"/>
                  </a:cubicBezTo>
                  <a:cubicBezTo>
                    <a:pt x="834" y="665"/>
                    <a:pt x="881" y="630"/>
                    <a:pt x="917" y="594"/>
                  </a:cubicBezTo>
                  <a:cubicBezTo>
                    <a:pt x="976" y="499"/>
                    <a:pt x="941" y="415"/>
                    <a:pt x="869" y="368"/>
                  </a:cubicBezTo>
                  <a:lnTo>
                    <a:pt x="274" y="22"/>
                  </a:lnTo>
                  <a:cubicBezTo>
                    <a:pt x="252" y="7"/>
                    <a:pt x="226" y="1"/>
                    <a:pt x="1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2"/>
            <p:cNvSpPr/>
            <p:nvPr/>
          </p:nvSpPr>
          <p:spPr>
            <a:xfrm>
              <a:off x="3823703" y="1743608"/>
              <a:ext cx="31095" cy="21197"/>
            </a:xfrm>
            <a:custGeom>
              <a:rect b="b" l="l" r="r" t="t"/>
              <a:pathLst>
                <a:path extrusionOk="0" h="666" w="977">
                  <a:moveTo>
                    <a:pt x="199" y="1"/>
                  </a:moveTo>
                  <a:cubicBezTo>
                    <a:pt x="141" y="1"/>
                    <a:pt x="81" y="33"/>
                    <a:pt x="48" y="82"/>
                  </a:cubicBezTo>
                  <a:cubicBezTo>
                    <a:pt x="0" y="153"/>
                    <a:pt x="36" y="260"/>
                    <a:pt x="107" y="308"/>
                  </a:cubicBezTo>
                  <a:lnTo>
                    <a:pt x="703" y="641"/>
                  </a:lnTo>
                  <a:cubicBezTo>
                    <a:pt x="738" y="665"/>
                    <a:pt x="762" y="665"/>
                    <a:pt x="774" y="665"/>
                  </a:cubicBezTo>
                  <a:cubicBezTo>
                    <a:pt x="834" y="665"/>
                    <a:pt x="881" y="629"/>
                    <a:pt x="917" y="594"/>
                  </a:cubicBezTo>
                  <a:cubicBezTo>
                    <a:pt x="977" y="510"/>
                    <a:pt x="953" y="415"/>
                    <a:pt x="869" y="368"/>
                  </a:cubicBezTo>
                  <a:lnTo>
                    <a:pt x="274" y="22"/>
                  </a:lnTo>
                  <a:cubicBezTo>
                    <a:pt x="252" y="7"/>
                    <a:pt x="226" y="1"/>
                    <a:pt x="1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
            <p:cNvSpPr/>
            <p:nvPr/>
          </p:nvSpPr>
          <p:spPr>
            <a:xfrm>
              <a:off x="3775962" y="1792018"/>
              <a:ext cx="22757" cy="29249"/>
            </a:xfrm>
            <a:custGeom>
              <a:rect b="b" l="l" r="r" t="t"/>
              <a:pathLst>
                <a:path extrusionOk="0" h="919" w="715">
                  <a:moveTo>
                    <a:pt x="190" y="1"/>
                  </a:moveTo>
                  <a:cubicBezTo>
                    <a:pt x="160" y="1"/>
                    <a:pt x="132" y="9"/>
                    <a:pt x="107" y="25"/>
                  </a:cubicBezTo>
                  <a:cubicBezTo>
                    <a:pt x="36" y="61"/>
                    <a:pt x="0" y="168"/>
                    <a:pt x="48" y="240"/>
                  </a:cubicBezTo>
                  <a:lnTo>
                    <a:pt x="393" y="835"/>
                  </a:lnTo>
                  <a:cubicBezTo>
                    <a:pt x="417" y="882"/>
                    <a:pt x="476" y="918"/>
                    <a:pt x="524" y="918"/>
                  </a:cubicBezTo>
                  <a:cubicBezTo>
                    <a:pt x="548" y="918"/>
                    <a:pt x="583" y="918"/>
                    <a:pt x="595" y="894"/>
                  </a:cubicBezTo>
                  <a:cubicBezTo>
                    <a:pt x="691" y="859"/>
                    <a:pt x="714" y="751"/>
                    <a:pt x="667" y="680"/>
                  </a:cubicBezTo>
                  <a:lnTo>
                    <a:pt x="333" y="85"/>
                  </a:lnTo>
                  <a:cubicBezTo>
                    <a:pt x="302" y="30"/>
                    <a:pt x="245" y="1"/>
                    <a:pt x="1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
            <p:cNvSpPr/>
            <p:nvPr/>
          </p:nvSpPr>
          <p:spPr>
            <a:xfrm>
              <a:off x="3633470" y="1545195"/>
              <a:ext cx="22757" cy="28995"/>
            </a:xfrm>
            <a:custGeom>
              <a:rect b="b" l="l" r="r" t="t"/>
              <a:pathLst>
                <a:path extrusionOk="0" h="911" w="715">
                  <a:moveTo>
                    <a:pt x="181" y="1"/>
                  </a:moveTo>
                  <a:cubicBezTo>
                    <a:pt x="155" y="1"/>
                    <a:pt x="130" y="6"/>
                    <a:pt x="107" y="17"/>
                  </a:cubicBezTo>
                  <a:cubicBezTo>
                    <a:pt x="24" y="65"/>
                    <a:pt x="0" y="172"/>
                    <a:pt x="48" y="244"/>
                  </a:cubicBezTo>
                  <a:lnTo>
                    <a:pt x="381" y="839"/>
                  </a:lnTo>
                  <a:cubicBezTo>
                    <a:pt x="417" y="887"/>
                    <a:pt x="477" y="910"/>
                    <a:pt x="524" y="910"/>
                  </a:cubicBezTo>
                  <a:cubicBezTo>
                    <a:pt x="548" y="910"/>
                    <a:pt x="584" y="910"/>
                    <a:pt x="596" y="898"/>
                  </a:cubicBezTo>
                  <a:cubicBezTo>
                    <a:pt x="679" y="851"/>
                    <a:pt x="715" y="744"/>
                    <a:pt x="667" y="672"/>
                  </a:cubicBezTo>
                  <a:lnTo>
                    <a:pt x="322" y="77"/>
                  </a:lnTo>
                  <a:cubicBezTo>
                    <a:pt x="297" y="28"/>
                    <a:pt x="238" y="1"/>
                    <a:pt x="1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2"/>
            <p:cNvSpPr/>
            <p:nvPr/>
          </p:nvSpPr>
          <p:spPr>
            <a:xfrm>
              <a:off x="3823703" y="1601498"/>
              <a:ext cx="31095" cy="21197"/>
            </a:xfrm>
            <a:custGeom>
              <a:rect b="b" l="l" r="r" t="t"/>
              <a:pathLst>
                <a:path extrusionOk="0" h="666" w="977">
                  <a:moveTo>
                    <a:pt x="778" y="1"/>
                  </a:moveTo>
                  <a:cubicBezTo>
                    <a:pt x="751" y="1"/>
                    <a:pt x="725" y="7"/>
                    <a:pt x="703" y="22"/>
                  </a:cubicBezTo>
                  <a:lnTo>
                    <a:pt x="107" y="368"/>
                  </a:lnTo>
                  <a:cubicBezTo>
                    <a:pt x="36" y="415"/>
                    <a:pt x="0" y="511"/>
                    <a:pt x="48" y="594"/>
                  </a:cubicBezTo>
                  <a:cubicBezTo>
                    <a:pt x="84" y="630"/>
                    <a:pt x="143" y="665"/>
                    <a:pt x="179" y="665"/>
                  </a:cubicBezTo>
                  <a:cubicBezTo>
                    <a:pt x="215" y="665"/>
                    <a:pt x="238" y="665"/>
                    <a:pt x="262" y="653"/>
                  </a:cubicBezTo>
                  <a:lnTo>
                    <a:pt x="857" y="308"/>
                  </a:lnTo>
                  <a:cubicBezTo>
                    <a:pt x="953" y="249"/>
                    <a:pt x="977" y="153"/>
                    <a:pt x="929" y="82"/>
                  </a:cubicBezTo>
                  <a:cubicBezTo>
                    <a:pt x="896" y="33"/>
                    <a:pt x="836" y="1"/>
                    <a:pt x="7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
            <p:cNvSpPr/>
            <p:nvPr/>
          </p:nvSpPr>
          <p:spPr>
            <a:xfrm>
              <a:off x="3577390" y="1743608"/>
              <a:ext cx="31095" cy="21197"/>
            </a:xfrm>
            <a:custGeom>
              <a:rect b="b" l="l" r="r" t="t"/>
              <a:pathLst>
                <a:path extrusionOk="0" h="666" w="977">
                  <a:moveTo>
                    <a:pt x="778" y="1"/>
                  </a:moveTo>
                  <a:cubicBezTo>
                    <a:pt x="751" y="1"/>
                    <a:pt x="725" y="7"/>
                    <a:pt x="703" y="22"/>
                  </a:cubicBezTo>
                  <a:lnTo>
                    <a:pt x="107" y="368"/>
                  </a:lnTo>
                  <a:cubicBezTo>
                    <a:pt x="36" y="415"/>
                    <a:pt x="0" y="510"/>
                    <a:pt x="48" y="594"/>
                  </a:cubicBezTo>
                  <a:cubicBezTo>
                    <a:pt x="84" y="629"/>
                    <a:pt x="143" y="665"/>
                    <a:pt x="179" y="665"/>
                  </a:cubicBezTo>
                  <a:cubicBezTo>
                    <a:pt x="214" y="665"/>
                    <a:pt x="238" y="665"/>
                    <a:pt x="262" y="653"/>
                  </a:cubicBezTo>
                  <a:lnTo>
                    <a:pt x="857" y="308"/>
                  </a:lnTo>
                  <a:cubicBezTo>
                    <a:pt x="941" y="260"/>
                    <a:pt x="976" y="153"/>
                    <a:pt x="929" y="82"/>
                  </a:cubicBezTo>
                  <a:cubicBezTo>
                    <a:pt x="896" y="33"/>
                    <a:pt x="835" y="1"/>
                    <a:pt x="7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
            <p:cNvSpPr/>
            <p:nvPr/>
          </p:nvSpPr>
          <p:spPr>
            <a:xfrm>
              <a:off x="3732358" y="1593032"/>
              <a:ext cx="71294" cy="62255"/>
            </a:xfrm>
            <a:custGeom>
              <a:rect b="b" l="l" r="r" t="t"/>
              <a:pathLst>
                <a:path extrusionOk="0" h="1956" w="2240">
                  <a:moveTo>
                    <a:pt x="186" y="1"/>
                  </a:moveTo>
                  <a:cubicBezTo>
                    <a:pt x="103" y="1"/>
                    <a:pt x="34" y="47"/>
                    <a:pt x="13" y="122"/>
                  </a:cubicBezTo>
                  <a:cubicBezTo>
                    <a:pt x="1" y="217"/>
                    <a:pt x="48" y="300"/>
                    <a:pt x="132" y="324"/>
                  </a:cubicBezTo>
                  <a:cubicBezTo>
                    <a:pt x="930" y="527"/>
                    <a:pt x="1584" y="1098"/>
                    <a:pt x="1894" y="1848"/>
                  </a:cubicBezTo>
                  <a:cubicBezTo>
                    <a:pt x="1918" y="1908"/>
                    <a:pt x="1977" y="1955"/>
                    <a:pt x="2037" y="1955"/>
                  </a:cubicBezTo>
                  <a:cubicBezTo>
                    <a:pt x="2061" y="1955"/>
                    <a:pt x="2084" y="1955"/>
                    <a:pt x="2096" y="1943"/>
                  </a:cubicBezTo>
                  <a:cubicBezTo>
                    <a:pt x="2192" y="1908"/>
                    <a:pt x="2239" y="1824"/>
                    <a:pt x="2192" y="1729"/>
                  </a:cubicBezTo>
                  <a:cubicBezTo>
                    <a:pt x="1846" y="884"/>
                    <a:pt x="1108" y="229"/>
                    <a:pt x="215" y="3"/>
                  </a:cubicBezTo>
                  <a:cubicBezTo>
                    <a:pt x="205" y="1"/>
                    <a:pt x="196" y="1"/>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22"/>
          <p:cNvGrpSpPr/>
          <p:nvPr/>
        </p:nvGrpSpPr>
        <p:grpSpPr>
          <a:xfrm>
            <a:off x="8132419" y="2467288"/>
            <a:ext cx="493940" cy="527465"/>
            <a:chOff x="3095745" y="3805393"/>
            <a:chExt cx="352840" cy="354717"/>
          </a:xfrm>
        </p:grpSpPr>
        <p:sp>
          <p:nvSpPr>
            <p:cNvPr id="311" name="Google Shape;311;p22"/>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 name="Google Shape;317;p22"/>
          <p:cNvSpPr txBox="1"/>
          <p:nvPr>
            <p:ph type="title"/>
          </p:nvPr>
        </p:nvSpPr>
        <p:spPr>
          <a:xfrm>
            <a:off x="438138" y="398275"/>
            <a:ext cx="3444300" cy="471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200">
                <a:solidFill>
                  <a:srgbClr val="000000"/>
                </a:solidFill>
                <a:latin typeface="Fira Sans"/>
                <a:ea typeface="Fira Sans"/>
                <a:cs typeface="Fira Sans"/>
                <a:sym typeface="Fira Sans"/>
              </a:rPr>
              <a:t>Customer Segmentation</a:t>
            </a:r>
            <a:endParaRPr b="1" sz="2200">
              <a:solidFill>
                <a:srgbClr val="000000"/>
              </a:solidFill>
              <a:latin typeface="Fira Sans"/>
              <a:ea typeface="Fira Sans"/>
              <a:cs typeface="Fira Sans"/>
              <a:sym typeface="Fira Sans"/>
            </a:endParaRPr>
          </a:p>
        </p:txBody>
      </p:sp>
      <p:sp>
        <p:nvSpPr>
          <p:cNvPr id="318" name="Google Shape;318;p22"/>
          <p:cNvSpPr txBox="1"/>
          <p:nvPr/>
        </p:nvSpPr>
        <p:spPr>
          <a:xfrm>
            <a:off x="450100" y="2728525"/>
            <a:ext cx="1876800" cy="1227000"/>
          </a:xfrm>
          <a:prstGeom prst="rect">
            <a:avLst/>
          </a:prstGeom>
          <a:noFill/>
          <a:ln>
            <a:noFill/>
          </a:ln>
        </p:spPr>
        <p:txBody>
          <a:bodyPr anchorCtr="0" anchor="t" bIns="0" lIns="0" spcFirstLastPara="1" rIns="0" wrap="square" tIns="7150">
            <a:noAutofit/>
          </a:bodyPr>
          <a:lstStyle/>
          <a:p>
            <a:pPr indent="0" lvl="0" marL="12700" marR="0" rtl="0" algn="l">
              <a:lnSpc>
                <a:spcPct val="115000"/>
              </a:lnSpc>
              <a:spcBef>
                <a:spcPts val="300"/>
              </a:spcBef>
              <a:spcAft>
                <a:spcPts val="0"/>
              </a:spcAft>
              <a:buNone/>
            </a:pPr>
            <a:r>
              <a:rPr lang="en" sz="1100">
                <a:solidFill>
                  <a:srgbClr val="040000"/>
                </a:solidFill>
                <a:latin typeface="Fira Sans"/>
                <a:ea typeface="Fira Sans"/>
                <a:cs typeface="Fira Sans"/>
                <a:sym typeface="Fira Sans"/>
              </a:rPr>
              <a:t>Pelanggan ini yang transaksi terakhirnya masih baru-baru ini, frekuensi penggunaan layanan terbanyak, dan yang memberikan pendapatan terbanyak.</a:t>
            </a:r>
            <a:endParaRPr sz="1100">
              <a:latin typeface="Fira Sans"/>
              <a:ea typeface="Fira Sans"/>
              <a:cs typeface="Fira Sans"/>
              <a:sym typeface="Fira Sans"/>
            </a:endParaRPr>
          </a:p>
        </p:txBody>
      </p:sp>
      <p:sp>
        <p:nvSpPr>
          <p:cNvPr id="319" name="Google Shape;319;p22"/>
          <p:cNvSpPr txBox="1"/>
          <p:nvPr/>
        </p:nvSpPr>
        <p:spPr>
          <a:xfrm>
            <a:off x="6060621" y="2729571"/>
            <a:ext cx="1716000" cy="707100"/>
          </a:xfrm>
          <a:prstGeom prst="rect">
            <a:avLst/>
          </a:prstGeom>
          <a:noFill/>
          <a:ln>
            <a:noFill/>
          </a:ln>
        </p:spPr>
        <p:txBody>
          <a:bodyPr anchorCtr="0" anchor="t" bIns="0" lIns="0" spcFirstLastPara="1" rIns="0" wrap="square" tIns="7150">
            <a:noAutofit/>
          </a:bodyPr>
          <a:lstStyle/>
          <a:p>
            <a:pPr indent="0" lvl="0" marL="0" marR="0" rtl="0" algn="l">
              <a:lnSpc>
                <a:spcPct val="115000"/>
              </a:lnSpc>
              <a:spcBef>
                <a:spcPts val="0"/>
              </a:spcBef>
              <a:spcAft>
                <a:spcPts val="0"/>
              </a:spcAft>
              <a:buNone/>
            </a:pPr>
            <a:r>
              <a:rPr lang="en" sz="1100">
                <a:solidFill>
                  <a:srgbClr val="040000"/>
                </a:solidFill>
                <a:latin typeface="Fira Sans"/>
                <a:ea typeface="Fira Sans"/>
                <a:cs typeface="Fira Sans"/>
                <a:sym typeface="Fira Sans"/>
              </a:rPr>
              <a:t>Pelanggan ini yang memberikan pendapatan terbesar pada jasa layanan pengiriman ini</a:t>
            </a:r>
            <a:endParaRPr sz="1100">
              <a:latin typeface="Fira Sans"/>
              <a:ea typeface="Fira Sans"/>
              <a:cs typeface="Fira Sans"/>
              <a:sym typeface="Fira Sans"/>
            </a:endParaRPr>
          </a:p>
        </p:txBody>
      </p:sp>
      <p:sp>
        <p:nvSpPr>
          <p:cNvPr id="320" name="Google Shape;320;p22"/>
          <p:cNvSpPr txBox="1"/>
          <p:nvPr/>
        </p:nvSpPr>
        <p:spPr>
          <a:xfrm>
            <a:off x="3321573" y="2729575"/>
            <a:ext cx="1768500" cy="707100"/>
          </a:xfrm>
          <a:prstGeom prst="rect">
            <a:avLst/>
          </a:prstGeom>
          <a:noFill/>
          <a:ln>
            <a:noFill/>
          </a:ln>
        </p:spPr>
        <p:txBody>
          <a:bodyPr anchorCtr="0" anchor="t" bIns="0" lIns="0" spcFirstLastPara="1" rIns="0" wrap="square" tIns="7150">
            <a:noAutofit/>
          </a:bodyPr>
          <a:lstStyle/>
          <a:p>
            <a:pPr indent="0" lvl="0" marL="12700" marR="0" rtl="0" algn="l">
              <a:lnSpc>
                <a:spcPct val="115000"/>
              </a:lnSpc>
              <a:spcBef>
                <a:spcPts val="300"/>
              </a:spcBef>
              <a:spcAft>
                <a:spcPts val="0"/>
              </a:spcAft>
              <a:buNone/>
            </a:pPr>
            <a:r>
              <a:rPr lang="en" sz="1100">
                <a:solidFill>
                  <a:srgbClr val="040000"/>
                </a:solidFill>
                <a:latin typeface="Fira Sans"/>
                <a:ea typeface="Fira Sans"/>
                <a:cs typeface="Fira Sans"/>
                <a:sym typeface="Fira Sans"/>
              </a:rPr>
              <a:t>Pelanggan ini yang selalu menggunakan jasa layanan kurir di sini, atau dapat dikatakan pelanggan yang loyal.</a:t>
            </a:r>
            <a:endParaRPr sz="1100">
              <a:latin typeface="Fira Sans"/>
              <a:ea typeface="Fira Sans"/>
              <a:cs typeface="Fira Sans"/>
              <a:sym typeface="Fira Sans"/>
            </a:endParaRPr>
          </a:p>
        </p:txBody>
      </p:sp>
      <p:grpSp>
        <p:nvGrpSpPr>
          <p:cNvPr id="321" name="Google Shape;321;p22"/>
          <p:cNvGrpSpPr/>
          <p:nvPr/>
        </p:nvGrpSpPr>
        <p:grpSpPr>
          <a:xfrm>
            <a:off x="5302377" y="2518069"/>
            <a:ext cx="428307" cy="427868"/>
            <a:chOff x="849016" y="2903255"/>
            <a:chExt cx="356655" cy="335425"/>
          </a:xfrm>
        </p:grpSpPr>
        <p:sp>
          <p:nvSpPr>
            <p:cNvPr id="322" name="Google Shape;322;p22"/>
            <p:cNvSpPr/>
            <p:nvPr/>
          </p:nvSpPr>
          <p:spPr>
            <a:xfrm>
              <a:off x="849016" y="2903255"/>
              <a:ext cx="356655" cy="335425"/>
            </a:xfrm>
            <a:custGeom>
              <a:rect b="b" l="l" r="r" t="t"/>
              <a:pathLst>
                <a:path extrusionOk="0" h="10538" w="11205">
                  <a:moveTo>
                    <a:pt x="9835" y="3192"/>
                  </a:moveTo>
                  <a:lnTo>
                    <a:pt x="9835" y="3680"/>
                  </a:lnTo>
                  <a:lnTo>
                    <a:pt x="2692" y="3680"/>
                  </a:lnTo>
                  <a:cubicBezTo>
                    <a:pt x="2608" y="3680"/>
                    <a:pt x="2525" y="3751"/>
                    <a:pt x="2525" y="3847"/>
                  </a:cubicBezTo>
                  <a:cubicBezTo>
                    <a:pt x="2525" y="3930"/>
                    <a:pt x="2608" y="4013"/>
                    <a:pt x="2692" y="4013"/>
                  </a:cubicBezTo>
                  <a:lnTo>
                    <a:pt x="10824" y="4013"/>
                  </a:lnTo>
                  <a:cubicBezTo>
                    <a:pt x="10847" y="4013"/>
                    <a:pt x="10883" y="4037"/>
                    <a:pt x="10883" y="4073"/>
                  </a:cubicBezTo>
                  <a:lnTo>
                    <a:pt x="10883" y="6478"/>
                  </a:lnTo>
                  <a:cubicBezTo>
                    <a:pt x="10883" y="6514"/>
                    <a:pt x="10847" y="6537"/>
                    <a:pt x="10824" y="6537"/>
                  </a:cubicBezTo>
                  <a:lnTo>
                    <a:pt x="382" y="6537"/>
                  </a:lnTo>
                  <a:cubicBezTo>
                    <a:pt x="358" y="6537"/>
                    <a:pt x="322" y="6502"/>
                    <a:pt x="322" y="6478"/>
                  </a:cubicBezTo>
                  <a:lnTo>
                    <a:pt x="322" y="4073"/>
                  </a:lnTo>
                  <a:cubicBezTo>
                    <a:pt x="322" y="4037"/>
                    <a:pt x="358" y="4013"/>
                    <a:pt x="382" y="4013"/>
                  </a:cubicBezTo>
                  <a:lnTo>
                    <a:pt x="2025" y="4013"/>
                  </a:lnTo>
                  <a:cubicBezTo>
                    <a:pt x="2108" y="4013"/>
                    <a:pt x="2192" y="3930"/>
                    <a:pt x="2192" y="3847"/>
                  </a:cubicBezTo>
                  <a:cubicBezTo>
                    <a:pt x="2192" y="3751"/>
                    <a:pt x="2108" y="3680"/>
                    <a:pt x="2025" y="3680"/>
                  </a:cubicBezTo>
                  <a:lnTo>
                    <a:pt x="1394" y="3680"/>
                  </a:lnTo>
                  <a:lnTo>
                    <a:pt x="1394" y="3192"/>
                  </a:lnTo>
                  <a:close/>
                  <a:moveTo>
                    <a:pt x="9824" y="6871"/>
                  </a:moveTo>
                  <a:lnTo>
                    <a:pt x="9824" y="7359"/>
                  </a:lnTo>
                  <a:lnTo>
                    <a:pt x="1382" y="7359"/>
                  </a:lnTo>
                  <a:lnTo>
                    <a:pt x="1382" y="6871"/>
                  </a:lnTo>
                  <a:close/>
                  <a:moveTo>
                    <a:pt x="382" y="1"/>
                  </a:moveTo>
                  <a:cubicBezTo>
                    <a:pt x="179" y="1"/>
                    <a:pt x="1" y="180"/>
                    <a:pt x="1" y="394"/>
                  </a:cubicBezTo>
                  <a:lnTo>
                    <a:pt x="1" y="2799"/>
                  </a:lnTo>
                  <a:cubicBezTo>
                    <a:pt x="1" y="3013"/>
                    <a:pt x="179" y="3192"/>
                    <a:pt x="382" y="3192"/>
                  </a:cubicBezTo>
                  <a:lnTo>
                    <a:pt x="1061" y="3192"/>
                  </a:lnTo>
                  <a:lnTo>
                    <a:pt x="1061" y="3680"/>
                  </a:lnTo>
                  <a:lnTo>
                    <a:pt x="382" y="3680"/>
                  </a:lnTo>
                  <a:cubicBezTo>
                    <a:pt x="179" y="3680"/>
                    <a:pt x="1" y="3859"/>
                    <a:pt x="1" y="4073"/>
                  </a:cubicBezTo>
                  <a:lnTo>
                    <a:pt x="1" y="6478"/>
                  </a:lnTo>
                  <a:cubicBezTo>
                    <a:pt x="1" y="6692"/>
                    <a:pt x="179" y="6871"/>
                    <a:pt x="382" y="6871"/>
                  </a:cubicBezTo>
                  <a:lnTo>
                    <a:pt x="1061" y="6871"/>
                  </a:lnTo>
                  <a:lnTo>
                    <a:pt x="1061" y="7359"/>
                  </a:lnTo>
                  <a:lnTo>
                    <a:pt x="382" y="7359"/>
                  </a:lnTo>
                  <a:cubicBezTo>
                    <a:pt x="179" y="7359"/>
                    <a:pt x="1" y="7538"/>
                    <a:pt x="1" y="7740"/>
                  </a:cubicBezTo>
                  <a:lnTo>
                    <a:pt x="1" y="10157"/>
                  </a:lnTo>
                  <a:cubicBezTo>
                    <a:pt x="1" y="10359"/>
                    <a:pt x="179" y="10538"/>
                    <a:pt x="382" y="10538"/>
                  </a:cubicBezTo>
                  <a:lnTo>
                    <a:pt x="5002" y="10538"/>
                  </a:lnTo>
                  <a:cubicBezTo>
                    <a:pt x="5085" y="10538"/>
                    <a:pt x="5168" y="10466"/>
                    <a:pt x="5168" y="10383"/>
                  </a:cubicBezTo>
                  <a:cubicBezTo>
                    <a:pt x="5168" y="10288"/>
                    <a:pt x="5085" y="10216"/>
                    <a:pt x="5002" y="10216"/>
                  </a:cubicBezTo>
                  <a:lnTo>
                    <a:pt x="382" y="10216"/>
                  </a:lnTo>
                  <a:cubicBezTo>
                    <a:pt x="358" y="10216"/>
                    <a:pt x="322" y="10181"/>
                    <a:pt x="322" y="10157"/>
                  </a:cubicBezTo>
                  <a:lnTo>
                    <a:pt x="322" y="7740"/>
                  </a:lnTo>
                  <a:cubicBezTo>
                    <a:pt x="322" y="7716"/>
                    <a:pt x="358" y="7680"/>
                    <a:pt x="382" y="7680"/>
                  </a:cubicBezTo>
                  <a:lnTo>
                    <a:pt x="10824" y="7680"/>
                  </a:lnTo>
                  <a:cubicBezTo>
                    <a:pt x="10847" y="7680"/>
                    <a:pt x="10883" y="7716"/>
                    <a:pt x="10883" y="7740"/>
                  </a:cubicBezTo>
                  <a:lnTo>
                    <a:pt x="10883" y="10157"/>
                  </a:lnTo>
                  <a:cubicBezTo>
                    <a:pt x="10883" y="10181"/>
                    <a:pt x="10847" y="10216"/>
                    <a:pt x="10824" y="10216"/>
                  </a:cubicBezTo>
                  <a:lnTo>
                    <a:pt x="5716" y="10216"/>
                  </a:lnTo>
                  <a:cubicBezTo>
                    <a:pt x="5621" y="10216"/>
                    <a:pt x="5549" y="10288"/>
                    <a:pt x="5549" y="10383"/>
                  </a:cubicBezTo>
                  <a:cubicBezTo>
                    <a:pt x="5549" y="10466"/>
                    <a:pt x="5621" y="10538"/>
                    <a:pt x="5716" y="10538"/>
                  </a:cubicBezTo>
                  <a:lnTo>
                    <a:pt x="10824" y="10538"/>
                  </a:lnTo>
                  <a:cubicBezTo>
                    <a:pt x="11026" y="10538"/>
                    <a:pt x="11205" y="10359"/>
                    <a:pt x="11205" y="10157"/>
                  </a:cubicBezTo>
                  <a:lnTo>
                    <a:pt x="11205" y="7740"/>
                  </a:lnTo>
                  <a:cubicBezTo>
                    <a:pt x="11205" y="7538"/>
                    <a:pt x="11026" y="7359"/>
                    <a:pt x="10824" y="7359"/>
                  </a:cubicBezTo>
                  <a:lnTo>
                    <a:pt x="10145" y="7359"/>
                  </a:lnTo>
                  <a:lnTo>
                    <a:pt x="10145" y="6871"/>
                  </a:lnTo>
                  <a:lnTo>
                    <a:pt x="10824" y="6871"/>
                  </a:lnTo>
                  <a:cubicBezTo>
                    <a:pt x="11026" y="6871"/>
                    <a:pt x="11205" y="6692"/>
                    <a:pt x="11205" y="6478"/>
                  </a:cubicBezTo>
                  <a:lnTo>
                    <a:pt x="11205" y="4073"/>
                  </a:lnTo>
                  <a:cubicBezTo>
                    <a:pt x="11205" y="3859"/>
                    <a:pt x="11026" y="3680"/>
                    <a:pt x="10824" y="3680"/>
                  </a:cubicBezTo>
                  <a:lnTo>
                    <a:pt x="10145" y="3680"/>
                  </a:lnTo>
                  <a:lnTo>
                    <a:pt x="10145" y="3192"/>
                  </a:lnTo>
                  <a:lnTo>
                    <a:pt x="10824" y="3192"/>
                  </a:lnTo>
                  <a:cubicBezTo>
                    <a:pt x="11026" y="3192"/>
                    <a:pt x="11205" y="3013"/>
                    <a:pt x="11205" y="2799"/>
                  </a:cubicBezTo>
                  <a:lnTo>
                    <a:pt x="11205" y="394"/>
                  </a:lnTo>
                  <a:cubicBezTo>
                    <a:pt x="11205" y="180"/>
                    <a:pt x="11026" y="1"/>
                    <a:pt x="10824" y="1"/>
                  </a:cubicBezTo>
                  <a:lnTo>
                    <a:pt x="9716" y="1"/>
                  </a:lnTo>
                  <a:cubicBezTo>
                    <a:pt x="9633" y="1"/>
                    <a:pt x="9550" y="72"/>
                    <a:pt x="9550" y="168"/>
                  </a:cubicBezTo>
                  <a:cubicBezTo>
                    <a:pt x="9550" y="251"/>
                    <a:pt x="9633" y="334"/>
                    <a:pt x="9716" y="334"/>
                  </a:cubicBezTo>
                  <a:lnTo>
                    <a:pt x="10824" y="334"/>
                  </a:lnTo>
                  <a:cubicBezTo>
                    <a:pt x="10847" y="334"/>
                    <a:pt x="10883" y="358"/>
                    <a:pt x="10883" y="394"/>
                  </a:cubicBezTo>
                  <a:lnTo>
                    <a:pt x="10883" y="2799"/>
                  </a:lnTo>
                  <a:cubicBezTo>
                    <a:pt x="10883" y="2835"/>
                    <a:pt x="10847" y="2858"/>
                    <a:pt x="10824" y="2858"/>
                  </a:cubicBezTo>
                  <a:lnTo>
                    <a:pt x="382" y="2858"/>
                  </a:lnTo>
                  <a:cubicBezTo>
                    <a:pt x="358" y="2858"/>
                    <a:pt x="322" y="2835"/>
                    <a:pt x="322" y="2799"/>
                  </a:cubicBezTo>
                  <a:lnTo>
                    <a:pt x="322" y="394"/>
                  </a:lnTo>
                  <a:cubicBezTo>
                    <a:pt x="322" y="358"/>
                    <a:pt x="358" y="334"/>
                    <a:pt x="382" y="334"/>
                  </a:cubicBezTo>
                  <a:lnTo>
                    <a:pt x="9062" y="334"/>
                  </a:lnTo>
                  <a:cubicBezTo>
                    <a:pt x="9157" y="334"/>
                    <a:pt x="9228" y="251"/>
                    <a:pt x="9228" y="168"/>
                  </a:cubicBezTo>
                  <a:cubicBezTo>
                    <a:pt x="9228" y="72"/>
                    <a:pt x="9157" y="1"/>
                    <a:pt x="90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a:off x="1137046" y="2932825"/>
              <a:ext cx="43607" cy="43607"/>
            </a:xfrm>
            <a:custGeom>
              <a:rect b="b" l="l" r="r" t="t"/>
              <a:pathLst>
                <a:path extrusionOk="0" h="1370" w="1370">
                  <a:moveTo>
                    <a:pt x="679" y="322"/>
                  </a:moveTo>
                  <a:cubicBezTo>
                    <a:pt x="882" y="322"/>
                    <a:pt x="1036" y="489"/>
                    <a:pt x="1036" y="679"/>
                  </a:cubicBezTo>
                  <a:cubicBezTo>
                    <a:pt x="1036" y="882"/>
                    <a:pt x="882" y="1036"/>
                    <a:pt x="679" y="1036"/>
                  </a:cubicBezTo>
                  <a:cubicBezTo>
                    <a:pt x="489" y="1036"/>
                    <a:pt x="322" y="870"/>
                    <a:pt x="322" y="679"/>
                  </a:cubicBezTo>
                  <a:cubicBezTo>
                    <a:pt x="322" y="489"/>
                    <a:pt x="489" y="322"/>
                    <a:pt x="679" y="322"/>
                  </a:cubicBezTo>
                  <a:close/>
                  <a:moveTo>
                    <a:pt x="679" y="1"/>
                  </a:moveTo>
                  <a:cubicBezTo>
                    <a:pt x="310" y="1"/>
                    <a:pt x="1" y="310"/>
                    <a:pt x="1" y="679"/>
                  </a:cubicBezTo>
                  <a:cubicBezTo>
                    <a:pt x="1" y="1060"/>
                    <a:pt x="310" y="1370"/>
                    <a:pt x="679" y="1370"/>
                  </a:cubicBezTo>
                  <a:cubicBezTo>
                    <a:pt x="1060" y="1370"/>
                    <a:pt x="1370" y="1060"/>
                    <a:pt x="1370" y="679"/>
                  </a:cubicBezTo>
                  <a:cubicBezTo>
                    <a:pt x="1370" y="310"/>
                    <a:pt x="1060" y="1"/>
                    <a:pt x="6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p:nvPr/>
          </p:nvSpPr>
          <p:spPr>
            <a:xfrm>
              <a:off x="1080579" y="2932825"/>
              <a:ext cx="43607" cy="43607"/>
            </a:xfrm>
            <a:custGeom>
              <a:rect b="b" l="l" r="r" t="t"/>
              <a:pathLst>
                <a:path extrusionOk="0" h="1370" w="1370">
                  <a:moveTo>
                    <a:pt x="691" y="322"/>
                  </a:moveTo>
                  <a:cubicBezTo>
                    <a:pt x="882" y="322"/>
                    <a:pt x="1048" y="489"/>
                    <a:pt x="1048" y="679"/>
                  </a:cubicBezTo>
                  <a:cubicBezTo>
                    <a:pt x="1048" y="882"/>
                    <a:pt x="882" y="1036"/>
                    <a:pt x="691" y="1036"/>
                  </a:cubicBezTo>
                  <a:cubicBezTo>
                    <a:pt x="489" y="1036"/>
                    <a:pt x="334" y="870"/>
                    <a:pt x="334" y="679"/>
                  </a:cubicBezTo>
                  <a:cubicBezTo>
                    <a:pt x="334" y="489"/>
                    <a:pt x="489" y="322"/>
                    <a:pt x="691" y="322"/>
                  </a:cubicBezTo>
                  <a:close/>
                  <a:moveTo>
                    <a:pt x="691" y="1"/>
                  </a:moveTo>
                  <a:cubicBezTo>
                    <a:pt x="310" y="1"/>
                    <a:pt x="1" y="310"/>
                    <a:pt x="1" y="679"/>
                  </a:cubicBezTo>
                  <a:cubicBezTo>
                    <a:pt x="1" y="1060"/>
                    <a:pt x="310" y="1370"/>
                    <a:pt x="691" y="1370"/>
                  </a:cubicBezTo>
                  <a:cubicBezTo>
                    <a:pt x="1060" y="1370"/>
                    <a:pt x="1370" y="1060"/>
                    <a:pt x="1370" y="679"/>
                  </a:cubicBezTo>
                  <a:cubicBezTo>
                    <a:pt x="1370" y="310"/>
                    <a:pt x="1072" y="1"/>
                    <a:pt x="6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2"/>
            <p:cNvSpPr/>
            <p:nvPr/>
          </p:nvSpPr>
          <p:spPr>
            <a:xfrm>
              <a:off x="879350" y="2949122"/>
              <a:ext cx="187988" cy="10631"/>
            </a:xfrm>
            <a:custGeom>
              <a:rect b="b" l="l" r="r" t="t"/>
              <a:pathLst>
                <a:path extrusionOk="0" h="334" w="5906">
                  <a:moveTo>
                    <a:pt x="167" y="1"/>
                  </a:moveTo>
                  <a:cubicBezTo>
                    <a:pt x="72" y="1"/>
                    <a:pt x="0" y="84"/>
                    <a:pt x="0" y="167"/>
                  </a:cubicBezTo>
                  <a:cubicBezTo>
                    <a:pt x="0" y="263"/>
                    <a:pt x="72" y="334"/>
                    <a:pt x="167" y="334"/>
                  </a:cubicBezTo>
                  <a:lnTo>
                    <a:pt x="5739" y="334"/>
                  </a:lnTo>
                  <a:cubicBezTo>
                    <a:pt x="5834" y="334"/>
                    <a:pt x="5906" y="263"/>
                    <a:pt x="5906" y="167"/>
                  </a:cubicBezTo>
                  <a:cubicBezTo>
                    <a:pt x="5906" y="84"/>
                    <a:pt x="5834" y="1"/>
                    <a:pt x="57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a:off x="1137046" y="3050309"/>
              <a:ext cx="43607" cy="43607"/>
            </a:xfrm>
            <a:custGeom>
              <a:rect b="b" l="l" r="r" t="t"/>
              <a:pathLst>
                <a:path extrusionOk="0" h="1370" w="1370">
                  <a:moveTo>
                    <a:pt x="679" y="322"/>
                  </a:moveTo>
                  <a:cubicBezTo>
                    <a:pt x="882" y="322"/>
                    <a:pt x="1036" y="489"/>
                    <a:pt x="1036" y="679"/>
                  </a:cubicBezTo>
                  <a:cubicBezTo>
                    <a:pt x="1036" y="882"/>
                    <a:pt x="882" y="1036"/>
                    <a:pt x="679" y="1036"/>
                  </a:cubicBezTo>
                  <a:cubicBezTo>
                    <a:pt x="489" y="1036"/>
                    <a:pt x="322" y="882"/>
                    <a:pt x="322" y="679"/>
                  </a:cubicBezTo>
                  <a:cubicBezTo>
                    <a:pt x="322" y="489"/>
                    <a:pt x="489" y="322"/>
                    <a:pt x="679" y="322"/>
                  </a:cubicBezTo>
                  <a:close/>
                  <a:moveTo>
                    <a:pt x="679" y="1"/>
                  </a:moveTo>
                  <a:cubicBezTo>
                    <a:pt x="310" y="1"/>
                    <a:pt x="1" y="310"/>
                    <a:pt x="1" y="679"/>
                  </a:cubicBezTo>
                  <a:cubicBezTo>
                    <a:pt x="1" y="1060"/>
                    <a:pt x="310" y="1370"/>
                    <a:pt x="679" y="1370"/>
                  </a:cubicBezTo>
                  <a:cubicBezTo>
                    <a:pt x="1060" y="1370"/>
                    <a:pt x="1370" y="1060"/>
                    <a:pt x="1370" y="679"/>
                  </a:cubicBezTo>
                  <a:cubicBezTo>
                    <a:pt x="1370" y="310"/>
                    <a:pt x="1060" y="1"/>
                    <a:pt x="6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
            <p:cNvSpPr/>
            <p:nvPr/>
          </p:nvSpPr>
          <p:spPr>
            <a:xfrm>
              <a:off x="1080579" y="3050309"/>
              <a:ext cx="43607" cy="43607"/>
            </a:xfrm>
            <a:custGeom>
              <a:rect b="b" l="l" r="r" t="t"/>
              <a:pathLst>
                <a:path extrusionOk="0" h="1370" w="1370">
                  <a:moveTo>
                    <a:pt x="691" y="322"/>
                  </a:moveTo>
                  <a:cubicBezTo>
                    <a:pt x="882" y="322"/>
                    <a:pt x="1048" y="489"/>
                    <a:pt x="1048" y="679"/>
                  </a:cubicBezTo>
                  <a:cubicBezTo>
                    <a:pt x="1048" y="882"/>
                    <a:pt x="882" y="1036"/>
                    <a:pt x="691" y="1036"/>
                  </a:cubicBezTo>
                  <a:cubicBezTo>
                    <a:pt x="489" y="1036"/>
                    <a:pt x="334" y="882"/>
                    <a:pt x="334" y="679"/>
                  </a:cubicBezTo>
                  <a:cubicBezTo>
                    <a:pt x="334" y="489"/>
                    <a:pt x="489" y="322"/>
                    <a:pt x="691" y="322"/>
                  </a:cubicBezTo>
                  <a:close/>
                  <a:moveTo>
                    <a:pt x="691" y="1"/>
                  </a:moveTo>
                  <a:cubicBezTo>
                    <a:pt x="310" y="1"/>
                    <a:pt x="1" y="310"/>
                    <a:pt x="1" y="679"/>
                  </a:cubicBezTo>
                  <a:cubicBezTo>
                    <a:pt x="1" y="1060"/>
                    <a:pt x="310" y="1370"/>
                    <a:pt x="691" y="1370"/>
                  </a:cubicBezTo>
                  <a:cubicBezTo>
                    <a:pt x="1060" y="1370"/>
                    <a:pt x="1370" y="1060"/>
                    <a:pt x="1370" y="679"/>
                  </a:cubicBezTo>
                  <a:cubicBezTo>
                    <a:pt x="1370" y="310"/>
                    <a:pt x="1072" y="1"/>
                    <a:pt x="6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p:nvPr/>
          </p:nvSpPr>
          <p:spPr>
            <a:xfrm>
              <a:off x="879350" y="3066988"/>
              <a:ext cx="187988" cy="10249"/>
            </a:xfrm>
            <a:custGeom>
              <a:rect b="b" l="l" r="r" t="t"/>
              <a:pathLst>
                <a:path extrusionOk="0" h="322" w="5906">
                  <a:moveTo>
                    <a:pt x="167" y="0"/>
                  </a:moveTo>
                  <a:cubicBezTo>
                    <a:pt x="72" y="0"/>
                    <a:pt x="0" y="72"/>
                    <a:pt x="0" y="155"/>
                  </a:cubicBezTo>
                  <a:cubicBezTo>
                    <a:pt x="0" y="250"/>
                    <a:pt x="72" y="322"/>
                    <a:pt x="167" y="322"/>
                  </a:cubicBezTo>
                  <a:lnTo>
                    <a:pt x="5739" y="322"/>
                  </a:lnTo>
                  <a:cubicBezTo>
                    <a:pt x="5834" y="322"/>
                    <a:pt x="5906" y="250"/>
                    <a:pt x="5906" y="155"/>
                  </a:cubicBezTo>
                  <a:cubicBezTo>
                    <a:pt x="5906" y="72"/>
                    <a:pt x="5834" y="0"/>
                    <a:pt x="57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
            <p:cNvSpPr/>
            <p:nvPr/>
          </p:nvSpPr>
          <p:spPr>
            <a:xfrm>
              <a:off x="1137046" y="3167794"/>
              <a:ext cx="43607" cy="43607"/>
            </a:xfrm>
            <a:custGeom>
              <a:rect b="b" l="l" r="r" t="t"/>
              <a:pathLst>
                <a:path extrusionOk="0" h="1370" w="1370">
                  <a:moveTo>
                    <a:pt x="679" y="310"/>
                  </a:moveTo>
                  <a:cubicBezTo>
                    <a:pt x="882" y="310"/>
                    <a:pt x="1036" y="477"/>
                    <a:pt x="1036" y="667"/>
                  </a:cubicBezTo>
                  <a:cubicBezTo>
                    <a:pt x="1036" y="870"/>
                    <a:pt x="882" y="1024"/>
                    <a:pt x="679" y="1024"/>
                  </a:cubicBezTo>
                  <a:cubicBezTo>
                    <a:pt x="489" y="1024"/>
                    <a:pt x="322" y="858"/>
                    <a:pt x="322" y="667"/>
                  </a:cubicBezTo>
                  <a:cubicBezTo>
                    <a:pt x="322" y="477"/>
                    <a:pt x="489" y="310"/>
                    <a:pt x="679" y="310"/>
                  </a:cubicBezTo>
                  <a:close/>
                  <a:moveTo>
                    <a:pt x="679" y="0"/>
                  </a:moveTo>
                  <a:cubicBezTo>
                    <a:pt x="310" y="0"/>
                    <a:pt x="1" y="310"/>
                    <a:pt x="1" y="679"/>
                  </a:cubicBezTo>
                  <a:cubicBezTo>
                    <a:pt x="1" y="1060"/>
                    <a:pt x="310" y="1370"/>
                    <a:pt x="679" y="1370"/>
                  </a:cubicBezTo>
                  <a:cubicBezTo>
                    <a:pt x="1060" y="1370"/>
                    <a:pt x="1370" y="1060"/>
                    <a:pt x="1370" y="679"/>
                  </a:cubicBezTo>
                  <a:cubicBezTo>
                    <a:pt x="1370" y="298"/>
                    <a:pt x="1060" y="0"/>
                    <a:pt x="6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2"/>
            <p:cNvSpPr/>
            <p:nvPr/>
          </p:nvSpPr>
          <p:spPr>
            <a:xfrm>
              <a:off x="1080579" y="3167794"/>
              <a:ext cx="43607" cy="43607"/>
            </a:xfrm>
            <a:custGeom>
              <a:rect b="b" l="l" r="r" t="t"/>
              <a:pathLst>
                <a:path extrusionOk="0" h="1370" w="1370">
                  <a:moveTo>
                    <a:pt x="691" y="310"/>
                  </a:moveTo>
                  <a:cubicBezTo>
                    <a:pt x="882" y="310"/>
                    <a:pt x="1048" y="477"/>
                    <a:pt x="1048" y="667"/>
                  </a:cubicBezTo>
                  <a:cubicBezTo>
                    <a:pt x="1048" y="870"/>
                    <a:pt x="882" y="1024"/>
                    <a:pt x="691" y="1024"/>
                  </a:cubicBezTo>
                  <a:cubicBezTo>
                    <a:pt x="489" y="1024"/>
                    <a:pt x="334" y="858"/>
                    <a:pt x="334" y="667"/>
                  </a:cubicBezTo>
                  <a:cubicBezTo>
                    <a:pt x="334" y="477"/>
                    <a:pt x="489" y="310"/>
                    <a:pt x="691" y="310"/>
                  </a:cubicBezTo>
                  <a:close/>
                  <a:moveTo>
                    <a:pt x="691" y="0"/>
                  </a:moveTo>
                  <a:cubicBezTo>
                    <a:pt x="310" y="0"/>
                    <a:pt x="1" y="310"/>
                    <a:pt x="1" y="679"/>
                  </a:cubicBezTo>
                  <a:cubicBezTo>
                    <a:pt x="1" y="1060"/>
                    <a:pt x="310" y="1370"/>
                    <a:pt x="691" y="1370"/>
                  </a:cubicBezTo>
                  <a:cubicBezTo>
                    <a:pt x="1060" y="1370"/>
                    <a:pt x="1370" y="1060"/>
                    <a:pt x="1370" y="679"/>
                  </a:cubicBezTo>
                  <a:cubicBezTo>
                    <a:pt x="1370" y="298"/>
                    <a:pt x="1072" y="0"/>
                    <a:pt x="6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2"/>
            <p:cNvSpPr/>
            <p:nvPr/>
          </p:nvSpPr>
          <p:spPr>
            <a:xfrm>
              <a:off x="879350" y="3184473"/>
              <a:ext cx="187988" cy="10249"/>
            </a:xfrm>
            <a:custGeom>
              <a:rect b="b" l="l" r="r" t="t"/>
              <a:pathLst>
                <a:path extrusionOk="0" h="322" w="5906">
                  <a:moveTo>
                    <a:pt x="167" y="0"/>
                  </a:moveTo>
                  <a:cubicBezTo>
                    <a:pt x="72" y="0"/>
                    <a:pt x="0" y="72"/>
                    <a:pt x="0" y="155"/>
                  </a:cubicBezTo>
                  <a:cubicBezTo>
                    <a:pt x="0" y="250"/>
                    <a:pt x="72" y="322"/>
                    <a:pt x="167" y="322"/>
                  </a:cubicBezTo>
                  <a:lnTo>
                    <a:pt x="5739" y="322"/>
                  </a:lnTo>
                  <a:cubicBezTo>
                    <a:pt x="5834" y="322"/>
                    <a:pt x="5906" y="250"/>
                    <a:pt x="5906" y="155"/>
                  </a:cubicBezTo>
                  <a:cubicBezTo>
                    <a:pt x="5906" y="48"/>
                    <a:pt x="5834" y="0"/>
                    <a:pt x="57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2"/>
            <p:cNvSpPr/>
            <p:nvPr/>
          </p:nvSpPr>
          <p:spPr>
            <a:xfrm>
              <a:off x="879350" y="3083285"/>
              <a:ext cx="25432" cy="10631"/>
            </a:xfrm>
            <a:custGeom>
              <a:rect b="b" l="l" r="r" t="t"/>
              <a:pathLst>
                <a:path extrusionOk="0" h="334" w="799">
                  <a:moveTo>
                    <a:pt x="167" y="0"/>
                  </a:moveTo>
                  <a:cubicBezTo>
                    <a:pt x="72" y="0"/>
                    <a:pt x="0" y="84"/>
                    <a:pt x="0" y="167"/>
                  </a:cubicBezTo>
                  <a:cubicBezTo>
                    <a:pt x="0" y="262"/>
                    <a:pt x="72" y="334"/>
                    <a:pt x="167" y="334"/>
                  </a:cubicBezTo>
                  <a:lnTo>
                    <a:pt x="643" y="334"/>
                  </a:lnTo>
                  <a:cubicBezTo>
                    <a:pt x="727" y="334"/>
                    <a:pt x="798" y="262"/>
                    <a:pt x="798" y="167"/>
                  </a:cubicBezTo>
                  <a:cubicBezTo>
                    <a:pt x="798" y="84"/>
                    <a:pt x="727" y="0"/>
                    <a:pt x="6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 name="Google Shape;333;p22"/>
          <p:cNvSpPr txBox="1"/>
          <p:nvPr/>
        </p:nvSpPr>
        <p:spPr>
          <a:xfrm>
            <a:off x="371350" y="662200"/>
            <a:ext cx="45609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Rubik"/>
                <a:ea typeface="Rubik"/>
                <a:cs typeface="Rubik"/>
                <a:sym typeface="Rubik"/>
              </a:rPr>
              <a:t>Kelompok pelanggan yang harus dipertahankan: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p:nvPr/>
        </p:nvSpPr>
        <p:spPr>
          <a:xfrm>
            <a:off x="3233563" y="1624048"/>
            <a:ext cx="1174928" cy="427857"/>
          </a:xfrm>
          <a:custGeom>
            <a:rect b="b" l="l" r="r" t="t"/>
            <a:pathLst>
              <a:path extrusionOk="0" h="7174" w="26140">
                <a:moveTo>
                  <a:pt x="1999" y="1"/>
                </a:moveTo>
                <a:cubicBezTo>
                  <a:pt x="893" y="1"/>
                  <a:pt x="0" y="893"/>
                  <a:pt x="0" y="1981"/>
                </a:cubicBezTo>
                <a:lnTo>
                  <a:pt x="0" y="5193"/>
                </a:lnTo>
                <a:cubicBezTo>
                  <a:pt x="0" y="6281"/>
                  <a:pt x="893" y="7173"/>
                  <a:pt x="1999" y="7173"/>
                </a:cubicBezTo>
                <a:lnTo>
                  <a:pt x="24159" y="7173"/>
                </a:lnTo>
                <a:cubicBezTo>
                  <a:pt x="25248" y="7173"/>
                  <a:pt x="26140" y="6281"/>
                  <a:pt x="26140" y="5193"/>
                </a:cubicBezTo>
                <a:lnTo>
                  <a:pt x="26140" y="1981"/>
                </a:lnTo>
                <a:cubicBezTo>
                  <a:pt x="26140" y="893"/>
                  <a:pt x="25248" y="1"/>
                  <a:pt x="24159" y="1"/>
                </a:cubicBezTo>
                <a:close/>
              </a:path>
            </a:pathLst>
          </a:custGeom>
          <a:solidFill>
            <a:srgbClr val="DB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3"/>
          <p:cNvSpPr/>
          <p:nvPr/>
        </p:nvSpPr>
        <p:spPr>
          <a:xfrm>
            <a:off x="6018963" y="1624073"/>
            <a:ext cx="1174119" cy="427804"/>
          </a:xfrm>
          <a:custGeom>
            <a:rect b="b" l="l" r="r" t="t"/>
            <a:pathLst>
              <a:path extrusionOk="0" h="7174" w="26122">
                <a:moveTo>
                  <a:pt x="1981" y="1"/>
                </a:moveTo>
                <a:cubicBezTo>
                  <a:pt x="874" y="1"/>
                  <a:pt x="0" y="893"/>
                  <a:pt x="0" y="1981"/>
                </a:cubicBezTo>
                <a:lnTo>
                  <a:pt x="0" y="5193"/>
                </a:lnTo>
                <a:cubicBezTo>
                  <a:pt x="0" y="6281"/>
                  <a:pt x="874" y="7173"/>
                  <a:pt x="1981" y="7173"/>
                </a:cubicBezTo>
                <a:lnTo>
                  <a:pt x="24141" y="7173"/>
                </a:lnTo>
                <a:cubicBezTo>
                  <a:pt x="25247" y="7173"/>
                  <a:pt x="26122" y="6281"/>
                  <a:pt x="26122" y="5193"/>
                </a:cubicBezTo>
                <a:lnTo>
                  <a:pt x="26122" y="1981"/>
                </a:lnTo>
                <a:cubicBezTo>
                  <a:pt x="26122" y="893"/>
                  <a:pt x="25247" y="1"/>
                  <a:pt x="24141" y="1"/>
                </a:cubicBezTo>
                <a:close/>
              </a:path>
            </a:pathLst>
          </a:custGeom>
          <a:solidFill>
            <a:srgbClr val="6A9D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3"/>
          <p:cNvSpPr/>
          <p:nvPr/>
        </p:nvSpPr>
        <p:spPr>
          <a:xfrm>
            <a:off x="409000" y="1624048"/>
            <a:ext cx="1174928" cy="427857"/>
          </a:xfrm>
          <a:custGeom>
            <a:rect b="b" l="l" r="r" t="t"/>
            <a:pathLst>
              <a:path extrusionOk="0" h="7174" w="26140">
                <a:moveTo>
                  <a:pt x="1999" y="1"/>
                </a:moveTo>
                <a:cubicBezTo>
                  <a:pt x="892" y="1"/>
                  <a:pt x="0" y="893"/>
                  <a:pt x="0" y="1981"/>
                </a:cubicBezTo>
                <a:lnTo>
                  <a:pt x="0" y="5193"/>
                </a:lnTo>
                <a:cubicBezTo>
                  <a:pt x="0" y="6281"/>
                  <a:pt x="892" y="7173"/>
                  <a:pt x="1999" y="7173"/>
                </a:cubicBezTo>
                <a:lnTo>
                  <a:pt x="24159" y="7173"/>
                </a:lnTo>
                <a:cubicBezTo>
                  <a:pt x="25248" y="7173"/>
                  <a:pt x="26140" y="6281"/>
                  <a:pt x="26140" y="5193"/>
                </a:cubicBezTo>
                <a:lnTo>
                  <a:pt x="26140" y="1981"/>
                </a:lnTo>
                <a:cubicBezTo>
                  <a:pt x="26140" y="893"/>
                  <a:pt x="25248" y="1"/>
                  <a:pt x="24159" y="1"/>
                </a:cubicBezTo>
                <a:close/>
              </a:path>
            </a:pathLst>
          </a:custGeom>
          <a:solidFill>
            <a:srgbClr val="6A9D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3"/>
          <p:cNvSpPr/>
          <p:nvPr/>
        </p:nvSpPr>
        <p:spPr>
          <a:xfrm>
            <a:off x="2373995" y="1431643"/>
            <a:ext cx="644817" cy="2600049"/>
          </a:xfrm>
          <a:custGeom>
            <a:rect b="b" l="l" r="r" t="t"/>
            <a:pathLst>
              <a:path extrusionOk="0" h="54457" w="14346">
                <a:moveTo>
                  <a:pt x="1071" y="1"/>
                </a:moveTo>
                <a:lnTo>
                  <a:pt x="0" y="72"/>
                </a:lnTo>
                <a:lnTo>
                  <a:pt x="8886" y="18896"/>
                </a:lnTo>
                <a:lnTo>
                  <a:pt x="13257" y="28103"/>
                </a:lnTo>
                <a:lnTo>
                  <a:pt x="9635" y="35775"/>
                </a:lnTo>
                <a:lnTo>
                  <a:pt x="821" y="54385"/>
                </a:lnTo>
                <a:lnTo>
                  <a:pt x="1892" y="54456"/>
                </a:lnTo>
                <a:lnTo>
                  <a:pt x="10635" y="35971"/>
                </a:lnTo>
                <a:lnTo>
                  <a:pt x="14346" y="28103"/>
                </a:lnTo>
                <a:lnTo>
                  <a:pt x="9850" y="18575"/>
                </a:lnTo>
                <a:lnTo>
                  <a:pt x="1071" y="1"/>
                </a:lnTo>
                <a:close/>
              </a:path>
            </a:pathLst>
          </a:custGeom>
          <a:solidFill>
            <a:srgbClr val="6A9D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3"/>
          <p:cNvSpPr/>
          <p:nvPr/>
        </p:nvSpPr>
        <p:spPr>
          <a:xfrm>
            <a:off x="4824136" y="1248495"/>
            <a:ext cx="725857" cy="2966349"/>
          </a:xfrm>
          <a:custGeom>
            <a:rect b="b" l="l" r="r" t="t"/>
            <a:pathLst>
              <a:path extrusionOk="0" h="62129" w="16149">
                <a:moveTo>
                  <a:pt x="1053" y="1"/>
                </a:moveTo>
                <a:lnTo>
                  <a:pt x="1" y="72"/>
                </a:lnTo>
                <a:lnTo>
                  <a:pt x="10599" y="22518"/>
                </a:lnTo>
                <a:lnTo>
                  <a:pt x="15060" y="31939"/>
                </a:lnTo>
                <a:lnTo>
                  <a:pt x="11241" y="40022"/>
                </a:lnTo>
                <a:lnTo>
                  <a:pt x="821" y="62057"/>
                </a:lnTo>
                <a:lnTo>
                  <a:pt x="1892" y="62129"/>
                </a:lnTo>
                <a:lnTo>
                  <a:pt x="12098" y="40521"/>
                </a:lnTo>
                <a:lnTo>
                  <a:pt x="16148" y="31939"/>
                </a:lnTo>
                <a:lnTo>
                  <a:pt x="11420" y="21929"/>
                </a:lnTo>
                <a:lnTo>
                  <a:pt x="1053" y="1"/>
                </a:lnTo>
                <a:close/>
              </a:path>
            </a:pathLst>
          </a:custGeom>
          <a:solidFill>
            <a:srgbClr val="DB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3"/>
          <p:cNvSpPr/>
          <p:nvPr/>
        </p:nvSpPr>
        <p:spPr>
          <a:xfrm>
            <a:off x="7578268" y="1065346"/>
            <a:ext cx="808471" cy="3332649"/>
          </a:xfrm>
          <a:custGeom>
            <a:rect b="b" l="l" r="r" t="t"/>
            <a:pathLst>
              <a:path extrusionOk="0" h="69801" w="17987">
                <a:moveTo>
                  <a:pt x="1072" y="0"/>
                </a:moveTo>
                <a:lnTo>
                  <a:pt x="1" y="90"/>
                </a:lnTo>
                <a:lnTo>
                  <a:pt x="12527" y="26568"/>
                </a:lnTo>
                <a:lnTo>
                  <a:pt x="16880" y="35775"/>
                </a:lnTo>
                <a:lnTo>
                  <a:pt x="13133" y="43715"/>
                </a:lnTo>
                <a:lnTo>
                  <a:pt x="840" y="69729"/>
                </a:lnTo>
                <a:lnTo>
                  <a:pt x="1910" y="69801"/>
                </a:lnTo>
                <a:lnTo>
                  <a:pt x="13972" y="44286"/>
                </a:lnTo>
                <a:lnTo>
                  <a:pt x="17844" y="36060"/>
                </a:lnTo>
                <a:lnTo>
                  <a:pt x="17986" y="35775"/>
                </a:lnTo>
                <a:lnTo>
                  <a:pt x="13312" y="25908"/>
                </a:lnTo>
                <a:lnTo>
                  <a:pt x="1072" y="0"/>
                </a:lnTo>
                <a:close/>
              </a:path>
            </a:pathLst>
          </a:custGeom>
          <a:solidFill>
            <a:srgbClr val="6A9D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3"/>
          <p:cNvSpPr/>
          <p:nvPr/>
        </p:nvSpPr>
        <p:spPr>
          <a:xfrm>
            <a:off x="2556039" y="2386632"/>
            <a:ext cx="647244" cy="687528"/>
          </a:xfrm>
          <a:custGeom>
            <a:rect b="b" l="l" r="r" t="t"/>
            <a:pathLst>
              <a:path extrusionOk="0" h="14400" w="14400">
                <a:moveTo>
                  <a:pt x="7191" y="0"/>
                </a:moveTo>
                <a:cubicBezTo>
                  <a:pt x="3212" y="0"/>
                  <a:pt x="1" y="3230"/>
                  <a:pt x="1" y="7209"/>
                </a:cubicBezTo>
                <a:cubicBezTo>
                  <a:pt x="1" y="11188"/>
                  <a:pt x="3212" y="14399"/>
                  <a:pt x="7191" y="14399"/>
                </a:cubicBezTo>
                <a:cubicBezTo>
                  <a:pt x="11170" y="14399"/>
                  <a:pt x="14400" y="11188"/>
                  <a:pt x="14400" y="7209"/>
                </a:cubicBezTo>
                <a:cubicBezTo>
                  <a:pt x="14400" y="3230"/>
                  <a:pt x="11170" y="0"/>
                  <a:pt x="7191" y="0"/>
                </a:cubicBezTo>
                <a:close/>
              </a:path>
            </a:pathLst>
          </a:custGeom>
          <a:solidFill>
            <a:srgbClr val="6A9D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3"/>
          <p:cNvSpPr/>
          <p:nvPr/>
        </p:nvSpPr>
        <p:spPr>
          <a:xfrm>
            <a:off x="5094415" y="2330914"/>
            <a:ext cx="826899" cy="798965"/>
          </a:xfrm>
          <a:custGeom>
            <a:rect b="b" l="l" r="r" t="t"/>
            <a:pathLst>
              <a:path extrusionOk="0" h="16734" w="18397">
                <a:moveTo>
                  <a:pt x="9190" y="0"/>
                </a:moveTo>
                <a:cubicBezTo>
                  <a:pt x="5393" y="0"/>
                  <a:pt x="1956" y="2610"/>
                  <a:pt x="1053" y="6467"/>
                </a:cubicBezTo>
                <a:cubicBezTo>
                  <a:pt x="1" y="10963"/>
                  <a:pt x="2802" y="15459"/>
                  <a:pt x="7298" y="16512"/>
                </a:cubicBezTo>
                <a:cubicBezTo>
                  <a:pt x="7938" y="16662"/>
                  <a:pt x="8577" y="16733"/>
                  <a:pt x="9207" y="16733"/>
                </a:cubicBezTo>
                <a:cubicBezTo>
                  <a:pt x="13004" y="16733"/>
                  <a:pt x="16441" y="14124"/>
                  <a:pt x="17344" y="10267"/>
                </a:cubicBezTo>
                <a:cubicBezTo>
                  <a:pt x="18396" y="5771"/>
                  <a:pt x="15595" y="1274"/>
                  <a:pt x="11099" y="222"/>
                </a:cubicBezTo>
                <a:cubicBezTo>
                  <a:pt x="10459" y="72"/>
                  <a:pt x="9820" y="0"/>
                  <a:pt x="9190" y="0"/>
                </a:cubicBezTo>
                <a:close/>
              </a:path>
            </a:pathLst>
          </a:custGeom>
          <a:solidFill>
            <a:srgbClr val="DB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3"/>
          <p:cNvSpPr/>
          <p:nvPr/>
        </p:nvSpPr>
        <p:spPr>
          <a:xfrm>
            <a:off x="7915925" y="2300024"/>
            <a:ext cx="927132" cy="862036"/>
          </a:xfrm>
          <a:custGeom>
            <a:rect b="b" l="l" r="r" t="t"/>
            <a:pathLst>
              <a:path extrusionOk="0" h="18055" w="20627">
                <a:moveTo>
                  <a:pt x="10301" y="0"/>
                </a:moveTo>
                <a:cubicBezTo>
                  <a:pt x="8811" y="0"/>
                  <a:pt x="7301" y="371"/>
                  <a:pt x="5907" y="1154"/>
                </a:cubicBezTo>
                <a:cubicBezTo>
                  <a:pt x="1553" y="3581"/>
                  <a:pt x="1" y="9076"/>
                  <a:pt x="2427" y="13430"/>
                </a:cubicBezTo>
                <a:cubicBezTo>
                  <a:pt x="4077" y="16390"/>
                  <a:pt x="7146" y="18055"/>
                  <a:pt x="10309" y="18055"/>
                </a:cubicBezTo>
                <a:cubicBezTo>
                  <a:pt x="11799" y="18055"/>
                  <a:pt x="13310" y="17686"/>
                  <a:pt x="14703" y="16909"/>
                </a:cubicBezTo>
                <a:cubicBezTo>
                  <a:pt x="19057" y="14483"/>
                  <a:pt x="20627" y="8987"/>
                  <a:pt x="18182" y="4633"/>
                </a:cubicBezTo>
                <a:cubicBezTo>
                  <a:pt x="16533" y="1674"/>
                  <a:pt x="13465" y="0"/>
                  <a:pt x="10301" y="0"/>
                </a:cubicBezTo>
                <a:close/>
              </a:path>
            </a:pathLst>
          </a:custGeom>
          <a:solidFill>
            <a:srgbClr val="6A9D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3"/>
          <p:cNvSpPr txBox="1"/>
          <p:nvPr/>
        </p:nvSpPr>
        <p:spPr>
          <a:xfrm>
            <a:off x="450100" y="2150125"/>
            <a:ext cx="1981800" cy="578400"/>
          </a:xfrm>
          <a:prstGeom prst="rect">
            <a:avLst/>
          </a:prstGeom>
          <a:noFill/>
          <a:ln>
            <a:noFill/>
          </a:ln>
        </p:spPr>
        <p:txBody>
          <a:bodyPr anchorCtr="0" anchor="t" bIns="0" lIns="0" spcFirstLastPara="1" rIns="0" wrap="square" tIns="7150">
            <a:noAutofit/>
          </a:bodyPr>
          <a:lstStyle/>
          <a:p>
            <a:pPr indent="0" lvl="0" marL="0" marR="0" rtl="0" algn="l">
              <a:lnSpc>
                <a:spcPct val="115000"/>
              </a:lnSpc>
              <a:spcBef>
                <a:spcPts val="0"/>
              </a:spcBef>
              <a:spcAft>
                <a:spcPts val="0"/>
              </a:spcAft>
              <a:buNone/>
            </a:pPr>
            <a:r>
              <a:rPr b="1" lang="en" sz="1100">
                <a:solidFill>
                  <a:srgbClr val="040000"/>
                </a:solidFill>
                <a:latin typeface="Fira Sans"/>
                <a:ea typeface="Fira Sans"/>
                <a:cs typeface="Fira Sans"/>
                <a:sym typeface="Fira Sans"/>
              </a:rPr>
              <a:t>Supplier/Cust ID:</a:t>
            </a:r>
            <a:endParaRPr b="1" sz="1100">
              <a:solidFill>
                <a:srgbClr val="040000"/>
              </a:solidFill>
              <a:latin typeface="Fira Sans"/>
              <a:ea typeface="Fira Sans"/>
              <a:cs typeface="Fira Sans"/>
              <a:sym typeface="Fira Sans"/>
            </a:endParaRPr>
          </a:p>
          <a:p>
            <a:pPr indent="0" lvl="0" marL="0" marR="0" rtl="0" algn="l">
              <a:lnSpc>
                <a:spcPct val="115000"/>
              </a:lnSpc>
              <a:spcBef>
                <a:spcPts val="0"/>
              </a:spcBef>
              <a:spcAft>
                <a:spcPts val="0"/>
              </a:spcAft>
              <a:buNone/>
            </a:pPr>
            <a:r>
              <a:rPr b="1" lang="en" sz="1100">
                <a:solidFill>
                  <a:srgbClr val="040000"/>
                </a:solidFill>
                <a:latin typeface="Fira Sans"/>
                <a:ea typeface="Fira Sans"/>
                <a:cs typeface="Fira Sans"/>
                <a:sym typeface="Fira Sans"/>
              </a:rPr>
              <a:t>RTIF</a:t>
            </a:r>
            <a:endParaRPr sz="1100">
              <a:latin typeface="Fira Sans"/>
              <a:ea typeface="Fira Sans"/>
              <a:cs typeface="Fira Sans"/>
              <a:sym typeface="Fira Sans"/>
            </a:endParaRPr>
          </a:p>
        </p:txBody>
      </p:sp>
      <p:sp>
        <p:nvSpPr>
          <p:cNvPr id="348" name="Google Shape;348;p23"/>
          <p:cNvSpPr txBox="1"/>
          <p:nvPr/>
        </p:nvSpPr>
        <p:spPr>
          <a:xfrm>
            <a:off x="3325802" y="2150125"/>
            <a:ext cx="1768500" cy="299400"/>
          </a:xfrm>
          <a:prstGeom prst="rect">
            <a:avLst/>
          </a:prstGeom>
          <a:noFill/>
          <a:ln>
            <a:noFill/>
          </a:ln>
        </p:spPr>
        <p:txBody>
          <a:bodyPr anchorCtr="0" anchor="t" bIns="0" lIns="0" spcFirstLastPara="1" rIns="0" wrap="square" tIns="7150">
            <a:noAutofit/>
          </a:bodyPr>
          <a:lstStyle/>
          <a:p>
            <a:pPr indent="0" lvl="0" marL="0" rtl="0" algn="l">
              <a:lnSpc>
                <a:spcPct val="115000"/>
              </a:lnSpc>
              <a:spcBef>
                <a:spcPts val="0"/>
              </a:spcBef>
              <a:spcAft>
                <a:spcPts val="0"/>
              </a:spcAft>
              <a:buNone/>
            </a:pPr>
            <a:r>
              <a:rPr b="1" lang="en" sz="1100">
                <a:solidFill>
                  <a:srgbClr val="040000"/>
                </a:solidFill>
                <a:latin typeface="Fira Sans"/>
                <a:ea typeface="Fira Sans"/>
                <a:cs typeface="Fira Sans"/>
                <a:sym typeface="Fira Sans"/>
              </a:rPr>
              <a:t>Supplier/Cust ID:</a:t>
            </a:r>
            <a:endParaRPr b="1" sz="1100">
              <a:solidFill>
                <a:srgbClr val="040000"/>
              </a:solidFill>
              <a:latin typeface="Fira Sans"/>
              <a:ea typeface="Fira Sans"/>
              <a:cs typeface="Fira Sans"/>
              <a:sym typeface="Fira Sans"/>
            </a:endParaRPr>
          </a:p>
          <a:p>
            <a:pPr indent="0" lvl="0" marL="0" rtl="0" algn="l">
              <a:lnSpc>
                <a:spcPct val="115000"/>
              </a:lnSpc>
              <a:spcBef>
                <a:spcPts val="0"/>
              </a:spcBef>
              <a:spcAft>
                <a:spcPts val="0"/>
              </a:spcAft>
              <a:buNone/>
            </a:pPr>
            <a:r>
              <a:rPr b="1" lang="en" sz="1100">
                <a:solidFill>
                  <a:srgbClr val="040000"/>
                </a:solidFill>
                <a:latin typeface="Fira Sans"/>
                <a:ea typeface="Fira Sans"/>
                <a:cs typeface="Fira Sans"/>
                <a:sym typeface="Fira Sans"/>
              </a:rPr>
              <a:t>NDRI</a:t>
            </a:r>
            <a:endParaRPr b="1" sz="1200">
              <a:solidFill>
                <a:srgbClr val="040000"/>
              </a:solidFill>
              <a:latin typeface="Fira Sans"/>
              <a:ea typeface="Fira Sans"/>
              <a:cs typeface="Fira Sans"/>
              <a:sym typeface="Fira Sans"/>
            </a:endParaRPr>
          </a:p>
        </p:txBody>
      </p:sp>
      <p:sp>
        <p:nvSpPr>
          <p:cNvPr id="349" name="Google Shape;349;p23"/>
          <p:cNvSpPr txBox="1"/>
          <p:nvPr/>
        </p:nvSpPr>
        <p:spPr>
          <a:xfrm>
            <a:off x="6062546" y="2150125"/>
            <a:ext cx="1876800" cy="299400"/>
          </a:xfrm>
          <a:prstGeom prst="rect">
            <a:avLst/>
          </a:prstGeom>
          <a:noFill/>
          <a:ln>
            <a:noFill/>
          </a:ln>
        </p:spPr>
        <p:txBody>
          <a:bodyPr anchorCtr="0" anchor="t" bIns="0" lIns="0" spcFirstLastPara="1" rIns="0" wrap="square" tIns="7150">
            <a:noAutofit/>
          </a:bodyPr>
          <a:lstStyle/>
          <a:p>
            <a:pPr indent="0" lvl="0" marL="0" rtl="0" algn="l">
              <a:lnSpc>
                <a:spcPct val="115000"/>
              </a:lnSpc>
              <a:spcBef>
                <a:spcPts val="0"/>
              </a:spcBef>
              <a:spcAft>
                <a:spcPts val="0"/>
              </a:spcAft>
              <a:buNone/>
            </a:pPr>
            <a:r>
              <a:rPr b="1" lang="en" sz="1100">
                <a:solidFill>
                  <a:srgbClr val="040000"/>
                </a:solidFill>
                <a:latin typeface="Fira Sans"/>
                <a:ea typeface="Fira Sans"/>
                <a:cs typeface="Fira Sans"/>
                <a:sym typeface="Fira Sans"/>
              </a:rPr>
              <a:t>Supplier/Cust ID:</a:t>
            </a:r>
            <a:endParaRPr b="1" sz="1100">
              <a:solidFill>
                <a:srgbClr val="040000"/>
              </a:solidFill>
              <a:latin typeface="Fira Sans"/>
              <a:ea typeface="Fira Sans"/>
              <a:cs typeface="Fira Sans"/>
              <a:sym typeface="Fira Sans"/>
            </a:endParaRPr>
          </a:p>
          <a:p>
            <a:pPr indent="0" lvl="0" marL="0" rtl="0" algn="l">
              <a:lnSpc>
                <a:spcPct val="115000"/>
              </a:lnSpc>
              <a:spcBef>
                <a:spcPts val="0"/>
              </a:spcBef>
              <a:spcAft>
                <a:spcPts val="0"/>
              </a:spcAft>
              <a:buNone/>
            </a:pPr>
            <a:r>
              <a:rPr b="1" lang="en" sz="1100">
                <a:solidFill>
                  <a:srgbClr val="040000"/>
                </a:solidFill>
                <a:latin typeface="Fira Sans"/>
                <a:ea typeface="Fira Sans"/>
                <a:cs typeface="Fira Sans"/>
                <a:sym typeface="Fira Sans"/>
              </a:rPr>
              <a:t>CCDS, CHAM, PARE, PJUL</a:t>
            </a:r>
            <a:endParaRPr b="1" sz="1200">
              <a:solidFill>
                <a:srgbClr val="040000"/>
              </a:solidFill>
              <a:latin typeface="Fira Sans"/>
              <a:ea typeface="Fira Sans"/>
              <a:cs typeface="Fira Sans"/>
              <a:sym typeface="Fira Sans"/>
            </a:endParaRPr>
          </a:p>
          <a:p>
            <a:pPr indent="0" lvl="0" marL="0" marR="0" rtl="0" algn="l">
              <a:lnSpc>
                <a:spcPct val="115000"/>
              </a:lnSpc>
              <a:spcBef>
                <a:spcPts val="0"/>
              </a:spcBef>
              <a:spcAft>
                <a:spcPts val="0"/>
              </a:spcAft>
              <a:buNone/>
            </a:pPr>
            <a:r>
              <a:t/>
            </a:r>
            <a:endParaRPr b="1" sz="1200">
              <a:solidFill>
                <a:srgbClr val="040000"/>
              </a:solidFill>
              <a:latin typeface="Fira Sans"/>
              <a:ea typeface="Fira Sans"/>
              <a:cs typeface="Fira Sans"/>
              <a:sym typeface="Fira Sans"/>
            </a:endParaRPr>
          </a:p>
        </p:txBody>
      </p:sp>
      <p:sp>
        <p:nvSpPr>
          <p:cNvPr id="350" name="Google Shape;350;p23"/>
          <p:cNvSpPr txBox="1"/>
          <p:nvPr/>
        </p:nvSpPr>
        <p:spPr>
          <a:xfrm>
            <a:off x="3298213" y="1624075"/>
            <a:ext cx="1174200" cy="427800"/>
          </a:xfrm>
          <a:prstGeom prst="rect">
            <a:avLst/>
          </a:prstGeom>
          <a:noFill/>
          <a:ln>
            <a:noFill/>
          </a:ln>
        </p:spPr>
        <p:txBody>
          <a:bodyPr anchorCtr="0" anchor="t" bIns="0" lIns="0" spcFirstLastPara="1" rIns="0" wrap="square" tIns="8575">
            <a:noAutofit/>
          </a:bodyPr>
          <a:lstStyle/>
          <a:p>
            <a:pPr indent="0" lvl="0" marL="12700" marR="0" rtl="0" algn="l">
              <a:lnSpc>
                <a:spcPct val="100000"/>
              </a:lnSpc>
              <a:spcBef>
                <a:spcPts val="0"/>
              </a:spcBef>
              <a:spcAft>
                <a:spcPts val="0"/>
              </a:spcAft>
              <a:buNone/>
            </a:pPr>
            <a:r>
              <a:rPr b="1" lang="en" sz="1200">
                <a:latin typeface="Fira Sans"/>
                <a:ea typeface="Fira Sans"/>
                <a:cs typeface="Fira Sans"/>
                <a:sym typeface="Fira Sans"/>
              </a:rPr>
              <a:t>Lost</a:t>
            </a:r>
            <a:endParaRPr b="1" sz="1200">
              <a:latin typeface="Fira Sans"/>
              <a:ea typeface="Fira Sans"/>
              <a:cs typeface="Fira Sans"/>
              <a:sym typeface="Fira Sans"/>
            </a:endParaRPr>
          </a:p>
          <a:p>
            <a:pPr indent="0" lvl="0" marL="12700" marR="0" rtl="0" algn="l">
              <a:lnSpc>
                <a:spcPct val="100000"/>
              </a:lnSpc>
              <a:spcBef>
                <a:spcPts val="0"/>
              </a:spcBef>
              <a:spcAft>
                <a:spcPts val="0"/>
              </a:spcAft>
              <a:buNone/>
            </a:pPr>
            <a:r>
              <a:rPr b="1" lang="en" sz="1200">
                <a:latin typeface="Fira Sans"/>
                <a:ea typeface="Fira Sans"/>
                <a:cs typeface="Fira Sans"/>
                <a:sym typeface="Fira Sans"/>
              </a:rPr>
              <a:t>Customers</a:t>
            </a:r>
            <a:endParaRPr b="1" sz="1200">
              <a:latin typeface="Fira Sans"/>
              <a:ea typeface="Fira Sans"/>
              <a:cs typeface="Fira Sans"/>
              <a:sym typeface="Fira Sans"/>
            </a:endParaRPr>
          </a:p>
        </p:txBody>
      </p:sp>
      <p:sp>
        <p:nvSpPr>
          <p:cNvPr id="351" name="Google Shape;351;p23"/>
          <p:cNvSpPr txBox="1"/>
          <p:nvPr/>
        </p:nvSpPr>
        <p:spPr>
          <a:xfrm>
            <a:off x="6062538" y="1624076"/>
            <a:ext cx="1097700" cy="427800"/>
          </a:xfrm>
          <a:prstGeom prst="rect">
            <a:avLst/>
          </a:prstGeom>
          <a:noFill/>
          <a:ln>
            <a:noFill/>
          </a:ln>
        </p:spPr>
        <p:txBody>
          <a:bodyPr anchorCtr="0" anchor="t" bIns="0" lIns="0" spcFirstLastPara="1" rIns="0" wrap="square" tIns="8575">
            <a:noAutofit/>
          </a:bodyPr>
          <a:lstStyle/>
          <a:p>
            <a:pPr indent="0" lvl="0" marL="12700" marR="0" rtl="0" algn="l">
              <a:lnSpc>
                <a:spcPct val="100000"/>
              </a:lnSpc>
              <a:spcBef>
                <a:spcPts val="0"/>
              </a:spcBef>
              <a:spcAft>
                <a:spcPts val="0"/>
              </a:spcAft>
              <a:buNone/>
            </a:pPr>
            <a:r>
              <a:rPr b="1" lang="en" sz="1200">
                <a:latin typeface="Fira Sans"/>
                <a:ea typeface="Fira Sans"/>
                <a:cs typeface="Fira Sans"/>
                <a:sym typeface="Fira Sans"/>
              </a:rPr>
              <a:t>Lost Cheap</a:t>
            </a:r>
            <a:endParaRPr b="1" sz="1200">
              <a:latin typeface="Fira Sans"/>
              <a:ea typeface="Fira Sans"/>
              <a:cs typeface="Fira Sans"/>
              <a:sym typeface="Fira Sans"/>
            </a:endParaRPr>
          </a:p>
          <a:p>
            <a:pPr indent="0" lvl="0" marL="12700" marR="0" rtl="0" algn="l">
              <a:lnSpc>
                <a:spcPct val="100000"/>
              </a:lnSpc>
              <a:spcBef>
                <a:spcPts val="0"/>
              </a:spcBef>
              <a:spcAft>
                <a:spcPts val="0"/>
              </a:spcAft>
              <a:buNone/>
            </a:pPr>
            <a:r>
              <a:rPr b="1" lang="en" sz="1200">
                <a:latin typeface="Fira Sans"/>
                <a:ea typeface="Fira Sans"/>
                <a:cs typeface="Fira Sans"/>
                <a:sym typeface="Fira Sans"/>
              </a:rPr>
              <a:t>Customers</a:t>
            </a:r>
            <a:endParaRPr b="1" sz="1200">
              <a:latin typeface="Fira Sans"/>
              <a:ea typeface="Fira Sans"/>
              <a:cs typeface="Fira Sans"/>
              <a:sym typeface="Fira Sans"/>
            </a:endParaRPr>
          </a:p>
        </p:txBody>
      </p:sp>
      <p:sp>
        <p:nvSpPr>
          <p:cNvPr id="352" name="Google Shape;352;p23"/>
          <p:cNvSpPr txBox="1"/>
          <p:nvPr/>
        </p:nvSpPr>
        <p:spPr>
          <a:xfrm>
            <a:off x="481300" y="1602026"/>
            <a:ext cx="1303500" cy="471900"/>
          </a:xfrm>
          <a:prstGeom prst="rect">
            <a:avLst/>
          </a:prstGeom>
          <a:noFill/>
          <a:ln>
            <a:noFill/>
          </a:ln>
        </p:spPr>
        <p:txBody>
          <a:bodyPr anchorCtr="0" anchor="ctr" bIns="0" lIns="0" spcFirstLastPara="1" rIns="0" wrap="square" tIns="8575">
            <a:noAutofit/>
          </a:bodyPr>
          <a:lstStyle/>
          <a:p>
            <a:pPr indent="0" lvl="0" marL="0" rtl="0" algn="l">
              <a:spcBef>
                <a:spcPts val="0"/>
              </a:spcBef>
              <a:spcAft>
                <a:spcPts val="0"/>
              </a:spcAft>
              <a:buSzPts val="1100"/>
              <a:buNone/>
            </a:pPr>
            <a:r>
              <a:rPr b="1" lang="en" sz="1200">
                <a:solidFill>
                  <a:schemeClr val="dk1"/>
                </a:solidFill>
                <a:latin typeface="Fira Sans"/>
                <a:ea typeface="Fira Sans"/>
                <a:cs typeface="Fira Sans"/>
                <a:sym typeface="Fira Sans"/>
              </a:rPr>
              <a:t>Almost</a:t>
            </a:r>
            <a:endParaRPr b="1" sz="1200">
              <a:solidFill>
                <a:schemeClr val="dk1"/>
              </a:solidFill>
              <a:latin typeface="Fira Sans"/>
              <a:ea typeface="Fira Sans"/>
              <a:cs typeface="Fira Sans"/>
              <a:sym typeface="Fira Sans"/>
            </a:endParaRPr>
          </a:p>
          <a:p>
            <a:pPr indent="0" lvl="0" marL="0" rtl="0" algn="l">
              <a:spcBef>
                <a:spcPts val="0"/>
              </a:spcBef>
              <a:spcAft>
                <a:spcPts val="0"/>
              </a:spcAft>
              <a:buSzPts val="1100"/>
              <a:buNone/>
            </a:pPr>
            <a:r>
              <a:rPr b="1" lang="en" sz="1200">
                <a:solidFill>
                  <a:schemeClr val="dk1"/>
                </a:solidFill>
                <a:latin typeface="Fira Sans"/>
                <a:ea typeface="Fira Sans"/>
                <a:cs typeface="Fira Sans"/>
                <a:sym typeface="Fira Sans"/>
              </a:rPr>
              <a:t>Lost</a:t>
            </a:r>
            <a:endParaRPr b="1" sz="1200">
              <a:solidFill>
                <a:schemeClr val="dk1"/>
              </a:solidFill>
              <a:latin typeface="Fira Sans"/>
              <a:ea typeface="Fira Sans"/>
              <a:cs typeface="Fira Sans"/>
              <a:sym typeface="Fira Sans"/>
            </a:endParaRPr>
          </a:p>
        </p:txBody>
      </p:sp>
      <p:grpSp>
        <p:nvGrpSpPr>
          <p:cNvPr id="353" name="Google Shape;353;p23"/>
          <p:cNvGrpSpPr/>
          <p:nvPr/>
        </p:nvGrpSpPr>
        <p:grpSpPr>
          <a:xfrm>
            <a:off x="2634442" y="2470580"/>
            <a:ext cx="490198" cy="519609"/>
            <a:chOff x="3541011" y="1508594"/>
            <a:chExt cx="350166" cy="349434"/>
          </a:xfrm>
        </p:grpSpPr>
        <p:sp>
          <p:nvSpPr>
            <p:cNvPr id="354" name="Google Shape;354;p23"/>
            <p:cNvSpPr/>
            <p:nvPr/>
          </p:nvSpPr>
          <p:spPr>
            <a:xfrm>
              <a:off x="3600879" y="1568270"/>
              <a:ext cx="230049" cy="289758"/>
            </a:xfrm>
            <a:custGeom>
              <a:rect b="b" l="l" r="r" t="t"/>
              <a:pathLst>
                <a:path extrusionOk="0" h="9104" w="7228">
                  <a:moveTo>
                    <a:pt x="3810" y="3781"/>
                  </a:moveTo>
                  <a:cubicBezTo>
                    <a:pt x="4001" y="3781"/>
                    <a:pt x="4156" y="3936"/>
                    <a:pt x="4156" y="4138"/>
                  </a:cubicBezTo>
                  <a:lnTo>
                    <a:pt x="4156" y="4472"/>
                  </a:lnTo>
                  <a:cubicBezTo>
                    <a:pt x="4144" y="4757"/>
                    <a:pt x="3906" y="4995"/>
                    <a:pt x="3632" y="4995"/>
                  </a:cubicBezTo>
                  <a:cubicBezTo>
                    <a:pt x="3334" y="4995"/>
                    <a:pt x="3108" y="4757"/>
                    <a:pt x="3108" y="4472"/>
                  </a:cubicBezTo>
                  <a:lnTo>
                    <a:pt x="3108" y="4138"/>
                  </a:lnTo>
                  <a:cubicBezTo>
                    <a:pt x="3108" y="3936"/>
                    <a:pt x="3275" y="3781"/>
                    <a:pt x="3465" y="3781"/>
                  </a:cubicBezTo>
                  <a:close/>
                  <a:moveTo>
                    <a:pt x="3787" y="5329"/>
                  </a:moveTo>
                  <a:lnTo>
                    <a:pt x="3787" y="5400"/>
                  </a:lnTo>
                  <a:cubicBezTo>
                    <a:pt x="3810" y="5460"/>
                    <a:pt x="3822" y="5519"/>
                    <a:pt x="3846" y="5567"/>
                  </a:cubicBezTo>
                  <a:lnTo>
                    <a:pt x="3632" y="5781"/>
                  </a:lnTo>
                  <a:lnTo>
                    <a:pt x="3596" y="5781"/>
                  </a:lnTo>
                  <a:lnTo>
                    <a:pt x="3370" y="5567"/>
                  </a:lnTo>
                  <a:cubicBezTo>
                    <a:pt x="3406" y="5519"/>
                    <a:pt x="3417" y="5460"/>
                    <a:pt x="3417" y="5400"/>
                  </a:cubicBezTo>
                  <a:lnTo>
                    <a:pt x="3417" y="5329"/>
                  </a:lnTo>
                  <a:close/>
                  <a:moveTo>
                    <a:pt x="3617" y="361"/>
                  </a:moveTo>
                  <a:cubicBezTo>
                    <a:pt x="4471" y="361"/>
                    <a:pt x="5286" y="670"/>
                    <a:pt x="5918" y="1257"/>
                  </a:cubicBezTo>
                  <a:cubicBezTo>
                    <a:pt x="6573" y="1888"/>
                    <a:pt x="6942" y="2733"/>
                    <a:pt x="6942" y="3638"/>
                  </a:cubicBezTo>
                  <a:cubicBezTo>
                    <a:pt x="6906" y="4281"/>
                    <a:pt x="6692" y="4936"/>
                    <a:pt x="6323" y="5484"/>
                  </a:cubicBezTo>
                  <a:cubicBezTo>
                    <a:pt x="5953" y="6019"/>
                    <a:pt x="5430" y="6436"/>
                    <a:pt x="4822" y="6674"/>
                  </a:cubicBezTo>
                  <a:cubicBezTo>
                    <a:pt x="4620" y="6758"/>
                    <a:pt x="4501" y="6948"/>
                    <a:pt x="4501" y="7139"/>
                  </a:cubicBezTo>
                  <a:lnTo>
                    <a:pt x="4501" y="7591"/>
                  </a:lnTo>
                  <a:cubicBezTo>
                    <a:pt x="4501" y="7662"/>
                    <a:pt x="4489" y="7722"/>
                    <a:pt x="4441" y="7781"/>
                  </a:cubicBezTo>
                  <a:lnTo>
                    <a:pt x="4287" y="8032"/>
                  </a:lnTo>
                  <a:cubicBezTo>
                    <a:pt x="4263" y="8043"/>
                    <a:pt x="4251" y="8079"/>
                    <a:pt x="4251" y="8091"/>
                  </a:cubicBezTo>
                  <a:lnTo>
                    <a:pt x="3025" y="8091"/>
                  </a:lnTo>
                  <a:cubicBezTo>
                    <a:pt x="3013" y="8079"/>
                    <a:pt x="3013" y="8043"/>
                    <a:pt x="3001" y="8032"/>
                  </a:cubicBezTo>
                  <a:lnTo>
                    <a:pt x="2834" y="7781"/>
                  </a:lnTo>
                  <a:cubicBezTo>
                    <a:pt x="2786" y="7722"/>
                    <a:pt x="2775" y="7651"/>
                    <a:pt x="2775" y="7591"/>
                  </a:cubicBezTo>
                  <a:lnTo>
                    <a:pt x="2775" y="6067"/>
                  </a:lnTo>
                  <a:cubicBezTo>
                    <a:pt x="2775" y="5996"/>
                    <a:pt x="2822" y="5936"/>
                    <a:pt x="2882" y="5900"/>
                  </a:cubicBezTo>
                  <a:lnTo>
                    <a:pt x="3167" y="5769"/>
                  </a:lnTo>
                  <a:lnTo>
                    <a:pt x="3417" y="6019"/>
                  </a:lnTo>
                  <a:cubicBezTo>
                    <a:pt x="3477" y="6079"/>
                    <a:pt x="3560" y="6127"/>
                    <a:pt x="3656" y="6127"/>
                  </a:cubicBezTo>
                  <a:cubicBezTo>
                    <a:pt x="3751" y="6127"/>
                    <a:pt x="3834" y="6103"/>
                    <a:pt x="3894" y="6019"/>
                  </a:cubicBezTo>
                  <a:lnTo>
                    <a:pt x="4144" y="5769"/>
                  </a:lnTo>
                  <a:lnTo>
                    <a:pt x="4429" y="5900"/>
                  </a:lnTo>
                  <a:cubicBezTo>
                    <a:pt x="4489" y="5936"/>
                    <a:pt x="4537" y="5996"/>
                    <a:pt x="4537" y="6067"/>
                  </a:cubicBezTo>
                  <a:lnTo>
                    <a:pt x="4537" y="6198"/>
                  </a:lnTo>
                  <a:cubicBezTo>
                    <a:pt x="4537" y="6293"/>
                    <a:pt x="4608" y="6365"/>
                    <a:pt x="4703" y="6365"/>
                  </a:cubicBezTo>
                  <a:cubicBezTo>
                    <a:pt x="4787" y="6365"/>
                    <a:pt x="4858" y="6293"/>
                    <a:pt x="4858" y="6198"/>
                  </a:cubicBezTo>
                  <a:lnTo>
                    <a:pt x="4858" y="6067"/>
                  </a:lnTo>
                  <a:cubicBezTo>
                    <a:pt x="4858" y="5877"/>
                    <a:pt x="4763" y="5698"/>
                    <a:pt x="4584" y="5626"/>
                  </a:cubicBezTo>
                  <a:lnTo>
                    <a:pt x="4179" y="5412"/>
                  </a:lnTo>
                  <a:lnTo>
                    <a:pt x="4179" y="5400"/>
                  </a:lnTo>
                  <a:lnTo>
                    <a:pt x="4179" y="5162"/>
                  </a:lnTo>
                  <a:cubicBezTo>
                    <a:pt x="4382" y="5007"/>
                    <a:pt x="4525" y="4757"/>
                    <a:pt x="4525" y="4472"/>
                  </a:cubicBezTo>
                  <a:lnTo>
                    <a:pt x="4525" y="4138"/>
                  </a:lnTo>
                  <a:cubicBezTo>
                    <a:pt x="4525" y="3757"/>
                    <a:pt x="4227" y="3448"/>
                    <a:pt x="3834" y="3448"/>
                  </a:cubicBezTo>
                  <a:lnTo>
                    <a:pt x="3489" y="3448"/>
                  </a:lnTo>
                  <a:cubicBezTo>
                    <a:pt x="3120" y="3448"/>
                    <a:pt x="2810" y="3745"/>
                    <a:pt x="2810" y="4138"/>
                  </a:cubicBezTo>
                  <a:lnTo>
                    <a:pt x="2810" y="4472"/>
                  </a:lnTo>
                  <a:cubicBezTo>
                    <a:pt x="2810" y="4757"/>
                    <a:pt x="2941" y="4995"/>
                    <a:pt x="3156" y="5162"/>
                  </a:cubicBezTo>
                  <a:lnTo>
                    <a:pt x="3156" y="5400"/>
                  </a:lnTo>
                  <a:lnTo>
                    <a:pt x="3156" y="5412"/>
                  </a:lnTo>
                  <a:lnTo>
                    <a:pt x="2751" y="5626"/>
                  </a:lnTo>
                  <a:cubicBezTo>
                    <a:pt x="2572" y="5710"/>
                    <a:pt x="2465" y="5877"/>
                    <a:pt x="2465" y="6067"/>
                  </a:cubicBezTo>
                  <a:lnTo>
                    <a:pt x="2465" y="6674"/>
                  </a:lnTo>
                  <a:cubicBezTo>
                    <a:pt x="1882" y="6460"/>
                    <a:pt x="1381" y="6055"/>
                    <a:pt x="1012" y="5567"/>
                  </a:cubicBezTo>
                  <a:cubicBezTo>
                    <a:pt x="572" y="4984"/>
                    <a:pt x="369" y="4281"/>
                    <a:pt x="381" y="3567"/>
                  </a:cubicBezTo>
                  <a:cubicBezTo>
                    <a:pt x="393" y="2745"/>
                    <a:pt x="727" y="1959"/>
                    <a:pt x="1310" y="1364"/>
                  </a:cubicBezTo>
                  <a:cubicBezTo>
                    <a:pt x="1882" y="769"/>
                    <a:pt x="2655" y="412"/>
                    <a:pt x="3477" y="364"/>
                  </a:cubicBezTo>
                  <a:cubicBezTo>
                    <a:pt x="3524" y="362"/>
                    <a:pt x="3571" y="361"/>
                    <a:pt x="3617" y="361"/>
                  </a:cubicBezTo>
                  <a:close/>
                  <a:moveTo>
                    <a:pt x="4144" y="8424"/>
                  </a:moveTo>
                  <a:lnTo>
                    <a:pt x="4144" y="8782"/>
                  </a:lnTo>
                  <a:lnTo>
                    <a:pt x="3108" y="8794"/>
                  </a:lnTo>
                  <a:cubicBezTo>
                    <a:pt x="3108" y="8794"/>
                    <a:pt x="3096" y="8794"/>
                    <a:pt x="3096" y="8782"/>
                  </a:cubicBezTo>
                  <a:lnTo>
                    <a:pt x="3096" y="8424"/>
                  </a:lnTo>
                  <a:close/>
                  <a:moveTo>
                    <a:pt x="3635" y="0"/>
                  </a:moveTo>
                  <a:cubicBezTo>
                    <a:pt x="3563" y="0"/>
                    <a:pt x="3490" y="2"/>
                    <a:pt x="3417" y="7"/>
                  </a:cubicBezTo>
                  <a:cubicBezTo>
                    <a:pt x="2513" y="54"/>
                    <a:pt x="1667" y="435"/>
                    <a:pt x="1024" y="1114"/>
                  </a:cubicBezTo>
                  <a:cubicBezTo>
                    <a:pt x="381" y="1769"/>
                    <a:pt x="24" y="2626"/>
                    <a:pt x="12" y="3531"/>
                  </a:cubicBezTo>
                  <a:cubicBezTo>
                    <a:pt x="0" y="4341"/>
                    <a:pt x="238" y="5103"/>
                    <a:pt x="691" y="5734"/>
                  </a:cubicBezTo>
                  <a:cubicBezTo>
                    <a:pt x="1131" y="6317"/>
                    <a:pt x="1739" y="6781"/>
                    <a:pt x="2405" y="7019"/>
                  </a:cubicBezTo>
                  <a:lnTo>
                    <a:pt x="2405" y="7603"/>
                  </a:lnTo>
                  <a:cubicBezTo>
                    <a:pt x="2405" y="7734"/>
                    <a:pt x="2453" y="7865"/>
                    <a:pt x="2524" y="7972"/>
                  </a:cubicBezTo>
                  <a:lnTo>
                    <a:pt x="2691" y="8222"/>
                  </a:lnTo>
                  <a:cubicBezTo>
                    <a:pt x="2739" y="8282"/>
                    <a:pt x="2751" y="8353"/>
                    <a:pt x="2751" y="8413"/>
                  </a:cubicBezTo>
                  <a:lnTo>
                    <a:pt x="2751" y="8770"/>
                  </a:lnTo>
                  <a:cubicBezTo>
                    <a:pt x="2751" y="8948"/>
                    <a:pt x="2894" y="9103"/>
                    <a:pt x="3072" y="9103"/>
                  </a:cubicBezTo>
                  <a:lnTo>
                    <a:pt x="4108" y="9103"/>
                  </a:lnTo>
                  <a:cubicBezTo>
                    <a:pt x="4287" y="9103"/>
                    <a:pt x="4429" y="8948"/>
                    <a:pt x="4429" y="8770"/>
                  </a:cubicBezTo>
                  <a:lnTo>
                    <a:pt x="4429" y="8413"/>
                  </a:lnTo>
                  <a:cubicBezTo>
                    <a:pt x="4429" y="8341"/>
                    <a:pt x="4441" y="8282"/>
                    <a:pt x="4489" y="8222"/>
                  </a:cubicBezTo>
                  <a:lnTo>
                    <a:pt x="4656" y="7972"/>
                  </a:lnTo>
                  <a:cubicBezTo>
                    <a:pt x="4727" y="7865"/>
                    <a:pt x="4775" y="7734"/>
                    <a:pt x="4775" y="7603"/>
                  </a:cubicBezTo>
                  <a:lnTo>
                    <a:pt x="4775" y="7150"/>
                  </a:lnTo>
                  <a:cubicBezTo>
                    <a:pt x="4775" y="7079"/>
                    <a:pt x="4822" y="7008"/>
                    <a:pt x="4894" y="6984"/>
                  </a:cubicBezTo>
                  <a:cubicBezTo>
                    <a:pt x="5561" y="6734"/>
                    <a:pt x="6132" y="6269"/>
                    <a:pt x="6549" y="5698"/>
                  </a:cubicBezTo>
                  <a:cubicBezTo>
                    <a:pt x="6966" y="5079"/>
                    <a:pt x="7180" y="4388"/>
                    <a:pt x="7180" y="3638"/>
                  </a:cubicBezTo>
                  <a:cubicBezTo>
                    <a:pt x="7227" y="2614"/>
                    <a:pt x="6823" y="1674"/>
                    <a:pt x="6096" y="995"/>
                  </a:cubicBezTo>
                  <a:cubicBezTo>
                    <a:pt x="5422" y="354"/>
                    <a:pt x="4564" y="0"/>
                    <a:pt x="36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3"/>
            <p:cNvSpPr/>
            <p:nvPr/>
          </p:nvSpPr>
          <p:spPr>
            <a:xfrm>
              <a:off x="3541011" y="1677980"/>
              <a:ext cx="48919" cy="10630"/>
            </a:xfrm>
            <a:custGeom>
              <a:rect b="b" l="l" r="r" t="t"/>
              <a:pathLst>
                <a:path extrusionOk="0" h="334" w="1537">
                  <a:moveTo>
                    <a:pt x="167" y="1"/>
                  </a:moveTo>
                  <a:cubicBezTo>
                    <a:pt x="72" y="1"/>
                    <a:pt x="0" y="72"/>
                    <a:pt x="0" y="167"/>
                  </a:cubicBezTo>
                  <a:cubicBezTo>
                    <a:pt x="0" y="251"/>
                    <a:pt x="72" y="334"/>
                    <a:pt x="167" y="334"/>
                  </a:cubicBezTo>
                  <a:lnTo>
                    <a:pt x="1369" y="334"/>
                  </a:lnTo>
                  <a:cubicBezTo>
                    <a:pt x="1465" y="334"/>
                    <a:pt x="1536" y="251"/>
                    <a:pt x="1536" y="167"/>
                  </a:cubicBezTo>
                  <a:cubicBezTo>
                    <a:pt x="1536" y="72"/>
                    <a:pt x="1465" y="1"/>
                    <a:pt x="13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3"/>
            <p:cNvSpPr/>
            <p:nvPr/>
          </p:nvSpPr>
          <p:spPr>
            <a:xfrm>
              <a:off x="3842259" y="1677980"/>
              <a:ext cx="48919" cy="10630"/>
            </a:xfrm>
            <a:custGeom>
              <a:rect b="b" l="l" r="r" t="t"/>
              <a:pathLst>
                <a:path extrusionOk="0" h="334" w="1537">
                  <a:moveTo>
                    <a:pt x="167" y="1"/>
                  </a:moveTo>
                  <a:cubicBezTo>
                    <a:pt x="72" y="1"/>
                    <a:pt x="1" y="72"/>
                    <a:pt x="1" y="167"/>
                  </a:cubicBezTo>
                  <a:cubicBezTo>
                    <a:pt x="1" y="251"/>
                    <a:pt x="72" y="334"/>
                    <a:pt x="167" y="334"/>
                  </a:cubicBezTo>
                  <a:lnTo>
                    <a:pt x="1370" y="334"/>
                  </a:lnTo>
                  <a:cubicBezTo>
                    <a:pt x="1465" y="334"/>
                    <a:pt x="1537" y="251"/>
                    <a:pt x="1537" y="167"/>
                  </a:cubicBezTo>
                  <a:cubicBezTo>
                    <a:pt x="1537" y="72"/>
                    <a:pt x="1465" y="1"/>
                    <a:pt x="13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3"/>
            <p:cNvSpPr/>
            <p:nvPr/>
          </p:nvSpPr>
          <p:spPr>
            <a:xfrm>
              <a:off x="3711161" y="1508594"/>
              <a:ext cx="10248" cy="48537"/>
            </a:xfrm>
            <a:custGeom>
              <a:rect b="b" l="l" r="r" t="t"/>
              <a:pathLst>
                <a:path extrusionOk="0" h="1525" w="322">
                  <a:moveTo>
                    <a:pt x="167" y="1"/>
                  </a:moveTo>
                  <a:cubicBezTo>
                    <a:pt x="72" y="1"/>
                    <a:pt x="0" y="72"/>
                    <a:pt x="0" y="155"/>
                  </a:cubicBezTo>
                  <a:lnTo>
                    <a:pt x="0" y="1370"/>
                  </a:lnTo>
                  <a:cubicBezTo>
                    <a:pt x="0" y="1453"/>
                    <a:pt x="72" y="1525"/>
                    <a:pt x="167" y="1525"/>
                  </a:cubicBezTo>
                  <a:cubicBezTo>
                    <a:pt x="250" y="1525"/>
                    <a:pt x="322" y="1453"/>
                    <a:pt x="322" y="1370"/>
                  </a:cubicBezTo>
                  <a:lnTo>
                    <a:pt x="322" y="155"/>
                  </a:lnTo>
                  <a:cubicBezTo>
                    <a:pt x="310" y="60"/>
                    <a:pt x="250" y="1"/>
                    <a:pt x="1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3"/>
            <p:cNvSpPr/>
            <p:nvPr/>
          </p:nvSpPr>
          <p:spPr>
            <a:xfrm>
              <a:off x="3633470" y="1792018"/>
              <a:ext cx="22757" cy="29249"/>
            </a:xfrm>
            <a:custGeom>
              <a:rect b="b" l="l" r="r" t="t"/>
              <a:pathLst>
                <a:path extrusionOk="0" h="919" w="715">
                  <a:moveTo>
                    <a:pt x="525" y="1"/>
                  </a:moveTo>
                  <a:cubicBezTo>
                    <a:pt x="470" y="1"/>
                    <a:pt x="413" y="30"/>
                    <a:pt x="381" y="85"/>
                  </a:cubicBezTo>
                  <a:lnTo>
                    <a:pt x="48" y="680"/>
                  </a:lnTo>
                  <a:cubicBezTo>
                    <a:pt x="0" y="751"/>
                    <a:pt x="24" y="859"/>
                    <a:pt x="107" y="894"/>
                  </a:cubicBezTo>
                  <a:cubicBezTo>
                    <a:pt x="131" y="918"/>
                    <a:pt x="167" y="918"/>
                    <a:pt x="179" y="918"/>
                  </a:cubicBezTo>
                  <a:cubicBezTo>
                    <a:pt x="238" y="918"/>
                    <a:pt x="286" y="882"/>
                    <a:pt x="310" y="835"/>
                  </a:cubicBezTo>
                  <a:lnTo>
                    <a:pt x="655" y="240"/>
                  </a:lnTo>
                  <a:cubicBezTo>
                    <a:pt x="715" y="156"/>
                    <a:pt x="679" y="61"/>
                    <a:pt x="608" y="25"/>
                  </a:cubicBezTo>
                  <a:cubicBezTo>
                    <a:pt x="583" y="9"/>
                    <a:pt x="554" y="1"/>
                    <a:pt x="5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3"/>
            <p:cNvSpPr/>
            <p:nvPr/>
          </p:nvSpPr>
          <p:spPr>
            <a:xfrm>
              <a:off x="3775962" y="1545195"/>
              <a:ext cx="22757" cy="28995"/>
            </a:xfrm>
            <a:custGeom>
              <a:rect b="b" l="l" r="r" t="t"/>
              <a:pathLst>
                <a:path extrusionOk="0" h="911" w="715">
                  <a:moveTo>
                    <a:pt x="534" y="1"/>
                  </a:moveTo>
                  <a:cubicBezTo>
                    <a:pt x="476" y="1"/>
                    <a:pt x="418" y="28"/>
                    <a:pt x="393" y="77"/>
                  </a:cubicBezTo>
                  <a:lnTo>
                    <a:pt x="48" y="672"/>
                  </a:lnTo>
                  <a:cubicBezTo>
                    <a:pt x="0" y="744"/>
                    <a:pt x="36" y="851"/>
                    <a:pt x="107" y="898"/>
                  </a:cubicBezTo>
                  <a:cubicBezTo>
                    <a:pt x="131" y="910"/>
                    <a:pt x="167" y="910"/>
                    <a:pt x="179" y="910"/>
                  </a:cubicBezTo>
                  <a:cubicBezTo>
                    <a:pt x="238" y="910"/>
                    <a:pt x="286" y="887"/>
                    <a:pt x="310" y="839"/>
                  </a:cubicBezTo>
                  <a:lnTo>
                    <a:pt x="655" y="244"/>
                  </a:lnTo>
                  <a:cubicBezTo>
                    <a:pt x="714" y="172"/>
                    <a:pt x="691" y="65"/>
                    <a:pt x="607" y="17"/>
                  </a:cubicBezTo>
                  <a:cubicBezTo>
                    <a:pt x="585" y="6"/>
                    <a:pt x="560" y="1"/>
                    <a:pt x="5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3"/>
            <p:cNvSpPr/>
            <p:nvPr/>
          </p:nvSpPr>
          <p:spPr>
            <a:xfrm>
              <a:off x="3577390" y="1601498"/>
              <a:ext cx="31095" cy="21197"/>
            </a:xfrm>
            <a:custGeom>
              <a:rect b="b" l="l" r="r" t="t"/>
              <a:pathLst>
                <a:path extrusionOk="0" h="666" w="977">
                  <a:moveTo>
                    <a:pt x="199" y="1"/>
                  </a:moveTo>
                  <a:cubicBezTo>
                    <a:pt x="141" y="1"/>
                    <a:pt x="80" y="33"/>
                    <a:pt x="48" y="82"/>
                  </a:cubicBezTo>
                  <a:cubicBezTo>
                    <a:pt x="0" y="153"/>
                    <a:pt x="36" y="261"/>
                    <a:pt x="107" y="308"/>
                  </a:cubicBezTo>
                  <a:lnTo>
                    <a:pt x="703" y="642"/>
                  </a:lnTo>
                  <a:cubicBezTo>
                    <a:pt x="738" y="665"/>
                    <a:pt x="762" y="665"/>
                    <a:pt x="774" y="665"/>
                  </a:cubicBezTo>
                  <a:cubicBezTo>
                    <a:pt x="834" y="665"/>
                    <a:pt x="881" y="630"/>
                    <a:pt x="917" y="594"/>
                  </a:cubicBezTo>
                  <a:cubicBezTo>
                    <a:pt x="976" y="499"/>
                    <a:pt x="941" y="415"/>
                    <a:pt x="869" y="368"/>
                  </a:cubicBezTo>
                  <a:lnTo>
                    <a:pt x="274" y="22"/>
                  </a:lnTo>
                  <a:cubicBezTo>
                    <a:pt x="252" y="7"/>
                    <a:pt x="226" y="1"/>
                    <a:pt x="1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3"/>
            <p:cNvSpPr/>
            <p:nvPr/>
          </p:nvSpPr>
          <p:spPr>
            <a:xfrm>
              <a:off x="3823703" y="1743608"/>
              <a:ext cx="31095" cy="21197"/>
            </a:xfrm>
            <a:custGeom>
              <a:rect b="b" l="l" r="r" t="t"/>
              <a:pathLst>
                <a:path extrusionOk="0" h="666" w="977">
                  <a:moveTo>
                    <a:pt x="199" y="1"/>
                  </a:moveTo>
                  <a:cubicBezTo>
                    <a:pt x="141" y="1"/>
                    <a:pt x="81" y="33"/>
                    <a:pt x="48" y="82"/>
                  </a:cubicBezTo>
                  <a:cubicBezTo>
                    <a:pt x="0" y="153"/>
                    <a:pt x="36" y="260"/>
                    <a:pt x="107" y="308"/>
                  </a:cubicBezTo>
                  <a:lnTo>
                    <a:pt x="703" y="641"/>
                  </a:lnTo>
                  <a:cubicBezTo>
                    <a:pt x="738" y="665"/>
                    <a:pt x="762" y="665"/>
                    <a:pt x="774" y="665"/>
                  </a:cubicBezTo>
                  <a:cubicBezTo>
                    <a:pt x="834" y="665"/>
                    <a:pt x="881" y="629"/>
                    <a:pt x="917" y="594"/>
                  </a:cubicBezTo>
                  <a:cubicBezTo>
                    <a:pt x="977" y="510"/>
                    <a:pt x="953" y="415"/>
                    <a:pt x="869" y="368"/>
                  </a:cubicBezTo>
                  <a:lnTo>
                    <a:pt x="274" y="22"/>
                  </a:lnTo>
                  <a:cubicBezTo>
                    <a:pt x="252" y="7"/>
                    <a:pt x="226" y="1"/>
                    <a:pt x="1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3"/>
            <p:cNvSpPr/>
            <p:nvPr/>
          </p:nvSpPr>
          <p:spPr>
            <a:xfrm>
              <a:off x="3775962" y="1792018"/>
              <a:ext cx="22757" cy="29249"/>
            </a:xfrm>
            <a:custGeom>
              <a:rect b="b" l="l" r="r" t="t"/>
              <a:pathLst>
                <a:path extrusionOk="0" h="919" w="715">
                  <a:moveTo>
                    <a:pt x="190" y="1"/>
                  </a:moveTo>
                  <a:cubicBezTo>
                    <a:pt x="160" y="1"/>
                    <a:pt x="132" y="9"/>
                    <a:pt x="107" y="25"/>
                  </a:cubicBezTo>
                  <a:cubicBezTo>
                    <a:pt x="36" y="61"/>
                    <a:pt x="0" y="168"/>
                    <a:pt x="48" y="240"/>
                  </a:cubicBezTo>
                  <a:lnTo>
                    <a:pt x="393" y="835"/>
                  </a:lnTo>
                  <a:cubicBezTo>
                    <a:pt x="417" y="882"/>
                    <a:pt x="476" y="918"/>
                    <a:pt x="524" y="918"/>
                  </a:cubicBezTo>
                  <a:cubicBezTo>
                    <a:pt x="548" y="918"/>
                    <a:pt x="583" y="918"/>
                    <a:pt x="595" y="894"/>
                  </a:cubicBezTo>
                  <a:cubicBezTo>
                    <a:pt x="691" y="859"/>
                    <a:pt x="714" y="751"/>
                    <a:pt x="667" y="680"/>
                  </a:cubicBezTo>
                  <a:lnTo>
                    <a:pt x="333" y="85"/>
                  </a:lnTo>
                  <a:cubicBezTo>
                    <a:pt x="302" y="30"/>
                    <a:pt x="245" y="1"/>
                    <a:pt x="1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3"/>
            <p:cNvSpPr/>
            <p:nvPr/>
          </p:nvSpPr>
          <p:spPr>
            <a:xfrm>
              <a:off x="3633470" y="1545195"/>
              <a:ext cx="22757" cy="28995"/>
            </a:xfrm>
            <a:custGeom>
              <a:rect b="b" l="l" r="r" t="t"/>
              <a:pathLst>
                <a:path extrusionOk="0" h="911" w="715">
                  <a:moveTo>
                    <a:pt x="181" y="1"/>
                  </a:moveTo>
                  <a:cubicBezTo>
                    <a:pt x="155" y="1"/>
                    <a:pt x="130" y="6"/>
                    <a:pt x="107" y="17"/>
                  </a:cubicBezTo>
                  <a:cubicBezTo>
                    <a:pt x="24" y="65"/>
                    <a:pt x="0" y="172"/>
                    <a:pt x="48" y="244"/>
                  </a:cubicBezTo>
                  <a:lnTo>
                    <a:pt x="381" y="839"/>
                  </a:lnTo>
                  <a:cubicBezTo>
                    <a:pt x="417" y="887"/>
                    <a:pt x="477" y="910"/>
                    <a:pt x="524" y="910"/>
                  </a:cubicBezTo>
                  <a:cubicBezTo>
                    <a:pt x="548" y="910"/>
                    <a:pt x="584" y="910"/>
                    <a:pt x="596" y="898"/>
                  </a:cubicBezTo>
                  <a:cubicBezTo>
                    <a:pt x="679" y="851"/>
                    <a:pt x="715" y="744"/>
                    <a:pt x="667" y="672"/>
                  </a:cubicBezTo>
                  <a:lnTo>
                    <a:pt x="322" y="77"/>
                  </a:lnTo>
                  <a:cubicBezTo>
                    <a:pt x="297" y="28"/>
                    <a:pt x="238" y="1"/>
                    <a:pt x="1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3"/>
            <p:cNvSpPr/>
            <p:nvPr/>
          </p:nvSpPr>
          <p:spPr>
            <a:xfrm>
              <a:off x="3823703" y="1601498"/>
              <a:ext cx="31095" cy="21197"/>
            </a:xfrm>
            <a:custGeom>
              <a:rect b="b" l="l" r="r" t="t"/>
              <a:pathLst>
                <a:path extrusionOk="0" h="666" w="977">
                  <a:moveTo>
                    <a:pt x="778" y="1"/>
                  </a:moveTo>
                  <a:cubicBezTo>
                    <a:pt x="751" y="1"/>
                    <a:pt x="725" y="7"/>
                    <a:pt x="703" y="22"/>
                  </a:cubicBezTo>
                  <a:lnTo>
                    <a:pt x="107" y="368"/>
                  </a:lnTo>
                  <a:cubicBezTo>
                    <a:pt x="36" y="415"/>
                    <a:pt x="0" y="511"/>
                    <a:pt x="48" y="594"/>
                  </a:cubicBezTo>
                  <a:cubicBezTo>
                    <a:pt x="84" y="630"/>
                    <a:pt x="143" y="665"/>
                    <a:pt x="179" y="665"/>
                  </a:cubicBezTo>
                  <a:cubicBezTo>
                    <a:pt x="215" y="665"/>
                    <a:pt x="238" y="665"/>
                    <a:pt x="262" y="653"/>
                  </a:cubicBezTo>
                  <a:lnTo>
                    <a:pt x="857" y="308"/>
                  </a:lnTo>
                  <a:cubicBezTo>
                    <a:pt x="953" y="249"/>
                    <a:pt x="977" y="153"/>
                    <a:pt x="929" y="82"/>
                  </a:cubicBezTo>
                  <a:cubicBezTo>
                    <a:pt x="896" y="33"/>
                    <a:pt x="836" y="1"/>
                    <a:pt x="7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3"/>
            <p:cNvSpPr/>
            <p:nvPr/>
          </p:nvSpPr>
          <p:spPr>
            <a:xfrm>
              <a:off x="3577390" y="1743608"/>
              <a:ext cx="31095" cy="21197"/>
            </a:xfrm>
            <a:custGeom>
              <a:rect b="b" l="l" r="r" t="t"/>
              <a:pathLst>
                <a:path extrusionOk="0" h="666" w="977">
                  <a:moveTo>
                    <a:pt x="778" y="1"/>
                  </a:moveTo>
                  <a:cubicBezTo>
                    <a:pt x="751" y="1"/>
                    <a:pt x="725" y="7"/>
                    <a:pt x="703" y="22"/>
                  </a:cubicBezTo>
                  <a:lnTo>
                    <a:pt x="107" y="368"/>
                  </a:lnTo>
                  <a:cubicBezTo>
                    <a:pt x="36" y="415"/>
                    <a:pt x="0" y="510"/>
                    <a:pt x="48" y="594"/>
                  </a:cubicBezTo>
                  <a:cubicBezTo>
                    <a:pt x="84" y="629"/>
                    <a:pt x="143" y="665"/>
                    <a:pt x="179" y="665"/>
                  </a:cubicBezTo>
                  <a:cubicBezTo>
                    <a:pt x="214" y="665"/>
                    <a:pt x="238" y="665"/>
                    <a:pt x="262" y="653"/>
                  </a:cubicBezTo>
                  <a:lnTo>
                    <a:pt x="857" y="308"/>
                  </a:lnTo>
                  <a:cubicBezTo>
                    <a:pt x="941" y="260"/>
                    <a:pt x="976" y="153"/>
                    <a:pt x="929" y="82"/>
                  </a:cubicBezTo>
                  <a:cubicBezTo>
                    <a:pt x="896" y="33"/>
                    <a:pt x="835" y="1"/>
                    <a:pt x="7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3"/>
            <p:cNvSpPr/>
            <p:nvPr/>
          </p:nvSpPr>
          <p:spPr>
            <a:xfrm>
              <a:off x="3732358" y="1593032"/>
              <a:ext cx="71294" cy="62255"/>
            </a:xfrm>
            <a:custGeom>
              <a:rect b="b" l="l" r="r" t="t"/>
              <a:pathLst>
                <a:path extrusionOk="0" h="1956" w="2240">
                  <a:moveTo>
                    <a:pt x="186" y="1"/>
                  </a:moveTo>
                  <a:cubicBezTo>
                    <a:pt x="103" y="1"/>
                    <a:pt x="34" y="47"/>
                    <a:pt x="13" y="122"/>
                  </a:cubicBezTo>
                  <a:cubicBezTo>
                    <a:pt x="1" y="217"/>
                    <a:pt x="48" y="300"/>
                    <a:pt x="132" y="324"/>
                  </a:cubicBezTo>
                  <a:cubicBezTo>
                    <a:pt x="930" y="527"/>
                    <a:pt x="1584" y="1098"/>
                    <a:pt x="1894" y="1848"/>
                  </a:cubicBezTo>
                  <a:cubicBezTo>
                    <a:pt x="1918" y="1908"/>
                    <a:pt x="1977" y="1955"/>
                    <a:pt x="2037" y="1955"/>
                  </a:cubicBezTo>
                  <a:cubicBezTo>
                    <a:pt x="2061" y="1955"/>
                    <a:pt x="2084" y="1955"/>
                    <a:pt x="2096" y="1943"/>
                  </a:cubicBezTo>
                  <a:cubicBezTo>
                    <a:pt x="2192" y="1908"/>
                    <a:pt x="2239" y="1824"/>
                    <a:pt x="2192" y="1729"/>
                  </a:cubicBezTo>
                  <a:cubicBezTo>
                    <a:pt x="1846" y="884"/>
                    <a:pt x="1108" y="229"/>
                    <a:pt x="215" y="3"/>
                  </a:cubicBezTo>
                  <a:cubicBezTo>
                    <a:pt x="205" y="1"/>
                    <a:pt x="196" y="1"/>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23"/>
          <p:cNvGrpSpPr/>
          <p:nvPr/>
        </p:nvGrpSpPr>
        <p:grpSpPr>
          <a:xfrm>
            <a:off x="8132419" y="2467288"/>
            <a:ext cx="493940" cy="527465"/>
            <a:chOff x="3095745" y="3805393"/>
            <a:chExt cx="352840" cy="354717"/>
          </a:xfrm>
        </p:grpSpPr>
        <p:sp>
          <p:nvSpPr>
            <p:cNvPr id="368" name="Google Shape;368;p23"/>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3"/>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3"/>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3"/>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3"/>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4" name="Google Shape;374;p23"/>
          <p:cNvSpPr txBox="1"/>
          <p:nvPr>
            <p:ph type="title"/>
          </p:nvPr>
        </p:nvSpPr>
        <p:spPr>
          <a:xfrm>
            <a:off x="438138" y="398275"/>
            <a:ext cx="3444300" cy="471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200">
                <a:solidFill>
                  <a:srgbClr val="000000"/>
                </a:solidFill>
                <a:latin typeface="Fira Sans"/>
                <a:ea typeface="Fira Sans"/>
                <a:cs typeface="Fira Sans"/>
                <a:sym typeface="Fira Sans"/>
              </a:rPr>
              <a:t>Customer Segmentation</a:t>
            </a:r>
            <a:endParaRPr b="1" sz="2200">
              <a:solidFill>
                <a:srgbClr val="000000"/>
              </a:solidFill>
              <a:latin typeface="Fira Sans"/>
              <a:ea typeface="Fira Sans"/>
              <a:cs typeface="Fira Sans"/>
              <a:sym typeface="Fira Sans"/>
            </a:endParaRPr>
          </a:p>
        </p:txBody>
      </p:sp>
      <p:sp>
        <p:nvSpPr>
          <p:cNvPr id="375" name="Google Shape;375;p23"/>
          <p:cNvSpPr txBox="1"/>
          <p:nvPr/>
        </p:nvSpPr>
        <p:spPr>
          <a:xfrm>
            <a:off x="450100" y="2728525"/>
            <a:ext cx="1876800" cy="1227000"/>
          </a:xfrm>
          <a:prstGeom prst="rect">
            <a:avLst/>
          </a:prstGeom>
          <a:noFill/>
          <a:ln>
            <a:noFill/>
          </a:ln>
        </p:spPr>
        <p:txBody>
          <a:bodyPr anchorCtr="0" anchor="t" bIns="0" lIns="0" spcFirstLastPara="1" rIns="0" wrap="square" tIns="7150">
            <a:noAutofit/>
          </a:bodyPr>
          <a:lstStyle/>
          <a:p>
            <a:pPr indent="0" lvl="0" marL="12700" marR="0" rtl="0" algn="l">
              <a:lnSpc>
                <a:spcPct val="115000"/>
              </a:lnSpc>
              <a:spcBef>
                <a:spcPts val="300"/>
              </a:spcBef>
              <a:spcAft>
                <a:spcPts val="0"/>
              </a:spcAft>
              <a:buNone/>
            </a:pPr>
            <a:r>
              <a:rPr lang="en" sz="1100">
                <a:solidFill>
                  <a:srgbClr val="040000"/>
                </a:solidFill>
                <a:latin typeface="Fira Sans"/>
                <a:ea typeface="Fira Sans"/>
                <a:cs typeface="Fira Sans"/>
                <a:sym typeface="Fira Sans"/>
              </a:rPr>
              <a:t>Pelanggan ini sudah cukup lama tidak menggunakan jasa, padahal memliki frekuensi penggunaan yang besarm dan berkontribusi memberikan pendapatan cukup besar.</a:t>
            </a:r>
            <a:endParaRPr sz="1100">
              <a:latin typeface="Fira Sans"/>
              <a:ea typeface="Fira Sans"/>
              <a:cs typeface="Fira Sans"/>
              <a:sym typeface="Fira Sans"/>
            </a:endParaRPr>
          </a:p>
        </p:txBody>
      </p:sp>
      <p:sp>
        <p:nvSpPr>
          <p:cNvPr id="376" name="Google Shape;376;p23"/>
          <p:cNvSpPr txBox="1"/>
          <p:nvPr/>
        </p:nvSpPr>
        <p:spPr>
          <a:xfrm>
            <a:off x="6060621" y="2729571"/>
            <a:ext cx="1716000" cy="707100"/>
          </a:xfrm>
          <a:prstGeom prst="rect">
            <a:avLst/>
          </a:prstGeom>
          <a:noFill/>
          <a:ln>
            <a:noFill/>
          </a:ln>
        </p:spPr>
        <p:txBody>
          <a:bodyPr anchorCtr="0" anchor="t" bIns="0" lIns="0" spcFirstLastPara="1" rIns="0" wrap="square" tIns="7150">
            <a:noAutofit/>
          </a:bodyPr>
          <a:lstStyle/>
          <a:p>
            <a:pPr indent="0" lvl="0" marL="0" marR="0" rtl="0" algn="l">
              <a:lnSpc>
                <a:spcPct val="115000"/>
              </a:lnSpc>
              <a:spcBef>
                <a:spcPts val="0"/>
              </a:spcBef>
              <a:spcAft>
                <a:spcPts val="0"/>
              </a:spcAft>
              <a:buNone/>
            </a:pPr>
            <a:r>
              <a:rPr lang="en" sz="1100">
                <a:solidFill>
                  <a:srgbClr val="040000"/>
                </a:solidFill>
                <a:latin typeface="Fira Sans"/>
                <a:ea typeface="Fira Sans"/>
                <a:cs typeface="Fira Sans"/>
                <a:sym typeface="Fira Sans"/>
              </a:rPr>
              <a:t>Pelanggan ini sudah lama tidak menggunakan layanan jasa, sejak awal jarang menggunakan jasa ini, dan kontribusi pendapatannya sangat sedikit.</a:t>
            </a:r>
            <a:endParaRPr sz="1100">
              <a:latin typeface="Fira Sans"/>
              <a:ea typeface="Fira Sans"/>
              <a:cs typeface="Fira Sans"/>
              <a:sym typeface="Fira Sans"/>
            </a:endParaRPr>
          </a:p>
        </p:txBody>
      </p:sp>
      <p:sp>
        <p:nvSpPr>
          <p:cNvPr id="377" name="Google Shape;377;p23"/>
          <p:cNvSpPr txBox="1"/>
          <p:nvPr/>
        </p:nvSpPr>
        <p:spPr>
          <a:xfrm>
            <a:off x="3321573" y="2729575"/>
            <a:ext cx="1768500" cy="707100"/>
          </a:xfrm>
          <a:prstGeom prst="rect">
            <a:avLst/>
          </a:prstGeom>
          <a:noFill/>
          <a:ln>
            <a:noFill/>
          </a:ln>
        </p:spPr>
        <p:txBody>
          <a:bodyPr anchorCtr="0" anchor="t" bIns="0" lIns="0" spcFirstLastPara="1" rIns="0" wrap="square" tIns="7150">
            <a:noAutofit/>
          </a:bodyPr>
          <a:lstStyle/>
          <a:p>
            <a:pPr indent="0" lvl="0" marL="12700" marR="0" rtl="0" algn="l">
              <a:lnSpc>
                <a:spcPct val="115000"/>
              </a:lnSpc>
              <a:spcBef>
                <a:spcPts val="300"/>
              </a:spcBef>
              <a:spcAft>
                <a:spcPts val="0"/>
              </a:spcAft>
              <a:buNone/>
            </a:pPr>
            <a:r>
              <a:rPr lang="en" sz="1100">
                <a:solidFill>
                  <a:srgbClr val="040000"/>
                </a:solidFill>
                <a:latin typeface="Fira Sans"/>
                <a:ea typeface="Fira Sans"/>
                <a:cs typeface="Fira Sans"/>
                <a:sym typeface="Fira Sans"/>
              </a:rPr>
              <a:t>Pelanggan ini sudah lama tidak menggunakan jasa, padahal sebelumnya cukup sering menggunakan jasa.</a:t>
            </a:r>
            <a:endParaRPr sz="1100">
              <a:latin typeface="Fira Sans"/>
              <a:ea typeface="Fira Sans"/>
              <a:cs typeface="Fira Sans"/>
              <a:sym typeface="Fira Sans"/>
            </a:endParaRPr>
          </a:p>
        </p:txBody>
      </p:sp>
      <p:grpSp>
        <p:nvGrpSpPr>
          <p:cNvPr id="378" name="Google Shape;378;p23"/>
          <p:cNvGrpSpPr/>
          <p:nvPr/>
        </p:nvGrpSpPr>
        <p:grpSpPr>
          <a:xfrm>
            <a:off x="5302377" y="2518069"/>
            <a:ext cx="428307" cy="427868"/>
            <a:chOff x="849016" y="2903255"/>
            <a:chExt cx="356655" cy="335425"/>
          </a:xfrm>
        </p:grpSpPr>
        <p:sp>
          <p:nvSpPr>
            <p:cNvPr id="379" name="Google Shape;379;p23"/>
            <p:cNvSpPr/>
            <p:nvPr/>
          </p:nvSpPr>
          <p:spPr>
            <a:xfrm>
              <a:off x="849016" y="2903255"/>
              <a:ext cx="356655" cy="335425"/>
            </a:xfrm>
            <a:custGeom>
              <a:rect b="b" l="l" r="r" t="t"/>
              <a:pathLst>
                <a:path extrusionOk="0" h="10538" w="11205">
                  <a:moveTo>
                    <a:pt x="9835" y="3192"/>
                  </a:moveTo>
                  <a:lnTo>
                    <a:pt x="9835" y="3680"/>
                  </a:lnTo>
                  <a:lnTo>
                    <a:pt x="2692" y="3680"/>
                  </a:lnTo>
                  <a:cubicBezTo>
                    <a:pt x="2608" y="3680"/>
                    <a:pt x="2525" y="3751"/>
                    <a:pt x="2525" y="3847"/>
                  </a:cubicBezTo>
                  <a:cubicBezTo>
                    <a:pt x="2525" y="3930"/>
                    <a:pt x="2608" y="4013"/>
                    <a:pt x="2692" y="4013"/>
                  </a:cubicBezTo>
                  <a:lnTo>
                    <a:pt x="10824" y="4013"/>
                  </a:lnTo>
                  <a:cubicBezTo>
                    <a:pt x="10847" y="4013"/>
                    <a:pt x="10883" y="4037"/>
                    <a:pt x="10883" y="4073"/>
                  </a:cubicBezTo>
                  <a:lnTo>
                    <a:pt x="10883" y="6478"/>
                  </a:lnTo>
                  <a:cubicBezTo>
                    <a:pt x="10883" y="6514"/>
                    <a:pt x="10847" y="6537"/>
                    <a:pt x="10824" y="6537"/>
                  </a:cubicBezTo>
                  <a:lnTo>
                    <a:pt x="382" y="6537"/>
                  </a:lnTo>
                  <a:cubicBezTo>
                    <a:pt x="358" y="6537"/>
                    <a:pt x="322" y="6502"/>
                    <a:pt x="322" y="6478"/>
                  </a:cubicBezTo>
                  <a:lnTo>
                    <a:pt x="322" y="4073"/>
                  </a:lnTo>
                  <a:cubicBezTo>
                    <a:pt x="322" y="4037"/>
                    <a:pt x="358" y="4013"/>
                    <a:pt x="382" y="4013"/>
                  </a:cubicBezTo>
                  <a:lnTo>
                    <a:pt x="2025" y="4013"/>
                  </a:lnTo>
                  <a:cubicBezTo>
                    <a:pt x="2108" y="4013"/>
                    <a:pt x="2192" y="3930"/>
                    <a:pt x="2192" y="3847"/>
                  </a:cubicBezTo>
                  <a:cubicBezTo>
                    <a:pt x="2192" y="3751"/>
                    <a:pt x="2108" y="3680"/>
                    <a:pt x="2025" y="3680"/>
                  </a:cubicBezTo>
                  <a:lnTo>
                    <a:pt x="1394" y="3680"/>
                  </a:lnTo>
                  <a:lnTo>
                    <a:pt x="1394" y="3192"/>
                  </a:lnTo>
                  <a:close/>
                  <a:moveTo>
                    <a:pt x="9824" y="6871"/>
                  </a:moveTo>
                  <a:lnTo>
                    <a:pt x="9824" y="7359"/>
                  </a:lnTo>
                  <a:lnTo>
                    <a:pt x="1382" y="7359"/>
                  </a:lnTo>
                  <a:lnTo>
                    <a:pt x="1382" y="6871"/>
                  </a:lnTo>
                  <a:close/>
                  <a:moveTo>
                    <a:pt x="382" y="1"/>
                  </a:moveTo>
                  <a:cubicBezTo>
                    <a:pt x="179" y="1"/>
                    <a:pt x="1" y="180"/>
                    <a:pt x="1" y="394"/>
                  </a:cubicBezTo>
                  <a:lnTo>
                    <a:pt x="1" y="2799"/>
                  </a:lnTo>
                  <a:cubicBezTo>
                    <a:pt x="1" y="3013"/>
                    <a:pt x="179" y="3192"/>
                    <a:pt x="382" y="3192"/>
                  </a:cubicBezTo>
                  <a:lnTo>
                    <a:pt x="1061" y="3192"/>
                  </a:lnTo>
                  <a:lnTo>
                    <a:pt x="1061" y="3680"/>
                  </a:lnTo>
                  <a:lnTo>
                    <a:pt x="382" y="3680"/>
                  </a:lnTo>
                  <a:cubicBezTo>
                    <a:pt x="179" y="3680"/>
                    <a:pt x="1" y="3859"/>
                    <a:pt x="1" y="4073"/>
                  </a:cubicBezTo>
                  <a:lnTo>
                    <a:pt x="1" y="6478"/>
                  </a:lnTo>
                  <a:cubicBezTo>
                    <a:pt x="1" y="6692"/>
                    <a:pt x="179" y="6871"/>
                    <a:pt x="382" y="6871"/>
                  </a:cubicBezTo>
                  <a:lnTo>
                    <a:pt x="1061" y="6871"/>
                  </a:lnTo>
                  <a:lnTo>
                    <a:pt x="1061" y="7359"/>
                  </a:lnTo>
                  <a:lnTo>
                    <a:pt x="382" y="7359"/>
                  </a:lnTo>
                  <a:cubicBezTo>
                    <a:pt x="179" y="7359"/>
                    <a:pt x="1" y="7538"/>
                    <a:pt x="1" y="7740"/>
                  </a:cubicBezTo>
                  <a:lnTo>
                    <a:pt x="1" y="10157"/>
                  </a:lnTo>
                  <a:cubicBezTo>
                    <a:pt x="1" y="10359"/>
                    <a:pt x="179" y="10538"/>
                    <a:pt x="382" y="10538"/>
                  </a:cubicBezTo>
                  <a:lnTo>
                    <a:pt x="5002" y="10538"/>
                  </a:lnTo>
                  <a:cubicBezTo>
                    <a:pt x="5085" y="10538"/>
                    <a:pt x="5168" y="10466"/>
                    <a:pt x="5168" y="10383"/>
                  </a:cubicBezTo>
                  <a:cubicBezTo>
                    <a:pt x="5168" y="10288"/>
                    <a:pt x="5085" y="10216"/>
                    <a:pt x="5002" y="10216"/>
                  </a:cubicBezTo>
                  <a:lnTo>
                    <a:pt x="382" y="10216"/>
                  </a:lnTo>
                  <a:cubicBezTo>
                    <a:pt x="358" y="10216"/>
                    <a:pt x="322" y="10181"/>
                    <a:pt x="322" y="10157"/>
                  </a:cubicBezTo>
                  <a:lnTo>
                    <a:pt x="322" y="7740"/>
                  </a:lnTo>
                  <a:cubicBezTo>
                    <a:pt x="322" y="7716"/>
                    <a:pt x="358" y="7680"/>
                    <a:pt x="382" y="7680"/>
                  </a:cubicBezTo>
                  <a:lnTo>
                    <a:pt x="10824" y="7680"/>
                  </a:lnTo>
                  <a:cubicBezTo>
                    <a:pt x="10847" y="7680"/>
                    <a:pt x="10883" y="7716"/>
                    <a:pt x="10883" y="7740"/>
                  </a:cubicBezTo>
                  <a:lnTo>
                    <a:pt x="10883" y="10157"/>
                  </a:lnTo>
                  <a:cubicBezTo>
                    <a:pt x="10883" y="10181"/>
                    <a:pt x="10847" y="10216"/>
                    <a:pt x="10824" y="10216"/>
                  </a:cubicBezTo>
                  <a:lnTo>
                    <a:pt x="5716" y="10216"/>
                  </a:lnTo>
                  <a:cubicBezTo>
                    <a:pt x="5621" y="10216"/>
                    <a:pt x="5549" y="10288"/>
                    <a:pt x="5549" y="10383"/>
                  </a:cubicBezTo>
                  <a:cubicBezTo>
                    <a:pt x="5549" y="10466"/>
                    <a:pt x="5621" y="10538"/>
                    <a:pt x="5716" y="10538"/>
                  </a:cubicBezTo>
                  <a:lnTo>
                    <a:pt x="10824" y="10538"/>
                  </a:lnTo>
                  <a:cubicBezTo>
                    <a:pt x="11026" y="10538"/>
                    <a:pt x="11205" y="10359"/>
                    <a:pt x="11205" y="10157"/>
                  </a:cubicBezTo>
                  <a:lnTo>
                    <a:pt x="11205" y="7740"/>
                  </a:lnTo>
                  <a:cubicBezTo>
                    <a:pt x="11205" y="7538"/>
                    <a:pt x="11026" y="7359"/>
                    <a:pt x="10824" y="7359"/>
                  </a:cubicBezTo>
                  <a:lnTo>
                    <a:pt x="10145" y="7359"/>
                  </a:lnTo>
                  <a:lnTo>
                    <a:pt x="10145" y="6871"/>
                  </a:lnTo>
                  <a:lnTo>
                    <a:pt x="10824" y="6871"/>
                  </a:lnTo>
                  <a:cubicBezTo>
                    <a:pt x="11026" y="6871"/>
                    <a:pt x="11205" y="6692"/>
                    <a:pt x="11205" y="6478"/>
                  </a:cubicBezTo>
                  <a:lnTo>
                    <a:pt x="11205" y="4073"/>
                  </a:lnTo>
                  <a:cubicBezTo>
                    <a:pt x="11205" y="3859"/>
                    <a:pt x="11026" y="3680"/>
                    <a:pt x="10824" y="3680"/>
                  </a:cubicBezTo>
                  <a:lnTo>
                    <a:pt x="10145" y="3680"/>
                  </a:lnTo>
                  <a:lnTo>
                    <a:pt x="10145" y="3192"/>
                  </a:lnTo>
                  <a:lnTo>
                    <a:pt x="10824" y="3192"/>
                  </a:lnTo>
                  <a:cubicBezTo>
                    <a:pt x="11026" y="3192"/>
                    <a:pt x="11205" y="3013"/>
                    <a:pt x="11205" y="2799"/>
                  </a:cubicBezTo>
                  <a:lnTo>
                    <a:pt x="11205" y="394"/>
                  </a:lnTo>
                  <a:cubicBezTo>
                    <a:pt x="11205" y="180"/>
                    <a:pt x="11026" y="1"/>
                    <a:pt x="10824" y="1"/>
                  </a:cubicBezTo>
                  <a:lnTo>
                    <a:pt x="9716" y="1"/>
                  </a:lnTo>
                  <a:cubicBezTo>
                    <a:pt x="9633" y="1"/>
                    <a:pt x="9550" y="72"/>
                    <a:pt x="9550" y="168"/>
                  </a:cubicBezTo>
                  <a:cubicBezTo>
                    <a:pt x="9550" y="251"/>
                    <a:pt x="9633" y="334"/>
                    <a:pt x="9716" y="334"/>
                  </a:cubicBezTo>
                  <a:lnTo>
                    <a:pt x="10824" y="334"/>
                  </a:lnTo>
                  <a:cubicBezTo>
                    <a:pt x="10847" y="334"/>
                    <a:pt x="10883" y="358"/>
                    <a:pt x="10883" y="394"/>
                  </a:cubicBezTo>
                  <a:lnTo>
                    <a:pt x="10883" y="2799"/>
                  </a:lnTo>
                  <a:cubicBezTo>
                    <a:pt x="10883" y="2835"/>
                    <a:pt x="10847" y="2858"/>
                    <a:pt x="10824" y="2858"/>
                  </a:cubicBezTo>
                  <a:lnTo>
                    <a:pt x="382" y="2858"/>
                  </a:lnTo>
                  <a:cubicBezTo>
                    <a:pt x="358" y="2858"/>
                    <a:pt x="322" y="2835"/>
                    <a:pt x="322" y="2799"/>
                  </a:cubicBezTo>
                  <a:lnTo>
                    <a:pt x="322" y="394"/>
                  </a:lnTo>
                  <a:cubicBezTo>
                    <a:pt x="322" y="358"/>
                    <a:pt x="358" y="334"/>
                    <a:pt x="382" y="334"/>
                  </a:cubicBezTo>
                  <a:lnTo>
                    <a:pt x="9062" y="334"/>
                  </a:lnTo>
                  <a:cubicBezTo>
                    <a:pt x="9157" y="334"/>
                    <a:pt x="9228" y="251"/>
                    <a:pt x="9228" y="168"/>
                  </a:cubicBezTo>
                  <a:cubicBezTo>
                    <a:pt x="9228" y="72"/>
                    <a:pt x="9157" y="1"/>
                    <a:pt x="90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3"/>
            <p:cNvSpPr/>
            <p:nvPr/>
          </p:nvSpPr>
          <p:spPr>
            <a:xfrm>
              <a:off x="1137046" y="2932825"/>
              <a:ext cx="43607" cy="43607"/>
            </a:xfrm>
            <a:custGeom>
              <a:rect b="b" l="l" r="r" t="t"/>
              <a:pathLst>
                <a:path extrusionOk="0" h="1370" w="1370">
                  <a:moveTo>
                    <a:pt x="679" y="322"/>
                  </a:moveTo>
                  <a:cubicBezTo>
                    <a:pt x="882" y="322"/>
                    <a:pt x="1036" y="489"/>
                    <a:pt x="1036" y="679"/>
                  </a:cubicBezTo>
                  <a:cubicBezTo>
                    <a:pt x="1036" y="882"/>
                    <a:pt x="882" y="1036"/>
                    <a:pt x="679" y="1036"/>
                  </a:cubicBezTo>
                  <a:cubicBezTo>
                    <a:pt x="489" y="1036"/>
                    <a:pt x="322" y="870"/>
                    <a:pt x="322" y="679"/>
                  </a:cubicBezTo>
                  <a:cubicBezTo>
                    <a:pt x="322" y="489"/>
                    <a:pt x="489" y="322"/>
                    <a:pt x="679" y="322"/>
                  </a:cubicBezTo>
                  <a:close/>
                  <a:moveTo>
                    <a:pt x="679" y="1"/>
                  </a:moveTo>
                  <a:cubicBezTo>
                    <a:pt x="310" y="1"/>
                    <a:pt x="1" y="310"/>
                    <a:pt x="1" y="679"/>
                  </a:cubicBezTo>
                  <a:cubicBezTo>
                    <a:pt x="1" y="1060"/>
                    <a:pt x="310" y="1370"/>
                    <a:pt x="679" y="1370"/>
                  </a:cubicBezTo>
                  <a:cubicBezTo>
                    <a:pt x="1060" y="1370"/>
                    <a:pt x="1370" y="1060"/>
                    <a:pt x="1370" y="679"/>
                  </a:cubicBezTo>
                  <a:cubicBezTo>
                    <a:pt x="1370" y="310"/>
                    <a:pt x="1060" y="1"/>
                    <a:pt x="6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3"/>
            <p:cNvSpPr/>
            <p:nvPr/>
          </p:nvSpPr>
          <p:spPr>
            <a:xfrm>
              <a:off x="1080579" y="2932825"/>
              <a:ext cx="43607" cy="43607"/>
            </a:xfrm>
            <a:custGeom>
              <a:rect b="b" l="l" r="r" t="t"/>
              <a:pathLst>
                <a:path extrusionOk="0" h="1370" w="1370">
                  <a:moveTo>
                    <a:pt x="691" y="322"/>
                  </a:moveTo>
                  <a:cubicBezTo>
                    <a:pt x="882" y="322"/>
                    <a:pt x="1048" y="489"/>
                    <a:pt x="1048" y="679"/>
                  </a:cubicBezTo>
                  <a:cubicBezTo>
                    <a:pt x="1048" y="882"/>
                    <a:pt x="882" y="1036"/>
                    <a:pt x="691" y="1036"/>
                  </a:cubicBezTo>
                  <a:cubicBezTo>
                    <a:pt x="489" y="1036"/>
                    <a:pt x="334" y="870"/>
                    <a:pt x="334" y="679"/>
                  </a:cubicBezTo>
                  <a:cubicBezTo>
                    <a:pt x="334" y="489"/>
                    <a:pt x="489" y="322"/>
                    <a:pt x="691" y="322"/>
                  </a:cubicBezTo>
                  <a:close/>
                  <a:moveTo>
                    <a:pt x="691" y="1"/>
                  </a:moveTo>
                  <a:cubicBezTo>
                    <a:pt x="310" y="1"/>
                    <a:pt x="1" y="310"/>
                    <a:pt x="1" y="679"/>
                  </a:cubicBezTo>
                  <a:cubicBezTo>
                    <a:pt x="1" y="1060"/>
                    <a:pt x="310" y="1370"/>
                    <a:pt x="691" y="1370"/>
                  </a:cubicBezTo>
                  <a:cubicBezTo>
                    <a:pt x="1060" y="1370"/>
                    <a:pt x="1370" y="1060"/>
                    <a:pt x="1370" y="679"/>
                  </a:cubicBezTo>
                  <a:cubicBezTo>
                    <a:pt x="1370" y="310"/>
                    <a:pt x="1072" y="1"/>
                    <a:pt x="6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a:off x="879350" y="2949122"/>
              <a:ext cx="187988" cy="10631"/>
            </a:xfrm>
            <a:custGeom>
              <a:rect b="b" l="l" r="r" t="t"/>
              <a:pathLst>
                <a:path extrusionOk="0" h="334" w="5906">
                  <a:moveTo>
                    <a:pt x="167" y="1"/>
                  </a:moveTo>
                  <a:cubicBezTo>
                    <a:pt x="72" y="1"/>
                    <a:pt x="0" y="84"/>
                    <a:pt x="0" y="167"/>
                  </a:cubicBezTo>
                  <a:cubicBezTo>
                    <a:pt x="0" y="263"/>
                    <a:pt x="72" y="334"/>
                    <a:pt x="167" y="334"/>
                  </a:cubicBezTo>
                  <a:lnTo>
                    <a:pt x="5739" y="334"/>
                  </a:lnTo>
                  <a:cubicBezTo>
                    <a:pt x="5834" y="334"/>
                    <a:pt x="5906" y="263"/>
                    <a:pt x="5906" y="167"/>
                  </a:cubicBezTo>
                  <a:cubicBezTo>
                    <a:pt x="5906" y="84"/>
                    <a:pt x="5834" y="1"/>
                    <a:pt x="57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a:off x="1137046" y="3050309"/>
              <a:ext cx="43607" cy="43607"/>
            </a:xfrm>
            <a:custGeom>
              <a:rect b="b" l="l" r="r" t="t"/>
              <a:pathLst>
                <a:path extrusionOk="0" h="1370" w="1370">
                  <a:moveTo>
                    <a:pt x="679" y="322"/>
                  </a:moveTo>
                  <a:cubicBezTo>
                    <a:pt x="882" y="322"/>
                    <a:pt x="1036" y="489"/>
                    <a:pt x="1036" y="679"/>
                  </a:cubicBezTo>
                  <a:cubicBezTo>
                    <a:pt x="1036" y="882"/>
                    <a:pt x="882" y="1036"/>
                    <a:pt x="679" y="1036"/>
                  </a:cubicBezTo>
                  <a:cubicBezTo>
                    <a:pt x="489" y="1036"/>
                    <a:pt x="322" y="882"/>
                    <a:pt x="322" y="679"/>
                  </a:cubicBezTo>
                  <a:cubicBezTo>
                    <a:pt x="322" y="489"/>
                    <a:pt x="489" y="322"/>
                    <a:pt x="679" y="322"/>
                  </a:cubicBezTo>
                  <a:close/>
                  <a:moveTo>
                    <a:pt x="679" y="1"/>
                  </a:moveTo>
                  <a:cubicBezTo>
                    <a:pt x="310" y="1"/>
                    <a:pt x="1" y="310"/>
                    <a:pt x="1" y="679"/>
                  </a:cubicBezTo>
                  <a:cubicBezTo>
                    <a:pt x="1" y="1060"/>
                    <a:pt x="310" y="1370"/>
                    <a:pt x="679" y="1370"/>
                  </a:cubicBezTo>
                  <a:cubicBezTo>
                    <a:pt x="1060" y="1370"/>
                    <a:pt x="1370" y="1060"/>
                    <a:pt x="1370" y="679"/>
                  </a:cubicBezTo>
                  <a:cubicBezTo>
                    <a:pt x="1370" y="310"/>
                    <a:pt x="1060" y="1"/>
                    <a:pt x="6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a:off x="1080579" y="3050309"/>
              <a:ext cx="43607" cy="43607"/>
            </a:xfrm>
            <a:custGeom>
              <a:rect b="b" l="l" r="r" t="t"/>
              <a:pathLst>
                <a:path extrusionOk="0" h="1370" w="1370">
                  <a:moveTo>
                    <a:pt x="691" y="322"/>
                  </a:moveTo>
                  <a:cubicBezTo>
                    <a:pt x="882" y="322"/>
                    <a:pt x="1048" y="489"/>
                    <a:pt x="1048" y="679"/>
                  </a:cubicBezTo>
                  <a:cubicBezTo>
                    <a:pt x="1048" y="882"/>
                    <a:pt x="882" y="1036"/>
                    <a:pt x="691" y="1036"/>
                  </a:cubicBezTo>
                  <a:cubicBezTo>
                    <a:pt x="489" y="1036"/>
                    <a:pt x="334" y="882"/>
                    <a:pt x="334" y="679"/>
                  </a:cubicBezTo>
                  <a:cubicBezTo>
                    <a:pt x="334" y="489"/>
                    <a:pt x="489" y="322"/>
                    <a:pt x="691" y="322"/>
                  </a:cubicBezTo>
                  <a:close/>
                  <a:moveTo>
                    <a:pt x="691" y="1"/>
                  </a:moveTo>
                  <a:cubicBezTo>
                    <a:pt x="310" y="1"/>
                    <a:pt x="1" y="310"/>
                    <a:pt x="1" y="679"/>
                  </a:cubicBezTo>
                  <a:cubicBezTo>
                    <a:pt x="1" y="1060"/>
                    <a:pt x="310" y="1370"/>
                    <a:pt x="691" y="1370"/>
                  </a:cubicBezTo>
                  <a:cubicBezTo>
                    <a:pt x="1060" y="1370"/>
                    <a:pt x="1370" y="1060"/>
                    <a:pt x="1370" y="679"/>
                  </a:cubicBezTo>
                  <a:cubicBezTo>
                    <a:pt x="1370" y="310"/>
                    <a:pt x="1072" y="1"/>
                    <a:pt x="6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a:off x="879350" y="3066988"/>
              <a:ext cx="187988" cy="10249"/>
            </a:xfrm>
            <a:custGeom>
              <a:rect b="b" l="l" r="r" t="t"/>
              <a:pathLst>
                <a:path extrusionOk="0" h="322" w="5906">
                  <a:moveTo>
                    <a:pt x="167" y="0"/>
                  </a:moveTo>
                  <a:cubicBezTo>
                    <a:pt x="72" y="0"/>
                    <a:pt x="0" y="72"/>
                    <a:pt x="0" y="155"/>
                  </a:cubicBezTo>
                  <a:cubicBezTo>
                    <a:pt x="0" y="250"/>
                    <a:pt x="72" y="322"/>
                    <a:pt x="167" y="322"/>
                  </a:cubicBezTo>
                  <a:lnTo>
                    <a:pt x="5739" y="322"/>
                  </a:lnTo>
                  <a:cubicBezTo>
                    <a:pt x="5834" y="322"/>
                    <a:pt x="5906" y="250"/>
                    <a:pt x="5906" y="155"/>
                  </a:cubicBezTo>
                  <a:cubicBezTo>
                    <a:pt x="5906" y="72"/>
                    <a:pt x="5834" y="0"/>
                    <a:pt x="57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a:off x="1137046" y="3167794"/>
              <a:ext cx="43607" cy="43607"/>
            </a:xfrm>
            <a:custGeom>
              <a:rect b="b" l="l" r="r" t="t"/>
              <a:pathLst>
                <a:path extrusionOk="0" h="1370" w="1370">
                  <a:moveTo>
                    <a:pt x="679" y="310"/>
                  </a:moveTo>
                  <a:cubicBezTo>
                    <a:pt x="882" y="310"/>
                    <a:pt x="1036" y="477"/>
                    <a:pt x="1036" y="667"/>
                  </a:cubicBezTo>
                  <a:cubicBezTo>
                    <a:pt x="1036" y="870"/>
                    <a:pt x="882" y="1024"/>
                    <a:pt x="679" y="1024"/>
                  </a:cubicBezTo>
                  <a:cubicBezTo>
                    <a:pt x="489" y="1024"/>
                    <a:pt x="322" y="858"/>
                    <a:pt x="322" y="667"/>
                  </a:cubicBezTo>
                  <a:cubicBezTo>
                    <a:pt x="322" y="477"/>
                    <a:pt x="489" y="310"/>
                    <a:pt x="679" y="310"/>
                  </a:cubicBezTo>
                  <a:close/>
                  <a:moveTo>
                    <a:pt x="679" y="0"/>
                  </a:moveTo>
                  <a:cubicBezTo>
                    <a:pt x="310" y="0"/>
                    <a:pt x="1" y="310"/>
                    <a:pt x="1" y="679"/>
                  </a:cubicBezTo>
                  <a:cubicBezTo>
                    <a:pt x="1" y="1060"/>
                    <a:pt x="310" y="1370"/>
                    <a:pt x="679" y="1370"/>
                  </a:cubicBezTo>
                  <a:cubicBezTo>
                    <a:pt x="1060" y="1370"/>
                    <a:pt x="1370" y="1060"/>
                    <a:pt x="1370" y="679"/>
                  </a:cubicBezTo>
                  <a:cubicBezTo>
                    <a:pt x="1370" y="298"/>
                    <a:pt x="1060" y="0"/>
                    <a:pt x="6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a:off x="1080579" y="3167794"/>
              <a:ext cx="43607" cy="43607"/>
            </a:xfrm>
            <a:custGeom>
              <a:rect b="b" l="l" r="r" t="t"/>
              <a:pathLst>
                <a:path extrusionOk="0" h="1370" w="1370">
                  <a:moveTo>
                    <a:pt x="691" y="310"/>
                  </a:moveTo>
                  <a:cubicBezTo>
                    <a:pt x="882" y="310"/>
                    <a:pt x="1048" y="477"/>
                    <a:pt x="1048" y="667"/>
                  </a:cubicBezTo>
                  <a:cubicBezTo>
                    <a:pt x="1048" y="870"/>
                    <a:pt x="882" y="1024"/>
                    <a:pt x="691" y="1024"/>
                  </a:cubicBezTo>
                  <a:cubicBezTo>
                    <a:pt x="489" y="1024"/>
                    <a:pt x="334" y="858"/>
                    <a:pt x="334" y="667"/>
                  </a:cubicBezTo>
                  <a:cubicBezTo>
                    <a:pt x="334" y="477"/>
                    <a:pt x="489" y="310"/>
                    <a:pt x="691" y="310"/>
                  </a:cubicBezTo>
                  <a:close/>
                  <a:moveTo>
                    <a:pt x="691" y="0"/>
                  </a:moveTo>
                  <a:cubicBezTo>
                    <a:pt x="310" y="0"/>
                    <a:pt x="1" y="310"/>
                    <a:pt x="1" y="679"/>
                  </a:cubicBezTo>
                  <a:cubicBezTo>
                    <a:pt x="1" y="1060"/>
                    <a:pt x="310" y="1370"/>
                    <a:pt x="691" y="1370"/>
                  </a:cubicBezTo>
                  <a:cubicBezTo>
                    <a:pt x="1060" y="1370"/>
                    <a:pt x="1370" y="1060"/>
                    <a:pt x="1370" y="679"/>
                  </a:cubicBezTo>
                  <a:cubicBezTo>
                    <a:pt x="1370" y="298"/>
                    <a:pt x="1072" y="0"/>
                    <a:pt x="6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a:off x="879350" y="3184473"/>
              <a:ext cx="187988" cy="10249"/>
            </a:xfrm>
            <a:custGeom>
              <a:rect b="b" l="l" r="r" t="t"/>
              <a:pathLst>
                <a:path extrusionOk="0" h="322" w="5906">
                  <a:moveTo>
                    <a:pt x="167" y="0"/>
                  </a:moveTo>
                  <a:cubicBezTo>
                    <a:pt x="72" y="0"/>
                    <a:pt x="0" y="72"/>
                    <a:pt x="0" y="155"/>
                  </a:cubicBezTo>
                  <a:cubicBezTo>
                    <a:pt x="0" y="250"/>
                    <a:pt x="72" y="322"/>
                    <a:pt x="167" y="322"/>
                  </a:cubicBezTo>
                  <a:lnTo>
                    <a:pt x="5739" y="322"/>
                  </a:lnTo>
                  <a:cubicBezTo>
                    <a:pt x="5834" y="322"/>
                    <a:pt x="5906" y="250"/>
                    <a:pt x="5906" y="155"/>
                  </a:cubicBezTo>
                  <a:cubicBezTo>
                    <a:pt x="5906" y="48"/>
                    <a:pt x="5834" y="0"/>
                    <a:pt x="57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a:off x="879350" y="3083285"/>
              <a:ext cx="25432" cy="10631"/>
            </a:xfrm>
            <a:custGeom>
              <a:rect b="b" l="l" r="r" t="t"/>
              <a:pathLst>
                <a:path extrusionOk="0" h="334" w="799">
                  <a:moveTo>
                    <a:pt x="167" y="0"/>
                  </a:moveTo>
                  <a:cubicBezTo>
                    <a:pt x="72" y="0"/>
                    <a:pt x="0" y="84"/>
                    <a:pt x="0" y="167"/>
                  </a:cubicBezTo>
                  <a:cubicBezTo>
                    <a:pt x="0" y="262"/>
                    <a:pt x="72" y="334"/>
                    <a:pt x="167" y="334"/>
                  </a:cubicBezTo>
                  <a:lnTo>
                    <a:pt x="643" y="334"/>
                  </a:lnTo>
                  <a:cubicBezTo>
                    <a:pt x="727" y="334"/>
                    <a:pt x="798" y="262"/>
                    <a:pt x="798" y="167"/>
                  </a:cubicBezTo>
                  <a:cubicBezTo>
                    <a:pt x="798" y="84"/>
                    <a:pt x="727" y="0"/>
                    <a:pt x="6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23"/>
          <p:cNvSpPr txBox="1"/>
          <p:nvPr/>
        </p:nvSpPr>
        <p:spPr>
          <a:xfrm>
            <a:off x="371350" y="662200"/>
            <a:ext cx="66975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7F6000"/>
                </a:solidFill>
                <a:latin typeface="Rubik"/>
                <a:ea typeface="Rubik"/>
                <a:cs typeface="Rubik"/>
                <a:sym typeface="Rubik"/>
              </a:rPr>
              <a:t>Kelompok pelanggan yang harus ditarik minatnya kembali dan dianalisis mengapa mulai mengurangi penggunaan layanan pengiriman paket.</a:t>
            </a:r>
            <a:endParaRPr>
              <a:solidFill>
                <a:srgbClr val="7F6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upply Chain Infographics by Slidesgo">
  <a:themeElements>
    <a:clrScheme name="Simple Light">
      <a:dk1>
        <a:srgbClr val="000000"/>
      </a:dk1>
      <a:lt1>
        <a:srgbClr val="FFFFFF"/>
      </a:lt1>
      <a:dk2>
        <a:srgbClr val="16697A"/>
      </a:dk2>
      <a:lt2>
        <a:srgbClr val="EEEEEE"/>
      </a:lt2>
      <a:accent1>
        <a:srgbClr val="FFAB40"/>
      </a:accent1>
      <a:accent2>
        <a:srgbClr val="288681"/>
      </a:accent2>
      <a:accent3>
        <a:srgbClr val="78909C"/>
      </a:accent3>
      <a:accent4>
        <a:srgbClr val="E3E9ED"/>
      </a:accent4>
      <a:accent5>
        <a:srgbClr val="6A9DB2"/>
      </a:accent5>
      <a:accent6>
        <a:srgbClr val="85BCD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