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2" r:id="rId5"/>
    <p:sldId id="263" r:id="rId6"/>
    <p:sldId id="277" r:id="rId7"/>
    <p:sldId id="276" r:id="rId8"/>
    <p:sldId id="274" r:id="rId9"/>
    <p:sldId id="264" r:id="rId10"/>
    <p:sldId id="260" r:id="rId11"/>
    <p:sldId id="259" r:id="rId12"/>
    <p:sldId id="261" r:id="rId13"/>
    <p:sldId id="270" r:id="rId14"/>
    <p:sldId id="271" r:id="rId15"/>
    <p:sldId id="272" r:id="rId16"/>
    <p:sldId id="273" r:id="rId17"/>
    <p:sldId id="275" r:id="rId18"/>
    <p:sldId id="258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D760"/>
    <a:srgbClr val="26262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AE0B-9F4F-4718-B64B-5074EBA17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C825C-E7E3-45D5-BFDD-881C38E33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07D54-2CD6-489B-8FF9-D05A4678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12E0-0CCA-4987-B801-CDC04F35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18A72-0EBB-4A4A-8D02-7C8DB0A1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4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3D60-D3E8-40D2-BF99-EB82A322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3D085-3B56-4014-B4D8-98D6E0914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8BFE-8003-4F44-AAC0-6E92FE79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26AA4-3F6B-4E26-B6E2-E6EF3143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89FBA-4974-4B9C-8239-50538CBE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6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C52AA-459E-4D9A-B80A-9C6C81B2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44178-C673-4419-8909-D145E5849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15626-68FD-480F-A2F2-B16D2060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57B0B-2807-4410-9393-EBED6EB6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7875-2E8B-488D-BBFC-5539D1C0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07BA-4BF6-4DEB-85D8-161AC134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391D-AE85-4BAB-B01E-49BE0EE6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DEC29-1F57-49A9-8556-D668A05C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9E3D8-E058-4943-A85A-E529C907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C0969-C6CF-478C-A896-E3DBD511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0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3896-969F-43E0-A1C5-00214AF8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31196-11E5-4A2E-9CB6-E4FCADAC9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C4103-4CC2-4BEE-973E-89F248B3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B71C-2062-4F8C-B350-30BE28A2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6ABE2-63AC-4AB5-B16A-4B7781F5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5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BFD0-9D08-4E2C-B960-FF578516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40FF8-E313-4564-905A-53306A13F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83736-9C27-49DF-B8CD-81C70EA93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64B69-C02E-472B-A3C2-EC12B44D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27F6D-FE83-4CBD-BDD1-6B5DAAB0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3878E-16CC-4B21-9717-609988B5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1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2A35-2DC3-445C-BE00-738D94F4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21784-C5D6-45F5-AE52-0CC021A3C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B658F-6BE0-4D45-9BBD-2E9F29EDE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3AC34-6CB0-4B76-B346-D589B280B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1F636-653F-4428-B260-511D43322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61E42-CCDD-4923-AA2A-1C86656A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088AD-7274-4184-B18D-16E7AC79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08783-E65B-4917-82A6-B4E12754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7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19DF-0EC5-43C8-A6B6-6CA27695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CF6B5-F32E-4EDF-8E95-54618245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7B5AB-3FD6-4659-B43F-CDDB3F13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25D2E-EB8D-4D95-8A6C-9F89679D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9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C9096-911B-4614-9144-8DA43960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80EEB-391B-47D1-AB7E-C14AB315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160C1-F2CC-4F69-9DC9-D14808EA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8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2CEE-1805-41A5-B6E1-C3FA4FB9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FA84-5FA6-4914-806B-DE690C496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41C0D-C4E2-4748-931E-DA89FC529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FD03E-5DD3-4050-B34F-52AE8CD8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9040C-C955-478A-A6A7-220C6186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803F8-6464-4C4C-9134-164F9E7D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0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22A5-9B4A-4905-A93F-701E9604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6E979-AFE7-4132-A001-EFA2085E5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0243D-733F-4DC8-A5B8-CFC3BE2A9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6149-8AF0-4013-917C-C3468B95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AF0F3-1482-4C95-9AC3-C589F22D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5DBA2-A3EA-4870-9290-98057A1A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CE6AD-E72D-41FE-BC6A-B9961163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EE5C9-4E12-49A9-897B-15AACD654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D86AD-3F95-4B71-8E2D-49EFED84B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B329-113F-4DB0-9630-0726CCAAC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E48C3-BF95-4E3C-9302-7363C59E9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8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t.wikipedia.org/wiki/Spotify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Spotify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it.wikipedia.org/wiki/Spotif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Spotif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Spotif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it.wikipedia.org/wiki/Spotif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it.wikipedia.org/wiki/Spotif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t.wikipedia.org/wiki/Spotify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40404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CB243-CCAD-4194-B124-B31B9BBC8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9" y="4221767"/>
            <a:ext cx="10901471" cy="1236440"/>
          </a:xfrm>
          <a:noFill/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Analyzing the Top Hits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5FEC2-918E-4572-8739-A3F949A06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5458207"/>
            <a:ext cx="12191978" cy="1432312"/>
          </a:xfrm>
          <a:noFill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Featured Artist: The Janitors | Cam Foster, Anis Ali, Michael Alread, &amp; Ida Astaneh</a:t>
            </a:r>
          </a:p>
          <a:p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Release Date: 2020 – 10 – 27</a:t>
            </a:r>
          </a:p>
          <a:p>
            <a:endParaRPr lang="en-US" sz="700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1026" name="Picture 2" descr="Cover image for How to Play Spotify Songs and Show the Album Art using Spotipy Library and Python">
            <a:extLst>
              <a:ext uri="{FF2B5EF4-FFF2-40B4-BE49-F238E27FC236}">
                <a16:creationId xmlns:a16="http://schemas.microsoft.com/office/drawing/2014/main" id="{E117D35F-5051-46AF-B0B1-130461137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1" b="8147"/>
          <a:stretch/>
        </p:blipFill>
        <p:spPr bwMode="auto">
          <a:xfrm>
            <a:off x="20" y="1"/>
            <a:ext cx="12191979" cy="42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D589CC-3251-4EFA-ADF1-A4F98B3FEB65}"/>
              </a:ext>
            </a:extLst>
          </p:cNvPr>
          <p:cNvCxnSpPr>
            <a:cxnSpLocks/>
          </p:cNvCxnSpPr>
          <p:nvPr/>
        </p:nvCxnSpPr>
        <p:spPr>
          <a:xfrm flipV="1">
            <a:off x="4829175" y="1495425"/>
            <a:ext cx="5686425" cy="1600201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08EBB9-F193-4811-A1C3-50A10277B3C3}"/>
              </a:ext>
            </a:extLst>
          </p:cNvPr>
          <p:cNvSpPr txBox="1"/>
          <p:nvPr/>
        </p:nvSpPr>
        <p:spPr>
          <a:xfrm>
            <a:off x="6762750" y="2938238"/>
            <a:ext cx="4591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1" dirty="0">
                <a:latin typeface="Ink Free" panose="03080402000500000000" pitchFamily="66" charset="0"/>
                <a:cs typeface="David" panose="020B0604020202020204" pitchFamily="34" charset="-79"/>
              </a:rPr>
              <a:t>Spotipy</a:t>
            </a:r>
          </a:p>
        </p:txBody>
      </p:sp>
    </p:spTree>
    <p:extLst>
      <p:ext uri="{BB962C8B-B14F-4D97-AF65-F5344CB8AC3E}">
        <p14:creationId xmlns:p14="http://schemas.microsoft.com/office/powerpoint/2010/main" val="1378266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84D92599-E100-4725-AD6A-0D4038DE46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BA8A45B-E1A7-47EC-8A3D-B78F9CD35F1D}"/>
              </a:ext>
            </a:extLst>
          </p:cNvPr>
          <p:cNvSpPr txBox="1">
            <a:spLocks/>
          </p:cNvSpPr>
          <p:nvPr/>
        </p:nvSpPr>
        <p:spPr>
          <a:xfrm>
            <a:off x="183089" y="0"/>
            <a:ext cx="10901471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9AA69A-92C5-4D28-A84A-D4CC39C563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c o d e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A35371-46AB-4218-8914-10D7982FD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1652587"/>
            <a:ext cx="9477375" cy="3552825"/>
          </a:xfrm>
          <a:prstGeom prst="rect">
            <a:avLst/>
          </a:prstGeom>
          <a:ln w="38100">
            <a:solidFill>
              <a:srgbClr val="1ED760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57CCFD-0755-4A27-B79A-6A2B1BEBB692}"/>
              </a:ext>
            </a:extLst>
          </p:cNvPr>
          <p:cNvSpPr/>
          <p:nvPr/>
        </p:nvSpPr>
        <p:spPr>
          <a:xfrm>
            <a:off x="6509857" y="4865615"/>
            <a:ext cx="620785" cy="3397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62752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1CB322AD-0C14-4B6E-87B1-21D722FE2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9DFD1F7-1CAA-4059-8E9F-3A5144453FC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o u r   g r a p h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EE24786-917D-41D0-83EB-F0BC9085B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03" y="1599783"/>
            <a:ext cx="5487650" cy="3658433"/>
          </a:xfrm>
          <a:prstGeom prst="rect">
            <a:avLst/>
          </a:prstGeom>
          <a:ln w="38100">
            <a:solidFill>
              <a:srgbClr val="1ED760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3CFEEBA-B8C9-40E3-89AD-98EB11AF5C92}"/>
              </a:ext>
            </a:extLst>
          </p:cNvPr>
          <p:cNvSpPr txBox="1">
            <a:spLocks/>
          </p:cNvSpPr>
          <p:nvPr/>
        </p:nvSpPr>
        <p:spPr>
          <a:xfrm>
            <a:off x="7403089" y="368969"/>
            <a:ext cx="4788911" cy="603183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b="1" dirty="0">
                <a:solidFill>
                  <a:srgbClr val="1ED760"/>
                </a:solidFill>
              </a:rPr>
              <a:t>Stream Count by Release Year</a:t>
            </a:r>
          </a:p>
          <a:p>
            <a:pPr>
              <a:buClr>
                <a:schemeClr val="bg1"/>
              </a:buClr>
            </a:pPr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2200" b="1" dirty="0">
                <a:solidFill>
                  <a:schemeClr val="bg1"/>
                </a:solidFill>
              </a:rPr>
              <a:t>Based off the data represented in the correlation map, The Janitors can conclude that there is a weak (to no) correlation tied between the stream count as the years progress. </a:t>
            </a: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2200" b="1" dirty="0">
                <a:solidFill>
                  <a:schemeClr val="bg1"/>
                </a:solidFill>
              </a:rPr>
              <a:t>In contrast to our previous graph, there are several outliers causing our data points to skew. </a:t>
            </a: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2200" b="1" dirty="0">
                <a:solidFill>
                  <a:schemeClr val="bg1"/>
                </a:solidFill>
              </a:rPr>
              <a:t>Theoretically, one would conclude that with modern technology and booming streaming industry, the stream counts would directly tie as the years progress. </a:t>
            </a: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endParaRPr lang="en-US" sz="2200" b="1" dirty="0">
              <a:solidFill>
                <a:schemeClr val="bg1"/>
              </a:solidFill>
            </a:endParaRPr>
          </a:p>
          <a:p>
            <a:pPr algn="ctr"/>
            <a:endParaRPr lang="en-US" sz="2200" b="1" dirty="0">
              <a:solidFill>
                <a:schemeClr val="bg1"/>
              </a:solidFill>
            </a:endParaRPr>
          </a:p>
          <a:p>
            <a:pPr algn="ctr"/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2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843EDE0C-EB57-4DD9-98B2-9FF5C24A7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26BB233-A55B-4835-80DC-FA6CA4516D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c o d e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47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843EDE0C-EB57-4DD9-98B2-9FF5C24A7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26BB233-A55B-4835-80DC-FA6CA4516D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1ED760"/>
                </a:solidFill>
                <a:effectLst/>
                <a:uLnTx/>
                <a:uFillTx/>
                <a:latin typeface="Ink Free" panose="03080402000500000000" pitchFamily="66" charset="0"/>
                <a:ea typeface="+mj-ea"/>
                <a:cs typeface="+mj-cs"/>
              </a:rPr>
              <a:t>o u r   g r a p h s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k Free" panose="03080402000500000000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24663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843EDE0C-EB57-4DD9-98B2-9FF5C24A7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26BB233-A55B-4835-80DC-FA6CA4516D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c o d e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k Free" panose="03080402000500000000" pitchFamily="66" charset="0"/>
              <a:ea typeface="+mj-ea"/>
              <a:cs typeface="+mj-cs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8009F92-071A-49E2-81A1-83C7D84ED0E9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ldsjfkdsfks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498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843EDE0C-EB57-4DD9-98B2-9FF5C24A7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26BB233-A55B-4835-80DC-FA6CA4516D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1ED760"/>
                </a:solidFill>
                <a:effectLst/>
                <a:uLnTx/>
                <a:uFillTx/>
                <a:latin typeface="Ink Free" panose="03080402000500000000" pitchFamily="66" charset="0"/>
                <a:ea typeface="+mj-ea"/>
                <a:cs typeface="+mj-cs"/>
              </a:rPr>
              <a:t>o u r   g r a p h s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k Free" panose="03080402000500000000" pitchFamily="66" charset="0"/>
              <a:ea typeface="+mj-ea"/>
              <a:cs typeface="+mj-cs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8009F92-071A-49E2-81A1-83C7D84ED0E9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ldsjfkdsfks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582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843EDE0C-EB57-4DD9-98B2-9FF5C24A7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26BB233-A55B-4835-80DC-FA6CA4516D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 c o d e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k Free" panose="03080402000500000000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9915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843EDE0C-EB57-4DD9-98B2-9FF5C24A7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26BB233-A55B-4835-80DC-FA6CA4516D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1ED760"/>
                </a:solidFill>
                <a:effectLst/>
                <a:uLnTx/>
                <a:uFillTx/>
                <a:latin typeface="Ink Free" panose="03080402000500000000" pitchFamily="66" charset="0"/>
                <a:ea typeface="+mj-ea"/>
                <a:cs typeface="+mj-cs"/>
              </a:rPr>
              <a:t>o u r</a:t>
            </a:r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   g r a p h s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k Free" panose="03080402000500000000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29525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EE9A1D33-E99C-4079-8458-B95631A1B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6EDEE77-4FA2-48B9-B9AD-45946FE46EB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c o n c l u s i o n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0D876D14-B92E-44C2-A552-8A0E54C91F10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4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Based off the data provided, The Janitors are can conclude that: </a:t>
            </a:r>
          </a:p>
          <a:p>
            <a:pPr marL="0" indent="0">
              <a:buNone/>
            </a:pPr>
            <a:endParaRPr lang="en-US" sz="24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Number of streams has a direct correlation to the position rank</a:t>
            </a:r>
          </a:p>
          <a:p>
            <a:pPr marL="457200" lvl="1" indent="0">
              <a:buNone/>
            </a:pPr>
            <a:endParaRPr lang="en-US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Artist frequency on the list equates to higher streams</a:t>
            </a:r>
          </a:p>
          <a:p>
            <a:pPr marL="457200" lvl="1" indent="0">
              <a:buNone/>
            </a:pPr>
            <a:endParaRPr lang="en-US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As the years progress, the number of streams per artist will progress significantly</a:t>
            </a:r>
          </a:p>
          <a:p>
            <a:pPr marL="457200" lvl="1" indent="0">
              <a:buNone/>
            </a:pPr>
            <a:endParaRPr lang="en-US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Just because an artist has multiple albums within the list, it does not mean that their overall stream count will be higher. </a:t>
            </a: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6348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1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05BA02-CA33-42ED-ACC3-DA76FC780B50}"/>
              </a:ext>
            </a:extLst>
          </p:cNvPr>
          <p:cNvSpPr txBox="1">
            <a:spLocks/>
          </p:cNvSpPr>
          <p:nvPr/>
        </p:nvSpPr>
        <p:spPr>
          <a:xfrm>
            <a:off x="618062" y="4185749"/>
            <a:ext cx="9265771" cy="622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i="1" dirty="0">
                <a:latin typeface="Ink Free" panose="03080402000500000000" pitchFamily="66" charset="0"/>
              </a:rPr>
              <a:t>s o n g   o v e r .   q u e s t i o n s ?</a:t>
            </a:r>
          </a:p>
        </p:txBody>
      </p:sp>
      <p:pic>
        <p:nvPicPr>
          <p:cNvPr id="12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74E2F63F-E468-4911-A88D-9B727E512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c Drop Illustration Set. Cartoon Hand Holding And Dropping.. Royalty Free  Cliparts, Vectors, And Stock Illustration. Image 67672062.">
            <a:extLst>
              <a:ext uri="{FF2B5EF4-FFF2-40B4-BE49-F238E27FC236}">
                <a16:creationId xmlns:a16="http://schemas.microsoft.com/office/drawing/2014/main" id="{342E0ECE-DBD1-4711-A245-C0665908E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1" b="89954" l="9692" r="91000">
                        <a14:foregroundMark x1="17385" y1="53233" x2="17385" y2="53233"/>
                        <a14:foregroundMark x1="25615" y1="47460" x2="25615" y2="47460"/>
                        <a14:foregroundMark x1="27923" y1="47460" x2="27923" y2="47460"/>
                        <a14:foregroundMark x1="29692" y1="46536" x2="29692" y2="46536"/>
                        <a14:foregroundMark x1="28769" y1="44457" x2="28769" y2="44457"/>
                        <a14:foregroundMark x1="31000" y1="47113" x2="31000" y2="47113"/>
                        <a14:foregroundMark x1="31154" y1="44804" x2="31154" y2="44804"/>
                        <a14:foregroundMark x1="27077" y1="45727" x2="27077" y2="45727"/>
                        <a14:foregroundMark x1="23769" y1="49654" x2="23769" y2="49654"/>
                        <a14:foregroundMark x1="10154" y1="59007" x2="10154" y2="59007"/>
                        <a14:foregroundMark x1="11000" y1="57852" x2="11000" y2="57852"/>
                        <a14:foregroundMark x1="11000" y1="57852" x2="11000" y2="57852"/>
                        <a14:foregroundMark x1="11000" y1="57852" x2="11000" y2="57852"/>
                        <a14:foregroundMark x1="11000" y1="57852" x2="11000" y2="57852"/>
                        <a14:foregroundMark x1="11000" y1="57852" x2="10692" y2="59700"/>
                        <a14:foregroundMark x1="9769" y1="55889" x2="9769" y2="55889"/>
                        <a14:foregroundMark x1="9692" y1="56351" x2="9692" y2="56351"/>
                        <a14:foregroundMark x1="17923" y1="53811" x2="17923" y2="53811"/>
                        <a14:foregroundMark x1="58538" y1="48614" x2="58538" y2="48614"/>
                        <a14:foregroundMark x1="60615" y1="45612" x2="60615" y2="45612"/>
                        <a14:foregroundMark x1="16538" y1="60277" x2="16538" y2="60277"/>
                        <a14:foregroundMark x1="75308" y1="72286" x2="75308" y2="72286"/>
                        <a14:foregroundMark x1="77846" y1="65242" x2="77846" y2="65242"/>
                        <a14:foregroundMark x1="79538" y1="63741" x2="79538" y2="63741"/>
                        <a14:foregroundMark x1="79538" y1="62356" x2="79538" y2="62356"/>
                        <a14:foregroundMark x1="79154" y1="53580" x2="79154" y2="53580"/>
                        <a14:foregroundMark x1="75846" y1="63395" x2="75846" y2="63395"/>
                        <a14:foregroundMark x1="77615" y1="63510" x2="77615" y2="63510"/>
                        <a14:foregroundMark x1="77615" y1="62356" x2="77615" y2="62356"/>
                        <a14:foregroundMark x1="77615" y1="62356" x2="77615" y2="62356"/>
                        <a14:foregroundMark x1="77923" y1="66513" x2="77923" y2="66513"/>
                        <a14:foregroundMark x1="77923" y1="66513" x2="77923" y2="66513"/>
                        <a14:foregroundMark x1="77769" y1="67321" x2="77769" y2="67321"/>
                        <a14:foregroundMark x1="77769" y1="67321" x2="77769" y2="67321"/>
                        <a14:foregroundMark x1="77615" y1="62009" x2="77615" y2="62009"/>
                        <a14:foregroundMark x1="77615" y1="62009" x2="77615" y2="62009"/>
                        <a14:foregroundMark x1="79538" y1="61547" x2="79538" y2="61547"/>
                        <a14:foregroundMark x1="79538" y1="61547" x2="79538" y2="61547"/>
                        <a14:foregroundMark x1="79538" y1="65012" x2="79538" y2="65012"/>
                        <a14:foregroundMark x1="75846" y1="62587" x2="75846" y2="62587"/>
                        <a14:foregroundMark x1="75846" y1="62587" x2="75846" y2="62587"/>
                        <a14:foregroundMark x1="75769" y1="62009" x2="75769" y2="62009"/>
                        <a14:foregroundMark x1="75923" y1="64781" x2="75923" y2="64781"/>
                        <a14:foregroundMark x1="88154" y1="76559" x2="88154" y2="76559"/>
                        <a14:foregroundMark x1="89154" y1="76559" x2="89154" y2="76559"/>
                        <a14:foregroundMark x1="91000" y1="79099" x2="91000" y2="79099"/>
                        <a14:foregroundMark x1="86923" y1="78522" x2="86923" y2="78522"/>
                        <a14:foregroundMark x1="79462" y1="61201" x2="79462" y2="612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257" y="0"/>
            <a:ext cx="6580480" cy="438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737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6D0DB71E-185C-4131-91A6-714502ABB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B1EBA21-EE74-401B-B8ED-909E462E2D59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507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4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With over a million rows of data, The Janitors had their work cut out for them. </a:t>
            </a: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4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400" dirty="0">
                <a:solidFill>
                  <a:srgbClr val="262626"/>
                </a:solidFill>
                <a:latin typeface="+mj-lt"/>
              </a:rPr>
              <a:t>The original data set featured the top 200 streamed songs daily for 13 full months (starting on January 1, 2017) spanning across 17 countries around the world. </a:t>
            </a:r>
          </a:p>
          <a:p>
            <a:pPr marL="0" indent="0">
              <a:buNone/>
            </a:pPr>
            <a:endParaRPr lang="en-US" sz="24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400" dirty="0">
                <a:solidFill>
                  <a:srgbClr val="262626"/>
                </a:solidFill>
                <a:latin typeface="+mj-lt"/>
              </a:rPr>
              <a:t>Given this information, our group started to wonder how we could effectively “clean” the data using the tools learned in class to come to meaningful conclusions.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05BA02-CA33-42ED-ACC3-DA76FC780B5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t h e   o r i g i n a l   d a t a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5646DC-15B4-49D1-BDB5-49125ED219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79" t="10800"/>
          <a:stretch/>
        </p:blipFill>
        <p:spPr>
          <a:xfrm>
            <a:off x="7768205" y="2731546"/>
            <a:ext cx="4112431" cy="1315674"/>
          </a:xfrm>
          <a:prstGeom prst="rect">
            <a:avLst/>
          </a:prstGeom>
          <a:ln w="38100">
            <a:solidFill>
              <a:srgbClr val="1ED760"/>
            </a:solidFill>
          </a:ln>
        </p:spPr>
      </p:pic>
    </p:spTree>
    <p:extLst>
      <p:ext uri="{BB962C8B-B14F-4D97-AF65-F5344CB8AC3E}">
        <p14:creationId xmlns:p14="http://schemas.microsoft.com/office/powerpoint/2010/main" val="352557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F00F393B-D4CA-4E70-83D9-85EC7689A2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DF499326-29D7-4058-A50A-A4C5517F1996}"/>
              </a:ext>
            </a:extLst>
          </p:cNvPr>
          <p:cNvSpPr txBox="1">
            <a:spLocks/>
          </p:cNvSpPr>
          <p:nvPr/>
        </p:nvSpPr>
        <p:spPr>
          <a:xfrm>
            <a:off x="393882" y="1236440"/>
            <a:ext cx="6615326" cy="4879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31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Given the data provided, is there a direct correlation between our Spotipy headers? </a:t>
            </a:r>
          </a:p>
          <a:p>
            <a:pPr marL="0" indent="0">
              <a:buNone/>
            </a:pPr>
            <a:endParaRPr lang="en-US" sz="31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3100" dirty="0">
                <a:solidFill>
                  <a:srgbClr val="262626"/>
                </a:solidFill>
                <a:latin typeface="+mj-lt"/>
              </a:rPr>
              <a:t>Could we bucket the stream counts to show the percentage breakdown? How “popular” is popular?</a:t>
            </a:r>
          </a:p>
          <a:p>
            <a:pPr marL="0" indent="0">
              <a:buNone/>
            </a:pPr>
            <a:endParaRPr lang="en-US" sz="31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3100" dirty="0">
                <a:solidFill>
                  <a:srgbClr val="262626"/>
                </a:solidFill>
                <a:latin typeface="+mj-lt"/>
              </a:rPr>
              <a:t>Which artist/album appears the most and least amount of times on the list? </a:t>
            </a:r>
          </a:p>
          <a:p>
            <a:pPr marL="0" indent="0">
              <a:buNone/>
            </a:pPr>
            <a:endParaRPr lang="en-US" sz="31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31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What decade was responsible for providing the most amount of streams? </a:t>
            </a:r>
          </a:p>
          <a:p>
            <a:pPr marL="0" indent="0">
              <a:buNone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AutoNum type="arabicPeriod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A925DB5-8387-4462-92E0-9B4C8CB4217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q u e s t i o n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9A3F55-B6D6-40AA-8525-F86CA27E957C}"/>
              </a:ext>
            </a:extLst>
          </p:cNvPr>
          <p:cNvSpPr txBox="1">
            <a:spLocks/>
          </p:cNvSpPr>
          <p:nvPr/>
        </p:nvSpPr>
        <p:spPr>
          <a:xfrm>
            <a:off x="7403089" y="368969"/>
            <a:ext cx="4788911" cy="603183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srgbClr val="1ED760"/>
                </a:solidFill>
              </a:rPr>
              <a:t>Data Headers:</a:t>
            </a:r>
          </a:p>
          <a:p>
            <a:pPr algn="ctr"/>
            <a:endParaRPr lang="en-US" sz="3300" b="1" dirty="0">
              <a:solidFill>
                <a:schemeClr val="bg1"/>
              </a:solidFill>
            </a:endParaRP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Position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Track Name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Artist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Streams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Date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Bins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Unique Track ID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Album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Release Date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Length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Popularity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Danceability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Acousticness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Energy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Instrumentalness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Liveness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Loudness 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Speechiness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Tempo</a:t>
            </a: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3200" b="1" dirty="0">
              <a:solidFill>
                <a:schemeClr val="bg1"/>
              </a:solidFill>
            </a:endParaRP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97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3CD7143D-AE3A-491F-AE69-11DDCDEBA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140C57F-B1D0-4A30-B11E-B121C5C35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h y p o t h e s i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63E7B8F-17E8-4ED0-AE47-6611FC1B58F8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5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Before analyzing the data, our group collaborated to hypothesize the following: </a:t>
            </a:r>
          </a:p>
          <a:p>
            <a:pPr marL="0" indent="0">
              <a:buNone/>
            </a:pPr>
            <a:endParaRPr lang="en-US" sz="25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5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If the rank of the Track Name is higher, does that mean that the stream count is larger? </a:t>
            </a: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5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5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If an artist appears on the list more frequently, does that mean the stream count is larger?</a:t>
            </a: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5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5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If the release of the track is newer, does that mean the stream count is larger? </a:t>
            </a:r>
          </a:p>
          <a:p>
            <a:pPr marL="457200" lvl="1" indent="0">
              <a:buNone/>
            </a:pPr>
            <a:endParaRPr lang="en-US" sz="25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5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If the artist has multiples albums on the list, does that mean the stream count is larger?</a:t>
            </a: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196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50B1EFE3-741F-453E-8793-C05FA4889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FF2369B4-D283-4008-B8BA-ABA6D72CA155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99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2BD453-C865-4503-A6A5-50F87DE569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c l e a n i n g   t h e   d a t a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0E24ACE-92F9-4FD5-B544-EBC0DDBB08DB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Given the sheer volume of information provided, we knew we wanted to “clean” as much as possible to give ourselves a small subset of the data.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200" dirty="0">
                <a:solidFill>
                  <a:srgbClr val="262626"/>
                </a:solidFill>
                <a:latin typeface="+mj-lt"/>
              </a:rPr>
              <a:t>Using the tools from class, our base data has a combination of the Spotify API to bring in additional columns, US data in 2017, and the trimmed version to exclude erroneous Track Names and Artists.</a:t>
            </a:r>
            <a:endParaRPr lang="en-US" sz="20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0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0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0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0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sz="1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A giant panda cub plays with a broom at the China Giant Panda... News Photo  - Getty Images">
            <a:extLst>
              <a:ext uri="{FF2B5EF4-FFF2-40B4-BE49-F238E27FC236}">
                <a16:creationId xmlns:a16="http://schemas.microsoft.com/office/drawing/2014/main" id="{203E4197-6E9A-4AB6-A8AF-A6363002BF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4" t="8244" r="42329" b="31951"/>
          <a:stretch/>
        </p:blipFill>
        <p:spPr bwMode="auto">
          <a:xfrm>
            <a:off x="8128000" y="1986549"/>
            <a:ext cx="3461882" cy="2884902"/>
          </a:xfrm>
          <a:prstGeom prst="rect">
            <a:avLst/>
          </a:prstGeom>
          <a:ln w="38100">
            <a:solidFill>
              <a:srgbClr val="1ED7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76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3CD7143D-AE3A-491F-AE69-11DDCDEBA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140C57F-B1D0-4A30-B11E-B121C5C35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s p o t i f y   A P I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k Free" panose="03080402000500000000" pitchFamily="66" charset="0"/>
              <a:ea typeface="+mj-ea"/>
              <a:cs typeface="+mj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63E7B8F-17E8-4ED0-AE47-6611FC1B58F8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Use the python library spotipy to interact with the Spotify API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Steps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Load US data in 2017 and found unique tracks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Created a loop to call the spotipy API for all tracks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Output the data and merged on Track ID with US data in 2017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AD6EB002-CDA1-4548-9497-02328C1A3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067486"/>
              </p:ext>
            </p:extLst>
          </p:nvPr>
        </p:nvGraphicFramePr>
        <p:xfrm>
          <a:off x="2983134" y="4287520"/>
          <a:ext cx="8101425" cy="249936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192080">
                  <a:extLst>
                    <a:ext uri="{9D8B030D-6E8A-4147-A177-3AD203B41FA5}">
                      <a16:colId xmlns:a16="http://schemas.microsoft.com/office/drawing/2014/main" val="2732410458"/>
                    </a:ext>
                  </a:extLst>
                </a:gridCol>
                <a:gridCol w="6909345">
                  <a:extLst>
                    <a:ext uri="{9D8B030D-6E8A-4147-A177-3AD203B41FA5}">
                      <a16:colId xmlns:a16="http://schemas.microsoft.com/office/drawing/2014/main" val="1146604693"/>
                    </a:ext>
                  </a:extLst>
                </a:gridCol>
              </a:tblGrid>
              <a:tr h="20958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Spotipy.audio_features()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20806"/>
                  </a:ext>
                </a:extLst>
              </a:tr>
              <a:tr h="209581">
                <a:tc>
                  <a:txBody>
                    <a:bodyPr/>
                    <a:lstStyle/>
                    <a:p>
                      <a:r>
                        <a:rPr lang="en-US" sz="1100" dirty="0"/>
                        <a:t>Danceability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Describes hour suitable a track is for dancing (0-1)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71270"/>
                  </a:ext>
                </a:extLst>
              </a:tr>
              <a:tr h="209581">
                <a:tc>
                  <a:txBody>
                    <a:bodyPr/>
                    <a:lstStyle/>
                    <a:p>
                      <a:r>
                        <a:rPr lang="en-US" sz="1100" dirty="0"/>
                        <a:t>Acousticness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 measure from 0-1 of whether the track is acoustic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880334"/>
                  </a:ext>
                </a:extLst>
              </a:tr>
              <a:tr h="209581">
                <a:tc>
                  <a:txBody>
                    <a:bodyPr/>
                    <a:lstStyle/>
                    <a:p>
                      <a:r>
                        <a:rPr lang="en-US" sz="1100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 measure from 0-1 and represents a perceptual measure of intensity and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71850"/>
                  </a:ext>
                </a:extLst>
              </a:tr>
              <a:tr h="209581">
                <a:tc>
                  <a:txBody>
                    <a:bodyPr/>
                    <a:lstStyle/>
                    <a:p>
                      <a:r>
                        <a:rPr lang="en-US" sz="1100" dirty="0"/>
                        <a:t>Instrumentalness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Predicts whether a track contains no vocals. 0-1, with 1 having a greater likelihood of no vocal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434457"/>
                  </a:ext>
                </a:extLst>
              </a:tr>
              <a:tr h="209581">
                <a:tc>
                  <a:txBody>
                    <a:bodyPr/>
                    <a:lstStyle/>
                    <a:p>
                      <a:r>
                        <a:rPr lang="en-US" sz="1100" dirty="0"/>
                        <a:t>Liveness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Detects the present of an audience in the recording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56183"/>
                  </a:ext>
                </a:extLst>
              </a:tr>
              <a:tr h="209581">
                <a:tc>
                  <a:txBody>
                    <a:bodyPr/>
                    <a:lstStyle/>
                    <a:p>
                      <a:r>
                        <a:rPr lang="en-US" sz="1100" dirty="0"/>
                        <a:t>Loudness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overall loudness of a track in decibels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571264"/>
                  </a:ext>
                </a:extLst>
              </a:tr>
              <a:tr h="345192">
                <a:tc>
                  <a:txBody>
                    <a:bodyPr/>
                    <a:lstStyle/>
                    <a:p>
                      <a:r>
                        <a:rPr lang="en-US" sz="1100" dirty="0"/>
                        <a:t>Speechiness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Speechiness detects the presence of spoken words in a track. 0-1, with closer to 1 representing more exclusively speech-like recording (i.e. talk show, audio book, poetry)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92347"/>
                  </a:ext>
                </a:extLst>
              </a:tr>
              <a:tr h="209581">
                <a:tc>
                  <a:txBody>
                    <a:bodyPr/>
                    <a:lstStyle/>
                    <a:p>
                      <a:r>
                        <a:rPr lang="en-US" sz="1100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overall estimated tempo of a track in beats per minute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822998"/>
                  </a:ext>
                </a:extLst>
              </a:tr>
            </a:tbl>
          </a:graphicData>
        </a:graphic>
      </p:graphicFrame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2CA54E30-10F0-4357-8476-A5FE5A047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56977"/>
              </p:ext>
            </p:extLst>
          </p:nvPr>
        </p:nvGraphicFramePr>
        <p:xfrm>
          <a:off x="261923" y="4765040"/>
          <a:ext cx="2607111" cy="201168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828646">
                  <a:extLst>
                    <a:ext uri="{9D8B030D-6E8A-4147-A177-3AD203B41FA5}">
                      <a16:colId xmlns:a16="http://schemas.microsoft.com/office/drawing/2014/main" val="1943501819"/>
                    </a:ext>
                  </a:extLst>
                </a:gridCol>
                <a:gridCol w="1778465">
                  <a:extLst>
                    <a:ext uri="{9D8B030D-6E8A-4147-A177-3AD203B41FA5}">
                      <a16:colId xmlns:a16="http://schemas.microsoft.com/office/drawing/2014/main" val="543727393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Spotipy.Track()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9783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Track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072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Album the Track appears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284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Artist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415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Release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Release date of the Track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7977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Length of the Track in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8495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Popularity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Popularity (0-100)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6691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547CBCD-28D0-427A-B561-46F3A1C83C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760"/>
          <a:stretch/>
        </p:blipFill>
        <p:spPr>
          <a:xfrm>
            <a:off x="7126913" y="227694"/>
            <a:ext cx="4788912" cy="3819525"/>
          </a:xfrm>
          <a:prstGeom prst="rect">
            <a:avLst/>
          </a:prstGeom>
          <a:ln w="38100">
            <a:solidFill>
              <a:srgbClr val="1ED760"/>
            </a:solidFill>
          </a:ln>
        </p:spPr>
      </p:pic>
    </p:spTree>
    <p:extLst>
      <p:ext uri="{BB962C8B-B14F-4D97-AF65-F5344CB8AC3E}">
        <p14:creationId xmlns:p14="http://schemas.microsoft.com/office/powerpoint/2010/main" val="4820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843EDE0C-EB57-4DD9-98B2-9FF5C24A7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26BB233-A55B-4835-80DC-FA6CA4516D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c l e a n i n g   t h e   d a t a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k Free" panose="03080402000500000000" pitchFamily="66" charset="0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C05386-5F19-4ED5-AD42-DDDEFC963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72" y="1236440"/>
            <a:ext cx="5410701" cy="3485687"/>
          </a:xfrm>
          <a:prstGeom prst="rect">
            <a:avLst/>
          </a:prstGeom>
          <a:ln w="38100">
            <a:solidFill>
              <a:srgbClr val="1ED76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9F035C-C8B3-49C5-B98F-5216F7658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587" y="2878642"/>
            <a:ext cx="4788912" cy="3568868"/>
          </a:xfrm>
          <a:prstGeom prst="rect">
            <a:avLst/>
          </a:prstGeom>
          <a:ln w="38100">
            <a:solidFill>
              <a:srgbClr val="1ED76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913B3C-B892-47A9-9DCD-5B1402A98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237" y="410490"/>
            <a:ext cx="4486400" cy="4946073"/>
          </a:xfrm>
          <a:prstGeom prst="rect">
            <a:avLst/>
          </a:prstGeom>
          <a:ln w="38100">
            <a:solidFill>
              <a:srgbClr val="1ED760"/>
            </a:solidFill>
          </a:ln>
        </p:spPr>
      </p:pic>
    </p:spTree>
    <p:extLst>
      <p:ext uri="{BB962C8B-B14F-4D97-AF65-F5344CB8AC3E}">
        <p14:creationId xmlns:p14="http://schemas.microsoft.com/office/powerpoint/2010/main" val="390470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1D82E38B-A57A-4A72-BC02-A48E14940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EE7210D4-1A10-48EA-B614-F3FD1ED309CC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8C10810-AC5E-494D-9CD2-414CEC04F8D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c o d e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k Free" panose="03080402000500000000" pitchFamily="66" charset="0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663453-D95F-4D0F-89BC-3A722B2E5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508" y="1493569"/>
            <a:ext cx="8015069" cy="4405849"/>
          </a:xfrm>
          <a:prstGeom prst="rect">
            <a:avLst/>
          </a:prstGeom>
          <a:ln w="38100">
            <a:solidFill>
              <a:srgbClr val="1ED760"/>
            </a:solidFill>
          </a:ln>
        </p:spPr>
      </p:pic>
    </p:spTree>
    <p:extLst>
      <p:ext uri="{BB962C8B-B14F-4D97-AF65-F5344CB8AC3E}">
        <p14:creationId xmlns:p14="http://schemas.microsoft.com/office/powerpoint/2010/main" val="23241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1D82E38B-A57A-4A72-BC02-A48E14940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EE7210D4-1A10-48EA-B614-F3FD1ED309CC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8C10810-AC5E-494D-9CD2-414CEC04F8D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o u r   g r a p h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A55818C-57F2-4B4F-A7EC-A42A56FFE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2" y="1294067"/>
            <a:ext cx="6831785" cy="4269866"/>
          </a:xfrm>
          <a:prstGeom prst="rect">
            <a:avLst/>
          </a:prstGeom>
          <a:ln w="38100">
            <a:solidFill>
              <a:srgbClr val="1ED760"/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B1B05DD-99A1-4BE7-AF92-602B492D66AD}"/>
              </a:ext>
            </a:extLst>
          </p:cNvPr>
          <p:cNvSpPr txBox="1">
            <a:spLocks/>
          </p:cNvSpPr>
          <p:nvPr/>
        </p:nvSpPr>
        <p:spPr>
          <a:xfrm>
            <a:off x="7403089" y="368969"/>
            <a:ext cx="4788911" cy="603183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1ED760"/>
                </a:solidFill>
              </a:rPr>
              <a:t>Analyzing Stream Count by Decades</a:t>
            </a: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2600" dirty="0">
                <a:solidFill>
                  <a:schemeClr val="bg1"/>
                </a:solidFill>
              </a:rPr>
              <a:t>Because our data was predominantly featuring songs from the 2000s, rows were filtered to eliminate bias and skewed information.</a:t>
            </a: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endParaRPr lang="en-US" sz="26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2600" b="1" dirty="0">
                <a:solidFill>
                  <a:schemeClr val="bg1"/>
                </a:solidFill>
              </a:rPr>
              <a:t>While the track count was the highest in 00s, The Janitors can see that the number of streams was larger across the board in all decades.</a:t>
            </a:r>
          </a:p>
          <a:p>
            <a:pPr>
              <a:buClr>
                <a:schemeClr val="bg1"/>
              </a:buClr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2600" b="1" dirty="0">
                <a:solidFill>
                  <a:schemeClr val="bg1"/>
                </a:solidFill>
              </a:rPr>
              <a:t>One can conclude that there is not necessarily a direct tie with stream to track count.</a:t>
            </a: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endParaRPr lang="en-US" sz="3200" b="1" dirty="0">
              <a:solidFill>
                <a:schemeClr val="bg1"/>
              </a:solidFill>
            </a:endParaRP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30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965</Words>
  <Application>Microsoft Office PowerPoint</Application>
  <PresentationFormat>Widescreen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Ink Free</vt:lpstr>
      <vt:lpstr>Wingdings</vt:lpstr>
      <vt:lpstr>Office Theme</vt:lpstr>
      <vt:lpstr>Analyzing the Top Hits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Top Hits</dc:title>
  <dc:creator>Astaneh, Ida</dc:creator>
  <cp:lastModifiedBy>Astaneh, Ida</cp:lastModifiedBy>
  <cp:revision>26</cp:revision>
  <dcterms:created xsi:type="dcterms:W3CDTF">2020-10-23T23:42:25Z</dcterms:created>
  <dcterms:modified xsi:type="dcterms:W3CDTF">2020-10-24T18:15:43Z</dcterms:modified>
</cp:coreProperties>
</file>