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75" r:id="rId6"/>
    <p:sldId id="263" r:id="rId7"/>
    <p:sldId id="264" r:id="rId8"/>
    <p:sldId id="260" r:id="rId9"/>
    <p:sldId id="259" r:id="rId10"/>
    <p:sldId id="261" r:id="rId11"/>
    <p:sldId id="270" r:id="rId12"/>
    <p:sldId id="271" r:id="rId13"/>
    <p:sldId id="272" r:id="rId14"/>
    <p:sldId id="273" r:id="rId15"/>
    <p:sldId id="25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.wikipedia.org/wiki/Spotif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it.wikipedia.org/wiki/Spoti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it.wikipedia.org/wiki/Spotif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Spotify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8207"/>
            <a:ext cx="12191978" cy="1432312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4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58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Ink Free" panose="03080402000500000000" pitchFamily="66" charset="0"/>
                <a:ea typeface="+mj-ea"/>
                <a:cs typeface="+mj-cs"/>
              </a:rPr>
              <a:t>o u r   g r a p h s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k Free" panose="03080402000500000000" pitchFamily="66" charset="0"/>
              <a:ea typeface="+mj-ea"/>
              <a:cs typeface="+mj-cs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ldsjfkdsfks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1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off the data provided, The Janitors are can conclude that: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Number of streams has a direct correlation to the position rank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Artist frequency on the list equates to higher streams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As the years progress, the number of streams per artist will progress significantly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Just because an artist has multiple albums within the list, it does not mean that their overall stream count will be higher.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>
                <a:latin typeface="Ink Free" panose="03080402000500000000" pitchFamily="66" charset="0"/>
              </a:rPr>
              <a:t>f i n i s h e d .   q u e s t i o n s ?</a:t>
            </a: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 Drop Illustration Set. Cartoon Hand Holding And Dropping.. Royalty Free  Cliparts, Vectors, And Stock Illustration. Image 67672062.">
            <a:extLst>
              <a:ext uri="{FF2B5EF4-FFF2-40B4-BE49-F238E27FC236}">
                <a16:creationId xmlns:a16="http://schemas.microsoft.com/office/drawing/2014/main" id="{342E0ECE-DBD1-4711-A245-C0665908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89954" l="9692" r="91000">
                        <a14:foregroundMark x1="17385" y1="53233" x2="17385" y2="53233"/>
                        <a14:foregroundMark x1="25615" y1="47460" x2="25615" y2="47460"/>
                        <a14:foregroundMark x1="27923" y1="47460" x2="27923" y2="47460"/>
                        <a14:foregroundMark x1="29692" y1="46536" x2="29692" y2="46536"/>
                        <a14:foregroundMark x1="28769" y1="44457" x2="28769" y2="44457"/>
                        <a14:foregroundMark x1="31000" y1="47113" x2="31000" y2="47113"/>
                        <a14:foregroundMark x1="31154" y1="44804" x2="31154" y2="44804"/>
                        <a14:foregroundMark x1="27077" y1="45727" x2="27077" y2="45727"/>
                        <a14:foregroundMark x1="23769" y1="49654" x2="23769" y2="49654"/>
                        <a14:foregroundMark x1="10154" y1="59007" x2="10154" y2="59007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1000" y2="57852"/>
                        <a14:foregroundMark x1="11000" y1="57852" x2="10692" y2="59700"/>
                        <a14:foregroundMark x1="9769" y1="55889" x2="9769" y2="55889"/>
                        <a14:foregroundMark x1="9692" y1="56351" x2="9692" y2="56351"/>
                        <a14:foregroundMark x1="17923" y1="53811" x2="17923" y2="53811"/>
                        <a14:foregroundMark x1="58538" y1="48614" x2="58538" y2="48614"/>
                        <a14:foregroundMark x1="60615" y1="45612" x2="60615" y2="45612"/>
                        <a14:foregroundMark x1="16538" y1="60277" x2="16538" y2="60277"/>
                        <a14:foregroundMark x1="75308" y1="72286" x2="75308" y2="72286"/>
                        <a14:foregroundMark x1="77846" y1="65242" x2="77846" y2="65242"/>
                        <a14:foregroundMark x1="79538" y1="63741" x2="79538" y2="63741"/>
                        <a14:foregroundMark x1="79538" y1="62356" x2="79538" y2="62356"/>
                        <a14:foregroundMark x1="79154" y1="53580" x2="79154" y2="53580"/>
                        <a14:foregroundMark x1="75846" y1="63395" x2="75846" y2="63395"/>
                        <a14:foregroundMark x1="77615" y1="63510" x2="77615" y2="63510"/>
                        <a14:foregroundMark x1="77615" y1="62356" x2="77615" y2="62356"/>
                        <a14:foregroundMark x1="77615" y1="62356" x2="77615" y2="62356"/>
                        <a14:foregroundMark x1="77923" y1="66513" x2="77923" y2="66513"/>
                        <a14:foregroundMark x1="77923" y1="66513" x2="77923" y2="66513"/>
                        <a14:foregroundMark x1="77769" y1="67321" x2="77769" y2="67321"/>
                        <a14:foregroundMark x1="77769" y1="67321" x2="77769" y2="67321"/>
                        <a14:foregroundMark x1="77615" y1="62009" x2="77615" y2="62009"/>
                        <a14:foregroundMark x1="77615" y1="62009" x2="77615" y2="62009"/>
                        <a14:foregroundMark x1="79538" y1="61547" x2="79538" y2="61547"/>
                        <a14:foregroundMark x1="79538" y1="61547" x2="79538" y2="61547"/>
                        <a14:foregroundMark x1="79538" y1="65012" x2="79538" y2="65012"/>
                        <a14:foregroundMark x1="75846" y1="62587" x2="75846" y2="62587"/>
                        <a14:foregroundMark x1="75846" y1="62587" x2="75846" y2="62587"/>
                        <a14:foregroundMark x1="75769" y1="62009" x2="75769" y2="62009"/>
                        <a14:foregroundMark x1="75923" y1="64781" x2="75923" y2="64781"/>
                        <a14:foregroundMark x1="88154" y1="76559" x2="88154" y2="76559"/>
                        <a14:foregroundMark x1="89154" y1="76559" x2="89154" y2="76559"/>
                        <a14:foregroundMark x1="91000" y1="79099" x2="91000" y2="79099"/>
                        <a14:foregroundMark x1="86923" y1="78522" x2="86923" y2="78522"/>
                        <a14:foregroundMark x1="79462" y1="61201" x2="79462" y2="61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7" y="0"/>
            <a:ext cx="6580480" cy="43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50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With over a million rows of data, The Janitors had their work cut out for them.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The original data set featured the top 200 streamed songs daily for 13 full months (starting on January 1, 2017) spanning across 17 countries around the world.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Given this information, our group started to wonder how we could effectively “clean” the data using the tools learned in class to come to meaningful conclusions.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t h e   o r i g i n a l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646DC-15B4-49D1-BDB5-49125ED21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" t="10800"/>
          <a:stretch/>
        </p:blipFill>
        <p:spPr>
          <a:xfrm>
            <a:off x="7768205" y="2731546"/>
            <a:ext cx="4112431" cy="1315674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93882" y="1236440"/>
            <a:ext cx="6615326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data provided, is there a direct correlation between our Spotipy headers?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Could we bucket the stream counts to show the percentage breakdown? How “popular” is popular?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Which artist/album appears the most and least amount of times on the list?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decade was responsible for providing the most amount of streams? 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9A3F55-B6D6-40AA-8525-F86CA27E957C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1ED760"/>
                </a:solidFill>
              </a:rPr>
              <a:t>Data Headers:</a:t>
            </a:r>
          </a:p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Track Name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Streams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Bins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Unique Track ID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Album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Release 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Length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Popularity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Danceability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Acousticness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Energy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Instrumentalness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Liveness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Loudness 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Speechiness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Tempo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Before analyzing the data, our group collaborated to hypothesize the following: </a:t>
            </a:r>
          </a:p>
          <a:p>
            <a:pPr marL="0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rank of the Track Name is higher, does that mean that the stream count is larger?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an artist appears on the list more frequently,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release of the track is newer, does that mean the stream count is larger? </a:t>
            </a:r>
          </a:p>
          <a:p>
            <a:pPr marL="457200" lvl="1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artist has multiples albums on the list,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Spotify API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 the python library spotipy to interact with the Spotify API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r>
              <a:rPr lang="en-US" sz="2500" dirty="0">
                <a:solidFill>
                  <a:srgbClr val="262626"/>
                </a:solidFill>
                <a:latin typeface="Calibri Light" panose="020F0302020204030204"/>
              </a:rPr>
              <a:t>Steps</a:t>
            </a:r>
          </a:p>
          <a:p>
            <a:pPr lvl="1">
              <a:spcBef>
                <a:spcPts val="1000"/>
              </a:spcBef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Load US data in 2017 and found unique tracks</a:t>
            </a:r>
          </a:p>
          <a:p>
            <a:pPr lvl="1">
              <a:spcBef>
                <a:spcPts val="1000"/>
              </a:spcBef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Created a loop to</a:t>
            </a:r>
            <a:r>
              <a:rPr lang="en-US" sz="2100" dirty="0">
                <a:solidFill>
                  <a:srgbClr val="262626"/>
                </a:solidFill>
                <a:latin typeface="Calibri Light" panose="020F0302020204030204"/>
              </a:rPr>
              <a:t> call the spotipy API for all tracks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Output the data and merged on Track ID with US data in 2017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AD6EB002-CDA1-4548-9497-02328C1A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6126"/>
              </p:ext>
            </p:extLst>
          </p:nvPr>
        </p:nvGraphicFramePr>
        <p:xfrm>
          <a:off x="2956560" y="4287520"/>
          <a:ext cx="8128000" cy="24993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95990">
                  <a:extLst>
                    <a:ext uri="{9D8B030D-6E8A-4147-A177-3AD203B41FA5}">
                      <a16:colId xmlns:a16="http://schemas.microsoft.com/office/drawing/2014/main" val="2732410458"/>
                    </a:ext>
                  </a:extLst>
                </a:gridCol>
                <a:gridCol w="6932010">
                  <a:extLst>
                    <a:ext uri="{9D8B030D-6E8A-4147-A177-3AD203B41FA5}">
                      <a16:colId xmlns:a16="http://schemas.microsoft.com/office/drawing/2014/main" val="11466046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Spotipy.audio_features()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2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Danceability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Describes hour suitable a track is for dancing (0-1)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71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Acousticness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measure from 0-1 of whether the track is acoustic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8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measure from 0-1 and represents a perceptual measure of intensity and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71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Instrumentalness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Predicts whether a track contains no vocals. 0-1, with 1 having a greater likelihood of no vocal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3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the present of an audience in the recording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Loudness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overall loudness of a track in decibels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7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Speechiness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Speechiness detects the presence of spoken words in a track. 0-1, with closer to 1 representing more exclusively speech-like recording (i.e. talk show, audio book, poetry)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9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overall estimated tempo of a track in beats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22998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CA54E30-10F0-4357-8476-A5FE5A04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69442"/>
              </p:ext>
            </p:extLst>
          </p:nvPr>
        </p:nvGraphicFramePr>
        <p:xfrm>
          <a:off x="253534" y="4287520"/>
          <a:ext cx="2607111" cy="2011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828646">
                  <a:extLst>
                    <a:ext uri="{9D8B030D-6E8A-4147-A177-3AD203B41FA5}">
                      <a16:colId xmlns:a16="http://schemas.microsoft.com/office/drawing/2014/main" val="1943501819"/>
                    </a:ext>
                  </a:extLst>
                </a:gridCol>
                <a:gridCol w="1778465">
                  <a:extLst>
                    <a:ext uri="{9D8B030D-6E8A-4147-A177-3AD203B41FA5}">
                      <a16:colId xmlns:a16="http://schemas.microsoft.com/office/drawing/2014/main" val="54372739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Spotipy.Track()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8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Album the Track appears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8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41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Release date of the Track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97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Length of the Track in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49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Popularity (0-100)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69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47CBCD-28D0-427A-B561-46F3A1C83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60"/>
          <a:stretch/>
        </p:blipFill>
        <p:spPr>
          <a:xfrm>
            <a:off x="6991350" y="183610"/>
            <a:ext cx="4788912" cy="3819525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482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9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E24ACE-92F9-4FD5-B544-EBC0DDBB08DB}"/>
              </a:ext>
            </a:extLst>
          </p:cNvPr>
          <p:cNvSpPr txBox="1">
            <a:spLocks/>
          </p:cNvSpPr>
          <p:nvPr/>
        </p:nvSpPr>
        <p:spPr>
          <a:xfrm>
            <a:off x="376024" y="1520826"/>
            <a:ext cx="6615326" cy="3638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sheer volume of information provided, we knew we wanted to “clean” as much as possible to give ourselves a small subset of the data.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</a:rPr>
              <a:t>Using the tools from class, our base data has a combination of the Spotify API to bring in additional columns, US data in 2017, and the trimmed version to exclude erroneous Track Names and Artists.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giant panda cub plays with a broom at the China Giant Panda... News Photo  - Getty Images">
            <a:extLst>
              <a:ext uri="{FF2B5EF4-FFF2-40B4-BE49-F238E27FC236}">
                <a16:creationId xmlns:a16="http://schemas.microsoft.com/office/drawing/2014/main" id="{203E4197-6E9A-4AB6-A8AF-A636300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8244" r="42329" b="31951"/>
          <a:stretch/>
        </p:blipFill>
        <p:spPr bwMode="auto">
          <a:xfrm>
            <a:off x="8128000" y="1986549"/>
            <a:ext cx="3461882" cy="2884902"/>
          </a:xfrm>
          <a:prstGeom prst="rect">
            <a:avLst/>
          </a:prstGeom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A55818C-57F2-4B4F-A7EC-A42A56FF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2" y="1294067"/>
            <a:ext cx="6831785" cy="4269866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1B05DD-99A1-4BE7-AF92-602B492D66AD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1ED760"/>
                </a:solidFill>
              </a:rPr>
              <a:t>Analyzing Stream Count by Decades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dirty="0">
                <a:solidFill>
                  <a:schemeClr val="bg1"/>
                </a:solidFill>
              </a:rPr>
              <a:t>Because our data was predominantly featuring songs from the 2000s, rows were filtered to eliminate bias and skewed information.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While the track count was the highest in 00s, The Janitors can see that the number of streams was larger across the board in all decades.</a:t>
            </a:r>
          </a:p>
          <a:p>
            <a:pPr>
              <a:buClr>
                <a:schemeClr val="bg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600" b="1" dirty="0">
                <a:solidFill>
                  <a:schemeClr val="bg1"/>
                </a:solidFill>
              </a:rPr>
              <a:t>One can conclude that there is not necessarily a direct tie with stream to track count.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35371-46AB-4218-8914-10D7982F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652587"/>
            <a:ext cx="9477375" cy="3552825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57CCFD-0755-4A27-B79A-6A2B1BEBB692}"/>
              </a:ext>
            </a:extLst>
          </p:cNvPr>
          <p:cNvSpPr/>
          <p:nvPr/>
        </p:nvSpPr>
        <p:spPr>
          <a:xfrm>
            <a:off x="6509857" y="4865615"/>
            <a:ext cx="620785" cy="339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EE24786-917D-41D0-83EB-F0BC9085B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3" y="1599783"/>
            <a:ext cx="5487650" cy="3658433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CFEEBA-B8C9-40E3-89AD-98EB11AF5C92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1ED760"/>
                </a:solidFill>
              </a:rPr>
              <a:t>Stream Count by Release Year</a:t>
            </a:r>
          </a:p>
          <a:p>
            <a:pPr>
              <a:buClr>
                <a:schemeClr val="bg1"/>
              </a:buClr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Based off the data represented in the correlation map, The Janitors can conclude that there is a weak (to no) correlation tied between the stream count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In contrast to our previous graph, there are several outliers causing our data points to skew.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2200" b="1" dirty="0">
                <a:solidFill>
                  <a:schemeClr val="bg1"/>
                </a:solidFill>
              </a:rPr>
              <a:t>Theoretically, one would conclude that with modern technology and booming streaming industry, the stream counts would directly tie as the years progress. </a:t>
            </a:r>
          </a:p>
          <a:p>
            <a:pPr marL="457200" indent="-457200">
              <a:buClr>
                <a:schemeClr val="bg1"/>
              </a:buClr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  <a:p>
            <a:pPr algn="ctr"/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954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Timothy Foster</cp:lastModifiedBy>
  <cp:revision>24</cp:revision>
  <dcterms:created xsi:type="dcterms:W3CDTF">2020-10-23T23:42:25Z</dcterms:created>
  <dcterms:modified xsi:type="dcterms:W3CDTF">2020-10-24T18:08:04Z</dcterms:modified>
</cp:coreProperties>
</file>