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5" r:id="rId3"/>
    <p:sldId id="257" r:id="rId4"/>
    <p:sldId id="262" r:id="rId5"/>
    <p:sldId id="277" r:id="rId6"/>
    <p:sldId id="263" r:id="rId7"/>
    <p:sldId id="276" r:id="rId8"/>
    <p:sldId id="278" r:id="rId9"/>
    <p:sldId id="279" r:id="rId10"/>
    <p:sldId id="274" r:id="rId11"/>
    <p:sldId id="264" r:id="rId12"/>
    <p:sldId id="260" r:id="rId13"/>
    <p:sldId id="259" r:id="rId14"/>
    <p:sldId id="261" r:id="rId15"/>
    <p:sldId id="270" r:id="rId16"/>
    <p:sldId id="271" r:id="rId17"/>
    <p:sldId id="272" r:id="rId18"/>
    <p:sldId id="273" r:id="rId19"/>
    <p:sldId id="275" r:id="rId20"/>
    <p:sldId id="280" r:id="rId21"/>
    <p:sldId id="281" r:id="rId22"/>
    <p:sldId id="258" r:id="rId23"/>
    <p:sldId id="266"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ED760"/>
    <a:srgbClr val="262626"/>
    <a:srgbClr val="40404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234" autoAdjust="0"/>
    <p:restoredTop sz="94660"/>
  </p:normalViewPr>
  <p:slideViewPr>
    <p:cSldViewPr snapToGrid="0">
      <p:cViewPr varScale="1">
        <p:scale>
          <a:sx n="357" d="100"/>
          <a:sy n="357" d="100"/>
        </p:scale>
        <p:origin x="68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6AE0B-9F4F-4718-B64B-5074EBA173B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A5C825C-E7E3-45D5-BFDD-881C38E334F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D307D54-2CD6-489B-8FF9-D05A46783019}"/>
              </a:ext>
            </a:extLst>
          </p:cNvPr>
          <p:cNvSpPr>
            <a:spLocks noGrp="1"/>
          </p:cNvSpPr>
          <p:nvPr>
            <p:ph type="dt" sz="half" idx="10"/>
          </p:nvPr>
        </p:nvSpPr>
        <p:spPr/>
        <p:txBody>
          <a:bodyPr/>
          <a:lstStyle/>
          <a:p>
            <a:fld id="{2E169012-87EE-4DD3-8E3A-8A578A32B048}" type="datetimeFigureOut">
              <a:rPr lang="en-US" smtClean="0"/>
              <a:t>10/27/20</a:t>
            </a:fld>
            <a:endParaRPr lang="en-US"/>
          </a:p>
        </p:txBody>
      </p:sp>
      <p:sp>
        <p:nvSpPr>
          <p:cNvPr id="5" name="Footer Placeholder 4">
            <a:extLst>
              <a:ext uri="{FF2B5EF4-FFF2-40B4-BE49-F238E27FC236}">
                <a16:creationId xmlns:a16="http://schemas.microsoft.com/office/drawing/2014/main" id="{B79812E0-0CCA-4987-B801-CDC04F35A5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818A72-0EBB-4A4A-8D02-7C8DB0A12CFB}"/>
              </a:ext>
            </a:extLst>
          </p:cNvPr>
          <p:cNvSpPr>
            <a:spLocks noGrp="1"/>
          </p:cNvSpPr>
          <p:nvPr>
            <p:ph type="sldNum" sz="quarter" idx="12"/>
          </p:nvPr>
        </p:nvSpPr>
        <p:spPr/>
        <p:txBody>
          <a:bodyPr/>
          <a:lstStyle/>
          <a:p>
            <a:fld id="{5775D632-F4C4-4949-B59E-617684694EE0}" type="slidenum">
              <a:rPr lang="en-US" smtClean="0"/>
              <a:t>‹#›</a:t>
            </a:fld>
            <a:endParaRPr lang="en-US"/>
          </a:p>
        </p:txBody>
      </p:sp>
    </p:spTree>
    <p:extLst>
      <p:ext uri="{BB962C8B-B14F-4D97-AF65-F5344CB8AC3E}">
        <p14:creationId xmlns:p14="http://schemas.microsoft.com/office/powerpoint/2010/main" val="37157468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DE3D60-D3E8-40D2-BF99-EB82A322F07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0F3D085-3B56-4014-B4D8-98D6E091475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77D8BFE-8003-4F44-AAC0-6E92FE792DE5}"/>
              </a:ext>
            </a:extLst>
          </p:cNvPr>
          <p:cNvSpPr>
            <a:spLocks noGrp="1"/>
          </p:cNvSpPr>
          <p:nvPr>
            <p:ph type="dt" sz="half" idx="10"/>
          </p:nvPr>
        </p:nvSpPr>
        <p:spPr/>
        <p:txBody>
          <a:bodyPr/>
          <a:lstStyle/>
          <a:p>
            <a:fld id="{2E169012-87EE-4DD3-8E3A-8A578A32B048}" type="datetimeFigureOut">
              <a:rPr lang="en-US" smtClean="0"/>
              <a:t>10/27/20</a:t>
            </a:fld>
            <a:endParaRPr lang="en-US"/>
          </a:p>
        </p:txBody>
      </p:sp>
      <p:sp>
        <p:nvSpPr>
          <p:cNvPr id="5" name="Footer Placeholder 4">
            <a:extLst>
              <a:ext uri="{FF2B5EF4-FFF2-40B4-BE49-F238E27FC236}">
                <a16:creationId xmlns:a16="http://schemas.microsoft.com/office/drawing/2014/main" id="{75026AA4-3F6B-4E26-B6E2-E6EF314343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589FBA-4974-4B9C-8239-50538CBE10B4}"/>
              </a:ext>
            </a:extLst>
          </p:cNvPr>
          <p:cNvSpPr>
            <a:spLocks noGrp="1"/>
          </p:cNvSpPr>
          <p:nvPr>
            <p:ph type="sldNum" sz="quarter" idx="12"/>
          </p:nvPr>
        </p:nvSpPr>
        <p:spPr/>
        <p:txBody>
          <a:bodyPr/>
          <a:lstStyle/>
          <a:p>
            <a:fld id="{5775D632-F4C4-4949-B59E-617684694EE0}" type="slidenum">
              <a:rPr lang="en-US" smtClean="0"/>
              <a:t>‹#›</a:t>
            </a:fld>
            <a:endParaRPr lang="en-US"/>
          </a:p>
        </p:txBody>
      </p:sp>
    </p:spTree>
    <p:extLst>
      <p:ext uri="{BB962C8B-B14F-4D97-AF65-F5344CB8AC3E}">
        <p14:creationId xmlns:p14="http://schemas.microsoft.com/office/powerpoint/2010/main" val="8457694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A1C52AA-459E-4D9A-B80A-9C6C81B208F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2444178-C673-4419-8909-D145E58496D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515626-68FD-480F-A2F2-B16D2060A436}"/>
              </a:ext>
            </a:extLst>
          </p:cNvPr>
          <p:cNvSpPr>
            <a:spLocks noGrp="1"/>
          </p:cNvSpPr>
          <p:nvPr>
            <p:ph type="dt" sz="half" idx="10"/>
          </p:nvPr>
        </p:nvSpPr>
        <p:spPr/>
        <p:txBody>
          <a:bodyPr/>
          <a:lstStyle/>
          <a:p>
            <a:fld id="{2E169012-87EE-4DD3-8E3A-8A578A32B048}" type="datetimeFigureOut">
              <a:rPr lang="en-US" smtClean="0"/>
              <a:t>10/27/20</a:t>
            </a:fld>
            <a:endParaRPr lang="en-US"/>
          </a:p>
        </p:txBody>
      </p:sp>
      <p:sp>
        <p:nvSpPr>
          <p:cNvPr id="5" name="Footer Placeholder 4">
            <a:extLst>
              <a:ext uri="{FF2B5EF4-FFF2-40B4-BE49-F238E27FC236}">
                <a16:creationId xmlns:a16="http://schemas.microsoft.com/office/drawing/2014/main" id="{A0E57B0B-2807-4410-9393-EBED6EB65F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2E7875-2E8B-488D-BBFC-5539D1C009B1}"/>
              </a:ext>
            </a:extLst>
          </p:cNvPr>
          <p:cNvSpPr>
            <a:spLocks noGrp="1"/>
          </p:cNvSpPr>
          <p:nvPr>
            <p:ph type="sldNum" sz="quarter" idx="12"/>
          </p:nvPr>
        </p:nvSpPr>
        <p:spPr/>
        <p:txBody>
          <a:bodyPr/>
          <a:lstStyle/>
          <a:p>
            <a:fld id="{5775D632-F4C4-4949-B59E-617684694EE0}" type="slidenum">
              <a:rPr lang="en-US" smtClean="0"/>
              <a:t>‹#›</a:t>
            </a:fld>
            <a:endParaRPr lang="en-US"/>
          </a:p>
        </p:txBody>
      </p:sp>
    </p:spTree>
    <p:extLst>
      <p:ext uri="{BB962C8B-B14F-4D97-AF65-F5344CB8AC3E}">
        <p14:creationId xmlns:p14="http://schemas.microsoft.com/office/powerpoint/2010/main" val="2950350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D07BA-4BF6-4DEB-85D8-161AC134862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692391D-AE85-4BAB-B01E-49BE0EE63B7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F2DEC29-1F57-49A9-8556-D668A05CCA30}"/>
              </a:ext>
            </a:extLst>
          </p:cNvPr>
          <p:cNvSpPr>
            <a:spLocks noGrp="1"/>
          </p:cNvSpPr>
          <p:nvPr>
            <p:ph type="dt" sz="half" idx="10"/>
          </p:nvPr>
        </p:nvSpPr>
        <p:spPr/>
        <p:txBody>
          <a:bodyPr/>
          <a:lstStyle/>
          <a:p>
            <a:fld id="{2E169012-87EE-4DD3-8E3A-8A578A32B048}" type="datetimeFigureOut">
              <a:rPr lang="en-US" smtClean="0"/>
              <a:t>10/27/20</a:t>
            </a:fld>
            <a:endParaRPr lang="en-US"/>
          </a:p>
        </p:txBody>
      </p:sp>
      <p:sp>
        <p:nvSpPr>
          <p:cNvPr id="5" name="Footer Placeholder 4">
            <a:extLst>
              <a:ext uri="{FF2B5EF4-FFF2-40B4-BE49-F238E27FC236}">
                <a16:creationId xmlns:a16="http://schemas.microsoft.com/office/drawing/2014/main" id="{D3D9E3D8-E058-4943-A85A-E529C90705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6C0969-C6CF-478C-A896-E3DBD5114F20}"/>
              </a:ext>
            </a:extLst>
          </p:cNvPr>
          <p:cNvSpPr>
            <a:spLocks noGrp="1"/>
          </p:cNvSpPr>
          <p:nvPr>
            <p:ph type="sldNum" sz="quarter" idx="12"/>
          </p:nvPr>
        </p:nvSpPr>
        <p:spPr/>
        <p:txBody>
          <a:bodyPr/>
          <a:lstStyle/>
          <a:p>
            <a:fld id="{5775D632-F4C4-4949-B59E-617684694EE0}" type="slidenum">
              <a:rPr lang="en-US" smtClean="0"/>
              <a:t>‹#›</a:t>
            </a:fld>
            <a:endParaRPr lang="en-US"/>
          </a:p>
        </p:txBody>
      </p:sp>
    </p:spTree>
    <p:extLst>
      <p:ext uri="{BB962C8B-B14F-4D97-AF65-F5344CB8AC3E}">
        <p14:creationId xmlns:p14="http://schemas.microsoft.com/office/powerpoint/2010/main" val="42266007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73896-969F-43E0-A1C5-00214AF87C2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2931196-11E5-4A2E-9CB6-E4FCADAC9AA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A0C4103-4CC2-4BEE-973E-89F248B3C7B2}"/>
              </a:ext>
            </a:extLst>
          </p:cNvPr>
          <p:cNvSpPr>
            <a:spLocks noGrp="1"/>
          </p:cNvSpPr>
          <p:nvPr>
            <p:ph type="dt" sz="half" idx="10"/>
          </p:nvPr>
        </p:nvSpPr>
        <p:spPr/>
        <p:txBody>
          <a:bodyPr/>
          <a:lstStyle/>
          <a:p>
            <a:fld id="{2E169012-87EE-4DD3-8E3A-8A578A32B048}" type="datetimeFigureOut">
              <a:rPr lang="en-US" smtClean="0"/>
              <a:t>10/27/20</a:t>
            </a:fld>
            <a:endParaRPr lang="en-US"/>
          </a:p>
        </p:txBody>
      </p:sp>
      <p:sp>
        <p:nvSpPr>
          <p:cNvPr id="5" name="Footer Placeholder 4">
            <a:extLst>
              <a:ext uri="{FF2B5EF4-FFF2-40B4-BE49-F238E27FC236}">
                <a16:creationId xmlns:a16="http://schemas.microsoft.com/office/drawing/2014/main" id="{866CB71C-2062-4F8C-B350-30BE28A2AA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36ABE2-63AC-4AB5-B16A-4B7781F5C7D7}"/>
              </a:ext>
            </a:extLst>
          </p:cNvPr>
          <p:cNvSpPr>
            <a:spLocks noGrp="1"/>
          </p:cNvSpPr>
          <p:nvPr>
            <p:ph type="sldNum" sz="quarter" idx="12"/>
          </p:nvPr>
        </p:nvSpPr>
        <p:spPr/>
        <p:txBody>
          <a:bodyPr/>
          <a:lstStyle/>
          <a:p>
            <a:fld id="{5775D632-F4C4-4949-B59E-617684694EE0}" type="slidenum">
              <a:rPr lang="en-US" smtClean="0"/>
              <a:t>‹#›</a:t>
            </a:fld>
            <a:endParaRPr lang="en-US"/>
          </a:p>
        </p:txBody>
      </p:sp>
    </p:spTree>
    <p:extLst>
      <p:ext uri="{BB962C8B-B14F-4D97-AF65-F5344CB8AC3E}">
        <p14:creationId xmlns:p14="http://schemas.microsoft.com/office/powerpoint/2010/main" val="36532529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88BFD0-9D08-4E2C-B960-FF578516E97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B340FF8-E313-4564-905A-53306A13FE5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0C83736-9C27-49DF-B8CD-81C70EA937B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3564B69-C02E-472B-A3C2-EC12B44D4B62}"/>
              </a:ext>
            </a:extLst>
          </p:cNvPr>
          <p:cNvSpPr>
            <a:spLocks noGrp="1"/>
          </p:cNvSpPr>
          <p:nvPr>
            <p:ph type="dt" sz="half" idx="10"/>
          </p:nvPr>
        </p:nvSpPr>
        <p:spPr/>
        <p:txBody>
          <a:bodyPr/>
          <a:lstStyle/>
          <a:p>
            <a:fld id="{2E169012-87EE-4DD3-8E3A-8A578A32B048}" type="datetimeFigureOut">
              <a:rPr lang="en-US" smtClean="0"/>
              <a:t>10/27/20</a:t>
            </a:fld>
            <a:endParaRPr lang="en-US"/>
          </a:p>
        </p:txBody>
      </p:sp>
      <p:sp>
        <p:nvSpPr>
          <p:cNvPr id="6" name="Footer Placeholder 5">
            <a:extLst>
              <a:ext uri="{FF2B5EF4-FFF2-40B4-BE49-F238E27FC236}">
                <a16:creationId xmlns:a16="http://schemas.microsoft.com/office/drawing/2014/main" id="{B5C27F6D-FE83-4CBD-BDD1-6B5DAAB057B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213878E-16CC-4B21-9717-609988B58EBF}"/>
              </a:ext>
            </a:extLst>
          </p:cNvPr>
          <p:cNvSpPr>
            <a:spLocks noGrp="1"/>
          </p:cNvSpPr>
          <p:nvPr>
            <p:ph type="sldNum" sz="quarter" idx="12"/>
          </p:nvPr>
        </p:nvSpPr>
        <p:spPr/>
        <p:txBody>
          <a:bodyPr/>
          <a:lstStyle/>
          <a:p>
            <a:fld id="{5775D632-F4C4-4949-B59E-617684694EE0}" type="slidenum">
              <a:rPr lang="en-US" smtClean="0"/>
              <a:t>‹#›</a:t>
            </a:fld>
            <a:endParaRPr lang="en-US"/>
          </a:p>
        </p:txBody>
      </p:sp>
    </p:spTree>
    <p:extLst>
      <p:ext uri="{BB962C8B-B14F-4D97-AF65-F5344CB8AC3E}">
        <p14:creationId xmlns:p14="http://schemas.microsoft.com/office/powerpoint/2010/main" val="29431173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2B2A35-2DC3-445C-BE00-738D94F45F9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A321784-C5D6-45F5-AE52-0CC021A3C6C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20B658F-6BE0-4D45-9BBD-2E9F29EDE57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AC3AC34-6CB0-4B76-B346-D589B280B19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481F636-653F-4428-B260-511D433224C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8561E42-CCDD-4923-AA2A-1C86656ACED1}"/>
              </a:ext>
            </a:extLst>
          </p:cNvPr>
          <p:cNvSpPr>
            <a:spLocks noGrp="1"/>
          </p:cNvSpPr>
          <p:nvPr>
            <p:ph type="dt" sz="half" idx="10"/>
          </p:nvPr>
        </p:nvSpPr>
        <p:spPr/>
        <p:txBody>
          <a:bodyPr/>
          <a:lstStyle/>
          <a:p>
            <a:fld id="{2E169012-87EE-4DD3-8E3A-8A578A32B048}" type="datetimeFigureOut">
              <a:rPr lang="en-US" smtClean="0"/>
              <a:t>10/27/20</a:t>
            </a:fld>
            <a:endParaRPr lang="en-US"/>
          </a:p>
        </p:txBody>
      </p:sp>
      <p:sp>
        <p:nvSpPr>
          <p:cNvPr id="8" name="Footer Placeholder 7">
            <a:extLst>
              <a:ext uri="{FF2B5EF4-FFF2-40B4-BE49-F238E27FC236}">
                <a16:creationId xmlns:a16="http://schemas.microsoft.com/office/drawing/2014/main" id="{33B088AD-7274-4184-B18D-16E7AC790FB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6C08783-E65B-4917-82A6-B4E127546D16}"/>
              </a:ext>
            </a:extLst>
          </p:cNvPr>
          <p:cNvSpPr>
            <a:spLocks noGrp="1"/>
          </p:cNvSpPr>
          <p:nvPr>
            <p:ph type="sldNum" sz="quarter" idx="12"/>
          </p:nvPr>
        </p:nvSpPr>
        <p:spPr/>
        <p:txBody>
          <a:bodyPr/>
          <a:lstStyle/>
          <a:p>
            <a:fld id="{5775D632-F4C4-4949-B59E-617684694EE0}" type="slidenum">
              <a:rPr lang="en-US" smtClean="0"/>
              <a:t>‹#›</a:t>
            </a:fld>
            <a:endParaRPr lang="en-US"/>
          </a:p>
        </p:txBody>
      </p:sp>
    </p:spTree>
    <p:extLst>
      <p:ext uri="{BB962C8B-B14F-4D97-AF65-F5344CB8AC3E}">
        <p14:creationId xmlns:p14="http://schemas.microsoft.com/office/powerpoint/2010/main" val="33068794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019DF-0EC5-43C8-A6B6-6CA276958FC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C2CF6B5-F32E-4EDF-8E95-54618245A651}"/>
              </a:ext>
            </a:extLst>
          </p:cNvPr>
          <p:cNvSpPr>
            <a:spLocks noGrp="1"/>
          </p:cNvSpPr>
          <p:nvPr>
            <p:ph type="dt" sz="half" idx="10"/>
          </p:nvPr>
        </p:nvSpPr>
        <p:spPr/>
        <p:txBody>
          <a:bodyPr/>
          <a:lstStyle/>
          <a:p>
            <a:fld id="{2E169012-87EE-4DD3-8E3A-8A578A32B048}" type="datetimeFigureOut">
              <a:rPr lang="en-US" smtClean="0"/>
              <a:t>10/27/20</a:t>
            </a:fld>
            <a:endParaRPr lang="en-US"/>
          </a:p>
        </p:txBody>
      </p:sp>
      <p:sp>
        <p:nvSpPr>
          <p:cNvPr id="4" name="Footer Placeholder 3">
            <a:extLst>
              <a:ext uri="{FF2B5EF4-FFF2-40B4-BE49-F238E27FC236}">
                <a16:creationId xmlns:a16="http://schemas.microsoft.com/office/drawing/2014/main" id="{0557B5AB-3FD6-4659-B43F-CDDB3F1307C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2625D2E-EB8D-4D95-8A6C-9F89679D331C}"/>
              </a:ext>
            </a:extLst>
          </p:cNvPr>
          <p:cNvSpPr>
            <a:spLocks noGrp="1"/>
          </p:cNvSpPr>
          <p:nvPr>
            <p:ph type="sldNum" sz="quarter" idx="12"/>
          </p:nvPr>
        </p:nvSpPr>
        <p:spPr/>
        <p:txBody>
          <a:bodyPr/>
          <a:lstStyle/>
          <a:p>
            <a:fld id="{5775D632-F4C4-4949-B59E-617684694EE0}" type="slidenum">
              <a:rPr lang="en-US" smtClean="0"/>
              <a:t>‹#›</a:t>
            </a:fld>
            <a:endParaRPr lang="en-US"/>
          </a:p>
        </p:txBody>
      </p:sp>
    </p:spTree>
    <p:extLst>
      <p:ext uri="{BB962C8B-B14F-4D97-AF65-F5344CB8AC3E}">
        <p14:creationId xmlns:p14="http://schemas.microsoft.com/office/powerpoint/2010/main" val="27278959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D4C9096-911B-4614-9144-8DA439608048}"/>
              </a:ext>
            </a:extLst>
          </p:cNvPr>
          <p:cNvSpPr>
            <a:spLocks noGrp="1"/>
          </p:cNvSpPr>
          <p:nvPr>
            <p:ph type="dt" sz="half" idx="10"/>
          </p:nvPr>
        </p:nvSpPr>
        <p:spPr/>
        <p:txBody>
          <a:bodyPr/>
          <a:lstStyle/>
          <a:p>
            <a:fld id="{2E169012-87EE-4DD3-8E3A-8A578A32B048}" type="datetimeFigureOut">
              <a:rPr lang="en-US" smtClean="0"/>
              <a:t>10/27/20</a:t>
            </a:fld>
            <a:endParaRPr lang="en-US"/>
          </a:p>
        </p:txBody>
      </p:sp>
      <p:sp>
        <p:nvSpPr>
          <p:cNvPr id="3" name="Footer Placeholder 2">
            <a:extLst>
              <a:ext uri="{FF2B5EF4-FFF2-40B4-BE49-F238E27FC236}">
                <a16:creationId xmlns:a16="http://schemas.microsoft.com/office/drawing/2014/main" id="{61680EEB-391B-47D1-AB7E-C14AB315D67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A5160C1-F2CC-4F69-9DC9-D14808EA0AF5}"/>
              </a:ext>
            </a:extLst>
          </p:cNvPr>
          <p:cNvSpPr>
            <a:spLocks noGrp="1"/>
          </p:cNvSpPr>
          <p:nvPr>
            <p:ph type="sldNum" sz="quarter" idx="12"/>
          </p:nvPr>
        </p:nvSpPr>
        <p:spPr/>
        <p:txBody>
          <a:bodyPr/>
          <a:lstStyle/>
          <a:p>
            <a:fld id="{5775D632-F4C4-4949-B59E-617684694EE0}" type="slidenum">
              <a:rPr lang="en-US" smtClean="0"/>
              <a:t>‹#›</a:t>
            </a:fld>
            <a:endParaRPr lang="en-US"/>
          </a:p>
        </p:txBody>
      </p:sp>
    </p:spTree>
    <p:extLst>
      <p:ext uri="{BB962C8B-B14F-4D97-AF65-F5344CB8AC3E}">
        <p14:creationId xmlns:p14="http://schemas.microsoft.com/office/powerpoint/2010/main" val="16638860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6B2CEE-1805-41A5-B6E1-C3FA4FB91F6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174FA84-5FA6-4914-806B-DE690C49683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1341C0D-C4E2-4748-931E-DA89FC529A3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DFD03E-5DD3-4050-B34F-52AE8CD8C496}"/>
              </a:ext>
            </a:extLst>
          </p:cNvPr>
          <p:cNvSpPr>
            <a:spLocks noGrp="1"/>
          </p:cNvSpPr>
          <p:nvPr>
            <p:ph type="dt" sz="half" idx="10"/>
          </p:nvPr>
        </p:nvSpPr>
        <p:spPr/>
        <p:txBody>
          <a:bodyPr/>
          <a:lstStyle/>
          <a:p>
            <a:fld id="{2E169012-87EE-4DD3-8E3A-8A578A32B048}" type="datetimeFigureOut">
              <a:rPr lang="en-US" smtClean="0"/>
              <a:t>10/27/20</a:t>
            </a:fld>
            <a:endParaRPr lang="en-US"/>
          </a:p>
        </p:txBody>
      </p:sp>
      <p:sp>
        <p:nvSpPr>
          <p:cNvPr id="6" name="Footer Placeholder 5">
            <a:extLst>
              <a:ext uri="{FF2B5EF4-FFF2-40B4-BE49-F238E27FC236}">
                <a16:creationId xmlns:a16="http://schemas.microsoft.com/office/drawing/2014/main" id="{27E9040C-C955-478A-A6A7-220C618661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D803F8-6464-4C4C-9134-164F9E7D0CAD}"/>
              </a:ext>
            </a:extLst>
          </p:cNvPr>
          <p:cNvSpPr>
            <a:spLocks noGrp="1"/>
          </p:cNvSpPr>
          <p:nvPr>
            <p:ph type="sldNum" sz="quarter" idx="12"/>
          </p:nvPr>
        </p:nvSpPr>
        <p:spPr/>
        <p:txBody>
          <a:bodyPr/>
          <a:lstStyle/>
          <a:p>
            <a:fld id="{5775D632-F4C4-4949-B59E-617684694EE0}" type="slidenum">
              <a:rPr lang="en-US" smtClean="0"/>
              <a:t>‹#›</a:t>
            </a:fld>
            <a:endParaRPr lang="en-US"/>
          </a:p>
        </p:txBody>
      </p:sp>
    </p:spTree>
    <p:extLst>
      <p:ext uri="{BB962C8B-B14F-4D97-AF65-F5344CB8AC3E}">
        <p14:creationId xmlns:p14="http://schemas.microsoft.com/office/powerpoint/2010/main" val="28051017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522A5-9B4A-4905-A93F-701E9604FDD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D06E979-AFE7-4132-A001-EFA2085E5F7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160243D-733F-4DC8-A5B8-CFC3BE2A97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34E6149-8AF0-4013-917C-C3468B95DC20}"/>
              </a:ext>
            </a:extLst>
          </p:cNvPr>
          <p:cNvSpPr>
            <a:spLocks noGrp="1"/>
          </p:cNvSpPr>
          <p:nvPr>
            <p:ph type="dt" sz="half" idx="10"/>
          </p:nvPr>
        </p:nvSpPr>
        <p:spPr/>
        <p:txBody>
          <a:bodyPr/>
          <a:lstStyle/>
          <a:p>
            <a:fld id="{2E169012-87EE-4DD3-8E3A-8A578A32B048}" type="datetimeFigureOut">
              <a:rPr lang="en-US" smtClean="0"/>
              <a:t>10/27/20</a:t>
            </a:fld>
            <a:endParaRPr lang="en-US"/>
          </a:p>
        </p:txBody>
      </p:sp>
      <p:sp>
        <p:nvSpPr>
          <p:cNvPr id="6" name="Footer Placeholder 5">
            <a:extLst>
              <a:ext uri="{FF2B5EF4-FFF2-40B4-BE49-F238E27FC236}">
                <a16:creationId xmlns:a16="http://schemas.microsoft.com/office/drawing/2014/main" id="{1A6AF0F3-1482-4C95-9AC3-C589F22DCC4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515DBA2-A3EA-4870-9290-98057A1A2415}"/>
              </a:ext>
            </a:extLst>
          </p:cNvPr>
          <p:cNvSpPr>
            <a:spLocks noGrp="1"/>
          </p:cNvSpPr>
          <p:nvPr>
            <p:ph type="sldNum" sz="quarter" idx="12"/>
          </p:nvPr>
        </p:nvSpPr>
        <p:spPr/>
        <p:txBody>
          <a:bodyPr/>
          <a:lstStyle/>
          <a:p>
            <a:fld id="{5775D632-F4C4-4949-B59E-617684694EE0}" type="slidenum">
              <a:rPr lang="en-US" smtClean="0"/>
              <a:t>‹#›</a:t>
            </a:fld>
            <a:endParaRPr lang="en-US"/>
          </a:p>
        </p:txBody>
      </p:sp>
    </p:spTree>
    <p:extLst>
      <p:ext uri="{BB962C8B-B14F-4D97-AF65-F5344CB8AC3E}">
        <p14:creationId xmlns:p14="http://schemas.microsoft.com/office/powerpoint/2010/main" val="3804976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F7CE6AD-E72D-41FE-BC6A-B9961163B39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5EEE5C9-4E12-49A9-897B-15AACD6546F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1DD86AD-3F95-4B71-8E2D-49EFED84B24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E169012-87EE-4DD3-8E3A-8A578A32B048}" type="datetimeFigureOut">
              <a:rPr lang="en-US" smtClean="0"/>
              <a:t>10/27/20</a:t>
            </a:fld>
            <a:endParaRPr lang="en-US"/>
          </a:p>
        </p:txBody>
      </p:sp>
      <p:sp>
        <p:nvSpPr>
          <p:cNvPr id="5" name="Footer Placeholder 4">
            <a:extLst>
              <a:ext uri="{FF2B5EF4-FFF2-40B4-BE49-F238E27FC236}">
                <a16:creationId xmlns:a16="http://schemas.microsoft.com/office/drawing/2014/main" id="{A3B3B329-113F-4DB0-9630-0726CCAACAB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52E48C3-BF95-4E3C-9302-7363C59E903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775D632-F4C4-4949-B59E-617684694EE0}" type="slidenum">
              <a:rPr lang="en-US" smtClean="0"/>
              <a:t>‹#›</a:t>
            </a:fld>
            <a:endParaRPr lang="en-US"/>
          </a:p>
        </p:txBody>
      </p:sp>
    </p:spTree>
    <p:extLst>
      <p:ext uri="{BB962C8B-B14F-4D97-AF65-F5344CB8AC3E}">
        <p14:creationId xmlns:p14="http://schemas.microsoft.com/office/powerpoint/2010/main" val="4313873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hyperlink" Target="https://it.wikipedia.org/wiki/Spotify" TargetMode="Externa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hyperlink" Target="https://it.wikipedia.org/wiki/Spotify" TargetMode="Externa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hyperlink" Target="https://it.wikipedia.org/wiki/Spotify" TargetMode="Externa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hyperlink" Target="https://it.wikipedia.org/wiki/Spotify" TargetMode="External"/><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hyperlink" Target="https://it.wikipedia.org/wiki/Spotify" TargetMode="Externa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hyperlink" Target="https://it.wikipedia.org/wiki/Spotify"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hyperlink" Target="https://it.wikipedia.org/wiki/Spotify" TargetMode="External"/><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hyperlink" Target="https://it.wikipedia.org/wiki/Spotify" TargetMode="External"/></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png"/><Relationship Id="rId1" Type="http://schemas.openxmlformats.org/officeDocument/2006/relationships/slideLayout" Target="../slideLayouts/slideLayout2.xml"/><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hyperlink" Target="https://it.wikipedia.org/wiki/Spotify"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hyperlink" Target="https://it.wikipedia.org/wiki/Spotify"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hyperlink" Target="https://it.wikipedia.org/wiki/Spotify"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6.jpeg"/><Relationship Id="rId4" Type="http://schemas.openxmlformats.org/officeDocument/2006/relationships/hyperlink" Target="https://it.wikipedia.org/wiki/Spotify"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hyperlink" Target="https://it.wikipedia.org/wiki/Spotify"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pct5">
          <a:fgClr>
            <a:srgbClr val="404040"/>
          </a:fgClr>
          <a:bgClr>
            <a:schemeClr val="bg1"/>
          </a:bgClr>
        </a:patt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7F7D7B8D-EF99-4CA1-AB1E-4C0C047409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2917370"/>
            <a:ext cx="12191999" cy="3940629"/>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EACB243-CCAD-4194-B124-B31B9BBC8BE2}"/>
              </a:ext>
            </a:extLst>
          </p:cNvPr>
          <p:cNvSpPr>
            <a:spLocks noGrp="1"/>
          </p:cNvSpPr>
          <p:nvPr>
            <p:ph type="ctrTitle"/>
          </p:nvPr>
        </p:nvSpPr>
        <p:spPr>
          <a:xfrm>
            <a:off x="650449" y="4221767"/>
            <a:ext cx="10901471" cy="1236440"/>
          </a:xfrm>
          <a:noFill/>
        </p:spPr>
        <p:txBody>
          <a:bodyPr anchor="ctr">
            <a:normAutofit/>
          </a:bodyPr>
          <a:lstStyle/>
          <a:p>
            <a:r>
              <a:rPr lang="en-US" sz="4800" b="1" dirty="0">
                <a:solidFill>
                  <a:schemeClr val="bg1"/>
                </a:solidFill>
              </a:rPr>
              <a:t>Analyzing the Top Hits</a:t>
            </a:r>
          </a:p>
        </p:txBody>
      </p:sp>
      <p:sp>
        <p:nvSpPr>
          <p:cNvPr id="3" name="Subtitle 2">
            <a:extLst>
              <a:ext uri="{FF2B5EF4-FFF2-40B4-BE49-F238E27FC236}">
                <a16:creationId xmlns:a16="http://schemas.microsoft.com/office/drawing/2014/main" id="{8BE5FEC2-918E-4572-8739-A3F949A06E0F}"/>
              </a:ext>
            </a:extLst>
          </p:cNvPr>
          <p:cNvSpPr>
            <a:spLocks noGrp="1"/>
          </p:cNvSpPr>
          <p:nvPr>
            <p:ph type="subTitle" idx="1"/>
          </p:nvPr>
        </p:nvSpPr>
        <p:spPr>
          <a:xfrm>
            <a:off x="1" y="5458207"/>
            <a:ext cx="12191978" cy="1432312"/>
          </a:xfrm>
          <a:noFill/>
        </p:spPr>
        <p:txBody>
          <a:bodyPr anchor="ctr">
            <a:normAutofit/>
          </a:bodyPr>
          <a:lstStyle/>
          <a:p>
            <a:r>
              <a:rPr lang="en-US" dirty="0">
                <a:solidFill>
                  <a:schemeClr val="bg1"/>
                </a:solidFill>
                <a:latin typeface="Ink Free" panose="03080402000500000000" pitchFamily="66" charset="0"/>
              </a:rPr>
              <a:t>Featured Artist: The Janitors | Cam Foster, Anis Ali, Michael Alread, &amp; Ida Astaneh</a:t>
            </a:r>
          </a:p>
          <a:p>
            <a:r>
              <a:rPr lang="en-US" dirty="0">
                <a:solidFill>
                  <a:schemeClr val="bg1"/>
                </a:solidFill>
                <a:latin typeface="Ink Free" panose="03080402000500000000" pitchFamily="66" charset="0"/>
              </a:rPr>
              <a:t>Release Date: 2020 – 10 – 27</a:t>
            </a:r>
          </a:p>
          <a:p>
            <a:endParaRPr lang="en-US" sz="700" dirty="0">
              <a:solidFill>
                <a:schemeClr val="bg1"/>
              </a:solidFill>
              <a:latin typeface="Ink Free" panose="03080402000500000000" pitchFamily="66" charset="0"/>
            </a:endParaRPr>
          </a:p>
        </p:txBody>
      </p:sp>
      <p:pic>
        <p:nvPicPr>
          <p:cNvPr id="1026" name="Picture 2" descr="Cover image for How to Play Spotify Songs and Show the Album Art using Spotipy Library and Python">
            <a:extLst>
              <a:ext uri="{FF2B5EF4-FFF2-40B4-BE49-F238E27FC236}">
                <a16:creationId xmlns:a16="http://schemas.microsoft.com/office/drawing/2014/main" id="{E117D35F-5051-46AF-B0B1-13046113737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9061" b="8147"/>
          <a:stretch/>
        </p:blipFill>
        <p:spPr bwMode="auto">
          <a:xfrm>
            <a:off x="20" y="1"/>
            <a:ext cx="12191979" cy="4239482"/>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a:extLst>
              <a:ext uri="{FF2B5EF4-FFF2-40B4-BE49-F238E27FC236}">
                <a16:creationId xmlns:a16="http://schemas.microsoft.com/office/drawing/2014/main" id="{ACD589CC-3251-4EFA-ADF1-A4F98B3FEB65}"/>
              </a:ext>
            </a:extLst>
          </p:cNvPr>
          <p:cNvCxnSpPr>
            <a:cxnSpLocks/>
          </p:cNvCxnSpPr>
          <p:nvPr/>
        </p:nvCxnSpPr>
        <p:spPr>
          <a:xfrm flipV="1">
            <a:off x="4829175" y="1495425"/>
            <a:ext cx="5686425" cy="1600201"/>
          </a:xfrm>
          <a:prstGeom prst="line">
            <a:avLst/>
          </a:prstGeom>
          <a:ln w="127000">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308EBB9-F193-4811-A1C3-50A10277B3C3}"/>
              </a:ext>
            </a:extLst>
          </p:cNvPr>
          <p:cNvSpPr txBox="1"/>
          <p:nvPr/>
        </p:nvSpPr>
        <p:spPr>
          <a:xfrm>
            <a:off x="6762750" y="2938238"/>
            <a:ext cx="4591050" cy="1200329"/>
          </a:xfrm>
          <a:prstGeom prst="rect">
            <a:avLst/>
          </a:prstGeom>
          <a:noFill/>
        </p:spPr>
        <p:txBody>
          <a:bodyPr wrap="square" rtlCol="0">
            <a:spAutoFit/>
          </a:bodyPr>
          <a:lstStyle/>
          <a:p>
            <a:r>
              <a:rPr lang="en-US" sz="7200" b="1" i="1" dirty="0">
                <a:latin typeface="Ink Free" panose="03080402000500000000" pitchFamily="66" charset="0"/>
                <a:cs typeface="David" panose="020B0604020202020204" pitchFamily="34" charset="-79"/>
              </a:rPr>
              <a:t>Spotipy</a:t>
            </a:r>
          </a:p>
        </p:txBody>
      </p:sp>
    </p:spTree>
    <p:extLst>
      <p:ext uri="{BB962C8B-B14F-4D97-AF65-F5344CB8AC3E}">
        <p14:creationId xmlns:p14="http://schemas.microsoft.com/office/powerpoint/2010/main" val="13782667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E614F1C-2D93-42D0-B229-7681994499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7403089" y="0"/>
            <a:ext cx="4788912"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Content Placeholder 4" descr="Terraform &amp; Spotify Data Engineering | Python In Plain English">
            <a:extLst>
              <a:ext uri="{FF2B5EF4-FFF2-40B4-BE49-F238E27FC236}">
                <a16:creationId xmlns:a16="http://schemas.microsoft.com/office/drawing/2014/main" id="{1D82E38B-A57A-4A72-BC02-A48E14940DA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9719" r="9804"/>
          <a:stretch/>
        </p:blipFill>
        <p:spPr bwMode="auto">
          <a:xfrm>
            <a:off x="11084560" y="5770880"/>
            <a:ext cx="1107440" cy="1016000"/>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1">
            <a:extLst>
              <a:ext uri="{FF2B5EF4-FFF2-40B4-BE49-F238E27FC236}">
                <a16:creationId xmlns:a16="http://schemas.microsoft.com/office/drawing/2014/main" id="{EE7210D4-1A10-48EA-B614-F3FD1ED309CC}"/>
              </a:ext>
            </a:extLst>
          </p:cNvPr>
          <p:cNvSpPr txBox="1">
            <a:spLocks/>
          </p:cNvSpPr>
          <p:nvPr/>
        </p:nvSpPr>
        <p:spPr>
          <a:xfrm>
            <a:off x="376024" y="1520825"/>
            <a:ext cx="6615326"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2800" b="1" i="0" u="none" strike="noStrike" kern="1200" cap="none" spc="0" normalizeH="0" baseline="0" noProof="0" dirty="0">
              <a:ln>
                <a:noFill/>
              </a:ln>
              <a:solidFill>
                <a:srgbClr val="262626"/>
              </a:solidFill>
              <a:effectLst/>
              <a:uLnTx/>
              <a:uFillTx/>
              <a:latin typeface="Calibri Light" panose="020F0302020204030204"/>
              <a:ea typeface="+mn-ea"/>
              <a:cs typeface="+mn-cs"/>
            </a:endParaRPr>
          </a:p>
        </p:txBody>
      </p:sp>
      <p:sp>
        <p:nvSpPr>
          <p:cNvPr id="9" name="Title 1">
            <a:extLst>
              <a:ext uri="{FF2B5EF4-FFF2-40B4-BE49-F238E27FC236}">
                <a16:creationId xmlns:a16="http://schemas.microsoft.com/office/drawing/2014/main" id="{D8C10810-AC5E-494D-9CD2-414CEC04F8D6}"/>
              </a:ext>
            </a:extLst>
          </p:cNvPr>
          <p:cNvSpPr txBox="1">
            <a:spLocks/>
          </p:cNvSpPr>
          <p:nvPr/>
        </p:nvSpPr>
        <p:spPr>
          <a:xfrm>
            <a:off x="0" y="0"/>
            <a:ext cx="11504086" cy="1236440"/>
          </a:xfrm>
          <a:prstGeom prst="rect">
            <a:avLst/>
          </a:prstGeom>
          <a:no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en-US" sz="4000" b="1" i="1" dirty="0">
                <a:solidFill>
                  <a:srgbClr val="1ED760"/>
                </a:solidFill>
                <a:latin typeface="Ink Free" panose="03080402000500000000" pitchFamily="66" charset="0"/>
              </a:rPr>
              <a:t>c o d e</a:t>
            </a:r>
            <a:endParaRPr kumimoji="0" lang="en-US" sz="2800" b="1" i="1" u="none" strike="noStrike" kern="1200" cap="none" spc="0" normalizeH="0" baseline="0" noProof="0" dirty="0">
              <a:ln>
                <a:noFill/>
              </a:ln>
              <a:solidFill>
                <a:prstClr val="white"/>
              </a:solidFill>
              <a:effectLst/>
              <a:uLnTx/>
              <a:uFillTx/>
              <a:latin typeface="Ink Free" panose="03080402000500000000" pitchFamily="66" charset="0"/>
              <a:ea typeface="+mj-ea"/>
              <a:cs typeface="+mj-cs"/>
            </a:endParaRPr>
          </a:p>
        </p:txBody>
      </p:sp>
      <p:pic>
        <p:nvPicPr>
          <p:cNvPr id="2" name="Picture 1">
            <a:extLst>
              <a:ext uri="{FF2B5EF4-FFF2-40B4-BE49-F238E27FC236}">
                <a16:creationId xmlns:a16="http://schemas.microsoft.com/office/drawing/2014/main" id="{4C663453-D95F-4D0F-89BC-3A722B2E5DB4}"/>
              </a:ext>
            </a:extLst>
          </p:cNvPr>
          <p:cNvPicPr>
            <a:picLocks noChangeAspect="1"/>
          </p:cNvPicPr>
          <p:nvPr/>
        </p:nvPicPr>
        <p:blipFill>
          <a:blip r:embed="rId3"/>
          <a:stretch>
            <a:fillRect/>
          </a:stretch>
        </p:blipFill>
        <p:spPr>
          <a:xfrm>
            <a:off x="1744508" y="1493569"/>
            <a:ext cx="8015069" cy="4405849"/>
          </a:xfrm>
          <a:custGeom>
            <a:avLst/>
            <a:gdLst>
              <a:gd name="connsiteX0" fmla="*/ 0 w 8015069"/>
              <a:gd name="connsiteY0" fmla="*/ 0 h 4405849"/>
              <a:gd name="connsiteX1" fmla="*/ 507621 w 8015069"/>
              <a:gd name="connsiteY1" fmla="*/ 0 h 4405849"/>
              <a:gd name="connsiteX2" fmla="*/ 1095393 w 8015069"/>
              <a:gd name="connsiteY2" fmla="*/ 0 h 4405849"/>
              <a:gd name="connsiteX3" fmla="*/ 1923617 w 8015069"/>
              <a:gd name="connsiteY3" fmla="*/ 0 h 4405849"/>
              <a:gd name="connsiteX4" fmla="*/ 2671690 w 8015069"/>
              <a:gd name="connsiteY4" fmla="*/ 0 h 4405849"/>
              <a:gd name="connsiteX5" fmla="*/ 3419763 w 8015069"/>
              <a:gd name="connsiteY5" fmla="*/ 0 h 4405849"/>
              <a:gd name="connsiteX6" fmla="*/ 4247987 w 8015069"/>
              <a:gd name="connsiteY6" fmla="*/ 0 h 4405849"/>
              <a:gd name="connsiteX7" fmla="*/ 4755608 w 8015069"/>
              <a:gd name="connsiteY7" fmla="*/ 0 h 4405849"/>
              <a:gd name="connsiteX8" fmla="*/ 5263229 w 8015069"/>
              <a:gd name="connsiteY8" fmla="*/ 0 h 4405849"/>
              <a:gd name="connsiteX9" fmla="*/ 5931151 w 8015069"/>
              <a:gd name="connsiteY9" fmla="*/ 0 h 4405849"/>
              <a:gd name="connsiteX10" fmla="*/ 6438772 w 8015069"/>
              <a:gd name="connsiteY10" fmla="*/ 0 h 4405849"/>
              <a:gd name="connsiteX11" fmla="*/ 6946393 w 8015069"/>
              <a:gd name="connsiteY11" fmla="*/ 0 h 4405849"/>
              <a:gd name="connsiteX12" fmla="*/ 8015069 w 8015069"/>
              <a:gd name="connsiteY12" fmla="*/ 0 h 4405849"/>
              <a:gd name="connsiteX13" fmla="*/ 8015069 w 8015069"/>
              <a:gd name="connsiteY13" fmla="*/ 629407 h 4405849"/>
              <a:gd name="connsiteX14" fmla="*/ 8015069 w 8015069"/>
              <a:gd name="connsiteY14" fmla="*/ 1126639 h 4405849"/>
              <a:gd name="connsiteX15" fmla="*/ 8015069 w 8015069"/>
              <a:gd name="connsiteY15" fmla="*/ 1800104 h 4405849"/>
              <a:gd name="connsiteX16" fmla="*/ 8015069 w 8015069"/>
              <a:gd name="connsiteY16" fmla="*/ 2297336 h 4405849"/>
              <a:gd name="connsiteX17" fmla="*/ 8015069 w 8015069"/>
              <a:gd name="connsiteY17" fmla="*/ 3014860 h 4405849"/>
              <a:gd name="connsiteX18" fmla="*/ 8015069 w 8015069"/>
              <a:gd name="connsiteY18" fmla="*/ 3512091 h 4405849"/>
              <a:gd name="connsiteX19" fmla="*/ 8015069 w 8015069"/>
              <a:gd name="connsiteY19" fmla="*/ 4405849 h 4405849"/>
              <a:gd name="connsiteX20" fmla="*/ 7186845 w 8015069"/>
              <a:gd name="connsiteY20" fmla="*/ 4405849 h 4405849"/>
              <a:gd name="connsiteX21" fmla="*/ 6599073 w 8015069"/>
              <a:gd name="connsiteY21" fmla="*/ 4405849 h 4405849"/>
              <a:gd name="connsiteX22" fmla="*/ 5931151 w 8015069"/>
              <a:gd name="connsiteY22" fmla="*/ 4405849 h 4405849"/>
              <a:gd name="connsiteX23" fmla="*/ 5183078 w 8015069"/>
              <a:gd name="connsiteY23" fmla="*/ 4405849 h 4405849"/>
              <a:gd name="connsiteX24" fmla="*/ 4595306 w 8015069"/>
              <a:gd name="connsiteY24" fmla="*/ 4405849 h 4405849"/>
              <a:gd name="connsiteX25" fmla="*/ 3847233 w 8015069"/>
              <a:gd name="connsiteY25" fmla="*/ 4405849 h 4405849"/>
              <a:gd name="connsiteX26" fmla="*/ 3099160 w 8015069"/>
              <a:gd name="connsiteY26" fmla="*/ 4405849 h 4405849"/>
              <a:gd name="connsiteX27" fmla="*/ 2431238 w 8015069"/>
              <a:gd name="connsiteY27" fmla="*/ 4405849 h 4405849"/>
              <a:gd name="connsiteX28" fmla="*/ 1923617 w 8015069"/>
              <a:gd name="connsiteY28" fmla="*/ 4405849 h 4405849"/>
              <a:gd name="connsiteX29" fmla="*/ 1095393 w 8015069"/>
              <a:gd name="connsiteY29" fmla="*/ 4405849 h 4405849"/>
              <a:gd name="connsiteX30" fmla="*/ 667922 w 8015069"/>
              <a:gd name="connsiteY30" fmla="*/ 4405849 h 4405849"/>
              <a:gd name="connsiteX31" fmla="*/ 0 w 8015069"/>
              <a:gd name="connsiteY31" fmla="*/ 4405849 h 4405849"/>
              <a:gd name="connsiteX32" fmla="*/ 0 w 8015069"/>
              <a:gd name="connsiteY32" fmla="*/ 3908617 h 4405849"/>
              <a:gd name="connsiteX33" fmla="*/ 0 w 8015069"/>
              <a:gd name="connsiteY33" fmla="*/ 3191093 h 4405849"/>
              <a:gd name="connsiteX34" fmla="*/ 0 w 8015069"/>
              <a:gd name="connsiteY34" fmla="*/ 2693862 h 4405849"/>
              <a:gd name="connsiteX35" fmla="*/ 0 w 8015069"/>
              <a:gd name="connsiteY35" fmla="*/ 2196630 h 4405849"/>
              <a:gd name="connsiteX36" fmla="*/ 0 w 8015069"/>
              <a:gd name="connsiteY36" fmla="*/ 1523165 h 4405849"/>
              <a:gd name="connsiteX37" fmla="*/ 0 w 8015069"/>
              <a:gd name="connsiteY37" fmla="*/ 937816 h 4405849"/>
              <a:gd name="connsiteX38" fmla="*/ 0 w 8015069"/>
              <a:gd name="connsiteY38" fmla="*/ 0 h 4405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8015069" h="4405849" fill="none" extrusionOk="0">
                <a:moveTo>
                  <a:pt x="0" y="0"/>
                </a:moveTo>
                <a:cubicBezTo>
                  <a:pt x="251439" y="22435"/>
                  <a:pt x="261688" y="5562"/>
                  <a:pt x="507621" y="0"/>
                </a:cubicBezTo>
                <a:cubicBezTo>
                  <a:pt x="753554" y="-5562"/>
                  <a:pt x="836535" y="28133"/>
                  <a:pt x="1095393" y="0"/>
                </a:cubicBezTo>
                <a:cubicBezTo>
                  <a:pt x="1354251" y="-28133"/>
                  <a:pt x="1596172" y="-16185"/>
                  <a:pt x="1923617" y="0"/>
                </a:cubicBezTo>
                <a:cubicBezTo>
                  <a:pt x="2251062" y="16185"/>
                  <a:pt x="2521641" y="-36634"/>
                  <a:pt x="2671690" y="0"/>
                </a:cubicBezTo>
                <a:cubicBezTo>
                  <a:pt x="2821739" y="36634"/>
                  <a:pt x="3097171" y="-5107"/>
                  <a:pt x="3419763" y="0"/>
                </a:cubicBezTo>
                <a:cubicBezTo>
                  <a:pt x="3742355" y="5107"/>
                  <a:pt x="3948851" y="-14309"/>
                  <a:pt x="4247987" y="0"/>
                </a:cubicBezTo>
                <a:cubicBezTo>
                  <a:pt x="4547123" y="14309"/>
                  <a:pt x="4556342" y="-12531"/>
                  <a:pt x="4755608" y="0"/>
                </a:cubicBezTo>
                <a:cubicBezTo>
                  <a:pt x="4954874" y="12531"/>
                  <a:pt x="5023761" y="7842"/>
                  <a:pt x="5263229" y="0"/>
                </a:cubicBezTo>
                <a:cubicBezTo>
                  <a:pt x="5502697" y="-7842"/>
                  <a:pt x="5691263" y="19893"/>
                  <a:pt x="5931151" y="0"/>
                </a:cubicBezTo>
                <a:cubicBezTo>
                  <a:pt x="6171039" y="-19893"/>
                  <a:pt x="6327314" y="856"/>
                  <a:pt x="6438772" y="0"/>
                </a:cubicBezTo>
                <a:cubicBezTo>
                  <a:pt x="6550230" y="-856"/>
                  <a:pt x="6781729" y="-7100"/>
                  <a:pt x="6946393" y="0"/>
                </a:cubicBezTo>
                <a:cubicBezTo>
                  <a:pt x="7111057" y="7100"/>
                  <a:pt x="7534453" y="23264"/>
                  <a:pt x="8015069" y="0"/>
                </a:cubicBezTo>
                <a:cubicBezTo>
                  <a:pt x="8039379" y="220373"/>
                  <a:pt x="8007919" y="446516"/>
                  <a:pt x="8015069" y="629407"/>
                </a:cubicBezTo>
                <a:cubicBezTo>
                  <a:pt x="8022219" y="812298"/>
                  <a:pt x="8027673" y="890526"/>
                  <a:pt x="8015069" y="1126639"/>
                </a:cubicBezTo>
                <a:cubicBezTo>
                  <a:pt x="8002465" y="1362752"/>
                  <a:pt x="7986258" y="1505764"/>
                  <a:pt x="8015069" y="1800104"/>
                </a:cubicBezTo>
                <a:cubicBezTo>
                  <a:pt x="8043880" y="2094444"/>
                  <a:pt x="8009381" y="2096657"/>
                  <a:pt x="8015069" y="2297336"/>
                </a:cubicBezTo>
                <a:cubicBezTo>
                  <a:pt x="8020757" y="2498015"/>
                  <a:pt x="8027804" y="2721004"/>
                  <a:pt x="8015069" y="3014860"/>
                </a:cubicBezTo>
                <a:cubicBezTo>
                  <a:pt x="8002334" y="3308716"/>
                  <a:pt x="8010106" y="3329653"/>
                  <a:pt x="8015069" y="3512091"/>
                </a:cubicBezTo>
                <a:cubicBezTo>
                  <a:pt x="8020032" y="3694529"/>
                  <a:pt x="8038474" y="4041935"/>
                  <a:pt x="8015069" y="4405849"/>
                </a:cubicBezTo>
                <a:cubicBezTo>
                  <a:pt x="7751734" y="4412677"/>
                  <a:pt x="7482924" y="4386543"/>
                  <a:pt x="7186845" y="4405849"/>
                </a:cubicBezTo>
                <a:cubicBezTo>
                  <a:pt x="6890766" y="4425155"/>
                  <a:pt x="6794826" y="4425956"/>
                  <a:pt x="6599073" y="4405849"/>
                </a:cubicBezTo>
                <a:cubicBezTo>
                  <a:pt x="6403320" y="4385742"/>
                  <a:pt x="6152494" y="4376673"/>
                  <a:pt x="5931151" y="4405849"/>
                </a:cubicBezTo>
                <a:cubicBezTo>
                  <a:pt x="5709808" y="4435025"/>
                  <a:pt x="5509194" y="4370873"/>
                  <a:pt x="5183078" y="4405849"/>
                </a:cubicBezTo>
                <a:cubicBezTo>
                  <a:pt x="4856962" y="4440825"/>
                  <a:pt x="4713273" y="4387141"/>
                  <a:pt x="4595306" y="4405849"/>
                </a:cubicBezTo>
                <a:cubicBezTo>
                  <a:pt x="4477339" y="4424557"/>
                  <a:pt x="4060589" y="4379967"/>
                  <a:pt x="3847233" y="4405849"/>
                </a:cubicBezTo>
                <a:cubicBezTo>
                  <a:pt x="3633877" y="4431731"/>
                  <a:pt x="3439138" y="4370667"/>
                  <a:pt x="3099160" y="4405849"/>
                </a:cubicBezTo>
                <a:cubicBezTo>
                  <a:pt x="2759182" y="4441031"/>
                  <a:pt x="2689044" y="4400420"/>
                  <a:pt x="2431238" y="4405849"/>
                </a:cubicBezTo>
                <a:cubicBezTo>
                  <a:pt x="2173432" y="4411278"/>
                  <a:pt x="2067941" y="4418509"/>
                  <a:pt x="1923617" y="4405849"/>
                </a:cubicBezTo>
                <a:cubicBezTo>
                  <a:pt x="1779293" y="4393189"/>
                  <a:pt x="1323775" y="4400229"/>
                  <a:pt x="1095393" y="4405849"/>
                </a:cubicBezTo>
                <a:cubicBezTo>
                  <a:pt x="867011" y="4411469"/>
                  <a:pt x="826264" y="4421634"/>
                  <a:pt x="667922" y="4405849"/>
                </a:cubicBezTo>
                <a:cubicBezTo>
                  <a:pt x="509580" y="4390064"/>
                  <a:pt x="152779" y="4386081"/>
                  <a:pt x="0" y="4405849"/>
                </a:cubicBezTo>
                <a:cubicBezTo>
                  <a:pt x="-7635" y="4279984"/>
                  <a:pt x="-19076" y="4015208"/>
                  <a:pt x="0" y="3908617"/>
                </a:cubicBezTo>
                <a:cubicBezTo>
                  <a:pt x="19076" y="3802026"/>
                  <a:pt x="-8083" y="3356283"/>
                  <a:pt x="0" y="3191093"/>
                </a:cubicBezTo>
                <a:cubicBezTo>
                  <a:pt x="8083" y="3025903"/>
                  <a:pt x="-18694" y="2926269"/>
                  <a:pt x="0" y="2693862"/>
                </a:cubicBezTo>
                <a:cubicBezTo>
                  <a:pt x="18694" y="2461455"/>
                  <a:pt x="535" y="2386694"/>
                  <a:pt x="0" y="2196630"/>
                </a:cubicBezTo>
                <a:cubicBezTo>
                  <a:pt x="-535" y="2006566"/>
                  <a:pt x="13989" y="1838016"/>
                  <a:pt x="0" y="1523165"/>
                </a:cubicBezTo>
                <a:cubicBezTo>
                  <a:pt x="-13989" y="1208315"/>
                  <a:pt x="-22445" y="1219053"/>
                  <a:pt x="0" y="937816"/>
                </a:cubicBezTo>
                <a:cubicBezTo>
                  <a:pt x="22445" y="656579"/>
                  <a:pt x="-43573" y="457048"/>
                  <a:pt x="0" y="0"/>
                </a:cubicBezTo>
                <a:close/>
              </a:path>
              <a:path w="8015069" h="4405849" stroke="0" extrusionOk="0">
                <a:moveTo>
                  <a:pt x="0" y="0"/>
                </a:moveTo>
                <a:cubicBezTo>
                  <a:pt x="281334" y="1666"/>
                  <a:pt x="356223" y="27874"/>
                  <a:pt x="587772" y="0"/>
                </a:cubicBezTo>
                <a:cubicBezTo>
                  <a:pt x="819321" y="-27874"/>
                  <a:pt x="952153" y="13551"/>
                  <a:pt x="1095393" y="0"/>
                </a:cubicBezTo>
                <a:cubicBezTo>
                  <a:pt x="1238633" y="-13551"/>
                  <a:pt x="1331581" y="-6983"/>
                  <a:pt x="1522863" y="0"/>
                </a:cubicBezTo>
                <a:cubicBezTo>
                  <a:pt x="1714145" y="6983"/>
                  <a:pt x="1812592" y="-17837"/>
                  <a:pt x="1950333" y="0"/>
                </a:cubicBezTo>
                <a:cubicBezTo>
                  <a:pt x="2088074" y="17837"/>
                  <a:pt x="2390188" y="-31400"/>
                  <a:pt x="2778557" y="0"/>
                </a:cubicBezTo>
                <a:cubicBezTo>
                  <a:pt x="3166926" y="31400"/>
                  <a:pt x="3110967" y="23048"/>
                  <a:pt x="3366329" y="0"/>
                </a:cubicBezTo>
                <a:cubicBezTo>
                  <a:pt x="3621691" y="-23048"/>
                  <a:pt x="3723263" y="18517"/>
                  <a:pt x="3954101" y="0"/>
                </a:cubicBezTo>
                <a:cubicBezTo>
                  <a:pt x="4184939" y="-18517"/>
                  <a:pt x="4257808" y="-19067"/>
                  <a:pt x="4541872" y="0"/>
                </a:cubicBezTo>
                <a:cubicBezTo>
                  <a:pt x="4825936" y="19067"/>
                  <a:pt x="5088305" y="31742"/>
                  <a:pt x="5289946" y="0"/>
                </a:cubicBezTo>
                <a:cubicBezTo>
                  <a:pt x="5491587" y="-31742"/>
                  <a:pt x="5663889" y="-23099"/>
                  <a:pt x="5957868" y="0"/>
                </a:cubicBezTo>
                <a:cubicBezTo>
                  <a:pt x="6251847" y="23099"/>
                  <a:pt x="6292607" y="14138"/>
                  <a:pt x="6545640" y="0"/>
                </a:cubicBezTo>
                <a:cubicBezTo>
                  <a:pt x="6798673" y="-14138"/>
                  <a:pt x="6850788" y="-994"/>
                  <a:pt x="6973110" y="0"/>
                </a:cubicBezTo>
                <a:cubicBezTo>
                  <a:pt x="7095432" y="994"/>
                  <a:pt x="7596075" y="46854"/>
                  <a:pt x="8015069" y="0"/>
                </a:cubicBezTo>
                <a:cubicBezTo>
                  <a:pt x="8005498" y="288369"/>
                  <a:pt x="7998508" y="322500"/>
                  <a:pt x="8015069" y="629407"/>
                </a:cubicBezTo>
                <a:cubicBezTo>
                  <a:pt x="8031630" y="936314"/>
                  <a:pt x="8030124" y="988792"/>
                  <a:pt x="8015069" y="1214756"/>
                </a:cubicBezTo>
                <a:cubicBezTo>
                  <a:pt x="8000014" y="1440720"/>
                  <a:pt x="8013818" y="1552189"/>
                  <a:pt x="8015069" y="1888221"/>
                </a:cubicBezTo>
                <a:cubicBezTo>
                  <a:pt x="8016320" y="2224253"/>
                  <a:pt x="8006281" y="2209673"/>
                  <a:pt x="8015069" y="2473570"/>
                </a:cubicBezTo>
                <a:cubicBezTo>
                  <a:pt x="8023857" y="2737467"/>
                  <a:pt x="7997186" y="2906833"/>
                  <a:pt x="8015069" y="3147035"/>
                </a:cubicBezTo>
                <a:cubicBezTo>
                  <a:pt x="8032952" y="3387237"/>
                  <a:pt x="7980004" y="3621099"/>
                  <a:pt x="8015069" y="3864559"/>
                </a:cubicBezTo>
                <a:cubicBezTo>
                  <a:pt x="8050134" y="4108019"/>
                  <a:pt x="8032598" y="4295482"/>
                  <a:pt x="8015069" y="4405849"/>
                </a:cubicBezTo>
                <a:cubicBezTo>
                  <a:pt x="7819758" y="4428593"/>
                  <a:pt x="7638420" y="4400868"/>
                  <a:pt x="7507448" y="4405849"/>
                </a:cubicBezTo>
                <a:cubicBezTo>
                  <a:pt x="7376476" y="4410830"/>
                  <a:pt x="7266774" y="4394278"/>
                  <a:pt x="7079978" y="4405849"/>
                </a:cubicBezTo>
                <a:cubicBezTo>
                  <a:pt x="6893182" y="4417421"/>
                  <a:pt x="6475995" y="4381989"/>
                  <a:pt x="6251754" y="4405849"/>
                </a:cubicBezTo>
                <a:cubicBezTo>
                  <a:pt x="6027513" y="4429709"/>
                  <a:pt x="6024813" y="4397142"/>
                  <a:pt x="5824283" y="4405849"/>
                </a:cubicBezTo>
                <a:cubicBezTo>
                  <a:pt x="5623753" y="4414556"/>
                  <a:pt x="5549455" y="4392435"/>
                  <a:pt x="5396813" y="4405849"/>
                </a:cubicBezTo>
                <a:cubicBezTo>
                  <a:pt x="5244171" y="4419264"/>
                  <a:pt x="5088015" y="4414512"/>
                  <a:pt x="4889192" y="4405849"/>
                </a:cubicBezTo>
                <a:cubicBezTo>
                  <a:pt x="4690369" y="4397186"/>
                  <a:pt x="4674091" y="4425286"/>
                  <a:pt x="4461722" y="4405849"/>
                </a:cubicBezTo>
                <a:cubicBezTo>
                  <a:pt x="4249353" y="4386413"/>
                  <a:pt x="4134435" y="4399385"/>
                  <a:pt x="3954101" y="4405849"/>
                </a:cubicBezTo>
                <a:cubicBezTo>
                  <a:pt x="3773767" y="4412313"/>
                  <a:pt x="3658495" y="4411600"/>
                  <a:pt x="3526630" y="4405849"/>
                </a:cubicBezTo>
                <a:cubicBezTo>
                  <a:pt x="3394765" y="4400098"/>
                  <a:pt x="3000358" y="4388414"/>
                  <a:pt x="2858708" y="4405849"/>
                </a:cubicBezTo>
                <a:cubicBezTo>
                  <a:pt x="2717058" y="4423284"/>
                  <a:pt x="2422548" y="4410341"/>
                  <a:pt x="2030484" y="4405849"/>
                </a:cubicBezTo>
                <a:cubicBezTo>
                  <a:pt x="1638420" y="4401357"/>
                  <a:pt x="1648905" y="4426807"/>
                  <a:pt x="1522863" y="4405849"/>
                </a:cubicBezTo>
                <a:cubicBezTo>
                  <a:pt x="1396821" y="4384891"/>
                  <a:pt x="1012330" y="4402143"/>
                  <a:pt x="854941" y="4405849"/>
                </a:cubicBezTo>
                <a:cubicBezTo>
                  <a:pt x="697552" y="4409555"/>
                  <a:pt x="198013" y="4408355"/>
                  <a:pt x="0" y="4405849"/>
                </a:cubicBezTo>
                <a:cubicBezTo>
                  <a:pt x="4426" y="4181400"/>
                  <a:pt x="-3819" y="4004840"/>
                  <a:pt x="0" y="3776442"/>
                </a:cubicBezTo>
                <a:cubicBezTo>
                  <a:pt x="3819" y="3548044"/>
                  <a:pt x="-25810" y="3361034"/>
                  <a:pt x="0" y="3147035"/>
                </a:cubicBezTo>
                <a:cubicBezTo>
                  <a:pt x="25810" y="2933036"/>
                  <a:pt x="6546" y="2681432"/>
                  <a:pt x="0" y="2561686"/>
                </a:cubicBezTo>
                <a:cubicBezTo>
                  <a:pt x="-6546" y="2441940"/>
                  <a:pt x="17999" y="2241042"/>
                  <a:pt x="0" y="2064455"/>
                </a:cubicBezTo>
                <a:cubicBezTo>
                  <a:pt x="-17999" y="1887868"/>
                  <a:pt x="-19100" y="1724664"/>
                  <a:pt x="0" y="1523165"/>
                </a:cubicBezTo>
                <a:cubicBezTo>
                  <a:pt x="19100" y="1321666"/>
                  <a:pt x="-22871" y="1172185"/>
                  <a:pt x="0" y="893758"/>
                </a:cubicBezTo>
                <a:cubicBezTo>
                  <a:pt x="22871" y="615331"/>
                  <a:pt x="44011" y="273215"/>
                  <a:pt x="0" y="0"/>
                </a:cubicBezTo>
                <a:close/>
              </a:path>
            </a:pathLst>
          </a:custGeom>
          <a:ln w="38100">
            <a:solidFill>
              <a:srgbClr val="1ED760"/>
            </a:solidFill>
            <a:extLst>
              <a:ext uri="{C807C97D-BFC1-408E-A445-0C87EB9F89A2}">
                <ask:lineSketchStyleProps xmlns:ask="http://schemas.microsoft.com/office/drawing/2018/sketchyshapes" sd="3853171532">
                  <a:prstGeom prst="rect">
                    <a:avLst/>
                  </a:prstGeom>
                  <ask:type>
                    <ask:lineSketchFreehand/>
                  </ask:type>
                </ask:lineSketchStyleProps>
              </a:ext>
            </a:extLst>
          </a:ln>
        </p:spPr>
      </p:pic>
    </p:spTree>
    <p:extLst>
      <p:ext uri="{BB962C8B-B14F-4D97-AF65-F5344CB8AC3E}">
        <p14:creationId xmlns:p14="http://schemas.microsoft.com/office/powerpoint/2010/main" val="2324195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E614F1C-2D93-42D0-B229-7681994499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7403089" y="0"/>
            <a:ext cx="4788912"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Terraform &amp; Spotify Data Engineering | Python In Plain English">
            <a:extLst>
              <a:ext uri="{FF2B5EF4-FFF2-40B4-BE49-F238E27FC236}">
                <a16:creationId xmlns:a16="http://schemas.microsoft.com/office/drawing/2014/main" id="{1D82E38B-A57A-4A72-BC02-A48E14940DA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9719" r="9804"/>
          <a:stretch/>
        </p:blipFill>
        <p:spPr bwMode="auto">
          <a:xfrm>
            <a:off x="11084560" y="5770880"/>
            <a:ext cx="1107440" cy="1016000"/>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1">
            <a:extLst>
              <a:ext uri="{FF2B5EF4-FFF2-40B4-BE49-F238E27FC236}">
                <a16:creationId xmlns:a16="http://schemas.microsoft.com/office/drawing/2014/main" id="{EE7210D4-1A10-48EA-B614-F3FD1ED309CC}"/>
              </a:ext>
            </a:extLst>
          </p:cNvPr>
          <p:cNvSpPr txBox="1">
            <a:spLocks/>
          </p:cNvSpPr>
          <p:nvPr/>
        </p:nvSpPr>
        <p:spPr>
          <a:xfrm>
            <a:off x="376024" y="1520825"/>
            <a:ext cx="6615326"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2800" b="1" dirty="0">
              <a:solidFill>
                <a:srgbClr val="262626"/>
              </a:solidFill>
              <a:latin typeface="+mj-lt"/>
              <a:ea typeface="+mj-ea"/>
              <a:cs typeface="+mj-cs"/>
            </a:endParaRPr>
          </a:p>
        </p:txBody>
      </p:sp>
      <p:sp>
        <p:nvSpPr>
          <p:cNvPr id="9" name="Title 1">
            <a:extLst>
              <a:ext uri="{FF2B5EF4-FFF2-40B4-BE49-F238E27FC236}">
                <a16:creationId xmlns:a16="http://schemas.microsoft.com/office/drawing/2014/main" id="{D8C10810-AC5E-494D-9CD2-414CEC04F8D6}"/>
              </a:ext>
            </a:extLst>
          </p:cNvPr>
          <p:cNvSpPr txBox="1">
            <a:spLocks/>
          </p:cNvSpPr>
          <p:nvPr/>
        </p:nvSpPr>
        <p:spPr>
          <a:xfrm>
            <a:off x="0" y="0"/>
            <a:ext cx="11504086" cy="1236440"/>
          </a:xfrm>
          <a:prstGeom prst="rect">
            <a:avLst/>
          </a:prstGeom>
          <a:no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i="1" dirty="0">
                <a:solidFill>
                  <a:srgbClr val="1ED760"/>
                </a:solidFill>
                <a:latin typeface="Ink Free" panose="03080402000500000000" pitchFamily="66" charset="0"/>
              </a:rPr>
              <a:t>o u r   g r a p h s</a:t>
            </a:r>
            <a:endParaRPr lang="en-US" sz="2800" b="1" i="1" dirty="0">
              <a:solidFill>
                <a:schemeClr val="bg1"/>
              </a:solidFill>
              <a:latin typeface="Ink Free" panose="03080402000500000000" pitchFamily="66" charset="0"/>
            </a:endParaRPr>
          </a:p>
        </p:txBody>
      </p:sp>
      <p:pic>
        <p:nvPicPr>
          <p:cNvPr id="3" name="Picture 2" descr="Chart, bar chart&#10;&#10;Description automatically generated">
            <a:extLst>
              <a:ext uri="{FF2B5EF4-FFF2-40B4-BE49-F238E27FC236}">
                <a16:creationId xmlns:a16="http://schemas.microsoft.com/office/drawing/2014/main" id="{2A55818C-57F2-4B4F-A7EC-A42A56FFEE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5652" y="1294067"/>
            <a:ext cx="6831785" cy="4269866"/>
          </a:xfrm>
          <a:custGeom>
            <a:avLst/>
            <a:gdLst>
              <a:gd name="connsiteX0" fmla="*/ 0 w 6831785"/>
              <a:gd name="connsiteY0" fmla="*/ 0 h 4269866"/>
              <a:gd name="connsiteX1" fmla="*/ 546543 w 6831785"/>
              <a:gd name="connsiteY1" fmla="*/ 0 h 4269866"/>
              <a:gd name="connsiteX2" fmla="*/ 1024768 w 6831785"/>
              <a:gd name="connsiteY2" fmla="*/ 0 h 4269866"/>
              <a:gd name="connsiteX3" fmla="*/ 1571311 w 6831785"/>
              <a:gd name="connsiteY3" fmla="*/ 0 h 4269866"/>
              <a:gd name="connsiteX4" fmla="*/ 2322807 w 6831785"/>
              <a:gd name="connsiteY4" fmla="*/ 0 h 4269866"/>
              <a:gd name="connsiteX5" fmla="*/ 3142621 w 6831785"/>
              <a:gd name="connsiteY5" fmla="*/ 0 h 4269866"/>
              <a:gd name="connsiteX6" fmla="*/ 3894117 w 6831785"/>
              <a:gd name="connsiteY6" fmla="*/ 0 h 4269866"/>
              <a:gd name="connsiteX7" fmla="*/ 4440660 w 6831785"/>
              <a:gd name="connsiteY7" fmla="*/ 0 h 4269866"/>
              <a:gd name="connsiteX8" fmla="*/ 4987203 w 6831785"/>
              <a:gd name="connsiteY8" fmla="*/ 0 h 4269866"/>
              <a:gd name="connsiteX9" fmla="*/ 5807017 w 6831785"/>
              <a:gd name="connsiteY9" fmla="*/ 0 h 4269866"/>
              <a:gd name="connsiteX10" fmla="*/ 6831785 w 6831785"/>
              <a:gd name="connsiteY10" fmla="*/ 0 h 4269866"/>
              <a:gd name="connsiteX11" fmla="*/ 6831785 w 6831785"/>
              <a:gd name="connsiteY11" fmla="*/ 481885 h 4269866"/>
              <a:gd name="connsiteX12" fmla="*/ 6831785 w 6831785"/>
              <a:gd name="connsiteY12" fmla="*/ 1134564 h 4269866"/>
              <a:gd name="connsiteX13" fmla="*/ 6831785 w 6831785"/>
              <a:gd name="connsiteY13" fmla="*/ 1616449 h 4269866"/>
              <a:gd name="connsiteX14" fmla="*/ 6831785 w 6831785"/>
              <a:gd name="connsiteY14" fmla="*/ 2311827 h 4269866"/>
              <a:gd name="connsiteX15" fmla="*/ 6831785 w 6831785"/>
              <a:gd name="connsiteY15" fmla="*/ 2836411 h 4269866"/>
              <a:gd name="connsiteX16" fmla="*/ 6831785 w 6831785"/>
              <a:gd name="connsiteY16" fmla="*/ 3446392 h 4269866"/>
              <a:gd name="connsiteX17" fmla="*/ 6831785 w 6831785"/>
              <a:gd name="connsiteY17" fmla="*/ 4269866 h 4269866"/>
              <a:gd name="connsiteX18" fmla="*/ 6353560 w 6831785"/>
              <a:gd name="connsiteY18" fmla="*/ 4269866 h 4269866"/>
              <a:gd name="connsiteX19" fmla="*/ 5875335 w 6831785"/>
              <a:gd name="connsiteY19" fmla="*/ 4269866 h 4269866"/>
              <a:gd name="connsiteX20" fmla="*/ 5328792 w 6831785"/>
              <a:gd name="connsiteY20" fmla="*/ 4269866 h 4269866"/>
              <a:gd name="connsiteX21" fmla="*/ 4850567 w 6831785"/>
              <a:gd name="connsiteY21" fmla="*/ 4269866 h 4269866"/>
              <a:gd name="connsiteX22" fmla="*/ 4235707 w 6831785"/>
              <a:gd name="connsiteY22" fmla="*/ 4269866 h 4269866"/>
              <a:gd name="connsiteX23" fmla="*/ 3552528 w 6831785"/>
              <a:gd name="connsiteY23" fmla="*/ 4269866 h 4269866"/>
              <a:gd name="connsiteX24" fmla="*/ 2732714 w 6831785"/>
              <a:gd name="connsiteY24" fmla="*/ 4269866 h 4269866"/>
              <a:gd name="connsiteX25" fmla="*/ 2186171 w 6831785"/>
              <a:gd name="connsiteY25" fmla="*/ 4269866 h 4269866"/>
              <a:gd name="connsiteX26" fmla="*/ 1707946 w 6831785"/>
              <a:gd name="connsiteY26" fmla="*/ 4269866 h 4269866"/>
              <a:gd name="connsiteX27" fmla="*/ 1161403 w 6831785"/>
              <a:gd name="connsiteY27" fmla="*/ 4269866 h 4269866"/>
              <a:gd name="connsiteX28" fmla="*/ 0 w 6831785"/>
              <a:gd name="connsiteY28" fmla="*/ 4269866 h 4269866"/>
              <a:gd name="connsiteX29" fmla="*/ 0 w 6831785"/>
              <a:gd name="connsiteY29" fmla="*/ 3702584 h 4269866"/>
              <a:gd name="connsiteX30" fmla="*/ 0 w 6831785"/>
              <a:gd name="connsiteY30" fmla="*/ 3135302 h 4269866"/>
              <a:gd name="connsiteX31" fmla="*/ 0 w 6831785"/>
              <a:gd name="connsiteY31" fmla="*/ 2439923 h 4269866"/>
              <a:gd name="connsiteX32" fmla="*/ 0 w 6831785"/>
              <a:gd name="connsiteY32" fmla="*/ 1744545 h 4269866"/>
              <a:gd name="connsiteX33" fmla="*/ 0 w 6831785"/>
              <a:gd name="connsiteY33" fmla="*/ 1219962 h 4269866"/>
              <a:gd name="connsiteX34" fmla="*/ 0 w 6831785"/>
              <a:gd name="connsiteY34" fmla="*/ 738077 h 4269866"/>
              <a:gd name="connsiteX35" fmla="*/ 0 w 6831785"/>
              <a:gd name="connsiteY35" fmla="*/ 0 h 426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6831785" h="4269866" fill="none" extrusionOk="0">
                <a:moveTo>
                  <a:pt x="0" y="0"/>
                </a:moveTo>
                <a:cubicBezTo>
                  <a:pt x="133471" y="11249"/>
                  <a:pt x="387978" y="-9026"/>
                  <a:pt x="546543" y="0"/>
                </a:cubicBezTo>
                <a:cubicBezTo>
                  <a:pt x="705108" y="9026"/>
                  <a:pt x="838810" y="-23115"/>
                  <a:pt x="1024768" y="0"/>
                </a:cubicBezTo>
                <a:cubicBezTo>
                  <a:pt x="1210727" y="23115"/>
                  <a:pt x="1420384" y="4812"/>
                  <a:pt x="1571311" y="0"/>
                </a:cubicBezTo>
                <a:cubicBezTo>
                  <a:pt x="1722238" y="-4812"/>
                  <a:pt x="2084778" y="4875"/>
                  <a:pt x="2322807" y="0"/>
                </a:cubicBezTo>
                <a:cubicBezTo>
                  <a:pt x="2560836" y="-4875"/>
                  <a:pt x="2846418" y="-688"/>
                  <a:pt x="3142621" y="0"/>
                </a:cubicBezTo>
                <a:cubicBezTo>
                  <a:pt x="3438824" y="688"/>
                  <a:pt x="3663287" y="-13533"/>
                  <a:pt x="3894117" y="0"/>
                </a:cubicBezTo>
                <a:cubicBezTo>
                  <a:pt x="4124947" y="13533"/>
                  <a:pt x="4246781" y="-4756"/>
                  <a:pt x="4440660" y="0"/>
                </a:cubicBezTo>
                <a:cubicBezTo>
                  <a:pt x="4634539" y="4756"/>
                  <a:pt x="4759176" y="8700"/>
                  <a:pt x="4987203" y="0"/>
                </a:cubicBezTo>
                <a:cubicBezTo>
                  <a:pt x="5215230" y="-8700"/>
                  <a:pt x="5625574" y="29188"/>
                  <a:pt x="5807017" y="0"/>
                </a:cubicBezTo>
                <a:cubicBezTo>
                  <a:pt x="5988460" y="-29188"/>
                  <a:pt x="6555657" y="-42552"/>
                  <a:pt x="6831785" y="0"/>
                </a:cubicBezTo>
                <a:cubicBezTo>
                  <a:pt x="6832159" y="201386"/>
                  <a:pt x="6828268" y="308564"/>
                  <a:pt x="6831785" y="481885"/>
                </a:cubicBezTo>
                <a:cubicBezTo>
                  <a:pt x="6835302" y="655206"/>
                  <a:pt x="6806572" y="866463"/>
                  <a:pt x="6831785" y="1134564"/>
                </a:cubicBezTo>
                <a:cubicBezTo>
                  <a:pt x="6856998" y="1402665"/>
                  <a:pt x="6829762" y="1377679"/>
                  <a:pt x="6831785" y="1616449"/>
                </a:cubicBezTo>
                <a:cubicBezTo>
                  <a:pt x="6833808" y="1855219"/>
                  <a:pt x="6801336" y="2091674"/>
                  <a:pt x="6831785" y="2311827"/>
                </a:cubicBezTo>
                <a:cubicBezTo>
                  <a:pt x="6862234" y="2531980"/>
                  <a:pt x="6836649" y="2590269"/>
                  <a:pt x="6831785" y="2836411"/>
                </a:cubicBezTo>
                <a:cubicBezTo>
                  <a:pt x="6826921" y="3082553"/>
                  <a:pt x="6848062" y="3316968"/>
                  <a:pt x="6831785" y="3446392"/>
                </a:cubicBezTo>
                <a:cubicBezTo>
                  <a:pt x="6815508" y="3575816"/>
                  <a:pt x="6823320" y="4070978"/>
                  <a:pt x="6831785" y="4269866"/>
                </a:cubicBezTo>
                <a:cubicBezTo>
                  <a:pt x="6617872" y="4291799"/>
                  <a:pt x="6563037" y="4254342"/>
                  <a:pt x="6353560" y="4269866"/>
                </a:cubicBezTo>
                <a:cubicBezTo>
                  <a:pt x="6144083" y="4285390"/>
                  <a:pt x="6111672" y="4267204"/>
                  <a:pt x="5875335" y="4269866"/>
                </a:cubicBezTo>
                <a:cubicBezTo>
                  <a:pt x="5638999" y="4272528"/>
                  <a:pt x="5451539" y="4295759"/>
                  <a:pt x="5328792" y="4269866"/>
                </a:cubicBezTo>
                <a:cubicBezTo>
                  <a:pt x="5206045" y="4243973"/>
                  <a:pt x="5066255" y="4257833"/>
                  <a:pt x="4850567" y="4269866"/>
                </a:cubicBezTo>
                <a:cubicBezTo>
                  <a:pt x="4634880" y="4281899"/>
                  <a:pt x="4416110" y="4266810"/>
                  <a:pt x="4235707" y="4269866"/>
                </a:cubicBezTo>
                <a:cubicBezTo>
                  <a:pt x="4055304" y="4272922"/>
                  <a:pt x="3729335" y="4265378"/>
                  <a:pt x="3552528" y="4269866"/>
                </a:cubicBezTo>
                <a:cubicBezTo>
                  <a:pt x="3375721" y="4274354"/>
                  <a:pt x="3124098" y="4240363"/>
                  <a:pt x="2732714" y="4269866"/>
                </a:cubicBezTo>
                <a:cubicBezTo>
                  <a:pt x="2341330" y="4299369"/>
                  <a:pt x="2379632" y="4276786"/>
                  <a:pt x="2186171" y="4269866"/>
                </a:cubicBezTo>
                <a:cubicBezTo>
                  <a:pt x="1992710" y="4262946"/>
                  <a:pt x="1886835" y="4256527"/>
                  <a:pt x="1707946" y="4269866"/>
                </a:cubicBezTo>
                <a:cubicBezTo>
                  <a:pt x="1529058" y="4283205"/>
                  <a:pt x="1346145" y="4253940"/>
                  <a:pt x="1161403" y="4269866"/>
                </a:cubicBezTo>
                <a:cubicBezTo>
                  <a:pt x="976661" y="4285792"/>
                  <a:pt x="418833" y="4282536"/>
                  <a:pt x="0" y="4269866"/>
                </a:cubicBezTo>
                <a:cubicBezTo>
                  <a:pt x="5743" y="4110047"/>
                  <a:pt x="-9363" y="3985326"/>
                  <a:pt x="0" y="3702584"/>
                </a:cubicBezTo>
                <a:cubicBezTo>
                  <a:pt x="9363" y="3419842"/>
                  <a:pt x="8855" y="3287022"/>
                  <a:pt x="0" y="3135302"/>
                </a:cubicBezTo>
                <a:cubicBezTo>
                  <a:pt x="-8855" y="2983582"/>
                  <a:pt x="7245" y="2716546"/>
                  <a:pt x="0" y="2439923"/>
                </a:cubicBezTo>
                <a:cubicBezTo>
                  <a:pt x="-7245" y="2163300"/>
                  <a:pt x="-4577" y="1970391"/>
                  <a:pt x="0" y="1744545"/>
                </a:cubicBezTo>
                <a:cubicBezTo>
                  <a:pt x="4577" y="1518699"/>
                  <a:pt x="-4040" y="1332875"/>
                  <a:pt x="0" y="1219962"/>
                </a:cubicBezTo>
                <a:cubicBezTo>
                  <a:pt x="4040" y="1107049"/>
                  <a:pt x="2847" y="862313"/>
                  <a:pt x="0" y="738077"/>
                </a:cubicBezTo>
                <a:cubicBezTo>
                  <a:pt x="-2847" y="613842"/>
                  <a:pt x="-21338" y="194288"/>
                  <a:pt x="0" y="0"/>
                </a:cubicBezTo>
                <a:close/>
              </a:path>
              <a:path w="6831785" h="4269866" stroke="0" extrusionOk="0">
                <a:moveTo>
                  <a:pt x="0" y="0"/>
                </a:moveTo>
                <a:cubicBezTo>
                  <a:pt x="374219" y="-20185"/>
                  <a:pt x="439804" y="36811"/>
                  <a:pt x="751496" y="0"/>
                </a:cubicBezTo>
                <a:cubicBezTo>
                  <a:pt x="1063188" y="-36811"/>
                  <a:pt x="1292274" y="-37003"/>
                  <a:pt x="1502993" y="0"/>
                </a:cubicBezTo>
                <a:cubicBezTo>
                  <a:pt x="1713712" y="37003"/>
                  <a:pt x="1824845" y="-10586"/>
                  <a:pt x="2049536" y="0"/>
                </a:cubicBezTo>
                <a:cubicBezTo>
                  <a:pt x="2274227" y="10586"/>
                  <a:pt x="2334808" y="8031"/>
                  <a:pt x="2596078" y="0"/>
                </a:cubicBezTo>
                <a:cubicBezTo>
                  <a:pt x="2857348" y="-8031"/>
                  <a:pt x="2868093" y="10750"/>
                  <a:pt x="3074303" y="0"/>
                </a:cubicBezTo>
                <a:cubicBezTo>
                  <a:pt x="3280514" y="-10750"/>
                  <a:pt x="3435913" y="-25494"/>
                  <a:pt x="3620846" y="0"/>
                </a:cubicBezTo>
                <a:cubicBezTo>
                  <a:pt x="3805779" y="25494"/>
                  <a:pt x="3987871" y="16034"/>
                  <a:pt x="4235707" y="0"/>
                </a:cubicBezTo>
                <a:cubicBezTo>
                  <a:pt x="4483543" y="-16034"/>
                  <a:pt x="4835360" y="22218"/>
                  <a:pt x="4987203" y="0"/>
                </a:cubicBezTo>
                <a:cubicBezTo>
                  <a:pt x="5139046" y="-22218"/>
                  <a:pt x="5454828" y="17963"/>
                  <a:pt x="5602064" y="0"/>
                </a:cubicBezTo>
                <a:cubicBezTo>
                  <a:pt x="5749300" y="-17963"/>
                  <a:pt x="6557334" y="19958"/>
                  <a:pt x="6831785" y="0"/>
                </a:cubicBezTo>
                <a:cubicBezTo>
                  <a:pt x="6833849" y="107336"/>
                  <a:pt x="6817877" y="254742"/>
                  <a:pt x="6831785" y="481885"/>
                </a:cubicBezTo>
                <a:cubicBezTo>
                  <a:pt x="6845693" y="709029"/>
                  <a:pt x="6823125" y="852665"/>
                  <a:pt x="6831785" y="1049167"/>
                </a:cubicBezTo>
                <a:cubicBezTo>
                  <a:pt x="6840445" y="1245669"/>
                  <a:pt x="6860658" y="1401278"/>
                  <a:pt x="6831785" y="1701847"/>
                </a:cubicBezTo>
                <a:cubicBezTo>
                  <a:pt x="6802912" y="2002416"/>
                  <a:pt x="6816015" y="2030700"/>
                  <a:pt x="6831785" y="2226430"/>
                </a:cubicBezTo>
                <a:cubicBezTo>
                  <a:pt x="6847555" y="2422160"/>
                  <a:pt x="6841040" y="2503248"/>
                  <a:pt x="6831785" y="2708315"/>
                </a:cubicBezTo>
                <a:cubicBezTo>
                  <a:pt x="6822530" y="2913383"/>
                  <a:pt x="6826939" y="3040596"/>
                  <a:pt x="6831785" y="3318296"/>
                </a:cubicBezTo>
                <a:cubicBezTo>
                  <a:pt x="6836631" y="3595996"/>
                  <a:pt x="6843163" y="3945476"/>
                  <a:pt x="6831785" y="4269866"/>
                </a:cubicBezTo>
                <a:cubicBezTo>
                  <a:pt x="6687292" y="4274813"/>
                  <a:pt x="6545403" y="4277581"/>
                  <a:pt x="6285242" y="4269866"/>
                </a:cubicBezTo>
                <a:cubicBezTo>
                  <a:pt x="6025081" y="4262151"/>
                  <a:pt x="5883043" y="4268827"/>
                  <a:pt x="5738699" y="4269866"/>
                </a:cubicBezTo>
                <a:cubicBezTo>
                  <a:pt x="5594355" y="4270905"/>
                  <a:pt x="5373191" y="4296045"/>
                  <a:pt x="5055521" y="4269866"/>
                </a:cubicBezTo>
                <a:cubicBezTo>
                  <a:pt x="4737851" y="4243687"/>
                  <a:pt x="4473549" y="4234842"/>
                  <a:pt x="4304025" y="4269866"/>
                </a:cubicBezTo>
                <a:cubicBezTo>
                  <a:pt x="4134501" y="4304890"/>
                  <a:pt x="3775434" y="4304636"/>
                  <a:pt x="3552528" y="4269866"/>
                </a:cubicBezTo>
                <a:cubicBezTo>
                  <a:pt x="3329622" y="4235096"/>
                  <a:pt x="3131216" y="4278070"/>
                  <a:pt x="2869350" y="4269866"/>
                </a:cubicBezTo>
                <a:cubicBezTo>
                  <a:pt x="2607484" y="4261662"/>
                  <a:pt x="2219136" y="4236822"/>
                  <a:pt x="2049536" y="4269866"/>
                </a:cubicBezTo>
                <a:cubicBezTo>
                  <a:pt x="1879936" y="4302910"/>
                  <a:pt x="1568590" y="4240001"/>
                  <a:pt x="1366357" y="4269866"/>
                </a:cubicBezTo>
                <a:cubicBezTo>
                  <a:pt x="1164124" y="4299731"/>
                  <a:pt x="905595" y="4251511"/>
                  <a:pt x="614861" y="4269866"/>
                </a:cubicBezTo>
                <a:cubicBezTo>
                  <a:pt x="324127" y="4288221"/>
                  <a:pt x="280744" y="4278213"/>
                  <a:pt x="0" y="4269866"/>
                </a:cubicBezTo>
                <a:cubicBezTo>
                  <a:pt x="4997" y="4108217"/>
                  <a:pt x="-789" y="3933530"/>
                  <a:pt x="0" y="3745282"/>
                </a:cubicBezTo>
                <a:cubicBezTo>
                  <a:pt x="789" y="3557034"/>
                  <a:pt x="12273" y="3239478"/>
                  <a:pt x="0" y="3049904"/>
                </a:cubicBezTo>
                <a:cubicBezTo>
                  <a:pt x="-12273" y="2860330"/>
                  <a:pt x="14948" y="2706044"/>
                  <a:pt x="0" y="2439923"/>
                </a:cubicBezTo>
                <a:cubicBezTo>
                  <a:pt x="-14948" y="2173802"/>
                  <a:pt x="18711" y="2022274"/>
                  <a:pt x="0" y="1915340"/>
                </a:cubicBezTo>
                <a:cubicBezTo>
                  <a:pt x="-18711" y="1808406"/>
                  <a:pt x="19468" y="1415445"/>
                  <a:pt x="0" y="1262660"/>
                </a:cubicBezTo>
                <a:cubicBezTo>
                  <a:pt x="-19468" y="1109875"/>
                  <a:pt x="21155" y="910605"/>
                  <a:pt x="0" y="652680"/>
                </a:cubicBezTo>
                <a:cubicBezTo>
                  <a:pt x="-21155" y="394755"/>
                  <a:pt x="3207" y="194584"/>
                  <a:pt x="0" y="0"/>
                </a:cubicBezTo>
                <a:close/>
              </a:path>
            </a:pathLst>
          </a:custGeom>
          <a:ln w="38100">
            <a:solidFill>
              <a:srgbClr val="1ED760"/>
            </a:solidFill>
            <a:extLst>
              <a:ext uri="{C807C97D-BFC1-408E-A445-0C87EB9F89A2}">
                <ask:lineSketchStyleProps xmlns:ask="http://schemas.microsoft.com/office/drawing/2018/sketchyshapes" sd="1711139500">
                  <a:prstGeom prst="rect">
                    <a:avLst/>
                  </a:prstGeom>
                  <ask:type>
                    <ask:lineSketchFreehand/>
                  </ask:type>
                </ask:lineSketchStyleProps>
              </a:ext>
            </a:extLst>
          </a:ln>
        </p:spPr>
      </p:pic>
      <p:sp>
        <p:nvSpPr>
          <p:cNvPr id="10" name="Title 1">
            <a:extLst>
              <a:ext uri="{FF2B5EF4-FFF2-40B4-BE49-F238E27FC236}">
                <a16:creationId xmlns:a16="http://schemas.microsoft.com/office/drawing/2014/main" id="{2B1B05DD-99A1-4BE7-AF92-602B492D66AD}"/>
              </a:ext>
            </a:extLst>
          </p:cNvPr>
          <p:cNvSpPr txBox="1">
            <a:spLocks/>
          </p:cNvSpPr>
          <p:nvPr/>
        </p:nvSpPr>
        <p:spPr>
          <a:xfrm>
            <a:off x="7403089" y="368969"/>
            <a:ext cx="4788911" cy="6031830"/>
          </a:xfrm>
          <a:prstGeom prst="rect">
            <a:avLst/>
          </a:prstGeom>
          <a:noFill/>
        </p:spPr>
        <p:txBody>
          <a:bodyPr vert="horz" lIns="91440" tIns="45720" rIns="91440" bIns="45720" rtlCol="0" anchor="t">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b="1" dirty="0">
                <a:solidFill>
                  <a:srgbClr val="1ED760"/>
                </a:solidFill>
              </a:rPr>
              <a:t>Analyzing Stream Count by Decades</a:t>
            </a:r>
          </a:p>
          <a:p>
            <a:pPr algn="ctr"/>
            <a:endParaRPr lang="en-US" sz="3200" b="1" dirty="0">
              <a:solidFill>
                <a:schemeClr val="bg1"/>
              </a:solidFill>
            </a:endParaRPr>
          </a:p>
          <a:p>
            <a:pPr marL="457200" indent="-457200">
              <a:buClr>
                <a:schemeClr val="bg1"/>
              </a:buClr>
              <a:buBlip>
                <a:blip r:embed="rId4">
                  <a:extLst>
                    <a:ext uri="{837473B0-CC2E-450A-ABE3-18F120FF3D39}">
                      <a1611:picAttrSrcUrl xmlns:a1611="http://schemas.microsoft.com/office/drawing/2016/11/main" r:id="rId5"/>
                    </a:ext>
                  </a:extLst>
                </a:blip>
              </a:buBlip>
            </a:pPr>
            <a:r>
              <a:rPr lang="en-US" sz="2600" dirty="0">
                <a:solidFill>
                  <a:schemeClr val="bg1"/>
                </a:solidFill>
              </a:rPr>
              <a:t>Because our data was predominantly featuring songs from the 2000s, rows were filtered to eliminate bias and skewed information.</a:t>
            </a:r>
          </a:p>
          <a:p>
            <a:pPr marL="457200" indent="-457200">
              <a:buClr>
                <a:schemeClr val="bg1"/>
              </a:buClr>
              <a:buBlip>
                <a:blip r:embed="rId4">
                  <a:extLst>
                    <a:ext uri="{837473B0-CC2E-450A-ABE3-18F120FF3D39}">
                      <a1611:picAttrSrcUrl xmlns:a1611="http://schemas.microsoft.com/office/drawing/2016/11/main" r:id="rId5"/>
                    </a:ext>
                  </a:extLst>
                </a:blip>
              </a:buBlip>
            </a:pPr>
            <a:endParaRPr lang="en-US" sz="2600" dirty="0">
              <a:solidFill>
                <a:schemeClr val="bg1"/>
              </a:solidFill>
            </a:endParaRPr>
          </a:p>
          <a:p>
            <a:pPr marL="457200" indent="-457200">
              <a:buClr>
                <a:schemeClr val="bg1"/>
              </a:buClr>
              <a:buBlip>
                <a:blip r:embed="rId4">
                  <a:extLst>
                    <a:ext uri="{837473B0-CC2E-450A-ABE3-18F120FF3D39}">
                      <a1611:picAttrSrcUrl xmlns:a1611="http://schemas.microsoft.com/office/drawing/2016/11/main" r:id="rId5"/>
                    </a:ext>
                  </a:extLst>
                </a:blip>
              </a:buBlip>
            </a:pPr>
            <a:r>
              <a:rPr lang="en-US" sz="2600" b="1" dirty="0">
                <a:solidFill>
                  <a:schemeClr val="bg1"/>
                </a:solidFill>
              </a:rPr>
              <a:t>While the track count was the highest in 00s, The Janitors can see that the number of streams was larger across the board in all decades.</a:t>
            </a:r>
          </a:p>
          <a:p>
            <a:pPr>
              <a:buClr>
                <a:schemeClr val="bg1"/>
              </a:buClr>
            </a:pPr>
            <a:endParaRPr lang="en-US" sz="2600" b="1" dirty="0">
              <a:solidFill>
                <a:schemeClr val="bg1"/>
              </a:solidFill>
            </a:endParaRPr>
          </a:p>
          <a:p>
            <a:pPr marL="457200" indent="-457200">
              <a:buClr>
                <a:schemeClr val="bg1"/>
              </a:buClr>
              <a:buBlip>
                <a:blip r:embed="rId4">
                  <a:extLst>
                    <a:ext uri="{837473B0-CC2E-450A-ABE3-18F120FF3D39}">
                      <a1611:picAttrSrcUrl xmlns:a1611="http://schemas.microsoft.com/office/drawing/2016/11/main" r:id="rId5"/>
                    </a:ext>
                  </a:extLst>
                </a:blip>
              </a:buBlip>
            </a:pPr>
            <a:r>
              <a:rPr lang="en-US" sz="2600" b="1" dirty="0">
                <a:solidFill>
                  <a:schemeClr val="bg1"/>
                </a:solidFill>
              </a:rPr>
              <a:t>One can conclude that there is not necessarily a direct tie with stream to track count.</a:t>
            </a:r>
          </a:p>
          <a:p>
            <a:pPr marL="457200" indent="-457200">
              <a:buClr>
                <a:schemeClr val="bg1"/>
              </a:buClr>
              <a:buBlip>
                <a:blip r:embed="rId4">
                  <a:extLst>
                    <a:ext uri="{837473B0-CC2E-450A-ABE3-18F120FF3D39}">
                      <a1611:picAttrSrcUrl xmlns:a1611="http://schemas.microsoft.com/office/drawing/2016/11/main" r:id="rId5"/>
                    </a:ext>
                  </a:extLst>
                </a:blip>
              </a:buBlip>
            </a:pPr>
            <a:endParaRPr lang="en-US" sz="3200" b="1" dirty="0">
              <a:solidFill>
                <a:schemeClr val="bg1"/>
              </a:solidFill>
            </a:endParaRPr>
          </a:p>
          <a:p>
            <a:pPr algn="ctr"/>
            <a:endParaRPr lang="en-US" sz="3200" b="1" dirty="0">
              <a:solidFill>
                <a:schemeClr val="bg1"/>
              </a:solidFill>
            </a:endParaRPr>
          </a:p>
          <a:p>
            <a:pPr algn="ctr"/>
            <a:endParaRPr lang="en-US" sz="3200" b="1" dirty="0">
              <a:solidFill>
                <a:schemeClr val="bg1"/>
              </a:solidFill>
            </a:endParaRPr>
          </a:p>
        </p:txBody>
      </p:sp>
    </p:spTree>
    <p:extLst>
      <p:ext uri="{BB962C8B-B14F-4D97-AF65-F5344CB8AC3E}">
        <p14:creationId xmlns:p14="http://schemas.microsoft.com/office/powerpoint/2010/main" val="35893068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E614F1C-2D93-42D0-B229-7681994499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7403089" y="0"/>
            <a:ext cx="4788912"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Terraform &amp; Spotify Data Engineering | Python In Plain English">
            <a:extLst>
              <a:ext uri="{FF2B5EF4-FFF2-40B4-BE49-F238E27FC236}">
                <a16:creationId xmlns:a16="http://schemas.microsoft.com/office/drawing/2014/main" id="{84D92599-E100-4725-AD6A-0D4038DE46A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9719" r="9804"/>
          <a:stretch/>
        </p:blipFill>
        <p:spPr bwMode="auto">
          <a:xfrm>
            <a:off x="11084560" y="5770880"/>
            <a:ext cx="1107440" cy="1016000"/>
          </a:xfrm>
          <a:prstGeom prst="rect">
            <a:avLst/>
          </a:prstGeom>
          <a:noFill/>
          <a:extLst>
            <a:ext uri="{909E8E84-426E-40DD-AFC4-6F175D3DCCD1}">
              <a14:hiddenFill xmlns:a14="http://schemas.microsoft.com/office/drawing/2010/main">
                <a:solidFill>
                  <a:srgbClr val="FFFFFF"/>
                </a:solidFill>
              </a14:hiddenFill>
            </a:ext>
          </a:extLst>
        </p:spPr>
      </p:pic>
      <p:sp>
        <p:nvSpPr>
          <p:cNvPr id="7" name="Title 1">
            <a:extLst>
              <a:ext uri="{FF2B5EF4-FFF2-40B4-BE49-F238E27FC236}">
                <a16:creationId xmlns:a16="http://schemas.microsoft.com/office/drawing/2014/main" id="{EBA8A45B-E1A7-47EC-8A3D-B78F9CD35F1D}"/>
              </a:ext>
            </a:extLst>
          </p:cNvPr>
          <p:cNvSpPr txBox="1">
            <a:spLocks/>
          </p:cNvSpPr>
          <p:nvPr/>
        </p:nvSpPr>
        <p:spPr>
          <a:xfrm>
            <a:off x="183089" y="0"/>
            <a:ext cx="10901471" cy="1236440"/>
          </a:xfrm>
          <a:prstGeom prst="rect">
            <a:avLst/>
          </a:prstGeom>
          <a:no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4800" b="1" dirty="0">
              <a:solidFill>
                <a:schemeClr val="bg1"/>
              </a:solidFill>
            </a:endParaRPr>
          </a:p>
        </p:txBody>
      </p:sp>
      <p:sp>
        <p:nvSpPr>
          <p:cNvPr id="9" name="Title 1">
            <a:extLst>
              <a:ext uri="{FF2B5EF4-FFF2-40B4-BE49-F238E27FC236}">
                <a16:creationId xmlns:a16="http://schemas.microsoft.com/office/drawing/2014/main" id="{E49AA69A-92C5-4D28-A84A-D4CC39C5635E}"/>
              </a:ext>
            </a:extLst>
          </p:cNvPr>
          <p:cNvSpPr txBox="1">
            <a:spLocks/>
          </p:cNvSpPr>
          <p:nvPr/>
        </p:nvSpPr>
        <p:spPr>
          <a:xfrm>
            <a:off x="0" y="0"/>
            <a:ext cx="11504086" cy="1236440"/>
          </a:xfrm>
          <a:prstGeom prst="rect">
            <a:avLst/>
          </a:prstGeom>
          <a:no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i="1" dirty="0">
                <a:solidFill>
                  <a:srgbClr val="1ED760"/>
                </a:solidFill>
                <a:latin typeface="Ink Free" panose="03080402000500000000" pitchFamily="66" charset="0"/>
              </a:rPr>
              <a:t>c o d e</a:t>
            </a:r>
            <a:endParaRPr lang="en-US" sz="2800" b="1" i="1" dirty="0">
              <a:solidFill>
                <a:schemeClr val="bg1"/>
              </a:solidFill>
              <a:latin typeface="Ink Free" panose="03080402000500000000" pitchFamily="66" charset="0"/>
            </a:endParaRPr>
          </a:p>
        </p:txBody>
      </p:sp>
      <p:pic>
        <p:nvPicPr>
          <p:cNvPr id="10" name="Picture 9">
            <a:extLst>
              <a:ext uri="{FF2B5EF4-FFF2-40B4-BE49-F238E27FC236}">
                <a16:creationId xmlns:a16="http://schemas.microsoft.com/office/drawing/2014/main" id="{00A35371-46AB-4218-8914-10D7982FD810}"/>
              </a:ext>
            </a:extLst>
          </p:cNvPr>
          <p:cNvPicPr>
            <a:picLocks noChangeAspect="1"/>
          </p:cNvPicPr>
          <p:nvPr/>
        </p:nvPicPr>
        <p:blipFill>
          <a:blip r:embed="rId3"/>
          <a:stretch>
            <a:fillRect/>
          </a:stretch>
        </p:blipFill>
        <p:spPr>
          <a:xfrm>
            <a:off x="1357312" y="1652587"/>
            <a:ext cx="9477375" cy="3552825"/>
          </a:xfrm>
          <a:custGeom>
            <a:avLst/>
            <a:gdLst>
              <a:gd name="connsiteX0" fmla="*/ 0 w 9477375"/>
              <a:gd name="connsiteY0" fmla="*/ 0 h 3552825"/>
              <a:gd name="connsiteX1" fmla="*/ 676955 w 9477375"/>
              <a:gd name="connsiteY1" fmla="*/ 0 h 3552825"/>
              <a:gd name="connsiteX2" fmla="*/ 1353911 w 9477375"/>
              <a:gd name="connsiteY2" fmla="*/ 0 h 3552825"/>
              <a:gd name="connsiteX3" fmla="*/ 2220414 w 9477375"/>
              <a:gd name="connsiteY3" fmla="*/ 0 h 3552825"/>
              <a:gd name="connsiteX4" fmla="*/ 3086916 w 9477375"/>
              <a:gd name="connsiteY4" fmla="*/ 0 h 3552825"/>
              <a:gd name="connsiteX5" fmla="*/ 3763872 w 9477375"/>
              <a:gd name="connsiteY5" fmla="*/ 0 h 3552825"/>
              <a:gd name="connsiteX6" fmla="*/ 4346053 w 9477375"/>
              <a:gd name="connsiteY6" fmla="*/ 0 h 3552825"/>
              <a:gd name="connsiteX7" fmla="*/ 4928235 w 9477375"/>
              <a:gd name="connsiteY7" fmla="*/ 0 h 3552825"/>
              <a:gd name="connsiteX8" fmla="*/ 5605190 w 9477375"/>
              <a:gd name="connsiteY8" fmla="*/ 0 h 3552825"/>
              <a:gd name="connsiteX9" fmla="*/ 5997824 w 9477375"/>
              <a:gd name="connsiteY9" fmla="*/ 0 h 3552825"/>
              <a:gd name="connsiteX10" fmla="*/ 6390459 w 9477375"/>
              <a:gd name="connsiteY10" fmla="*/ 0 h 3552825"/>
              <a:gd name="connsiteX11" fmla="*/ 7067414 w 9477375"/>
              <a:gd name="connsiteY11" fmla="*/ 0 h 3552825"/>
              <a:gd name="connsiteX12" fmla="*/ 7460048 w 9477375"/>
              <a:gd name="connsiteY12" fmla="*/ 0 h 3552825"/>
              <a:gd name="connsiteX13" fmla="*/ 7852682 w 9477375"/>
              <a:gd name="connsiteY13" fmla="*/ 0 h 3552825"/>
              <a:gd name="connsiteX14" fmla="*/ 8624411 w 9477375"/>
              <a:gd name="connsiteY14" fmla="*/ 0 h 3552825"/>
              <a:gd name="connsiteX15" fmla="*/ 9477375 w 9477375"/>
              <a:gd name="connsiteY15" fmla="*/ 0 h 3552825"/>
              <a:gd name="connsiteX16" fmla="*/ 9477375 w 9477375"/>
              <a:gd name="connsiteY16" fmla="*/ 556609 h 3552825"/>
              <a:gd name="connsiteX17" fmla="*/ 9477375 w 9477375"/>
              <a:gd name="connsiteY17" fmla="*/ 1148747 h 3552825"/>
              <a:gd name="connsiteX18" fmla="*/ 9477375 w 9477375"/>
              <a:gd name="connsiteY18" fmla="*/ 1669828 h 3552825"/>
              <a:gd name="connsiteX19" fmla="*/ 9477375 w 9477375"/>
              <a:gd name="connsiteY19" fmla="*/ 2226437 h 3552825"/>
              <a:gd name="connsiteX20" fmla="*/ 9477375 w 9477375"/>
              <a:gd name="connsiteY20" fmla="*/ 2889631 h 3552825"/>
              <a:gd name="connsiteX21" fmla="*/ 9477375 w 9477375"/>
              <a:gd name="connsiteY21" fmla="*/ 3552825 h 3552825"/>
              <a:gd name="connsiteX22" fmla="*/ 9084741 w 9477375"/>
              <a:gd name="connsiteY22" fmla="*/ 3552825 h 3552825"/>
              <a:gd name="connsiteX23" fmla="*/ 8502559 w 9477375"/>
              <a:gd name="connsiteY23" fmla="*/ 3552825 h 3552825"/>
              <a:gd name="connsiteX24" fmla="*/ 7636056 w 9477375"/>
              <a:gd name="connsiteY24" fmla="*/ 3552825 h 3552825"/>
              <a:gd name="connsiteX25" fmla="*/ 7243422 w 9477375"/>
              <a:gd name="connsiteY25" fmla="*/ 3552825 h 3552825"/>
              <a:gd name="connsiteX26" fmla="*/ 6471693 w 9477375"/>
              <a:gd name="connsiteY26" fmla="*/ 3552825 h 3552825"/>
              <a:gd name="connsiteX27" fmla="*/ 5984285 w 9477375"/>
              <a:gd name="connsiteY27" fmla="*/ 3552825 h 3552825"/>
              <a:gd name="connsiteX28" fmla="*/ 5307330 w 9477375"/>
              <a:gd name="connsiteY28" fmla="*/ 3552825 h 3552825"/>
              <a:gd name="connsiteX29" fmla="*/ 4725148 w 9477375"/>
              <a:gd name="connsiteY29" fmla="*/ 3552825 h 3552825"/>
              <a:gd name="connsiteX30" fmla="*/ 4237741 w 9477375"/>
              <a:gd name="connsiteY30" fmla="*/ 3552825 h 3552825"/>
              <a:gd name="connsiteX31" fmla="*/ 3466011 w 9477375"/>
              <a:gd name="connsiteY31" fmla="*/ 3552825 h 3552825"/>
              <a:gd name="connsiteX32" fmla="*/ 2789056 w 9477375"/>
              <a:gd name="connsiteY32" fmla="*/ 3552825 h 3552825"/>
              <a:gd name="connsiteX33" fmla="*/ 2017327 w 9477375"/>
              <a:gd name="connsiteY33" fmla="*/ 3552825 h 3552825"/>
              <a:gd name="connsiteX34" fmla="*/ 1435145 w 9477375"/>
              <a:gd name="connsiteY34" fmla="*/ 3552825 h 3552825"/>
              <a:gd name="connsiteX35" fmla="*/ 1042511 w 9477375"/>
              <a:gd name="connsiteY35" fmla="*/ 3552825 h 3552825"/>
              <a:gd name="connsiteX36" fmla="*/ 0 w 9477375"/>
              <a:gd name="connsiteY36" fmla="*/ 3552825 h 3552825"/>
              <a:gd name="connsiteX37" fmla="*/ 0 w 9477375"/>
              <a:gd name="connsiteY37" fmla="*/ 2996216 h 3552825"/>
              <a:gd name="connsiteX38" fmla="*/ 0 w 9477375"/>
              <a:gd name="connsiteY38" fmla="*/ 2439607 h 3552825"/>
              <a:gd name="connsiteX39" fmla="*/ 0 w 9477375"/>
              <a:gd name="connsiteY39" fmla="*/ 1882997 h 3552825"/>
              <a:gd name="connsiteX40" fmla="*/ 0 w 9477375"/>
              <a:gd name="connsiteY40" fmla="*/ 1255332 h 3552825"/>
              <a:gd name="connsiteX41" fmla="*/ 0 w 9477375"/>
              <a:gd name="connsiteY41" fmla="*/ 698722 h 3552825"/>
              <a:gd name="connsiteX42" fmla="*/ 0 w 9477375"/>
              <a:gd name="connsiteY42" fmla="*/ 0 h 3552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9477375" h="3552825" fill="none" extrusionOk="0">
                <a:moveTo>
                  <a:pt x="0" y="0"/>
                </a:moveTo>
                <a:cubicBezTo>
                  <a:pt x="286618" y="15797"/>
                  <a:pt x="520406" y="9714"/>
                  <a:pt x="676955" y="0"/>
                </a:cubicBezTo>
                <a:cubicBezTo>
                  <a:pt x="833504" y="-9714"/>
                  <a:pt x="1054881" y="-29576"/>
                  <a:pt x="1353911" y="0"/>
                </a:cubicBezTo>
                <a:cubicBezTo>
                  <a:pt x="1652941" y="29576"/>
                  <a:pt x="1891421" y="-9341"/>
                  <a:pt x="2220414" y="0"/>
                </a:cubicBezTo>
                <a:cubicBezTo>
                  <a:pt x="2549407" y="9341"/>
                  <a:pt x="2657878" y="28977"/>
                  <a:pt x="3086916" y="0"/>
                </a:cubicBezTo>
                <a:cubicBezTo>
                  <a:pt x="3515954" y="-28977"/>
                  <a:pt x="3584878" y="-12805"/>
                  <a:pt x="3763872" y="0"/>
                </a:cubicBezTo>
                <a:cubicBezTo>
                  <a:pt x="3942866" y="12805"/>
                  <a:pt x="4219854" y="-473"/>
                  <a:pt x="4346053" y="0"/>
                </a:cubicBezTo>
                <a:cubicBezTo>
                  <a:pt x="4472252" y="473"/>
                  <a:pt x="4728900" y="-27740"/>
                  <a:pt x="4928235" y="0"/>
                </a:cubicBezTo>
                <a:cubicBezTo>
                  <a:pt x="5127570" y="27740"/>
                  <a:pt x="5427718" y="15036"/>
                  <a:pt x="5605190" y="0"/>
                </a:cubicBezTo>
                <a:cubicBezTo>
                  <a:pt x="5782662" y="-15036"/>
                  <a:pt x="5825433" y="4553"/>
                  <a:pt x="5997824" y="0"/>
                </a:cubicBezTo>
                <a:cubicBezTo>
                  <a:pt x="6170215" y="-4553"/>
                  <a:pt x="6260925" y="10845"/>
                  <a:pt x="6390459" y="0"/>
                </a:cubicBezTo>
                <a:cubicBezTo>
                  <a:pt x="6519993" y="-10845"/>
                  <a:pt x="6878228" y="-16161"/>
                  <a:pt x="7067414" y="0"/>
                </a:cubicBezTo>
                <a:cubicBezTo>
                  <a:pt x="7256600" y="16161"/>
                  <a:pt x="7328134" y="-4721"/>
                  <a:pt x="7460048" y="0"/>
                </a:cubicBezTo>
                <a:cubicBezTo>
                  <a:pt x="7591962" y="4721"/>
                  <a:pt x="7682376" y="1809"/>
                  <a:pt x="7852682" y="0"/>
                </a:cubicBezTo>
                <a:cubicBezTo>
                  <a:pt x="8022988" y="-1809"/>
                  <a:pt x="8378276" y="35291"/>
                  <a:pt x="8624411" y="0"/>
                </a:cubicBezTo>
                <a:cubicBezTo>
                  <a:pt x="8870546" y="-35291"/>
                  <a:pt x="9120066" y="-14009"/>
                  <a:pt x="9477375" y="0"/>
                </a:cubicBezTo>
                <a:cubicBezTo>
                  <a:pt x="9463472" y="238897"/>
                  <a:pt x="9462458" y="314425"/>
                  <a:pt x="9477375" y="556609"/>
                </a:cubicBezTo>
                <a:cubicBezTo>
                  <a:pt x="9492292" y="798793"/>
                  <a:pt x="9456194" y="927336"/>
                  <a:pt x="9477375" y="1148747"/>
                </a:cubicBezTo>
                <a:cubicBezTo>
                  <a:pt x="9498556" y="1370158"/>
                  <a:pt x="9471241" y="1559805"/>
                  <a:pt x="9477375" y="1669828"/>
                </a:cubicBezTo>
                <a:cubicBezTo>
                  <a:pt x="9483509" y="1779851"/>
                  <a:pt x="9503329" y="2068910"/>
                  <a:pt x="9477375" y="2226437"/>
                </a:cubicBezTo>
                <a:cubicBezTo>
                  <a:pt x="9451421" y="2383964"/>
                  <a:pt x="9493148" y="2678796"/>
                  <a:pt x="9477375" y="2889631"/>
                </a:cubicBezTo>
                <a:cubicBezTo>
                  <a:pt x="9461602" y="3100466"/>
                  <a:pt x="9471210" y="3402614"/>
                  <a:pt x="9477375" y="3552825"/>
                </a:cubicBezTo>
                <a:cubicBezTo>
                  <a:pt x="9295893" y="3560240"/>
                  <a:pt x="9279442" y="3558948"/>
                  <a:pt x="9084741" y="3552825"/>
                </a:cubicBezTo>
                <a:cubicBezTo>
                  <a:pt x="8890040" y="3546702"/>
                  <a:pt x="8695931" y="3542668"/>
                  <a:pt x="8502559" y="3552825"/>
                </a:cubicBezTo>
                <a:cubicBezTo>
                  <a:pt x="8309187" y="3562982"/>
                  <a:pt x="7908719" y="3552914"/>
                  <a:pt x="7636056" y="3552825"/>
                </a:cubicBezTo>
                <a:cubicBezTo>
                  <a:pt x="7363393" y="3552736"/>
                  <a:pt x="7355646" y="3568303"/>
                  <a:pt x="7243422" y="3552825"/>
                </a:cubicBezTo>
                <a:cubicBezTo>
                  <a:pt x="7131198" y="3537347"/>
                  <a:pt x="6654572" y="3576645"/>
                  <a:pt x="6471693" y="3552825"/>
                </a:cubicBezTo>
                <a:cubicBezTo>
                  <a:pt x="6288814" y="3529005"/>
                  <a:pt x="6216963" y="3546245"/>
                  <a:pt x="5984285" y="3552825"/>
                </a:cubicBezTo>
                <a:cubicBezTo>
                  <a:pt x="5751607" y="3559405"/>
                  <a:pt x="5442990" y="3539222"/>
                  <a:pt x="5307330" y="3552825"/>
                </a:cubicBezTo>
                <a:cubicBezTo>
                  <a:pt x="5171670" y="3566428"/>
                  <a:pt x="4904732" y="3560551"/>
                  <a:pt x="4725148" y="3552825"/>
                </a:cubicBezTo>
                <a:cubicBezTo>
                  <a:pt x="4545564" y="3545099"/>
                  <a:pt x="4383693" y="3575283"/>
                  <a:pt x="4237741" y="3552825"/>
                </a:cubicBezTo>
                <a:cubicBezTo>
                  <a:pt x="4091789" y="3530367"/>
                  <a:pt x="3850321" y="3533525"/>
                  <a:pt x="3466011" y="3552825"/>
                </a:cubicBezTo>
                <a:cubicBezTo>
                  <a:pt x="3081701" y="3572126"/>
                  <a:pt x="2932861" y="3548897"/>
                  <a:pt x="2789056" y="3552825"/>
                </a:cubicBezTo>
                <a:cubicBezTo>
                  <a:pt x="2645251" y="3556753"/>
                  <a:pt x="2400874" y="3540703"/>
                  <a:pt x="2017327" y="3552825"/>
                </a:cubicBezTo>
                <a:cubicBezTo>
                  <a:pt x="1633780" y="3564947"/>
                  <a:pt x="1634887" y="3572426"/>
                  <a:pt x="1435145" y="3552825"/>
                </a:cubicBezTo>
                <a:cubicBezTo>
                  <a:pt x="1235403" y="3533224"/>
                  <a:pt x="1146075" y="3564931"/>
                  <a:pt x="1042511" y="3552825"/>
                </a:cubicBezTo>
                <a:cubicBezTo>
                  <a:pt x="938947" y="3540719"/>
                  <a:pt x="326788" y="3582178"/>
                  <a:pt x="0" y="3552825"/>
                </a:cubicBezTo>
                <a:cubicBezTo>
                  <a:pt x="16129" y="3393750"/>
                  <a:pt x="16776" y="3125958"/>
                  <a:pt x="0" y="2996216"/>
                </a:cubicBezTo>
                <a:cubicBezTo>
                  <a:pt x="-16776" y="2866474"/>
                  <a:pt x="18928" y="2597652"/>
                  <a:pt x="0" y="2439607"/>
                </a:cubicBezTo>
                <a:cubicBezTo>
                  <a:pt x="-18928" y="2281562"/>
                  <a:pt x="10235" y="2002951"/>
                  <a:pt x="0" y="1882997"/>
                </a:cubicBezTo>
                <a:cubicBezTo>
                  <a:pt x="-10235" y="1763043"/>
                  <a:pt x="3905" y="1495976"/>
                  <a:pt x="0" y="1255332"/>
                </a:cubicBezTo>
                <a:cubicBezTo>
                  <a:pt x="-3905" y="1014689"/>
                  <a:pt x="-22052" y="885837"/>
                  <a:pt x="0" y="698722"/>
                </a:cubicBezTo>
                <a:cubicBezTo>
                  <a:pt x="22052" y="511607"/>
                  <a:pt x="-30765" y="274552"/>
                  <a:pt x="0" y="0"/>
                </a:cubicBezTo>
                <a:close/>
              </a:path>
              <a:path w="9477375" h="3552825" stroke="0" extrusionOk="0">
                <a:moveTo>
                  <a:pt x="0" y="0"/>
                </a:moveTo>
                <a:cubicBezTo>
                  <a:pt x="400542" y="-21619"/>
                  <a:pt x="610159" y="41263"/>
                  <a:pt x="866503" y="0"/>
                </a:cubicBezTo>
                <a:cubicBezTo>
                  <a:pt x="1122847" y="-41263"/>
                  <a:pt x="1110987" y="11969"/>
                  <a:pt x="1353911" y="0"/>
                </a:cubicBezTo>
                <a:cubicBezTo>
                  <a:pt x="1596835" y="-11969"/>
                  <a:pt x="1685985" y="11751"/>
                  <a:pt x="1841319" y="0"/>
                </a:cubicBezTo>
                <a:cubicBezTo>
                  <a:pt x="1996653" y="-11751"/>
                  <a:pt x="2092606" y="5947"/>
                  <a:pt x="2328726" y="0"/>
                </a:cubicBezTo>
                <a:cubicBezTo>
                  <a:pt x="2564846" y="-5947"/>
                  <a:pt x="2753169" y="21422"/>
                  <a:pt x="3005682" y="0"/>
                </a:cubicBezTo>
                <a:cubicBezTo>
                  <a:pt x="3258195" y="-21422"/>
                  <a:pt x="3375557" y="6846"/>
                  <a:pt x="3682637" y="0"/>
                </a:cubicBezTo>
                <a:cubicBezTo>
                  <a:pt x="3989718" y="-6846"/>
                  <a:pt x="4071150" y="-2944"/>
                  <a:pt x="4454366" y="0"/>
                </a:cubicBezTo>
                <a:cubicBezTo>
                  <a:pt x="4837582" y="2944"/>
                  <a:pt x="4910248" y="-19040"/>
                  <a:pt x="5036548" y="0"/>
                </a:cubicBezTo>
                <a:cubicBezTo>
                  <a:pt x="5162848" y="19040"/>
                  <a:pt x="5335763" y="10280"/>
                  <a:pt x="5429182" y="0"/>
                </a:cubicBezTo>
                <a:cubicBezTo>
                  <a:pt x="5522601" y="-10280"/>
                  <a:pt x="5637791" y="-12560"/>
                  <a:pt x="5821816" y="0"/>
                </a:cubicBezTo>
                <a:cubicBezTo>
                  <a:pt x="6005841" y="12560"/>
                  <a:pt x="6060843" y="-9362"/>
                  <a:pt x="6214450" y="0"/>
                </a:cubicBezTo>
                <a:cubicBezTo>
                  <a:pt x="6368057" y="9362"/>
                  <a:pt x="6716964" y="-11008"/>
                  <a:pt x="7080953" y="0"/>
                </a:cubicBezTo>
                <a:cubicBezTo>
                  <a:pt x="7444942" y="11008"/>
                  <a:pt x="7575072" y="-40840"/>
                  <a:pt x="7947456" y="0"/>
                </a:cubicBezTo>
                <a:cubicBezTo>
                  <a:pt x="8319840" y="40840"/>
                  <a:pt x="8332623" y="2519"/>
                  <a:pt x="8434864" y="0"/>
                </a:cubicBezTo>
                <a:cubicBezTo>
                  <a:pt x="8537105" y="-2519"/>
                  <a:pt x="9106144" y="30643"/>
                  <a:pt x="9477375" y="0"/>
                </a:cubicBezTo>
                <a:cubicBezTo>
                  <a:pt x="9482905" y="207698"/>
                  <a:pt x="9462253" y="376005"/>
                  <a:pt x="9477375" y="627666"/>
                </a:cubicBezTo>
                <a:cubicBezTo>
                  <a:pt x="9492497" y="879327"/>
                  <a:pt x="9505577" y="1061354"/>
                  <a:pt x="9477375" y="1255332"/>
                </a:cubicBezTo>
                <a:cubicBezTo>
                  <a:pt x="9449173" y="1449310"/>
                  <a:pt x="9460353" y="1627724"/>
                  <a:pt x="9477375" y="1918526"/>
                </a:cubicBezTo>
                <a:cubicBezTo>
                  <a:pt x="9494397" y="2209328"/>
                  <a:pt x="9497282" y="2189970"/>
                  <a:pt x="9477375" y="2404078"/>
                </a:cubicBezTo>
                <a:cubicBezTo>
                  <a:pt x="9457468" y="2618186"/>
                  <a:pt x="9480680" y="2905601"/>
                  <a:pt x="9477375" y="3031744"/>
                </a:cubicBezTo>
                <a:cubicBezTo>
                  <a:pt x="9474070" y="3157887"/>
                  <a:pt x="9467522" y="3387793"/>
                  <a:pt x="9477375" y="3552825"/>
                </a:cubicBezTo>
                <a:cubicBezTo>
                  <a:pt x="9355286" y="3562105"/>
                  <a:pt x="9188277" y="3534763"/>
                  <a:pt x="9084741" y="3552825"/>
                </a:cubicBezTo>
                <a:cubicBezTo>
                  <a:pt x="8981205" y="3570887"/>
                  <a:pt x="8572775" y="3528309"/>
                  <a:pt x="8407786" y="3552825"/>
                </a:cubicBezTo>
                <a:cubicBezTo>
                  <a:pt x="8242797" y="3577341"/>
                  <a:pt x="8015796" y="3522789"/>
                  <a:pt x="7636056" y="3552825"/>
                </a:cubicBezTo>
                <a:cubicBezTo>
                  <a:pt x="7256316" y="3582862"/>
                  <a:pt x="7122310" y="3556283"/>
                  <a:pt x="6959101" y="3552825"/>
                </a:cubicBezTo>
                <a:cubicBezTo>
                  <a:pt x="6795892" y="3549367"/>
                  <a:pt x="6473975" y="3576229"/>
                  <a:pt x="6282146" y="3552825"/>
                </a:cubicBezTo>
                <a:cubicBezTo>
                  <a:pt x="6090317" y="3529421"/>
                  <a:pt x="6020758" y="3565888"/>
                  <a:pt x="5794738" y="3552825"/>
                </a:cubicBezTo>
                <a:cubicBezTo>
                  <a:pt x="5568718" y="3539762"/>
                  <a:pt x="5304875" y="3557493"/>
                  <a:pt x="4928235" y="3552825"/>
                </a:cubicBezTo>
                <a:cubicBezTo>
                  <a:pt x="4551595" y="3548157"/>
                  <a:pt x="4432303" y="3578666"/>
                  <a:pt x="4251280" y="3552825"/>
                </a:cubicBezTo>
                <a:cubicBezTo>
                  <a:pt x="4070258" y="3526984"/>
                  <a:pt x="3719493" y="3574488"/>
                  <a:pt x="3384777" y="3552825"/>
                </a:cubicBezTo>
                <a:cubicBezTo>
                  <a:pt x="3050061" y="3531162"/>
                  <a:pt x="3186802" y="3534230"/>
                  <a:pt x="2992143" y="3552825"/>
                </a:cubicBezTo>
                <a:cubicBezTo>
                  <a:pt x="2797484" y="3571420"/>
                  <a:pt x="2640157" y="3574439"/>
                  <a:pt x="2409961" y="3552825"/>
                </a:cubicBezTo>
                <a:cubicBezTo>
                  <a:pt x="2179765" y="3531211"/>
                  <a:pt x="2087916" y="3571577"/>
                  <a:pt x="1827779" y="3552825"/>
                </a:cubicBezTo>
                <a:cubicBezTo>
                  <a:pt x="1567642" y="3534073"/>
                  <a:pt x="1304163" y="3516853"/>
                  <a:pt x="1056050" y="3552825"/>
                </a:cubicBezTo>
                <a:cubicBezTo>
                  <a:pt x="807937" y="3588797"/>
                  <a:pt x="263010" y="3512554"/>
                  <a:pt x="0" y="3552825"/>
                </a:cubicBezTo>
                <a:cubicBezTo>
                  <a:pt x="-4764" y="3438374"/>
                  <a:pt x="21666" y="3279685"/>
                  <a:pt x="0" y="3031744"/>
                </a:cubicBezTo>
                <a:cubicBezTo>
                  <a:pt x="-21666" y="2783803"/>
                  <a:pt x="-5519" y="2608108"/>
                  <a:pt x="0" y="2475135"/>
                </a:cubicBezTo>
                <a:cubicBezTo>
                  <a:pt x="5519" y="2342162"/>
                  <a:pt x="10263" y="2041199"/>
                  <a:pt x="0" y="1918526"/>
                </a:cubicBezTo>
                <a:cubicBezTo>
                  <a:pt x="-10263" y="1795853"/>
                  <a:pt x="16755" y="1549383"/>
                  <a:pt x="0" y="1361916"/>
                </a:cubicBezTo>
                <a:cubicBezTo>
                  <a:pt x="-16755" y="1174449"/>
                  <a:pt x="-6958" y="990857"/>
                  <a:pt x="0" y="769779"/>
                </a:cubicBezTo>
                <a:cubicBezTo>
                  <a:pt x="6958" y="548701"/>
                  <a:pt x="-12258" y="379204"/>
                  <a:pt x="0" y="0"/>
                </a:cubicBezTo>
                <a:close/>
              </a:path>
            </a:pathLst>
          </a:custGeom>
          <a:ln w="38100">
            <a:solidFill>
              <a:srgbClr val="1ED760"/>
            </a:solidFill>
            <a:extLst>
              <a:ext uri="{C807C97D-BFC1-408E-A445-0C87EB9F89A2}">
                <ask:lineSketchStyleProps xmlns:ask="http://schemas.microsoft.com/office/drawing/2018/sketchyshapes" sd="1200332388">
                  <a:prstGeom prst="rect">
                    <a:avLst/>
                  </a:prstGeom>
                  <ask:type>
                    <ask:lineSketchFreehand/>
                  </ask:type>
                </ask:lineSketchStyleProps>
              </a:ext>
            </a:extLst>
          </a:ln>
        </p:spPr>
      </p:pic>
      <p:sp>
        <p:nvSpPr>
          <p:cNvPr id="2" name="Rectangle 1">
            <a:extLst>
              <a:ext uri="{FF2B5EF4-FFF2-40B4-BE49-F238E27FC236}">
                <a16:creationId xmlns:a16="http://schemas.microsoft.com/office/drawing/2014/main" id="{C857CCFD-0755-4A27-B79A-6A2B1BEBB692}"/>
              </a:ext>
            </a:extLst>
          </p:cNvPr>
          <p:cNvSpPr/>
          <p:nvPr/>
        </p:nvSpPr>
        <p:spPr>
          <a:xfrm>
            <a:off x="6509857" y="4865615"/>
            <a:ext cx="620785" cy="33979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FF0000"/>
                </a:solidFill>
              </a:ln>
            </a:endParaRPr>
          </a:p>
        </p:txBody>
      </p:sp>
    </p:spTree>
    <p:extLst>
      <p:ext uri="{BB962C8B-B14F-4D97-AF65-F5344CB8AC3E}">
        <p14:creationId xmlns:p14="http://schemas.microsoft.com/office/powerpoint/2010/main" val="13627527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E614F1C-2D93-42D0-B229-7681994499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7403089" y="0"/>
            <a:ext cx="4788912"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Terraform &amp; Spotify Data Engineering | Python In Plain English">
            <a:extLst>
              <a:ext uri="{FF2B5EF4-FFF2-40B4-BE49-F238E27FC236}">
                <a16:creationId xmlns:a16="http://schemas.microsoft.com/office/drawing/2014/main" id="{1CB322AD-0C14-4B6E-87B1-21D722FE209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9719" r="9804"/>
          <a:stretch/>
        </p:blipFill>
        <p:spPr bwMode="auto">
          <a:xfrm>
            <a:off x="11084560" y="5770880"/>
            <a:ext cx="1107440" cy="1016000"/>
          </a:xfrm>
          <a:prstGeom prst="rect">
            <a:avLst/>
          </a:prstGeom>
          <a:noFill/>
          <a:extLst>
            <a:ext uri="{909E8E84-426E-40DD-AFC4-6F175D3DCCD1}">
              <a14:hiddenFill xmlns:a14="http://schemas.microsoft.com/office/drawing/2010/main">
                <a:solidFill>
                  <a:srgbClr val="FFFFFF"/>
                </a:solidFill>
              </a14:hiddenFill>
            </a:ext>
          </a:extLst>
        </p:spPr>
      </p:pic>
      <p:sp>
        <p:nvSpPr>
          <p:cNvPr id="8" name="Title 1">
            <a:extLst>
              <a:ext uri="{FF2B5EF4-FFF2-40B4-BE49-F238E27FC236}">
                <a16:creationId xmlns:a16="http://schemas.microsoft.com/office/drawing/2014/main" id="{D9DFD1F7-1CAA-4059-8E9F-3A5144453FCF}"/>
              </a:ext>
            </a:extLst>
          </p:cNvPr>
          <p:cNvSpPr txBox="1">
            <a:spLocks/>
          </p:cNvSpPr>
          <p:nvPr/>
        </p:nvSpPr>
        <p:spPr>
          <a:xfrm>
            <a:off x="0" y="0"/>
            <a:ext cx="11504086" cy="1236440"/>
          </a:xfrm>
          <a:prstGeom prst="rect">
            <a:avLst/>
          </a:prstGeom>
          <a:no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i="1" dirty="0">
                <a:solidFill>
                  <a:srgbClr val="1ED760"/>
                </a:solidFill>
                <a:latin typeface="Ink Free" panose="03080402000500000000" pitchFamily="66" charset="0"/>
              </a:rPr>
              <a:t>o u r   g r a p h s</a:t>
            </a:r>
            <a:endParaRPr lang="en-US" sz="2800" b="1" i="1" dirty="0">
              <a:solidFill>
                <a:schemeClr val="bg1"/>
              </a:solidFill>
              <a:latin typeface="Ink Free" panose="03080402000500000000" pitchFamily="66" charset="0"/>
            </a:endParaRPr>
          </a:p>
        </p:txBody>
      </p:sp>
      <p:pic>
        <p:nvPicPr>
          <p:cNvPr id="3" name="Picture 2" descr="Chart, scatter chart&#10;&#10;Description automatically generated">
            <a:extLst>
              <a:ext uri="{FF2B5EF4-FFF2-40B4-BE49-F238E27FC236}">
                <a16:creationId xmlns:a16="http://schemas.microsoft.com/office/drawing/2014/main" id="{BEE24786-917D-41D0-83EB-F0BC9085B5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5203" y="1599783"/>
            <a:ext cx="5487650" cy="3658433"/>
          </a:xfrm>
          <a:custGeom>
            <a:avLst/>
            <a:gdLst>
              <a:gd name="connsiteX0" fmla="*/ 0 w 5487650"/>
              <a:gd name="connsiteY0" fmla="*/ 0 h 3658433"/>
              <a:gd name="connsiteX1" fmla="*/ 740833 w 5487650"/>
              <a:gd name="connsiteY1" fmla="*/ 0 h 3658433"/>
              <a:gd name="connsiteX2" fmla="*/ 1317036 w 5487650"/>
              <a:gd name="connsiteY2" fmla="*/ 0 h 3658433"/>
              <a:gd name="connsiteX3" fmla="*/ 1838363 w 5487650"/>
              <a:gd name="connsiteY3" fmla="*/ 0 h 3658433"/>
              <a:gd name="connsiteX4" fmla="*/ 2579196 w 5487650"/>
              <a:gd name="connsiteY4" fmla="*/ 0 h 3658433"/>
              <a:gd name="connsiteX5" fmla="*/ 3155399 w 5487650"/>
              <a:gd name="connsiteY5" fmla="*/ 0 h 3658433"/>
              <a:gd name="connsiteX6" fmla="*/ 3786478 w 5487650"/>
              <a:gd name="connsiteY6" fmla="*/ 0 h 3658433"/>
              <a:gd name="connsiteX7" fmla="*/ 4527311 w 5487650"/>
              <a:gd name="connsiteY7" fmla="*/ 0 h 3658433"/>
              <a:gd name="connsiteX8" fmla="*/ 5487650 w 5487650"/>
              <a:gd name="connsiteY8" fmla="*/ 0 h 3658433"/>
              <a:gd name="connsiteX9" fmla="*/ 5487650 w 5487650"/>
              <a:gd name="connsiteY9" fmla="*/ 646323 h 3658433"/>
              <a:gd name="connsiteX10" fmla="*/ 5487650 w 5487650"/>
              <a:gd name="connsiteY10" fmla="*/ 1292646 h 3658433"/>
              <a:gd name="connsiteX11" fmla="*/ 5487650 w 5487650"/>
              <a:gd name="connsiteY11" fmla="*/ 1829217 h 3658433"/>
              <a:gd name="connsiteX12" fmla="*/ 5487650 w 5487650"/>
              <a:gd name="connsiteY12" fmla="*/ 2365787 h 3658433"/>
              <a:gd name="connsiteX13" fmla="*/ 5487650 w 5487650"/>
              <a:gd name="connsiteY13" fmla="*/ 2975526 h 3658433"/>
              <a:gd name="connsiteX14" fmla="*/ 5487650 w 5487650"/>
              <a:gd name="connsiteY14" fmla="*/ 3658433 h 3658433"/>
              <a:gd name="connsiteX15" fmla="*/ 4966323 w 5487650"/>
              <a:gd name="connsiteY15" fmla="*/ 3658433 h 3658433"/>
              <a:gd name="connsiteX16" fmla="*/ 4390120 w 5487650"/>
              <a:gd name="connsiteY16" fmla="*/ 3658433 h 3658433"/>
              <a:gd name="connsiteX17" fmla="*/ 3868793 w 5487650"/>
              <a:gd name="connsiteY17" fmla="*/ 3658433 h 3658433"/>
              <a:gd name="connsiteX18" fmla="*/ 3347467 w 5487650"/>
              <a:gd name="connsiteY18" fmla="*/ 3658433 h 3658433"/>
              <a:gd name="connsiteX19" fmla="*/ 2771263 w 5487650"/>
              <a:gd name="connsiteY19" fmla="*/ 3658433 h 3658433"/>
              <a:gd name="connsiteX20" fmla="*/ 2249937 w 5487650"/>
              <a:gd name="connsiteY20" fmla="*/ 3658433 h 3658433"/>
              <a:gd name="connsiteX21" fmla="*/ 1563980 w 5487650"/>
              <a:gd name="connsiteY21" fmla="*/ 3658433 h 3658433"/>
              <a:gd name="connsiteX22" fmla="*/ 1042654 w 5487650"/>
              <a:gd name="connsiteY22" fmla="*/ 3658433 h 3658433"/>
              <a:gd name="connsiteX23" fmla="*/ 0 w 5487650"/>
              <a:gd name="connsiteY23" fmla="*/ 3658433 h 3658433"/>
              <a:gd name="connsiteX24" fmla="*/ 0 w 5487650"/>
              <a:gd name="connsiteY24" fmla="*/ 3012110 h 3658433"/>
              <a:gd name="connsiteX25" fmla="*/ 0 w 5487650"/>
              <a:gd name="connsiteY25" fmla="*/ 2329202 h 3658433"/>
              <a:gd name="connsiteX26" fmla="*/ 0 w 5487650"/>
              <a:gd name="connsiteY26" fmla="*/ 1682879 h 3658433"/>
              <a:gd name="connsiteX27" fmla="*/ 0 w 5487650"/>
              <a:gd name="connsiteY27" fmla="*/ 1109725 h 3658433"/>
              <a:gd name="connsiteX28" fmla="*/ 0 w 5487650"/>
              <a:gd name="connsiteY28" fmla="*/ 573155 h 3658433"/>
              <a:gd name="connsiteX29" fmla="*/ 0 w 5487650"/>
              <a:gd name="connsiteY29" fmla="*/ 0 h 36584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487650" h="3658433" fill="none" extrusionOk="0">
                <a:moveTo>
                  <a:pt x="0" y="0"/>
                </a:moveTo>
                <a:cubicBezTo>
                  <a:pt x="304499" y="31809"/>
                  <a:pt x="371514" y="-32325"/>
                  <a:pt x="740833" y="0"/>
                </a:cubicBezTo>
                <a:cubicBezTo>
                  <a:pt x="1110152" y="32325"/>
                  <a:pt x="1137287" y="19054"/>
                  <a:pt x="1317036" y="0"/>
                </a:cubicBezTo>
                <a:cubicBezTo>
                  <a:pt x="1496785" y="-19054"/>
                  <a:pt x="1648032" y="-20348"/>
                  <a:pt x="1838363" y="0"/>
                </a:cubicBezTo>
                <a:cubicBezTo>
                  <a:pt x="2028694" y="20348"/>
                  <a:pt x="2426404" y="-3097"/>
                  <a:pt x="2579196" y="0"/>
                </a:cubicBezTo>
                <a:cubicBezTo>
                  <a:pt x="2731988" y="3097"/>
                  <a:pt x="2905928" y="-13458"/>
                  <a:pt x="3155399" y="0"/>
                </a:cubicBezTo>
                <a:cubicBezTo>
                  <a:pt x="3404870" y="13458"/>
                  <a:pt x="3621751" y="-23369"/>
                  <a:pt x="3786478" y="0"/>
                </a:cubicBezTo>
                <a:cubicBezTo>
                  <a:pt x="3951205" y="23369"/>
                  <a:pt x="4334992" y="29402"/>
                  <a:pt x="4527311" y="0"/>
                </a:cubicBezTo>
                <a:cubicBezTo>
                  <a:pt x="4719630" y="-29402"/>
                  <a:pt x="5156558" y="43277"/>
                  <a:pt x="5487650" y="0"/>
                </a:cubicBezTo>
                <a:cubicBezTo>
                  <a:pt x="5488001" y="140950"/>
                  <a:pt x="5471678" y="391478"/>
                  <a:pt x="5487650" y="646323"/>
                </a:cubicBezTo>
                <a:cubicBezTo>
                  <a:pt x="5503622" y="901168"/>
                  <a:pt x="5458609" y="982599"/>
                  <a:pt x="5487650" y="1292646"/>
                </a:cubicBezTo>
                <a:cubicBezTo>
                  <a:pt x="5516691" y="1602693"/>
                  <a:pt x="5495298" y="1650179"/>
                  <a:pt x="5487650" y="1829217"/>
                </a:cubicBezTo>
                <a:cubicBezTo>
                  <a:pt x="5480002" y="2008255"/>
                  <a:pt x="5482354" y="2209827"/>
                  <a:pt x="5487650" y="2365787"/>
                </a:cubicBezTo>
                <a:cubicBezTo>
                  <a:pt x="5492947" y="2521747"/>
                  <a:pt x="5490758" y="2759411"/>
                  <a:pt x="5487650" y="2975526"/>
                </a:cubicBezTo>
                <a:cubicBezTo>
                  <a:pt x="5484542" y="3191641"/>
                  <a:pt x="5462102" y="3510156"/>
                  <a:pt x="5487650" y="3658433"/>
                </a:cubicBezTo>
                <a:cubicBezTo>
                  <a:pt x="5336471" y="3648148"/>
                  <a:pt x="5167434" y="3671051"/>
                  <a:pt x="4966323" y="3658433"/>
                </a:cubicBezTo>
                <a:cubicBezTo>
                  <a:pt x="4765212" y="3645815"/>
                  <a:pt x="4547563" y="3637298"/>
                  <a:pt x="4390120" y="3658433"/>
                </a:cubicBezTo>
                <a:cubicBezTo>
                  <a:pt x="4232677" y="3679568"/>
                  <a:pt x="4039530" y="3682919"/>
                  <a:pt x="3868793" y="3658433"/>
                </a:cubicBezTo>
                <a:cubicBezTo>
                  <a:pt x="3698056" y="3633947"/>
                  <a:pt x="3548733" y="3653506"/>
                  <a:pt x="3347467" y="3658433"/>
                </a:cubicBezTo>
                <a:cubicBezTo>
                  <a:pt x="3146201" y="3663360"/>
                  <a:pt x="3009013" y="3678878"/>
                  <a:pt x="2771263" y="3658433"/>
                </a:cubicBezTo>
                <a:cubicBezTo>
                  <a:pt x="2533513" y="3637988"/>
                  <a:pt x="2505330" y="3654500"/>
                  <a:pt x="2249937" y="3658433"/>
                </a:cubicBezTo>
                <a:cubicBezTo>
                  <a:pt x="1994544" y="3662366"/>
                  <a:pt x="1875651" y="3639745"/>
                  <a:pt x="1563980" y="3658433"/>
                </a:cubicBezTo>
                <a:cubicBezTo>
                  <a:pt x="1252309" y="3677121"/>
                  <a:pt x="1240629" y="3671815"/>
                  <a:pt x="1042654" y="3658433"/>
                </a:cubicBezTo>
                <a:cubicBezTo>
                  <a:pt x="844679" y="3645051"/>
                  <a:pt x="477186" y="3703662"/>
                  <a:pt x="0" y="3658433"/>
                </a:cubicBezTo>
                <a:cubicBezTo>
                  <a:pt x="27226" y="3439041"/>
                  <a:pt x="-9497" y="3215760"/>
                  <a:pt x="0" y="3012110"/>
                </a:cubicBezTo>
                <a:cubicBezTo>
                  <a:pt x="9497" y="2808460"/>
                  <a:pt x="-29487" y="2591889"/>
                  <a:pt x="0" y="2329202"/>
                </a:cubicBezTo>
                <a:cubicBezTo>
                  <a:pt x="29487" y="2066515"/>
                  <a:pt x="-1387" y="1896351"/>
                  <a:pt x="0" y="1682879"/>
                </a:cubicBezTo>
                <a:cubicBezTo>
                  <a:pt x="1387" y="1469407"/>
                  <a:pt x="-10140" y="1279434"/>
                  <a:pt x="0" y="1109725"/>
                </a:cubicBezTo>
                <a:cubicBezTo>
                  <a:pt x="10140" y="940016"/>
                  <a:pt x="24236" y="780179"/>
                  <a:pt x="0" y="573155"/>
                </a:cubicBezTo>
                <a:cubicBezTo>
                  <a:pt x="-24236" y="366131"/>
                  <a:pt x="27078" y="205961"/>
                  <a:pt x="0" y="0"/>
                </a:cubicBezTo>
                <a:close/>
              </a:path>
              <a:path w="5487650" h="3658433" stroke="0" extrusionOk="0">
                <a:moveTo>
                  <a:pt x="0" y="0"/>
                </a:moveTo>
                <a:cubicBezTo>
                  <a:pt x="174430" y="-4744"/>
                  <a:pt x="384840" y="-1644"/>
                  <a:pt x="576203" y="0"/>
                </a:cubicBezTo>
                <a:cubicBezTo>
                  <a:pt x="767566" y="1644"/>
                  <a:pt x="1123922" y="-6735"/>
                  <a:pt x="1262160" y="0"/>
                </a:cubicBezTo>
                <a:cubicBezTo>
                  <a:pt x="1400398" y="6735"/>
                  <a:pt x="1804955" y="-20578"/>
                  <a:pt x="1948116" y="0"/>
                </a:cubicBezTo>
                <a:cubicBezTo>
                  <a:pt x="2091277" y="20578"/>
                  <a:pt x="2366763" y="-39574"/>
                  <a:pt x="2743825" y="0"/>
                </a:cubicBezTo>
                <a:cubicBezTo>
                  <a:pt x="3120887" y="39574"/>
                  <a:pt x="3167145" y="-12447"/>
                  <a:pt x="3320028" y="0"/>
                </a:cubicBezTo>
                <a:cubicBezTo>
                  <a:pt x="3472911" y="12447"/>
                  <a:pt x="3738389" y="13271"/>
                  <a:pt x="3951108" y="0"/>
                </a:cubicBezTo>
                <a:cubicBezTo>
                  <a:pt x="4163827" y="-13271"/>
                  <a:pt x="4267963" y="16822"/>
                  <a:pt x="4582188" y="0"/>
                </a:cubicBezTo>
                <a:cubicBezTo>
                  <a:pt x="4896413" y="-16822"/>
                  <a:pt x="5115707" y="7199"/>
                  <a:pt x="5487650" y="0"/>
                </a:cubicBezTo>
                <a:cubicBezTo>
                  <a:pt x="5486447" y="267712"/>
                  <a:pt x="5459776" y="391557"/>
                  <a:pt x="5487650" y="573155"/>
                </a:cubicBezTo>
                <a:cubicBezTo>
                  <a:pt x="5515524" y="754753"/>
                  <a:pt x="5477045" y="860163"/>
                  <a:pt x="5487650" y="1109725"/>
                </a:cubicBezTo>
                <a:cubicBezTo>
                  <a:pt x="5498256" y="1359287"/>
                  <a:pt x="5500786" y="1497158"/>
                  <a:pt x="5487650" y="1609711"/>
                </a:cubicBezTo>
                <a:cubicBezTo>
                  <a:pt x="5474514" y="1722264"/>
                  <a:pt x="5500767" y="1994150"/>
                  <a:pt x="5487650" y="2292618"/>
                </a:cubicBezTo>
                <a:cubicBezTo>
                  <a:pt x="5474533" y="2591086"/>
                  <a:pt x="5484428" y="2668813"/>
                  <a:pt x="5487650" y="2902357"/>
                </a:cubicBezTo>
                <a:cubicBezTo>
                  <a:pt x="5490872" y="3135901"/>
                  <a:pt x="5503951" y="3361504"/>
                  <a:pt x="5487650" y="3658433"/>
                </a:cubicBezTo>
                <a:cubicBezTo>
                  <a:pt x="5300272" y="3630661"/>
                  <a:pt x="5157594" y="3657902"/>
                  <a:pt x="4856570" y="3658433"/>
                </a:cubicBezTo>
                <a:cubicBezTo>
                  <a:pt x="4555546" y="3658964"/>
                  <a:pt x="4460256" y="3649673"/>
                  <a:pt x="4280367" y="3658433"/>
                </a:cubicBezTo>
                <a:cubicBezTo>
                  <a:pt x="4100478" y="3667193"/>
                  <a:pt x="3918261" y="3643484"/>
                  <a:pt x="3759040" y="3658433"/>
                </a:cubicBezTo>
                <a:cubicBezTo>
                  <a:pt x="3599819" y="3673382"/>
                  <a:pt x="3407616" y="3646827"/>
                  <a:pt x="3127961" y="3658433"/>
                </a:cubicBezTo>
                <a:cubicBezTo>
                  <a:pt x="2848306" y="3670039"/>
                  <a:pt x="2729661" y="3689050"/>
                  <a:pt x="2387128" y="3658433"/>
                </a:cubicBezTo>
                <a:cubicBezTo>
                  <a:pt x="2044595" y="3627816"/>
                  <a:pt x="1930831" y="3680142"/>
                  <a:pt x="1756048" y="3658433"/>
                </a:cubicBezTo>
                <a:cubicBezTo>
                  <a:pt x="1581265" y="3636724"/>
                  <a:pt x="1310432" y="3653894"/>
                  <a:pt x="1015215" y="3658433"/>
                </a:cubicBezTo>
                <a:cubicBezTo>
                  <a:pt x="719998" y="3662972"/>
                  <a:pt x="241703" y="3623079"/>
                  <a:pt x="0" y="3658433"/>
                </a:cubicBezTo>
                <a:cubicBezTo>
                  <a:pt x="-10003" y="3377705"/>
                  <a:pt x="-17314" y="3269542"/>
                  <a:pt x="0" y="3085278"/>
                </a:cubicBezTo>
                <a:cubicBezTo>
                  <a:pt x="17314" y="2901014"/>
                  <a:pt x="-16255" y="2729931"/>
                  <a:pt x="0" y="2402371"/>
                </a:cubicBezTo>
                <a:cubicBezTo>
                  <a:pt x="16255" y="2074811"/>
                  <a:pt x="5809" y="2007387"/>
                  <a:pt x="0" y="1865801"/>
                </a:cubicBezTo>
                <a:cubicBezTo>
                  <a:pt x="-5809" y="1724215"/>
                  <a:pt x="13610" y="1520072"/>
                  <a:pt x="0" y="1182893"/>
                </a:cubicBezTo>
                <a:cubicBezTo>
                  <a:pt x="-13610" y="845714"/>
                  <a:pt x="26860" y="773148"/>
                  <a:pt x="0" y="609739"/>
                </a:cubicBezTo>
                <a:cubicBezTo>
                  <a:pt x="-26860" y="446330"/>
                  <a:pt x="-8346" y="167162"/>
                  <a:pt x="0" y="0"/>
                </a:cubicBezTo>
                <a:close/>
              </a:path>
            </a:pathLst>
          </a:custGeom>
          <a:ln w="38100">
            <a:solidFill>
              <a:srgbClr val="1ED760"/>
            </a:solidFill>
            <a:extLst>
              <a:ext uri="{C807C97D-BFC1-408E-A445-0C87EB9F89A2}">
                <ask:lineSketchStyleProps xmlns:ask="http://schemas.microsoft.com/office/drawing/2018/sketchyshapes" sd="3149348759">
                  <a:prstGeom prst="rect">
                    <a:avLst/>
                  </a:prstGeom>
                  <ask:type>
                    <ask:lineSketchFreehand/>
                  </ask:type>
                </ask:lineSketchStyleProps>
              </a:ext>
            </a:extLst>
          </a:ln>
        </p:spPr>
      </p:pic>
      <p:sp>
        <p:nvSpPr>
          <p:cNvPr id="9" name="Title 1">
            <a:extLst>
              <a:ext uri="{FF2B5EF4-FFF2-40B4-BE49-F238E27FC236}">
                <a16:creationId xmlns:a16="http://schemas.microsoft.com/office/drawing/2014/main" id="{93CFEEBA-B8C9-40E3-89AD-98EB11AF5C92}"/>
              </a:ext>
            </a:extLst>
          </p:cNvPr>
          <p:cNvSpPr txBox="1">
            <a:spLocks/>
          </p:cNvSpPr>
          <p:nvPr/>
        </p:nvSpPr>
        <p:spPr>
          <a:xfrm>
            <a:off x="7403089" y="368969"/>
            <a:ext cx="4788911" cy="6031830"/>
          </a:xfrm>
          <a:prstGeom prst="rect">
            <a:avLst/>
          </a:prstGeom>
          <a:noFill/>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200" dirty="0">
                <a:solidFill>
                  <a:srgbClr val="1ED760"/>
                </a:solidFill>
              </a:rPr>
              <a:t>Stream Count by Release Year</a:t>
            </a:r>
          </a:p>
          <a:p>
            <a:pPr>
              <a:buClr>
                <a:schemeClr val="bg1"/>
              </a:buClr>
            </a:pPr>
            <a:endParaRPr lang="en-US" sz="2200" dirty="0">
              <a:solidFill>
                <a:schemeClr val="bg1"/>
              </a:solidFill>
            </a:endParaRPr>
          </a:p>
          <a:p>
            <a:pPr marL="457200" indent="-457200">
              <a:buClr>
                <a:schemeClr val="bg1"/>
              </a:buClr>
              <a:buBlip>
                <a:blip r:embed="rId4">
                  <a:extLst>
                    <a:ext uri="{837473B0-CC2E-450A-ABE3-18F120FF3D39}">
                      <a1611:picAttrSrcUrl xmlns:a1611="http://schemas.microsoft.com/office/drawing/2016/11/main" r:id="rId5"/>
                    </a:ext>
                  </a:extLst>
                </a:blip>
              </a:buBlip>
            </a:pPr>
            <a:r>
              <a:rPr lang="en-US" sz="2200" dirty="0">
                <a:solidFill>
                  <a:schemeClr val="bg1"/>
                </a:solidFill>
              </a:rPr>
              <a:t>Based off the data represented in the correlation map, The Janitors can conclude that there is a weak (to no) correlation tied between the stream count as the years progress. </a:t>
            </a:r>
          </a:p>
          <a:p>
            <a:pPr>
              <a:buClr>
                <a:schemeClr val="bg1"/>
              </a:buClr>
            </a:pPr>
            <a:endParaRPr lang="en-US" sz="2200" dirty="0">
              <a:solidFill>
                <a:schemeClr val="bg1"/>
              </a:solidFill>
            </a:endParaRPr>
          </a:p>
          <a:p>
            <a:pPr marL="457200" indent="-457200">
              <a:buClr>
                <a:schemeClr val="bg1"/>
              </a:buClr>
              <a:buBlip>
                <a:blip r:embed="rId4">
                  <a:extLst>
                    <a:ext uri="{837473B0-CC2E-450A-ABE3-18F120FF3D39}">
                      <a1611:picAttrSrcUrl xmlns:a1611="http://schemas.microsoft.com/office/drawing/2016/11/main" r:id="rId5"/>
                    </a:ext>
                  </a:extLst>
                </a:blip>
              </a:buBlip>
            </a:pPr>
            <a:r>
              <a:rPr lang="en-US" sz="2200" dirty="0">
                <a:solidFill>
                  <a:schemeClr val="bg1"/>
                </a:solidFill>
              </a:rPr>
              <a:t>In contrast to our previous graph, there are several outliers causing our data points to skew. </a:t>
            </a:r>
          </a:p>
          <a:p>
            <a:pPr marL="457200" indent="-457200">
              <a:buClr>
                <a:schemeClr val="bg1"/>
              </a:buClr>
              <a:buBlip>
                <a:blip r:embed="rId4">
                  <a:extLst>
                    <a:ext uri="{837473B0-CC2E-450A-ABE3-18F120FF3D39}">
                      <a1611:picAttrSrcUrl xmlns:a1611="http://schemas.microsoft.com/office/drawing/2016/11/main" r:id="rId5"/>
                    </a:ext>
                  </a:extLst>
                </a:blip>
              </a:buBlip>
            </a:pPr>
            <a:endParaRPr lang="en-US" sz="2200" dirty="0">
              <a:solidFill>
                <a:schemeClr val="bg1"/>
              </a:solidFill>
            </a:endParaRPr>
          </a:p>
          <a:p>
            <a:pPr marL="457200" indent="-457200">
              <a:buClr>
                <a:schemeClr val="bg1"/>
              </a:buClr>
              <a:buBlip>
                <a:blip r:embed="rId4">
                  <a:extLst>
                    <a:ext uri="{837473B0-CC2E-450A-ABE3-18F120FF3D39}">
                      <a1611:picAttrSrcUrl xmlns:a1611="http://schemas.microsoft.com/office/drawing/2016/11/main" r:id="rId5"/>
                    </a:ext>
                  </a:extLst>
                </a:blip>
              </a:buBlip>
            </a:pPr>
            <a:r>
              <a:rPr lang="en-US" sz="2200" dirty="0">
                <a:solidFill>
                  <a:schemeClr val="bg1"/>
                </a:solidFill>
              </a:rPr>
              <a:t>Theoretically, one would conclude that with modern technology and booming streaming industry, the stream counts would directly tie as the years progress. </a:t>
            </a:r>
          </a:p>
          <a:p>
            <a:pPr marL="457200" indent="-457200">
              <a:buClr>
                <a:schemeClr val="bg1"/>
              </a:buClr>
              <a:buBlip>
                <a:blip r:embed="rId4">
                  <a:extLst>
                    <a:ext uri="{837473B0-CC2E-450A-ABE3-18F120FF3D39}">
                      <a1611:picAttrSrcUrl xmlns:a1611="http://schemas.microsoft.com/office/drawing/2016/11/main" r:id="rId5"/>
                    </a:ext>
                  </a:extLst>
                </a:blip>
              </a:buBlip>
            </a:pPr>
            <a:endParaRPr lang="en-US" sz="2200" dirty="0">
              <a:solidFill>
                <a:schemeClr val="bg1"/>
              </a:solidFill>
            </a:endParaRPr>
          </a:p>
          <a:p>
            <a:pPr algn="ctr"/>
            <a:endParaRPr lang="en-US" sz="2200" dirty="0">
              <a:solidFill>
                <a:schemeClr val="bg1"/>
              </a:solidFill>
            </a:endParaRPr>
          </a:p>
          <a:p>
            <a:pPr algn="ctr"/>
            <a:endParaRPr lang="en-US" sz="2200" dirty="0">
              <a:solidFill>
                <a:schemeClr val="bg1"/>
              </a:solidFill>
            </a:endParaRPr>
          </a:p>
        </p:txBody>
      </p:sp>
    </p:spTree>
    <p:extLst>
      <p:ext uri="{BB962C8B-B14F-4D97-AF65-F5344CB8AC3E}">
        <p14:creationId xmlns:p14="http://schemas.microsoft.com/office/powerpoint/2010/main" val="1473232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E614F1C-2D93-42D0-B229-7681994499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7403089" y="0"/>
            <a:ext cx="4788912"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Terraform &amp; Spotify Data Engineering | Python In Plain English">
            <a:extLst>
              <a:ext uri="{FF2B5EF4-FFF2-40B4-BE49-F238E27FC236}">
                <a16:creationId xmlns:a16="http://schemas.microsoft.com/office/drawing/2014/main" id="{843EDE0C-EB57-4DD9-98B2-9FF5C24A7B9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9719" r="9804"/>
          <a:stretch/>
        </p:blipFill>
        <p:spPr bwMode="auto">
          <a:xfrm>
            <a:off x="11084560" y="5770880"/>
            <a:ext cx="1107440" cy="1016000"/>
          </a:xfrm>
          <a:prstGeom prst="rect">
            <a:avLst/>
          </a:prstGeom>
          <a:noFill/>
          <a:extLst>
            <a:ext uri="{909E8E84-426E-40DD-AFC4-6F175D3DCCD1}">
              <a14:hiddenFill xmlns:a14="http://schemas.microsoft.com/office/drawing/2010/main">
                <a:solidFill>
                  <a:srgbClr val="FFFFFF"/>
                </a:solidFill>
              </a14:hiddenFill>
            </a:ext>
          </a:extLst>
        </p:spPr>
      </p:pic>
      <p:sp>
        <p:nvSpPr>
          <p:cNvPr id="9" name="Title 1">
            <a:extLst>
              <a:ext uri="{FF2B5EF4-FFF2-40B4-BE49-F238E27FC236}">
                <a16:creationId xmlns:a16="http://schemas.microsoft.com/office/drawing/2014/main" id="{426BB233-A55B-4835-80DC-FA6CA4516D5E}"/>
              </a:ext>
            </a:extLst>
          </p:cNvPr>
          <p:cNvSpPr txBox="1">
            <a:spLocks/>
          </p:cNvSpPr>
          <p:nvPr/>
        </p:nvSpPr>
        <p:spPr>
          <a:xfrm>
            <a:off x="0" y="0"/>
            <a:ext cx="11504086" cy="1236440"/>
          </a:xfrm>
          <a:prstGeom prst="rect">
            <a:avLst/>
          </a:prstGeom>
          <a:no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i="1" dirty="0">
                <a:solidFill>
                  <a:srgbClr val="1ED760"/>
                </a:solidFill>
                <a:latin typeface="Ink Free" panose="03080402000500000000" pitchFamily="66" charset="0"/>
              </a:rPr>
              <a:t>c o d e</a:t>
            </a:r>
            <a:endParaRPr lang="en-US" sz="2800" b="1" i="1" dirty="0">
              <a:solidFill>
                <a:schemeClr val="bg1"/>
              </a:solidFill>
              <a:latin typeface="Ink Free" panose="03080402000500000000" pitchFamily="66" charset="0"/>
            </a:endParaRPr>
          </a:p>
        </p:txBody>
      </p:sp>
      <p:pic>
        <p:nvPicPr>
          <p:cNvPr id="4" name="Picture 3">
            <a:extLst>
              <a:ext uri="{FF2B5EF4-FFF2-40B4-BE49-F238E27FC236}">
                <a16:creationId xmlns:a16="http://schemas.microsoft.com/office/drawing/2014/main" id="{5191DF07-DD5A-4F62-8D22-2EA29FD0CDC9}"/>
              </a:ext>
            </a:extLst>
          </p:cNvPr>
          <p:cNvPicPr>
            <a:picLocks noChangeAspect="1"/>
          </p:cNvPicPr>
          <p:nvPr/>
        </p:nvPicPr>
        <p:blipFill>
          <a:blip r:embed="rId3"/>
          <a:stretch>
            <a:fillRect/>
          </a:stretch>
        </p:blipFill>
        <p:spPr>
          <a:xfrm>
            <a:off x="1819275" y="2047875"/>
            <a:ext cx="8553450" cy="2762250"/>
          </a:xfrm>
          <a:custGeom>
            <a:avLst/>
            <a:gdLst>
              <a:gd name="connsiteX0" fmla="*/ 0 w 8553450"/>
              <a:gd name="connsiteY0" fmla="*/ 0 h 2762250"/>
              <a:gd name="connsiteX1" fmla="*/ 743492 w 8553450"/>
              <a:gd name="connsiteY1" fmla="*/ 0 h 2762250"/>
              <a:gd name="connsiteX2" fmla="*/ 1572519 w 8553450"/>
              <a:gd name="connsiteY2" fmla="*/ 0 h 2762250"/>
              <a:gd name="connsiteX3" fmla="*/ 2059408 w 8553450"/>
              <a:gd name="connsiteY3" fmla="*/ 0 h 2762250"/>
              <a:gd name="connsiteX4" fmla="*/ 2460762 w 8553450"/>
              <a:gd name="connsiteY4" fmla="*/ 0 h 2762250"/>
              <a:gd name="connsiteX5" fmla="*/ 3204254 w 8553450"/>
              <a:gd name="connsiteY5" fmla="*/ 0 h 2762250"/>
              <a:gd name="connsiteX6" fmla="*/ 3605608 w 8553450"/>
              <a:gd name="connsiteY6" fmla="*/ 0 h 2762250"/>
              <a:gd name="connsiteX7" fmla="*/ 4178031 w 8553450"/>
              <a:gd name="connsiteY7" fmla="*/ 0 h 2762250"/>
              <a:gd name="connsiteX8" fmla="*/ 4835989 w 8553450"/>
              <a:gd name="connsiteY8" fmla="*/ 0 h 2762250"/>
              <a:gd name="connsiteX9" fmla="*/ 5322878 w 8553450"/>
              <a:gd name="connsiteY9" fmla="*/ 0 h 2762250"/>
              <a:gd name="connsiteX10" fmla="*/ 6066370 w 8553450"/>
              <a:gd name="connsiteY10" fmla="*/ 0 h 2762250"/>
              <a:gd name="connsiteX11" fmla="*/ 6467724 w 8553450"/>
              <a:gd name="connsiteY11" fmla="*/ 0 h 2762250"/>
              <a:gd name="connsiteX12" fmla="*/ 7125682 w 8553450"/>
              <a:gd name="connsiteY12" fmla="*/ 0 h 2762250"/>
              <a:gd name="connsiteX13" fmla="*/ 7869174 w 8553450"/>
              <a:gd name="connsiteY13" fmla="*/ 0 h 2762250"/>
              <a:gd name="connsiteX14" fmla="*/ 8553450 w 8553450"/>
              <a:gd name="connsiteY14" fmla="*/ 0 h 2762250"/>
              <a:gd name="connsiteX15" fmla="*/ 8553450 w 8553450"/>
              <a:gd name="connsiteY15" fmla="*/ 690563 h 2762250"/>
              <a:gd name="connsiteX16" fmla="*/ 8553450 w 8553450"/>
              <a:gd name="connsiteY16" fmla="*/ 1436370 h 2762250"/>
              <a:gd name="connsiteX17" fmla="*/ 8553450 w 8553450"/>
              <a:gd name="connsiteY17" fmla="*/ 2071688 h 2762250"/>
              <a:gd name="connsiteX18" fmla="*/ 8553450 w 8553450"/>
              <a:gd name="connsiteY18" fmla="*/ 2762250 h 2762250"/>
              <a:gd name="connsiteX19" fmla="*/ 7809958 w 8553450"/>
              <a:gd name="connsiteY19" fmla="*/ 2762250 h 2762250"/>
              <a:gd name="connsiteX20" fmla="*/ 7152000 w 8553450"/>
              <a:gd name="connsiteY20" fmla="*/ 2762250 h 2762250"/>
              <a:gd name="connsiteX21" fmla="*/ 6322973 w 8553450"/>
              <a:gd name="connsiteY21" fmla="*/ 2762250 h 2762250"/>
              <a:gd name="connsiteX22" fmla="*/ 5665016 w 8553450"/>
              <a:gd name="connsiteY22" fmla="*/ 2762250 h 2762250"/>
              <a:gd name="connsiteX23" fmla="*/ 5178127 w 8553450"/>
              <a:gd name="connsiteY23" fmla="*/ 2762250 h 2762250"/>
              <a:gd name="connsiteX24" fmla="*/ 4691238 w 8553450"/>
              <a:gd name="connsiteY24" fmla="*/ 2762250 h 2762250"/>
              <a:gd name="connsiteX25" fmla="*/ 4289884 w 8553450"/>
              <a:gd name="connsiteY25" fmla="*/ 2762250 h 2762250"/>
              <a:gd name="connsiteX26" fmla="*/ 3546392 w 8553450"/>
              <a:gd name="connsiteY26" fmla="*/ 2762250 h 2762250"/>
              <a:gd name="connsiteX27" fmla="*/ 2717365 w 8553450"/>
              <a:gd name="connsiteY27" fmla="*/ 2762250 h 2762250"/>
              <a:gd name="connsiteX28" fmla="*/ 1888339 w 8553450"/>
              <a:gd name="connsiteY28" fmla="*/ 2762250 h 2762250"/>
              <a:gd name="connsiteX29" fmla="*/ 1315915 w 8553450"/>
              <a:gd name="connsiteY29" fmla="*/ 2762250 h 2762250"/>
              <a:gd name="connsiteX30" fmla="*/ 657958 w 8553450"/>
              <a:gd name="connsiteY30" fmla="*/ 2762250 h 2762250"/>
              <a:gd name="connsiteX31" fmla="*/ 0 w 8553450"/>
              <a:gd name="connsiteY31" fmla="*/ 2762250 h 2762250"/>
              <a:gd name="connsiteX32" fmla="*/ 0 w 8553450"/>
              <a:gd name="connsiteY32" fmla="*/ 2126933 h 2762250"/>
              <a:gd name="connsiteX33" fmla="*/ 0 w 8553450"/>
              <a:gd name="connsiteY33" fmla="*/ 1519238 h 2762250"/>
              <a:gd name="connsiteX34" fmla="*/ 0 w 8553450"/>
              <a:gd name="connsiteY34" fmla="*/ 801053 h 2762250"/>
              <a:gd name="connsiteX35" fmla="*/ 0 w 8553450"/>
              <a:gd name="connsiteY35" fmla="*/ 0 h 2762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8553450" h="2762250" fill="none" extrusionOk="0">
                <a:moveTo>
                  <a:pt x="0" y="0"/>
                </a:moveTo>
                <a:cubicBezTo>
                  <a:pt x="290344" y="7791"/>
                  <a:pt x="549168" y="5262"/>
                  <a:pt x="743492" y="0"/>
                </a:cubicBezTo>
                <a:cubicBezTo>
                  <a:pt x="937816" y="-5262"/>
                  <a:pt x="1278667" y="-24137"/>
                  <a:pt x="1572519" y="0"/>
                </a:cubicBezTo>
                <a:cubicBezTo>
                  <a:pt x="1866371" y="24137"/>
                  <a:pt x="1842302" y="20201"/>
                  <a:pt x="2059408" y="0"/>
                </a:cubicBezTo>
                <a:cubicBezTo>
                  <a:pt x="2276514" y="-20201"/>
                  <a:pt x="2300501" y="18351"/>
                  <a:pt x="2460762" y="0"/>
                </a:cubicBezTo>
                <a:cubicBezTo>
                  <a:pt x="2621023" y="-18351"/>
                  <a:pt x="3005054" y="35853"/>
                  <a:pt x="3204254" y="0"/>
                </a:cubicBezTo>
                <a:cubicBezTo>
                  <a:pt x="3403454" y="-35853"/>
                  <a:pt x="3411701" y="-16237"/>
                  <a:pt x="3605608" y="0"/>
                </a:cubicBezTo>
                <a:cubicBezTo>
                  <a:pt x="3799515" y="16237"/>
                  <a:pt x="3902755" y="18111"/>
                  <a:pt x="4178031" y="0"/>
                </a:cubicBezTo>
                <a:cubicBezTo>
                  <a:pt x="4453307" y="-18111"/>
                  <a:pt x="4522558" y="-23293"/>
                  <a:pt x="4835989" y="0"/>
                </a:cubicBezTo>
                <a:cubicBezTo>
                  <a:pt x="5149420" y="23293"/>
                  <a:pt x="5134939" y="23687"/>
                  <a:pt x="5322878" y="0"/>
                </a:cubicBezTo>
                <a:cubicBezTo>
                  <a:pt x="5510817" y="-23687"/>
                  <a:pt x="5857022" y="6913"/>
                  <a:pt x="6066370" y="0"/>
                </a:cubicBezTo>
                <a:cubicBezTo>
                  <a:pt x="6275718" y="-6913"/>
                  <a:pt x="6369677" y="18472"/>
                  <a:pt x="6467724" y="0"/>
                </a:cubicBezTo>
                <a:cubicBezTo>
                  <a:pt x="6565771" y="-18472"/>
                  <a:pt x="6990822" y="5985"/>
                  <a:pt x="7125682" y="0"/>
                </a:cubicBezTo>
                <a:cubicBezTo>
                  <a:pt x="7260542" y="-5985"/>
                  <a:pt x="7590876" y="-17027"/>
                  <a:pt x="7869174" y="0"/>
                </a:cubicBezTo>
                <a:cubicBezTo>
                  <a:pt x="8147472" y="17027"/>
                  <a:pt x="8403870" y="21795"/>
                  <a:pt x="8553450" y="0"/>
                </a:cubicBezTo>
                <a:cubicBezTo>
                  <a:pt x="8543502" y="331229"/>
                  <a:pt x="8567780" y="527733"/>
                  <a:pt x="8553450" y="690563"/>
                </a:cubicBezTo>
                <a:cubicBezTo>
                  <a:pt x="8539120" y="853393"/>
                  <a:pt x="8578234" y="1255636"/>
                  <a:pt x="8553450" y="1436370"/>
                </a:cubicBezTo>
                <a:cubicBezTo>
                  <a:pt x="8528666" y="1617104"/>
                  <a:pt x="8582443" y="1926951"/>
                  <a:pt x="8553450" y="2071688"/>
                </a:cubicBezTo>
                <a:cubicBezTo>
                  <a:pt x="8524457" y="2216425"/>
                  <a:pt x="8584193" y="2603921"/>
                  <a:pt x="8553450" y="2762250"/>
                </a:cubicBezTo>
                <a:cubicBezTo>
                  <a:pt x="8312697" y="2770163"/>
                  <a:pt x="8103305" y="2747117"/>
                  <a:pt x="7809958" y="2762250"/>
                </a:cubicBezTo>
                <a:cubicBezTo>
                  <a:pt x="7516611" y="2777383"/>
                  <a:pt x="7473796" y="2739528"/>
                  <a:pt x="7152000" y="2762250"/>
                </a:cubicBezTo>
                <a:cubicBezTo>
                  <a:pt x="6830204" y="2784972"/>
                  <a:pt x="6652859" y="2733175"/>
                  <a:pt x="6322973" y="2762250"/>
                </a:cubicBezTo>
                <a:cubicBezTo>
                  <a:pt x="5993087" y="2791325"/>
                  <a:pt x="5819198" y="2729451"/>
                  <a:pt x="5665016" y="2762250"/>
                </a:cubicBezTo>
                <a:cubicBezTo>
                  <a:pt x="5510834" y="2795049"/>
                  <a:pt x="5374914" y="2745296"/>
                  <a:pt x="5178127" y="2762250"/>
                </a:cubicBezTo>
                <a:cubicBezTo>
                  <a:pt x="4981340" y="2779204"/>
                  <a:pt x="4863587" y="2777362"/>
                  <a:pt x="4691238" y="2762250"/>
                </a:cubicBezTo>
                <a:cubicBezTo>
                  <a:pt x="4518889" y="2747138"/>
                  <a:pt x="4392228" y="2756202"/>
                  <a:pt x="4289884" y="2762250"/>
                </a:cubicBezTo>
                <a:cubicBezTo>
                  <a:pt x="4187540" y="2768298"/>
                  <a:pt x="3830309" y="2768928"/>
                  <a:pt x="3546392" y="2762250"/>
                </a:cubicBezTo>
                <a:cubicBezTo>
                  <a:pt x="3262475" y="2755572"/>
                  <a:pt x="2926766" y="2792989"/>
                  <a:pt x="2717365" y="2762250"/>
                </a:cubicBezTo>
                <a:cubicBezTo>
                  <a:pt x="2507964" y="2731511"/>
                  <a:pt x="2143473" y="2731947"/>
                  <a:pt x="1888339" y="2762250"/>
                </a:cubicBezTo>
                <a:cubicBezTo>
                  <a:pt x="1633205" y="2792553"/>
                  <a:pt x="1556018" y="2745717"/>
                  <a:pt x="1315915" y="2762250"/>
                </a:cubicBezTo>
                <a:cubicBezTo>
                  <a:pt x="1075812" y="2778783"/>
                  <a:pt x="883162" y="2760490"/>
                  <a:pt x="657958" y="2762250"/>
                </a:cubicBezTo>
                <a:cubicBezTo>
                  <a:pt x="432754" y="2764010"/>
                  <a:pt x="223179" y="2750136"/>
                  <a:pt x="0" y="2762250"/>
                </a:cubicBezTo>
                <a:cubicBezTo>
                  <a:pt x="26077" y="2456967"/>
                  <a:pt x="24300" y="2418510"/>
                  <a:pt x="0" y="2126933"/>
                </a:cubicBezTo>
                <a:cubicBezTo>
                  <a:pt x="-24300" y="1835356"/>
                  <a:pt x="2736" y="1687835"/>
                  <a:pt x="0" y="1519238"/>
                </a:cubicBezTo>
                <a:cubicBezTo>
                  <a:pt x="-2736" y="1350641"/>
                  <a:pt x="11247" y="1156071"/>
                  <a:pt x="0" y="801053"/>
                </a:cubicBezTo>
                <a:cubicBezTo>
                  <a:pt x="-11247" y="446036"/>
                  <a:pt x="-17448" y="254875"/>
                  <a:pt x="0" y="0"/>
                </a:cubicBezTo>
                <a:close/>
              </a:path>
              <a:path w="8553450" h="2762250" stroke="0" extrusionOk="0">
                <a:moveTo>
                  <a:pt x="0" y="0"/>
                </a:moveTo>
                <a:cubicBezTo>
                  <a:pt x="166733" y="-9073"/>
                  <a:pt x="245609" y="-18699"/>
                  <a:pt x="401354" y="0"/>
                </a:cubicBezTo>
                <a:cubicBezTo>
                  <a:pt x="557099" y="18699"/>
                  <a:pt x="824253" y="16947"/>
                  <a:pt x="973777" y="0"/>
                </a:cubicBezTo>
                <a:cubicBezTo>
                  <a:pt x="1123301" y="-16947"/>
                  <a:pt x="1596843" y="20921"/>
                  <a:pt x="1802804" y="0"/>
                </a:cubicBezTo>
                <a:cubicBezTo>
                  <a:pt x="2008765" y="-20921"/>
                  <a:pt x="2083903" y="-856"/>
                  <a:pt x="2204158" y="0"/>
                </a:cubicBezTo>
                <a:cubicBezTo>
                  <a:pt x="2324413" y="856"/>
                  <a:pt x="2622579" y="-9146"/>
                  <a:pt x="2776581" y="0"/>
                </a:cubicBezTo>
                <a:cubicBezTo>
                  <a:pt x="2930583" y="9146"/>
                  <a:pt x="3138663" y="15028"/>
                  <a:pt x="3349005" y="0"/>
                </a:cubicBezTo>
                <a:cubicBezTo>
                  <a:pt x="3559347" y="-15028"/>
                  <a:pt x="3964633" y="10342"/>
                  <a:pt x="4178031" y="0"/>
                </a:cubicBezTo>
                <a:cubicBezTo>
                  <a:pt x="4391429" y="-10342"/>
                  <a:pt x="4639334" y="3013"/>
                  <a:pt x="4835989" y="0"/>
                </a:cubicBezTo>
                <a:cubicBezTo>
                  <a:pt x="5032644" y="-3013"/>
                  <a:pt x="5328554" y="40150"/>
                  <a:pt x="5665016" y="0"/>
                </a:cubicBezTo>
                <a:cubicBezTo>
                  <a:pt x="6001478" y="-40150"/>
                  <a:pt x="5917135" y="4545"/>
                  <a:pt x="6066370" y="0"/>
                </a:cubicBezTo>
                <a:cubicBezTo>
                  <a:pt x="6215605" y="-4545"/>
                  <a:pt x="6617614" y="34730"/>
                  <a:pt x="6809862" y="0"/>
                </a:cubicBezTo>
                <a:cubicBezTo>
                  <a:pt x="7002110" y="-34730"/>
                  <a:pt x="7262207" y="13501"/>
                  <a:pt x="7553354" y="0"/>
                </a:cubicBezTo>
                <a:cubicBezTo>
                  <a:pt x="7844501" y="-13501"/>
                  <a:pt x="8295822" y="14314"/>
                  <a:pt x="8553450" y="0"/>
                </a:cubicBezTo>
                <a:cubicBezTo>
                  <a:pt x="8556918" y="237723"/>
                  <a:pt x="8547031" y="378667"/>
                  <a:pt x="8553450" y="745808"/>
                </a:cubicBezTo>
                <a:cubicBezTo>
                  <a:pt x="8559869" y="1112949"/>
                  <a:pt x="8584512" y="1164682"/>
                  <a:pt x="8553450" y="1463993"/>
                </a:cubicBezTo>
                <a:cubicBezTo>
                  <a:pt x="8522388" y="1763305"/>
                  <a:pt x="8570791" y="1998566"/>
                  <a:pt x="8553450" y="2154555"/>
                </a:cubicBezTo>
                <a:cubicBezTo>
                  <a:pt x="8536109" y="2310544"/>
                  <a:pt x="8545454" y="2536100"/>
                  <a:pt x="8553450" y="2762250"/>
                </a:cubicBezTo>
                <a:cubicBezTo>
                  <a:pt x="8363198" y="2755256"/>
                  <a:pt x="8266334" y="2760027"/>
                  <a:pt x="8152096" y="2762250"/>
                </a:cubicBezTo>
                <a:cubicBezTo>
                  <a:pt x="8037858" y="2764473"/>
                  <a:pt x="7728280" y="2757973"/>
                  <a:pt x="7494138" y="2762250"/>
                </a:cubicBezTo>
                <a:cubicBezTo>
                  <a:pt x="7259996" y="2766527"/>
                  <a:pt x="7247458" y="2758696"/>
                  <a:pt x="7092784" y="2762250"/>
                </a:cubicBezTo>
                <a:cubicBezTo>
                  <a:pt x="6938110" y="2765804"/>
                  <a:pt x="6635961" y="2749042"/>
                  <a:pt x="6263757" y="2762250"/>
                </a:cubicBezTo>
                <a:cubicBezTo>
                  <a:pt x="5891553" y="2775458"/>
                  <a:pt x="5875308" y="2740182"/>
                  <a:pt x="5691334" y="2762250"/>
                </a:cubicBezTo>
                <a:cubicBezTo>
                  <a:pt x="5507360" y="2784318"/>
                  <a:pt x="5310312" y="2764266"/>
                  <a:pt x="5118911" y="2762250"/>
                </a:cubicBezTo>
                <a:cubicBezTo>
                  <a:pt x="4927510" y="2760234"/>
                  <a:pt x="4786509" y="2779102"/>
                  <a:pt x="4632022" y="2762250"/>
                </a:cubicBezTo>
                <a:cubicBezTo>
                  <a:pt x="4477535" y="2745398"/>
                  <a:pt x="4313468" y="2778738"/>
                  <a:pt x="4230668" y="2762250"/>
                </a:cubicBezTo>
                <a:cubicBezTo>
                  <a:pt x="4147868" y="2745762"/>
                  <a:pt x="3853397" y="2757539"/>
                  <a:pt x="3658245" y="2762250"/>
                </a:cubicBezTo>
                <a:cubicBezTo>
                  <a:pt x="3463093" y="2766961"/>
                  <a:pt x="3079039" y="2788269"/>
                  <a:pt x="2914753" y="2762250"/>
                </a:cubicBezTo>
                <a:cubicBezTo>
                  <a:pt x="2750467" y="2736231"/>
                  <a:pt x="2554880" y="2731311"/>
                  <a:pt x="2256795" y="2762250"/>
                </a:cubicBezTo>
                <a:cubicBezTo>
                  <a:pt x="1958710" y="2793189"/>
                  <a:pt x="1864304" y="2780812"/>
                  <a:pt x="1684372" y="2762250"/>
                </a:cubicBezTo>
                <a:cubicBezTo>
                  <a:pt x="1504440" y="2743688"/>
                  <a:pt x="1339168" y="2781929"/>
                  <a:pt x="1111948" y="2762250"/>
                </a:cubicBezTo>
                <a:cubicBezTo>
                  <a:pt x="884728" y="2742571"/>
                  <a:pt x="351071" y="2754173"/>
                  <a:pt x="0" y="2762250"/>
                </a:cubicBezTo>
                <a:cubicBezTo>
                  <a:pt x="-27733" y="2477045"/>
                  <a:pt x="7084" y="2291703"/>
                  <a:pt x="0" y="2154555"/>
                </a:cubicBezTo>
                <a:cubicBezTo>
                  <a:pt x="-7084" y="2017407"/>
                  <a:pt x="6963" y="1815218"/>
                  <a:pt x="0" y="1546860"/>
                </a:cubicBezTo>
                <a:cubicBezTo>
                  <a:pt x="-6963" y="1278503"/>
                  <a:pt x="-17041" y="1134584"/>
                  <a:pt x="0" y="828675"/>
                </a:cubicBezTo>
                <a:cubicBezTo>
                  <a:pt x="17041" y="522767"/>
                  <a:pt x="24228" y="259842"/>
                  <a:pt x="0" y="0"/>
                </a:cubicBezTo>
                <a:close/>
              </a:path>
            </a:pathLst>
          </a:custGeom>
          <a:ln w="38100">
            <a:solidFill>
              <a:srgbClr val="1ED760"/>
            </a:solidFill>
            <a:extLst>
              <a:ext uri="{C807C97D-BFC1-408E-A445-0C87EB9F89A2}">
                <ask:lineSketchStyleProps xmlns:ask="http://schemas.microsoft.com/office/drawing/2018/sketchyshapes" sd="2460967480">
                  <a:prstGeom prst="rect">
                    <a:avLst/>
                  </a:prstGeom>
                  <ask:type>
                    <ask:lineSketchFreehand/>
                  </ask:type>
                </ask:lineSketchStyleProps>
              </a:ext>
            </a:extLst>
          </a:ln>
        </p:spPr>
      </p:pic>
    </p:spTree>
    <p:extLst>
      <p:ext uri="{BB962C8B-B14F-4D97-AF65-F5344CB8AC3E}">
        <p14:creationId xmlns:p14="http://schemas.microsoft.com/office/powerpoint/2010/main" val="15424717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E614F1C-2D93-42D0-B229-7681994499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7403089" y="0"/>
            <a:ext cx="4788912"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Content Placeholder 4" descr="Terraform &amp; Spotify Data Engineering | Python In Plain English">
            <a:extLst>
              <a:ext uri="{FF2B5EF4-FFF2-40B4-BE49-F238E27FC236}">
                <a16:creationId xmlns:a16="http://schemas.microsoft.com/office/drawing/2014/main" id="{843EDE0C-EB57-4DD9-98B2-9FF5C24A7B9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9719" r="9804"/>
          <a:stretch/>
        </p:blipFill>
        <p:spPr bwMode="auto">
          <a:xfrm>
            <a:off x="11084560" y="5770880"/>
            <a:ext cx="1107440" cy="1016000"/>
          </a:xfrm>
          <a:prstGeom prst="rect">
            <a:avLst/>
          </a:prstGeom>
          <a:noFill/>
          <a:extLst>
            <a:ext uri="{909E8E84-426E-40DD-AFC4-6F175D3DCCD1}">
              <a14:hiddenFill xmlns:a14="http://schemas.microsoft.com/office/drawing/2010/main">
                <a:solidFill>
                  <a:srgbClr val="FFFFFF"/>
                </a:solidFill>
              </a14:hiddenFill>
            </a:ext>
          </a:extLst>
        </p:spPr>
      </p:pic>
      <p:sp>
        <p:nvSpPr>
          <p:cNvPr id="9" name="Title 1">
            <a:extLst>
              <a:ext uri="{FF2B5EF4-FFF2-40B4-BE49-F238E27FC236}">
                <a16:creationId xmlns:a16="http://schemas.microsoft.com/office/drawing/2014/main" id="{426BB233-A55B-4835-80DC-FA6CA4516D5E}"/>
              </a:ext>
            </a:extLst>
          </p:cNvPr>
          <p:cNvSpPr txBox="1">
            <a:spLocks/>
          </p:cNvSpPr>
          <p:nvPr/>
        </p:nvSpPr>
        <p:spPr>
          <a:xfrm>
            <a:off x="0" y="0"/>
            <a:ext cx="11504086" cy="1236440"/>
          </a:xfrm>
          <a:prstGeom prst="rect">
            <a:avLst/>
          </a:prstGeom>
          <a:no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000" b="1" i="1" u="none" strike="noStrike" kern="1200" cap="none" spc="0" normalizeH="0" baseline="0" noProof="0" dirty="0">
                <a:ln>
                  <a:noFill/>
                </a:ln>
                <a:solidFill>
                  <a:srgbClr val="1ED760"/>
                </a:solidFill>
                <a:effectLst/>
                <a:uLnTx/>
                <a:uFillTx/>
                <a:latin typeface="Ink Free" panose="03080402000500000000" pitchFamily="66" charset="0"/>
                <a:ea typeface="+mj-ea"/>
                <a:cs typeface="+mj-cs"/>
              </a:rPr>
              <a:t>o u r   g r a p h s</a:t>
            </a:r>
            <a:endParaRPr kumimoji="0" lang="en-US" sz="2800" b="1" i="1" u="none" strike="noStrike" kern="1200" cap="none" spc="0" normalizeH="0" baseline="0" noProof="0" dirty="0">
              <a:ln>
                <a:noFill/>
              </a:ln>
              <a:solidFill>
                <a:prstClr val="white"/>
              </a:solidFill>
              <a:effectLst/>
              <a:uLnTx/>
              <a:uFillTx/>
              <a:latin typeface="Ink Free" panose="03080402000500000000" pitchFamily="66" charset="0"/>
              <a:ea typeface="+mj-ea"/>
              <a:cs typeface="+mj-cs"/>
            </a:endParaRPr>
          </a:p>
        </p:txBody>
      </p:sp>
      <p:pic>
        <p:nvPicPr>
          <p:cNvPr id="6" name="Picture 5" descr="Chart, bar chart, histogram&#10;&#10;Description automatically generated">
            <a:extLst>
              <a:ext uri="{FF2B5EF4-FFF2-40B4-BE49-F238E27FC236}">
                <a16:creationId xmlns:a16="http://schemas.microsoft.com/office/drawing/2014/main" id="{F3810575-B922-4477-BAE0-E688C4C922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004" y="2223082"/>
            <a:ext cx="6795082" cy="2707012"/>
          </a:xfrm>
          <a:custGeom>
            <a:avLst/>
            <a:gdLst>
              <a:gd name="connsiteX0" fmla="*/ 0 w 6795082"/>
              <a:gd name="connsiteY0" fmla="*/ 0 h 2707012"/>
              <a:gd name="connsiteX1" fmla="*/ 815410 w 6795082"/>
              <a:gd name="connsiteY1" fmla="*/ 0 h 2707012"/>
              <a:gd name="connsiteX2" fmla="*/ 1494918 w 6795082"/>
              <a:gd name="connsiteY2" fmla="*/ 0 h 2707012"/>
              <a:gd name="connsiteX3" fmla="*/ 2242377 w 6795082"/>
              <a:gd name="connsiteY3" fmla="*/ 0 h 2707012"/>
              <a:gd name="connsiteX4" fmla="*/ 2718033 w 6795082"/>
              <a:gd name="connsiteY4" fmla="*/ 0 h 2707012"/>
              <a:gd name="connsiteX5" fmla="*/ 3329590 w 6795082"/>
              <a:gd name="connsiteY5" fmla="*/ 0 h 2707012"/>
              <a:gd name="connsiteX6" fmla="*/ 3941148 w 6795082"/>
              <a:gd name="connsiteY6" fmla="*/ 0 h 2707012"/>
              <a:gd name="connsiteX7" fmla="*/ 4484754 w 6795082"/>
              <a:gd name="connsiteY7" fmla="*/ 0 h 2707012"/>
              <a:gd name="connsiteX8" fmla="*/ 5300164 w 6795082"/>
              <a:gd name="connsiteY8" fmla="*/ 0 h 2707012"/>
              <a:gd name="connsiteX9" fmla="*/ 6047623 w 6795082"/>
              <a:gd name="connsiteY9" fmla="*/ 0 h 2707012"/>
              <a:gd name="connsiteX10" fmla="*/ 6795082 w 6795082"/>
              <a:gd name="connsiteY10" fmla="*/ 0 h 2707012"/>
              <a:gd name="connsiteX11" fmla="*/ 6795082 w 6795082"/>
              <a:gd name="connsiteY11" fmla="*/ 703823 h 2707012"/>
              <a:gd name="connsiteX12" fmla="*/ 6795082 w 6795082"/>
              <a:gd name="connsiteY12" fmla="*/ 1434716 h 2707012"/>
              <a:gd name="connsiteX13" fmla="*/ 6795082 w 6795082"/>
              <a:gd name="connsiteY13" fmla="*/ 2111469 h 2707012"/>
              <a:gd name="connsiteX14" fmla="*/ 6795082 w 6795082"/>
              <a:gd name="connsiteY14" fmla="*/ 2707012 h 2707012"/>
              <a:gd name="connsiteX15" fmla="*/ 6251475 w 6795082"/>
              <a:gd name="connsiteY15" fmla="*/ 2707012 h 2707012"/>
              <a:gd name="connsiteX16" fmla="*/ 5775820 w 6795082"/>
              <a:gd name="connsiteY16" fmla="*/ 2707012 h 2707012"/>
              <a:gd name="connsiteX17" fmla="*/ 5096312 w 6795082"/>
              <a:gd name="connsiteY17" fmla="*/ 2707012 h 2707012"/>
              <a:gd name="connsiteX18" fmla="*/ 4620656 w 6795082"/>
              <a:gd name="connsiteY18" fmla="*/ 2707012 h 2707012"/>
              <a:gd name="connsiteX19" fmla="*/ 4145000 w 6795082"/>
              <a:gd name="connsiteY19" fmla="*/ 2707012 h 2707012"/>
              <a:gd name="connsiteX20" fmla="*/ 3533443 w 6795082"/>
              <a:gd name="connsiteY20" fmla="*/ 2707012 h 2707012"/>
              <a:gd name="connsiteX21" fmla="*/ 2989836 w 6795082"/>
              <a:gd name="connsiteY21" fmla="*/ 2707012 h 2707012"/>
              <a:gd name="connsiteX22" fmla="*/ 2514180 w 6795082"/>
              <a:gd name="connsiteY22" fmla="*/ 2707012 h 2707012"/>
              <a:gd name="connsiteX23" fmla="*/ 1970574 w 6795082"/>
              <a:gd name="connsiteY23" fmla="*/ 2707012 h 2707012"/>
              <a:gd name="connsiteX24" fmla="*/ 1291066 w 6795082"/>
              <a:gd name="connsiteY24" fmla="*/ 2707012 h 2707012"/>
              <a:gd name="connsiteX25" fmla="*/ 815410 w 6795082"/>
              <a:gd name="connsiteY25" fmla="*/ 2707012 h 2707012"/>
              <a:gd name="connsiteX26" fmla="*/ 0 w 6795082"/>
              <a:gd name="connsiteY26" fmla="*/ 2707012 h 2707012"/>
              <a:gd name="connsiteX27" fmla="*/ 0 w 6795082"/>
              <a:gd name="connsiteY27" fmla="*/ 2084399 h 2707012"/>
              <a:gd name="connsiteX28" fmla="*/ 0 w 6795082"/>
              <a:gd name="connsiteY28" fmla="*/ 1461786 h 2707012"/>
              <a:gd name="connsiteX29" fmla="*/ 0 w 6795082"/>
              <a:gd name="connsiteY29" fmla="*/ 730893 h 2707012"/>
              <a:gd name="connsiteX30" fmla="*/ 0 w 6795082"/>
              <a:gd name="connsiteY30" fmla="*/ 0 h 2707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6795082" h="2707012" fill="none" extrusionOk="0">
                <a:moveTo>
                  <a:pt x="0" y="0"/>
                </a:moveTo>
                <a:cubicBezTo>
                  <a:pt x="268411" y="24979"/>
                  <a:pt x="597846" y="17124"/>
                  <a:pt x="815410" y="0"/>
                </a:cubicBezTo>
                <a:cubicBezTo>
                  <a:pt x="1032974" y="-17124"/>
                  <a:pt x="1274682" y="6857"/>
                  <a:pt x="1494918" y="0"/>
                </a:cubicBezTo>
                <a:cubicBezTo>
                  <a:pt x="1715154" y="-6857"/>
                  <a:pt x="1898818" y="-35919"/>
                  <a:pt x="2242377" y="0"/>
                </a:cubicBezTo>
                <a:cubicBezTo>
                  <a:pt x="2585936" y="35919"/>
                  <a:pt x="2565886" y="-20708"/>
                  <a:pt x="2718033" y="0"/>
                </a:cubicBezTo>
                <a:cubicBezTo>
                  <a:pt x="2870180" y="20708"/>
                  <a:pt x="3100304" y="21869"/>
                  <a:pt x="3329590" y="0"/>
                </a:cubicBezTo>
                <a:cubicBezTo>
                  <a:pt x="3558876" y="-21869"/>
                  <a:pt x="3704730" y="-27478"/>
                  <a:pt x="3941148" y="0"/>
                </a:cubicBezTo>
                <a:cubicBezTo>
                  <a:pt x="4177566" y="27478"/>
                  <a:pt x="4351248" y="6636"/>
                  <a:pt x="4484754" y="0"/>
                </a:cubicBezTo>
                <a:cubicBezTo>
                  <a:pt x="4618260" y="-6636"/>
                  <a:pt x="5009677" y="-2574"/>
                  <a:pt x="5300164" y="0"/>
                </a:cubicBezTo>
                <a:cubicBezTo>
                  <a:pt x="5590651" y="2574"/>
                  <a:pt x="5675520" y="-27033"/>
                  <a:pt x="6047623" y="0"/>
                </a:cubicBezTo>
                <a:cubicBezTo>
                  <a:pt x="6419726" y="27033"/>
                  <a:pt x="6621827" y="22743"/>
                  <a:pt x="6795082" y="0"/>
                </a:cubicBezTo>
                <a:cubicBezTo>
                  <a:pt x="6786548" y="253560"/>
                  <a:pt x="6784510" y="475230"/>
                  <a:pt x="6795082" y="703823"/>
                </a:cubicBezTo>
                <a:cubicBezTo>
                  <a:pt x="6805654" y="932416"/>
                  <a:pt x="6794623" y="1173681"/>
                  <a:pt x="6795082" y="1434716"/>
                </a:cubicBezTo>
                <a:cubicBezTo>
                  <a:pt x="6795541" y="1695751"/>
                  <a:pt x="6801305" y="1871546"/>
                  <a:pt x="6795082" y="2111469"/>
                </a:cubicBezTo>
                <a:cubicBezTo>
                  <a:pt x="6788859" y="2351392"/>
                  <a:pt x="6801737" y="2479565"/>
                  <a:pt x="6795082" y="2707012"/>
                </a:cubicBezTo>
                <a:cubicBezTo>
                  <a:pt x="6575279" y="2714107"/>
                  <a:pt x="6457123" y="2731007"/>
                  <a:pt x="6251475" y="2707012"/>
                </a:cubicBezTo>
                <a:cubicBezTo>
                  <a:pt x="6045827" y="2683017"/>
                  <a:pt x="5987222" y="2696106"/>
                  <a:pt x="5775820" y="2707012"/>
                </a:cubicBezTo>
                <a:cubicBezTo>
                  <a:pt x="5564419" y="2717918"/>
                  <a:pt x="5243373" y="2728623"/>
                  <a:pt x="5096312" y="2707012"/>
                </a:cubicBezTo>
                <a:cubicBezTo>
                  <a:pt x="4949251" y="2685401"/>
                  <a:pt x="4733495" y="2723420"/>
                  <a:pt x="4620656" y="2707012"/>
                </a:cubicBezTo>
                <a:cubicBezTo>
                  <a:pt x="4507817" y="2690604"/>
                  <a:pt x="4342810" y="2696340"/>
                  <a:pt x="4145000" y="2707012"/>
                </a:cubicBezTo>
                <a:cubicBezTo>
                  <a:pt x="3947190" y="2717684"/>
                  <a:pt x="3786558" y="2704420"/>
                  <a:pt x="3533443" y="2707012"/>
                </a:cubicBezTo>
                <a:cubicBezTo>
                  <a:pt x="3280328" y="2709604"/>
                  <a:pt x="3151529" y="2689557"/>
                  <a:pt x="2989836" y="2707012"/>
                </a:cubicBezTo>
                <a:cubicBezTo>
                  <a:pt x="2828143" y="2724467"/>
                  <a:pt x="2735247" y="2729833"/>
                  <a:pt x="2514180" y="2707012"/>
                </a:cubicBezTo>
                <a:cubicBezTo>
                  <a:pt x="2293113" y="2684191"/>
                  <a:pt x="2216747" y="2724564"/>
                  <a:pt x="1970574" y="2707012"/>
                </a:cubicBezTo>
                <a:cubicBezTo>
                  <a:pt x="1724401" y="2689460"/>
                  <a:pt x="1562153" y="2735284"/>
                  <a:pt x="1291066" y="2707012"/>
                </a:cubicBezTo>
                <a:cubicBezTo>
                  <a:pt x="1019979" y="2678740"/>
                  <a:pt x="1002085" y="2692290"/>
                  <a:pt x="815410" y="2707012"/>
                </a:cubicBezTo>
                <a:cubicBezTo>
                  <a:pt x="628735" y="2721734"/>
                  <a:pt x="298795" y="2708355"/>
                  <a:pt x="0" y="2707012"/>
                </a:cubicBezTo>
                <a:cubicBezTo>
                  <a:pt x="27778" y="2421696"/>
                  <a:pt x="-12455" y="2219558"/>
                  <a:pt x="0" y="2084399"/>
                </a:cubicBezTo>
                <a:cubicBezTo>
                  <a:pt x="12455" y="1949240"/>
                  <a:pt x="-21942" y="1699965"/>
                  <a:pt x="0" y="1461786"/>
                </a:cubicBezTo>
                <a:cubicBezTo>
                  <a:pt x="21942" y="1223607"/>
                  <a:pt x="10074" y="916070"/>
                  <a:pt x="0" y="730893"/>
                </a:cubicBezTo>
                <a:cubicBezTo>
                  <a:pt x="-10074" y="545716"/>
                  <a:pt x="24370" y="146888"/>
                  <a:pt x="0" y="0"/>
                </a:cubicBezTo>
                <a:close/>
              </a:path>
              <a:path w="6795082" h="2707012" stroke="0" extrusionOk="0">
                <a:moveTo>
                  <a:pt x="0" y="0"/>
                </a:moveTo>
                <a:cubicBezTo>
                  <a:pt x="304594" y="-22284"/>
                  <a:pt x="487480" y="31695"/>
                  <a:pt x="747459" y="0"/>
                </a:cubicBezTo>
                <a:cubicBezTo>
                  <a:pt x="1007438" y="-31695"/>
                  <a:pt x="1193051" y="19931"/>
                  <a:pt x="1359016" y="0"/>
                </a:cubicBezTo>
                <a:cubicBezTo>
                  <a:pt x="1524981" y="-19931"/>
                  <a:pt x="1905464" y="13930"/>
                  <a:pt x="2174426" y="0"/>
                </a:cubicBezTo>
                <a:cubicBezTo>
                  <a:pt x="2443388" y="-13930"/>
                  <a:pt x="2525943" y="7942"/>
                  <a:pt x="2853934" y="0"/>
                </a:cubicBezTo>
                <a:cubicBezTo>
                  <a:pt x="3181925" y="-7942"/>
                  <a:pt x="3196094" y="4131"/>
                  <a:pt x="3397541" y="0"/>
                </a:cubicBezTo>
                <a:cubicBezTo>
                  <a:pt x="3598988" y="-4131"/>
                  <a:pt x="3801659" y="11408"/>
                  <a:pt x="3941148" y="0"/>
                </a:cubicBezTo>
                <a:cubicBezTo>
                  <a:pt x="4080637" y="-11408"/>
                  <a:pt x="4366966" y="24030"/>
                  <a:pt x="4484754" y="0"/>
                </a:cubicBezTo>
                <a:cubicBezTo>
                  <a:pt x="4602542" y="-24030"/>
                  <a:pt x="4905048" y="1759"/>
                  <a:pt x="5232213" y="0"/>
                </a:cubicBezTo>
                <a:cubicBezTo>
                  <a:pt x="5559378" y="-1759"/>
                  <a:pt x="5682486" y="-23375"/>
                  <a:pt x="5911721" y="0"/>
                </a:cubicBezTo>
                <a:cubicBezTo>
                  <a:pt x="6140956" y="23375"/>
                  <a:pt x="6418913" y="-11033"/>
                  <a:pt x="6795082" y="0"/>
                </a:cubicBezTo>
                <a:cubicBezTo>
                  <a:pt x="6801336" y="199337"/>
                  <a:pt x="6817994" y="360680"/>
                  <a:pt x="6795082" y="595543"/>
                </a:cubicBezTo>
                <a:cubicBezTo>
                  <a:pt x="6772170" y="830406"/>
                  <a:pt x="6775918" y="958587"/>
                  <a:pt x="6795082" y="1218155"/>
                </a:cubicBezTo>
                <a:cubicBezTo>
                  <a:pt x="6814246" y="1477723"/>
                  <a:pt x="6786600" y="1651499"/>
                  <a:pt x="6795082" y="1867838"/>
                </a:cubicBezTo>
                <a:cubicBezTo>
                  <a:pt x="6803564" y="2084177"/>
                  <a:pt x="6770666" y="2505672"/>
                  <a:pt x="6795082" y="2707012"/>
                </a:cubicBezTo>
                <a:cubicBezTo>
                  <a:pt x="6587560" y="2680118"/>
                  <a:pt x="6320263" y="2719942"/>
                  <a:pt x="6183525" y="2707012"/>
                </a:cubicBezTo>
                <a:cubicBezTo>
                  <a:pt x="6046787" y="2694082"/>
                  <a:pt x="5749870" y="2689558"/>
                  <a:pt x="5436066" y="2707012"/>
                </a:cubicBezTo>
                <a:cubicBezTo>
                  <a:pt x="5122262" y="2724466"/>
                  <a:pt x="5058822" y="2692588"/>
                  <a:pt x="4756557" y="2707012"/>
                </a:cubicBezTo>
                <a:cubicBezTo>
                  <a:pt x="4454292" y="2721436"/>
                  <a:pt x="4218362" y="2738771"/>
                  <a:pt x="4009098" y="2707012"/>
                </a:cubicBezTo>
                <a:cubicBezTo>
                  <a:pt x="3799834" y="2675253"/>
                  <a:pt x="3614810" y="2734151"/>
                  <a:pt x="3261639" y="2707012"/>
                </a:cubicBezTo>
                <a:cubicBezTo>
                  <a:pt x="2908468" y="2679873"/>
                  <a:pt x="2727523" y="2687582"/>
                  <a:pt x="2582131" y="2707012"/>
                </a:cubicBezTo>
                <a:cubicBezTo>
                  <a:pt x="2436739" y="2726442"/>
                  <a:pt x="2149624" y="2701372"/>
                  <a:pt x="1902623" y="2707012"/>
                </a:cubicBezTo>
                <a:cubicBezTo>
                  <a:pt x="1655622" y="2712652"/>
                  <a:pt x="1603633" y="2725354"/>
                  <a:pt x="1426967" y="2707012"/>
                </a:cubicBezTo>
                <a:cubicBezTo>
                  <a:pt x="1250301" y="2688670"/>
                  <a:pt x="913855" y="2677716"/>
                  <a:pt x="611557" y="2707012"/>
                </a:cubicBezTo>
                <a:cubicBezTo>
                  <a:pt x="309259" y="2736309"/>
                  <a:pt x="170949" y="2723605"/>
                  <a:pt x="0" y="2707012"/>
                </a:cubicBezTo>
                <a:cubicBezTo>
                  <a:pt x="-4285" y="2489667"/>
                  <a:pt x="-23877" y="2272593"/>
                  <a:pt x="0" y="2003189"/>
                </a:cubicBezTo>
                <a:cubicBezTo>
                  <a:pt x="23877" y="1733785"/>
                  <a:pt x="12531" y="1479374"/>
                  <a:pt x="0" y="1272296"/>
                </a:cubicBezTo>
                <a:cubicBezTo>
                  <a:pt x="-12531" y="1065218"/>
                  <a:pt x="33381" y="490079"/>
                  <a:pt x="0" y="0"/>
                </a:cubicBezTo>
                <a:close/>
              </a:path>
            </a:pathLst>
          </a:custGeom>
          <a:ln w="38100">
            <a:solidFill>
              <a:srgbClr val="1ED760"/>
            </a:solidFill>
            <a:extLst>
              <a:ext uri="{C807C97D-BFC1-408E-A445-0C87EB9F89A2}">
                <ask:lineSketchStyleProps xmlns:ask="http://schemas.microsoft.com/office/drawing/2018/sketchyshapes" sd="2497324535">
                  <a:prstGeom prst="rect">
                    <a:avLst/>
                  </a:prstGeom>
                  <ask:type>
                    <ask:lineSketchFreehand/>
                  </ask:type>
                </ask:lineSketchStyleProps>
              </a:ext>
            </a:extLst>
          </a:ln>
        </p:spPr>
      </p:pic>
      <p:sp>
        <p:nvSpPr>
          <p:cNvPr id="7" name="Title 1">
            <a:extLst>
              <a:ext uri="{FF2B5EF4-FFF2-40B4-BE49-F238E27FC236}">
                <a16:creationId xmlns:a16="http://schemas.microsoft.com/office/drawing/2014/main" id="{3111459A-CCA9-43F2-90B6-9097963CFE72}"/>
              </a:ext>
            </a:extLst>
          </p:cNvPr>
          <p:cNvSpPr txBox="1">
            <a:spLocks/>
          </p:cNvSpPr>
          <p:nvPr/>
        </p:nvSpPr>
        <p:spPr>
          <a:xfrm>
            <a:off x="7403089" y="368969"/>
            <a:ext cx="4788911" cy="5222206"/>
          </a:xfrm>
          <a:prstGeom prst="rect">
            <a:avLst/>
          </a:prstGeom>
          <a:noFill/>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200" dirty="0">
                <a:solidFill>
                  <a:srgbClr val="1ED760"/>
                </a:solidFill>
              </a:rPr>
              <a:t>Albums Ranked by Appearance on List</a:t>
            </a:r>
          </a:p>
          <a:p>
            <a:pPr>
              <a:buClr>
                <a:schemeClr val="bg1"/>
              </a:buClr>
            </a:pPr>
            <a:endParaRPr lang="en-US" sz="2200" dirty="0">
              <a:solidFill>
                <a:schemeClr val="bg1"/>
              </a:solidFill>
            </a:endParaRPr>
          </a:p>
          <a:p>
            <a:pPr marL="457200" indent="-457200">
              <a:buClr>
                <a:schemeClr val="bg1"/>
              </a:buClr>
              <a:buBlip>
                <a:blip r:embed="rId4">
                  <a:extLst>
                    <a:ext uri="{837473B0-CC2E-450A-ABE3-18F120FF3D39}">
                      <a1611:picAttrSrcUrl xmlns:a1611="http://schemas.microsoft.com/office/drawing/2016/11/main" r:id="rId5"/>
                    </a:ext>
                  </a:extLst>
                </a:blip>
              </a:buBlip>
            </a:pPr>
            <a:r>
              <a:rPr lang="en-US" sz="2200" dirty="0">
                <a:solidFill>
                  <a:schemeClr val="bg1"/>
                </a:solidFill>
              </a:rPr>
              <a:t>With this particular graph, we want apply our questions to determine how popular an album was within the Top 200 list.</a:t>
            </a:r>
          </a:p>
          <a:p>
            <a:pPr marL="457200" indent="-457200">
              <a:buClr>
                <a:schemeClr val="bg1"/>
              </a:buClr>
              <a:buBlip>
                <a:blip r:embed="rId4">
                  <a:extLst>
                    <a:ext uri="{837473B0-CC2E-450A-ABE3-18F120FF3D39}">
                      <a1611:picAttrSrcUrl xmlns:a1611="http://schemas.microsoft.com/office/drawing/2016/11/main" r:id="rId5"/>
                    </a:ext>
                  </a:extLst>
                </a:blip>
              </a:buBlip>
            </a:pPr>
            <a:endParaRPr lang="en-US" sz="2200" dirty="0">
              <a:solidFill>
                <a:schemeClr val="bg1"/>
              </a:solidFill>
            </a:endParaRPr>
          </a:p>
          <a:p>
            <a:pPr marL="457200" indent="-457200">
              <a:buClr>
                <a:schemeClr val="bg1"/>
              </a:buClr>
              <a:buBlip>
                <a:blip r:embed="rId4">
                  <a:extLst>
                    <a:ext uri="{837473B0-CC2E-450A-ABE3-18F120FF3D39}">
                      <a1611:picAttrSrcUrl xmlns:a1611="http://schemas.microsoft.com/office/drawing/2016/11/main" r:id="rId5"/>
                    </a:ext>
                  </a:extLst>
                </a:blip>
              </a:buBlip>
            </a:pPr>
            <a:r>
              <a:rPr lang="en-US" sz="2200" dirty="0">
                <a:solidFill>
                  <a:schemeClr val="bg1"/>
                </a:solidFill>
              </a:rPr>
              <a:t>We questioned a couple things, with album frequency having direct effects with the count of streams as one part of our hypothesis. </a:t>
            </a:r>
          </a:p>
          <a:p>
            <a:pPr marL="457200" indent="-457200">
              <a:buClr>
                <a:schemeClr val="bg1"/>
              </a:buClr>
              <a:buBlip>
                <a:blip r:embed="rId4">
                  <a:extLst>
                    <a:ext uri="{837473B0-CC2E-450A-ABE3-18F120FF3D39}">
                      <a1611:picAttrSrcUrl xmlns:a1611="http://schemas.microsoft.com/office/drawing/2016/11/main" r:id="rId5"/>
                    </a:ext>
                  </a:extLst>
                </a:blip>
              </a:buBlip>
            </a:pPr>
            <a:endParaRPr lang="en-US" sz="2200" dirty="0">
              <a:solidFill>
                <a:schemeClr val="bg1"/>
              </a:solidFill>
            </a:endParaRPr>
          </a:p>
          <a:p>
            <a:pPr marL="457200" indent="-457200">
              <a:buClr>
                <a:schemeClr val="bg1"/>
              </a:buClr>
              <a:buBlip>
                <a:blip r:embed="rId4">
                  <a:extLst>
                    <a:ext uri="{837473B0-CC2E-450A-ABE3-18F120FF3D39}">
                      <a1611:picAttrSrcUrl xmlns:a1611="http://schemas.microsoft.com/office/drawing/2016/11/main" r:id="rId5"/>
                    </a:ext>
                  </a:extLst>
                </a:blip>
              </a:buBlip>
            </a:pPr>
            <a:r>
              <a:rPr lang="en-US" sz="2200" dirty="0">
                <a:solidFill>
                  <a:schemeClr val="bg1"/>
                </a:solidFill>
              </a:rPr>
              <a:t>This graph shows us that the top album that populated in our data was “More Life” at over 2000 appearances. With around 73k rows of data, that means that the album only had a placement rate of 2.7%.</a:t>
            </a:r>
          </a:p>
          <a:p>
            <a:pPr marL="457200" indent="-457200">
              <a:buClr>
                <a:schemeClr val="bg1"/>
              </a:buClr>
              <a:buBlip>
                <a:blip r:embed="rId4">
                  <a:extLst>
                    <a:ext uri="{837473B0-CC2E-450A-ABE3-18F120FF3D39}">
                      <a1611:picAttrSrcUrl xmlns:a1611="http://schemas.microsoft.com/office/drawing/2016/11/main" r:id="rId5"/>
                    </a:ext>
                  </a:extLst>
                </a:blip>
              </a:buBlip>
            </a:pPr>
            <a:endParaRPr lang="en-US" sz="2200" dirty="0">
              <a:solidFill>
                <a:schemeClr val="bg1"/>
              </a:solidFill>
            </a:endParaRPr>
          </a:p>
          <a:p>
            <a:pPr algn="ctr"/>
            <a:endParaRPr lang="en-US" sz="2200" dirty="0">
              <a:solidFill>
                <a:schemeClr val="bg1"/>
              </a:solidFill>
            </a:endParaRPr>
          </a:p>
          <a:p>
            <a:pPr algn="ctr"/>
            <a:endParaRPr lang="en-US" sz="2200" dirty="0">
              <a:solidFill>
                <a:schemeClr val="bg1"/>
              </a:solidFill>
            </a:endParaRPr>
          </a:p>
        </p:txBody>
      </p:sp>
    </p:spTree>
    <p:extLst>
      <p:ext uri="{BB962C8B-B14F-4D97-AF65-F5344CB8AC3E}">
        <p14:creationId xmlns:p14="http://schemas.microsoft.com/office/powerpoint/2010/main" val="42246632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E614F1C-2D93-42D0-B229-7681994499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7403089" y="0"/>
            <a:ext cx="4788912"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Content Placeholder 4" descr="Terraform &amp; Spotify Data Engineering | Python In Plain English">
            <a:extLst>
              <a:ext uri="{FF2B5EF4-FFF2-40B4-BE49-F238E27FC236}">
                <a16:creationId xmlns:a16="http://schemas.microsoft.com/office/drawing/2014/main" id="{843EDE0C-EB57-4DD9-98B2-9FF5C24A7B9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9719" r="9804"/>
          <a:stretch/>
        </p:blipFill>
        <p:spPr bwMode="auto">
          <a:xfrm>
            <a:off x="11084560" y="5770880"/>
            <a:ext cx="1107440" cy="1016000"/>
          </a:xfrm>
          <a:prstGeom prst="rect">
            <a:avLst/>
          </a:prstGeom>
          <a:noFill/>
          <a:extLst>
            <a:ext uri="{909E8E84-426E-40DD-AFC4-6F175D3DCCD1}">
              <a14:hiddenFill xmlns:a14="http://schemas.microsoft.com/office/drawing/2010/main">
                <a:solidFill>
                  <a:srgbClr val="FFFFFF"/>
                </a:solidFill>
              </a14:hiddenFill>
            </a:ext>
          </a:extLst>
        </p:spPr>
      </p:pic>
      <p:sp>
        <p:nvSpPr>
          <p:cNvPr id="9" name="Title 1">
            <a:extLst>
              <a:ext uri="{FF2B5EF4-FFF2-40B4-BE49-F238E27FC236}">
                <a16:creationId xmlns:a16="http://schemas.microsoft.com/office/drawing/2014/main" id="{426BB233-A55B-4835-80DC-FA6CA4516D5E}"/>
              </a:ext>
            </a:extLst>
          </p:cNvPr>
          <p:cNvSpPr txBox="1">
            <a:spLocks/>
          </p:cNvSpPr>
          <p:nvPr/>
        </p:nvSpPr>
        <p:spPr>
          <a:xfrm>
            <a:off x="0" y="0"/>
            <a:ext cx="11504086" cy="1236440"/>
          </a:xfrm>
          <a:prstGeom prst="rect">
            <a:avLst/>
          </a:prstGeom>
          <a:no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en-US" sz="4000" b="1" i="1" dirty="0">
                <a:solidFill>
                  <a:srgbClr val="1ED760"/>
                </a:solidFill>
                <a:latin typeface="Ink Free" panose="03080402000500000000" pitchFamily="66" charset="0"/>
              </a:rPr>
              <a:t>c o d e</a:t>
            </a:r>
            <a:endParaRPr kumimoji="0" lang="en-US" sz="2800" b="1" i="1" u="none" strike="noStrike" kern="1200" cap="none" spc="0" normalizeH="0" baseline="0" noProof="0" dirty="0">
              <a:ln>
                <a:noFill/>
              </a:ln>
              <a:solidFill>
                <a:prstClr val="white"/>
              </a:solidFill>
              <a:effectLst/>
              <a:uLnTx/>
              <a:uFillTx/>
              <a:latin typeface="Ink Free" panose="03080402000500000000" pitchFamily="66" charset="0"/>
              <a:ea typeface="+mj-ea"/>
              <a:cs typeface="+mj-cs"/>
            </a:endParaRPr>
          </a:p>
        </p:txBody>
      </p:sp>
      <p:pic>
        <p:nvPicPr>
          <p:cNvPr id="4" name="Picture 3">
            <a:extLst>
              <a:ext uri="{FF2B5EF4-FFF2-40B4-BE49-F238E27FC236}">
                <a16:creationId xmlns:a16="http://schemas.microsoft.com/office/drawing/2014/main" id="{B4AFF69C-9BF1-4E1F-880F-EA2E80B194FD}"/>
              </a:ext>
            </a:extLst>
          </p:cNvPr>
          <p:cNvPicPr>
            <a:picLocks noChangeAspect="1"/>
          </p:cNvPicPr>
          <p:nvPr/>
        </p:nvPicPr>
        <p:blipFill>
          <a:blip r:embed="rId3"/>
          <a:stretch>
            <a:fillRect/>
          </a:stretch>
        </p:blipFill>
        <p:spPr>
          <a:xfrm>
            <a:off x="1533525" y="2057400"/>
            <a:ext cx="9124950" cy="2743200"/>
          </a:xfrm>
          <a:custGeom>
            <a:avLst/>
            <a:gdLst>
              <a:gd name="connsiteX0" fmla="*/ 0 w 9124950"/>
              <a:gd name="connsiteY0" fmla="*/ 0 h 2743200"/>
              <a:gd name="connsiteX1" fmla="*/ 560533 w 9124950"/>
              <a:gd name="connsiteY1" fmla="*/ 0 h 2743200"/>
              <a:gd name="connsiteX2" fmla="*/ 1121065 w 9124950"/>
              <a:gd name="connsiteY2" fmla="*/ 0 h 2743200"/>
              <a:gd name="connsiteX3" fmla="*/ 1681598 w 9124950"/>
              <a:gd name="connsiteY3" fmla="*/ 0 h 2743200"/>
              <a:gd name="connsiteX4" fmla="*/ 2059632 w 9124950"/>
              <a:gd name="connsiteY4" fmla="*/ 0 h 2743200"/>
              <a:gd name="connsiteX5" fmla="*/ 2620164 w 9124950"/>
              <a:gd name="connsiteY5" fmla="*/ 0 h 2743200"/>
              <a:gd name="connsiteX6" fmla="*/ 2998198 w 9124950"/>
              <a:gd name="connsiteY6" fmla="*/ 0 h 2743200"/>
              <a:gd name="connsiteX7" fmla="*/ 3376232 w 9124950"/>
              <a:gd name="connsiteY7" fmla="*/ 0 h 2743200"/>
              <a:gd name="connsiteX8" fmla="*/ 4119263 w 9124950"/>
              <a:gd name="connsiteY8" fmla="*/ 0 h 2743200"/>
              <a:gd name="connsiteX9" fmla="*/ 4771045 w 9124950"/>
              <a:gd name="connsiteY9" fmla="*/ 0 h 2743200"/>
              <a:gd name="connsiteX10" fmla="*/ 5331578 w 9124950"/>
              <a:gd name="connsiteY10" fmla="*/ 0 h 2743200"/>
              <a:gd name="connsiteX11" fmla="*/ 5800861 w 9124950"/>
              <a:gd name="connsiteY11" fmla="*/ 0 h 2743200"/>
              <a:gd name="connsiteX12" fmla="*/ 6635142 w 9124950"/>
              <a:gd name="connsiteY12" fmla="*/ 0 h 2743200"/>
              <a:gd name="connsiteX13" fmla="*/ 7286924 w 9124950"/>
              <a:gd name="connsiteY13" fmla="*/ 0 h 2743200"/>
              <a:gd name="connsiteX14" fmla="*/ 8121205 w 9124950"/>
              <a:gd name="connsiteY14" fmla="*/ 0 h 2743200"/>
              <a:gd name="connsiteX15" fmla="*/ 8499239 w 9124950"/>
              <a:gd name="connsiteY15" fmla="*/ 0 h 2743200"/>
              <a:gd name="connsiteX16" fmla="*/ 9124950 w 9124950"/>
              <a:gd name="connsiteY16" fmla="*/ 0 h 2743200"/>
              <a:gd name="connsiteX17" fmla="*/ 9124950 w 9124950"/>
              <a:gd name="connsiteY17" fmla="*/ 685800 h 2743200"/>
              <a:gd name="connsiteX18" fmla="*/ 9124950 w 9124950"/>
              <a:gd name="connsiteY18" fmla="*/ 1371600 h 2743200"/>
              <a:gd name="connsiteX19" fmla="*/ 9124950 w 9124950"/>
              <a:gd name="connsiteY19" fmla="*/ 1975104 h 2743200"/>
              <a:gd name="connsiteX20" fmla="*/ 9124950 w 9124950"/>
              <a:gd name="connsiteY20" fmla="*/ 2743200 h 2743200"/>
              <a:gd name="connsiteX21" fmla="*/ 8381918 w 9124950"/>
              <a:gd name="connsiteY21" fmla="*/ 2743200 h 2743200"/>
              <a:gd name="connsiteX22" fmla="*/ 7730136 w 9124950"/>
              <a:gd name="connsiteY22" fmla="*/ 2743200 h 2743200"/>
              <a:gd name="connsiteX23" fmla="*/ 7352103 w 9124950"/>
              <a:gd name="connsiteY23" fmla="*/ 2743200 h 2743200"/>
              <a:gd name="connsiteX24" fmla="*/ 6882819 w 9124950"/>
              <a:gd name="connsiteY24" fmla="*/ 2743200 h 2743200"/>
              <a:gd name="connsiteX25" fmla="*/ 6504786 w 9124950"/>
              <a:gd name="connsiteY25" fmla="*/ 2743200 h 2743200"/>
              <a:gd name="connsiteX26" fmla="*/ 6035503 w 9124950"/>
              <a:gd name="connsiteY26" fmla="*/ 2743200 h 2743200"/>
              <a:gd name="connsiteX27" fmla="*/ 5657469 w 9124950"/>
              <a:gd name="connsiteY27" fmla="*/ 2743200 h 2743200"/>
              <a:gd name="connsiteX28" fmla="*/ 5005687 w 9124950"/>
              <a:gd name="connsiteY28" fmla="*/ 2743200 h 2743200"/>
              <a:gd name="connsiteX29" fmla="*/ 4171406 w 9124950"/>
              <a:gd name="connsiteY29" fmla="*/ 2743200 h 2743200"/>
              <a:gd name="connsiteX30" fmla="*/ 3519624 w 9124950"/>
              <a:gd name="connsiteY30" fmla="*/ 2743200 h 2743200"/>
              <a:gd name="connsiteX31" fmla="*/ 3050340 w 9124950"/>
              <a:gd name="connsiteY31" fmla="*/ 2743200 h 2743200"/>
              <a:gd name="connsiteX32" fmla="*/ 2307309 w 9124950"/>
              <a:gd name="connsiteY32" fmla="*/ 2743200 h 2743200"/>
              <a:gd name="connsiteX33" fmla="*/ 1473028 w 9124950"/>
              <a:gd name="connsiteY33" fmla="*/ 2743200 h 2743200"/>
              <a:gd name="connsiteX34" fmla="*/ 1003745 w 9124950"/>
              <a:gd name="connsiteY34" fmla="*/ 2743200 h 2743200"/>
              <a:gd name="connsiteX35" fmla="*/ 0 w 9124950"/>
              <a:gd name="connsiteY35" fmla="*/ 2743200 h 2743200"/>
              <a:gd name="connsiteX36" fmla="*/ 0 w 9124950"/>
              <a:gd name="connsiteY36" fmla="*/ 2057400 h 2743200"/>
              <a:gd name="connsiteX37" fmla="*/ 0 w 9124950"/>
              <a:gd name="connsiteY37" fmla="*/ 1453896 h 2743200"/>
              <a:gd name="connsiteX38" fmla="*/ 0 w 9124950"/>
              <a:gd name="connsiteY38" fmla="*/ 768096 h 2743200"/>
              <a:gd name="connsiteX39" fmla="*/ 0 w 9124950"/>
              <a:gd name="connsiteY39" fmla="*/ 0 h 2743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9124950" h="2743200" fill="none" extrusionOk="0">
                <a:moveTo>
                  <a:pt x="0" y="0"/>
                </a:moveTo>
                <a:cubicBezTo>
                  <a:pt x="147621" y="-12620"/>
                  <a:pt x="353776" y="2888"/>
                  <a:pt x="560533" y="0"/>
                </a:cubicBezTo>
                <a:cubicBezTo>
                  <a:pt x="767290" y="-2888"/>
                  <a:pt x="979740" y="-20867"/>
                  <a:pt x="1121065" y="0"/>
                </a:cubicBezTo>
                <a:cubicBezTo>
                  <a:pt x="1262390" y="20867"/>
                  <a:pt x="1517537" y="-11753"/>
                  <a:pt x="1681598" y="0"/>
                </a:cubicBezTo>
                <a:cubicBezTo>
                  <a:pt x="1845659" y="11753"/>
                  <a:pt x="1955083" y="-12013"/>
                  <a:pt x="2059632" y="0"/>
                </a:cubicBezTo>
                <a:cubicBezTo>
                  <a:pt x="2164181" y="12013"/>
                  <a:pt x="2434779" y="-4068"/>
                  <a:pt x="2620164" y="0"/>
                </a:cubicBezTo>
                <a:cubicBezTo>
                  <a:pt x="2805549" y="4068"/>
                  <a:pt x="2822033" y="285"/>
                  <a:pt x="2998198" y="0"/>
                </a:cubicBezTo>
                <a:cubicBezTo>
                  <a:pt x="3174363" y="-285"/>
                  <a:pt x="3237406" y="-18625"/>
                  <a:pt x="3376232" y="0"/>
                </a:cubicBezTo>
                <a:cubicBezTo>
                  <a:pt x="3515058" y="18625"/>
                  <a:pt x="3755156" y="-7932"/>
                  <a:pt x="4119263" y="0"/>
                </a:cubicBezTo>
                <a:cubicBezTo>
                  <a:pt x="4483370" y="7932"/>
                  <a:pt x="4595564" y="-22529"/>
                  <a:pt x="4771045" y="0"/>
                </a:cubicBezTo>
                <a:cubicBezTo>
                  <a:pt x="4946526" y="22529"/>
                  <a:pt x="5195986" y="7599"/>
                  <a:pt x="5331578" y="0"/>
                </a:cubicBezTo>
                <a:cubicBezTo>
                  <a:pt x="5467170" y="-7599"/>
                  <a:pt x="5616957" y="16528"/>
                  <a:pt x="5800861" y="0"/>
                </a:cubicBezTo>
                <a:cubicBezTo>
                  <a:pt x="5984765" y="-16528"/>
                  <a:pt x="6459521" y="-4235"/>
                  <a:pt x="6635142" y="0"/>
                </a:cubicBezTo>
                <a:cubicBezTo>
                  <a:pt x="6810763" y="4235"/>
                  <a:pt x="7123215" y="-634"/>
                  <a:pt x="7286924" y="0"/>
                </a:cubicBezTo>
                <a:cubicBezTo>
                  <a:pt x="7450633" y="634"/>
                  <a:pt x="7923847" y="-34163"/>
                  <a:pt x="8121205" y="0"/>
                </a:cubicBezTo>
                <a:cubicBezTo>
                  <a:pt x="8318563" y="34163"/>
                  <a:pt x="8358718" y="-3634"/>
                  <a:pt x="8499239" y="0"/>
                </a:cubicBezTo>
                <a:cubicBezTo>
                  <a:pt x="8639760" y="3634"/>
                  <a:pt x="8858645" y="-13295"/>
                  <a:pt x="9124950" y="0"/>
                </a:cubicBezTo>
                <a:cubicBezTo>
                  <a:pt x="9100589" y="208479"/>
                  <a:pt x="9142152" y="536182"/>
                  <a:pt x="9124950" y="685800"/>
                </a:cubicBezTo>
                <a:cubicBezTo>
                  <a:pt x="9107748" y="835418"/>
                  <a:pt x="9129119" y="1150829"/>
                  <a:pt x="9124950" y="1371600"/>
                </a:cubicBezTo>
                <a:cubicBezTo>
                  <a:pt x="9120781" y="1592371"/>
                  <a:pt x="9122100" y="1802936"/>
                  <a:pt x="9124950" y="1975104"/>
                </a:cubicBezTo>
                <a:cubicBezTo>
                  <a:pt x="9127800" y="2147272"/>
                  <a:pt x="9124883" y="2412471"/>
                  <a:pt x="9124950" y="2743200"/>
                </a:cubicBezTo>
                <a:cubicBezTo>
                  <a:pt x="8965711" y="2741478"/>
                  <a:pt x="8686667" y="2747086"/>
                  <a:pt x="8381918" y="2743200"/>
                </a:cubicBezTo>
                <a:cubicBezTo>
                  <a:pt x="8077169" y="2739314"/>
                  <a:pt x="7986228" y="2747481"/>
                  <a:pt x="7730136" y="2743200"/>
                </a:cubicBezTo>
                <a:cubicBezTo>
                  <a:pt x="7474044" y="2738919"/>
                  <a:pt x="7516096" y="2737442"/>
                  <a:pt x="7352103" y="2743200"/>
                </a:cubicBezTo>
                <a:cubicBezTo>
                  <a:pt x="7188110" y="2748958"/>
                  <a:pt x="7000889" y="2737950"/>
                  <a:pt x="6882819" y="2743200"/>
                </a:cubicBezTo>
                <a:cubicBezTo>
                  <a:pt x="6764749" y="2748450"/>
                  <a:pt x="6623516" y="2752613"/>
                  <a:pt x="6504786" y="2743200"/>
                </a:cubicBezTo>
                <a:cubicBezTo>
                  <a:pt x="6386056" y="2733787"/>
                  <a:pt x="6170747" y="2725870"/>
                  <a:pt x="6035503" y="2743200"/>
                </a:cubicBezTo>
                <a:cubicBezTo>
                  <a:pt x="5900259" y="2760530"/>
                  <a:pt x="5738224" y="2740547"/>
                  <a:pt x="5657469" y="2743200"/>
                </a:cubicBezTo>
                <a:cubicBezTo>
                  <a:pt x="5576714" y="2745853"/>
                  <a:pt x="5299328" y="2756038"/>
                  <a:pt x="5005687" y="2743200"/>
                </a:cubicBezTo>
                <a:cubicBezTo>
                  <a:pt x="4712046" y="2730362"/>
                  <a:pt x="4529360" y="2777878"/>
                  <a:pt x="4171406" y="2743200"/>
                </a:cubicBezTo>
                <a:cubicBezTo>
                  <a:pt x="3813452" y="2708522"/>
                  <a:pt x="3758183" y="2729944"/>
                  <a:pt x="3519624" y="2743200"/>
                </a:cubicBezTo>
                <a:cubicBezTo>
                  <a:pt x="3281065" y="2756456"/>
                  <a:pt x="3165426" y="2751924"/>
                  <a:pt x="3050340" y="2743200"/>
                </a:cubicBezTo>
                <a:cubicBezTo>
                  <a:pt x="2935254" y="2734476"/>
                  <a:pt x="2606021" y="2722704"/>
                  <a:pt x="2307309" y="2743200"/>
                </a:cubicBezTo>
                <a:cubicBezTo>
                  <a:pt x="2008597" y="2763696"/>
                  <a:pt x="1788226" y="2779090"/>
                  <a:pt x="1473028" y="2743200"/>
                </a:cubicBezTo>
                <a:cubicBezTo>
                  <a:pt x="1157830" y="2707310"/>
                  <a:pt x="1146333" y="2755866"/>
                  <a:pt x="1003745" y="2743200"/>
                </a:cubicBezTo>
                <a:cubicBezTo>
                  <a:pt x="861157" y="2730534"/>
                  <a:pt x="311702" y="2693386"/>
                  <a:pt x="0" y="2743200"/>
                </a:cubicBezTo>
                <a:cubicBezTo>
                  <a:pt x="22022" y="2412696"/>
                  <a:pt x="-20967" y="2257063"/>
                  <a:pt x="0" y="2057400"/>
                </a:cubicBezTo>
                <a:cubicBezTo>
                  <a:pt x="20967" y="1857737"/>
                  <a:pt x="24538" y="1710411"/>
                  <a:pt x="0" y="1453896"/>
                </a:cubicBezTo>
                <a:cubicBezTo>
                  <a:pt x="-24538" y="1197381"/>
                  <a:pt x="24053" y="908199"/>
                  <a:pt x="0" y="768096"/>
                </a:cubicBezTo>
                <a:cubicBezTo>
                  <a:pt x="-24053" y="627993"/>
                  <a:pt x="20538" y="247630"/>
                  <a:pt x="0" y="0"/>
                </a:cubicBezTo>
                <a:close/>
              </a:path>
              <a:path w="9124950" h="2743200" stroke="0" extrusionOk="0">
                <a:moveTo>
                  <a:pt x="0" y="0"/>
                </a:moveTo>
                <a:cubicBezTo>
                  <a:pt x="203926" y="-16705"/>
                  <a:pt x="433103" y="1188"/>
                  <a:pt x="651782" y="0"/>
                </a:cubicBezTo>
                <a:cubicBezTo>
                  <a:pt x="870461" y="-1188"/>
                  <a:pt x="1142139" y="-15120"/>
                  <a:pt x="1486063" y="0"/>
                </a:cubicBezTo>
                <a:cubicBezTo>
                  <a:pt x="1829987" y="15120"/>
                  <a:pt x="1792972" y="7591"/>
                  <a:pt x="2046596" y="0"/>
                </a:cubicBezTo>
                <a:cubicBezTo>
                  <a:pt x="2300220" y="-7591"/>
                  <a:pt x="2445776" y="-30253"/>
                  <a:pt x="2698378" y="0"/>
                </a:cubicBezTo>
                <a:cubicBezTo>
                  <a:pt x="2950980" y="30253"/>
                  <a:pt x="3137620" y="-21697"/>
                  <a:pt x="3350160" y="0"/>
                </a:cubicBezTo>
                <a:cubicBezTo>
                  <a:pt x="3562700" y="21697"/>
                  <a:pt x="3743606" y="22549"/>
                  <a:pt x="4001942" y="0"/>
                </a:cubicBezTo>
                <a:cubicBezTo>
                  <a:pt x="4260278" y="-22549"/>
                  <a:pt x="4309707" y="-24882"/>
                  <a:pt x="4562475" y="0"/>
                </a:cubicBezTo>
                <a:cubicBezTo>
                  <a:pt x="4815243" y="24882"/>
                  <a:pt x="4837170" y="-15904"/>
                  <a:pt x="5031758" y="0"/>
                </a:cubicBezTo>
                <a:cubicBezTo>
                  <a:pt x="5226346" y="15904"/>
                  <a:pt x="5330382" y="-16990"/>
                  <a:pt x="5409792" y="0"/>
                </a:cubicBezTo>
                <a:cubicBezTo>
                  <a:pt x="5489202" y="16990"/>
                  <a:pt x="6001075" y="33194"/>
                  <a:pt x="6152823" y="0"/>
                </a:cubicBezTo>
                <a:cubicBezTo>
                  <a:pt x="6304571" y="-33194"/>
                  <a:pt x="6651315" y="-11345"/>
                  <a:pt x="6987105" y="0"/>
                </a:cubicBezTo>
                <a:cubicBezTo>
                  <a:pt x="7322895" y="11345"/>
                  <a:pt x="7419065" y="887"/>
                  <a:pt x="7730136" y="0"/>
                </a:cubicBezTo>
                <a:cubicBezTo>
                  <a:pt x="8041207" y="-887"/>
                  <a:pt x="8248543" y="16350"/>
                  <a:pt x="8564417" y="0"/>
                </a:cubicBezTo>
                <a:cubicBezTo>
                  <a:pt x="8880291" y="-16350"/>
                  <a:pt x="8899503" y="7396"/>
                  <a:pt x="9124950" y="0"/>
                </a:cubicBezTo>
                <a:cubicBezTo>
                  <a:pt x="9104700" y="325229"/>
                  <a:pt x="9110762" y="382143"/>
                  <a:pt x="9124950" y="740664"/>
                </a:cubicBezTo>
                <a:cubicBezTo>
                  <a:pt x="9139138" y="1099185"/>
                  <a:pt x="9155005" y="1065211"/>
                  <a:pt x="9124950" y="1344168"/>
                </a:cubicBezTo>
                <a:cubicBezTo>
                  <a:pt x="9094895" y="1623125"/>
                  <a:pt x="9142772" y="1868244"/>
                  <a:pt x="9124950" y="2002536"/>
                </a:cubicBezTo>
                <a:cubicBezTo>
                  <a:pt x="9107128" y="2136828"/>
                  <a:pt x="9088953" y="2572285"/>
                  <a:pt x="9124950" y="2743200"/>
                </a:cubicBezTo>
                <a:cubicBezTo>
                  <a:pt x="8890843" y="2759406"/>
                  <a:pt x="8829696" y="2744793"/>
                  <a:pt x="8655667" y="2743200"/>
                </a:cubicBezTo>
                <a:cubicBezTo>
                  <a:pt x="8481638" y="2741607"/>
                  <a:pt x="8336483" y="2753210"/>
                  <a:pt x="8186384" y="2743200"/>
                </a:cubicBezTo>
                <a:cubicBezTo>
                  <a:pt x="8036285" y="2733190"/>
                  <a:pt x="7823123" y="2732594"/>
                  <a:pt x="7625851" y="2743200"/>
                </a:cubicBezTo>
                <a:cubicBezTo>
                  <a:pt x="7428579" y="2753806"/>
                  <a:pt x="7141612" y="2770017"/>
                  <a:pt x="6882819" y="2743200"/>
                </a:cubicBezTo>
                <a:cubicBezTo>
                  <a:pt x="6624026" y="2716383"/>
                  <a:pt x="6609130" y="2751670"/>
                  <a:pt x="6504786" y="2743200"/>
                </a:cubicBezTo>
                <a:cubicBezTo>
                  <a:pt x="6400442" y="2734730"/>
                  <a:pt x="6256361" y="2752299"/>
                  <a:pt x="6035503" y="2743200"/>
                </a:cubicBezTo>
                <a:cubicBezTo>
                  <a:pt x="5814645" y="2734101"/>
                  <a:pt x="5501970" y="2757047"/>
                  <a:pt x="5201222" y="2743200"/>
                </a:cubicBezTo>
                <a:cubicBezTo>
                  <a:pt x="4900474" y="2729353"/>
                  <a:pt x="4869966" y="2737817"/>
                  <a:pt x="4731938" y="2743200"/>
                </a:cubicBezTo>
                <a:cubicBezTo>
                  <a:pt x="4593910" y="2748583"/>
                  <a:pt x="4511142" y="2757925"/>
                  <a:pt x="4353905" y="2743200"/>
                </a:cubicBezTo>
                <a:cubicBezTo>
                  <a:pt x="4196668" y="2728475"/>
                  <a:pt x="3737070" y="2705517"/>
                  <a:pt x="3519624" y="2743200"/>
                </a:cubicBezTo>
                <a:cubicBezTo>
                  <a:pt x="3302178" y="2780883"/>
                  <a:pt x="3036920" y="2711036"/>
                  <a:pt x="2685342" y="2743200"/>
                </a:cubicBezTo>
                <a:cubicBezTo>
                  <a:pt x="2333764" y="2775364"/>
                  <a:pt x="2490650" y="2758801"/>
                  <a:pt x="2307309" y="2743200"/>
                </a:cubicBezTo>
                <a:cubicBezTo>
                  <a:pt x="2123968" y="2727599"/>
                  <a:pt x="1880325" y="2727384"/>
                  <a:pt x="1746776" y="2743200"/>
                </a:cubicBezTo>
                <a:cubicBezTo>
                  <a:pt x="1613227" y="2759016"/>
                  <a:pt x="1302321" y="2752725"/>
                  <a:pt x="1094994" y="2743200"/>
                </a:cubicBezTo>
                <a:cubicBezTo>
                  <a:pt x="887667" y="2733675"/>
                  <a:pt x="435686" y="2688683"/>
                  <a:pt x="0" y="2743200"/>
                </a:cubicBezTo>
                <a:cubicBezTo>
                  <a:pt x="18860" y="2441343"/>
                  <a:pt x="3340" y="2398730"/>
                  <a:pt x="0" y="2084832"/>
                </a:cubicBezTo>
                <a:cubicBezTo>
                  <a:pt x="-3340" y="1770934"/>
                  <a:pt x="4357" y="1642054"/>
                  <a:pt x="0" y="1481328"/>
                </a:cubicBezTo>
                <a:cubicBezTo>
                  <a:pt x="-4357" y="1320602"/>
                  <a:pt x="27753" y="946801"/>
                  <a:pt x="0" y="795528"/>
                </a:cubicBezTo>
                <a:cubicBezTo>
                  <a:pt x="-27753" y="644255"/>
                  <a:pt x="37989" y="224309"/>
                  <a:pt x="0" y="0"/>
                </a:cubicBezTo>
                <a:close/>
              </a:path>
            </a:pathLst>
          </a:custGeom>
          <a:ln w="38100">
            <a:solidFill>
              <a:srgbClr val="1ED760"/>
            </a:solidFill>
            <a:extLst>
              <a:ext uri="{C807C97D-BFC1-408E-A445-0C87EB9F89A2}">
                <ask:lineSketchStyleProps xmlns:ask="http://schemas.microsoft.com/office/drawing/2018/sketchyshapes" sd="981359797">
                  <a:prstGeom prst="rect">
                    <a:avLst/>
                  </a:prstGeom>
                  <ask:type>
                    <ask:lineSketchFreehand/>
                  </ask:type>
                </ask:lineSketchStyleProps>
              </a:ext>
            </a:extLst>
          </a:ln>
        </p:spPr>
      </p:pic>
    </p:spTree>
    <p:extLst>
      <p:ext uri="{BB962C8B-B14F-4D97-AF65-F5344CB8AC3E}">
        <p14:creationId xmlns:p14="http://schemas.microsoft.com/office/powerpoint/2010/main" val="29544982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E614F1C-2D93-42D0-B229-7681994499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7403089" y="0"/>
            <a:ext cx="4788912"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Content Placeholder 4" descr="Terraform &amp; Spotify Data Engineering | Python In Plain English">
            <a:extLst>
              <a:ext uri="{FF2B5EF4-FFF2-40B4-BE49-F238E27FC236}">
                <a16:creationId xmlns:a16="http://schemas.microsoft.com/office/drawing/2014/main" id="{843EDE0C-EB57-4DD9-98B2-9FF5C24A7B9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9719" r="9804"/>
          <a:stretch/>
        </p:blipFill>
        <p:spPr bwMode="auto">
          <a:xfrm>
            <a:off x="11084560" y="5770880"/>
            <a:ext cx="1107440" cy="1016000"/>
          </a:xfrm>
          <a:prstGeom prst="rect">
            <a:avLst/>
          </a:prstGeom>
          <a:noFill/>
          <a:extLst>
            <a:ext uri="{909E8E84-426E-40DD-AFC4-6F175D3DCCD1}">
              <a14:hiddenFill xmlns:a14="http://schemas.microsoft.com/office/drawing/2010/main">
                <a:solidFill>
                  <a:srgbClr val="FFFFFF"/>
                </a:solidFill>
              </a14:hiddenFill>
            </a:ext>
          </a:extLst>
        </p:spPr>
      </p:pic>
      <p:sp>
        <p:nvSpPr>
          <p:cNvPr id="9" name="Title 1">
            <a:extLst>
              <a:ext uri="{FF2B5EF4-FFF2-40B4-BE49-F238E27FC236}">
                <a16:creationId xmlns:a16="http://schemas.microsoft.com/office/drawing/2014/main" id="{426BB233-A55B-4835-80DC-FA6CA4516D5E}"/>
              </a:ext>
            </a:extLst>
          </p:cNvPr>
          <p:cNvSpPr txBox="1">
            <a:spLocks/>
          </p:cNvSpPr>
          <p:nvPr/>
        </p:nvSpPr>
        <p:spPr>
          <a:xfrm>
            <a:off x="0" y="0"/>
            <a:ext cx="11504086" cy="1236440"/>
          </a:xfrm>
          <a:prstGeom prst="rect">
            <a:avLst/>
          </a:prstGeom>
          <a:no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000" b="1" i="1" u="none" strike="noStrike" kern="1200" cap="none" spc="0" normalizeH="0" baseline="0" noProof="0" dirty="0">
                <a:ln>
                  <a:noFill/>
                </a:ln>
                <a:solidFill>
                  <a:srgbClr val="1ED760"/>
                </a:solidFill>
                <a:effectLst/>
                <a:uLnTx/>
                <a:uFillTx/>
                <a:latin typeface="Ink Free" panose="03080402000500000000" pitchFamily="66" charset="0"/>
                <a:ea typeface="+mj-ea"/>
                <a:cs typeface="+mj-cs"/>
              </a:rPr>
              <a:t>o u r   g r a p h s</a:t>
            </a:r>
            <a:endParaRPr kumimoji="0" lang="en-US" sz="2800" b="1" i="1" u="none" strike="noStrike" kern="1200" cap="none" spc="0" normalizeH="0" baseline="0" noProof="0" dirty="0">
              <a:ln>
                <a:noFill/>
              </a:ln>
              <a:solidFill>
                <a:prstClr val="white"/>
              </a:solidFill>
              <a:effectLst/>
              <a:uLnTx/>
              <a:uFillTx/>
              <a:latin typeface="Ink Free" panose="03080402000500000000" pitchFamily="66" charset="0"/>
              <a:ea typeface="+mj-ea"/>
              <a:cs typeface="+mj-cs"/>
            </a:endParaRPr>
          </a:p>
        </p:txBody>
      </p:sp>
      <p:pic>
        <p:nvPicPr>
          <p:cNvPr id="6" name="Picture 5" descr="Chart, histogram&#10;&#10;Description automatically generated">
            <a:extLst>
              <a:ext uri="{FF2B5EF4-FFF2-40B4-BE49-F238E27FC236}">
                <a16:creationId xmlns:a16="http://schemas.microsoft.com/office/drawing/2014/main" id="{6712A378-5E3A-4DDE-8C55-E953362DD0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1336" y="1833317"/>
            <a:ext cx="7004807" cy="3191366"/>
          </a:xfrm>
          <a:custGeom>
            <a:avLst/>
            <a:gdLst>
              <a:gd name="connsiteX0" fmla="*/ 0 w 7004807"/>
              <a:gd name="connsiteY0" fmla="*/ 0 h 3191366"/>
              <a:gd name="connsiteX1" fmla="*/ 426656 w 7004807"/>
              <a:gd name="connsiteY1" fmla="*/ 0 h 3191366"/>
              <a:gd name="connsiteX2" fmla="*/ 1203553 w 7004807"/>
              <a:gd name="connsiteY2" fmla="*/ 0 h 3191366"/>
              <a:gd name="connsiteX3" fmla="*/ 1630210 w 7004807"/>
              <a:gd name="connsiteY3" fmla="*/ 0 h 3191366"/>
              <a:gd name="connsiteX4" fmla="*/ 2337058 w 7004807"/>
              <a:gd name="connsiteY4" fmla="*/ 0 h 3191366"/>
              <a:gd name="connsiteX5" fmla="*/ 2973859 w 7004807"/>
              <a:gd name="connsiteY5" fmla="*/ 0 h 3191366"/>
              <a:gd name="connsiteX6" fmla="*/ 3540612 w 7004807"/>
              <a:gd name="connsiteY6" fmla="*/ 0 h 3191366"/>
              <a:gd name="connsiteX7" fmla="*/ 4177412 w 7004807"/>
              <a:gd name="connsiteY7" fmla="*/ 0 h 3191366"/>
              <a:gd name="connsiteX8" fmla="*/ 4954309 w 7004807"/>
              <a:gd name="connsiteY8" fmla="*/ 0 h 3191366"/>
              <a:gd name="connsiteX9" fmla="*/ 5521062 w 7004807"/>
              <a:gd name="connsiteY9" fmla="*/ 0 h 3191366"/>
              <a:gd name="connsiteX10" fmla="*/ 6227910 w 7004807"/>
              <a:gd name="connsiteY10" fmla="*/ 0 h 3191366"/>
              <a:gd name="connsiteX11" fmla="*/ 7004807 w 7004807"/>
              <a:gd name="connsiteY11" fmla="*/ 0 h 3191366"/>
              <a:gd name="connsiteX12" fmla="*/ 7004807 w 7004807"/>
              <a:gd name="connsiteY12" fmla="*/ 606360 h 3191366"/>
              <a:gd name="connsiteX13" fmla="*/ 7004807 w 7004807"/>
              <a:gd name="connsiteY13" fmla="*/ 1212719 h 3191366"/>
              <a:gd name="connsiteX14" fmla="*/ 7004807 w 7004807"/>
              <a:gd name="connsiteY14" fmla="*/ 1819079 h 3191366"/>
              <a:gd name="connsiteX15" fmla="*/ 7004807 w 7004807"/>
              <a:gd name="connsiteY15" fmla="*/ 2393525 h 3191366"/>
              <a:gd name="connsiteX16" fmla="*/ 7004807 w 7004807"/>
              <a:gd name="connsiteY16" fmla="*/ 3191366 h 3191366"/>
              <a:gd name="connsiteX17" fmla="*/ 6227910 w 7004807"/>
              <a:gd name="connsiteY17" fmla="*/ 3191366 h 3191366"/>
              <a:gd name="connsiteX18" fmla="*/ 5451013 w 7004807"/>
              <a:gd name="connsiteY18" fmla="*/ 3191366 h 3191366"/>
              <a:gd name="connsiteX19" fmla="*/ 4744165 w 7004807"/>
              <a:gd name="connsiteY19" fmla="*/ 3191366 h 3191366"/>
              <a:gd name="connsiteX20" fmla="*/ 4037316 w 7004807"/>
              <a:gd name="connsiteY20" fmla="*/ 3191366 h 3191366"/>
              <a:gd name="connsiteX21" fmla="*/ 3610660 w 7004807"/>
              <a:gd name="connsiteY21" fmla="*/ 3191366 h 3191366"/>
              <a:gd name="connsiteX22" fmla="*/ 3043907 w 7004807"/>
              <a:gd name="connsiteY22" fmla="*/ 3191366 h 3191366"/>
              <a:gd name="connsiteX23" fmla="*/ 2337058 w 7004807"/>
              <a:gd name="connsiteY23" fmla="*/ 3191366 h 3191366"/>
              <a:gd name="connsiteX24" fmla="*/ 1910402 w 7004807"/>
              <a:gd name="connsiteY24" fmla="*/ 3191366 h 3191366"/>
              <a:gd name="connsiteX25" fmla="*/ 1413697 w 7004807"/>
              <a:gd name="connsiteY25" fmla="*/ 3191366 h 3191366"/>
              <a:gd name="connsiteX26" fmla="*/ 776897 w 7004807"/>
              <a:gd name="connsiteY26" fmla="*/ 3191366 h 3191366"/>
              <a:gd name="connsiteX27" fmla="*/ 0 w 7004807"/>
              <a:gd name="connsiteY27" fmla="*/ 3191366 h 3191366"/>
              <a:gd name="connsiteX28" fmla="*/ 0 w 7004807"/>
              <a:gd name="connsiteY28" fmla="*/ 2616920 h 3191366"/>
              <a:gd name="connsiteX29" fmla="*/ 0 w 7004807"/>
              <a:gd name="connsiteY29" fmla="*/ 1914820 h 3191366"/>
              <a:gd name="connsiteX30" fmla="*/ 0 w 7004807"/>
              <a:gd name="connsiteY30" fmla="*/ 1276546 h 3191366"/>
              <a:gd name="connsiteX31" fmla="*/ 0 w 7004807"/>
              <a:gd name="connsiteY31" fmla="*/ 702101 h 3191366"/>
              <a:gd name="connsiteX32" fmla="*/ 0 w 7004807"/>
              <a:gd name="connsiteY32" fmla="*/ 0 h 3191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7004807" h="3191366" fill="none" extrusionOk="0">
                <a:moveTo>
                  <a:pt x="0" y="0"/>
                </a:moveTo>
                <a:cubicBezTo>
                  <a:pt x="153399" y="12716"/>
                  <a:pt x="310877" y="12489"/>
                  <a:pt x="426656" y="0"/>
                </a:cubicBezTo>
                <a:cubicBezTo>
                  <a:pt x="542435" y="-12489"/>
                  <a:pt x="933749" y="-13981"/>
                  <a:pt x="1203553" y="0"/>
                </a:cubicBezTo>
                <a:cubicBezTo>
                  <a:pt x="1473357" y="13981"/>
                  <a:pt x="1428727" y="3274"/>
                  <a:pt x="1630210" y="0"/>
                </a:cubicBezTo>
                <a:cubicBezTo>
                  <a:pt x="1831693" y="-3274"/>
                  <a:pt x="2080480" y="-21757"/>
                  <a:pt x="2337058" y="0"/>
                </a:cubicBezTo>
                <a:cubicBezTo>
                  <a:pt x="2593636" y="21757"/>
                  <a:pt x="2808142" y="29182"/>
                  <a:pt x="2973859" y="0"/>
                </a:cubicBezTo>
                <a:cubicBezTo>
                  <a:pt x="3139576" y="-29182"/>
                  <a:pt x="3383099" y="-23374"/>
                  <a:pt x="3540612" y="0"/>
                </a:cubicBezTo>
                <a:cubicBezTo>
                  <a:pt x="3698125" y="23374"/>
                  <a:pt x="3935842" y="-18186"/>
                  <a:pt x="4177412" y="0"/>
                </a:cubicBezTo>
                <a:cubicBezTo>
                  <a:pt x="4418982" y="18186"/>
                  <a:pt x="4589218" y="38228"/>
                  <a:pt x="4954309" y="0"/>
                </a:cubicBezTo>
                <a:cubicBezTo>
                  <a:pt x="5319400" y="-38228"/>
                  <a:pt x="5326779" y="11407"/>
                  <a:pt x="5521062" y="0"/>
                </a:cubicBezTo>
                <a:cubicBezTo>
                  <a:pt x="5715345" y="-11407"/>
                  <a:pt x="5938846" y="-5497"/>
                  <a:pt x="6227910" y="0"/>
                </a:cubicBezTo>
                <a:cubicBezTo>
                  <a:pt x="6516974" y="5497"/>
                  <a:pt x="6727863" y="11368"/>
                  <a:pt x="7004807" y="0"/>
                </a:cubicBezTo>
                <a:cubicBezTo>
                  <a:pt x="6976358" y="185159"/>
                  <a:pt x="7033090" y="472934"/>
                  <a:pt x="7004807" y="606360"/>
                </a:cubicBezTo>
                <a:cubicBezTo>
                  <a:pt x="6976524" y="739786"/>
                  <a:pt x="7012913" y="958179"/>
                  <a:pt x="7004807" y="1212719"/>
                </a:cubicBezTo>
                <a:cubicBezTo>
                  <a:pt x="6996701" y="1467259"/>
                  <a:pt x="7001976" y="1639776"/>
                  <a:pt x="7004807" y="1819079"/>
                </a:cubicBezTo>
                <a:cubicBezTo>
                  <a:pt x="7007638" y="1998382"/>
                  <a:pt x="7031899" y="2276968"/>
                  <a:pt x="7004807" y="2393525"/>
                </a:cubicBezTo>
                <a:cubicBezTo>
                  <a:pt x="6977715" y="2510082"/>
                  <a:pt x="7004364" y="2984292"/>
                  <a:pt x="7004807" y="3191366"/>
                </a:cubicBezTo>
                <a:cubicBezTo>
                  <a:pt x="6786055" y="3216934"/>
                  <a:pt x="6437194" y="3177855"/>
                  <a:pt x="6227910" y="3191366"/>
                </a:cubicBezTo>
                <a:cubicBezTo>
                  <a:pt x="6018626" y="3204877"/>
                  <a:pt x="5629853" y="3228408"/>
                  <a:pt x="5451013" y="3191366"/>
                </a:cubicBezTo>
                <a:cubicBezTo>
                  <a:pt x="5272173" y="3154324"/>
                  <a:pt x="4888519" y="3171546"/>
                  <a:pt x="4744165" y="3191366"/>
                </a:cubicBezTo>
                <a:cubicBezTo>
                  <a:pt x="4599811" y="3211186"/>
                  <a:pt x="4289773" y="3205608"/>
                  <a:pt x="4037316" y="3191366"/>
                </a:cubicBezTo>
                <a:cubicBezTo>
                  <a:pt x="3784859" y="3177124"/>
                  <a:pt x="3795056" y="3202810"/>
                  <a:pt x="3610660" y="3191366"/>
                </a:cubicBezTo>
                <a:cubicBezTo>
                  <a:pt x="3426264" y="3179922"/>
                  <a:pt x="3183398" y="3171183"/>
                  <a:pt x="3043907" y="3191366"/>
                </a:cubicBezTo>
                <a:cubicBezTo>
                  <a:pt x="2904416" y="3211549"/>
                  <a:pt x="2560645" y="3223166"/>
                  <a:pt x="2337058" y="3191366"/>
                </a:cubicBezTo>
                <a:cubicBezTo>
                  <a:pt x="2113471" y="3159566"/>
                  <a:pt x="2111330" y="3183706"/>
                  <a:pt x="1910402" y="3191366"/>
                </a:cubicBezTo>
                <a:cubicBezTo>
                  <a:pt x="1709474" y="3199026"/>
                  <a:pt x="1648519" y="3199790"/>
                  <a:pt x="1413697" y="3191366"/>
                </a:cubicBezTo>
                <a:cubicBezTo>
                  <a:pt x="1178876" y="3182942"/>
                  <a:pt x="984977" y="3174594"/>
                  <a:pt x="776897" y="3191366"/>
                </a:cubicBezTo>
                <a:cubicBezTo>
                  <a:pt x="568817" y="3208138"/>
                  <a:pt x="261868" y="3157053"/>
                  <a:pt x="0" y="3191366"/>
                </a:cubicBezTo>
                <a:cubicBezTo>
                  <a:pt x="-6622" y="2947247"/>
                  <a:pt x="6023" y="2882066"/>
                  <a:pt x="0" y="2616920"/>
                </a:cubicBezTo>
                <a:cubicBezTo>
                  <a:pt x="-6023" y="2351774"/>
                  <a:pt x="29254" y="2118443"/>
                  <a:pt x="0" y="1914820"/>
                </a:cubicBezTo>
                <a:cubicBezTo>
                  <a:pt x="-29254" y="1711197"/>
                  <a:pt x="-24578" y="1582633"/>
                  <a:pt x="0" y="1276546"/>
                </a:cubicBezTo>
                <a:cubicBezTo>
                  <a:pt x="24578" y="970459"/>
                  <a:pt x="3558" y="977856"/>
                  <a:pt x="0" y="702101"/>
                </a:cubicBezTo>
                <a:cubicBezTo>
                  <a:pt x="-3558" y="426346"/>
                  <a:pt x="33871" y="301702"/>
                  <a:pt x="0" y="0"/>
                </a:cubicBezTo>
                <a:close/>
              </a:path>
              <a:path w="7004807" h="3191366" stroke="0" extrusionOk="0">
                <a:moveTo>
                  <a:pt x="0" y="0"/>
                </a:moveTo>
                <a:cubicBezTo>
                  <a:pt x="196461" y="11634"/>
                  <a:pt x="297094" y="20190"/>
                  <a:pt x="426656" y="0"/>
                </a:cubicBezTo>
                <a:cubicBezTo>
                  <a:pt x="556218" y="-20190"/>
                  <a:pt x="750072" y="-7560"/>
                  <a:pt x="853313" y="0"/>
                </a:cubicBezTo>
                <a:cubicBezTo>
                  <a:pt x="956554" y="7560"/>
                  <a:pt x="1233422" y="-21958"/>
                  <a:pt x="1420065" y="0"/>
                </a:cubicBezTo>
                <a:cubicBezTo>
                  <a:pt x="1606708" y="21958"/>
                  <a:pt x="1934016" y="-22931"/>
                  <a:pt x="2196962" y="0"/>
                </a:cubicBezTo>
                <a:cubicBezTo>
                  <a:pt x="2459908" y="22931"/>
                  <a:pt x="2557178" y="-22815"/>
                  <a:pt x="2693667" y="0"/>
                </a:cubicBezTo>
                <a:cubicBezTo>
                  <a:pt x="2830157" y="22815"/>
                  <a:pt x="3189154" y="27932"/>
                  <a:pt x="3400515" y="0"/>
                </a:cubicBezTo>
                <a:cubicBezTo>
                  <a:pt x="3611876" y="-27932"/>
                  <a:pt x="3732988" y="-8045"/>
                  <a:pt x="4037316" y="0"/>
                </a:cubicBezTo>
                <a:cubicBezTo>
                  <a:pt x="4341644" y="8045"/>
                  <a:pt x="4298354" y="-20045"/>
                  <a:pt x="4534021" y="0"/>
                </a:cubicBezTo>
                <a:cubicBezTo>
                  <a:pt x="4769688" y="20045"/>
                  <a:pt x="4855988" y="24142"/>
                  <a:pt x="5030725" y="0"/>
                </a:cubicBezTo>
                <a:cubicBezTo>
                  <a:pt x="5205462" y="-24142"/>
                  <a:pt x="5470341" y="16061"/>
                  <a:pt x="5737574" y="0"/>
                </a:cubicBezTo>
                <a:cubicBezTo>
                  <a:pt x="6004807" y="-16061"/>
                  <a:pt x="6219614" y="-8483"/>
                  <a:pt x="6374374" y="0"/>
                </a:cubicBezTo>
                <a:cubicBezTo>
                  <a:pt x="6529134" y="8483"/>
                  <a:pt x="6778411" y="31351"/>
                  <a:pt x="7004807" y="0"/>
                </a:cubicBezTo>
                <a:cubicBezTo>
                  <a:pt x="7003769" y="134291"/>
                  <a:pt x="6985029" y="371807"/>
                  <a:pt x="7004807" y="638273"/>
                </a:cubicBezTo>
                <a:cubicBezTo>
                  <a:pt x="7024585" y="904739"/>
                  <a:pt x="6991632" y="1009321"/>
                  <a:pt x="7004807" y="1244633"/>
                </a:cubicBezTo>
                <a:cubicBezTo>
                  <a:pt x="7017982" y="1479945"/>
                  <a:pt x="6991753" y="1517564"/>
                  <a:pt x="7004807" y="1787165"/>
                </a:cubicBezTo>
                <a:cubicBezTo>
                  <a:pt x="7017861" y="2056766"/>
                  <a:pt x="7038748" y="2335774"/>
                  <a:pt x="7004807" y="2489265"/>
                </a:cubicBezTo>
                <a:cubicBezTo>
                  <a:pt x="6970866" y="2642756"/>
                  <a:pt x="6976702" y="2952862"/>
                  <a:pt x="7004807" y="3191366"/>
                </a:cubicBezTo>
                <a:cubicBezTo>
                  <a:pt x="6791223" y="3166077"/>
                  <a:pt x="6616786" y="3220150"/>
                  <a:pt x="6368006" y="3191366"/>
                </a:cubicBezTo>
                <a:cubicBezTo>
                  <a:pt x="6119226" y="3162582"/>
                  <a:pt x="5835353" y="3153073"/>
                  <a:pt x="5591110" y="3191366"/>
                </a:cubicBezTo>
                <a:cubicBezTo>
                  <a:pt x="5346867" y="3229659"/>
                  <a:pt x="5046959" y="3229981"/>
                  <a:pt x="4814213" y="3191366"/>
                </a:cubicBezTo>
                <a:cubicBezTo>
                  <a:pt x="4581467" y="3152751"/>
                  <a:pt x="4510433" y="3206555"/>
                  <a:pt x="4387556" y="3191366"/>
                </a:cubicBezTo>
                <a:cubicBezTo>
                  <a:pt x="4264679" y="3176177"/>
                  <a:pt x="4085993" y="3202864"/>
                  <a:pt x="3960900" y="3191366"/>
                </a:cubicBezTo>
                <a:cubicBezTo>
                  <a:pt x="3835807" y="3179868"/>
                  <a:pt x="3595841" y="3221791"/>
                  <a:pt x="3324099" y="3191366"/>
                </a:cubicBezTo>
                <a:cubicBezTo>
                  <a:pt x="3052357" y="3160941"/>
                  <a:pt x="2874973" y="3190182"/>
                  <a:pt x="2617251" y="3191366"/>
                </a:cubicBezTo>
                <a:cubicBezTo>
                  <a:pt x="2359529" y="3192550"/>
                  <a:pt x="2147840" y="3194739"/>
                  <a:pt x="1910402" y="3191366"/>
                </a:cubicBezTo>
                <a:cubicBezTo>
                  <a:pt x="1672964" y="3187993"/>
                  <a:pt x="1657975" y="3202574"/>
                  <a:pt x="1483745" y="3191366"/>
                </a:cubicBezTo>
                <a:cubicBezTo>
                  <a:pt x="1309515" y="3180158"/>
                  <a:pt x="1098196" y="3210739"/>
                  <a:pt x="916993" y="3191366"/>
                </a:cubicBezTo>
                <a:cubicBezTo>
                  <a:pt x="735790" y="3171993"/>
                  <a:pt x="318599" y="3214960"/>
                  <a:pt x="0" y="3191366"/>
                </a:cubicBezTo>
                <a:cubicBezTo>
                  <a:pt x="11376" y="2971244"/>
                  <a:pt x="16677" y="2879486"/>
                  <a:pt x="0" y="2585006"/>
                </a:cubicBezTo>
                <a:cubicBezTo>
                  <a:pt x="-16677" y="2290526"/>
                  <a:pt x="7026" y="2227106"/>
                  <a:pt x="0" y="1946733"/>
                </a:cubicBezTo>
                <a:cubicBezTo>
                  <a:pt x="-7026" y="1666360"/>
                  <a:pt x="17043" y="1589385"/>
                  <a:pt x="0" y="1276546"/>
                </a:cubicBezTo>
                <a:cubicBezTo>
                  <a:pt x="-17043" y="963707"/>
                  <a:pt x="-11959" y="915508"/>
                  <a:pt x="0" y="734014"/>
                </a:cubicBezTo>
                <a:cubicBezTo>
                  <a:pt x="11959" y="552520"/>
                  <a:pt x="-16001" y="197718"/>
                  <a:pt x="0" y="0"/>
                </a:cubicBezTo>
                <a:close/>
              </a:path>
            </a:pathLst>
          </a:custGeom>
          <a:ln w="38100">
            <a:solidFill>
              <a:srgbClr val="1ED760"/>
            </a:solidFill>
            <a:extLst>
              <a:ext uri="{C807C97D-BFC1-408E-A445-0C87EB9F89A2}">
                <ask:lineSketchStyleProps xmlns:ask="http://schemas.microsoft.com/office/drawing/2018/sketchyshapes" sd="980301894">
                  <a:prstGeom prst="rect">
                    <a:avLst/>
                  </a:prstGeom>
                  <ask:type>
                    <ask:lineSketchFreehand/>
                  </ask:type>
                </ask:lineSketchStyleProps>
              </a:ext>
            </a:extLst>
          </a:ln>
        </p:spPr>
      </p:pic>
      <p:sp>
        <p:nvSpPr>
          <p:cNvPr id="7" name="Title 1">
            <a:extLst>
              <a:ext uri="{FF2B5EF4-FFF2-40B4-BE49-F238E27FC236}">
                <a16:creationId xmlns:a16="http://schemas.microsoft.com/office/drawing/2014/main" id="{F7CB5B71-5C56-44BD-AAF5-62F85A34AB51}"/>
              </a:ext>
            </a:extLst>
          </p:cNvPr>
          <p:cNvSpPr txBox="1">
            <a:spLocks/>
          </p:cNvSpPr>
          <p:nvPr/>
        </p:nvSpPr>
        <p:spPr>
          <a:xfrm>
            <a:off x="7403089" y="368969"/>
            <a:ext cx="4788911" cy="5222206"/>
          </a:xfrm>
          <a:prstGeom prst="rect">
            <a:avLst/>
          </a:prstGeom>
          <a:noFill/>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200" dirty="0">
                <a:solidFill>
                  <a:srgbClr val="1ED760"/>
                </a:solidFill>
              </a:rPr>
              <a:t>Artists Ranked by Album Appearance</a:t>
            </a:r>
          </a:p>
          <a:p>
            <a:pPr>
              <a:buClr>
                <a:schemeClr val="bg1"/>
              </a:buClr>
            </a:pPr>
            <a:endParaRPr lang="en-US" sz="2200" dirty="0">
              <a:solidFill>
                <a:schemeClr val="bg1"/>
              </a:solidFill>
            </a:endParaRPr>
          </a:p>
          <a:p>
            <a:pPr marL="457200" indent="-457200">
              <a:buClr>
                <a:schemeClr val="bg1"/>
              </a:buClr>
              <a:buBlip>
                <a:blip r:embed="rId4">
                  <a:extLst>
                    <a:ext uri="{837473B0-CC2E-450A-ABE3-18F120FF3D39}">
                      <a1611:picAttrSrcUrl xmlns:a1611="http://schemas.microsoft.com/office/drawing/2016/11/main" r:id="rId5"/>
                    </a:ext>
                  </a:extLst>
                </a:blip>
              </a:buBlip>
            </a:pPr>
            <a:r>
              <a:rPr lang="en-US" sz="2200" dirty="0">
                <a:solidFill>
                  <a:schemeClr val="bg1"/>
                </a:solidFill>
              </a:rPr>
              <a:t>After running a graph that compares the album count and streams, our team questioned whether the top artist automatically had the top album. In most cases, artists have multiple albums within the list. </a:t>
            </a:r>
          </a:p>
          <a:p>
            <a:pPr marL="457200" indent="-457200">
              <a:buClr>
                <a:schemeClr val="bg1"/>
              </a:buClr>
              <a:buBlip>
                <a:blip r:embed="rId4">
                  <a:extLst>
                    <a:ext uri="{837473B0-CC2E-450A-ABE3-18F120FF3D39}">
                      <a1611:picAttrSrcUrl xmlns:a1611="http://schemas.microsoft.com/office/drawing/2016/11/main" r:id="rId5"/>
                    </a:ext>
                  </a:extLst>
                </a:blip>
              </a:buBlip>
            </a:pPr>
            <a:endParaRPr lang="en-US" sz="2200" dirty="0">
              <a:solidFill>
                <a:schemeClr val="bg1"/>
              </a:solidFill>
            </a:endParaRPr>
          </a:p>
          <a:p>
            <a:pPr marL="457200" indent="-457200">
              <a:buClr>
                <a:schemeClr val="bg1"/>
              </a:buClr>
              <a:buBlip>
                <a:blip r:embed="rId4">
                  <a:extLst>
                    <a:ext uri="{837473B0-CC2E-450A-ABE3-18F120FF3D39}">
                      <a1611:picAttrSrcUrl xmlns:a1611="http://schemas.microsoft.com/office/drawing/2016/11/main" r:id="rId5"/>
                    </a:ext>
                  </a:extLst>
                </a:blip>
              </a:buBlip>
            </a:pPr>
            <a:r>
              <a:rPr lang="en-US" sz="2200" dirty="0">
                <a:solidFill>
                  <a:schemeClr val="bg1"/>
                </a:solidFill>
              </a:rPr>
              <a:t>Our previous graph in comparison to this graph:</a:t>
            </a:r>
          </a:p>
          <a:p>
            <a:pPr marL="914400" lvl="1" indent="-457200">
              <a:buClr>
                <a:schemeClr val="bg1"/>
              </a:buClr>
              <a:buBlip>
                <a:blip r:embed="rId4">
                  <a:extLst>
                    <a:ext uri="{837473B0-CC2E-450A-ABE3-18F120FF3D39}">
                      <a1611:picAttrSrcUrl xmlns:a1611="http://schemas.microsoft.com/office/drawing/2016/11/main" r:id="rId5"/>
                    </a:ext>
                  </a:extLst>
                </a:blip>
              </a:buBlip>
            </a:pPr>
            <a:r>
              <a:rPr lang="en-US" sz="2200" dirty="0">
                <a:solidFill>
                  <a:schemeClr val="bg1"/>
                </a:solidFill>
                <a:latin typeface="+mj-lt"/>
              </a:rPr>
              <a:t>Top Artist: Drake </a:t>
            </a:r>
            <a:r>
              <a:rPr lang="en-US" sz="2200" dirty="0">
                <a:solidFill>
                  <a:schemeClr val="bg1"/>
                </a:solidFill>
                <a:sym typeface="Wingdings" panose="05000000000000000000" pitchFamily="2" charset="2"/>
              </a:rPr>
              <a:t></a:t>
            </a:r>
            <a:endParaRPr lang="en-US" sz="2200" dirty="0">
              <a:solidFill>
                <a:schemeClr val="bg1"/>
              </a:solidFill>
              <a:latin typeface="+mj-lt"/>
            </a:endParaRPr>
          </a:p>
          <a:p>
            <a:pPr marL="914400" lvl="1" indent="-457200">
              <a:buClr>
                <a:schemeClr val="bg1"/>
              </a:buClr>
              <a:buBlip>
                <a:blip r:embed="rId4">
                  <a:extLst>
                    <a:ext uri="{837473B0-CC2E-450A-ABE3-18F120FF3D39}">
                      <a1611:picAttrSrcUrl xmlns:a1611="http://schemas.microsoft.com/office/drawing/2016/11/main" r:id="rId5"/>
                    </a:ext>
                  </a:extLst>
                </a:blip>
              </a:buBlip>
            </a:pPr>
            <a:r>
              <a:rPr lang="en-US" sz="2200" dirty="0">
                <a:solidFill>
                  <a:schemeClr val="bg1"/>
                </a:solidFill>
                <a:latin typeface="+mj-lt"/>
              </a:rPr>
              <a:t>Top Album: More Life </a:t>
            </a:r>
            <a:r>
              <a:rPr lang="en-US" sz="2200" dirty="0">
                <a:solidFill>
                  <a:schemeClr val="bg1"/>
                </a:solidFill>
                <a:latin typeface="+mj-lt"/>
                <a:sym typeface="Wingdings" panose="05000000000000000000" pitchFamily="2" charset="2"/>
              </a:rPr>
              <a:t></a:t>
            </a:r>
          </a:p>
          <a:p>
            <a:pPr marL="914400" lvl="1" indent="-457200">
              <a:buClr>
                <a:schemeClr val="bg1"/>
              </a:buClr>
              <a:buBlip>
                <a:blip r:embed="rId4">
                  <a:extLst>
                    <a:ext uri="{837473B0-CC2E-450A-ABE3-18F120FF3D39}">
                      <a1611:picAttrSrcUrl xmlns:a1611="http://schemas.microsoft.com/office/drawing/2016/11/main" r:id="rId5"/>
                    </a:ext>
                  </a:extLst>
                </a:blip>
              </a:buBlip>
            </a:pPr>
            <a:r>
              <a:rPr lang="en-US" sz="2200" dirty="0">
                <a:solidFill>
                  <a:schemeClr val="bg1"/>
                </a:solidFill>
                <a:latin typeface="+mj-lt"/>
                <a:sym typeface="Wingdings" panose="05000000000000000000" pitchFamily="2" charset="2"/>
              </a:rPr>
              <a:t>Second Artist: Kendrick Lamar </a:t>
            </a:r>
            <a:r>
              <a:rPr lang="en-US" sz="2200" dirty="0">
                <a:solidFill>
                  <a:schemeClr val="bg1"/>
                </a:solidFill>
                <a:sym typeface="Wingdings" panose="05000000000000000000" pitchFamily="2" charset="2"/>
              </a:rPr>
              <a:t></a:t>
            </a:r>
            <a:endParaRPr lang="en-US" sz="2200" dirty="0">
              <a:solidFill>
                <a:schemeClr val="bg1"/>
              </a:solidFill>
              <a:latin typeface="+mj-lt"/>
              <a:sym typeface="Wingdings" panose="05000000000000000000" pitchFamily="2" charset="2"/>
            </a:endParaRPr>
          </a:p>
          <a:p>
            <a:pPr marL="914400" lvl="1" indent="-457200">
              <a:buClr>
                <a:schemeClr val="bg1"/>
              </a:buClr>
              <a:buBlip>
                <a:blip r:embed="rId4">
                  <a:extLst>
                    <a:ext uri="{837473B0-CC2E-450A-ABE3-18F120FF3D39}">
                      <a1611:picAttrSrcUrl xmlns:a1611="http://schemas.microsoft.com/office/drawing/2016/11/main" r:id="rId5"/>
                    </a:ext>
                  </a:extLst>
                </a:blip>
              </a:buBlip>
            </a:pPr>
            <a:r>
              <a:rPr lang="en-US" sz="2200" dirty="0">
                <a:solidFill>
                  <a:schemeClr val="bg1"/>
                </a:solidFill>
                <a:latin typeface="+mj-lt"/>
                <a:sym typeface="Wingdings" panose="05000000000000000000" pitchFamily="2" charset="2"/>
              </a:rPr>
              <a:t>Second Album: DAMN. </a:t>
            </a:r>
            <a:r>
              <a:rPr lang="en-US" sz="2200" dirty="0">
                <a:solidFill>
                  <a:schemeClr val="bg1"/>
                </a:solidFill>
                <a:sym typeface="Wingdings" panose="05000000000000000000" pitchFamily="2" charset="2"/>
              </a:rPr>
              <a:t></a:t>
            </a:r>
          </a:p>
          <a:p>
            <a:pPr marL="914400" lvl="1" indent="-457200">
              <a:buClr>
                <a:schemeClr val="bg1"/>
              </a:buClr>
              <a:buBlip>
                <a:blip r:embed="rId4">
                  <a:extLst>
                    <a:ext uri="{837473B0-CC2E-450A-ABE3-18F120FF3D39}">
                      <a1611:picAttrSrcUrl xmlns:a1611="http://schemas.microsoft.com/office/drawing/2016/11/main" r:id="rId5"/>
                    </a:ext>
                  </a:extLst>
                </a:blip>
              </a:buBlip>
            </a:pPr>
            <a:r>
              <a:rPr lang="en-US" sz="2200" dirty="0">
                <a:solidFill>
                  <a:schemeClr val="bg1"/>
                </a:solidFill>
                <a:latin typeface="+mj-lt"/>
                <a:sym typeface="Wingdings" panose="05000000000000000000" pitchFamily="2" charset="2"/>
              </a:rPr>
              <a:t>Third Artist: Lil Uzi </a:t>
            </a:r>
            <a:r>
              <a:rPr lang="en-US" sz="2200" dirty="0">
                <a:solidFill>
                  <a:schemeClr val="bg1"/>
                </a:solidFill>
                <a:sym typeface="Wingdings" panose="05000000000000000000" pitchFamily="2" charset="2"/>
              </a:rPr>
              <a:t></a:t>
            </a:r>
          </a:p>
          <a:p>
            <a:pPr marL="914400" lvl="1" indent="-457200">
              <a:buClr>
                <a:schemeClr val="bg1"/>
              </a:buClr>
              <a:buBlip>
                <a:blip r:embed="rId4">
                  <a:extLst>
                    <a:ext uri="{837473B0-CC2E-450A-ABE3-18F120FF3D39}">
                      <a1611:picAttrSrcUrl xmlns:a1611="http://schemas.microsoft.com/office/drawing/2016/11/main" r:id="rId5"/>
                    </a:ext>
                  </a:extLst>
                </a:blip>
              </a:buBlip>
            </a:pPr>
            <a:r>
              <a:rPr lang="en-US" sz="2200" dirty="0">
                <a:solidFill>
                  <a:schemeClr val="bg1"/>
                </a:solidFill>
                <a:latin typeface="+mj-lt"/>
                <a:sym typeface="Wingdings" panose="05000000000000000000" pitchFamily="2" charset="2"/>
              </a:rPr>
              <a:t>Third Album: Culture </a:t>
            </a:r>
            <a:r>
              <a:rPr lang="en-US" sz="2200" dirty="0">
                <a:solidFill>
                  <a:schemeClr val="bg1"/>
                </a:solidFill>
                <a:sym typeface="Wingdings" panose="05000000000000000000" pitchFamily="2" charset="2"/>
              </a:rPr>
              <a:t></a:t>
            </a:r>
          </a:p>
          <a:p>
            <a:pPr lvl="1">
              <a:buClr>
                <a:schemeClr val="bg1"/>
              </a:buClr>
            </a:pPr>
            <a:endParaRPr lang="en-US" sz="2200" dirty="0">
              <a:solidFill>
                <a:schemeClr val="bg1"/>
              </a:solidFill>
              <a:latin typeface="+mj-lt"/>
              <a:sym typeface="Wingdings" panose="05000000000000000000" pitchFamily="2" charset="2"/>
            </a:endParaRPr>
          </a:p>
          <a:p>
            <a:pPr marL="914400" lvl="1" indent="-457200">
              <a:buClr>
                <a:schemeClr val="bg1"/>
              </a:buClr>
              <a:buBlip>
                <a:blip r:embed="rId4">
                  <a:extLst>
                    <a:ext uri="{837473B0-CC2E-450A-ABE3-18F120FF3D39}">
                      <a1611:picAttrSrcUrl xmlns:a1611="http://schemas.microsoft.com/office/drawing/2016/11/main" r:id="rId5"/>
                    </a:ext>
                  </a:extLst>
                </a:blip>
              </a:buBlip>
            </a:pPr>
            <a:endParaRPr lang="en-US" sz="2200" dirty="0">
              <a:solidFill>
                <a:schemeClr val="bg1"/>
              </a:solidFill>
              <a:latin typeface="+mj-lt"/>
            </a:endParaRPr>
          </a:p>
          <a:p>
            <a:pPr marL="457200" indent="-457200">
              <a:buClr>
                <a:schemeClr val="bg1"/>
              </a:buClr>
              <a:buBlip>
                <a:blip r:embed="rId4">
                  <a:extLst>
                    <a:ext uri="{837473B0-CC2E-450A-ABE3-18F120FF3D39}">
                      <a1611:picAttrSrcUrl xmlns:a1611="http://schemas.microsoft.com/office/drawing/2016/11/main" r:id="rId5"/>
                    </a:ext>
                  </a:extLst>
                </a:blip>
              </a:buBlip>
            </a:pPr>
            <a:endParaRPr lang="en-US" sz="2200" dirty="0">
              <a:solidFill>
                <a:schemeClr val="bg1"/>
              </a:solidFill>
            </a:endParaRPr>
          </a:p>
          <a:p>
            <a:pPr>
              <a:buClr>
                <a:schemeClr val="bg1"/>
              </a:buClr>
            </a:pPr>
            <a:endParaRPr lang="en-US" sz="100" dirty="0">
              <a:solidFill>
                <a:schemeClr val="bg1"/>
              </a:solidFill>
            </a:endParaRPr>
          </a:p>
          <a:p>
            <a:pPr marL="457200" indent="-457200">
              <a:buClr>
                <a:schemeClr val="bg1"/>
              </a:buClr>
              <a:buBlip>
                <a:blip r:embed="rId4">
                  <a:extLst>
                    <a:ext uri="{837473B0-CC2E-450A-ABE3-18F120FF3D39}">
                      <a1611:picAttrSrcUrl xmlns:a1611="http://schemas.microsoft.com/office/drawing/2016/11/main" r:id="rId5"/>
                    </a:ext>
                  </a:extLst>
                </a:blip>
              </a:buBlip>
            </a:pPr>
            <a:endParaRPr lang="en-US" sz="2200" dirty="0">
              <a:solidFill>
                <a:schemeClr val="bg1"/>
              </a:solidFill>
            </a:endParaRPr>
          </a:p>
          <a:p>
            <a:pPr algn="ctr"/>
            <a:endParaRPr lang="en-US" sz="2200" dirty="0">
              <a:solidFill>
                <a:schemeClr val="bg1"/>
              </a:solidFill>
            </a:endParaRPr>
          </a:p>
          <a:p>
            <a:pPr algn="ctr"/>
            <a:endParaRPr lang="en-US" sz="2200" dirty="0">
              <a:solidFill>
                <a:schemeClr val="bg1"/>
              </a:solidFill>
            </a:endParaRPr>
          </a:p>
        </p:txBody>
      </p:sp>
    </p:spTree>
    <p:extLst>
      <p:ext uri="{BB962C8B-B14F-4D97-AF65-F5344CB8AC3E}">
        <p14:creationId xmlns:p14="http://schemas.microsoft.com/office/powerpoint/2010/main" val="31835823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E614F1C-2D93-42D0-B229-7681994499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7403089" y="0"/>
            <a:ext cx="4788912"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Content Placeholder 4" descr="Terraform &amp; Spotify Data Engineering | Python In Plain English">
            <a:extLst>
              <a:ext uri="{FF2B5EF4-FFF2-40B4-BE49-F238E27FC236}">
                <a16:creationId xmlns:a16="http://schemas.microsoft.com/office/drawing/2014/main" id="{843EDE0C-EB57-4DD9-98B2-9FF5C24A7B9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9719" r="9804"/>
          <a:stretch/>
        </p:blipFill>
        <p:spPr bwMode="auto">
          <a:xfrm>
            <a:off x="11084560" y="5770880"/>
            <a:ext cx="1107440" cy="1016000"/>
          </a:xfrm>
          <a:prstGeom prst="rect">
            <a:avLst/>
          </a:prstGeom>
          <a:noFill/>
          <a:extLst>
            <a:ext uri="{909E8E84-426E-40DD-AFC4-6F175D3DCCD1}">
              <a14:hiddenFill xmlns:a14="http://schemas.microsoft.com/office/drawing/2010/main">
                <a:solidFill>
                  <a:srgbClr val="FFFFFF"/>
                </a:solidFill>
              </a14:hiddenFill>
            </a:ext>
          </a:extLst>
        </p:spPr>
      </p:pic>
      <p:sp>
        <p:nvSpPr>
          <p:cNvPr id="9" name="Title 1">
            <a:extLst>
              <a:ext uri="{FF2B5EF4-FFF2-40B4-BE49-F238E27FC236}">
                <a16:creationId xmlns:a16="http://schemas.microsoft.com/office/drawing/2014/main" id="{426BB233-A55B-4835-80DC-FA6CA4516D5E}"/>
              </a:ext>
            </a:extLst>
          </p:cNvPr>
          <p:cNvSpPr txBox="1">
            <a:spLocks/>
          </p:cNvSpPr>
          <p:nvPr/>
        </p:nvSpPr>
        <p:spPr>
          <a:xfrm>
            <a:off x="0" y="0"/>
            <a:ext cx="11504086" cy="1236440"/>
          </a:xfrm>
          <a:prstGeom prst="rect">
            <a:avLst/>
          </a:prstGeom>
          <a:no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en-US" sz="4000" b="1" i="1" dirty="0">
                <a:solidFill>
                  <a:srgbClr val="1ED760"/>
                </a:solidFill>
                <a:latin typeface="Ink Free" panose="03080402000500000000" pitchFamily="66" charset="0"/>
              </a:rPr>
              <a:t> c o d e</a:t>
            </a:r>
            <a:endParaRPr kumimoji="0" lang="en-US" sz="2800" b="1" i="1" u="none" strike="noStrike" kern="1200" cap="none" spc="0" normalizeH="0" baseline="0" noProof="0" dirty="0">
              <a:ln>
                <a:noFill/>
              </a:ln>
              <a:solidFill>
                <a:prstClr val="white"/>
              </a:solidFill>
              <a:effectLst/>
              <a:uLnTx/>
              <a:uFillTx/>
              <a:latin typeface="Ink Free" panose="03080402000500000000" pitchFamily="66" charset="0"/>
              <a:ea typeface="+mj-ea"/>
              <a:cs typeface="+mj-cs"/>
            </a:endParaRPr>
          </a:p>
        </p:txBody>
      </p:sp>
      <p:pic>
        <p:nvPicPr>
          <p:cNvPr id="4" name="Picture 3">
            <a:extLst>
              <a:ext uri="{FF2B5EF4-FFF2-40B4-BE49-F238E27FC236}">
                <a16:creationId xmlns:a16="http://schemas.microsoft.com/office/drawing/2014/main" id="{96520D06-729C-45D0-BF41-FA3DF0CDB068}"/>
              </a:ext>
            </a:extLst>
          </p:cNvPr>
          <p:cNvPicPr>
            <a:picLocks noChangeAspect="1"/>
          </p:cNvPicPr>
          <p:nvPr/>
        </p:nvPicPr>
        <p:blipFill>
          <a:blip r:embed="rId3"/>
          <a:stretch>
            <a:fillRect/>
          </a:stretch>
        </p:blipFill>
        <p:spPr>
          <a:xfrm>
            <a:off x="1247156" y="2165397"/>
            <a:ext cx="9907292" cy="2676525"/>
          </a:xfrm>
          <a:custGeom>
            <a:avLst/>
            <a:gdLst>
              <a:gd name="connsiteX0" fmla="*/ 0 w 9907292"/>
              <a:gd name="connsiteY0" fmla="*/ 0 h 2676525"/>
              <a:gd name="connsiteX1" fmla="*/ 759559 w 9907292"/>
              <a:gd name="connsiteY1" fmla="*/ 0 h 2676525"/>
              <a:gd name="connsiteX2" fmla="*/ 1320972 w 9907292"/>
              <a:gd name="connsiteY2" fmla="*/ 0 h 2676525"/>
              <a:gd name="connsiteX3" fmla="*/ 2179604 w 9907292"/>
              <a:gd name="connsiteY3" fmla="*/ 0 h 2676525"/>
              <a:gd name="connsiteX4" fmla="*/ 2741017 w 9907292"/>
              <a:gd name="connsiteY4" fmla="*/ 0 h 2676525"/>
              <a:gd name="connsiteX5" fmla="*/ 3302431 w 9907292"/>
              <a:gd name="connsiteY5" fmla="*/ 0 h 2676525"/>
              <a:gd name="connsiteX6" fmla="*/ 4161063 w 9907292"/>
              <a:gd name="connsiteY6" fmla="*/ 0 h 2676525"/>
              <a:gd name="connsiteX7" fmla="*/ 4722476 w 9907292"/>
              <a:gd name="connsiteY7" fmla="*/ 0 h 2676525"/>
              <a:gd name="connsiteX8" fmla="*/ 5283889 w 9907292"/>
              <a:gd name="connsiteY8" fmla="*/ 0 h 2676525"/>
              <a:gd name="connsiteX9" fmla="*/ 5746229 w 9907292"/>
              <a:gd name="connsiteY9" fmla="*/ 0 h 2676525"/>
              <a:gd name="connsiteX10" fmla="*/ 6406715 w 9907292"/>
              <a:gd name="connsiteY10" fmla="*/ 0 h 2676525"/>
              <a:gd name="connsiteX11" fmla="*/ 7067202 w 9907292"/>
              <a:gd name="connsiteY11" fmla="*/ 0 h 2676525"/>
              <a:gd name="connsiteX12" fmla="*/ 7727688 w 9907292"/>
              <a:gd name="connsiteY12" fmla="*/ 0 h 2676525"/>
              <a:gd name="connsiteX13" fmla="*/ 8388174 w 9907292"/>
              <a:gd name="connsiteY13" fmla="*/ 0 h 2676525"/>
              <a:gd name="connsiteX14" fmla="*/ 8751441 w 9907292"/>
              <a:gd name="connsiteY14" fmla="*/ 0 h 2676525"/>
              <a:gd name="connsiteX15" fmla="*/ 9312854 w 9907292"/>
              <a:gd name="connsiteY15" fmla="*/ 0 h 2676525"/>
              <a:gd name="connsiteX16" fmla="*/ 9907292 w 9907292"/>
              <a:gd name="connsiteY16" fmla="*/ 0 h 2676525"/>
              <a:gd name="connsiteX17" fmla="*/ 9907292 w 9907292"/>
              <a:gd name="connsiteY17" fmla="*/ 588836 h 2676525"/>
              <a:gd name="connsiteX18" fmla="*/ 9907292 w 9907292"/>
              <a:gd name="connsiteY18" fmla="*/ 1177671 h 2676525"/>
              <a:gd name="connsiteX19" fmla="*/ 9907292 w 9907292"/>
              <a:gd name="connsiteY19" fmla="*/ 1766507 h 2676525"/>
              <a:gd name="connsiteX20" fmla="*/ 9907292 w 9907292"/>
              <a:gd name="connsiteY20" fmla="*/ 2676525 h 2676525"/>
              <a:gd name="connsiteX21" fmla="*/ 9147733 w 9907292"/>
              <a:gd name="connsiteY21" fmla="*/ 2676525 h 2676525"/>
              <a:gd name="connsiteX22" fmla="*/ 8784466 w 9907292"/>
              <a:gd name="connsiteY22" fmla="*/ 2676525 h 2676525"/>
              <a:gd name="connsiteX23" fmla="*/ 8421198 w 9907292"/>
              <a:gd name="connsiteY23" fmla="*/ 2676525 h 2676525"/>
              <a:gd name="connsiteX24" fmla="*/ 7760712 w 9907292"/>
              <a:gd name="connsiteY24" fmla="*/ 2676525 h 2676525"/>
              <a:gd name="connsiteX25" fmla="*/ 7298372 w 9907292"/>
              <a:gd name="connsiteY25" fmla="*/ 2676525 h 2676525"/>
              <a:gd name="connsiteX26" fmla="*/ 6935104 w 9907292"/>
              <a:gd name="connsiteY26" fmla="*/ 2676525 h 2676525"/>
              <a:gd name="connsiteX27" fmla="*/ 6472764 w 9907292"/>
              <a:gd name="connsiteY27" fmla="*/ 2676525 h 2676525"/>
              <a:gd name="connsiteX28" fmla="*/ 6109497 w 9907292"/>
              <a:gd name="connsiteY28" fmla="*/ 2676525 h 2676525"/>
              <a:gd name="connsiteX29" fmla="*/ 5647156 w 9907292"/>
              <a:gd name="connsiteY29" fmla="*/ 2676525 h 2676525"/>
              <a:gd name="connsiteX30" fmla="*/ 4986670 w 9907292"/>
              <a:gd name="connsiteY30" fmla="*/ 2676525 h 2676525"/>
              <a:gd name="connsiteX31" fmla="*/ 4128038 w 9907292"/>
              <a:gd name="connsiteY31" fmla="*/ 2676525 h 2676525"/>
              <a:gd name="connsiteX32" fmla="*/ 3566625 w 9907292"/>
              <a:gd name="connsiteY32" fmla="*/ 2676525 h 2676525"/>
              <a:gd name="connsiteX33" fmla="*/ 2807066 w 9907292"/>
              <a:gd name="connsiteY33" fmla="*/ 2676525 h 2676525"/>
              <a:gd name="connsiteX34" fmla="*/ 2146580 w 9907292"/>
              <a:gd name="connsiteY34" fmla="*/ 2676525 h 2676525"/>
              <a:gd name="connsiteX35" fmla="*/ 1287948 w 9907292"/>
              <a:gd name="connsiteY35" fmla="*/ 2676525 h 2676525"/>
              <a:gd name="connsiteX36" fmla="*/ 0 w 9907292"/>
              <a:gd name="connsiteY36" fmla="*/ 2676525 h 2676525"/>
              <a:gd name="connsiteX37" fmla="*/ 0 w 9907292"/>
              <a:gd name="connsiteY37" fmla="*/ 2034159 h 2676525"/>
              <a:gd name="connsiteX38" fmla="*/ 0 w 9907292"/>
              <a:gd name="connsiteY38" fmla="*/ 1445324 h 2676525"/>
              <a:gd name="connsiteX39" fmla="*/ 0 w 9907292"/>
              <a:gd name="connsiteY39" fmla="*/ 856488 h 2676525"/>
              <a:gd name="connsiteX40" fmla="*/ 0 w 9907292"/>
              <a:gd name="connsiteY40" fmla="*/ 0 h 2676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9907292" h="2676525" fill="none" extrusionOk="0">
                <a:moveTo>
                  <a:pt x="0" y="0"/>
                </a:moveTo>
                <a:cubicBezTo>
                  <a:pt x="323137" y="9515"/>
                  <a:pt x="388693" y="-28051"/>
                  <a:pt x="759559" y="0"/>
                </a:cubicBezTo>
                <a:cubicBezTo>
                  <a:pt x="1130425" y="28051"/>
                  <a:pt x="1066488" y="-19212"/>
                  <a:pt x="1320972" y="0"/>
                </a:cubicBezTo>
                <a:cubicBezTo>
                  <a:pt x="1575456" y="19212"/>
                  <a:pt x="1846456" y="40724"/>
                  <a:pt x="2179604" y="0"/>
                </a:cubicBezTo>
                <a:cubicBezTo>
                  <a:pt x="2512752" y="-40724"/>
                  <a:pt x="2619444" y="25125"/>
                  <a:pt x="2741017" y="0"/>
                </a:cubicBezTo>
                <a:cubicBezTo>
                  <a:pt x="2862590" y="-25125"/>
                  <a:pt x="3131680" y="-21596"/>
                  <a:pt x="3302431" y="0"/>
                </a:cubicBezTo>
                <a:cubicBezTo>
                  <a:pt x="3473182" y="21596"/>
                  <a:pt x="3748458" y="-28732"/>
                  <a:pt x="4161063" y="0"/>
                </a:cubicBezTo>
                <a:cubicBezTo>
                  <a:pt x="4573668" y="28732"/>
                  <a:pt x="4471213" y="2292"/>
                  <a:pt x="4722476" y="0"/>
                </a:cubicBezTo>
                <a:cubicBezTo>
                  <a:pt x="4973739" y="-2292"/>
                  <a:pt x="5102876" y="17691"/>
                  <a:pt x="5283889" y="0"/>
                </a:cubicBezTo>
                <a:cubicBezTo>
                  <a:pt x="5464902" y="-17691"/>
                  <a:pt x="5621841" y="-18402"/>
                  <a:pt x="5746229" y="0"/>
                </a:cubicBezTo>
                <a:cubicBezTo>
                  <a:pt x="5870617" y="18402"/>
                  <a:pt x="6078931" y="6991"/>
                  <a:pt x="6406715" y="0"/>
                </a:cubicBezTo>
                <a:cubicBezTo>
                  <a:pt x="6734499" y="-6991"/>
                  <a:pt x="6834286" y="300"/>
                  <a:pt x="7067202" y="0"/>
                </a:cubicBezTo>
                <a:cubicBezTo>
                  <a:pt x="7300118" y="-300"/>
                  <a:pt x="7538947" y="-26800"/>
                  <a:pt x="7727688" y="0"/>
                </a:cubicBezTo>
                <a:cubicBezTo>
                  <a:pt x="7916429" y="26800"/>
                  <a:pt x="8243529" y="13701"/>
                  <a:pt x="8388174" y="0"/>
                </a:cubicBezTo>
                <a:cubicBezTo>
                  <a:pt x="8532819" y="-13701"/>
                  <a:pt x="8617339" y="12564"/>
                  <a:pt x="8751441" y="0"/>
                </a:cubicBezTo>
                <a:cubicBezTo>
                  <a:pt x="8885543" y="-12564"/>
                  <a:pt x="9074214" y="6372"/>
                  <a:pt x="9312854" y="0"/>
                </a:cubicBezTo>
                <a:cubicBezTo>
                  <a:pt x="9551494" y="-6372"/>
                  <a:pt x="9724701" y="-1770"/>
                  <a:pt x="9907292" y="0"/>
                </a:cubicBezTo>
                <a:cubicBezTo>
                  <a:pt x="9895231" y="232238"/>
                  <a:pt x="9913547" y="353658"/>
                  <a:pt x="9907292" y="588836"/>
                </a:cubicBezTo>
                <a:cubicBezTo>
                  <a:pt x="9901037" y="824014"/>
                  <a:pt x="9915866" y="993317"/>
                  <a:pt x="9907292" y="1177671"/>
                </a:cubicBezTo>
                <a:cubicBezTo>
                  <a:pt x="9898718" y="1362025"/>
                  <a:pt x="9878911" y="1493406"/>
                  <a:pt x="9907292" y="1766507"/>
                </a:cubicBezTo>
                <a:cubicBezTo>
                  <a:pt x="9935673" y="2039608"/>
                  <a:pt x="9939788" y="2477130"/>
                  <a:pt x="9907292" y="2676525"/>
                </a:cubicBezTo>
                <a:cubicBezTo>
                  <a:pt x="9622627" y="2651146"/>
                  <a:pt x="9435302" y="2687571"/>
                  <a:pt x="9147733" y="2676525"/>
                </a:cubicBezTo>
                <a:cubicBezTo>
                  <a:pt x="8860164" y="2665479"/>
                  <a:pt x="8963259" y="2676001"/>
                  <a:pt x="8784466" y="2676525"/>
                </a:cubicBezTo>
                <a:cubicBezTo>
                  <a:pt x="8605673" y="2677049"/>
                  <a:pt x="8514207" y="2667697"/>
                  <a:pt x="8421198" y="2676525"/>
                </a:cubicBezTo>
                <a:cubicBezTo>
                  <a:pt x="8328189" y="2685353"/>
                  <a:pt x="7937888" y="2708660"/>
                  <a:pt x="7760712" y="2676525"/>
                </a:cubicBezTo>
                <a:cubicBezTo>
                  <a:pt x="7583536" y="2644390"/>
                  <a:pt x="7449422" y="2664739"/>
                  <a:pt x="7298372" y="2676525"/>
                </a:cubicBezTo>
                <a:cubicBezTo>
                  <a:pt x="7147322" y="2688311"/>
                  <a:pt x="7062271" y="2659685"/>
                  <a:pt x="6935104" y="2676525"/>
                </a:cubicBezTo>
                <a:cubicBezTo>
                  <a:pt x="6807937" y="2693365"/>
                  <a:pt x="6605294" y="2659243"/>
                  <a:pt x="6472764" y="2676525"/>
                </a:cubicBezTo>
                <a:cubicBezTo>
                  <a:pt x="6340234" y="2693807"/>
                  <a:pt x="6224225" y="2684217"/>
                  <a:pt x="6109497" y="2676525"/>
                </a:cubicBezTo>
                <a:cubicBezTo>
                  <a:pt x="5994769" y="2668833"/>
                  <a:pt x="5782193" y="2655459"/>
                  <a:pt x="5647156" y="2676525"/>
                </a:cubicBezTo>
                <a:cubicBezTo>
                  <a:pt x="5512119" y="2697591"/>
                  <a:pt x="5265878" y="2668754"/>
                  <a:pt x="4986670" y="2676525"/>
                </a:cubicBezTo>
                <a:cubicBezTo>
                  <a:pt x="4707462" y="2684296"/>
                  <a:pt x="4551942" y="2672498"/>
                  <a:pt x="4128038" y="2676525"/>
                </a:cubicBezTo>
                <a:cubicBezTo>
                  <a:pt x="3704134" y="2680552"/>
                  <a:pt x="3718263" y="2704080"/>
                  <a:pt x="3566625" y="2676525"/>
                </a:cubicBezTo>
                <a:cubicBezTo>
                  <a:pt x="3414987" y="2648970"/>
                  <a:pt x="3018629" y="2642765"/>
                  <a:pt x="2807066" y="2676525"/>
                </a:cubicBezTo>
                <a:cubicBezTo>
                  <a:pt x="2595503" y="2710285"/>
                  <a:pt x="2331392" y="2644998"/>
                  <a:pt x="2146580" y="2676525"/>
                </a:cubicBezTo>
                <a:cubicBezTo>
                  <a:pt x="1961768" y="2708052"/>
                  <a:pt x="1620771" y="2701690"/>
                  <a:pt x="1287948" y="2676525"/>
                </a:cubicBezTo>
                <a:cubicBezTo>
                  <a:pt x="955125" y="2651360"/>
                  <a:pt x="579616" y="2711142"/>
                  <a:pt x="0" y="2676525"/>
                </a:cubicBezTo>
                <a:cubicBezTo>
                  <a:pt x="-15367" y="2369813"/>
                  <a:pt x="3290" y="2288616"/>
                  <a:pt x="0" y="2034159"/>
                </a:cubicBezTo>
                <a:cubicBezTo>
                  <a:pt x="-3290" y="1779702"/>
                  <a:pt x="-22018" y="1737443"/>
                  <a:pt x="0" y="1445324"/>
                </a:cubicBezTo>
                <a:cubicBezTo>
                  <a:pt x="22018" y="1153206"/>
                  <a:pt x="-12209" y="988839"/>
                  <a:pt x="0" y="856488"/>
                </a:cubicBezTo>
                <a:cubicBezTo>
                  <a:pt x="12209" y="724137"/>
                  <a:pt x="-42783" y="283407"/>
                  <a:pt x="0" y="0"/>
                </a:cubicBezTo>
                <a:close/>
              </a:path>
              <a:path w="9907292" h="2676525" stroke="0" extrusionOk="0">
                <a:moveTo>
                  <a:pt x="0" y="0"/>
                </a:moveTo>
                <a:cubicBezTo>
                  <a:pt x="164311" y="5765"/>
                  <a:pt x="497660" y="11910"/>
                  <a:pt x="759559" y="0"/>
                </a:cubicBezTo>
                <a:cubicBezTo>
                  <a:pt x="1021458" y="-11910"/>
                  <a:pt x="1200277" y="-21040"/>
                  <a:pt x="1320972" y="0"/>
                </a:cubicBezTo>
                <a:cubicBezTo>
                  <a:pt x="1441667" y="21040"/>
                  <a:pt x="1775470" y="4398"/>
                  <a:pt x="2080531" y="0"/>
                </a:cubicBezTo>
                <a:cubicBezTo>
                  <a:pt x="2385592" y="-4398"/>
                  <a:pt x="2438969" y="7059"/>
                  <a:pt x="2641945" y="0"/>
                </a:cubicBezTo>
                <a:cubicBezTo>
                  <a:pt x="2844921" y="-7059"/>
                  <a:pt x="2864748" y="-12190"/>
                  <a:pt x="3005212" y="0"/>
                </a:cubicBezTo>
                <a:cubicBezTo>
                  <a:pt x="3145676" y="12190"/>
                  <a:pt x="3373525" y="-23132"/>
                  <a:pt x="3566625" y="0"/>
                </a:cubicBezTo>
                <a:cubicBezTo>
                  <a:pt x="3759725" y="23132"/>
                  <a:pt x="4048951" y="33002"/>
                  <a:pt x="4227111" y="0"/>
                </a:cubicBezTo>
                <a:cubicBezTo>
                  <a:pt x="4405271" y="-33002"/>
                  <a:pt x="4603384" y="-5933"/>
                  <a:pt x="4788524" y="0"/>
                </a:cubicBezTo>
                <a:cubicBezTo>
                  <a:pt x="4973664" y="5933"/>
                  <a:pt x="5436219" y="-7370"/>
                  <a:pt x="5647156" y="0"/>
                </a:cubicBezTo>
                <a:cubicBezTo>
                  <a:pt x="5858093" y="7370"/>
                  <a:pt x="5869286" y="-10229"/>
                  <a:pt x="6010424" y="0"/>
                </a:cubicBezTo>
                <a:cubicBezTo>
                  <a:pt x="6151562" y="10229"/>
                  <a:pt x="6430687" y="-24551"/>
                  <a:pt x="6769983" y="0"/>
                </a:cubicBezTo>
                <a:cubicBezTo>
                  <a:pt x="7109279" y="24551"/>
                  <a:pt x="7021939" y="-15861"/>
                  <a:pt x="7232323" y="0"/>
                </a:cubicBezTo>
                <a:cubicBezTo>
                  <a:pt x="7442707" y="15861"/>
                  <a:pt x="7571056" y="-1942"/>
                  <a:pt x="7694663" y="0"/>
                </a:cubicBezTo>
                <a:cubicBezTo>
                  <a:pt x="7818270" y="1942"/>
                  <a:pt x="8125836" y="23331"/>
                  <a:pt x="8355150" y="0"/>
                </a:cubicBezTo>
                <a:cubicBezTo>
                  <a:pt x="8584464" y="-23331"/>
                  <a:pt x="8838244" y="23709"/>
                  <a:pt x="9213782" y="0"/>
                </a:cubicBezTo>
                <a:cubicBezTo>
                  <a:pt x="9589320" y="-23709"/>
                  <a:pt x="9642384" y="-2876"/>
                  <a:pt x="9907292" y="0"/>
                </a:cubicBezTo>
                <a:cubicBezTo>
                  <a:pt x="9923691" y="302394"/>
                  <a:pt x="9933385" y="347059"/>
                  <a:pt x="9907292" y="615601"/>
                </a:cubicBezTo>
                <a:cubicBezTo>
                  <a:pt x="9881199" y="884143"/>
                  <a:pt x="9909439" y="972514"/>
                  <a:pt x="9907292" y="1204436"/>
                </a:cubicBezTo>
                <a:cubicBezTo>
                  <a:pt x="9905145" y="1436359"/>
                  <a:pt x="9915293" y="1559441"/>
                  <a:pt x="9907292" y="1820037"/>
                </a:cubicBezTo>
                <a:cubicBezTo>
                  <a:pt x="9899291" y="2080633"/>
                  <a:pt x="9890982" y="2489511"/>
                  <a:pt x="9907292" y="2676525"/>
                </a:cubicBezTo>
                <a:cubicBezTo>
                  <a:pt x="9799087" y="2689809"/>
                  <a:pt x="9724884" y="2663580"/>
                  <a:pt x="9544025" y="2676525"/>
                </a:cubicBezTo>
                <a:cubicBezTo>
                  <a:pt x="9363166" y="2689470"/>
                  <a:pt x="9335529" y="2680364"/>
                  <a:pt x="9180757" y="2676525"/>
                </a:cubicBezTo>
                <a:cubicBezTo>
                  <a:pt x="9025985" y="2672686"/>
                  <a:pt x="8585634" y="2643122"/>
                  <a:pt x="8322125" y="2676525"/>
                </a:cubicBezTo>
                <a:cubicBezTo>
                  <a:pt x="8058616" y="2709928"/>
                  <a:pt x="7847945" y="2669480"/>
                  <a:pt x="7562566" y="2676525"/>
                </a:cubicBezTo>
                <a:cubicBezTo>
                  <a:pt x="7277187" y="2683570"/>
                  <a:pt x="7054813" y="2638524"/>
                  <a:pt x="6703934" y="2676525"/>
                </a:cubicBezTo>
                <a:cubicBezTo>
                  <a:pt x="6353055" y="2714526"/>
                  <a:pt x="6469792" y="2665473"/>
                  <a:pt x="6241594" y="2676525"/>
                </a:cubicBezTo>
                <a:cubicBezTo>
                  <a:pt x="6013396" y="2687577"/>
                  <a:pt x="5665283" y="2692000"/>
                  <a:pt x="5482035" y="2676525"/>
                </a:cubicBezTo>
                <a:cubicBezTo>
                  <a:pt x="5298787" y="2661050"/>
                  <a:pt x="5118089" y="2708608"/>
                  <a:pt x="4821549" y="2676525"/>
                </a:cubicBezTo>
                <a:cubicBezTo>
                  <a:pt x="4525009" y="2644442"/>
                  <a:pt x="4382970" y="2675072"/>
                  <a:pt x="4161063" y="2676525"/>
                </a:cubicBezTo>
                <a:cubicBezTo>
                  <a:pt x="3939156" y="2677978"/>
                  <a:pt x="3680737" y="2695931"/>
                  <a:pt x="3401504" y="2676525"/>
                </a:cubicBezTo>
                <a:cubicBezTo>
                  <a:pt x="3122271" y="2657119"/>
                  <a:pt x="2888363" y="2659139"/>
                  <a:pt x="2641945" y="2676525"/>
                </a:cubicBezTo>
                <a:cubicBezTo>
                  <a:pt x="2395527" y="2693911"/>
                  <a:pt x="2099863" y="2685395"/>
                  <a:pt x="1882385" y="2676525"/>
                </a:cubicBezTo>
                <a:cubicBezTo>
                  <a:pt x="1664907" y="2667655"/>
                  <a:pt x="1670390" y="2683769"/>
                  <a:pt x="1519118" y="2676525"/>
                </a:cubicBezTo>
                <a:cubicBezTo>
                  <a:pt x="1367846" y="2669281"/>
                  <a:pt x="1077605" y="2694818"/>
                  <a:pt x="660486" y="2676525"/>
                </a:cubicBezTo>
                <a:cubicBezTo>
                  <a:pt x="243367" y="2658232"/>
                  <a:pt x="181415" y="2663671"/>
                  <a:pt x="0" y="2676525"/>
                </a:cubicBezTo>
                <a:cubicBezTo>
                  <a:pt x="-372" y="2402203"/>
                  <a:pt x="-12654" y="2244912"/>
                  <a:pt x="0" y="1980629"/>
                </a:cubicBezTo>
                <a:cubicBezTo>
                  <a:pt x="12654" y="1716346"/>
                  <a:pt x="6998" y="1486689"/>
                  <a:pt x="0" y="1311497"/>
                </a:cubicBezTo>
                <a:cubicBezTo>
                  <a:pt x="-6998" y="1136305"/>
                  <a:pt x="-6037" y="876161"/>
                  <a:pt x="0" y="588835"/>
                </a:cubicBezTo>
                <a:cubicBezTo>
                  <a:pt x="6037" y="301509"/>
                  <a:pt x="-1858" y="263496"/>
                  <a:pt x="0" y="0"/>
                </a:cubicBezTo>
                <a:close/>
              </a:path>
            </a:pathLst>
          </a:custGeom>
          <a:ln w="38100">
            <a:solidFill>
              <a:srgbClr val="1ED760"/>
            </a:solidFill>
            <a:extLst>
              <a:ext uri="{C807C97D-BFC1-408E-A445-0C87EB9F89A2}">
                <ask:lineSketchStyleProps xmlns:ask="http://schemas.microsoft.com/office/drawing/2018/sketchyshapes" sd="2800280188">
                  <a:prstGeom prst="rect">
                    <a:avLst/>
                  </a:prstGeom>
                  <ask:type>
                    <ask:lineSketchFreehand/>
                  </ask:type>
                </ask:lineSketchStyleProps>
              </a:ext>
            </a:extLst>
          </a:ln>
        </p:spPr>
      </p:pic>
    </p:spTree>
    <p:extLst>
      <p:ext uri="{BB962C8B-B14F-4D97-AF65-F5344CB8AC3E}">
        <p14:creationId xmlns:p14="http://schemas.microsoft.com/office/powerpoint/2010/main" val="15799156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E614F1C-2D93-42D0-B229-7681994499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7403089" y="0"/>
            <a:ext cx="4788912"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Content Placeholder 4" descr="Terraform &amp; Spotify Data Engineering | Python In Plain English">
            <a:extLst>
              <a:ext uri="{FF2B5EF4-FFF2-40B4-BE49-F238E27FC236}">
                <a16:creationId xmlns:a16="http://schemas.microsoft.com/office/drawing/2014/main" id="{843EDE0C-EB57-4DD9-98B2-9FF5C24A7B9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9719" r="9804"/>
          <a:stretch/>
        </p:blipFill>
        <p:spPr bwMode="auto">
          <a:xfrm>
            <a:off x="11084560" y="5770880"/>
            <a:ext cx="1107440" cy="1016000"/>
          </a:xfrm>
          <a:prstGeom prst="rect">
            <a:avLst/>
          </a:prstGeom>
          <a:noFill/>
          <a:extLst>
            <a:ext uri="{909E8E84-426E-40DD-AFC4-6F175D3DCCD1}">
              <a14:hiddenFill xmlns:a14="http://schemas.microsoft.com/office/drawing/2010/main">
                <a:solidFill>
                  <a:srgbClr val="FFFFFF"/>
                </a:solidFill>
              </a14:hiddenFill>
            </a:ext>
          </a:extLst>
        </p:spPr>
      </p:pic>
      <p:sp>
        <p:nvSpPr>
          <p:cNvPr id="9" name="Title 1">
            <a:extLst>
              <a:ext uri="{FF2B5EF4-FFF2-40B4-BE49-F238E27FC236}">
                <a16:creationId xmlns:a16="http://schemas.microsoft.com/office/drawing/2014/main" id="{426BB233-A55B-4835-80DC-FA6CA4516D5E}"/>
              </a:ext>
            </a:extLst>
          </p:cNvPr>
          <p:cNvSpPr txBox="1">
            <a:spLocks/>
          </p:cNvSpPr>
          <p:nvPr/>
        </p:nvSpPr>
        <p:spPr>
          <a:xfrm>
            <a:off x="0" y="0"/>
            <a:ext cx="11504086" cy="1236440"/>
          </a:xfrm>
          <a:prstGeom prst="rect">
            <a:avLst/>
          </a:prstGeom>
          <a:no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000" b="1" i="1" u="none" strike="noStrike" kern="1200" cap="none" spc="0" normalizeH="0" baseline="0" noProof="0" dirty="0">
                <a:ln>
                  <a:noFill/>
                </a:ln>
                <a:solidFill>
                  <a:srgbClr val="1ED760"/>
                </a:solidFill>
                <a:effectLst/>
                <a:uLnTx/>
                <a:uFillTx/>
                <a:latin typeface="Ink Free" panose="03080402000500000000" pitchFamily="66" charset="0"/>
                <a:ea typeface="+mj-ea"/>
                <a:cs typeface="+mj-cs"/>
              </a:rPr>
              <a:t>o u r</a:t>
            </a:r>
            <a:r>
              <a:rPr lang="en-US" sz="4000" b="1" i="1" dirty="0">
                <a:solidFill>
                  <a:srgbClr val="1ED760"/>
                </a:solidFill>
                <a:latin typeface="Ink Free" panose="03080402000500000000" pitchFamily="66" charset="0"/>
              </a:rPr>
              <a:t>   g r a p h s</a:t>
            </a:r>
            <a:endParaRPr kumimoji="0" lang="en-US" sz="2800" b="1" i="1" u="none" strike="noStrike" kern="1200" cap="none" spc="0" normalizeH="0" baseline="0" noProof="0" dirty="0">
              <a:ln>
                <a:noFill/>
              </a:ln>
              <a:solidFill>
                <a:prstClr val="white"/>
              </a:solidFill>
              <a:effectLst/>
              <a:uLnTx/>
              <a:uFillTx/>
              <a:latin typeface="Ink Free" panose="03080402000500000000" pitchFamily="66" charset="0"/>
              <a:ea typeface="+mj-ea"/>
              <a:cs typeface="+mj-cs"/>
            </a:endParaRPr>
          </a:p>
        </p:txBody>
      </p:sp>
      <p:pic>
        <p:nvPicPr>
          <p:cNvPr id="3" name="Picture 2">
            <a:extLst>
              <a:ext uri="{FF2B5EF4-FFF2-40B4-BE49-F238E27FC236}">
                <a16:creationId xmlns:a16="http://schemas.microsoft.com/office/drawing/2014/main" id="{1602D7E4-A51C-4D3C-983B-7BD12F541332}"/>
              </a:ext>
            </a:extLst>
          </p:cNvPr>
          <p:cNvPicPr>
            <a:picLocks noChangeAspect="1"/>
          </p:cNvPicPr>
          <p:nvPr/>
        </p:nvPicPr>
        <p:blipFill rotWithShape="1">
          <a:blip r:embed="rId3">
            <a:extLst>
              <a:ext uri="{28A0092B-C50C-407E-A947-70E740481C1C}">
                <a14:useLocalDpi xmlns:a14="http://schemas.microsoft.com/office/drawing/2010/main" val="0"/>
              </a:ext>
            </a:extLst>
          </a:blip>
          <a:srcRect l="-855" t="-1852" r="-855" b="-1852"/>
          <a:stretch/>
        </p:blipFill>
        <p:spPr>
          <a:xfrm>
            <a:off x="120883" y="2148840"/>
            <a:ext cx="7161324" cy="2560320"/>
          </a:xfrm>
          <a:custGeom>
            <a:avLst/>
            <a:gdLst>
              <a:gd name="connsiteX0" fmla="*/ 0 w 7161324"/>
              <a:gd name="connsiteY0" fmla="*/ 0 h 2560320"/>
              <a:gd name="connsiteX1" fmla="*/ 794256 w 7161324"/>
              <a:gd name="connsiteY1" fmla="*/ 0 h 2560320"/>
              <a:gd name="connsiteX2" fmla="*/ 1588512 w 7161324"/>
              <a:gd name="connsiteY2" fmla="*/ 0 h 2560320"/>
              <a:gd name="connsiteX3" fmla="*/ 2096315 w 7161324"/>
              <a:gd name="connsiteY3" fmla="*/ 0 h 2560320"/>
              <a:gd name="connsiteX4" fmla="*/ 2675731 w 7161324"/>
              <a:gd name="connsiteY4" fmla="*/ 0 h 2560320"/>
              <a:gd name="connsiteX5" fmla="*/ 3255147 w 7161324"/>
              <a:gd name="connsiteY5" fmla="*/ 0 h 2560320"/>
              <a:gd name="connsiteX6" fmla="*/ 3834563 w 7161324"/>
              <a:gd name="connsiteY6" fmla="*/ 0 h 2560320"/>
              <a:gd name="connsiteX7" fmla="*/ 4413980 w 7161324"/>
              <a:gd name="connsiteY7" fmla="*/ 0 h 2560320"/>
              <a:gd name="connsiteX8" fmla="*/ 5136622 w 7161324"/>
              <a:gd name="connsiteY8" fmla="*/ 0 h 2560320"/>
              <a:gd name="connsiteX9" fmla="*/ 5716039 w 7161324"/>
              <a:gd name="connsiteY9" fmla="*/ 0 h 2560320"/>
              <a:gd name="connsiteX10" fmla="*/ 6367068 w 7161324"/>
              <a:gd name="connsiteY10" fmla="*/ 0 h 2560320"/>
              <a:gd name="connsiteX11" fmla="*/ 7161324 w 7161324"/>
              <a:gd name="connsiteY11" fmla="*/ 0 h 2560320"/>
              <a:gd name="connsiteX12" fmla="*/ 7161324 w 7161324"/>
              <a:gd name="connsiteY12" fmla="*/ 563270 h 2560320"/>
              <a:gd name="connsiteX13" fmla="*/ 7161324 w 7161324"/>
              <a:gd name="connsiteY13" fmla="*/ 1254557 h 2560320"/>
              <a:gd name="connsiteX14" fmla="*/ 7161324 w 7161324"/>
              <a:gd name="connsiteY14" fmla="*/ 1843430 h 2560320"/>
              <a:gd name="connsiteX15" fmla="*/ 7161324 w 7161324"/>
              <a:gd name="connsiteY15" fmla="*/ 2560320 h 2560320"/>
              <a:gd name="connsiteX16" fmla="*/ 6510295 w 7161324"/>
              <a:gd name="connsiteY16" fmla="*/ 2560320 h 2560320"/>
              <a:gd name="connsiteX17" fmla="*/ 5787652 w 7161324"/>
              <a:gd name="connsiteY17" fmla="*/ 2560320 h 2560320"/>
              <a:gd name="connsiteX18" fmla="*/ 5065009 w 7161324"/>
              <a:gd name="connsiteY18" fmla="*/ 2560320 h 2560320"/>
              <a:gd name="connsiteX19" fmla="*/ 4342366 w 7161324"/>
              <a:gd name="connsiteY19" fmla="*/ 2560320 h 2560320"/>
              <a:gd name="connsiteX20" fmla="*/ 3762950 w 7161324"/>
              <a:gd name="connsiteY20" fmla="*/ 2560320 h 2560320"/>
              <a:gd name="connsiteX21" fmla="*/ 3255147 w 7161324"/>
              <a:gd name="connsiteY21" fmla="*/ 2560320 h 2560320"/>
              <a:gd name="connsiteX22" fmla="*/ 2532505 w 7161324"/>
              <a:gd name="connsiteY22" fmla="*/ 2560320 h 2560320"/>
              <a:gd name="connsiteX23" fmla="*/ 1809862 w 7161324"/>
              <a:gd name="connsiteY23" fmla="*/ 2560320 h 2560320"/>
              <a:gd name="connsiteX24" fmla="*/ 1158832 w 7161324"/>
              <a:gd name="connsiteY24" fmla="*/ 2560320 h 2560320"/>
              <a:gd name="connsiteX25" fmla="*/ 0 w 7161324"/>
              <a:gd name="connsiteY25" fmla="*/ 2560320 h 2560320"/>
              <a:gd name="connsiteX26" fmla="*/ 0 w 7161324"/>
              <a:gd name="connsiteY26" fmla="*/ 1894637 h 2560320"/>
              <a:gd name="connsiteX27" fmla="*/ 0 w 7161324"/>
              <a:gd name="connsiteY27" fmla="*/ 1228954 h 2560320"/>
              <a:gd name="connsiteX28" fmla="*/ 0 w 7161324"/>
              <a:gd name="connsiteY28" fmla="*/ 588874 h 2560320"/>
              <a:gd name="connsiteX29" fmla="*/ 0 w 7161324"/>
              <a:gd name="connsiteY29" fmla="*/ 0 h 256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7161324" h="2560320" fill="none" extrusionOk="0">
                <a:moveTo>
                  <a:pt x="0" y="0"/>
                </a:moveTo>
                <a:cubicBezTo>
                  <a:pt x="202305" y="35518"/>
                  <a:pt x="398148" y="-33503"/>
                  <a:pt x="794256" y="0"/>
                </a:cubicBezTo>
                <a:cubicBezTo>
                  <a:pt x="1190364" y="33503"/>
                  <a:pt x="1218376" y="-25278"/>
                  <a:pt x="1588512" y="0"/>
                </a:cubicBezTo>
                <a:cubicBezTo>
                  <a:pt x="1958648" y="25278"/>
                  <a:pt x="1982835" y="19860"/>
                  <a:pt x="2096315" y="0"/>
                </a:cubicBezTo>
                <a:cubicBezTo>
                  <a:pt x="2209795" y="-19860"/>
                  <a:pt x="2523393" y="22924"/>
                  <a:pt x="2675731" y="0"/>
                </a:cubicBezTo>
                <a:cubicBezTo>
                  <a:pt x="2828069" y="-22924"/>
                  <a:pt x="3122921" y="8300"/>
                  <a:pt x="3255147" y="0"/>
                </a:cubicBezTo>
                <a:cubicBezTo>
                  <a:pt x="3387373" y="-8300"/>
                  <a:pt x="3558821" y="-20238"/>
                  <a:pt x="3834563" y="0"/>
                </a:cubicBezTo>
                <a:cubicBezTo>
                  <a:pt x="4110305" y="20238"/>
                  <a:pt x="4224420" y="-13694"/>
                  <a:pt x="4413980" y="0"/>
                </a:cubicBezTo>
                <a:cubicBezTo>
                  <a:pt x="4603540" y="13694"/>
                  <a:pt x="4922836" y="-6681"/>
                  <a:pt x="5136622" y="0"/>
                </a:cubicBezTo>
                <a:cubicBezTo>
                  <a:pt x="5350408" y="6681"/>
                  <a:pt x="5586251" y="-21947"/>
                  <a:pt x="5716039" y="0"/>
                </a:cubicBezTo>
                <a:cubicBezTo>
                  <a:pt x="5845827" y="21947"/>
                  <a:pt x="6235701" y="-27446"/>
                  <a:pt x="6367068" y="0"/>
                </a:cubicBezTo>
                <a:cubicBezTo>
                  <a:pt x="6498435" y="27446"/>
                  <a:pt x="6832013" y="9121"/>
                  <a:pt x="7161324" y="0"/>
                </a:cubicBezTo>
                <a:cubicBezTo>
                  <a:pt x="7169550" y="151322"/>
                  <a:pt x="7174514" y="426767"/>
                  <a:pt x="7161324" y="563270"/>
                </a:cubicBezTo>
                <a:cubicBezTo>
                  <a:pt x="7148135" y="699773"/>
                  <a:pt x="7168029" y="1082287"/>
                  <a:pt x="7161324" y="1254557"/>
                </a:cubicBezTo>
                <a:cubicBezTo>
                  <a:pt x="7154619" y="1426827"/>
                  <a:pt x="7190085" y="1683256"/>
                  <a:pt x="7161324" y="1843430"/>
                </a:cubicBezTo>
                <a:cubicBezTo>
                  <a:pt x="7132563" y="2003604"/>
                  <a:pt x="7167800" y="2292090"/>
                  <a:pt x="7161324" y="2560320"/>
                </a:cubicBezTo>
                <a:cubicBezTo>
                  <a:pt x="6872499" y="2588211"/>
                  <a:pt x="6671821" y="2572037"/>
                  <a:pt x="6510295" y="2560320"/>
                </a:cubicBezTo>
                <a:cubicBezTo>
                  <a:pt x="6348769" y="2548603"/>
                  <a:pt x="6013487" y="2536083"/>
                  <a:pt x="5787652" y="2560320"/>
                </a:cubicBezTo>
                <a:cubicBezTo>
                  <a:pt x="5561817" y="2584557"/>
                  <a:pt x="5347194" y="2527155"/>
                  <a:pt x="5065009" y="2560320"/>
                </a:cubicBezTo>
                <a:cubicBezTo>
                  <a:pt x="4782824" y="2593485"/>
                  <a:pt x="4588678" y="2595167"/>
                  <a:pt x="4342366" y="2560320"/>
                </a:cubicBezTo>
                <a:cubicBezTo>
                  <a:pt x="4096054" y="2525473"/>
                  <a:pt x="3979552" y="2579365"/>
                  <a:pt x="3762950" y="2560320"/>
                </a:cubicBezTo>
                <a:cubicBezTo>
                  <a:pt x="3546348" y="2541275"/>
                  <a:pt x="3458963" y="2573938"/>
                  <a:pt x="3255147" y="2560320"/>
                </a:cubicBezTo>
                <a:cubicBezTo>
                  <a:pt x="3051331" y="2546702"/>
                  <a:pt x="2872125" y="2579863"/>
                  <a:pt x="2532505" y="2560320"/>
                </a:cubicBezTo>
                <a:cubicBezTo>
                  <a:pt x="2192885" y="2540777"/>
                  <a:pt x="2160242" y="2587860"/>
                  <a:pt x="1809862" y="2560320"/>
                </a:cubicBezTo>
                <a:cubicBezTo>
                  <a:pt x="1459482" y="2532780"/>
                  <a:pt x="1469682" y="2589216"/>
                  <a:pt x="1158832" y="2560320"/>
                </a:cubicBezTo>
                <a:cubicBezTo>
                  <a:pt x="847982" y="2531425"/>
                  <a:pt x="255548" y="2513714"/>
                  <a:pt x="0" y="2560320"/>
                </a:cubicBezTo>
                <a:cubicBezTo>
                  <a:pt x="-19072" y="2227913"/>
                  <a:pt x="31044" y="2172715"/>
                  <a:pt x="0" y="1894637"/>
                </a:cubicBezTo>
                <a:cubicBezTo>
                  <a:pt x="-31044" y="1616559"/>
                  <a:pt x="11360" y="1459708"/>
                  <a:pt x="0" y="1228954"/>
                </a:cubicBezTo>
                <a:cubicBezTo>
                  <a:pt x="-11360" y="998200"/>
                  <a:pt x="28097" y="835399"/>
                  <a:pt x="0" y="588874"/>
                </a:cubicBezTo>
                <a:cubicBezTo>
                  <a:pt x="-28097" y="342349"/>
                  <a:pt x="-11627" y="292997"/>
                  <a:pt x="0" y="0"/>
                </a:cubicBezTo>
                <a:close/>
              </a:path>
              <a:path w="7161324" h="2560320" stroke="0" extrusionOk="0">
                <a:moveTo>
                  <a:pt x="0" y="0"/>
                </a:moveTo>
                <a:cubicBezTo>
                  <a:pt x="232359" y="16465"/>
                  <a:pt x="345844" y="-26670"/>
                  <a:pt x="579416" y="0"/>
                </a:cubicBezTo>
                <a:cubicBezTo>
                  <a:pt x="812988" y="26670"/>
                  <a:pt x="1036787" y="13323"/>
                  <a:pt x="1302059" y="0"/>
                </a:cubicBezTo>
                <a:cubicBezTo>
                  <a:pt x="1567331" y="-13323"/>
                  <a:pt x="1784666" y="17419"/>
                  <a:pt x="1953088" y="0"/>
                </a:cubicBezTo>
                <a:cubicBezTo>
                  <a:pt x="2121510" y="-17419"/>
                  <a:pt x="2424917" y="17013"/>
                  <a:pt x="2747344" y="0"/>
                </a:cubicBezTo>
                <a:cubicBezTo>
                  <a:pt x="3069771" y="-17013"/>
                  <a:pt x="3072931" y="26691"/>
                  <a:pt x="3398374" y="0"/>
                </a:cubicBezTo>
                <a:cubicBezTo>
                  <a:pt x="3723817" y="-26691"/>
                  <a:pt x="3688325" y="18737"/>
                  <a:pt x="3834563" y="0"/>
                </a:cubicBezTo>
                <a:cubicBezTo>
                  <a:pt x="3980801" y="-18737"/>
                  <a:pt x="4349964" y="25193"/>
                  <a:pt x="4557206" y="0"/>
                </a:cubicBezTo>
                <a:cubicBezTo>
                  <a:pt x="4764448" y="-25193"/>
                  <a:pt x="4913847" y="-4602"/>
                  <a:pt x="5208236" y="0"/>
                </a:cubicBezTo>
                <a:cubicBezTo>
                  <a:pt x="5502625" y="4602"/>
                  <a:pt x="5715719" y="-19320"/>
                  <a:pt x="6002492" y="0"/>
                </a:cubicBezTo>
                <a:cubicBezTo>
                  <a:pt x="6289265" y="19320"/>
                  <a:pt x="6797896" y="-8700"/>
                  <a:pt x="7161324" y="0"/>
                </a:cubicBezTo>
                <a:cubicBezTo>
                  <a:pt x="7190508" y="138562"/>
                  <a:pt x="7187296" y="541608"/>
                  <a:pt x="7161324" y="691286"/>
                </a:cubicBezTo>
                <a:cubicBezTo>
                  <a:pt x="7135352" y="840964"/>
                  <a:pt x="7135694" y="1111546"/>
                  <a:pt x="7161324" y="1305763"/>
                </a:cubicBezTo>
                <a:cubicBezTo>
                  <a:pt x="7186954" y="1499980"/>
                  <a:pt x="7156732" y="1809433"/>
                  <a:pt x="7161324" y="1997050"/>
                </a:cubicBezTo>
                <a:cubicBezTo>
                  <a:pt x="7165916" y="2184667"/>
                  <a:pt x="7175922" y="2389426"/>
                  <a:pt x="7161324" y="2560320"/>
                </a:cubicBezTo>
                <a:cubicBezTo>
                  <a:pt x="6970563" y="2550863"/>
                  <a:pt x="6715694" y="2553346"/>
                  <a:pt x="6367068" y="2560320"/>
                </a:cubicBezTo>
                <a:cubicBezTo>
                  <a:pt x="6018442" y="2567294"/>
                  <a:pt x="6046877" y="2535493"/>
                  <a:pt x="5859265" y="2560320"/>
                </a:cubicBezTo>
                <a:cubicBezTo>
                  <a:pt x="5671653" y="2585147"/>
                  <a:pt x="5572401" y="2581057"/>
                  <a:pt x="5423075" y="2560320"/>
                </a:cubicBezTo>
                <a:cubicBezTo>
                  <a:pt x="5273749" y="2539584"/>
                  <a:pt x="5011807" y="2546731"/>
                  <a:pt x="4700433" y="2560320"/>
                </a:cubicBezTo>
                <a:cubicBezTo>
                  <a:pt x="4389059" y="2573909"/>
                  <a:pt x="4371574" y="2568528"/>
                  <a:pt x="4121016" y="2560320"/>
                </a:cubicBezTo>
                <a:cubicBezTo>
                  <a:pt x="3870458" y="2552112"/>
                  <a:pt x="3808260" y="2552916"/>
                  <a:pt x="3684827" y="2560320"/>
                </a:cubicBezTo>
                <a:cubicBezTo>
                  <a:pt x="3561394" y="2567724"/>
                  <a:pt x="3254469" y="2555166"/>
                  <a:pt x="2890571" y="2560320"/>
                </a:cubicBezTo>
                <a:cubicBezTo>
                  <a:pt x="2526673" y="2565474"/>
                  <a:pt x="2466082" y="2575809"/>
                  <a:pt x="2239541" y="2560320"/>
                </a:cubicBezTo>
                <a:cubicBezTo>
                  <a:pt x="2013000" y="2544832"/>
                  <a:pt x="1718678" y="2579560"/>
                  <a:pt x="1445285" y="2560320"/>
                </a:cubicBezTo>
                <a:cubicBezTo>
                  <a:pt x="1171892" y="2541080"/>
                  <a:pt x="924184" y="2565026"/>
                  <a:pt x="722643" y="2560320"/>
                </a:cubicBezTo>
                <a:cubicBezTo>
                  <a:pt x="521102" y="2555614"/>
                  <a:pt x="342387" y="2528227"/>
                  <a:pt x="0" y="2560320"/>
                </a:cubicBezTo>
                <a:cubicBezTo>
                  <a:pt x="11069" y="2292163"/>
                  <a:pt x="-7801" y="2200119"/>
                  <a:pt x="0" y="1894637"/>
                </a:cubicBezTo>
                <a:cubicBezTo>
                  <a:pt x="7801" y="1589155"/>
                  <a:pt x="11822" y="1371458"/>
                  <a:pt x="0" y="1203350"/>
                </a:cubicBezTo>
                <a:cubicBezTo>
                  <a:pt x="-11822" y="1035242"/>
                  <a:pt x="-8903" y="904683"/>
                  <a:pt x="0" y="640080"/>
                </a:cubicBezTo>
                <a:cubicBezTo>
                  <a:pt x="8903" y="375477"/>
                  <a:pt x="-21622" y="173855"/>
                  <a:pt x="0" y="0"/>
                </a:cubicBezTo>
                <a:close/>
              </a:path>
            </a:pathLst>
          </a:custGeom>
          <a:ln w="38100">
            <a:solidFill>
              <a:srgbClr val="1ED760"/>
            </a:solidFill>
            <a:extLst>
              <a:ext uri="{C807C97D-BFC1-408E-A445-0C87EB9F89A2}">
                <ask:lineSketchStyleProps xmlns:ask="http://schemas.microsoft.com/office/drawing/2018/sketchyshapes" sd="1596604062">
                  <a:prstGeom prst="rect">
                    <a:avLst/>
                  </a:prstGeom>
                  <ask:type>
                    <ask:lineSketchFreehand/>
                  </ask:type>
                </ask:lineSketchStyleProps>
              </a:ext>
            </a:extLst>
          </a:ln>
        </p:spPr>
      </p:pic>
      <p:sp>
        <p:nvSpPr>
          <p:cNvPr id="7" name="Title 1">
            <a:extLst>
              <a:ext uri="{FF2B5EF4-FFF2-40B4-BE49-F238E27FC236}">
                <a16:creationId xmlns:a16="http://schemas.microsoft.com/office/drawing/2014/main" id="{61E112FA-6F3B-4C8D-9849-D0560279A123}"/>
              </a:ext>
            </a:extLst>
          </p:cNvPr>
          <p:cNvSpPr txBox="1">
            <a:spLocks/>
          </p:cNvSpPr>
          <p:nvPr/>
        </p:nvSpPr>
        <p:spPr>
          <a:xfrm>
            <a:off x="7403089" y="368969"/>
            <a:ext cx="4788911" cy="5222206"/>
          </a:xfrm>
          <a:prstGeom prst="rect">
            <a:avLst/>
          </a:prstGeom>
          <a:noFill/>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200" dirty="0">
                <a:solidFill>
                  <a:srgbClr val="1ED760"/>
                </a:solidFill>
              </a:rPr>
              <a:t>Most Repetitive Track Names</a:t>
            </a:r>
          </a:p>
          <a:p>
            <a:pPr>
              <a:buClr>
                <a:schemeClr val="bg1"/>
              </a:buClr>
            </a:pPr>
            <a:endParaRPr lang="en-US" sz="2200" dirty="0">
              <a:solidFill>
                <a:schemeClr val="bg1"/>
              </a:solidFill>
            </a:endParaRPr>
          </a:p>
          <a:p>
            <a:pPr marL="457200" indent="-457200">
              <a:buClr>
                <a:schemeClr val="bg1"/>
              </a:buClr>
              <a:buBlip>
                <a:blip r:embed="rId4">
                  <a:extLst>
                    <a:ext uri="{837473B0-CC2E-450A-ABE3-18F120FF3D39}">
                      <a1611:picAttrSrcUrl xmlns:a1611="http://schemas.microsoft.com/office/drawing/2016/11/main" r:id="rId5"/>
                    </a:ext>
                  </a:extLst>
                </a:blip>
              </a:buBlip>
            </a:pPr>
            <a:r>
              <a:rPr lang="en-US" sz="2200" dirty="0">
                <a:solidFill>
                  <a:schemeClr val="bg1"/>
                </a:solidFill>
              </a:rPr>
              <a:t>Continuing on analyzing our data, we asked ourselves whether the top artist correlated to the most repetitive tracks. </a:t>
            </a:r>
          </a:p>
          <a:p>
            <a:pPr marL="457200" indent="-457200">
              <a:buClr>
                <a:schemeClr val="bg1"/>
              </a:buClr>
              <a:buBlip>
                <a:blip r:embed="rId4">
                  <a:extLst>
                    <a:ext uri="{837473B0-CC2E-450A-ABE3-18F120FF3D39}">
                      <a1611:picAttrSrcUrl xmlns:a1611="http://schemas.microsoft.com/office/drawing/2016/11/main" r:id="rId5"/>
                    </a:ext>
                  </a:extLst>
                </a:blip>
              </a:buBlip>
            </a:pPr>
            <a:r>
              <a:rPr lang="en-US" sz="2200" dirty="0">
                <a:solidFill>
                  <a:schemeClr val="bg1"/>
                </a:solidFill>
              </a:rPr>
              <a:t>As we have uncovered, Drake was our most streamed artist, however, you can see that the most REPETITIVE name on the list was Unforgettable by French Montana. </a:t>
            </a:r>
          </a:p>
          <a:p>
            <a:pPr marL="457200" indent="-457200">
              <a:buClr>
                <a:schemeClr val="bg1"/>
              </a:buClr>
              <a:buBlip>
                <a:blip r:embed="rId4">
                  <a:extLst>
                    <a:ext uri="{837473B0-CC2E-450A-ABE3-18F120FF3D39}">
                      <a1611:picAttrSrcUrl xmlns:a1611="http://schemas.microsoft.com/office/drawing/2016/11/main" r:id="rId5"/>
                    </a:ext>
                  </a:extLst>
                </a:blip>
              </a:buBlip>
            </a:pPr>
            <a:endParaRPr lang="en-US" sz="2200" dirty="0">
              <a:solidFill>
                <a:schemeClr val="bg1"/>
              </a:solidFill>
            </a:endParaRPr>
          </a:p>
          <a:p>
            <a:pPr marL="457200" indent="-457200">
              <a:buClr>
                <a:schemeClr val="bg1"/>
              </a:buClr>
              <a:buBlip>
                <a:blip r:embed="rId4">
                  <a:extLst>
                    <a:ext uri="{837473B0-CC2E-450A-ABE3-18F120FF3D39}">
                      <a1611:picAttrSrcUrl xmlns:a1611="http://schemas.microsoft.com/office/drawing/2016/11/main" r:id="rId5"/>
                    </a:ext>
                  </a:extLst>
                </a:blip>
              </a:buBlip>
            </a:pPr>
            <a:r>
              <a:rPr lang="en-US" sz="2200" dirty="0">
                <a:solidFill>
                  <a:schemeClr val="bg1"/>
                </a:solidFill>
              </a:rPr>
              <a:t>We can conclude that just because the Track Name appears more frequently, it doesn’t necessarily mean that the song was streamed as much.</a:t>
            </a:r>
          </a:p>
          <a:p>
            <a:pPr marL="457200" indent="-457200">
              <a:buClr>
                <a:schemeClr val="bg1"/>
              </a:buClr>
              <a:buBlip>
                <a:blip r:embed="rId4">
                  <a:extLst>
                    <a:ext uri="{837473B0-CC2E-450A-ABE3-18F120FF3D39}">
                      <a1611:picAttrSrcUrl xmlns:a1611="http://schemas.microsoft.com/office/drawing/2016/11/main" r:id="rId5"/>
                    </a:ext>
                  </a:extLst>
                </a:blip>
              </a:buBlip>
            </a:pPr>
            <a:endParaRPr lang="en-US" sz="2200" dirty="0">
              <a:solidFill>
                <a:schemeClr val="bg1"/>
              </a:solidFill>
            </a:endParaRPr>
          </a:p>
          <a:p>
            <a:pPr algn="ctr"/>
            <a:endParaRPr lang="en-US" sz="2200" dirty="0">
              <a:solidFill>
                <a:schemeClr val="bg1"/>
              </a:solidFill>
            </a:endParaRPr>
          </a:p>
          <a:p>
            <a:pPr algn="ctr"/>
            <a:endParaRPr lang="en-US" sz="2200" dirty="0">
              <a:solidFill>
                <a:schemeClr val="bg1"/>
              </a:solidFill>
            </a:endParaRPr>
          </a:p>
        </p:txBody>
      </p:sp>
    </p:spTree>
    <p:extLst>
      <p:ext uri="{BB962C8B-B14F-4D97-AF65-F5344CB8AC3E}">
        <p14:creationId xmlns:p14="http://schemas.microsoft.com/office/powerpoint/2010/main" val="16295256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E614F1C-2D93-42D0-B229-7681994499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7403089" y="0"/>
            <a:ext cx="4788912"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Terraform &amp; Spotify Data Engineering | Python In Plain English">
            <a:extLst>
              <a:ext uri="{FF2B5EF4-FFF2-40B4-BE49-F238E27FC236}">
                <a16:creationId xmlns:a16="http://schemas.microsoft.com/office/drawing/2014/main" id="{6D0DB71E-185C-4131-91A6-714502ABB5D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9719" r="9804"/>
          <a:stretch/>
        </p:blipFill>
        <p:spPr bwMode="auto">
          <a:xfrm>
            <a:off x="11084560" y="5770880"/>
            <a:ext cx="1107440" cy="1016000"/>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1">
            <a:extLst>
              <a:ext uri="{FF2B5EF4-FFF2-40B4-BE49-F238E27FC236}">
                <a16:creationId xmlns:a16="http://schemas.microsoft.com/office/drawing/2014/main" id="{5B1EBA21-EE74-401B-B8ED-909E462E2D59}"/>
              </a:ext>
            </a:extLst>
          </p:cNvPr>
          <p:cNvSpPr txBox="1">
            <a:spLocks/>
          </p:cNvSpPr>
          <p:nvPr/>
        </p:nvSpPr>
        <p:spPr>
          <a:xfrm>
            <a:off x="376024" y="1520825"/>
            <a:ext cx="6615326" cy="507248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Blip>
                <a:blip r:embed="rId3">
                  <a:extLst>
                    <a:ext uri="{837473B0-CC2E-450A-ABE3-18F120FF3D39}">
                      <a1611:picAttrSrcUrl xmlns:a1611="http://schemas.microsoft.com/office/drawing/2016/11/main" r:id="rId4"/>
                    </a:ext>
                  </a:extLst>
                </a:blip>
              </a:buBlip>
            </a:pPr>
            <a:r>
              <a:rPr lang="en-US" sz="2400" dirty="0">
                <a:solidFill>
                  <a:srgbClr val="262626"/>
                </a:solidFill>
                <a:latin typeface="+mj-lt"/>
                <a:ea typeface="+mj-ea"/>
                <a:cs typeface="+mj-cs"/>
              </a:rPr>
              <a:t>With over a million rows of data, The Janitors had their work cut out for them. </a:t>
            </a:r>
          </a:p>
          <a:p>
            <a:pPr>
              <a:buBlip>
                <a:blip r:embed="rId3">
                  <a:extLst>
                    <a:ext uri="{837473B0-CC2E-450A-ABE3-18F120FF3D39}">
                      <a1611:picAttrSrcUrl xmlns:a1611="http://schemas.microsoft.com/office/drawing/2016/11/main" r:id="rId4"/>
                    </a:ext>
                  </a:extLst>
                </a:blip>
              </a:buBlip>
            </a:pPr>
            <a:endParaRPr lang="en-US" sz="2400" dirty="0">
              <a:solidFill>
                <a:srgbClr val="262626"/>
              </a:solidFill>
              <a:latin typeface="+mj-lt"/>
              <a:ea typeface="+mj-ea"/>
              <a:cs typeface="+mj-cs"/>
            </a:endParaRPr>
          </a:p>
          <a:p>
            <a:pPr>
              <a:buBlip>
                <a:blip r:embed="rId3">
                  <a:extLst>
                    <a:ext uri="{837473B0-CC2E-450A-ABE3-18F120FF3D39}">
                      <a1611:picAttrSrcUrl xmlns:a1611="http://schemas.microsoft.com/office/drawing/2016/11/main" r:id="rId4"/>
                    </a:ext>
                  </a:extLst>
                </a:blip>
              </a:buBlip>
            </a:pPr>
            <a:r>
              <a:rPr lang="en-US" sz="2400" dirty="0">
                <a:solidFill>
                  <a:srgbClr val="262626"/>
                </a:solidFill>
                <a:latin typeface="+mj-lt"/>
              </a:rPr>
              <a:t>The original data set featured the top 200 streamed songs daily for 13 full months (starting on January 1, 2017) spanning across 17 countries around the world. </a:t>
            </a:r>
          </a:p>
          <a:p>
            <a:pPr marL="0" indent="0">
              <a:buNone/>
            </a:pPr>
            <a:endParaRPr lang="en-US" sz="2400" dirty="0">
              <a:solidFill>
                <a:srgbClr val="262626"/>
              </a:solidFill>
              <a:latin typeface="+mj-lt"/>
            </a:endParaRPr>
          </a:p>
          <a:p>
            <a:pPr>
              <a:buBlip>
                <a:blip r:embed="rId3">
                  <a:extLst>
                    <a:ext uri="{837473B0-CC2E-450A-ABE3-18F120FF3D39}">
                      <a1611:picAttrSrcUrl xmlns:a1611="http://schemas.microsoft.com/office/drawing/2016/11/main" r:id="rId4"/>
                    </a:ext>
                  </a:extLst>
                </a:blip>
              </a:buBlip>
            </a:pPr>
            <a:r>
              <a:rPr lang="en-US" sz="2400" dirty="0">
                <a:solidFill>
                  <a:srgbClr val="262626"/>
                </a:solidFill>
                <a:latin typeface="+mj-lt"/>
              </a:rPr>
              <a:t>Given this information, our group started to wonder how we could effectively “clean” the data using the tools learned in class to come to meaningful conclusions. </a:t>
            </a:r>
          </a:p>
        </p:txBody>
      </p:sp>
      <p:sp>
        <p:nvSpPr>
          <p:cNvPr id="9" name="Title 1">
            <a:extLst>
              <a:ext uri="{FF2B5EF4-FFF2-40B4-BE49-F238E27FC236}">
                <a16:creationId xmlns:a16="http://schemas.microsoft.com/office/drawing/2014/main" id="{4D05BA02-CA33-42ED-ACC3-DA76FC780B50}"/>
              </a:ext>
            </a:extLst>
          </p:cNvPr>
          <p:cNvSpPr txBox="1">
            <a:spLocks/>
          </p:cNvSpPr>
          <p:nvPr/>
        </p:nvSpPr>
        <p:spPr>
          <a:xfrm>
            <a:off x="0" y="0"/>
            <a:ext cx="11504086" cy="1236440"/>
          </a:xfrm>
          <a:prstGeom prst="rect">
            <a:avLst/>
          </a:prstGeom>
          <a:no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i="1" dirty="0">
                <a:solidFill>
                  <a:srgbClr val="1ED760"/>
                </a:solidFill>
                <a:latin typeface="Ink Free" panose="03080402000500000000" pitchFamily="66" charset="0"/>
              </a:rPr>
              <a:t>t h e   o r i g i n a l   d a t a</a:t>
            </a:r>
            <a:endParaRPr lang="en-US" sz="2800" b="1" i="1" dirty="0">
              <a:solidFill>
                <a:schemeClr val="bg1"/>
              </a:solidFill>
              <a:latin typeface="Ink Free" panose="03080402000500000000" pitchFamily="66" charset="0"/>
            </a:endParaRPr>
          </a:p>
        </p:txBody>
      </p:sp>
      <p:pic>
        <p:nvPicPr>
          <p:cNvPr id="2" name="Picture 1">
            <a:extLst>
              <a:ext uri="{FF2B5EF4-FFF2-40B4-BE49-F238E27FC236}">
                <a16:creationId xmlns:a16="http://schemas.microsoft.com/office/drawing/2014/main" id="{D05646DC-15B4-49D1-BDB5-49125ED2197D}"/>
              </a:ext>
            </a:extLst>
          </p:cNvPr>
          <p:cNvPicPr>
            <a:picLocks noChangeAspect="1"/>
          </p:cNvPicPr>
          <p:nvPr/>
        </p:nvPicPr>
        <p:blipFill rotWithShape="1">
          <a:blip r:embed="rId5"/>
          <a:srcRect l="2879" t="10800"/>
          <a:stretch/>
        </p:blipFill>
        <p:spPr>
          <a:xfrm>
            <a:off x="7768205" y="2731546"/>
            <a:ext cx="4112431" cy="1315674"/>
          </a:xfrm>
          <a:custGeom>
            <a:avLst/>
            <a:gdLst>
              <a:gd name="connsiteX0" fmla="*/ 0 w 4112431"/>
              <a:gd name="connsiteY0" fmla="*/ 0 h 1315674"/>
              <a:gd name="connsiteX1" fmla="*/ 562032 w 4112431"/>
              <a:gd name="connsiteY1" fmla="*/ 0 h 1315674"/>
              <a:gd name="connsiteX2" fmla="*/ 1206313 w 4112431"/>
              <a:gd name="connsiteY2" fmla="*/ 0 h 1315674"/>
              <a:gd name="connsiteX3" fmla="*/ 1891718 w 4112431"/>
              <a:gd name="connsiteY3" fmla="*/ 0 h 1315674"/>
              <a:gd name="connsiteX4" fmla="*/ 2618248 w 4112431"/>
              <a:gd name="connsiteY4" fmla="*/ 0 h 1315674"/>
              <a:gd name="connsiteX5" fmla="*/ 3262529 w 4112431"/>
              <a:gd name="connsiteY5" fmla="*/ 0 h 1315674"/>
              <a:gd name="connsiteX6" fmla="*/ 4112431 w 4112431"/>
              <a:gd name="connsiteY6" fmla="*/ 0 h 1315674"/>
              <a:gd name="connsiteX7" fmla="*/ 4112431 w 4112431"/>
              <a:gd name="connsiteY7" fmla="*/ 684150 h 1315674"/>
              <a:gd name="connsiteX8" fmla="*/ 4112431 w 4112431"/>
              <a:gd name="connsiteY8" fmla="*/ 1315674 h 1315674"/>
              <a:gd name="connsiteX9" fmla="*/ 3550399 w 4112431"/>
              <a:gd name="connsiteY9" fmla="*/ 1315674 h 1315674"/>
              <a:gd name="connsiteX10" fmla="*/ 2823869 w 4112431"/>
              <a:gd name="connsiteY10" fmla="*/ 1315674 h 1315674"/>
              <a:gd name="connsiteX11" fmla="*/ 2097340 w 4112431"/>
              <a:gd name="connsiteY11" fmla="*/ 1315674 h 1315674"/>
              <a:gd name="connsiteX12" fmla="*/ 1370810 w 4112431"/>
              <a:gd name="connsiteY12" fmla="*/ 1315674 h 1315674"/>
              <a:gd name="connsiteX13" fmla="*/ 644281 w 4112431"/>
              <a:gd name="connsiteY13" fmla="*/ 1315674 h 1315674"/>
              <a:gd name="connsiteX14" fmla="*/ 0 w 4112431"/>
              <a:gd name="connsiteY14" fmla="*/ 1315674 h 1315674"/>
              <a:gd name="connsiteX15" fmla="*/ 0 w 4112431"/>
              <a:gd name="connsiteY15" fmla="*/ 657837 h 1315674"/>
              <a:gd name="connsiteX16" fmla="*/ 0 w 4112431"/>
              <a:gd name="connsiteY16" fmla="*/ 0 h 13156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112431" h="1315674" fill="none" extrusionOk="0">
                <a:moveTo>
                  <a:pt x="0" y="0"/>
                </a:moveTo>
                <a:cubicBezTo>
                  <a:pt x="205341" y="9316"/>
                  <a:pt x="314606" y="11696"/>
                  <a:pt x="562032" y="0"/>
                </a:cubicBezTo>
                <a:cubicBezTo>
                  <a:pt x="809458" y="-11696"/>
                  <a:pt x="938902" y="-25771"/>
                  <a:pt x="1206313" y="0"/>
                </a:cubicBezTo>
                <a:cubicBezTo>
                  <a:pt x="1473724" y="25771"/>
                  <a:pt x="1626840" y="-3605"/>
                  <a:pt x="1891718" y="0"/>
                </a:cubicBezTo>
                <a:cubicBezTo>
                  <a:pt x="2156597" y="3605"/>
                  <a:pt x="2446665" y="-34319"/>
                  <a:pt x="2618248" y="0"/>
                </a:cubicBezTo>
                <a:cubicBezTo>
                  <a:pt x="2789831" y="34319"/>
                  <a:pt x="3084296" y="22985"/>
                  <a:pt x="3262529" y="0"/>
                </a:cubicBezTo>
                <a:cubicBezTo>
                  <a:pt x="3440762" y="-22985"/>
                  <a:pt x="3840240" y="20295"/>
                  <a:pt x="4112431" y="0"/>
                </a:cubicBezTo>
                <a:cubicBezTo>
                  <a:pt x="4118078" y="325523"/>
                  <a:pt x="4144566" y="484345"/>
                  <a:pt x="4112431" y="684150"/>
                </a:cubicBezTo>
                <a:cubicBezTo>
                  <a:pt x="4080297" y="883955"/>
                  <a:pt x="4106253" y="1156476"/>
                  <a:pt x="4112431" y="1315674"/>
                </a:cubicBezTo>
                <a:cubicBezTo>
                  <a:pt x="3867754" y="1319879"/>
                  <a:pt x="3724191" y="1291237"/>
                  <a:pt x="3550399" y="1315674"/>
                </a:cubicBezTo>
                <a:cubicBezTo>
                  <a:pt x="3376607" y="1340111"/>
                  <a:pt x="3059980" y="1311381"/>
                  <a:pt x="2823869" y="1315674"/>
                </a:cubicBezTo>
                <a:cubicBezTo>
                  <a:pt x="2587758" y="1319968"/>
                  <a:pt x="2376732" y="1341603"/>
                  <a:pt x="2097340" y="1315674"/>
                </a:cubicBezTo>
                <a:cubicBezTo>
                  <a:pt x="1817948" y="1289745"/>
                  <a:pt x="1573286" y="1280389"/>
                  <a:pt x="1370810" y="1315674"/>
                </a:cubicBezTo>
                <a:cubicBezTo>
                  <a:pt x="1168334" y="1350960"/>
                  <a:pt x="998796" y="1298340"/>
                  <a:pt x="644281" y="1315674"/>
                </a:cubicBezTo>
                <a:cubicBezTo>
                  <a:pt x="289766" y="1333008"/>
                  <a:pt x="152150" y="1327962"/>
                  <a:pt x="0" y="1315674"/>
                </a:cubicBezTo>
                <a:cubicBezTo>
                  <a:pt x="27258" y="1148146"/>
                  <a:pt x="-3330" y="869684"/>
                  <a:pt x="0" y="657837"/>
                </a:cubicBezTo>
                <a:cubicBezTo>
                  <a:pt x="3330" y="445990"/>
                  <a:pt x="-15840" y="185066"/>
                  <a:pt x="0" y="0"/>
                </a:cubicBezTo>
                <a:close/>
              </a:path>
              <a:path w="4112431" h="1315674" stroke="0" extrusionOk="0">
                <a:moveTo>
                  <a:pt x="0" y="0"/>
                </a:moveTo>
                <a:cubicBezTo>
                  <a:pt x="241397" y="24354"/>
                  <a:pt x="315043" y="19044"/>
                  <a:pt x="562032" y="0"/>
                </a:cubicBezTo>
                <a:cubicBezTo>
                  <a:pt x="809021" y="-19044"/>
                  <a:pt x="1008936" y="15734"/>
                  <a:pt x="1165189" y="0"/>
                </a:cubicBezTo>
                <a:cubicBezTo>
                  <a:pt x="1321442" y="-15734"/>
                  <a:pt x="1580605" y="25498"/>
                  <a:pt x="1727221" y="0"/>
                </a:cubicBezTo>
                <a:cubicBezTo>
                  <a:pt x="1873837" y="-25498"/>
                  <a:pt x="2221716" y="-21662"/>
                  <a:pt x="2412626" y="0"/>
                </a:cubicBezTo>
                <a:cubicBezTo>
                  <a:pt x="2603537" y="21662"/>
                  <a:pt x="2930799" y="-5718"/>
                  <a:pt x="3098031" y="0"/>
                </a:cubicBezTo>
                <a:cubicBezTo>
                  <a:pt x="3265263" y="5718"/>
                  <a:pt x="3689642" y="-12059"/>
                  <a:pt x="4112431" y="0"/>
                </a:cubicBezTo>
                <a:cubicBezTo>
                  <a:pt x="4116600" y="141660"/>
                  <a:pt x="4083918" y="531320"/>
                  <a:pt x="4112431" y="670994"/>
                </a:cubicBezTo>
                <a:cubicBezTo>
                  <a:pt x="4140944" y="810668"/>
                  <a:pt x="4116731" y="1171334"/>
                  <a:pt x="4112431" y="1315674"/>
                </a:cubicBezTo>
                <a:cubicBezTo>
                  <a:pt x="3840363" y="1302557"/>
                  <a:pt x="3713941" y="1303992"/>
                  <a:pt x="3509274" y="1315674"/>
                </a:cubicBezTo>
                <a:cubicBezTo>
                  <a:pt x="3304607" y="1327356"/>
                  <a:pt x="3073993" y="1338867"/>
                  <a:pt x="2782745" y="1315674"/>
                </a:cubicBezTo>
                <a:cubicBezTo>
                  <a:pt x="2491497" y="1292481"/>
                  <a:pt x="2465912" y="1295695"/>
                  <a:pt x="2179588" y="1315674"/>
                </a:cubicBezTo>
                <a:cubicBezTo>
                  <a:pt x="1893264" y="1335653"/>
                  <a:pt x="1807919" y="1345847"/>
                  <a:pt x="1453059" y="1315674"/>
                </a:cubicBezTo>
                <a:cubicBezTo>
                  <a:pt x="1098199" y="1285501"/>
                  <a:pt x="1105494" y="1306145"/>
                  <a:pt x="767654" y="1315674"/>
                </a:cubicBezTo>
                <a:cubicBezTo>
                  <a:pt x="429815" y="1325203"/>
                  <a:pt x="277140" y="1319707"/>
                  <a:pt x="0" y="1315674"/>
                </a:cubicBezTo>
                <a:cubicBezTo>
                  <a:pt x="1810" y="1003720"/>
                  <a:pt x="-22404" y="831150"/>
                  <a:pt x="0" y="631524"/>
                </a:cubicBezTo>
                <a:cubicBezTo>
                  <a:pt x="22404" y="431898"/>
                  <a:pt x="-18988" y="295885"/>
                  <a:pt x="0" y="0"/>
                </a:cubicBezTo>
                <a:close/>
              </a:path>
            </a:pathLst>
          </a:custGeom>
          <a:ln w="38100">
            <a:solidFill>
              <a:srgbClr val="1ED760"/>
            </a:solidFill>
            <a:extLst>
              <a:ext uri="{C807C97D-BFC1-408E-A445-0C87EB9F89A2}">
                <ask:lineSketchStyleProps xmlns:ask="http://schemas.microsoft.com/office/drawing/2018/sketchyshapes" sd="2184093801">
                  <a:prstGeom prst="rect">
                    <a:avLst/>
                  </a:prstGeom>
                  <ask:type>
                    <ask:lineSketchFreehand/>
                  </ask:type>
                </ask:lineSketchStyleProps>
              </a:ext>
            </a:extLst>
          </a:ln>
        </p:spPr>
      </p:pic>
    </p:spTree>
    <p:extLst>
      <p:ext uri="{BB962C8B-B14F-4D97-AF65-F5344CB8AC3E}">
        <p14:creationId xmlns:p14="http://schemas.microsoft.com/office/powerpoint/2010/main" val="35255756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E614F1C-2D93-42D0-B229-7681994499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7403089" y="0"/>
            <a:ext cx="4788912"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Content Placeholder 4" descr="Terraform &amp; Spotify Data Engineering | Python In Plain English">
            <a:extLst>
              <a:ext uri="{FF2B5EF4-FFF2-40B4-BE49-F238E27FC236}">
                <a16:creationId xmlns:a16="http://schemas.microsoft.com/office/drawing/2014/main" id="{843EDE0C-EB57-4DD9-98B2-9FF5C24A7B9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9719" r="9804"/>
          <a:stretch/>
        </p:blipFill>
        <p:spPr bwMode="auto">
          <a:xfrm>
            <a:off x="11084560" y="5770880"/>
            <a:ext cx="1107440" cy="1016000"/>
          </a:xfrm>
          <a:prstGeom prst="rect">
            <a:avLst/>
          </a:prstGeom>
          <a:noFill/>
          <a:extLst>
            <a:ext uri="{909E8E84-426E-40DD-AFC4-6F175D3DCCD1}">
              <a14:hiddenFill xmlns:a14="http://schemas.microsoft.com/office/drawing/2010/main">
                <a:solidFill>
                  <a:srgbClr val="FFFFFF"/>
                </a:solidFill>
              </a14:hiddenFill>
            </a:ext>
          </a:extLst>
        </p:spPr>
      </p:pic>
      <p:sp>
        <p:nvSpPr>
          <p:cNvPr id="9" name="Title 1">
            <a:extLst>
              <a:ext uri="{FF2B5EF4-FFF2-40B4-BE49-F238E27FC236}">
                <a16:creationId xmlns:a16="http://schemas.microsoft.com/office/drawing/2014/main" id="{426BB233-A55B-4835-80DC-FA6CA4516D5E}"/>
              </a:ext>
            </a:extLst>
          </p:cNvPr>
          <p:cNvSpPr txBox="1">
            <a:spLocks/>
          </p:cNvSpPr>
          <p:nvPr/>
        </p:nvSpPr>
        <p:spPr>
          <a:xfrm>
            <a:off x="0" y="0"/>
            <a:ext cx="11504086" cy="1236440"/>
          </a:xfrm>
          <a:prstGeom prst="rect">
            <a:avLst/>
          </a:prstGeom>
          <a:no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000" b="1" i="1" u="none" strike="noStrike" kern="1200" cap="none" spc="0" normalizeH="0" baseline="0" noProof="0" dirty="0">
                <a:ln>
                  <a:noFill/>
                </a:ln>
                <a:solidFill>
                  <a:srgbClr val="1ED760"/>
                </a:solidFill>
                <a:effectLst/>
                <a:uLnTx/>
                <a:uFillTx/>
                <a:latin typeface="Ink Free" panose="03080402000500000000" pitchFamily="66" charset="0"/>
                <a:ea typeface="+mj-ea"/>
                <a:cs typeface="+mj-cs"/>
              </a:rPr>
              <a:t> c o d e</a:t>
            </a:r>
            <a:endParaRPr kumimoji="0" lang="en-US" sz="2800" b="1" i="1" u="none" strike="noStrike" kern="1200" cap="none" spc="0" normalizeH="0" baseline="0" noProof="0" dirty="0">
              <a:ln>
                <a:noFill/>
              </a:ln>
              <a:solidFill>
                <a:prstClr val="white"/>
              </a:solidFill>
              <a:effectLst/>
              <a:uLnTx/>
              <a:uFillTx/>
              <a:latin typeface="Ink Free" panose="03080402000500000000" pitchFamily="66" charset="0"/>
              <a:ea typeface="+mj-ea"/>
              <a:cs typeface="+mj-cs"/>
            </a:endParaRPr>
          </a:p>
        </p:txBody>
      </p:sp>
      <p:pic>
        <p:nvPicPr>
          <p:cNvPr id="2" name="Picture 1">
            <a:extLst>
              <a:ext uri="{FF2B5EF4-FFF2-40B4-BE49-F238E27FC236}">
                <a16:creationId xmlns:a16="http://schemas.microsoft.com/office/drawing/2014/main" id="{6325C434-852B-46C1-8EF6-4DEF6F808FBA}"/>
              </a:ext>
            </a:extLst>
          </p:cNvPr>
          <p:cNvPicPr>
            <a:picLocks noChangeAspect="1"/>
          </p:cNvPicPr>
          <p:nvPr/>
        </p:nvPicPr>
        <p:blipFill>
          <a:blip r:embed="rId3"/>
          <a:stretch>
            <a:fillRect/>
          </a:stretch>
        </p:blipFill>
        <p:spPr>
          <a:xfrm>
            <a:off x="1928812" y="1509712"/>
            <a:ext cx="8334375" cy="3838575"/>
          </a:xfrm>
          <a:custGeom>
            <a:avLst/>
            <a:gdLst>
              <a:gd name="connsiteX0" fmla="*/ 0 w 8334375"/>
              <a:gd name="connsiteY0" fmla="*/ 0 h 3838575"/>
              <a:gd name="connsiteX1" fmla="*/ 527844 w 8334375"/>
              <a:gd name="connsiteY1" fmla="*/ 0 h 3838575"/>
              <a:gd name="connsiteX2" fmla="*/ 1055687 w 8334375"/>
              <a:gd name="connsiteY2" fmla="*/ 0 h 3838575"/>
              <a:gd name="connsiteX3" fmla="*/ 1750219 w 8334375"/>
              <a:gd name="connsiteY3" fmla="*/ 0 h 3838575"/>
              <a:gd name="connsiteX4" fmla="*/ 2278063 w 8334375"/>
              <a:gd name="connsiteY4" fmla="*/ 0 h 3838575"/>
              <a:gd name="connsiteX5" fmla="*/ 3139281 w 8334375"/>
              <a:gd name="connsiteY5" fmla="*/ 0 h 3838575"/>
              <a:gd name="connsiteX6" fmla="*/ 4000500 w 8334375"/>
              <a:gd name="connsiteY6" fmla="*/ 0 h 3838575"/>
              <a:gd name="connsiteX7" fmla="*/ 4695031 w 8334375"/>
              <a:gd name="connsiteY7" fmla="*/ 0 h 3838575"/>
              <a:gd name="connsiteX8" fmla="*/ 5139531 w 8334375"/>
              <a:gd name="connsiteY8" fmla="*/ 0 h 3838575"/>
              <a:gd name="connsiteX9" fmla="*/ 5584031 w 8334375"/>
              <a:gd name="connsiteY9" fmla="*/ 0 h 3838575"/>
              <a:gd name="connsiteX10" fmla="*/ 6028531 w 8334375"/>
              <a:gd name="connsiteY10" fmla="*/ 0 h 3838575"/>
              <a:gd name="connsiteX11" fmla="*/ 6556375 w 8334375"/>
              <a:gd name="connsiteY11" fmla="*/ 0 h 3838575"/>
              <a:gd name="connsiteX12" fmla="*/ 7334250 w 8334375"/>
              <a:gd name="connsiteY12" fmla="*/ 0 h 3838575"/>
              <a:gd name="connsiteX13" fmla="*/ 8334375 w 8334375"/>
              <a:gd name="connsiteY13" fmla="*/ 0 h 3838575"/>
              <a:gd name="connsiteX14" fmla="*/ 8334375 w 8334375"/>
              <a:gd name="connsiteY14" fmla="*/ 524605 h 3838575"/>
              <a:gd name="connsiteX15" fmla="*/ 8334375 w 8334375"/>
              <a:gd name="connsiteY15" fmla="*/ 1164368 h 3838575"/>
              <a:gd name="connsiteX16" fmla="*/ 8334375 w 8334375"/>
              <a:gd name="connsiteY16" fmla="*/ 1727359 h 3838575"/>
              <a:gd name="connsiteX17" fmla="*/ 8334375 w 8334375"/>
              <a:gd name="connsiteY17" fmla="*/ 2367121 h 3838575"/>
              <a:gd name="connsiteX18" fmla="*/ 8334375 w 8334375"/>
              <a:gd name="connsiteY18" fmla="*/ 3083655 h 3838575"/>
              <a:gd name="connsiteX19" fmla="*/ 8334375 w 8334375"/>
              <a:gd name="connsiteY19" fmla="*/ 3838575 h 3838575"/>
              <a:gd name="connsiteX20" fmla="*/ 7806531 w 8334375"/>
              <a:gd name="connsiteY20" fmla="*/ 3838575 h 3838575"/>
              <a:gd name="connsiteX21" fmla="*/ 7278688 w 8334375"/>
              <a:gd name="connsiteY21" fmla="*/ 3838575 h 3838575"/>
              <a:gd name="connsiteX22" fmla="*/ 6584156 w 8334375"/>
              <a:gd name="connsiteY22" fmla="*/ 3838575 h 3838575"/>
              <a:gd name="connsiteX23" fmla="*/ 5806281 w 8334375"/>
              <a:gd name="connsiteY23" fmla="*/ 3838575 h 3838575"/>
              <a:gd name="connsiteX24" fmla="*/ 5195094 w 8334375"/>
              <a:gd name="connsiteY24" fmla="*/ 3838575 h 3838575"/>
              <a:gd name="connsiteX25" fmla="*/ 4750594 w 8334375"/>
              <a:gd name="connsiteY25" fmla="*/ 3838575 h 3838575"/>
              <a:gd name="connsiteX26" fmla="*/ 4139406 w 8334375"/>
              <a:gd name="connsiteY26" fmla="*/ 3838575 h 3838575"/>
              <a:gd name="connsiteX27" fmla="*/ 3444875 w 8334375"/>
              <a:gd name="connsiteY27" fmla="*/ 3838575 h 3838575"/>
              <a:gd name="connsiteX28" fmla="*/ 3000375 w 8334375"/>
              <a:gd name="connsiteY28" fmla="*/ 3838575 h 3838575"/>
              <a:gd name="connsiteX29" fmla="*/ 2305844 w 8334375"/>
              <a:gd name="connsiteY29" fmla="*/ 3838575 h 3838575"/>
              <a:gd name="connsiteX30" fmla="*/ 1611312 w 8334375"/>
              <a:gd name="connsiteY30" fmla="*/ 3838575 h 3838575"/>
              <a:gd name="connsiteX31" fmla="*/ 750094 w 8334375"/>
              <a:gd name="connsiteY31" fmla="*/ 3838575 h 3838575"/>
              <a:gd name="connsiteX32" fmla="*/ 0 w 8334375"/>
              <a:gd name="connsiteY32" fmla="*/ 3838575 h 3838575"/>
              <a:gd name="connsiteX33" fmla="*/ 0 w 8334375"/>
              <a:gd name="connsiteY33" fmla="*/ 3237198 h 3838575"/>
              <a:gd name="connsiteX34" fmla="*/ 0 w 8334375"/>
              <a:gd name="connsiteY34" fmla="*/ 2674207 h 3838575"/>
              <a:gd name="connsiteX35" fmla="*/ 0 w 8334375"/>
              <a:gd name="connsiteY35" fmla="*/ 2111216 h 3838575"/>
              <a:gd name="connsiteX36" fmla="*/ 0 w 8334375"/>
              <a:gd name="connsiteY36" fmla="*/ 1471454 h 3838575"/>
              <a:gd name="connsiteX37" fmla="*/ 0 w 8334375"/>
              <a:gd name="connsiteY37" fmla="*/ 754920 h 3838575"/>
              <a:gd name="connsiteX38" fmla="*/ 0 w 8334375"/>
              <a:gd name="connsiteY38" fmla="*/ 0 h 383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8334375" h="3838575" fill="none" extrusionOk="0">
                <a:moveTo>
                  <a:pt x="0" y="0"/>
                </a:moveTo>
                <a:cubicBezTo>
                  <a:pt x="158223" y="-25734"/>
                  <a:pt x="372870" y="9829"/>
                  <a:pt x="527844" y="0"/>
                </a:cubicBezTo>
                <a:cubicBezTo>
                  <a:pt x="682818" y="-9829"/>
                  <a:pt x="919367" y="24355"/>
                  <a:pt x="1055687" y="0"/>
                </a:cubicBezTo>
                <a:cubicBezTo>
                  <a:pt x="1192007" y="-24355"/>
                  <a:pt x="1424433" y="-442"/>
                  <a:pt x="1750219" y="0"/>
                </a:cubicBezTo>
                <a:cubicBezTo>
                  <a:pt x="2076005" y="442"/>
                  <a:pt x="2072102" y="10823"/>
                  <a:pt x="2278063" y="0"/>
                </a:cubicBezTo>
                <a:cubicBezTo>
                  <a:pt x="2484024" y="-10823"/>
                  <a:pt x="2752052" y="37960"/>
                  <a:pt x="3139281" y="0"/>
                </a:cubicBezTo>
                <a:cubicBezTo>
                  <a:pt x="3526510" y="-37960"/>
                  <a:pt x="3694039" y="-15977"/>
                  <a:pt x="4000500" y="0"/>
                </a:cubicBezTo>
                <a:cubicBezTo>
                  <a:pt x="4306961" y="15977"/>
                  <a:pt x="4516355" y="6183"/>
                  <a:pt x="4695031" y="0"/>
                </a:cubicBezTo>
                <a:cubicBezTo>
                  <a:pt x="4873707" y="-6183"/>
                  <a:pt x="4921820" y="17317"/>
                  <a:pt x="5139531" y="0"/>
                </a:cubicBezTo>
                <a:cubicBezTo>
                  <a:pt x="5357242" y="-17317"/>
                  <a:pt x="5488047" y="-12702"/>
                  <a:pt x="5584031" y="0"/>
                </a:cubicBezTo>
                <a:cubicBezTo>
                  <a:pt x="5680015" y="12702"/>
                  <a:pt x="5904681" y="16420"/>
                  <a:pt x="6028531" y="0"/>
                </a:cubicBezTo>
                <a:cubicBezTo>
                  <a:pt x="6152381" y="-16420"/>
                  <a:pt x="6368835" y="13373"/>
                  <a:pt x="6556375" y="0"/>
                </a:cubicBezTo>
                <a:cubicBezTo>
                  <a:pt x="6743915" y="-13373"/>
                  <a:pt x="7118232" y="33404"/>
                  <a:pt x="7334250" y="0"/>
                </a:cubicBezTo>
                <a:cubicBezTo>
                  <a:pt x="7550269" y="-33404"/>
                  <a:pt x="7836713" y="-48237"/>
                  <a:pt x="8334375" y="0"/>
                </a:cubicBezTo>
                <a:cubicBezTo>
                  <a:pt x="8330352" y="225017"/>
                  <a:pt x="8322553" y="274721"/>
                  <a:pt x="8334375" y="524605"/>
                </a:cubicBezTo>
                <a:cubicBezTo>
                  <a:pt x="8346197" y="774490"/>
                  <a:pt x="8336456" y="910758"/>
                  <a:pt x="8334375" y="1164368"/>
                </a:cubicBezTo>
                <a:cubicBezTo>
                  <a:pt x="8332294" y="1417978"/>
                  <a:pt x="8315058" y="1555821"/>
                  <a:pt x="8334375" y="1727359"/>
                </a:cubicBezTo>
                <a:cubicBezTo>
                  <a:pt x="8353692" y="1898897"/>
                  <a:pt x="8361737" y="2129512"/>
                  <a:pt x="8334375" y="2367121"/>
                </a:cubicBezTo>
                <a:cubicBezTo>
                  <a:pt x="8307013" y="2604730"/>
                  <a:pt x="8330845" y="2911415"/>
                  <a:pt x="8334375" y="3083655"/>
                </a:cubicBezTo>
                <a:cubicBezTo>
                  <a:pt x="8337905" y="3255895"/>
                  <a:pt x="8365612" y="3516159"/>
                  <a:pt x="8334375" y="3838575"/>
                </a:cubicBezTo>
                <a:cubicBezTo>
                  <a:pt x="8141721" y="3823204"/>
                  <a:pt x="8034030" y="3828593"/>
                  <a:pt x="7806531" y="3838575"/>
                </a:cubicBezTo>
                <a:cubicBezTo>
                  <a:pt x="7579032" y="3848557"/>
                  <a:pt x="7407203" y="3848786"/>
                  <a:pt x="7278688" y="3838575"/>
                </a:cubicBezTo>
                <a:cubicBezTo>
                  <a:pt x="7150173" y="3828364"/>
                  <a:pt x="6916429" y="3853019"/>
                  <a:pt x="6584156" y="3838575"/>
                </a:cubicBezTo>
                <a:cubicBezTo>
                  <a:pt x="6251883" y="3824131"/>
                  <a:pt x="6181684" y="3855992"/>
                  <a:pt x="5806281" y="3838575"/>
                </a:cubicBezTo>
                <a:cubicBezTo>
                  <a:pt x="5430878" y="3821158"/>
                  <a:pt x="5373624" y="3816556"/>
                  <a:pt x="5195094" y="3838575"/>
                </a:cubicBezTo>
                <a:cubicBezTo>
                  <a:pt x="5016564" y="3860594"/>
                  <a:pt x="4959944" y="3855049"/>
                  <a:pt x="4750594" y="3838575"/>
                </a:cubicBezTo>
                <a:cubicBezTo>
                  <a:pt x="4541244" y="3822101"/>
                  <a:pt x="4325281" y="3829333"/>
                  <a:pt x="4139406" y="3838575"/>
                </a:cubicBezTo>
                <a:cubicBezTo>
                  <a:pt x="3953531" y="3847817"/>
                  <a:pt x="3596370" y="3828054"/>
                  <a:pt x="3444875" y="3838575"/>
                </a:cubicBezTo>
                <a:cubicBezTo>
                  <a:pt x="3293380" y="3849096"/>
                  <a:pt x="3180562" y="3833445"/>
                  <a:pt x="3000375" y="3838575"/>
                </a:cubicBezTo>
                <a:cubicBezTo>
                  <a:pt x="2820188" y="3843705"/>
                  <a:pt x="2489868" y="3834433"/>
                  <a:pt x="2305844" y="3838575"/>
                </a:cubicBezTo>
                <a:cubicBezTo>
                  <a:pt x="2121820" y="3842717"/>
                  <a:pt x="1858336" y="3858987"/>
                  <a:pt x="1611312" y="3838575"/>
                </a:cubicBezTo>
                <a:cubicBezTo>
                  <a:pt x="1364288" y="3818163"/>
                  <a:pt x="1001892" y="3845941"/>
                  <a:pt x="750094" y="3838575"/>
                </a:cubicBezTo>
                <a:cubicBezTo>
                  <a:pt x="498296" y="3831209"/>
                  <a:pt x="198954" y="3851802"/>
                  <a:pt x="0" y="3838575"/>
                </a:cubicBezTo>
                <a:cubicBezTo>
                  <a:pt x="3418" y="3630361"/>
                  <a:pt x="-19130" y="3503166"/>
                  <a:pt x="0" y="3237198"/>
                </a:cubicBezTo>
                <a:cubicBezTo>
                  <a:pt x="19130" y="2971230"/>
                  <a:pt x="16821" y="2898977"/>
                  <a:pt x="0" y="2674207"/>
                </a:cubicBezTo>
                <a:cubicBezTo>
                  <a:pt x="-16821" y="2449437"/>
                  <a:pt x="-20672" y="2252393"/>
                  <a:pt x="0" y="2111216"/>
                </a:cubicBezTo>
                <a:cubicBezTo>
                  <a:pt x="20672" y="1970039"/>
                  <a:pt x="-9298" y="1640014"/>
                  <a:pt x="0" y="1471454"/>
                </a:cubicBezTo>
                <a:cubicBezTo>
                  <a:pt x="9298" y="1302894"/>
                  <a:pt x="879" y="955744"/>
                  <a:pt x="0" y="754920"/>
                </a:cubicBezTo>
                <a:cubicBezTo>
                  <a:pt x="-879" y="554096"/>
                  <a:pt x="-33298" y="247155"/>
                  <a:pt x="0" y="0"/>
                </a:cubicBezTo>
                <a:close/>
              </a:path>
              <a:path w="8334375" h="3838575" stroke="0" extrusionOk="0">
                <a:moveTo>
                  <a:pt x="0" y="0"/>
                </a:moveTo>
                <a:cubicBezTo>
                  <a:pt x="114235" y="21402"/>
                  <a:pt x="373329" y="-3715"/>
                  <a:pt x="527844" y="0"/>
                </a:cubicBezTo>
                <a:cubicBezTo>
                  <a:pt x="682359" y="3715"/>
                  <a:pt x="857091" y="-16189"/>
                  <a:pt x="1139031" y="0"/>
                </a:cubicBezTo>
                <a:cubicBezTo>
                  <a:pt x="1420971" y="16189"/>
                  <a:pt x="1508432" y="-124"/>
                  <a:pt x="1666875" y="0"/>
                </a:cubicBezTo>
                <a:cubicBezTo>
                  <a:pt x="1825318" y="124"/>
                  <a:pt x="2037275" y="-1180"/>
                  <a:pt x="2361406" y="0"/>
                </a:cubicBezTo>
                <a:cubicBezTo>
                  <a:pt x="2685537" y="1180"/>
                  <a:pt x="2675417" y="-897"/>
                  <a:pt x="2972594" y="0"/>
                </a:cubicBezTo>
                <a:cubicBezTo>
                  <a:pt x="3269771" y="897"/>
                  <a:pt x="3295999" y="-4003"/>
                  <a:pt x="3417094" y="0"/>
                </a:cubicBezTo>
                <a:cubicBezTo>
                  <a:pt x="3538189" y="4003"/>
                  <a:pt x="3919783" y="-9571"/>
                  <a:pt x="4111625" y="0"/>
                </a:cubicBezTo>
                <a:cubicBezTo>
                  <a:pt x="4303467" y="9571"/>
                  <a:pt x="4461307" y="-15600"/>
                  <a:pt x="4806156" y="0"/>
                </a:cubicBezTo>
                <a:cubicBezTo>
                  <a:pt x="5151005" y="15600"/>
                  <a:pt x="5236818" y="20492"/>
                  <a:pt x="5584031" y="0"/>
                </a:cubicBezTo>
                <a:cubicBezTo>
                  <a:pt x="5931245" y="-20492"/>
                  <a:pt x="6184477" y="-37725"/>
                  <a:pt x="6361906" y="0"/>
                </a:cubicBezTo>
                <a:cubicBezTo>
                  <a:pt x="6539335" y="37725"/>
                  <a:pt x="7021799" y="-12276"/>
                  <a:pt x="7223125" y="0"/>
                </a:cubicBezTo>
                <a:cubicBezTo>
                  <a:pt x="7424451" y="12276"/>
                  <a:pt x="7548268" y="12152"/>
                  <a:pt x="7667625" y="0"/>
                </a:cubicBezTo>
                <a:cubicBezTo>
                  <a:pt x="7786982" y="-12152"/>
                  <a:pt x="8200082" y="-18600"/>
                  <a:pt x="8334375" y="0"/>
                </a:cubicBezTo>
                <a:cubicBezTo>
                  <a:pt x="8333193" y="159661"/>
                  <a:pt x="8347094" y="358103"/>
                  <a:pt x="8334375" y="601377"/>
                </a:cubicBezTo>
                <a:cubicBezTo>
                  <a:pt x="8321656" y="844651"/>
                  <a:pt x="8355556" y="961978"/>
                  <a:pt x="8334375" y="1202753"/>
                </a:cubicBezTo>
                <a:cubicBezTo>
                  <a:pt x="8313194" y="1443528"/>
                  <a:pt x="8340794" y="1521036"/>
                  <a:pt x="8334375" y="1765744"/>
                </a:cubicBezTo>
                <a:cubicBezTo>
                  <a:pt x="8327956" y="2010452"/>
                  <a:pt x="8351268" y="2063755"/>
                  <a:pt x="8334375" y="2328736"/>
                </a:cubicBezTo>
                <a:cubicBezTo>
                  <a:pt x="8317482" y="2593717"/>
                  <a:pt x="8326203" y="2629423"/>
                  <a:pt x="8334375" y="2853341"/>
                </a:cubicBezTo>
                <a:cubicBezTo>
                  <a:pt x="8342547" y="3077260"/>
                  <a:pt x="8364256" y="3546272"/>
                  <a:pt x="8334375" y="3838575"/>
                </a:cubicBezTo>
                <a:cubicBezTo>
                  <a:pt x="8160112" y="3815520"/>
                  <a:pt x="7960938" y="3828564"/>
                  <a:pt x="7806531" y="3838575"/>
                </a:cubicBezTo>
                <a:cubicBezTo>
                  <a:pt x="7652124" y="3848586"/>
                  <a:pt x="7359222" y="3842086"/>
                  <a:pt x="7112000" y="3838575"/>
                </a:cubicBezTo>
                <a:cubicBezTo>
                  <a:pt x="6864778" y="3835064"/>
                  <a:pt x="6639701" y="3811651"/>
                  <a:pt x="6334125" y="3838575"/>
                </a:cubicBezTo>
                <a:cubicBezTo>
                  <a:pt x="6028550" y="3865499"/>
                  <a:pt x="5680938" y="3807418"/>
                  <a:pt x="5472906" y="3838575"/>
                </a:cubicBezTo>
                <a:cubicBezTo>
                  <a:pt x="5264874" y="3869732"/>
                  <a:pt x="4895778" y="3833916"/>
                  <a:pt x="4695031" y="3838575"/>
                </a:cubicBezTo>
                <a:cubicBezTo>
                  <a:pt x="4494285" y="3843234"/>
                  <a:pt x="4232207" y="3850293"/>
                  <a:pt x="4083844" y="3838575"/>
                </a:cubicBezTo>
                <a:cubicBezTo>
                  <a:pt x="3935481" y="3826857"/>
                  <a:pt x="3531779" y="3875096"/>
                  <a:pt x="3222625" y="3838575"/>
                </a:cubicBezTo>
                <a:cubicBezTo>
                  <a:pt x="2913471" y="3802054"/>
                  <a:pt x="2910711" y="3838356"/>
                  <a:pt x="2611438" y="3838575"/>
                </a:cubicBezTo>
                <a:cubicBezTo>
                  <a:pt x="2312165" y="3838794"/>
                  <a:pt x="2179630" y="3824917"/>
                  <a:pt x="1833562" y="3838575"/>
                </a:cubicBezTo>
                <a:cubicBezTo>
                  <a:pt x="1487494" y="3852233"/>
                  <a:pt x="1362022" y="3795878"/>
                  <a:pt x="972344" y="3838575"/>
                </a:cubicBezTo>
                <a:cubicBezTo>
                  <a:pt x="582666" y="3881272"/>
                  <a:pt x="200233" y="3885904"/>
                  <a:pt x="0" y="3838575"/>
                </a:cubicBezTo>
                <a:cubicBezTo>
                  <a:pt x="-24440" y="3731380"/>
                  <a:pt x="-9186" y="3511561"/>
                  <a:pt x="0" y="3313970"/>
                </a:cubicBezTo>
                <a:cubicBezTo>
                  <a:pt x="9186" y="3116380"/>
                  <a:pt x="19643" y="2868848"/>
                  <a:pt x="0" y="2635822"/>
                </a:cubicBezTo>
                <a:cubicBezTo>
                  <a:pt x="-19643" y="2402796"/>
                  <a:pt x="7228" y="2304491"/>
                  <a:pt x="0" y="1996059"/>
                </a:cubicBezTo>
                <a:cubicBezTo>
                  <a:pt x="-7228" y="1687627"/>
                  <a:pt x="25167" y="1556706"/>
                  <a:pt x="0" y="1279525"/>
                </a:cubicBezTo>
                <a:cubicBezTo>
                  <a:pt x="-25167" y="1002344"/>
                  <a:pt x="-29536" y="794084"/>
                  <a:pt x="0" y="562991"/>
                </a:cubicBezTo>
                <a:cubicBezTo>
                  <a:pt x="29536" y="331898"/>
                  <a:pt x="14762" y="151478"/>
                  <a:pt x="0" y="0"/>
                </a:cubicBezTo>
                <a:close/>
              </a:path>
            </a:pathLst>
          </a:custGeom>
          <a:ln w="38100">
            <a:solidFill>
              <a:srgbClr val="1ED760"/>
            </a:solidFill>
            <a:extLst>
              <a:ext uri="{C807C97D-BFC1-408E-A445-0C87EB9F89A2}">
                <ask:lineSketchStyleProps xmlns:ask="http://schemas.microsoft.com/office/drawing/2018/sketchyshapes" sd="1587633203">
                  <a:prstGeom prst="rect">
                    <a:avLst/>
                  </a:prstGeom>
                  <ask:type>
                    <ask:lineSketchFreehand/>
                  </ask:type>
                </ask:lineSketchStyleProps>
              </a:ext>
            </a:extLst>
          </a:ln>
        </p:spPr>
      </p:pic>
    </p:spTree>
    <p:extLst>
      <p:ext uri="{BB962C8B-B14F-4D97-AF65-F5344CB8AC3E}">
        <p14:creationId xmlns:p14="http://schemas.microsoft.com/office/powerpoint/2010/main" val="15471738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E614F1C-2D93-42D0-B229-7681994499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7403089" y="0"/>
            <a:ext cx="4788912"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Content Placeholder 4" descr="Terraform &amp; Spotify Data Engineering | Python In Plain English">
            <a:extLst>
              <a:ext uri="{FF2B5EF4-FFF2-40B4-BE49-F238E27FC236}">
                <a16:creationId xmlns:a16="http://schemas.microsoft.com/office/drawing/2014/main" id="{843EDE0C-EB57-4DD9-98B2-9FF5C24A7B9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9719" r="9804"/>
          <a:stretch/>
        </p:blipFill>
        <p:spPr bwMode="auto">
          <a:xfrm>
            <a:off x="11084560" y="5770880"/>
            <a:ext cx="1107440" cy="1016000"/>
          </a:xfrm>
          <a:prstGeom prst="rect">
            <a:avLst/>
          </a:prstGeom>
          <a:noFill/>
          <a:extLst>
            <a:ext uri="{909E8E84-426E-40DD-AFC4-6F175D3DCCD1}">
              <a14:hiddenFill xmlns:a14="http://schemas.microsoft.com/office/drawing/2010/main">
                <a:solidFill>
                  <a:srgbClr val="FFFFFF"/>
                </a:solidFill>
              </a14:hiddenFill>
            </a:ext>
          </a:extLst>
        </p:spPr>
      </p:pic>
      <p:sp>
        <p:nvSpPr>
          <p:cNvPr id="9" name="Title 1">
            <a:extLst>
              <a:ext uri="{FF2B5EF4-FFF2-40B4-BE49-F238E27FC236}">
                <a16:creationId xmlns:a16="http://schemas.microsoft.com/office/drawing/2014/main" id="{426BB233-A55B-4835-80DC-FA6CA4516D5E}"/>
              </a:ext>
            </a:extLst>
          </p:cNvPr>
          <p:cNvSpPr txBox="1">
            <a:spLocks/>
          </p:cNvSpPr>
          <p:nvPr/>
        </p:nvSpPr>
        <p:spPr>
          <a:xfrm>
            <a:off x="0" y="0"/>
            <a:ext cx="11504086" cy="1236440"/>
          </a:xfrm>
          <a:prstGeom prst="rect">
            <a:avLst/>
          </a:prstGeom>
          <a:no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000" b="1" i="1" u="none" strike="noStrike" kern="1200" cap="none" spc="0" normalizeH="0" baseline="0" noProof="0" dirty="0">
                <a:ln>
                  <a:noFill/>
                </a:ln>
                <a:solidFill>
                  <a:srgbClr val="1ED760"/>
                </a:solidFill>
                <a:effectLst/>
                <a:uLnTx/>
                <a:uFillTx/>
                <a:latin typeface="Ink Free" panose="03080402000500000000" pitchFamily="66" charset="0"/>
                <a:ea typeface="+mj-ea"/>
                <a:cs typeface="+mj-cs"/>
              </a:rPr>
              <a:t>o u r   g r a p h s</a:t>
            </a:r>
            <a:endParaRPr kumimoji="0" lang="en-US" sz="2800" b="1" i="1" u="none" strike="noStrike" kern="1200" cap="none" spc="0" normalizeH="0" baseline="0" noProof="0" dirty="0">
              <a:ln>
                <a:noFill/>
              </a:ln>
              <a:solidFill>
                <a:prstClr val="white"/>
              </a:solidFill>
              <a:effectLst/>
              <a:uLnTx/>
              <a:uFillTx/>
              <a:latin typeface="Ink Free" panose="03080402000500000000" pitchFamily="66" charset="0"/>
              <a:ea typeface="+mj-ea"/>
              <a:cs typeface="+mj-cs"/>
            </a:endParaRPr>
          </a:p>
        </p:txBody>
      </p:sp>
      <p:pic>
        <p:nvPicPr>
          <p:cNvPr id="2" name="Picture 1">
            <a:extLst>
              <a:ext uri="{FF2B5EF4-FFF2-40B4-BE49-F238E27FC236}">
                <a16:creationId xmlns:a16="http://schemas.microsoft.com/office/drawing/2014/main" id="{E64BAAD3-8D0D-4DBD-BA80-2F9BC164A254}"/>
              </a:ext>
            </a:extLst>
          </p:cNvPr>
          <p:cNvPicPr>
            <a:picLocks noChangeAspect="1"/>
          </p:cNvPicPr>
          <p:nvPr/>
        </p:nvPicPr>
        <p:blipFill>
          <a:blip r:embed="rId3"/>
          <a:stretch>
            <a:fillRect/>
          </a:stretch>
        </p:blipFill>
        <p:spPr>
          <a:xfrm>
            <a:off x="458282" y="1374806"/>
            <a:ext cx="6486525" cy="4257707"/>
          </a:xfrm>
          <a:custGeom>
            <a:avLst/>
            <a:gdLst>
              <a:gd name="connsiteX0" fmla="*/ 0 w 6486525"/>
              <a:gd name="connsiteY0" fmla="*/ 0 h 4257707"/>
              <a:gd name="connsiteX1" fmla="*/ 778383 w 6486525"/>
              <a:gd name="connsiteY1" fmla="*/ 0 h 4257707"/>
              <a:gd name="connsiteX2" fmla="*/ 1297305 w 6486525"/>
              <a:gd name="connsiteY2" fmla="*/ 0 h 4257707"/>
              <a:gd name="connsiteX3" fmla="*/ 1816227 w 6486525"/>
              <a:gd name="connsiteY3" fmla="*/ 0 h 4257707"/>
              <a:gd name="connsiteX4" fmla="*/ 2400014 w 6486525"/>
              <a:gd name="connsiteY4" fmla="*/ 0 h 4257707"/>
              <a:gd name="connsiteX5" fmla="*/ 3178397 w 6486525"/>
              <a:gd name="connsiteY5" fmla="*/ 0 h 4257707"/>
              <a:gd name="connsiteX6" fmla="*/ 3632454 w 6486525"/>
              <a:gd name="connsiteY6" fmla="*/ 0 h 4257707"/>
              <a:gd name="connsiteX7" fmla="*/ 4216241 w 6486525"/>
              <a:gd name="connsiteY7" fmla="*/ 0 h 4257707"/>
              <a:gd name="connsiteX8" fmla="*/ 4994624 w 6486525"/>
              <a:gd name="connsiteY8" fmla="*/ 0 h 4257707"/>
              <a:gd name="connsiteX9" fmla="*/ 5708142 w 6486525"/>
              <a:gd name="connsiteY9" fmla="*/ 0 h 4257707"/>
              <a:gd name="connsiteX10" fmla="*/ 6486525 w 6486525"/>
              <a:gd name="connsiteY10" fmla="*/ 0 h 4257707"/>
              <a:gd name="connsiteX11" fmla="*/ 6486525 w 6486525"/>
              <a:gd name="connsiteY11" fmla="*/ 480513 h 4257707"/>
              <a:gd name="connsiteX12" fmla="*/ 6486525 w 6486525"/>
              <a:gd name="connsiteY12" fmla="*/ 1088757 h 4257707"/>
              <a:gd name="connsiteX13" fmla="*/ 6486525 w 6486525"/>
              <a:gd name="connsiteY13" fmla="*/ 1569269 h 4257707"/>
              <a:gd name="connsiteX14" fmla="*/ 6486525 w 6486525"/>
              <a:gd name="connsiteY14" fmla="*/ 2049782 h 4257707"/>
              <a:gd name="connsiteX15" fmla="*/ 6486525 w 6486525"/>
              <a:gd name="connsiteY15" fmla="*/ 2615449 h 4257707"/>
              <a:gd name="connsiteX16" fmla="*/ 6486525 w 6486525"/>
              <a:gd name="connsiteY16" fmla="*/ 3266270 h 4257707"/>
              <a:gd name="connsiteX17" fmla="*/ 6486525 w 6486525"/>
              <a:gd name="connsiteY17" fmla="*/ 4257707 h 4257707"/>
              <a:gd name="connsiteX18" fmla="*/ 5708142 w 6486525"/>
              <a:gd name="connsiteY18" fmla="*/ 4257707 h 4257707"/>
              <a:gd name="connsiteX19" fmla="*/ 5059490 w 6486525"/>
              <a:gd name="connsiteY19" fmla="*/ 4257707 h 4257707"/>
              <a:gd name="connsiteX20" fmla="*/ 4345972 w 6486525"/>
              <a:gd name="connsiteY20" fmla="*/ 4257707 h 4257707"/>
              <a:gd name="connsiteX21" fmla="*/ 3891915 w 6486525"/>
              <a:gd name="connsiteY21" fmla="*/ 4257707 h 4257707"/>
              <a:gd name="connsiteX22" fmla="*/ 3308128 w 6486525"/>
              <a:gd name="connsiteY22" fmla="*/ 4257707 h 4257707"/>
              <a:gd name="connsiteX23" fmla="*/ 2594610 w 6486525"/>
              <a:gd name="connsiteY23" fmla="*/ 4257707 h 4257707"/>
              <a:gd name="connsiteX24" fmla="*/ 2075688 w 6486525"/>
              <a:gd name="connsiteY24" fmla="*/ 4257707 h 4257707"/>
              <a:gd name="connsiteX25" fmla="*/ 1491901 w 6486525"/>
              <a:gd name="connsiteY25" fmla="*/ 4257707 h 4257707"/>
              <a:gd name="connsiteX26" fmla="*/ 843248 w 6486525"/>
              <a:gd name="connsiteY26" fmla="*/ 4257707 h 4257707"/>
              <a:gd name="connsiteX27" fmla="*/ 0 w 6486525"/>
              <a:gd name="connsiteY27" fmla="*/ 4257707 h 4257707"/>
              <a:gd name="connsiteX28" fmla="*/ 0 w 6486525"/>
              <a:gd name="connsiteY28" fmla="*/ 3777194 h 4257707"/>
              <a:gd name="connsiteX29" fmla="*/ 0 w 6486525"/>
              <a:gd name="connsiteY29" fmla="*/ 3211528 h 4257707"/>
              <a:gd name="connsiteX30" fmla="*/ 0 w 6486525"/>
              <a:gd name="connsiteY30" fmla="*/ 2603284 h 4257707"/>
              <a:gd name="connsiteX31" fmla="*/ 0 w 6486525"/>
              <a:gd name="connsiteY31" fmla="*/ 1909886 h 4257707"/>
              <a:gd name="connsiteX32" fmla="*/ 0 w 6486525"/>
              <a:gd name="connsiteY32" fmla="*/ 1429373 h 4257707"/>
              <a:gd name="connsiteX33" fmla="*/ 0 w 6486525"/>
              <a:gd name="connsiteY33" fmla="*/ 906283 h 4257707"/>
              <a:gd name="connsiteX34" fmla="*/ 0 w 6486525"/>
              <a:gd name="connsiteY34" fmla="*/ 0 h 42577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6486525" h="4257707" fill="none" extrusionOk="0">
                <a:moveTo>
                  <a:pt x="0" y="0"/>
                </a:moveTo>
                <a:cubicBezTo>
                  <a:pt x="341862" y="-13198"/>
                  <a:pt x="465978" y="32034"/>
                  <a:pt x="778383" y="0"/>
                </a:cubicBezTo>
                <a:cubicBezTo>
                  <a:pt x="1090788" y="-32034"/>
                  <a:pt x="1174455" y="-25579"/>
                  <a:pt x="1297305" y="0"/>
                </a:cubicBezTo>
                <a:cubicBezTo>
                  <a:pt x="1420155" y="25579"/>
                  <a:pt x="1634792" y="-2269"/>
                  <a:pt x="1816227" y="0"/>
                </a:cubicBezTo>
                <a:cubicBezTo>
                  <a:pt x="1997662" y="2269"/>
                  <a:pt x="2199539" y="14749"/>
                  <a:pt x="2400014" y="0"/>
                </a:cubicBezTo>
                <a:cubicBezTo>
                  <a:pt x="2600489" y="-14749"/>
                  <a:pt x="2891379" y="33058"/>
                  <a:pt x="3178397" y="0"/>
                </a:cubicBezTo>
                <a:cubicBezTo>
                  <a:pt x="3465415" y="-33058"/>
                  <a:pt x="3451050" y="-13422"/>
                  <a:pt x="3632454" y="0"/>
                </a:cubicBezTo>
                <a:cubicBezTo>
                  <a:pt x="3813858" y="13422"/>
                  <a:pt x="4039547" y="-7627"/>
                  <a:pt x="4216241" y="0"/>
                </a:cubicBezTo>
                <a:cubicBezTo>
                  <a:pt x="4392935" y="7627"/>
                  <a:pt x="4714790" y="-23902"/>
                  <a:pt x="4994624" y="0"/>
                </a:cubicBezTo>
                <a:cubicBezTo>
                  <a:pt x="5274458" y="23902"/>
                  <a:pt x="5507498" y="-12849"/>
                  <a:pt x="5708142" y="0"/>
                </a:cubicBezTo>
                <a:cubicBezTo>
                  <a:pt x="5908786" y="12849"/>
                  <a:pt x="6225980" y="37748"/>
                  <a:pt x="6486525" y="0"/>
                </a:cubicBezTo>
                <a:cubicBezTo>
                  <a:pt x="6509979" y="144856"/>
                  <a:pt x="6485036" y="259018"/>
                  <a:pt x="6486525" y="480513"/>
                </a:cubicBezTo>
                <a:cubicBezTo>
                  <a:pt x="6488014" y="702008"/>
                  <a:pt x="6459359" y="963086"/>
                  <a:pt x="6486525" y="1088757"/>
                </a:cubicBezTo>
                <a:cubicBezTo>
                  <a:pt x="6513691" y="1214428"/>
                  <a:pt x="6473429" y="1361565"/>
                  <a:pt x="6486525" y="1569269"/>
                </a:cubicBezTo>
                <a:cubicBezTo>
                  <a:pt x="6499621" y="1776973"/>
                  <a:pt x="6478527" y="1907839"/>
                  <a:pt x="6486525" y="2049782"/>
                </a:cubicBezTo>
                <a:cubicBezTo>
                  <a:pt x="6494523" y="2191725"/>
                  <a:pt x="6495729" y="2480867"/>
                  <a:pt x="6486525" y="2615449"/>
                </a:cubicBezTo>
                <a:cubicBezTo>
                  <a:pt x="6477321" y="2750031"/>
                  <a:pt x="6468285" y="2982520"/>
                  <a:pt x="6486525" y="3266270"/>
                </a:cubicBezTo>
                <a:cubicBezTo>
                  <a:pt x="6504765" y="3550020"/>
                  <a:pt x="6456708" y="3937123"/>
                  <a:pt x="6486525" y="4257707"/>
                </a:cubicBezTo>
                <a:cubicBezTo>
                  <a:pt x="6301520" y="4244803"/>
                  <a:pt x="5944926" y="4268826"/>
                  <a:pt x="5708142" y="4257707"/>
                </a:cubicBezTo>
                <a:cubicBezTo>
                  <a:pt x="5471358" y="4246588"/>
                  <a:pt x="5309285" y="4234767"/>
                  <a:pt x="5059490" y="4257707"/>
                </a:cubicBezTo>
                <a:cubicBezTo>
                  <a:pt x="4809695" y="4280647"/>
                  <a:pt x="4569481" y="4263845"/>
                  <a:pt x="4345972" y="4257707"/>
                </a:cubicBezTo>
                <a:cubicBezTo>
                  <a:pt x="4122463" y="4251569"/>
                  <a:pt x="3991444" y="4257402"/>
                  <a:pt x="3891915" y="4257707"/>
                </a:cubicBezTo>
                <a:cubicBezTo>
                  <a:pt x="3792386" y="4258012"/>
                  <a:pt x="3584707" y="4230091"/>
                  <a:pt x="3308128" y="4257707"/>
                </a:cubicBezTo>
                <a:cubicBezTo>
                  <a:pt x="3031549" y="4285323"/>
                  <a:pt x="2903804" y="4233090"/>
                  <a:pt x="2594610" y="4257707"/>
                </a:cubicBezTo>
                <a:cubicBezTo>
                  <a:pt x="2285416" y="4282324"/>
                  <a:pt x="2258358" y="4278177"/>
                  <a:pt x="2075688" y="4257707"/>
                </a:cubicBezTo>
                <a:cubicBezTo>
                  <a:pt x="1893018" y="4237237"/>
                  <a:pt x="1647249" y="4237269"/>
                  <a:pt x="1491901" y="4257707"/>
                </a:cubicBezTo>
                <a:cubicBezTo>
                  <a:pt x="1336553" y="4278145"/>
                  <a:pt x="1078657" y="4261761"/>
                  <a:pt x="843248" y="4257707"/>
                </a:cubicBezTo>
                <a:cubicBezTo>
                  <a:pt x="607839" y="4253653"/>
                  <a:pt x="405632" y="4226753"/>
                  <a:pt x="0" y="4257707"/>
                </a:cubicBezTo>
                <a:cubicBezTo>
                  <a:pt x="16819" y="4133257"/>
                  <a:pt x="15510" y="3879796"/>
                  <a:pt x="0" y="3777194"/>
                </a:cubicBezTo>
                <a:cubicBezTo>
                  <a:pt x="-15510" y="3674592"/>
                  <a:pt x="-4153" y="3347108"/>
                  <a:pt x="0" y="3211528"/>
                </a:cubicBezTo>
                <a:cubicBezTo>
                  <a:pt x="4153" y="3075948"/>
                  <a:pt x="-16327" y="2769098"/>
                  <a:pt x="0" y="2603284"/>
                </a:cubicBezTo>
                <a:cubicBezTo>
                  <a:pt x="16327" y="2437470"/>
                  <a:pt x="-3971" y="2139841"/>
                  <a:pt x="0" y="1909886"/>
                </a:cubicBezTo>
                <a:cubicBezTo>
                  <a:pt x="3971" y="1679931"/>
                  <a:pt x="-9423" y="1654360"/>
                  <a:pt x="0" y="1429373"/>
                </a:cubicBezTo>
                <a:cubicBezTo>
                  <a:pt x="9423" y="1204386"/>
                  <a:pt x="-17552" y="1072937"/>
                  <a:pt x="0" y="906283"/>
                </a:cubicBezTo>
                <a:cubicBezTo>
                  <a:pt x="17552" y="739629"/>
                  <a:pt x="-9287" y="325398"/>
                  <a:pt x="0" y="0"/>
                </a:cubicBezTo>
                <a:close/>
              </a:path>
              <a:path w="6486525" h="4257707" stroke="0" extrusionOk="0">
                <a:moveTo>
                  <a:pt x="0" y="0"/>
                </a:moveTo>
                <a:cubicBezTo>
                  <a:pt x="140725" y="-26846"/>
                  <a:pt x="333743" y="23869"/>
                  <a:pt x="648653" y="0"/>
                </a:cubicBezTo>
                <a:cubicBezTo>
                  <a:pt x="963563" y="-23869"/>
                  <a:pt x="1154698" y="-9377"/>
                  <a:pt x="1297305" y="0"/>
                </a:cubicBezTo>
                <a:cubicBezTo>
                  <a:pt x="1439912" y="9377"/>
                  <a:pt x="1697162" y="8722"/>
                  <a:pt x="1945958" y="0"/>
                </a:cubicBezTo>
                <a:cubicBezTo>
                  <a:pt x="2194754" y="-8722"/>
                  <a:pt x="2206127" y="945"/>
                  <a:pt x="2464880" y="0"/>
                </a:cubicBezTo>
                <a:cubicBezTo>
                  <a:pt x="2723633" y="-945"/>
                  <a:pt x="2714051" y="-9732"/>
                  <a:pt x="2918936" y="0"/>
                </a:cubicBezTo>
                <a:cubicBezTo>
                  <a:pt x="3123821" y="9732"/>
                  <a:pt x="3492767" y="24029"/>
                  <a:pt x="3697319" y="0"/>
                </a:cubicBezTo>
                <a:cubicBezTo>
                  <a:pt x="3901871" y="-24029"/>
                  <a:pt x="4045730" y="828"/>
                  <a:pt x="4345972" y="0"/>
                </a:cubicBezTo>
                <a:cubicBezTo>
                  <a:pt x="4646214" y="-828"/>
                  <a:pt x="4669668" y="-17518"/>
                  <a:pt x="4864894" y="0"/>
                </a:cubicBezTo>
                <a:cubicBezTo>
                  <a:pt x="5060120" y="17518"/>
                  <a:pt x="5225104" y="22255"/>
                  <a:pt x="5318951" y="0"/>
                </a:cubicBezTo>
                <a:cubicBezTo>
                  <a:pt x="5412798" y="-22255"/>
                  <a:pt x="5666260" y="454"/>
                  <a:pt x="5902738" y="0"/>
                </a:cubicBezTo>
                <a:cubicBezTo>
                  <a:pt x="6139216" y="-454"/>
                  <a:pt x="6256123" y="25908"/>
                  <a:pt x="6486525" y="0"/>
                </a:cubicBezTo>
                <a:cubicBezTo>
                  <a:pt x="6472617" y="243441"/>
                  <a:pt x="6501989" y="375111"/>
                  <a:pt x="6486525" y="650821"/>
                </a:cubicBezTo>
                <a:cubicBezTo>
                  <a:pt x="6471061" y="926531"/>
                  <a:pt x="6457157" y="1073768"/>
                  <a:pt x="6486525" y="1259065"/>
                </a:cubicBezTo>
                <a:cubicBezTo>
                  <a:pt x="6515893" y="1444362"/>
                  <a:pt x="6480917" y="1685313"/>
                  <a:pt x="6486525" y="1909886"/>
                </a:cubicBezTo>
                <a:cubicBezTo>
                  <a:pt x="6492133" y="2134459"/>
                  <a:pt x="6500287" y="2460412"/>
                  <a:pt x="6486525" y="2603284"/>
                </a:cubicBezTo>
                <a:cubicBezTo>
                  <a:pt x="6472763" y="2746156"/>
                  <a:pt x="6481431" y="3000418"/>
                  <a:pt x="6486525" y="3168950"/>
                </a:cubicBezTo>
                <a:cubicBezTo>
                  <a:pt x="6491619" y="3337482"/>
                  <a:pt x="6457815" y="3906781"/>
                  <a:pt x="6486525" y="4257707"/>
                </a:cubicBezTo>
                <a:cubicBezTo>
                  <a:pt x="6137341" y="4238240"/>
                  <a:pt x="6063323" y="4230380"/>
                  <a:pt x="5708142" y="4257707"/>
                </a:cubicBezTo>
                <a:cubicBezTo>
                  <a:pt x="5352961" y="4285034"/>
                  <a:pt x="5425681" y="4246459"/>
                  <a:pt x="5254085" y="4257707"/>
                </a:cubicBezTo>
                <a:cubicBezTo>
                  <a:pt x="5082489" y="4268955"/>
                  <a:pt x="4880581" y="4277122"/>
                  <a:pt x="4605433" y="4257707"/>
                </a:cubicBezTo>
                <a:cubicBezTo>
                  <a:pt x="4330285" y="4238292"/>
                  <a:pt x="4150885" y="4264777"/>
                  <a:pt x="3956780" y="4257707"/>
                </a:cubicBezTo>
                <a:cubicBezTo>
                  <a:pt x="3762675" y="4250637"/>
                  <a:pt x="3520743" y="4285304"/>
                  <a:pt x="3372993" y="4257707"/>
                </a:cubicBezTo>
                <a:cubicBezTo>
                  <a:pt x="3225243" y="4230110"/>
                  <a:pt x="2926796" y="4258447"/>
                  <a:pt x="2659475" y="4257707"/>
                </a:cubicBezTo>
                <a:cubicBezTo>
                  <a:pt x="2392154" y="4256967"/>
                  <a:pt x="2377045" y="4242926"/>
                  <a:pt x="2205418" y="4257707"/>
                </a:cubicBezTo>
                <a:cubicBezTo>
                  <a:pt x="2033791" y="4272488"/>
                  <a:pt x="1912979" y="4245707"/>
                  <a:pt x="1621631" y="4257707"/>
                </a:cubicBezTo>
                <a:cubicBezTo>
                  <a:pt x="1330283" y="4269707"/>
                  <a:pt x="1174451" y="4247530"/>
                  <a:pt x="972979" y="4257707"/>
                </a:cubicBezTo>
                <a:cubicBezTo>
                  <a:pt x="771507" y="4267884"/>
                  <a:pt x="466963" y="4230744"/>
                  <a:pt x="0" y="4257707"/>
                </a:cubicBezTo>
                <a:cubicBezTo>
                  <a:pt x="60" y="4086294"/>
                  <a:pt x="-5514" y="3758754"/>
                  <a:pt x="0" y="3564309"/>
                </a:cubicBezTo>
                <a:cubicBezTo>
                  <a:pt x="5514" y="3369864"/>
                  <a:pt x="-13439" y="3150111"/>
                  <a:pt x="0" y="2913488"/>
                </a:cubicBezTo>
                <a:cubicBezTo>
                  <a:pt x="13439" y="2676865"/>
                  <a:pt x="-4824" y="2598573"/>
                  <a:pt x="0" y="2432975"/>
                </a:cubicBezTo>
                <a:cubicBezTo>
                  <a:pt x="4824" y="2267377"/>
                  <a:pt x="14011" y="2078800"/>
                  <a:pt x="0" y="1739577"/>
                </a:cubicBezTo>
                <a:cubicBezTo>
                  <a:pt x="-14011" y="1400354"/>
                  <a:pt x="9045" y="1397295"/>
                  <a:pt x="0" y="1131334"/>
                </a:cubicBezTo>
                <a:cubicBezTo>
                  <a:pt x="-9045" y="865373"/>
                  <a:pt x="-16307" y="243000"/>
                  <a:pt x="0" y="0"/>
                </a:cubicBezTo>
                <a:close/>
              </a:path>
            </a:pathLst>
          </a:custGeom>
          <a:ln w="38100">
            <a:solidFill>
              <a:srgbClr val="1ED760"/>
            </a:solidFill>
            <a:extLst>
              <a:ext uri="{C807C97D-BFC1-408E-A445-0C87EB9F89A2}">
                <ask:lineSketchStyleProps xmlns:ask="http://schemas.microsoft.com/office/drawing/2018/sketchyshapes" sd="2150758489">
                  <a:prstGeom prst="rect">
                    <a:avLst/>
                  </a:prstGeom>
                  <ask:type>
                    <ask:lineSketchFreehand/>
                  </ask:type>
                </ask:lineSketchStyleProps>
              </a:ext>
            </a:extLst>
          </a:ln>
        </p:spPr>
      </p:pic>
      <p:sp>
        <p:nvSpPr>
          <p:cNvPr id="7" name="Title 1">
            <a:extLst>
              <a:ext uri="{FF2B5EF4-FFF2-40B4-BE49-F238E27FC236}">
                <a16:creationId xmlns:a16="http://schemas.microsoft.com/office/drawing/2014/main" id="{C98EB2D2-53E9-44C4-BB24-8150A0C21646}"/>
              </a:ext>
            </a:extLst>
          </p:cNvPr>
          <p:cNvSpPr txBox="1">
            <a:spLocks/>
          </p:cNvSpPr>
          <p:nvPr/>
        </p:nvSpPr>
        <p:spPr>
          <a:xfrm>
            <a:off x="7403089" y="368969"/>
            <a:ext cx="4788911" cy="5222206"/>
          </a:xfrm>
          <a:prstGeom prst="rect">
            <a:avLst/>
          </a:prstGeom>
          <a:noFill/>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100" dirty="0">
                <a:solidFill>
                  <a:srgbClr val="1ED760"/>
                </a:solidFill>
              </a:rPr>
              <a:t>Creating Bins for Streams</a:t>
            </a:r>
          </a:p>
          <a:p>
            <a:pPr>
              <a:buClr>
                <a:schemeClr val="bg1"/>
              </a:buClr>
            </a:pPr>
            <a:endParaRPr lang="en-US" sz="2100" dirty="0">
              <a:solidFill>
                <a:schemeClr val="bg1"/>
              </a:solidFill>
            </a:endParaRPr>
          </a:p>
          <a:p>
            <a:pPr marL="457200" indent="-457200">
              <a:buClr>
                <a:schemeClr val="bg1"/>
              </a:buClr>
              <a:buBlip>
                <a:blip r:embed="rId4">
                  <a:extLst>
                    <a:ext uri="{837473B0-CC2E-450A-ABE3-18F120FF3D39}">
                      <a1611:picAttrSrcUrl xmlns:a1611="http://schemas.microsoft.com/office/drawing/2016/11/main" r:id="rId5"/>
                    </a:ext>
                  </a:extLst>
                </a:blip>
              </a:buBlip>
            </a:pPr>
            <a:r>
              <a:rPr lang="en-US" sz="2100" dirty="0">
                <a:solidFill>
                  <a:schemeClr val="bg1"/>
                </a:solidFill>
              </a:rPr>
              <a:t>Because we had so many “duplicative” results for artists streamed on a daily basis, our team created “bins” that would help us separate and decipher between the buckets. </a:t>
            </a:r>
          </a:p>
          <a:p>
            <a:pPr marL="457200" indent="-457200">
              <a:buClr>
                <a:schemeClr val="bg1"/>
              </a:buClr>
              <a:buBlip>
                <a:blip r:embed="rId4">
                  <a:extLst>
                    <a:ext uri="{837473B0-CC2E-450A-ABE3-18F120FF3D39}">
                      <a1611:picAttrSrcUrl xmlns:a1611="http://schemas.microsoft.com/office/drawing/2016/11/main" r:id="rId5"/>
                    </a:ext>
                  </a:extLst>
                </a:blip>
              </a:buBlip>
            </a:pPr>
            <a:endParaRPr lang="en-US" sz="2100" dirty="0">
              <a:solidFill>
                <a:schemeClr val="bg1"/>
              </a:solidFill>
            </a:endParaRPr>
          </a:p>
          <a:p>
            <a:pPr marL="457200" indent="-457200">
              <a:buClr>
                <a:schemeClr val="bg1"/>
              </a:buClr>
              <a:buBlip>
                <a:blip r:embed="rId4">
                  <a:extLst>
                    <a:ext uri="{837473B0-CC2E-450A-ABE3-18F120FF3D39}">
                      <a1611:picAttrSrcUrl xmlns:a1611="http://schemas.microsoft.com/office/drawing/2016/11/main" r:id="rId5"/>
                    </a:ext>
                  </a:extLst>
                </a:blip>
              </a:buBlip>
            </a:pPr>
            <a:r>
              <a:rPr lang="en-US" sz="2100" dirty="0">
                <a:solidFill>
                  <a:schemeClr val="bg1"/>
                </a:solidFill>
              </a:rPr>
              <a:t>As you can see in the graph, our largest percentage of streamed “bins” came from songs that were streamed in the “50,001 – 250,000 Streams” bucket. </a:t>
            </a:r>
          </a:p>
          <a:p>
            <a:pPr marL="457200" indent="-457200">
              <a:buClr>
                <a:schemeClr val="bg1"/>
              </a:buClr>
              <a:buBlip>
                <a:blip r:embed="rId4">
                  <a:extLst>
                    <a:ext uri="{837473B0-CC2E-450A-ABE3-18F120FF3D39}">
                      <a1611:picAttrSrcUrl xmlns:a1611="http://schemas.microsoft.com/office/drawing/2016/11/main" r:id="rId5"/>
                    </a:ext>
                  </a:extLst>
                </a:blip>
              </a:buBlip>
            </a:pPr>
            <a:endParaRPr lang="en-US" sz="2100" dirty="0">
              <a:solidFill>
                <a:schemeClr val="bg1"/>
              </a:solidFill>
            </a:endParaRPr>
          </a:p>
          <a:p>
            <a:pPr marL="457200" indent="-457200">
              <a:buClr>
                <a:schemeClr val="bg1"/>
              </a:buClr>
              <a:buBlip>
                <a:blip r:embed="rId4">
                  <a:extLst>
                    <a:ext uri="{837473B0-CC2E-450A-ABE3-18F120FF3D39}">
                      <a1611:picAttrSrcUrl xmlns:a1611="http://schemas.microsoft.com/office/drawing/2016/11/main" r:id="rId5"/>
                    </a:ext>
                  </a:extLst>
                </a:blip>
              </a:buBlip>
            </a:pPr>
            <a:r>
              <a:rPr lang="en-US" sz="2100" dirty="0">
                <a:solidFill>
                  <a:schemeClr val="bg1"/>
                </a:solidFill>
              </a:rPr>
              <a:t>By looking at this pie graph, The Janitors can conclude that more songs are being streamed at “lower” frequencies rather than “higher”. </a:t>
            </a:r>
          </a:p>
          <a:p>
            <a:pPr marL="457200" indent="-457200">
              <a:buClr>
                <a:schemeClr val="bg1"/>
              </a:buClr>
              <a:buBlip>
                <a:blip r:embed="rId4">
                  <a:extLst>
                    <a:ext uri="{837473B0-CC2E-450A-ABE3-18F120FF3D39}">
                      <a1611:picAttrSrcUrl xmlns:a1611="http://schemas.microsoft.com/office/drawing/2016/11/main" r:id="rId5"/>
                    </a:ext>
                  </a:extLst>
                </a:blip>
              </a:buBlip>
            </a:pPr>
            <a:endParaRPr lang="en-US" sz="2100" dirty="0">
              <a:solidFill>
                <a:schemeClr val="bg1"/>
              </a:solidFill>
            </a:endParaRPr>
          </a:p>
          <a:p>
            <a:pPr algn="ctr"/>
            <a:endParaRPr lang="en-US" sz="2100" dirty="0">
              <a:solidFill>
                <a:schemeClr val="bg1"/>
              </a:solidFill>
            </a:endParaRPr>
          </a:p>
          <a:p>
            <a:pPr algn="ctr"/>
            <a:endParaRPr lang="en-US" sz="2100" dirty="0">
              <a:solidFill>
                <a:schemeClr val="bg1"/>
              </a:solidFill>
            </a:endParaRPr>
          </a:p>
        </p:txBody>
      </p:sp>
    </p:spTree>
    <p:extLst>
      <p:ext uri="{BB962C8B-B14F-4D97-AF65-F5344CB8AC3E}">
        <p14:creationId xmlns:p14="http://schemas.microsoft.com/office/powerpoint/2010/main" val="34981481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E614F1C-2D93-42D0-B229-7681994499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7403089" y="0"/>
            <a:ext cx="4788912"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Content Placeholder 4" descr="Terraform &amp; Spotify Data Engineering | Python In Plain English">
            <a:extLst>
              <a:ext uri="{FF2B5EF4-FFF2-40B4-BE49-F238E27FC236}">
                <a16:creationId xmlns:a16="http://schemas.microsoft.com/office/drawing/2014/main" id="{EE9A1D33-E99C-4079-8458-B95631A1BB0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9719" r="9804"/>
          <a:stretch/>
        </p:blipFill>
        <p:spPr bwMode="auto">
          <a:xfrm>
            <a:off x="11084560" y="5770880"/>
            <a:ext cx="1107440" cy="1016000"/>
          </a:xfrm>
          <a:prstGeom prst="rect">
            <a:avLst/>
          </a:prstGeom>
          <a:noFill/>
          <a:extLst>
            <a:ext uri="{909E8E84-426E-40DD-AFC4-6F175D3DCCD1}">
              <a14:hiddenFill xmlns:a14="http://schemas.microsoft.com/office/drawing/2010/main">
                <a:solidFill>
                  <a:srgbClr val="FFFFFF"/>
                </a:solidFill>
              </a14:hiddenFill>
            </a:ext>
          </a:extLst>
        </p:spPr>
      </p:pic>
      <p:sp>
        <p:nvSpPr>
          <p:cNvPr id="14" name="Title 1">
            <a:extLst>
              <a:ext uri="{FF2B5EF4-FFF2-40B4-BE49-F238E27FC236}">
                <a16:creationId xmlns:a16="http://schemas.microsoft.com/office/drawing/2014/main" id="{06EDEE77-4FA2-48B9-B9AD-45946FE46EB2}"/>
              </a:ext>
            </a:extLst>
          </p:cNvPr>
          <p:cNvSpPr txBox="1">
            <a:spLocks/>
          </p:cNvSpPr>
          <p:nvPr/>
        </p:nvSpPr>
        <p:spPr>
          <a:xfrm>
            <a:off x="0" y="0"/>
            <a:ext cx="11504086" cy="1236440"/>
          </a:xfrm>
          <a:prstGeom prst="rect">
            <a:avLst/>
          </a:prstGeom>
          <a:no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i="1" dirty="0">
                <a:solidFill>
                  <a:srgbClr val="1ED760"/>
                </a:solidFill>
                <a:latin typeface="Ink Free" panose="03080402000500000000" pitchFamily="66" charset="0"/>
              </a:rPr>
              <a:t>c o n c l u s i o n</a:t>
            </a:r>
            <a:endParaRPr lang="en-US" sz="2800" b="1" i="1" dirty="0">
              <a:solidFill>
                <a:schemeClr val="bg1"/>
              </a:solidFill>
              <a:latin typeface="Ink Free" panose="03080402000500000000" pitchFamily="66" charset="0"/>
            </a:endParaRPr>
          </a:p>
        </p:txBody>
      </p:sp>
      <p:sp>
        <p:nvSpPr>
          <p:cNvPr id="15" name="Content Placeholder 1">
            <a:extLst>
              <a:ext uri="{FF2B5EF4-FFF2-40B4-BE49-F238E27FC236}">
                <a16:creationId xmlns:a16="http://schemas.microsoft.com/office/drawing/2014/main" id="{0D876D14-B92E-44C2-A552-8A0E54C91F10}"/>
              </a:ext>
            </a:extLst>
          </p:cNvPr>
          <p:cNvSpPr txBox="1">
            <a:spLocks/>
          </p:cNvSpPr>
          <p:nvPr/>
        </p:nvSpPr>
        <p:spPr>
          <a:xfrm>
            <a:off x="376024" y="1520825"/>
            <a:ext cx="6615326" cy="4351338"/>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Blip>
                <a:blip r:embed="rId3">
                  <a:extLst>
                    <a:ext uri="{837473B0-CC2E-450A-ABE3-18F120FF3D39}">
                      <a1611:picAttrSrcUrl xmlns:a1611="http://schemas.microsoft.com/office/drawing/2016/11/main" r:id="rId4"/>
                    </a:ext>
                  </a:extLst>
                </a:blip>
              </a:buBlip>
            </a:pPr>
            <a:r>
              <a:rPr lang="en-US" sz="2400" dirty="0">
                <a:solidFill>
                  <a:srgbClr val="262626"/>
                </a:solidFill>
                <a:latin typeface="+mj-lt"/>
                <a:ea typeface="+mj-ea"/>
                <a:cs typeface="+mj-cs"/>
              </a:rPr>
              <a:t>Based off the data provided, The Janitors can conclude that: </a:t>
            </a:r>
          </a:p>
          <a:p>
            <a:pPr marL="0" indent="0">
              <a:buNone/>
            </a:pPr>
            <a:endParaRPr lang="en-US" sz="2400" dirty="0">
              <a:solidFill>
                <a:srgbClr val="262626"/>
              </a:solidFill>
              <a:latin typeface="+mj-lt"/>
              <a:ea typeface="+mj-ea"/>
              <a:cs typeface="+mj-cs"/>
            </a:endParaRPr>
          </a:p>
          <a:p>
            <a:pPr lvl="1">
              <a:buBlip>
                <a:blip r:embed="rId3">
                  <a:extLst>
                    <a:ext uri="{837473B0-CC2E-450A-ABE3-18F120FF3D39}">
                      <a1611:picAttrSrcUrl xmlns:a1611="http://schemas.microsoft.com/office/drawing/2016/11/main" r:id="rId4"/>
                    </a:ext>
                  </a:extLst>
                </a:blip>
              </a:buBlip>
            </a:pPr>
            <a:r>
              <a:rPr lang="en-US" dirty="0">
                <a:solidFill>
                  <a:srgbClr val="262626"/>
                </a:solidFill>
                <a:latin typeface="+mj-lt"/>
                <a:ea typeface="+mj-ea"/>
                <a:cs typeface="+mj-cs"/>
              </a:rPr>
              <a:t>Number of streams has a direct correlation to the position rank</a:t>
            </a:r>
          </a:p>
          <a:p>
            <a:pPr marL="457200" lvl="1" indent="0">
              <a:buNone/>
            </a:pPr>
            <a:endParaRPr lang="en-US" dirty="0">
              <a:solidFill>
                <a:srgbClr val="262626"/>
              </a:solidFill>
              <a:latin typeface="+mj-lt"/>
              <a:ea typeface="+mj-ea"/>
              <a:cs typeface="+mj-cs"/>
            </a:endParaRPr>
          </a:p>
          <a:p>
            <a:pPr lvl="1">
              <a:buBlip>
                <a:blip r:embed="rId3">
                  <a:extLst>
                    <a:ext uri="{837473B0-CC2E-450A-ABE3-18F120FF3D39}">
                      <a1611:picAttrSrcUrl xmlns:a1611="http://schemas.microsoft.com/office/drawing/2016/11/main" r:id="rId4"/>
                    </a:ext>
                  </a:extLst>
                </a:blip>
              </a:buBlip>
            </a:pPr>
            <a:r>
              <a:rPr lang="en-US" dirty="0">
                <a:solidFill>
                  <a:srgbClr val="262626"/>
                </a:solidFill>
                <a:latin typeface="+mj-lt"/>
                <a:ea typeface="+mj-ea"/>
                <a:cs typeface="+mj-cs"/>
              </a:rPr>
              <a:t>Artist frequency on the list equates to higher streaming volumes</a:t>
            </a:r>
          </a:p>
          <a:p>
            <a:pPr marL="457200" lvl="1" indent="0">
              <a:buNone/>
            </a:pPr>
            <a:endParaRPr lang="en-US" dirty="0">
              <a:solidFill>
                <a:srgbClr val="262626"/>
              </a:solidFill>
              <a:latin typeface="+mj-lt"/>
              <a:ea typeface="+mj-ea"/>
              <a:cs typeface="+mj-cs"/>
            </a:endParaRPr>
          </a:p>
          <a:p>
            <a:pPr lvl="1">
              <a:buBlip>
                <a:blip r:embed="rId3">
                  <a:extLst>
                    <a:ext uri="{837473B0-CC2E-450A-ABE3-18F120FF3D39}">
                      <a1611:picAttrSrcUrl xmlns:a1611="http://schemas.microsoft.com/office/drawing/2016/11/main" r:id="rId4"/>
                    </a:ext>
                  </a:extLst>
                </a:blip>
              </a:buBlip>
            </a:pPr>
            <a:r>
              <a:rPr lang="en-US" dirty="0">
                <a:solidFill>
                  <a:srgbClr val="262626"/>
                </a:solidFill>
                <a:latin typeface="+mj-lt"/>
                <a:ea typeface="+mj-ea"/>
                <a:cs typeface="+mj-cs"/>
              </a:rPr>
              <a:t>As the years progress, the number of streams per artist do not tie exactly.</a:t>
            </a:r>
          </a:p>
          <a:p>
            <a:pPr marL="457200" lvl="1" indent="0">
              <a:buNone/>
            </a:pPr>
            <a:endParaRPr lang="en-US" dirty="0">
              <a:solidFill>
                <a:srgbClr val="262626"/>
              </a:solidFill>
              <a:latin typeface="+mj-lt"/>
              <a:ea typeface="+mj-ea"/>
              <a:cs typeface="+mj-cs"/>
            </a:endParaRPr>
          </a:p>
          <a:p>
            <a:pPr lvl="1">
              <a:buBlip>
                <a:blip r:embed="rId3">
                  <a:extLst>
                    <a:ext uri="{837473B0-CC2E-450A-ABE3-18F120FF3D39}">
                      <a1611:picAttrSrcUrl xmlns:a1611="http://schemas.microsoft.com/office/drawing/2016/11/main" r:id="rId4"/>
                    </a:ext>
                  </a:extLst>
                </a:blip>
              </a:buBlip>
            </a:pPr>
            <a:r>
              <a:rPr lang="en-US" dirty="0">
                <a:solidFill>
                  <a:srgbClr val="262626"/>
                </a:solidFill>
                <a:latin typeface="+mj-lt"/>
                <a:ea typeface="+mj-ea"/>
                <a:cs typeface="+mj-cs"/>
              </a:rPr>
              <a:t>Because an artist has multiple albums within the list, it does correlate that their overall stream count will be higher. </a:t>
            </a:r>
          </a:p>
          <a:p>
            <a:pPr lvl="1">
              <a:buBlip>
                <a:blip r:embed="rId3">
                  <a:extLst>
                    <a:ext uri="{837473B0-CC2E-450A-ABE3-18F120FF3D39}">
                      <a1611:picAttrSrcUrl xmlns:a1611="http://schemas.microsoft.com/office/drawing/2016/11/main" r:id="rId4"/>
                    </a:ext>
                  </a:extLst>
                </a:blip>
              </a:buBlip>
            </a:pPr>
            <a:endParaRPr lang="en-US" dirty="0">
              <a:solidFill>
                <a:srgbClr val="262626"/>
              </a:solidFill>
              <a:latin typeface="+mj-lt"/>
              <a:ea typeface="+mj-ea"/>
              <a:cs typeface="+mj-cs"/>
            </a:endParaRPr>
          </a:p>
          <a:p>
            <a:pPr lvl="1">
              <a:buFont typeface="Wingdings" panose="05000000000000000000" pitchFamily="2" charset="2"/>
              <a:buChar char="q"/>
            </a:pPr>
            <a:endParaRPr lang="en-US" b="1" dirty="0">
              <a:solidFill>
                <a:srgbClr val="262626"/>
              </a:solidFill>
              <a:latin typeface="+mj-lt"/>
              <a:ea typeface="+mj-ea"/>
              <a:cs typeface="+mj-cs"/>
            </a:endParaRPr>
          </a:p>
          <a:p>
            <a:pPr lvl="1">
              <a:buFont typeface="Wingdings" panose="05000000000000000000" pitchFamily="2" charset="2"/>
              <a:buChar char="q"/>
            </a:pPr>
            <a:endParaRPr lang="en-US" b="1" dirty="0">
              <a:solidFill>
                <a:srgbClr val="262626"/>
              </a:solidFill>
              <a:latin typeface="+mj-lt"/>
              <a:ea typeface="+mj-ea"/>
              <a:cs typeface="+mj-cs"/>
            </a:endParaRPr>
          </a:p>
          <a:p>
            <a:pPr lvl="1">
              <a:buFont typeface="Wingdings" panose="05000000000000000000" pitchFamily="2" charset="2"/>
              <a:buChar char="q"/>
            </a:pPr>
            <a:endParaRPr lang="en-US" b="1" dirty="0">
              <a:solidFill>
                <a:srgbClr val="262626"/>
              </a:solidFill>
              <a:latin typeface="+mj-lt"/>
              <a:ea typeface="+mj-ea"/>
              <a:cs typeface="+mj-cs"/>
            </a:endParaRPr>
          </a:p>
          <a:p>
            <a:pPr lvl="1">
              <a:buFont typeface="Wingdings" panose="05000000000000000000" pitchFamily="2" charset="2"/>
              <a:buChar char="q"/>
            </a:pPr>
            <a:endParaRPr lang="en-US" b="1" dirty="0">
              <a:solidFill>
                <a:srgbClr val="262626"/>
              </a:solidFill>
              <a:latin typeface="+mj-lt"/>
              <a:ea typeface="+mj-ea"/>
              <a:cs typeface="+mj-cs"/>
            </a:endParaRPr>
          </a:p>
          <a:p>
            <a:pPr lvl="1">
              <a:buFont typeface="Wingdings" panose="05000000000000000000" pitchFamily="2" charset="2"/>
              <a:buChar char="q"/>
            </a:pPr>
            <a:endParaRPr lang="en-US" b="1" dirty="0">
              <a:solidFill>
                <a:srgbClr val="262626"/>
              </a:solidFill>
              <a:latin typeface="+mj-lt"/>
              <a:ea typeface="+mj-ea"/>
              <a:cs typeface="+mj-cs"/>
            </a:endParaRPr>
          </a:p>
          <a:p>
            <a:pPr lvl="1">
              <a:buFont typeface="Wingdings" panose="05000000000000000000" pitchFamily="2" charset="2"/>
              <a:buChar char="q"/>
            </a:pPr>
            <a:endParaRPr lang="en-US" b="1" dirty="0">
              <a:solidFill>
                <a:srgbClr val="262626"/>
              </a:solidFill>
              <a:latin typeface="+mj-lt"/>
              <a:ea typeface="+mj-ea"/>
              <a:cs typeface="+mj-cs"/>
            </a:endParaRPr>
          </a:p>
          <a:p>
            <a:pPr lvl="1">
              <a:buFont typeface="Courier New" panose="02070309020205020404" pitchFamily="49" charset="0"/>
              <a:buChar char="o"/>
            </a:pPr>
            <a:endParaRPr lang="en-US" b="1" dirty="0">
              <a:solidFill>
                <a:srgbClr val="262626"/>
              </a:solidFill>
              <a:latin typeface="+mj-lt"/>
              <a:ea typeface="+mj-ea"/>
              <a:cs typeface="+mj-cs"/>
            </a:endParaRPr>
          </a:p>
          <a:p>
            <a:pPr lvl="1">
              <a:buFont typeface="Courier New" panose="02070309020205020404" pitchFamily="49" charset="0"/>
              <a:buChar char="o"/>
            </a:pPr>
            <a:endParaRPr lang="en-US" sz="2800" b="1" dirty="0">
              <a:solidFill>
                <a:srgbClr val="262626"/>
              </a:solidFill>
              <a:latin typeface="+mj-lt"/>
              <a:ea typeface="+mj-ea"/>
              <a:cs typeface="+mj-cs"/>
            </a:endParaRPr>
          </a:p>
        </p:txBody>
      </p:sp>
    </p:spTree>
    <p:extLst>
      <p:ext uri="{BB962C8B-B14F-4D97-AF65-F5344CB8AC3E}">
        <p14:creationId xmlns:p14="http://schemas.microsoft.com/office/powerpoint/2010/main" val="7963487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3" name="Freeform: Shape 18">
            <a:extLst>
              <a:ext uri="{FF2B5EF4-FFF2-40B4-BE49-F238E27FC236}">
                <a16:creationId xmlns:a16="http://schemas.microsoft.com/office/drawing/2014/main" id="{5E8D2E83-FB3A-40E7-A9E5-7AB389D612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23809"/>
            <a:ext cx="11016943" cy="2262375"/>
          </a:xfrm>
          <a:custGeom>
            <a:avLst/>
            <a:gdLst>
              <a:gd name="connsiteX0" fmla="*/ 0 w 11016943"/>
              <a:gd name="connsiteY0" fmla="*/ 0 h 2262375"/>
              <a:gd name="connsiteX1" fmla="*/ 9969166 w 11016943"/>
              <a:gd name="connsiteY1" fmla="*/ 0 h 2262375"/>
              <a:gd name="connsiteX2" fmla="*/ 11016943 w 11016943"/>
              <a:gd name="connsiteY2" fmla="*/ 2262375 h 2262375"/>
              <a:gd name="connsiteX3" fmla="*/ 4942050 w 11016943"/>
              <a:gd name="connsiteY3" fmla="*/ 2262375 h 2262375"/>
              <a:gd name="connsiteX4" fmla="*/ 4582160 w 11016943"/>
              <a:gd name="connsiteY4" fmla="*/ 2262375 h 2262375"/>
              <a:gd name="connsiteX5" fmla="*/ 0 w 11016943"/>
              <a:gd name="connsiteY5" fmla="*/ 2262375 h 2262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016943" h="2262375">
                <a:moveTo>
                  <a:pt x="0" y="0"/>
                </a:moveTo>
                <a:lnTo>
                  <a:pt x="9969166" y="0"/>
                </a:lnTo>
                <a:lnTo>
                  <a:pt x="11016943" y="2262375"/>
                </a:lnTo>
                <a:lnTo>
                  <a:pt x="4942050" y="2262375"/>
                </a:lnTo>
                <a:lnTo>
                  <a:pt x="4582160" y="2262375"/>
                </a:lnTo>
                <a:lnTo>
                  <a:pt x="0" y="2262375"/>
                </a:lnTo>
                <a:close/>
              </a:path>
            </a:pathLst>
          </a:custGeom>
          <a:solidFill>
            <a:schemeClr val="bg1">
              <a:lumMod val="85000"/>
              <a:lumOff val="15000"/>
              <a:alpha val="8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Title 1">
            <a:extLst>
              <a:ext uri="{FF2B5EF4-FFF2-40B4-BE49-F238E27FC236}">
                <a16:creationId xmlns:a16="http://schemas.microsoft.com/office/drawing/2014/main" id="{4D05BA02-CA33-42ED-ACC3-DA76FC780B50}"/>
              </a:ext>
            </a:extLst>
          </p:cNvPr>
          <p:cNvSpPr txBox="1">
            <a:spLocks/>
          </p:cNvSpPr>
          <p:nvPr/>
        </p:nvSpPr>
        <p:spPr>
          <a:xfrm>
            <a:off x="618062" y="4185749"/>
            <a:ext cx="9265771" cy="6228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sz="3600" b="1" i="1" dirty="0">
                <a:latin typeface="Ink Free" panose="03080402000500000000" pitchFamily="66" charset="0"/>
              </a:rPr>
              <a:t>s o n g   o v e r .   q u e s t i o n s ?</a:t>
            </a:r>
          </a:p>
        </p:txBody>
      </p:sp>
      <p:pic>
        <p:nvPicPr>
          <p:cNvPr id="12" name="Content Placeholder 4" descr="Terraform &amp; Spotify Data Engineering | Python In Plain English">
            <a:extLst>
              <a:ext uri="{FF2B5EF4-FFF2-40B4-BE49-F238E27FC236}">
                <a16:creationId xmlns:a16="http://schemas.microsoft.com/office/drawing/2014/main" id="{74E2F63F-E468-4911-A88D-9B727E512A0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9719" r="9804"/>
          <a:stretch/>
        </p:blipFill>
        <p:spPr bwMode="auto">
          <a:xfrm>
            <a:off x="11084560" y="5770880"/>
            <a:ext cx="1107440" cy="101600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Mic Drop Illustration Set. Cartoon Hand Holding And Dropping.. Royalty Free  Cliparts, Vectors, And Stock Illustration. Image 67672062.">
            <a:extLst>
              <a:ext uri="{FF2B5EF4-FFF2-40B4-BE49-F238E27FC236}">
                <a16:creationId xmlns:a16="http://schemas.microsoft.com/office/drawing/2014/main" id="{342E0ECE-DBD1-4711-A245-C0665908E042}"/>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9931" b="89954" l="9692" r="91000">
                        <a14:foregroundMark x1="17385" y1="53233" x2="17385" y2="53233"/>
                        <a14:foregroundMark x1="25615" y1="47460" x2="25615" y2="47460"/>
                        <a14:foregroundMark x1="27923" y1="47460" x2="27923" y2="47460"/>
                        <a14:foregroundMark x1="29692" y1="46536" x2="29692" y2="46536"/>
                        <a14:foregroundMark x1="28769" y1="44457" x2="28769" y2="44457"/>
                        <a14:foregroundMark x1="31000" y1="47113" x2="31000" y2="47113"/>
                        <a14:foregroundMark x1="31154" y1="44804" x2="31154" y2="44804"/>
                        <a14:foregroundMark x1="27077" y1="45727" x2="27077" y2="45727"/>
                        <a14:foregroundMark x1="23769" y1="49654" x2="23769" y2="49654"/>
                        <a14:foregroundMark x1="10154" y1="59007" x2="10154" y2="59007"/>
                        <a14:foregroundMark x1="11000" y1="57852" x2="11000" y2="57852"/>
                        <a14:foregroundMark x1="11000" y1="57852" x2="11000" y2="57852"/>
                        <a14:foregroundMark x1="11000" y1="57852" x2="11000" y2="57852"/>
                        <a14:foregroundMark x1="11000" y1="57852" x2="11000" y2="57852"/>
                        <a14:foregroundMark x1="11000" y1="57852" x2="10692" y2="59700"/>
                        <a14:foregroundMark x1="9769" y1="55889" x2="9769" y2="55889"/>
                        <a14:foregroundMark x1="9692" y1="56351" x2="9692" y2="56351"/>
                        <a14:foregroundMark x1="17923" y1="53811" x2="17923" y2="53811"/>
                        <a14:foregroundMark x1="58538" y1="48614" x2="58538" y2="48614"/>
                        <a14:foregroundMark x1="60615" y1="45612" x2="60615" y2="45612"/>
                        <a14:foregroundMark x1="16538" y1="60277" x2="16538" y2="60277"/>
                        <a14:foregroundMark x1="75308" y1="72286" x2="75308" y2="72286"/>
                        <a14:foregroundMark x1="77846" y1="65242" x2="77846" y2="65242"/>
                        <a14:foregroundMark x1="79538" y1="63741" x2="79538" y2="63741"/>
                        <a14:foregroundMark x1="79538" y1="62356" x2="79538" y2="62356"/>
                        <a14:foregroundMark x1="79154" y1="53580" x2="79154" y2="53580"/>
                        <a14:foregroundMark x1="75846" y1="63395" x2="75846" y2="63395"/>
                        <a14:foregroundMark x1="77615" y1="63510" x2="77615" y2="63510"/>
                        <a14:foregroundMark x1="77615" y1="62356" x2="77615" y2="62356"/>
                        <a14:foregroundMark x1="77615" y1="62356" x2="77615" y2="62356"/>
                        <a14:foregroundMark x1="77923" y1="66513" x2="77923" y2="66513"/>
                        <a14:foregroundMark x1="77923" y1="66513" x2="77923" y2="66513"/>
                        <a14:foregroundMark x1="77769" y1="67321" x2="77769" y2="67321"/>
                        <a14:foregroundMark x1="77769" y1="67321" x2="77769" y2="67321"/>
                        <a14:foregroundMark x1="77615" y1="62009" x2="77615" y2="62009"/>
                        <a14:foregroundMark x1="77615" y1="62009" x2="77615" y2="62009"/>
                        <a14:foregroundMark x1="79538" y1="61547" x2="79538" y2="61547"/>
                        <a14:foregroundMark x1="79538" y1="61547" x2="79538" y2="61547"/>
                        <a14:foregroundMark x1="79538" y1="65012" x2="79538" y2="65012"/>
                        <a14:foregroundMark x1="75846" y1="62587" x2="75846" y2="62587"/>
                        <a14:foregroundMark x1="75846" y1="62587" x2="75846" y2="62587"/>
                        <a14:foregroundMark x1="75769" y1="62009" x2="75769" y2="62009"/>
                        <a14:foregroundMark x1="75923" y1="64781" x2="75923" y2="64781"/>
                        <a14:foregroundMark x1="88154" y1="76559" x2="88154" y2="76559"/>
                        <a14:foregroundMark x1="89154" y1="76559" x2="89154" y2="76559"/>
                        <a14:foregroundMark x1="91000" y1="79099" x2="91000" y2="79099"/>
                        <a14:foregroundMark x1="86923" y1="78522" x2="86923" y2="78522"/>
                        <a14:foregroundMark x1="79462" y1="61201" x2="79462" y2="61201"/>
                      </a14:backgroundRemoval>
                    </a14:imgEffect>
                  </a14:imgLayer>
                </a14:imgProps>
              </a:ext>
              <a:ext uri="{28A0092B-C50C-407E-A947-70E740481C1C}">
                <a14:useLocalDpi xmlns:a14="http://schemas.microsoft.com/office/drawing/2010/main" val="0"/>
              </a:ext>
            </a:extLst>
          </a:blip>
          <a:srcRect/>
          <a:stretch>
            <a:fillRect/>
          </a:stretch>
        </p:blipFill>
        <p:spPr bwMode="auto">
          <a:xfrm>
            <a:off x="2579257" y="0"/>
            <a:ext cx="6580480" cy="43836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0737779"/>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E614F1C-2D93-42D0-B229-7681994499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7403089" y="0"/>
            <a:ext cx="4788912"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Terraform &amp; Spotify Data Engineering | Python In Plain English">
            <a:extLst>
              <a:ext uri="{FF2B5EF4-FFF2-40B4-BE49-F238E27FC236}">
                <a16:creationId xmlns:a16="http://schemas.microsoft.com/office/drawing/2014/main" id="{F00F393B-D4CA-4E70-83D9-85EC7689A22D}"/>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9719" r="9804"/>
          <a:stretch/>
        </p:blipFill>
        <p:spPr bwMode="auto">
          <a:xfrm>
            <a:off x="11084560" y="5770880"/>
            <a:ext cx="1107440" cy="1016000"/>
          </a:xfrm>
          <a:prstGeom prst="rect">
            <a:avLst/>
          </a:prstGeom>
          <a:noFill/>
          <a:extLst>
            <a:ext uri="{909E8E84-426E-40DD-AFC4-6F175D3DCCD1}">
              <a14:hiddenFill xmlns:a14="http://schemas.microsoft.com/office/drawing/2010/main">
                <a:solidFill>
                  <a:srgbClr val="FFFFFF"/>
                </a:solidFill>
              </a14:hiddenFill>
            </a:ext>
          </a:extLst>
        </p:spPr>
      </p:pic>
      <p:sp>
        <p:nvSpPr>
          <p:cNvPr id="12" name="Content Placeholder 1">
            <a:extLst>
              <a:ext uri="{FF2B5EF4-FFF2-40B4-BE49-F238E27FC236}">
                <a16:creationId xmlns:a16="http://schemas.microsoft.com/office/drawing/2014/main" id="{DF499326-29D7-4058-A50A-A4C5517F1996}"/>
              </a:ext>
            </a:extLst>
          </p:cNvPr>
          <p:cNvSpPr txBox="1">
            <a:spLocks/>
          </p:cNvSpPr>
          <p:nvPr/>
        </p:nvSpPr>
        <p:spPr>
          <a:xfrm>
            <a:off x="393882" y="1236440"/>
            <a:ext cx="6615326" cy="4879975"/>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Blip>
                <a:blip r:embed="rId3">
                  <a:extLst>
                    <a:ext uri="{837473B0-CC2E-450A-ABE3-18F120FF3D39}">
                      <a1611:picAttrSrcUrl xmlns:a1611="http://schemas.microsoft.com/office/drawing/2016/11/main" r:id="rId4"/>
                    </a:ext>
                  </a:extLst>
                </a:blip>
              </a:buBlip>
            </a:pPr>
            <a:endParaRPr lang="en-US" b="1" dirty="0">
              <a:solidFill>
                <a:srgbClr val="262626"/>
              </a:solidFill>
              <a:latin typeface="+mj-lt"/>
              <a:ea typeface="+mj-ea"/>
              <a:cs typeface="+mj-cs"/>
            </a:endParaRPr>
          </a:p>
          <a:p>
            <a:pPr>
              <a:buBlip>
                <a:blip r:embed="rId3">
                  <a:extLst>
                    <a:ext uri="{837473B0-CC2E-450A-ABE3-18F120FF3D39}">
                      <a1611:picAttrSrcUrl xmlns:a1611="http://schemas.microsoft.com/office/drawing/2016/11/main" r:id="rId4"/>
                    </a:ext>
                  </a:extLst>
                </a:blip>
              </a:buBlip>
            </a:pPr>
            <a:r>
              <a:rPr lang="en-US" sz="3100" dirty="0">
                <a:solidFill>
                  <a:srgbClr val="262626"/>
                </a:solidFill>
                <a:latin typeface="+mj-lt"/>
                <a:ea typeface="+mj-ea"/>
                <a:cs typeface="+mj-cs"/>
              </a:rPr>
              <a:t>Given the data provided, is there a direct correlation between our Spotipy headers? </a:t>
            </a:r>
          </a:p>
          <a:p>
            <a:pPr marL="0" indent="0">
              <a:buNone/>
            </a:pPr>
            <a:endParaRPr lang="en-US" sz="3100" dirty="0">
              <a:solidFill>
                <a:srgbClr val="262626"/>
              </a:solidFill>
              <a:latin typeface="+mj-lt"/>
              <a:ea typeface="+mj-ea"/>
              <a:cs typeface="+mj-cs"/>
            </a:endParaRPr>
          </a:p>
          <a:p>
            <a:pPr>
              <a:buBlip>
                <a:blip r:embed="rId3">
                  <a:extLst>
                    <a:ext uri="{837473B0-CC2E-450A-ABE3-18F120FF3D39}">
                      <a1611:picAttrSrcUrl xmlns:a1611="http://schemas.microsoft.com/office/drawing/2016/11/main" r:id="rId4"/>
                    </a:ext>
                  </a:extLst>
                </a:blip>
              </a:buBlip>
            </a:pPr>
            <a:r>
              <a:rPr lang="en-US" sz="3100" dirty="0">
                <a:solidFill>
                  <a:srgbClr val="262626"/>
                </a:solidFill>
                <a:latin typeface="+mj-lt"/>
              </a:rPr>
              <a:t>Could we bucket the stream counts to show the percentage breakdown? How “popular” is popular?</a:t>
            </a:r>
          </a:p>
          <a:p>
            <a:pPr marL="0" indent="0">
              <a:buNone/>
            </a:pPr>
            <a:endParaRPr lang="en-US" sz="3100" dirty="0">
              <a:solidFill>
                <a:srgbClr val="262626"/>
              </a:solidFill>
              <a:latin typeface="+mj-lt"/>
            </a:endParaRPr>
          </a:p>
          <a:p>
            <a:pPr>
              <a:buBlip>
                <a:blip r:embed="rId3">
                  <a:extLst>
                    <a:ext uri="{837473B0-CC2E-450A-ABE3-18F120FF3D39}">
                      <a1611:picAttrSrcUrl xmlns:a1611="http://schemas.microsoft.com/office/drawing/2016/11/main" r:id="rId4"/>
                    </a:ext>
                  </a:extLst>
                </a:blip>
              </a:buBlip>
            </a:pPr>
            <a:r>
              <a:rPr lang="en-US" sz="3100" dirty="0">
                <a:solidFill>
                  <a:srgbClr val="262626"/>
                </a:solidFill>
                <a:latin typeface="+mj-lt"/>
              </a:rPr>
              <a:t>Which artist/album appears the most and least amount of times on the list? </a:t>
            </a:r>
          </a:p>
          <a:p>
            <a:pPr marL="0" indent="0">
              <a:buNone/>
            </a:pPr>
            <a:endParaRPr lang="en-US" sz="3100" dirty="0">
              <a:solidFill>
                <a:srgbClr val="262626"/>
              </a:solidFill>
              <a:latin typeface="+mj-lt"/>
            </a:endParaRPr>
          </a:p>
          <a:p>
            <a:pPr>
              <a:buBlip>
                <a:blip r:embed="rId3">
                  <a:extLst>
                    <a:ext uri="{837473B0-CC2E-450A-ABE3-18F120FF3D39}">
                      <a1611:picAttrSrcUrl xmlns:a1611="http://schemas.microsoft.com/office/drawing/2016/11/main" r:id="rId4"/>
                    </a:ext>
                  </a:extLst>
                </a:blip>
              </a:buBlip>
            </a:pPr>
            <a:r>
              <a:rPr lang="en-US" sz="3100" dirty="0">
                <a:solidFill>
                  <a:srgbClr val="262626"/>
                </a:solidFill>
                <a:latin typeface="+mj-lt"/>
                <a:ea typeface="+mj-ea"/>
                <a:cs typeface="+mj-cs"/>
              </a:rPr>
              <a:t>What decade, prior to 2010, was responsible for providing the most streams in 2017? </a:t>
            </a:r>
          </a:p>
          <a:p>
            <a:pPr marL="0" indent="0">
              <a:buNone/>
            </a:pPr>
            <a:endParaRPr lang="en-US" b="1" dirty="0">
              <a:solidFill>
                <a:srgbClr val="262626"/>
              </a:solidFill>
              <a:latin typeface="+mj-lt"/>
              <a:ea typeface="+mj-ea"/>
              <a:cs typeface="+mj-cs"/>
            </a:endParaRPr>
          </a:p>
          <a:p>
            <a:pPr marL="514350" indent="-514350">
              <a:buFont typeface="Arial" panose="020B0604020202020204" pitchFamily="34" charset="0"/>
              <a:buAutoNum type="arabicPeriod"/>
            </a:pPr>
            <a:endParaRPr lang="en-US" b="1" dirty="0">
              <a:solidFill>
                <a:srgbClr val="262626"/>
              </a:solidFill>
              <a:latin typeface="+mj-lt"/>
              <a:ea typeface="+mj-ea"/>
              <a:cs typeface="+mj-cs"/>
            </a:endParaRPr>
          </a:p>
          <a:p>
            <a:pPr marL="514350" indent="-514350">
              <a:buAutoNum type="arabicPeriod"/>
            </a:pPr>
            <a:endParaRPr lang="en-US" b="1" dirty="0">
              <a:solidFill>
                <a:srgbClr val="262626"/>
              </a:solidFill>
              <a:latin typeface="+mj-lt"/>
              <a:ea typeface="+mj-ea"/>
              <a:cs typeface="+mj-cs"/>
            </a:endParaRPr>
          </a:p>
          <a:p>
            <a:pPr lvl="1">
              <a:buFont typeface="Courier New" panose="02070309020205020404" pitchFamily="49" charset="0"/>
              <a:buChar char="o"/>
            </a:pPr>
            <a:endParaRPr lang="en-US" sz="2800" b="1" dirty="0">
              <a:solidFill>
                <a:srgbClr val="262626"/>
              </a:solidFill>
              <a:latin typeface="+mj-lt"/>
              <a:ea typeface="+mj-ea"/>
              <a:cs typeface="+mj-cs"/>
            </a:endParaRPr>
          </a:p>
        </p:txBody>
      </p:sp>
      <p:sp>
        <p:nvSpPr>
          <p:cNvPr id="13" name="Title 1">
            <a:extLst>
              <a:ext uri="{FF2B5EF4-FFF2-40B4-BE49-F238E27FC236}">
                <a16:creationId xmlns:a16="http://schemas.microsoft.com/office/drawing/2014/main" id="{3A925DB5-8387-4462-92E0-9B4C8CB42176}"/>
              </a:ext>
            </a:extLst>
          </p:cNvPr>
          <p:cNvSpPr txBox="1">
            <a:spLocks/>
          </p:cNvSpPr>
          <p:nvPr/>
        </p:nvSpPr>
        <p:spPr>
          <a:xfrm>
            <a:off x="0" y="0"/>
            <a:ext cx="11504086" cy="1236440"/>
          </a:xfrm>
          <a:prstGeom prst="rect">
            <a:avLst/>
          </a:prstGeom>
          <a:no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i="1" dirty="0">
                <a:solidFill>
                  <a:srgbClr val="1ED760"/>
                </a:solidFill>
                <a:latin typeface="Ink Free" panose="03080402000500000000" pitchFamily="66" charset="0"/>
              </a:rPr>
              <a:t>q u e s t i o n s</a:t>
            </a:r>
            <a:endParaRPr lang="en-US" sz="2800" b="1" i="1" dirty="0">
              <a:solidFill>
                <a:schemeClr val="bg1"/>
              </a:solidFill>
              <a:latin typeface="Ink Free" panose="03080402000500000000" pitchFamily="66" charset="0"/>
            </a:endParaRPr>
          </a:p>
        </p:txBody>
      </p:sp>
      <p:sp>
        <p:nvSpPr>
          <p:cNvPr id="7" name="Title 1">
            <a:extLst>
              <a:ext uri="{FF2B5EF4-FFF2-40B4-BE49-F238E27FC236}">
                <a16:creationId xmlns:a16="http://schemas.microsoft.com/office/drawing/2014/main" id="{E59A3F55-B6D6-40AA-8525-F86CA27E957C}"/>
              </a:ext>
            </a:extLst>
          </p:cNvPr>
          <p:cNvSpPr txBox="1">
            <a:spLocks/>
          </p:cNvSpPr>
          <p:nvPr/>
        </p:nvSpPr>
        <p:spPr>
          <a:xfrm>
            <a:off x="7403089" y="368969"/>
            <a:ext cx="4788911" cy="6031830"/>
          </a:xfrm>
          <a:prstGeom prst="rect">
            <a:avLst/>
          </a:prstGeom>
          <a:noFill/>
        </p:spPr>
        <p:txBody>
          <a:bodyPr vert="horz" lIns="91440" tIns="45720" rIns="91440" bIns="45720" rtlCol="0" anchor="t">
            <a:normAutofit fontScale="7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300" dirty="0">
                <a:solidFill>
                  <a:srgbClr val="1ED760"/>
                </a:solidFill>
              </a:rPr>
              <a:t>Data Headers:</a:t>
            </a:r>
          </a:p>
          <a:p>
            <a:pPr algn="ctr"/>
            <a:endParaRPr lang="en-US" sz="3300" dirty="0">
              <a:solidFill>
                <a:schemeClr val="bg1"/>
              </a:solidFill>
            </a:endParaRPr>
          </a:p>
          <a:p>
            <a:pPr algn="ctr"/>
            <a:r>
              <a:rPr lang="en-US" sz="3300" dirty="0">
                <a:solidFill>
                  <a:schemeClr val="bg1"/>
                </a:solidFill>
              </a:rPr>
              <a:t>Position</a:t>
            </a:r>
          </a:p>
          <a:p>
            <a:pPr algn="ctr"/>
            <a:r>
              <a:rPr lang="en-US" sz="3300" dirty="0">
                <a:solidFill>
                  <a:schemeClr val="bg1"/>
                </a:solidFill>
              </a:rPr>
              <a:t>Track Name</a:t>
            </a:r>
          </a:p>
          <a:p>
            <a:pPr algn="ctr"/>
            <a:r>
              <a:rPr lang="en-US" sz="3300" dirty="0">
                <a:solidFill>
                  <a:schemeClr val="bg1"/>
                </a:solidFill>
              </a:rPr>
              <a:t>Artist</a:t>
            </a:r>
          </a:p>
          <a:p>
            <a:pPr algn="ctr"/>
            <a:r>
              <a:rPr lang="en-US" sz="3300" dirty="0">
                <a:solidFill>
                  <a:schemeClr val="bg1"/>
                </a:solidFill>
              </a:rPr>
              <a:t>Streams</a:t>
            </a:r>
          </a:p>
          <a:p>
            <a:pPr algn="ctr"/>
            <a:r>
              <a:rPr lang="en-US" sz="3300" dirty="0">
                <a:solidFill>
                  <a:schemeClr val="bg1"/>
                </a:solidFill>
              </a:rPr>
              <a:t>Date</a:t>
            </a:r>
          </a:p>
          <a:p>
            <a:pPr algn="ctr"/>
            <a:r>
              <a:rPr lang="en-US" sz="3300" dirty="0">
                <a:solidFill>
                  <a:schemeClr val="bg1"/>
                </a:solidFill>
              </a:rPr>
              <a:t>Bins</a:t>
            </a:r>
          </a:p>
          <a:p>
            <a:pPr algn="ctr"/>
            <a:r>
              <a:rPr lang="en-US" sz="3300" dirty="0">
                <a:solidFill>
                  <a:schemeClr val="bg1"/>
                </a:solidFill>
              </a:rPr>
              <a:t>Unique Track ID</a:t>
            </a:r>
          </a:p>
          <a:p>
            <a:pPr algn="ctr"/>
            <a:r>
              <a:rPr lang="en-US" sz="3300" dirty="0">
                <a:solidFill>
                  <a:schemeClr val="bg1"/>
                </a:solidFill>
              </a:rPr>
              <a:t>Album</a:t>
            </a:r>
          </a:p>
          <a:p>
            <a:pPr algn="ctr"/>
            <a:r>
              <a:rPr lang="en-US" sz="3300" dirty="0">
                <a:solidFill>
                  <a:schemeClr val="bg1"/>
                </a:solidFill>
              </a:rPr>
              <a:t>Release Date</a:t>
            </a:r>
          </a:p>
          <a:p>
            <a:pPr algn="ctr"/>
            <a:r>
              <a:rPr lang="en-US" sz="3300" dirty="0">
                <a:solidFill>
                  <a:schemeClr val="bg1"/>
                </a:solidFill>
              </a:rPr>
              <a:t>Length</a:t>
            </a:r>
          </a:p>
          <a:p>
            <a:pPr algn="ctr"/>
            <a:r>
              <a:rPr lang="en-US" sz="3300" dirty="0">
                <a:solidFill>
                  <a:schemeClr val="bg1"/>
                </a:solidFill>
              </a:rPr>
              <a:t>Popularity</a:t>
            </a:r>
          </a:p>
          <a:p>
            <a:pPr algn="ctr"/>
            <a:r>
              <a:rPr lang="en-US" sz="3300" dirty="0">
                <a:solidFill>
                  <a:schemeClr val="bg1"/>
                </a:solidFill>
              </a:rPr>
              <a:t>Danceability</a:t>
            </a:r>
          </a:p>
          <a:p>
            <a:pPr algn="ctr"/>
            <a:r>
              <a:rPr lang="en-US" sz="3300" dirty="0">
                <a:solidFill>
                  <a:schemeClr val="bg1"/>
                </a:solidFill>
              </a:rPr>
              <a:t>Acousticness</a:t>
            </a:r>
          </a:p>
          <a:p>
            <a:pPr algn="ctr"/>
            <a:r>
              <a:rPr lang="en-US" sz="3300" dirty="0">
                <a:solidFill>
                  <a:schemeClr val="bg1"/>
                </a:solidFill>
              </a:rPr>
              <a:t>Energy</a:t>
            </a:r>
          </a:p>
          <a:p>
            <a:pPr algn="ctr"/>
            <a:r>
              <a:rPr lang="en-US" sz="3300" dirty="0">
                <a:solidFill>
                  <a:schemeClr val="bg1"/>
                </a:solidFill>
              </a:rPr>
              <a:t>Instrumentalness</a:t>
            </a:r>
          </a:p>
          <a:p>
            <a:pPr algn="ctr"/>
            <a:r>
              <a:rPr lang="en-US" sz="3300" dirty="0">
                <a:solidFill>
                  <a:schemeClr val="bg1"/>
                </a:solidFill>
              </a:rPr>
              <a:t>Liveness</a:t>
            </a:r>
          </a:p>
          <a:p>
            <a:pPr algn="ctr"/>
            <a:r>
              <a:rPr lang="en-US" sz="3300" dirty="0">
                <a:solidFill>
                  <a:schemeClr val="bg1"/>
                </a:solidFill>
              </a:rPr>
              <a:t>Loudness </a:t>
            </a:r>
          </a:p>
          <a:p>
            <a:pPr algn="ctr"/>
            <a:r>
              <a:rPr lang="en-US" sz="3300" dirty="0">
                <a:solidFill>
                  <a:schemeClr val="bg1"/>
                </a:solidFill>
              </a:rPr>
              <a:t>Speechiness</a:t>
            </a:r>
          </a:p>
          <a:p>
            <a:pPr algn="ctr"/>
            <a:r>
              <a:rPr lang="en-US" sz="3300" dirty="0">
                <a:solidFill>
                  <a:schemeClr val="bg1"/>
                </a:solidFill>
              </a:rPr>
              <a:t>Tempo</a:t>
            </a:r>
          </a:p>
          <a:p>
            <a:pPr algn="ctr"/>
            <a:endParaRPr lang="en-US" sz="3200" dirty="0">
              <a:solidFill>
                <a:schemeClr val="bg1"/>
              </a:solidFill>
            </a:endParaRPr>
          </a:p>
          <a:p>
            <a:pPr marL="457200" indent="-457200">
              <a:buClr>
                <a:schemeClr val="bg1"/>
              </a:buClr>
              <a:buFont typeface="Wingdings" panose="05000000000000000000" pitchFamily="2" charset="2"/>
              <a:buChar char="q"/>
            </a:pPr>
            <a:endParaRPr lang="en-US" sz="3200" dirty="0">
              <a:solidFill>
                <a:schemeClr val="bg1"/>
              </a:solidFill>
            </a:endParaRPr>
          </a:p>
          <a:p>
            <a:pPr algn="ctr"/>
            <a:endParaRPr lang="en-US" sz="3200" dirty="0">
              <a:solidFill>
                <a:schemeClr val="bg1"/>
              </a:solidFill>
            </a:endParaRPr>
          </a:p>
          <a:p>
            <a:pPr algn="ctr"/>
            <a:endParaRPr lang="en-US" sz="3200" dirty="0">
              <a:solidFill>
                <a:schemeClr val="bg1"/>
              </a:solidFill>
            </a:endParaRPr>
          </a:p>
        </p:txBody>
      </p:sp>
    </p:spTree>
    <p:extLst>
      <p:ext uri="{BB962C8B-B14F-4D97-AF65-F5344CB8AC3E}">
        <p14:creationId xmlns:p14="http://schemas.microsoft.com/office/powerpoint/2010/main" val="4989767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E614F1C-2D93-42D0-B229-7681994499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7403089" y="0"/>
            <a:ext cx="4788912"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Terraform &amp; Spotify Data Engineering | Python In Plain English">
            <a:extLst>
              <a:ext uri="{FF2B5EF4-FFF2-40B4-BE49-F238E27FC236}">
                <a16:creationId xmlns:a16="http://schemas.microsoft.com/office/drawing/2014/main" id="{3CD7143D-AE3A-491F-AE69-11DDCDEBAFD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9719" r="9804"/>
          <a:stretch/>
        </p:blipFill>
        <p:spPr bwMode="auto">
          <a:xfrm>
            <a:off x="11084560" y="5770880"/>
            <a:ext cx="1107440" cy="1016000"/>
          </a:xfrm>
          <a:prstGeom prst="rect">
            <a:avLst/>
          </a:prstGeom>
          <a:noFill/>
          <a:extLst>
            <a:ext uri="{909E8E84-426E-40DD-AFC4-6F175D3DCCD1}">
              <a14:hiddenFill xmlns:a14="http://schemas.microsoft.com/office/drawing/2010/main">
                <a:solidFill>
                  <a:srgbClr val="FFFFFF"/>
                </a:solidFill>
              </a14:hiddenFill>
            </a:ext>
          </a:extLst>
        </p:spPr>
      </p:pic>
      <p:sp>
        <p:nvSpPr>
          <p:cNvPr id="8" name="Title 1">
            <a:extLst>
              <a:ext uri="{FF2B5EF4-FFF2-40B4-BE49-F238E27FC236}">
                <a16:creationId xmlns:a16="http://schemas.microsoft.com/office/drawing/2014/main" id="{0140C57F-B1D0-4A30-B11E-B121C5C35128}"/>
              </a:ext>
            </a:extLst>
          </p:cNvPr>
          <p:cNvSpPr txBox="1">
            <a:spLocks/>
          </p:cNvSpPr>
          <p:nvPr/>
        </p:nvSpPr>
        <p:spPr>
          <a:xfrm>
            <a:off x="0" y="0"/>
            <a:ext cx="11504086" cy="1236440"/>
          </a:xfrm>
          <a:prstGeom prst="rect">
            <a:avLst/>
          </a:prstGeom>
          <a:no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i="1" dirty="0">
                <a:solidFill>
                  <a:srgbClr val="1ED760"/>
                </a:solidFill>
                <a:latin typeface="Ink Free" panose="03080402000500000000" pitchFamily="66" charset="0"/>
              </a:rPr>
              <a:t>h y p o t h e s i s</a:t>
            </a:r>
            <a:endParaRPr lang="en-US" sz="2800" b="1" i="1" dirty="0">
              <a:solidFill>
                <a:schemeClr val="bg1"/>
              </a:solidFill>
              <a:latin typeface="Ink Free" panose="03080402000500000000" pitchFamily="66" charset="0"/>
            </a:endParaRPr>
          </a:p>
        </p:txBody>
      </p:sp>
      <p:sp>
        <p:nvSpPr>
          <p:cNvPr id="6" name="Content Placeholder 1">
            <a:extLst>
              <a:ext uri="{FF2B5EF4-FFF2-40B4-BE49-F238E27FC236}">
                <a16:creationId xmlns:a16="http://schemas.microsoft.com/office/drawing/2014/main" id="{163E7B8F-17E8-4ED0-AE47-6611FC1B58F8}"/>
              </a:ext>
            </a:extLst>
          </p:cNvPr>
          <p:cNvSpPr txBox="1">
            <a:spLocks/>
          </p:cNvSpPr>
          <p:nvPr/>
        </p:nvSpPr>
        <p:spPr>
          <a:xfrm>
            <a:off x="376024" y="1520825"/>
            <a:ext cx="6615326" cy="4351338"/>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Blip>
                <a:blip r:embed="rId3">
                  <a:extLst>
                    <a:ext uri="{837473B0-CC2E-450A-ABE3-18F120FF3D39}">
                      <a1611:picAttrSrcUrl xmlns:a1611="http://schemas.microsoft.com/office/drawing/2016/11/main" r:id="rId4"/>
                    </a:ext>
                  </a:extLst>
                </a:blip>
              </a:buBlip>
            </a:pPr>
            <a:r>
              <a:rPr lang="en-US" sz="2500" dirty="0">
                <a:solidFill>
                  <a:srgbClr val="262626"/>
                </a:solidFill>
                <a:latin typeface="+mj-lt"/>
                <a:ea typeface="+mj-ea"/>
                <a:cs typeface="+mj-cs"/>
              </a:rPr>
              <a:t>Before analyzing the data, our group collaborated to hypothesize the following: </a:t>
            </a:r>
          </a:p>
          <a:p>
            <a:pPr marL="0" indent="0">
              <a:buNone/>
            </a:pPr>
            <a:endParaRPr lang="en-US" sz="2500" dirty="0">
              <a:solidFill>
                <a:srgbClr val="262626"/>
              </a:solidFill>
              <a:latin typeface="+mj-lt"/>
              <a:ea typeface="+mj-ea"/>
              <a:cs typeface="+mj-cs"/>
            </a:endParaRPr>
          </a:p>
          <a:p>
            <a:pPr lvl="1">
              <a:buBlip>
                <a:blip r:embed="rId3">
                  <a:extLst>
                    <a:ext uri="{837473B0-CC2E-450A-ABE3-18F120FF3D39}">
                      <a1611:picAttrSrcUrl xmlns:a1611="http://schemas.microsoft.com/office/drawing/2016/11/main" r:id="rId4"/>
                    </a:ext>
                  </a:extLst>
                </a:blip>
              </a:buBlip>
            </a:pPr>
            <a:r>
              <a:rPr lang="en-US" sz="2500" dirty="0">
                <a:solidFill>
                  <a:srgbClr val="262626"/>
                </a:solidFill>
                <a:latin typeface="+mj-lt"/>
                <a:ea typeface="+mj-ea"/>
                <a:cs typeface="+mj-cs"/>
              </a:rPr>
              <a:t>If the rank of the Track Name is higher, does that mean that the stream count is larger? </a:t>
            </a:r>
          </a:p>
          <a:p>
            <a:pPr lvl="1">
              <a:buBlip>
                <a:blip r:embed="rId3">
                  <a:extLst>
                    <a:ext uri="{837473B0-CC2E-450A-ABE3-18F120FF3D39}">
                      <a1611:picAttrSrcUrl xmlns:a1611="http://schemas.microsoft.com/office/drawing/2016/11/main" r:id="rId4"/>
                    </a:ext>
                  </a:extLst>
                </a:blip>
              </a:buBlip>
            </a:pPr>
            <a:endParaRPr lang="en-US" sz="2500" dirty="0">
              <a:solidFill>
                <a:srgbClr val="262626"/>
              </a:solidFill>
              <a:latin typeface="+mj-lt"/>
              <a:ea typeface="+mj-ea"/>
              <a:cs typeface="+mj-cs"/>
            </a:endParaRPr>
          </a:p>
          <a:p>
            <a:pPr lvl="1">
              <a:buBlip>
                <a:blip r:embed="rId3">
                  <a:extLst>
                    <a:ext uri="{837473B0-CC2E-450A-ABE3-18F120FF3D39}">
                      <a1611:picAttrSrcUrl xmlns:a1611="http://schemas.microsoft.com/office/drawing/2016/11/main" r:id="rId4"/>
                    </a:ext>
                  </a:extLst>
                </a:blip>
              </a:buBlip>
            </a:pPr>
            <a:r>
              <a:rPr lang="en-US" sz="2500" dirty="0">
                <a:solidFill>
                  <a:srgbClr val="262626"/>
                </a:solidFill>
                <a:latin typeface="+mj-lt"/>
                <a:ea typeface="+mj-ea"/>
                <a:cs typeface="+mj-cs"/>
              </a:rPr>
              <a:t>If an artist appears on the list more frequently, does that mean the stream count is larger?</a:t>
            </a:r>
          </a:p>
          <a:p>
            <a:pPr lvl="1">
              <a:buBlip>
                <a:blip r:embed="rId3">
                  <a:extLst>
                    <a:ext uri="{837473B0-CC2E-450A-ABE3-18F120FF3D39}">
                      <a1611:picAttrSrcUrl xmlns:a1611="http://schemas.microsoft.com/office/drawing/2016/11/main" r:id="rId4"/>
                    </a:ext>
                  </a:extLst>
                </a:blip>
              </a:buBlip>
            </a:pPr>
            <a:endParaRPr lang="en-US" sz="2500" dirty="0">
              <a:solidFill>
                <a:srgbClr val="262626"/>
              </a:solidFill>
              <a:latin typeface="+mj-lt"/>
              <a:ea typeface="+mj-ea"/>
              <a:cs typeface="+mj-cs"/>
            </a:endParaRPr>
          </a:p>
          <a:p>
            <a:pPr lvl="1">
              <a:buBlip>
                <a:blip r:embed="rId3">
                  <a:extLst>
                    <a:ext uri="{837473B0-CC2E-450A-ABE3-18F120FF3D39}">
                      <a1611:picAttrSrcUrl xmlns:a1611="http://schemas.microsoft.com/office/drawing/2016/11/main" r:id="rId4"/>
                    </a:ext>
                  </a:extLst>
                </a:blip>
              </a:buBlip>
            </a:pPr>
            <a:r>
              <a:rPr lang="en-US" sz="2500" dirty="0">
                <a:solidFill>
                  <a:srgbClr val="262626"/>
                </a:solidFill>
                <a:latin typeface="+mj-lt"/>
                <a:ea typeface="+mj-ea"/>
                <a:cs typeface="+mj-cs"/>
              </a:rPr>
              <a:t>If the release of the track is newer, does that mean the stream count is larger? </a:t>
            </a:r>
          </a:p>
          <a:p>
            <a:pPr marL="457200" lvl="1" indent="0">
              <a:buNone/>
            </a:pPr>
            <a:endParaRPr lang="en-US" sz="2500" dirty="0">
              <a:solidFill>
                <a:srgbClr val="262626"/>
              </a:solidFill>
              <a:latin typeface="+mj-lt"/>
              <a:ea typeface="+mj-ea"/>
              <a:cs typeface="+mj-cs"/>
            </a:endParaRPr>
          </a:p>
          <a:p>
            <a:pPr lvl="1">
              <a:buBlip>
                <a:blip r:embed="rId3">
                  <a:extLst>
                    <a:ext uri="{837473B0-CC2E-450A-ABE3-18F120FF3D39}">
                      <a1611:picAttrSrcUrl xmlns:a1611="http://schemas.microsoft.com/office/drawing/2016/11/main" r:id="rId4"/>
                    </a:ext>
                  </a:extLst>
                </a:blip>
              </a:buBlip>
            </a:pPr>
            <a:r>
              <a:rPr lang="en-US" sz="2500" dirty="0">
                <a:solidFill>
                  <a:srgbClr val="262626"/>
                </a:solidFill>
                <a:latin typeface="+mj-lt"/>
                <a:ea typeface="+mj-ea"/>
                <a:cs typeface="+mj-cs"/>
              </a:rPr>
              <a:t>If the artist has multiples albums on the list, does that mean the stream count is larger?</a:t>
            </a:r>
          </a:p>
          <a:p>
            <a:pPr lvl="1">
              <a:buBlip>
                <a:blip r:embed="rId3">
                  <a:extLst>
                    <a:ext uri="{837473B0-CC2E-450A-ABE3-18F120FF3D39}">
                      <a1611:picAttrSrcUrl xmlns:a1611="http://schemas.microsoft.com/office/drawing/2016/11/main" r:id="rId4"/>
                    </a:ext>
                  </a:extLst>
                </a:blip>
              </a:buBlip>
            </a:pPr>
            <a:endParaRPr lang="en-US" dirty="0">
              <a:solidFill>
                <a:srgbClr val="262626"/>
              </a:solidFill>
              <a:latin typeface="+mj-lt"/>
              <a:ea typeface="+mj-ea"/>
              <a:cs typeface="+mj-cs"/>
            </a:endParaRPr>
          </a:p>
          <a:p>
            <a:pPr lvl="1">
              <a:buFont typeface="Wingdings" panose="05000000000000000000" pitchFamily="2" charset="2"/>
              <a:buChar char="q"/>
            </a:pPr>
            <a:endParaRPr lang="en-US" b="1" dirty="0">
              <a:solidFill>
                <a:srgbClr val="262626"/>
              </a:solidFill>
              <a:latin typeface="+mj-lt"/>
              <a:ea typeface="+mj-ea"/>
              <a:cs typeface="+mj-cs"/>
            </a:endParaRPr>
          </a:p>
          <a:p>
            <a:pPr lvl="1">
              <a:buFont typeface="Wingdings" panose="05000000000000000000" pitchFamily="2" charset="2"/>
              <a:buChar char="q"/>
            </a:pPr>
            <a:endParaRPr lang="en-US" b="1" dirty="0">
              <a:solidFill>
                <a:srgbClr val="262626"/>
              </a:solidFill>
              <a:latin typeface="+mj-lt"/>
              <a:ea typeface="+mj-ea"/>
              <a:cs typeface="+mj-cs"/>
            </a:endParaRPr>
          </a:p>
          <a:p>
            <a:pPr lvl="1">
              <a:buFont typeface="Wingdings" panose="05000000000000000000" pitchFamily="2" charset="2"/>
              <a:buChar char="q"/>
            </a:pPr>
            <a:endParaRPr lang="en-US" b="1" dirty="0">
              <a:solidFill>
                <a:srgbClr val="262626"/>
              </a:solidFill>
              <a:latin typeface="+mj-lt"/>
              <a:ea typeface="+mj-ea"/>
              <a:cs typeface="+mj-cs"/>
            </a:endParaRPr>
          </a:p>
          <a:p>
            <a:pPr lvl="1">
              <a:buFont typeface="Wingdings" panose="05000000000000000000" pitchFamily="2" charset="2"/>
              <a:buChar char="q"/>
            </a:pPr>
            <a:endParaRPr lang="en-US" b="1" dirty="0">
              <a:solidFill>
                <a:srgbClr val="262626"/>
              </a:solidFill>
              <a:latin typeface="+mj-lt"/>
              <a:ea typeface="+mj-ea"/>
              <a:cs typeface="+mj-cs"/>
            </a:endParaRPr>
          </a:p>
          <a:p>
            <a:pPr lvl="1">
              <a:buFont typeface="Wingdings" panose="05000000000000000000" pitchFamily="2" charset="2"/>
              <a:buChar char="q"/>
            </a:pPr>
            <a:endParaRPr lang="en-US" b="1" dirty="0">
              <a:solidFill>
                <a:srgbClr val="262626"/>
              </a:solidFill>
              <a:latin typeface="+mj-lt"/>
              <a:ea typeface="+mj-ea"/>
              <a:cs typeface="+mj-cs"/>
            </a:endParaRPr>
          </a:p>
          <a:p>
            <a:pPr lvl="1">
              <a:buFont typeface="Wingdings" panose="05000000000000000000" pitchFamily="2" charset="2"/>
              <a:buChar char="q"/>
            </a:pPr>
            <a:endParaRPr lang="en-US" b="1" dirty="0">
              <a:solidFill>
                <a:srgbClr val="262626"/>
              </a:solidFill>
              <a:latin typeface="+mj-lt"/>
              <a:ea typeface="+mj-ea"/>
              <a:cs typeface="+mj-cs"/>
            </a:endParaRPr>
          </a:p>
          <a:p>
            <a:pPr lvl="1">
              <a:buFont typeface="Courier New" panose="02070309020205020404" pitchFamily="49" charset="0"/>
              <a:buChar char="o"/>
            </a:pPr>
            <a:endParaRPr lang="en-US" b="1" dirty="0">
              <a:solidFill>
                <a:srgbClr val="262626"/>
              </a:solidFill>
              <a:latin typeface="+mj-lt"/>
              <a:ea typeface="+mj-ea"/>
              <a:cs typeface="+mj-cs"/>
            </a:endParaRPr>
          </a:p>
          <a:p>
            <a:pPr lvl="1">
              <a:buFont typeface="Courier New" panose="02070309020205020404" pitchFamily="49" charset="0"/>
              <a:buChar char="o"/>
            </a:pPr>
            <a:endParaRPr lang="en-US" sz="2800" b="1" dirty="0">
              <a:solidFill>
                <a:srgbClr val="262626"/>
              </a:solidFill>
              <a:latin typeface="+mj-lt"/>
              <a:ea typeface="+mj-ea"/>
              <a:cs typeface="+mj-cs"/>
            </a:endParaRPr>
          </a:p>
        </p:txBody>
      </p:sp>
    </p:spTree>
    <p:extLst>
      <p:ext uri="{BB962C8B-B14F-4D97-AF65-F5344CB8AC3E}">
        <p14:creationId xmlns:p14="http://schemas.microsoft.com/office/powerpoint/2010/main" val="9919611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E614F1C-2D93-42D0-B229-7681994499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7403089" y="0"/>
            <a:ext cx="4788912"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Content Placeholder 4" descr="Terraform &amp; Spotify Data Engineering | Python In Plain English">
            <a:extLst>
              <a:ext uri="{FF2B5EF4-FFF2-40B4-BE49-F238E27FC236}">
                <a16:creationId xmlns:a16="http://schemas.microsoft.com/office/drawing/2014/main" id="{3CD7143D-AE3A-491F-AE69-11DDCDEBAFD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9719" r="9804"/>
          <a:stretch/>
        </p:blipFill>
        <p:spPr bwMode="auto">
          <a:xfrm>
            <a:off x="11084560" y="5770880"/>
            <a:ext cx="1107440" cy="1016000"/>
          </a:xfrm>
          <a:prstGeom prst="rect">
            <a:avLst/>
          </a:prstGeom>
          <a:noFill/>
          <a:extLst>
            <a:ext uri="{909E8E84-426E-40DD-AFC4-6F175D3DCCD1}">
              <a14:hiddenFill xmlns:a14="http://schemas.microsoft.com/office/drawing/2010/main">
                <a:solidFill>
                  <a:srgbClr val="FFFFFF"/>
                </a:solidFill>
              </a14:hiddenFill>
            </a:ext>
          </a:extLst>
        </p:spPr>
      </p:pic>
      <p:sp>
        <p:nvSpPr>
          <p:cNvPr id="8" name="Title 1">
            <a:extLst>
              <a:ext uri="{FF2B5EF4-FFF2-40B4-BE49-F238E27FC236}">
                <a16:creationId xmlns:a16="http://schemas.microsoft.com/office/drawing/2014/main" id="{0140C57F-B1D0-4A30-B11E-B121C5C35128}"/>
              </a:ext>
            </a:extLst>
          </p:cNvPr>
          <p:cNvSpPr txBox="1">
            <a:spLocks/>
          </p:cNvSpPr>
          <p:nvPr/>
        </p:nvSpPr>
        <p:spPr>
          <a:xfrm>
            <a:off x="0" y="0"/>
            <a:ext cx="11504086" cy="1236440"/>
          </a:xfrm>
          <a:prstGeom prst="rect">
            <a:avLst/>
          </a:prstGeom>
          <a:no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en-US" sz="4000" b="1" i="1" dirty="0">
                <a:solidFill>
                  <a:srgbClr val="1ED760"/>
                </a:solidFill>
                <a:latin typeface="Ink Free" panose="03080402000500000000" pitchFamily="66" charset="0"/>
              </a:rPr>
              <a:t>s p o t i f y   A P I</a:t>
            </a:r>
            <a:endParaRPr kumimoji="0" lang="en-US" sz="2800" b="1" i="1" u="none" strike="noStrike" kern="1200" cap="none" spc="0" normalizeH="0" baseline="0" noProof="0" dirty="0">
              <a:ln>
                <a:noFill/>
              </a:ln>
              <a:solidFill>
                <a:prstClr val="white"/>
              </a:solidFill>
              <a:effectLst/>
              <a:uLnTx/>
              <a:uFillTx/>
              <a:latin typeface="Ink Free" panose="03080402000500000000" pitchFamily="66" charset="0"/>
              <a:ea typeface="+mj-ea"/>
              <a:cs typeface="+mj-cs"/>
            </a:endParaRPr>
          </a:p>
        </p:txBody>
      </p:sp>
      <p:sp>
        <p:nvSpPr>
          <p:cNvPr id="6" name="Content Placeholder 1">
            <a:extLst>
              <a:ext uri="{FF2B5EF4-FFF2-40B4-BE49-F238E27FC236}">
                <a16:creationId xmlns:a16="http://schemas.microsoft.com/office/drawing/2014/main" id="{163E7B8F-17E8-4ED0-AE47-6611FC1B58F8}"/>
              </a:ext>
            </a:extLst>
          </p:cNvPr>
          <p:cNvSpPr txBox="1">
            <a:spLocks/>
          </p:cNvSpPr>
          <p:nvPr/>
        </p:nvSpPr>
        <p:spPr>
          <a:xfrm>
            <a:off x="376024" y="1520825"/>
            <a:ext cx="6615326"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Blip>
                <a:blip r:embed="rId3">
                  <a:extLst>
                    <a:ext uri="{837473B0-CC2E-450A-ABE3-18F120FF3D39}">
                      <a1611:picAttrSrcUrl xmlns:a1611="http://schemas.microsoft.com/office/drawing/2016/11/main" r:id="rId4"/>
                    </a:ext>
                  </a:extLst>
                </a:blip>
              </a:buBlip>
              <a:tabLst/>
              <a:defRPr/>
            </a:pPr>
            <a:r>
              <a:rPr kumimoji="0" lang="en-US" sz="2500" b="0" i="0" u="none" strike="noStrike" kern="1200" cap="none" spc="0" normalizeH="0" baseline="0" noProof="0" dirty="0">
                <a:ln>
                  <a:noFill/>
                </a:ln>
                <a:solidFill>
                  <a:srgbClr val="262626"/>
                </a:solidFill>
                <a:effectLst/>
                <a:uLnTx/>
                <a:uFillTx/>
                <a:latin typeface="Calibri Light" panose="020F0302020204030204"/>
                <a:ea typeface="+mn-ea"/>
                <a:cs typeface="+mn-cs"/>
              </a:rPr>
              <a:t>Use the python library spotipy to interact with the Spotify API</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Blip>
                <a:blip r:embed="rId3">
                  <a:extLst>
                    <a:ext uri="{837473B0-CC2E-450A-ABE3-18F120FF3D39}">
                      <a1611:picAttrSrcUrl xmlns:a1611="http://schemas.microsoft.com/office/drawing/2016/11/main" r:id="rId4"/>
                    </a:ext>
                  </a:extLst>
                </a:blip>
              </a:buBlip>
              <a:tabLst/>
              <a:defRPr/>
            </a:pPr>
            <a:r>
              <a:rPr kumimoji="0" lang="en-US" sz="2500" b="0" i="0" u="none" strike="noStrike" kern="1200" cap="none" spc="0" normalizeH="0" baseline="0" noProof="0" dirty="0">
                <a:ln>
                  <a:noFill/>
                </a:ln>
                <a:solidFill>
                  <a:srgbClr val="262626"/>
                </a:solidFill>
                <a:effectLst/>
                <a:uLnTx/>
                <a:uFillTx/>
                <a:latin typeface="Calibri Light" panose="020F0302020204030204"/>
                <a:ea typeface="+mn-ea"/>
                <a:cs typeface="+mn-cs"/>
              </a:rPr>
              <a:t>Steps</a:t>
            </a:r>
          </a:p>
          <a:p>
            <a:pPr marL="685800" marR="0" lvl="1" indent="-228600" algn="l" defTabSz="914400" rtl="0" eaLnBrk="1" fontAlgn="auto" latinLnBrk="0" hangingPunct="1">
              <a:lnSpc>
                <a:spcPct val="90000"/>
              </a:lnSpc>
              <a:spcBef>
                <a:spcPts val="1000"/>
              </a:spcBef>
              <a:spcAft>
                <a:spcPts val="0"/>
              </a:spcAft>
              <a:buClrTx/>
              <a:buSzTx/>
              <a:buFont typeface="Arial" panose="020B0604020202020204" pitchFamily="34" charset="0"/>
              <a:buBlip>
                <a:blip r:embed="rId3">
                  <a:extLst>
                    <a:ext uri="{837473B0-CC2E-450A-ABE3-18F120FF3D39}">
                      <a1611:picAttrSrcUrl xmlns:a1611="http://schemas.microsoft.com/office/drawing/2016/11/main" r:id="rId4"/>
                    </a:ext>
                  </a:extLst>
                </a:blip>
              </a:buBlip>
              <a:tabLst/>
              <a:defRPr/>
            </a:pPr>
            <a:r>
              <a:rPr kumimoji="0" lang="en-US" sz="2100" b="0" i="0" u="none" strike="noStrike" kern="1200" cap="none" spc="0" normalizeH="0" baseline="0" noProof="0" dirty="0">
                <a:ln>
                  <a:noFill/>
                </a:ln>
                <a:solidFill>
                  <a:srgbClr val="262626"/>
                </a:solidFill>
                <a:effectLst/>
                <a:uLnTx/>
                <a:uFillTx/>
                <a:latin typeface="Calibri Light" panose="020F0302020204030204"/>
                <a:ea typeface="+mn-ea"/>
                <a:cs typeface="+mn-cs"/>
              </a:rPr>
              <a:t>Load US data in 2017 and found unique tracks</a:t>
            </a:r>
          </a:p>
          <a:p>
            <a:pPr marL="685800" marR="0" lvl="1" indent="-228600" algn="l" defTabSz="914400" rtl="0" eaLnBrk="1" fontAlgn="auto" latinLnBrk="0" hangingPunct="1">
              <a:lnSpc>
                <a:spcPct val="90000"/>
              </a:lnSpc>
              <a:spcBef>
                <a:spcPts val="1000"/>
              </a:spcBef>
              <a:spcAft>
                <a:spcPts val="0"/>
              </a:spcAft>
              <a:buClrTx/>
              <a:buSzTx/>
              <a:buFont typeface="Arial" panose="020B0604020202020204" pitchFamily="34" charset="0"/>
              <a:buBlip>
                <a:blip r:embed="rId3">
                  <a:extLst>
                    <a:ext uri="{837473B0-CC2E-450A-ABE3-18F120FF3D39}">
                      <a1611:picAttrSrcUrl xmlns:a1611="http://schemas.microsoft.com/office/drawing/2016/11/main" r:id="rId4"/>
                    </a:ext>
                  </a:extLst>
                </a:blip>
              </a:buBlip>
              <a:tabLst/>
              <a:defRPr/>
            </a:pPr>
            <a:r>
              <a:rPr kumimoji="0" lang="en-US" sz="2100" b="0" i="0" u="none" strike="noStrike" kern="1200" cap="none" spc="0" normalizeH="0" baseline="0" noProof="0" dirty="0">
                <a:ln>
                  <a:noFill/>
                </a:ln>
                <a:solidFill>
                  <a:srgbClr val="262626"/>
                </a:solidFill>
                <a:effectLst/>
                <a:uLnTx/>
                <a:uFillTx/>
                <a:latin typeface="Calibri Light" panose="020F0302020204030204"/>
                <a:ea typeface="+mn-ea"/>
                <a:cs typeface="+mn-cs"/>
              </a:rPr>
              <a:t>Created a loop to call the spotipy API for all tracks</a:t>
            </a:r>
          </a:p>
          <a:p>
            <a:pPr marL="685800" marR="0" lvl="1" indent="-228600" algn="l" defTabSz="914400" rtl="0" eaLnBrk="1" fontAlgn="auto" latinLnBrk="0" hangingPunct="1">
              <a:lnSpc>
                <a:spcPct val="90000"/>
              </a:lnSpc>
              <a:spcBef>
                <a:spcPts val="1000"/>
              </a:spcBef>
              <a:spcAft>
                <a:spcPts val="0"/>
              </a:spcAft>
              <a:buClrTx/>
              <a:buSzTx/>
              <a:buFont typeface="Arial" panose="020B0604020202020204" pitchFamily="34" charset="0"/>
              <a:buBlip>
                <a:blip r:embed="rId3">
                  <a:extLst>
                    <a:ext uri="{837473B0-CC2E-450A-ABE3-18F120FF3D39}">
                      <a1611:picAttrSrcUrl xmlns:a1611="http://schemas.microsoft.com/office/drawing/2016/11/main" r:id="rId4"/>
                    </a:ext>
                  </a:extLst>
                </a:blip>
              </a:buBlip>
              <a:tabLst/>
              <a:defRPr/>
            </a:pPr>
            <a:r>
              <a:rPr kumimoji="0" lang="en-US" sz="2100" b="0" i="0" u="none" strike="noStrike" kern="1200" cap="none" spc="0" normalizeH="0" baseline="0" noProof="0" dirty="0">
                <a:ln>
                  <a:noFill/>
                </a:ln>
                <a:solidFill>
                  <a:srgbClr val="262626"/>
                </a:solidFill>
                <a:effectLst/>
                <a:uLnTx/>
                <a:uFillTx/>
                <a:latin typeface="Calibri Light" panose="020F0302020204030204"/>
                <a:ea typeface="+mn-ea"/>
                <a:cs typeface="+mn-cs"/>
              </a:rPr>
              <a:t>Output the data and merged on Track ID with US data in 2017</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Blip>
                <a:blip r:embed="rId3">
                  <a:extLst>
                    <a:ext uri="{837473B0-CC2E-450A-ABE3-18F120FF3D39}">
                      <a1611:picAttrSrcUrl xmlns:a1611="http://schemas.microsoft.com/office/drawing/2016/11/main" r:id="rId4"/>
                    </a:ext>
                  </a:extLst>
                </a:blip>
              </a:buBlip>
              <a:tabLst/>
              <a:defRPr/>
            </a:pPr>
            <a:endParaRPr kumimoji="0" lang="en-US" sz="2400" b="0" i="0" u="none" strike="noStrike" kern="1200" cap="none" spc="0" normalizeH="0" baseline="0" noProof="0" dirty="0">
              <a:ln>
                <a:noFill/>
              </a:ln>
              <a:solidFill>
                <a:srgbClr val="262626"/>
              </a:solidFill>
              <a:effectLst/>
              <a:uLnTx/>
              <a:uFillTx/>
              <a:latin typeface="Calibri Light" panose="020F0302020204030204"/>
              <a:ea typeface="+mn-ea"/>
              <a:cs typeface="+mn-cs"/>
            </a:endParaRPr>
          </a:p>
          <a:p>
            <a:pPr marL="685800" marR="0" lvl="1" indent="-228600" algn="l" defTabSz="914400" rtl="0" eaLnBrk="1" fontAlgn="auto" latinLnBrk="0" hangingPunct="1">
              <a:lnSpc>
                <a:spcPct val="90000"/>
              </a:lnSpc>
              <a:spcBef>
                <a:spcPts val="500"/>
              </a:spcBef>
              <a:spcAft>
                <a:spcPts val="0"/>
              </a:spcAft>
              <a:buClrTx/>
              <a:buSzTx/>
              <a:buFont typeface="Wingdings" panose="05000000000000000000" pitchFamily="2" charset="2"/>
              <a:buChar char="q"/>
              <a:tabLst/>
              <a:defRPr/>
            </a:pPr>
            <a:endParaRPr kumimoji="0" lang="en-US" sz="2400" b="1" i="0" u="none" strike="noStrike" kern="1200" cap="none" spc="0" normalizeH="0" baseline="0" noProof="0" dirty="0">
              <a:ln>
                <a:noFill/>
              </a:ln>
              <a:solidFill>
                <a:srgbClr val="262626"/>
              </a:solidFill>
              <a:effectLst/>
              <a:uLnTx/>
              <a:uFillTx/>
              <a:latin typeface="Calibri Light" panose="020F0302020204030204"/>
              <a:ea typeface="+mn-ea"/>
              <a:cs typeface="+mn-cs"/>
            </a:endParaRPr>
          </a:p>
          <a:p>
            <a:pPr marL="685800" marR="0" lvl="1" indent="-228600" algn="l" defTabSz="914400" rtl="0" eaLnBrk="1" fontAlgn="auto" latinLnBrk="0" hangingPunct="1">
              <a:lnSpc>
                <a:spcPct val="90000"/>
              </a:lnSpc>
              <a:spcBef>
                <a:spcPts val="500"/>
              </a:spcBef>
              <a:spcAft>
                <a:spcPts val="0"/>
              </a:spcAft>
              <a:buClrTx/>
              <a:buSzTx/>
              <a:buFont typeface="Wingdings" panose="05000000000000000000" pitchFamily="2" charset="2"/>
              <a:buChar char="q"/>
              <a:tabLst/>
              <a:defRPr/>
            </a:pPr>
            <a:endParaRPr kumimoji="0" lang="en-US" sz="2400" b="1" i="0" u="none" strike="noStrike" kern="1200" cap="none" spc="0" normalizeH="0" baseline="0" noProof="0" dirty="0">
              <a:ln>
                <a:noFill/>
              </a:ln>
              <a:solidFill>
                <a:srgbClr val="262626"/>
              </a:solidFill>
              <a:effectLst/>
              <a:uLnTx/>
              <a:uFillTx/>
              <a:latin typeface="Calibri Light" panose="020F0302020204030204"/>
              <a:ea typeface="+mn-ea"/>
              <a:cs typeface="+mn-cs"/>
            </a:endParaRPr>
          </a:p>
          <a:p>
            <a:pPr marL="685800" marR="0" lvl="1" indent="-228600" algn="l" defTabSz="914400" rtl="0" eaLnBrk="1" fontAlgn="auto" latinLnBrk="0" hangingPunct="1">
              <a:lnSpc>
                <a:spcPct val="90000"/>
              </a:lnSpc>
              <a:spcBef>
                <a:spcPts val="500"/>
              </a:spcBef>
              <a:spcAft>
                <a:spcPts val="0"/>
              </a:spcAft>
              <a:buClrTx/>
              <a:buSzTx/>
              <a:buFont typeface="Wingdings" panose="05000000000000000000" pitchFamily="2" charset="2"/>
              <a:buChar char="q"/>
              <a:tabLst/>
              <a:defRPr/>
            </a:pPr>
            <a:endParaRPr kumimoji="0" lang="en-US" sz="2400" b="1" i="0" u="none" strike="noStrike" kern="1200" cap="none" spc="0" normalizeH="0" baseline="0" noProof="0" dirty="0">
              <a:ln>
                <a:noFill/>
              </a:ln>
              <a:solidFill>
                <a:srgbClr val="262626"/>
              </a:solidFill>
              <a:effectLst/>
              <a:uLnTx/>
              <a:uFillTx/>
              <a:latin typeface="Calibri Light" panose="020F0302020204030204"/>
              <a:ea typeface="+mn-ea"/>
              <a:cs typeface="+mn-cs"/>
            </a:endParaRPr>
          </a:p>
          <a:p>
            <a:pPr marL="685800" marR="0" lvl="1" indent="-228600" algn="l" defTabSz="914400" rtl="0" eaLnBrk="1" fontAlgn="auto" latinLnBrk="0" hangingPunct="1">
              <a:lnSpc>
                <a:spcPct val="90000"/>
              </a:lnSpc>
              <a:spcBef>
                <a:spcPts val="500"/>
              </a:spcBef>
              <a:spcAft>
                <a:spcPts val="0"/>
              </a:spcAft>
              <a:buClrTx/>
              <a:buSzTx/>
              <a:buFont typeface="Wingdings" panose="05000000000000000000" pitchFamily="2" charset="2"/>
              <a:buChar char="q"/>
              <a:tabLst/>
              <a:defRPr/>
            </a:pPr>
            <a:endParaRPr kumimoji="0" lang="en-US" sz="2400" b="1" i="0" u="none" strike="noStrike" kern="1200" cap="none" spc="0" normalizeH="0" baseline="0" noProof="0" dirty="0">
              <a:ln>
                <a:noFill/>
              </a:ln>
              <a:solidFill>
                <a:srgbClr val="262626"/>
              </a:solidFill>
              <a:effectLst/>
              <a:uLnTx/>
              <a:uFillTx/>
              <a:latin typeface="Calibri Light" panose="020F0302020204030204"/>
              <a:ea typeface="+mn-ea"/>
              <a:cs typeface="+mn-cs"/>
            </a:endParaRPr>
          </a:p>
          <a:p>
            <a:pPr marL="685800" marR="0" lvl="1" indent="-228600" algn="l" defTabSz="914400" rtl="0" eaLnBrk="1" fontAlgn="auto" latinLnBrk="0" hangingPunct="1">
              <a:lnSpc>
                <a:spcPct val="90000"/>
              </a:lnSpc>
              <a:spcBef>
                <a:spcPts val="500"/>
              </a:spcBef>
              <a:spcAft>
                <a:spcPts val="0"/>
              </a:spcAft>
              <a:buClrTx/>
              <a:buSzTx/>
              <a:buFont typeface="Wingdings" panose="05000000000000000000" pitchFamily="2" charset="2"/>
              <a:buChar char="q"/>
              <a:tabLst/>
              <a:defRPr/>
            </a:pPr>
            <a:endParaRPr kumimoji="0" lang="en-US" sz="2400" b="1" i="0" u="none" strike="noStrike" kern="1200" cap="none" spc="0" normalizeH="0" baseline="0" noProof="0" dirty="0">
              <a:ln>
                <a:noFill/>
              </a:ln>
              <a:solidFill>
                <a:srgbClr val="262626"/>
              </a:solidFill>
              <a:effectLst/>
              <a:uLnTx/>
              <a:uFillTx/>
              <a:latin typeface="Calibri Light" panose="020F0302020204030204"/>
              <a:ea typeface="+mn-ea"/>
              <a:cs typeface="+mn-cs"/>
            </a:endParaRPr>
          </a:p>
          <a:p>
            <a:pPr marL="685800" marR="0" lvl="1" indent="-228600" algn="l" defTabSz="914400" rtl="0" eaLnBrk="1" fontAlgn="auto" latinLnBrk="0" hangingPunct="1">
              <a:lnSpc>
                <a:spcPct val="90000"/>
              </a:lnSpc>
              <a:spcBef>
                <a:spcPts val="500"/>
              </a:spcBef>
              <a:spcAft>
                <a:spcPts val="0"/>
              </a:spcAft>
              <a:buClrTx/>
              <a:buSzTx/>
              <a:buFont typeface="Wingdings" panose="05000000000000000000" pitchFamily="2" charset="2"/>
              <a:buChar char="q"/>
              <a:tabLst/>
              <a:defRPr/>
            </a:pPr>
            <a:endParaRPr kumimoji="0" lang="en-US" sz="2400" b="1" i="0" u="none" strike="noStrike" kern="1200" cap="none" spc="0" normalizeH="0" baseline="0" noProof="0" dirty="0">
              <a:ln>
                <a:noFill/>
              </a:ln>
              <a:solidFill>
                <a:srgbClr val="262626"/>
              </a:solidFill>
              <a:effectLst/>
              <a:uLnTx/>
              <a:uFillTx/>
              <a:latin typeface="Calibri Light" panose="020F0302020204030204"/>
              <a:ea typeface="+mn-ea"/>
              <a:cs typeface="+mn-cs"/>
            </a:endParaRPr>
          </a:p>
          <a:p>
            <a:pPr marL="685800" marR="0" lvl="1" indent="-228600" algn="l" defTabSz="914400" rtl="0" eaLnBrk="1" fontAlgn="auto" latinLnBrk="0" hangingPunct="1">
              <a:lnSpc>
                <a:spcPct val="90000"/>
              </a:lnSpc>
              <a:spcBef>
                <a:spcPts val="500"/>
              </a:spcBef>
              <a:spcAft>
                <a:spcPts val="0"/>
              </a:spcAft>
              <a:buClrTx/>
              <a:buSzTx/>
              <a:buFont typeface="Courier New" panose="02070309020205020404" pitchFamily="49" charset="0"/>
              <a:buChar char="o"/>
              <a:tabLst/>
              <a:defRPr/>
            </a:pPr>
            <a:endParaRPr kumimoji="0" lang="en-US" sz="2400" b="1" i="0" u="none" strike="noStrike" kern="1200" cap="none" spc="0" normalizeH="0" baseline="0" noProof="0" dirty="0">
              <a:ln>
                <a:noFill/>
              </a:ln>
              <a:solidFill>
                <a:srgbClr val="262626"/>
              </a:solidFill>
              <a:effectLst/>
              <a:uLnTx/>
              <a:uFillTx/>
              <a:latin typeface="Calibri Light" panose="020F0302020204030204"/>
              <a:ea typeface="+mn-ea"/>
              <a:cs typeface="+mn-cs"/>
            </a:endParaRPr>
          </a:p>
          <a:p>
            <a:pPr marL="685800" marR="0" lvl="1" indent="-228600" algn="l" defTabSz="914400" rtl="0" eaLnBrk="1" fontAlgn="auto" latinLnBrk="0" hangingPunct="1">
              <a:lnSpc>
                <a:spcPct val="90000"/>
              </a:lnSpc>
              <a:spcBef>
                <a:spcPts val="500"/>
              </a:spcBef>
              <a:spcAft>
                <a:spcPts val="0"/>
              </a:spcAft>
              <a:buClrTx/>
              <a:buSzTx/>
              <a:buFont typeface="Courier New" panose="02070309020205020404" pitchFamily="49" charset="0"/>
              <a:buChar char="o"/>
              <a:tabLst/>
              <a:defRPr/>
            </a:pPr>
            <a:endParaRPr kumimoji="0" lang="en-US" sz="2800" b="1" i="0" u="none" strike="noStrike" kern="1200" cap="none" spc="0" normalizeH="0" baseline="0" noProof="0" dirty="0">
              <a:ln>
                <a:noFill/>
              </a:ln>
              <a:solidFill>
                <a:srgbClr val="262626"/>
              </a:solidFill>
              <a:effectLst/>
              <a:uLnTx/>
              <a:uFillTx/>
              <a:latin typeface="Calibri Light" panose="020F0302020204030204"/>
              <a:ea typeface="+mn-ea"/>
              <a:cs typeface="+mn-cs"/>
            </a:endParaRPr>
          </a:p>
        </p:txBody>
      </p:sp>
      <p:graphicFrame>
        <p:nvGraphicFramePr>
          <p:cNvPr id="2" name="Table 9">
            <a:extLst>
              <a:ext uri="{FF2B5EF4-FFF2-40B4-BE49-F238E27FC236}">
                <a16:creationId xmlns:a16="http://schemas.microsoft.com/office/drawing/2014/main" id="{AD6EB002-CDA1-4548-9497-02328C1A3353}"/>
              </a:ext>
            </a:extLst>
          </p:cNvPr>
          <p:cNvGraphicFramePr>
            <a:graphicFrameLocks noGrp="1"/>
          </p:cNvGraphicFramePr>
          <p:nvPr>
            <p:extLst>
              <p:ext uri="{D42A27DB-BD31-4B8C-83A1-F6EECF244321}">
                <p14:modId xmlns:p14="http://schemas.microsoft.com/office/powerpoint/2010/main" val="3966067486"/>
              </p:ext>
            </p:extLst>
          </p:nvPr>
        </p:nvGraphicFramePr>
        <p:xfrm>
          <a:off x="2983134" y="4287520"/>
          <a:ext cx="8101425" cy="2499360"/>
        </p:xfrm>
        <a:graphic>
          <a:graphicData uri="http://schemas.openxmlformats.org/drawingml/2006/table">
            <a:tbl>
              <a:tblPr firstRow="1" bandRow="1">
                <a:tableStyleId>{AF606853-7671-496A-8E4F-DF71F8EC918B}</a:tableStyleId>
              </a:tblPr>
              <a:tblGrid>
                <a:gridCol w="1192080">
                  <a:extLst>
                    <a:ext uri="{9D8B030D-6E8A-4147-A177-3AD203B41FA5}">
                      <a16:colId xmlns:a16="http://schemas.microsoft.com/office/drawing/2014/main" val="2732410458"/>
                    </a:ext>
                  </a:extLst>
                </a:gridCol>
                <a:gridCol w="6909345">
                  <a:extLst>
                    <a:ext uri="{9D8B030D-6E8A-4147-A177-3AD203B41FA5}">
                      <a16:colId xmlns:a16="http://schemas.microsoft.com/office/drawing/2014/main" val="1146604693"/>
                    </a:ext>
                  </a:extLst>
                </a:gridCol>
              </a:tblGrid>
              <a:tr h="209581">
                <a:tc gridSpan="2">
                  <a:txBody>
                    <a:bodyPr/>
                    <a:lstStyle/>
                    <a:p>
                      <a:pPr algn="ctr"/>
                      <a:r>
                        <a:rPr lang="en-US" sz="1100" dirty="0"/>
                        <a:t>Spotipy.audio_features()</a:t>
                      </a:r>
                    </a:p>
                  </a:txBody>
                  <a:tcPr/>
                </a:tc>
                <a:tc hMerge="1">
                  <a:txBody>
                    <a:bodyPr/>
                    <a:lstStyle/>
                    <a:p>
                      <a:endParaRPr lang="en-US" dirty="0"/>
                    </a:p>
                  </a:txBody>
                  <a:tcPr/>
                </a:tc>
                <a:extLst>
                  <a:ext uri="{0D108BD9-81ED-4DB2-BD59-A6C34878D82A}">
                    <a16:rowId xmlns:a16="http://schemas.microsoft.com/office/drawing/2014/main" val="493520806"/>
                  </a:ext>
                </a:extLst>
              </a:tr>
              <a:tr h="209581">
                <a:tc>
                  <a:txBody>
                    <a:bodyPr/>
                    <a:lstStyle/>
                    <a:p>
                      <a:r>
                        <a:rPr lang="en-US" sz="1100" dirty="0"/>
                        <a:t>Danceability</a:t>
                      </a:r>
                    </a:p>
                  </a:txBody>
                  <a:tcPr/>
                </a:tc>
                <a:tc>
                  <a:txBody>
                    <a:bodyPr/>
                    <a:lstStyle/>
                    <a:p>
                      <a:r>
                        <a:rPr lang="en-US" sz="1100" dirty="0"/>
                        <a:t>Describes hour suitable a track is for dancing (0-1)</a:t>
                      </a:r>
                    </a:p>
                  </a:txBody>
                  <a:tcPr/>
                </a:tc>
                <a:extLst>
                  <a:ext uri="{0D108BD9-81ED-4DB2-BD59-A6C34878D82A}">
                    <a16:rowId xmlns:a16="http://schemas.microsoft.com/office/drawing/2014/main" val="1481371270"/>
                  </a:ext>
                </a:extLst>
              </a:tr>
              <a:tr h="209581">
                <a:tc>
                  <a:txBody>
                    <a:bodyPr/>
                    <a:lstStyle/>
                    <a:p>
                      <a:r>
                        <a:rPr lang="en-US" sz="1100" dirty="0"/>
                        <a:t>Acousticness</a:t>
                      </a:r>
                    </a:p>
                  </a:txBody>
                  <a:tcPr/>
                </a:tc>
                <a:tc>
                  <a:txBody>
                    <a:bodyPr/>
                    <a:lstStyle/>
                    <a:p>
                      <a:r>
                        <a:rPr lang="en-US" sz="1100" dirty="0"/>
                        <a:t>A measure from 0-1 of whether the track is acoustic</a:t>
                      </a:r>
                    </a:p>
                  </a:txBody>
                  <a:tcPr/>
                </a:tc>
                <a:extLst>
                  <a:ext uri="{0D108BD9-81ED-4DB2-BD59-A6C34878D82A}">
                    <a16:rowId xmlns:a16="http://schemas.microsoft.com/office/drawing/2014/main" val="3616880334"/>
                  </a:ext>
                </a:extLst>
              </a:tr>
              <a:tr h="209581">
                <a:tc>
                  <a:txBody>
                    <a:bodyPr/>
                    <a:lstStyle/>
                    <a:p>
                      <a:r>
                        <a:rPr lang="en-US" sz="1100" dirty="0"/>
                        <a:t>Energy</a:t>
                      </a:r>
                    </a:p>
                  </a:txBody>
                  <a:tcPr/>
                </a:tc>
                <a:tc>
                  <a:txBody>
                    <a:bodyPr/>
                    <a:lstStyle/>
                    <a:p>
                      <a:r>
                        <a:rPr lang="en-US" sz="1100" dirty="0"/>
                        <a:t>A measure from 0-1 and represents a perceptual measure of intensity and activity</a:t>
                      </a:r>
                    </a:p>
                  </a:txBody>
                  <a:tcPr/>
                </a:tc>
                <a:extLst>
                  <a:ext uri="{0D108BD9-81ED-4DB2-BD59-A6C34878D82A}">
                    <a16:rowId xmlns:a16="http://schemas.microsoft.com/office/drawing/2014/main" val="2763171850"/>
                  </a:ext>
                </a:extLst>
              </a:tr>
              <a:tr h="209581">
                <a:tc>
                  <a:txBody>
                    <a:bodyPr/>
                    <a:lstStyle/>
                    <a:p>
                      <a:r>
                        <a:rPr lang="en-US" sz="1100" dirty="0"/>
                        <a:t>Instrumentalness</a:t>
                      </a:r>
                    </a:p>
                  </a:txBody>
                  <a:tcPr/>
                </a:tc>
                <a:tc>
                  <a:txBody>
                    <a:bodyPr/>
                    <a:lstStyle/>
                    <a:p>
                      <a:r>
                        <a:rPr lang="en-US" sz="1100" dirty="0"/>
                        <a:t>Predicts whether a track contains no vocals. 0-1, with 1 having a greater likelihood of no vocal content</a:t>
                      </a:r>
                    </a:p>
                  </a:txBody>
                  <a:tcPr/>
                </a:tc>
                <a:extLst>
                  <a:ext uri="{0D108BD9-81ED-4DB2-BD59-A6C34878D82A}">
                    <a16:rowId xmlns:a16="http://schemas.microsoft.com/office/drawing/2014/main" val="3409434457"/>
                  </a:ext>
                </a:extLst>
              </a:tr>
              <a:tr h="209581">
                <a:tc>
                  <a:txBody>
                    <a:bodyPr/>
                    <a:lstStyle/>
                    <a:p>
                      <a:r>
                        <a:rPr lang="en-US" sz="1100" dirty="0"/>
                        <a:t>Liveness</a:t>
                      </a:r>
                    </a:p>
                  </a:txBody>
                  <a:tcPr/>
                </a:tc>
                <a:tc>
                  <a:txBody>
                    <a:bodyPr/>
                    <a:lstStyle/>
                    <a:p>
                      <a:r>
                        <a:rPr lang="en-US" sz="1100" dirty="0"/>
                        <a:t>Detects the present of an audience in the recording</a:t>
                      </a:r>
                    </a:p>
                  </a:txBody>
                  <a:tcPr/>
                </a:tc>
                <a:extLst>
                  <a:ext uri="{0D108BD9-81ED-4DB2-BD59-A6C34878D82A}">
                    <a16:rowId xmlns:a16="http://schemas.microsoft.com/office/drawing/2014/main" val="2303356183"/>
                  </a:ext>
                </a:extLst>
              </a:tr>
              <a:tr h="209581">
                <a:tc>
                  <a:txBody>
                    <a:bodyPr/>
                    <a:lstStyle/>
                    <a:p>
                      <a:r>
                        <a:rPr lang="en-US" sz="1100" dirty="0"/>
                        <a:t>Loudness</a:t>
                      </a:r>
                    </a:p>
                  </a:txBody>
                  <a:tcPr/>
                </a:tc>
                <a:tc>
                  <a:txBody>
                    <a:bodyPr/>
                    <a:lstStyle/>
                    <a:p>
                      <a:r>
                        <a:rPr lang="en-US" sz="1100" dirty="0"/>
                        <a:t>The overall loudness of a track in decibels</a:t>
                      </a:r>
                    </a:p>
                  </a:txBody>
                  <a:tcPr/>
                </a:tc>
                <a:extLst>
                  <a:ext uri="{0D108BD9-81ED-4DB2-BD59-A6C34878D82A}">
                    <a16:rowId xmlns:a16="http://schemas.microsoft.com/office/drawing/2014/main" val="3627571264"/>
                  </a:ext>
                </a:extLst>
              </a:tr>
              <a:tr h="345192">
                <a:tc>
                  <a:txBody>
                    <a:bodyPr/>
                    <a:lstStyle/>
                    <a:p>
                      <a:r>
                        <a:rPr lang="en-US" sz="1100" dirty="0"/>
                        <a:t>Speechiness</a:t>
                      </a:r>
                    </a:p>
                  </a:txBody>
                  <a:tcPr/>
                </a:tc>
                <a:tc>
                  <a:txBody>
                    <a:bodyPr/>
                    <a:lstStyle/>
                    <a:p>
                      <a:r>
                        <a:rPr lang="en-US" sz="1100" dirty="0"/>
                        <a:t>Speechiness detects the presence of spoken words in a track. 0-1, with closer to 1 representing more exclusively speech-like recording (i.e. talk show, audio book, poetry)</a:t>
                      </a:r>
                    </a:p>
                  </a:txBody>
                  <a:tcPr/>
                </a:tc>
                <a:extLst>
                  <a:ext uri="{0D108BD9-81ED-4DB2-BD59-A6C34878D82A}">
                    <a16:rowId xmlns:a16="http://schemas.microsoft.com/office/drawing/2014/main" val="4027992347"/>
                  </a:ext>
                </a:extLst>
              </a:tr>
              <a:tr h="209581">
                <a:tc>
                  <a:txBody>
                    <a:bodyPr/>
                    <a:lstStyle/>
                    <a:p>
                      <a:r>
                        <a:rPr lang="en-US" sz="1100" dirty="0"/>
                        <a:t>Tempo</a:t>
                      </a:r>
                    </a:p>
                  </a:txBody>
                  <a:tcPr/>
                </a:tc>
                <a:tc>
                  <a:txBody>
                    <a:bodyPr/>
                    <a:lstStyle/>
                    <a:p>
                      <a:r>
                        <a:rPr lang="en-US" sz="1100" dirty="0"/>
                        <a:t>The overall estimated tempo of a track in beats per minute</a:t>
                      </a:r>
                    </a:p>
                  </a:txBody>
                  <a:tcPr/>
                </a:tc>
                <a:extLst>
                  <a:ext uri="{0D108BD9-81ED-4DB2-BD59-A6C34878D82A}">
                    <a16:rowId xmlns:a16="http://schemas.microsoft.com/office/drawing/2014/main" val="4151822998"/>
                  </a:ext>
                </a:extLst>
              </a:tr>
            </a:tbl>
          </a:graphicData>
        </a:graphic>
      </p:graphicFrame>
      <p:graphicFrame>
        <p:nvGraphicFramePr>
          <p:cNvPr id="3" name="Table 6">
            <a:extLst>
              <a:ext uri="{FF2B5EF4-FFF2-40B4-BE49-F238E27FC236}">
                <a16:creationId xmlns:a16="http://schemas.microsoft.com/office/drawing/2014/main" id="{2CA54E30-10F0-4357-8476-A5FE5A0473D6}"/>
              </a:ext>
            </a:extLst>
          </p:cNvPr>
          <p:cNvGraphicFramePr>
            <a:graphicFrameLocks noGrp="1"/>
          </p:cNvGraphicFramePr>
          <p:nvPr>
            <p:extLst>
              <p:ext uri="{D42A27DB-BD31-4B8C-83A1-F6EECF244321}">
                <p14:modId xmlns:p14="http://schemas.microsoft.com/office/powerpoint/2010/main" val="1172356977"/>
              </p:ext>
            </p:extLst>
          </p:nvPr>
        </p:nvGraphicFramePr>
        <p:xfrm>
          <a:off x="261923" y="4765040"/>
          <a:ext cx="2607111" cy="2011680"/>
        </p:xfrm>
        <a:graphic>
          <a:graphicData uri="http://schemas.openxmlformats.org/drawingml/2006/table">
            <a:tbl>
              <a:tblPr firstRow="1" bandRow="1">
                <a:tableStyleId>{AF606853-7671-496A-8E4F-DF71F8EC918B}</a:tableStyleId>
              </a:tblPr>
              <a:tblGrid>
                <a:gridCol w="828646">
                  <a:extLst>
                    <a:ext uri="{9D8B030D-6E8A-4147-A177-3AD203B41FA5}">
                      <a16:colId xmlns:a16="http://schemas.microsoft.com/office/drawing/2014/main" val="1943501819"/>
                    </a:ext>
                  </a:extLst>
                </a:gridCol>
                <a:gridCol w="1778465">
                  <a:extLst>
                    <a:ext uri="{9D8B030D-6E8A-4147-A177-3AD203B41FA5}">
                      <a16:colId xmlns:a16="http://schemas.microsoft.com/office/drawing/2014/main" val="543727393"/>
                    </a:ext>
                  </a:extLst>
                </a:gridCol>
              </a:tblGrid>
              <a:tr h="182880">
                <a:tc gridSpan="2">
                  <a:txBody>
                    <a:bodyPr/>
                    <a:lstStyle/>
                    <a:p>
                      <a:pPr algn="ctr"/>
                      <a:r>
                        <a:rPr lang="en-US" sz="1000" dirty="0"/>
                        <a:t>Spotipy.Track()</a:t>
                      </a:r>
                    </a:p>
                  </a:txBody>
                  <a:tcPr/>
                </a:tc>
                <a:tc hMerge="1">
                  <a:txBody>
                    <a:bodyPr/>
                    <a:lstStyle/>
                    <a:p>
                      <a:endParaRPr lang="en-US" dirty="0"/>
                    </a:p>
                  </a:txBody>
                  <a:tcPr/>
                </a:tc>
                <a:extLst>
                  <a:ext uri="{0D108BD9-81ED-4DB2-BD59-A6C34878D82A}">
                    <a16:rowId xmlns:a16="http://schemas.microsoft.com/office/drawing/2014/main" val="2694978361"/>
                  </a:ext>
                </a:extLst>
              </a:tr>
              <a:tr h="182880">
                <a:tc>
                  <a:txBody>
                    <a:bodyPr/>
                    <a:lstStyle/>
                    <a:p>
                      <a:r>
                        <a:rPr lang="en-US" sz="1000" dirty="0"/>
                        <a:t>Name</a:t>
                      </a:r>
                    </a:p>
                  </a:txBody>
                  <a:tcPr/>
                </a:tc>
                <a:tc>
                  <a:txBody>
                    <a:bodyPr/>
                    <a:lstStyle/>
                    <a:p>
                      <a:r>
                        <a:rPr lang="en-US" sz="1000" dirty="0"/>
                        <a:t>Track Name</a:t>
                      </a:r>
                    </a:p>
                  </a:txBody>
                  <a:tcPr/>
                </a:tc>
                <a:extLst>
                  <a:ext uri="{0D108BD9-81ED-4DB2-BD59-A6C34878D82A}">
                    <a16:rowId xmlns:a16="http://schemas.microsoft.com/office/drawing/2014/main" val="557907252"/>
                  </a:ext>
                </a:extLst>
              </a:tr>
              <a:tr h="182880">
                <a:tc>
                  <a:txBody>
                    <a:bodyPr/>
                    <a:lstStyle/>
                    <a:p>
                      <a:r>
                        <a:rPr lang="en-US" sz="1000" dirty="0"/>
                        <a:t>Album</a:t>
                      </a:r>
                    </a:p>
                  </a:txBody>
                  <a:tcPr/>
                </a:tc>
                <a:tc>
                  <a:txBody>
                    <a:bodyPr/>
                    <a:lstStyle/>
                    <a:p>
                      <a:r>
                        <a:rPr lang="en-US" sz="1000" dirty="0"/>
                        <a:t>Album the Track appears on</a:t>
                      </a:r>
                    </a:p>
                  </a:txBody>
                  <a:tcPr/>
                </a:tc>
                <a:extLst>
                  <a:ext uri="{0D108BD9-81ED-4DB2-BD59-A6C34878D82A}">
                    <a16:rowId xmlns:a16="http://schemas.microsoft.com/office/drawing/2014/main" val="4253828423"/>
                  </a:ext>
                </a:extLst>
              </a:tr>
              <a:tr h="182880">
                <a:tc>
                  <a:txBody>
                    <a:bodyPr/>
                    <a:lstStyle/>
                    <a:p>
                      <a:r>
                        <a:rPr lang="en-US" sz="1000" dirty="0"/>
                        <a:t>Artist</a:t>
                      </a:r>
                    </a:p>
                  </a:txBody>
                  <a:tcPr/>
                </a:tc>
                <a:tc>
                  <a:txBody>
                    <a:bodyPr/>
                    <a:lstStyle/>
                    <a:p>
                      <a:r>
                        <a:rPr lang="en-US" sz="1000" dirty="0"/>
                        <a:t>Artist</a:t>
                      </a:r>
                    </a:p>
                  </a:txBody>
                  <a:tcPr/>
                </a:tc>
                <a:extLst>
                  <a:ext uri="{0D108BD9-81ED-4DB2-BD59-A6C34878D82A}">
                    <a16:rowId xmlns:a16="http://schemas.microsoft.com/office/drawing/2014/main" val="1520541512"/>
                  </a:ext>
                </a:extLst>
              </a:tr>
              <a:tr h="182880">
                <a:tc>
                  <a:txBody>
                    <a:bodyPr/>
                    <a:lstStyle/>
                    <a:p>
                      <a:r>
                        <a:rPr lang="en-US" sz="1000" dirty="0"/>
                        <a:t>Release Date</a:t>
                      </a:r>
                    </a:p>
                  </a:txBody>
                  <a:tcPr/>
                </a:tc>
                <a:tc>
                  <a:txBody>
                    <a:bodyPr/>
                    <a:lstStyle/>
                    <a:p>
                      <a:r>
                        <a:rPr lang="en-US" sz="1000" dirty="0"/>
                        <a:t>Release date of the Track Name</a:t>
                      </a:r>
                    </a:p>
                  </a:txBody>
                  <a:tcPr/>
                </a:tc>
                <a:extLst>
                  <a:ext uri="{0D108BD9-81ED-4DB2-BD59-A6C34878D82A}">
                    <a16:rowId xmlns:a16="http://schemas.microsoft.com/office/drawing/2014/main" val="2313797719"/>
                  </a:ext>
                </a:extLst>
              </a:tr>
              <a:tr h="182880">
                <a:tc>
                  <a:txBody>
                    <a:bodyPr/>
                    <a:lstStyle/>
                    <a:p>
                      <a:r>
                        <a:rPr lang="en-US" sz="1000" dirty="0"/>
                        <a:t>Length</a:t>
                      </a:r>
                    </a:p>
                  </a:txBody>
                  <a:tcPr/>
                </a:tc>
                <a:tc>
                  <a:txBody>
                    <a:bodyPr/>
                    <a:lstStyle/>
                    <a:p>
                      <a:r>
                        <a:rPr lang="en-US" sz="1000" dirty="0"/>
                        <a:t>Length of the Track in milliseconds</a:t>
                      </a:r>
                    </a:p>
                  </a:txBody>
                  <a:tcPr/>
                </a:tc>
                <a:extLst>
                  <a:ext uri="{0D108BD9-81ED-4DB2-BD59-A6C34878D82A}">
                    <a16:rowId xmlns:a16="http://schemas.microsoft.com/office/drawing/2014/main" val="3820849582"/>
                  </a:ext>
                </a:extLst>
              </a:tr>
              <a:tr h="182880">
                <a:tc>
                  <a:txBody>
                    <a:bodyPr/>
                    <a:lstStyle/>
                    <a:p>
                      <a:r>
                        <a:rPr lang="en-US" sz="1000" dirty="0"/>
                        <a:t>Popularity</a:t>
                      </a:r>
                    </a:p>
                  </a:txBody>
                  <a:tcPr/>
                </a:tc>
                <a:tc>
                  <a:txBody>
                    <a:bodyPr/>
                    <a:lstStyle/>
                    <a:p>
                      <a:r>
                        <a:rPr lang="en-US" sz="1000" dirty="0"/>
                        <a:t>Popularity (0-100)</a:t>
                      </a:r>
                    </a:p>
                  </a:txBody>
                  <a:tcPr/>
                </a:tc>
                <a:extLst>
                  <a:ext uri="{0D108BD9-81ED-4DB2-BD59-A6C34878D82A}">
                    <a16:rowId xmlns:a16="http://schemas.microsoft.com/office/drawing/2014/main" val="2378666914"/>
                  </a:ext>
                </a:extLst>
              </a:tr>
            </a:tbl>
          </a:graphicData>
        </a:graphic>
      </p:graphicFrame>
      <p:pic>
        <p:nvPicPr>
          <p:cNvPr id="4" name="Picture 3">
            <a:extLst>
              <a:ext uri="{FF2B5EF4-FFF2-40B4-BE49-F238E27FC236}">
                <a16:creationId xmlns:a16="http://schemas.microsoft.com/office/drawing/2014/main" id="{9547CBCD-28D0-427A-B561-46F3A1C83C3A}"/>
              </a:ext>
            </a:extLst>
          </p:cNvPr>
          <p:cNvPicPr>
            <a:picLocks noChangeAspect="1"/>
          </p:cNvPicPr>
          <p:nvPr/>
        </p:nvPicPr>
        <p:blipFill rotWithShape="1">
          <a:blip r:embed="rId5"/>
          <a:srcRect r="16760"/>
          <a:stretch/>
        </p:blipFill>
        <p:spPr>
          <a:xfrm>
            <a:off x="7126913" y="227694"/>
            <a:ext cx="4788912" cy="3819525"/>
          </a:xfrm>
          <a:custGeom>
            <a:avLst/>
            <a:gdLst>
              <a:gd name="connsiteX0" fmla="*/ 0 w 4788912"/>
              <a:gd name="connsiteY0" fmla="*/ 0 h 3819525"/>
              <a:gd name="connsiteX1" fmla="*/ 732019 w 4788912"/>
              <a:gd name="connsiteY1" fmla="*/ 0 h 3819525"/>
              <a:gd name="connsiteX2" fmla="*/ 1416150 w 4788912"/>
              <a:gd name="connsiteY2" fmla="*/ 0 h 3819525"/>
              <a:gd name="connsiteX3" fmla="*/ 2100280 w 4788912"/>
              <a:gd name="connsiteY3" fmla="*/ 0 h 3819525"/>
              <a:gd name="connsiteX4" fmla="*/ 2832299 w 4788912"/>
              <a:gd name="connsiteY4" fmla="*/ 0 h 3819525"/>
              <a:gd name="connsiteX5" fmla="*/ 3516430 w 4788912"/>
              <a:gd name="connsiteY5" fmla="*/ 0 h 3819525"/>
              <a:gd name="connsiteX6" fmla="*/ 4152671 w 4788912"/>
              <a:gd name="connsiteY6" fmla="*/ 0 h 3819525"/>
              <a:gd name="connsiteX7" fmla="*/ 4788912 w 4788912"/>
              <a:gd name="connsiteY7" fmla="*/ 0 h 3819525"/>
              <a:gd name="connsiteX8" fmla="*/ 4788912 w 4788912"/>
              <a:gd name="connsiteY8" fmla="*/ 560197 h 3819525"/>
              <a:gd name="connsiteX9" fmla="*/ 4788912 w 4788912"/>
              <a:gd name="connsiteY9" fmla="*/ 1196785 h 3819525"/>
              <a:gd name="connsiteX10" fmla="*/ 4788912 w 4788912"/>
              <a:gd name="connsiteY10" fmla="*/ 1795177 h 3819525"/>
              <a:gd name="connsiteX11" fmla="*/ 4788912 w 4788912"/>
              <a:gd name="connsiteY11" fmla="*/ 2469960 h 3819525"/>
              <a:gd name="connsiteX12" fmla="*/ 4788912 w 4788912"/>
              <a:gd name="connsiteY12" fmla="*/ 3068352 h 3819525"/>
              <a:gd name="connsiteX13" fmla="*/ 4788912 w 4788912"/>
              <a:gd name="connsiteY13" fmla="*/ 3819525 h 3819525"/>
              <a:gd name="connsiteX14" fmla="*/ 4056893 w 4788912"/>
              <a:gd name="connsiteY14" fmla="*/ 3819525 h 3819525"/>
              <a:gd name="connsiteX15" fmla="*/ 3324873 w 4788912"/>
              <a:gd name="connsiteY15" fmla="*/ 3819525 h 3819525"/>
              <a:gd name="connsiteX16" fmla="*/ 2640743 w 4788912"/>
              <a:gd name="connsiteY16" fmla="*/ 3819525 h 3819525"/>
              <a:gd name="connsiteX17" fmla="*/ 1860834 w 4788912"/>
              <a:gd name="connsiteY17" fmla="*/ 3819525 h 3819525"/>
              <a:gd name="connsiteX18" fmla="*/ 1080926 w 4788912"/>
              <a:gd name="connsiteY18" fmla="*/ 3819525 h 3819525"/>
              <a:gd name="connsiteX19" fmla="*/ 0 w 4788912"/>
              <a:gd name="connsiteY19" fmla="*/ 3819525 h 3819525"/>
              <a:gd name="connsiteX20" fmla="*/ 0 w 4788912"/>
              <a:gd name="connsiteY20" fmla="*/ 3297523 h 3819525"/>
              <a:gd name="connsiteX21" fmla="*/ 0 w 4788912"/>
              <a:gd name="connsiteY21" fmla="*/ 2737326 h 3819525"/>
              <a:gd name="connsiteX22" fmla="*/ 0 w 4788912"/>
              <a:gd name="connsiteY22" fmla="*/ 2215325 h 3819525"/>
              <a:gd name="connsiteX23" fmla="*/ 0 w 4788912"/>
              <a:gd name="connsiteY23" fmla="*/ 1502347 h 3819525"/>
              <a:gd name="connsiteX24" fmla="*/ 0 w 4788912"/>
              <a:gd name="connsiteY24" fmla="*/ 980345 h 3819525"/>
              <a:gd name="connsiteX25" fmla="*/ 0 w 4788912"/>
              <a:gd name="connsiteY25" fmla="*/ 0 h 3819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788912" h="3819525" fill="none" extrusionOk="0">
                <a:moveTo>
                  <a:pt x="0" y="0"/>
                </a:moveTo>
                <a:cubicBezTo>
                  <a:pt x="257562" y="4629"/>
                  <a:pt x="492914" y="20013"/>
                  <a:pt x="732019" y="0"/>
                </a:cubicBezTo>
                <a:cubicBezTo>
                  <a:pt x="971124" y="-20013"/>
                  <a:pt x="1177994" y="3266"/>
                  <a:pt x="1416150" y="0"/>
                </a:cubicBezTo>
                <a:cubicBezTo>
                  <a:pt x="1654306" y="-3266"/>
                  <a:pt x="1939034" y="-25091"/>
                  <a:pt x="2100280" y="0"/>
                </a:cubicBezTo>
                <a:cubicBezTo>
                  <a:pt x="2261526" y="25091"/>
                  <a:pt x="2559479" y="24292"/>
                  <a:pt x="2832299" y="0"/>
                </a:cubicBezTo>
                <a:cubicBezTo>
                  <a:pt x="3105119" y="-24292"/>
                  <a:pt x="3283474" y="10102"/>
                  <a:pt x="3516430" y="0"/>
                </a:cubicBezTo>
                <a:cubicBezTo>
                  <a:pt x="3749386" y="-10102"/>
                  <a:pt x="3915526" y="12647"/>
                  <a:pt x="4152671" y="0"/>
                </a:cubicBezTo>
                <a:cubicBezTo>
                  <a:pt x="4389816" y="-12647"/>
                  <a:pt x="4522000" y="26120"/>
                  <a:pt x="4788912" y="0"/>
                </a:cubicBezTo>
                <a:cubicBezTo>
                  <a:pt x="4806256" y="113173"/>
                  <a:pt x="4775280" y="415671"/>
                  <a:pt x="4788912" y="560197"/>
                </a:cubicBezTo>
                <a:cubicBezTo>
                  <a:pt x="4802544" y="704723"/>
                  <a:pt x="4762763" y="889564"/>
                  <a:pt x="4788912" y="1196785"/>
                </a:cubicBezTo>
                <a:cubicBezTo>
                  <a:pt x="4815061" y="1504006"/>
                  <a:pt x="4813468" y="1537992"/>
                  <a:pt x="4788912" y="1795177"/>
                </a:cubicBezTo>
                <a:cubicBezTo>
                  <a:pt x="4764356" y="2052362"/>
                  <a:pt x="4773629" y="2155649"/>
                  <a:pt x="4788912" y="2469960"/>
                </a:cubicBezTo>
                <a:cubicBezTo>
                  <a:pt x="4804195" y="2784271"/>
                  <a:pt x="4798726" y="2798643"/>
                  <a:pt x="4788912" y="3068352"/>
                </a:cubicBezTo>
                <a:cubicBezTo>
                  <a:pt x="4779098" y="3338061"/>
                  <a:pt x="4782739" y="3460615"/>
                  <a:pt x="4788912" y="3819525"/>
                </a:cubicBezTo>
                <a:cubicBezTo>
                  <a:pt x="4453794" y="3830294"/>
                  <a:pt x="4234215" y="3825110"/>
                  <a:pt x="4056893" y="3819525"/>
                </a:cubicBezTo>
                <a:cubicBezTo>
                  <a:pt x="3879571" y="3813940"/>
                  <a:pt x="3592569" y="3796376"/>
                  <a:pt x="3324873" y="3819525"/>
                </a:cubicBezTo>
                <a:cubicBezTo>
                  <a:pt x="3057177" y="3842674"/>
                  <a:pt x="2975483" y="3788387"/>
                  <a:pt x="2640743" y="3819525"/>
                </a:cubicBezTo>
                <a:cubicBezTo>
                  <a:pt x="2306003" y="3850664"/>
                  <a:pt x="2132475" y="3798466"/>
                  <a:pt x="1860834" y="3819525"/>
                </a:cubicBezTo>
                <a:cubicBezTo>
                  <a:pt x="1589193" y="3840584"/>
                  <a:pt x="1452718" y="3815975"/>
                  <a:pt x="1080926" y="3819525"/>
                </a:cubicBezTo>
                <a:cubicBezTo>
                  <a:pt x="709134" y="3823075"/>
                  <a:pt x="242136" y="3805788"/>
                  <a:pt x="0" y="3819525"/>
                </a:cubicBezTo>
                <a:cubicBezTo>
                  <a:pt x="12202" y="3575597"/>
                  <a:pt x="-21374" y="3543228"/>
                  <a:pt x="0" y="3297523"/>
                </a:cubicBezTo>
                <a:cubicBezTo>
                  <a:pt x="21374" y="3051818"/>
                  <a:pt x="-24844" y="2894464"/>
                  <a:pt x="0" y="2737326"/>
                </a:cubicBezTo>
                <a:cubicBezTo>
                  <a:pt x="24844" y="2580188"/>
                  <a:pt x="-18520" y="2325437"/>
                  <a:pt x="0" y="2215325"/>
                </a:cubicBezTo>
                <a:cubicBezTo>
                  <a:pt x="18520" y="2105213"/>
                  <a:pt x="23130" y="1785756"/>
                  <a:pt x="0" y="1502347"/>
                </a:cubicBezTo>
                <a:cubicBezTo>
                  <a:pt x="-23130" y="1218938"/>
                  <a:pt x="-5021" y="1189126"/>
                  <a:pt x="0" y="980345"/>
                </a:cubicBezTo>
                <a:cubicBezTo>
                  <a:pt x="5021" y="771564"/>
                  <a:pt x="-28944" y="202793"/>
                  <a:pt x="0" y="0"/>
                </a:cubicBezTo>
                <a:close/>
              </a:path>
              <a:path w="4788912" h="3819525" stroke="0" extrusionOk="0">
                <a:moveTo>
                  <a:pt x="0" y="0"/>
                </a:moveTo>
                <a:cubicBezTo>
                  <a:pt x="154539" y="10554"/>
                  <a:pt x="382485" y="-7719"/>
                  <a:pt x="540463" y="0"/>
                </a:cubicBezTo>
                <a:cubicBezTo>
                  <a:pt x="698441" y="7719"/>
                  <a:pt x="965907" y="-565"/>
                  <a:pt x="1272482" y="0"/>
                </a:cubicBezTo>
                <a:cubicBezTo>
                  <a:pt x="1579057" y="565"/>
                  <a:pt x="1686290" y="5289"/>
                  <a:pt x="1956613" y="0"/>
                </a:cubicBezTo>
                <a:cubicBezTo>
                  <a:pt x="2226936" y="-5289"/>
                  <a:pt x="2259803" y="-742"/>
                  <a:pt x="2497076" y="0"/>
                </a:cubicBezTo>
                <a:cubicBezTo>
                  <a:pt x="2734349" y="742"/>
                  <a:pt x="2986306" y="7438"/>
                  <a:pt x="3181206" y="0"/>
                </a:cubicBezTo>
                <a:cubicBezTo>
                  <a:pt x="3376106" y="-7438"/>
                  <a:pt x="3487905" y="5150"/>
                  <a:pt x="3769558" y="0"/>
                </a:cubicBezTo>
                <a:cubicBezTo>
                  <a:pt x="4051211" y="-5150"/>
                  <a:pt x="4482840" y="5253"/>
                  <a:pt x="4788912" y="0"/>
                </a:cubicBezTo>
                <a:cubicBezTo>
                  <a:pt x="4758723" y="209826"/>
                  <a:pt x="4800542" y="517648"/>
                  <a:pt x="4788912" y="712978"/>
                </a:cubicBezTo>
                <a:cubicBezTo>
                  <a:pt x="4777282" y="908308"/>
                  <a:pt x="4773449" y="1131238"/>
                  <a:pt x="4788912" y="1349565"/>
                </a:cubicBezTo>
                <a:cubicBezTo>
                  <a:pt x="4804375" y="1567892"/>
                  <a:pt x="4767863" y="1881360"/>
                  <a:pt x="4788912" y="2062543"/>
                </a:cubicBezTo>
                <a:cubicBezTo>
                  <a:pt x="4809961" y="2243726"/>
                  <a:pt x="4773947" y="2548251"/>
                  <a:pt x="4788912" y="2699131"/>
                </a:cubicBezTo>
                <a:cubicBezTo>
                  <a:pt x="4803877" y="2850011"/>
                  <a:pt x="4741011" y="3397334"/>
                  <a:pt x="4788912" y="3819525"/>
                </a:cubicBezTo>
                <a:cubicBezTo>
                  <a:pt x="4518264" y="3848145"/>
                  <a:pt x="4457645" y="3804907"/>
                  <a:pt x="4152671" y="3819525"/>
                </a:cubicBezTo>
                <a:cubicBezTo>
                  <a:pt x="3847697" y="3834143"/>
                  <a:pt x="3835217" y="3836323"/>
                  <a:pt x="3612208" y="3819525"/>
                </a:cubicBezTo>
                <a:cubicBezTo>
                  <a:pt x="3389199" y="3802727"/>
                  <a:pt x="3156741" y="3802048"/>
                  <a:pt x="2832299" y="3819525"/>
                </a:cubicBezTo>
                <a:cubicBezTo>
                  <a:pt x="2507857" y="3837002"/>
                  <a:pt x="2431289" y="3850971"/>
                  <a:pt x="2100280" y="3819525"/>
                </a:cubicBezTo>
                <a:cubicBezTo>
                  <a:pt x="1769271" y="3788079"/>
                  <a:pt x="1605152" y="3839147"/>
                  <a:pt x="1464039" y="3819525"/>
                </a:cubicBezTo>
                <a:cubicBezTo>
                  <a:pt x="1322926" y="3799903"/>
                  <a:pt x="1131176" y="3831250"/>
                  <a:pt x="827798" y="3819525"/>
                </a:cubicBezTo>
                <a:cubicBezTo>
                  <a:pt x="524420" y="3807800"/>
                  <a:pt x="380940" y="3812641"/>
                  <a:pt x="0" y="3819525"/>
                </a:cubicBezTo>
                <a:cubicBezTo>
                  <a:pt x="18786" y="3605746"/>
                  <a:pt x="-25980" y="3354554"/>
                  <a:pt x="0" y="3144742"/>
                </a:cubicBezTo>
                <a:cubicBezTo>
                  <a:pt x="25980" y="2934930"/>
                  <a:pt x="31394" y="2657920"/>
                  <a:pt x="0" y="2469960"/>
                </a:cubicBezTo>
                <a:cubicBezTo>
                  <a:pt x="-31394" y="2282000"/>
                  <a:pt x="-19340" y="2018037"/>
                  <a:pt x="0" y="1833372"/>
                </a:cubicBezTo>
                <a:cubicBezTo>
                  <a:pt x="19340" y="1648707"/>
                  <a:pt x="19139" y="1353330"/>
                  <a:pt x="0" y="1158589"/>
                </a:cubicBezTo>
                <a:cubicBezTo>
                  <a:pt x="-19139" y="963848"/>
                  <a:pt x="-17691" y="350393"/>
                  <a:pt x="0" y="0"/>
                </a:cubicBezTo>
                <a:close/>
              </a:path>
            </a:pathLst>
          </a:custGeom>
          <a:ln w="38100">
            <a:solidFill>
              <a:srgbClr val="1ED760"/>
            </a:solidFill>
            <a:extLst>
              <a:ext uri="{C807C97D-BFC1-408E-A445-0C87EB9F89A2}">
                <ask:lineSketchStyleProps xmlns:ask="http://schemas.microsoft.com/office/drawing/2018/sketchyshapes" sd="1518617710">
                  <a:prstGeom prst="rect">
                    <a:avLst/>
                  </a:prstGeom>
                  <ask:type>
                    <ask:lineSketchFreehand/>
                  </ask:type>
                </ask:lineSketchStyleProps>
              </a:ext>
            </a:extLst>
          </a:ln>
        </p:spPr>
      </p:pic>
    </p:spTree>
    <p:extLst>
      <p:ext uri="{BB962C8B-B14F-4D97-AF65-F5344CB8AC3E}">
        <p14:creationId xmlns:p14="http://schemas.microsoft.com/office/powerpoint/2010/main" val="482000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E614F1C-2D93-42D0-B229-7681994499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7403089" y="0"/>
            <a:ext cx="4788912"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Terraform &amp; Spotify Data Engineering | Python In Plain English">
            <a:extLst>
              <a:ext uri="{FF2B5EF4-FFF2-40B4-BE49-F238E27FC236}">
                <a16:creationId xmlns:a16="http://schemas.microsoft.com/office/drawing/2014/main" id="{50B1EFE3-741F-453E-8793-C05FA4889D1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9719" r="9804"/>
          <a:stretch/>
        </p:blipFill>
        <p:spPr bwMode="auto">
          <a:xfrm>
            <a:off x="11084560" y="5770880"/>
            <a:ext cx="1107440" cy="1016000"/>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1">
            <a:extLst>
              <a:ext uri="{FF2B5EF4-FFF2-40B4-BE49-F238E27FC236}">
                <a16:creationId xmlns:a16="http://schemas.microsoft.com/office/drawing/2014/main" id="{FF2369B4-D283-4008-B8BA-ABA6D72CA155}"/>
              </a:ext>
            </a:extLst>
          </p:cNvPr>
          <p:cNvSpPr txBox="1">
            <a:spLocks/>
          </p:cNvSpPr>
          <p:nvPr/>
        </p:nvSpPr>
        <p:spPr>
          <a:xfrm>
            <a:off x="376024" y="1520825"/>
            <a:ext cx="6615326" cy="499227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buFont typeface="Courier New" panose="02070309020205020404" pitchFamily="49" charset="0"/>
              <a:buChar char="o"/>
            </a:pPr>
            <a:endParaRPr lang="en-US" b="1" dirty="0">
              <a:solidFill>
                <a:srgbClr val="262626"/>
              </a:solidFill>
              <a:latin typeface="+mj-lt"/>
              <a:ea typeface="+mj-ea"/>
              <a:cs typeface="+mj-cs"/>
            </a:endParaRPr>
          </a:p>
          <a:p>
            <a:pPr lvl="1">
              <a:buFont typeface="Courier New" panose="02070309020205020404" pitchFamily="49" charset="0"/>
              <a:buChar char="o"/>
            </a:pPr>
            <a:endParaRPr lang="en-US" sz="2800" b="1" dirty="0">
              <a:solidFill>
                <a:srgbClr val="262626"/>
              </a:solidFill>
              <a:latin typeface="+mj-lt"/>
              <a:ea typeface="+mj-ea"/>
              <a:cs typeface="+mj-cs"/>
            </a:endParaRPr>
          </a:p>
        </p:txBody>
      </p:sp>
      <p:sp>
        <p:nvSpPr>
          <p:cNvPr id="9" name="Title 1">
            <a:extLst>
              <a:ext uri="{FF2B5EF4-FFF2-40B4-BE49-F238E27FC236}">
                <a16:creationId xmlns:a16="http://schemas.microsoft.com/office/drawing/2014/main" id="{FC2BD453-C865-4503-A6A5-50F87DE569AD}"/>
              </a:ext>
            </a:extLst>
          </p:cNvPr>
          <p:cNvSpPr txBox="1">
            <a:spLocks/>
          </p:cNvSpPr>
          <p:nvPr/>
        </p:nvSpPr>
        <p:spPr>
          <a:xfrm>
            <a:off x="0" y="0"/>
            <a:ext cx="11504086" cy="1236440"/>
          </a:xfrm>
          <a:prstGeom prst="rect">
            <a:avLst/>
          </a:prstGeom>
          <a:no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i="1" dirty="0">
                <a:solidFill>
                  <a:srgbClr val="1ED760"/>
                </a:solidFill>
                <a:latin typeface="Ink Free" panose="03080402000500000000" pitchFamily="66" charset="0"/>
              </a:rPr>
              <a:t>c l e a n i n g   t h e   d a t a</a:t>
            </a:r>
            <a:endParaRPr lang="en-US" sz="2800" b="1" i="1" dirty="0">
              <a:solidFill>
                <a:schemeClr val="bg1"/>
              </a:solidFill>
              <a:latin typeface="Ink Free" panose="03080402000500000000" pitchFamily="66" charset="0"/>
            </a:endParaRPr>
          </a:p>
        </p:txBody>
      </p:sp>
      <p:sp>
        <p:nvSpPr>
          <p:cNvPr id="6" name="Content Placeholder 1">
            <a:extLst>
              <a:ext uri="{FF2B5EF4-FFF2-40B4-BE49-F238E27FC236}">
                <a16:creationId xmlns:a16="http://schemas.microsoft.com/office/drawing/2014/main" id="{E0E24ACE-92F9-4FD5-B544-EBC0DDBB08DB}"/>
              </a:ext>
            </a:extLst>
          </p:cNvPr>
          <p:cNvSpPr txBox="1">
            <a:spLocks/>
          </p:cNvSpPr>
          <p:nvPr/>
        </p:nvSpPr>
        <p:spPr>
          <a:xfrm>
            <a:off x="376024" y="1520825"/>
            <a:ext cx="6615326"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Blip>
                <a:blip r:embed="rId3">
                  <a:extLst>
                    <a:ext uri="{837473B0-CC2E-450A-ABE3-18F120FF3D39}">
                      <a1611:picAttrSrcUrl xmlns:a1611="http://schemas.microsoft.com/office/drawing/2016/11/main" r:id="rId4"/>
                    </a:ext>
                  </a:extLst>
                </a:blip>
              </a:buBlip>
            </a:pPr>
            <a:r>
              <a:rPr lang="en-US" sz="2200" dirty="0">
                <a:solidFill>
                  <a:srgbClr val="262626"/>
                </a:solidFill>
                <a:latin typeface="+mj-lt"/>
                <a:ea typeface="+mj-ea"/>
                <a:cs typeface="+mj-cs"/>
              </a:rPr>
              <a:t>Given the sheer volume of information provided, we knew we wanted to “clean” as much as possible to give ourselves a small subset of the data.</a:t>
            </a:r>
          </a:p>
          <a:p>
            <a:pPr marL="0" indent="0">
              <a:buNone/>
            </a:pPr>
            <a:r>
              <a:rPr lang="en-US" sz="2200" dirty="0">
                <a:solidFill>
                  <a:srgbClr val="262626"/>
                </a:solidFill>
                <a:latin typeface="+mj-lt"/>
                <a:ea typeface="+mj-ea"/>
                <a:cs typeface="+mj-cs"/>
              </a:rPr>
              <a:t> </a:t>
            </a:r>
          </a:p>
          <a:p>
            <a:pPr>
              <a:buBlip>
                <a:blip r:embed="rId3">
                  <a:extLst>
                    <a:ext uri="{837473B0-CC2E-450A-ABE3-18F120FF3D39}">
                      <a1611:picAttrSrcUrl xmlns:a1611="http://schemas.microsoft.com/office/drawing/2016/11/main" r:id="rId4"/>
                    </a:ext>
                  </a:extLst>
                </a:blip>
              </a:buBlip>
            </a:pPr>
            <a:r>
              <a:rPr lang="en-US" sz="2200" dirty="0">
                <a:solidFill>
                  <a:srgbClr val="262626"/>
                </a:solidFill>
                <a:latin typeface="+mj-lt"/>
              </a:rPr>
              <a:t>Using the tools from class, our base data has a combination of the Spotify API to bring in additional columns, US data in 2017, and the trimmed version to exclude erroneous Track Names and Artists.</a:t>
            </a:r>
            <a:endParaRPr lang="en-US" sz="2000" dirty="0">
              <a:solidFill>
                <a:srgbClr val="262626"/>
              </a:solidFill>
              <a:latin typeface="+mj-lt"/>
            </a:endParaRPr>
          </a:p>
          <a:p>
            <a:pPr>
              <a:buBlip>
                <a:blip r:embed="rId3">
                  <a:extLst>
                    <a:ext uri="{837473B0-CC2E-450A-ABE3-18F120FF3D39}">
                      <a1611:picAttrSrcUrl xmlns:a1611="http://schemas.microsoft.com/office/drawing/2016/11/main" r:id="rId4"/>
                    </a:ext>
                  </a:extLst>
                </a:blip>
              </a:buBlip>
            </a:pPr>
            <a:endParaRPr lang="en-US" sz="2000" dirty="0">
              <a:solidFill>
                <a:srgbClr val="262626"/>
              </a:solidFill>
              <a:latin typeface="+mj-lt"/>
            </a:endParaRPr>
          </a:p>
          <a:p>
            <a:pPr>
              <a:buBlip>
                <a:blip r:embed="rId3">
                  <a:extLst>
                    <a:ext uri="{837473B0-CC2E-450A-ABE3-18F120FF3D39}">
                      <a1611:picAttrSrcUrl xmlns:a1611="http://schemas.microsoft.com/office/drawing/2016/11/main" r:id="rId4"/>
                    </a:ext>
                  </a:extLst>
                </a:blip>
              </a:buBlip>
            </a:pPr>
            <a:endParaRPr lang="en-US" sz="2000" dirty="0">
              <a:solidFill>
                <a:srgbClr val="262626"/>
              </a:solidFill>
              <a:latin typeface="+mj-lt"/>
            </a:endParaRPr>
          </a:p>
          <a:p>
            <a:pPr>
              <a:buBlip>
                <a:blip r:embed="rId3">
                  <a:extLst>
                    <a:ext uri="{837473B0-CC2E-450A-ABE3-18F120FF3D39}">
                      <a1611:picAttrSrcUrl xmlns:a1611="http://schemas.microsoft.com/office/drawing/2016/11/main" r:id="rId4"/>
                    </a:ext>
                  </a:extLst>
                </a:blip>
              </a:buBlip>
            </a:pPr>
            <a:endParaRPr lang="en-US" sz="2000" b="1" dirty="0">
              <a:solidFill>
                <a:srgbClr val="262626"/>
              </a:solidFill>
              <a:latin typeface="+mj-lt"/>
              <a:ea typeface="+mj-ea"/>
              <a:cs typeface="+mj-cs"/>
            </a:endParaRPr>
          </a:p>
          <a:p>
            <a:pPr>
              <a:buBlip>
                <a:blip r:embed="rId3">
                  <a:extLst>
                    <a:ext uri="{837473B0-CC2E-450A-ABE3-18F120FF3D39}">
                      <a1611:picAttrSrcUrl xmlns:a1611="http://schemas.microsoft.com/office/drawing/2016/11/main" r:id="rId4"/>
                    </a:ext>
                  </a:extLst>
                </a:blip>
              </a:buBlip>
            </a:pPr>
            <a:endParaRPr lang="en-US" sz="2000" b="1" dirty="0">
              <a:solidFill>
                <a:srgbClr val="262626"/>
              </a:solidFill>
              <a:latin typeface="+mj-lt"/>
              <a:ea typeface="+mj-ea"/>
              <a:cs typeface="+mj-cs"/>
            </a:endParaRPr>
          </a:p>
          <a:p>
            <a:pPr lvl="1">
              <a:buFont typeface="Wingdings" panose="05000000000000000000" pitchFamily="2" charset="2"/>
              <a:buChar char="q"/>
            </a:pPr>
            <a:endParaRPr lang="en-US" sz="1800" b="1" dirty="0">
              <a:solidFill>
                <a:srgbClr val="262626"/>
              </a:solidFill>
              <a:latin typeface="+mj-lt"/>
              <a:ea typeface="+mj-ea"/>
              <a:cs typeface="+mj-cs"/>
            </a:endParaRPr>
          </a:p>
          <a:p>
            <a:pPr marL="457200" lvl="1" indent="0">
              <a:buNone/>
            </a:pPr>
            <a:endParaRPr lang="en-US" sz="1800" b="1" dirty="0">
              <a:solidFill>
                <a:srgbClr val="262626"/>
              </a:solidFill>
              <a:latin typeface="+mj-lt"/>
              <a:ea typeface="+mj-ea"/>
              <a:cs typeface="+mj-cs"/>
            </a:endParaRPr>
          </a:p>
          <a:p>
            <a:pPr lvl="1">
              <a:buFont typeface="Wingdings" panose="05000000000000000000" pitchFamily="2" charset="2"/>
              <a:buChar char="q"/>
            </a:pPr>
            <a:endParaRPr lang="en-US" sz="1800" b="1" dirty="0">
              <a:solidFill>
                <a:srgbClr val="262626"/>
              </a:solidFill>
              <a:latin typeface="+mj-lt"/>
              <a:ea typeface="+mj-ea"/>
              <a:cs typeface="+mj-cs"/>
            </a:endParaRPr>
          </a:p>
          <a:p>
            <a:pPr lvl="1">
              <a:buFont typeface="Wingdings" panose="05000000000000000000" pitchFamily="2" charset="2"/>
              <a:buChar char="q"/>
            </a:pPr>
            <a:endParaRPr lang="en-US" sz="1800" b="1" dirty="0">
              <a:solidFill>
                <a:srgbClr val="262626"/>
              </a:solidFill>
              <a:latin typeface="+mj-lt"/>
              <a:ea typeface="+mj-ea"/>
              <a:cs typeface="+mj-cs"/>
            </a:endParaRPr>
          </a:p>
          <a:p>
            <a:pPr lvl="1">
              <a:buFont typeface="Courier New" panose="02070309020205020404" pitchFamily="49" charset="0"/>
              <a:buChar char="o"/>
            </a:pPr>
            <a:endParaRPr lang="en-US" sz="1800" b="1" dirty="0">
              <a:solidFill>
                <a:srgbClr val="262626"/>
              </a:solidFill>
              <a:latin typeface="+mj-lt"/>
              <a:ea typeface="+mj-ea"/>
              <a:cs typeface="+mj-cs"/>
            </a:endParaRPr>
          </a:p>
          <a:p>
            <a:pPr lvl="1">
              <a:buFont typeface="Courier New" panose="02070309020205020404" pitchFamily="49" charset="0"/>
              <a:buChar char="o"/>
            </a:pPr>
            <a:endParaRPr lang="en-US" sz="2000" b="1" dirty="0">
              <a:solidFill>
                <a:srgbClr val="262626"/>
              </a:solidFill>
              <a:latin typeface="+mj-lt"/>
              <a:ea typeface="+mj-ea"/>
              <a:cs typeface="+mj-cs"/>
            </a:endParaRPr>
          </a:p>
        </p:txBody>
      </p:sp>
      <p:pic>
        <p:nvPicPr>
          <p:cNvPr id="1026" name="Picture 2" descr="A giant panda cub plays with a broom at the China Giant Panda... News Photo  - Getty Images">
            <a:extLst>
              <a:ext uri="{FF2B5EF4-FFF2-40B4-BE49-F238E27FC236}">
                <a16:creationId xmlns:a16="http://schemas.microsoft.com/office/drawing/2014/main" id="{203E4197-6E9A-4AB6-A8AF-A6363002BFAA}"/>
              </a:ext>
            </a:extLst>
          </p:cNvPr>
          <p:cNvPicPr>
            <a:picLocks noChangeAspect="1" noChangeArrowheads="1"/>
          </p:cNvPicPr>
          <p:nvPr/>
        </p:nvPicPr>
        <p:blipFill rotWithShape="1">
          <a:blip r:embed="rId5">
            <a:alphaModFix amt="85000"/>
            <a:extLst>
              <a:ext uri="{28A0092B-C50C-407E-A947-70E740481C1C}">
                <a14:useLocalDpi xmlns:a14="http://schemas.microsoft.com/office/drawing/2010/main" val="0"/>
              </a:ext>
            </a:extLst>
          </a:blip>
          <a:srcRect l="9944" t="8244" r="42329" b="31951"/>
          <a:stretch/>
        </p:blipFill>
        <p:spPr bwMode="auto">
          <a:xfrm>
            <a:off x="8128000" y="1986549"/>
            <a:ext cx="3461882" cy="2884902"/>
          </a:xfrm>
          <a:custGeom>
            <a:avLst/>
            <a:gdLst>
              <a:gd name="connsiteX0" fmla="*/ 0 w 3461882"/>
              <a:gd name="connsiteY0" fmla="*/ 0 h 2884902"/>
              <a:gd name="connsiteX1" fmla="*/ 692376 w 3461882"/>
              <a:gd name="connsiteY1" fmla="*/ 0 h 2884902"/>
              <a:gd name="connsiteX2" fmla="*/ 1453990 w 3461882"/>
              <a:gd name="connsiteY2" fmla="*/ 0 h 2884902"/>
              <a:gd name="connsiteX3" fmla="*/ 2215604 w 3461882"/>
              <a:gd name="connsiteY3" fmla="*/ 0 h 2884902"/>
              <a:gd name="connsiteX4" fmla="*/ 3461882 w 3461882"/>
              <a:gd name="connsiteY4" fmla="*/ 0 h 2884902"/>
              <a:gd name="connsiteX5" fmla="*/ 3461882 w 3461882"/>
              <a:gd name="connsiteY5" fmla="*/ 519282 h 2884902"/>
              <a:gd name="connsiteX6" fmla="*/ 3461882 w 3461882"/>
              <a:gd name="connsiteY6" fmla="*/ 1009716 h 2884902"/>
              <a:gd name="connsiteX7" fmla="*/ 3461882 w 3461882"/>
              <a:gd name="connsiteY7" fmla="*/ 1557847 h 2884902"/>
              <a:gd name="connsiteX8" fmla="*/ 3461882 w 3461882"/>
              <a:gd name="connsiteY8" fmla="*/ 2077129 h 2884902"/>
              <a:gd name="connsiteX9" fmla="*/ 3461882 w 3461882"/>
              <a:gd name="connsiteY9" fmla="*/ 2884902 h 2884902"/>
              <a:gd name="connsiteX10" fmla="*/ 2769506 w 3461882"/>
              <a:gd name="connsiteY10" fmla="*/ 2884902 h 2884902"/>
              <a:gd name="connsiteX11" fmla="*/ 2111748 w 3461882"/>
              <a:gd name="connsiteY11" fmla="*/ 2884902 h 2884902"/>
              <a:gd name="connsiteX12" fmla="*/ 1384753 w 3461882"/>
              <a:gd name="connsiteY12" fmla="*/ 2884902 h 2884902"/>
              <a:gd name="connsiteX13" fmla="*/ 623139 w 3461882"/>
              <a:gd name="connsiteY13" fmla="*/ 2884902 h 2884902"/>
              <a:gd name="connsiteX14" fmla="*/ 0 w 3461882"/>
              <a:gd name="connsiteY14" fmla="*/ 2884902 h 2884902"/>
              <a:gd name="connsiteX15" fmla="*/ 0 w 3461882"/>
              <a:gd name="connsiteY15" fmla="*/ 2307922 h 2884902"/>
              <a:gd name="connsiteX16" fmla="*/ 0 w 3461882"/>
              <a:gd name="connsiteY16" fmla="*/ 1788639 h 2884902"/>
              <a:gd name="connsiteX17" fmla="*/ 0 w 3461882"/>
              <a:gd name="connsiteY17" fmla="*/ 1240508 h 2884902"/>
              <a:gd name="connsiteX18" fmla="*/ 0 w 3461882"/>
              <a:gd name="connsiteY18" fmla="*/ 663527 h 2884902"/>
              <a:gd name="connsiteX19" fmla="*/ 0 w 3461882"/>
              <a:gd name="connsiteY19" fmla="*/ 0 h 28849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461882" h="2884902" fill="none" extrusionOk="0">
                <a:moveTo>
                  <a:pt x="0" y="0"/>
                </a:moveTo>
                <a:cubicBezTo>
                  <a:pt x="170932" y="-10707"/>
                  <a:pt x="474357" y="-14607"/>
                  <a:pt x="692376" y="0"/>
                </a:cubicBezTo>
                <a:cubicBezTo>
                  <a:pt x="910395" y="14607"/>
                  <a:pt x="1133760" y="-2343"/>
                  <a:pt x="1453990" y="0"/>
                </a:cubicBezTo>
                <a:cubicBezTo>
                  <a:pt x="1774220" y="2343"/>
                  <a:pt x="1936594" y="-35351"/>
                  <a:pt x="2215604" y="0"/>
                </a:cubicBezTo>
                <a:cubicBezTo>
                  <a:pt x="2494614" y="35351"/>
                  <a:pt x="2938540" y="-13689"/>
                  <a:pt x="3461882" y="0"/>
                </a:cubicBezTo>
                <a:cubicBezTo>
                  <a:pt x="3482065" y="107705"/>
                  <a:pt x="3457868" y="304641"/>
                  <a:pt x="3461882" y="519282"/>
                </a:cubicBezTo>
                <a:cubicBezTo>
                  <a:pt x="3465896" y="733923"/>
                  <a:pt x="3478668" y="875294"/>
                  <a:pt x="3461882" y="1009716"/>
                </a:cubicBezTo>
                <a:cubicBezTo>
                  <a:pt x="3445096" y="1144138"/>
                  <a:pt x="3465341" y="1292508"/>
                  <a:pt x="3461882" y="1557847"/>
                </a:cubicBezTo>
                <a:cubicBezTo>
                  <a:pt x="3458423" y="1823186"/>
                  <a:pt x="3463211" y="1944997"/>
                  <a:pt x="3461882" y="2077129"/>
                </a:cubicBezTo>
                <a:cubicBezTo>
                  <a:pt x="3460553" y="2209261"/>
                  <a:pt x="3466728" y="2519132"/>
                  <a:pt x="3461882" y="2884902"/>
                </a:cubicBezTo>
                <a:cubicBezTo>
                  <a:pt x="3219948" y="2872339"/>
                  <a:pt x="3033528" y="2859650"/>
                  <a:pt x="2769506" y="2884902"/>
                </a:cubicBezTo>
                <a:cubicBezTo>
                  <a:pt x="2505484" y="2910154"/>
                  <a:pt x="2321132" y="2854990"/>
                  <a:pt x="2111748" y="2884902"/>
                </a:cubicBezTo>
                <a:cubicBezTo>
                  <a:pt x="1902364" y="2914814"/>
                  <a:pt x="1538154" y="2902510"/>
                  <a:pt x="1384753" y="2884902"/>
                </a:cubicBezTo>
                <a:cubicBezTo>
                  <a:pt x="1231352" y="2867294"/>
                  <a:pt x="882546" y="2907237"/>
                  <a:pt x="623139" y="2884902"/>
                </a:cubicBezTo>
                <a:cubicBezTo>
                  <a:pt x="363732" y="2862567"/>
                  <a:pt x="165913" y="2869910"/>
                  <a:pt x="0" y="2884902"/>
                </a:cubicBezTo>
                <a:cubicBezTo>
                  <a:pt x="-17945" y="2656320"/>
                  <a:pt x="14193" y="2521172"/>
                  <a:pt x="0" y="2307922"/>
                </a:cubicBezTo>
                <a:cubicBezTo>
                  <a:pt x="-14193" y="2094672"/>
                  <a:pt x="-5929" y="1918220"/>
                  <a:pt x="0" y="1788639"/>
                </a:cubicBezTo>
                <a:cubicBezTo>
                  <a:pt x="5929" y="1659058"/>
                  <a:pt x="-19728" y="1354280"/>
                  <a:pt x="0" y="1240508"/>
                </a:cubicBezTo>
                <a:cubicBezTo>
                  <a:pt x="19728" y="1126736"/>
                  <a:pt x="11956" y="882091"/>
                  <a:pt x="0" y="663527"/>
                </a:cubicBezTo>
                <a:cubicBezTo>
                  <a:pt x="-11956" y="444963"/>
                  <a:pt x="-7588" y="319094"/>
                  <a:pt x="0" y="0"/>
                </a:cubicBezTo>
                <a:close/>
              </a:path>
              <a:path w="3461882" h="2884902" stroke="0" extrusionOk="0">
                <a:moveTo>
                  <a:pt x="0" y="0"/>
                </a:moveTo>
                <a:cubicBezTo>
                  <a:pt x="363847" y="-27971"/>
                  <a:pt x="494366" y="30387"/>
                  <a:pt x="761614" y="0"/>
                </a:cubicBezTo>
                <a:cubicBezTo>
                  <a:pt x="1028862" y="-30387"/>
                  <a:pt x="1127451" y="18837"/>
                  <a:pt x="1384753" y="0"/>
                </a:cubicBezTo>
                <a:cubicBezTo>
                  <a:pt x="1642055" y="-18837"/>
                  <a:pt x="1868958" y="-29455"/>
                  <a:pt x="2146367" y="0"/>
                </a:cubicBezTo>
                <a:cubicBezTo>
                  <a:pt x="2423776" y="29455"/>
                  <a:pt x="2531492" y="24735"/>
                  <a:pt x="2734887" y="0"/>
                </a:cubicBezTo>
                <a:cubicBezTo>
                  <a:pt x="2938282" y="-24735"/>
                  <a:pt x="3276385" y="-11438"/>
                  <a:pt x="3461882" y="0"/>
                </a:cubicBezTo>
                <a:cubicBezTo>
                  <a:pt x="3478072" y="223848"/>
                  <a:pt x="3452342" y="288869"/>
                  <a:pt x="3461882" y="490433"/>
                </a:cubicBezTo>
                <a:cubicBezTo>
                  <a:pt x="3471422" y="691997"/>
                  <a:pt x="3472684" y="936241"/>
                  <a:pt x="3461882" y="1125112"/>
                </a:cubicBezTo>
                <a:cubicBezTo>
                  <a:pt x="3451080" y="1313983"/>
                  <a:pt x="3457353" y="1509714"/>
                  <a:pt x="3461882" y="1759790"/>
                </a:cubicBezTo>
                <a:cubicBezTo>
                  <a:pt x="3466411" y="2009866"/>
                  <a:pt x="3487300" y="2162044"/>
                  <a:pt x="3461882" y="2394469"/>
                </a:cubicBezTo>
                <a:cubicBezTo>
                  <a:pt x="3436464" y="2626894"/>
                  <a:pt x="3456419" y="2684695"/>
                  <a:pt x="3461882" y="2884902"/>
                </a:cubicBezTo>
                <a:cubicBezTo>
                  <a:pt x="3152602" y="2862883"/>
                  <a:pt x="2943316" y="2904258"/>
                  <a:pt x="2804124" y="2884902"/>
                </a:cubicBezTo>
                <a:cubicBezTo>
                  <a:pt x="2664932" y="2865546"/>
                  <a:pt x="2367841" y="2857207"/>
                  <a:pt x="2180986" y="2884902"/>
                </a:cubicBezTo>
                <a:cubicBezTo>
                  <a:pt x="1994131" y="2912597"/>
                  <a:pt x="1820293" y="2878919"/>
                  <a:pt x="1523228" y="2884902"/>
                </a:cubicBezTo>
                <a:cubicBezTo>
                  <a:pt x="1226163" y="2890885"/>
                  <a:pt x="1042656" y="2872163"/>
                  <a:pt x="830852" y="2884902"/>
                </a:cubicBezTo>
                <a:cubicBezTo>
                  <a:pt x="619048" y="2897641"/>
                  <a:pt x="199149" y="2885501"/>
                  <a:pt x="0" y="2884902"/>
                </a:cubicBezTo>
                <a:cubicBezTo>
                  <a:pt x="-25403" y="2719229"/>
                  <a:pt x="-21983" y="2492966"/>
                  <a:pt x="0" y="2250224"/>
                </a:cubicBezTo>
                <a:cubicBezTo>
                  <a:pt x="21983" y="2007482"/>
                  <a:pt x="-2931" y="1911240"/>
                  <a:pt x="0" y="1730941"/>
                </a:cubicBezTo>
                <a:cubicBezTo>
                  <a:pt x="2931" y="1550642"/>
                  <a:pt x="-19986" y="1468603"/>
                  <a:pt x="0" y="1240508"/>
                </a:cubicBezTo>
                <a:cubicBezTo>
                  <a:pt x="19986" y="1012413"/>
                  <a:pt x="13435" y="900077"/>
                  <a:pt x="0" y="750075"/>
                </a:cubicBezTo>
                <a:cubicBezTo>
                  <a:pt x="-13435" y="600073"/>
                  <a:pt x="-29843" y="231617"/>
                  <a:pt x="0" y="0"/>
                </a:cubicBezTo>
                <a:close/>
              </a:path>
            </a:pathLst>
          </a:custGeom>
          <a:ln w="38100">
            <a:solidFill>
              <a:srgbClr val="1ED760"/>
            </a:solidFill>
            <a:extLst>
              <a:ext uri="{C807C97D-BFC1-408E-A445-0C87EB9F89A2}">
                <ask:lineSketchStyleProps xmlns:ask="http://schemas.microsoft.com/office/drawing/2018/sketchyshapes" sd="1332450688">
                  <a:prstGeom prst="rect">
                    <a:avLst/>
                  </a:prstGeom>
                  <ask:type>
                    <ask:lineSketchFreehand/>
                  </ask:type>
                </ask:lineSketchStyleProps>
              </a:ext>
            </a:extLst>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77627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E614F1C-2D93-42D0-B229-7681994499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7403089" y="0"/>
            <a:ext cx="4788912"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Content Placeholder 4" descr="Terraform &amp; Spotify Data Engineering | Python In Plain English">
            <a:extLst>
              <a:ext uri="{FF2B5EF4-FFF2-40B4-BE49-F238E27FC236}">
                <a16:creationId xmlns:a16="http://schemas.microsoft.com/office/drawing/2014/main" id="{843EDE0C-EB57-4DD9-98B2-9FF5C24A7B9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9719" r="9804"/>
          <a:stretch/>
        </p:blipFill>
        <p:spPr bwMode="auto">
          <a:xfrm>
            <a:off x="11084560" y="5770880"/>
            <a:ext cx="1107440" cy="1016000"/>
          </a:xfrm>
          <a:prstGeom prst="rect">
            <a:avLst/>
          </a:prstGeom>
          <a:noFill/>
          <a:extLst>
            <a:ext uri="{909E8E84-426E-40DD-AFC4-6F175D3DCCD1}">
              <a14:hiddenFill xmlns:a14="http://schemas.microsoft.com/office/drawing/2010/main">
                <a:solidFill>
                  <a:srgbClr val="FFFFFF"/>
                </a:solidFill>
              </a14:hiddenFill>
            </a:ext>
          </a:extLst>
        </p:spPr>
      </p:pic>
      <p:sp>
        <p:nvSpPr>
          <p:cNvPr id="9" name="Title 1">
            <a:extLst>
              <a:ext uri="{FF2B5EF4-FFF2-40B4-BE49-F238E27FC236}">
                <a16:creationId xmlns:a16="http://schemas.microsoft.com/office/drawing/2014/main" id="{426BB233-A55B-4835-80DC-FA6CA4516D5E}"/>
              </a:ext>
            </a:extLst>
          </p:cNvPr>
          <p:cNvSpPr txBox="1">
            <a:spLocks/>
          </p:cNvSpPr>
          <p:nvPr/>
        </p:nvSpPr>
        <p:spPr>
          <a:xfrm>
            <a:off x="0" y="0"/>
            <a:ext cx="11504086" cy="1236440"/>
          </a:xfrm>
          <a:prstGeom prst="rect">
            <a:avLst/>
          </a:prstGeom>
          <a:no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en-US" sz="4000" b="1" i="1" dirty="0">
                <a:solidFill>
                  <a:srgbClr val="1ED760"/>
                </a:solidFill>
                <a:latin typeface="Ink Free" panose="03080402000500000000" pitchFamily="66" charset="0"/>
              </a:rPr>
              <a:t>c l e a n i n g   t h e   d a t a</a:t>
            </a:r>
            <a:endParaRPr kumimoji="0" lang="en-US" sz="2800" b="1" i="1" u="none" strike="noStrike" kern="1200" cap="none" spc="0" normalizeH="0" baseline="0" noProof="0" dirty="0">
              <a:ln>
                <a:noFill/>
              </a:ln>
              <a:solidFill>
                <a:prstClr val="white"/>
              </a:solidFill>
              <a:effectLst/>
              <a:uLnTx/>
              <a:uFillTx/>
              <a:latin typeface="Ink Free" panose="03080402000500000000" pitchFamily="66" charset="0"/>
              <a:ea typeface="+mj-ea"/>
              <a:cs typeface="+mj-cs"/>
            </a:endParaRPr>
          </a:p>
        </p:txBody>
      </p:sp>
      <p:pic>
        <p:nvPicPr>
          <p:cNvPr id="2" name="Picture 1">
            <a:extLst>
              <a:ext uri="{FF2B5EF4-FFF2-40B4-BE49-F238E27FC236}">
                <a16:creationId xmlns:a16="http://schemas.microsoft.com/office/drawing/2014/main" id="{92C05386-5F19-4ED5-AD42-DDDEFC963A74}"/>
              </a:ext>
            </a:extLst>
          </p:cNvPr>
          <p:cNvPicPr>
            <a:picLocks noChangeAspect="1"/>
          </p:cNvPicPr>
          <p:nvPr/>
        </p:nvPicPr>
        <p:blipFill>
          <a:blip r:embed="rId3"/>
          <a:stretch>
            <a:fillRect/>
          </a:stretch>
        </p:blipFill>
        <p:spPr>
          <a:xfrm>
            <a:off x="478172" y="1236440"/>
            <a:ext cx="5410701" cy="3485687"/>
          </a:xfrm>
          <a:custGeom>
            <a:avLst/>
            <a:gdLst>
              <a:gd name="connsiteX0" fmla="*/ 0 w 5410701"/>
              <a:gd name="connsiteY0" fmla="*/ 0 h 3485687"/>
              <a:gd name="connsiteX1" fmla="*/ 730445 w 5410701"/>
              <a:gd name="connsiteY1" fmla="*/ 0 h 3485687"/>
              <a:gd name="connsiteX2" fmla="*/ 1514996 w 5410701"/>
              <a:gd name="connsiteY2" fmla="*/ 0 h 3485687"/>
              <a:gd name="connsiteX3" fmla="*/ 2029013 w 5410701"/>
              <a:gd name="connsiteY3" fmla="*/ 0 h 3485687"/>
              <a:gd name="connsiteX4" fmla="*/ 2651243 w 5410701"/>
              <a:gd name="connsiteY4" fmla="*/ 0 h 3485687"/>
              <a:gd name="connsiteX5" fmla="*/ 3381688 w 5410701"/>
              <a:gd name="connsiteY5" fmla="*/ 0 h 3485687"/>
              <a:gd name="connsiteX6" fmla="*/ 3949812 w 5410701"/>
              <a:gd name="connsiteY6" fmla="*/ 0 h 3485687"/>
              <a:gd name="connsiteX7" fmla="*/ 4680256 w 5410701"/>
              <a:gd name="connsiteY7" fmla="*/ 0 h 3485687"/>
              <a:gd name="connsiteX8" fmla="*/ 5410701 w 5410701"/>
              <a:gd name="connsiteY8" fmla="*/ 0 h 3485687"/>
              <a:gd name="connsiteX9" fmla="*/ 5410701 w 5410701"/>
              <a:gd name="connsiteY9" fmla="*/ 697137 h 3485687"/>
              <a:gd name="connsiteX10" fmla="*/ 5410701 w 5410701"/>
              <a:gd name="connsiteY10" fmla="*/ 1324561 h 3485687"/>
              <a:gd name="connsiteX11" fmla="*/ 5410701 w 5410701"/>
              <a:gd name="connsiteY11" fmla="*/ 1986842 h 3485687"/>
              <a:gd name="connsiteX12" fmla="*/ 5410701 w 5410701"/>
              <a:gd name="connsiteY12" fmla="*/ 2683979 h 3485687"/>
              <a:gd name="connsiteX13" fmla="*/ 5410701 w 5410701"/>
              <a:gd name="connsiteY13" fmla="*/ 3485687 h 3485687"/>
              <a:gd name="connsiteX14" fmla="*/ 4788470 w 5410701"/>
              <a:gd name="connsiteY14" fmla="*/ 3485687 h 3485687"/>
              <a:gd name="connsiteX15" fmla="*/ 4003919 w 5410701"/>
              <a:gd name="connsiteY15" fmla="*/ 3485687 h 3485687"/>
              <a:gd name="connsiteX16" fmla="*/ 3489902 w 5410701"/>
              <a:gd name="connsiteY16" fmla="*/ 3485687 h 3485687"/>
              <a:gd name="connsiteX17" fmla="*/ 2759458 w 5410701"/>
              <a:gd name="connsiteY17" fmla="*/ 3485687 h 3485687"/>
              <a:gd name="connsiteX18" fmla="*/ 2245441 w 5410701"/>
              <a:gd name="connsiteY18" fmla="*/ 3485687 h 3485687"/>
              <a:gd name="connsiteX19" fmla="*/ 1460889 w 5410701"/>
              <a:gd name="connsiteY19" fmla="*/ 3485687 h 3485687"/>
              <a:gd name="connsiteX20" fmla="*/ 838659 w 5410701"/>
              <a:gd name="connsiteY20" fmla="*/ 3485687 h 3485687"/>
              <a:gd name="connsiteX21" fmla="*/ 0 w 5410701"/>
              <a:gd name="connsiteY21" fmla="*/ 3485687 h 3485687"/>
              <a:gd name="connsiteX22" fmla="*/ 0 w 5410701"/>
              <a:gd name="connsiteY22" fmla="*/ 2823406 h 3485687"/>
              <a:gd name="connsiteX23" fmla="*/ 0 w 5410701"/>
              <a:gd name="connsiteY23" fmla="*/ 2161126 h 3485687"/>
              <a:gd name="connsiteX24" fmla="*/ 0 w 5410701"/>
              <a:gd name="connsiteY24" fmla="*/ 1429132 h 3485687"/>
              <a:gd name="connsiteX25" fmla="*/ 0 w 5410701"/>
              <a:gd name="connsiteY25" fmla="*/ 662281 h 3485687"/>
              <a:gd name="connsiteX26" fmla="*/ 0 w 5410701"/>
              <a:gd name="connsiteY26" fmla="*/ 0 h 3485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410701" h="3485687" fill="none" extrusionOk="0">
                <a:moveTo>
                  <a:pt x="0" y="0"/>
                </a:moveTo>
                <a:cubicBezTo>
                  <a:pt x="265841" y="1393"/>
                  <a:pt x="410134" y="3792"/>
                  <a:pt x="730445" y="0"/>
                </a:cubicBezTo>
                <a:cubicBezTo>
                  <a:pt x="1050757" y="-3792"/>
                  <a:pt x="1234885" y="10660"/>
                  <a:pt x="1514996" y="0"/>
                </a:cubicBezTo>
                <a:cubicBezTo>
                  <a:pt x="1795107" y="-10660"/>
                  <a:pt x="1864511" y="-23974"/>
                  <a:pt x="2029013" y="0"/>
                </a:cubicBezTo>
                <a:cubicBezTo>
                  <a:pt x="2193515" y="23974"/>
                  <a:pt x="2456999" y="-9875"/>
                  <a:pt x="2651243" y="0"/>
                </a:cubicBezTo>
                <a:cubicBezTo>
                  <a:pt x="2845487" y="9875"/>
                  <a:pt x="3168945" y="-4115"/>
                  <a:pt x="3381688" y="0"/>
                </a:cubicBezTo>
                <a:cubicBezTo>
                  <a:pt x="3594432" y="4115"/>
                  <a:pt x="3737037" y="9299"/>
                  <a:pt x="3949812" y="0"/>
                </a:cubicBezTo>
                <a:cubicBezTo>
                  <a:pt x="4162587" y="-9299"/>
                  <a:pt x="4526821" y="34295"/>
                  <a:pt x="4680256" y="0"/>
                </a:cubicBezTo>
                <a:cubicBezTo>
                  <a:pt x="4833691" y="-34295"/>
                  <a:pt x="5260058" y="-18854"/>
                  <a:pt x="5410701" y="0"/>
                </a:cubicBezTo>
                <a:cubicBezTo>
                  <a:pt x="5403993" y="167642"/>
                  <a:pt x="5422602" y="480760"/>
                  <a:pt x="5410701" y="697137"/>
                </a:cubicBezTo>
                <a:cubicBezTo>
                  <a:pt x="5398800" y="913514"/>
                  <a:pt x="5410271" y="1017085"/>
                  <a:pt x="5410701" y="1324561"/>
                </a:cubicBezTo>
                <a:cubicBezTo>
                  <a:pt x="5411131" y="1632037"/>
                  <a:pt x="5411770" y="1718091"/>
                  <a:pt x="5410701" y="1986842"/>
                </a:cubicBezTo>
                <a:cubicBezTo>
                  <a:pt x="5409632" y="2255593"/>
                  <a:pt x="5383147" y="2355318"/>
                  <a:pt x="5410701" y="2683979"/>
                </a:cubicBezTo>
                <a:cubicBezTo>
                  <a:pt x="5438255" y="3012640"/>
                  <a:pt x="5370684" y="3214660"/>
                  <a:pt x="5410701" y="3485687"/>
                </a:cubicBezTo>
                <a:cubicBezTo>
                  <a:pt x="5135241" y="3466449"/>
                  <a:pt x="4934968" y="3485466"/>
                  <a:pt x="4788470" y="3485687"/>
                </a:cubicBezTo>
                <a:cubicBezTo>
                  <a:pt x="4641972" y="3485908"/>
                  <a:pt x="4288706" y="3503015"/>
                  <a:pt x="4003919" y="3485687"/>
                </a:cubicBezTo>
                <a:cubicBezTo>
                  <a:pt x="3719132" y="3468359"/>
                  <a:pt x="3732806" y="3491586"/>
                  <a:pt x="3489902" y="3485687"/>
                </a:cubicBezTo>
                <a:cubicBezTo>
                  <a:pt x="3246998" y="3479788"/>
                  <a:pt x="3099095" y="3477732"/>
                  <a:pt x="2759458" y="3485687"/>
                </a:cubicBezTo>
                <a:cubicBezTo>
                  <a:pt x="2419821" y="3493642"/>
                  <a:pt x="2390645" y="3485916"/>
                  <a:pt x="2245441" y="3485687"/>
                </a:cubicBezTo>
                <a:cubicBezTo>
                  <a:pt x="2100237" y="3485458"/>
                  <a:pt x="1810984" y="3470401"/>
                  <a:pt x="1460889" y="3485687"/>
                </a:cubicBezTo>
                <a:cubicBezTo>
                  <a:pt x="1110794" y="3500973"/>
                  <a:pt x="1136390" y="3513543"/>
                  <a:pt x="838659" y="3485687"/>
                </a:cubicBezTo>
                <a:cubicBezTo>
                  <a:pt x="540928" y="3457832"/>
                  <a:pt x="368219" y="3490226"/>
                  <a:pt x="0" y="3485687"/>
                </a:cubicBezTo>
                <a:cubicBezTo>
                  <a:pt x="28658" y="3309712"/>
                  <a:pt x="-8011" y="3144962"/>
                  <a:pt x="0" y="2823406"/>
                </a:cubicBezTo>
                <a:cubicBezTo>
                  <a:pt x="8011" y="2501850"/>
                  <a:pt x="-367" y="2325229"/>
                  <a:pt x="0" y="2161126"/>
                </a:cubicBezTo>
                <a:cubicBezTo>
                  <a:pt x="367" y="1997023"/>
                  <a:pt x="-34511" y="1578177"/>
                  <a:pt x="0" y="1429132"/>
                </a:cubicBezTo>
                <a:cubicBezTo>
                  <a:pt x="34511" y="1280087"/>
                  <a:pt x="-9745" y="965579"/>
                  <a:pt x="0" y="662281"/>
                </a:cubicBezTo>
                <a:cubicBezTo>
                  <a:pt x="9745" y="358983"/>
                  <a:pt x="-10239" y="327520"/>
                  <a:pt x="0" y="0"/>
                </a:cubicBezTo>
                <a:close/>
              </a:path>
              <a:path w="5410701" h="3485687" stroke="0" extrusionOk="0">
                <a:moveTo>
                  <a:pt x="0" y="0"/>
                </a:moveTo>
                <a:cubicBezTo>
                  <a:pt x="190694" y="9587"/>
                  <a:pt x="481777" y="25592"/>
                  <a:pt x="622231" y="0"/>
                </a:cubicBezTo>
                <a:cubicBezTo>
                  <a:pt x="762685" y="-25592"/>
                  <a:pt x="933430" y="-15537"/>
                  <a:pt x="1244461" y="0"/>
                </a:cubicBezTo>
                <a:cubicBezTo>
                  <a:pt x="1555492" y="15537"/>
                  <a:pt x="1653690" y="19174"/>
                  <a:pt x="1974906" y="0"/>
                </a:cubicBezTo>
                <a:cubicBezTo>
                  <a:pt x="2296122" y="-19174"/>
                  <a:pt x="2434341" y="10051"/>
                  <a:pt x="2651243" y="0"/>
                </a:cubicBezTo>
                <a:cubicBezTo>
                  <a:pt x="2868145" y="-10051"/>
                  <a:pt x="3066357" y="-13546"/>
                  <a:pt x="3381688" y="0"/>
                </a:cubicBezTo>
                <a:cubicBezTo>
                  <a:pt x="3697020" y="13546"/>
                  <a:pt x="3916096" y="5935"/>
                  <a:pt x="4058026" y="0"/>
                </a:cubicBezTo>
                <a:cubicBezTo>
                  <a:pt x="4199956" y="-5935"/>
                  <a:pt x="4381142" y="-270"/>
                  <a:pt x="4626149" y="0"/>
                </a:cubicBezTo>
                <a:cubicBezTo>
                  <a:pt x="4871156" y="270"/>
                  <a:pt x="5131017" y="33429"/>
                  <a:pt x="5410701" y="0"/>
                </a:cubicBezTo>
                <a:cubicBezTo>
                  <a:pt x="5432253" y="191101"/>
                  <a:pt x="5430457" y="338181"/>
                  <a:pt x="5410701" y="662281"/>
                </a:cubicBezTo>
                <a:cubicBezTo>
                  <a:pt x="5390945" y="986381"/>
                  <a:pt x="5380690" y="1061481"/>
                  <a:pt x="5410701" y="1289704"/>
                </a:cubicBezTo>
                <a:cubicBezTo>
                  <a:pt x="5440712" y="1517927"/>
                  <a:pt x="5436715" y="1795722"/>
                  <a:pt x="5410701" y="2056555"/>
                </a:cubicBezTo>
                <a:cubicBezTo>
                  <a:pt x="5384687" y="2317388"/>
                  <a:pt x="5425653" y="2502192"/>
                  <a:pt x="5410701" y="2683979"/>
                </a:cubicBezTo>
                <a:cubicBezTo>
                  <a:pt x="5395749" y="2865766"/>
                  <a:pt x="5380563" y="3159929"/>
                  <a:pt x="5410701" y="3485687"/>
                </a:cubicBezTo>
                <a:cubicBezTo>
                  <a:pt x="5194931" y="3513563"/>
                  <a:pt x="4909021" y="3466183"/>
                  <a:pt x="4680256" y="3485687"/>
                </a:cubicBezTo>
                <a:cubicBezTo>
                  <a:pt x="4451492" y="3505191"/>
                  <a:pt x="4101829" y="3458003"/>
                  <a:pt x="3949812" y="3485687"/>
                </a:cubicBezTo>
                <a:cubicBezTo>
                  <a:pt x="3797795" y="3513371"/>
                  <a:pt x="3499696" y="3449117"/>
                  <a:pt x="3165260" y="3485687"/>
                </a:cubicBezTo>
                <a:cubicBezTo>
                  <a:pt x="2830824" y="3522257"/>
                  <a:pt x="2745872" y="3457248"/>
                  <a:pt x="2543029" y="3485687"/>
                </a:cubicBezTo>
                <a:cubicBezTo>
                  <a:pt x="2340186" y="3514126"/>
                  <a:pt x="2260872" y="3466402"/>
                  <a:pt x="2029013" y="3485687"/>
                </a:cubicBezTo>
                <a:cubicBezTo>
                  <a:pt x="1797154" y="3504972"/>
                  <a:pt x="1742217" y="3506224"/>
                  <a:pt x="1460889" y="3485687"/>
                </a:cubicBezTo>
                <a:cubicBezTo>
                  <a:pt x="1179561" y="3465150"/>
                  <a:pt x="1142620" y="3500878"/>
                  <a:pt x="892766" y="3485687"/>
                </a:cubicBezTo>
                <a:cubicBezTo>
                  <a:pt x="642912" y="3470496"/>
                  <a:pt x="299107" y="3456687"/>
                  <a:pt x="0" y="3485687"/>
                </a:cubicBezTo>
                <a:cubicBezTo>
                  <a:pt x="23878" y="3358066"/>
                  <a:pt x="7395" y="3006969"/>
                  <a:pt x="0" y="2858263"/>
                </a:cubicBezTo>
                <a:cubicBezTo>
                  <a:pt x="-7395" y="2709557"/>
                  <a:pt x="32626" y="2397947"/>
                  <a:pt x="0" y="2161126"/>
                </a:cubicBezTo>
                <a:cubicBezTo>
                  <a:pt x="-32626" y="1924305"/>
                  <a:pt x="-22795" y="1734951"/>
                  <a:pt x="0" y="1498845"/>
                </a:cubicBezTo>
                <a:cubicBezTo>
                  <a:pt x="22795" y="1262739"/>
                  <a:pt x="9790" y="1050715"/>
                  <a:pt x="0" y="906279"/>
                </a:cubicBezTo>
                <a:cubicBezTo>
                  <a:pt x="-9790" y="761843"/>
                  <a:pt x="-7281" y="376235"/>
                  <a:pt x="0" y="0"/>
                </a:cubicBezTo>
                <a:close/>
              </a:path>
            </a:pathLst>
          </a:custGeom>
          <a:ln w="38100">
            <a:solidFill>
              <a:srgbClr val="1ED760"/>
            </a:solidFill>
            <a:extLst>
              <a:ext uri="{C807C97D-BFC1-408E-A445-0C87EB9F89A2}">
                <ask:lineSketchStyleProps xmlns:ask="http://schemas.microsoft.com/office/drawing/2018/sketchyshapes" sd="746202065">
                  <a:prstGeom prst="rect">
                    <a:avLst/>
                  </a:prstGeom>
                  <ask:type>
                    <ask:lineSketchFreehand/>
                  </ask:type>
                </ask:lineSketchStyleProps>
              </a:ext>
            </a:extLst>
          </a:ln>
        </p:spPr>
      </p:pic>
      <p:pic>
        <p:nvPicPr>
          <p:cNvPr id="3" name="Picture 2">
            <a:extLst>
              <a:ext uri="{FF2B5EF4-FFF2-40B4-BE49-F238E27FC236}">
                <a16:creationId xmlns:a16="http://schemas.microsoft.com/office/drawing/2014/main" id="{729F035C-C8B3-49C5-B98F-5216F7658A9D}"/>
              </a:ext>
            </a:extLst>
          </p:cNvPr>
          <p:cNvPicPr>
            <a:picLocks noChangeAspect="1"/>
          </p:cNvPicPr>
          <p:nvPr/>
        </p:nvPicPr>
        <p:blipFill>
          <a:blip r:embed="rId4"/>
          <a:stretch>
            <a:fillRect/>
          </a:stretch>
        </p:blipFill>
        <p:spPr>
          <a:xfrm>
            <a:off x="3357587" y="2878642"/>
            <a:ext cx="4788912" cy="3568868"/>
          </a:xfrm>
          <a:custGeom>
            <a:avLst/>
            <a:gdLst>
              <a:gd name="connsiteX0" fmla="*/ 0 w 4788912"/>
              <a:gd name="connsiteY0" fmla="*/ 0 h 3568868"/>
              <a:gd name="connsiteX1" fmla="*/ 732019 w 4788912"/>
              <a:gd name="connsiteY1" fmla="*/ 0 h 3568868"/>
              <a:gd name="connsiteX2" fmla="*/ 1464039 w 4788912"/>
              <a:gd name="connsiteY2" fmla="*/ 0 h 3568868"/>
              <a:gd name="connsiteX3" fmla="*/ 2004502 w 4788912"/>
              <a:gd name="connsiteY3" fmla="*/ 0 h 3568868"/>
              <a:gd name="connsiteX4" fmla="*/ 2784410 w 4788912"/>
              <a:gd name="connsiteY4" fmla="*/ 0 h 3568868"/>
              <a:gd name="connsiteX5" fmla="*/ 3564319 w 4788912"/>
              <a:gd name="connsiteY5" fmla="*/ 0 h 3568868"/>
              <a:gd name="connsiteX6" fmla="*/ 4152671 w 4788912"/>
              <a:gd name="connsiteY6" fmla="*/ 0 h 3568868"/>
              <a:gd name="connsiteX7" fmla="*/ 4788912 w 4788912"/>
              <a:gd name="connsiteY7" fmla="*/ 0 h 3568868"/>
              <a:gd name="connsiteX8" fmla="*/ 4788912 w 4788912"/>
              <a:gd name="connsiteY8" fmla="*/ 594811 h 3568868"/>
              <a:gd name="connsiteX9" fmla="*/ 4788912 w 4788912"/>
              <a:gd name="connsiteY9" fmla="*/ 1153934 h 3568868"/>
              <a:gd name="connsiteX10" fmla="*/ 4788912 w 4788912"/>
              <a:gd name="connsiteY10" fmla="*/ 1677368 h 3568868"/>
              <a:gd name="connsiteX11" fmla="*/ 4788912 w 4788912"/>
              <a:gd name="connsiteY11" fmla="*/ 2343557 h 3568868"/>
              <a:gd name="connsiteX12" fmla="*/ 4788912 w 4788912"/>
              <a:gd name="connsiteY12" fmla="*/ 2938368 h 3568868"/>
              <a:gd name="connsiteX13" fmla="*/ 4788912 w 4788912"/>
              <a:gd name="connsiteY13" fmla="*/ 3568868 h 3568868"/>
              <a:gd name="connsiteX14" fmla="*/ 4009003 w 4788912"/>
              <a:gd name="connsiteY14" fmla="*/ 3568868 h 3568868"/>
              <a:gd name="connsiteX15" fmla="*/ 3372762 w 4788912"/>
              <a:gd name="connsiteY15" fmla="*/ 3568868 h 3568868"/>
              <a:gd name="connsiteX16" fmla="*/ 2640743 w 4788912"/>
              <a:gd name="connsiteY16" fmla="*/ 3568868 h 3568868"/>
              <a:gd name="connsiteX17" fmla="*/ 2052391 w 4788912"/>
              <a:gd name="connsiteY17" fmla="*/ 3568868 h 3568868"/>
              <a:gd name="connsiteX18" fmla="*/ 1368261 w 4788912"/>
              <a:gd name="connsiteY18" fmla="*/ 3568868 h 3568868"/>
              <a:gd name="connsiteX19" fmla="*/ 684130 w 4788912"/>
              <a:gd name="connsiteY19" fmla="*/ 3568868 h 3568868"/>
              <a:gd name="connsiteX20" fmla="*/ 0 w 4788912"/>
              <a:gd name="connsiteY20" fmla="*/ 3568868 h 3568868"/>
              <a:gd name="connsiteX21" fmla="*/ 0 w 4788912"/>
              <a:gd name="connsiteY21" fmla="*/ 3009745 h 3568868"/>
              <a:gd name="connsiteX22" fmla="*/ 0 w 4788912"/>
              <a:gd name="connsiteY22" fmla="*/ 2450623 h 3568868"/>
              <a:gd name="connsiteX23" fmla="*/ 0 w 4788912"/>
              <a:gd name="connsiteY23" fmla="*/ 1855811 h 3568868"/>
              <a:gd name="connsiteX24" fmla="*/ 0 w 4788912"/>
              <a:gd name="connsiteY24" fmla="*/ 1296689 h 3568868"/>
              <a:gd name="connsiteX25" fmla="*/ 0 w 4788912"/>
              <a:gd name="connsiteY25" fmla="*/ 701877 h 3568868"/>
              <a:gd name="connsiteX26" fmla="*/ 0 w 4788912"/>
              <a:gd name="connsiteY26" fmla="*/ 0 h 35688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788912" h="3568868" fill="none" extrusionOk="0">
                <a:moveTo>
                  <a:pt x="0" y="0"/>
                </a:moveTo>
                <a:cubicBezTo>
                  <a:pt x="215995" y="-33850"/>
                  <a:pt x="406655" y="28411"/>
                  <a:pt x="732019" y="0"/>
                </a:cubicBezTo>
                <a:cubicBezTo>
                  <a:pt x="1057383" y="-28411"/>
                  <a:pt x="1294188" y="-15546"/>
                  <a:pt x="1464039" y="0"/>
                </a:cubicBezTo>
                <a:cubicBezTo>
                  <a:pt x="1633890" y="15546"/>
                  <a:pt x="1807617" y="5183"/>
                  <a:pt x="2004502" y="0"/>
                </a:cubicBezTo>
                <a:cubicBezTo>
                  <a:pt x="2201387" y="-5183"/>
                  <a:pt x="2591136" y="2435"/>
                  <a:pt x="2784410" y="0"/>
                </a:cubicBezTo>
                <a:cubicBezTo>
                  <a:pt x="2977684" y="-2435"/>
                  <a:pt x="3344859" y="32582"/>
                  <a:pt x="3564319" y="0"/>
                </a:cubicBezTo>
                <a:cubicBezTo>
                  <a:pt x="3783779" y="-32582"/>
                  <a:pt x="3862780" y="-21034"/>
                  <a:pt x="4152671" y="0"/>
                </a:cubicBezTo>
                <a:cubicBezTo>
                  <a:pt x="4442562" y="21034"/>
                  <a:pt x="4568927" y="-22793"/>
                  <a:pt x="4788912" y="0"/>
                </a:cubicBezTo>
                <a:cubicBezTo>
                  <a:pt x="4815593" y="224810"/>
                  <a:pt x="4802753" y="363125"/>
                  <a:pt x="4788912" y="594811"/>
                </a:cubicBezTo>
                <a:cubicBezTo>
                  <a:pt x="4775071" y="826497"/>
                  <a:pt x="4803068" y="952031"/>
                  <a:pt x="4788912" y="1153934"/>
                </a:cubicBezTo>
                <a:cubicBezTo>
                  <a:pt x="4774756" y="1355837"/>
                  <a:pt x="4775947" y="1451679"/>
                  <a:pt x="4788912" y="1677368"/>
                </a:cubicBezTo>
                <a:cubicBezTo>
                  <a:pt x="4801877" y="1903057"/>
                  <a:pt x="4798305" y="2079389"/>
                  <a:pt x="4788912" y="2343557"/>
                </a:cubicBezTo>
                <a:cubicBezTo>
                  <a:pt x="4779519" y="2607725"/>
                  <a:pt x="4811920" y="2672939"/>
                  <a:pt x="4788912" y="2938368"/>
                </a:cubicBezTo>
                <a:cubicBezTo>
                  <a:pt x="4765904" y="3203797"/>
                  <a:pt x="4803296" y="3298320"/>
                  <a:pt x="4788912" y="3568868"/>
                </a:cubicBezTo>
                <a:cubicBezTo>
                  <a:pt x="4616530" y="3533338"/>
                  <a:pt x="4243065" y="3568556"/>
                  <a:pt x="4009003" y="3568868"/>
                </a:cubicBezTo>
                <a:cubicBezTo>
                  <a:pt x="3774941" y="3569180"/>
                  <a:pt x="3588448" y="3589810"/>
                  <a:pt x="3372762" y="3568868"/>
                </a:cubicBezTo>
                <a:cubicBezTo>
                  <a:pt x="3157076" y="3547926"/>
                  <a:pt x="2907332" y="3567938"/>
                  <a:pt x="2640743" y="3568868"/>
                </a:cubicBezTo>
                <a:cubicBezTo>
                  <a:pt x="2374154" y="3569798"/>
                  <a:pt x="2175015" y="3546464"/>
                  <a:pt x="2052391" y="3568868"/>
                </a:cubicBezTo>
                <a:cubicBezTo>
                  <a:pt x="1929767" y="3591272"/>
                  <a:pt x="1644691" y="3593415"/>
                  <a:pt x="1368261" y="3568868"/>
                </a:cubicBezTo>
                <a:cubicBezTo>
                  <a:pt x="1091831" y="3544322"/>
                  <a:pt x="933496" y="3539727"/>
                  <a:pt x="684130" y="3568868"/>
                </a:cubicBezTo>
                <a:cubicBezTo>
                  <a:pt x="434764" y="3598009"/>
                  <a:pt x="274657" y="3593349"/>
                  <a:pt x="0" y="3568868"/>
                </a:cubicBezTo>
                <a:cubicBezTo>
                  <a:pt x="21860" y="3319963"/>
                  <a:pt x="-1915" y="3276155"/>
                  <a:pt x="0" y="3009745"/>
                </a:cubicBezTo>
                <a:cubicBezTo>
                  <a:pt x="1915" y="2743335"/>
                  <a:pt x="-5796" y="2649573"/>
                  <a:pt x="0" y="2450623"/>
                </a:cubicBezTo>
                <a:cubicBezTo>
                  <a:pt x="5796" y="2251673"/>
                  <a:pt x="-27231" y="2031165"/>
                  <a:pt x="0" y="1855811"/>
                </a:cubicBezTo>
                <a:cubicBezTo>
                  <a:pt x="27231" y="1680457"/>
                  <a:pt x="21683" y="1481660"/>
                  <a:pt x="0" y="1296689"/>
                </a:cubicBezTo>
                <a:cubicBezTo>
                  <a:pt x="-21683" y="1111718"/>
                  <a:pt x="-21557" y="937138"/>
                  <a:pt x="0" y="701877"/>
                </a:cubicBezTo>
                <a:cubicBezTo>
                  <a:pt x="21557" y="466616"/>
                  <a:pt x="-2186" y="173667"/>
                  <a:pt x="0" y="0"/>
                </a:cubicBezTo>
                <a:close/>
              </a:path>
              <a:path w="4788912" h="3568868" stroke="0" extrusionOk="0">
                <a:moveTo>
                  <a:pt x="0" y="0"/>
                </a:moveTo>
                <a:cubicBezTo>
                  <a:pt x="188511" y="-15639"/>
                  <a:pt x="412305" y="-25638"/>
                  <a:pt x="636241" y="0"/>
                </a:cubicBezTo>
                <a:cubicBezTo>
                  <a:pt x="860177" y="25638"/>
                  <a:pt x="1051241" y="10080"/>
                  <a:pt x="1224593" y="0"/>
                </a:cubicBezTo>
                <a:cubicBezTo>
                  <a:pt x="1397945" y="-10080"/>
                  <a:pt x="1562068" y="-16792"/>
                  <a:pt x="1860834" y="0"/>
                </a:cubicBezTo>
                <a:cubicBezTo>
                  <a:pt x="2159600" y="16792"/>
                  <a:pt x="2190832" y="29877"/>
                  <a:pt x="2497076" y="0"/>
                </a:cubicBezTo>
                <a:cubicBezTo>
                  <a:pt x="2803320" y="-29877"/>
                  <a:pt x="2798520" y="-18569"/>
                  <a:pt x="3085428" y="0"/>
                </a:cubicBezTo>
                <a:cubicBezTo>
                  <a:pt x="3372336" y="18569"/>
                  <a:pt x="3398604" y="15990"/>
                  <a:pt x="3673780" y="0"/>
                </a:cubicBezTo>
                <a:cubicBezTo>
                  <a:pt x="3948956" y="-15990"/>
                  <a:pt x="4535781" y="50807"/>
                  <a:pt x="4788912" y="0"/>
                </a:cubicBezTo>
                <a:cubicBezTo>
                  <a:pt x="4790940" y="277182"/>
                  <a:pt x="4779057" y="333477"/>
                  <a:pt x="4788912" y="594811"/>
                </a:cubicBezTo>
                <a:cubicBezTo>
                  <a:pt x="4798767" y="856145"/>
                  <a:pt x="4812502" y="1037466"/>
                  <a:pt x="4788912" y="1261000"/>
                </a:cubicBezTo>
                <a:cubicBezTo>
                  <a:pt x="4765322" y="1484534"/>
                  <a:pt x="4800567" y="1542134"/>
                  <a:pt x="4788912" y="1748745"/>
                </a:cubicBezTo>
                <a:cubicBezTo>
                  <a:pt x="4777257" y="1955357"/>
                  <a:pt x="4768412" y="2219937"/>
                  <a:pt x="4788912" y="2343557"/>
                </a:cubicBezTo>
                <a:cubicBezTo>
                  <a:pt x="4809412" y="2467177"/>
                  <a:pt x="4778044" y="2769121"/>
                  <a:pt x="4788912" y="2902679"/>
                </a:cubicBezTo>
                <a:cubicBezTo>
                  <a:pt x="4799780" y="3036237"/>
                  <a:pt x="4774761" y="3250793"/>
                  <a:pt x="4788912" y="3568868"/>
                </a:cubicBezTo>
                <a:cubicBezTo>
                  <a:pt x="4546992" y="3556936"/>
                  <a:pt x="4395635" y="3585210"/>
                  <a:pt x="4056893" y="3568868"/>
                </a:cubicBezTo>
                <a:cubicBezTo>
                  <a:pt x="3718151" y="3552526"/>
                  <a:pt x="3564374" y="3592017"/>
                  <a:pt x="3324873" y="3568868"/>
                </a:cubicBezTo>
                <a:cubicBezTo>
                  <a:pt x="3085372" y="3545719"/>
                  <a:pt x="3028174" y="3594636"/>
                  <a:pt x="2736521" y="3568868"/>
                </a:cubicBezTo>
                <a:cubicBezTo>
                  <a:pt x="2444868" y="3543100"/>
                  <a:pt x="2417401" y="3572824"/>
                  <a:pt x="2148169" y="3568868"/>
                </a:cubicBezTo>
                <a:cubicBezTo>
                  <a:pt x="1878937" y="3564912"/>
                  <a:pt x="1628044" y="3591080"/>
                  <a:pt x="1416150" y="3568868"/>
                </a:cubicBezTo>
                <a:cubicBezTo>
                  <a:pt x="1204256" y="3546656"/>
                  <a:pt x="915871" y="3578119"/>
                  <a:pt x="779909" y="3568868"/>
                </a:cubicBezTo>
                <a:cubicBezTo>
                  <a:pt x="643947" y="3559617"/>
                  <a:pt x="232253" y="3595790"/>
                  <a:pt x="0" y="3568868"/>
                </a:cubicBezTo>
                <a:cubicBezTo>
                  <a:pt x="154" y="3413084"/>
                  <a:pt x="2080" y="3297267"/>
                  <a:pt x="0" y="3081123"/>
                </a:cubicBezTo>
                <a:cubicBezTo>
                  <a:pt x="-2080" y="2864980"/>
                  <a:pt x="-15124" y="2631089"/>
                  <a:pt x="0" y="2414934"/>
                </a:cubicBezTo>
                <a:cubicBezTo>
                  <a:pt x="15124" y="2198779"/>
                  <a:pt x="3455" y="2131464"/>
                  <a:pt x="0" y="1855811"/>
                </a:cubicBezTo>
                <a:cubicBezTo>
                  <a:pt x="-3455" y="1580158"/>
                  <a:pt x="17318" y="1440562"/>
                  <a:pt x="0" y="1261000"/>
                </a:cubicBezTo>
                <a:cubicBezTo>
                  <a:pt x="-17318" y="1081438"/>
                  <a:pt x="-16066" y="850989"/>
                  <a:pt x="0" y="630500"/>
                </a:cubicBezTo>
                <a:cubicBezTo>
                  <a:pt x="16066" y="410011"/>
                  <a:pt x="16890" y="238447"/>
                  <a:pt x="0" y="0"/>
                </a:cubicBezTo>
                <a:close/>
              </a:path>
            </a:pathLst>
          </a:custGeom>
          <a:ln w="38100">
            <a:solidFill>
              <a:srgbClr val="1ED760"/>
            </a:solidFill>
            <a:extLst>
              <a:ext uri="{C807C97D-BFC1-408E-A445-0C87EB9F89A2}">
                <ask:lineSketchStyleProps xmlns:ask="http://schemas.microsoft.com/office/drawing/2018/sketchyshapes" sd="2001776087">
                  <a:prstGeom prst="rect">
                    <a:avLst/>
                  </a:prstGeom>
                  <ask:type>
                    <ask:lineSketchFreehand/>
                  </ask:type>
                </ask:lineSketchStyleProps>
              </a:ext>
            </a:extLst>
          </a:ln>
        </p:spPr>
      </p:pic>
      <p:pic>
        <p:nvPicPr>
          <p:cNvPr id="4" name="Picture 3">
            <a:extLst>
              <a:ext uri="{FF2B5EF4-FFF2-40B4-BE49-F238E27FC236}">
                <a16:creationId xmlns:a16="http://schemas.microsoft.com/office/drawing/2014/main" id="{56913B3C-B892-47A9-9DCD-5B1402A98F6E}"/>
              </a:ext>
            </a:extLst>
          </p:cNvPr>
          <p:cNvPicPr>
            <a:picLocks noChangeAspect="1"/>
          </p:cNvPicPr>
          <p:nvPr/>
        </p:nvPicPr>
        <p:blipFill>
          <a:blip r:embed="rId5"/>
          <a:stretch>
            <a:fillRect/>
          </a:stretch>
        </p:blipFill>
        <p:spPr>
          <a:xfrm>
            <a:off x="6797237" y="410490"/>
            <a:ext cx="4486400" cy="4946073"/>
          </a:xfrm>
          <a:custGeom>
            <a:avLst/>
            <a:gdLst>
              <a:gd name="connsiteX0" fmla="*/ 0 w 4486400"/>
              <a:gd name="connsiteY0" fmla="*/ 0 h 4946073"/>
              <a:gd name="connsiteX1" fmla="*/ 640914 w 4486400"/>
              <a:gd name="connsiteY1" fmla="*/ 0 h 4946073"/>
              <a:gd name="connsiteX2" fmla="*/ 1371557 w 4486400"/>
              <a:gd name="connsiteY2" fmla="*/ 0 h 4946073"/>
              <a:gd name="connsiteX3" fmla="*/ 2012471 w 4486400"/>
              <a:gd name="connsiteY3" fmla="*/ 0 h 4946073"/>
              <a:gd name="connsiteX4" fmla="*/ 2518793 w 4486400"/>
              <a:gd name="connsiteY4" fmla="*/ 0 h 4946073"/>
              <a:gd name="connsiteX5" fmla="*/ 3114843 w 4486400"/>
              <a:gd name="connsiteY5" fmla="*/ 0 h 4946073"/>
              <a:gd name="connsiteX6" fmla="*/ 3666030 w 4486400"/>
              <a:gd name="connsiteY6" fmla="*/ 0 h 4946073"/>
              <a:gd name="connsiteX7" fmla="*/ 4486400 w 4486400"/>
              <a:gd name="connsiteY7" fmla="*/ 0 h 4946073"/>
              <a:gd name="connsiteX8" fmla="*/ 4486400 w 4486400"/>
              <a:gd name="connsiteY8" fmla="*/ 568798 h 4946073"/>
              <a:gd name="connsiteX9" fmla="*/ 4486400 w 4486400"/>
              <a:gd name="connsiteY9" fmla="*/ 1038675 h 4946073"/>
              <a:gd name="connsiteX10" fmla="*/ 4486400 w 4486400"/>
              <a:gd name="connsiteY10" fmla="*/ 1607474 h 4946073"/>
              <a:gd name="connsiteX11" fmla="*/ 4486400 w 4486400"/>
              <a:gd name="connsiteY11" fmla="*/ 2077351 h 4946073"/>
              <a:gd name="connsiteX12" fmla="*/ 4486400 w 4486400"/>
              <a:gd name="connsiteY12" fmla="*/ 2695610 h 4946073"/>
              <a:gd name="connsiteX13" fmla="*/ 4486400 w 4486400"/>
              <a:gd name="connsiteY13" fmla="*/ 3363330 h 4946073"/>
              <a:gd name="connsiteX14" fmla="*/ 4486400 w 4486400"/>
              <a:gd name="connsiteY14" fmla="*/ 3932128 h 4946073"/>
              <a:gd name="connsiteX15" fmla="*/ 4486400 w 4486400"/>
              <a:gd name="connsiteY15" fmla="*/ 4946073 h 4946073"/>
              <a:gd name="connsiteX16" fmla="*/ 3845486 w 4486400"/>
              <a:gd name="connsiteY16" fmla="*/ 4946073 h 4946073"/>
              <a:gd name="connsiteX17" fmla="*/ 3294299 w 4486400"/>
              <a:gd name="connsiteY17" fmla="*/ 4946073 h 4946073"/>
              <a:gd name="connsiteX18" fmla="*/ 2653385 w 4486400"/>
              <a:gd name="connsiteY18" fmla="*/ 4946073 h 4946073"/>
              <a:gd name="connsiteX19" fmla="*/ 2012471 w 4486400"/>
              <a:gd name="connsiteY19" fmla="*/ 4946073 h 4946073"/>
              <a:gd name="connsiteX20" fmla="*/ 1416421 w 4486400"/>
              <a:gd name="connsiteY20" fmla="*/ 4946073 h 4946073"/>
              <a:gd name="connsiteX21" fmla="*/ 685778 w 4486400"/>
              <a:gd name="connsiteY21" fmla="*/ 4946073 h 4946073"/>
              <a:gd name="connsiteX22" fmla="*/ 0 w 4486400"/>
              <a:gd name="connsiteY22" fmla="*/ 4946073 h 4946073"/>
              <a:gd name="connsiteX23" fmla="*/ 0 w 4486400"/>
              <a:gd name="connsiteY23" fmla="*/ 4228892 h 4946073"/>
              <a:gd name="connsiteX24" fmla="*/ 0 w 4486400"/>
              <a:gd name="connsiteY24" fmla="*/ 3709555 h 4946073"/>
              <a:gd name="connsiteX25" fmla="*/ 0 w 4486400"/>
              <a:gd name="connsiteY25" fmla="*/ 3140756 h 4946073"/>
              <a:gd name="connsiteX26" fmla="*/ 0 w 4486400"/>
              <a:gd name="connsiteY26" fmla="*/ 2522497 h 4946073"/>
              <a:gd name="connsiteX27" fmla="*/ 0 w 4486400"/>
              <a:gd name="connsiteY27" fmla="*/ 1953699 h 4946073"/>
              <a:gd name="connsiteX28" fmla="*/ 0 w 4486400"/>
              <a:gd name="connsiteY28" fmla="*/ 1434361 h 4946073"/>
              <a:gd name="connsiteX29" fmla="*/ 0 w 4486400"/>
              <a:gd name="connsiteY29" fmla="*/ 915024 h 4946073"/>
              <a:gd name="connsiteX30" fmla="*/ 0 w 4486400"/>
              <a:gd name="connsiteY30" fmla="*/ 0 h 49460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4486400" h="4946073" fill="none" extrusionOk="0">
                <a:moveTo>
                  <a:pt x="0" y="0"/>
                </a:moveTo>
                <a:cubicBezTo>
                  <a:pt x="241072" y="-31019"/>
                  <a:pt x="405324" y="6730"/>
                  <a:pt x="640914" y="0"/>
                </a:cubicBezTo>
                <a:cubicBezTo>
                  <a:pt x="876504" y="-6730"/>
                  <a:pt x="1163919" y="12753"/>
                  <a:pt x="1371557" y="0"/>
                </a:cubicBezTo>
                <a:cubicBezTo>
                  <a:pt x="1579195" y="-12753"/>
                  <a:pt x="1762220" y="-25432"/>
                  <a:pt x="2012471" y="0"/>
                </a:cubicBezTo>
                <a:cubicBezTo>
                  <a:pt x="2262722" y="25432"/>
                  <a:pt x="2315912" y="24910"/>
                  <a:pt x="2518793" y="0"/>
                </a:cubicBezTo>
                <a:cubicBezTo>
                  <a:pt x="2721674" y="-24910"/>
                  <a:pt x="2910280" y="-27003"/>
                  <a:pt x="3114843" y="0"/>
                </a:cubicBezTo>
                <a:cubicBezTo>
                  <a:pt x="3319406" y="27003"/>
                  <a:pt x="3451463" y="-23437"/>
                  <a:pt x="3666030" y="0"/>
                </a:cubicBezTo>
                <a:cubicBezTo>
                  <a:pt x="3880597" y="23437"/>
                  <a:pt x="4321247" y="35193"/>
                  <a:pt x="4486400" y="0"/>
                </a:cubicBezTo>
                <a:cubicBezTo>
                  <a:pt x="4493706" y="261367"/>
                  <a:pt x="4474888" y="308933"/>
                  <a:pt x="4486400" y="568798"/>
                </a:cubicBezTo>
                <a:cubicBezTo>
                  <a:pt x="4497912" y="828663"/>
                  <a:pt x="4505171" y="940168"/>
                  <a:pt x="4486400" y="1038675"/>
                </a:cubicBezTo>
                <a:cubicBezTo>
                  <a:pt x="4467629" y="1137182"/>
                  <a:pt x="4462251" y="1463862"/>
                  <a:pt x="4486400" y="1607474"/>
                </a:cubicBezTo>
                <a:cubicBezTo>
                  <a:pt x="4510549" y="1751086"/>
                  <a:pt x="4503008" y="1883348"/>
                  <a:pt x="4486400" y="2077351"/>
                </a:cubicBezTo>
                <a:cubicBezTo>
                  <a:pt x="4469792" y="2271354"/>
                  <a:pt x="4472499" y="2538349"/>
                  <a:pt x="4486400" y="2695610"/>
                </a:cubicBezTo>
                <a:cubicBezTo>
                  <a:pt x="4500301" y="2852871"/>
                  <a:pt x="4478289" y="3090847"/>
                  <a:pt x="4486400" y="3363330"/>
                </a:cubicBezTo>
                <a:cubicBezTo>
                  <a:pt x="4494511" y="3635813"/>
                  <a:pt x="4458708" y="3664499"/>
                  <a:pt x="4486400" y="3932128"/>
                </a:cubicBezTo>
                <a:cubicBezTo>
                  <a:pt x="4514092" y="4199757"/>
                  <a:pt x="4514302" y="4561376"/>
                  <a:pt x="4486400" y="4946073"/>
                </a:cubicBezTo>
                <a:cubicBezTo>
                  <a:pt x="4254034" y="4944306"/>
                  <a:pt x="4162455" y="4933071"/>
                  <a:pt x="3845486" y="4946073"/>
                </a:cubicBezTo>
                <a:cubicBezTo>
                  <a:pt x="3528517" y="4959075"/>
                  <a:pt x="3483586" y="4920807"/>
                  <a:pt x="3294299" y="4946073"/>
                </a:cubicBezTo>
                <a:cubicBezTo>
                  <a:pt x="3105012" y="4971339"/>
                  <a:pt x="2870514" y="4924796"/>
                  <a:pt x="2653385" y="4946073"/>
                </a:cubicBezTo>
                <a:cubicBezTo>
                  <a:pt x="2436256" y="4967350"/>
                  <a:pt x="2175760" y="4972564"/>
                  <a:pt x="2012471" y="4946073"/>
                </a:cubicBezTo>
                <a:cubicBezTo>
                  <a:pt x="1849182" y="4919582"/>
                  <a:pt x="1602854" y="4944937"/>
                  <a:pt x="1416421" y="4946073"/>
                </a:cubicBezTo>
                <a:cubicBezTo>
                  <a:pt x="1229988" y="4947210"/>
                  <a:pt x="985660" y="4913543"/>
                  <a:pt x="685778" y="4946073"/>
                </a:cubicBezTo>
                <a:cubicBezTo>
                  <a:pt x="385896" y="4978603"/>
                  <a:pt x="254690" y="4945838"/>
                  <a:pt x="0" y="4946073"/>
                </a:cubicBezTo>
                <a:cubicBezTo>
                  <a:pt x="11395" y="4664341"/>
                  <a:pt x="25330" y="4452277"/>
                  <a:pt x="0" y="4228892"/>
                </a:cubicBezTo>
                <a:cubicBezTo>
                  <a:pt x="-25330" y="4005507"/>
                  <a:pt x="-16079" y="3903888"/>
                  <a:pt x="0" y="3709555"/>
                </a:cubicBezTo>
                <a:cubicBezTo>
                  <a:pt x="16079" y="3515222"/>
                  <a:pt x="14864" y="3321043"/>
                  <a:pt x="0" y="3140756"/>
                </a:cubicBezTo>
                <a:cubicBezTo>
                  <a:pt x="-14864" y="2960469"/>
                  <a:pt x="-26223" y="2814088"/>
                  <a:pt x="0" y="2522497"/>
                </a:cubicBezTo>
                <a:cubicBezTo>
                  <a:pt x="26223" y="2230906"/>
                  <a:pt x="-72" y="2185544"/>
                  <a:pt x="0" y="1953699"/>
                </a:cubicBezTo>
                <a:cubicBezTo>
                  <a:pt x="72" y="1721854"/>
                  <a:pt x="16188" y="1591092"/>
                  <a:pt x="0" y="1434361"/>
                </a:cubicBezTo>
                <a:cubicBezTo>
                  <a:pt x="-16188" y="1277630"/>
                  <a:pt x="-9216" y="1140134"/>
                  <a:pt x="0" y="915024"/>
                </a:cubicBezTo>
                <a:cubicBezTo>
                  <a:pt x="9216" y="689914"/>
                  <a:pt x="-44684" y="343004"/>
                  <a:pt x="0" y="0"/>
                </a:cubicBezTo>
                <a:close/>
              </a:path>
              <a:path w="4486400" h="4946073" stroke="0" extrusionOk="0">
                <a:moveTo>
                  <a:pt x="0" y="0"/>
                </a:moveTo>
                <a:cubicBezTo>
                  <a:pt x="201037" y="-11816"/>
                  <a:pt x="423359" y="28652"/>
                  <a:pt x="640914" y="0"/>
                </a:cubicBezTo>
                <a:cubicBezTo>
                  <a:pt x="858469" y="-28652"/>
                  <a:pt x="1150204" y="-27016"/>
                  <a:pt x="1371557" y="0"/>
                </a:cubicBezTo>
                <a:cubicBezTo>
                  <a:pt x="1592910" y="27016"/>
                  <a:pt x="1728780" y="-17713"/>
                  <a:pt x="1967607" y="0"/>
                </a:cubicBezTo>
                <a:cubicBezTo>
                  <a:pt x="2206434" y="17713"/>
                  <a:pt x="2409105" y="11314"/>
                  <a:pt x="2698249" y="0"/>
                </a:cubicBezTo>
                <a:cubicBezTo>
                  <a:pt x="2987393" y="-11314"/>
                  <a:pt x="3150723" y="13177"/>
                  <a:pt x="3428891" y="0"/>
                </a:cubicBezTo>
                <a:cubicBezTo>
                  <a:pt x="3707059" y="-13177"/>
                  <a:pt x="4229176" y="48395"/>
                  <a:pt x="4486400" y="0"/>
                </a:cubicBezTo>
                <a:cubicBezTo>
                  <a:pt x="4496670" y="198592"/>
                  <a:pt x="4464983" y="473656"/>
                  <a:pt x="4486400" y="667720"/>
                </a:cubicBezTo>
                <a:cubicBezTo>
                  <a:pt x="4507817" y="861784"/>
                  <a:pt x="4501213" y="1090319"/>
                  <a:pt x="4486400" y="1236518"/>
                </a:cubicBezTo>
                <a:cubicBezTo>
                  <a:pt x="4471587" y="1382717"/>
                  <a:pt x="4506548" y="1579632"/>
                  <a:pt x="4486400" y="1854777"/>
                </a:cubicBezTo>
                <a:cubicBezTo>
                  <a:pt x="4466252" y="2129922"/>
                  <a:pt x="4510658" y="2300012"/>
                  <a:pt x="4486400" y="2423576"/>
                </a:cubicBezTo>
                <a:cubicBezTo>
                  <a:pt x="4462142" y="2547140"/>
                  <a:pt x="4493983" y="2879433"/>
                  <a:pt x="4486400" y="3041835"/>
                </a:cubicBezTo>
                <a:cubicBezTo>
                  <a:pt x="4478817" y="3204237"/>
                  <a:pt x="4500345" y="3415676"/>
                  <a:pt x="4486400" y="3511712"/>
                </a:cubicBezTo>
                <a:cubicBezTo>
                  <a:pt x="4472455" y="3607748"/>
                  <a:pt x="4493757" y="3807937"/>
                  <a:pt x="4486400" y="4031049"/>
                </a:cubicBezTo>
                <a:cubicBezTo>
                  <a:pt x="4479043" y="4254161"/>
                  <a:pt x="4528566" y="4642106"/>
                  <a:pt x="4486400" y="4946073"/>
                </a:cubicBezTo>
                <a:cubicBezTo>
                  <a:pt x="4311051" y="4965694"/>
                  <a:pt x="4157573" y="4963790"/>
                  <a:pt x="3890350" y="4946073"/>
                </a:cubicBezTo>
                <a:cubicBezTo>
                  <a:pt x="3623127" y="4928357"/>
                  <a:pt x="3493771" y="4963514"/>
                  <a:pt x="3384027" y="4946073"/>
                </a:cubicBezTo>
                <a:cubicBezTo>
                  <a:pt x="3274283" y="4928632"/>
                  <a:pt x="2837495" y="4913391"/>
                  <a:pt x="2653385" y="4946073"/>
                </a:cubicBezTo>
                <a:cubicBezTo>
                  <a:pt x="2469275" y="4978755"/>
                  <a:pt x="2318926" y="4927020"/>
                  <a:pt x="2147063" y="4946073"/>
                </a:cubicBezTo>
                <a:cubicBezTo>
                  <a:pt x="1975200" y="4965126"/>
                  <a:pt x="1633718" y="4958249"/>
                  <a:pt x="1416421" y="4946073"/>
                </a:cubicBezTo>
                <a:cubicBezTo>
                  <a:pt x="1199124" y="4933897"/>
                  <a:pt x="1015495" y="4955689"/>
                  <a:pt x="775506" y="4946073"/>
                </a:cubicBezTo>
                <a:cubicBezTo>
                  <a:pt x="535518" y="4936457"/>
                  <a:pt x="385691" y="4917825"/>
                  <a:pt x="0" y="4946073"/>
                </a:cubicBezTo>
                <a:cubicBezTo>
                  <a:pt x="-5136" y="4700468"/>
                  <a:pt x="7538" y="4645033"/>
                  <a:pt x="0" y="4426735"/>
                </a:cubicBezTo>
                <a:cubicBezTo>
                  <a:pt x="-7538" y="4208437"/>
                  <a:pt x="7527" y="4079978"/>
                  <a:pt x="0" y="3907398"/>
                </a:cubicBezTo>
                <a:cubicBezTo>
                  <a:pt x="-7527" y="3734818"/>
                  <a:pt x="-9763" y="3543011"/>
                  <a:pt x="0" y="3388060"/>
                </a:cubicBezTo>
                <a:cubicBezTo>
                  <a:pt x="9763" y="3233109"/>
                  <a:pt x="21415" y="3016215"/>
                  <a:pt x="0" y="2720340"/>
                </a:cubicBezTo>
                <a:cubicBezTo>
                  <a:pt x="-21415" y="2424465"/>
                  <a:pt x="-12665" y="2336630"/>
                  <a:pt x="0" y="2201002"/>
                </a:cubicBezTo>
                <a:cubicBezTo>
                  <a:pt x="12665" y="2065374"/>
                  <a:pt x="17223" y="1692196"/>
                  <a:pt x="0" y="1533283"/>
                </a:cubicBezTo>
                <a:cubicBezTo>
                  <a:pt x="-17223" y="1374370"/>
                  <a:pt x="19295" y="1094797"/>
                  <a:pt x="0" y="816102"/>
                </a:cubicBezTo>
                <a:cubicBezTo>
                  <a:pt x="-19295" y="537407"/>
                  <a:pt x="-4155" y="326502"/>
                  <a:pt x="0" y="0"/>
                </a:cubicBezTo>
                <a:close/>
              </a:path>
            </a:pathLst>
          </a:custGeom>
          <a:ln w="38100">
            <a:solidFill>
              <a:srgbClr val="1ED760"/>
            </a:solidFill>
            <a:extLst>
              <a:ext uri="{C807C97D-BFC1-408E-A445-0C87EB9F89A2}">
                <ask:lineSketchStyleProps xmlns:ask="http://schemas.microsoft.com/office/drawing/2018/sketchyshapes" sd="1608171555">
                  <a:prstGeom prst="rect">
                    <a:avLst/>
                  </a:prstGeom>
                  <ask:type>
                    <ask:lineSketchFreehand/>
                  </ask:type>
                </ask:lineSketchStyleProps>
              </a:ext>
            </a:extLst>
          </a:ln>
        </p:spPr>
      </p:pic>
    </p:spTree>
    <p:extLst>
      <p:ext uri="{BB962C8B-B14F-4D97-AF65-F5344CB8AC3E}">
        <p14:creationId xmlns:p14="http://schemas.microsoft.com/office/powerpoint/2010/main" val="39047057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E614F1C-2D93-42D0-B229-7681994499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7403089" y="0"/>
            <a:ext cx="4788912"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Content Placeholder 4" descr="Terraform &amp; Spotify Data Engineering | Python In Plain English">
            <a:extLst>
              <a:ext uri="{FF2B5EF4-FFF2-40B4-BE49-F238E27FC236}">
                <a16:creationId xmlns:a16="http://schemas.microsoft.com/office/drawing/2014/main" id="{1D82E38B-A57A-4A72-BC02-A48E14940DA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9719" r="9804"/>
          <a:stretch/>
        </p:blipFill>
        <p:spPr bwMode="auto">
          <a:xfrm>
            <a:off x="11084560" y="5770880"/>
            <a:ext cx="1107440" cy="1016000"/>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1">
            <a:extLst>
              <a:ext uri="{FF2B5EF4-FFF2-40B4-BE49-F238E27FC236}">
                <a16:creationId xmlns:a16="http://schemas.microsoft.com/office/drawing/2014/main" id="{EE7210D4-1A10-48EA-B614-F3FD1ED309CC}"/>
              </a:ext>
            </a:extLst>
          </p:cNvPr>
          <p:cNvSpPr txBox="1">
            <a:spLocks/>
          </p:cNvSpPr>
          <p:nvPr/>
        </p:nvSpPr>
        <p:spPr>
          <a:xfrm>
            <a:off x="376024" y="1520825"/>
            <a:ext cx="6615326"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2800" b="1" i="0" u="none" strike="noStrike" kern="1200" cap="none" spc="0" normalizeH="0" baseline="0" noProof="0" dirty="0">
              <a:ln>
                <a:noFill/>
              </a:ln>
              <a:solidFill>
                <a:srgbClr val="262626"/>
              </a:solidFill>
              <a:effectLst/>
              <a:uLnTx/>
              <a:uFillTx/>
              <a:latin typeface="Calibri Light" panose="020F0302020204030204"/>
              <a:ea typeface="+mn-ea"/>
              <a:cs typeface="+mn-cs"/>
            </a:endParaRPr>
          </a:p>
        </p:txBody>
      </p:sp>
      <p:sp>
        <p:nvSpPr>
          <p:cNvPr id="9" name="Title 1">
            <a:extLst>
              <a:ext uri="{FF2B5EF4-FFF2-40B4-BE49-F238E27FC236}">
                <a16:creationId xmlns:a16="http://schemas.microsoft.com/office/drawing/2014/main" id="{D8C10810-AC5E-494D-9CD2-414CEC04F8D6}"/>
              </a:ext>
            </a:extLst>
          </p:cNvPr>
          <p:cNvSpPr txBox="1">
            <a:spLocks/>
          </p:cNvSpPr>
          <p:nvPr/>
        </p:nvSpPr>
        <p:spPr>
          <a:xfrm>
            <a:off x="0" y="0"/>
            <a:ext cx="11504086" cy="1236440"/>
          </a:xfrm>
          <a:prstGeom prst="rect">
            <a:avLst/>
          </a:prstGeom>
          <a:no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000" b="1" i="1" u="none" strike="noStrike" kern="1200" cap="none" spc="0" normalizeH="0" baseline="0" noProof="0" dirty="0">
                <a:ln>
                  <a:noFill/>
                </a:ln>
                <a:solidFill>
                  <a:srgbClr val="1ED760"/>
                </a:solidFill>
                <a:effectLst/>
                <a:uLnTx/>
                <a:uFillTx/>
                <a:latin typeface="Ink Free" panose="03080402000500000000" pitchFamily="66" charset="0"/>
                <a:ea typeface="+mj-ea"/>
                <a:cs typeface="+mj-cs"/>
              </a:rPr>
              <a:t>c o d e</a:t>
            </a:r>
            <a:endParaRPr kumimoji="0" lang="en-US" sz="2800" b="1" i="1" u="none" strike="noStrike" kern="1200" cap="none" spc="0" normalizeH="0" baseline="0" noProof="0" dirty="0">
              <a:ln>
                <a:noFill/>
              </a:ln>
              <a:solidFill>
                <a:prstClr val="white"/>
              </a:solidFill>
              <a:effectLst/>
              <a:uLnTx/>
              <a:uFillTx/>
              <a:latin typeface="Ink Free" panose="03080402000500000000" pitchFamily="66" charset="0"/>
              <a:ea typeface="+mj-ea"/>
              <a:cs typeface="+mj-cs"/>
            </a:endParaRPr>
          </a:p>
        </p:txBody>
      </p:sp>
      <p:pic>
        <p:nvPicPr>
          <p:cNvPr id="3" name="Picture 2">
            <a:extLst>
              <a:ext uri="{FF2B5EF4-FFF2-40B4-BE49-F238E27FC236}">
                <a16:creationId xmlns:a16="http://schemas.microsoft.com/office/drawing/2014/main" id="{EF5AFB5B-5204-47BC-ADFF-9DE7EE72D868}"/>
              </a:ext>
            </a:extLst>
          </p:cNvPr>
          <p:cNvPicPr>
            <a:picLocks noChangeAspect="1"/>
          </p:cNvPicPr>
          <p:nvPr/>
        </p:nvPicPr>
        <p:blipFill>
          <a:blip r:embed="rId3"/>
          <a:stretch>
            <a:fillRect/>
          </a:stretch>
        </p:blipFill>
        <p:spPr>
          <a:xfrm>
            <a:off x="1424809" y="2501467"/>
            <a:ext cx="9342381" cy="1855066"/>
          </a:xfrm>
          <a:custGeom>
            <a:avLst/>
            <a:gdLst>
              <a:gd name="connsiteX0" fmla="*/ 0 w 9342381"/>
              <a:gd name="connsiteY0" fmla="*/ 0 h 1855066"/>
              <a:gd name="connsiteX1" fmla="*/ 480465 w 9342381"/>
              <a:gd name="connsiteY1" fmla="*/ 0 h 1855066"/>
              <a:gd name="connsiteX2" fmla="*/ 1147778 w 9342381"/>
              <a:gd name="connsiteY2" fmla="*/ 0 h 1855066"/>
              <a:gd name="connsiteX3" fmla="*/ 1721667 w 9342381"/>
              <a:gd name="connsiteY3" fmla="*/ 0 h 1855066"/>
              <a:gd name="connsiteX4" fmla="*/ 2202133 w 9342381"/>
              <a:gd name="connsiteY4" fmla="*/ 0 h 1855066"/>
              <a:gd name="connsiteX5" fmla="*/ 2589174 w 9342381"/>
              <a:gd name="connsiteY5" fmla="*/ 0 h 1855066"/>
              <a:gd name="connsiteX6" fmla="*/ 3443335 w 9342381"/>
              <a:gd name="connsiteY6" fmla="*/ 0 h 1855066"/>
              <a:gd name="connsiteX7" fmla="*/ 4204071 w 9342381"/>
              <a:gd name="connsiteY7" fmla="*/ 0 h 1855066"/>
              <a:gd name="connsiteX8" fmla="*/ 4777961 w 9342381"/>
              <a:gd name="connsiteY8" fmla="*/ 0 h 1855066"/>
              <a:gd name="connsiteX9" fmla="*/ 5165002 w 9342381"/>
              <a:gd name="connsiteY9" fmla="*/ 0 h 1855066"/>
              <a:gd name="connsiteX10" fmla="*/ 5738891 w 9342381"/>
              <a:gd name="connsiteY10" fmla="*/ 0 h 1855066"/>
              <a:gd name="connsiteX11" fmla="*/ 6406204 w 9342381"/>
              <a:gd name="connsiteY11" fmla="*/ 0 h 1855066"/>
              <a:gd name="connsiteX12" fmla="*/ 6980093 w 9342381"/>
              <a:gd name="connsiteY12" fmla="*/ 0 h 1855066"/>
              <a:gd name="connsiteX13" fmla="*/ 7553982 w 9342381"/>
              <a:gd name="connsiteY13" fmla="*/ 0 h 1855066"/>
              <a:gd name="connsiteX14" fmla="*/ 8314719 w 9342381"/>
              <a:gd name="connsiteY14" fmla="*/ 0 h 1855066"/>
              <a:gd name="connsiteX15" fmla="*/ 9342381 w 9342381"/>
              <a:gd name="connsiteY15" fmla="*/ 0 h 1855066"/>
              <a:gd name="connsiteX16" fmla="*/ 9342381 w 9342381"/>
              <a:gd name="connsiteY16" fmla="*/ 655457 h 1855066"/>
              <a:gd name="connsiteX17" fmla="*/ 9342381 w 9342381"/>
              <a:gd name="connsiteY17" fmla="*/ 1236711 h 1855066"/>
              <a:gd name="connsiteX18" fmla="*/ 9342381 w 9342381"/>
              <a:gd name="connsiteY18" fmla="*/ 1855066 h 1855066"/>
              <a:gd name="connsiteX19" fmla="*/ 8581644 w 9342381"/>
              <a:gd name="connsiteY19" fmla="*/ 1855066 h 1855066"/>
              <a:gd name="connsiteX20" fmla="*/ 7914331 w 9342381"/>
              <a:gd name="connsiteY20" fmla="*/ 1855066 h 1855066"/>
              <a:gd name="connsiteX21" fmla="*/ 7153595 w 9342381"/>
              <a:gd name="connsiteY21" fmla="*/ 1855066 h 1855066"/>
              <a:gd name="connsiteX22" fmla="*/ 6766553 w 9342381"/>
              <a:gd name="connsiteY22" fmla="*/ 1855066 h 1855066"/>
              <a:gd name="connsiteX23" fmla="*/ 6379512 w 9342381"/>
              <a:gd name="connsiteY23" fmla="*/ 1855066 h 1855066"/>
              <a:gd name="connsiteX24" fmla="*/ 5899046 w 9342381"/>
              <a:gd name="connsiteY24" fmla="*/ 1855066 h 1855066"/>
              <a:gd name="connsiteX25" fmla="*/ 5325157 w 9342381"/>
              <a:gd name="connsiteY25" fmla="*/ 1855066 h 1855066"/>
              <a:gd name="connsiteX26" fmla="*/ 4751268 w 9342381"/>
              <a:gd name="connsiteY26" fmla="*/ 1855066 h 1855066"/>
              <a:gd name="connsiteX27" fmla="*/ 4270803 w 9342381"/>
              <a:gd name="connsiteY27" fmla="*/ 1855066 h 1855066"/>
              <a:gd name="connsiteX28" fmla="*/ 3696914 w 9342381"/>
              <a:gd name="connsiteY28" fmla="*/ 1855066 h 1855066"/>
              <a:gd name="connsiteX29" fmla="*/ 3123025 w 9342381"/>
              <a:gd name="connsiteY29" fmla="*/ 1855066 h 1855066"/>
              <a:gd name="connsiteX30" fmla="*/ 2642559 w 9342381"/>
              <a:gd name="connsiteY30" fmla="*/ 1855066 h 1855066"/>
              <a:gd name="connsiteX31" fmla="*/ 2255518 w 9342381"/>
              <a:gd name="connsiteY31" fmla="*/ 1855066 h 1855066"/>
              <a:gd name="connsiteX32" fmla="*/ 1588205 w 9342381"/>
              <a:gd name="connsiteY32" fmla="*/ 1855066 h 1855066"/>
              <a:gd name="connsiteX33" fmla="*/ 734044 w 9342381"/>
              <a:gd name="connsiteY33" fmla="*/ 1855066 h 1855066"/>
              <a:gd name="connsiteX34" fmla="*/ 0 w 9342381"/>
              <a:gd name="connsiteY34" fmla="*/ 1855066 h 1855066"/>
              <a:gd name="connsiteX35" fmla="*/ 0 w 9342381"/>
              <a:gd name="connsiteY35" fmla="*/ 1292363 h 1855066"/>
              <a:gd name="connsiteX36" fmla="*/ 0 w 9342381"/>
              <a:gd name="connsiteY36" fmla="*/ 655457 h 1855066"/>
              <a:gd name="connsiteX37" fmla="*/ 0 w 9342381"/>
              <a:gd name="connsiteY37" fmla="*/ 0 h 18550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9342381" h="1855066" fill="none" extrusionOk="0">
                <a:moveTo>
                  <a:pt x="0" y="0"/>
                </a:moveTo>
                <a:cubicBezTo>
                  <a:pt x="235436" y="-16130"/>
                  <a:pt x="258253" y="-1507"/>
                  <a:pt x="480465" y="0"/>
                </a:cubicBezTo>
                <a:cubicBezTo>
                  <a:pt x="702678" y="1507"/>
                  <a:pt x="845468" y="-9482"/>
                  <a:pt x="1147778" y="0"/>
                </a:cubicBezTo>
                <a:cubicBezTo>
                  <a:pt x="1450088" y="9482"/>
                  <a:pt x="1509919" y="-4059"/>
                  <a:pt x="1721667" y="0"/>
                </a:cubicBezTo>
                <a:cubicBezTo>
                  <a:pt x="1933415" y="4059"/>
                  <a:pt x="2025082" y="1967"/>
                  <a:pt x="2202133" y="0"/>
                </a:cubicBezTo>
                <a:cubicBezTo>
                  <a:pt x="2379184" y="-1967"/>
                  <a:pt x="2469296" y="5536"/>
                  <a:pt x="2589174" y="0"/>
                </a:cubicBezTo>
                <a:cubicBezTo>
                  <a:pt x="2709052" y="-5536"/>
                  <a:pt x="3128112" y="-40769"/>
                  <a:pt x="3443335" y="0"/>
                </a:cubicBezTo>
                <a:cubicBezTo>
                  <a:pt x="3758558" y="40769"/>
                  <a:pt x="3972036" y="36713"/>
                  <a:pt x="4204071" y="0"/>
                </a:cubicBezTo>
                <a:cubicBezTo>
                  <a:pt x="4436106" y="-36713"/>
                  <a:pt x="4652197" y="-1528"/>
                  <a:pt x="4777961" y="0"/>
                </a:cubicBezTo>
                <a:cubicBezTo>
                  <a:pt x="4903725" y="1528"/>
                  <a:pt x="5081754" y="13255"/>
                  <a:pt x="5165002" y="0"/>
                </a:cubicBezTo>
                <a:cubicBezTo>
                  <a:pt x="5248250" y="-13255"/>
                  <a:pt x="5566957" y="-9579"/>
                  <a:pt x="5738891" y="0"/>
                </a:cubicBezTo>
                <a:cubicBezTo>
                  <a:pt x="5910825" y="9579"/>
                  <a:pt x="6263402" y="-17285"/>
                  <a:pt x="6406204" y="0"/>
                </a:cubicBezTo>
                <a:cubicBezTo>
                  <a:pt x="6549006" y="17285"/>
                  <a:pt x="6803196" y="-17294"/>
                  <a:pt x="6980093" y="0"/>
                </a:cubicBezTo>
                <a:cubicBezTo>
                  <a:pt x="7156990" y="17294"/>
                  <a:pt x="7426653" y="25242"/>
                  <a:pt x="7553982" y="0"/>
                </a:cubicBezTo>
                <a:cubicBezTo>
                  <a:pt x="7681311" y="-25242"/>
                  <a:pt x="8052841" y="-11259"/>
                  <a:pt x="8314719" y="0"/>
                </a:cubicBezTo>
                <a:cubicBezTo>
                  <a:pt x="8576597" y="11259"/>
                  <a:pt x="9001299" y="-13846"/>
                  <a:pt x="9342381" y="0"/>
                </a:cubicBezTo>
                <a:cubicBezTo>
                  <a:pt x="9346605" y="248655"/>
                  <a:pt x="9343965" y="469729"/>
                  <a:pt x="9342381" y="655457"/>
                </a:cubicBezTo>
                <a:cubicBezTo>
                  <a:pt x="9340797" y="841185"/>
                  <a:pt x="9346626" y="1004027"/>
                  <a:pt x="9342381" y="1236711"/>
                </a:cubicBezTo>
                <a:cubicBezTo>
                  <a:pt x="9338136" y="1469395"/>
                  <a:pt x="9361206" y="1692718"/>
                  <a:pt x="9342381" y="1855066"/>
                </a:cubicBezTo>
                <a:cubicBezTo>
                  <a:pt x="8973944" y="1851353"/>
                  <a:pt x="8907274" y="1860285"/>
                  <a:pt x="8581644" y="1855066"/>
                </a:cubicBezTo>
                <a:cubicBezTo>
                  <a:pt x="8256014" y="1849847"/>
                  <a:pt x="8085805" y="1865748"/>
                  <a:pt x="7914331" y="1855066"/>
                </a:cubicBezTo>
                <a:cubicBezTo>
                  <a:pt x="7742857" y="1844384"/>
                  <a:pt x="7309756" y="1852603"/>
                  <a:pt x="7153595" y="1855066"/>
                </a:cubicBezTo>
                <a:cubicBezTo>
                  <a:pt x="6997434" y="1857529"/>
                  <a:pt x="6872474" y="1856834"/>
                  <a:pt x="6766553" y="1855066"/>
                </a:cubicBezTo>
                <a:cubicBezTo>
                  <a:pt x="6660632" y="1853298"/>
                  <a:pt x="6563625" y="1856879"/>
                  <a:pt x="6379512" y="1855066"/>
                </a:cubicBezTo>
                <a:cubicBezTo>
                  <a:pt x="6195399" y="1853253"/>
                  <a:pt x="6025108" y="1838408"/>
                  <a:pt x="5899046" y="1855066"/>
                </a:cubicBezTo>
                <a:cubicBezTo>
                  <a:pt x="5772984" y="1871724"/>
                  <a:pt x="5448299" y="1867753"/>
                  <a:pt x="5325157" y="1855066"/>
                </a:cubicBezTo>
                <a:cubicBezTo>
                  <a:pt x="5202015" y="1842379"/>
                  <a:pt x="4948847" y="1840474"/>
                  <a:pt x="4751268" y="1855066"/>
                </a:cubicBezTo>
                <a:cubicBezTo>
                  <a:pt x="4553689" y="1869658"/>
                  <a:pt x="4380944" y="1848402"/>
                  <a:pt x="4270803" y="1855066"/>
                </a:cubicBezTo>
                <a:cubicBezTo>
                  <a:pt x="4160663" y="1861730"/>
                  <a:pt x="3867121" y="1852255"/>
                  <a:pt x="3696914" y="1855066"/>
                </a:cubicBezTo>
                <a:cubicBezTo>
                  <a:pt x="3526707" y="1857877"/>
                  <a:pt x="3357471" y="1857102"/>
                  <a:pt x="3123025" y="1855066"/>
                </a:cubicBezTo>
                <a:cubicBezTo>
                  <a:pt x="2888579" y="1853030"/>
                  <a:pt x="2825837" y="1863556"/>
                  <a:pt x="2642559" y="1855066"/>
                </a:cubicBezTo>
                <a:cubicBezTo>
                  <a:pt x="2459281" y="1846576"/>
                  <a:pt x="2365013" y="1849596"/>
                  <a:pt x="2255518" y="1855066"/>
                </a:cubicBezTo>
                <a:cubicBezTo>
                  <a:pt x="2146023" y="1860536"/>
                  <a:pt x="1844117" y="1854942"/>
                  <a:pt x="1588205" y="1855066"/>
                </a:cubicBezTo>
                <a:cubicBezTo>
                  <a:pt x="1332293" y="1855190"/>
                  <a:pt x="1135004" y="1833885"/>
                  <a:pt x="734044" y="1855066"/>
                </a:cubicBezTo>
                <a:cubicBezTo>
                  <a:pt x="333084" y="1876247"/>
                  <a:pt x="234310" y="1864204"/>
                  <a:pt x="0" y="1855066"/>
                </a:cubicBezTo>
                <a:cubicBezTo>
                  <a:pt x="-3269" y="1665363"/>
                  <a:pt x="-9891" y="1464662"/>
                  <a:pt x="0" y="1292363"/>
                </a:cubicBezTo>
                <a:cubicBezTo>
                  <a:pt x="9891" y="1120064"/>
                  <a:pt x="-8204" y="902608"/>
                  <a:pt x="0" y="655457"/>
                </a:cubicBezTo>
                <a:cubicBezTo>
                  <a:pt x="8204" y="408306"/>
                  <a:pt x="-3560" y="169363"/>
                  <a:pt x="0" y="0"/>
                </a:cubicBezTo>
                <a:close/>
              </a:path>
              <a:path w="9342381" h="1855066" stroke="0" extrusionOk="0">
                <a:moveTo>
                  <a:pt x="0" y="0"/>
                </a:moveTo>
                <a:cubicBezTo>
                  <a:pt x="148453" y="-30056"/>
                  <a:pt x="403278" y="-2137"/>
                  <a:pt x="667313" y="0"/>
                </a:cubicBezTo>
                <a:cubicBezTo>
                  <a:pt x="931348" y="2137"/>
                  <a:pt x="1073618" y="1707"/>
                  <a:pt x="1334626" y="0"/>
                </a:cubicBezTo>
                <a:cubicBezTo>
                  <a:pt x="1595634" y="-1707"/>
                  <a:pt x="1833876" y="-33155"/>
                  <a:pt x="2188786" y="0"/>
                </a:cubicBezTo>
                <a:cubicBezTo>
                  <a:pt x="2543696" y="33155"/>
                  <a:pt x="2807306" y="-8986"/>
                  <a:pt x="3042947" y="0"/>
                </a:cubicBezTo>
                <a:cubicBezTo>
                  <a:pt x="3278588" y="8986"/>
                  <a:pt x="3392052" y="-19039"/>
                  <a:pt x="3523412" y="0"/>
                </a:cubicBezTo>
                <a:cubicBezTo>
                  <a:pt x="3654772" y="19039"/>
                  <a:pt x="3983864" y="-35337"/>
                  <a:pt x="4284149" y="0"/>
                </a:cubicBezTo>
                <a:cubicBezTo>
                  <a:pt x="4584434" y="35337"/>
                  <a:pt x="4763266" y="-6840"/>
                  <a:pt x="4951462" y="0"/>
                </a:cubicBezTo>
                <a:cubicBezTo>
                  <a:pt x="5139658" y="6840"/>
                  <a:pt x="5335418" y="-17036"/>
                  <a:pt x="5618775" y="0"/>
                </a:cubicBezTo>
                <a:cubicBezTo>
                  <a:pt x="5902132" y="17036"/>
                  <a:pt x="5907591" y="4707"/>
                  <a:pt x="6005816" y="0"/>
                </a:cubicBezTo>
                <a:cubicBezTo>
                  <a:pt x="6104041" y="-4707"/>
                  <a:pt x="6432588" y="16267"/>
                  <a:pt x="6579705" y="0"/>
                </a:cubicBezTo>
                <a:cubicBezTo>
                  <a:pt x="6726822" y="-16267"/>
                  <a:pt x="7221136" y="12322"/>
                  <a:pt x="7433866" y="0"/>
                </a:cubicBezTo>
                <a:cubicBezTo>
                  <a:pt x="7646596" y="-12322"/>
                  <a:pt x="7869449" y="41980"/>
                  <a:pt x="8288027" y="0"/>
                </a:cubicBezTo>
                <a:cubicBezTo>
                  <a:pt x="8706605" y="-41980"/>
                  <a:pt x="8587509" y="-780"/>
                  <a:pt x="8675068" y="0"/>
                </a:cubicBezTo>
                <a:cubicBezTo>
                  <a:pt x="8762627" y="780"/>
                  <a:pt x="9048836" y="2878"/>
                  <a:pt x="9342381" y="0"/>
                </a:cubicBezTo>
                <a:cubicBezTo>
                  <a:pt x="9335615" y="290436"/>
                  <a:pt x="9322812" y="455369"/>
                  <a:pt x="9342381" y="636906"/>
                </a:cubicBezTo>
                <a:cubicBezTo>
                  <a:pt x="9361950" y="818443"/>
                  <a:pt x="9344416" y="1048559"/>
                  <a:pt x="9342381" y="1199609"/>
                </a:cubicBezTo>
                <a:cubicBezTo>
                  <a:pt x="9340346" y="1350659"/>
                  <a:pt x="9323148" y="1658307"/>
                  <a:pt x="9342381" y="1855066"/>
                </a:cubicBezTo>
                <a:cubicBezTo>
                  <a:pt x="9205051" y="1860237"/>
                  <a:pt x="8980613" y="1868460"/>
                  <a:pt x="8675068" y="1855066"/>
                </a:cubicBezTo>
                <a:cubicBezTo>
                  <a:pt x="8369523" y="1841672"/>
                  <a:pt x="8469018" y="1853616"/>
                  <a:pt x="8288027" y="1855066"/>
                </a:cubicBezTo>
                <a:cubicBezTo>
                  <a:pt x="8107036" y="1856516"/>
                  <a:pt x="7817557" y="1830616"/>
                  <a:pt x="7620714" y="1855066"/>
                </a:cubicBezTo>
                <a:cubicBezTo>
                  <a:pt x="7423871" y="1879516"/>
                  <a:pt x="7409895" y="1867426"/>
                  <a:pt x="7233672" y="1855066"/>
                </a:cubicBezTo>
                <a:cubicBezTo>
                  <a:pt x="7057449" y="1842706"/>
                  <a:pt x="6812605" y="1879278"/>
                  <a:pt x="6472935" y="1855066"/>
                </a:cubicBezTo>
                <a:cubicBezTo>
                  <a:pt x="6133265" y="1830854"/>
                  <a:pt x="6156652" y="1865336"/>
                  <a:pt x="5992470" y="1855066"/>
                </a:cubicBezTo>
                <a:cubicBezTo>
                  <a:pt x="5828289" y="1844796"/>
                  <a:pt x="5396124" y="1816771"/>
                  <a:pt x="5138310" y="1855066"/>
                </a:cubicBezTo>
                <a:cubicBezTo>
                  <a:pt x="4880496" y="1893361"/>
                  <a:pt x="4885752" y="1848738"/>
                  <a:pt x="4657844" y="1855066"/>
                </a:cubicBezTo>
                <a:cubicBezTo>
                  <a:pt x="4429936" y="1861394"/>
                  <a:pt x="4295984" y="1880920"/>
                  <a:pt x="4083955" y="1855066"/>
                </a:cubicBezTo>
                <a:cubicBezTo>
                  <a:pt x="3871926" y="1829212"/>
                  <a:pt x="3790087" y="1838193"/>
                  <a:pt x="3603490" y="1855066"/>
                </a:cubicBezTo>
                <a:cubicBezTo>
                  <a:pt x="3416894" y="1871939"/>
                  <a:pt x="3133320" y="1861982"/>
                  <a:pt x="2936177" y="1855066"/>
                </a:cubicBezTo>
                <a:cubicBezTo>
                  <a:pt x="2739034" y="1848150"/>
                  <a:pt x="2381527" y="1862605"/>
                  <a:pt x="2175440" y="1855066"/>
                </a:cubicBezTo>
                <a:cubicBezTo>
                  <a:pt x="1969353" y="1847527"/>
                  <a:pt x="1928372" y="1873608"/>
                  <a:pt x="1788399" y="1855066"/>
                </a:cubicBezTo>
                <a:cubicBezTo>
                  <a:pt x="1648426" y="1836524"/>
                  <a:pt x="1255809" y="1818016"/>
                  <a:pt x="1027662" y="1855066"/>
                </a:cubicBezTo>
                <a:cubicBezTo>
                  <a:pt x="799515" y="1892116"/>
                  <a:pt x="340229" y="1842443"/>
                  <a:pt x="0" y="1855066"/>
                </a:cubicBezTo>
                <a:cubicBezTo>
                  <a:pt x="30710" y="1704460"/>
                  <a:pt x="-7310" y="1371358"/>
                  <a:pt x="0" y="1199609"/>
                </a:cubicBezTo>
                <a:cubicBezTo>
                  <a:pt x="7310" y="1027860"/>
                  <a:pt x="-8689" y="903316"/>
                  <a:pt x="0" y="636906"/>
                </a:cubicBezTo>
                <a:cubicBezTo>
                  <a:pt x="8689" y="370496"/>
                  <a:pt x="31690" y="186681"/>
                  <a:pt x="0" y="0"/>
                </a:cubicBezTo>
                <a:close/>
              </a:path>
            </a:pathLst>
          </a:custGeom>
          <a:ln w="38100">
            <a:solidFill>
              <a:srgbClr val="1ED760"/>
            </a:solidFill>
            <a:extLst>
              <a:ext uri="{C807C97D-BFC1-408E-A445-0C87EB9F89A2}">
                <ask:lineSketchStyleProps xmlns:ask="http://schemas.microsoft.com/office/drawing/2018/sketchyshapes" sd="2540096260">
                  <a:prstGeom prst="rect">
                    <a:avLst/>
                  </a:prstGeom>
                  <ask:type>
                    <ask:lineSketchFreehand/>
                  </ask:type>
                </ask:lineSketchStyleProps>
              </a:ext>
            </a:extLst>
          </a:ln>
        </p:spPr>
      </p:pic>
    </p:spTree>
    <p:extLst>
      <p:ext uri="{BB962C8B-B14F-4D97-AF65-F5344CB8AC3E}">
        <p14:creationId xmlns:p14="http://schemas.microsoft.com/office/powerpoint/2010/main" val="2210995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E614F1C-2D93-42D0-B229-7681994499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7403089" y="0"/>
            <a:ext cx="4788912"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Content Placeholder 4" descr="Terraform &amp; Spotify Data Engineering | Python In Plain English">
            <a:extLst>
              <a:ext uri="{FF2B5EF4-FFF2-40B4-BE49-F238E27FC236}">
                <a16:creationId xmlns:a16="http://schemas.microsoft.com/office/drawing/2014/main" id="{1D82E38B-A57A-4A72-BC02-A48E14940DA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9719" r="9804"/>
          <a:stretch/>
        </p:blipFill>
        <p:spPr bwMode="auto">
          <a:xfrm>
            <a:off x="11084560" y="5770880"/>
            <a:ext cx="1107440" cy="1016000"/>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1">
            <a:extLst>
              <a:ext uri="{FF2B5EF4-FFF2-40B4-BE49-F238E27FC236}">
                <a16:creationId xmlns:a16="http://schemas.microsoft.com/office/drawing/2014/main" id="{EE7210D4-1A10-48EA-B614-F3FD1ED309CC}"/>
              </a:ext>
            </a:extLst>
          </p:cNvPr>
          <p:cNvSpPr txBox="1">
            <a:spLocks/>
          </p:cNvSpPr>
          <p:nvPr/>
        </p:nvSpPr>
        <p:spPr>
          <a:xfrm>
            <a:off x="376024" y="1520825"/>
            <a:ext cx="6615326"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2800" b="1" i="0" u="none" strike="noStrike" kern="1200" cap="none" spc="0" normalizeH="0" baseline="0" noProof="0" dirty="0">
              <a:ln>
                <a:noFill/>
              </a:ln>
              <a:solidFill>
                <a:srgbClr val="262626"/>
              </a:solidFill>
              <a:effectLst/>
              <a:uLnTx/>
              <a:uFillTx/>
              <a:latin typeface="Calibri Light" panose="020F0302020204030204"/>
              <a:ea typeface="+mn-ea"/>
              <a:cs typeface="+mn-cs"/>
            </a:endParaRPr>
          </a:p>
        </p:txBody>
      </p:sp>
      <p:sp>
        <p:nvSpPr>
          <p:cNvPr id="9" name="Title 1">
            <a:extLst>
              <a:ext uri="{FF2B5EF4-FFF2-40B4-BE49-F238E27FC236}">
                <a16:creationId xmlns:a16="http://schemas.microsoft.com/office/drawing/2014/main" id="{D8C10810-AC5E-494D-9CD2-414CEC04F8D6}"/>
              </a:ext>
            </a:extLst>
          </p:cNvPr>
          <p:cNvSpPr txBox="1">
            <a:spLocks/>
          </p:cNvSpPr>
          <p:nvPr/>
        </p:nvSpPr>
        <p:spPr>
          <a:xfrm>
            <a:off x="0" y="0"/>
            <a:ext cx="11504086" cy="1236440"/>
          </a:xfrm>
          <a:prstGeom prst="rect">
            <a:avLst/>
          </a:prstGeom>
          <a:no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000" b="1" i="1" u="none" strike="noStrike" kern="1200" cap="none" spc="0" normalizeH="0" baseline="0" noProof="0" dirty="0">
                <a:ln>
                  <a:noFill/>
                </a:ln>
                <a:solidFill>
                  <a:srgbClr val="1ED760"/>
                </a:solidFill>
                <a:effectLst/>
                <a:uLnTx/>
                <a:uFillTx/>
                <a:latin typeface="Ink Free" panose="03080402000500000000" pitchFamily="66" charset="0"/>
                <a:ea typeface="+mj-ea"/>
                <a:cs typeface="+mj-cs"/>
              </a:rPr>
              <a:t>o u r   g r a p h s</a:t>
            </a:r>
            <a:endParaRPr kumimoji="0" lang="en-US" sz="2800" b="1" i="1" u="none" strike="noStrike" kern="1200" cap="none" spc="0" normalizeH="0" baseline="0" noProof="0" dirty="0">
              <a:ln>
                <a:noFill/>
              </a:ln>
              <a:solidFill>
                <a:prstClr val="white"/>
              </a:solidFill>
              <a:effectLst/>
              <a:uLnTx/>
              <a:uFillTx/>
              <a:latin typeface="Ink Free" panose="03080402000500000000" pitchFamily="66" charset="0"/>
              <a:ea typeface="+mj-ea"/>
              <a:cs typeface="+mj-cs"/>
            </a:endParaRPr>
          </a:p>
        </p:txBody>
      </p:sp>
      <p:sp>
        <p:nvSpPr>
          <p:cNvPr id="10" name="Title 1">
            <a:extLst>
              <a:ext uri="{FF2B5EF4-FFF2-40B4-BE49-F238E27FC236}">
                <a16:creationId xmlns:a16="http://schemas.microsoft.com/office/drawing/2014/main" id="{2B1B05DD-99A1-4BE7-AF92-602B492D66AD}"/>
              </a:ext>
            </a:extLst>
          </p:cNvPr>
          <p:cNvSpPr txBox="1">
            <a:spLocks/>
          </p:cNvSpPr>
          <p:nvPr/>
        </p:nvSpPr>
        <p:spPr>
          <a:xfrm>
            <a:off x="7403089" y="368969"/>
            <a:ext cx="4788911" cy="6031830"/>
          </a:xfrm>
          <a:prstGeom prst="rect">
            <a:avLst/>
          </a:prstGeom>
          <a:noFill/>
        </p:spPr>
        <p:txBody>
          <a:bodyPr vert="horz" lIns="91440" tIns="45720" rIns="91440" bIns="45720" rtlCol="0" anchor="t">
            <a:normAutofit fontScale="9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2400" i="0" u="none" strike="noStrike" kern="1200" cap="none" spc="0" normalizeH="0" baseline="0" noProof="0" dirty="0">
                <a:ln>
                  <a:noFill/>
                </a:ln>
                <a:solidFill>
                  <a:srgbClr val="1ED760"/>
                </a:solidFill>
                <a:effectLst/>
                <a:uLnTx/>
                <a:uFillTx/>
                <a:latin typeface="Calibri Light" panose="020F0302020204030204"/>
                <a:ea typeface="+mj-ea"/>
                <a:cs typeface="+mj-cs"/>
              </a:rPr>
              <a:t>Correlation Map</a:t>
            </a:r>
          </a:p>
          <a:p>
            <a:pPr marL="0" marR="0" lvl="0" indent="0" algn="ctr" defTabSz="914400" rtl="0" eaLnBrk="1" fontAlgn="auto" latinLnBrk="0" hangingPunct="1">
              <a:lnSpc>
                <a:spcPct val="90000"/>
              </a:lnSpc>
              <a:spcBef>
                <a:spcPct val="0"/>
              </a:spcBef>
              <a:spcAft>
                <a:spcPts val="0"/>
              </a:spcAft>
              <a:buClrTx/>
              <a:buSzTx/>
              <a:buFontTx/>
              <a:buNone/>
              <a:tabLst/>
              <a:defRPr/>
            </a:pPr>
            <a:endParaRPr kumimoji="0" lang="en-US" sz="3200" i="0" u="none" strike="noStrike" kern="1200" cap="none" spc="0" normalizeH="0" baseline="0" noProof="0" dirty="0">
              <a:ln>
                <a:noFill/>
              </a:ln>
              <a:solidFill>
                <a:prstClr val="white"/>
              </a:solidFill>
              <a:effectLst/>
              <a:uLnTx/>
              <a:uFillTx/>
              <a:latin typeface="Calibri Light" panose="020F0302020204030204"/>
              <a:ea typeface="+mj-ea"/>
              <a:cs typeface="+mj-cs"/>
            </a:endParaRPr>
          </a:p>
          <a:p>
            <a:pPr marL="457200" marR="0" lvl="0" indent="-457200" algn="l" defTabSz="914400" rtl="0" eaLnBrk="1" fontAlgn="auto" latinLnBrk="0" hangingPunct="1">
              <a:lnSpc>
                <a:spcPct val="90000"/>
              </a:lnSpc>
              <a:spcBef>
                <a:spcPct val="0"/>
              </a:spcBef>
              <a:spcAft>
                <a:spcPts val="0"/>
              </a:spcAft>
              <a:buClr>
                <a:prstClr val="white"/>
              </a:buClr>
              <a:buSzTx/>
              <a:buFontTx/>
              <a:buBlip>
                <a:blip r:embed="rId3">
                  <a:extLst>
                    <a:ext uri="{837473B0-CC2E-450A-ABE3-18F120FF3D39}">
                      <a1611:picAttrSrcUrl xmlns:a1611="http://schemas.microsoft.com/office/drawing/2016/11/main" r:id="rId4"/>
                    </a:ext>
                  </a:extLst>
                </a:blip>
              </a:buBlip>
              <a:tabLst/>
              <a:defRPr/>
            </a:pPr>
            <a:r>
              <a:rPr kumimoji="0" lang="en-US" sz="2600" i="0" u="none" strike="noStrike" kern="1200" cap="none" spc="0" normalizeH="0" baseline="0" noProof="0" dirty="0">
                <a:ln>
                  <a:noFill/>
                </a:ln>
                <a:solidFill>
                  <a:prstClr val="white"/>
                </a:solidFill>
                <a:effectLst/>
                <a:uLnTx/>
                <a:uFillTx/>
                <a:latin typeface="Calibri Light" panose="020F0302020204030204"/>
                <a:ea typeface="+mj-ea"/>
                <a:cs typeface="+mj-cs"/>
              </a:rPr>
              <a:t>Using all data headers, The Janitors wanted to create a correlation heat map with the headers as both the x and y axis. </a:t>
            </a:r>
          </a:p>
          <a:p>
            <a:pPr marL="457200" marR="0" lvl="0" indent="-457200" algn="l" defTabSz="914400" rtl="0" eaLnBrk="1" fontAlgn="auto" latinLnBrk="0" hangingPunct="1">
              <a:lnSpc>
                <a:spcPct val="90000"/>
              </a:lnSpc>
              <a:spcBef>
                <a:spcPct val="0"/>
              </a:spcBef>
              <a:spcAft>
                <a:spcPts val="0"/>
              </a:spcAft>
              <a:buClr>
                <a:prstClr val="white"/>
              </a:buClr>
              <a:buSzTx/>
              <a:buFontTx/>
              <a:buBlip>
                <a:blip r:embed="rId3">
                  <a:extLst>
                    <a:ext uri="{837473B0-CC2E-450A-ABE3-18F120FF3D39}">
                      <a1611:picAttrSrcUrl xmlns:a1611="http://schemas.microsoft.com/office/drawing/2016/11/main" r:id="rId4"/>
                    </a:ext>
                  </a:extLst>
                </a:blip>
              </a:buBlip>
              <a:tabLst/>
              <a:defRPr/>
            </a:pPr>
            <a:endParaRPr lang="en-US" sz="2600" dirty="0">
              <a:solidFill>
                <a:prstClr val="white"/>
              </a:solidFill>
              <a:latin typeface="Calibri Light" panose="020F0302020204030204"/>
            </a:endParaRPr>
          </a:p>
          <a:p>
            <a:pPr marL="457200" marR="0" lvl="0" indent="-457200" algn="l" defTabSz="914400" rtl="0" eaLnBrk="1" fontAlgn="auto" latinLnBrk="0" hangingPunct="1">
              <a:lnSpc>
                <a:spcPct val="90000"/>
              </a:lnSpc>
              <a:spcBef>
                <a:spcPct val="0"/>
              </a:spcBef>
              <a:spcAft>
                <a:spcPts val="0"/>
              </a:spcAft>
              <a:buClr>
                <a:prstClr val="white"/>
              </a:buClr>
              <a:buSzTx/>
              <a:buFontTx/>
              <a:buBlip>
                <a:blip r:embed="rId3">
                  <a:extLst>
                    <a:ext uri="{837473B0-CC2E-450A-ABE3-18F120FF3D39}">
                      <a1611:picAttrSrcUrl xmlns:a1611="http://schemas.microsoft.com/office/drawing/2016/11/main" r:id="rId4"/>
                    </a:ext>
                  </a:extLst>
                </a:blip>
              </a:buBlip>
              <a:tabLst/>
              <a:defRPr/>
            </a:pPr>
            <a:r>
              <a:rPr kumimoji="0" lang="en-US" sz="2600" i="0" u="none" strike="noStrike" kern="1200" cap="none" spc="0" normalizeH="0" baseline="0" noProof="0" dirty="0">
                <a:ln>
                  <a:noFill/>
                </a:ln>
                <a:solidFill>
                  <a:prstClr val="white"/>
                </a:solidFill>
                <a:effectLst/>
                <a:uLnTx/>
                <a:uFillTx/>
                <a:latin typeface="Calibri Light" panose="020F0302020204030204"/>
                <a:ea typeface="+mj-ea"/>
                <a:cs typeface="+mj-cs"/>
              </a:rPr>
              <a:t>Based off the data shown, you can clearly see that there is a strong, positive correlation between the ‘Energy’ and ‘Loudness’ of a song. </a:t>
            </a:r>
          </a:p>
          <a:p>
            <a:pPr marL="457200" marR="0" lvl="0" indent="-457200" algn="l" defTabSz="914400" rtl="0" eaLnBrk="1" fontAlgn="auto" latinLnBrk="0" hangingPunct="1">
              <a:lnSpc>
                <a:spcPct val="90000"/>
              </a:lnSpc>
              <a:spcBef>
                <a:spcPct val="0"/>
              </a:spcBef>
              <a:spcAft>
                <a:spcPts val="0"/>
              </a:spcAft>
              <a:buClr>
                <a:prstClr val="white"/>
              </a:buClr>
              <a:buSzTx/>
              <a:buFontTx/>
              <a:buBlip>
                <a:blip r:embed="rId3">
                  <a:extLst>
                    <a:ext uri="{837473B0-CC2E-450A-ABE3-18F120FF3D39}">
                      <a1611:picAttrSrcUrl xmlns:a1611="http://schemas.microsoft.com/office/drawing/2016/11/main" r:id="rId4"/>
                    </a:ext>
                  </a:extLst>
                </a:blip>
              </a:buBlip>
              <a:tabLst/>
              <a:defRPr/>
            </a:pPr>
            <a:endParaRPr lang="en-US" sz="2600" dirty="0">
              <a:solidFill>
                <a:prstClr val="white"/>
              </a:solidFill>
              <a:latin typeface="Calibri Light" panose="020F0302020204030204"/>
            </a:endParaRPr>
          </a:p>
          <a:p>
            <a:pPr marL="457200" marR="0" lvl="0" indent="-457200" algn="l" defTabSz="914400" rtl="0" eaLnBrk="1" fontAlgn="auto" latinLnBrk="0" hangingPunct="1">
              <a:lnSpc>
                <a:spcPct val="90000"/>
              </a:lnSpc>
              <a:spcBef>
                <a:spcPct val="0"/>
              </a:spcBef>
              <a:spcAft>
                <a:spcPts val="0"/>
              </a:spcAft>
              <a:buClr>
                <a:prstClr val="white"/>
              </a:buClr>
              <a:buSzTx/>
              <a:buFontTx/>
              <a:buBlip>
                <a:blip r:embed="rId3">
                  <a:extLst>
                    <a:ext uri="{837473B0-CC2E-450A-ABE3-18F120FF3D39}">
                      <a1611:picAttrSrcUrl xmlns:a1611="http://schemas.microsoft.com/office/drawing/2016/11/main" r:id="rId4"/>
                    </a:ext>
                  </a:extLst>
                </a:blip>
              </a:buBlip>
              <a:tabLst/>
              <a:defRPr/>
            </a:pPr>
            <a:r>
              <a:rPr kumimoji="0" lang="en-US" sz="2600" i="0" u="none" strike="noStrike" kern="1200" cap="none" spc="0" normalizeH="0" baseline="0" noProof="0" dirty="0">
                <a:ln>
                  <a:noFill/>
                </a:ln>
                <a:solidFill>
                  <a:prstClr val="white"/>
                </a:solidFill>
                <a:effectLst/>
                <a:uLnTx/>
                <a:uFillTx/>
                <a:latin typeface="Calibri Light" panose="020F0302020204030204"/>
                <a:ea typeface="+mj-ea"/>
                <a:cs typeface="+mj-cs"/>
              </a:rPr>
              <a:t>Inversely, there is a strong negative correlation between the ‘Position’ and the ‘Streams’. This means that as the rank of the song increases, the stream count decreases. </a:t>
            </a:r>
          </a:p>
          <a:p>
            <a:pPr marL="457200" marR="0" lvl="0" indent="-457200" algn="l" defTabSz="914400" rtl="0" eaLnBrk="1" fontAlgn="auto" latinLnBrk="0" hangingPunct="1">
              <a:lnSpc>
                <a:spcPct val="90000"/>
              </a:lnSpc>
              <a:spcBef>
                <a:spcPct val="0"/>
              </a:spcBef>
              <a:spcAft>
                <a:spcPts val="0"/>
              </a:spcAft>
              <a:buClr>
                <a:prstClr val="white"/>
              </a:buClr>
              <a:buSzTx/>
              <a:buFontTx/>
              <a:buBlip>
                <a:blip r:embed="rId3">
                  <a:extLst>
                    <a:ext uri="{837473B0-CC2E-450A-ABE3-18F120FF3D39}">
                      <a1611:picAttrSrcUrl xmlns:a1611="http://schemas.microsoft.com/office/drawing/2016/11/main" r:id="rId4"/>
                    </a:ext>
                  </a:extLst>
                </a:blip>
              </a:buBlip>
              <a:tabLst/>
              <a:defRPr/>
            </a:pPr>
            <a:endParaRPr kumimoji="0" lang="en-US" sz="3200" i="0" u="none" strike="noStrike" kern="1200" cap="none" spc="0" normalizeH="0" baseline="0" noProof="0" dirty="0">
              <a:ln>
                <a:noFill/>
              </a:ln>
              <a:solidFill>
                <a:prstClr val="white"/>
              </a:solidFill>
              <a:effectLst/>
              <a:uLnTx/>
              <a:uFillTx/>
              <a:latin typeface="Calibri Light" panose="020F0302020204030204"/>
              <a:ea typeface="+mj-ea"/>
              <a:cs typeface="+mj-cs"/>
            </a:endParaRPr>
          </a:p>
          <a:p>
            <a:pPr marL="0" marR="0" lvl="0" indent="0" algn="ctr" defTabSz="914400" rtl="0" eaLnBrk="1" fontAlgn="auto" latinLnBrk="0" hangingPunct="1">
              <a:lnSpc>
                <a:spcPct val="90000"/>
              </a:lnSpc>
              <a:spcBef>
                <a:spcPct val="0"/>
              </a:spcBef>
              <a:spcAft>
                <a:spcPts val="0"/>
              </a:spcAft>
              <a:buClrTx/>
              <a:buSzTx/>
              <a:buFontTx/>
              <a:buNone/>
              <a:tabLst/>
              <a:defRPr/>
            </a:pPr>
            <a:endParaRPr kumimoji="0" lang="en-US" sz="3200" i="0" u="none" strike="noStrike" kern="1200" cap="none" spc="0" normalizeH="0" baseline="0" noProof="0" dirty="0">
              <a:ln>
                <a:noFill/>
              </a:ln>
              <a:solidFill>
                <a:prstClr val="white"/>
              </a:solidFill>
              <a:effectLst/>
              <a:uLnTx/>
              <a:uFillTx/>
              <a:latin typeface="Calibri Light" panose="020F0302020204030204"/>
              <a:ea typeface="+mj-ea"/>
              <a:cs typeface="+mj-cs"/>
            </a:endParaRPr>
          </a:p>
          <a:p>
            <a:pPr marL="0" marR="0" lvl="0" indent="0" algn="ctr" defTabSz="914400" rtl="0" eaLnBrk="1" fontAlgn="auto" latinLnBrk="0" hangingPunct="1">
              <a:lnSpc>
                <a:spcPct val="90000"/>
              </a:lnSpc>
              <a:spcBef>
                <a:spcPct val="0"/>
              </a:spcBef>
              <a:spcAft>
                <a:spcPts val="0"/>
              </a:spcAft>
              <a:buClrTx/>
              <a:buSzTx/>
              <a:buFontTx/>
              <a:buNone/>
              <a:tabLst/>
              <a:defRPr/>
            </a:pPr>
            <a:endParaRPr kumimoji="0" lang="en-US" sz="3200" i="0" u="none" strike="noStrike" kern="1200" cap="none" spc="0" normalizeH="0" baseline="0" noProof="0" dirty="0">
              <a:ln>
                <a:noFill/>
              </a:ln>
              <a:solidFill>
                <a:prstClr val="white"/>
              </a:solidFill>
              <a:effectLst/>
              <a:uLnTx/>
              <a:uFillTx/>
              <a:latin typeface="Calibri Light" panose="020F0302020204030204"/>
              <a:ea typeface="+mj-ea"/>
              <a:cs typeface="+mj-cs"/>
            </a:endParaRPr>
          </a:p>
        </p:txBody>
      </p:sp>
      <p:pic>
        <p:nvPicPr>
          <p:cNvPr id="6" name="Picture 5">
            <a:extLst>
              <a:ext uri="{FF2B5EF4-FFF2-40B4-BE49-F238E27FC236}">
                <a16:creationId xmlns:a16="http://schemas.microsoft.com/office/drawing/2014/main" id="{24B415D7-68F6-4255-AE01-B03136DD6292}"/>
              </a:ext>
            </a:extLst>
          </p:cNvPr>
          <p:cNvPicPr>
            <a:picLocks noChangeAspect="1"/>
          </p:cNvPicPr>
          <p:nvPr/>
        </p:nvPicPr>
        <p:blipFill>
          <a:blip r:embed="rId5"/>
          <a:stretch>
            <a:fillRect/>
          </a:stretch>
        </p:blipFill>
        <p:spPr>
          <a:xfrm>
            <a:off x="526847" y="1488949"/>
            <a:ext cx="6098830" cy="4281931"/>
          </a:xfrm>
          <a:custGeom>
            <a:avLst/>
            <a:gdLst>
              <a:gd name="connsiteX0" fmla="*/ 0 w 6098830"/>
              <a:gd name="connsiteY0" fmla="*/ 0 h 4281931"/>
              <a:gd name="connsiteX1" fmla="*/ 738636 w 6098830"/>
              <a:gd name="connsiteY1" fmla="*/ 0 h 4281931"/>
              <a:gd name="connsiteX2" fmla="*/ 1477272 w 6098830"/>
              <a:gd name="connsiteY2" fmla="*/ 0 h 4281931"/>
              <a:gd name="connsiteX3" fmla="*/ 2215908 w 6098830"/>
              <a:gd name="connsiteY3" fmla="*/ 0 h 4281931"/>
              <a:gd name="connsiteX4" fmla="*/ 2832568 w 6098830"/>
              <a:gd name="connsiteY4" fmla="*/ 0 h 4281931"/>
              <a:gd name="connsiteX5" fmla="*/ 3510215 w 6098830"/>
              <a:gd name="connsiteY5" fmla="*/ 0 h 4281931"/>
              <a:gd name="connsiteX6" fmla="*/ 4248852 w 6098830"/>
              <a:gd name="connsiteY6" fmla="*/ 0 h 4281931"/>
              <a:gd name="connsiteX7" fmla="*/ 4987488 w 6098830"/>
              <a:gd name="connsiteY7" fmla="*/ 0 h 4281931"/>
              <a:gd name="connsiteX8" fmla="*/ 5482171 w 6098830"/>
              <a:gd name="connsiteY8" fmla="*/ 0 h 4281931"/>
              <a:gd name="connsiteX9" fmla="*/ 6098830 w 6098830"/>
              <a:gd name="connsiteY9" fmla="*/ 0 h 4281931"/>
              <a:gd name="connsiteX10" fmla="*/ 6098830 w 6098830"/>
              <a:gd name="connsiteY10" fmla="*/ 568885 h 4281931"/>
              <a:gd name="connsiteX11" fmla="*/ 6098830 w 6098830"/>
              <a:gd name="connsiteY11" fmla="*/ 1266228 h 4281931"/>
              <a:gd name="connsiteX12" fmla="*/ 6098830 w 6098830"/>
              <a:gd name="connsiteY12" fmla="*/ 1835113 h 4281931"/>
              <a:gd name="connsiteX13" fmla="*/ 6098830 w 6098830"/>
              <a:gd name="connsiteY13" fmla="*/ 2361179 h 4281931"/>
              <a:gd name="connsiteX14" fmla="*/ 6098830 w 6098830"/>
              <a:gd name="connsiteY14" fmla="*/ 3058522 h 4281931"/>
              <a:gd name="connsiteX15" fmla="*/ 6098830 w 6098830"/>
              <a:gd name="connsiteY15" fmla="*/ 3670227 h 4281931"/>
              <a:gd name="connsiteX16" fmla="*/ 6098830 w 6098830"/>
              <a:gd name="connsiteY16" fmla="*/ 4281931 h 4281931"/>
              <a:gd name="connsiteX17" fmla="*/ 5360194 w 6098830"/>
              <a:gd name="connsiteY17" fmla="*/ 4281931 h 4281931"/>
              <a:gd name="connsiteX18" fmla="*/ 4865511 w 6098830"/>
              <a:gd name="connsiteY18" fmla="*/ 4281931 h 4281931"/>
              <a:gd name="connsiteX19" fmla="*/ 4126875 w 6098830"/>
              <a:gd name="connsiteY19" fmla="*/ 4281931 h 4281931"/>
              <a:gd name="connsiteX20" fmla="*/ 3449227 w 6098830"/>
              <a:gd name="connsiteY20" fmla="*/ 4281931 h 4281931"/>
              <a:gd name="connsiteX21" fmla="*/ 2771579 w 6098830"/>
              <a:gd name="connsiteY21" fmla="*/ 4281931 h 4281931"/>
              <a:gd name="connsiteX22" fmla="*/ 2276897 w 6098830"/>
              <a:gd name="connsiteY22" fmla="*/ 4281931 h 4281931"/>
              <a:gd name="connsiteX23" fmla="*/ 1477272 w 6098830"/>
              <a:gd name="connsiteY23" fmla="*/ 4281931 h 4281931"/>
              <a:gd name="connsiteX24" fmla="*/ 677648 w 6098830"/>
              <a:gd name="connsiteY24" fmla="*/ 4281931 h 4281931"/>
              <a:gd name="connsiteX25" fmla="*/ 0 w 6098830"/>
              <a:gd name="connsiteY25" fmla="*/ 4281931 h 4281931"/>
              <a:gd name="connsiteX26" fmla="*/ 0 w 6098830"/>
              <a:gd name="connsiteY26" fmla="*/ 3670227 h 4281931"/>
              <a:gd name="connsiteX27" fmla="*/ 0 w 6098830"/>
              <a:gd name="connsiteY27" fmla="*/ 3101341 h 4281931"/>
              <a:gd name="connsiteX28" fmla="*/ 0 w 6098830"/>
              <a:gd name="connsiteY28" fmla="*/ 2489637 h 4281931"/>
              <a:gd name="connsiteX29" fmla="*/ 0 w 6098830"/>
              <a:gd name="connsiteY29" fmla="*/ 1792294 h 4281931"/>
              <a:gd name="connsiteX30" fmla="*/ 0 w 6098830"/>
              <a:gd name="connsiteY30" fmla="*/ 1180590 h 4281931"/>
              <a:gd name="connsiteX31" fmla="*/ 0 w 6098830"/>
              <a:gd name="connsiteY31" fmla="*/ 0 h 42819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6098830" h="4281931" fill="none" extrusionOk="0">
                <a:moveTo>
                  <a:pt x="0" y="0"/>
                </a:moveTo>
                <a:cubicBezTo>
                  <a:pt x="341157" y="24728"/>
                  <a:pt x="548140" y="-26126"/>
                  <a:pt x="738636" y="0"/>
                </a:cubicBezTo>
                <a:cubicBezTo>
                  <a:pt x="929132" y="26126"/>
                  <a:pt x="1119186" y="35981"/>
                  <a:pt x="1477272" y="0"/>
                </a:cubicBezTo>
                <a:cubicBezTo>
                  <a:pt x="1835358" y="-35981"/>
                  <a:pt x="1958784" y="-18939"/>
                  <a:pt x="2215908" y="0"/>
                </a:cubicBezTo>
                <a:cubicBezTo>
                  <a:pt x="2473032" y="18939"/>
                  <a:pt x="2573054" y="181"/>
                  <a:pt x="2832568" y="0"/>
                </a:cubicBezTo>
                <a:cubicBezTo>
                  <a:pt x="3092082" y="-181"/>
                  <a:pt x="3188252" y="15708"/>
                  <a:pt x="3510215" y="0"/>
                </a:cubicBezTo>
                <a:cubicBezTo>
                  <a:pt x="3832178" y="-15708"/>
                  <a:pt x="4027797" y="-28500"/>
                  <a:pt x="4248852" y="0"/>
                </a:cubicBezTo>
                <a:cubicBezTo>
                  <a:pt x="4469907" y="28500"/>
                  <a:pt x="4660763" y="19487"/>
                  <a:pt x="4987488" y="0"/>
                </a:cubicBezTo>
                <a:cubicBezTo>
                  <a:pt x="5314213" y="-19487"/>
                  <a:pt x="5371319" y="-19467"/>
                  <a:pt x="5482171" y="0"/>
                </a:cubicBezTo>
                <a:cubicBezTo>
                  <a:pt x="5593023" y="19467"/>
                  <a:pt x="5824311" y="26951"/>
                  <a:pt x="6098830" y="0"/>
                </a:cubicBezTo>
                <a:cubicBezTo>
                  <a:pt x="6091704" y="128980"/>
                  <a:pt x="6105968" y="445352"/>
                  <a:pt x="6098830" y="568885"/>
                </a:cubicBezTo>
                <a:cubicBezTo>
                  <a:pt x="6091692" y="692418"/>
                  <a:pt x="6067959" y="943185"/>
                  <a:pt x="6098830" y="1266228"/>
                </a:cubicBezTo>
                <a:cubicBezTo>
                  <a:pt x="6129701" y="1589271"/>
                  <a:pt x="6126216" y="1690615"/>
                  <a:pt x="6098830" y="1835113"/>
                </a:cubicBezTo>
                <a:cubicBezTo>
                  <a:pt x="6071444" y="1979611"/>
                  <a:pt x="6099655" y="2248294"/>
                  <a:pt x="6098830" y="2361179"/>
                </a:cubicBezTo>
                <a:cubicBezTo>
                  <a:pt x="6098005" y="2474064"/>
                  <a:pt x="6101471" y="2714558"/>
                  <a:pt x="6098830" y="3058522"/>
                </a:cubicBezTo>
                <a:cubicBezTo>
                  <a:pt x="6096189" y="3402486"/>
                  <a:pt x="6079240" y="3458249"/>
                  <a:pt x="6098830" y="3670227"/>
                </a:cubicBezTo>
                <a:cubicBezTo>
                  <a:pt x="6118420" y="3882206"/>
                  <a:pt x="6109944" y="4115327"/>
                  <a:pt x="6098830" y="4281931"/>
                </a:cubicBezTo>
                <a:cubicBezTo>
                  <a:pt x="5945272" y="4254844"/>
                  <a:pt x="5622346" y="4293942"/>
                  <a:pt x="5360194" y="4281931"/>
                </a:cubicBezTo>
                <a:cubicBezTo>
                  <a:pt x="5098042" y="4269920"/>
                  <a:pt x="5010565" y="4266548"/>
                  <a:pt x="4865511" y="4281931"/>
                </a:cubicBezTo>
                <a:cubicBezTo>
                  <a:pt x="4720457" y="4297314"/>
                  <a:pt x="4410185" y="4308082"/>
                  <a:pt x="4126875" y="4281931"/>
                </a:cubicBezTo>
                <a:cubicBezTo>
                  <a:pt x="3843565" y="4255780"/>
                  <a:pt x="3610799" y="4270759"/>
                  <a:pt x="3449227" y="4281931"/>
                </a:cubicBezTo>
                <a:cubicBezTo>
                  <a:pt x="3287655" y="4293103"/>
                  <a:pt x="3023944" y="4289942"/>
                  <a:pt x="2771579" y="4281931"/>
                </a:cubicBezTo>
                <a:cubicBezTo>
                  <a:pt x="2519214" y="4273920"/>
                  <a:pt x="2477297" y="4282770"/>
                  <a:pt x="2276897" y="4281931"/>
                </a:cubicBezTo>
                <a:cubicBezTo>
                  <a:pt x="2076497" y="4281092"/>
                  <a:pt x="1758476" y="4256288"/>
                  <a:pt x="1477272" y="4281931"/>
                </a:cubicBezTo>
                <a:cubicBezTo>
                  <a:pt x="1196068" y="4307574"/>
                  <a:pt x="988602" y="4288257"/>
                  <a:pt x="677648" y="4281931"/>
                </a:cubicBezTo>
                <a:cubicBezTo>
                  <a:pt x="366694" y="4275605"/>
                  <a:pt x="144462" y="4281420"/>
                  <a:pt x="0" y="4281931"/>
                </a:cubicBezTo>
                <a:cubicBezTo>
                  <a:pt x="-24681" y="4029876"/>
                  <a:pt x="464" y="3887857"/>
                  <a:pt x="0" y="3670227"/>
                </a:cubicBezTo>
                <a:cubicBezTo>
                  <a:pt x="-464" y="3452597"/>
                  <a:pt x="6409" y="3330995"/>
                  <a:pt x="0" y="3101341"/>
                </a:cubicBezTo>
                <a:cubicBezTo>
                  <a:pt x="-6409" y="2871687"/>
                  <a:pt x="-19160" y="2666368"/>
                  <a:pt x="0" y="2489637"/>
                </a:cubicBezTo>
                <a:cubicBezTo>
                  <a:pt x="19160" y="2312906"/>
                  <a:pt x="-7093" y="2098812"/>
                  <a:pt x="0" y="1792294"/>
                </a:cubicBezTo>
                <a:cubicBezTo>
                  <a:pt x="7093" y="1485776"/>
                  <a:pt x="-4235" y="1467810"/>
                  <a:pt x="0" y="1180590"/>
                </a:cubicBezTo>
                <a:cubicBezTo>
                  <a:pt x="4235" y="893370"/>
                  <a:pt x="38007" y="303501"/>
                  <a:pt x="0" y="0"/>
                </a:cubicBezTo>
                <a:close/>
              </a:path>
              <a:path w="6098830" h="4281931" stroke="0" extrusionOk="0">
                <a:moveTo>
                  <a:pt x="0" y="0"/>
                </a:moveTo>
                <a:cubicBezTo>
                  <a:pt x="301611" y="12219"/>
                  <a:pt x="491328" y="-24074"/>
                  <a:pt x="677648" y="0"/>
                </a:cubicBezTo>
                <a:cubicBezTo>
                  <a:pt x="863968" y="24074"/>
                  <a:pt x="1094596" y="-14356"/>
                  <a:pt x="1477272" y="0"/>
                </a:cubicBezTo>
                <a:cubicBezTo>
                  <a:pt x="1859948" y="14356"/>
                  <a:pt x="1988624" y="8002"/>
                  <a:pt x="2154920" y="0"/>
                </a:cubicBezTo>
                <a:cubicBezTo>
                  <a:pt x="2321216" y="-8002"/>
                  <a:pt x="2456810" y="-8269"/>
                  <a:pt x="2649603" y="0"/>
                </a:cubicBezTo>
                <a:cubicBezTo>
                  <a:pt x="2842396" y="8269"/>
                  <a:pt x="2978775" y="-11877"/>
                  <a:pt x="3266262" y="0"/>
                </a:cubicBezTo>
                <a:cubicBezTo>
                  <a:pt x="3553749" y="11877"/>
                  <a:pt x="3734656" y="-5591"/>
                  <a:pt x="4004898" y="0"/>
                </a:cubicBezTo>
                <a:cubicBezTo>
                  <a:pt x="4275140" y="5591"/>
                  <a:pt x="4312208" y="17107"/>
                  <a:pt x="4560570" y="0"/>
                </a:cubicBezTo>
                <a:cubicBezTo>
                  <a:pt x="4808932" y="-17107"/>
                  <a:pt x="4890697" y="2020"/>
                  <a:pt x="5116241" y="0"/>
                </a:cubicBezTo>
                <a:cubicBezTo>
                  <a:pt x="5341785" y="-2020"/>
                  <a:pt x="5676309" y="26869"/>
                  <a:pt x="6098830" y="0"/>
                </a:cubicBezTo>
                <a:cubicBezTo>
                  <a:pt x="6079432" y="211349"/>
                  <a:pt x="6099535" y="346743"/>
                  <a:pt x="6098830" y="483246"/>
                </a:cubicBezTo>
                <a:cubicBezTo>
                  <a:pt x="6098125" y="619749"/>
                  <a:pt x="6112135" y="993658"/>
                  <a:pt x="6098830" y="1180590"/>
                </a:cubicBezTo>
                <a:cubicBezTo>
                  <a:pt x="6085525" y="1367522"/>
                  <a:pt x="6110977" y="1534372"/>
                  <a:pt x="6098830" y="1877933"/>
                </a:cubicBezTo>
                <a:cubicBezTo>
                  <a:pt x="6086683" y="2221494"/>
                  <a:pt x="6123349" y="2317753"/>
                  <a:pt x="6098830" y="2489637"/>
                </a:cubicBezTo>
                <a:cubicBezTo>
                  <a:pt x="6074311" y="2661521"/>
                  <a:pt x="6067371" y="2957317"/>
                  <a:pt x="6098830" y="3144161"/>
                </a:cubicBezTo>
                <a:cubicBezTo>
                  <a:pt x="6130289" y="3331005"/>
                  <a:pt x="6109026" y="3457445"/>
                  <a:pt x="6098830" y="3627407"/>
                </a:cubicBezTo>
                <a:cubicBezTo>
                  <a:pt x="6088634" y="3797369"/>
                  <a:pt x="6070302" y="4016792"/>
                  <a:pt x="6098830" y="4281931"/>
                </a:cubicBezTo>
                <a:cubicBezTo>
                  <a:pt x="5891363" y="4295740"/>
                  <a:pt x="5498949" y="4295444"/>
                  <a:pt x="5299206" y="4281931"/>
                </a:cubicBezTo>
                <a:cubicBezTo>
                  <a:pt x="5099463" y="4268418"/>
                  <a:pt x="4832944" y="4291591"/>
                  <a:pt x="4499581" y="4281931"/>
                </a:cubicBezTo>
                <a:cubicBezTo>
                  <a:pt x="4166219" y="4272271"/>
                  <a:pt x="4157090" y="4307457"/>
                  <a:pt x="3943910" y="4281931"/>
                </a:cubicBezTo>
                <a:cubicBezTo>
                  <a:pt x="3730730" y="4256405"/>
                  <a:pt x="3364196" y="4247576"/>
                  <a:pt x="3205274" y="4281931"/>
                </a:cubicBezTo>
                <a:cubicBezTo>
                  <a:pt x="3046352" y="4316286"/>
                  <a:pt x="2810401" y="4270336"/>
                  <a:pt x="2710591" y="4281931"/>
                </a:cubicBezTo>
                <a:cubicBezTo>
                  <a:pt x="2610781" y="4293526"/>
                  <a:pt x="2396518" y="4280973"/>
                  <a:pt x="2154920" y="4281931"/>
                </a:cubicBezTo>
                <a:cubicBezTo>
                  <a:pt x="1913322" y="4282889"/>
                  <a:pt x="1724801" y="4306008"/>
                  <a:pt x="1599249" y="4281931"/>
                </a:cubicBezTo>
                <a:cubicBezTo>
                  <a:pt x="1473697" y="4257854"/>
                  <a:pt x="1151803" y="4254929"/>
                  <a:pt x="921601" y="4281931"/>
                </a:cubicBezTo>
                <a:cubicBezTo>
                  <a:pt x="691399" y="4308933"/>
                  <a:pt x="325923" y="4272341"/>
                  <a:pt x="0" y="4281931"/>
                </a:cubicBezTo>
                <a:cubicBezTo>
                  <a:pt x="-25145" y="4047487"/>
                  <a:pt x="10437" y="3850327"/>
                  <a:pt x="0" y="3584588"/>
                </a:cubicBezTo>
                <a:cubicBezTo>
                  <a:pt x="-10437" y="3318849"/>
                  <a:pt x="4238" y="3074359"/>
                  <a:pt x="0" y="2930064"/>
                </a:cubicBezTo>
                <a:cubicBezTo>
                  <a:pt x="-4238" y="2785769"/>
                  <a:pt x="33043" y="2522168"/>
                  <a:pt x="0" y="2232721"/>
                </a:cubicBezTo>
                <a:cubicBezTo>
                  <a:pt x="-33043" y="1943274"/>
                  <a:pt x="26007" y="1951518"/>
                  <a:pt x="0" y="1706655"/>
                </a:cubicBezTo>
                <a:cubicBezTo>
                  <a:pt x="-26007" y="1461792"/>
                  <a:pt x="-29591" y="1190858"/>
                  <a:pt x="0" y="1009312"/>
                </a:cubicBezTo>
                <a:cubicBezTo>
                  <a:pt x="29591" y="827766"/>
                  <a:pt x="6337" y="421902"/>
                  <a:pt x="0" y="0"/>
                </a:cubicBezTo>
                <a:close/>
              </a:path>
            </a:pathLst>
          </a:custGeom>
          <a:ln w="38100">
            <a:solidFill>
              <a:srgbClr val="1ED760"/>
            </a:solidFill>
            <a:extLst>
              <a:ext uri="{C807C97D-BFC1-408E-A445-0C87EB9F89A2}">
                <ask:lineSketchStyleProps xmlns:ask="http://schemas.microsoft.com/office/drawing/2018/sketchyshapes" sd="3506498861">
                  <a:prstGeom prst="rect">
                    <a:avLst/>
                  </a:prstGeom>
                  <ask:type>
                    <ask:lineSketchFreehand/>
                  </ask:type>
                </ask:lineSketchStyleProps>
              </a:ext>
            </a:extLst>
          </a:ln>
        </p:spPr>
      </p:pic>
    </p:spTree>
    <p:extLst>
      <p:ext uri="{BB962C8B-B14F-4D97-AF65-F5344CB8AC3E}">
        <p14:creationId xmlns:p14="http://schemas.microsoft.com/office/powerpoint/2010/main" val="18979873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285</TotalTime>
  <Words>1443</Words>
  <Application>Microsoft Macintosh PowerPoint</Application>
  <PresentationFormat>Widescreen</PresentationFormat>
  <Paragraphs>212</Paragraphs>
  <Slides>23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Arial</vt:lpstr>
      <vt:lpstr>Calibri</vt:lpstr>
      <vt:lpstr>Calibri Light</vt:lpstr>
      <vt:lpstr>Courier New</vt:lpstr>
      <vt:lpstr>Ink Free</vt:lpstr>
      <vt:lpstr>Wingdings</vt:lpstr>
      <vt:lpstr>Office Theme</vt:lpstr>
      <vt:lpstr>Analyzing the Top Hits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Analyzing the Top Hits</dc:title>
  <dc:creator>Astaneh, Ida</dc:creator>
  <cp:lastModifiedBy>Anis Ali</cp:lastModifiedBy>
  <cp:revision>39</cp:revision>
  <dcterms:created xsi:type="dcterms:W3CDTF">2020-10-23T23:42:25Z</dcterms:created>
  <dcterms:modified xsi:type="dcterms:W3CDTF">2020-10-27T13:11:14Z</dcterms:modified>
</cp:coreProperties>
</file>