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4"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3C69B-6686-4D8D-8ECD-0A3480820C41}"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EE4D3-2A0E-4BFB-955D-09AFC628789A}" type="slidenum">
              <a:rPr lang="en-US" smtClean="0"/>
              <a:t>‹#›</a:t>
            </a:fld>
            <a:endParaRPr lang="en-US"/>
          </a:p>
        </p:txBody>
      </p:sp>
    </p:spTree>
    <p:extLst>
      <p:ext uri="{BB962C8B-B14F-4D97-AF65-F5344CB8AC3E}">
        <p14:creationId xmlns:p14="http://schemas.microsoft.com/office/powerpoint/2010/main" val="1402966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c9541a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c9541a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63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34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73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603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505f6f5b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505f6f5b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79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33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4D0494-A7E8-4D45-9A48-F36E0A3BABD1}"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3A32-12B4-4041-836E-0CB05B23AC82}" type="slidenum">
              <a:rPr lang="en-US" smtClean="0"/>
              <a:t>‹#›</a:t>
            </a:fld>
            <a:endParaRPr lang="en-US"/>
          </a:p>
        </p:txBody>
      </p:sp>
    </p:spTree>
    <p:extLst>
      <p:ext uri="{BB962C8B-B14F-4D97-AF65-F5344CB8AC3E}">
        <p14:creationId xmlns:p14="http://schemas.microsoft.com/office/powerpoint/2010/main" val="443545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D0494-A7E8-4D45-9A48-F36E0A3BABD1}"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3A32-12B4-4041-836E-0CB05B23AC82}" type="slidenum">
              <a:rPr lang="en-US" smtClean="0"/>
              <a:t>‹#›</a:t>
            </a:fld>
            <a:endParaRPr lang="en-US"/>
          </a:p>
        </p:txBody>
      </p:sp>
    </p:spTree>
    <p:extLst>
      <p:ext uri="{BB962C8B-B14F-4D97-AF65-F5344CB8AC3E}">
        <p14:creationId xmlns:p14="http://schemas.microsoft.com/office/powerpoint/2010/main" val="251658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D0494-A7E8-4D45-9A48-F36E0A3BABD1}"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3A32-12B4-4041-836E-0CB05B23AC82}" type="slidenum">
              <a:rPr lang="en-US" smtClean="0"/>
              <a:t>‹#›</a:t>
            </a:fld>
            <a:endParaRPr lang="en-US"/>
          </a:p>
        </p:txBody>
      </p:sp>
    </p:spTree>
    <p:extLst>
      <p:ext uri="{BB962C8B-B14F-4D97-AF65-F5344CB8AC3E}">
        <p14:creationId xmlns:p14="http://schemas.microsoft.com/office/powerpoint/2010/main" val="210906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104540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D0494-A7E8-4D45-9A48-F36E0A3BABD1}"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3A32-12B4-4041-836E-0CB05B23AC82}" type="slidenum">
              <a:rPr lang="en-US" smtClean="0"/>
              <a:t>‹#›</a:t>
            </a:fld>
            <a:endParaRPr lang="en-US"/>
          </a:p>
        </p:txBody>
      </p:sp>
    </p:spTree>
    <p:extLst>
      <p:ext uri="{BB962C8B-B14F-4D97-AF65-F5344CB8AC3E}">
        <p14:creationId xmlns:p14="http://schemas.microsoft.com/office/powerpoint/2010/main" val="179124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4D0494-A7E8-4D45-9A48-F36E0A3BABD1}"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3A32-12B4-4041-836E-0CB05B23AC82}" type="slidenum">
              <a:rPr lang="en-US" smtClean="0"/>
              <a:t>‹#›</a:t>
            </a:fld>
            <a:endParaRPr lang="en-US"/>
          </a:p>
        </p:txBody>
      </p:sp>
    </p:spTree>
    <p:extLst>
      <p:ext uri="{BB962C8B-B14F-4D97-AF65-F5344CB8AC3E}">
        <p14:creationId xmlns:p14="http://schemas.microsoft.com/office/powerpoint/2010/main" val="121820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4D0494-A7E8-4D45-9A48-F36E0A3BABD1}"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B3A32-12B4-4041-836E-0CB05B23AC82}" type="slidenum">
              <a:rPr lang="en-US" smtClean="0"/>
              <a:t>‹#›</a:t>
            </a:fld>
            <a:endParaRPr lang="en-US"/>
          </a:p>
        </p:txBody>
      </p:sp>
    </p:spTree>
    <p:extLst>
      <p:ext uri="{BB962C8B-B14F-4D97-AF65-F5344CB8AC3E}">
        <p14:creationId xmlns:p14="http://schemas.microsoft.com/office/powerpoint/2010/main" val="71054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4D0494-A7E8-4D45-9A48-F36E0A3BABD1}" type="datetimeFigureOut">
              <a:rPr lang="en-US" smtClean="0"/>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EB3A32-12B4-4041-836E-0CB05B23AC82}" type="slidenum">
              <a:rPr lang="en-US" smtClean="0"/>
              <a:t>‹#›</a:t>
            </a:fld>
            <a:endParaRPr lang="en-US"/>
          </a:p>
        </p:txBody>
      </p:sp>
    </p:spTree>
    <p:extLst>
      <p:ext uri="{BB962C8B-B14F-4D97-AF65-F5344CB8AC3E}">
        <p14:creationId xmlns:p14="http://schemas.microsoft.com/office/powerpoint/2010/main" val="354826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4D0494-A7E8-4D45-9A48-F36E0A3BABD1}" type="datetimeFigureOut">
              <a:rPr lang="en-US" smtClean="0"/>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EB3A32-12B4-4041-836E-0CB05B23AC82}" type="slidenum">
              <a:rPr lang="en-US" smtClean="0"/>
              <a:t>‹#›</a:t>
            </a:fld>
            <a:endParaRPr lang="en-US"/>
          </a:p>
        </p:txBody>
      </p:sp>
    </p:spTree>
    <p:extLst>
      <p:ext uri="{BB962C8B-B14F-4D97-AF65-F5344CB8AC3E}">
        <p14:creationId xmlns:p14="http://schemas.microsoft.com/office/powerpoint/2010/main" val="316537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D0494-A7E8-4D45-9A48-F36E0A3BABD1}" type="datetimeFigureOut">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EB3A32-12B4-4041-836E-0CB05B23AC82}" type="slidenum">
              <a:rPr lang="en-US" smtClean="0"/>
              <a:t>‹#›</a:t>
            </a:fld>
            <a:endParaRPr lang="en-US"/>
          </a:p>
        </p:txBody>
      </p:sp>
    </p:spTree>
    <p:extLst>
      <p:ext uri="{BB962C8B-B14F-4D97-AF65-F5344CB8AC3E}">
        <p14:creationId xmlns:p14="http://schemas.microsoft.com/office/powerpoint/2010/main" val="418455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D0494-A7E8-4D45-9A48-F36E0A3BABD1}"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B3A32-12B4-4041-836E-0CB05B23AC82}" type="slidenum">
              <a:rPr lang="en-US" smtClean="0"/>
              <a:t>‹#›</a:t>
            </a:fld>
            <a:endParaRPr lang="en-US"/>
          </a:p>
        </p:txBody>
      </p:sp>
    </p:spTree>
    <p:extLst>
      <p:ext uri="{BB962C8B-B14F-4D97-AF65-F5344CB8AC3E}">
        <p14:creationId xmlns:p14="http://schemas.microsoft.com/office/powerpoint/2010/main" val="292743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D0494-A7E8-4D45-9A48-F36E0A3BABD1}"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B3A32-12B4-4041-836E-0CB05B23AC82}" type="slidenum">
              <a:rPr lang="en-US" smtClean="0"/>
              <a:t>‹#›</a:t>
            </a:fld>
            <a:endParaRPr lang="en-US"/>
          </a:p>
        </p:txBody>
      </p:sp>
    </p:spTree>
    <p:extLst>
      <p:ext uri="{BB962C8B-B14F-4D97-AF65-F5344CB8AC3E}">
        <p14:creationId xmlns:p14="http://schemas.microsoft.com/office/powerpoint/2010/main" val="413886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D0494-A7E8-4D45-9A48-F36E0A3BABD1}" type="datetimeFigureOut">
              <a:rPr lang="en-US" smtClean="0"/>
              <a:t>11/15/2023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B3A32-12B4-4041-836E-0CB05B23AC82}" type="slidenum">
              <a:rPr lang="en-US" smtClean="0"/>
              <a:t>‹#›</a:t>
            </a:fld>
            <a:endParaRPr lang="en-US"/>
          </a:p>
        </p:txBody>
      </p:sp>
    </p:spTree>
    <p:extLst>
      <p:ext uri="{BB962C8B-B14F-4D97-AF65-F5344CB8AC3E}">
        <p14:creationId xmlns:p14="http://schemas.microsoft.com/office/powerpoint/2010/main" val="188067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lookerstudio.google.com/reporting/b0b45212-b006-4871-94e8-d5356209388d"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DASHBOARD BRAND SALICYL</a:t>
            </a:r>
            <a:endParaRPr lang="en-US" dirty="0"/>
          </a:p>
        </p:txBody>
      </p:sp>
      <p:sp>
        <p:nvSpPr>
          <p:cNvPr id="3" name="Subtitle 2"/>
          <p:cNvSpPr>
            <a:spLocks noGrp="1"/>
          </p:cNvSpPr>
          <p:nvPr>
            <p:ph type="subTitle" idx="1"/>
          </p:nvPr>
        </p:nvSpPr>
        <p:spPr/>
        <p:txBody>
          <a:bodyPr/>
          <a:lstStyle/>
          <a:p>
            <a:r>
              <a:rPr lang="en-US" dirty="0" smtClean="0"/>
              <a:t>Anisa Millah Taqiyyah</a:t>
            </a:r>
            <a:endParaRPr lang="en-US" dirty="0"/>
          </a:p>
        </p:txBody>
      </p:sp>
    </p:spTree>
    <p:extLst>
      <p:ext uri="{BB962C8B-B14F-4D97-AF65-F5344CB8AC3E}">
        <p14:creationId xmlns:p14="http://schemas.microsoft.com/office/powerpoint/2010/main" val="137983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a:t>
            </a:r>
            <a:endParaRPr lang="en-US" dirty="0"/>
          </a:p>
        </p:txBody>
      </p:sp>
      <p:sp>
        <p:nvSpPr>
          <p:cNvPr id="3" name="Content Placeholder 2"/>
          <p:cNvSpPr>
            <a:spLocks noGrp="1"/>
          </p:cNvSpPr>
          <p:nvPr>
            <p:ph idx="1"/>
          </p:nvPr>
        </p:nvSpPr>
        <p:spPr/>
        <p:txBody>
          <a:bodyPr/>
          <a:lstStyle/>
          <a:p>
            <a:pPr marL="0" indent="0">
              <a:buNone/>
            </a:pPr>
            <a:r>
              <a:rPr lang="en-US" dirty="0" smtClean="0"/>
              <a:t>Seorang Big Data Analyst perlu memahami data </a:t>
            </a:r>
            <a:r>
              <a:rPr lang="en-US" dirty="0"/>
              <a:t>penjualan setiap Brand di </a:t>
            </a:r>
            <a:r>
              <a:rPr lang="en-US" dirty="0" smtClean="0"/>
              <a:t>suatu perusahaan. Fokus yang kami tuju adalah membuat </a:t>
            </a:r>
            <a:r>
              <a:rPr lang="en-US" dirty="0"/>
              <a:t>dashboard dari data penjualan Brand Salicyl </a:t>
            </a:r>
            <a:r>
              <a:rPr lang="en-US" dirty="0" smtClean="0"/>
              <a:t>dari Kimia Farma dalam </a:t>
            </a:r>
            <a:r>
              <a:rPr lang="en-US" dirty="0"/>
              <a:t>satu tahun dari data mentah yang telah disediakan</a:t>
            </a:r>
            <a:r>
              <a:rPr lang="en-US" dirty="0" smtClean="0"/>
              <a:t>. Kami perlu memahami informasi pada tiap field dan kolom, kemudian kami gabungkan field menjadi tabel base untuk departemen marketing. Tabel base tersebut kami jadikan sebagai sumber data untuk visualisasi dan hasilnya kami sajikan pada tool Google Looker Studio.</a:t>
            </a:r>
            <a:endParaRPr lang="en-US" dirty="0"/>
          </a:p>
        </p:txBody>
      </p:sp>
    </p:spTree>
    <p:extLst>
      <p:ext uri="{BB962C8B-B14F-4D97-AF65-F5344CB8AC3E}">
        <p14:creationId xmlns:p14="http://schemas.microsoft.com/office/powerpoint/2010/main" val="309676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 dirty="0"/>
              <a:t>Table Base </a:t>
            </a:r>
            <a:r>
              <a:rPr lang="id" dirty="0" smtClean="0"/>
              <a:t>“&lt;&lt;BaseDatamartPemasaran2&gt;&gt;”</a:t>
            </a:r>
            <a:endParaRPr dirty="0"/>
          </a:p>
          <a:p>
            <a:endParaRPr dirty="0"/>
          </a:p>
        </p:txBody>
      </p:sp>
      <p:sp>
        <p:nvSpPr>
          <p:cNvPr id="92" name="Google Shape;92;p19"/>
          <p:cNvSpPr/>
          <p:nvPr/>
        </p:nvSpPr>
        <p:spPr>
          <a:xfrm>
            <a:off x="814733" y="1557400"/>
            <a:ext cx="8957200" cy="436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dirty="0"/>
          </a:p>
        </p:txBody>
      </p:sp>
      <p:pic>
        <p:nvPicPr>
          <p:cNvPr id="3" name="Picture 2"/>
          <p:cNvPicPr>
            <a:picLocks noChangeAspect="1"/>
          </p:cNvPicPr>
          <p:nvPr/>
        </p:nvPicPr>
        <p:blipFill>
          <a:blip r:embed="rId3"/>
          <a:stretch>
            <a:fillRect/>
          </a:stretch>
        </p:blipFill>
        <p:spPr>
          <a:xfrm>
            <a:off x="1053595" y="1679519"/>
            <a:ext cx="5906005" cy="4082397"/>
          </a:xfrm>
          <a:prstGeom prst="rect">
            <a:avLst/>
          </a:prstGeom>
        </p:spPr>
      </p:pic>
    </p:spTree>
    <p:extLst>
      <p:ext uri="{BB962C8B-B14F-4D97-AF65-F5344CB8AC3E}">
        <p14:creationId xmlns:p14="http://schemas.microsoft.com/office/powerpoint/2010/main" val="182432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551067" y="153100"/>
            <a:ext cx="11360800" cy="763600"/>
          </a:xfrm>
          <a:prstGeom prst="rect">
            <a:avLst/>
          </a:prstGeom>
        </p:spPr>
        <p:txBody>
          <a:bodyPr spcFirstLastPara="1" vert="horz" wrap="square" lIns="121900" tIns="121900" rIns="121900" bIns="121900" rtlCol="0" anchor="t" anchorCtr="0">
            <a:normAutofit fontScale="90000"/>
          </a:bodyPr>
          <a:lstStyle/>
          <a:p>
            <a:pPr lvl="0">
              <a:buSzPct val="39285"/>
            </a:pPr>
            <a:r>
              <a:rPr lang="id" dirty="0"/>
              <a:t>Table Base “&lt;&lt; </a:t>
            </a:r>
            <a:r>
              <a:rPr lang="id" dirty="0" smtClean="0"/>
              <a:t>BaseDatamartPemasaran2&gt;&gt;”</a:t>
            </a:r>
            <a:endParaRPr dirty="0"/>
          </a:p>
          <a:p>
            <a:endParaRPr dirty="0"/>
          </a:p>
        </p:txBody>
      </p:sp>
      <p:graphicFrame>
        <p:nvGraphicFramePr>
          <p:cNvPr id="98" name="Google Shape;98;p20"/>
          <p:cNvGraphicFramePr/>
          <p:nvPr>
            <p:extLst/>
          </p:nvPr>
        </p:nvGraphicFramePr>
        <p:xfrm>
          <a:off x="616867" y="1066804"/>
          <a:ext cx="9380333" cy="5120160"/>
        </p:xfrm>
        <a:graphic>
          <a:graphicData uri="http://schemas.openxmlformats.org/drawingml/2006/table">
            <a:tbl>
              <a:tblPr>
                <a:noFill/>
              </a:tblPr>
              <a:tblGrid>
                <a:gridCol w="1626001"/>
                <a:gridCol w="1714532"/>
                <a:gridCol w="3015800"/>
                <a:gridCol w="3024000"/>
              </a:tblGrid>
              <a:tr h="426680">
                <a:tc>
                  <a:txBody>
                    <a:bodyPr/>
                    <a:lstStyle/>
                    <a:p>
                      <a:pPr marL="0" lvl="0" indent="0" algn="l" rtl="0">
                        <a:spcBef>
                          <a:spcPts val="0"/>
                        </a:spcBef>
                        <a:spcAft>
                          <a:spcPts val="0"/>
                        </a:spcAft>
                        <a:buNone/>
                      </a:pPr>
                      <a:r>
                        <a:rPr lang="id" sz="1200" b="1" dirty="0"/>
                        <a:t>column</a:t>
                      </a:r>
                      <a:endParaRPr sz="1200" b="1" dirty="0"/>
                    </a:p>
                  </a:txBody>
                  <a:tcPr marL="121900" marR="121900" marT="121900" marB="121900"/>
                </a:tc>
                <a:tc>
                  <a:txBody>
                    <a:bodyPr/>
                    <a:lstStyle/>
                    <a:p>
                      <a:pPr marL="0" lvl="0" indent="0" algn="l" rtl="0">
                        <a:spcBef>
                          <a:spcPts val="0"/>
                        </a:spcBef>
                        <a:spcAft>
                          <a:spcPts val="0"/>
                        </a:spcAft>
                        <a:buNone/>
                      </a:pPr>
                      <a:r>
                        <a:rPr lang="id" sz="1200" b="1" dirty="0"/>
                        <a:t>data type</a:t>
                      </a:r>
                      <a:endParaRPr sz="1200" b="1" dirty="0"/>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id" sz="1200" b="1" dirty="0">
                          <a:solidFill>
                            <a:schemeClr val="dk1"/>
                          </a:solidFill>
                        </a:rPr>
                        <a:t>description</a:t>
                      </a:r>
                      <a:endParaRPr sz="1200" b="1" dirty="0"/>
                    </a:p>
                  </a:txBody>
                  <a:tcPr marL="121900" marR="121900" marT="121900" marB="121900"/>
                </a:tc>
                <a:tc>
                  <a:txBody>
                    <a:bodyPr/>
                    <a:lstStyle/>
                    <a:p>
                      <a:pPr marL="0" lvl="0" indent="0" algn="l" rtl="0">
                        <a:spcBef>
                          <a:spcPts val="0"/>
                        </a:spcBef>
                        <a:spcAft>
                          <a:spcPts val="0"/>
                        </a:spcAft>
                        <a:buNone/>
                      </a:pPr>
                      <a:r>
                        <a:rPr lang="id" sz="1200" b="1"/>
                        <a:t>transformation</a:t>
                      </a:r>
                      <a:endParaRPr sz="1200" b="1"/>
                    </a:p>
                  </a:txBody>
                  <a:tcPr marL="121900" marR="121900" marT="121900" marB="121900"/>
                </a:tc>
              </a:tr>
              <a:tr h="426680">
                <a:tc>
                  <a:txBody>
                    <a:bodyPr/>
                    <a:lstStyle/>
                    <a:p>
                      <a:pPr marL="0" lvl="0" indent="0" algn="l" rtl="0">
                        <a:spcBef>
                          <a:spcPts val="0"/>
                        </a:spcBef>
                        <a:spcAft>
                          <a:spcPts val="0"/>
                        </a:spcAft>
                        <a:buNone/>
                      </a:pPr>
                      <a:r>
                        <a:rPr lang="en-US" sz="1200" dirty="0" smtClean="0"/>
                        <a:t>Id_invoice</a:t>
                      </a:r>
                      <a:endParaRPr sz="1200" dirty="0"/>
                    </a:p>
                  </a:txBody>
                  <a:tcPr marL="121900" marR="121900" marT="121900" marB="121900"/>
                </a:tc>
                <a:tc>
                  <a:txBody>
                    <a:bodyPr/>
                    <a:lstStyle/>
                    <a:p>
                      <a:pPr marL="0" lvl="0" indent="0" algn="l" rtl="0">
                        <a:spcBef>
                          <a:spcPts val="0"/>
                        </a:spcBef>
                        <a:spcAft>
                          <a:spcPts val="0"/>
                        </a:spcAft>
                        <a:buNone/>
                      </a:pPr>
                      <a:r>
                        <a:rPr lang="en-US" sz="1200" dirty="0" smtClean="0"/>
                        <a:t>Character varying</a:t>
                      </a:r>
                      <a:endParaRPr lang="en-US" sz="1200" dirty="0"/>
                    </a:p>
                  </a:txBody>
                  <a:tcPr marL="121900" marR="121900" marT="121900" marB="121900"/>
                </a:tc>
                <a:tc>
                  <a:txBody>
                    <a:bodyPr/>
                    <a:lstStyle/>
                    <a:p>
                      <a:pPr marL="0" lvl="0" indent="0" algn="l" rtl="0">
                        <a:spcBef>
                          <a:spcPts val="0"/>
                        </a:spcBef>
                        <a:spcAft>
                          <a:spcPts val="0"/>
                        </a:spcAft>
                        <a:buNone/>
                      </a:pPr>
                      <a:r>
                        <a:rPr lang="en-US" sz="1200" dirty="0" smtClean="0"/>
                        <a:t>Kode unik invoice</a:t>
                      </a:r>
                      <a:endParaRPr sz="1200" dirty="0"/>
                    </a:p>
                  </a:txBody>
                  <a:tcPr marL="121900" marR="121900" marT="121900" marB="121900"/>
                </a:tc>
                <a:tc>
                  <a:txBody>
                    <a:bodyPr/>
                    <a:lstStyle/>
                    <a:p>
                      <a:pPr marL="0" lvl="0" indent="0" algn="l" rtl="0">
                        <a:spcBef>
                          <a:spcPts val="0"/>
                        </a:spcBef>
                        <a:spcAft>
                          <a:spcPts val="0"/>
                        </a:spcAft>
                        <a:buNone/>
                      </a:pPr>
                      <a:endParaRPr sz="1200"/>
                    </a:p>
                  </a:txBody>
                  <a:tcPr marL="121900" marR="121900" marT="121900" marB="121900"/>
                </a:tc>
              </a:tr>
              <a:tr h="426680">
                <a:tc>
                  <a:txBody>
                    <a:bodyPr/>
                    <a:lstStyle/>
                    <a:p>
                      <a:pPr marL="0" lvl="0" indent="0" algn="l" rtl="0">
                        <a:spcBef>
                          <a:spcPts val="0"/>
                        </a:spcBef>
                        <a:spcAft>
                          <a:spcPts val="0"/>
                        </a:spcAft>
                        <a:buNone/>
                      </a:pPr>
                      <a:r>
                        <a:rPr lang="en-US" sz="1200" dirty="0" smtClean="0"/>
                        <a:t>Tanggal</a:t>
                      </a:r>
                      <a:endParaRPr sz="1200" dirty="0"/>
                    </a:p>
                  </a:txBody>
                  <a:tcPr marL="121900" marR="121900" marT="121900" marB="121900"/>
                </a:tc>
                <a:tc>
                  <a:txBody>
                    <a:bodyPr/>
                    <a:lstStyle/>
                    <a:p>
                      <a:pPr marL="0" lvl="0" indent="0" algn="l" rtl="0">
                        <a:spcBef>
                          <a:spcPts val="0"/>
                        </a:spcBef>
                        <a:spcAft>
                          <a:spcPts val="0"/>
                        </a:spcAft>
                        <a:buNone/>
                      </a:pPr>
                      <a:r>
                        <a:rPr lang="en-US" sz="1200" dirty="0" smtClean="0"/>
                        <a:t>Timestamp </a:t>
                      </a:r>
                      <a:endParaRPr sz="1200" dirty="0"/>
                    </a:p>
                  </a:txBody>
                  <a:tcPr marL="121900" marR="121900" marT="121900" marB="121900"/>
                </a:tc>
                <a:tc>
                  <a:txBody>
                    <a:bodyPr/>
                    <a:lstStyle/>
                    <a:p>
                      <a:pPr marL="0" lvl="0" indent="0" algn="l" rtl="0">
                        <a:spcBef>
                          <a:spcPts val="0"/>
                        </a:spcBef>
                        <a:spcAft>
                          <a:spcPts val="0"/>
                        </a:spcAft>
                        <a:buNone/>
                      </a:pPr>
                      <a:r>
                        <a:rPr lang="en-US" sz="1200" dirty="0" smtClean="0"/>
                        <a:t>Tanggal pembelian </a:t>
                      </a:r>
                      <a:endParaRPr sz="1200" dirty="0"/>
                    </a:p>
                  </a:txBody>
                  <a:tcPr marL="121900" marR="121900" marT="121900" marB="121900"/>
                </a:tc>
                <a:tc>
                  <a:txBody>
                    <a:bodyPr/>
                    <a:lstStyle/>
                    <a:p>
                      <a:pPr marL="0" lvl="0" indent="0" algn="l" rtl="0">
                        <a:spcBef>
                          <a:spcPts val="0"/>
                        </a:spcBef>
                        <a:spcAft>
                          <a:spcPts val="0"/>
                        </a:spcAft>
                        <a:buNone/>
                      </a:pPr>
                      <a:endParaRPr sz="1200" dirty="0"/>
                    </a:p>
                  </a:txBody>
                  <a:tcPr marL="121900" marR="121900" marT="121900" marB="121900"/>
                </a:tc>
              </a:tr>
              <a:tr h="426680">
                <a:tc>
                  <a:txBody>
                    <a:bodyPr/>
                    <a:lstStyle/>
                    <a:p>
                      <a:pPr marL="0" lvl="0" indent="0" algn="l" rtl="0">
                        <a:spcBef>
                          <a:spcPts val="0"/>
                        </a:spcBef>
                        <a:spcAft>
                          <a:spcPts val="0"/>
                        </a:spcAft>
                        <a:buNone/>
                      </a:pPr>
                      <a:r>
                        <a:rPr lang="en-US" sz="1200" dirty="0" smtClean="0"/>
                        <a:t>Id_customer</a:t>
                      </a:r>
                      <a:endParaRPr sz="1200" dirty="0"/>
                    </a:p>
                  </a:txBody>
                  <a:tcPr marL="121900" marR="121900" marT="121900" marB="121900"/>
                </a:tc>
                <a:tc>
                  <a:txBody>
                    <a:bodyPr/>
                    <a:lstStyle/>
                    <a:p>
                      <a:pPr marL="0" lvl="0" indent="0" algn="l" rtl="0">
                        <a:spcBef>
                          <a:spcPts val="0"/>
                        </a:spcBef>
                        <a:spcAft>
                          <a:spcPts val="0"/>
                        </a:spcAft>
                        <a:buNone/>
                      </a:pPr>
                      <a:r>
                        <a:rPr lang="en-US" sz="1200" dirty="0" smtClean="0"/>
                        <a:t>Character varying</a:t>
                      </a:r>
                      <a:endParaRPr lang="en-US" sz="1200" dirty="0"/>
                    </a:p>
                  </a:txBody>
                  <a:tcPr marL="121900" marR="121900" marT="121900" marB="121900"/>
                </a:tc>
                <a:tc>
                  <a:txBody>
                    <a:bodyPr/>
                    <a:lstStyle/>
                    <a:p>
                      <a:pPr marL="0" lvl="0" indent="0" algn="l" rtl="0">
                        <a:spcBef>
                          <a:spcPts val="0"/>
                        </a:spcBef>
                        <a:spcAft>
                          <a:spcPts val="0"/>
                        </a:spcAft>
                        <a:buNone/>
                      </a:pPr>
                      <a:r>
                        <a:rPr lang="en-US" sz="1200" dirty="0" smtClean="0"/>
                        <a:t>Kode uni</a:t>
                      </a:r>
                      <a:r>
                        <a:rPr lang="en-US" sz="1200" baseline="0" dirty="0" smtClean="0"/>
                        <a:t>k customer </a:t>
                      </a:r>
                      <a:endParaRPr sz="1200" dirty="0"/>
                    </a:p>
                  </a:txBody>
                  <a:tcPr marL="121900" marR="121900" marT="121900" marB="121900"/>
                </a:tc>
                <a:tc>
                  <a:txBody>
                    <a:bodyPr/>
                    <a:lstStyle/>
                    <a:p>
                      <a:pPr marL="0" lvl="0" indent="0" algn="l" rtl="0">
                        <a:spcBef>
                          <a:spcPts val="0"/>
                        </a:spcBef>
                        <a:spcAft>
                          <a:spcPts val="0"/>
                        </a:spcAft>
                        <a:buNone/>
                      </a:pPr>
                      <a:endParaRPr sz="1200" dirty="0"/>
                    </a:p>
                  </a:txBody>
                  <a:tcPr marL="121900" marR="121900" marT="121900" marB="121900"/>
                </a:tc>
              </a:tr>
              <a:tr h="426680">
                <a:tc>
                  <a:txBody>
                    <a:bodyPr/>
                    <a:lstStyle/>
                    <a:p>
                      <a:pPr marL="0" lvl="0" indent="0" algn="l" rtl="0">
                        <a:spcBef>
                          <a:spcPts val="0"/>
                        </a:spcBef>
                        <a:spcAft>
                          <a:spcPts val="0"/>
                        </a:spcAft>
                        <a:buNone/>
                      </a:pPr>
                      <a:r>
                        <a:rPr lang="en-US" sz="1200" dirty="0" smtClean="0"/>
                        <a:t>Nama_pelanggan</a:t>
                      </a:r>
                      <a:endParaRPr sz="1200" dirty="0"/>
                    </a:p>
                  </a:txBody>
                  <a:tcPr marL="121900" marR="121900" marT="121900" marB="121900"/>
                </a:tc>
                <a:tc>
                  <a:txBody>
                    <a:bodyPr/>
                    <a:lstStyle/>
                    <a:p>
                      <a:pPr marL="0" lvl="0" indent="0" algn="l" rtl="0">
                        <a:spcBef>
                          <a:spcPts val="0"/>
                        </a:spcBef>
                        <a:spcAft>
                          <a:spcPts val="0"/>
                        </a:spcAft>
                        <a:buNone/>
                      </a:pPr>
                      <a:r>
                        <a:rPr lang="en-US" sz="1200" dirty="0" smtClean="0"/>
                        <a:t>Character varying</a:t>
                      </a:r>
                      <a:endParaRPr lang="en-US" sz="1200" dirty="0"/>
                    </a:p>
                  </a:txBody>
                  <a:tcPr marL="121900" marR="121900" marT="121900" marB="121900"/>
                </a:tc>
                <a:tc>
                  <a:txBody>
                    <a:bodyPr/>
                    <a:lstStyle/>
                    <a:p>
                      <a:pPr marL="0" lvl="0" indent="0" algn="l" rtl="0">
                        <a:spcBef>
                          <a:spcPts val="0"/>
                        </a:spcBef>
                        <a:spcAft>
                          <a:spcPts val="0"/>
                        </a:spcAft>
                        <a:buNone/>
                      </a:pPr>
                      <a:r>
                        <a:rPr lang="en-US" sz="1200" dirty="0" smtClean="0"/>
                        <a:t>Nama toko</a:t>
                      </a:r>
                      <a:r>
                        <a:rPr lang="en-US" sz="1200" baseline="0" dirty="0" smtClean="0"/>
                        <a:t> yang melakukan pembelian</a:t>
                      </a:r>
                      <a:endParaRPr sz="1200" dirty="0"/>
                    </a:p>
                  </a:txBody>
                  <a:tcPr marL="121900" marR="121900" marT="121900" marB="121900"/>
                </a:tc>
                <a:tc>
                  <a:txBody>
                    <a:bodyPr/>
                    <a:lstStyle/>
                    <a:p>
                      <a:pPr marL="0" lvl="0" indent="0" algn="l" rtl="0">
                        <a:spcBef>
                          <a:spcPts val="0"/>
                        </a:spcBef>
                        <a:spcAft>
                          <a:spcPts val="0"/>
                        </a:spcAft>
                        <a:buNone/>
                      </a:pPr>
                      <a:endParaRPr sz="1200" dirty="0"/>
                    </a:p>
                  </a:txBody>
                  <a:tcPr marL="121900" marR="121900" marT="121900" marB="121900"/>
                </a:tc>
              </a:tr>
              <a:tr h="426680">
                <a:tc>
                  <a:txBody>
                    <a:bodyPr/>
                    <a:lstStyle/>
                    <a:p>
                      <a:pPr marL="0" lvl="0" indent="0" algn="l" rtl="0">
                        <a:spcBef>
                          <a:spcPts val="0"/>
                        </a:spcBef>
                        <a:spcAft>
                          <a:spcPts val="0"/>
                        </a:spcAft>
                        <a:buNone/>
                      </a:pPr>
                      <a:r>
                        <a:rPr lang="en-US" sz="1200" dirty="0" smtClean="0"/>
                        <a:t>Id_cabang_sales</a:t>
                      </a:r>
                      <a:endParaRPr sz="1200" dirty="0"/>
                    </a:p>
                  </a:txBody>
                  <a:tcPr marL="121900" marR="121900" marT="121900" marB="121900"/>
                </a:tc>
                <a:tc>
                  <a:txBody>
                    <a:bodyPr/>
                    <a:lstStyle/>
                    <a:p>
                      <a:pPr marL="0" lvl="0" indent="0" algn="l" rtl="0">
                        <a:spcBef>
                          <a:spcPts val="0"/>
                        </a:spcBef>
                        <a:spcAft>
                          <a:spcPts val="0"/>
                        </a:spcAft>
                        <a:buNone/>
                      </a:pPr>
                      <a:r>
                        <a:rPr lang="en-US" sz="1200" dirty="0" smtClean="0"/>
                        <a:t>Character varying</a:t>
                      </a:r>
                      <a:endParaRPr lang="en-US" sz="1200" dirty="0"/>
                    </a:p>
                  </a:txBody>
                  <a:tcPr marL="121900" marR="121900" marT="121900" marB="121900"/>
                </a:tc>
                <a:tc>
                  <a:txBody>
                    <a:bodyPr/>
                    <a:lstStyle/>
                    <a:p>
                      <a:pPr marL="0" lvl="0" indent="0" algn="l" rtl="0">
                        <a:spcBef>
                          <a:spcPts val="0"/>
                        </a:spcBef>
                        <a:spcAft>
                          <a:spcPts val="0"/>
                        </a:spcAft>
                        <a:buNone/>
                      </a:pPr>
                      <a:r>
                        <a:rPr lang="en-US" sz="1200" dirty="0" smtClean="0"/>
                        <a:t>Kode unik cabang sales</a:t>
                      </a:r>
                      <a:endParaRPr sz="1200" dirty="0"/>
                    </a:p>
                  </a:txBody>
                  <a:tcPr marL="121900" marR="121900" marT="121900" marB="121900"/>
                </a:tc>
                <a:tc>
                  <a:txBody>
                    <a:bodyPr/>
                    <a:lstStyle/>
                    <a:p>
                      <a:pPr marL="0" lvl="0" indent="0" algn="l" rtl="0">
                        <a:spcBef>
                          <a:spcPts val="0"/>
                        </a:spcBef>
                        <a:spcAft>
                          <a:spcPts val="0"/>
                        </a:spcAft>
                        <a:buNone/>
                      </a:pPr>
                      <a:endParaRPr sz="1200" dirty="0"/>
                    </a:p>
                  </a:txBody>
                  <a:tcPr marL="121900" marR="121900" marT="121900" marB="121900"/>
                </a:tc>
              </a:tr>
              <a:tr h="426680">
                <a:tc>
                  <a:txBody>
                    <a:bodyPr/>
                    <a:lstStyle/>
                    <a:p>
                      <a:pPr marL="0" lvl="0" indent="0" algn="l" rtl="0">
                        <a:spcBef>
                          <a:spcPts val="0"/>
                        </a:spcBef>
                        <a:spcAft>
                          <a:spcPts val="0"/>
                        </a:spcAft>
                        <a:buNone/>
                      </a:pPr>
                      <a:r>
                        <a:rPr lang="en-US" sz="1200" dirty="0" smtClean="0"/>
                        <a:t>Cabang_sales</a:t>
                      </a:r>
                      <a:endParaRPr sz="1200" dirty="0"/>
                    </a:p>
                  </a:txBody>
                  <a:tcPr marL="121900" marR="121900" marT="121900" marB="121900"/>
                </a:tc>
                <a:tc>
                  <a:txBody>
                    <a:bodyPr/>
                    <a:lstStyle/>
                    <a:p>
                      <a:pPr marL="0" lvl="0" indent="0" algn="l" rtl="0">
                        <a:spcBef>
                          <a:spcPts val="0"/>
                        </a:spcBef>
                        <a:spcAft>
                          <a:spcPts val="0"/>
                        </a:spcAft>
                        <a:buNone/>
                      </a:pPr>
                      <a:r>
                        <a:rPr lang="en-US" sz="1200" dirty="0" smtClean="0"/>
                        <a:t>Character varying </a:t>
                      </a:r>
                      <a:endParaRPr lang="en-US" sz="1200" dirty="0"/>
                    </a:p>
                  </a:txBody>
                  <a:tcPr marL="121900" marR="121900" marT="121900" marB="121900"/>
                </a:tc>
                <a:tc>
                  <a:txBody>
                    <a:bodyPr/>
                    <a:lstStyle/>
                    <a:p>
                      <a:pPr marL="0" lvl="0" indent="0" algn="l" rtl="0">
                        <a:spcBef>
                          <a:spcPts val="0"/>
                        </a:spcBef>
                        <a:spcAft>
                          <a:spcPts val="0"/>
                        </a:spcAft>
                        <a:buNone/>
                      </a:pPr>
                      <a:r>
                        <a:rPr lang="en-US" sz="1200" dirty="0" smtClean="0"/>
                        <a:t>Nama daerah cabang sales</a:t>
                      </a:r>
                      <a:endParaRPr sz="1200" dirty="0"/>
                    </a:p>
                  </a:txBody>
                  <a:tcPr marL="121900" marR="121900" marT="121900" marB="121900"/>
                </a:tc>
                <a:tc>
                  <a:txBody>
                    <a:bodyPr/>
                    <a:lstStyle/>
                    <a:p>
                      <a:pPr marL="0" lvl="0" indent="0" algn="l" rtl="0">
                        <a:spcBef>
                          <a:spcPts val="0"/>
                        </a:spcBef>
                        <a:spcAft>
                          <a:spcPts val="0"/>
                        </a:spcAft>
                        <a:buNone/>
                      </a:pPr>
                      <a:endParaRPr sz="1200" dirty="0"/>
                    </a:p>
                  </a:txBody>
                  <a:tcPr marL="121900" marR="121900" marT="121900" marB="121900"/>
                </a:tc>
              </a:tr>
              <a:tr h="426680">
                <a:tc>
                  <a:txBody>
                    <a:bodyPr/>
                    <a:lstStyle/>
                    <a:p>
                      <a:pPr marL="0" lvl="0" indent="0" algn="l" rtl="0">
                        <a:spcBef>
                          <a:spcPts val="0"/>
                        </a:spcBef>
                        <a:spcAft>
                          <a:spcPts val="0"/>
                        </a:spcAft>
                        <a:buNone/>
                      </a:pPr>
                      <a:r>
                        <a:rPr lang="en-US" sz="1200" dirty="0" smtClean="0"/>
                        <a:t>Id_barang</a:t>
                      </a:r>
                      <a:endParaRPr sz="1200" dirty="0"/>
                    </a:p>
                  </a:txBody>
                  <a:tcPr marL="121900" marR="121900" marT="121900" marB="121900"/>
                </a:tc>
                <a:tc>
                  <a:txBody>
                    <a:bodyPr/>
                    <a:lstStyle/>
                    <a:p>
                      <a:pPr marL="0" lvl="0" indent="0" algn="l" rtl="0">
                        <a:spcBef>
                          <a:spcPts val="0"/>
                        </a:spcBef>
                        <a:spcAft>
                          <a:spcPts val="0"/>
                        </a:spcAft>
                        <a:buNone/>
                      </a:pPr>
                      <a:r>
                        <a:rPr lang="en-US" sz="1200" dirty="0" smtClean="0"/>
                        <a:t>Character varying</a:t>
                      </a:r>
                      <a:endParaRPr lang="en-US" sz="1200" dirty="0"/>
                    </a:p>
                  </a:txBody>
                  <a:tcPr marL="121900" marR="121900" marT="121900" marB="121900"/>
                </a:tc>
                <a:tc>
                  <a:txBody>
                    <a:bodyPr/>
                    <a:lstStyle/>
                    <a:p>
                      <a:pPr marL="0" lvl="0" indent="0" algn="l" rtl="0">
                        <a:spcBef>
                          <a:spcPts val="0"/>
                        </a:spcBef>
                        <a:spcAft>
                          <a:spcPts val="0"/>
                        </a:spcAft>
                        <a:buNone/>
                      </a:pPr>
                      <a:r>
                        <a:rPr lang="en-US" sz="1200" dirty="0" smtClean="0"/>
                        <a:t>Kode unik barang</a:t>
                      </a:r>
                      <a:endParaRPr sz="1200" dirty="0"/>
                    </a:p>
                  </a:txBody>
                  <a:tcPr marL="121900" marR="121900" marT="121900" marB="121900"/>
                </a:tc>
                <a:tc>
                  <a:txBody>
                    <a:bodyPr/>
                    <a:lstStyle/>
                    <a:p>
                      <a:pPr marL="0" lvl="0" indent="0" algn="l" rtl="0">
                        <a:spcBef>
                          <a:spcPts val="0"/>
                        </a:spcBef>
                        <a:spcAft>
                          <a:spcPts val="0"/>
                        </a:spcAft>
                        <a:buNone/>
                      </a:pPr>
                      <a:endParaRPr sz="1200" dirty="0"/>
                    </a:p>
                  </a:txBody>
                  <a:tcPr marL="121900" marR="121900" marT="121900" marB="121900"/>
                </a:tc>
              </a:tr>
              <a:tr h="426680">
                <a:tc>
                  <a:txBody>
                    <a:bodyPr/>
                    <a:lstStyle/>
                    <a:p>
                      <a:pPr marL="0" lvl="0" indent="0" algn="l" rtl="0">
                        <a:spcBef>
                          <a:spcPts val="0"/>
                        </a:spcBef>
                        <a:spcAft>
                          <a:spcPts val="0"/>
                        </a:spcAft>
                        <a:buNone/>
                      </a:pPr>
                      <a:r>
                        <a:rPr lang="en-US" sz="1200" dirty="0" smtClean="0"/>
                        <a:t>Nama_barang</a:t>
                      </a:r>
                      <a:endParaRPr sz="1200" dirty="0"/>
                    </a:p>
                  </a:txBody>
                  <a:tcPr marL="121900" marR="121900" marT="121900" marB="121900"/>
                </a:tc>
                <a:tc>
                  <a:txBody>
                    <a:bodyPr/>
                    <a:lstStyle/>
                    <a:p>
                      <a:pPr marL="0" lvl="0" indent="0" algn="l" rtl="0">
                        <a:spcBef>
                          <a:spcPts val="0"/>
                        </a:spcBef>
                        <a:spcAft>
                          <a:spcPts val="0"/>
                        </a:spcAft>
                        <a:buNone/>
                      </a:pPr>
                      <a:r>
                        <a:rPr lang="en-US" sz="1200" dirty="0" smtClean="0"/>
                        <a:t>Character varying</a:t>
                      </a:r>
                      <a:endParaRPr lang="en-US" sz="1200" dirty="0"/>
                    </a:p>
                  </a:txBody>
                  <a:tcPr marL="121900" marR="121900" marT="121900" marB="121900"/>
                </a:tc>
                <a:tc>
                  <a:txBody>
                    <a:bodyPr/>
                    <a:lstStyle/>
                    <a:p>
                      <a:pPr marL="0" lvl="0" indent="0" algn="l" rtl="0">
                        <a:spcBef>
                          <a:spcPts val="0"/>
                        </a:spcBef>
                        <a:spcAft>
                          <a:spcPts val="0"/>
                        </a:spcAft>
                        <a:buNone/>
                      </a:pPr>
                      <a:r>
                        <a:rPr lang="en-US" sz="1200" dirty="0" smtClean="0"/>
                        <a:t>Nama barang yang dibeli</a:t>
                      </a:r>
                      <a:endParaRPr sz="1200" dirty="0"/>
                    </a:p>
                  </a:txBody>
                  <a:tcPr marL="121900" marR="121900" marT="121900" marB="121900"/>
                </a:tc>
                <a:tc>
                  <a:txBody>
                    <a:bodyPr/>
                    <a:lstStyle/>
                    <a:p>
                      <a:pPr marL="0" lvl="0" indent="0" algn="l" rtl="0">
                        <a:spcBef>
                          <a:spcPts val="0"/>
                        </a:spcBef>
                        <a:spcAft>
                          <a:spcPts val="0"/>
                        </a:spcAft>
                        <a:buNone/>
                      </a:pPr>
                      <a:endParaRPr sz="1200" dirty="0"/>
                    </a:p>
                  </a:txBody>
                  <a:tcPr marL="121900" marR="121900" marT="121900" marB="121900"/>
                </a:tc>
              </a:tr>
              <a:tr h="426680">
                <a:tc>
                  <a:txBody>
                    <a:bodyPr/>
                    <a:lstStyle/>
                    <a:p>
                      <a:pPr marL="0" lvl="0" indent="0" algn="l" rtl="0">
                        <a:spcBef>
                          <a:spcPts val="0"/>
                        </a:spcBef>
                        <a:spcAft>
                          <a:spcPts val="0"/>
                        </a:spcAft>
                        <a:buNone/>
                      </a:pPr>
                      <a:r>
                        <a:rPr lang="en-US" sz="1200" dirty="0" smtClean="0"/>
                        <a:t>Kemasan</a:t>
                      </a:r>
                      <a:endParaRPr sz="1200" dirty="0"/>
                    </a:p>
                  </a:txBody>
                  <a:tcPr marL="121900" marR="121900" marT="121900" marB="121900"/>
                </a:tc>
                <a:tc>
                  <a:txBody>
                    <a:bodyPr/>
                    <a:lstStyle/>
                    <a:p>
                      <a:pPr marL="0" lvl="0" indent="0" algn="l" rtl="0">
                        <a:spcBef>
                          <a:spcPts val="0"/>
                        </a:spcBef>
                        <a:spcAft>
                          <a:spcPts val="0"/>
                        </a:spcAft>
                        <a:buNone/>
                      </a:pPr>
                      <a:r>
                        <a:rPr lang="en-US" sz="1200" dirty="0" smtClean="0"/>
                        <a:t>Character varying</a:t>
                      </a:r>
                      <a:endParaRPr lang="en-US" sz="1200" dirty="0"/>
                    </a:p>
                  </a:txBody>
                  <a:tcPr marL="121900" marR="121900" marT="121900" marB="121900"/>
                </a:tc>
                <a:tc>
                  <a:txBody>
                    <a:bodyPr/>
                    <a:lstStyle/>
                    <a:p>
                      <a:pPr marL="0" lvl="0" indent="0" algn="l" rtl="0">
                        <a:spcBef>
                          <a:spcPts val="0"/>
                        </a:spcBef>
                        <a:spcAft>
                          <a:spcPts val="0"/>
                        </a:spcAft>
                        <a:buNone/>
                      </a:pPr>
                      <a:r>
                        <a:rPr lang="en-US" sz="1200" dirty="0" smtClean="0"/>
                        <a:t>Jenis kemasan barang yang dibeli</a:t>
                      </a:r>
                      <a:endParaRPr sz="1200" dirty="0"/>
                    </a:p>
                  </a:txBody>
                  <a:tcPr marL="121900" marR="121900" marT="121900" marB="121900"/>
                </a:tc>
                <a:tc>
                  <a:txBody>
                    <a:bodyPr/>
                    <a:lstStyle/>
                    <a:p>
                      <a:pPr marL="0" lvl="0" indent="0" algn="l" rtl="0">
                        <a:spcBef>
                          <a:spcPts val="0"/>
                        </a:spcBef>
                        <a:spcAft>
                          <a:spcPts val="0"/>
                        </a:spcAft>
                        <a:buNone/>
                      </a:pPr>
                      <a:endParaRPr sz="1200" dirty="0"/>
                    </a:p>
                  </a:txBody>
                  <a:tcPr marL="121900" marR="121900" marT="121900" marB="121900"/>
                </a:tc>
              </a:tr>
              <a:tr h="426680">
                <a:tc>
                  <a:txBody>
                    <a:bodyPr/>
                    <a:lstStyle/>
                    <a:p>
                      <a:pPr marL="0" lvl="0" indent="0" algn="l" rtl="0">
                        <a:spcBef>
                          <a:spcPts val="0"/>
                        </a:spcBef>
                        <a:spcAft>
                          <a:spcPts val="0"/>
                        </a:spcAft>
                        <a:buNone/>
                      </a:pPr>
                      <a:r>
                        <a:rPr lang="en-US" sz="1200" dirty="0" smtClean="0"/>
                        <a:t>Jumlah_barang</a:t>
                      </a:r>
                      <a:endParaRPr sz="1200" dirty="0"/>
                    </a:p>
                  </a:txBody>
                  <a:tcPr marL="121900" marR="121900" marT="121900" marB="121900"/>
                </a:tc>
                <a:tc>
                  <a:txBody>
                    <a:bodyPr/>
                    <a:lstStyle/>
                    <a:p>
                      <a:pPr marL="0" lvl="0" indent="0" algn="l" rtl="0">
                        <a:spcBef>
                          <a:spcPts val="0"/>
                        </a:spcBef>
                        <a:spcAft>
                          <a:spcPts val="0"/>
                        </a:spcAft>
                        <a:buNone/>
                      </a:pPr>
                      <a:r>
                        <a:rPr lang="en-US" sz="1200" dirty="0" smtClean="0"/>
                        <a:t>Integer </a:t>
                      </a:r>
                      <a:endParaRPr sz="1200" dirty="0"/>
                    </a:p>
                  </a:txBody>
                  <a:tcPr marL="121900" marR="121900" marT="121900" marB="121900"/>
                </a:tc>
                <a:tc>
                  <a:txBody>
                    <a:bodyPr/>
                    <a:lstStyle/>
                    <a:p>
                      <a:pPr marL="0" lvl="0" indent="0" algn="l" rtl="0">
                        <a:spcBef>
                          <a:spcPts val="0"/>
                        </a:spcBef>
                        <a:spcAft>
                          <a:spcPts val="0"/>
                        </a:spcAft>
                        <a:buNone/>
                      </a:pPr>
                      <a:r>
                        <a:rPr lang="en-US" sz="1200" dirty="0" smtClean="0"/>
                        <a:t>Jumlah barang yang dibeli</a:t>
                      </a:r>
                      <a:endParaRPr sz="1200" dirty="0"/>
                    </a:p>
                  </a:txBody>
                  <a:tcPr marL="121900" marR="121900" marT="121900" marB="121900"/>
                </a:tc>
                <a:tc>
                  <a:txBody>
                    <a:bodyPr/>
                    <a:lstStyle/>
                    <a:p>
                      <a:pPr marL="0" lvl="0" indent="0" algn="l" rtl="0">
                        <a:spcBef>
                          <a:spcPts val="0"/>
                        </a:spcBef>
                        <a:spcAft>
                          <a:spcPts val="0"/>
                        </a:spcAft>
                        <a:buNone/>
                      </a:pPr>
                      <a:endParaRPr sz="1200" dirty="0"/>
                    </a:p>
                  </a:txBody>
                  <a:tcPr marL="121900" marR="121900" marT="121900" marB="121900"/>
                </a:tc>
              </a:tr>
              <a:tr h="426680">
                <a:tc>
                  <a:txBody>
                    <a:bodyPr/>
                    <a:lstStyle/>
                    <a:p>
                      <a:pPr marL="0" lvl="0" indent="0" algn="l" rtl="0">
                        <a:spcBef>
                          <a:spcPts val="0"/>
                        </a:spcBef>
                        <a:spcAft>
                          <a:spcPts val="0"/>
                        </a:spcAft>
                        <a:buNone/>
                      </a:pPr>
                      <a:r>
                        <a:rPr lang="en-US" sz="1200" dirty="0" smtClean="0"/>
                        <a:t>Harga </a:t>
                      </a:r>
                      <a:endParaRPr sz="1200" dirty="0"/>
                    </a:p>
                  </a:txBody>
                  <a:tcPr marL="121900" marR="121900" marT="121900" marB="121900"/>
                </a:tc>
                <a:tc>
                  <a:txBody>
                    <a:bodyPr/>
                    <a:lstStyle/>
                    <a:p>
                      <a:pPr marL="0" lvl="0" indent="0" algn="l" rtl="0">
                        <a:spcBef>
                          <a:spcPts val="0"/>
                        </a:spcBef>
                        <a:spcAft>
                          <a:spcPts val="0"/>
                        </a:spcAft>
                        <a:buNone/>
                      </a:pPr>
                      <a:r>
                        <a:rPr lang="en-US" sz="1200" dirty="0" smtClean="0"/>
                        <a:t>Numeric </a:t>
                      </a:r>
                      <a:endParaRPr sz="1200" dirty="0"/>
                    </a:p>
                  </a:txBody>
                  <a:tcPr marL="121900" marR="121900" marT="121900" marB="121900"/>
                </a:tc>
                <a:tc>
                  <a:txBody>
                    <a:bodyPr/>
                    <a:lstStyle/>
                    <a:p>
                      <a:pPr marL="0" lvl="0" indent="0" algn="l" rtl="0">
                        <a:spcBef>
                          <a:spcPts val="0"/>
                        </a:spcBef>
                        <a:spcAft>
                          <a:spcPts val="0"/>
                        </a:spcAft>
                        <a:buNone/>
                      </a:pPr>
                      <a:r>
                        <a:rPr lang="en-US" sz="1200" dirty="0" smtClean="0"/>
                        <a:t>Harga satu</a:t>
                      </a:r>
                      <a:r>
                        <a:rPr lang="en-US" sz="1200" baseline="0" dirty="0" smtClean="0"/>
                        <a:t>an barang </a:t>
                      </a:r>
                      <a:endParaRPr sz="1200" dirty="0"/>
                    </a:p>
                  </a:txBody>
                  <a:tcPr marL="121900" marR="121900" marT="121900" marB="121900"/>
                </a:tc>
                <a:tc>
                  <a:txBody>
                    <a:bodyPr/>
                    <a:lstStyle/>
                    <a:p>
                      <a:pPr marL="0" lvl="0" indent="0" algn="l" rtl="0">
                        <a:spcBef>
                          <a:spcPts val="0"/>
                        </a:spcBef>
                        <a:spcAft>
                          <a:spcPts val="0"/>
                        </a:spcAft>
                        <a:buNone/>
                      </a:pPr>
                      <a:endParaRPr sz="1200" dirty="0"/>
                    </a:p>
                  </a:txBody>
                  <a:tcPr marL="121900" marR="121900" marT="121900" marB="121900"/>
                </a:tc>
              </a:tr>
            </a:tbl>
          </a:graphicData>
        </a:graphic>
      </p:graphicFrame>
    </p:spTree>
    <p:extLst>
      <p:ext uri="{BB962C8B-B14F-4D97-AF65-F5344CB8AC3E}">
        <p14:creationId xmlns:p14="http://schemas.microsoft.com/office/powerpoint/2010/main" val="10747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 dirty="0"/>
              <a:t>Table Aggregate </a:t>
            </a:r>
            <a:r>
              <a:rPr lang="id" dirty="0" smtClean="0"/>
              <a:t>“&lt;&lt;AgregateDatamartPemasaran&gt;&gt;”</a:t>
            </a:r>
            <a:endParaRPr dirty="0"/>
          </a:p>
        </p:txBody>
      </p:sp>
      <p:sp>
        <p:nvSpPr>
          <p:cNvPr id="104" name="Google Shape;104;p21"/>
          <p:cNvSpPr/>
          <p:nvPr/>
        </p:nvSpPr>
        <p:spPr>
          <a:xfrm>
            <a:off x="814733" y="1557400"/>
            <a:ext cx="9947860" cy="436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dirty="0"/>
          </a:p>
        </p:txBody>
      </p:sp>
      <p:pic>
        <p:nvPicPr>
          <p:cNvPr id="6" name="Picture 5"/>
          <p:cNvPicPr>
            <a:picLocks noChangeAspect="1"/>
          </p:cNvPicPr>
          <p:nvPr/>
        </p:nvPicPr>
        <p:blipFill rotWithShape="1">
          <a:blip r:embed="rId3"/>
          <a:srcRect l="553" t="1470" b="1801"/>
          <a:stretch/>
        </p:blipFill>
        <p:spPr>
          <a:xfrm>
            <a:off x="1059443" y="1771177"/>
            <a:ext cx="9458440" cy="3933245"/>
          </a:xfrm>
          <a:prstGeom prst="rect">
            <a:avLst/>
          </a:prstGeom>
        </p:spPr>
      </p:pic>
    </p:spTree>
    <p:extLst>
      <p:ext uri="{BB962C8B-B14F-4D97-AF65-F5344CB8AC3E}">
        <p14:creationId xmlns:p14="http://schemas.microsoft.com/office/powerpoint/2010/main" val="334866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nvPr>
        </p:nvGraphicFramePr>
        <p:xfrm>
          <a:off x="616868" y="1428101"/>
          <a:ext cx="11044433" cy="4327840"/>
        </p:xfrm>
        <a:graphic>
          <a:graphicData uri="http://schemas.openxmlformats.org/drawingml/2006/table">
            <a:tbl>
              <a:tblPr>
                <a:noFill/>
              </a:tblPr>
              <a:tblGrid>
                <a:gridCol w="2273089"/>
                <a:gridCol w="1660077"/>
                <a:gridCol w="3550800"/>
                <a:gridCol w="3560467"/>
              </a:tblGrid>
              <a:tr h="426680">
                <a:tc>
                  <a:txBody>
                    <a:bodyPr/>
                    <a:lstStyle/>
                    <a:p>
                      <a:pPr marL="0" lvl="0" indent="0" algn="l" rtl="0">
                        <a:spcBef>
                          <a:spcPts val="0"/>
                        </a:spcBef>
                        <a:spcAft>
                          <a:spcPts val="0"/>
                        </a:spcAft>
                        <a:buNone/>
                      </a:pPr>
                      <a:r>
                        <a:rPr lang="id" sz="1200" b="1" dirty="0">
                          <a:latin typeface="Arial" panose="020B0604020202020204" pitchFamily="34" charset="0"/>
                          <a:cs typeface="Arial" panose="020B0604020202020204" pitchFamily="34" charset="0"/>
                        </a:rPr>
                        <a:t>column</a:t>
                      </a:r>
                      <a:endParaRPr sz="1200" b="1"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id" sz="1200" b="1" dirty="0">
                          <a:latin typeface="Arial" panose="020B0604020202020204" pitchFamily="34" charset="0"/>
                          <a:cs typeface="Arial" panose="020B0604020202020204" pitchFamily="34" charset="0"/>
                        </a:rPr>
                        <a:t>data type</a:t>
                      </a:r>
                      <a:endParaRPr sz="1200" b="1"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id" sz="1200" b="1" dirty="0">
                          <a:solidFill>
                            <a:srgbClr val="000000"/>
                          </a:solidFill>
                          <a:latin typeface="Arial" panose="020B0604020202020204" pitchFamily="34" charset="0"/>
                          <a:cs typeface="Arial" panose="020B0604020202020204" pitchFamily="34" charset="0"/>
                        </a:rPr>
                        <a:t>description</a:t>
                      </a:r>
                      <a:endParaRPr sz="1200" b="1"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id" sz="1200" b="1">
                          <a:latin typeface="Arial" panose="020B0604020202020204" pitchFamily="34" charset="0"/>
                          <a:cs typeface="Arial" panose="020B0604020202020204" pitchFamily="34" charset="0"/>
                        </a:rPr>
                        <a:t>transformation</a:t>
                      </a:r>
                      <a:endParaRPr sz="1200" b="1">
                        <a:latin typeface="Arial" panose="020B0604020202020204" pitchFamily="34" charset="0"/>
                        <a:cs typeface="Arial" panose="020B0604020202020204" pitchFamily="34" charset="0"/>
                      </a:endParaRPr>
                    </a:p>
                  </a:txBody>
                  <a:tcPr marL="121900" marR="121900" marT="121900" marB="121900"/>
                </a:tc>
              </a:tr>
              <a:tr h="426680">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Bulan </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Numeric </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Nomor</a:t>
                      </a:r>
                      <a:r>
                        <a:rPr lang="en-US" sz="1200" baseline="0" dirty="0" smtClean="0">
                          <a:latin typeface="Arial" panose="020B0604020202020204" pitchFamily="34" charset="0"/>
                          <a:cs typeface="Arial" panose="020B0604020202020204" pitchFamily="34" charset="0"/>
                        </a:rPr>
                        <a:t> urutan bulan </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Extract</a:t>
                      </a:r>
                      <a:r>
                        <a:rPr lang="en-US" sz="1200" baseline="0" dirty="0" smtClean="0">
                          <a:latin typeface="Arial" panose="020B0604020202020204" pitchFamily="34" charset="0"/>
                          <a:cs typeface="Arial" panose="020B0604020202020204" pitchFamily="34" charset="0"/>
                        </a:rPr>
                        <a:t> kolom tanggal pada tabel penjualan</a:t>
                      </a:r>
                      <a:endParaRPr sz="1200" dirty="0">
                        <a:latin typeface="Arial" panose="020B0604020202020204" pitchFamily="34" charset="0"/>
                        <a:cs typeface="Arial" panose="020B0604020202020204" pitchFamily="34" charset="0"/>
                      </a:endParaRPr>
                    </a:p>
                  </a:txBody>
                  <a:tcPr marL="121900" marR="121900" marT="121900" marB="121900"/>
                </a:tc>
              </a:tr>
              <a:tr h="426680">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Nama_barang</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Character varying</a:t>
                      </a:r>
                      <a:endParaRPr lang="en-US"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Nama barang yang terjual</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Nama barang dari tabel barang</a:t>
                      </a:r>
                      <a:endParaRPr sz="1200" dirty="0">
                        <a:latin typeface="Arial" panose="020B0604020202020204" pitchFamily="34" charset="0"/>
                        <a:cs typeface="Arial" panose="020B0604020202020204" pitchFamily="34" charset="0"/>
                      </a:endParaRPr>
                    </a:p>
                  </a:txBody>
                  <a:tcPr marL="121900" marR="121900" marT="121900" marB="121900"/>
                </a:tc>
              </a:tr>
              <a:tr h="609560">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Total_penjualan</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Bigint</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Jumlah barang yang terjual</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Jumlah barang dari tabel penjualan berdasarkan bulan, nama barang dan cabang sales.</a:t>
                      </a:r>
                      <a:endParaRPr sz="1200" dirty="0">
                        <a:latin typeface="Arial" panose="020B0604020202020204" pitchFamily="34" charset="0"/>
                        <a:cs typeface="Arial" panose="020B0604020202020204" pitchFamily="34" charset="0"/>
                      </a:endParaRPr>
                    </a:p>
                  </a:txBody>
                  <a:tcPr marL="121900" marR="121900" marT="121900" marB="121900"/>
                </a:tc>
              </a:tr>
              <a:tr h="792440">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Total_penghasilan</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Numeric </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baseline="0" dirty="0" smtClean="0">
                          <a:latin typeface="Arial" panose="020B0604020202020204" pitchFamily="34" charset="0"/>
                          <a:cs typeface="Arial" panose="020B0604020202020204" pitchFamily="34" charset="0"/>
                        </a:rPr>
                        <a:t>Hasil perkalian harga barang dengan total penjualan</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Jumlah</a:t>
                      </a:r>
                      <a:r>
                        <a:rPr lang="en-US" sz="1200" baseline="0" dirty="0" smtClean="0">
                          <a:latin typeface="Arial" panose="020B0604020202020204" pitchFamily="34" charset="0"/>
                          <a:cs typeface="Arial" panose="020B0604020202020204" pitchFamily="34" charset="0"/>
                        </a:rPr>
                        <a:t> barang dari tabel penjualan dikali harga satuan dari tabel penjualan berdasarkan bulan, nama barang dan cabang sales.</a:t>
                      </a:r>
                      <a:endParaRPr sz="1200" dirty="0">
                        <a:latin typeface="Arial" panose="020B0604020202020204" pitchFamily="34" charset="0"/>
                        <a:cs typeface="Arial" panose="020B0604020202020204" pitchFamily="34" charset="0"/>
                      </a:endParaRPr>
                    </a:p>
                  </a:txBody>
                  <a:tcPr marL="121900" marR="121900" marT="121900" marB="121900"/>
                </a:tc>
              </a:tr>
              <a:tr h="426680">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Id_cabang_sales</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latin typeface="Arial" panose="020B0604020202020204" pitchFamily="34" charset="0"/>
                          <a:cs typeface="Arial" panose="020B0604020202020204" pitchFamily="34" charset="0"/>
                        </a:rPr>
                        <a:t>Character varying</a:t>
                      </a: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Kode unik cabang sales yang membeli</a:t>
                      </a:r>
                      <a:r>
                        <a:rPr lang="en-US" sz="1200" baseline="0" dirty="0" smtClean="0">
                          <a:latin typeface="Arial" panose="020B0604020202020204" pitchFamily="34" charset="0"/>
                          <a:cs typeface="Arial" panose="020B0604020202020204" pitchFamily="34" charset="0"/>
                        </a:rPr>
                        <a:t> produk</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Id_cabang_sales dari tabel</a:t>
                      </a:r>
                      <a:r>
                        <a:rPr lang="en-US" sz="1200" baseline="0" dirty="0" smtClean="0">
                          <a:latin typeface="Arial" panose="020B0604020202020204" pitchFamily="34" charset="0"/>
                          <a:cs typeface="Arial" panose="020B0604020202020204" pitchFamily="34" charset="0"/>
                        </a:rPr>
                        <a:t> pelanggan</a:t>
                      </a:r>
                      <a:endParaRPr sz="1200" dirty="0">
                        <a:latin typeface="Arial" panose="020B0604020202020204" pitchFamily="34" charset="0"/>
                        <a:cs typeface="Arial" panose="020B0604020202020204" pitchFamily="34" charset="0"/>
                      </a:endParaRPr>
                    </a:p>
                  </a:txBody>
                  <a:tcPr marL="121900" marR="121900" marT="121900" marB="121900"/>
                </a:tc>
              </a:tr>
              <a:tr h="426680">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Cabang_sales</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latin typeface="Arial" panose="020B0604020202020204" pitchFamily="34" charset="0"/>
                          <a:cs typeface="Arial" panose="020B0604020202020204" pitchFamily="34" charset="0"/>
                        </a:rPr>
                        <a:t>Character varying</a:t>
                      </a: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Nama</a:t>
                      </a:r>
                      <a:r>
                        <a:rPr lang="en-US" sz="1200" baseline="0" dirty="0" smtClean="0">
                          <a:latin typeface="Arial" panose="020B0604020202020204" pitchFamily="34" charset="0"/>
                          <a:cs typeface="Arial" panose="020B0604020202020204" pitchFamily="34" charset="0"/>
                        </a:rPr>
                        <a:t> daerah cabang sales</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Cabang_sales</a:t>
                      </a:r>
                      <a:r>
                        <a:rPr lang="en-US" sz="1200" baseline="0" dirty="0" smtClean="0">
                          <a:latin typeface="Arial" panose="020B0604020202020204" pitchFamily="34" charset="0"/>
                          <a:cs typeface="Arial" panose="020B0604020202020204" pitchFamily="34" charset="0"/>
                        </a:rPr>
                        <a:t> dari tabel pelanggan</a:t>
                      </a:r>
                      <a:endParaRPr sz="1200" dirty="0">
                        <a:latin typeface="Arial" panose="020B0604020202020204" pitchFamily="34" charset="0"/>
                        <a:cs typeface="Arial" panose="020B0604020202020204" pitchFamily="34" charset="0"/>
                      </a:endParaRPr>
                    </a:p>
                  </a:txBody>
                  <a:tcPr marL="121900" marR="121900" marT="121900" marB="121900"/>
                </a:tc>
              </a:tr>
              <a:tr h="792440">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Total_pelanggan</a:t>
                      </a:r>
                      <a:endParaRPr sz="1200" dirty="0">
                        <a:latin typeface="Arial" panose="020B0604020202020204" pitchFamily="34" charset="0"/>
                        <a:cs typeface="Arial" panose="020B0604020202020204" pitchFamily="34" charset="0"/>
                      </a:endParaRPr>
                    </a:p>
                  </a:txBody>
                  <a:tcPr marL="121900" marR="121900" marT="121900" marB="121900" anchor="ctr"/>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Bigint </a:t>
                      </a:r>
                      <a:endParaRPr sz="1200" dirty="0">
                        <a:latin typeface="Arial" panose="020B0604020202020204" pitchFamily="34" charset="0"/>
                        <a:cs typeface="Arial" panose="020B0604020202020204" pitchFamily="34" charset="0"/>
                      </a:endParaRPr>
                    </a:p>
                  </a:txBody>
                  <a:tcPr marL="121900" marR="121900" marT="121900" marB="121900" anchor="ctr"/>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Pelanggan yang melakukan pembelian</a:t>
                      </a:r>
                      <a:r>
                        <a:rPr lang="en-US" sz="1200" baseline="0" dirty="0" smtClean="0">
                          <a:latin typeface="Arial" panose="020B0604020202020204" pitchFamily="34" charset="0"/>
                          <a:cs typeface="Arial" panose="020B0604020202020204" pitchFamily="34" charset="0"/>
                        </a:rPr>
                        <a:t> pada produk dan cabang tertentu</a:t>
                      </a:r>
                      <a:endParaRPr sz="1200" dirty="0">
                        <a:latin typeface="Arial" panose="020B0604020202020204" pitchFamily="34" charset="0"/>
                        <a:cs typeface="Arial" panose="020B0604020202020204" pitchFamily="34" charset="0"/>
                      </a:endParaRPr>
                    </a:p>
                  </a:txBody>
                  <a:tcPr marL="121900" marR="121900" marT="121900" marB="121900"/>
                </a:tc>
                <a:tc>
                  <a:txBody>
                    <a:bodyPr/>
                    <a:lstStyle/>
                    <a:p>
                      <a:pPr marL="0" lvl="0" indent="0" algn="l" rtl="0">
                        <a:spcBef>
                          <a:spcPts val="0"/>
                        </a:spcBef>
                        <a:spcAft>
                          <a:spcPts val="0"/>
                        </a:spcAft>
                        <a:buNone/>
                      </a:pPr>
                      <a:r>
                        <a:rPr lang="en-US" sz="1200" dirty="0" smtClean="0">
                          <a:latin typeface="Arial" panose="020B0604020202020204" pitchFamily="34" charset="0"/>
                          <a:cs typeface="Arial" panose="020B0604020202020204" pitchFamily="34" charset="0"/>
                        </a:rPr>
                        <a:t>Count</a:t>
                      </a:r>
                      <a:r>
                        <a:rPr lang="en-US" sz="1200" baseline="0" dirty="0" smtClean="0">
                          <a:latin typeface="Arial" panose="020B0604020202020204" pitchFamily="34" charset="0"/>
                          <a:cs typeface="Arial" panose="020B0604020202020204" pitchFamily="34" charset="0"/>
                        </a:rPr>
                        <a:t> (jumlah baris) pelanggan yang melakukan pembelian pada produk berdasarkan bulan, nama barang dan cabang sales.</a:t>
                      </a:r>
                      <a:endParaRPr sz="1200" dirty="0">
                        <a:latin typeface="Arial" panose="020B0604020202020204" pitchFamily="34" charset="0"/>
                        <a:cs typeface="Arial" panose="020B0604020202020204" pitchFamily="34" charset="0"/>
                      </a:endParaRPr>
                    </a:p>
                  </a:txBody>
                  <a:tcPr marL="121900" marR="121900" marT="121900" marB="121900"/>
                </a:tc>
              </a:tr>
            </a:tbl>
          </a:graphicData>
        </a:graphic>
      </p:graphicFrame>
      <p:sp>
        <p:nvSpPr>
          <p:cNvPr id="110" name="Google Shape;110;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lvl="0"/>
            <a:r>
              <a:rPr lang="id" dirty="0"/>
              <a:t>Table Aggregate “&lt;&lt; </a:t>
            </a:r>
            <a:r>
              <a:rPr lang="id" dirty="0" smtClean="0"/>
              <a:t>AgregateDatamartPemasaran&gt;&gt;”</a:t>
            </a:r>
            <a:endParaRPr dirty="0"/>
          </a:p>
        </p:txBody>
      </p:sp>
    </p:spTree>
    <p:extLst>
      <p:ext uri="{BB962C8B-B14F-4D97-AF65-F5344CB8AC3E}">
        <p14:creationId xmlns:p14="http://schemas.microsoft.com/office/powerpoint/2010/main" val="217149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lgn="ctr"/>
            <a:r>
              <a:rPr lang="id" dirty="0" smtClean="0"/>
              <a:t>Data </a:t>
            </a:r>
            <a:r>
              <a:rPr lang="id" dirty="0"/>
              <a:t>Visualization</a:t>
            </a:r>
            <a:endParaRPr dirty="0"/>
          </a:p>
        </p:txBody>
      </p:sp>
      <p:sp>
        <p:nvSpPr>
          <p:cNvPr id="116" name="Google Shape;116;p2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23323">
              <a:lnSpc>
                <a:spcPct val="100000"/>
              </a:lnSpc>
              <a:buClr>
                <a:schemeClr val="dk1"/>
              </a:buClr>
              <a:buSzPts val="1400"/>
              <a:buFont typeface="Arial" panose="020B0604020202020204" pitchFamily="34" charset="0"/>
              <a:buChar char="•"/>
            </a:pPr>
            <a:r>
              <a:rPr lang="en-US" sz="1867" dirty="0" smtClean="0">
                <a:solidFill>
                  <a:schemeClr val="dk1"/>
                </a:solidFill>
                <a:latin typeface="Rubik"/>
                <a:ea typeface="Rubik"/>
                <a:cs typeface="Rubik"/>
                <a:sym typeface="Rubik"/>
              </a:rPr>
              <a:t>Visualisasi data dilakukan menggunakan Google looker studio.</a:t>
            </a:r>
            <a:endParaRPr lang="en-US" sz="1867" dirty="0">
              <a:solidFill>
                <a:schemeClr val="dk1"/>
              </a:solidFill>
              <a:latin typeface="Rubik"/>
              <a:ea typeface="Rubik"/>
              <a:cs typeface="Rubik"/>
              <a:sym typeface="Rubik"/>
            </a:endParaRPr>
          </a:p>
          <a:p>
            <a:pPr indent="-423323">
              <a:lnSpc>
                <a:spcPct val="100000"/>
              </a:lnSpc>
              <a:buClr>
                <a:schemeClr val="dk1"/>
              </a:buClr>
              <a:buSzPts val="1400"/>
              <a:buFont typeface="Arial" panose="020B0604020202020204" pitchFamily="34" charset="0"/>
              <a:buChar char="•"/>
            </a:pPr>
            <a:r>
              <a:rPr lang="id" sz="1867" dirty="0" smtClean="0">
                <a:solidFill>
                  <a:schemeClr val="dk1"/>
                </a:solidFill>
                <a:latin typeface="Rubik"/>
                <a:ea typeface="Rubik"/>
                <a:cs typeface="Rubik"/>
                <a:sym typeface="Rubik"/>
              </a:rPr>
              <a:t>Link </a:t>
            </a:r>
            <a:r>
              <a:rPr lang="id" sz="1867" dirty="0">
                <a:solidFill>
                  <a:schemeClr val="dk1"/>
                </a:solidFill>
                <a:latin typeface="Rubik"/>
                <a:ea typeface="Rubik"/>
                <a:cs typeface="Rubik"/>
                <a:sym typeface="Rubik"/>
              </a:rPr>
              <a:t>visualisasi : </a:t>
            </a:r>
            <a:r>
              <a:rPr lang="id" sz="1867" dirty="0">
                <a:solidFill>
                  <a:schemeClr val="dk1"/>
                </a:solidFill>
                <a:latin typeface="Rubik"/>
                <a:ea typeface="Rubik"/>
                <a:cs typeface="Rubik"/>
                <a:sym typeface="Rubik"/>
                <a:hlinkClick r:id="rId3"/>
              </a:rPr>
              <a:t>Link looker studio</a:t>
            </a:r>
            <a:endParaRPr sz="1867" dirty="0">
              <a:latin typeface="Rubik"/>
              <a:ea typeface="Rubik"/>
              <a:cs typeface="Rubik"/>
              <a:sym typeface="Rubik"/>
            </a:endParaRPr>
          </a:p>
        </p:txBody>
      </p:sp>
    </p:spTree>
    <p:extLst>
      <p:ext uri="{BB962C8B-B14F-4D97-AF65-F5344CB8AC3E}">
        <p14:creationId xmlns:p14="http://schemas.microsoft.com/office/powerpoint/2010/main" val="262963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p:nvPr/>
        </p:nvSpPr>
        <p:spPr>
          <a:xfrm>
            <a:off x="1752601" y="469900"/>
            <a:ext cx="9050767" cy="5816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dirty="0"/>
          </a:p>
        </p:txBody>
      </p:sp>
      <p:pic>
        <p:nvPicPr>
          <p:cNvPr id="2" name="Picture 1"/>
          <p:cNvPicPr>
            <a:picLocks noChangeAspect="1"/>
          </p:cNvPicPr>
          <p:nvPr/>
        </p:nvPicPr>
        <p:blipFill>
          <a:blip r:embed="rId3"/>
          <a:stretch>
            <a:fillRect/>
          </a:stretch>
        </p:blipFill>
        <p:spPr>
          <a:xfrm>
            <a:off x="2579505" y="568053"/>
            <a:ext cx="7396958" cy="5620294"/>
          </a:xfrm>
          <a:prstGeom prst="rect">
            <a:avLst/>
          </a:prstGeom>
        </p:spPr>
      </p:pic>
    </p:spTree>
    <p:extLst>
      <p:ext uri="{BB962C8B-B14F-4D97-AF65-F5344CB8AC3E}">
        <p14:creationId xmlns:p14="http://schemas.microsoft.com/office/powerpoint/2010/main" val="157107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331</Words>
  <Application>Microsoft Office PowerPoint</Application>
  <PresentationFormat>Widescreen</PresentationFormat>
  <Paragraphs>80</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Rubik</vt:lpstr>
      <vt:lpstr>Office Theme</vt:lpstr>
      <vt:lpstr>DASHBOARD BRAND SALICYL</vt:lpstr>
      <vt:lpstr>Introduction </vt:lpstr>
      <vt:lpstr>Table Base “&lt;&lt;BaseDatamartPemasaran2&gt;&gt;” </vt:lpstr>
      <vt:lpstr>Table Base “&lt;&lt; BaseDatamartPemasaran2&gt;&gt;” </vt:lpstr>
      <vt:lpstr>Table Aggregate “&lt;&lt;AgregateDatamartPemasaran&gt;&gt;”</vt:lpstr>
      <vt:lpstr>Table Aggregate “&lt;&lt; AgregateDatamartPemasaran&gt;&gt;”</vt:lpstr>
      <vt:lpstr>Data Visualization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cp:revision>
  <dcterms:created xsi:type="dcterms:W3CDTF">2023-11-15T11:52:54Z</dcterms:created>
  <dcterms:modified xsi:type="dcterms:W3CDTF">2023-11-15T12:44:05Z</dcterms:modified>
</cp:coreProperties>
</file>