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9"/>
  </p:notesMasterIdLst>
  <p:sldIdLst>
    <p:sldId id="259" r:id="rId3"/>
    <p:sldId id="257" r:id="rId4"/>
    <p:sldId id="260" r:id="rId5"/>
    <p:sldId id="261" r:id="rId6"/>
    <p:sldId id="262" r:id="rId7"/>
    <p:sldId id="263" r:id="rId8"/>
  </p:sldIdLst>
  <p:sldSz cx="9144000" cy="5143500" type="screen16x9"/>
  <p:notesSz cx="6858000" cy="9144000"/>
  <p:embeddedFontLst>
    <p:embeddedFont>
      <p:font typeface="Nunito" panose="020B0604020202020204" charset="0"/>
      <p:regular r:id="rId10"/>
      <p:bold r:id="rId11"/>
      <p:italic r:id="rId12"/>
      <p:boldItalic r:id="rId13"/>
    </p:embeddedFont>
    <p:embeddedFont>
      <p:font typeface="Roboto" panose="020B0604020202020204" charset="0"/>
      <p:regular r:id="rId14"/>
      <p:bold r:id="rId15"/>
      <p:italic r:id="rId16"/>
      <p:boldItalic r:id="rId17"/>
    </p:embeddedFont>
    <p:embeddedFont>
      <p:font typeface="Dosis"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36" y="5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475222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2573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9c81fab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c81fa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1683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1421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996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4786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90841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anisa-millah-taqiyyah/"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lvl="0">
              <a:buSzPts val="990"/>
            </a:pPr>
            <a:r>
              <a:rPr lang="en-US" sz="3180" dirty="0">
                <a:latin typeface="Dosis"/>
                <a:ea typeface="Dosis"/>
                <a:cs typeface="Dosis"/>
                <a:sym typeface="Dosis"/>
              </a:rPr>
              <a:t>Investigate Business Hotel using Data </a:t>
            </a:r>
            <a:r>
              <a:rPr lang="en-US" sz="3180" dirty="0" smtClean="0">
                <a:latin typeface="Dosis"/>
                <a:ea typeface="Dosis"/>
                <a:cs typeface="Dosis"/>
                <a:sym typeface="Dosis"/>
              </a:rPr>
              <a:t>Visualization </a:t>
            </a:r>
            <a:br>
              <a:rPr lang="en-US" sz="3180" dirty="0" smtClean="0">
                <a:latin typeface="Dosis"/>
                <a:ea typeface="Dosis"/>
                <a:cs typeface="Dosis"/>
                <a:sym typeface="Dosis"/>
              </a:rPr>
            </a:br>
            <a:endParaRPr lang="en-US" sz="3180" dirty="0">
              <a:latin typeface="Dosis"/>
              <a:ea typeface="Dosis"/>
              <a:cs typeface="Dosis"/>
              <a:sym typeface="Dosis"/>
            </a:endParaRPr>
          </a:p>
        </p:txBody>
      </p:sp>
      <p:sp>
        <p:nvSpPr>
          <p:cNvPr id="100" name="Google Shape;100;p25"/>
          <p:cNvSpPr txBox="1"/>
          <p:nvPr/>
        </p:nvSpPr>
        <p:spPr>
          <a:xfrm>
            <a:off x="5959950" y="908900"/>
            <a:ext cx="2402400" cy="792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smtClean="0">
                <a:latin typeface="Dosis"/>
                <a:ea typeface="Dosis"/>
                <a:cs typeface="Dosis"/>
                <a:sym typeface="Dosis"/>
              </a:rPr>
              <a:t>Anisa Millah Taqiyyah</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dirty="0" smtClean="0">
                <a:latin typeface="Dosis"/>
                <a:ea typeface="Dosis"/>
                <a:cs typeface="Dosis"/>
                <a:sym typeface="Dosis"/>
              </a:rPr>
              <a:t>anisamillah10@gmail.com</a:t>
            </a:r>
          </a:p>
          <a:p>
            <a:pPr marL="0" marR="0" lvl="0" indent="0" algn="l" rtl="0">
              <a:lnSpc>
                <a:spcPct val="100000"/>
              </a:lnSpc>
              <a:spcBef>
                <a:spcPts val="0"/>
              </a:spcBef>
              <a:spcAft>
                <a:spcPts val="0"/>
              </a:spcAft>
              <a:buClr>
                <a:srgbClr val="000000"/>
              </a:buClr>
              <a:buSzPts val="1100"/>
              <a:buFont typeface="Arial"/>
              <a:buNone/>
            </a:pPr>
            <a:r>
              <a:rPr lang="en" sz="1200" dirty="0" smtClean="0">
                <a:latin typeface="Dosis"/>
                <a:ea typeface="Dosis"/>
                <a:cs typeface="Dosis"/>
                <a:sym typeface="Dosis"/>
                <a:hlinkClick r:id="rId3"/>
              </a:rPr>
              <a:t>My linkedIn Profile</a:t>
            </a:r>
            <a:endParaRPr sz="1200" dirty="0">
              <a:latin typeface="Dosis"/>
              <a:ea typeface="Dosis"/>
              <a:cs typeface="Dosis"/>
              <a:sym typeface="Dosis"/>
            </a:endParaRPr>
          </a:p>
        </p:txBody>
      </p:sp>
      <p:pic>
        <p:nvPicPr>
          <p:cNvPr id="101" name="Google Shape;101;p25"/>
          <p:cNvPicPr preferRelativeResize="0"/>
          <p:nvPr/>
        </p:nvPicPr>
        <p:blipFill>
          <a:blip r:embed="rId4">
            <a:extLst>
              <a:ext uri="{28A0092B-C50C-407E-A947-70E740481C1C}">
                <a14:useLocalDpi xmlns:a14="http://schemas.microsoft.com/office/drawing/2010/main" val="0"/>
              </a:ext>
            </a:extLst>
          </a:blip>
          <a:stretch>
            <a:fillRect/>
          </a:stretch>
        </p:blipFill>
        <p:spPr>
          <a:xfrm>
            <a:off x="4868250" y="685600"/>
            <a:ext cx="8124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102" name="Google Shape;102;p25"/>
          <p:cNvSpPr txBox="1">
            <a:spLocks noGrp="1"/>
          </p:cNvSpPr>
          <p:nvPr>
            <p:ph type="subTitle" idx="1"/>
          </p:nvPr>
        </p:nvSpPr>
        <p:spPr>
          <a:xfrm>
            <a:off x="4665150" y="2202425"/>
            <a:ext cx="4167000" cy="2298000"/>
          </a:xfrm>
          <a:prstGeom prst="rect">
            <a:avLst/>
          </a:prstGeom>
        </p:spPr>
        <p:txBody>
          <a:bodyPr spcFirstLastPara="1" wrap="square" lIns="91425" tIns="91425" rIns="91425" bIns="91425" anchor="t" anchorCtr="0">
            <a:noAutofit/>
          </a:bodyPr>
          <a:lstStyle/>
          <a:p>
            <a:pPr marL="0" lvl="0" indent="0" algn="just">
              <a:lnSpc>
                <a:spcPct val="95000"/>
              </a:lnSpc>
              <a:spcAft>
                <a:spcPts val="1200"/>
              </a:spcAft>
              <a:buSzPts val="1018"/>
            </a:pPr>
            <a:r>
              <a:rPr lang="en" sz="1217" dirty="0" smtClean="0">
                <a:solidFill>
                  <a:schemeClr val="dk1"/>
                </a:solidFill>
                <a:latin typeface="Nunito"/>
                <a:ea typeface="Nunito"/>
                <a:cs typeface="Nunito"/>
                <a:sym typeface="Nunito"/>
              </a:rPr>
              <a:t>“</a:t>
            </a:r>
            <a:r>
              <a:rPr lang="en" sz="1217" b="1" dirty="0" smtClean="0">
                <a:solidFill>
                  <a:schemeClr val="dk1"/>
                </a:solidFill>
                <a:latin typeface="Nunito"/>
                <a:ea typeface="Nunito"/>
                <a:cs typeface="Nunito"/>
                <a:sym typeface="Nunito"/>
              </a:rPr>
              <a:t>As an </a:t>
            </a:r>
            <a:r>
              <a:rPr lang="en-US" sz="1220" b="1" dirty="0">
                <a:latin typeface="Nunito" panose="020B0604020202020204" charset="0"/>
              </a:rPr>
              <a:t>enthusiastic fresh graduate, I have made the decision to pivot my career towards the field of data.</a:t>
            </a:r>
            <a:r>
              <a:rPr lang="en-US" sz="1220" dirty="0">
                <a:latin typeface="Nunito" panose="020B0604020202020204" charset="0"/>
              </a:rPr>
              <a:t> </a:t>
            </a:r>
            <a:r>
              <a:rPr lang="en-US" sz="1220" dirty="0" smtClean="0">
                <a:latin typeface="Nunito" panose="020B0604020202020204" charset="0"/>
              </a:rPr>
              <a:t> I </a:t>
            </a:r>
            <a:r>
              <a:rPr lang="en-US" sz="1220" dirty="0">
                <a:latin typeface="Nunito" panose="020B0604020202020204" charset="0"/>
              </a:rPr>
              <a:t>am motivated by the belief that data-driven decision-making forms a strong foundation for enhancing a company's profitability and mitigating risks. I have a deep interest in data analysis and have completed a data science bootcamp as my first step in this journey</a:t>
            </a:r>
            <a:r>
              <a:rPr lang="en-US" sz="1220" dirty="0" smtClean="0">
                <a:latin typeface="Nunito" panose="020B0604020202020204" charset="0"/>
              </a:rPr>
              <a:t>.</a:t>
            </a:r>
            <a:r>
              <a:rPr lang="en" sz="1217" dirty="0" smtClean="0">
                <a:solidFill>
                  <a:schemeClr val="dk1"/>
                </a:solidFill>
                <a:latin typeface="Nunito"/>
                <a:ea typeface="Nunito"/>
                <a:cs typeface="Nunito"/>
                <a:sym typeface="Nunito"/>
              </a:rPr>
              <a:t> </a:t>
            </a:r>
            <a:r>
              <a:rPr lang="en" sz="1217" dirty="0">
                <a:solidFill>
                  <a:schemeClr val="dk1"/>
                </a:solidFill>
                <a:latin typeface="Nunito"/>
                <a:ea typeface="Nunito"/>
                <a:cs typeface="Nunito"/>
                <a:sym typeface="Nunito"/>
              </a:rPr>
              <a:t>”</a:t>
            </a:r>
            <a:endParaRPr sz="2790" dirty="0"/>
          </a:p>
        </p:txBody>
      </p:sp>
    </p:spTree>
    <p:extLst>
      <p:ext uri="{BB962C8B-B14F-4D97-AF65-F5344CB8AC3E}">
        <p14:creationId xmlns:p14="http://schemas.microsoft.com/office/powerpoint/2010/main" val="2443908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Overview</a:t>
            </a:r>
            <a:endParaRPr sz="2220" b="1">
              <a:solidFill>
                <a:schemeClr val="lt1"/>
              </a:solidFill>
              <a:latin typeface="Roboto"/>
              <a:ea typeface="Roboto"/>
              <a:cs typeface="Roboto"/>
              <a:sym typeface="Roboto"/>
            </a:endParaRPr>
          </a:p>
        </p:txBody>
      </p:sp>
      <p:sp>
        <p:nvSpPr>
          <p:cNvPr id="108" name="Google Shape;108;p26"/>
          <p:cNvSpPr txBox="1">
            <a:spLocks noGrp="1"/>
          </p:cNvSpPr>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solidFill>
                  <a:schemeClr val="dk1"/>
                </a:solidFill>
                <a:latin typeface="Dosis"/>
                <a:ea typeface="Dosis"/>
                <a:cs typeface="Dosis"/>
                <a:sym typeface="Dosis"/>
              </a:rPr>
              <a:t>“Sangat penting bagi suatu perusahaan untuk selalu menganalisa performa bisnisnya. Pada kesempatan kali ini, kita akan lebih mendalami bisnis dalam bidang perhotelan. Fokus yang kita tuju adalah untuk mengetahui bagaimana perilaku pelanggan kita dalam melakukan pemesanan hotel, dan hubungannya terhadap tingkat pembatalan pemesanan hotel. Hasil dari insight yang kita temukan akan kita sajikan dalam bentuk data visualisasi agar lebih mudah dipahami dan bersifat lebih persuasif. ”</a:t>
            </a:r>
            <a:endParaRPr dirty="0">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Data Preprocessing</a:t>
            </a:r>
            <a:endParaRPr b="1"/>
          </a:p>
        </p:txBody>
      </p:sp>
      <p:sp>
        <p:nvSpPr>
          <p:cNvPr id="114" name="Google Shape;114;p27"/>
          <p:cNvSpPr txBox="1">
            <a:spLocks noGrp="1"/>
          </p:cNvSpPr>
          <p:nvPr>
            <p:ph type="body" idx="1"/>
          </p:nvPr>
        </p:nvSpPr>
        <p:spPr>
          <a:xfrm>
            <a:off x="311700" y="823775"/>
            <a:ext cx="8520600" cy="4098600"/>
          </a:xfrm>
          <a:prstGeom prst="rect">
            <a:avLst/>
          </a:prstGeom>
        </p:spPr>
        <p:txBody>
          <a:bodyPr spcFirstLastPara="1" wrap="square" lIns="91425" tIns="91425" rIns="91425" bIns="91425" anchor="t" anchorCtr="0">
            <a:noAutofit/>
          </a:bodyPr>
          <a:lstStyle/>
          <a:p>
            <a:pPr marL="114300" indent="0">
              <a:buNone/>
            </a:pPr>
            <a:r>
              <a:rPr lang="en-US" sz="1500" dirty="0" smtClean="0">
                <a:solidFill>
                  <a:schemeClr val="tx1"/>
                </a:solidFill>
              </a:rPr>
              <a:t>Proses </a:t>
            </a:r>
            <a:r>
              <a:rPr lang="en" sz="1500" dirty="0">
                <a:solidFill>
                  <a:schemeClr val="tx1"/>
                </a:solidFill>
              </a:rPr>
              <a:t>data </a:t>
            </a:r>
            <a:r>
              <a:rPr lang="en" sz="1500" dirty="0" smtClean="0">
                <a:solidFill>
                  <a:schemeClr val="tx1"/>
                </a:solidFill>
              </a:rPr>
              <a:t>preprocessing:</a:t>
            </a:r>
            <a:endParaRPr lang="en-US" sz="1500" dirty="0" smtClean="0">
              <a:solidFill>
                <a:schemeClr val="tx1"/>
              </a:solidFill>
            </a:endParaRPr>
          </a:p>
          <a:p>
            <a:pPr>
              <a:buFont typeface="+mj-lt"/>
              <a:buAutoNum type="arabicPeriod"/>
            </a:pPr>
            <a:r>
              <a:rPr lang="en-US" sz="1500" dirty="0" smtClean="0">
                <a:solidFill>
                  <a:schemeClr val="tx1"/>
                </a:solidFill>
              </a:rPr>
              <a:t>Mengatasi </a:t>
            </a:r>
            <a:r>
              <a:rPr lang="en-US" sz="1500" dirty="0">
                <a:solidFill>
                  <a:schemeClr val="tx1"/>
                </a:solidFill>
              </a:rPr>
              <a:t>data null </a:t>
            </a:r>
            <a:r>
              <a:rPr lang="en-US" sz="1500" dirty="0" smtClean="0">
                <a:solidFill>
                  <a:schemeClr val="tx1"/>
                </a:solidFill>
              </a:rPr>
              <a:t>menggunakan </a:t>
            </a:r>
            <a:r>
              <a:rPr lang="en-US" sz="1500" dirty="0">
                <a:solidFill>
                  <a:schemeClr val="tx1"/>
                </a:solidFill>
              </a:rPr>
              <a:t>.isnull().sum</a:t>
            </a:r>
            <a:r>
              <a:rPr lang="en-US" sz="1500" dirty="0" smtClean="0">
                <a:solidFill>
                  <a:schemeClr val="tx1"/>
                </a:solidFill>
              </a:rPr>
              <a:t>() untuk mengetahui kolom apa saja yang memiliki kolom null dan menghitung persentase null tiap kolom menggunakan </a:t>
            </a:r>
            <a:r>
              <a:rPr lang="en-US" sz="1500" dirty="0">
                <a:solidFill>
                  <a:schemeClr val="tx1"/>
                </a:solidFill>
              </a:rPr>
              <a:t>100*(df.isnull().sum()/len(df.index</a:t>
            </a:r>
            <a:r>
              <a:rPr lang="en-US" sz="1500" dirty="0" smtClean="0">
                <a:solidFill>
                  <a:schemeClr val="tx1"/>
                </a:solidFill>
              </a:rPr>
              <a:t>)) karena data null dapat didrop jika tidak bisa diganti, dan mengisi kolom null sebagai berikut:</a:t>
            </a:r>
          </a:p>
          <a:p>
            <a:pPr lvl="1">
              <a:buFont typeface="Wingdings" panose="05000000000000000000" pitchFamily="2" charset="2"/>
              <a:buChar char="§"/>
            </a:pPr>
            <a:r>
              <a:rPr lang="en-US" sz="1200" dirty="0" smtClean="0">
                <a:solidFill>
                  <a:schemeClr val="tx1"/>
                </a:solidFill>
              </a:rPr>
              <a:t>Null children diisi dengan 0, karena data tersebut artinya tidak ada guest kategori children</a:t>
            </a:r>
          </a:p>
          <a:p>
            <a:pPr lvl="1">
              <a:buFont typeface="Wingdings" panose="05000000000000000000" pitchFamily="2" charset="2"/>
              <a:buChar char="§"/>
            </a:pPr>
            <a:r>
              <a:rPr lang="en-US" sz="1200" dirty="0" smtClean="0">
                <a:solidFill>
                  <a:schemeClr val="tx1"/>
                </a:solidFill>
              </a:rPr>
              <a:t>Null city diisi dengan Un</a:t>
            </a:r>
            <a:r>
              <a:rPr lang="en-US" sz="1200" dirty="0">
                <a:solidFill>
                  <a:schemeClr val="tx1"/>
                </a:solidFill>
              </a:rPr>
              <a:t>known</a:t>
            </a:r>
            <a:r>
              <a:rPr lang="en-US" sz="1200" dirty="0" smtClean="0">
                <a:solidFill>
                  <a:schemeClr val="tx1"/>
                </a:solidFill>
              </a:rPr>
              <a:t>, karena data tersebut menunjukkan city tidak diketahui.</a:t>
            </a:r>
          </a:p>
          <a:p>
            <a:pPr lvl="1">
              <a:buFont typeface="Wingdings" panose="05000000000000000000" pitchFamily="2" charset="2"/>
              <a:buChar char="§"/>
            </a:pPr>
            <a:r>
              <a:rPr lang="en-US" sz="1200" dirty="0" smtClean="0">
                <a:solidFill>
                  <a:schemeClr val="tx1"/>
                </a:solidFill>
              </a:rPr>
              <a:t>Null agent diisi dengan 0, karena data tersebut menunjukkan pemesanan tidak menggunakkan agency. </a:t>
            </a:r>
          </a:p>
          <a:p>
            <a:pPr lvl="1">
              <a:buFont typeface="Wingdings" panose="05000000000000000000" pitchFamily="2" charset="2"/>
              <a:buChar char="§"/>
            </a:pPr>
            <a:r>
              <a:rPr lang="en-US" sz="1200" dirty="0" smtClean="0">
                <a:solidFill>
                  <a:schemeClr val="tx1"/>
                </a:solidFill>
              </a:rPr>
              <a:t>Null company diisi dengan 0, </a:t>
            </a:r>
            <a:r>
              <a:rPr lang="en-US" sz="1200" dirty="0">
                <a:solidFill>
                  <a:schemeClr val="tx1"/>
                </a:solidFill>
              </a:rPr>
              <a:t>karena data tersebut menunjukkan pemesanan tidak menggunakkan </a:t>
            </a:r>
            <a:r>
              <a:rPr lang="en-US" sz="1200" dirty="0" smtClean="0">
                <a:solidFill>
                  <a:schemeClr val="tx1"/>
                </a:solidFill>
              </a:rPr>
              <a:t>company.</a:t>
            </a:r>
            <a:endParaRPr lang="en-US" sz="1200" dirty="0">
              <a:solidFill>
                <a:schemeClr val="tx1"/>
              </a:solidFill>
            </a:endParaRPr>
          </a:p>
          <a:p>
            <a:pPr>
              <a:buFont typeface="+mj-lt"/>
              <a:buAutoNum type="arabicPeriod"/>
            </a:pPr>
            <a:r>
              <a:rPr lang="en-US" sz="1500" dirty="0" smtClean="0">
                <a:solidFill>
                  <a:schemeClr val="tx1"/>
                </a:solidFill>
              </a:rPr>
              <a:t>Mengatasi tipe data yang tidak sesuai menggunakan .</a:t>
            </a:r>
            <a:r>
              <a:rPr lang="en-US" sz="1600" dirty="0" smtClean="0">
                <a:solidFill>
                  <a:schemeClr val="tx1"/>
                </a:solidFill>
              </a:rPr>
              <a:t>astype() </a:t>
            </a:r>
            <a:r>
              <a:rPr lang="en-US" sz="1500" dirty="0" smtClean="0">
                <a:solidFill>
                  <a:schemeClr val="tx1"/>
                </a:solidFill>
              </a:rPr>
              <a:t>agar proses pengolahan data kedepannya lebih mudah.</a:t>
            </a:r>
          </a:p>
          <a:p>
            <a:pPr>
              <a:buFont typeface="+mj-lt"/>
              <a:buAutoNum type="arabicPeriod"/>
            </a:pPr>
            <a:r>
              <a:rPr lang="en-US" sz="1500" dirty="0" smtClean="0">
                <a:solidFill>
                  <a:schemeClr val="tx1"/>
                </a:solidFill>
              </a:rPr>
              <a:t>Mengganti </a:t>
            </a:r>
            <a:r>
              <a:rPr lang="en-US" sz="1500" dirty="0">
                <a:solidFill>
                  <a:schemeClr val="tx1"/>
                </a:solidFill>
              </a:rPr>
              <a:t>value </a:t>
            </a:r>
            <a:r>
              <a:rPr lang="en-US" sz="1500" dirty="0" smtClean="0">
                <a:solidFill>
                  <a:schemeClr val="tx1"/>
                </a:solidFill>
              </a:rPr>
              <a:t>yang </a:t>
            </a:r>
            <a:r>
              <a:rPr lang="en-US" sz="1500" dirty="0">
                <a:solidFill>
                  <a:schemeClr val="tx1"/>
                </a:solidFill>
              </a:rPr>
              <a:t>tidak </a:t>
            </a:r>
            <a:r>
              <a:rPr lang="en-US" sz="1500" dirty="0" smtClean="0">
                <a:solidFill>
                  <a:schemeClr val="tx1"/>
                </a:solidFill>
              </a:rPr>
              <a:t>sesuai, kategori </a:t>
            </a:r>
            <a:r>
              <a:rPr lang="en-US" sz="1500" dirty="0">
                <a:solidFill>
                  <a:schemeClr val="tx1"/>
                </a:solidFill>
              </a:rPr>
              <a:t>Undefined </a:t>
            </a:r>
            <a:r>
              <a:rPr lang="en-US" sz="1500" dirty="0" smtClean="0">
                <a:solidFill>
                  <a:schemeClr val="tx1"/>
                </a:solidFill>
              </a:rPr>
              <a:t>pada kolom meal diganti menjadi No Meal karena data tersebut menunjukkan customer tidak melakukan pesanan meal.</a:t>
            </a:r>
          </a:p>
          <a:p>
            <a:pPr>
              <a:buFont typeface="+mj-lt"/>
              <a:buAutoNum type="arabicPeriod"/>
            </a:pPr>
            <a:r>
              <a:rPr lang="en-US" sz="1500" dirty="0" smtClean="0">
                <a:solidFill>
                  <a:schemeClr val="tx1"/>
                </a:solidFill>
              </a:rPr>
              <a:t>Membuang </a:t>
            </a:r>
            <a:r>
              <a:rPr lang="en-US" sz="1500" dirty="0">
                <a:solidFill>
                  <a:schemeClr val="tx1"/>
                </a:solidFill>
              </a:rPr>
              <a:t>data yang tidak </a:t>
            </a:r>
            <a:r>
              <a:rPr lang="en-US" sz="1500" dirty="0" smtClean="0">
                <a:solidFill>
                  <a:schemeClr val="tx1"/>
                </a:solidFill>
              </a:rPr>
              <a:t>diperlukan, data dengan jumlah tamu 0 dihapus karena data tersebut menunjukkan pelanggan fiktif.</a:t>
            </a:r>
            <a:endParaRPr lang="en-US" sz="1500" dirty="0">
              <a:solidFill>
                <a:schemeClr val="tx1"/>
              </a:solidFill>
            </a:endParaRPr>
          </a:p>
        </p:txBody>
      </p:sp>
    </p:spTree>
    <p:extLst>
      <p:ext uri="{BB962C8B-B14F-4D97-AF65-F5344CB8AC3E}">
        <p14:creationId xmlns:p14="http://schemas.microsoft.com/office/powerpoint/2010/main" val="1255912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Monthly Hotel Booking Analysis Based on Hotel Type</a:t>
            </a:r>
            <a:endParaRPr sz="1798">
              <a:solidFill>
                <a:schemeClr val="lt1"/>
              </a:solidFill>
              <a:latin typeface="Roboto"/>
              <a:ea typeface="Roboto"/>
              <a:cs typeface="Roboto"/>
              <a:sym typeface="Robo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4785"/>
            <a:ext cx="6853073" cy="4568715"/>
          </a:xfrm>
          <a:prstGeom prst="rect">
            <a:avLst/>
          </a:prstGeom>
        </p:spPr>
      </p:pic>
      <p:sp>
        <p:nvSpPr>
          <p:cNvPr id="3" name="TextBox 2"/>
          <p:cNvSpPr txBox="1"/>
          <p:nvPr/>
        </p:nvSpPr>
        <p:spPr>
          <a:xfrm>
            <a:off x="6853073" y="1895478"/>
            <a:ext cx="2290927" cy="2677656"/>
          </a:xfrm>
          <a:prstGeom prst="rect">
            <a:avLst/>
          </a:prstGeom>
          <a:noFill/>
        </p:spPr>
        <p:txBody>
          <a:bodyPr wrap="square" rtlCol="0">
            <a:spAutoFit/>
          </a:bodyPr>
          <a:lstStyle/>
          <a:p>
            <a:r>
              <a:rPr lang="en-US" sz="1200" dirty="0"/>
              <a:t>Umumnya peak season kedua jenis hotel ini dibagi menjadi dua sesi: </a:t>
            </a:r>
            <a:endParaRPr lang="en-US" sz="1200" dirty="0" smtClean="0"/>
          </a:p>
          <a:p>
            <a:pPr marL="228600" indent="-228600">
              <a:buAutoNum type="arabicPeriod"/>
            </a:pPr>
            <a:r>
              <a:rPr lang="en-US" sz="1200" dirty="0" smtClean="0"/>
              <a:t>Juni - Juli</a:t>
            </a:r>
          </a:p>
          <a:p>
            <a:pPr marL="228600" indent="-228600">
              <a:buAutoNum type="arabicPeriod"/>
            </a:pPr>
            <a:r>
              <a:rPr lang="en-US" sz="1200" dirty="0" smtClean="0"/>
              <a:t>Desember</a:t>
            </a:r>
          </a:p>
          <a:p>
            <a:endParaRPr lang="en-US" sz="1200" dirty="0"/>
          </a:p>
          <a:p>
            <a:r>
              <a:rPr lang="en-US" sz="1200" dirty="0" smtClean="0"/>
              <a:t>Kedua </a:t>
            </a:r>
            <a:r>
              <a:rPr lang="en-US" sz="1200" dirty="0"/>
              <a:t>sesi tersebut bertepatan dengan hari libur sekolah terpanjang di Indonesia, yaitu libur kenaikan kelas pada bulan Juni dan Juli, serta akhir semester ganjil yang bertepatan dengan Natal dan Tahun Baru.</a:t>
            </a:r>
          </a:p>
        </p:txBody>
      </p:sp>
      <p:sp>
        <p:nvSpPr>
          <p:cNvPr id="4" name="TextBox 3"/>
          <p:cNvSpPr txBox="1"/>
          <p:nvPr/>
        </p:nvSpPr>
        <p:spPr>
          <a:xfrm>
            <a:off x="6899986" y="627762"/>
            <a:ext cx="2197100" cy="1200329"/>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Resort hotel memiliki jumlah booking terbanyak pada bulan juni.</a:t>
            </a:r>
          </a:p>
          <a:p>
            <a:pPr marL="171450" indent="-171450">
              <a:buFont typeface="Arial" panose="020B0604020202020204" pitchFamily="34" charset="0"/>
              <a:buChar char="•"/>
            </a:pPr>
            <a:r>
              <a:rPr lang="en-US" sz="1200" dirty="0" smtClean="0"/>
              <a:t>City hotel memiliki rerata jumlah booking terbanyak bulan juli.</a:t>
            </a:r>
          </a:p>
        </p:txBody>
      </p:sp>
    </p:spTree>
    <p:extLst>
      <p:ext uri="{BB962C8B-B14F-4D97-AF65-F5344CB8AC3E}">
        <p14:creationId xmlns:p14="http://schemas.microsoft.com/office/powerpoint/2010/main" val="660656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147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Impact Analysis of Stay Duration on Hotel Bookings Cancellation Rates</a:t>
            </a:r>
            <a:endParaRPr sz="1798" b="1">
              <a:solidFill>
                <a:schemeClr val="lt1"/>
              </a:solidFill>
              <a:latin typeface="Roboto"/>
              <a:ea typeface="Roboto"/>
              <a:cs typeface="Roboto"/>
              <a:sym typeface="Roboto"/>
            </a:endParaRPr>
          </a:p>
        </p:txBody>
      </p:sp>
      <p:sp>
        <p:nvSpPr>
          <p:cNvPr id="2" name="Text Placeholder 1"/>
          <p:cNvSpPr>
            <a:spLocks noGrp="1"/>
          </p:cNvSpPr>
          <p:nvPr>
            <p:ph type="body" idx="1"/>
          </p:nvPr>
        </p:nvSpPr>
        <p:spPr>
          <a:xfrm>
            <a:off x="6842233" y="805634"/>
            <a:ext cx="2147721" cy="3416400"/>
          </a:xfrm>
        </p:spPr>
        <p:txBody>
          <a:bodyPr>
            <a:noAutofit/>
          </a:bodyPr>
          <a:lstStyle/>
          <a:p>
            <a:pPr>
              <a:buFont typeface="Wingdings" panose="05000000000000000000" pitchFamily="2" charset="2"/>
              <a:buChar char="§"/>
            </a:pPr>
            <a:r>
              <a:rPr lang="en-US" sz="1100" dirty="0" smtClean="0">
                <a:solidFill>
                  <a:schemeClr val="tx1"/>
                </a:solidFill>
              </a:rPr>
              <a:t>Secara umum, durasasi menginap kategori short term memiliki tingkat cancel terendah pada kedua tipe hotel.</a:t>
            </a:r>
          </a:p>
          <a:p>
            <a:pPr>
              <a:buFont typeface="Wingdings" panose="05000000000000000000" pitchFamily="2" charset="2"/>
              <a:buChar char="§"/>
            </a:pPr>
            <a:r>
              <a:rPr lang="en-US" sz="1100" dirty="0">
                <a:solidFill>
                  <a:schemeClr val="tx1"/>
                </a:solidFill>
              </a:rPr>
              <a:t>durasi menginap kategori long term menunjukkan tingat cancel booking yang tertinggi pada tipe hotel resort.</a:t>
            </a:r>
          </a:p>
          <a:p>
            <a:pPr>
              <a:buFont typeface="Wingdings" panose="05000000000000000000" pitchFamily="2" charset="2"/>
              <a:buChar char="§"/>
            </a:pPr>
            <a:r>
              <a:rPr lang="en-US" sz="1100" dirty="0" smtClean="0">
                <a:solidFill>
                  <a:schemeClr val="tx1"/>
                </a:solidFill>
              </a:rPr>
              <a:t>durasi </a:t>
            </a:r>
            <a:r>
              <a:rPr lang="en-US" sz="1100" dirty="0">
                <a:solidFill>
                  <a:schemeClr val="tx1"/>
                </a:solidFill>
              </a:rPr>
              <a:t>menginap kategori medium term menunjukkan tingkat cancel booking yang tertinggi pada tipe hotel city.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0580"/>
            <a:ext cx="6532743" cy="4572920"/>
          </a:xfrm>
          <a:prstGeom prst="rect">
            <a:avLst/>
          </a:prstGeom>
        </p:spPr>
      </p:pic>
    </p:spTree>
    <p:extLst>
      <p:ext uri="{BB962C8B-B14F-4D97-AF65-F5344CB8AC3E}">
        <p14:creationId xmlns:p14="http://schemas.microsoft.com/office/powerpoint/2010/main" val="1525842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57300"/>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Impact Analysis of Lead Time on Hotel Bookings Cancellation Rate</a:t>
            </a:r>
            <a:endParaRPr sz="1798">
              <a:solidFill>
                <a:schemeClr val="lt1"/>
              </a:solidFill>
              <a:latin typeface="Roboto"/>
              <a:ea typeface="Roboto"/>
              <a:cs typeface="Roboto"/>
              <a:sym typeface="Roboto"/>
            </a:endParaRPr>
          </a:p>
        </p:txBody>
      </p:sp>
      <p:sp>
        <p:nvSpPr>
          <p:cNvPr id="2" name="Text Placeholder 1"/>
          <p:cNvSpPr>
            <a:spLocks noGrp="1"/>
          </p:cNvSpPr>
          <p:nvPr>
            <p:ph type="body" idx="1"/>
          </p:nvPr>
        </p:nvSpPr>
        <p:spPr>
          <a:xfrm>
            <a:off x="6674069" y="579175"/>
            <a:ext cx="2200272" cy="3416400"/>
          </a:xfrm>
        </p:spPr>
        <p:txBody>
          <a:bodyPr>
            <a:noAutofit/>
          </a:bodyPr>
          <a:lstStyle/>
          <a:p>
            <a:pPr>
              <a:buFont typeface="Wingdings" panose="05000000000000000000" pitchFamily="2" charset="2"/>
              <a:buChar char="§"/>
            </a:pPr>
            <a:r>
              <a:rPr lang="en-US" sz="1200" dirty="0" smtClean="0">
                <a:solidFill>
                  <a:schemeClr val="tx1">
                    <a:lumMod val="95000"/>
                    <a:lumOff val="5000"/>
                  </a:schemeClr>
                </a:solidFill>
              </a:rPr>
              <a:t>lead </a:t>
            </a:r>
            <a:r>
              <a:rPr lang="en-US" sz="1200" dirty="0">
                <a:solidFill>
                  <a:schemeClr val="tx1">
                    <a:lumMod val="95000"/>
                    <a:lumOff val="5000"/>
                  </a:schemeClr>
                </a:solidFill>
              </a:rPr>
              <a:t>time pada tipe hotel city dan resort menunjukkan pola cancellation rate yang hampir sama.</a:t>
            </a:r>
          </a:p>
          <a:p>
            <a:pPr>
              <a:buFont typeface="Wingdings" panose="05000000000000000000" pitchFamily="2" charset="2"/>
              <a:buChar char="§"/>
            </a:pPr>
            <a:r>
              <a:rPr lang="en-US" sz="1200" dirty="0" smtClean="0">
                <a:solidFill>
                  <a:schemeClr val="tx1">
                    <a:lumMod val="95000"/>
                    <a:lumOff val="5000"/>
                  </a:schemeClr>
                </a:solidFill>
              </a:rPr>
              <a:t>cancellation </a:t>
            </a:r>
            <a:r>
              <a:rPr lang="en-US" sz="1200" dirty="0">
                <a:solidFill>
                  <a:schemeClr val="tx1">
                    <a:lumMod val="95000"/>
                    <a:lumOff val="5000"/>
                  </a:schemeClr>
                </a:solidFill>
              </a:rPr>
              <a:t>rate tertinggi terdapat pada lead time bulan 10 sampai 12, baik pada tipe hotel city maupun resort.</a:t>
            </a:r>
          </a:p>
          <a:p>
            <a:pPr>
              <a:buFont typeface="Wingdings" panose="05000000000000000000" pitchFamily="2" charset="2"/>
              <a:buChar char="§"/>
            </a:pPr>
            <a:r>
              <a:rPr lang="en-US" sz="1200" dirty="0" smtClean="0">
                <a:solidFill>
                  <a:schemeClr val="tx1">
                    <a:lumMod val="95000"/>
                    <a:lumOff val="5000"/>
                  </a:schemeClr>
                </a:solidFill>
              </a:rPr>
              <a:t>cancellation </a:t>
            </a:r>
            <a:r>
              <a:rPr lang="en-US" sz="1200" dirty="0">
                <a:solidFill>
                  <a:schemeClr val="tx1">
                    <a:lumMod val="95000"/>
                    <a:lumOff val="5000"/>
                  </a:schemeClr>
                </a:solidFill>
              </a:rPr>
              <a:t>rate terendah terdapat pada lead time bulan 0 sampai 3, baik pada tipe hotel city maupun resort.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7938"/>
            <a:ext cx="6522232" cy="4565562"/>
          </a:xfrm>
          <a:prstGeom prst="rect">
            <a:avLst/>
          </a:prstGeom>
        </p:spPr>
      </p:pic>
    </p:spTree>
    <p:extLst>
      <p:ext uri="{BB962C8B-B14F-4D97-AF65-F5344CB8AC3E}">
        <p14:creationId xmlns:p14="http://schemas.microsoft.com/office/powerpoint/2010/main" val="251114074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538</Words>
  <Application>Microsoft Office PowerPoint</Application>
  <PresentationFormat>On-screen Show (16:9)</PresentationFormat>
  <Paragraphs>34</Paragraphs>
  <Slides>6</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Wingdings</vt:lpstr>
      <vt:lpstr>Nunito</vt:lpstr>
      <vt:lpstr>Roboto</vt:lpstr>
      <vt:lpstr>Dosis</vt:lpstr>
      <vt:lpstr>Simple Light</vt:lpstr>
      <vt:lpstr>Simple Light</vt:lpstr>
      <vt:lpstr>Investigate Business Hotel using Data Visualization  </vt:lpstr>
      <vt:lpstr>Overview</vt:lpstr>
      <vt:lpstr>Data Preprocessing</vt:lpstr>
      <vt:lpstr>Monthly Hotel Booking Analysis Based on Hotel Type</vt:lpstr>
      <vt:lpstr>Impact Analysis of Stay Duration on Hotel Bookings Cancellation Rates</vt:lpstr>
      <vt:lpstr>Impact Analysis of Lead Time on Hotel Bookings Cancellation Rate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Business Hotel using Data Visualization</dc:title>
  <dc:creator>Milla</dc:creator>
  <cp:lastModifiedBy>Microsoft account</cp:lastModifiedBy>
  <cp:revision>12</cp:revision>
  <dcterms:modified xsi:type="dcterms:W3CDTF">2023-11-18T09:08:37Z</dcterms:modified>
</cp:coreProperties>
</file>