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Lst>
  <p:sldSz cx="9144000" cy="5143500" type="screen16x9"/>
  <p:notesSz cx="6858000" cy="9144000"/>
  <p:embeddedFontLst>
    <p:embeddedFont>
      <p:font typeface="Dosis" panose="020B0604020202020204" charset="0"/>
      <p:regular r:id="rId22"/>
      <p:bold r:id="rId23"/>
    </p:embeddedFont>
    <p:embeddedFont>
      <p:font typeface="Roboto" panose="020B0604020202020204" charset="0"/>
      <p:regular r:id="rId24"/>
      <p:bold r:id="rId25"/>
      <p:italic r:id="rId26"/>
      <p:boldItalic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594464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802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31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778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276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55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58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87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779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66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65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22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6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cap="none" dirty="0" smtClean="0">
                <a:solidFill>
                  <a:srgbClr val="000000"/>
                </a:solidFill>
                <a:effectLst/>
                <a:latin typeface="Arial"/>
                <a:ea typeface="Arial"/>
                <a:cs typeface="Arial"/>
                <a:sym typeface="Arial"/>
              </a:rPr>
              <a:t>True Positive (TP)</a:t>
            </a:r>
            <a:r>
              <a:rPr lang="en-US" sz="1100" b="0" i="0" u="none" strike="noStrike" cap="none" dirty="0" smtClean="0">
                <a:solidFill>
                  <a:srgbClr val="000000"/>
                </a:solidFill>
                <a:effectLst/>
                <a:latin typeface="Arial"/>
                <a:ea typeface="Arial"/>
                <a:cs typeface="Arial"/>
                <a:sym typeface="Arial"/>
              </a:rPr>
              <a:t>: Jika user diprediksi (Positif) melakukan</a:t>
            </a:r>
            <a:r>
              <a:rPr lang="en-US" sz="1100" b="0" i="0" u="none" strike="noStrike" cap="none" baseline="0" dirty="0" smtClean="0">
                <a:solidFill>
                  <a:srgbClr val="000000"/>
                </a:solidFill>
                <a:effectLst/>
                <a:latin typeface="Arial"/>
                <a:ea typeface="Arial"/>
                <a:cs typeface="Arial"/>
                <a:sym typeface="Arial"/>
              </a:rPr>
              <a:t> klik ads</a:t>
            </a:r>
            <a:r>
              <a:rPr lang="en-US" sz="1100" b="0" i="0" u="none" strike="noStrike" cap="none" dirty="0" smtClean="0">
                <a:solidFill>
                  <a:srgbClr val="000000"/>
                </a:solidFill>
                <a:effectLst/>
                <a:latin typeface="Arial"/>
                <a:ea typeface="Arial"/>
                <a:cs typeface="Arial"/>
                <a:sym typeface="Arial"/>
              </a:rPr>
              <a:t> ([Revenue] = 1]), dan memang benar(True) klik ads.</a:t>
            </a:r>
          </a:p>
          <a:p>
            <a:r>
              <a:rPr lang="en-US" sz="1100" b="1" i="0" u="none" strike="noStrike" cap="none" dirty="0" smtClean="0">
                <a:solidFill>
                  <a:srgbClr val="000000"/>
                </a:solidFill>
                <a:effectLst/>
                <a:latin typeface="Arial"/>
                <a:ea typeface="Arial"/>
                <a:cs typeface="Arial"/>
                <a:sym typeface="Arial"/>
              </a:rPr>
              <a:t>True Negative (TN)</a:t>
            </a:r>
            <a:r>
              <a:rPr lang="en-US" sz="1100" b="0" i="0" u="none" strike="noStrike" cap="none" dirty="0" smtClean="0">
                <a:solidFill>
                  <a:srgbClr val="000000"/>
                </a:solidFill>
                <a:effectLst/>
                <a:latin typeface="Arial"/>
                <a:ea typeface="Arial"/>
                <a:cs typeface="Arial"/>
                <a:sym typeface="Arial"/>
              </a:rPr>
              <a:t>: Jika user diprediksi tidak (Negatif) melakukan</a:t>
            </a:r>
            <a:r>
              <a:rPr lang="en-US" sz="1100" b="0" i="0" u="none" strike="noStrike" cap="none" baseline="0" dirty="0" smtClean="0">
                <a:solidFill>
                  <a:srgbClr val="000000"/>
                </a:solidFill>
                <a:effectLst/>
                <a:latin typeface="Arial"/>
                <a:ea typeface="Arial"/>
                <a:cs typeface="Arial"/>
                <a:sym typeface="Arial"/>
              </a:rPr>
              <a:t> klik ads</a:t>
            </a:r>
            <a:r>
              <a:rPr lang="en-US" sz="1100" b="0" i="0" u="none" strike="noStrike" cap="none" dirty="0" smtClean="0">
                <a:solidFill>
                  <a:srgbClr val="000000"/>
                </a:solidFill>
                <a:effectLst/>
                <a:latin typeface="Arial"/>
                <a:ea typeface="Arial"/>
                <a:cs typeface="Arial"/>
                <a:sym typeface="Arial"/>
              </a:rPr>
              <a:t> dan aktualnya user tersebut memang tidak (True)</a:t>
            </a:r>
            <a:r>
              <a:rPr lang="en-US" sz="1100" b="0" i="0" u="none" strike="noStrike" cap="none" baseline="0" dirty="0" smtClean="0">
                <a:solidFill>
                  <a:srgbClr val="000000"/>
                </a:solidFill>
                <a:effectLst/>
                <a:latin typeface="Arial"/>
                <a:ea typeface="Arial"/>
                <a:cs typeface="Arial"/>
                <a:sym typeface="Arial"/>
              </a:rPr>
              <a:t> klik ads</a:t>
            </a:r>
            <a:r>
              <a:rPr lang="en-US" sz="1100" b="0" i="0" u="none" strike="noStrike" cap="none" dirty="0" smtClean="0">
                <a:solidFill>
                  <a:srgbClr val="000000"/>
                </a:solidFill>
                <a:effectLst/>
                <a:latin typeface="Arial"/>
                <a:ea typeface="Arial"/>
                <a:cs typeface="Arial"/>
                <a:sym typeface="Arial"/>
              </a:rPr>
              <a:t>.</a:t>
            </a:r>
          </a:p>
          <a:p>
            <a:r>
              <a:rPr lang="en-US" sz="1100" b="1" i="0" u="none" strike="noStrike" cap="none" dirty="0" smtClean="0">
                <a:solidFill>
                  <a:srgbClr val="000000"/>
                </a:solidFill>
                <a:effectLst/>
                <a:latin typeface="Arial"/>
                <a:ea typeface="Arial"/>
                <a:cs typeface="Arial"/>
                <a:sym typeface="Arial"/>
              </a:rPr>
              <a:t>False Positive (FP)</a:t>
            </a:r>
            <a:r>
              <a:rPr lang="en-US" sz="1100" b="0" i="0" u="none" strike="noStrike" cap="none" dirty="0" smtClean="0">
                <a:solidFill>
                  <a:srgbClr val="000000"/>
                </a:solidFill>
                <a:effectLst/>
                <a:latin typeface="Arial"/>
                <a:ea typeface="Arial"/>
                <a:cs typeface="Arial"/>
                <a:sym typeface="Arial"/>
              </a:rPr>
              <a:t>: Jika user diprediksi (Positif) melakukan</a:t>
            </a:r>
            <a:r>
              <a:rPr lang="en-US" sz="1100" b="0" i="0" u="none" strike="noStrike" cap="none" baseline="0" dirty="0" smtClean="0">
                <a:solidFill>
                  <a:srgbClr val="000000"/>
                </a:solidFill>
                <a:effectLst/>
                <a:latin typeface="Arial"/>
                <a:ea typeface="Arial"/>
                <a:cs typeface="Arial"/>
                <a:sym typeface="Arial"/>
              </a:rPr>
              <a:t> klik ads</a:t>
            </a:r>
            <a:r>
              <a:rPr lang="en-US" sz="1100" b="0" i="0" u="none" strike="noStrike" cap="none" dirty="0" smtClean="0">
                <a:solidFill>
                  <a:srgbClr val="000000"/>
                </a:solidFill>
                <a:effectLst/>
                <a:latin typeface="Arial"/>
                <a:ea typeface="Arial"/>
                <a:cs typeface="Arial"/>
                <a:sym typeface="Arial"/>
              </a:rPr>
              <a:t> , tetapi ternyata tidak klik ads (False).</a:t>
            </a:r>
          </a:p>
          <a:p>
            <a:r>
              <a:rPr lang="en-US" sz="1100" b="1" i="0" u="none" strike="noStrike" cap="none" dirty="0" smtClean="0">
                <a:solidFill>
                  <a:srgbClr val="000000"/>
                </a:solidFill>
                <a:effectLst/>
                <a:latin typeface="Arial"/>
                <a:ea typeface="Arial"/>
                <a:cs typeface="Arial"/>
                <a:sym typeface="Arial"/>
              </a:rPr>
              <a:t>False Negatif (FN)</a:t>
            </a:r>
            <a:r>
              <a:rPr lang="en-US" sz="1100" b="0" i="0" u="none" strike="noStrike" cap="none" dirty="0" smtClean="0">
                <a:solidFill>
                  <a:srgbClr val="000000"/>
                </a:solidFill>
                <a:effectLst/>
                <a:latin typeface="Arial"/>
                <a:ea typeface="Arial"/>
                <a:cs typeface="Arial"/>
                <a:sym typeface="Arial"/>
              </a:rPr>
              <a:t>: Jika user diprediksi tidak melakukan</a:t>
            </a:r>
            <a:r>
              <a:rPr lang="en-US" sz="1100" b="0" i="0" u="none" strike="noStrike" cap="none" baseline="0" dirty="0" smtClean="0">
                <a:solidFill>
                  <a:srgbClr val="000000"/>
                </a:solidFill>
                <a:effectLst/>
                <a:latin typeface="Arial"/>
                <a:ea typeface="Arial"/>
                <a:cs typeface="Arial"/>
                <a:sym typeface="Arial"/>
              </a:rPr>
              <a:t> klik ads</a:t>
            </a:r>
            <a:r>
              <a:rPr lang="en-US" sz="1100" b="0" i="0" u="none" strike="noStrike" cap="none" dirty="0" smtClean="0">
                <a:solidFill>
                  <a:srgbClr val="000000"/>
                </a:solidFill>
                <a:effectLst/>
                <a:latin typeface="Arial"/>
                <a:ea typeface="Arial"/>
                <a:cs typeface="Arial"/>
                <a:sym typeface="Arial"/>
              </a:rPr>
              <a:t> (Negatif), tetapi ternyata sebenarnya melakukan</a:t>
            </a:r>
            <a:r>
              <a:rPr lang="en-US" sz="1100" b="0" i="0" u="none" strike="noStrike" cap="none" baseline="0" dirty="0" smtClean="0">
                <a:solidFill>
                  <a:srgbClr val="000000"/>
                </a:solidFill>
                <a:effectLst/>
                <a:latin typeface="Arial"/>
                <a:ea typeface="Arial"/>
                <a:cs typeface="Arial"/>
                <a:sym typeface="Arial"/>
              </a:rPr>
              <a:t> klik ads</a:t>
            </a:r>
            <a:r>
              <a:rPr lang="en-US" sz="1100" b="0" i="0" u="none" strike="noStrike" cap="none" dirty="0" smtClean="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338234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nisa-millah-taqiyya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Abo6tubORChwanrEBkOrzZDglXxKBxpP/view?usp=shar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smtClean="0">
                <a:latin typeface="Dosis"/>
                <a:ea typeface="Dosis"/>
                <a:cs typeface="Dosis"/>
                <a:sym typeface="Dosis"/>
              </a:rPr>
              <a:t>Anisa Millah Taqiyyah</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smtClean="0">
                <a:latin typeface="Dosis"/>
                <a:ea typeface="Dosis"/>
                <a:cs typeface="Dosis"/>
                <a:sym typeface="Dosis"/>
              </a:rPr>
              <a:t>anisamillah10@gmail.com</a:t>
            </a:r>
          </a:p>
          <a:p>
            <a:pPr marL="0" marR="0" lvl="0" indent="0" algn="l" rtl="0">
              <a:lnSpc>
                <a:spcPct val="100000"/>
              </a:lnSpc>
              <a:spcBef>
                <a:spcPts val="0"/>
              </a:spcBef>
              <a:spcAft>
                <a:spcPts val="0"/>
              </a:spcAft>
              <a:buClr>
                <a:srgbClr val="000000"/>
              </a:buClr>
              <a:buSzPts val="1100"/>
              <a:buFont typeface="Arial"/>
              <a:buNone/>
            </a:pPr>
            <a:r>
              <a:rPr lang="en" sz="1200" dirty="0" smtClean="0">
                <a:latin typeface="Dosis"/>
                <a:ea typeface="Dosis"/>
                <a:cs typeface="Dosis"/>
                <a:sym typeface="Dosis"/>
                <a:hlinkClick r:id="rId3"/>
              </a:rPr>
              <a:t>My linkedIn Profile</a:t>
            </a:r>
            <a:endParaRPr sz="1200" dirty="0">
              <a:latin typeface="Dosis"/>
              <a:ea typeface="Dosis"/>
              <a:cs typeface="Dosis"/>
              <a:sym typeface="Dosis"/>
            </a:endParaRPr>
          </a:p>
        </p:txBody>
      </p:sp>
      <p:pic>
        <p:nvPicPr>
          <p:cNvPr id="101" name="Google Shape;101;p25"/>
          <p:cNvPicPr preferRelativeResize="0"/>
          <p:nvPr/>
        </p:nvPicPr>
        <p:blipFill>
          <a:blip r:embed="rId4">
            <a:extLst>
              <a:ext uri="{28A0092B-C50C-407E-A947-70E740481C1C}">
                <a14:useLocalDpi xmlns:a14="http://schemas.microsoft.com/office/drawing/2010/main" val="0"/>
              </a:ext>
            </a:extLst>
          </a:blip>
          <a:stretch>
            <a:fillRect/>
          </a:stretch>
        </p:blipFill>
        <p:spPr>
          <a:xfrm>
            <a:off x="4868250" y="685600"/>
            <a:ext cx="8124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a:lnSpc>
                <a:spcPct val="95000"/>
              </a:lnSpc>
              <a:spcAft>
                <a:spcPts val="1200"/>
              </a:spcAft>
              <a:buSzPts val="1018"/>
            </a:pPr>
            <a:r>
              <a:rPr lang="en" sz="1217" dirty="0" smtClean="0">
                <a:solidFill>
                  <a:schemeClr val="dk1"/>
                </a:solidFill>
                <a:latin typeface="Nunito"/>
                <a:ea typeface="Nunito"/>
                <a:cs typeface="Nunito"/>
                <a:sym typeface="Nunito"/>
              </a:rPr>
              <a:t>“</a:t>
            </a:r>
            <a:r>
              <a:rPr lang="en" sz="1217" b="1" dirty="0" smtClean="0">
                <a:solidFill>
                  <a:schemeClr val="dk1"/>
                </a:solidFill>
                <a:latin typeface="Nunito"/>
                <a:ea typeface="Nunito"/>
                <a:cs typeface="Nunito"/>
                <a:sym typeface="Nunito"/>
              </a:rPr>
              <a:t>As an </a:t>
            </a:r>
            <a:r>
              <a:rPr lang="en-US" sz="1220" b="1" dirty="0">
                <a:latin typeface="Nunito" panose="020B0604020202020204" charset="0"/>
              </a:rPr>
              <a:t>enthusiastic fresh graduate, I have made the decision to pivot my career towards the field of data.</a:t>
            </a:r>
            <a:r>
              <a:rPr lang="en-US" sz="1220" dirty="0">
                <a:latin typeface="Nunito" panose="020B0604020202020204" charset="0"/>
              </a:rPr>
              <a:t> </a:t>
            </a:r>
            <a:r>
              <a:rPr lang="en-US" sz="1220" dirty="0" smtClean="0">
                <a:latin typeface="Nunito" panose="020B0604020202020204" charset="0"/>
              </a:rPr>
              <a:t> I </a:t>
            </a:r>
            <a:r>
              <a:rPr lang="en-US" sz="1220" dirty="0">
                <a:latin typeface="Nunito" panose="020B0604020202020204" charset="0"/>
              </a:rPr>
              <a:t>am motivated by the belief that data-driven decision-making forms a strong foundation for enhancing a company's profitability and mitigating risks. I have a deep interest in data analysis and have completed a data science bootcamp as my first step in this journey</a:t>
            </a:r>
            <a:r>
              <a:rPr lang="en-US" sz="1220" dirty="0" smtClean="0">
                <a:latin typeface="Nunito" panose="020B0604020202020204" charset="0"/>
              </a:rPr>
              <a:t>.</a:t>
            </a:r>
            <a:r>
              <a:rPr lang="en" sz="1217" dirty="0" smtClean="0">
                <a:solidFill>
                  <a:schemeClr val="dk1"/>
                </a:solidFill>
                <a:latin typeface="Nunito"/>
                <a:ea typeface="Nunito"/>
                <a:cs typeface="Nunito"/>
                <a:sym typeface="Nunito"/>
              </a:rPr>
              <a:t> </a:t>
            </a:r>
            <a:r>
              <a:rPr lang="en" sz="1217" dirty="0">
                <a:solidFill>
                  <a:schemeClr val="dk1"/>
                </a:solidFill>
                <a:latin typeface="Nunito"/>
                <a:ea typeface="Nunito"/>
                <a:cs typeface="Nunito"/>
                <a:sym typeface="Nunito"/>
              </a:rPr>
              <a:t>”</a:t>
            </a:r>
            <a:endParaRPr sz="2790" dirty="0"/>
          </a:p>
        </p:txBody>
      </p:sp>
      <p:sp>
        <p:nvSpPr>
          <p:cNvPr id="7" name="Google Shape;99;p25"/>
          <p:cNvSpPr txBox="1">
            <a:spLocks/>
          </p:cNvSpPr>
          <p:nvPr/>
        </p:nvSpPr>
        <p:spPr>
          <a:xfrm>
            <a:off x="311700" y="1450625"/>
            <a:ext cx="3736800" cy="200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9pPr>
          </a:lstStyle>
          <a:p>
            <a:pPr>
              <a:buSzPts val="990"/>
            </a:pPr>
            <a:r>
              <a:rPr lang="en-US" sz="3180" dirty="0" smtClean="0">
                <a:latin typeface="Dosis"/>
                <a:ea typeface="Dosis"/>
                <a:cs typeface="Dosis"/>
                <a:sym typeface="Dosis"/>
              </a:rPr>
              <a:t>Predict Clicked Ads Customer Classification by using Machine Learning</a:t>
            </a:r>
            <a:endParaRPr lang="en-US" sz="3180" dirty="0">
              <a:latin typeface="Dosis"/>
              <a:ea typeface="Dosis"/>
              <a:cs typeface="Dosis"/>
              <a:sym typeface="Dosis"/>
            </a:endParaRPr>
          </a:p>
        </p:txBody>
      </p:sp>
    </p:spTree>
    <p:extLst>
      <p:ext uri="{BB962C8B-B14F-4D97-AF65-F5344CB8AC3E}">
        <p14:creationId xmlns:p14="http://schemas.microsoft.com/office/powerpoint/2010/main" val="2106716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2" name="Text Placeholder 1"/>
          <p:cNvSpPr>
            <a:spLocks noGrp="1"/>
          </p:cNvSpPr>
          <p:nvPr>
            <p:ph type="body" idx="1"/>
          </p:nvPr>
        </p:nvSpPr>
        <p:spPr>
          <a:xfrm>
            <a:off x="311700" y="2963917"/>
            <a:ext cx="8520600" cy="1604958"/>
          </a:xfrm>
        </p:spPr>
        <p:txBody>
          <a:bodyPr/>
          <a:lstStyle/>
          <a:p>
            <a:pPr>
              <a:buFont typeface="Arial" panose="020B0604020202020204" pitchFamily="34" charset="0"/>
              <a:buChar char="•"/>
            </a:pPr>
            <a:r>
              <a:rPr lang="en-US" dirty="0" smtClean="0">
                <a:solidFill>
                  <a:schemeClr val="tx1"/>
                </a:solidFill>
              </a:rPr>
              <a:t>Tabel x berisi semua kolom fitur </a:t>
            </a:r>
          </a:p>
          <a:p>
            <a:pPr>
              <a:buFont typeface="Arial" panose="020B0604020202020204" pitchFamily="34" charset="0"/>
              <a:buChar char="•"/>
            </a:pPr>
            <a:r>
              <a:rPr lang="en-US" dirty="0" smtClean="0">
                <a:solidFill>
                  <a:schemeClr val="tx1"/>
                </a:solidFill>
              </a:rPr>
              <a:t>Tabel y berisi kolom target </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2420546" y="605886"/>
            <a:ext cx="4029637" cy="2286319"/>
          </a:xfrm>
          <a:prstGeom prst="rect">
            <a:avLst/>
          </a:prstGeom>
        </p:spPr>
      </p:pic>
    </p:spTree>
    <p:extLst>
      <p:ext uri="{BB962C8B-B14F-4D97-AF65-F5344CB8AC3E}">
        <p14:creationId xmlns:p14="http://schemas.microsoft.com/office/powerpoint/2010/main" val="300602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2" name="Text Placeholder 1"/>
          <p:cNvSpPr>
            <a:spLocks noGrp="1"/>
          </p:cNvSpPr>
          <p:nvPr>
            <p:ph type="body" idx="1"/>
          </p:nvPr>
        </p:nvSpPr>
        <p:spPr>
          <a:xfrm>
            <a:off x="311700" y="2955255"/>
            <a:ext cx="8520600" cy="1613619"/>
          </a:xfrm>
        </p:spPr>
        <p:txBody>
          <a:bodyPr/>
          <a:lstStyle/>
          <a:p>
            <a:pPr>
              <a:buFont typeface="Arial" panose="020B0604020202020204" pitchFamily="34" charset="0"/>
              <a:buChar char="•"/>
            </a:pPr>
            <a:r>
              <a:rPr lang="en-US" dirty="0" smtClean="0">
                <a:solidFill>
                  <a:schemeClr val="tx1"/>
                </a:solidFill>
              </a:rPr>
              <a:t>Proses encoding dilakukan dengan mengidentifikasi jenis data pada kolom kategorik</a:t>
            </a:r>
          </a:p>
          <a:p>
            <a:pPr>
              <a:buFont typeface="Arial" panose="020B0604020202020204" pitchFamily="34" charset="0"/>
              <a:buChar char="•"/>
            </a:pPr>
            <a:r>
              <a:rPr lang="en-US" dirty="0" smtClean="0">
                <a:solidFill>
                  <a:schemeClr val="tx1"/>
                </a:solidFill>
              </a:rPr>
              <a:t>Data kategorik pada kolom yang akan diencode tergolong data nominal sehingga dilakukan One Hot Encoding</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2019813" y="648590"/>
            <a:ext cx="4410691" cy="2191056"/>
          </a:xfrm>
          <a:prstGeom prst="rect">
            <a:avLst/>
          </a:prstGeom>
        </p:spPr>
      </p:pic>
    </p:spTree>
    <p:extLst>
      <p:ext uri="{BB962C8B-B14F-4D97-AF65-F5344CB8AC3E}">
        <p14:creationId xmlns:p14="http://schemas.microsoft.com/office/powerpoint/2010/main" val="374349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133350" indent="0">
              <a:buClr>
                <a:schemeClr val="dk1"/>
              </a:buClr>
              <a:buSzPts val="1500"/>
              <a:buNone/>
            </a:pPr>
            <a:r>
              <a:rPr lang="en-US" sz="1500" b="1" dirty="0">
                <a:solidFill>
                  <a:schemeClr val="dk1"/>
                </a:solidFill>
              </a:rPr>
              <a:t>hasil </a:t>
            </a:r>
            <a:r>
              <a:rPr lang="en-US" sz="1500" b="1" i="1" dirty="0">
                <a:solidFill>
                  <a:schemeClr val="dk1"/>
                </a:solidFill>
              </a:rPr>
              <a:t>experiment 1</a:t>
            </a:r>
            <a:r>
              <a:rPr lang="en-US" sz="1500" dirty="0">
                <a:solidFill>
                  <a:schemeClr val="dk1"/>
                </a:solidFill>
              </a:rPr>
              <a:t> (sebelum normalisasi/standardisasi),</a:t>
            </a:r>
          </a:p>
          <a:p>
            <a:pPr marL="133350" lvl="0" indent="0" algn="l" rtl="0">
              <a:spcBef>
                <a:spcPts val="0"/>
              </a:spcBef>
              <a:spcAft>
                <a:spcPts val="0"/>
              </a:spcAft>
              <a:buClr>
                <a:schemeClr val="dk1"/>
              </a:buClr>
              <a:buSzPts val="1500"/>
              <a:buNone/>
            </a:pPr>
            <a:endParaRPr sz="1500" dirty="0">
              <a:solidFill>
                <a:schemeClr val="dk1"/>
              </a:solidFill>
            </a:endParaRPr>
          </a:p>
        </p:txBody>
      </p:sp>
      <p:graphicFrame>
        <p:nvGraphicFramePr>
          <p:cNvPr id="5" name="Table 4"/>
          <p:cNvGraphicFramePr>
            <a:graphicFrameLocks noGrp="1"/>
          </p:cNvGraphicFramePr>
          <p:nvPr>
            <p:extLst/>
          </p:nvPr>
        </p:nvGraphicFramePr>
        <p:xfrm>
          <a:off x="803667" y="1296624"/>
          <a:ext cx="7704669" cy="3254846"/>
        </p:xfrm>
        <a:graphic>
          <a:graphicData uri="http://schemas.openxmlformats.org/drawingml/2006/table">
            <a:tbl>
              <a:tblPr firstRow="1" bandRow="1">
                <a:tableStyleId>{5C22544A-7EE6-4342-B048-85BDC9FD1C3A}</a:tableStyleId>
              </a:tblPr>
              <a:tblGrid>
                <a:gridCol w="1100667"/>
                <a:gridCol w="1100667"/>
                <a:gridCol w="1100667"/>
                <a:gridCol w="1100667"/>
                <a:gridCol w="1100667"/>
                <a:gridCol w="1100667"/>
                <a:gridCol w="1100667"/>
              </a:tblGrid>
              <a:tr h="379776">
                <a:tc gridSpan="2">
                  <a:txBody>
                    <a:bodyPr/>
                    <a:lstStyle/>
                    <a:p>
                      <a:r>
                        <a:rPr lang="en-US" dirty="0" smtClean="0"/>
                        <a:t>Model </a:t>
                      </a:r>
                      <a:endParaRPr lang="en-US" dirty="0"/>
                    </a:p>
                  </a:txBody>
                  <a:tcPr/>
                </a:tc>
                <a:tc hMerge="1">
                  <a:txBody>
                    <a:bodyPr/>
                    <a:lstStyle/>
                    <a:p>
                      <a:endParaRPr lang="en-US" dirty="0"/>
                    </a:p>
                  </a:txBody>
                  <a:tcPr/>
                </a:tc>
                <a:tc>
                  <a:txBody>
                    <a:bodyPr/>
                    <a:lstStyle/>
                    <a:p>
                      <a:r>
                        <a:rPr lang="en-US" dirty="0" smtClean="0"/>
                        <a:t>Accuracy</a:t>
                      </a:r>
                      <a:r>
                        <a:rPr lang="en-US" baseline="0" dirty="0" smtClean="0"/>
                        <a:t> </a:t>
                      </a:r>
                      <a:endParaRPr lang="en-US" dirty="0"/>
                    </a:p>
                  </a:txBody>
                  <a:tcPr/>
                </a:tc>
                <a:tc>
                  <a:txBody>
                    <a:bodyPr/>
                    <a:lstStyle/>
                    <a:p>
                      <a:r>
                        <a:rPr lang="en-US" dirty="0" smtClean="0"/>
                        <a:t>Precision </a:t>
                      </a:r>
                      <a:endParaRPr lang="en-US" dirty="0"/>
                    </a:p>
                  </a:txBody>
                  <a:tcPr/>
                </a:tc>
                <a:tc>
                  <a:txBody>
                    <a:bodyPr/>
                    <a:lstStyle/>
                    <a:p>
                      <a:r>
                        <a:rPr lang="en-US" dirty="0" smtClean="0"/>
                        <a:t>Recall </a:t>
                      </a:r>
                      <a:endParaRPr lang="en-US" dirty="0"/>
                    </a:p>
                  </a:txBody>
                  <a:tcPr/>
                </a:tc>
                <a:tc>
                  <a:txBody>
                    <a:bodyPr/>
                    <a:lstStyle/>
                    <a:p>
                      <a:r>
                        <a:rPr lang="en-US" dirty="0" smtClean="0"/>
                        <a:t>F1-Score</a:t>
                      </a:r>
                      <a:endParaRPr lang="en-US" dirty="0"/>
                    </a:p>
                  </a:txBody>
                  <a:tcPr/>
                </a:tc>
                <a:tc>
                  <a:txBody>
                    <a:bodyPr/>
                    <a:lstStyle/>
                    <a:p>
                      <a:r>
                        <a:rPr lang="en-US" dirty="0" smtClean="0"/>
                        <a:t>ROC</a:t>
                      </a:r>
                      <a:r>
                        <a:rPr lang="en-US" baseline="0" dirty="0" smtClean="0"/>
                        <a:t> </a:t>
                      </a:r>
                      <a:r>
                        <a:rPr lang="en-US" dirty="0" smtClean="0"/>
                        <a:t>AUC</a:t>
                      </a:r>
                      <a:endParaRPr lang="en-US" dirty="0"/>
                    </a:p>
                  </a:txBody>
                  <a:tcPr/>
                </a:tc>
              </a:tr>
              <a:tr h="418761">
                <a:tc rowSpan="2">
                  <a:txBody>
                    <a:bodyPr/>
                    <a:lstStyle/>
                    <a:p>
                      <a:r>
                        <a:rPr lang="en-US" dirty="0" smtClean="0"/>
                        <a:t>Logistic regression</a:t>
                      </a:r>
                      <a:endParaRPr lang="en-US" dirty="0"/>
                    </a:p>
                  </a:txBody>
                  <a:tcPr/>
                </a:tc>
                <a:tc>
                  <a:txBody>
                    <a:bodyPr/>
                    <a:lstStyle/>
                    <a:p>
                      <a:r>
                        <a:rPr lang="en-US" dirty="0" smtClean="0"/>
                        <a:t>Train</a:t>
                      </a:r>
                      <a:r>
                        <a:rPr lang="en-US" baseline="0" dirty="0" smtClean="0"/>
                        <a:t> </a:t>
                      </a:r>
                      <a:endParaRPr lang="en-US" dirty="0"/>
                    </a:p>
                  </a:txBody>
                  <a:tcPr/>
                </a:tc>
                <a:tc>
                  <a:txBody>
                    <a:bodyPr/>
                    <a:lstStyle/>
                    <a:p>
                      <a:r>
                        <a:rPr lang="en-US" dirty="0" smtClean="0"/>
                        <a:t>0.98</a:t>
                      </a:r>
                      <a:endParaRPr lang="en-US" dirty="0"/>
                    </a:p>
                  </a:txBody>
                  <a:tcPr/>
                </a:tc>
                <a:tc>
                  <a:txBody>
                    <a:bodyPr/>
                    <a:lstStyle/>
                    <a:p>
                      <a:r>
                        <a:rPr lang="en-US" dirty="0" smtClean="0"/>
                        <a:t>0.99</a:t>
                      </a:r>
                      <a:endParaRPr lang="en-US" dirty="0"/>
                    </a:p>
                  </a:txBody>
                  <a:tcPr/>
                </a:tc>
                <a:tc>
                  <a:txBody>
                    <a:bodyPr/>
                    <a:lstStyle/>
                    <a:p>
                      <a:r>
                        <a:rPr lang="en-US" dirty="0" smtClean="0"/>
                        <a:t>0.97</a:t>
                      </a:r>
                      <a:endParaRPr lang="en-US" dirty="0"/>
                    </a:p>
                  </a:txBody>
                  <a:tcPr/>
                </a:tc>
                <a:tc>
                  <a:txBody>
                    <a:bodyPr/>
                    <a:lstStyle/>
                    <a:p>
                      <a:r>
                        <a:rPr lang="en-US" dirty="0" smtClean="0"/>
                        <a:t>0.98</a:t>
                      </a:r>
                      <a:endParaRPr lang="en-US" dirty="0"/>
                    </a:p>
                  </a:txBody>
                  <a:tcPr/>
                </a:tc>
                <a:tc>
                  <a:txBody>
                    <a:bodyPr/>
                    <a:lstStyle/>
                    <a:p>
                      <a:r>
                        <a:rPr lang="en-US" dirty="0" smtClean="0"/>
                        <a:t>0.98</a:t>
                      </a:r>
                      <a:endParaRPr lang="en-US" dirty="0"/>
                    </a:p>
                  </a:txBody>
                  <a:tcPr/>
                </a:tc>
              </a:tr>
              <a:tr h="362289">
                <a:tc vMerge="1">
                  <a:txBody>
                    <a:bodyPr/>
                    <a:lstStyle/>
                    <a:p>
                      <a:endParaRPr lang="en-US" dirty="0"/>
                    </a:p>
                  </a:txBody>
                  <a:tcPr/>
                </a:tc>
                <a:tc>
                  <a:txBody>
                    <a:bodyPr/>
                    <a:lstStyle/>
                    <a:p>
                      <a:r>
                        <a:rPr lang="en-US" dirty="0" smtClean="0"/>
                        <a:t>Test</a:t>
                      </a:r>
                      <a:r>
                        <a:rPr lang="en-US" baseline="0" dirty="0" smtClean="0"/>
                        <a:t> </a:t>
                      </a:r>
                      <a:endParaRPr lang="en-US" dirty="0"/>
                    </a:p>
                  </a:txBody>
                  <a:tcPr/>
                </a:tc>
                <a:tc>
                  <a:txBody>
                    <a:bodyPr/>
                    <a:lstStyle/>
                    <a:p>
                      <a:r>
                        <a:rPr lang="en-US" dirty="0" smtClean="0"/>
                        <a:t>0.96</a:t>
                      </a:r>
                      <a:endParaRPr lang="en-US" dirty="0"/>
                    </a:p>
                  </a:txBody>
                  <a:tcPr/>
                </a:tc>
                <a:tc>
                  <a:txBody>
                    <a:bodyPr/>
                    <a:lstStyle/>
                    <a:p>
                      <a:r>
                        <a:rPr lang="en-US" dirty="0" smtClean="0"/>
                        <a:t>1.00</a:t>
                      </a:r>
                      <a:endParaRPr lang="en-US" dirty="0"/>
                    </a:p>
                  </a:txBody>
                  <a:tcPr/>
                </a:tc>
                <a:tc>
                  <a:txBody>
                    <a:bodyPr/>
                    <a:lstStyle/>
                    <a:p>
                      <a:r>
                        <a:rPr lang="en-US" dirty="0" smtClean="0"/>
                        <a:t>0.93</a:t>
                      </a:r>
                      <a:endParaRPr lang="en-US" dirty="0"/>
                    </a:p>
                  </a:txBody>
                  <a:tcPr/>
                </a:tc>
                <a:tc>
                  <a:txBody>
                    <a:bodyPr/>
                    <a:lstStyle/>
                    <a:p>
                      <a:r>
                        <a:rPr lang="en-US" dirty="0" smtClean="0"/>
                        <a:t>0.96</a:t>
                      </a:r>
                      <a:endParaRPr lang="en-US" dirty="0"/>
                    </a:p>
                  </a:txBody>
                  <a:tcPr/>
                </a:tc>
                <a:tc>
                  <a:txBody>
                    <a:bodyPr/>
                    <a:lstStyle/>
                    <a:p>
                      <a:r>
                        <a:rPr lang="en-US" dirty="0" smtClean="0"/>
                        <a:t>0.96</a:t>
                      </a:r>
                      <a:endParaRPr lang="en-US" dirty="0"/>
                    </a:p>
                  </a:txBody>
                  <a:tcPr/>
                </a:tc>
              </a:tr>
              <a:tr h="369225">
                <a:tc rowSpan="2">
                  <a:txBody>
                    <a:bodyPr/>
                    <a:lstStyle/>
                    <a:p>
                      <a:r>
                        <a:rPr lang="en-US" dirty="0" smtClean="0"/>
                        <a:t>Random forest</a:t>
                      </a:r>
                    </a:p>
                  </a:txBody>
                  <a:tcPr/>
                </a:tc>
                <a:tc>
                  <a:txBody>
                    <a:bodyPr/>
                    <a:lstStyle/>
                    <a:p>
                      <a:r>
                        <a:rPr lang="en-US" dirty="0" smtClean="0"/>
                        <a:t>Train </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386366">
                <a:tc vMerge="1">
                  <a:txBody>
                    <a:bodyPr/>
                    <a:lstStyle/>
                    <a:p>
                      <a:endParaRPr lang="en-US" dirty="0" smtClean="0"/>
                    </a:p>
                  </a:txBody>
                  <a:tcPr/>
                </a:tc>
                <a:tc>
                  <a:txBody>
                    <a:bodyPr/>
                    <a:lstStyle/>
                    <a:p>
                      <a:r>
                        <a:rPr lang="en-US" dirty="0" smtClean="0"/>
                        <a:t>Test</a:t>
                      </a:r>
                      <a:endParaRPr lang="en-US" dirty="0"/>
                    </a:p>
                  </a:txBody>
                  <a:tcPr/>
                </a:tc>
                <a:tc>
                  <a:txBody>
                    <a:bodyPr/>
                    <a:lstStyle/>
                    <a:p>
                      <a:r>
                        <a:rPr lang="en-US" dirty="0" smtClean="0"/>
                        <a:t>0.96</a:t>
                      </a:r>
                      <a:endParaRPr lang="en-US" dirty="0"/>
                    </a:p>
                  </a:txBody>
                  <a:tcPr/>
                </a:tc>
                <a:tc>
                  <a:txBody>
                    <a:bodyPr/>
                    <a:lstStyle/>
                    <a:p>
                      <a:r>
                        <a:rPr lang="en-US" dirty="0" smtClean="0"/>
                        <a:t>0.99</a:t>
                      </a:r>
                      <a:endParaRPr lang="en-US" dirty="0"/>
                    </a:p>
                  </a:txBody>
                  <a:tcPr/>
                </a:tc>
                <a:tc>
                  <a:txBody>
                    <a:bodyPr/>
                    <a:lstStyle/>
                    <a:p>
                      <a:r>
                        <a:rPr lang="en-US" dirty="0" smtClean="0"/>
                        <a:t>0.93</a:t>
                      </a:r>
                      <a:endParaRPr lang="en-US" dirty="0"/>
                    </a:p>
                  </a:txBody>
                  <a:tcPr/>
                </a:tc>
                <a:tc>
                  <a:txBody>
                    <a:bodyPr/>
                    <a:lstStyle/>
                    <a:p>
                      <a:r>
                        <a:rPr lang="en-US" dirty="0" smtClean="0"/>
                        <a:t>0.96</a:t>
                      </a:r>
                      <a:endParaRPr lang="en-US" dirty="0"/>
                    </a:p>
                  </a:txBody>
                  <a:tcPr/>
                </a:tc>
                <a:tc>
                  <a:txBody>
                    <a:bodyPr/>
                    <a:lstStyle/>
                    <a:p>
                      <a:r>
                        <a:rPr lang="en-US" dirty="0" smtClean="0"/>
                        <a:t>0.96</a:t>
                      </a:r>
                      <a:endParaRPr lang="en-US" dirty="0"/>
                    </a:p>
                  </a:txBody>
                  <a:tcPr/>
                </a:tc>
              </a:tr>
              <a:tr h="403507">
                <a:tc rowSpan="2">
                  <a:txBody>
                    <a:bodyPr/>
                    <a:lstStyle/>
                    <a:p>
                      <a:r>
                        <a:rPr lang="en-US" dirty="0" smtClean="0"/>
                        <a:t>Decision</a:t>
                      </a:r>
                      <a:r>
                        <a:rPr lang="en-US" baseline="0" dirty="0" smtClean="0"/>
                        <a:t> tree</a:t>
                      </a:r>
                      <a:endParaRPr lang="en-US" dirty="0"/>
                    </a:p>
                  </a:txBody>
                  <a:tcPr/>
                </a:tc>
                <a:tc>
                  <a:txBody>
                    <a:bodyPr/>
                    <a:lstStyle/>
                    <a:p>
                      <a:r>
                        <a:rPr lang="en-US" dirty="0" smtClean="0"/>
                        <a:t>Train </a:t>
                      </a:r>
                      <a:endParaRPr lang="en-US" dirty="0"/>
                    </a:p>
                  </a:txBody>
                  <a:tcPr/>
                </a:tc>
                <a:tc>
                  <a:txBody>
                    <a:bodyPr/>
                    <a:lstStyle/>
                    <a:p>
                      <a:r>
                        <a:rPr lang="en-US" dirty="0" smtClean="0"/>
                        <a:t>0.93</a:t>
                      </a:r>
                      <a:endParaRPr lang="en-US" dirty="0"/>
                    </a:p>
                  </a:txBody>
                  <a:tcPr/>
                </a:tc>
                <a:tc>
                  <a:txBody>
                    <a:bodyPr/>
                    <a:lstStyle/>
                    <a:p>
                      <a:r>
                        <a:rPr lang="en-US" dirty="0" smtClean="0"/>
                        <a:t>0.97</a:t>
                      </a:r>
                      <a:endParaRPr lang="en-US" dirty="0"/>
                    </a:p>
                  </a:txBody>
                  <a:tcPr/>
                </a:tc>
                <a:tc>
                  <a:txBody>
                    <a:bodyPr/>
                    <a:lstStyle/>
                    <a:p>
                      <a:r>
                        <a:rPr lang="en-US" dirty="0" smtClean="0"/>
                        <a:t>0.88</a:t>
                      </a:r>
                      <a:endParaRPr lang="en-US" dirty="0"/>
                    </a:p>
                  </a:txBody>
                  <a:tcPr/>
                </a:tc>
                <a:tc>
                  <a:txBody>
                    <a:bodyPr/>
                    <a:lstStyle/>
                    <a:p>
                      <a:r>
                        <a:rPr lang="en-US" dirty="0" smtClean="0"/>
                        <a:t>0.92</a:t>
                      </a:r>
                      <a:endParaRPr lang="en-US" dirty="0"/>
                    </a:p>
                  </a:txBody>
                  <a:tcPr/>
                </a:tc>
                <a:tc>
                  <a:txBody>
                    <a:bodyPr/>
                    <a:lstStyle/>
                    <a:p>
                      <a:r>
                        <a:rPr lang="en-US" dirty="0" smtClean="0"/>
                        <a:t>0.93</a:t>
                      </a:r>
                      <a:endParaRPr lang="en-US" dirty="0"/>
                    </a:p>
                  </a:txBody>
                  <a:tcPr/>
                </a:tc>
              </a:tr>
              <a:tr h="182191">
                <a:tc vMerge="1">
                  <a:txBody>
                    <a:bodyPr/>
                    <a:lstStyle/>
                    <a:p>
                      <a:endParaRPr lang="en-US" dirty="0"/>
                    </a:p>
                  </a:txBody>
                  <a:tcPr/>
                </a:tc>
                <a:tc>
                  <a:txBody>
                    <a:bodyPr/>
                    <a:lstStyle/>
                    <a:p>
                      <a:r>
                        <a:rPr lang="en-US" dirty="0" smtClean="0"/>
                        <a:t>Test</a:t>
                      </a:r>
                      <a:endParaRPr lang="en-US" dirty="0"/>
                    </a:p>
                  </a:txBody>
                  <a:tcPr/>
                </a:tc>
                <a:tc>
                  <a:txBody>
                    <a:bodyPr/>
                    <a:lstStyle/>
                    <a:p>
                      <a:r>
                        <a:rPr lang="en-US" dirty="0" smtClean="0"/>
                        <a:t>0.89</a:t>
                      </a:r>
                      <a:endParaRPr lang="en-US" dirty="0"/>
                    </a:p>
                  </a:txBody>
                  <a:tcPr/>
                </a:tc>
                <a:tc>
                  <a:txBody>
                    <a:bodyPr/>
                    <a:lstStyle/>
                    <a:p>
                      <a:r>
                        <a:rPr lang="en-US" dirty="0" smtClean="0"/>
                        <a:t>0.95</a:t>
                      </a:r>
                      <a:endParaRPr lang="en-US" dirty="0"/>
                    </a:p>
                  </a:txBody>
                  <a:tcPr/>
                </a:tc>
                <a:tc>
                  <a:txBody>
                    <a:bodyPr/>
                    <a:lstStyle/>
                    <a:p>
                      <a:r>
                        <a:rPr lang="en-US" dirty="0" smtClean="0"/>
                        <a:t>0.82</a:t>
                      </a:r>
                      <a:endParaRPr lang="en-US" dirty="0"/>
                    </a:p>
                  </a:txBody>
                  <a:tcPr/>
                </a:tc>
                <a:tc>
                  <a:txBody>
                    <a:bodyPr/>
                    <a:lstStyle/>
                    <a:p>
                      <a:r>
                        <a:rPr lang="en-US" dirty="0" smtClean="0"/>
                        <a:t>0.88</a:t>
                      </a:r>
                      <a:endParaRPr lang="en-US" dirty="0"/>
                    </a:p>
                  </a:txBody>
                  <a:tcPr/>
                </a:tc>
                <a:tc>
                  <a:txBody>
                    <a:bodyPr/>
                    <a:lstStyle/>
                    <a:p>
                      <a:r>
                        <a:rPr lang="en-US" dirty="0" smtClean="0"/>
                        <a:t>0.89</a:t>
                      </a:r>
                      <a:endParaRPr lang="en-US" dirty="0"/>
                    </a:p>
                  </a:txBody>
                  <a:tcPr/>
                </a:tc>
              </a:tr>
              <a:tr h="320452">
                <a:tc rowSpan="2">
                  <a:txBody>
                    <a:bodyPr/>
                    <a:lstStyle/>
                    <a:p>
                      <a:r>
                        <a:rPr lang="en-US" dirty="0" smtClean="0"/>
                        <a:t>KNN</a:t>
                      </a:r>
                      <a:endParaRPr lang="en-US" dirty="0"/>
                    </a:p>
                  </a:txBody>
                  <a:tcPr/>
                </a:tc>
                <a:tc>
                  <a:txBody>
                    <a:bodyPr/>
                    <a:lstStyle/>
                    <a:p>
                      <a:r>
                        <a:rPr lang="en-US" dirty="0" smtClean="0"/>
                        <a:t>Train</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309670">
                <a:tc vMerge="1">
                  <a:txBody>
                    <a:bodyPr/>
                    <a:lstStyle/>
                    <a:p>
                      <a:endParaRPr lang="en-US" dirty="0"/>
                    </a:p>
                  </a:txBody>
                  <a:tcPr/>
                </a:tc>
                <a:tc>
                  <a:txBody>
                    <a:bodyPr/>
                    <a:lstStyle/>
                    <a:p>
                      <a:r>
                        <a:rPr lang="en-US" dirty="0" smtClean="0"/>
                        <a:t>Test </a:t>
                      </a:r>
                      <a:endParaRPr lang="en-US" dirty="0"/>
                    </a:p>
                  </a:txBody>
                  <a:tcPr/>
                </a:tc>
                <a:tc>
                  <a:txBody>
                    <a:bodyPr/>
                    <a:lstStyle/>
                    <a:p>
                      <a:r>
                        <a:rPr lang="en-US" dirty="0" smtClean="0"/>
                        <a:t>0.62</a:t>
                      </a:r>
                      <a:endParaRPr lang="en-US" dirty="0"/>
                    </a:p>
                  </a:txBody>
                  <a:tcPr/>
                </a:tc>
                <a:tc>
                  <a:txBody>
                    <a:bodyPr/>
                    <a:lstStyle/>
                    <a:p>
                      <a:r>
                        <a:rPr lang="en-US" dirty="0" smtClean="0"/>
                        <a:t>0.64</a:t>
                      </a:r>
                      <a:endParaRPr lang="en-US" dirty="0"/>
                    </a:p>
                  </a:txBody>
                  <a:tcPr/>
                </a:tc>
                <a:tc>
                  <a:txBody>
                    <a:bodyPr/>
                    <a:lstStyle/>
                    <a:p>
                      <a:r>
                        <a:rPr lang="en-US" dirty="0" smtClean="0"/>
                        <a:t>0.60</a:t>
                      </a:r>
                      <a:endParaRPr lang="en-US" dirty="0"/>
                    </a:p>
                  </a:txBody>
                  <a:tcPr/>
                </a:tc>
                <a:tc>
                  <a:txBody>
                    <a:bodyPr/>
                    <a:lstStyle/>
                    <a:p>
                      <a:r>
                        <a:rPr lang="en-US" dirty="0" smtClean="0"/>
                        <a:t>0.62</a:t>
                      </a:r>
                      <a:endParaRPr lang="en-US" dirty="0"/>
                    </a:p>
                  </a:txBody>
                  <a:tcPr/>
                </a:tc>
                <a:tc>
                  <a:txBody>
                    <a:bodyPr/>
                    <a:lstStyle/>
                    <a:p>
                      <a:r>
                        <a:rPr lang="en-US" dirty="0" smtClean="0"/>
                        <a:t>0.62</a:t>
                      </a:r>
                      <a:endParaRPr lang="en-US" dirty="0"/>
                    </a:p>
                  </a:txBody>
                  <a:tcPr/>
                </a:tc>
              </a:tr>
            </a:tbl>
          </a:graphicData>
        </a:graphic>
      </p:graphicFrame>
    </p:spTree>
    <p:extLst>
      <p:ext uri="{BB962C8B-B14F-4D97-AF65-F5344CB8AC3E}">
        <p14:creationId xmlns:p14="http://schemas.microsoft.com/office/powerpoint/2010/main" val="260448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133350" indent="0">
              <a:buClr>
                <a:schemeClr val="dk1"/>
              </a:buClr>
              <a:buSzPts val="1500"/>
              <a:buNone/>
            </a:pPr>
            <a:r>
              <a:rPr lang="en-US" sz="1500" b="1" dirty="0">
                <a:solidFill>
                  <a:schemeClr val="dk1"/>
                </a:solidFill>
              </a:rPr>
              <a:t>hasil </a:t>
            </a:r>
            <a:r>
              <a:rPr lang="en-US" sz="1500" b="1" i="1" dirty="0">
                <a:solidFill>
                  <a:schemeClr val="dk1"/>
                </a:solidFill>
              </a:rPr>
              <a:t>experiment </a:t>
            </a:r>
            <a:r>
              <a:rPr lang="en-US" sz="1500" b="1" i="1" dirty="0" smtClean="0">
                <a:solidFill>
                  <a:schemeClr val="dk1"/>
                </a:solidFill>
              </a:rPr>
              <a:t>2</a:t>
            </a:r>
            <a:r>
              <a:rPr lang="en-US" sz="1500" dirty="0" smtClean="0">
                <a:solidFill>
                  <a:schemeClr val="dk1"/>
                </a:solidFill>
              </a:rPr>
              <a:t> </a:t>
            </a:r>
            <a:r>
              <a:rPr lang="en-US" sz="1500" dirty="0">
                <a:solidFill>
                  <a:schemeClr val="dk1"/>
                </a:solidFill>
              </a:rPr>
              <a:t>(</a:t>
            </a:r>
            <a:r>
              <a:rPr lang="en-US" sz="1500" dirty="0" smtClean="0">
                <a:solidFill>
                  <a:schemeClr val="dk1"/>
                </a:solidFill>
              </a:rPr>
              <a:t>setelah </a:t>
            </a:r>
            <a:r>
              <a:rPr lang="en-US" sz="1500" dirty="0">
                <a:solidFill>
                  <a:schemeClr val="dk1"/>
                </a:solidFill>
              </a:rPr>
              <a:t>normalisasi/standardisasi),</a:t>
            </a:r>
          </a:p>
          <a:p>
            <a:pPr marL="133350" lvl="0" indent="0" algn="l" rtl="0">
              <a:spcBef>
                <a:spcPts val="0"/>
              </a:spcBef>
              <a:spcAft>
                <a:spcPts val="0"/>
              </a:spcAft>
              <a:buClr>
                <a:schemeClr val="dk1"/>
              </a:buClr>
              <a:buSzPts val="1500"/>
              <a:buNone/>
            </a:pPr>
            <a:endParaRPr sz="1500" dirty="0">
              <a:solidFill>
                <a:schemeClr val="dk1"/>
              </a:solidFill>
            </a:endParaRPr>
          </a:p>
        </p:txBody>
      </p:sp>
      <p:graphicFrame>
        <p:nvGraphicFramePr>
          <p:cNvPr id="5" name="Table 4"/>
          <p:cNvGraphicFramePr>
            <a:graphicFrameLocks noGrp="1"/>
          </p:cNvGraphicFramePr>
          <p:nvPr>
            <p:extLst/>
          </p:nvPr>
        </p:nvGraphicFramePr>
        <p:xfrm>
          <a:off x="803667" y="1330391"/>
          <a:ext cx="7704669" cy="3093045"/>
        </p:xfrm>
        <a:graphic>
          <a:graphicData uri="http://schemas.openxmlformats.org/drawingml/2006/table">
            <a:tbl>
              <a:tblPr firstRow="1" bandRow="1">
                <a:tableStyleId>{5C22544A-7EE6-4342-B048-85BDC9FD1C3A}</a:tableStyleId>
              </a:tblPr>
              <a:tblGrid>
                <a:gridCol w="1100667"/>
                <a:gridCol w="1100667"/>
                <a:gridCol w="1100667"/>
                <a:gridCol w="1100667"/>
                <a:gridCol w="1100667"/>
                <a:gridCol w="1100667"/>
                <a:gridCol w="1100667"/>
              </a:tblGrid>
              <a:tr h="384109">
                <a:tc gridSpan="2">
                  <a:txBody>
                    <a:bodyPr/>
                    <a:lstStyle/>
                    <a:p>
                      <a:r>
                        <a:rPr lang="en-US" dirty="0" smtClean="0"/>
                        <a:t>Model </a:t>
                      </a:r>
                      <a:endParaRPr lang="en-US" dirty="0"/>
                    </a:p>
                  </a:txBody>
                  <a:tcPr/>
                </a:tc>
                <a:tc hMerge="1">
                  <a:txBody>
                    <a:bodyPr/>
                    <a:lstStyle/>
                    <a:p>
                      <a:endParaRPr lang="en-US" dirty="0"/>
                    </a:p>
                  </a:txBody>
                  <a:tcPr/>
                </a:tc>
                <a:tc>
                  <a:txBody>
                    <a:bodyPr/>
                    <a:lstStyle/>
                    <a:p>
                      <a:r>
                        <a:rPr lang="en-US" dirty="0" smtClean="0"/>
                        <a:t>Accuracy</a:t>
                      </a:r>
                      <a:r>
                        <a:rPr lang="en-US" baseline="0" dirty="0" smtClean="0"/>
                        <a:t> </a:t>
                      </a:r>
                      <a:endParaRPr lang="en-US" dirty="0"/>
                    </a:p>
                  </a:txBody>
                  <a:tcPr/>
                </a:tc>
                <a:tc>
                  <a:txBody>
                    <a:bodyPr/>
                    <a:lstStyle/>
                    <a:p>
                      <a:r>
                        <a:rPr lang="en-US" dirty="0" smtClean="0"/>
                        <a:t>Precision </a:t>
                      </a:r>
                      <a:endParaRPr lang="en-US" dirty="0"/>
                    </a:p>
                  </a:txBody>
                  <a:tcPr/>
                </a:tc>
                <a:tc>
                  <a:txBody>
                    <a:bodyPr/>
                    <a:lstStyle/>
                    <a:p>
                      <a:r>
                        <a:rPr lang="en-US" dirty="0" smtClean="0"/>
                        <a:t>Recall </a:t>
                      </a:r>
                      <a:endParaRPr lang="en-US" dirty="0"/>
                    </a:p>
                  </a:txBody>
                  <a:tcPr/>
                </a:tc>
                <a:tc>
                  <a:txBody>
                    <a:bodyPr/>
                    <a:lstStyle/>
                    <a:p>
                      <a:r>
                        <a:rPr lang="en-US" dirty="0" smtClean="0"/>
                        <a:t>F1-Score</a:t>
                      </a:r>
                      <a:endParaRPr lang="en-US" dirty="0"/>
                    </a:p>
                  </a:txBody>
                  <a:tcPr/>
                </a:tc>
                <a:tc>
                  <a:txBody>
                    <a:bodyPr/>
                    <a:lstStyle/>
                    <a:p>
                      <a:r>
                        <a:rPr lang="en-US" dirty="0" smtClean="0"/>
                        <a:t>ROC</a:t>
                      </a:r>
                      <a:r>
                        <a:rPr lang="en-US" baseline="0" dirty="0" smtClean="0"/>
                        <a:t> </a:t>
                      </a:r>
                      <a:r>
                        <a:rPr lang="en-US" dirty="0" smtClean="0"/>
                        <a:t>AUC</a:t>
                      </a:r>
                      <a:endParaRPr lang="en-US" dirty="0"/>
                    </a:p>
                  </a:txBody>
                  <a:tcPr/>
                </a:tc>
              </a:tr>
              <a:tr h="266700">
                <a:tc rowSpan="2">
                  <a:txBody>
                    <a:bodyPr/>
                    <a:lstStyle/>
                    <a:p>
                      <a:r>
                        <a:rPr lang="en-US" dirty="0" smtClean="0"/>
                        <a:t>Logistic regression</a:t>
                      </a:r>
                      <a:endParaRPr lang="en-US" dirty="0"/>
                    </a:p>
                  </a:txBody>
                  <a:tcPr/>
                </a:tc>
                <a:tc>
                  <a:txBody>
                    <a:bodyPr/>
                    <a:lstStyle/>
                    <a:p>
                      <a:r>
                        <a:rPr lang="en-US" dirty="0" smtClean="0"/>
                        <a:t>Train </a:t>
                      </a:r>
                      <a:endParaRPr lang="en-US" dirty="0"/>
                    </a:p>
                  </a:txBody>
                  <a:tcPr/>
                </a:tc>
                <a:tc>
                  <a:txBody>
                    <a:bodyPr/>
                    <a:lstStyle/>
                    <a:p>
                      <a:r>
                        <a:rPr lang="en-US" dirty="0" smtClean="0"/>
                        <a:t>0.99</a:t>
                      </a:r>
                      <a:endParaRPr lang="en-US" dirty="0"/>
                    </a:p>
                  </a:txBody>
                  <a:tcPr/>
                </a:tc>
                <a:tc>
                  <a:txBody>
                    <a:bodyPr/>
                    <a:lstStyle/>
                    <a:p>
                      <a:r>
                        <a:rPr lang="en-US" dirty="0" smtClean="0"/>
                        <a:t>0.99</a:t>
                      </a:r>
                      <a:endParaRPr lang="en-US" dirty="0"/>
                    </a:p>
                  </a:txBody>
                  <a:tcPr/>
                </a:tc>
                <a:tc>
                  <a:txBody>
                    <a:bodyPr/>
                    <a:lstStyle/>
                    <a:p>
                      <a:r>
                        <a:rPr lang="en-US" dirty="0" smtClean="0"/>
                        <a:t>0.99</a:t>
                      </a:r>
                      <a:endParaRPr lang="en-US" dirty="0"/>
                    </a:p>
                  </a:txBody>
                  <a:tcPr/>
                </a:tc>
                <a:tc>
                  <a:txBody>
                    <a:bodyPr/>
                    <a:lstStyle/>
                    <a:p>
                      <a:r>
                        <a:rPr lang="en-US" dirty="0" smtClean="0"/>
                        <a:t>0.99</a:t>
                      </a:r>
                      <a:endParaRPr lang="en-US" dirty="0"/>
                    </a:p>
                  </a:txBody>
                  <a:tcPr/>
                </a:tc>
                <a:tc>
                  <a:txBody>
                    <a:bodyPr/>
                    <a:lstStyle/>
                    <a:p>
                      <a:r>
                        <a:rPr lang="en-US" dirty="0" smtClean="0"/>
                        <a:t>0.99</a:t>
                      </a:r>
                      <a:endParaRPr lang="en-US" dirty="0"/>
                    </a:p>
                  </a:txBody>
                  <a:tcPr/>
                </a:tc>
              </a:tr>
              <a:tr h="304800">
                <a:tc vMerge="1">
                  <a:txBody>
                    <a:bodyPr/>
                    <a:lstStyle/>
                    <a:p>
                      <a:endParaRPr lang="en-US" dirty="0"/>
                    </a:p>
                  </a:txBody>
                  <a:tcPr/>
                </a:tc>
                <a:tc>
                  <a:txBody>
                    <a:bodyPr/>
                    <a:lstStyle/>
                    <a:p>
                      <a:r>
                        <a:rPr lang="en-US" dirty="0" smtClean="0"/>
                        <a:t>Test</a:t>
                      </a:r>
                      <a:endParaRPr lang="en-US" dirty="0"/>
                    </a:p>
                  </a:txBody>
                  <a:tcPr/>
                </a:tc>
                <a:tc>
                  <a:txBody>
                    <a:bodyPr/>
                    <a:lstStyle/>
                    <a:p>
                      <a:r>
                        <a:rPr lang="en-US" dirty="0" smtClean="0"/>
                        <a:t>0.95</a:t>
                      </a:r>
                      <a:endParaRPr lang="en-US" dirty="0"/>
                    </a:p>
                  </a:txBody>
                  <a:tcPr/>
                </a:tc>
                <a:tc>
                  <a:txBody>
                    <a:bodyPr/>
                    <a:lstStyle/>
                    <a:p>
                      <a:r>
                        <a:rPr lang="en-US" dirty="0" smtClean="0"/>
                        <a:t>0.96</a:t>
                      </a:r>
                      <a:endParaRPr lang="en-US" dirty="0"/>
                    </a:p>
                  </a:txBody>
                  <a:tcPr/>
                </a:tc>
                <a:tc>
                  <a:txBody>
                    <a:bodyPr/>
                    <a:lstStyle/>
                    <a:p>
                      <a:r>
                        <a:rPr lang="en-US" dirty="0" smtClean="0"/>
                        <a:t>0.94</a:t>
                      </a:r>
                      <a:endParaRPr lang="en-US" dirty="0"/>
                    </a:p>
                  </a:txBody>
                  <a:tcPr/>
                </a:tc>
                <a:tc>
                  <a:txBody>
                    <a:bodyPr/>
                    <a:lstStyle/>
                    <a:p>
                      <a:r>
                        <a:rPr lang="en-US" dirty="0" smtClean="0"/>
                        <a:t>0.95</a:t>
                      </a:r>
                      <a:endParaRPr lang="en-US" dirty="0"/>
                    </a:p>
                  </a:txBody>
                  <a:tcPr/>
                </a:tc>
                <a:tc>
                  <a:txBody>
                    <a:bodyPr/>
                    <a:lstStyle/>
                    <a:p>
                      <a:r>
                        <a:rPr lang="en-US" dirty="0" smtClean="0"/>
                        <a:t>0.95</a:t>
                      </a:r>
                      <a:endParaRPr lang="en-US" dirty="0"/>
                    </a:p>
                  </a:txBody>
                  <a:tcPr/>
                </a:tc>
              </a:tr>
              <a:tr h="400050">
                <a:tc rowSpan="2">
                  <a:txBody>
                    <a:bodyPr/>
                    <a:lstStyle/>
                    <a:p>
                      <a:r>
                        <a:rPr lang="en-US" dirty="0" smtClean="0"/>
                        <a:t>Random forest</a:t>
                      </a:r>
                    </a:p>
                  </a:txBody>
                  <a:tcPr/>
                </a:tc>
                <a:tc>
                  <a:txBody>
                    <a:bodyPr/>
                    <a:lstStyle/>
                    <a:p>
                      <a:r>
                        <a:rPr lang="en-US" dirty="0" smtClean="0"/>
                        <a:t>Train </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361950">
                <a:tc vMerge="1">
                  <a:txBody>
                    <a:bodyPr/>
                    <a:lstStyle/>
                    <a:p>
                      <a:endParaRPr lang="en-US" dirty="0" smtClean="0"/>
                    </a:p>
                  </a:txBody>
                  <a:tcPr/>
                </a:tc>
                <a:tc>
                  <a:txBody>
                    <a:bodyPr/>
                    <a:lstStyle/>
                    <a:p>
                      <a:r>
                        <a:rPr lang="en-US" dirty="0" smtClean="0"/>
                        <a:t>Test </a:t>
                      </a:r>
                      <a:endParaRPr lang="en-US" dirty="0"/>
                    </a:p>
                  </a:txBody>
                  <a:tcPr/>
                </a:tc>
                <a:tc>
                  <a:txBody>
                    <a:bodyPr/>
                    <a:lstStyle/>
                    <a:p>
                      <a:r>
                        <a:rPr lang="en-US" dirty="0" smtClean="0"/>
                        <a:t>0.96</a:t>
                      </a:r>
                      <a:endParaRPr lang="en-US" dirty="0"/>
                    </a:p>
                  </a:txBody>
                  <a:tcPr/>
                </a:tc>
                <a:tc>
                  <a:txBody>
                    <a:bodyPr/>
                    <a:lstStyle/>
                    <a:p>
                      <a:r>
                        <a:rPr lang="en-US" dirty="0" smtClean="0"/>
                        <a:t>0.99</a:t>
                      </a:r>
                      <a:endParaRPr lang="en-US" dirty="0"/>
                    </a:p>
                  </a:txBody>
                  <a:tcPr/>
                </a:tc>
                <a:tc>
                  <a:txBody>
                    <a:bodyPr/>
                    <a:lstStyle/>
                    <a:p>
                      <a:r>
                        <a:rPr lang="en-US" dirty="0" smtClean="0"/>
                        <a:t>0.93</a:t>
                      </a:r>
                      <a:endParaRPr lang="en-US" dirty="0"/>
                    </a:p>
                  </a:txBody>
                  <a:tcPr/>
                </a:tc>
                <a:tc>
                  <a:txBody>
                    <a:bodyPr/>
                    <a:lstStyle/>
                    <a:p>
                      <a:r>
                        <a:rPr lang="en-US" dirty="0" smtClean="0"/>
                        <a:t>0.96</a:t>
                      </a:r>
                      <a:endParaRPr lang="en-US" dirty="0"/>
                    </a:p>
                  </a:txBody>
                  <a:tcPr/>
                </a:tc>
                <a:tc>
                  <a:txBody>
                    <a:bodyPr/>
                    <a:lstStyle/>
                    <a:p>
                      <a:r>
                        <a:rPr lang="en-US" dirty="0" smtClean="0"/>
                        <a:t>0.96</a:t>
                      </a:r>
                      <a:endParaRPr lang="en-US" dirty="0"/>
                    </a:p>
                  </a:txBody>
                  <a:tcPr/>
                </a:tc>
              </a:tr>
              <a:tr h="342900">
                <a:tc rowSpan="2">
                  <a:txBody>
                    <a:bodyPr/>
                    <a:lstStyle/>
                    <a:p>
                      <a:r>
                        <a:rPr lang="en-US" dirty="0" smtClean="0"/>
                        <a:t>Decision</a:t>
                      </a:r>
                      <a:r>
                        <a:rPr lang="en-US" baseline="0" dirty="0" smtClean="0"/>
                        <a:t> tree</a:t>
                      </a:r>
                      <a:endParaRPr lang="en-US" dirty="0"/>
                    </a:p>
                  </a:txBody>
                  <a:tcPr/>
                </a:tc>
                <a:tc>
                  <a:txBody>
                    <a:bodyPr/>
                    <a:lstStyle/>
                    <a:p>
                      <a:r>
                        <a:rPr lang="en-US" dirty="0" smtClean="0"/>
                        <a:t>Train </a:t>
                      </a:r>
                      <a:endParaRPr lang="en-US" dirty="0"/>
                    </a:p>
                  </a:txBody>
                  <a:tcPr/>
                </a:tc>
                <a:tc>
                  <a:txBody>
                    <a:bodyPr/>
                    <a:lstStyle/>
                    <a:p>
                      <a:r>
                        <a:rPr lang="en-US" dirty="0" smtClean="0"/>
                        <a:t>0.93</a:t>
                      </a:r>
                      <a:endParaRPr lang="en-US" dirty="0"/>
                    </a:p>
                  </a:txBody>
                  <a:tcPr/>
                </a:tc>
                <a:tc>
                  <a:txBody>
                    <a:bodyPr/>
                    <a:lstStyle/>
                    <a:p>
                      <a:r>
                        <a:rPr lang="en-US" dirty="0" smtClean="0"/>
                        <a:t>0.97</a:t>
                      </a:r>
                      <a:endParaRPr lang="en-US" dirty="0"/>
                    </a:p>
                  </a:txBody>
                  <a:tcPr/>
                </a:tc>
                <a:tc>
                  <a:txBody>
                    <a:bodyPr/>
                    <a:lstStyle/>
                    <a:p>
                      <a:r>
                        <a:rPr lang="en-US" dirty="0" smtClean="0"/>
                        <a:t>0.88</a:t>
                      </a:r>
                      <a:endParaRPr lang="en-US" dirty="0"/>
                    </a:p>
                  </a:txBody>
                  <a:tcPr/>
                </a:tc>
                <a:tc>
                  <a:txBody>
                    <a:bodyPr/>
                    <a:lstStyle/>
                    <a:p>
                      <a:r>
                        <a:rPr lang="en-US" dirty="0" smtClean="0"/>
                        <a:t>0.92</a:t>
                      </a:r>
                      <a:endParaRPr lang="en-US" dirty="0"/>
                    </a:p>
                  </a:txBody>
                  <a:tcPr/>
                </a:tc>
                <a:tc>
                  <a:txBody>
                    <a:bodyPr/>
                    <a:lstStyle/>
                    <a:p>
                      <a:r>
                        <a:rPr lang="en-US" dirty="0" smtClean="0"/>
                        <a:t>0.93</a:t>
                      </a:r>
                      <a:endParaRPr lang="en-US" dirty="0"/>
                    </a:p>
                  </a:txBody>
                  <a:tcPr/>
                </a:tc>
              </a:tr>
              <a:tr h="167640">
                <a:tc vMerge="1">
                  <a:txBody>
                    <a:bodyPr/>
                    <a:lstStyle/>
                    <a:p>
                      <a:endParaRPr lang="en-US" dirty="0"/>
                    </a:p>
                  </a:txBody>
                  <a:tcPr/>
                </a:tc>
                <a:tc>
                  <a:txBody>
                    <a:bodyPr/>
                    <a:lstStyle/>
                    <a:p>
                      <a:r>
                        <a:rPr lang="en-US" dirty="0" smtClean="0"/>
                        <a:t>Test </a:t>
                      </a:r>
                      <a:endParaRPr lang="en-US" dirty="0"/>
                    </a:p>
                  </a:txBody>
                  <a:tcPr/>
                </a:tc>
                <a:tc>
                  <a:txBody>
                    <a:bodyPr/>
                    <a:lstStyle/>
                    <a:p>
                      <a:r>
                        <a:rPr lang="en-US" dirty="0" smtClean="0"/>
                        <a:t>0.88</a:t>
                      </a:r>
                      <a:endParaRPr lang="en-US" dirty="0"/>
                    </a:p>
                  </a:txBody>
                  <a:tcPr/>
                </a:tc>
                <a:tc>
                  <a:txBody>
                    <a:bodyPr/>
                    <a:lstStyle/>
                    <a:p>
                      <a:r>
                        <a:rPr lang="en-US" dirty="0" smtClean="0"/>
                        <a:t>0.95</a:t>
                      </a:r>
                      <a:endParaRPr lang="en-US" dirty="0"/>
                    </a:p>
                  </a:txBody>
                  <a:tcPr/>
                </a:tc>
                <a:tc>
                  <a:txBody>
                    <a:bodyPr/>
                    <a:lstStyle/>
                    <a:p>
                      <a:r>
                        <a:rPr lang="en-US" dirty="0" smtClean="0"/>
                        <a:t>0.82</a:t>
                      </a:r>
                      <a:endParaRPr lang="en-US" dirty="0"/>
                    </a:p>
                  </a:txBody>
                  <a:tcPr/>
                </a:tc>
                <a:tc>
                  <a:txBody>
                    <a:bodyPr/>
                    <a:lstStyle/>
                    <a:p>
                      <a:r>
                        <a:rPr lang="en-US" dirty="0" smtClean="0"/>
                        <a:t>0.88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0.89</a:t>
                      </a:r>
                    </a:p>
                  </a:txBody>
                  <a:tcPr/>
                </a:tc>
              </a:tr>
              <a:tr h="344818">
                <a:tc rowSpan="2">
                  <a:txBody>
                    <a:bodyPr/>
                    <a:lstStyle/>
                    <a:p>
                      <a:r>
                        <a:rPr lang="en-US" dirty="0" smtClean="0"/>
                        <a:t>KNN</a:t>
                      </a:r>
                      <a:endParaRPr lang="en-US" dirty="0"/>
                    </a:p>
                  </a:txBody>
                  <a:tcPr/>
                </a:tc>
                <a:tc>
                  <a:txBody>
                    <a:bodyPr/>
                    <a:lstStyle/>
                    <a:p>
                      <a:r>
                        <a:rPr lang="en-US" dirty="0" smtClean="0"/>
                        <a:t>Train </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344818">
                <a:tc vMerge="1">
                  <a:txBody>
                    <a:bodyPr/>
                    <a:lstStyle/>
                    <a:p>
                      <a:endParaRPr lang="en-US" dirty="0"/>
                    </a:p>
                  </a:txBody>
                  <a:tcPr/>
                </a:tc>
                <a:tc>
                  <a:txBody>
                    <a:bodyPr/>
                    <a:lstStyle/>
                    <a:p>
                      <a:r>
                        <a:rPr lang="en-US" dirty="0" smtClean="0"/>
                        <a:t>Test</a:t>
                      </a:r>
                      <a:r>
                        <a:rPr lang="en-US" baseline="0" dirty="0" smtClean="0"/>
                        <a:t> </a:t>
                      </a:r>
                      <a:endParaRPr lang="en-US" dirty="0"/>
                    </a:p>
                  </a:txBody>
                  <a:tcPr/>
                </a:tc>
                <a:tc>
                  <a:txBody>
                    <a:bodyPr/>
                    <a:lstStyle/>
                    <a:p>
                      <a:r>
                        <a:rPr lang="en-US" dirty="0" smtClean="0"/>
                        <a:t>0.94</a:t>
                      </a:r>
                      <a:endParaRPr lang="en-US" dirty="0"/>
                    </a:p>
                  </a:txBody>
                  <a:tcPr/>
                </a:tc>
                <a:tc>
                  <a:txBody>
                    <a:bodyPr/>
                    <a:lstStyle/>
                    <a:p>
                      <a:r>
                        <a:rPr lang="en-US" dirty="0" smtClean="0"/>
                        <a:t>0.97</a:t>
                      </a:r>
                      <a:endParaRPr lang="en-US" dirty="0"/>
                    </a:p>
                  </a:txBody>
                  <a:tcPr/>
                </a:tc>
                <a:tc>
                  <a:txBody>
                    <a:bodyPr/>
                    <a:lstStyle/>
                    <a:p>
                      <a:r>
                        <a:rPr lang="en-US" dirty="0" smtClean="0"/>
                        <a:t>0.90</a:t>
                      </a:r>
                      <a:endParaRPr lang="en-US" dirty="0"/>
                    </a:p>
                  </a:txBody>
                  <a:tcPr/>
                </a:tc>
                <a:tc>
                  <a:txBody>
                    <a:bodyPr/>
                    <a:lstStyle/>
                    <a:p>
                      <a:r>
                        <a:rPr lang="en-US" dirty="0" smtClean="0"/>
                        <a:t>0.94</a:t>
                      </a:r>
                      <a:endParaRPr lang="en-US" dirty="0"/>
                    </a:p>
                  </a:txBody>
                  <a:tcPr/>
                </a:tc>
                <a:tc>
                  <a:txBody>
                    <a:bodyPr/>
                    <a:lstStyle/>
                    <a:p>
                      <a:r>
                        <a:rPr lang="en-US" dirty="0" smtClean="0"/>
                        <a:t>0.94</a:t>
                      </a:r>
                      <a:endParaRPr lang="en-US" dirty="0"/>
                    </a:p>
                  </a:txBody>
                  <a:tcPr/>
                </a:tc>
              </a:tr>
            </a:tbl>
          </a:graphicData>
        </a:graphic>
      </p:graphicFrame>
      <p:sp>
        <p:nvSpPr>
          <p:cNvPr id="2" name="Rounded Rectangle 1"/>
          <p:cNvSpPr/>
          <p:nvPr/>
        </p:nvSpPr>
        <p:spPr>
          <a:xfrm>
            <a:off x="499241" y="2328366"/>
            <a:ext cx="8145517" cy="704193"/>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4940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311700" y="823775"/>
            <a:ext cx="8520600" cy="416446"/>
          </a:xfrm>
          <a:prstGeom prst="rect">
            <a:avLst/>
          </a:prstGeom>
        </p:spPr>
        <p:txBody>
          <a:bodyPr spcFirstLastPara="1" wrap="square" lIns="91425" tIns="91425" rIns="91425" bIns="91425" anchor="t" anchorCtr="0">
            <a:normAutofit fontScale="92500" lnSpcReduction="10000"/>
          </a:bodyPr>
          <a:lstStyle/>
          <a:p>
            <a:pPr marL="133350" lvl="0" indent="0" algn="l" rtl="0">
              <a:spcBef>
                <a:spcPts val="0"/>
              </a:spcBef>
              <a:spcAft>
                <a:spcPts val="0"/>
              </a:spcAft>
              <a:buClr>
                <a:schemeClr val="dk1"/>
              </a:buClr>
              <a:buSzPts val="1500"/>
              <a:buNone/>
            </a:pPr>
            <a:r>
              <a:rPr lang="en-US" sz="1500" dirty="0" smtClean="0">
                <a:solidFill>
                  <a:schemeClr val="dk1"/>
                </a:solidFill>
              </a:rPr>
              <a:t>H</a:t>
            </a:r>
            <a:r>
              <a:rPr lang="en" sz="1500" dirty="0" smtClean="0">
                <a:solidFill>
                  <a:schemeClr val="dk1"/>
                </a:solidFill>
              </a:rPr>
              <a:t>asil tabel</a:t>
            </a:r>
            <a:r>
              <a:rPr lang="en" sz="1500" b="1" dirty="0" smtClean="0">
                <a:solidFill>
                  <a:schemeClr val="dk1"/>
                </a:solidFill>
              </a:rPr>
              <a:t> </a:t>
            </a:r>
            <a:r>
              <a:rPr lang="en" sz="1500" b="1" dirty="0">
                <a:solidFill>
                  <a:schemeClr val="dk1"/>
                </a:solidFill>
              </a:rPr>
              <a:t>confusion matrix </a:t>
            </a:r>
            <a:r>
              <a:rPr lang="en" sz="1500" dirty="0">
                <a:solidFill>
                  <a:schemeClr val="dk1"/>
                </a:solidFill>
              </a:rPr>
              <a:t>dari model tersebut</a:t>
            </a:r>
            <a:r>
              <a:rPr lang="en" sz="1500" dirty="0" smtClean="0">
                <a:solidFill>
                  <a:schemeClr val="dk1"/>
                </a:solidFill>
              </a:rPr>
              <a:t>.</a:t>
            </a:r>
            <a:endParaRPr sz="1500" dirty="0">
              <a:solidFill>
                <a:schemeClr val="dk1"/>
              </a:solidFill>
            </a:endParaRPr>
          </a:p>
        </p:txBody>
      </p:sp>
      <p:pic>
        <p:nvPicPr>
          <p:cNvPr id="2" name="Picture 1"/>
          <p:cNvPicPr>
            <a:picLocks noChangeAspect="1"/>
          </p:cNvPicPr>
          <p:nvPr/>
        </p:nvPicPr>
        <p:blipFill>
          <a:blip r:embed="rId3"/>
          <a:stretch>
            <a:fillRect/>
          </a:stretch>
        </p:blipFill>
        <p:spPr>
          <a:xfrm>
            <a:off x="3741684" y="1282339"/>
            <a:ext cx="5090616" cy="3448243"/>
          </a:xfrm>
          <a:prstGeom prst="rect">
            <a:avLst/>
          </a:prstGeom>
        </p:spPr>
      </p:pic>
      <p:sp>
        <p:nvSpPr>
          <p:cNvPr id="3" name="TextBox 2"/>
          <p:cNvSpPr txBox="1"/>
          <p:nvPr/>
        </p:nvSpPr>
        <p:spPr>
          <a:xfrm>
            <a:off x="6179041" y="1612900"/>
            <a:ext cx="469900" cy="307777"/>
          </a:xfrm>
          <a:prstGeom prst="rect">
            <a:avLst/>
          </a:prstGeom>
          <a:noFill/>
          <a:ln>
            <a:solidFill>
              <a:schemeClr val="bg1"/>
            </a:solidFill>
          </a:ln>
        </p:spPr>
        <p:txBody>
          <a:bodyPr wrap="square" rtlCol="0">
            <a:spAutoFit/>
          </a:bodyPr>
          <a:lstStyle/>
          <a:p>
            <a:r>
              <a:rPr lang="en-US" dirty="0" smtClean="0">
                <a:solidFill>
                  <a:schemeClr val="bg1"/>
                </a:solidFill>
              </a:rPr>
              <a:t>FP</a:t>
            </a:r>
            <a:endParaRPr lang="en-US" dirty="0">
              <a:solidFill>
                <a:schemeClr val="bg1"/>
              </a:solidFill>
            </a:endParaRPr>
          </a:p>
        </p:txBody>
      </p:sp>
      <p:sp>
        <p:nvSpPr>
          <p:cNvPr id="7" name="TextBox 6"/>
          <p:cNvSpPr txBox="1"/>
          <p:nvPr/>
        </p:nvSpPr>
        <p:spPr>
          <a:xfrm>
            <a:off x="4337050" y="3012255"/>
            <a:ext cx="469900" cy="307777"/>
          </a:xfrm>
          <a:prstGeom prst="rect">
            <a:avLst/>
          </a:prstGeom>
          <a:noFill/>
          <a:ln>
            <a:solidFill>
              <a:schemeClr val="bg1"/>
            </a:solidFill>
          </a:ln>
        </p:spPr>
        <p:txBody>
          <a:bodyPr wrap="square" rtlCol="0">
            <a:spAutoFit/>
          </a:bodyPr>
          <a:lstStyle/>
          <a:p>
            <a:r>
              <a:rPr lang="en-US" dirty="0" smtClean="0">
                <a:solidFill>
                  <a:schemeClr val="bg1"/>
                </a:solidFill>
              </a:rPr>
              <a:t>FN</a:t>
            </a:r>
            <a:endParaRPr lang="en-US" dirty="0">
              <a:solidFill>
                <a:schemeClr val="bg1"/>
              </a:solidFill>
            </a:endParaRPr>
          </a:p>
        </p:txBody>
      </p:sp>
      <p:sp>
        <p:nvSpPr>
          <p:cNvPr id="4" name="Rectangle 3"/>
          <p:cNvSpPr/>
          <p:nvPr/>
        </p:nvSpPr>
        <p:spPr>
          <a:xfrm>
            <a:off x="4337050" y="1612900"/>
            <a:ext cx="469900" cy="30777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TN</a:t>
            </a:r>
            <a:endParaRPr lang="en-US" dirty="0"/>
          </a:p>
        </p:txBody>
      </p:sp>
      <p:sp>
        <p:nvSpPr>
          <p:cNvPr id="9" name="Rectangle 8"/>
          <p:cNvSpPr/>
          <p:nvPr/>
        </p:nvSpPr>
        <p:spPr>
          <a:xfrm>
            <a:off x="6179041" y="3006460"/>
            <a:ext cx="469900" cy="30777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TP</a:t>
            </a:r>
            <a:endParaRPr lang="en-US" dirty="0"/>
          </a:p>
        </p:txBody>
      </p:sp>
      <p:sp>
        <p:nvSpPr>
          <p:cNvPr id="5" name="TextBox 4"/>
          <p:cNvSpPr txBox="1"/>
          <p:nvPr/>
        </p:nvSpPr>
        <p:spPr>
          <a:xfrm>
            <a:off x="571500" y="1409700"/>
            <a:ext cx="2806700" cy="1600438"/>
          </a:xfrm>
          <a:prstGeom prst="rect">
            <a:avLst/>
          </a:prstGeom>
          <a:noFill/>
        </p:spPr>
        <p:txBody>
          <a:bodyPr wrap="square" rtlCol="0">
            <a:spAutoFit/>
          </a:bodyPr>
          <a:lstStyle/>
          <a:p>
            <a:r>
              <a:rPr lang="en-US" dirty="0" smtClean="0"/>
              <a:t>Sebaiknya target marketing adalah customer yang tergolong TP dan FN.</a:t>
            </a:r>
          </a:p>
          <a:p>
            <a:endParaRPr lang="en-US" dirty="0"/>
          </a:p>
          <a:p>
            <a:r>
              <a:rPr lang="en-US" dirty="0" smtClean="0"/>
              <a:t>Namun FN tidak dapat diketahui, sehingga sebagai gantinya perlu meminimalkan FP.</a:t>
            </a:r>
            <a:endParaRPr lang="en-US" dirty="0"/>
          </a:p>
        </p:txBody>
      </p:sp>
    </p:spTree>
    <p:extLst>
      <p:ext uri="{BB962C8B-B14F-4D97-AF65-F5344CB8AC3E}">
        <p14:creationId xmlns:p14="http://schemas.microsoft.com/office/powerpoint/2010/main" val="23151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311700" y="823775"/>
            <a:ext cx="6845845" cy="416446"/>
          </a:xfrm>
          <a:prstGeom prst="rect">
            <a:avLst/>
          </a:prstGeom>
        </p:spPr>
        <p:txBody>
          <a:bodyPr spcFirstLastPara="1" wrap="square" lIns="91425" tIns="91425" rIns="91425" bIns="91425" anchor="t" anchorCtr="0">
            <a:normAutofit fontScale="92500" lnSpcReduction="10000"/>
          </a:bodyPr>
          <a:lstStyle/>
          <a:p>
            <a:pPr marL="762000" lvl="0" indent="0">
              <a:buClr>
                <a:schemeClr val="dk1"/>
              </a:buClr>
              <a:buSzPts val="1500"/>
              <a:buNone/>
            </a:pPr>
            <a:r>
              <a:rPr lang="en" sz="1500" b="1" i="1" dirty="0">
                <a:solidFill>
                  <a:schemeClr val="dk1"/>
                </a:solidFill>
              </a:rPr>
              <a:t>Feature Important</a:t>
            </a:r>
            <a:endParaRPr lang="en-US" sz="1500" i="1" dirty="0">
              <a:solidFill>
                <a:schemeClr val="dk1"/>
              </a:solidFill>
            </a:endParaRPr>
          </a:p>
        </p:txBody>
      </p:sp>
      <p:sp>
        <p:nvSpPr>
          <p:cNvPr id="56" name="Google Shape;56;p13"/>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rPr>
              <a:t>Untuk selengkapnya, dapat melihat jupyter notebook </a:t>
            </a:r>
            <a:r>
              <a:rPr lang="en" sz="1100" dirty="0">
                <a:hlinkClick r:id="rId3"/>
              </a:rPr>
              <a:t>disini</a:t>
            </a:r>
            <a:endParaRPr sz="1100" dirty="0">
              <a:solidFill>
                <a:srgbClr val="000000"/>
              </a:solidFill>
            </a:endParaRPr>
          </a:p>
        </p:txBody>
      </p:sp>
      <p:pic>
        <p:nvPicPr>
          <p:cNvPr id="3" name="Picture 2"/>
          <p:cNvPicPr>
            <a:picLocks noChangeAspect="1"/>
          </p:cNvPicPr>
          <p:nvPr/>
        </p:nvPicPr>
        <p:blipFill>
          <a:blip r:embed="rId4"/>
          <a:stretch>
            <a:fillRect/>
          </a:stretch>
        </p:blipFill>
        <p:spPr>
          <a:xfrm>
            <a:off x="5173750" y="560375"/>
            <a:ext cx="3658550" cy="4212325"/>
          </a:xfrm>
          <a:prstGeom prst="rect">
            <a:avLst/>
          </a:prstGeom>
        </p:spPr>
      </p:pic>
      <p:sp>
        <p:nvSpPr>
          <p:cNvPr id="2" name="TextBox 1"/>
          <p:cNvSpPr txBox="1"/>
          <p:nvPr/>
        </p:nvSpPr>
        <p:spPr>
          <a:xfrm>
            <a:off x="914400" y="1409700"/>
            <a:ext cx="3492500" cy="3539430"/>
          </a:xfrm>
          <a:prstGeom prst="rect">
            <a:avLst/>
          </a:prstGeom>
          <a:noFill/>
        </p:spPr>
        <p:txBody>
          <a:bodyPr wrap="square" rtlCol="0">
            <a:spAutoFit/>
          </a:bodyPr>
          <a:lstStyle/>
          <a:p>
            <a:r>
              <a:rPr lang="en-US" dirty="0" smtClean="0"/>
              <a:t>Rekomendasi bisnis berdasarkan fitur important: </a:t>
            </a:r>
          </a:p>
          <a:p>
            <a:pPr marL="285750" indent="-285750">
              <a:buFontTx/>
              <a:buChar char="-"/>
            </a:pPr>
            <a:r>
              <a:rPr lang="en-US" dirty="0" smtClean="0"/>
              <a:t>Customer yang cenderung melakukan klik ads adalah customer yang memiliki daily internet usage relatif rendah.</a:t>
            </a:r>
          </a:p>
          <a:p>
            <a:pPr marL="285750" indent="-285750">
              <a:buFontTx/>
              <a:buChar char="-"/>
            </a:pPr>
            <a:r>
              <a:rPr lang="en-US" dirty="0"/>
              <a:t>Customer yang cenderung melakukan klik ads adalah customer yang memiliki </a:t>
            </a:r>
            <a:r>
              <a:rPr lang="en-US" dirty="0" smtClean="0"/>
              <a:t>daily </a:t>
            </a:r>
            <a:r>
              <a:rPr lang="en-US" dirty="0"/>
              <a:t>time spent on site </a:t>
            </a:r>
            <a:r>
              <a:rPr lang="en-US" dirty="0" smtClean="0"/>
              <a:t>relatif </a:t>
            </a:r>
            <a:r>
              <a:rPr lang="en-US" dirty="0"/>
              <a:t>rendah</a:t>
            </a:r>
            <a:r>
              <a:rPr lang="en-US" dirty="0" smtClean="0"/>
              <a:t>.</a:t>
            </a:r>
          </a:p>
          <a:p>
            <a:pPr marL="285750" indent="-285750">
              <a:buFontTx/>
              <a:buChar char="-"/>
            </a:pPr>
            <a:r>
              <a:rPr lang="en-US" dirty="0"/>
              <a:t>Customer yang cenderung melakukan klik ads adalah customer yang memiliki </a:t>
            </a:r>
            <a:r>
              <a:rPr lang="en-US" dirty="0" smtClean="0"/>
              <a:t>income relatif tinggi.</a:t>
            </a:r>
            <a:endParaRPr lang="en-US" dirty="0"/>
          </a:p>
          <a:p>
            <a:pPr marL="285750" indent="-285750">
              <a:buFontTx/>
              <a:buChar char="-"/>
            </a:pPr>
            <a:r>
              <a:rPr lang="en-US" dirty="0"/>
              <a:t>Customer yang cenderung melakukan klik ads adalah customer yang memiliki </a:t>
            </a:r>
            <a:r>
              <a:rPr lang="en-US" dirty="0" smtClean="0"/>
              <a:t>usia </a:t>
            </a:r>
            <a:r>
              <a:rPr lang="en-US" dirty="0"/>
              <a:t>relatif </a:t>
            </a:r>
            <a:r>
              <a:rPr lang="en-US" dirty="0" smtClean="0"/>
              <a:t>dewasa.</a:t>
            </a:r>
            <a:endParaRPr lang="en-US" dirty="0"/>
          </a:p>
        </p:txBody>
      </p:sp>
    </p:spTree>
    <p:extLst>
      <p:ext uri="{BB962C8B-B14F-4D97-AF65-F5344CB8AC3E}">
        <p14:creationId xmlns:p14="http://schemas.microsoft.com/office/powerpoint/2010/main" val="3876130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311700" y="823775"/>
            <a:ext cx="8520600" cy="416446"/>
          </a:xfrm>
          <a:prstGeom prst="rect">
            <a:avLst/>
          </a:prstGeom>
        </p:spPr>
        <p:txBody>
          <a:bodyPr spcFirstLastPara="1" wrap="square" lIns="91425" tIns="91425" rIns="91425" bIns="91425" anchor="t" anchorCtr="0">
            <a:normAutofit fontScale="92500" lnSpcReduction="10000"/>
          </a:bodyPr>
          <a:lstStyle/>
          <a:p>
            <a:pPr marL="762000" lvl="0" indent="0">
              <a:buClr>
                <a:schemeClr val="dk1"/>
              </a:buClr>
              <a:buSzPts val="1500"/>
              <a:buNone/>
            </a:pPr>
            <a:r>
              <a:rPr lang="en-US" sz="1500" b="1" dirty="0">
                <a:solidFill>
                  <a:schemeClr val="dk1"/>
                </a:solidFill>
              </a:rPr>
              <a:t>R</a:t>
            </a:r>
            <a:r>
              <a:rPr lang="en" sz="1500" b="1" dirty="0">
                <a:solidFill>
                  <a:schemeClr val="dk1"/>
                </a:solidFill>
              </a:rPr>
              <a:t>ekomendasi bisnis</a:t>
            </a:r>
            <a:r>
              <a:rPr lang="en" sz="1500" dirty="0">
                <a:solidFill>
                  <a:schemeClr val="dk1"/>
                </a:solidFill>
              </a:rPr>
              <a:t> berdasarkan EDA dan Feature Important</a:t>
            </a:r>
            <a:endParaRPr lang="en-US" sz="1500" i="1" dirty="0">
              <a:solidFill>
                <a:schemeClr val="dk1"/>
              </a:solidFill>
            </a:endParaRPr>
          </a:p>
        </p:txBody>
      </p:sp>
      <p:pic>
        <p:nvPicPr>
          <p:cNvPr id="5" name="Picture 4"/>
          <p:cNvPicPr>
            <a:picLocks noChangeAspect="1"/>
          </p:cNvPicPr>
          <p:nvPr/>
        </p:nvPicPr>
        <p:blipFill>
          <a:blip r:embed="rId3"/>
          <a:stretch>
            <a:fillRect/>
          </a:stretch>
        </p:blipFill>
        <p:spPr>
          <a:xfrm>
            <a:off x="4747049" y="1209853"/>
            <a:ext cx="4305901" cy="3562847"/>
          </a:xfrm>
          <a:prstGeom prst="rect">
            <a:avLst/>
          </a:prstGeom>
        </p:spPr>
      </p:pic>
      <p:sp>
        <p:nvSpPr>
          <p:cNvPr id="6" name="TextBox 5"/>
          <p:cNvSpPr txBox="1"/>
          <p:nvPr/>
        </p:nvSpPr>
        <p:spPr>
          <a:xfrm>
            <a:off x="556099" y="1540848"/>
            <a:ext cx="3946552" cy="1384995"/>
          </a:xfrm>
          <a:prstGeom prst="rect">
            <a:avLst/>
          </a:prstGeom>
          <a:noFill/>
        </p:spPr>
        <p:txBody>
          <a:bodyPr wrap="square" rtlCol="0">
            <a:spAutoFit/>
          </a:bodyPr>
          <a:lstStyle/>
          <a:p>
            <a:r>
              <a:rPr lang="en-US" dirty="0" smtClean="0"/>
              <a:t>Grafik disamping menunjukkan bahwa usia dan kemungkinan customer melakukan klik pada iklan berbanding lurus.</a:t>
            </a:r>
          </a:p>
          <a:p>
            <a:endParaRPr lang="en-US" dirty="0"/>
          </a:p>
          <a:p>
            <a:r>
              <a:rPr lang="en-US" dirty="0" smtClean="0"/>
              <a:t>Customer yang tergolong muda cenderung tidak melakukan klik pada iklan.</a:t>
            </a:r>
            <a:endParaRPr lang="en-US" dirty="0"/>
          </a:p>
        </p:txBody>
      </p:sp>
    </p:spTree>
    <p:extLst>
      <p:ext uri="{BB962C8B-B14F-4D97-AF65-F5344CB8AC3E}">
        <p14:creationId xmlns:p14="http://schemas.microsoft.com/office/powerpoint/2010/main" val="3798489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311700" y="729179"/>
            <a:ext cx="8520600" cy="416446"/>
          </a:xfrm>
          <a:prstGeom prst="rect">
            <a:avLst/>
          </a:prstGeom>
        </p:spPr>
        <p:txBody>
          <a:bodyPr spcFirstLastPara="1" wrap="square" lIns="91425" tIns="91425" rIns="91425" bIns="91425" anchor="t" anchorCtr="0">
            <a:normAutofit fontScale="92500" lnSpcReduction="10000"/>
          </a:bodyPr>
          <a:lstStyle/>
          <a:p>
            <a:pPr marL="762000" lvl="0" indent="0">
              <a:buClr>
                <a:schemeClr val="dk1"/>
              </a:buClr>
              <a:buSzPts val="1500"/>
              <a:buNone/>
            </a:pPr>
            <a:r>
              <a:rPr lang="en-US" sz="1500" b="1" dirty="0">
                <a:solidFill>
                  <a:schemeClr val="dk1"/>
                </a:solidFill>
              </a:rPr>
              <a:t>R</a:t>
            </a:r>
            <a:r>
              <a:rPr lang="en" sz="1500" b="1" dirty="0">
                <a:solidFill>
                  <a:schemeClr val="dk1"/>
                </a:solidFill>
              </a:rPr>
              <a:t>ekomendasi bisnis</a:t>
            </a:r>
            <a:r>
              <a:rPr lang="en" sz="1500" dirty="0">
                <a:solidFill>
                  <a:schemeClr val="dk1"/>
                </a:solidFill>
              </a:rPr>
              <a:t> berdasarkan EDA dan Feature Important</a:t>
            </a:r>
            <a:endParaRPr lang="en-US" sz="1500" i="1" dirty="0">
              <a:solidFill>
                <a:schemeClr val="dk1"/>
              </a:solidFill>
            </a:endParaRPr>
          </a:p>
        </p:txBody>
      </p:sp>
      <p:pic>
        <p:nvPicPr>
          <p:cNvPr id="2" name="Picture 1"/>
          <p:cNvPicPr>
            <a:picLocks noChangeAspect="1"/>
          </p:cNvPicPr>
          <p:nvPr/>
        </p:nvPicPr>
        <p:blipFill>
          <a:blip r:embed="rId3"/>
          <a:stretch>
            <a:fillRect/>
          </a:stretch>
        </p:blipFill>
        <p:spPr>
          <a:xfrm>
            <a:off x="41087" y="1273289"/>
            <a:ext cx="3096252" cy="2290723"/>
          </a:xfrm>
          <a:prstGeom prst="rect">
            <a:avLst/>
          </a:prstGeom>
        </p:spPr>
      </p:pic>
      <p:pic>
        <p:nvPicPr>
          <p:cNvPr id="3" name="Picture 2"/>
          <p:cNvPicPr>
            <a:picLocks noChangeAspect="1"/>
          </p:cNvPicPr>
          <p:nvPr/>
        </p:nvPicPr>
        <p:blipFill>
          <a:blip r:embed="rId4"/>
          <a:stretch>
            <a:fillRect/>
          </a:stretch>
        </p:blipFill>
        <p:spPr>
          <a:xfrm>
            <a:off x="3317835" y="1240221"/>
            <a:ext cx="3007259" cy="2323791"/>
          </a:xfrm>
          <a:prstGeom prst="rect">
            <a:avLst/>
          </a:prstGeom>
        </p:spPr>
      </p:pic>
      <p:pic>
        <p:nvPicPr>
          <p:cNvPr id="4" name="Picture 3"/>
          <p:cNvPicPr>
            <a:picLocks noChangeAspect="1"/>
          </p:cNvPicPr>
          <p:nvPr/>
        </p:nvPicPr>
        <p:blipFill>
          <a:blip r:embed="rId5"/>
          <a:stretch>
            <a:fillRect/>
          </a:stretch>
        </p:blipFill>
        <p:spPr>
          <a:xfrm>
            <a:off x="6479628" y="1240222"/>
            <a:ext cx="2664372" cy="2340190"/>
          </a:xfrm>
          <a:prstGeom prst="rect">
            <a:avLst/>
          </a:prstGeom>
        </p:spPr>
      </p:pic>
      <p:sp>
        <p:nvSpPr>
          <p:cNvPr id="7" name="TextBox 6"/>
          <p:cNvSpPr txBox="1"/>
          <p:nvPr/>
        </p:nvSpPr>
        <p:spPr>
          <a:xfrm>
            <a:off x="311700" y="3815252"/>
            <a:ext cx="8520600" cy="307777"/>
          </a:xfrm>
          <a:prstGeom prst="rect">
            <a:avLst/>
          </a:prstGeom>
          <a:noFill/>
        </p:spPr>
        <p:txBody>
          <a:bodyPr wrap="square" rtlCol="0">
            <a:spAutoFit/>
          </a:bodyPr>
          <a:lstStyle/>
          <a:p>
            <a:r>
              <a:rPr lang="en-US" dirty="0" smtClean="0"/>
              <a:t>Grafik di atas adalah penunjang rekomendasi bisnis berdasarkan feature important.</a:t>
            </a:r>
            <a:endParaRPr lang="en-US" dirty="0"/>
          </a:p>
        </p:txBody>
      </p:sp>
    </p:spTree>
    <p:extLst>
      <p:ext uri="{BB962C8B-B14F-4D97-AF65-F5344CB8AC3E}">
        <p14:creationId xmlns:p14="http://schemas.microsoft.com/office/powerpoint/2010/main" val="77245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744944"/>
            <a:ext cx="8355724" cy="800073"/>
          </a:xfrm>
          <a:prstGeom prst="rect">
            <a:avLst/>
          </a:prstGeom>
        </p:spPr>
        <p:txBody>
          <a:bodyPr spcFirstLastPara="1" wrap="square" lIns="91425" tIns="91425" rIns="91425" bIns="91425" anchor="t" anchorCtr="0">
            <a:normAutofit/>
          </a:bodyPr>
          <a:lstStyle/>
          <a:p>
            <a:pPr marL="762000" lvl="0" indent="0">
              <a:buClr>
                <a:schemeClr val="dk1"/>
              </a:buClr>
              <a:buSzPts val="1500"/>
              <a:buNone/>
            </a:pPr>
            <a:r>
              <a:rPr lang="en-US" sz="1500" dirty="0" smtClean="0">
                <a:solidFill>
                  <a:schemeClr val="dk1"/>
                </a:solidFill>
              </a:rPr>
              <a:t>S</a:t>
            </a:r>
            <a:r>
              <a:rPr lang="en" sz="1500" dirty="0" smtClean="0">
                <a:solidFill>
                  <a:schemeClr val="dk1"/>
                </a:solidFill>
              </a:rPr>
              <a:t>imulasi perusahaan </a:t>
            </a:r>
            <a:r>
              <a:rPr lang="en" sz="1500" dirty="0">
                <a:solidFill>
                  <a:schemeClr val="dk1"/>
                </a:solidFill>
              </a:rPr>
              <a:t>dalam marketing yang menunjukan </a:t>
            </a:r>
            <a:r>
              <a:rPr lang="en" sz="1500" b="1" i="1" dirty="0">
                <a:solidFill>
                  <a:schemeClr val="dk1"/>
                </a:solidFill>
              </a:rPr>
              <a:t>cost, revenue, dan profit</a:t>
            </a:r>
            <a:r>
              <a:rPr lang="en" sz="1500" b="1" dirty="0">
                <a:solidFill>
                  <a:schemeClr val="dk1"/>
                </a:solidFill>
              </a:rPr>
              <a:t> sebelum dan setelah menggunakan model machine </a:t>
            </a:r>
            <a:r>
              <a:rPr lang="en" sz="1500" b="1" dirty="0" smtClean="0">
                <a:solidFill>
                  <a:schemeClr val="dk1"/>
                </a:solidFill>
              </a:rPr>
              <a:t>learning</a:t>
            </a:r>
            <a:endParaRPr lang="en-US" sz="1500" i="1" dirty="0">
              <a:solidFill>
                <a:schemeClr val="dk1"/>
              </a:solidFill>
            </a:endParaRPr>
          </a:p>
        </p:txBody>
      </p:sp>
      <p:sp>
        <p:nvSpPr>
          <p:cNvPr id="4" name="Rounded Rectangle 3"/>
          <p:cNvSpPr/>
          <p:nvPr/>
        </p:nvSpPr>
        <p:spPr>
          <a:xfrm>
            <a:off x="932752" y="1545016"/>
            <a:ext cx="3402765" cy="30269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Sebelum menggunakan model</a:t>
            </a:r>
          </a:p>
          <a:p>
            <a:pPr algn="ctr"/>
            <a:endParaRPr lang="en-US" dirty="0" smtClean="0"/>
          </a:p>
          <a:p>
            <a:pPr algn="ctr"/>
            <a:r>
              <a:rPr lang="en-US" dirty="0" smtClean="0"/>
              <a:t>Total 1000 customer</a:t>
            </a:r>
          </a:p>
          <a:p>
            <a:pPr algn="ctr"/>
            <a:r>
              <a:rPr lang="en-US" dirty="0" smtClean="0"/>
              <a:t>500 customer klik ads</a:t>
            </a:r>
          </a:p>
          <a:p>
            <a:pPr algn="ctr"/>
            <a:r>
              <a:rPr lang="en-US" dirty="0" smtClean="0"/>
              <a:t>500 customer tidak klik ads</a:t>
            </a:r>
          </a:p>
          <a:p>
            <a:pPr algn="ctr"/>
            <a:endParaRPr lang="en-US" dirty="0"/>
          </a:p>
          <a:p>
            <a:pPr algn="ctr"/>
            <a:r>
              <a:rPr lang="en-US" dirty="0" smtClean="0"/>
              <a:t>Marketing cost: 1000 x 10k = 10 mio</a:t>
            </a:r>
          </a:p>
          <a:p>
            <a:pPr algn="ctr"/>
            <a:r>
              <a:rPr lang="en-US" dirty="0" smtClean="0"/>
              <a:t>Revenue: 500 x 15k = 7,5 mio</a:t>
            </a:r>
          </a:p>
          <a:p>
            <a:pPr algn="ctr"/>
            <a:r>
              <a:rPr lang="en-US" dirty="0"/>
              <a:t>Provit = </a:t>
            </a:r>
            <a:r>
              <a:rPr lang="en-US" dirty="0" smtClean="0"/>
              <a:t>7,5 -10 = -2,5 </a:t>
            </a:r>
            <a:r>
              <a:rPr lang="en-US" dirty="0"/>
              <a:t>mio</a:t>
            </a:r>
          </a:p>
          <a:p>
            <a:pPr algn="ctr"/>
            <a:endParaRPr lang="en-US" dirty="0"/>
          </a:p>
        </p:txBody>
      </p:sp>
      <p:sp>
        <p:nvSpPr>
          <p:cNvPr id="8" name="Rounded Rectangle 7"/>
          <p:cNvSpPr/>
          <p:nvPr/>
        </p:nvSpPr>
        <p:spPr>
          <a:xfrm>
            <a:off x="4656000" y="1545015"/>
            <a:ext cx="3524700" cy="30269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Setelah menggunakan </a:t>
            </a:r>
            <a:r>
              <a:rPr lang="en-US" sz="1600" b="1" dirty="0"/>
              <a:t>model</a:t>
            </a:r>
          </a:p>
          <a:p>
            <a:pPr algn="ctr"/>
            <a:endParaRPr lang="en-US" dirty="0"/>
          </a:p>
          <a:p>
            <a:pPr algn="ctr"/>
            <a:r>
              <a:rPr lang="en-US" dirty="0"/>
              <a:t>Total 1000 customer</a:t>
            </a:r>
          </a:p>
          <a:p>
            <a:pPr algn="ctr"/>
            <a:r>
              <a:rPr lang="en-US" dirty="0" smtClean="0"/>
              <a:t>928 </a:t>
            </a:r>
            <a:r>
              <a:rPr lang="en-US" dirty="0"/>
              <a:t>customer klik ads</a:t>
            </a:r>
          </a:p>
          <a:p>
            <a:pPr algn="ctr"/>
            <a:r>
              <a:rPr lang="en-US" dirty="0" smtClean="0"/>
              <a:t>72 </a:t>
            </a:r>
            <a:r>
              <a:rPr lang="en-US" dirty="0"/>
              <a:t>customer tidak klik ads</a:t>
            </a:r>
          </a:p>
          <a:p>
            <a:pPr algn="ctr"/>
            <a:endParaRPr lang="en-US" dirty="0"/>
          </a:p>
          <a:p>
            <a:pPr algn="ctr"/>
            <a:r>
              <a:rPr lang="en-US" dirty="0"/>
              <a:t>Marketing cost: 1000 x 10k = 10 mio</a:t>
            </a:r>
          </a:p>
          <a:p>
            <a:pPr algn="ctr"/>
            <a:r>
              <a:rPr lang="en-US" dirty="0"/>
              <a:t>Revenue: </a:t>
            </a:r>
            <a:r>
              <a:rPr lang="en-US" dirty="0" smtClean="0"/>
              <a:t>928 </a:t>
            </a:r>
            <a:r>
              <a:rPr lang="en-US" dirty="0"/>
              <a:t>x 15k = </a:t>
            </a:r>
            <a:r>
              <a:rPr lang="en-US" dirty="0" smtClean="0"/>
              <a:t>13,9 </a:t>
            </a:r>
            <a:r>
              <a:rPr lang="en-US" dirty="0"/>
              <a:t>mio</a:t>
            </a:r>
          </a:p>
          <a:p>
            <a:pPr algn="ctr"/>
            <a:r>
              <a:rPr lang="en-US" dirty="0" smtClean="0"/>
              <a:t>Provit = 13,9 – 10 = 3,9 mio</a:t>
            </a:r>
            <a:endParaRPr lang="en-US" dirty="0"/>
          </a:p>
        </p:txBody>
      </p:sp>
    </p:spTree>
    <p:extLst>
      <p:ext uri="{BB962C8B-B14F-4D97-AF65-F5344CB8AC3E}">
        <p14:creationId xmlns:p14="http://schemas.microsoft.com/office/powerpoint/2010/main" val="341728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chemeClr val="dk1"/>
                </a:solidFill>
                <a:latin typeface="Dosis"/>
                <a:ea typeface="Dosis"/>
                <a:cs typeface="Dosis"/>
                <a:sym typeface="Dosis"/>
              </a:rPr>
              <a:t>“Sebuah perusahaan di Indonesia ingin mengetahui efektifitas sebuah iklan yang mereka tayangkan, hal ini penting bagi perusahaan agar dapat mengetahui seberapa besar ketercapainnya iklan yang dipasarkan sehingga dapat menarik customers untuk melihat iklan.</a:t>
            </a:r>
            <a:endParaRPr>
              <a:solidFill>
                <a:schemeClr val="dk1"/>
              </a:solidFill>
              <a:latin typeface="Dosis"/>
              <a:ea typeface="Dosis"/>
              <a:cs typeface="Dosis"/>
              <a:sym typeface="Dosis"/>
            </a:endParaRPr>
          </a:p>
          <a:p>
            <a:pPr marL="0" lvl="0" indent="0" algn="just" rtl="0">
              <a:spcBef>
                <a:spcPts val="1200"/>
              </a:spcBef>
              <a:spcAft>
                <a:spcPts val="1200"/>
              </a:spcAft>
              <a:buNone/>
            </a:pPr>
            <a:r>
              <a:rPr lang="en">
                <a:solidFill>
                  <a:schemeClr val="dk1"/>
                </a:solidFill>
                <a:latin typeface="Dosis"/>
                <a:ea typeface="Dosis"/>
                <a:cs typeface="Dosis"/>
                <a:sym typeface="Dosis"/>
              </a:rPr>
              <a:t>Dengan mengolah data historical advertisement serta menemukan insight serta pola yang terjadi, maka dapat membantu perusahaan dalam menentukan target marketing, fokus case ini adalah membuat model machine learning classification yang berfungsi menentukan target customers yang tepat ”</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475582"/>
            <a:ext cx="8520600" cy="1297118"/>
          </a:xfrm>
        </p:spPr>
        <p:txBody>
          <a:bodyPr>
            <a:normAutofit/>
          </a:bodyPr>
          <a:lstStyle/>
          <a:p>
            <a:pPr>
              <a:buFont typeface="Arial" panose="020B0604020202020204" pitchFamily="34" charset="0"/>
              <a:buChar char="•"/>
            </a:pPr>
            <a:r>
              <a:rPr lang="en-US" sz="900" dirty="0" smtClean="0">
                <a:solidFill>
                  <a:schemeClr val="tx1"/>
                </a:solidFill>
              </a:rPr>
              <a:t>Statistical data numerik dilakukan dengan memisahkan fitur yang berisi tipe data numerik kemudian dilakukan analisis statistic menggunakan describe().</a:t>
            </a:r>
          </a:p>
          <a:p>
            <a:pPr>
              <a:buFont typeface="Arial" panose="020B0604020202020204" pitchFamily="34" charset="0"/>
              <a:buChar char="•"/>
            </a:pPr>
            <a:r>
              <a:rPr lang="en-US" sz="900" dirty="0" smtClean="0">
                <a:solidFill>
                  <a:schemeClr val="tx1"/>
                </a:solidFill>
              </a:rPr>
              <a:t>Unnamed berisi index baris data, sehingga jumlahnya sama dengan total baris data yaitu 1000. </a:t>
            </a:r>
            <a:endParaRPr lang="en-US" sz="900" dirty="0">
              <a:solidFill>
                <a:schemeClr val="tx1"/>
              </a:solidFill>
            </a:endParaRPr>
          </a:p>
          <a:p>
            <a:pPr>
              <a:buFont typeface="Arial" panose="020B0604020202020204" pitchFamily="34" charset="0"/>
              <a:buChar char="•"/>
            </a:pPr>
            <a:r>
              <a:rPr lang="en-US" sz="900" dirty="0" smtClean="0">
                <a:solidFill>
                  <a:schemeClr val="tx1"/>
                </a:solidFill>
              </a:rPr>
              <a:t>Daily time spent on site menunjukkan angka minimal 32,6, maksimal 91,3, mean 64,9, dan median 68,1.</a:t>
            </a:r>
          </a:p>
          <a:p>
            <a:pPr>
              <a:buFont typeface="Arial" panose="020B0604020202020204" pitchFamily="34" charset="0"/>
              <a:buChar char="•"/>
            </a:pPr>
            <a:r>
              <a:rPr lang="en-US" sz="900" dirty="0" smtClean="0">
                <a:solidFill>
                  <a:schemeClr val="tx1"/>
                </a:solidFill>
              </a:rPr>
              <a:t>Age memiliki data minimal 19, maksimal 61, mean 36, dan median 35.</a:t>
            </a:r>
          </a:p>
          <a:p>
            <a:pPr>
              <a:buFont typeface="Arial" panose="020B0604020202020204" pitchFamily="34" charset="0"/>
              <a:buChar char="•"/>
            </a:pPr>
            <a:r>
              <a:rPr lang="en-US" sz="900" dirty="0" smtClean="0">
                <a:solidFill>
                  <a:schemeClr val="tx1"/>
                </a:solidFill>
              </a:rPr>
              <a:t>Area income memiliki data minimal 97,9 juta, maksimal 556,4 juta, mean 384,8 juta, dan median </a:t>
            </a:r>
            <a:r>
              <a:rPr lang="en-US" sz="900" dirty="0">
                <a:solidFill>
                  <a:schemeClr val="tx1"/>
                </a:solidFill>
              </a:rPr>
              <a:t>399,1 </a:t>
            </a:r>
            <a:r>
              <a:rPr lang="en-US" sz="900" dirty="0" smtClean="0">
                <a:solidFill>
                  <a:schemeClr val="tx1"/>
                </a:solidFill>
              </a:rPr>
              <a:t>juta.</a:t>
            </a:r>
          </a:p>
          <a:p>
            <a:pPr>
              <a:buFont typeface="Arial" panose="020B0604020202020204" pitchFamily="34" charset="0"/>
              <a:buChar char="•"/>
            </a:pPr>
            <a:r>
              <a:rPr lang="en-US" sz="900" dirty="0" smtClean="0">
                <a:solidFill>
                  <a:schemeClr val="tx1"/>
                </a:solidFill>
              </a:rPr>
              <a:t>Daily internet usage memiliki data minimal 104,78, maksimal 267,01, mean 179,86, dan median 182,65.</a:t>
            </a:r>
          </a:p>
          <a:p>
            <a:pPr>
              <a:buFont typeface="Arial" panose="020B0604020202020204" pitchFamily="34" charset="0"/>
              <a:buChar char="•"/>
            </a:pPr>
            <a:r>
              <a:rPr lang="en-US" sz="900" dirty="0" smtClean="0">
                <a:solidFill>
                  <a:schemeClr val="tx1"/>
                </a:solidFill>
              </a:rPr>
              <a:t>Clicked on ad menunjukkan data boolean, dimana angka 0 berarti no dan angka 1 berarti yes.</a:t>
            </a:r>
            <a:endParaRPr lang="en-US" sz="900" dirty="0">
              <a:solidFill>
                <a:schemeClr val="tx1"/>
              </a:solidFill>
            </a:endParaRPr>
          </a:p>
        </p:txBody>
      </p:sp>
      <p:pic>
        <p:nvPicPr>
          <p:cNvPr id="4" name="Picture 3"/>
          <p:cNvPicPr>
            <a:picLocks noChangeAspect="1"/>
          </p:cNvPicPr>
          <p:nvPr/>
        </p:nvPicPr>
        <p:blipFill rotWithShape="1">
          <a:blip r:embed="rId2"/>
          <a:srcRect l="3839"/>
          <a:stretch/>
        </p:blipFill>
        <p:spPr>
          <a:xfrm>
            <a:off x="674140" y="560525"/>
            <a:ext cx="7795720" cy="2915057"/>
          </a:xfrm>
          <a:prstGeom prst="rect">
            <a:avLst/>
          </a:prstGeom>
        </p:spPr>
      </p:pic>
      <p:sp>
        <p:nvSpPr>
          <p:cNvPr id="5" name="Google Shape;113;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spTree>
    <p:extLst>
      <p:ext uri="{BB962C8B-B14F-4D97-AF65-F5344CB8AC3E}">
        <p14:creationId xmlns:p14="http://schemas.microsoft.com/office/powerpoint/2010/main" val="300138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923508"/>
            <a:ext cx="8520600" cy="1645367"/>
          </a:xfrm>
        </p:spPr>
        <p:txBody>
          <a:bodyPr>
            <a:normAutofit fontScale="77500" lnSpcReduction="20000"/>
          </a:bodyPr>
          <a:lstStyle/>
          <a:p>
            <a:pPr>
              <a:buFont typeface="Arial" panose="020B0604020202020204" pitchFamily="34" charset="0"/>
              <a:buChar char="•"/>
            </a:pPr>
            <a:r>
              <a:rPr lang="en-US" dirty="0">
                <a:solidFill>
                  <a:schemeClr val="tx1"/>
                </a:solidFill>
              </a:rPr>
              <a:t>Statistical data </a:t>
            </a:r>
            <a:r>
              <a:rPr lang="en-US" dirty="0" smtClean="0">
                <a:solidFill>
                  <a:schemeClr val="tx1"/>
                </a:solidFill>
              </a:rPr>
              <a:t>kategorik </a:t>
            </a:r>
            <a:r>
              <a:rPr lang="en-US" dirty="0">
                <a:solidFill>
                  <a:schemeClr val="tx1"/>
                </a:solidFill>
              </a:rPr>
              <a:t>dilakukan dengan memisahkan fitur yang berisi tipe data </a:t>
            </a:r>
            <a:r>
              <a:rPr lang="en-US" dirty="0" smtClean="0">
                <a:solidFill>
                  <a:schemeClr val="tx1"/>
                </a:solidFill>
              </a:rPr>
              <a:t>string </a:t>
            </a:r>
            <a:r>
              <a:rPr lang="en-US" dirty="0">
                <a:solidFill>
                  <a:schemeClr val="tx1"/>
                </a:solidFill>
              </a:rPr>
              <a:t>kemudian dilakukan analisis statistic menggunakan describe</a:t>
            </a:r>
            <a:r>
              <a:rPr lang="en-US" dirty="0" smtClean="0">
                <a:solidFill>
                  <a:schemeClr val="tx1"/>
                </a:solidFill>
              </a:rPr>
              <a:t>().</a:t>
            </a:r>
          </a:p>
          <a:p>
            <a:pPr>
              <a:buFont typeface="Arial" panose="020B0604020202020204" pitchFamily="34" charset="0"/>
              <a:buChar char="•"/>
            </a:pPr>
            <a:r>
              <a:rPr lang="en-US" dirty="0" smtClean="0">
                <a:solidFill>
                  <a:schemeClr val="tx1"/>
                </a:solidFill>
              </a:rPr>
              <a:t>Gender berisi 2 data unik, dimana data terbanyak adalah perempuan dengan frekuensi 518.</a:t>
            </a:r>
          </a:p>
          <a:p>
            <a:pPr>
              <a:buFont typeface="Arial" panose="020B0604020202020204" pitchFamily="34" charset="0"/>
              <a:buChar char="•"/>
            </a:pPr>
            <a:r>
              <a:rPr lang="en-US" dirty="0" smtClean="0">
                <a:solidFill>
                  <a:schemeClr val="tx1"/>
                </a:solidFill>
              </a:rPr>
              <a:t>Timestamp berisi tanggal/bulan/tahun dan jam.</a:t>
            </a:r>
          </a:p>
          <a:p>
            <a:pPr>
              <a:buFont typeface="Arial" panose="020B0604020202020204" pitchFamily="34" charset="0"/>
              <a:buChar char="•"/>
            </a:pPr>
            <a:r>
              <a:rPr lang="en-US" dirty="0" smtClean="0">
                <a:solidFill>
                  <a:schemeClr val="tx1"/>
                </a:solidFill>
              </a:rPr>
              <a:t>City berisi 30 data unik, dimana data terbanyak adalah surabaya dengan frekuensi 64.</a:t>
            </a:r>
          </a:p>
          <a:p>
            <a:pPr>
              <a:buFont typeface="Arial" panose="020B0604020202020204" pitchFamily="34" charset="0"/>
              <a:buChar char="•"/>
            </a:pPr>
            <a:r>
              <a:rPr lang="en-US" dirty="0" smtClean="0">
                <a:solidFill>
                  <a:schemeClr val="tx1"/>
                </a:solidFill>
              </a:rPr>
              <a:t>Province berisi 16 data unik, dimana data terbanyak adalah DKI jakarta dengan frekuensi 253.</a:t>
            </a:r>
          </a:p>
          <a:p>
            <a:pPr>
              <a:buFont typeface="Arial" panose="020B0604020202020204" pitchFamily="34" charset="0"/>
              <a:buChar char="•"/>
            </a:pPr>
            <a:r>
              <a:rPr lang="en-US" dirty="0" smtClean="0">
                <a:solidFill>
                  <a:schemeClr val="tx1"/>
                </a:solidFill>
              </a:rPr>
              <a:t>Category berisi 10 data unik, dimana data terbanyak adalah otomotif dengan frekuensi 112.</a:t>
            </a:r>
            <a:endParaRPr lang="en-US" dirty="0">
              <a:solidFill>
                <a:schemeClr val="tx1"/>
              </a:solidFill>
            </a:endParaRPr>
          </a:p>
        </p:txBody>
      </p:sp>
      <p:sp>
        <p:nvSpPr>
          <p:cNvPr id="5" name="Google Shape;113;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pic>
        <p:nvPicPr>
          <p:cNvPr id="2" name="Picture 1"/>
          <p:cNvPicPr>
            <a:picLocks noChangeAspect="1"/>
          </p:cNvPicPr>
          <p:nvPr/>
        </p:nvPicPr>
        <p:blipFill>
          <a:blip r:embed="rId2"/>
          <a:stretch>
            <a:fillRect/>
          </a:stretch>
        </p:blipFill>
        <p:spPr>
          <a:xfrm>
            <a:off x="1590259" y="894173"/>
            <a:ext cx="5963482" cy="1695687"/>
          </a:xfrm>
          <a:prstGeom prst="rect">
            <a:avLst/>
          </a:prstGeom>
        </p:spPr>
      </p:pic>
    </p:spTree>
    <p:extLst>
      <p:ext uri="{BB962C8B-B14F-4D97-AF65-F5344CB8AC3E}">
        <p14:creationId xmlns:p14="http://schemas.microsoft.com/office/powerpoint/2010/main" val="82455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076420"/>
            <a:ext cx="8520600" cy="1659932"/>
          </a:xfrm>
        </p:spPr>
        <p:txBody>
          <a:bodyPr>
            <a:normAutofit fontScale="77500" lnSpcReduction="20000"/>
          </a:bodyPr>
          <a:lstStyle/>
          <a:p>
            <a:pPr>
              <a:buFont typeface="Arial" panose="020B0604020202020204" pitchFamily="34" charset="0"/>
              <a:buChar char="•"/>
            </a:pPr>
            <a:r>
              <a:rPr lang="en-US" dirty="0" smtClean="0">
                <a:solidFill>
                  <a:schemeClr val="tx1"/>
                </a:solidFill>
              </a:rPr>
              <a:t>Univariate analysis kolom age menunjukkan distribusi data usia customer yang melakukan klik ads berkisar antara 20 sampai 60, sedangkan usia customer yang tidak melakukan klik berkisar antara 20 sampai 50.</a:t>
            </a:r>
          </a:p>
          <a:p>
            <a:pPr>
              <a:buFont typeface="Arial" panose="020B0604020202020204" pitchFamily="34" charset="0"/>
              <a:buChar char="•"/>
            </a:pPr>
            <a:r>
              <a:rPr lang="en-US" dirty="0" smtClean="0">
                <a:solidFill>
                  <a:schemeClr val="tx1"/>
                </a:solidFill>
              </a:rPr>
              <a:t>Kolom daily internet usage memiliki distribusi customer yang melakukan klik berkisar antara 100 sampai 260, </a:t>
            </a:r>
            <a:r>
              <a:rPr lang="en-US" dirty="0">
                <a:solidFill>
                  <a:schemeClr val="tx1"/>
                </a:solidFill>
              </a:rPr>
              <a:t>sedangkan </a:t>
            </a:r>
            <a:r>
              <a:rPr lang="en-US" dirty="0" smtClean="0">
                <a:solidFill>
                  <a:schemeClr val="tx1"/>
                </a:solidFill>
              </a:rPr>
              <a:t>customer </a:t>
            </a:r>
            <a:r>
              <a:rPr lang="en-US" dirty="0">
                <a:solidFill>
                  <a:schemeClr val="tx1"/>
                </a:solidFill>
              </a:rPr>
              <a:t>yang tidak melakukan klik berkisar antara </a:t>
            </a:r>
            <a:r>
              <a:rPr lang="en-US" dirty="0" smtClean="0">
                <a:solidFill>
                  <a:schemeClr val="tx1"/>
                </a:solidFill>
              </a:rPr>
              <a:t>150 sampai 265.</a:t>
            </a:r>
          </a:p>
          <a:p>
            <a:pPr>
              <a:buFont typeface="Arial" panose="020B0604020202020204" pitchFamily="34" charset="0"/>
              <a:buChar char="•"/>
            </a:pPr>
            <a:r>
              <a:rPr lang="en-US" dirty="0">
                <a:solidFill>
                  <a:schemeClr val="tx1"/>
                </a:solidFill>
              </a:rPr>
              <a:t>Kolom daily </a:t>
            </a:r>
            <a:r>
              <a:rPr lang="en-US" dirty="0" smtClean="0">
                <a:solidFill>
                  <a:schemeClr val="tx1"/>
                </a:solidFill>
              </a:rPr>
              <a:t>time spent on site </a:t>
            </a:r>
            <a:r>
              <a:rPr lang="en-US" dirty="0">
                <a:solidFill>
                  <a:schemeClr val="tx1"/>
                </a:solidFill>
              </a:rPr>
              <a:t>memiliki distribusi customer yang melakukan klik berkisar antara </a:t>
            </a:r>
            <a:r>
              <a:rPr lang="en-US" dirty="0" smtClean="0">
                <a:solidFill>
                  <a:schemeClr val="tx1"/>
                </a:solidFill>
              </a:rPr>
              <a:t>30 </a:t>
            </a:r>
            <a:r>
              <a:rPr lang="en-US" dirty="0">
                <a:solidFill>
                  <a:schemeClr val="tx1"/>
                </a:solidFill>
              </a:rPr>
              <a:t>sampai </a:t>
            </a:r>
            <a:r>
              <a:rPr lang="en-US" dirty="0" smtClean="0">
                <a:solidFill>
                  <a:schemeClr val="tx1"/>
                </a:solidFill>
              </a:rPr>
              <a:t>90, </a:t>
            </a:r>
            <a:r>
              <a:rPr lang="en-US" dirty="0">
                <a:solidFill>
                  <a:schemeClr val="tx1"/>
                </a:solidFill>
              </a:rPr>
              <a:t>sedangkan customer yang tidak melakukan klik berkisar antara </a:t>
            </a:r>
            <a:r>
              <a:rPr lang="en-US" dirty="0" smtClean="0">
                <a:solidFill>
                  <a:schemeClr val="tx1"/>
                </a:solidFill>
              </a:rPr>
              <a:t>50 </a:t>
            </a:r>
            <a:r>
              <a:rPr lang="en-US" dirty="0">
                <a:solidFill>
                  <a:schemeClr val="tx1"/>
                </a:solidFill>
              </a:rPr>
              <a:t>sampai </a:t>
            </a:r>
            <a:r>
              <a:rPr lang="en-US" dirty="0" smtClean="0">
                <a:solidFill>
                  <a:schemeClr val="tx1"/>
                </a:solidFill>
              </a:rPr>
              <a:t>90.</a:t>
            </a:r>
            <a:endParaRPr lang="en-US" dirty="0">
              <a:solidFill>
                <a:schemeClr val="tx1"/>
              </a:solidFill>
            </a:endParaRPr>
          </a:p>
        </p:txBody>
      </p:sp>
      <p:sp>
        <p:nvSpPr>
          <p:cNvPr id="5" name="Google Shape;113;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pic>
        <p:nvPicPr>
          <p:cNvPr id="2" name="Picture 1"/>
          <p:cNvPicPr>
            <a:picLocks noChangeAspect="1"/>
          </p:cNvPicPr>
          <p:nvPr/>
        </p:nvPicPr>
        <p:blipFill>
          <a:blip r:embed="rId2"/>
          <a:stretch>
            <a:fillRect/>
          </a:stretch>
        </p:blipFill>
        <p:spPr>
          <a:xfrm>
            <a:off x="311700" y="684447"/>
            <a:ext cx="2787100" cy="2282055"/>
          </a:xfrm>
          <a:prstGeom prst="rect">
            <a:avLst/>
          </a:prstGeom>
        </p:spPr>
      </p:pic>
      <p:pic>
        <p:nvPicPr>
          <p:cNvPr id="7" name="Picture 6"/>
          <p:cNvPicPr>
            <a:picLocks noChangeAspect="1"/>
          </p:cNvPicPr>
          <p:nvPr/>
        </p:nvPicPr>
        <p:blipFill>
          <a:blip r:embed="rId3"/>
          <a:stretch>
            <a:fillRect/>
          </a:stretch>
        </p:blipFill>
        <p:spPr>
          <a:xfrm>
            <a:off x="3213032" y="673937"/>
            <a:ext cx="2747500" cy="2307711"/>
          </a:xfrm>
          <a:prstGeom prst="rect">
            <a:avLst/>
          </a:prstGeom>
        </p:spPr>
      </p:pic>
      <p:pic>
        <p:nvPicPr>
          <p:cNvPr id="8" name="Picture 7"/>
          <p:cNvPicPr>
            <a:picLocks noChangeAspect="1"/>
          </p:cNvPicPr>
          <p:nvPr/>
        </p:nvPicPr>
        <p:blipFill>
          <a:blip r:embed="rId4"/>
          <a:stretch>
            <a:fillRect/>
          </a:stretch>
        </p:blipFill>
        <p:spPr>
          <a:xfrm>
            <a:off x="6074764" y="653404"/>
            <a:ext cx="2793992" cy="2313098"/>
          </a:xfrm>
          <a:prstGeom prst="rect">
            <a:avLst/>
          </a:prstGeom>
        </p:spPr>
      </p:pic>
    </p:spTree>
    <p:extLst>
      <p:ext uri="{BB962C8B-B14F-4D97-AF65-F5344CB8AC3E}">
        <p14:creationId xmlns:p14="http://schemas.microsoft.com/office/powerpoint/2010/main" val="255073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457902"/>
            <a:ext cx="8520600" cy="1314797"/>
          </a:xfrm>
        </p:spPr>
        <p:txBody>
          <a:bodyPr>
            <a:normAutofit fontScale="70000" lnSpcReduction="20000"/>
          </a:bodyPr>
          <a:lstStyle/>
          <a:p>
            <a:pPr>
              <a:buFont typeface="Arial" panose="020B0604020202020204" pitchFamily="34" charset="0"/>
              <a:buChar char="•"/>
            </a:pPr>
            <a:r>
              <a:rPr lang="en-US" dirty="0" smtClean="0">
                <a:solidFill>
                  <a:schemeClr val="tx1"/>
                </a:solidFill>
              </a:rPr>
              <a:t>Bivariate analysis pada kolom daily internet usage dan age menunjukkan bahwa customer yang memiliki usia lebih muda dan daily internet usage lebih banyak cenderung tidak melakukan klik ads.</a:t>
            </a:r>
          </a:p>
          <a:p>
            <a:pPr>
              <a:buFont typeface="Arial" panose="020B0604020202020204" pitchFamily="34" charset="0"/>
              <a:buChar char="•"/>
            </a:pPr>
            <a:r>
              <a:rPr lang="en-US" dirty="0" smtClean="0">
                <a:solidFill>
                  <a:schemeClr val="tx1"/>
                </a:solidFill>
              </a:rPr>
              <a:t>Kolom daily time spent on site dan </a:t>
            </a:r>
            <a:r>
              <a:rPr lang="en-US" dirty="0">
                <a:solidFill>
                  <a:schemeClr val="tx1"/>
                </a:solidFill>
              </a:rPr>
              <a:t>age menunjukkan bahwa customer yang memiliki usia lebih </a:t>
            </a:r>
            <a:r>
              <a:rPr lang="en-US" dirty="0" smtClean="0">
                <a:solidFill>
                  <a:schemeClr val="tx1"/>
                </a:solidFill>
              </a:rPr>
              <a:t>muda dan </a:t>
            </a:r>
            <a:r>
              <a:rPr lang="en-US" dirty="0">
                <a:solidFill>
                  <a:schemeClr val="tx1"/>
                </a:solidFill>
              </a:rPr>
              <a:t>daily </a:t>
            </a:r>
            <a:r>
              <a:rPr lang="en-US" dirty="0" smtClean="0">
                <a:solidFill>
                  <a:schemeClr val="tx1"/>
                </a:solidFill>
              </a:rPr>
              <a:t>time </a:t>
            </a:r>
            <a:r>
              <a:rPr lang="en-US" dirty="0">
                <a:solidFill>
                  <a:schemeClr val="tx1"/>
                </a:solidFill>
              </a:rPr>
              <a:t>spent on site</a:t>
            </a:r>
            <a:r>
              <a:rPr lang="en-US" dirty="0" smtClean="0">
                <a:solidFill>
                  <a:schemeClr val="tx1"/>
                </a:solidFill>
              </a:rPr>
              <a:t> </a:t>
            </a:r>
            <a:r>
              <a:rPr lang="en-US" dirty="0">
                <a:solidFill>
                  <a:schemeClr val="tx1"/>
                </a:solidFill>
              </a:rPr>
              <a:t>lebih banyak cenderung tidak melakukan klik ads</a:t>
            </a:r>
            <a:r>
              <a:rPr lang="en-US" dirty="0" smtClean="0">
                <a:solidFill>
                  <a:schemeClr val="tx1"/>
                </a:solidFill>
              </a:rPr>
              <a:t>.</a:t>
            </a:r>
          </a:p>
          <a:p>
            <a:pPr>
              <a:buFont typeface="Arial" panose="020B0604020202020204" pitchFamily="34" charset="0"/>
              <a:buChar char="•"/>
            </a:pPr>
            <a:r>
              <a:rPr lang="en-US" dirty="0" smtClean="0">
                <a:solidFill>
                  <a:schemeClr val="tx1"/>
                </a:solidFill>
              </a:rPr>
              <a:t>Customer yang cenderung melakukan klik ads berdasarkan daily internet usage dan daily time spent on site adalah customer yang berusia lebih tua.</a:t>
            </a:r>
            <a:endParaRPr lang="en-US" dirty="0">
              <a:solidFill>
                <a:schemeClr val="tx1"/>
              </a:solidFill>
            </a:endParaRPr>
          </a:p>
        </p:txBody>
      </p:sp>
      <p:sp>
        <p:nvSpPr>
          <p:cNvPr id="5" name="Google Shape;113;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pic>
        <p:nvPicPr>
          <p:cNvPr id="2" name="Picture 1"/>
          <p:cNvPicPr>
            <a:picLocks noChangeAspect="1"/>
          </p:cNvPicPr>
          <p:nvPr/>
        </p:nvPicPr>
        <p:blipFill>
          <a:blip r:embed="rId2"/>
          <a:stretch>
            <a:fillRect/>
          </a:stretch>
        </p:blipFill>
        <p:spPr>
          <a:xfrm>
            <a:off x="811703" y="565754"/>
            <a:ext cx="3316147" cy="2784205"/>
          </a:xfrm>
          <a:prstGeom prst="rect">
            <a:avLst/>
          </a:prstGeom>
        </p:spPr>
      </p:pic>
      <p:pic>
        <p:nvPicPr>
          <p:cNvPr id="7" name="Picture 6"/>
          <p:cNvPicPr>
            <a:picLocks noChangeAspect="1"/>
          </p:cNvPicPr>
          <p:nvPr/>
        </p:nvPicPr>
        <p:blipFill>
          <a:blip r:embed="rId3"/>
          <a:stretch>
            <a:fillRect/>
          </a:stretch>
        </p:blipFill>
        <p:spPr>
          <a:xfrm>
            <a:off x="4656000" y="565754"/>
            <a:ext cx="3387734" cy="2784205"/>
          </a:xfrm>
          <a:prstGeom prst="rect">
            <a:avLst/>
          </a:prstGeom>
        </p:spPr>
      </p:pic>
    </p:spTree>
    <p:extLst>
      <p:ext uri="{BB962C8B-B14F-4D97-AF65-F5344CB8AC3E}">
        <p14:creationId xmlns:p14="http://schemas.microsoft.com/office/powerpoint/2010/main" val="326243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819807"/>
            <a:ext cx="3398452" cy="3749068"/>
          </a:xfrm>
        </p:spPr>
        <p:txBody>
          <a:bodyPr>
            <a:normAutofit fontScale="85000" lnSpcReduction="20000"/>
          </a:bodyPr>
          <a:lstStyle/>
          <a:p>
            <a:pPr marL="114300" indent="0">
              <a:buNone/>
            </a:pPr>
            <a:r>
              <a:rPr lang="en-US" dirty="0" smtClean="0">
                <a:solidFill>
                  <a:schemeClr val="tx1"/>
                </a:solidFill>
                <a:latin typeface="+mn-lt"/>
              </a:rPr>
              <a:t>Korelasi heatmap dilakukan menggunakan seaborn dan matplotlib.</a:t>
            </a:r>
          </a:p>
          <a:p>
            <a:pPr>
              <a:buFontTx/>
              <a:buChar char="-"/>
            </a:pPr>
            <a:r>
              <a:rPr lang="en-US" dirty="0" smtClean="0">
                <a:solidFill>
                  <a:schemeClr val="tx1"/>
                </a:solidFill>
                <a:latin typeface="+mn-lt"/>
              </a:rPr>
              <a:t>Kolom yang berkorelasi positif dengan kolom clicked_on_ad adalah kolom age</a:t>
            </a:r>
          </a:p>
          <a:p>
            <a:pPr>
              <a:buFontTx/>
              <a:buChar char="-"/>
            </a:pPr>
            <a:r>
              <a:rPr lang="en-US" dirty="0" smtClean="0">
                <a:solidFill>
                  <a:schemeClr val="tx1"/>
                </a:solidFill>
                <a:latin typeface="+mn-lt"/>
              </a:rPr>
              <a:t>Kolom yang berkorelasi negatif dengan kolom </a:t>
            </a:r>
            <a:r>
              <a:rPr lang="en-US" dirty="0">
                <a:solidFill>
                  <a:schemeClr val="tx1"/>
                </a:solidFill>
              </a:rPr>
              <a:t>clicked_on_ad </a:t>
            </a:r>
            <a:r>
              <a:rPr lang="en-US" dirty="0" smtClean="0">
                <a:solidFill>
                  <a:schemeClr val="tx1"/>
                </a:solidFill>
              </a:rPr>
              <a:t>adalah daily_time_spent_on_site</a:t>
            </a:r>
            <a:r>
              <a:rPr lang="en-US" dirty="0" smtClean="0">
                <a:solidFill>
                  <a:schemeClr val="tx1"/>
                </a:solidFill>
                <a:latin typeface="+mn-lt"/>
              </a:rPr>
              <a:t>, area_income, dan </a:t>
            </a:r>
            <a:r>
              <a:rPr lang="en-US" dirty="0" smtClean="0">
                <a:solidFill>
                  <a:schemeClr val="tx1"/>
                </a:solidFill>
              </a:rPr>
              <a:t>daily_internet_usage.</a:t>
            </a:r>
          </a:p>
          <a:p>
            <a:pPr>
              <a:buFontTx/>
              <a:buChar char="-"/>
            </a:pPr>
            <a:r>
              <a:rPr lang="en-US" dirty="0" smtClean="0">
                <a:solidFill>
                  <a:schemeClr val="tx1"/>
                </a:solidFill>
              </a:rPr>
              <a:t>Korelasi antara fitur menunjukkan angka yang cukup rendah (&lt;70) sehingga tidak ada fitur yang redundan.</a:t>
            </a:r>
            <a:endParaRPr lang="en-US" dirty="0">
              <a:solidFill>
                <a:schemeClr val="tx1"/>
              </a:solidFill>
            </a:endParaRPr>
          </a:p>
        </p:txBody>
      </p:sp>
      <p:sp>
        <p:nvSpPr>
          <p:cNvPr id="5" name="Google Shape;113;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603" y="645013"/>
            <a:ext cx="5198397" cy="4043198"/>
          </a:xfrm>
          <a:prstGeom prst="rect">
            <a:avLst/>
          </a:prstGeom>
        </p:spPr>
      </p:pic>
    </p:spTree>
    <p:extLst>
      <p:ext uri="{BB962C8B-B14F-4D97-AF65-F5344CB8AC3E}">
        <p14:creationId xmlns:p14="http://schemas.microsoft.com/office/powerpoint/2010/main" val="193643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2" name="Text Placeholder 1"/>
          <p:cNvSpPr>
            <a:spLocks noGrp="1"/>
          </p:cNvSpPr>
          <p:nvPr>
            <p:ph type="body" idx="1"/>
          </p:nvPr>
        </p:nvSpPr>
        <p:spPr>
          <a:xfrm>
            <a:off x="2911366" y="676479"/>
            <a:ext cx="5920934" cy="3892395"/>
          </a:xfrm>
        </p:spPr>
        <p:txBody>
          <a:bodyPr/>
          <a:lstStyle/>
          <a:p>
            <a:pPr>
              <a:buFont typeface="Arial" panose="020B0604020202020204" pitchFamily="34" charset="0"/>
              <a:buChar char="•"/>
            </a:pPr>
            <a:r>
              <a:rPr lang="en-US" dirty="0" smtClean="0">
                <a:solidFill>
                  <a:schemeClr val="tx1"/>
                </a:solidFill>
              </a:rPr>
              <a:t>Data numerik yang null diisi dengan data median kolom, agar tidak merusak distribusi data.</a:t>
            </a:r>
          </a:p>
          <a:p>
            <a:pPr>
              <a:buFont typeface="Arial" panose="020B0604020202020204" pitchFamily="34" charset="0"/>
              <a:buChar char="•"/>
            </a:pPr>
            <a:r>
              <a:rPr lang="en-US" dirty="0" smtClean="0">
                <a:solidFill>
                  <a:schemeClr val="tx1"/>
                </a:solidFill>
              </a:rPr>
              <a:t>Data kategorik yang null diisi dengan kategori yang memiliki frekuensi terbanyak.</a:t>
            </a:r>
          </a:p>
          <a:p>
            <a:pPr>
              <a:buFont typeface="Arial" panose="020B0604020202020204" pitchFamily="34" charset="0"/>
              <a:buChar char="•"/>
            </a:pPr>
            <a:r>
              <a:rPr lang="en-US" dirty="0" smtClean="0">
                <a:solidFill>
                  <a:schemeClr val="tx1"/>
                </a:solidFill>
              </a:rPr>
              <a:t>Tidak terdapat data duplikat</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311700" y="676479"/>
            <a:ext cx="2381582" cy="2076740"/>
          </a:xfrm>
          <a:prstGeom prst="rect">
            <a:avLst/>
          </a:prstGeom>
        </p:spPr>
      </p:pic>
      <p:pic>
        <p:nvPicPr>
          <p:cNvPr id="4" name="Picture 3"/>
          <p:cNvPicPr>
            <a:picLocks noChangeAspect="1"/>
          </p:cNvPicPr>
          <p:nvPr/>
        </p:nvPicPr>
        <p:blipFill>
          <a:blip r:embed="rId4"/>
          <a:stretch>
            <a:fillRect/>
          </a:stretch>
        </p:blipFill>
        <p:spPr>
          <a:xfrm>
            <a:off x="311700" y="2869323"/>
            <a:ext cx="7039957" cy="1105054"/>
          </a:xfrm>
          <a:prstGeom prst="rect">
            <a:avLst/>
          </a:prstGeom>
        </p:spPr>
      </p:pic>
      <p:pic>
        <p:nvPicPr>
          <p:cNvPr id="5" name="Picture 4"/>
          <p:cNvPicPr>
            <a:picLocks noChangeAspect="1"/>
          </p:cNvPicPr>
          <p:nvPr/>
        </p:nvPicPr>
        <p:blipFill rotWithShape="1">
          <a:blip r:embed="rId5"/>
          <a:srcRect l="2288"/>
          <a:stretch/>
        </p:blipFill>
        <p:spPr>
          <a:xfrm>
            <a:off x="594923" y="4115383"/>
            <a:ext cx="1815136" cy="657317"/>
          </a:xfrm>
          <a:prstGeom prst="rect">
            <a:avLst/>
          </a:prstGeom>
        </p:spPr>
      </p:pic>
    </p:spTree>
    <p:extLst>
      <p:ext uri="{BB962C8B-B14F-4D97-AF65-F5344CB8AC3E}">
        <p14:creationId xmlns:p14="http://schemas.microsoft.com/office/powerpoint/2010/main" val="285469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2" name="Text Placeholder 1"/>
          <p:cNvSpPr>
            <a:spLocks noGrp="1"/>
          </p:cNvSpPr>
          <p:nvPr>
            <p:ph type="body" idx="1"/>
          </p:nvPr>
        </p:nvSpPr>
        <p:spPr>
          <a:xfrm>
            <a:off x="311700" y="1152475"/>
            <a:ext cx="3629679" cy="3416400"/>
          </a:xfrm>
        </p:spPr>
        <p:txBody>
          <a:bodyPr>
            <a:normAutofit lnSpcReduction="10000"/>
          </a:bodyPr>
          <a:lstStyle/>
          <a:p>
            <a:pPr>
              <a:buFont typeface="Arial" panose="020B0604020202020204" pitchFamily="34" charset="0"/>
              <a:buChar char="•"/>
            </a:pPr>
            <a:r>
              <a:rPr lang="en-US" dirty="0" smtClean="0">
                <a:solidFill>
                  <a:schemeClr val="tx1"/>
                </a:solidFill>
              </a:rPr>
              <a:t>Proses extract datetime dilakukan dengan mengubak type data yang awalnya string menjadi datetime.</a:t>
            </a:r>
          </a:p>
          <a:p>
            <a:pPr>
              <a:buFont typeface="Arial" panose="020B0604020202020204" pitchFamily="34" charset="0"/>
              <a:buChar char="•"/>
            </a:pPr>
            <a:r>
              <a:rPr lang="en-US" dirty="0" smtClean="0">
                <a:solidFill>
                  <a:schemeClr val="tx1"/>
                </a:solidFill>
              </a:rPr>
              <a:t>Mengurutkan format timestamp menjadi bulan/tanggal/tahun jam:menit.</a:t>
            </a:r>
          </a:p>
          <a:p>
            <a:pPr>
              <a:buFont typeface="Arial" panose="020B0604020202020204" pitchFamily="34" charset="0"/>
              <a:buChar char="•"/>
            </a:pPr>
            <a:r>
              <a:rPr lang="en-US" dirty="0" smtClean="0">
                <a:solidFill>
                  <a:schemeClr val="tx1"/>
                </a:solidFill>
              </a:rPr>
              <a:t>Membuat kolom baru yang  berisi tahun, bulan, minggu dan tanggal.</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4031030" y="724010"/>
            <a:ext cx="4801270" cy="4048690"/>
          </a:xfrm>
          <a:prstGeom prst="rect">
            <a:avLst/>
          </a:prstGeom>
        </p:spPr>
      </p:pic>
    </p:spTree>
    <p:extLst>
      <p:ext uri="{BB962C8B-B14F-4D97-AF65-F5344CB8AC3E}">
        <p14:creationId xmlns:p14="http://schemas.microsoft.com/office/powerpoint/2010/main" val="13306681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1273</Words>
  <Application>Microsoft Office PowerPoint</Application>
  <PresentationFormat>On-screen Show (16:9)</PresentationFormat>
  <Paragraphs>220</Paragraphs>
  <Slides>18</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Dosis</vt:lpstr>
      <vt:lpstr>Roboto</vt:lpstr>
      <vt:lpstr>Nunito</vt:lpstr>
      <vt:lpstr>Simple Light</vt:lpstr>
      <vt:lpstr>Simple Light</vt:lpstr>
      <vt:lpstr>PowerPoint Presentation</vt:lpstr>
      <vt:lpstr>Overview</vt:lpstr>
      <vt:lpstr>Customer Type and Behaviour Analysis on Advertisement</vt:lpstr>
      <vt:lpstr>Customer Type and Behaviour Analysis on Advertisement</vt:lpstr>
      <vt:lpstr>Customer Type and Behaviour Analysis on Advertisement</vt:lpstr>
      <vt:lpstr>Customer Type and Behaviour Analysis on Advertisement</vt:lpstr>
      <vt:lpstr>Customer Type and Behaviour Analysis on Advertisement</vt:lpstr>
      <vt:lpstr>Data Cleaning &amp; Preprocessing</vt:lpstr>
      <vt:lpstr>Data Cleaning &amp; Preprocessing</vt:lpstr>
      <vt:lpstr>Data Cleaning &amp; Preprocessing</vt:lpstr>
      <vt:lpstr>Data Cleaning &amp; Preprocessing</vt:lpstr>
      <vt:lpstr>Data Modeling</vt:lpstr>
      <vt:lpstr>Data Modeling</vt:lpstr>
      <vt:lpstr>Data Modeling</vt:lpstr>
      <vt:lpstr>Data Modeling</vt:lpstr>
      <vt:lpstr>Data Modeling</vt:lpstr>
      <vt:lpstr>Data Modeling</vt:lpstr>
      <vt:lpstr>Data Modeling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Milla</dc:creator>
  <cp:lastModifiedBy>Microsoft account</cp:lastModifiedBy>
  <cp:revision>25</cp:revision>
  <dcterms:modified xsi:type="dcterms:W3CDTF">2023-11-18T22:41:54Z</dcterms:modified>
</cp:coreProperties>
</file>