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7"/>
  </p:notesMasterIdLst>
  <p:sldIdLst>
    <p:sldId id="259"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Dosis" panose="020B0604020202020204" charset="0"/>
      <p:regular r:id="rId18"/>
      <p:bold r:id="rId19"/>
    </p:embeddedFont>
    <p:embeddedFont>
      <p:font typeface="Roboto" panose="020B0604020202020204" charset="0"/>
      <p:regular r:id="rId20"/>
      <p:bold r:id="rId21"/>
      <p:italic r:id="rId22"/>
      <p:boldItalic r:id="rId23"/>
    </p:embeddedFont>
    <p:embeddedFont>
      <p:font typeface="Nuni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91" d="100"/>
          <a:sy n="91" d="100"/>
        </p:scale>
        <p:origin x="75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647669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48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713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47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Model yang dipilih</a:t>
            </a:r>
            <a:r>
              <a:rPr lang="en-US" baseline="0" dirty="0" smtClean="0"/>
              <a:t> adalah KNN karena hasil train dan test nya tidak overfit dan underfit.</a:t>
            </a:r>
            <a:endParaRPr dirty="0"/>
          </a:p>
        </p:txBody>
      </p:sp>
    </p:spTree>
    <p:extLst>
      <p:ext uri="{BB962C8B-B14F-4D97-AF65-F5344CB8AC3E}">
        <p14:creationId xmlns:p14="http://schemas.microsoft.com/office/powerpoint/2010/main" val="3788643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904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11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7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78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32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47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44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440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146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50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nisa-millah-taqiyya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smtClean="0">
                <a:latin typeface="Dosis"/>
                <a:ea typeface="Dosis"/>
                <a:cs typeface="Dosis"/>
                <a:sym typeface="Dosis"/>
              </a:rPr>
              <a:t>Anisa Millah Taqiyyah</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smtClean="0">
                <a:latin typeface="Dosis"/>
                <a:ea typeface="Dosis"/>
                <a:cs typeface="Dosis"/>
                <a:sym typeface="Dosis"/>
              </a:rPr>
              <a:t>anisamillah10@gmail.com</a:t>
            </a:r>
          </a:p>
          <a:p>
            <a:pPr marL="0" marR="0" lvl="0" indent="0" algn="l" rtl="0">
              <a:lnSpc>
                <a:spcPct val="100000"/>
              </a:lnSpc>
              <a:spcBef>
                <a:spcPts val="0"/>
              </a:spcBef>
              <a:spcAft>
                <a:spcPts val="0"/>
              </a:spcAft>
              <a:buClr>
                <a:srgbClr val="000000"/>
              </a:buClr>
              <a:buSzPts val="1100"/>
              <a:buFont typeface="Arial"/>
              <a:buNone/>
            </a:pPr>
            <a:r>
              <a:rPr lang="en" sz="1200" dirty="0" smtClean="0">
                <a:latin typeface="Dosis"/>
                <a:ea typeface="Dosis"/>
                <a:cs typeface="Dosis"/>
                <a:sym typeface="Dosis"/>
                <a:hlinkClick r:id="rId3"/>
              </a:rPr>
              <a:t>My linkedIn Profile</a:t>
            </a:r>
            <a:endParaRPr sz="1200" dirty="0">
              <a:latin typeface="Dosis"/>
              <a:ea typeface="Dosis"/>
              <a:cs typeface="Dosis"/>
              <a:sym typeface="Dosis"/>
            </a:endParaRPr>
          </a:p>
        </p:txBody>
      </p:sp>
      <p:pic>
        <p:nvPicPr>
          <p:cNvPr id="101" name="Google Shape;101;p25"/>
          <p:cNvPicPr preferRelativeResize="0"/>
          <p:nvPr/>
        </p:nvPicPr>
        <p:blipFill>
          <a:blip r:embed="rId4">
            <a:extLst>
              <a:ext uri="{28A0092B-C50C-407E-A947-70E740481C1C}">
                <a14:useLocalDpi xmlns:a14="http://schemas.microsoft.com/office/drawing/2010/main" val="0"/>
              </a:ext>
            </a:extLst>
          </a:blip>
          <a:stretch>
            <a:fillRect/>
          </a:stretch>
        </p:blipFill>
        <p:spPr>
          <a:xfrm>
            <a:off x="4868250" y="685600"/>
            <a:ext cx="8124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a:lnSpc>
                <a:spcPct val="95000"/>
              </a:lnSpc>
              <a:spcAft>
                <a:spcPts val="1200"/>
              </a:spcAft>
              <a:buSzPts val="1018"/>
            </a:pPr>
            <a:r>
              <a:rPr lang="en" sz="1217" dirty="0" smtClean="0">
                <a:solidFill>
                  <a:schemeClr val="dk1"/>
                </a:solidFill>
                <a:latin typeface="Nunito"/>
                <a:ea typeface="Nunito"/>
                <a:cs typeface="Nunito"/>
                <a:sym typeface="Nunito"/>
              </a:rPr>
              <a:t>“</a:t>
            </a:r>
            <a:r>
              <a:rPr lang="en" sz="1217" b="1" dirty="0" smtClean="0">
                <a:solidFill>
                  <a:schemeClr val="dk1"/>
                </a:solidFill>
                <a:latin typeface="Nunito"/>
                <a:ea typeface="Nunito"/>
                <a:cs typeface="Nunito"/>
                <a:sym typeface="Nunito"/>
              </a:rPr>
              <a:t>As an </a:t>
            </a:r>
            <a:r>
              <a:rPr lang="en-US" sz="1220" b="1" dirty="0">
                <a:latin typeface="Nunito" panose="020B0604020202020204" charset="0"/>
              </a:rPr>
              <a:t>enthusiastic fresh graduate, I have made the decision to pivot my career towards the field of data.</a:t>
            </a:r>
            <a:r>
              <a:rPr lang="en-US" sz="1220" dirty="0">
                <a:latin typeface="Nunito" panose="020B0604020202020204" charset="0"/>
              </a:rPr>
              <a:t> </a:t>
            </a:r>
            <a:r>
              <a:rPr lang="en-US" sz="1220" dirty="0" smtClean="0">
                <a:latin typeface="Nunito" panose="020B0604020202020204" charset="0"/>
              </a:rPr>
              <a:t> I </a:t>
            </a:r>
            <a:r>
              <a:rPr lang="en-US" sz="1220" dirty="0">
                <a:latin typeface="Nunito" panose="020B0604020202020204" charset="0"/>
              </a:rPr>
              <a:t>am motivated by the belief that data-driven decision-making forms a strong foundation for enhancing a company's profitability and mitigating risks. I have a deep interest in data analysis and have completed a data science bootcamp as my first step in this journey</a:t>
            </a:r>
            <a:r>
              <a:rPr lang="en-US" sz="1220" dirty="0" smtClean="0">
                <a:latin typeface="Nunito" panose="020B0604020202020204" charset="0"/>
              </a:rPr>
              <a:t>.</a:t>
            </a:r>
            <a:r>
              <a:rPr lang="en" sz="1217" dirty="0" smtClean="0">
                <a:solidFill>
                  <a:schemeClr val="dk1"/>
                </a:solidFill>
                <a:latin typeface="Nunito"/>
                <a:ea typeface="Nunito"/>
                <a:cs typeface="Nunito"/>
                <a:sym typeface="Nunito"/>
              </a:rPr>
              <a:t> </a:t>
            </a:r>
            <a:r>
              <a:rPr lang="en" sz="1217" dirty="0">
                <a:solidFill>
                  <a:schemeClr val="dk1"/>
                </a:solidFill>
                <a:latin typeface="Nunito"/>
                <a:ea typeface="Nunito"/>
                <a:cs typeface="Nunito"/>
                <a:sym typeface="Nunito"/>
              </a:rPr>
              <a:t>”</a:t>
            </a:r>
            <a:endParaRPr sz="2790" dirty="0"/>
          </a:p>
        </p:txBody>
      </p:sp>
      <p:sp>
        <p:nvSpPr>
          <p:cNvPr id="7" name="Google Shape;99;p25"/>
          <p:cNvSpPr txBox="1">
            <a:spLocks/>
          </p:cNvSpPr>
          <p:nvPr/>
        </p:nvSpPr>
        <p:spPr>
          <a:xfrm>
            <a:off x="311700" y="1450625"/>
            <a:ext cx="3736800" cy="200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9pPr>
          </a:lstStyle>
          <a:p>
            <a:pPr>
              <a:buSzPts val="990"/>
            </a:pPr>
            <a:r>
              <a:rPr lang="en" sz="3180" dirty="0">
                <a:latin typeface="Dosis"/>
                <a:ea typeface="Dosis"/>
                <a:cs typeface="Dosis"/>
                <a:sym typeface="Dosis"/>
              </a:rPr>
              <a:t>Improving Employee Retention by Predicting Employee Attrition Using Machine Learning</a:t>
            </a:r>
            <a:endParaRPr lang="en-US" sz="3180" dirty="0">
              <a:latin typeface="Dosis"/>
              <a:ea typeface="Dosis"/>
              <a:cs typeface="Dosis"/>
              <a:sym typeface="Dosis"/>
            </a:endParaRPr>
          </a:p>
        </p:txBody>
      </p:sp>
    </p:spTree>
    <p:extLst>
      <p:ext uri="{BB962C8B-B14F-4D97-AF65-F5344CB8AC3E}">
        <p14:creationId xmlns:p14="http://schemas.microsoft.com/office/powerpoint/2010/main" val="3877533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dirty="0" smtClean="0">
                <a:solidFill>
                  <a:schemeClr val="dk1"/>
                </a:solidFill>
              </a:rPr>
              <a:t>Melakukan </a:t>
            </a:r>
            <a:r>
              <a:rPr lang="en" sz="1500" dirty="0">
                <a:solidFill>
                  <a:schemeClr val="dk1"/>
                </a:solidFill>
              </a:rPr>
              <a:t>feature </a:t>
            </a:r>
            <a:r>
              <a:rPr lang="en" sz="1500" dirty="0" smtClean="0">
                <a:solidFill>
                  <a:schemeClr val="dk1"/>
                </a:solidFill>
              </a:rPr>
              <a:t>transformation</a:t>
            </a:r>
            <a:endParaRPr sz="1500" dirty="0">
              <a:solidFill>
                <a:schemeClr val="dk1"/>
              </a:solidFill>
            </a:endParaRPr>
          </a:p>
        </p:txBody>
      </p:sp>
      <p:pic>
        <p:nvPicPr>
          <p:cNvPr id="2" name="Picture 1"/>
          <p:cNvPicPr>
            <a:picLocks noChangeAspect="1"/>
          </p:cNvPicPr>
          <p:nvPr/>
        </p:nvPicPr>
        <p:blipFill>
          <a:blip r:embed="rId3"/>
          <a:stretch>
            <a:fillRect/>
          </a:stretch>
        </p:blipFill>
        <p:spPr>
          <a:xfrm>
            <a:off x="511396" y="1361350"/>
            <a:ext cx="5706271" cy="3324689"/>
          </a:xfrm>
          <a:prstGeom prst="rect">
            <a:avLst/>
          </a:prstGeom>
        </p:spPr>
      </p:pic>
    </p:spTree>
    <p:extLst>
      <p:ext uri="{BB962C8B-B14F-4D97-AF65-F5344CB8AC3E}">
        <p14:creationId xmlns:p14="http://schemas.microsoft.com/office/powerpoint/2010/main" val="281296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dirty="0" smtClean="0">
                <a:solidFill>
                  <a:schemeClr val="dk1"/>
                </a:solidFill>
              </a:rPr>
              <a:t>Melakukan </a:t>
            </a:r>
            <a:r>
              <a:rPr lang="en" sz="1500" dirty="0">
                <a:solidFill>
                  <a:schemeClr val="dk1"/>
                </a:solidFill>
              </a:rPr>
              <a:t>Split data train dan testing lalu dilakukan modelling dengan menggunakan metode machine learning yang </a:t>
            </a:r>
            <a:r>
              <a:rPr lang="en" sz="1500" dirty="0" smtClean="0">
                <a:solidFill>
                  <a:schemeClr val="dk1"/>
                </a:solidFill>
              </a:rPr>
              <a:t>berbeda</a:t>
            </a:r>
            <a:endParaRPr sz="1500" dirty="0">
              <a:solidFill>
                <a:schemeClr val="dk1"/>
              </a:solidFill>
            </a:endParaRPr>
          </a:p>
        </p:txBody>
      </p:sp>
      <p:pic>
        <p:nvPicPr>
          <p:cNvPr id="2" name="Picture 1"/>
          <p:cNvPicPr>
            <a:picLocks noChangeAspect="1"/>
          </p:cNvPicPr>
          <p:nvPr/>
        </p:nvPicPr>
        <p:blipFill>
          <a:blip r:embed="rId3"/>
          <a:stretch>
            <a:fillRect/>
          </a:stretch>
        </p:blipFill>
        <p:spPr>
          <a:xfrm>
            <a:off x="765661" y="1616878"/>
            <a:ext cx="6649378" cy="1047896"/>
          </a:xfrm>
          <a:prstGeom prst="rect">
            <a:avLst/>
          </a:prstGeom>
        </p:spPr>
      </p:pic>
    </p:spTree>
    <p:extLst>
      <p:ext uri="{BB962C8B-B14F-4D97-AF65-F5344CB8AC3E}">
        <p14:creationId xmlns:p14="http://schemas.microsoft.com/office/powerpoint/2010/main" val="256021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311700" y="643467"/>
            <a:ext cx="8520600" cy="4278908"/>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US" sz="1500" dirty="0" smtClean="0">
                <a:solidFill>
                  <a:schemeClr val="dk1"/>
                </a:solidFill>
              </a:rPr>
              <a:t>P</a:t>
            </a:r>
            <a:r>
              <a:rPr lang="en" sz="1500" dirty="0" smtClean="0">
                <a:solidFill>
                  <a:schemeClr val="dk1"/>
                </a:solidFill>
              </a:rPr>
              <a:t>erbandingan hasil evaluasi </a:t>
            </a:r>
            <a:r>
              <a:rPr lang="en" sz="1500" dirty="0">
                <a:solidFill>
                  <a:schemeClr val="dk1"/>
                </a:solidFill>
              </a:rPr>
              <a:t>machine </a:t>
            </a:r>
            <a:r>
              <a:rPr lang="en" sz="1500" dirty="0" smtClean="0">
                <a:solidFill>
                  <a:schemeClr val="dk1"/>
                </a:solidFill>
              </a:rPr>
              <a:t>learning</a:t>
            </a:r>
          </a:p>
          <a:p>
            <a:pPr marL="457200" lvl="0" indent="-323850" algn="l" rtl="0">
              <a:spcBef>
                <a:spcPts val="0"/>
              </a:spcBef>
              <a:spcAft>
                <a:spcPts val="0"/>
              </a:spcAft>
              <a:buClr>
                <a:schemeClr val="dk1"/>
              </a:buClr>
              <a:buSzPts val="1500"/>
              <a:buChar char="-"/>
            </a:pPr>
            <a:endParaRPr sz="1500" dirty="0">
              <a:solidFill>
                <a:schemeClr val="dk1"/>
              </a:solidFill>
            </a:endParaRPr>
          </a:p>
        </p:txBody>
      </p:sp>
      <p:graphicFrame>
        <p:nvGraphicFramePr>
          <p:cNvPr id="2" name="Table 1"/>
          <p:cNvGraphicFramePr>
            <a:graphicFrameLocks noGrp="1"/>
          </p:cNvGraphicFramePr>
          <p:nvPr>
            <p:extLst/>
          </p:nvPr>
        </p:nvGraphicFramePr>
        <p:xfrm>
          <a:off x="311698" y="1117600"/>
          <a:ext cx="8104166" cy="3501388"/>
        </p:xfrm>
        <a:graphic>
          <a:graphicData uri="http://schemas.openxmlformats.org/drawingml/2006/table">
            <a:tbl>
              <a:tblPr firstRow="1" bandRow="1">
                <a:tableStyleId>{5C22544A-7EE6-4342-B048-85BDC9FD1C3A}</a:tableStyleId>
              </a:tblPr>
              <a:tblGrid>
                <a:gridCol w="1157738"/>
                <a:gridCol w="1157738"/>
                <a:gridCol w="1157738"/>
                <a:gridCol w="1157738"/>
                <a:gridCol w="1157738"/>
                <a:gridCol w="1157738"/>
                <a:gridCol w="1157738"/>
              </a:tblGrid>
              <a:tr h="318308">
                <a:tc>
                  <a:txBody>
                    <a:bodyPr/>
                    <a:lstStyle/>
                    <a:p>
                      <a:r>
                        <a:rPr lang="en-US" dirty="0" smtClean="0"/>
                        <a:t>Model </a:t>
                      </a:r>
                      <a:endParaRPr lang="en-US" dirty="0"/>
                    </a:p>
                  </a:txBody>
                  <a:tcPr/>
                </a:tc>
                <a:tc>
                  <a:txBody>
                    <a:bodyPr/>
                    <a:lstStyle/>
                    <a:p>
                      <a:endParaRPr lang="en-US" dirty="0"/>
                    </a:p>
                  </a:txBody>
                  <a:tcPr/>
                </a:tc>
                <a:tc>
                  <a:txBody>
                    <a:bodyPr/>
                    <a:lstStyle/>
                    <a:p>
                      <a:r>
                        <a:rPr lang="en-US" dirty="0" smtClean="0"/>
                        <a:t>Accuracy </a:t>
                      </a:r>
                      <a:endParaRPr lang="en-US" dirty="0"/>
                    </a:p>
                  </a:txBody>
                  <a:tcPr/>
                </a:tc>
                <a:tc>
                  <a:txBody>
                    <a:bodyPr/>
                    <a:lstStyle/>
                    <a:p>
                      <a:r>
                        <a:rPr lang="en-US" dirty="0" smtClean="0"/>
                        <a:t>Precission </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ROC AUC</a:t>
                      </a:r>
                      <a:endParaRPr lang="en-US" dirty="0"/>
                    </a:p>
                  </a:txBody>
                  <a:tcPr/>
                </a:tc>
              </a:tr>
              <a:tr h="318308">
                <a:tc rowSpan="2">
                  <a:txBody>
                    <a:bodyPr/>
                    <a:lstStyle/>
                    <a:p>
                      <a:r>
                        <a:rPr lang="en-US" dirty="0" smtClean="0"/>
                        <a:t>Logistic Regression</a:t>
                      </a:r>
                      <a:endParaRPr lang="en-US" dirty="0"/>
                    </a:p>
                  </a:txBody>
                  <a:tcPr/>
                </a:tc>
                <a:tc>
                  <a:txBody>
                    <a:bodyPr/>
                    <a:lstStyle/>
                    <a:p>
                      <a:r>
                        <a:rPr lang="en-US" dirty="0" smtClean="0"/>
                        <a:t>Train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18308">
                <a:tc vMerge="1">
                  <a:txBody>
                    <a:bodyPr/>
                    <a:lstStyle/>
                    <a:p>
                      <a:endParaRPr lang="en-US" dirty="0"/>
                    </a:p>
                  </a:txBody>
                  <a:tcPr/>
                </a:tc>
                <a:tc>
                  <a:txBody>
                    <a:bodyPr/>
                    <a:lstStyle/>
                    <a:p>
                      <a:r>
                        <a:rPr lang="en-US" dirty="0" smtClean="0"/>
                        <a:t>Test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18308">
                <a:tc rowSpan="2">
                  <a:txBody>
                    <a:bodyPr/>
                    <a:lstStyle/>
                    <a:p>
                      <a:r>
                        <a:rPr lang="en-US" dirty="0" smtClean="0"/>
                        <a:t>Decision</a:t>
                      </a:r>
                      <a:r>
                        <a:rPr lang="en-US" baseline="0" dirty="0" smtClean="0"/>
                        <a:t> Tree</a:t>
                      </a:r>
                      <a:endParaRPr lang="en-US" dirty="0"/>
                    </a:p>
                  </a:txBody>
                  <a:tcPr/>
                </a:tc>
                <a:tc>
                  <a:txBody>
                    <a:bodyPr/>
                    <a:lstStyle/>
                    <a:p>
                      <a:r>
                        <a:rPr lang="en-US" dirty="0" smtClean="0"/>
                        <a:t>Train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18308">
                <a:tc vMerge="1">
                  <a:txBody>
                    <a:bodyPr/>
                    <a:lstStyle/>
                    <a:p>
                      <a:endParaRPr lang="en-US" dirty="0"/>
                    </a:p>
                  </a:txBody>
                  <a:tcPr/>
                </a:tc>
                <a:tc>
                  <a:txBody>
                    <a:bodyPr/>
                    <a:lstStyle/>
                    <a:p>
                      <a:r>
                        <a:rPr lang="en-US" dirty="0" smtClean="0"/>
                        <a:t>Test</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18308">
                <a:tc rowSpan="2">
                  <a:txBody>
                    <a:bodyPr/>
                    <a:lstStyle/>
                    <a:p>
                      <a:r>
                        <a:rPr lang="en-US" dirty="0" smtClean="0"/>
                        <a:t>Random Forest </a:t>
                      </a:r>
                      <a:endParaRPr lang="en-US" dirty="0"/>
                    </a:p>
                  </a:txBody>
                  <a:tcPr/>
                </a:tc>
                <a:tc>
                  <a:txBody>
                    <a:bodyPr/>
                    <a:lstStyle/>
                    <a:p>
                      <a:r>
                        <a:rPr lang="en-US" dirty="0" smtClean="0"/>
                        <a:t>Train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18308">
                <a:tc vMerge="1">
                  <a:txBody>
                    <a:bodyPr/>
                    <a:lstStyle/>
                    <a:p>
                      <a:endParaRPr lang="en-US" dirty="0"/>
                    </a:p>
                  </a:txBody>
                  <a:tcPr/>
                </a:tc>
                <a:tc>
                  <a:txBody>
                    <a:bodyPr/>
                    <a:lstStyle/>
                    <a:p>
                      <a:r>
                        <a:rPr lang="en-US" dirty="0" smtClean="0"/>
                        <a:t>Test</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18308">
                <a:tc rowSpan="2">
                  <a:txBody>
                    <a:bodyPr/>
                    <a:lstStyle/>
                    <a:p>
                      <a:r>
                        <a:rPr lang="en-US" dirty="0" smtClean="0"/>
                        <a:t>KNN</a:t>
                      </a:r>
                      <a:endParaRPr lang="en-US" dirty="0"/>
                    </a:p>
                  </a:txBody>
                  <a:tcPr/>
                </a:tc>
                <a:tc>
                  <a:txBody>
                    <a:bodyPr/>
                    <a:lstStyle/>
                    <a:p>
                      <a:r>
                        <a:rPr lang="en-US" dirty="0" smtClean="0"/>
                        <a:t>Train </a:t>
                      </a:r>
                      <a:endParaRPr lang="en-US" dirty="0"/>
                    </a:p>
                  </a:txBody>
                  <a:tcPr/>
                </a:tc>
                <a:tc>
                  <a:txBody>
                    <a:bodyPr/>
                    <a:lstStyle/>
                    <a:p>
                      <a:r>
                        <a:rPr lang="en-US" dirty="0" smtClean="0"/>
                        <a:t>0.93</a:t>
                      </a:r>
                      <a:endParaRPr lang="en-US" dirty="0"/>
                    </a:p>
                  </a:txBody>
                  <a:tcPr/>
                </a:tc>
                <a:tc>
                  <a:txBody>
                    <a:bodyPr/>
                    <a:lstStyle/>
                    <a:p>
                      <a:r>
                        <a:rPr lang="en-US" dirty="0" smtClean="0"/>
                        <a:t>0.92</a:t>
                      </a:r>
                      <a:endParaRPr lang="en-US" dirty="0"/>
                    </a:p>
                  </a:txBody>
                  <a:tcPr/>
                </a:tc>
                <a:tc>
                  <a:txBody>
                    <a:bodyPr/>
                    <a:lstStyle/>
                    <a:p>
                      <a:r>
                        <a:rPr lang="en-US" dirty="0" smtClean="0"/>
                        <a:t>0.95</a:t>
                      </a:r>
                      <a:endParaRPr lang="en-US" dirty="0"/>
                    </a:p>
                  </a:txBody>
                  <a:tcPr/>
                </a:tc>
                <a:tc>
                  <a:txBody>
                    <a:bodyPr/>
                    <a:lstStyle/>
                    <a:p>
                      <a:r>
                        <a:rPr lang="en-US" dirty="0" smtClean="0"/>
                        <a:t>0.93</a:t>
                      </a:r>
                      <a:endParaRPr lang="en-US" dirty="0"/>
                    </a:p>
                  </a:txBody>
                  <a:tcPr/>
                </a:tc>
                <a:tc>
                  <a:txBody>
                    <a:bodyPr/>
                    <a:lstStyle/>
                    <a:p>
                      <a:r>
                        <a:rPr lang="en-US" dirty="0" smtClean="0"/>
                        <a:t>0.93</a:t>
                      </a:r>
                      <a:endParaRPr lang="en-US" dirty="0"/>
                    </a:p>
                  </a:txBody>
                  <a:tcPr/>
                </a:tc>
              </a:tr>
              <a:tr h="318308">
                <a:tc vMerge="1">
                  <a:txBody>
                    <a:bodyPr/>
                    <a:lstStyle/>
                    <a:p>
                      <a:endParaRPr lang="en-US" dirty="0"/>
                    </a:p>
                  </a:txBody>
                  <a:tcPr/>
                </a:tc>
                <a:tc>
                  <a:txBody>
                    <a:bodyPr/>
                    <a:lstStyle/>
                    <a:p>
                      <a:r>
                        <a:rPr lang="en-US" dirty="0" smtClean="0"/>
                        <a:t>Test </a:t>
                      </a:r>
                      <a:endParaRPr lang="en-US" dirty="0"/>
                    </a:p>
                  </a:txBody>
                  <a:tcPr/>
                </a:tc>
                <a:tc>
                  <a:txBody>
                    <a:bodyPr/>
                    <a:lstStyle/>
                    <a:p>
                      <a:r>
                        <a:rPr lang="en-US" dirty="0" smtClean="0"/>
                        <a:t>0.85</a:t>
                      </a:r>
                      <a:endParaRPr lang="en-US" dirty="0"/>
                    </a:p>
                  </a:txBody>
                  <a:tcPr/>
                </a:tc>
                <a:tc>
                  <a:txBody>
                    <a:bodyPr/>
                    <a:lstStyle/>
                    <a:p>
                      <a:r>
                        <a:rPr lang="en-US" dirty="0" smtClean="0"/>
                        <a:t>0.87</a:t>
                      </a:r>
                      <a:endParaRPr lang="en-US" dirty="0"/>
                    </a:p>
                  </a:txBody>
                  <a:tcPr/>
                </a:tc>
                <a:tc>
                  <a:txBody>
                    <a:bodyPr/>
                    <a:lstStyle/>
                    <a:p>
                      <a:r>
                        <a:rPr lang="en-US" dirty="0" smtClean="0"/>
                        <a:t>0.87</a:t>
                      </a:r>
                      <a:endParaRPr lang="en-US" dirty="0"/>
                    </a:p>
                  </a:txBody>
                  <a:tcPr/>
                </a:tc>
                <a:tc>
                  <a:txBody>
                    <a:bodyPr/>
                    <a:lstStyle/>
                    <a:p>
                      <a:r>
                        <a:rPr lang="en-US" dirty="0" smtClean="0"/>
                        <a:t>0.87</a:t>
                      </a:r>
                      <a:endParaRPr lang="en-US" dirty="0"/>
                    </a:p>
                  </a:txBody>
                  <a:tcPr/>
                </a:tc>
                <a:tc>
                  <a:txBody>
                    <a:bodyPr/>
                    <a:lstStyle/>
                    <a:p>
                      <a:r>
                        <a:rPr lang="en-US" dirty="0" smtClean="0"/>
                        <a:t>0.84</a:t>
                      </a:r>
                      <a:endParaRPr lang="en-US" dirty="0"/>
                    </a:p>
                  </a:txBody>
                  <a:tcPr/>
                </a:tc>
              </a:tr>
              <a:tr h="318308">
                <a:tc rowSpan="2">
                  <a:txBody>
                    <a:bodyPr/>
                    <a:lstStyle/>
                    <a:p>
                      <a:r>
                        <a:rPr lang="en-US" dirty="0" smtClean="0"/>
                        <a:t>XGBoost</a:t>
                      </a:r>
                      <a:endParaRPr lang="en-US" dirty="0"/>
                    </a:p>
                  </a:txBody>
                  <a:tcPr/>
                </a:tc>
                <a:tc>
                  <a:txBody>
                    <a:bodyPr/>
                    <a:lstStyle/>
                    <a:p>
                      <a:r>
                        <a:rPr lang="en-US" dirty="0" smtClean="0"/>
                        <a:t>Train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318308">
                <a:tc vMerge="1">
                  <a:txBody>
                    <a:bodyPr/>
                    <a:lstStyle/>
                    <a:p>
                      <a:endParaRPr lang="en-US" dirty="0"/>
                    </a:p>
                  </a:txBody>
                  <a:tcPr/>
                </a:tc>
                <a:tc>
                  <a:txBody>
                    <a:bodyPr/>
                    <a:lstStyle/>
                    <a:p>
                      <a:r>
                        <a:rPr lang="en-US" dirty="0" smtClean="0"/>
                        <a:t>Test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bl>
          </a:graphicData>
        </a:graphic>
      </p:graphicFrame>
      <p:sp>
        <p:nvSpPr>
          <p:cNvPr id="3" name="Rounded Rectangle 2"/>
          <p:cNvSpPr/>
          <p:nvPr/>
        </p:nvSpPr>
        <p:spPr>
          <a:xfrm>
            <a:off x="135467" y="3285067"/>
            <a:ext cx="8696833" cy="711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6521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Presenting Machine Learning Products to the Business Users</a:t>
            </a:r>
            <a:endParaRPr sz="1798" b="1">
              <a:latin typeface="Roboto"/>
              <a:ea typeface="Roboto"/>
              <a:cs typeface="Roboto"/>
              <a:sym typeface="Roboto"/>
            </a:endParaRPr>
          </a:p>
        </p:txBody>
      </p:sp>
      <p:sp>
        <p:nvSpPr>
          <p:cNvPr id="55" name="Google Shape;55;p13"/>
          <p:cNvSpPr txBox="1">
            <a:spLocks noGrp="1"/>
          </p:cNvSpPr>
          <p:nvPr>
            <p:ph type="body" idx="1"/>
          </p:nvPr>
        </p:nvSpPr>
        <p:spPr>
          <a:xfrm>
            <a:off x="311700" y="823775"/>
            <a:ext cx="3272328" cy="4098600"/>
          </a:xfrm>
          <a:prstGeom prst="rect">
            <a:avLst/>
          </a:prstGeom>
        </p:spPr>
        <p:txBody>
          <a:bodyPr spcFirstLastPara="1" wrap="square" lIns="91425" tIns="91425" rIns="91425" bIns="91425" anchor="t" anchorCtr="0">
            <a:normAutofit/>
          </a:bodyPr>
          <a:lstStyle/>
          <a:p>
            <a:pPr marL="114300" indent="0">
              <a:buNone/>
            </a:pPr>
            <a:r>
              <a:rPr lang="en-US" sz="1400" dirty="0" smtClean="0">
                <a:solidFill>
                  <a:schemeClr val="tx1"/>
                </a:solidFill>
              </a:rPr>
              <a:t>Tabel confussion matrix menunjukkan bahwa akurasi model yang digunakan cukup bagus, terbukti dari </a:t>
            </a:r>
            <a:r>
              <a:rPr lang="en-US" sz="1400" dirty="0">
                <a:solidFill>
                  <a:schemeClr val="tx1"/>
                </a:solidFill>
              </a:rPr>
              <a:t>kesalahan prediksi (cell </a:t>
            </a:r>
            <a:r>
              <a:rPr lang="en-US" sz="1400" dirty="0" smtClean="0">
                <a:solidFill>
                  <a:schemeClr val="tx1"/>
                </a:solidFill>
              </a:rPr>
              <a:t>warna gelap) </a:t>
            </a:r>
            <a:r>
              <a:rPr lang="en-US" sz="1400" dirty="0">
                <a:solidFill>
                  <a:schemeClr val="tx1"/>
                </a:solidFill>
              </a:rPr>
              <a:t>berjumlah sangat sedikit (bagian kanan atas dan kiri bawah</a:t>
            </a:r>
            <a:r>
              <a:rPr lang="en-US" sz="1400" dirty="0" smtClean="0">
                <a:solidFill>
                  <a:schemeClr val="tx1"/>
                </a:solidFill>
              </a:rPr>
              <a:t>).</a:t>
            </a:r>
            <a:r>
              <a:rPr lang="en-US" sz="1400" dirty="0">
                <a:solidFill>
                  <a:schemeClr val="tx1"/>
                </a:solidFill>
              </a:rPr>
              <a:t/>
            </a:r>
            <a:br>
              <a:rPr lang="en-US" sz="1400" dirty="0">
                <a:solidFill>
                  <a:schemeClr val="tx1"/>
                </a:solidFill>
              </a:rPr>
            </a:br>
            <a:endParaRPr lang="en-US" sz="1400" dirty="0" smtClean="0">
              <a:solidFill>
                <a:schemeClr val="tx1"/>
              </a:solidFill>
            </a:endParaRPr>
          </a:p>
          <a:p>
            <a:pPr marL="114300" indent="0">
              <a:buNone/>
            </a:pPr>
            <a:r>
              <a:rPr lang="en-US" sz="1400" dirty="0" smtClean="0">
                <a:solidFill>
                  <a:schemeClr val="tx1"/>
                </a:solidFill>
              </a:rPr>
              <a:t>Model dengan hasil kesalahan prediksi yang sedikit dapat menghasilkan nilai recall, precission, dan accuracy yang bagus sehingga dapat dijadikan sebagai alat prediksi perilaku karyawan yang akan resign.</a:t>
            </a:r>
            <a:endParaRPr sz="1400" dirty="0">
              <a:solidFill>
                <a:schemeClr val="tx1"/>
              </a:solidFill>
            </a:endParaRPr>
          </a:p>
        </p:txBody>
      </p:sp>
      <p:pic>
        <p:nvPicPr>
          <p:cNvPr id="2" name="Picture 1"/>
          <p:cNvPicPr>
            <a:picLocks noChangeAspect="1"/>
          </p:cNvPicPr>
          <p:nvPr/>
        </p:nvPicPr>
        <p:blipFill>
          <a:blip r:embed="rId3"/>
          <a:stretch>
            <a:fillRect/>
          </a:stretch>
        </p:blipFill>
        <p:spPr>
          <a:xfrm>
            <a:off x="3770951" y="823775"/>
            <a:ext cx="5061349" cy="3521601"/>
          </a:xfrm>
          <a:prstGeom prst="rect">
            <a:avLst/>
          </a:prstGeom>
        </p:spPr>
      </p:pic>
    </p:spTree>
    <p:extLst>
      <p:ext uri="{BB962C8B-B14F-4D97-AF65-F5344CB8AC3E}">
        <p14:creationId xmlns:p14="http://schemas.microsoft.com/office/powerpoint/2010/main" val="2611213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Presenting Machine Learning Products to the Business Users</a:t>
            </a:r>
            <a:endParaRPr sz="1798" b="1">
              <a:latin typeface="Roboto"/>
              <a:ea typeface="Roboto"/>
              <a:cs typeface="Roboto"/>
              <a:sym typeface="Roboto"/>
            </a:endParaRPr>
          </a:p>
        </p:txBody>
      </p:sp>
      <p:sp>
        <p:nvSpPr>
          <p:cNvPr id="55" name="Google Shape;55;p13"/>
          <p:cNvSpPr txBox="1">
            <a:spLocks noGrp="1"/>
          </p:cNvSpPr>
          <p:nvPr>
            <p:ph type="body" idx="1"/>
          </p:nvPr>
        </p:nvSpPr>
        <p:spPr>
          <a:xfrm>
            <a:off x="311701" y="1208690"/>
            <a:ext cx="5248272" cy="3090042"/>
          </a:xfrm>
          <a:prstGeom prst="rect">
            <a:avLst/>
          </a:prstGeom>
        </p:spPr>
        <p:txBody>
          <a:bodyPr spcFirstLastPara="1" wrap="square" lIns="91425" tIns="91425" rIns="91425" bIns="91425" anchor="t" anchorCtr="0">
            <a:normAutofit/>
          </a:bodyPr>
          <a:lstStyle/>
          <a:p>
            <a:pPr>
              <a:buFont typeface="Wingdings" panose="05000000000000000000" pitchFamily="2" charset="2"/>
              <a:buChar char="§"/>
            </a:pPr>
            <a:r>
              <a:rPr lang="en-US" sz="1600" dirty="0">
                <a:solidFill>
                  <a:schemeClr val="tx1"/>
                </a:solidFill>
              </a:rPr>
              <a:t>variabel yang dapat memengaruhi karyawan untuk melakukan resign adalah jumlah keikut sertaan projek. hal tersebut dapat disebabkan oleh beban kerja dari projek yang diikuti oleh karyawan.</a:t>
            </a:r>
          </a:p>
          <a:p>
            <a:pPr>
              <a:buFont typeface="Wingdings" panose="05000000000000000000" pitchFamily="2" charset="2"/>
              <a:buChar char="§"/>
            </a:pPr>
            <a:r>
              <a:rPr lang="en-US" sz="1600" dirty="0">
                <a:solidFill>
                  <a:schemeClr val="tx1"/>
                </a:solidFill>
              </a:rPr>
              <a:t>selain itu kondisi karyawan yang kurang baik atau cenderung akan melakukan resign dapat dilihat melalui performance karyawan, dan jumlah ketidak hadiran.</a:t>
            </a:r>
          </a:p>
        </p:txBody>
      </p:sp>
      <p:pic>
        <p:nvPicPr>
          <p:cNvPr id="2" name="Picture 1"/>
          <p:cNvPicPr>
            <a:picLocks noChangeAspect="1"/>
          </p:cNvPicPr>
          <p:nvPr/>
        </p:nvPicPr>
        <p:blipFill rotWithShape="1">
          <a:blip r:embed="rId3"/>
          <a:srcRect t="449"/>
          <a:stretch/>
        </p:blipFill>
        <p:spPr>
          <a:xfrm>
            <a:off x="5559973" y="804063"/>
            <a:ext cx="3272327" cy="3638587"/>
          </a:xfrm>
          <a:prstGeom prst="rect">
            <a:avLst/>
          </a:prstGeom>
        </p:spPr>
      </p:pic>
    </p:spTree>
    <p:extLst>
      <p:ext uri="{BB962C8B-B14F-4D97-AF65-F5344CB8AC3E}">
        <p14:creationId xmlns:p14="http://schemas.microsoft.com/office/powerpoint/2010/main" val="215817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latin typeface="Dosis"/>
                <a:ea typeface="Dosis"/>
                <a:cs typeface="Dosis"/>
                <a:sym typeface="Dosis"/>
              </a:rPr>
              <a:t>“Sumber daya manusia (SDM) adalah aset utama yang perlu dikelola dengan baik oleh perusahaan agar tujuan bisnis dapat tercapai dengan efektif dan efisien. Pada kesempatan kali ini, kita akan menghadapi sebuah permasalahan tentang sumber daya manusia yang ada di perusahaan. Fokus kita adalah untuk mengetahui bagaimana cara menjaga karyawan agar tetap bertahan di perusahaan yang ada saat ini yang dapat mengakibatkan bengkaknya biaya untuk rekrutmen karyawan serta pelatihan untuk mereka yang baru masuk. Dengan mengetahui faktor utama yang menyebabkan karyawan tidak merasa, perusahaan dapat segera menanggulanginya dengan membuat program-program yang relevan dengan permasalahan karyawan. “</a:t>
            </a:r>
            <a:endParaRPr>
              <a:solidFill>
                <a:schemeClr val="dk1"/>
              </a:solidFill>
              <a:latin typeface="Dosis"/>
              <a:ea typeface="Dosis"/>
              <a:cs typeface="Dosis"/>
              <a:sym typeface="Dosis"/>
            </a:endParaRPr>
          </a:p>
          <a:p>
            <a:pPr marL="0" lvl="0" indent="0" algn="just" rtl="0">
              <a:spcBef>
                <a:spcPts val="1200"/>
              </a:spcBef>
              <a:spcAft>
                <a:spcPts val="1200"/>
              </a:spcAft>
              <a:buNone/>
            </a:pP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311700" y="704203"/>
            <a:ext cx="8520600" cy="896913"/>
          </a:xfrm>
          <a:prstGeom prst="rect">
            <a:avLst/>
          </a:prstGeom>
        </p:spPr>
        <p:txBody>
          <a:bodyPr spcFirstLastPara="1" wrap="square" lIns="91425" tIns="91425" rIns="91425" bIns="91425" anchor="t" anchorCtr="0">
            <a:normAutofit fontScale="92500" lnSpcReduction="10000"/>
          </a:bodyPr>
          <a:lstStyle/>
          <a:p>
            <a:pPr marL="133350" lvl="0" indent="0" algn="l" rtl="0">
              <a:spcBef>
                <a:spcPts val="0"/>
              </a:spcBef>
              <a:spcAft>
                <a:spcPts val="0"/>
              </a:spcAft>
              <a:buClr>
                <a:schemeClr val="dk1"/>
              </a:buClr>
              <a:buSzPts val="1500"/>
              <a:buNone/>
            </a:pPr>
            <a:r>
              <a:rPr lang="en-US" sz="1500" dirty="0" smtClean="0">
                <a:solidFill>
                  <a:schemeClr val="dk1"/>
                </a:solidFill>
              </a:rPr>
              <a:t>Handle data null pada kolom numerik dan kategorik.</a:t>
            </a:r>
          </a:p>
          <a:p>
            <a:pPr marL="419100" lvl="0" indent="-285750" algn="l" rtl="0">
              <a:spcBef>
                <a:spcPts val="0"/>
              </a:spcBef>
              <a:spcAft>
                <a:spcPts val="0"/>
              </a:spcAft>
              <a:buClr>
                <a:schemeClr val="dk1"/>
              </a:buClr>
              <a:buSzPts val="1500"/>
              <a:buFontTx/>
              <a:buChar char="-"/>
            </a:pPr>
            <a:r>
              <a:rPr lang="en-US" sz="1500" dirty="0" smtClean="0">
                <a:solidFill>
                  <a:schemeClr val="dk1"/>
                </a:solidFill>
              </a:rPr>
              <a:t>Null kolom numerik diisi dengan data median, karena data median robust terhadap outlier.</a:t>
            </a:r>
          </a:p>
          <a:p>
            <a:pPr marL="419100" lvl="0" indent="-285750" algn="l" rtl="0">
              <a:spcBef>
                <a:spcPts val="0"/>
              </a:spcBef>
              <a:spcAft>
                <a:spcPts val="0"/>
              </a:spcAft>
              <a:buClr>
                <a:schemeClr val="dk1"/>
              </a:buClr>
              <a:buSzPts val="1500"/>
              <a:buFontTx/>
              <a:buChar char="-"/>
            </a:pPr>
            <a:r>
              <a:rPr lang="en-US" sz="1500" dirty="0" smtClean="0">
                <a:solidFill>
                  <a:schemeClr val="dk1"/>
                </a:solidFill>
              </a:rPr>
              <a:t>Null kolom kategorik diisi dengan data yang memiliki frekuensi muncul terbanyak.</a:t>
            </a:r>
            <a:endParaRPr sz="1500" dirty="0">
              <a:solidFill>
                <a:schemeClr val="dk1"/>
              </a:solidFill>
            </a:endParaRPr>
          </a:p>
        </p:txBody>
      </p:sp>
      <p:pic>
        <p:nvPicPr>
          <p:cNvPr id="3" name="Picture 2"/>
          <p:cNvPicPr>
            <a:picLocks noChangeAspect="1"/>
          </p:cNvPicPr>
          <p:nvPr/>
        </p:nvPicPr>
        <p:blipFill>
          <a:blip r:embed="rId3"/>
          <a:stretch>
            <a:fillRect/>
          </a:stretch>
        </p:blipFill>
        <p:spPr>
          <a:xfrm>
            <a:off x="311700" y="1662065"/>
            <a:ext cx="8783276" cy="1095528"/>
          </a:xfrm>
          <a:prstGeom prst="rect">
            <a:avLst/>
          </a:prstGeom>
        </p:spPr>
      </p:pic>
      <p:pic>
        <p:nvPicPr>
          <p:cNvPr id="4" name="Picture 3"/>
          <p:cNvPicPr>
            <a:picLocks noChangeAspect="1"/>
          </p:cNvPicPr>
          <p:nvPr/>
        </p:nvPicPr>
        <p:blipFill>
          <a:blip r:embed="rId4"/>
          <a:stretch>
            <a:fillRect/>
          </a:stretch>
        </p:blipFill>
        <p:spPr>
          <a:xfrm>
            <a:off x="311700" y="2934230"/>
            <a:ext cx="4277322" cy="17814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pic>
        <p:nvPicPr>
          <p:cNvPr id="2" name="Picture 1"/>
          <p:cNvPicPr>
            <a:picLocks noChangeAspect="1"/>
          </p:cNvPicPr>
          <p:nvPr/>
        </p:nvPicPr>
        <p:blipFill>
          <a:blip r:embed="rId3"/>
          <a:stretch>
            <a:fillRect/>
          </a:stretch>
        </p:blipFill>
        <p:spPr>
          <a:xfrm>
            <a:off x="3754766" y="823775"/>
            <a:ext cx="5077534" cy="1943371"/>
          </a:xfrm>
          <a:prstGeom prst="rect">
            <a:avLst/>
          </a:prstGeom>
        </p:spPr>
      </p:pic>
      <p:sp>
        <p:nvSpPr>
          <p:cNvPr id="114" name="Google Shape;114;p27"/>
          <p:cNvSpPr txBox="1">
            <a:spLocks noGrp="1"/>
          </p:cNvSpPr>
          <p:nvPr>
            <p:ph type="body" idx="1"/>
          </p:nvPr>
        </p:nvSpPr>
        <p:spPr>
          <a:xfrm>
            <a:off x="311700" y="823775"/>
            <a:ext cx="3293348" cy="40986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US" sz="1500" dirty="0" smtClean="0">
                <a:solidFill>
                  <a:schemeClr val="dk1"/>
                </a:solidFill>
              </a:rPr>
              <a:t>Mengganti value yang tidak sesuai dengan data mayoritas.</a:t>
            </a:r>
          </a:p>
          <a:p>
            <a:pPr marL="133350" lvl="0" indent="0" algn="l" rtl="0">
              <a:spcBef>
                <a:spcPts val="0"/>
              </a:spcBef>
              <a:spcAft>
                <a:spcPts val="0"/>
              </a:spcAft>
              <a:buClr>
                <a:schemeClr val="dk1"/>
              </a:buClr>
              <a:buSzPts val="1500"/>
              <a:buNone/>
            </a:pPr>
            <a:endParaRPr lang="en-US" sz="1500" dirty="0" smtClean="0">
              <a:solidFill>
                <a:schemeClr val="dk1"/>
              </a:solidFill>
            </a:endParaRPr>
          </a:p>
          <a:p>
            <a:pPr marL="133350" lvl="0" indent="0" algn="l" rtl="0">
              <a:spcBef>
                <a:spcPts val="0"/>
              </a:spcBef>
              <a:spcAft>
                <a:spcPts val="0"/>
              </a:spcAft>
              <a:buClr>
                <a:schemeClr val="dk1"/>
              </a:buClr>
              <a:buSzPts val="1500"/>
              <a:buNone/>
            </a:pPr>
            <a:r>
              <a:rPr lang="en-US" sz="1500" dirty="0" smtClean="0">
                <a:solidFill>
                  <a:schemeClr val="dk1"/>
                </a:solidFill>
              </a:rPr>
              <a:t>Pada kolom ‘pernah bekerja’ terdapat satu baris yang berisi kategori ‘yes’, sehinggan kategori tersebut perlu diganti menjadi angka 1 seperti mayoritas data.</a:t>
            </a:r>
          </a:p>
          <a:p>
            <a:pPr marL="133350" lvl="0" indent="0" algn="l" rtl="0">
              <a:spcBef>
                <a:spcPts val="0"/>
              </a:spcBef>
              <a:spcAft>
                <a:spcPts val="0"/>
              </a:spcAft>
              <a:buClr>
                <a:schemeClr val="dk1"/>
              </a:buClr>
              <a:buSzPts val="1500"/>
              <a:buNone/>
            </a:pPr>
            <a:endParaRPr lang="en-US" sz="1500" dirty="0">
              <a:solidFill>
                <a:schemeClr val="dk1"/>
              </a:solidFill>
            </a:endParaRPr>
          </a:p>
          <a:p>
            <a:pPr marL="133350" lvl="0" indent="0" algn="l" rtl="0">
              <a:spcBef>
                <a:spcPts val="0"/>
              </a:spcBef>
              <a:spcAft>
                <a:spcPts val="0"/>
              </a:spcAft>
              <a:buClr>
                <a:schemeClr val="dk1"/>
              </a:buClr>
              <a:buSzPts val="1500"/>
              <a:buNone/>
            </a:pPr>
            <a:r>
              <a:rPr lang="en-US" sz="1500" dirty="0" smtClean="0">
                <a:solidFill>
                  <a:schemeClr val="dk1"/>
                </a:solidFill>
              </a:rPr>
              <a:t>Meskipun angka 1 dan ‘yes’ dalam kasus inimemiliki makna yang sama, penggantian value data perlu dilakukan agar tipe data seragam.</a:t>
            </a:r>
            <a:endParaRPr sz="1500" dirty="0">
              <a:solidFill>
                <a:schemeClr val="dk1"/>
              </a:solidFill>
            </a:endParaRPr>
          </a:p>
        </p:txBody>
      </p:sp>
    </p:spTree>
    <p:extLst>
      <p:ext uri="{BB962C8B-B14F-4D97-AF65-F5344CB8AC3E}">
        <p14:creationId xmlns:p14="http://schemas.microsoft.com/office/powerpoint/2010/main" val="74412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3468414" y="823775"/>
            <a:ext cx="5363886" cy="40986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US" sz="1500" dirty="0" smtClean="0">
                <a:solidFill>
                  <a:schemeClr val="dk1"/>
                </a:solidFill>
              </a:rPr>
              <a:t>Menghapus kolom yang memiliki satu unique value, karena data tersebut tidak memberikan informasi spesifik.</a:t>
            </a:r>
            <a:endParaRPr sz="1500" dirty="0">
              <a:solidFill>
                <a:schemeClr val="dk1"/>
              </a:solidFill>
            </a:endParaRPr>
          </a:p>
        </p:txBody>
      </p:sp>
      <p:pic>
        <p:nvPicPr>
          <p:cNvPr id="5" name="Picture 4"/>
          <p:cNvPicPr>
            <a:picLocks noChangeAspect="1"/>
          </p:cNvPicPr>
          <p:nvPr/>
        </p:nvPicPr>
        <p:blipFill>
          <a:blip r:embed="rId3"/>
          <a:stretch>
            <a:fillRect/>
          </a:stretch>
        </p:blipFill>
        <p:spPr>
          <a:xfrm>
            <a:off x="311700" y="720124"/>
            <a:ext cx="3010320" cy="4305901"/>
          </a:xfrm>
          <a:prstGeom prst="rect">
            <a:avLst/>
          </a:prstGeom>
        </p:spPr>
      </p:pic>
    </p:spTree>
    <p:extLst>
      <p:ext uri="{BB962C8B-B14F-4D97-AF65-F5344CB8AC3E}">
        <p14:creationId xmlns:p14="http://schemas.microsoft.com/office/powerpoint/2010/main" val="100167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Annual Report on Employee Number Changes</a:t>
            </a:r>
            <a:endParaRPr sz="1798">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0" y="578065"/>
            <a:ext cx="6620799" cy="4163006"/>
          </a:xfrm>
          <a:prstGeom prst="rect">
            <a:avLst/>
          </a:prstGeom>
        </p:spPr>
      </p:pic>
      <p:sp>
        <p:nvSpPr>
          <p:cNvPr id="2" name="Text Placeholder 1"/>
          <p:cNvSpPr>
            <a:spLocks noGrp="1"/>
          </p:cNvSpPr>
          <p:nvPr>
            <p:ph type="body" idx="1"/>
          </p:nvPr>
        </p:nvSpPr>
        <p:spPr>
          <a:xfrm>
            <a:off x="6620799" y="672662"/>
            <a:ext cx="2334015" cy="3927744"/>
          </a:xfrm>
        </p:spPr>
        <p:txBody>
          <a:bodyPr>
            <a:normAutofit fontScale="47500" lnSpcReduction="20000"/>
          </a:bodyPr>
          <a:lstStyle/>
          <a:p>
            <a:pPr marL="114300" indent="0">
              <a:buNone/>
            </a:pPr>
            <a:r>
              <a:rPr lang="en-US" dirty="0" smtClean="0">
                <a:solidFill>
                  <a:schemeClr val="tx1"/>
                </a:solidFill>
              </a:rPr>
              <a:t>Grafik di samping </a:t>
            </a:r>
            <a:r>
              <a:rPr lang="en-US" dirty="0">
                <a:solidFill>
                  <a:schemeClr val="tx1"/>
                </a:solidFill>
              </a:rPr>
              <a:t>menunjukkan bahwa pada </a:t>
            </a:r>
            <a:r>
              <a:rPr lang="en-US" dirty="0" smtClean="0">
                <a:solidFill>
                  <a:schemeClr val="tx1"/>
                </a:solidFill>
              </a:rPr>
              <a:t>5 tahun </a:t>
            </a:r>
            <a:r>
              <a:rPr lang="en-US" dirty="0">
                <a:solidFill>
                  <a:schemeClr val="tx1"/>
                </a:solidFill>
              </a:rPr>
              <a:t>terakhir kondisi perusahaan cukup </a:t>
            </a:r>
            <a:r>
              <a:rPr lang="en-US" dirty="0" smtClean="0">
                <a:solidFill>
                  <a:schemeClr val="tx1"/>
                </a:solidFill>
              </a:rPr>
              <a:t>menghawatirkan karena:</a:t>
            </a:r>
            <a:r>
              <a:rPr lang="en-US" dirty="0">
                <a:solidFill>
                  <a:schemeClr val="tx1"/>
                </a:solidFill>
              </a:rPr>
              <a:t> </a:t>
            </a:r>
            <a:endParaRPr lang="en-US" dirty="0" smtClean="0">
              <a:solidFill>
                <a:schemeClr val="tx1"/>
              </a:solidFill>
            </a:endParaRPr>
          </a:p>
          <a:p>
            <a:pPr marL="114300" indent="0">
              <a:buNone/>
            </a:pPr>
            <a:endParaRPr lang="en-US" dirty="0" smtClean="0">
              <a:solidFill>
                <a:schemeClr val="tx1"/>
              </a:solidFill>
            </a:endParaRPr>
          </a:p>
          <a:p>
            <a:pPr>
              <a:buFont typeface="Wingdings" panose="05000000000000000000" pitchFamily="2" charset="2"/>
              <a:buChar char="§"/>
            </a:pPr>
            <a:r>
              <a:rPr lang="en-US" dirty="0" smtClean="0">
                <a:solidFill>
                  <a:schemeClr val="tx1"/>
                </a:solidFill>
              </a:rPr>
              <a:t>Tahun </a:t>
            </a:r>
            <a:r>
              <a:rPr lang="en-US" dirty="0">
                <a:solidFill>
                  <a:schemeClr val="tx1"/>
                </a:solidFill>
              </a:rPr>
              <a:t>2016 mulai terjadi peningkatan karyawan yang resign dan penurunan jumlah karyawan yang bertahan.</a:t>
            </a:r>
          </a:p>
          <a:p>
            <a:pPr>
              <a:buFont typeface="Wingdings" panose="05000000000000000000" pitchFamily="2" charset="2"/>
              <a:buChar char="§"/>
            </a:pPr>
            <a:endParaRPr lang="en-US" dirty="0">
              <a:solidFill>
                <a:schemeClr val="tx1"/>
              </a:solidFill>
            </a:endParaRPr>
          </a:p>
          <a:p>
            <a:pPr>
              <a:buFont typeface="Wingdings" panose="05000000000000000000" pitchFamily="2" charset="2"/>
              <a:buChar char="§"/>
            </a:pPr>
            <a:r>
              <a:rPr lang="en-US" dirty="0">
                <a:solidFill>
                  <a:schemeClr val="tx1"/>
                </a:solidFill>
              </a:rPr>
              <a:t>T</a:t>
            </a:r>
            <a:r>
              <a:rPr lang="en-US" dirty="0" smtClean="0">
                <a:solidFill>
                  <a:schemeClr val="tx1"/>
                </a:solidFill>
              </a:rPr>
              <a:t>ahun </a:t>
            </a:r>
            <a:r>
              <a:rPr lang="en-US" dirty="0">
                <a:solidFill>
                  <a:schemeClr val="tx1"/>
                </a:solidFill>
              </a:rPr>
              <a:t>2018 jumlah karyawan resign mencapai puncaknya serta jumlah karyawan bertahan dan jumlah perubahan karyawan pertahun mengalami penurunan.</a:t>
            </a:r>
          </a:p>
          <a:p>
            <a:pPr>
              <a:buFont typeface="Wingdings" panose="05000000000000000000" pitchFamily="2" charset="2"/>
              <a:buChar char="§"/>
            </a:pPr>
            <a:endParaRPr lang="en-US" dirty="0">
              <a:solidFill>
                <a:schemeClr val="tx1"/>
              </a:solidFill>
            </a:endParaRPr>
          </a:p>
          <a:p>
            <a:pPr>
              <a:buFont typeface="Wingdings" panose="05000000000000000000" pitchFamily="2" charset="2"/>
              <a:buChar char="§"/>
            </a:pPr>
            <a:r>
              <a:rPr lang="en-US" dirty="0" smtClean="0">
                <a:solidFill>
                  <a:schemeClr val="tx1"/>
                </a:solidFill>
              </a:rPr>
              <a:t>Tahun </a:t>
            </a:r>
            <a:r>
              <a:rPr lang="en-US" dirty="0">
                <a:solidFill>
                  <a:schemeClr val="tx1"/>
                </a:solidFill>
              </a:rPr>
              <a:t>2019 dan 2020 jumlah karyawan resign menurun namun belum cukup dapat dikatakan perusahaan sehat karena garis total karyawan bertahan dan perubahan karyawan pertahun sejajar dan masih mengalami penurunan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05895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Resign Reason Analysis for Employee Attrition Management Strategy</a:t>
            </a:r>
            <a:endParaRPr sz="1798" b="1">
              <a:solidFill>
                <a:schemeClr val="lt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19050" y="606801"/>
            <a:ext cx="6457950" cy="4091119"/>
          </a:xfrm>
          <a:prstGeom prst="rect">
            <a:avLst/>
          </a:prstGeom>
        </p:spPr>
      </p:pic>
      <p:sp>
        <p:nvSpPr>
          <p:cNvPr id="4" name="TextBox 3"/>
          <p:cNvSpPr txBox="1"/>
          <p:nvPr/>
        </p:nvSpPr>
        <p:spPr>
          <a:xfrm>
            <a:off x="6257925" y="1698253"/>
            <a:ext cx="2809875" cy="954107"/>
          </a:xfrm>
          <a:prstGeom prst="rect">
            <a:avLst/>
          </a:prstGeom>
          <a:noFill/>
        </p:spPr>
        <p:txBody>
          <a:bodyPr wrap="square" rtlCol="0">
            <a:spAutoFit/>
          </a:bodyPr>
          <a:lstStyle/>
          <a:p>
            <a:r>
              <a:rPr lang="en-US" dirty="0" smtClean="0"/>
              <a:t>Persentase terendah karyawan yang bertahan sesuai divisi pekerjaan adalah karyawan yang berada pada divisi Data Analyst</a:t>
            </a:r>
            <a:endParaRPr lang="en-US" dirty="0"/>
          </a:p>
        </p:txBody>
      </p:sp>
    </p:spTree>
    <p:extLst>
      <p:ext uri="{BB962C8B-B14F-4D97-AF65-F5344CB8AC3E}">
        <p14:creationId xmlns:p14="http://schemas.microsoft.com/office/powerpoint/2010/main" val="395342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Resign Reason Analysis for Employee Attrition Management Strategy</a:t>
            </a:r>
            <a:endParaRPr sz="1798" b="1">
              <a:solidFill>
                <a:schemeClr val="lt1"/>
              </a:solidFill>
              <a:latin typeface="Roboto"/>
              <a:ea typeface="Roboto"/>
              <a:cs typeface="Roboto"/>
              <a:sym typeface="Roboto"/>
            </a:endParaRPr>
          </a:p>
        </p:txBody>
      </p:sp>
      <p:sp>
        <p:nvSpPr>
          <p:cNvPr id="4" name="TextBox 3"/>
          <p:cNvSpPr txBox="1"/>
          <p:nvPr/>
        </p:nvSpPr>
        <p:spPr>
          <a:xfrm>
            <a:off x="406401" y="2774728"/>
            <a:ext cx="8318500" cy="1785104"/>
          </a:xfrm>
          <a:prstGeom prst="rect">
            <a:avLst/>
          </a:prstGeom>
          <a:noFill/>
        </p:spPr>
        <p:txBody>
          <a:bodyPr wrap="square" rtlCol="0">
            <a:spAutoFit/>
          </a:bodyPr>
          <a:lstStyle/>
          <a:p>
            <a:r>
              <a:rPr lang="en-US" sz="1100" dirty="0" smtClean="0"/>
              <a:t>Penyebab </a:t>
            </a:r>
            <a:r>
              <a:rPr lang="en-US" sz="1100" dirty="0"/>
              <a:t>karyawan resign pada divisi tersebut adalah toxic culture pada lingkungan kerja. </a:t>
            </a:r>
          </a:p>
          <a:p>
            <a:r>
              <a:rPr lang="en-US" sz="1100" dirty="0" smtClean="0"/>
              <a:t>Hal tersebut </a:t>
            </a:r>
            <a:r>
              <a:rPr lang="en-US" sz="1100" dirty="0"/>
              <a:t>menunjukkan bahwa manajemen perlu melakukan upaya untuk meminimalkan budaya yang bersifat toxic pada lingkungan kerja, mengingat dampak hal tersebut menyebabkan perusahaan kehilangan sdm yang memiliki performance sangat </a:t>
            </a:r>
            <a:r>
              <a:rPr lang="en-US" sz="1100" dirty="0" smtClean="0"/>
              <a:t>bagus. Saran hal </a:t>
            </a:r>
            <a:r>
              <a:rPr lang="en-US" sz="1100" dirty="0"/>
              <a:t>yang perlu dilakukan: </a:t>
            </a:r>
          </a:p>
          <a:p>
            <a:pPr marL="171450" indent="-171450">
              <a:buFont typeface="Wingdings" panose="05000000000000000000" pitchFamily="2" charset="2"/>
              <a:buChar char="§"/>
            </a:pPr>
            <a:r>
              <a:rPr lang="en-US" sz="1100" dirty="0" smtClean="0"/>
              <a:t>Menentukan </a:t>
            </a:r>
            <a:r>
              <a:rPr lang="en-US" sz="1100" dirty="0"/>
              <a:t>Nilai dan Etika yang Jelas: Definisikan dan komunikasikan nilai-nilai inti dan etika perusahaan kepada seluruh karyawan. Pastikan semua orang memahami apa yang diharapkan dari mereka dalam berinteraksi dan bekerja.</a:t>
            </a:r>
          </a:p>
          <a:p>
            <a:pPr marL="171450" lvl="1" indent="-171450">
              <a:buFont typeface="Wingdings" panose="05000000000000000000" pitchFamily="2" charset="2"/>
              <a:buChar char="§"/>
            </a:pPr>
            <a:r>
              <a:rPr lang="en-US" sz="1100" dirty="0" smtClean="0"/>
              <a:t>Memastikan </a:t>
            </a:r>
            <a:r>
              <a:rPr lang="en-US" sz="1100" dirty="0"/>
              <a:t>bahwa beban kerja yang wajar dan seimbang. Beban kerja yang berlebihan dapat menyebabkan stres dan ketidakpuasan karyawan.</a:t>
            </a:r>
          </a:p>
          <a:p>
            <a:pPr marL="171450" indent="-171450">
              <a:buFont typeface="Wingdings" panose="05000000000000000000" pitchFamily="2" charset="2"/>
              <a:buChar char="§"/>
            </a:pPr>
            <a:r>
              <a:rPr lang="en-US" sz="1100" dirty="0" smtClean="0"/>
              <a:t>Melakukan Evaluasi </a:t>
            </a:r>
            <a:r>
              <a:rPr lang="en-US" sz="1100" dirty="0"/>
              <a:t>dan Koreksi Secara Berkala: Terus evaluasi budaya kerja dan ambil tindakan korektif jika perlu. Berikan survei karyawan secara rutin dan reaksi atas masukan yang diterima.</a:t>
            </a:r>
          </a:p>
        </p:txBody>
      </p:sp>
      <p:pic>
        <p:nvPicPr>
          <p:cNvPr id="2" name="Picture 1"/>
          <p:cNvPicPr>
            <a:picLocks noChangeAspect="1"/>
          </p:cNvPicPr>
          <p:nvPr/>
        </p:nvPicPr>
        <p:blipFill>
          <a:blip r:embed="rId3"/>
          <a:stretch>
            <a:fillRect/>
          </a:stretch>
        </p:blipFill>
        <p:spPr>
          <a:xfrm>
            <a:off x="1351530" y="621778"/>
            <a:ext cx="5477639" cy="2152950"/>
          </a:xfrm>
          <a:prstGeom prst="rect">
            <a:avLst/>
          </a:prstGeom>
        </p:spPr>
      </p:pic>
    </p:spTree>
    <p:extLst>
      <p:ext uri="{BB962C8B-B14F-4D97-AF65-F5344CB8AC3E}">
        <p14:creationId xmlns:p14="http://schemas.microsoft.com/office/powerpoint/2010/main" val="419674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311700" y="567559"/>
            <a:ext cx="8520600" cy="4354816"/>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US" sz="1500" dirty="0" smtClean="0">
                <a:solidFill>
                  <a:schemeClr val="dk1"/>
                </a:solidFill>
              </a:rPr>
              <a:t>H</a:t>
            </a:r>
            <a:r>
              <a:rPr lang="en" sz="1500" dirty="0" smtClean="0">
                <a:solidFill>
                  <a:schemeClr val="dk1"/>
                </a:solidFill>
              </a:rPr>
              <a:t>andle data outlier menggunakan persentil 99</a:t>
            </a:r>
            <a:endParaRPr sz="1500" dirty="0">
              <a:solidFill>
                <a:schemeClr val="dk1"/>
              </a:solidFill>
            </a:endParaRPr>
          </a:p>
        </p:txBody>
      </p:sp>
      <p:pic>
        <p:nvPicPr>
          <p:cNvPr id="5" name="Picture 4"/>
          <p:cNvPicPr>
            <a:picLocks noChangeAspect="1"/>
          </p:cNvPicPr>
          <p:nvPr/>
        </p:nvPicPr>
        <p:blipFill>
          <a:blip r:embed="rId3"/>
          <a:stretch>
            <a:fillRect/>
          </a:stretch>
        </p:blipFill>
        <p:spPr>
          <a:xfrm>
            <a:off x="335120" y="1073310"/>
            <a:ext cx="4951584" cy="2268418"/>
          </a:xfrm>
          <a:prstGeom prst="rect">
            <a:avLst/>
          </a:prstGeom>
        </p:spPr>
      </p:pic>
      <p:pic>
        <p:nvPicPr>
          <p:cNvPr id="6" name="Picture 5"/>
          <p:cNvPicPr>
            <a:picLocks noChangeAspect="1"/>
          </p:cNvPicPr>
          <p:nvPr/>
        </p:nvPicPr>
        <p:blipFill>
          <a:blip r:embed="rId4"/>
          <a:stretch>
            <a:fillRect/>
          </a:stretch>
        </p:blipFill>
        <p:spPr>
          <a:xfrm>
            <a:off x="4747598" y="2590398"/>
            <a:ext cx="4186195" cy="1650327"/>
          </a:xfrm>
          <a:prstGeom prst="rect">
            <a:avLst/>
          </a:prstGeom>
        </p:spPr>
      </p:pic>
      <p:sp>
        <p:nvSpPr>
          <p:cNvPr id="7" name="TextBox 6"/>
          <p:cNvSpPr txBox="1"/>
          <p:nvPr/>
        </p:nvSpPr>
        <p:spPr>
          <a:xfrm>
            <a:off x="5310124" y="1755228"/>
            <a:ext cx="3339890" cy="307777"/>
          </a:xfrm>
          <a:prstGeom prst="rect">
            <a:avLst/>
          </a:prstGeom>
          <a:noFill/>
        </p:spPr>
        <p:txBody>
          <a:bodyPr wrap="square" rtlCol="0">
            <a:spAutoFit/>
          </a:bodyPr>
          <a:lstStyle/>
          <a:p>
            <a:r>
              <a:rPr lang="en-US" dirty="0" smtClean="0"/>
              <a:t>Handle data yang kurang sesuai</a:t>
            </a:r>
            <a:endParaRPr lang="en-US" dirty="0"/>
          </a:p>
        </p:txBody>
      </p:sp>
    </p:spTree>
    <p:extLst>
      <p:ext uri="{BB962C8B-B14F-4D97-AF65-F5344CB8AC3E}">
        <p14:creationId xmlns:p14="http://schemas.microsoft.com/office/powerpoint/2010/main" val="22006295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825</Words>
  <Application>Microsoft Office PowerPoint</Application>
  <PresentationFormat>On-screen Show (16:9)</PresentationFormat>
  <Paragraphs>123</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Dosis</vt:lpstr>
      <vt:lpstr>Roboto</vt:lpstr>
      <vt:lpstr>Nunito</vt:lpstr>
      <vt:lpstr>Arial</vt:lpstr>
      <vt:lpstr>Wingdings</vt:lpstr>
      <vt:lpstr>Simple Light</vt:lpstr>
      <vt:lpstr>Simple Light</vt:lpstr>
      <vt:lpstr>PowerPoint Presentation</vt:lpstr>
      <vt:lpstr>Overview</vt:lpstr>
      <vt:lpstr>Data Preprocessing</vt:lpstr>
      <vt:lpstr>Data Preprocessing</vt:lpstr>
      <vt:lpstr>Data Preprocessing</vt:lpstr>
      <vt:lpstr>Annual Report on Employee Number Changes </vt:lpstr>
      <vt:lpstr>Resign Reason Analysis for Employee Attrition Management Strategy</vt:lpstr>
      <vt:lpstr>Resign Reason Analysis for Employee Attrition Management Strategy</vt:lpstr>
      <vt:lpstr>Build an Automated Resignation Behavior Prediction using Machine Learning </vt:lpstr>
      <vt:lpstr>Build an Automated Resignation Behavior Prediction using Machine Learning </vt:lpstr>
      <vt:lpstr>Build an Automated Resignation Behavior Prediction using Machine Learning </vt:lpstr>
      <vt:lpstr>Build an Automated Resignation Behavior Prediction using Machine Learning </vt:lpstr>
      <vt:lpstr>Presenting Machine Learning Products to the Business Users</vt:lpstr>
      <vt:lpstr>Presenting Machine Learning Products to the Business Users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Milla</dc:creator>
  <cp:lastModifiedBy>Microsoft account</cp:lastModifiedBy>
  <cp:revision>10</cp:revision>
  <dcterms:modified xsi:type="dcterms:W3CDTF">2023-11-18T23:11:11Z</dcterms:modified>
</cp:coreProperties>
</file>