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6F984-6E5A-4FE2-83B4-330B1EE84F40}" type="datetimeFigureOut">
              <a:rPr lang="tr-TR" smtClean="0"/>
              <a:t>28.09.2012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2EA98-3A0C-41C3-8841-5315018478E4}" type="slidenum">
              <a:rPr lang="tr-TR" smtClean="0"/>
              <a:t>‹#›</a:t>
            </a:fld>
            <a:endParaRPr lang="tr-TR"/>
          </a:p>
        </p:txBody>
      </p:sp>
    </p:spTree>
    <p:extLst>
      <p:ext uri="{BB962C8B-B14F-4D97-AF65-F5344CB8AC3E}">
        <p14:creationId xmlns:p14="http://schemas.microsoft.com/office/powerpoint/2010/main" val="198862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Ask students what their first impressions are after seeing these objectives. Can they point to examples of how </a:t>
            </a:r>
            <a:r>
              <a:rPr lang="en-US" dirty="0" smtClean="0"/>
              <a:t> </a:t>
            </a:r>
            <a:r>
              <a:rPr lang="en-US" dirty="0" smtClean="0"/>
              <a:t>have affected everyday life? If not, explain that they will be surprised to learn that </a:t>
            </a:r>
            <a:r>
              <a:rPr lang="en-US" dirty="0" smtClean="0"/>
              <a:t> </a:t>
            </a:r>
            <a:r>
              <a:rPr lang="en-US" dirty="0" smtClean="0"/>
              <a:t>affect almost every area of daily life. Can students explain how the Internet poses challenges to privacy and intellectual property? Ask them how Google, Facebook, and peer-to-peer networks are related to these issues.  What about breakdowns in important networks and software at banks, air traffic control, and other business firms? </a:t>
            </a:r>
          </a:p>
          <a:p>
            <a:endParaRPr lang="en-US" dirty="0"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D834F90-A328-47B1-AFF6-883004D0B067}" type="slidenum">
              <a:rPr lang="en-US" sz="1200">
                <a:latin typeface="Times New Roman" pitchFamily="18" charset="0"/>
              </a:rPr>
              <a:pPr eaLnBrk="1" hangingPunct="1"/>
              <a:t>1</a:t>
            </a:fld>
            <a:endParaRPr lang="en-US" sz="12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that NORA is used by both the government and the private sector for its profiling capabilities. Ask students to provide potential examples of NORA (other than the one mentioned in the caption) for both governmental and business purposes. One such example might be an airline identifying potential terrorists attempting to board a plane.  Another might government identifying potential terrorists by monitoring phone calls. </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13E9AC8-11FD-47A4-A01F-A18DE17E108A}" type="slidenum">
              <a:rPr lang="en-US" sz="1200">
                <a:latin typeface="Times New Roman" pitchFamily="18" charset="0"/>
              </a:rPr>
              <a:pPr eaLnBrk="1" hangingPunct="1"/>
              <a:t>10</a:t>
            </a:fld>
            <a:endParaRPr lang="en-US"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Explain that </a:t>
            </a:r>
            <a:r>
              <a:rPr lang="en-US" dirty="0" smtClean="0"/>
              <a:t> </a:t>
            </a:r>
            <a:r>
              <a:rPr lang="en-US" dirty="0" smtClean="0"/>
              <a:t>do not exist in a vacuum and that these concepts are instrumental in understanding the impact of systems and measuring their success. Ask students why liability and due process are such important ethical concepts. (A rough answer would be that they provide recourse to individuals negatively effected by mismanagement of </a:t>
            </a:r>
            <a:r>
              <a:rPr lang="en-US" dirty="0" smtClean="0"/>
              <a:t>, </a:t>
            </a:r>
            <a:r>
              <a:rPr lang="en-US" dirty="0" smtClean="0"/>
              <a:t>providing incentive to ‘play by the rules’.)</a:t>
            </a:r>
          </a:p>
          <a:p>
            <a:endParaRPr lang="en-US" dirty="0"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C9C8E2A7-DCC9-4FFF-9679-F4EF691B9E27}" type="slidenum">
              <a:rPr lang="en-US" sz="1200">
                <a:latin typeface="Times New Roman" pitchFamily="18" charset="0"/>
              </a:rPr>
              <a:pPr eaLnBrk="1" hangingPunct="1"/>
              <a:t>11</a:t>
            </a:fld>
            <a:endParaRPr lang="en-US" sz="12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students believe that any aspect of ethical analysis is lacking from this process? If so, what? Can students offer a brief example of an ethical dilemma and how they would resolve it using this process? One class exercise is to work with students to identify an ethical situation they are aware of, or that may have been in the news.  Then, go through the ethical analysis described in the slide to illustrate the process of analyzing an ethical situation.</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1ADF6CD9-68B7-4A76-96AC-369E668E993F}" type="slidenum">
              <a:rPr lang="en-US" sz="1200">
                <a:latin typeface="Times New Roman" pitchFamily="18" charset="0"/>
              </a:rPr>
              <a:pPr eaLnBrk="1" hangingPunct="1"/>
              <a:t>12</a:t>
            </a:fld>
            <a:endParaRPr lang="en-US" sz="12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and the next review six traditional ethical principles. Ensure students understand the difference between the categorical imperative and the rule of change. Briefly, the difference is that the categorical imperative spans the entirety of the populace, while the rule of change applies to the decisions of one person over time. For example, the categorical imperative applies to an employee who tries to steal money from his employer. He shouldn’t do this, because if all employees attempted to do so, the company would fail. The rule of change applied to the same situation might run as </a:t>
            </a:r>
            <a:r>
              <a:rPr lang="en-US" dirty="0" smtClean="0"/>
              <a:t>follows </a:t>
            </a:r>
            <a:r>
              <a:rPr lang="en-US" dirty="0" smtClean="0"/>
              <a:t>while the employee’s stealing one dollar from the company would not lead to any true problem, repeatedly stealing one dollar, or stealing a lot of dollars, would be unacceptable and ultimately lead to the destruction of the company.</a:t>
            </a:r>
          </a:p>
          <a:p>
            <a:endParaRPr 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D1B4C918-02D0-4E7A-B174-F9366DF11F1A}" type="slidenum">
              <a:rPr lang="en-US" sz="1200">
                <a:latin typeface="Times New Roman" pitchFamily="18" charset="0"/>
              </a:rPr>
              <a:pPr eaLnBrk="1" hangingPunct="1"/>
              <a:t>13</a:t>
            </a:fld>
            <a:endParaRPr lang="en-US" sz="12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does the “no free lunch” rule relate to copyrights, patents, and trademarks? (These concepts are discussed in later slides.)</a:t>
            </a:r>
          </a:p>
          <a:p>
            <a:r>
              <a:rPr lang="en-US" smtClean="0"/>
              <a:t>Explain that the appearance of unethical behavior is as harmful as actual unethical behavior at times, so adherence to these principles are critical. In an age of “open software” how does the principle of “no free lunch” work out?  </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2C2655C9-8B70-495A-A894-3515FC6CE7C5}" type="slidenum">
              <a:rPr lang="en-US" sz="1200">
                <a:latin typeface="Times New Roman" pitchFamily="18" charset="0"/>
              </a:rPr>
              <a:pPr eaLnBrk="1" hangingPunct="1"/>
              <a:t>14</a:t>
            </a:fld>
            <a:endParaRPr lang="en-US" sz="120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Other ethical dilemmas include companies trying to use new systems to reduce the size of their workforce, such as telephone companies using automated systems to reduce the need for human operators. Emphasize that in cases like these, right and wrong are not clearly defined, but instead, contrasting values are at odds with one another (companies value productivity, employees value their work).</a:t>
            </a:r>
          </a:p>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45EEE6D-4366-4C70-A446-878D968FA03A}" type="slidenum">
              <a:rPr lang="en-US" sz="1200">
                <a:latin typeface="Times New Roman" pitchFamily="18" charset="0"/>
              </a:rPr>
              <a:pPr eaLnBrk="1" hangingPunct="1"/>
              <a:t>15</a:t>
            </a:fld>
            <a:endParaRPr lang="en-US" sz="120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students believe that there are sufficient protections for privacy in law? If not, what are possible methods of developing appropriate privacy protections? Table 4-3 in the text lists a variety of other laws affecting both the government and private institutions, but few areas of the private sector are as well regulated with respect to privacy.  Do an in-class poll and ask students who among them feel they can control the use of their personal information on the Internet.  You should get no one raising their hand.</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9353A320-B2A1-4166-9A14-A38ECC53BED7}" type="slidenum">
              <a:rPr lang="en-US" sz="1200">
                <a:latin typeface="Times New Roman" pitchFamily="18" charset="0"/>
              </a:rPr>
              <a:pPr eaLnBrk="1" hangingPunct="1"/>
              <a:t>16</a:t>
            </a:fld>
            <a:endParaRPr lang="en-US" sz="120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what is meant by a ‘mutuality of interest between record holder and individual.’ (Briefly, the individual wants to engage in a transaction, and the record holder needs information about the individual to support the transaction – both are interested parties in the transaction.)  </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8A1AF0C7-D857-4E75-B44D-81725EA312F0}" type="slidenum">
              <a:rPr lang="en-US" sz="1200">
                <a:latin typeface="Times New Roman" pitchFamily="18" charset="0"/>
              </a:rPr>
              <a:pPr eaLnBrk="1" hangingPunct="1"/>
              <a:t>17</a:t>
            </a:fld>
            <a:endParaRPr lang="en-US" sz="120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r>
              <a:rPr lang="en-US" dirty="0" smtClean="0"/>
              <a:t>These five Fair Information Practices provide the foundation for all privacy legislation in the United States, and much of Europe.  You can ask students or explain what each </a:t>
            </a:r>
            <a:r>
              <a:rPr lang="en-US" dirty="0" smtClean="0"/>
              <a:t>means </a:t>
            </a:r>
            <a:r>
              <a:rPr lang="en-US" dirty="0" smtClean="0"/>
              <a:t>(1) </a:t>
            </a:r>
            <a:r>
              <a:rPr lang="en-US" dirty="0" smtClean="0"/>
              <a:t>Notice/awareness </a:t>
            </a:r>
            <a:r>
              <a:rPr lang="en-US" dirty="0" smtClean="0"/>
              <a:t>Web sites must disclose practices before collecting data; (2) </a:t>
            </a:r>
            <a:r>
              <a:rPr lang="en-US" dirty="0" smtClean="0"/>
              <a:t>Choice/consent  </a:t>
            </a:r>
            <a:r>
              <a:rPr lang="en-US" dirty="0" smtClean="0"/>
              <a:t>Consumers must be able to choose how information is used for secondary purposes; (3) </a:t>
            </a:r>
            <a:r>
              <a:rPr lang="en-US" dirty="0" smtClean="0"/>
              <a:t>Access/participation </a:t>
            </a:r>
            <a:r>
              <a:rPr lang="en-US" dirty="0" smtClean="0"/>
              <a:t>Consumers must be able to review, contest accuracy of personal data; (4) </a:t>
            </a:r>
            <a:r>
              <a:rPr lang="en-US" dirty="0" smtClean="0"/>
              <a:t>Security </a:t>
            </a:r>
            <a:r>
              <a:rPr lang="en-US" dirty="0" smtClean="0"/>
              <a:t>Data collectors must take steps to ensure accuracy, security of personal data; (5) </a:t>
            </a:r>
            <a:r>
              <a:rPr lang="en-US" dirty="0" smtClean="0"/>
              <a:t>Enforcement </a:t>
            </a:r>
            <a:r>
              <a:rPr lang="en-US" dirty="0" smtClean="0"/>
              <a:t>There must be a mechanism to enforce FIP principles</a:t>
            </a:r>
          </a:p>
          <a:p>
            <a:pPr marL="0" lvl="2"/>
            <a:endParaRPr lang="en-US" dirty="0" smtClean="0"/>
          </a:p>
          <a:p>
            <a:pPr marL="0" lvl="2"/>
            <a:r>
              <a:rPr lang="en-US" dirty="0" smtClean="0"/>
              <a:t>In addition, you might go to a popular Web site, such as bestbuy.com, find its privacy policy, and see how well the site conforms to the principles above.  Chances are good that the Web site you choose will have several statements in their policies which permit them to do anything they want with personal information.   Also, do a search on “FTC privacy” and go to one of the reports listed.  A search on “FTC behavioral targeting” also produces many fine reports on the topic.  </a:t>
            </a:r>
          </a:p>
          <a:p>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D504F0B-8F0D-4ABC-AA53-26647C518A20}" type="slidenum">
              <a:rPr lang="en-US" sz="1200">
                <a:latin typeface="Times New Roman" pitchFamily="18" charset="0"/>
              </a:rPr>
              <a:pPr eaLnBrk="1" hangingPunct="1"/>
              <a:t>18</a:t>
            </a:fld>
            <a:endParaRPr lang="en-US" sz="120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EU protections of privacy are far more powerful than the United States because they require informed consent before a firm can do anything with personal information besides support the transaction at hand.  In Europe, there is no junk postal mail for instance because advertising firms are prohibited from using personal information obtained from third parties, and without the consent of the individual. </a:t>
            </a:r>
          </a:p>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67DD1599-B950-459C-8CBB-722162FC1BAD}" type="slidenum">
              <a:rPr lang="en-US" sz="1200">
                <a:latin typeface="Times New Roman" pitchFamily="18" charset="0"/>
              </a:rPr>
              <a:pPr eaLnBrk="1" hangingPunct="1"/>
              <a:t>19</a:t>
            </a:fld>
            <a:endParaRPr lang="en-US"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Ask students if they know they are tracked on the Web.  Would they like to know what information companies like Google have about them?  Do they feel comfortable that they can control and manage their online personal information, or, do they feel they have no control over this information? Ask students if they want any privacy anymore.  Some experts believe there is no privacy anyway, so why demand privacy now.?  Do they think they “deserve” privacy?  Why?  On what grounds do they claim a “right to privacy?”  Where do they think this “right” is located, or secured?  The Constitution? Statutory law?  After reading this chapter they will be able to answer these and other questions. </a:t>
            </a:r>
          </a:p>
          <a:p>
            <a:pPr eaLnBrk="1" hangingPunct="1"/>
            <a:endParaRPr lang="en-US" smtClean="0"/>
          </a:p>
          <a:p>
            <a:endParaRPr 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D15EA82D-DEF5-4784-B7D5-34E4917FFCB1}" type="slidenum">
              <a:rPr lang="en-US" sz="1200">
                <a:latin typeface="Times New Roman" pitchFamily="18" charset="0"/>
              </a:rPr>
              <a:pPr eaLnBrk="1" hangingPunct="1"/>
              <a:t>2</a:t>
            </a:fld>
            <a:endParaRPr lang="en-US" sz="120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What are students attitudes towards these technologies? Emphasize that cookies can be useful at trusted sites, but perhaps invasive at others. Have students had any experience with spyware or Web bugs on their own computers? Discuss how behavioral targeting amasses information on web users.  Ask students why behavioral targeting could pose ethical issues? Can mistakes be made in behavioral targeting? Should private companies own more personal data on individuals than governments? Should the government keep track of what personal private information firms collect? </a:t>
            </a:r>
          </a:p>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6B4FB818-A417-44AA-9D41-06C875278C69}" type="slidenum">
              <a:rPr lang="en-US" sz="1200">
                <a:latin typeface="Times New Roman" pitchFamily="18" charset="0"/>
              </a:rPr>
              <a:pPr eaLnBrk="1" hangingPunct="1"/>
              <a:t>20</a:t>
            </a:fld>
            <a:endParaRPr lang="en-US" sz="12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Ask students to pinpoint where potential privacy invasions might occur in the process shown above. Students may suggest that no real privacy violation is occurring in the figure, which is a legitimate point of view. If so, ask them how they might feel about a Web site they did not trust engaging in the displayed process.</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FE562B66-1725-49BC-9E5A-0F8042DB5E26}" type="slidenum">
              <a:rPr lang="en-US" sz="1200">
                <a:latin typeface="Times New Roman" pitchFamily="18" charset="0"/>
              </a:rPr>
              <a:pPr eaLnBrk="1" hangingPunct="1"/>
              <a:t>21</a:t>
            </a:fld>
            <a:endParaRPr lang="en-US" sz="120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students believe that businesses should be pressed to provide more comprehensive privacy protections online? Explain that businesses prefer the looser regulation, but that individuals may not. Also emphasize that most individuals do not take the proper steps to ensure their own privacy in any case.  Most people do not know how to protect their privacy online.  Does that mean that privacy is unimportant or that people don’t care?</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C307CE31-7379-4450-9D85-BD4DBB80BCE3}" type="slidenum">
              <a:rPr lang="en-US" sz="1200">
                <a:latin typeface="Times New Roman" pitchFamily="18" charset="0"/>
              </a:rPr>
              <a:pPr eaLnBrk="1" hangingPunct="1"/>
              <a:t>22</a:t>
            </a:fld>
            <a:endParaRPr lang="en-US" sz="120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that P3P is a standard of privacy intended to provide Web surfers more information about the sites they visit. Also explain that P3P is not universal, and that many sites are not members of the World Wide Web Consortium, which uses P3P. </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A34209B-FF43-4A37-92C7-9423752EEA8A}" type="slidenum">
              <a:rPr lang="en-US" sz="1200">
                <a:latin typeface="Times New Roman" pitchFamily="18" charset="0"/>
              </a:rPr>
              <a:pPr eaLnBrk="1" hangingPunct="1"/>
              <a:t>23</a:t>
            </a:fld>
            <a:endParaRPr lang="en-US" sz="120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Have students configured their own privacy preferences in such a way that they see messages like this at any point? If not, do they care? Are they concerned about the privacy policies of any of the sites they visit? (Students may be reluctant to answer this question!)</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C5E149DC-B6A0-45C0-B7DD-C38FC984164C}" type="slidenum">
              <a:rPr lang="en-US" sz="1200">
                <a:latin typeface="Times New Roman" pitchFamily="18" charset="0"/>
              </a:rPr>
              <a:pPr eaLnBrk="1" hangingPunct="1"/>
              <a:t>24</a:t>
            </a:fld>
            <a:endParaRPr lang="en-US" sz="120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students believe that the property rights guaranteed by trade secrets, copyrights, and patents are strong enough to avoid the theft of intellectual property online?  Give an example of a trade secret (the formula for Coke; a method of doing business or business process).  Give an example of a copyright (which could include the copyright of an online business process like Amazon’s One Click shopping).  And give an example of a patent. </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BE0BF27-51DB-46F5-8D81-B6712106C2B2}" type="slidenum">
              <a:rPr lang="en-US" sz="1200">
                <a:latin typeface="Times New Roman" pitchFamily="18" charset="0"/>
              </a:rPr>
              <a:pPr eaLnBrk="1" hangingPunct="1"/>
              <a:t>25</a:t>
            </a:fld>
            <a:endParaRPr lang="en-US" sz="120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Students may be unwilling to admit to infringing upon intellectual property rights themselves, but ask them whether they are familiar with the Internet and its ability to bypass intellectual property protections. Do they believe that legislation like the DMCA is having any effect?  How many have friends who download “free” music from P2P sights?  Free videos? </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64670CEE-9926-49F8-8F3B-1D22599D21EC}" type="slidenum">
              <a:rPr lang="en-US" sz="1200">
                <a:latin typeface="Times New Roman" pitchFamily="18" charset="0"/>
              </a:rPr>
              <a:pPr eaLnBrk="1" hangingPunct="1"/>
              <a:t>26</a:t>
            </a:fld>
            <a:endParaRPr lang="en-US" sz="120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Using the example from the text, who do students consider to be the liable party for the incident involving TD Bank customers whose paychecks were denied due to an operating error at the bank’s computer center? Is it the designers of the systems at the center? The bank itself as a corporate entity?   Is there no liability involved? If there is no liability, why would TD Bank try to prevent these events in the future?  Explain that it is difficult to ascribe liability to software developers for the same reason that it is difficult to ascribe a publisher liability for the effects of a book.  Does this analogy hold true?  There are no guarantees that either books or software are fool proof. When the advice in books is followed, or software used, either could kill you.  </a:t>
            </a:r>
          </a:p>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257C566-67CF-4351-926E-CEC2B995A8EA}" type="slidenum">
              <a:rPr lang="en-US" sz="1200">
                <a:latin typeface="Times New Roman" pitchFamily="18" charset="0"/>
              </a:rPr>
              <a:pPr eaLnBrk="1" hangingPunct="1"/>
              <a:t>27</a:t>
            </a:fld>
            <a:endParaRPr lang="en-US" sz="120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students have any opinion about when software is ‘good enough?’ Does it depend on the particular product? For example, distinguish between software used by air traffic controllers and software used for word processing. Do students believe that there are different levels of acceptable quality for these products?</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F9A96175-F92F-48DF-BE66-075BC50767CA}" type="slidenum">
              <a:rPr lang="en-US" sz="1200">
                <a:latin typeface="Times New Roman" pitchFamily="18" charset="0"/>
              </a:rPr>
              <a:pPr eaLnBrk="1" hangingPunct="1"/>
              <a:t>28</a:t>
            </a:fld>
            <a:endParaRPr lang="en-US" sz="120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Ask students whether they have witnessed any of these negative consequences first-hand. It’s likely that they know someone who has become dependent on their computer to some extent or have even experienced something similar first-hand. Which of the above consequences do students feel is the most alarming?</a:t>
            </a:r>
          </a:p>
          <a:p>
            <a:endParaRPr 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24327554-B941-4536-A776-4399DA37ADFC}" type="slidenum">
              <a:rPr lang="en-US" sz="1200">
                <a:latin typeface="Times New Roman" pitchFamily="18" charset="0"/>
              </a:rPr>
              <a:pPr eaLnBrk="1" hangingPunct="1"/>
              <a:t>29</a:t>
            </a:fld>
            <a:endParaRPr lang="en-US"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 are numerous examples of business ethical failures to ask students about. You could ask how </a:t>
            </a:r>
            <a:r>
              <a:rPr lang="en-US" dirty="0" smtClean="0"/>
              <a:t> </a:t>
            </a:r>
            <a:r>
              <a:rPr lang="en-US" dirty="0" smtClean="0"/>
              <a:t>or their absence might have been related to the current financial crisis in the United States, the investment banks that have suffered heavy losses, and individuals who were able to defraud investors of millions.  What role did IS have in this crisis?  The Madoff Ponzi scheme is </a:t>
            </a:r>
            <a:r>
              <a:rPr lang="en-US" dirty="0" smtClean="0"/>
              <a:t>instructive </a:t>
            </a:r>
            <a:r>
              <a:rPr lang="en-US" dirty="0" smtClean="0"/>
              <a:t>systems were used for over twenty years to fool investors, regulators, and investigators about the true nature of Madoff’s business.  </a:t>
            </a:r>
          </a:p>
          <a:p>
            <a:endParaRPr 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04F3778D-4431-4BB1-A424-EEA0B6C3C6AC}" type="slidenum">
              <a:rPr lang="en-US" sz="1200">
                <a:latin typeface="Times New Roman" pitchFamily="18" charset="0"/>
              </a:rPr>
              <a:pPr eaLnBrk="1" hangingPunct="1"/>
              <a:t>3</a:t>
            </a:fld>
            <a:endParaRPr lang="en-US" sz="120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Ask students what their experience with spam is. A notable statistic is that spam accounts for over 90 percent of all business e-mail traffic and is relatively unlikely to decrease, because it is so difficult to regulate and so cheap to send.  Do students believe that the end result of continuing advances in information technology will be rising unemployment and a small number of elite corporate professionals? Students may enjoy debating this idea, which is somewhat far-fetched, but conceptually stimulating.</a:t>
            </a:r>
          </a:p>
          <a:p>
            <a:endParaRPr 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7794DACB-2DEB-4B34-84E0-FC20D3CD7916}" type="slidenum">
              <a:rPr lang="en-US" sz="1200">
                <a:latin typeface="Times New Roman" pitchFamily="18" charset="0"/>
              </a:rPr>
              <a:pPr eaLnBrk="1" hangingPunct="1"/>
              <a:t>30</a:t>
            </a:fld>
            <a:endParaRPr lang="en-US" sz="120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Ask students what their experience has been with texting. Have they ever been injured or nearly injured, by a texter?  What other issues are raised by texting? As discussed in the chapter opening, technology can be a double-edged sword. In addition to the social or ethical concerns in texting, discuss the positive outcomes and other benefits of texting.  </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450478A-8436-4486-A701-3BB9EFDC70FB}" type="slidenum">
              <a:rPr lang="en-US" sz="1200">
                <a:latin typeface="Times New Roman" pitchFamily="18" charset="0"/>
              </a:rPr>
              <a:pPr eaLnBrk="1" hangingPunct="1"/>
              <a:t>31</a:t>
            </a:fld>
            <a:endParaRPr lang="en-US" sz="120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Have students encountered any of these health risks, either from personal experience or from someone they know?</a:t>
            </a:r>
          </a:p>
          <a:p>
            <a:endParaRPr 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72694B9-7D53-474E-81C4-0B88160E3692}" type="slidenum">
              <a:rPr lang="en-US" sz="1200">
                <a:latin typeface="Times New Roman" pitchFamily="18" charset="0"/>
              </a:rPr>
              <a:pPr eaLnBrk="1" hangingPunct="1"/>
              <a:t>32</a:t>
            </a:fld>
            <a:endParaRPr lang="en-US" sz="120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Have students noticed any effect of excessive technology on themselves or others? Ask students what the proliferation of mobile phones and handheld computing and texting indicates about human nature. Are there other ways to satisfy the needs that are being met by technology? Ask students to imagine that a popular technology, such as mobile phones, was determined to be overwhelmingly disadvantageous. How would society be able to backtrack from this technology? Has this ever happened in the past with a technology? Nuclear power might be one example, but others are harder to find.  Generally, once technologies appear, and are fruitfully developed, the benefits are so great that no one would consider going back to the previous technology.  In these situations, societies generally regulate the technology, or compensate injured parties through liability laws and proceedings. </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79C49F5-DD6F-4AA2-8997-47D4230B0DB5}" type="slidenum">
              <a:rPr lang="en-US" sz="1200">
                <a:latin typeface="Times New Roman" pitchFamily="18" charset="0"/>
              </a:rPr>
              <a:pPr eaLnBrk="1" hangingPunct="1"/>
              <a:t>33</a:t>
            </a:fld>
            <a:endParaRPr lang="en-US"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Ask students to describe some of the ethical dilemmas that are presented by </a:t>
            </a:r>
            <a:r>
              <a:rPr lang="en-US" dirty="0" smtClean="0"/>
              <a:t> </a:t>
            </a:r>
            <a:r>
              <a:rPr lang="en-US" dirty="0" smtClean="0"/>
              <a:t>and new developments in technology. Privacy is an important issue – mention the opening case again and explain that Google, Facebook, and other similar sites often run into trouble regarding privacy invasions.</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F03DBCD-6D9D-4194-93D5-0B5815363EF9}" type="slidenum">
              <a:rPr lang="en-US" sz="1200">
                <a:latin typeface="Times New Roman" pitchFamily="18" charset="0"/>
              </a:rPr>
              <a:pPr eaLnBrk="1" hangingPunct="1"/>
              <a:t>4</a:t>
            </a:fld>
            <a:endParaRPr lang="en-US" sz="12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Can students provide any examples of how IT has challenged some area of ethics, social life, or legal arrangements?</a:t>
            </a: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D0AF52A0-44B4-433D-B954-BD6F1022BAAB}" type="slidenum">
              <a:rPr lang="en-US" sz="1200">
                <a:latin typeface="Times New Roman" pitchFamily="18" charset="0"/>
              </a:rPr>
              <a:pPr eaLnBrk="1" hangingPunct="1"/>
              <a:t>5</a:t>
            </a:fld>
            <a:endParaRPr lang="en-US"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to students that the graphic displays the five moral dimensions listed in the caption.  Consider online p2p shared music as an example of how a new technology has ethical, social, and eventually political (legal) ramifications.  If music can be ripped off, why pay any money for it?  Why should anyone care about record labels or artist’s income? </a:t>
            </a:r>
          </a:p>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D8B23B79-25A3-4DFF-84B3-5371781561D0}" type="slidenum">
              <a:rPr lang="en-US" sz="1200">
                <a:latin typeface="Times New Roman" pitchFamily="18" charset="0"/>
              </a:rPr>
              <a:pPr eaLnBrk="1" hangingPunct="1"/>
              <a:t>6</a:t>
            </a:fld>
            <a:endParaRPr lang="en-US" sz="12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Give examples of each of the five major issues. For example, an issue dealing with information rights might be, “What rights do individuals possess with respect to themselves?” What do they have a right to protect? An issue dealing with quality of life might be, “What values should be preserved in an information- and knowledge- based society?” An issue dealing with system quality might be, “What standards of data and system quality should we demand to protect individual rights and the safety of society?”  </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0A0A8FB-A5E6-47B7-B192-4C97EADAF484}" type="slidenum">
              <a:rPr lang="en-US" sz="1200">
                <a:latin typeface="Times New Roman" pitchFamily="18" charset="0"/>
              </a:rPr>
              <a:pPr eaLnBrk="1" hangingPunct="1"/>
              <a:t>7</a:t>
            </a:fld>
            <a:endParaRPr lang="en-US"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slide and the next discuss four main technology trends that raise ethical issues. Which of these trends do students believe might have the most adverse consequences? Why do they feel this way? Do the positives outweigh the negatives for all four issues? Why or why not?</a:t>
            </a:r>
          </a:p>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22BDCAD8-BE61-4134-9E5A-38FEC8B96BB0}" type="slidenum">
              <a:rPr lang="en-US" sz="1200">
                <a:latin typeface="Times New Roman" pitchFamily="18" charset="0"/>
              </a:rPr>
              <a:pPr eaLnBrk="1" hangingPunct="1"/>
              <a:t>8</a:t>
            </a:fld>
            <a:endParaRPr lang="en-US" sz="12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Online profiling is one of the most controversial computer-related ethical, social and political issues today.  While it is used fairly extensively on the Internet, it is also used by insurance firms, health insurance firms, casinos, and of course national authorities around the globe for finding potential terrorists. </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178D98C6-9E82-41CF-BC13-298B8CDD8043}" type="slidenum">
              <a:rPr lang="en-US" sz="1200">
                <a:latin typeface="Times New Roman" pitchFamily="18" charset="0"/>
              </a:rPr>
              <a:pPr eaLnBrk="1" hangingPunct="1"/>
              <a:t>9</a:t>
            </a:fld>
            <a:endParaRPr lang="en-US"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tr-TR" smtClean="0"/>
              <a:t>Asıl başlık stili için tıklatın</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B4471163-B086-4F57-94A2-5B0738256B52}" type="datetimeFigureOut">
              <a:rPr lang="tr-TR" smtClean="0"/>
              <a:t>28.09.2012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B050FC49-CC62-40D9-AC57-BC400FE0B16A}" type="slidenum">
              <a:rPr lang="tr-TR" smtClean="0"/>
              <a:t>‹#›</a:t>
            </a:fld>
            <a:endParaRPr lang="tr-TR"/>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4471163-B086-4F57-94A2-5B0738256B52}" type="datetimeFigureOut">
              <a:rPr lang="tr-TR" smtClean="0"/>
              <a:t>28.09.2012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50FC49-CC62-40D9-AC57-BC400FE0B16A}" type="slidenum">
              <a:rPr lang="tr-TR" smtClean="0"/>
              <a:t>‹#›</a:t>
            </a:fld>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4471163-B086-4F57-94A2-5B0738256B52}" type="datetimeFigureOut">
              <a:rPr lang="tr-TR" smtClean="0"/>
              <a:t>28.09.2012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50FC49-CC62-40D9-AC57-BC400FE0B16A}" type="slidenum">
              <a:rPr lang="tr-TR" smtClean="0"/>
              <a:t>‹#›</a:t>
            </a:fld>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3"/>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dirty="0">
                <a:solidFill>
                  <a:srgbClr val="9F0F10"/>
                </a:solidFill>
                <a:effectLst>
                  <a:outerShdw blurRad="38100" dist="38100" dir="2700000" algn="tl">
                    <a:srgbClr val="C0C0C0"/>
                  </a:outerShdw>
                </a:effectLst>
                <a:latin typeface="Cambria" pitchFamily="-111" charset="0"/>
              </a:rPr>
              <a:t>Management </a:t>
            </a:r>
            <a:endParaRPr lang="en-US" sz="1800" b="1" dirty="0">
              <a:solidFill>
                <a:srgbClr val="9F0F10"/>
              </a:solidFill>
              <a:effectLst>
                <a:outerShdw blurRad="38100" dist="38100" dir="2700000" algn="tl">
                  <a:srgbClr val="C0C0C0"/>
                </a:outerShdw>
              </a:effectLst>
              <a:latin typeface="Cambria" pitchFamily="-111"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6" name="Footer Placeholder 4"/>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Prentice Hall 2011</a:t>
            </a:r>
          </a:p>
        </p:txBody>
      </p:sp>
      <p:sp>
        <p:nvSpPr>
          <p:cNvPr id="7" name="Slide Number Placeholder 5"/>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8D22B0CF-3096-4B2C-B271-935ABF59F14F}" type="slidenum">
              <a:rPr lang="en-US"/>
              <a:pPr/>
              <a:t>‹#›</a:t>
            </a:fld>
            <a:endParaRPr lang="en-US"/>
          </a:p>
        </p:txBody>
      </p:sp>
    </p:spTree>
    <p:extLst>
      <p:ext uri="{BB962C8B-B14F-4D97-AF65-F5344CB8AC3E}">
        <p14:creationId xmlns:p14="http://schemas.microsoft.com/office/powerpoint/2010/main" val="284896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 wider">
    <p:spTree>
      <p:nvGrpSpPr>
        <p:cNvPr id="1" name=""/>
        <p:cNvGrpSpPr/>
        <p:nvPr/>
      </p:nvGrpSpPr>
      <p:grpSpPr>
        <a:xfrm>
          <a:off x="0" y="0"/>
          <a:ext cx="0" cy="0"/>
          <a:chOff x="0" y="0"/>
          <a:chExt cx="0" cy="0"/>
        </a:xfrm>
      </p:grpSpPr>
      <p:sp>
        <p:nvSpPr>
          <p:cNvPr id="5" name="Rectangle 3"/>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dirty="0">
                <a:solidFill>
                  <a:srgbClr val="9F0F10"/>
                </a:solidFill>
                <a:effectLst>
                  <a:outerShdw blurRad="38100" dist="38100" dir="2700000" algn="tl">
                    <a:srgbClr val="C0C0C0"/>
                  </a:outerShdw>
                </a:effectLst>
                <a:latin typeface="Cambria" pitchFamily="-111" charset="0"/>
              </a:rPr>
              <a:t>Management </a:t>
            </a:r>
            <a:endParaRPr lang="en-US" sz="1800" b="1" dirty="0">
              <a:solidFill>
                <a:srgbClr val="9F0F10"/>
              </a:solidFill>
              <a:effectLst>
                <a:outerShdw blurRad="38100" dist="38100" dir="2700000" algn="tl">
                  <a:srgbClr val="C0C0C0"/>
                </a:outerShdw>
              </a:effectLst>
              <a:latin typeface="Cambria" pitchFamily="-111" charset="0"/>
            </a:endParaRPr>
          </a:p>
        </p:txBody>
      </p:sp>
      <p:sp>
        <p:nvSpPr>
          <p:cNvPr id="2"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828800"/>
            <a:ext cx="9144000" cy="4724400"/>
          </a:xfrm>
        </p:spPr>
        <p:txBody>
          <a:bodyPr/>
          <a:lstStyle>
            <a:lvl1pPr>
              <a:spcBef>
                <a:spcPts val="0"/>
              </a:spcBef>
              <a:spcAft>
                <a:spcPts val="6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6" name="Footer Placeholder 4"/>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Prentice Hall 2011</a:t>
            </a:r>
          </a:p>
        </p:txBody>
      </p:sp>
      <p:sp>
        <p:nvSpPr>
          <p:cNvPr id="7" name="Slide Number Placeholder 5"/>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0C452C-2976-4280-8A34-55D9EB7771E4}" type="slidenum">
              <a:rPr lang="en-US"/>
              <a:pPr/>
              <a:t>‹#›</a:t>
            </a:fld>
            <a:endParaRPr lang="en-US"/>
          </a:p>
        </p:txBody>
      </p:sp>
    </p:spTree>
    <p:extLst>
      <p:ext uri="{BB962C8B-B14F-4D97-AF65-F5344CB8AC3E}">
        <p14:creationId xmlns:p14="http://schemas.microsoft.com/office/powerpoint/2010/main" val="232376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with lefthand caption">
    <p:spTree>
      <p:nvGrpSpPr>
        <p:cNvPr id="1" name=""/>
        <p:cNvGrpSpPr/>
        <p:nvPr/>
      </p:nvGrpSpPr>
      <p:grpSpPr>
        <a:xfrm>
          <a:off x="0" y="0"/>
          <a:ext cx="0" cy="0"/>
          <a:chOff x="0" y="0"/>
          <a:chExt cx="0" cy="0"/>
        </a:xfrm>
      </p:grpSpPr>
      <p:sp>
        <p:nvSpPr>
          <p:cNvPr id="8" name="Rectangle 3"/>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dirty="0">
                <a:solidFill>
                  <a:srgbClr val="9F0F10"/>
                </a:solidFill>
                <a:effectLst>
                  <a:outerShdw blurRad="38100" dist="38100" dir="2700000" algn="tl">
                    <a:srgbClr val="C0C0C0"/>
                  </a:outerShdw>
                </a:effectLst>
                <a:latin typeface="Cambria" pitchFamily="-111" charset="0"/>
              </a:rPr>
              <a:t>Management </a:t>
            </a:r>
            <a:endParaRPr lang="en-US" sz="1800" b="1" dirty="0">
              <a:solidFill>
                <a:srgbClr val="9F0F10"/>
              </a:solidFill>
              <a:effectLst>
                <a:outerShdw blurRad="38100" dist="38100" dir="2700000" algn="tl">
                  <a:srgbClr val="C0C0C0"/>
                </a:outerShdw>
              </a:effectLst>
              <a:latin typeface="Cambria" pitchFamily="-111" charset="0"/>
            </a:endParaRP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9" name="Picture Placeholder 8"/>
          <p:cNvSpPr>
            <a:spLocks noGrp="1"/>
          </p:cNvSpPr>
          <p:nvPr>
            <p:ph type="pic" sz="quarter" idx="15"/>
          </p:nvPr>
        </p:nvSpPr>
        <p:spPr>
          <a:xfrm>
            <a:off x="2895600" y="1752600"/>
            <a:ext cx="5638800" cy="4572000"/>
          </a:xfrm>
          <a:ln w="19050">
            <a:solidFill>
              <a:schemeClr val="accent4"/>
            </a:solidFill>
          </a:ln>
        </p:spPr>
        <p:txBody>
          <a:bodyPr/>
          <a:lstStyle/>
          <a:p>
            <a:pPr lvl="0"/>
            <a:endParaRPr lang="en-US" noProof="0" dirty="0"/>
          </a:p>
        </p:txBody>
      </p:sp>
      <p:sp>
        <p:nvSpPr>
          <p:cNvPr id="11" name="Text Placeholder 10"/>
          <p:cNvSpPr>
            <a:spLocks noGrp="1"/>
          </p:cNvSpPr>
          <p:nvPr>
            <p:ph type="body" sz="quarter" idx="16"/>
          </p:nvPr>
        </p:nvSpPr>
        <p:spPr>
          <a:xfrm>
            <a:off x="457200" y="1752600"/>
            <a:ext cx="2133600" cy="1143000"/>
          </a:xfrm>
        </p:spPr>
        <p:txBody>
          <a:bodyPr/>
          <a:lstStyle>
            <a:lvl1pPr marL="0" indent="0" algn="l">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dirty="0" smtClean="0"/>
              <a:t>Click to edit Master text styles</a:t>
            </a:r>
          </a:p>
        </p:txBody>
      </p:sp>
      <p:sp>
        <p:nvSpPr>
          <p:cNvPr id="13" name="Text Placeholder 10"/>
          <p:cNvSpPr>
            <a:spLocks noGrp="1"/>
          </p:cNvSpPr>
          <p:nvPr>
            <p:ph type="body" sz="quarter" idx="17"/>
          </p:nvPr>
        </p:nvSpPr>
        <p:spPr>
          <a:xfrm>
            <a:off x="457200" y="2971800"/>
            <a:ext cx="2133600" cy="20574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smtClean="0"/>
              <a:t>Click to edit Master text styles</a:t>
            </a:r>
          </a:p>
        </p:txBody>
      </p:sp>
      <p:sp>
        <p:nvSpPr>
          <p:cNvPr id="14" name="Text Placeholder 10"/>
          <p:cNvSpPr>
            <a:spLocks noGrp="1"/>
          </p:cNvSpPr>
          <p:nvPr>
            <p:ph type="body" sz="quarter" idx="18"/>
          </p:nvPr>
        </p:nvSpPr>
        <p:spPr>
          <a:xfrm>
            <a:off x="457200" y="5257800"/>
            <a:ext cx="21336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smtClean="0"/>
              <a:t>Click to edit Master text styles</a:t>
            </a:r>
          </a:p>
        </p:txBody>
      </p:sp>
      <p:sp>
        <p:nvSpPr>
          <p:cNvPr id="1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10" name="Footer Placeholder 4"/>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Prentice Hall 2011</a:t>
            </a:r>
          </a:p>
        </p:txBody>
      </p:sp>
      <p:sp>
        <p:nvSpPr>
          <p:cNvPr id="15" name="Slide Number Placeholder 5"/>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F2CB16F4-510B-4E24-B502-95BAB89DCF54}" type="slidenum">
              <a:rPr lang="en-US"/>
              <a:pPr/>
              <a:t>‹#›</a:t>
            </a:fld>
            <a:endParaRPr lang="en-US"/>
          </a:p>
        </p:txBody>
      </p:sp>
    </p:spTree>
    <p:extLst>
      <p:ext uri="{BB962C8B-B14F-4D97-AF65-F5344CB8AC3E}">
        <p14:creationId xmlns:p14="http://schemas.microsoft.com/office/powerpoint/2010/main" val="1524752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with Bottom Caption">
    <p:spTree>
      <p:nvGrpSpPr>
        <p:cNvPr id="1" name=""/>
        <p:cNvGrpSpPr/>
        <p:nvPr/>
      </p:nvGrpSpPr>
      <p:grpSpPr>
        <a:xfrm>
          <a:off x="0" y="0"/>
          <a:ext cx="0" cy="0"/>
          <a:chOff x="0" y="0"/>
          <a:chExt cx="0" cy="0"/>
        </a:xfrm>
      </p:grpSpPr>
      <p:sp>
        <p:nvSpPr>
          <p:cNvPr id="8" name="Rectangle 3"/>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dirty="0">
                <a:solidFill>
                  <a:srgbClr val="9F0F10"/>
                </a:solidFill>
                <a:effectLst>
                  <a:outerShdw blurRad="38100" dist="38100" dir="2700000" algn="tl">
                    <a:srgbClr val="C0C0C0"/>
                  </a:outerShdw>
                </a:effectLst>
                <a:latin typeface="Cambria" pitchFamily="-111" charset="0"/>
              </a:rPr>
              <a:t>Management </a:t>
            </a:r>
            <a:endParaRPr lang="en-US" sz="1800" b="1" dirty="0">
              <a:solidFill>
                <a:srgbClr val="9F0F10"/>
              </a:solidFill>
              <a:effectLst>
                <a:outerShdw blurRad="38100" dist="38100" dir="2700000" algn="tl">
                  <a:srgbClr val="C0C0C0"/>
                </a:outerShdw>
              </a:effectLst>
              <a:latin typeface="Cambria" pitchFamily="-111" charset="0"/>
            </a:endParaRP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9" name="Picture Placeholder 8"/>
          <p:cNvSpPr>
            <a:spLocks noGrp="1"/>
          </p:cNvSpPr>
          <p:nvPr>
            <p:ph type="pic" sz="quarter" idx="15"/>
          </p:nvPr>
        </p:nvSpPr>
        <p:spPr>
          <a:xfrm>
            <a:off x="533400" y="2209800"/>
            <a:ext cx="8153400" cy="3124200"/>
          </a:xfrm>
          <a:ln w="19050">
            <a:solidFill>
              <a:schemeClr val="accent4"/>
            </a:solidFill>
          </a:ln>
        </p:spPr>
        <p:txBody>
          <a:bodyPr/>
          <a:lstStyle/>
          <a:p>
            <a:pPr lvl="0"/>
            <a:endParaRPr lang="en-US" noProof="0" dirty="0"/>
          </a:p>
        </p:txBody>
      </p:sp>
      <p:sp>
        <p:nvSpPr>
          <p:cNvPr id="11" name="Text Placeholder 10"/>
          <p:cNvSpPr>
            <a:spLocks noGrp="1"/>
          </p:cNvSpPr>
          <p:nvPr>
            <p:ph type="body" sz="quarter" idx="16"/>
          </p:nvPr>
        </p:nvSpPr>
        <p:spPr>
          <a:xfrm>
            <a:off x="0" y="1600200"/>
            <a:ext cx="9144000" cy="381000"/>
          </a:xfrm>
        </p:spPr>
        <p:txBody>
          <a:bodyPr/>
          <a:lstStyle>
            <a:lvl1pPr marL="0" indent="0" algn="ctr">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dirty="0" smtClean="0"/>
              <a:t>Click to edit Master text styles</a:t>
            </a:r>
          </a:p>
        </p:txBody>
      </p:sp>
      <p:sp>
        <p:nvSpPr>
          <p:cNvPr id="13" name="Text Placeholder 10"/>
          <p:cNvSpPr>
            <a:spLocks noGrp="1"/>
          </p:cNvSpPr>
          <p:nvPr>
            <p:ph type="body" sz="quarter" idx="17"/>
          </p:nvPr>
        </p:nvSpPr>
        <p:spPr>
          <a:xfrm>
            <a:off x="1828800" y="5486400"/>
            <a:ext cx="6858000" cy="4572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smtClean="0"/>
              <a:t>Click to edit Master text styles</a:t>
            </a:r>
          </a:p>
        </p:txBody>
      </p:sp>
      <p:sp>
        <p:nvSpPr>
          <p:cNvPr id="14" name="Text Placeholder 10"/>
          <p:cNvSpPr>
            <a:spLocks noGrp="1"/>
          </p:cNvSpPr>
          <p:nvPr>
            <p:ph type="body" sz="quarter" idx="18"/>
          </p:nvPr>
        </p:nvSpPr>
        <p:spPr>
          <a:xfrm>
            <a:off x="533400" y="5486400"/>
            <a:ext cx="11430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smtClean="0"/>
              <a:t>Click to edit Master text styles</a:t>
            </a:r>
          </a:p>
        </p:txBody>
      </p:sp>
      <p:sp>
        <p:nvSpPr>
          <p:cNvPr id="1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10" name="Footer Placeholder 4"/>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Prentice Hall 2011</a:t>
            </a:r>
          </a:p>
        </p:txBody>
      </p:sp>
      <p:sp>
        <p:nvSpPr>
          <p:cNvPr id="15" name="Slide Number Placeholder 5"/>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9572EE46-CA6D-4EA8-AACC-9CD5FD4C5CF3}" type="slidenum">
              <a:rPr lang="en-US"/>
              <a:pPr/>
              <a:t>‹#›</a:t>
            </a:fld>
            <a:endParaRPr lang="en-US"/>
          </a:p>
        </p:txBody>
      </p:sp>
    </p:spTree>
    <p:extLst>
      <p:ext uri="{BB962C8B-B14F-4D97-AF65-F5344CB8AC3E}">
        <p14:creationId xmlns:p14="http://schemas.microsoft.com/office/powerpoint/2010/main" val="103468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ase Study Questions">
    <p:spTree>
      <p:nvGrpSpPr>
        <p:cNvPr id="1" name=""/>
        <p:cNvGrpSpPr/>
        <p:nvPr/>
      </p:nvGrpSpPr>
      <p:grpSpPr>
        <a:xfrm>
          <a:off x="0" y="0"/>
          <a:ext cx="0" cy="0"/>
          <a:chOff x="0" y="0"/>
          <a:chExt cx="0" cy="0"/>
        </a:xfrm>
      </p:grpSpPr>
      <p:sp>
        <p:nvSpPr>
          <p:cNvPr id="6" name="Rectangle 3"/>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dirty="0">
                <a:solidFill>
                  <a:srgbClr val="9F0F10"/>
                </a:solidFill>
                <a:effectLst>
                  <a:outerShdw blurRad="38100" dist="38100" dir="2700000" algn="tl">
                    <a:srgbClr val="C0C0C0"/>
                  </a:outerShdw>
                </a:effectLst>
                <a:latin typeface="Cambria" pitchFamily="-111" charset="0"/>
              </a:rPr>
              <a:t>Management </a:t>
            </a:r>
            <a:endParaRPr lang="en-US" sz="1800" b="1" dirty="0">
              <a:solidFill>
                <a:srgbClr val="9F0F10"/>
              </a:solidFill>
              <a:effectLst>
                <a:outerShdw blurRad="38100" dist="38100" dir="2700000" algn="tl">
                  <a:srgbClr val="C0C0C0"/>
                </a:outerShdw>
              </a:effectLst>
              <a:latin typeface="Cambria" pitchFamily="-111" charset="0"/>
            </a:endParaRPr>
          </a:p>
        </p:txBody>
      </p:sp>
      <p:sp>
        <p:nvSpPr>
          <p:cNvPr id="7" name="TextBox 4"/>
          <p:cNvSpPr txBox="1"/>
          <p:nvPr userDrawn="1"/>
        </p:nvSpPr>
        <p:spPr>
          <a:xfrm>
            <a:off x="457200" y="2057400"/>
            <a:ext cx="8229600" cy="738188"/>
          </a:xfrm>
          <a:prstGeom prst="rect">
            <a:avLst/>
          </a:prstGeom>
          <a:noFill/>
        </p:spPr>
        <p:txBody>
          <a:bodyPr>
            <a:spAutoFit/>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r>
              <a:rPr lang="en-US" sz="1800" i="1">
                <a:latin typeface="Cambria" pitchFamily="-111" charset="0"/>
              </a:rPr>
              <a:t>Read the Interactive Session and discuss the following questions</a:t>
            </a:r>
          </a:p>
          <a:p>
            <a:pPr eaLnBrk="1" hangingPunct="1"/>
            <a:endParaRPr lang="en-US"/>
          </a:p>
        </p:txBody>
      </p:sp>
      <p:sp>
        <p:nvSpPr>
          <p:cNvPr id="3" name="Content Placeholder 2"/>
          <p:cNvSpPr>
            <a:spLocks noGrp="1"/>
          </p:cNvSpPr>
          <p:nvPr>
            <p:ph idx="1"/>
          </p:nvPr>
        </p:nvSpPr>
        <p:spPr>
          <a:xfrm>
            <a:off x="457200" y="2514600"/>
            <a:ext cx="8229600" cy="3810000"/>
          </a:xfrm>
          <a:solidFill>
            <a:schemeClr val="accent4">
              <a:lumMod val="40000"/>
              <a:lumOff val="60000"/>
            </a:schemeClr>
          </a:solidFill>
          <a:ln>
            <a:solidFill>
              <a:schemeClr val="accent4">
                <a:lumMod val="75000"/>
              </a:schemeClr>
            </a:solid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8" name="Text Placeholder 11"/>
          <p:cNvSpPr>
            <a:spLocks noGrp="1"/>
          </p:cNvSpPr>
          <p:nvPr>
            <p:ph type="body" sz="quarter" idx="15"/>
          </p:nvPr>
        </p:nvSpPr>
        <p:spPr>
          <a:xfrm>
            <a:off x="457200" y="1676400"/>
            <a:ext cx="8229595" cy="381000"/>
          </a:xfrm>
        </p:spPr>
        <p:txBody>
          <a:bodyPr/>
          <a:lstStyle>
            <a:lvl1pPr algn="ctr">
              <a:buNone/>
              <a:defRPr sz="2400" b="1" baseline="0">
                <a:solidFill>
                  <a:schemeClr val="accent4">
                    <a:lumMod val="50000"/>
                  </a:schemeClr>
                </a:solidFill>
                <a:effectLst/>
                <a:latin typeface="+mn-lt"/>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
        <p:nvSpPr>
          <p:cNvPr id="11"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9" name="Footer Placeholder 4"/>
          <p:cNvSpPr>
            <a:spLocks noGrp="1"/>
          </p:cNvSpPr>
          <p:nvPr>
            <p:ph type="ftr" sz="quarter" idx="16"/>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Prentice Hall 2011</a:t>
            </a:r>
          </a:p>
        </p:txBody>
      </p:sp>
      <p:sp>
        <p:nvSpPr>
          <p:cNvPr id="10" name="Slide Number Placeholder 5"/>
          <p:cNvSpPr>
            <a:spLocks noGrp="1"/>
          </p:cNvSpPr>
          <p:nvPr>
            <p:ph type="sldNum" sz="quarter" idx="17"/>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2A59B196-34D8-41EF-AEED-18433E654018}" type="slidenum">
              <a:rPr lang="en-US"/>
              <a:pPr/>
              <a:t>‹#›</a:t>
            </a:fld>
            <a:endParaRPr lang="en-US"/>
          </a:p>
        </p:txBody>
      </p:sp>
    </p:spTree>
    <p:extLst>
      <p:ext uri="{BB962C8B-B14F-4D97-AF65-F5344CB8AC3E}">
        <p14:creationId xmlns:p14="http://schemas.microsoft.com/office/powerpoint/2010/main" val="282810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tr-TR" smtClean="0"/>
              <a:t>Asıl başlık stili için tıklatın</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4471163-B086-4F57-94A2-5B0738256B52}" type="datetimeFigureOut">
              <a:rPr lang="tr-TR" smtClean="0"/>
              <a:t>28.09.2012</a:t>
            </a:fld>
            <a:endParaRPr lang="tr-TR"/>
          </a:p>
        </p:txBody>
      </p:sp>
      <p:sp>
        <p:nvSpPr>
          <p:cNvPr id="10" name="Slide Number Placeholder 9"/>
          <p:cNvSpPr>
            <a:spLocks noGrp="1"/>
          </p:cNvSpPr>
          <p:nvPr>
            <p:ph type="sldNum" sz="quarter" idx="11"/>
          </p:nvPr>
        </p:nvSpPr>
        <p:spPr/>
        <p:txBody>
          <a:bodyPr/>
          <a:lstStyle/>
          <a:p>
            <a:fld id="{B050FC49-CC62-40D9-AC57-BC400FE0B16A}" type="slidenum">
              <a:rPr lang="tr-TR" smtClean="0"/>
              <a:t>‹#›</a:t>
            </a:fld>
            <a:endParaRPr lang="tr-TR"/>
          </a:p>
        </p:txBody>
      </p:sp>
      <p:sp>
        <p:nvSpPr>
          <p:cNvPr id="12" name="Footer Placeholder 11"/>
          <p:cNvSpPr>
            <a:spLocks noGrp="1"/>
          </p:cNvSpPr>
          <p:nvPr>
            <p:ph type="ftr" sz="quarter" idx="12"/>
          </p:nvPr>
        </p:nvSpPr>
        <p:spPr/>
        <p:txBody>
          <a:bodyPr/>
          <a:lstStyle/>
          <a:p>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tr-TR" smtClean="0"/>
              <a:t>Asıl başlık stili için tıklatın</a:t>
            </a:r>
            <a:endParaRPr lang="en-US" dirty="0"/>
          </a:p>
        </p:txBody>
      </p:sp>
      <p:sp>
        <p:nvSpPr>
          <p:cNvPr id="19" name="Date Placeholder 18"/>
          <p:cNvSpPr>
            <a:spLocks noGrp="1"/>
          </p:cNvSpPr>
          <p:nvPr>
            <p:ph type="dt" sz="half" idx="10"/>
          </p:nvPr>
        </p:nvSpPr>
        <p:spPr/>
        <p:txBody>
          <a:bodyPr/>
          <a:lstStyle/>
          <a:p>
            <a:fld id="{B4471163-B086-4F57-94A2-5B0738256B52}" type="datetimeFigureOut">
              <a:rPr lang="tr-TR" smtClean="0"/>
              <a:t>28.09.2012</a:t>
            </a:fld>
            <a:endParaRPr lang="tr-TR"/>
          </a:p>
        </p:txBody>
      </p:sp>
      <p:sp>
        <p:nvSpPr>
          <p:cNvPr id="20" name="Slide Number Placeholder 19"/>
          <p:cNvSpPr>
            <a:spLocks noGrp="1"/>
          </p:cNvSpPr>
          <p:nvPr>
            <p:ph type="sldNum" sz="quarter" idx="11"/>
          </p:nvPr>
        </p:nvSpPr>
        <p:spPr/>
        <p:txBody>
          <a:bodyPr/>
          <a:lstStyle/>
          <a:p>
            <a:fld id="{B050FC49-CC62-40D9-AC57-BC400FE0B16A}" type="slidenum">
              <a:rPr lang="tr-TR" smtClean="0"/>
              <a:t>‹#›</a:t>
            </a:fld>
            <a:endParaRPr lang="tr-TR"/>
          </a:p>
        </p:txBody>
      </p:sp>
      <p:sp>
        <p:nvSpPr>
          <p:cNvPr id="21" name="Footer Placeholder 20"/>
          <p:cNvSpPr>
            <a:spLocks noGrp="1"/>
          </p:cNvSpPr>
          <p:nvPr>
            <p:ph type="ftr" sz="quarter" idx="12"/>
          </p:nvPr>
        </p:nvSpPr>
        <p:spPr/>
        <p:txBody>
          <a:bodyPr/>
          <a:lstStyle/>
          <a:p>
            <a:endParaRPr lang="tr-T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p>
            <a:fld id="{B4471163-B086-4F57-94A2-5B0738256B52}" type="datetimeFigureOut">
              <a:rPr lang="tr-TR" smtClean="0"/>
              <a:t>28.09.2012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50FC49-CC62-40D9-AC57-BC400FE0B16A}" type="slidenum">
              <a:rPr lang="tr-TR" smtClean="0"/>
              <a:t>‹#›</a:t>
            </a:fld>
            <a:endParaRPr lang="tr-TR"/>
          </a:p>
        </p:txBody>
      </p:sp>
      <p:sp>
        <p:nvSpPr>
          <p:cNvPr id="9" name="Content Placeholder 8"/>
          <p:cNvSpPr>
            <a:spLocks noGrp="1"/>
          </p:cNvSpPr>
          <p:nvPr>
            <p:ph sz="quarter" idx="13"/>
          </p:nvPr>
        </p:nvSpPr>
        <p:spPr>
          <a:xfrm>
            <a:off x="1216152" y="841248"/>
            <a:ext cx="3730752" cy="43891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B4471163-B086-4F57-94A2-5B0738256B52}" type="datetimeFigureOut">
              <a:rPr lang="tr-TR" smtClean="0"/>
              <a:t>28.09.2012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050FC49-CC62-40D9-AC57-BC400FE0B16A}" type="slidenum">
              <a:rPr lang="tr-TR" smtClean="0"/>
              <a:t>‹#›</a:t>
            </a:fld>
            <a:endParaRPr lang="tr-TR"/>
          </a:p>
        </p:txBody>
      </p:sp>
      <p:sp>
        <p:nvSpPr>
          <p:cNvPr id="11" name="Content Placeholder 10"/>
          <p:cNvSpPr>
            <a:spLocks noGrp="1"/>
          </p:cNvSpPr>
          <p:nvPr>
            <p:ph sz="quarter" idx="13"/>
          </p:nvPr>
        </p:nvSpPr>
        <p:spPr>
          <a:xfrm>
            <a:off x="1216152" y="1380744"/>
            <a:ext cx="3730752" cy="384048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4471163-B086-4F57-94A2-5B0738256B52}" type="datetimeFigureOut">
              <a:rPr lang="tr-TR" smtClean="0"/>
              <a:t>28.09.2012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50FC49-CC62-40D9-AC57-BC400FE0B16A}" type="slidenum">
              <a:rPr lang="tr-TR" smtClean="0"/>
              <a:t>‹#›</a:t>
            </a:fld>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471163-B086-4F57-94A2-5B0738256B52}" type="datetimeFigureOut">
              <a:rPr lang="tr-TR" smtClean="0"/>
              <a:t>28.09.2012</a:t>
            </a:fld>
            <a:endParaRPr lang="tr-TR"/>
          </a:p>
        </p:txBody>
      </p:sp>
      <p:sp>
        <p:nvSpPr>
          <p:cNvPr id="6" name="Slide Number Placeholder 5"/>
          <p:cNvSpPr>
            <a:spLocks noGrp="1"/>
          </p:cNvSpPr>
          <p:nvPr>
            <p:ph type="sldNum" sz="quarter" idx="11"/>
          </p:nvPr>
        </p:nvSpPr>
        <p:spPr/>
        <p:txBody>
          <a:bodyPr/>
          <a:lstStyle/>
          <a:p>
            <a:fld id="{B050FC49-CC62-40D9-AC57-BC400FE0B16A}" type="slidenum">
              <a:rPr lang="tr-TR" smtClean="0"/>
              <a:t>‹#›</a:t>
            </a:fld>
            <a:endParaRPr lang="tr-TR"/>
          </a:p>
        </p:txBody>
      </p:sp>
      <p:sp>
        <p:nvSpPr>
          <p:cNvPr id="7" name="Footer Placeholder 6"/>
          <p:cNvSpPr>
            <a:spLocks noGrp="1"/>
          </p:cNvSpPr>
          <p:nvPr>
            <p:ph type="ftr" sz="quarter" idx="12"/>
          </p:nvPr>
        </p:nvSpPr>
        <p:spPr/>
        <p:txBody>
          <a:bodyPr/>
          <a:lstStyle/>
          <a:p>
            <a:endParaRPr lang="tr-T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Content Placeholder 13"/>
          <p:cNvSpPr>
            <a:spLocks noGrp="1"/>
          </p:cNvSpPr>
          <p:nvPr>
            <p:ph sz="quarter" idx="13"/>
          </p:nvPr>
        </p:nvSpPr>
        <p:spPr>
          <a:xfrm>
            <a:off x="914400" y="381000"/>
            <a:ext cx="4800600" cy="5943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9" name="Date Placeholder 8"/>
          <p:cNvSpPr>
            <a:spLocks noGrp="1"/>
          </p:cNvSpPr>
          <p:nvPr>
            <p:ph type="dt" sz="half" idx="14"/>
          </p:nvPr>
        </p:nvSpPr>
        <p:spPr/>
        <p:txBody>
          <a:bodyPr/>
          <a:lstStyle/>
          <a:p>
            <a:fld id="{B4471163-B086-4F57-94A2-5B0738256B52}" type="datetimeFigureOut">
              <a:rPr lang="tr-TR" smtClean="0"/>
              <a:t>28.09.2012</a:t>
            </a:fld>
            <a:endParaRPr lang="tr-TR"/>
          </a:p>
        </p:txBody>
      </p:sp>
      <p:sp>
        <p:nvSpPr>
          <p:cNvPr id="10" name="Slide Number Placeholder 9"/>
          <p:cNvSpPr>
            <a:spLocks noGrp="1"/>
          </p:cNvSpPr>
          <p:nvPr>
            <p:ph type="sldNum" sz="quarter" idx="15"/>
          </p:nvPr>
        </p:nvSpPr>
        <p:spPr/>
        <p:txBody>
          <a:bodyPr/>
          <a:lstStyle/>
          <a:p>
            <a:fld id="{B050FC49-CC62-40D9-AC57-BC400FE0B16A}" type="slidenum">
              <a:rPr lang="tr-TR" smtClean="0"/>
              <a:t>‹#›</a:t>
            </a:fld>
            <a:endParaRPr lang="tr-TR"/>
          </a:p>
        </p:txBody>
      </p:sp>
      <p:sp>
        <p:nvSpPr>
          <p:cNvPr id="13" name="Footer Placeholder 12"/>
          <p:cNvSpPr>
            <a:spLocks noGrp="1"/>
          </p:cNvSpPr>
          <p:nvPr>
            <p:ph type="ftr" sz="quarter" idx="16"/>
          </p:nvPr>
        </p:nvSpPr>
        <p:spPr/>
        <p:txBody>
          <a:bodyPr/>
          <a:lstStyle/>
          <a:p>
            <a:endParaRPr lang="tr-T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4471163-B086-4F57-94A2-5B0738256B52}" type="datetimeFigureOut">
              <a:rPr lang="tr-TR" smtClean="0"/>
              <a:t>28.09.2012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50FC49-CC62-40D9-AC57-BC400FE0B16A}" type="slidenum">
              <a:rPr lang="tr-TR" smtClean="0"/>
              <a:t>‹#›</a:t>
            </a:fld>
            <a:endParaRPr lang="tr-T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endParaRPr lang="tr-T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B050FC49-CC62-40D9-AC57-BC400FE0B16A}" type="slidenum">
              <a:rPr lang="tr-TR" smtClean="0"/>
              <a:t>‹#›</a:t>
            </a:fld>
            <a:endParaRPr lang="tr-T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B4471163-B086-4F57-94A2-5B0738256B52}" type="datetimeFigureOut">
              <a:rPr lang="tr-TR" smtClean="0"/>
              <a:t>28.09.2012</a:t>
            </a:fld>
            <a:endParaRPr lang="tr-T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p:txBody>
          <a:bodyPr>
            <a:normAutofit/>
          </a:bodyPr>
          <a:lstStyle/>
          <a:p>
            <a:r>
              <a:rPr lang="en-US" sz="2400" dirty="0" smtClean="0">
                <a:solidFill>
                  <a:srgbClr val="0D0D0D"/>
                </a:solidFill>
              </a:rPr>
              <a:t>What ethical, social, and political issues are raised by </a:t>
            </a:r>
            <a:r>
              <a:rPr lang="en-US" sz="2400" dirty="0" smtClean="0">
                <a:solidFill>
                  <a:srgbClr val="0D0D0D"/>
                </a:solidFill>
              </a:rPr>
              <a:t>?</a:t>
            </a:r>
            <a:endParaRPr lang="en-US" sz="2400" dirty="0" smtClean="0">
              <a:solidFill>
                <a:srgbClr val="0D0D0D"/>
              </a:solidFill>
            </a:endParaRPr>
          </a:p>
          <a:p>
            <a:r>
              <a:rPr lang="en-US" sz="2400" dirty="0" smtClean="0">
                <a:solidFill>
                  <a:srgbClr val="0D0D0D"/>
                </a:solidFill>
              </a:rPr>
              <a:t>What specific principles for conduct can be used to guide ethical decisions?</a:t>
            </a:r>
          </a:p>
          <a:p>
            <a:r>
              <a:rPr lang="en-US" sz="2400" dirty="0" smtClean="0">
                <a:solidFill>
                  <a:srgbClr val="0D0D0D"/>
                </a:solidFill>
              </a:rPr>
              <a:t>Why do contemporary </a:t>
            </a:r>
            <a:r>
              <a:rPr lang="en-US" sz="2400" dirty="0" smtClean="0">
                <a:solidFill>
                  <a:srgbClr val="0D0D0D"/>
                </a:solidFill>
              </a:rPr>
              <a:t> </a:t>
            </a:r>
            <a:r>
              <a:rPr lang="en-US" sz="2400" dirty="0" smtClean="0">
                <a:solidFill>
                  <a:srgbClr val="0D0D0D"/>
                </a:solidFill>
              </a:rPr>
              <a:t>technology and the Internet pose challenges to the protection of individual privacy and intellectual property?</a:t>
            </a:r>
          </a:p>
          <a:p>
            <a:r>
              <a:rPr lang="en-US" sz="2400" dirty="0" smtClean="0">
                <a:solidFill>
                  <a:srgbClr val="0D0D0D"/>
                </a:solidFill>
              </a:rPr>
              <a:t>How have </a:t>
            </a:r>
            <a:r>
              <a:rPr lang="en-US" sz="2400" dirty="0" smtClean="0">
                <a:solidFill>
                  <a:srgbClr val="0D0D0D"/>
                </a:solidFill>
              </a:rPr>
              <a:t> </a:t>
            </a:r>
            <a:r>
              <a:rPr lang="en-US" sz="2400" dirty="0" smtClean="0">
                <a:solidFill>
                  <a:srgbClr val="0D0D0D"/>
                </a:solidFill>
              </a:rPr>
              <a:t>affected everyday life? </a:t>
            </a:r>
          </a:p>
          <a:p>
            <a:endParaRPr lang="en-US" dirty="0" smtClean="0">
              <a:solidFill>
                <a:srgbClr val="0D0D0D"/>
              </a:solidFill>
            </a:endParaRPr>
          </a:p>
        </p:txBody>
      </p:sp>
      <p:sp>
        <p:nvSpPr>
          <p:cNvPr id="14339" name="Text Placeholder 5"/>
          <p:cNvSpPr>
            <a:spLocks noGrp="1"/>
          </p:cNvSpPr>
          <p:nvPr>
            <p:ph type="body" sz="quarter" idx="12"/>
          </p:nvPr>
        </p:nvSpPr>
        <p:spPr/>
        <p:txBody>
          <a:bodyPr>
            <a:normAutofit lnSpcReduction="10000"/>
          </a:bodyPr>
          <a:lstStyle/>
          <a:p>
            <a:r>
              <a:rPr lang="en-US" dirty="0" smtClean="0">
                <a:latin typeface="Cambria" pitchFamily="-111" charset="0"/>
              </a:rPr>
              <a:t>Learning Objectives</a:t>
            </a:r>
          </a:p>
        </p:txBody>
      </p:sp>
      <p:sp>
        <p:nvSpPr>
          <p:cNvPr id="2" name="Title 1"/>
          <p:cNvSpPr>
            <a:spLocks noGrp="1"/>
          </p:cNvSpPr>
          <p:nvPr>
            <p:ph type="title"/>
          </p:nvPr>
        </p:nvSpPr>
        <p:spPr/>
        <p:txBody>
          <a:bodyPr>
            <a:normAutofit fontScale="90000"/>
          </a:bodyPr>
          <a:lstStyle/>
          <a:p>
            <a:pPr algn="ctr"/>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14341" name="Footer Placeholder 5"/>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14342" name="Slide Number Placeholder 4"/>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A1C48BD8-598A-4217-81D7-16E5DB5B4B10}" type="slidenum">
              <a:rPr lang="en-US" sz="1400">
                <a:solidFill>
                  <a:schemeClr val="bg1"/>
                </a:solidFill>
              </a:rPr>
              <a:pPr eaLnBrk="1" hangingPunct="1"/>
              <a:t>1</a:t>
            </a:fld>
            <a:endParaRPr lang="en-US" sz="1400">
              <a:solidFill>
                <a:schemeClr val="bg1"/>
              </a:solidFill>
            </a:endParaRPr>
          </a:p>
        </p:txBody>
      </p:sp>
    </p:spTree>
    <p:extLst>
      <p:ext uri="{BB962C8B-B14F-4D97-AF65-F5344CB8AC3E}">
        <p14:creationId xmlns:p14="http://schemas.microsoft.com/office/powerpoint/2010/main" val="3436897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1"/>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a:p>
            <a:endParaRPr lang="en-US" smtClean="0">
              <a:latin typeface="Cambria" pitchFamily="-111" charset="0"/>
            </a:endParaRPr>
          </a:p>
        </p:txBody>
      </p:sp>
      <p:pic>
        <p:nvPicPr>
          <p:cNvPr id="11" name="Picture Placeholder 10" descr="Fig-4-01.png"/>
          <p:cNvPicPr>
            <a:picLocks noGrp="1" noChangeAspect="1"/>
          </p:cNvPicPr>
          <p:nvPr>
            <p:ph type="pic" sz="quarter" idx="15"/>
          </p:nvPr>
        </p:nvPicPr>
        <p:blipFill>
          <a:blip r:embed="rId3"/>
          <a:srcRect t="6830" b="6830"/>
          <a:stretch>
            <a:fillRect/>
          </a:stretch>
        </p:blipFill>
        <p:spPr/>
      </p:pic>
      <p:sp>
        <p:nvSpPr>
          <p:cNvPr id="32772" name="Text Placeholder 3"/>
          <p:cNvSpPr>
            <a:spLocks noGrp="1"/>
          </p:cNvSpPr>
          <p:nvPr>
            <p:ph type="body" sz="quarter" idx="16"/>
          </p:nvPr>
        </p:nvSpPr>
        <p:spPr/>
        <p:txBody>
          <a:bodyPr/>
          <a:lstStyle/>
          <a:p>
            <a:pPr>
              <a:spcBef>
                <a:spcPct val="0"/>
              </a:spcBef>
              <a:buFont typeface="Arial" charset="0"/>
              <a:buNone/>
            </a:pPr>
            <a:r>
              <a:rPr lang="en-US" smtClean="0"/>
              <a:t>NONOBVIOUS RELATIONSHIP AWARENESS (NORA)</a:t>
            </a:r>
          </a:p>
        </p:txBody>
      </p:sp>
      <p:sp>
        <p:nvSpPr>
          <p:cNvPr id="32773" name="Text Placeholder 4"/>
          <p:cNvSpPr>
            <a:spLocks noGrp="1"/>
          </p:cNvSpPr>
          <p:nvPr>
            <p:ph type="body" sz="quarter" idx="17"/>
          </p:nvPr>
        </p:nvSpPr>
        <p:spPr>
          <a:xfrm>
            <a:off x="457200" y="2743200"/>
            <a:ext cx="2133600" cy="2286000"/>
          </a:xfrm>
        </p:spPr>
        <p:txBody>
          <a:bodyPr/>
          <a:lstStyle/>
          <a:p>
            <a:pPr>
              <a:buFont typeface="Arial" charset="0"/>
              <a:buNone/>
            </a:pPr>
            <a:r>
              <a:rPr lang="en-US" dirty="0" smtClean="0"/>
              <a:t>NORA technology can take information about people from disparate sources and find obscure, nonobvious relationships. It might discover, for example, that an applicant for a job at a </a:t>
            </a:r>
            <a:r>
              <a:rPr lang="tr-TR" dirty="0" err="1" smtClean="0"/>
              <a:t>gold</a:t>
            </a:r>
            <a:r>
              <a:rPr lang="tr-TR" dirty="0" smtClean="0"/>
              <a:t> </a:t>
            </a:r>
            <a:r>
              <a:rPr lang="tr-TR" dirty="0" err="1" smtClean="0"/>
              <a:t>store</a:t>
            </a:r>
            <a:r>
              <a:rPr lang="en-US" dirty="0" smtClean="0"/>
              <a:t> shares a telephone number with a known criminal and issue an alert to the hiring manager.</a:t>
            </a:r>
          </a:p>
        </p:txBody>
      </p:sp>
      <p:sp>
        <p:nvSpPr>
          <p:cNvPr id="32774" name="Text Placeholder 5"/>
          <p:cNvSpPr>
            <a:spLocks noGrp="1"/>
          </p:cNvSpPr>
          <p:nvPr>
            <p:ph type="body" sz="quarter" idx="18"/>
          </p:nvPr>
        </p:nvSpPr>
        <p:spPr>
          <a:xfrm>
            <a:off x="457200" y="4800600"/>
            <a:ext cx="2133600" cy="228600"/>
          </a:xfrm>
        </p:spPr>
        <p:txBody>
          <a:bodyPr>
            <a:normAutofit fontScale="92500" lnSpcReduction="20000"/>
          </a:bodyPr>
          <a:lstStyle/>
          <a:p>
            <a:pPr>
              <a:buFont typeface="Arial" charset="0"/>
              <a:buNone/>
            </a:pPr>
            <a:endParaRPr lang="en-US" dirty="0" smtClean="0"/>
          </a:p>
        </p:txBody>
      </p:sp>
      <p:sp>
        <p:nvSpPr>
          <p:cNvPr id="8" name="Title 7"/>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32776" name="Footer Placeholder 8"/>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32777" name="Slide Number Placeholder 9"/>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25315ED0-5055-44B6-980E-0E10819489B2}" type="slidenum">
              <a:rPr lang="en-US" sz="1400">
                <a:solidFill>
                  <a:schemeClr val="bg1"/>
                </a:solidFill>
              </a:rPr>
              <a:pPr eaLnBrk="1" hangingPunct="1"/>
              <a:t>10</a:t>
            </a:fld>
            <a:endParaRPr lang="en-US" sz="1400">
              <a:solidFill>
                <a:schemeClr val="bg1"/>
              </a:solidFill>
            </a:endParaRPr>
          </a:p>
        </p:txBody>
      </p:sp>
    </p:spTree>
    <p:extLst>
      <p:ext uri="{BB962C8B-B14F-4D97-AF65-F5344CB8AC3E}">
        <p14:creationId xmlns:p14="http://schemas.microsoft.com/office/powerpoint/2010/main" val="3868924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1"/>
          <p:cNvSpPr>
            <a:spLocks noGrp="1"/>
          </p:cNvSpPr>
          <p:nvPr>
            <p:ph idx="1"/>
          </p:nvPr>
        </p:nvSpPr>
        <p:spPr/>
        <p:txBody>
          <a:bodyPr/>
          <a:lstStyle/>
          <a:p>
            <a:r>
              <a:rPr lang="en-US" dirty="0" smtClean="0">
                <a:solidFill>
                  <a:srgbClr val="0D0D0D"/>
                </a:solidFill>
              </a:rPr>
              <a:t>Basic concepts for ethical analysis</a:t>
            </a:r>
          </a:p>
          <a:p>
            <a:pPr lvl="1">
              <a:spcAft>
                <a:spcPct val="0"/>
              </a:spcAft>
            </a:pPr>
            <a:r>
              <a:rPr lang="en-US" sz="2400" dirty="0" smtClean="0"/>
              <a:t>Responsibility </a:t>
            </a:r>
            <a:endParaRPr lang="en-US" sz="2400" dirty="0" smtClean="0"/>
          </a:p>
          <a:p>
            <a:pPr lvl="2"/>
            <a:r>
              <a:rPr lang="en-US" sz="2200" dirty="0" smtClean="0"/>
              <a:t>Accepting the potential costs, duties, and obligations for decisions</a:t>
            </a:r>
          </a:p>
          <a:p>
            <a:pPr lvl="1">
              <a:spcAft>
                <a:spcPct val="0"/>
              </a:spcAft>
            </a:pPr>
            <a:r>
              <a:rPr lang="en-US" sz="2400" dirty="0" smtClean="0"/>
              <a:t>Accountability </a:t>
            </a:r>
            <a:endParaRPr lang="en-US" sz="2400" dirty="0" smtClean="0"/>
          </a:p>
          <a:p>
            <a:pPr lvl="2"/>
            <a:r>
              <a:rPr lang="en-US" sz="2200" dirty="0" smtClean="0"/>
              <a:t>Mechanisms for identifying responsible parties</a:t>
            </a:r>
          </a:p>
          <a:p>
            <a:pPr lvl="1">
              <a:spcAft>
                <a:spcPct val="0"/>
              </a:spcAft>
            </a:pPr>
            <a:r>
              <a:rPr lang="en-US" sz="2400" dirty="0" smtClean="0"/>
              <a:t>Liability </a:t>
            </a:r>
            <a:endParaRPr lang="en-US" sz="2400" dirty="0" smtClean="0"/>
          </a:p>
          <a:p>
            <a:pPr lvl="2"/>
            <a:r>
              <a:rPr lang="en-US" sz="2200" dirty="0" smtClean="0"/>
              <a:t>Permits individuals (and firms) to recover damages done to them </a:t>
            </a:r>
          </a:p>
          <a:p>
            <a:pPr lvl="1">
              <a:spcAft>
                <a:spcPct val="0"/>
              </a:spcAft>
            </a:pPr>
            <a:r>
              <a:rPr lang="en-US" sz="2400" dirty="0" smtClean="0"/>
              <a:t>Due </a:t>
            </a:r>
            <a:r>
              <a:rPr lang="en-US" sz="2400" dirty="0" smtClean="0"/>
              <a:t>process </a:t>
            </a:r>
            <a:endParaRPr lang="en-US" sz="2400" dirty="0" smtClean="0"/>
          </a:p>
          <a:p>
            <a:pPr lvl="2"/>
            <a:r>
              <a:rPr lang="en-US" sz="2200" dirty="0" smtClean="0"/>
              <a:t>Laws are well known and understood, with an ability to appeal to higher authorities </a:t>
            </a:r>
          </a:p>
        </p:txBody>
      </p:sp>
      <p:sp>
        <p:nvSpPr>
          <p:cNvPr id="34819" name="Text Placeholder 5"/>
          <p:cNvSpPr>
            <a:spLocks noGrp="1"/>
          </p:cNvSpPr>
          <p:nvPr>
            <p:ph type="body" sz="quarter" idx="12"/>
          </p:nvPr>
        </p:nvSpPr>
        <p:spPr/>
        <p:txBody>
          <a:bodyPr>
            <a:normAutofit lnSpcReduction="10000"/>
          </a:bodyPr>
          <a:lstStyle/>
          <a:p>
            <a:r>
              <a:rPr lang="en-US" smtClean="0">
                <a:latin typeface="Cambria" pitchFamily="-111" charset="0"/>
              </a:rPr>
              <a:t>Ethics in an Information Society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34821"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34822"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8537C71B-E857-4FC2-BB2B-A7784C5F7BBB}" type="slidenum">
              <a:rPr lang="en-US" sz="1400">
                <a:solidFill>
                  <a:schemeClr val="bg1"/>
                </a:solidFill>
              </a:rPr>
              <a:pPr eaLnBrk="1" hangingPunct="1"/>
              <a:t>11</a:t>
            </a:fld>
            <a:endParaRPr lang="en-US" sz="1400">
              <a:solidFill>
                <a:schemeClr val="bg1"/>
              </a:solidFill>
            </a:endParaRPr>
          </a:p>
        </p:txBody>
      </p:sp>
    </p:spTree>
    <p:extLst>
      <p:ext uri="{BB962C8B-B14F-4D97-AF65-F5344CB8AC3E}">
        <p14:creationId xmlns:p14="http://schemas.microsoft.com/office/powerpoint/2010/main" val="121959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1"/>
          <p:cNvSpPr>
            <a:spLocks noGrp="1"/>
          </p:cNvSpPr>
          <p:nvPr>
            <p:ph idx="1"/>
          </p:nvPr>
        </p:nvSpPr>
        <p:spPr/>
        <p:txBody>
          <a:bodyPr/>
          <a:lstStyle/>
          <a:p>
            <a:r>
              <a:rPr lang="en-US" sz="3200" dirty="0" smtClean="0">
                <a:solidFill>
                  <a:srgbClr val="0D0D0D"/>
                </a:solidFill>
              </a:rPr>
              <a:t>Ethical </a:t>
            </a:r>
            <a:r>
              <a:rPr lang="en-US" sz="3200" dirty="0" smtClean="0">
                <a:solidFill>
                  <a:srgbClr val="0D0D0D"/>
                </a:solidFill>
              </a:rPr>
              <a:t>analysis </a:t>
            </a:r>
            <a:r>
              <a:rPr lang="en-US" sz="3200" dirty="0" smtClean="0">
                <a:solidFill>
                  <a:srgbClr val="0D0D0D"/>
                </a:solidFill>
              </a:rPr>
              <a:t>A five-step process</a:t>
            </a:r>
          </a:p>
          <a:p>
            <a:pPr marL="971550" lvl="1" indent="-514350">
              <a:buFont typeface="Cambria" pitchFamily="-111" charset="0"/>
              <a:buAutoNum type="arabicPeriod"/>
            </a:pPr>
            <a:r>
              <a:rPr lang="en-US" sz="2800" dirty="0" smtClean="0"/>
              <a:t>Identify and clearly describe the facts</a:t>
            </a:r>
          </a:p>
          <a:p>
            <a:pPr marL="971550" lvl="1" indent="-514350">
              <a:buFont typeface="Cambria" pitchFamily="-111" charset="0"/>
              <a:buAutoNum type="arabicPeriod"/>
            </a:pPr>
            <a:r>
              <a:rPr lang="en-US" sz="2800" dirty="0" smtClean="0"/>
              <a:t>Define the conflict or dilemma and identify the higher-order values involved</a:t>
            </a:r>
          </a:p>
          <a:p>
            <a:pPr marL="971550" lvl="1" indent="-514350">
              <a:buFont typeface="Cambria" pitchFamily="-111" charset="0"/>
              <a:buAutoNum type="arabicPeriod"/>
            </a:pPr>
            <a:r>
              <a:rPr lang="en-US" sz="2800" dirty="0" smtClean="0"/>
              <a:t>Identify the stakeholders</a:t>
            </a:r>
          </a:p>
          <a:p>
            <a:pPr marL="971550" lvl="1" indent="-514350">
              <a:buFont typeface="Cambria" pitchFamily="-111" charset="0"/>
              <a:buAutoNum type="arabicPeriod"/>
            </a:pPr>
            <a:r>
              <a:rPr lang="en-US" sz="2800" dirty="0" smtClean="0"/>
              <a:t>Identify the options that you can reasonably take</a:t>
            </a:r>
          </a:p>
          <a:p>
            <a:pPr marL="971550" lvl="1" indent="-514350">
              <a:buFont typeface="Cambria" pitchFamily="-111" charset="0"/>
              <a:buAutoNum type="arabicPeriod"/>
            </a:pPr>
            <a:r>
              <a:rPr lang="en-US" sz="2800" dirty="0" smtClean="0"/>
              <a:t>Identify the potential consequences of your options</a:t>
            </a:r>
          </a:p>
          <a:p>
            <a:endParaRPr lang="en-US" sz="3200" dirty="0" smtClean="0">
              <a:solidFill>
                <a:srgbClr val="0D0D0D"/>
              </a:solidFill>
            </a:endParaRPr>
          </a:p>
        </p:txBody>
      </p:sp>
      <p:sp>
        <p:nvSpPr>
          <p:cNvPr id="36867" name="Text Placeholder 5"/>
          <p:cNvSpPr>
            <a:spLocks noGrp="1"/>
          </p:cNvSpPr>
          <p:nvPr>
            <p:ph type="body" sz="quarter" idx="12"/>
          </p:nvPr>
        </p:nvSpPr>
        <p:spPr/>
        <p:txBody>
          <a:bodyPr>
            <a:normAutofit lnSpcReduction="10000"/>
          </a:bodyPr>
          <a:lstStyle/>
          <a:p>
            <a:r>
              <a:rPr lang="en-US" smtClean="0">
                <a:latin typeface="Cambria" pitchFamily="-111" charset="0"/>
              </a:rPr>
              <a:t>Ethics in an Information Society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3686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3687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3D8A727D-7ABB-409F-85B8-0DD42D640D88}" type="slidenum">
              <a:rPr lang="en-US" sz="1400">
                <a:solidFill>
                  <a:schemeClr val="bg1"/>
                </a:solidFill>
              </a:rPr>
              <a:pPr eaLnBrk="1" hangingPunct="1"/>
              <a:t>12</a:t>
            </a:fld>
            <a:endParaRPr lang="en-US" sz="1400">
              <a:solidFill>
                <a:schemeClr val="bg1"/>
              </a:solidFill>
            </a:endParaRPr>
          </a:p>
        </p:txBody>
      </p:sp>
    </p:spTree>
    <p:extLst>
      <p:ext uri="{BB962C8B-B14F-4D97-AF65-F5344CB8AC3E}">
        <p14:creationId xmlns:p14="http://schemas.microsoft.com/office/powerpoint/2010/main" val="31362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1"/>
          <p:cNvSpPr>
            <a:spLocks noGrp="1"/>
          </p:cNvSpPr>
          <p:nvPr>
            <p:ph idx="1"/>
          </p:nvPr>
        </p:nvSpPr>
        <p:spPr/>
        <p:txBody>
          <a:bodyPr/>
          <a:lstStyle/>
          <a:p>
            <a:r>
              <a:rPr lang="en-US" smtClean="0">
                <a:solidFill>
                  <a:srgbClr val="0D0D0D"/>
                </a:solidFill>
              </a:rPr>
              <a:t>Six Candidate Ethical Principles</a:t>
            </a:r>
          </a:p>
          <a:p>
            <a:pPr marL="971550" lvl="1" indent="-514350">
              <a:buFont typeface="Cambria" pitchFamily="-111" charset="0"/>
              <a:buAutoNum type="arabicPeriod"/>
            </a:pPr>
            <a:r>
              <a:rPr lang="en-US" smtClean="0"/>
              <a:t>Golden Rule</a:t>
            </a:r>
          </a:p>
          <a:p>
            <a:pPr lvl="2"/>
            <a:r>
              <a:rPr lang="en-US" smtClean="0"/>
              <a:t>Do unto others as you would have them do unto you</a:t>
            </a:r>
          </a:p>
          <a:p>
            <a:pPr marL="971550" lvl="1" indent="-514350">
              <a:buFont typeface="Cambria" pitchFamily="-111" charset="0"/>
              <a:buAutoNum type="arabicPeriod"/>
            </a:pPr>
            <a:r>
              <a:rPr lang="en-US" smtClean="0"/>
              <a:t>Immanuel Kant’s Categorical Imperative</a:t>
            </a:r>
          </a:p>
          <a:p>
            <a:pPr lvl="2"/>
            <a:r>
              <a:rPr lang="en-US" smtClean="0"/>
              <a:t>If an action is not right for everyone to take, it is not right for anyone</a:t>
            </a:r>
          </a:p>
          <a:p>
            <a:pPr marL="971550" lvl="1" indent="-514350">
              <a:buFont typeface="Cambria" pitchFamily="-111" charset="0"/>
              <a:buAutoNum type="arabicPeriod"/>
            </a:pPr>
            <a:r>
              <a:rPr lang="en-US" smtClean="0"/>
              <a:t>Descartes’ Rule of Change</a:t>
            </a:r>
          </a:p>
          <a:p>
            <a:pPr lvl="2"/>
            <a:r>
              <a:rPr lang="en-US" smtClean="0"/>
              <a:t>If an action cannot be taken repeatedly, it is not right to take at all</a:t>
            </a:r>
          </a:p>
          <a:p>
            <a:endParaRPr lang="en-US" smtClean="0">
              <a:solidFill>
                <a:srgbClr val="0D0D0D"/>
              </a:solidFill>
            </a:endParaRPr>
          </a:p>
        </p:txBody>
      </p:sp>
      <p:sp>
        <p:nvSpPr>
          <p:cNvPr id="38915" name="Text Placeholder 5"/>
          <p:cNvSpPr>
            <a:spLocks noGrp="1"/>
          </p:cNvSpPr>
          <p:nvPr>
            <p:ph type="body" sz="quarter" idx="12"/>
          </p:nvPr>
        </p:nvSpPr>
        <p:spPr/>
        <p:txBody>
          <a:bodyPr>
            <a:normAutofit lnSpcReduction="10000"/>
          </a:bodyPr>
          <a:lstStyle/>
          <a:p>
            <a:r>
              <a:rPr lang="en-US" smtClean="0">
                <a:latin typeface="Cambria" pitchFamily="-111" charset="0"/>
              </a:rPr>
              <a:t>Ethics in an Information Society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3891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3891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08C74F57-FABA-4B82-AEE6-752F838F3B94}" type="slidenum">
              <a:rPr lang="en-US" sz="1400">
                <a:solidFill>
                  <a:schemeClr val="bg1"/>
                </a:solidFill>
              </a:rPr>
              <a:pPr eaLnBrk="1" hangingPunct="1"/>
              <a:t>13</a:t>
            </a:fld>
            <a:endParaRPr lang="en-US" sz="1400">
              <a:solidFill>
                <a:schemeClr val="bg1"/>
              </a:solidFill>
            </a:endParaRPr>
          </a:p>
        </p:txBody>
      </p:sp>
    </p:spTree>
    <p:extLst>
      <p:ext uri="{BB962C8B-B14F-4D97-AF65-F5344CB8AC3E}">
        <p14:creationId xmlns:p14="http://schemas.microsoft.com/office/powerpoint/2010/main" val="1488131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1"/>
          <p:cNvSpPr>
            <a:spLocks noGrp="1"/>
          </p:cNvSpPr>
          <p:nvPr>
            <p:ph idx="1"/>
          </p:nvPr>
        </p:nvSpPr>
        <p:spPr/>
        <p:txBody>
          <a:bodyPr>
            <a:normAutofit lnSpcReduction="10000"/>
          </a:bodyPr>
          <a:lstStyle/>
          <a:p>
            <a:r>
              <a:rPr lang="en-US" dirty="0" smtClean="0">
                <a:solidFill>
                  <a:srgbClr val="0D0D0D"/>
                </a:solidFill>
              </a:rPr>
              <a:t>Six Candidate Ethical Principles </a:t>
            </a:r>
            <a:r>
              <a:rPr lang="en-US" sz="2000" dirty="0" smtClean="0">
                <a:solidFill>
                  <a:srgbClr val="0D0D0D"/>
                </a:solidFill>
              </a:rPr>
              <a:t>(</a:t>
            </a:r>
            <a:r>
              <a:rPr lang="en-US" sz="2000" i="1" dirty="0" smtClean="0">
                <a:solidFill>
                  <a:srgbClr val="0D0D0D"/>
                </a:solidFill>
              </a:rPr>
              <a:t>cont.)</a:t>
            </a:r>
            <a:endParaRPr lang="en-US" i="1" dirty="0" smtClean="0">
              <a:solidFill>
                <a:srgbClr val="0D0D0D"/>
              </a:solidFill>
            </a:endParaRPr>
          </a:p>
          <a:p>
            <a:pPr marL="971550" lvl="1" indent="-514350">
              <a:buFont typeface="Cambria" pitchFamily="-111" charset="0"/>
              <a:buAutoNum type="arabicPeriod" startAt="4"/>
            </a:pPr>
            <a:r>
              <a:rPr lang="en-US" dirty="0" smtClean="0"/>
              <a:t>Utilitarian Principle</a:t>
            </a:r>
          </a:p>
          <a:p>
            <a:pPr lvl="2"/>
            <a:r>
              <a:rPr lang="en-US" dirty="0" smtClean="0"/>
              <a:t>Take the action that achieves the higher or greater value</a:t>
            </a:r>
          </a:p>
          <a:p>
            <a:pPr marL="971550" lvl="1" indent="-514350">
              <a:buFont typeface="Cambria" pitchFamily="-111" charset="0"/>
              <a:buAutoNum type="arabicPeriod" startAt="4"/>
            </a:pPr>
            <a:r>
              <a:rPr lang="en-US" dirty="0" smtClean="0"/>
              <a:t>Risk Aversion Principle</a:t>
            </a:r>
          </a:p>
          <a:p>
            <a:pPr lvl="2"/>
            <a:r>
              <a:rPr lang="en-US" dirty="0" smtClean="0"/>
              <a:t>Take the action that produces the least harm or least potential cost</a:t>
            </a:r>
          </a:p>
          <a:p>
            <a:pPr marL="971550" lvl="1" indent="-514350">
              <a:buFont typeface="Cambria" pitchFamily="-111" charset="0"/>
              <a:buAutoNum type="arabicPeriod" startAt="4"/>
            </a:pPr>
            <a:r>
              <a:rPr lang="en-US" dirty="0" smtClean="0"/>
              <a:t>Ethical “no free lunch” Rule</a:t>
            </a:r>
          </a:p>
          <a:p>
            <a:pPr lvl="2"/>
            <a:r>
              <a:rPr lang="en-US" dirty="0" smtClean="0"/>
              <a:t>Assume that virtually all tangible and intangible objects are owned by someone unless there is a specific declaration otherwise</a:t>
            </a:r>
          </a:p>
          <a:p>
            <a:endParaRPr lang="en-US" dirty="0" smtClean="0">
              <a:solidFill>
                <a:srgbClr val="0D0D0D"/>
              </a:solidFill>
            </a:endParaRPr>
          </a:p>
        </p:txBody>
      </p:sp>
      <p:sp>
        <p:nvSpPr>
          <p:cNvPr id="40963" name="Text Placeholder 5"/>
          <p:cNvSpPr>
            <a:spLocks noGrp="1"/>
          </p:cNvSpPr>
          <p:nvPr>
            <p:ph type="body" sz="quarter" idx="12"/>
          </p:nvPr>
        </p:nvSpPr>
        <p:spPr/>
        <p:txBody>
          <a:bodyPr>
            <a:normAutofit lnSpcReduction="10000"/>
          </a:bodyPr>
          <a:lstStyle/>
          <a:p>
            <a:r>
              <a:rPr lang="en-US" smtClean="0">
                <a:latin typeface="Cambria" pitchFamily="-111" charset="0"/>
              </a:rPr>
              <a:t>Ethics in an Information Society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40965"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40966"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BDCFA94-68BF-4249-8BAD-07B200C8DD9E}" type="slidenum">
              <a:rPr lang="en-US" sz="1400">
                <a:solidFill>
                  <a:schemeClr val="bg1"/>
                </a:solidFill>
              </a:rPr>
              <a:pPr eaLnBrk="1" hangingPunct="1"/>
              <a:t>14</a:t>
            </a:fld>
            <a:endParaRPr lang="en-US" sz="1400">
              <a:solidFill>
                <a:schemeClr val="bg1"/>
              </a:solidFill>
            </a:endParaRPr>
          </a:p>
        </p:txBody>
      </p:sp>
    </p:spTree>
    <p:extLst>
      <p:ext uri="{BB962C8B-B14F-4D97-AF65-F5344CB8AC3E}">
        <p14:creationId xmlns:p14="http://schemas.microsoft.com/office/powerpoint/2010/main" val="402528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1"/>
          <p:cNvSpPr>
            <a:spLocks noGrp="1"/>
          </p:cNvSpPr>
          <p:nvPr>
            <p:ph idx="1"/>
          </p:nvPr>
        </p:nvSpPr>
        <p:spPr/>
        <p:txBody>
          <a:bodyPr>
            <a:normAutofit lnSpcReduction="10000"/>
          </a:bodyPr>
          <a:lstStyle/>
          <a:p>
            <a:r>
              <a:rPr lang="en-US" dirty="0" smtClean="0">
                <a:solidFill>
                  <a:srgbClr val="0D0D0D"/>
                </a:solidFill>
              </a:rPr>
              <a:t>Professional codes of conduct</a:t>
            </a:r>
          </a:p>
          <a:p>
            <a:pPr lvl="1"/>
            <a:r>
              <a:rPr lang="en-US" dirty="0" smtClean="0"/>
              <a:t>Promulgated by associations of professionals</a:t>
            </a:r>
          </a:p>
          <a:p>
            <a:pPr lvl="2"/>
            <a:r>
              <a:rPr lang="en-US" dirty="0" smtClean="0"/>
              <a:t>E.g. </a:t>
            </a:r>
            <a:r>
              <a:rPr lang="tr-TR" dirty="0" smtClean="0"/>
              <a:t>IFLA</a:t>
            </a:r>
            <a:r>
              <a:rPr lang="en-US" dirty="0" smtClean="0"/>
              <a:t>, </a:t>
            </a:r>
            <a:r>
              <a:rPr lang="tr-TR" dirty="0" smtClean="0"/>
              <a:t>ARMA</a:t>
            </a:r>
            <a:r>
              <a:rPr lang="en-US" dirty="0" smtClean="0"/>
              <a:t>, </a:t>
            </a:r>
            <a:r>
              <a:rPr lang="tr-TR" dirty="0" smtClean="0"/>
              <a:t>AIIM</a:t>
            </a:r>
            <a:r>
              <a:rPr lang="en-US" dirty="0" smtClean="0"/>
              <a:t>, ACM</a:t>
            </a:r>
          </a:p>
          <a:p>
            <a:pPr lvl="1"/>
            <a:r>
              <a:rPr lang="en-US" dirty="0" smtClean="0"/>
              <a:t>Promises by professions to regulate themselves in the general interest of society</a:t>
            </a:r>
          </a:p>
          <a:p>
            <a:r>
              <a:rPr lang="en-US" dirty="0" smtClean="0">
                <a:solidFill>
                  <a:srgbClr val="0D0D0D"/>
                </a:solidFill>
              </a:rPr>
              <a:t>Real-world ethical dilemmas</a:t>
            </a:r>
          </a:p>
          <a:p>
            <a:pPr lvl="1"/>
            <a:r>
              <a:rPr lang="en-US" dirty="0" smtClean="0"/>
              <a:t>One set of interests pitted against another</a:t>
            </a:r>
          </a:p>
          <a:p>
            <a:pPr lvl="1"/>
            <a:r>
              <a:rPr lang="en-US" dirty="0" smtClean="0"/>
              <a:t>E.g. Right of company to maximize productivity of workers vs. workers right to use Internet for short personal tasks</a:t>
            </a:r>
          </a:p>
          <a:p>
            <a:endParaRPr lang="en-US" dirty="0" smtClean="0">
              <a:solidFill>
                <a:srgbClr val="0D0D0D"/>
              </a:solidFill>
            </a:endParaRPr>
          </a:p>
        </p:txBody>
      </p:sp>
      <p:sp>
        <p:nvSpPr>
          <p:cNvPr id="43011" name="Text Placeholder 5"/>
          <p:cNvSpPr>
            <a:spLocks noGrp="1"/>
          </p:cNvSpPr>
          <p:nvPr>
            <p:ph type="body" sz="quarter" idx="12"/>
          </p:nvPr>
        </p:nvSpPr>
        <p:spPr/>
        <p:txBody>
          <a:bodyPr>
            <a:normAutofit lnSpcReduction="10000"/>
          </a:bodyPr>
          <a:lstStyle/>
          <a:p>
            <a:r>
              <a:rPr lang="en-US" smtClean="0">
                <a:latin typeface="Cambria" pitchFamily="-111" charset="0"/>
              </a:rPr>
              <a:t>Ethics in an Information Society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43013"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43014"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4A772446-7458-4B34-A716-92BD1FBC334E}" type="slidenum">
              <a:rPr lang="en-US" sz="1400">
                <a:solidFill>
                  <a:schemeClr val="bg1"/>
                </a:solidFill>
              </a:rPr>
              <a:pPr eaLnBrk="1" hangingPunct="1"/>
              <a:t>15</a:t>
            </a:fld>
            <a:endParaRPr lang="en-US" sz="1400">
              <a:solidFill>
                <a:schemeClr val="bg1"/>
              </a:solidFill>
            </a:endParaRPr>
          </a:p>
        </p:txBody>
      </p:sp>
    </p:spTree>
    <p:extLst>
      <p:ext uri="{BB962C8B-B14F-4D97-AF65-F5344CB8AC3E}">
        <p14:creationId xmlns:p14="http://schemas.microsoft.com/office/powerpoint/2010/main" val="599276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1"/>
          <p:cNvSpPr>
            <a:spLocks noGrp="1"/>
          </p:cNvSpPr>
          <p:nvPr>
            <p:ph idx="1"/>
          </p:nvPr>
        </p:nvSpPr>
        <p:spPr/>
        <p:txBody>
          <a:bodyPr>
            <a:normAutofit/>
          </a:bodyPr>
          <a:lstStyle/>
          <a:p>
            <a:r>
              <a:rPr lang="en-US" dirty="0" smtClean="0">
                <a:solidFill>
                  <a:srgbClr val="0D0D0D"/>
                </a:solidFill>
              </a:rPr>
              <a:t>Privacy </a:t>
            </a:r>
            <a:endParaRPr lang="en-US" dirty="0" smtClean="0">
              <a:solidFill>
                <a:srgbClr val="0D0D0D"/>
              </a:solidFill>
            </a:endParaRPr>
          </a:p>
          <a:p>
            <a:pPr lvl="1"/>
            <a:r>
              <a:rPr lang="en-US" dirty="0" smtClean="0"/>
              <a:t>Claim of individuals to be left alone, free from surveillance or interference from other individuals, organizations, or state. Claim to be able to control information about yourself</a:t>
            </a:r>
          </a:p>
        </p:txBody>
      </p:sp>
      <p:sp>
        <p:nvSpPr>
          <p:cNvPr id="45059"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45061"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45062"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E99EB61-EEB6-44F5-BB88-2533FC49BA02}" type="slidenum">
              <a:rPr lang="en-US" sz="1400">
                <a:solidFill>
                  <a:schemeClr val="bg1"/>
                </a:solidFill>
              </a:rPr>
              <a:pPr eaLnBrk="1" hangingPunct="1"/>
              <a:t>16</a:t>
            </a:fld>
            <a:endParaRPr lang="en-US" sz="1400">
              <a:solidFill>
                <a:schemeClr val="bg1"/>
              </a:solidFill>
            </a:endParaRPr>
          </a:p>
        </p:txBody>
      </p:sp>
    </p:spTree>
    <p:extLst>
      <p:ext uri="{BB962C8B-B14F-4D97-AF65-F5344CB8AC3E}">
        <p14:creationId xmlns:p14="http://schemas.microsoft.com/office/powerpoint/2010/main" val="30097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1"/>
          <p:cNvSpPr>
            <a:spLocks noGrp="1"/>
          </p:cNvSpPr>
          <p:nvPr>
            <p:ph idx="1"/>
          </p:nvPr>
        </p:nvSpPr>
        <p:spPr/>
        <p:txBody>
          <a:bodyPr>
            <a:normAutofit lnSpcReduction="10000"/>
          </a:bodyPr>
          <a:lstStyle/>
          <a:p>
            <a:pPr>
              <a:spcAft>
                <a:spcPts val="400"/>
              </a:spcAft>
            </a:pPr>
            <a:r>
              <a:rPr lang="en-US" dirty="0" smtClean="0">
                <a:solidFill>
                  <a:srgbClr val="0D0D0D"/>
                </a:solidFill>
              </a:rPr>
              <a:t>Fair information </a:t>
            </a:r>
            <a:r>
              <a:rPr lang="en-US" dirty="0" smtClean="0">
                <a:solidFill>
                  <a:srgbClr val="0D0D0D"/>
                </a:solidFill>
              </a:rPr>
              <a:t>practices </a:t>
            </a:r>
            <a:endParaRPr lang="en-US" dirty="0" smtClean="0">
              <a:solidFill>
                <a:srgbClr val="0D0D0D"/>
              </a:solidFill>
            </a:endParaRPr>
          </a:p>
          <a:p>
            <a:pPr lvl="1">
              <a:spcAft>
                <a:spcPts val="400"/>
              </a:spcAft>
            </a:pPr>
            <a:r>
              <a:rPr lang="en-US" sz="2400" dirty="0" smtClean="0"/>
              <a:t>Set of principles governing the collection and use of information</a:t>
            </a:r>
          </a:p>
          <a:p>
            <a:pPr lvl="1">
              <a:spcAft>
                <a:spcPts val="400"/>
              </a:spcAft>
            </a:pPr>
            <a:r>
              <a:rPr lang="en-US" sz="2400" dirty="0" smtClean="0"/>
              <a:t>Basis of most </a:t>
            </a:r>
            <a:r>
              <a:rPr lang="tr-TR" sz="2400" dirty="0" err="1" smtClean="0"/>
              <a:t>international</a:t>
            </a:r>
            <a:r>
              <a:rPr lang="tr-TR" sz="2400" dirty="0" smtClean="0"/>
              <a:t> </a:t>
            </a:r>
            <a:r>
              <a:rPr lang="tr-TR" sz="2400" dirty="0" err="1" smtClean="0"/>
              <a:t>and</a:t>
            </a:r>
            <a:r>
              <a:rPr lang="tr-TR" sz="2400" dirty="0" smtClean="0"/>
              <a:t> </a:t>
            </a:r>
            <a:r>
              <a:rPr lang="tr-TR" sz="2400" dirty="0" err="1" smtClean="0"/>
              <a:t>local</a:t>
            </a:r>
            <a:r>
              <a:rPr lang="tr-TR" sz="2400" dirty="0" smtClean="0"/>
              <a:t> </a:t>
            </a:r>
            <a:r>
              <a:rPr lang="en-US" sz="2400" dirty="0" smtClean="0"/>
              <a:t>privacy laws</a:t>
            </a:r>
          </a:p>
          <a:p>
            <a:pPr lvl="1">
              <a:spcAft>
                <a:spcPts val="400"/>
              </a:spcAft>
            </a:pPr>
            <a:r>
              <a:rPr lang="en-US" sz="2400" dirty="0" smtClean="0"/>
              <a:t>Based on mutuality of interest between record holder and individual </a:t>
            </a:r>
          </a:p>
          <a:p>
            <a:pPr lvl="1">
              <a:spcAft>
                <a:spcPts val="400"/>
              </a:spcAft>
            </a:pPr>
            <a:r>
              <a:rPr lang="en-US" sz="2400" dirty="0" smtClean="0"/>
              <a:t>Restated and extended by FTC in 1998 to provide guidelines for protecting online privacy</a:t>
            </a:r>
          </a:p>
          <a:p>
            <a:pPr lvl="1">
              <a:spcAft>
                <a:spcPts val="400"/>
              </a:spcAft>
            </a:pPr>
            <a:r>
              <a:rPr lang="en-US" sz="2400" dirty="0" smtClean="0"/>
              <a:t>Used to drive changes in privacy legislation</a:t>
            </a:r>
          </a:p>
          <a:p>
            <a:pPr lvl="2"/>
            <a:r>
              <a:rPr lang="en-US" sz="2000" dirty="0" smtClean="0"/>
              <a:t>COPPA</a:t>
            </a:r>
          </a:p>
          <a:p>
            <a:pPr lvl="2"/>
            <a:r>
              <a:rPr lang="en-US" sz="2000" dirty="0" smtClean="0"/>
              <a:t>Gramm-Leach-Bliley Act</a:t>
            </a:r>
          </a:p>
          <a:p>
            <a:pPr lvl="2"/>
            <a:r>
              <a:rPr lang="en-US" sz="2000" dirty="0" smtClean="0"/>
              <a:t>HIPAA</a:t>
            </a:r>
          </a:p>
          <a:p>
            <a:endParaRPr lang="en-US" dirty="0" smtClean="0">
              <a:solidFill>
                <a:srgbClr val="0D0D0D"/>
              </a:solidFill>
            </a:endParaRPr>
          </a:p>
        </p:txBody>
      </p:sp>
      <p:sp>
        <p:nvSpPr>
          <p:cNvPr id="47107"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a:xfrm>
            <a:off x="2051720" y="404664"/>
            <a:ext cx="6400800" cy="533400"/>
          </a:xfrm>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4710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4711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7A4F2824-459A-43CC-AC6B-397B7F23A632}" type="slidenum">
              <a:rPr lang="en-US" sz="1400">
                <a:solidFill>
                  <a:schemeClr val="bg1"/>
                </a:solidFill>
              </a:rPr>
              <a:pPr eaLnBrk="1" hangingPunct="1"/>
              <a:t>17</a:t>
            </a:fld>
            <a:endParaRPr lang="en-US" sz="1400">
              <a:solidFill>
                <a:schemeClr val="bg1"/>
              </a:solidFill>
            </a:endParaRPr>
          </a:p>
        </p:txBody>
      </p:sp>
    </p:spTree>
    <p:extLst>
      <p:ext uri="{BB962C8B-B14F-4D97-AF65-F5344CB8AC3E}">
        <p14:creationId xmlns:p14="http://schemas.microsoft.com/office/powerpoint/2010/main" val="1103230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1"/>
          <p:cNvSpPr>
            <a:spLocks noGrp="1"/>
          </p:cNvSpPr>
          <p:nvPr>
            <p:ph idx="1"/>
          </p:nvPr>
        </p:nvSpPr>
        <p:spPr/>
        <p:txBody>
          <a:bodyPr>
            <a:normAutofit lnSpcReduction="10000"/>
          </a:bodyPr>
          <a:lstStyle/>
          <a:p>
            <a:pPr marL="0" indent="0">
              <a:spcBef>
                <a:spcPts val="600"/>
              </a:spcBef>
              <a:spcAft>
                <a:spcPts val="1800"/>
              </a:spcAft>
              <a:buNone/>
            </a:pPr>
            <a:r>
              <a:rPr lang="tr-TR" sz="3600" dirty="0">
                <a:solidFill>
                  <a:srgbClr val="0D0D0D"/>
                </a:solidFill>
              </a:rPr>
              <a:t>P</a:t>
            </a:r>
            <a:r>
              <a:rPr lang="en-US" sz="3600" dirty="0" err="1" smtClean="0">
                <a:solidFill>
                  <a:srgbClr val="0D0D0D"/>
                </a:solidFill>
              </a:rPr>
              <a:t>rinciples</a:t>
            </a:r>
            <a:r>
              <a:rPr lang="tr-TR" sz="3600" dirty="0" smtClean="0">
                <a:solidFill>
                  <a:srgbClr val="0D0D0D"/>
                </a:solidFill>
              </a:rPr>
              <a:t> of Information </a:t>
            </a:r>
            <a:r>
              <a:rPr lang="tr-TR" sz="3600" dirty="0" err="1" smtClean="0">
                <a:solidFill>
                  <a:srgbClr val="0D0D0D"/>
                </a:solidFill>
              </a:rPr>
              <a:t>Systems</a:t>
            </a:r>
            <a:r>
              <a:rPr lang="en-US" sz="3600" dirty="0" smtClean="0">
                <a:solidFill>
                  <a:srgbClr val="0D0D0D"/>
                </a:solidFill>
              </a:rPr>
              <a:t> </a:t>
            </a:r>
            <a:endParaRPr lang="en-US" sz="3600" dirty="0" smtClean="0">
              <a:solidFill>
                <a:srgbClr val="0D0D0D"/>
              </a:solidFill>
            </a:endParaRPr>
          </a:p>
          <a:p>
            <a:pPr marL="971550" lvl="1" indent="-514350">
              <a:spcBef>
                <a:spcPts val="600"/>
              </a:spcBef>
              <a:spcAft>
                <a:spcPts val="1800"/>
              </a:spcAft>
              <a:buFont typeface="Cambria" pitchFamily="-111" charset="0"/>
              <a:buAutoNum type="arabicPeriod"/>
            </a:pPr>
            <a:r>
              <a:rPr lang="en-US" sz="3200" dirty="0" smtClean="0"/>
              <a:t>Notice/awareness (core principle)</a:t>
            </a:r>
          </a:p>
          <a:p>
            <a:pPr marL="971550" lvl="1" indent="-514350">
              <a:spcBef>
                <a:spcPts val="600"/>
              </a:spcBef>
              <a:spcAft>
                <a:spcPts val="1800"/>
              </a:spcAft>
              <a:buFont typeface="Cambria" pitchFamily="-111" charset="0"/>
              <a:buAutoNum type="arabicPeriod"/>
            </a:pPr>
            <a:r>
              <a:rPr lang="en-US" sz="3200" dirty="0" smtClean="0"/>
              <a:t>Choice/consent (core principle)</a:t>
            </a:r>
          </a:p>
          <a:p>
            <a:pPr marL="971550" lvl="1" indent="-514350">
              <a:spcBef>
                <a:spcPts val="600"/>
              </a:spcBef>
              <a:spcAft>
                <a:spcPts val="1800"/>
              </a:spcAft>
              <a:buFont typeface="Cambria" pitchFamily="-111" charset="0"/>
              <a:buAutoNum type="arabicPeriod"/>
            </a:pPr>
            <a:r>
              <a:rPr lang="en-US" sz="3200" dirty="0" smtClean="0"/>
              <a:t>Access/participation </a:t>
            </a:r>
          </a:p>
          <a:p>
            <a:pPr marL="971550" lvl="1" indent="-514350">
              <a:spcBef>
                <a:spcPts val="600"/>
              </a:spcBef>
              <a:spcAft>
                <a:spcPts val="1800"/>
              </a:spcAft>
              <a:buFont typeface="Cambria" pitchFamily="-111" charset="0"/>
              <a:buAutoNum type="arabicPeriod"/>
            </a:pPr>
            <a:r>
              <a:rPr lang="en-US" sz="3200" dirty="0" smtClean="0"/>
              <a:t>Security</a:t>
            </a:r>
          </a:p>
          <a:p>
            <a:pPr marL="971550" lvl="1" indent="-514350">
              <a:spcBef>
                <a:spcPts val="600"/>
              </a:spcBef>
              <a:spcAft>
                <a:spcPts val="1800"/>
              </a:spcAft>
              <a:buFont typeface="Cambria" pitchFamily="-111" charset="0"/>
              <a:buAutoNum type="arabicPeriod"/>
            </a:pPr>
            <a:r>
              <a:rPr lang="en-US" sz="3200" dirty="0" smtClean="0"/>
              <a:t>Enforcement</a:t>
            </a:r>
          </a:p>
          <a:p>
            <a:pPr>
              <a:spcBef>
                <a:spcPts val="600"/>
              </a:spcBef>
              <a:spcAft>
                <a:spcPts val="1800"/>
              </a:spcAft>
            </a:pPr>
            <a:endParaRPr lang="en-US" sz="3600" dirty="0" smtClean="0">
              <a:solidFill>
                <a:srgbClr val="0D0D0D"/>
              </a:solidFill>
            </a:endParaRPr>
          </a:p>
        </p:txBody>
      </p:sp>
      <p:sp>
        <p:nvSpPr>
          <p:cNvPr id="49155"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4915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4915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A0BEE16-6704-4BBF-A7F0-95DD17DE046A}" type="slidenum">
              <a:rPr lang="en-US" sz="1400">
                <a:solidFill>
                  <a:schemeClr val="bg1"/>
                </a:solidFill>
              </a:rPr>
              <a:pPr eaLnBrk="1" hangingPunct="1"/>
              <a:t>18</a:t>
            </a:fld>
            <a:endParaRPr lang="en-US" sz="1400">
              <a:solidFill>
                <a:schemeClr val="bg1"/>
              </a:solidFill>
            </a:endParaRPr>
          </a:p>
        </p:txBody>
      </p:sp>
    </p:spTree>
    <p:extLst>
      <p:ext uri="{BB962C8B-B14F-4D97-AF65-F5344CB8AC3E}">
        <p14:creationId xmlns:p14="http://schemas.microsoft.com/office/powerpoint/2010/main" val="1927237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1"/>
          <p:cNvSpPr>
            <a:spLocks noGrp="1"/>
          </p:cNvSpPr>
          <p:nvPr>
            <p:ph idx="1"/>
          </p:nvPr>
        </p:nvSpPr>
        <p:spPr>
          <a:xfrm>
            <a:off x="457200" y="1828800"/>
            <a:ext cx="8382000" cy="4495800"/>
          </a:xfrm>
        </p:spPr>
        <p:txBody>
          <a:bodyPr>
            <a:normAutofit lnSpcReduction="10000"/>
          </a:bodyPr>
          <a:lstStyle/>
          <a:p>
            <a:r>
              <a:rPr lang="en-US" dirty="0" smtClean="0">
                <a:solidFill>
                  <a:srgbClr val="0D0D0D"/>
                </a:solidFill>
              </a:rPr>
              <a:t>European Directive on Data </a:t>
            </a:r>
            <a:r>
              <a:rPr lang="en-US" dirty="0" smtClean="0">
                <a:solidFill>
                  <a:srgbClr val="0D0D0D"/>
                </a:solidFill>
              </a:rPr>
              <a:t>Protection </a:t>
            </a:r>
            <a:endParaRPr lang="en-US" dirty="0" smtClean="0">
              <a:solidFill>
                <a:srgbClr val="0D0D0D"/>
              </a:solidFill>
            </a:endParaRPr>
          </a:p>
          <a:p>
            <a:pPr lvl="1"/>
            <a:r>
              <a:rPr lang="en-US" dirty="0" smtClean="0"/>
              <a:t>Requires companies to inform people when they collect information about them and disclose how it will be stored and used. </a:t>
            </a:r>
          </a:p>
          <a:p>
            <a:pPr lvl="1"/>
            <a:r>
              <a:rPr lang="en-US" dirty="0" smtClean="0"/>
              <a:t>Requires </a:t>
            </a:r>
            <a:r>
              <a:rPr lang="en-US" dirty="0" smtClean="0">
                <a:solidFill>
                  <a:srgbClr val="603B14"/>
                </a:solidFill>
              </a:rPr>
              <a:t>informed consent </a:t>
            </a:r>
            <a:r>
              <a:rPr lang="en-US" dirty="0" smtClean="0"/>
              <a:t>of customer</a:t>
            </a:r>
          </a:p>
          <a:p>
            <a:pPr lvl="1"/>
            <a:r>
              <a:rPr lang="en-US" dirty="0" smtClean="0"/>
              <a:t>EU member nations cannot transfer personal data to countries with no similar privacy protection (e.g. U.S.)</a:t>
            </a:r>
          </a:p>
          <a:p>
            <a:pPr lvl="1"/>
            <a:r>
              <a:rPr lang="en-US" dirty="0" smtClean="0"/>
              <a:t>U.S. businesses use </a:t>
            </a:r>
            <a:r>
              <a:rPr lang="en-US" dirty="0" smtClean="0">
                <a:solidFill>
                  <a:srgbClr val="603B14"/>
                </a:solidFill>
              </a:rPr>
              <a:t>safe harbor </a:t>
            </a:r>
            <a:r>
              <a:rPr lang="en-US" dirty="0" smtClean="0"/>
              <a:t>framework</a:t>
            </a:r>
          </a:p>
          <a:p>
            <a:pPr lvl="2"/>
            <a:r>
              <a:rPr lang="en-US" dirty="0" smtClean="0"/>
              <a:t>Self-regulating policy to meet objectives of government legislation without involving government regulation or enforcement.</a:t>
            </a:r>
          </a:p>
          <a:p>
            <a:endParaRPr lang="en-US" dirty="0" smtClean="0">
              <a:solidFill>
                <a:srgbClr val="0D0D0D"/>
              </a:solidFill>
            </a:endParaRPr>
          </a:p>
        </p:txBody>
      </p:sp>
      <p:sp>
        <p:nvSpPr>
          <p:cNvPr id="51203"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51205"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51206"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ADA70CC-31FC-4C41-9531-14575E1B1730}" type="slidenum">
              <a:rPr lang="en-US" sz="1400">
                <a:solidFill>
                  <a:schemeClr val="bg1"/>
                </a:solidFill>
              </a:rPr>
              <a:pPr eaLnBrk="1" hangingPunct="1"/>
              <a:t>19</a:t>
            </a:fld>
            <a:endParaRPr lang="en-US" sz="1400">
              <a:solidFill>
                <a:schemeClr val="bg1"/>
              </a:solidFill>
            </a:endParaRPr>
          </a:p>
        </p:txBody>
      </p:sp>
    </p:spTree>
    <p:extLst>
      <p:ext uri="{BB962C8B-B14F-4D97-AF65-F5344CB8AC3E}">
        <p14:creationId xmlns:p14="http://schemas.microsoft.com/office/powerpoint/2010/main" val="143921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16387" name="Content Placeholder 4"/>
          <p:cNvSpPr>
            <a:spLocks noGrp="1"/>
          </p:cNvSpPr>
          <p:nvPr>
            <p:ph idx="1"/>
          </p:nvPr>
        </p:nvSpPr>
        <p:spPr/>
        <p:txBody>
          <a:bodyPr>
            <a:normAutofit/>
          </a:bodyPr>
          <a:lstStyle/>
          <a:p>
            <a:pPr>
              <a:spcBef>
                <a:spcPct val="0"/>
              </a:spcBef>
            </a:pPr>
            <a:endParaRPr lang="tr-TR" sz="2000" dirty="0" smtClean="0">
              <a:solidFill>
                <a:srgbClr val="603B14"/>
              </a:solidFill>
            </a:endParaRPr>
          </a:p>
          <a:p>
            <a:pPr>
              <a:spcBef>
                <a:spcPct val="0"/>
              </a:spcBef>
            </a:pPr>
            <a:r>
              <a:rPr lang="en-US" sz="2000" dirty="0" smtClean="0">
                <a:solidFill>
                  <a:srgbClr val="603B14"/>
                </a:solidFill>
              </a:rPr>
              <a:t>Problem  </a:t>
            </a:r>
            <a:r>
              <a:rPr lang="en-US" sz="2000" dirty="0" smtClean="0"/>
              <a:t>Need to efficiently target online ads</a:t>
            </a:r>
          </a:p>
          <a:p>
            <a:pPr>
              <a:spcBef>
                <a:spcPct val="0"/>
              </a:spcBef>
            </a:pPr>
            <a:r>
              <a:rPr lang="en-US" sz="2000" dirty="0" smtClean="0">
                <a:solidFill>
                  <a:srgbClr val="603B14"/>
                </a:solidFill>
              </a:rPr>
              <a:t>Solutions </a:t>
            </a:r>
            <a:r>
              <a:rPr lang="en-US" sz="2000" dirty="0" smtClean="0">
                <a:solidFill>
                  <a:srgbClr val="603B14"/>
                </a:solidFill>
              </a:rPr>
              <a:t>Behavioral</a:t>
            </a:r>
            <a:r>
              <a:rPr lang="en-US" sz="2000" dirty="0" smtClean="0"/>
              <a:t> </a:t>
            </a:r>
            <a:r>
              <a:rPr lang="en-US" sz="2000" dirty="0" smtClean="0">
                <a:solidFill>
                  <a:srgbClr val="603B14"/>
                </a:solidFill>
              </a:rPr>
              <a:t>targeting</a:t>
            </a:r>
            <a:r>
              <a:rPr lang="en-US" sz="2000" dirty="0" smtClean="0"/>
              <a:t> allows businesses and organizations to more precisely target desired demographics</a:t>
            </a:r>
          </a:p>
          <a:p>
            <a:pPr>
              <a:spcBef>
                <a:spcPct val="0"/>
              </a:spcBef>
            </a:pPr>
            <a:r>
              <a:rPr lang="en-US" sz="2000" dirty="0" smtClean="0"/>
              <a:t>Google monitors user activity on thousands of sites; businesses monitor own sites to understand customers</a:t>
            </a:r>
          </a:p>
          <a:p>
            <a:pPr>
              <a:spcBef>
                <a:spcPct val="0"/>
              </a:spcBef>
            </a:pPr>
            <a:r>
              <a:rPr lang="en-US" sz="2000" dirty="0" smtClean="0"/>
              <a:t>Demonstrates IT’s role in organizing and distributing information</a:t>
            </a:r>
          </a:p>
          <a:p>
            <a:pPr>
              <a:spcBef>
                <a:spcPct val="0"/>
              </a:spcBef>
            </a:pPr>
            <a:r>
              <a:rPr lang="en-US" sz="2000" dirty="0" smtClean="0"/>
              <a:t>Illustrates the ethical questions inherent in online information gathering</a:t>
            </a:r>
          </a:p>
          <a:p>
            <a:pPr lvl="1">
              <a:spcBef>
                <a:spcPct val="0"/>
              </a:spcBef>
            </a:pPr>
            <a:endParaRPr lang="en-US" dirty="0" smtClean="0"/>
          </a:p>
        </p:txBody>
      </p:sp>
      <p:sp>
        <p:nvSpPr>
          <p:cNvPr id="16388" name="Text Placeholder 5"/>
          <p:cNvSpPr>
            <a:spLocks noGrp="1"/>
          </p:cNvSpPr>
          <p:nvPr>
            <p:ph type="body" sz="quarter" idx="12"/>
          </p:nvPr>
        </p:nvSpPr>
        <p:spPr/>
        <p:txBody>
          <a:bodyPr>
            <a:normAutofit lnSpcReduction="10000"/>
          </a:bodyPr>
          <a:lstStyle/>
          <a:p>
            <a:r>
              <a:rPr lang="en-US" dirty="0" smtClean="0">
                <a:latin typeface="Cambria" pitchFamily="-111" charset="0"/>
              </a:rPr>
              <a:t>Behavioral Targeting and Your </a:t>
            </a:r>
            <a:r>
              <a:rPr lang="en-US" dirty="0" smtClean="0">
                <a:latin typeface="Cambria" pitchFamily="-111" charset="0"/>
              </a:rPr>
              <a:t>Privacy </a:t>
            </a:r>
            <a:r>
              <a:rPr lang="en-US" dirty="0" smtClean="0">
                <a:latin typeface="Cambria" pitchFamily="-111" charset="0"/>
              </a:rPr>
              <a:t>You’re the Target</a:t>
            </a:r>
          </a:p>
        </p:txBody>
      </p:sp>
      <p:sp>
        <p:nvSpPr>
          <p:cNvPr id="1638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1639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F683C6E-B5F5-4087-97CE-29D56A5FE679}" type="slidenum">
              <a:rPr lang="en-US" sz="1400">
                <a:solidFill>
                  <a:schemeClr val="bg1"/>
                </a:solidFill>
              </a:rPr>
              <a:pPr eaLnBrk="1" hangingPunct="1"/>
              <a:t>2</a:t>
            </a:fld>
            <a:endParaRPr lang="en-US" sz="1400">
              <a:solidFill>
                <a:schemeClr val="bg1"/>
              </a:solidFill>
            </a:endParaRPr>
          </a:p>
        </p:txBody>
      </p:sp>
    </p:spTree>
    <p:extLst>
      <p:ext uri="{BB962C8B-B14F-4D97-AF65-F5344CB8AC3E}">
        <p14:creationId xmlns:p14="http://schemas.microsoft.com/office/powerpoint/2010/main" val="347160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1"/>
          <p:cNvSpPr>
            <a:spLocks noGrp="1"/>
          </p:cNvSpPr>
          <p:nvPr>
            <p:ph idx="1"/>
          </p:nvPr>
        </p:nvSpPr>
        <p:spPr>
          <a:xfrm>
            <a:off x="457200" y="1828800"/>
            <a:ext cx="8229600" cy="4800600"/>
          </a:xfrm>
        </p:spPr>
        <p:txBody>
          <a:bodyPr/>
          <a:lstStyle/>
          <a:p>
            <a:pPr>
              <a:lnSpc>
                <a:spcPct val="80000"/>
              </a:lnSpc>
            </a:pPr>
            <a:r>
              <a:rPr lang="en-US" dirty="0" smtClean="0">
                <a:solidFill>
                  <a:srgbClr val="0D0D0D"/>
                </a:solidFill>
              </a:rPr>
              <a:t>Internet Challenges to </a:t>
            </a:r>
            <a:r>
              <a:rPr lang="en-US" dirty="0" smtClean="0">
                <a:solidFill>
                  <a:srgbClr val="0D0D0D"/>
                </a:solidFill>
              </a:rPr>
              <a:t>Privacy </a:t>
            </a:r>
            <a:endParaRPr lang="en-US" dirty="0" smtClean="0">
              <a:solidFill>
                <a:srgbClr val="0D0D0D"/>
              </a:solidFill>
            </a:endParaRPr>
          </a:p>
          <a:p>
            <a:pPr lvl="1">
              <a:lnSpc>
                <a:spcPct val="80000"/>
              </a:lnSpc>
              <a:spcAft>
                <a:spcPct val="0"/>
              </a:spcAft>
            </a:pPr>
            <a:r>
              <a:rPr lang="en-US" dirty="0" smtClean="0"/>
              <a:t>Cookies</a:t>
            </a:r>
          </a:p>
          <a:p>
            <a:pPr lvl="2">
              <a:lnSpc>
                <a:spcPct val="80000"/>
              </a:lnSpc>
              <a:spcAft>
                <a:spcPct val="0"/>
              </a:spcAft>
            </a:pPr>
            <a:r>
              <a:rPr lang="en-US" sz="2000" dirty="0" smtClean="0"/>
              <a:t>Tiny files downloaded by Web site to visitor’s hard drive to help identify visitor’s browser and track visits to site</a:t>
            </a:r>
          </a:p>
          <a:p>
            <a:pPr lvl="2">
              <a:lnSpc>
                <a:spcPct val="80000"/>
              </a:lnSpc>
            </a:pPr>
            <a:r>
              <a:rPr lang="en-US" sz="2000" dirty="0" smtClean="0"/>
              <a:t>Allow Web sites to develop profiles on visitors</a:t>
            </a:r>
            <a:endParaRPr lang="en-US" dirty="0" smtClean="0"/>
          </a:p>
          <a:p>
            <a:pPr lvl="1">
              <a:lnSpc>
                <a:spcPct val="80000"/>
              </a:lnSpc>
              <a:spcAft>
                <a:spcPct val="0"/>
              </a:spcAft>
            </a:pPr>
            <a:r>
              <a:rPr lang="en-US" dirty="0" smtClean="0"/>
              <a:t>Web beacons/bugs</a:t>
            </a:r>
          </a:p>
          <a:p>
            <a:pPr lvl="2">
              <a:lnSpc>
                <a:spcPct val="80000"/>
              </a:lnSpc>
            </a:pPr>
            <a:r>
              <a:rPr lang="en-US" sz="2000" dirty="0" smtClean="0"/>
              <a:t>Tiny graphics embedded in e-mail and Web pages to monitor who is reading message</a:t>
            </a:r>
          </a:p>
          <a:p>
            <a:pPr lvl="1">
              <a:lnSpc>
                <a:spcPct val="80000"/>
              </a:lnSpc>
              <a:spcAft>
                <a:spcPct val="0"/>
              </a:spcAft>
            </a:pPr>
            <a:r>
              <a:rPr lang="en-US" dirty="0" smtClean="0"/>
              <a:t>Spyware</a:t>
            </a:r>
          </a:p>
          <a:p>
            <a:pPr lvl="2">
              <a:lnSpc>
                <a:spcPct val="80000"/>
              </a:lnSpc>
              <a:spcAft>
                <a:spcPct val="0"/>
              </a:spcAft>
            </a:pPr>
            <a:r>
              <a:rPr lang="en-US" sz="2000" dirty="0" smtClean="0"/>
              <a:t>Surreptitiously installed on user’s computer</a:t>
            </a:r>
          </a:p>
          <a:p>
            <a:pPr lvl="2">
              <a:lnSpc>
                <a:spcPct val="80000"/>
              </a:lnSpc>
            </a:pPr>
            <a:r>
              <a:rPr lang="en-US" sz="2000" dirty="0" smtClean="0"/>
              <a:t>May transmit user’s keystrokes or display unwanted ads</a:t>
            </a:r>
          </a:p>
          <a:p>
            <a:pPr>
              <a:lnSpc>
                <a:spcPct val="80000"/>
              </a:lnSpc>
            </a:pPr>
            <a:r>
              <a:rPr lang="en-US" dirty="0" smtClean="0">
                <a:solidFill>
                  <a:srgbClr val="0D0D0D"/>
                </a:solidFill>
              </a:rPr>
              <a:t>Google’s collection of private data;  behavioral targeting</a:t>
            </a:r>
          </a:p>
          <a:p>
            <a:endParaRPr lang="en-US" dirty="0" smtClean="0">
              <a:solidFill>
                <a:srgbClr val="0D0D0D"/>
              </a:solidFill>
            </a:endParaRPr>
          </a:p>
        </p:txBody>
      </p:sp>
      <p:sp>
        <p:nvSpPr>
          <p:cNvPr id="53251"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53253"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53254"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76AE75AC-9106-4770-891B-C02B0097DAAB}" type="slidenum">
              <a:rPr lang="en-US" sz="1400">
                <a:solidFill>
                  <a:schemeClr val="bg1"/>
                </a:solidFill>
              </a:rPr>
              <a:pPr eaLnBrk="1" hangingPunct="1"/>
              <a:t>20</a:t>
            </a:fld>
            <a:endParaRPr lang="en-US" sz="1400">
              <a:solidFill>
                <a:schemeClr val="bg1"/>
              </a:solidFill>
            </a:endParaRPr>
          </a:p>
        </p:txBody>
      </p:sp>
    </p:spTree>
    <p:extLst>
      <p:ext uri="{BB962C8B-B14F-4D97-AF65-F5344CB8AC3E}">
        <p14:creationId xmlns:p14="http://schemas.microsoft.com/office/powerpoint/2010/main" val="674126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1"/>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a:p>
            <a:endParaRPr lang="en-US" dirty="0" smtClean="0">
              <a:latin typeface="Cambria" pitchFamily="-111" charset="0"/>
            </a:endParaRPr>
          </a:p>
        </p:txBody>
      </p:sp>
      <p:pic>
        <p:nvPicPr>
          <p:cNvPr id="11" name="Picture Placeholder 10" descr="Fig-4-03.png"/>
          <p:cNvPicPr>
            <a:picLocks noGrp="1" noChangeAspect="1"/>
          </p:cNvPicPr>
          <p:nvPr>
            <p:ph type="pic" sz="quarter" idx="15"/>
          </p:nvPr>
        </p:nvPicPr>
        <p:blipFill>
          <a:blip r:embed="rId3"/>
          <a:stretch>
            <a:fillRect/>
          </a:stretch>
        </p:blipFill>
        <p:spPr>
          <a:xfrm>
            <a:off x="1143000" y="2057400"/>
            <a:ext cx="6799263" cy="3597275"/>
          </a:xfrm>
        </p:spPr>
      </p:pic>
      <p:sp>
        <p:nvSpPr>
          <p:cNvPr id="55300" name="Text Placeholder 3"/>
          <p:cNvSpPr>
            <a:spLocks noGrp="1"/>
          </p:cNvSpPr>
          <p:nvPr>
            <p:ph type="body" sz="quarter" idx="16"/>
          </p:nvPr>
        </p:nvSpPr>
        <p:spPr/>
        <p:txBody>
          <a:bodyPr/>
          <a:lstStyle/>
          <a:p>
            <a:pPr>
              <a:spcBef>
                <a:spcPct val="0"/>
              </a:spcBef>
              <a:buFont typeface="Arial" charset="0"/>
              <a:buNone/>
            </a:pPr>
            <a:r>
              <a:rPr lang="en-US" smtClean="0"/>
              <a:t>HOW COOKIES IDENTIFY WEB VISITORS</a:t>
            </a:r>
          </a:p>
        </p:txBody>
      </p:sp>
      <p:sp>
        <p:nvSpPr>
          <p:cNvPr id="55301" name="Text Placeholder 4"/>
          <p:cNvSpPr>
            <a:spLocks noGrp="1"/>
          </p:cNvSpPr>
          <p:nvPr>
            <p:ph type="body" sz="quarter" idx="17"/>
          </p:nvPr>
        </p:nvSpPr>
        <p:spPr>
          <a:xfrm>
            <a:off x="1828800" y="5867400"/>
            <a:ext cx="6858000" cy="457200"/>
          </a:xfrm>
        </p:spPr>
        <p:txBody>
          <a:bodyPr>
            <a:normAutofit fontScale="85000" lnSpcReduction="20000"/>
          </a:bodyPr>
          <a:lstStyle/>
          <a:p>
            <a:pPr>
              <a:buFont typeface="Arial" charset="0"/>
              <a:buNone/>
            </a:pPr>
            <a:r>
              <a:rPr lang="en-US" smtClean="0"/>
              <a:t>Cookies are written by a Web site on a visitor’s hard drive. When the visitor returns to that Web site, the Web server requests the ID number from the cookie and uses it to access the data stored by that server on that visitor. The Web site can then use these data to display personalized information.</a:t>
            </a:r>
          </a:p>
        </p:txBody>
      </p:sp>
      <p:sp>
        <p:nvSpPr>
          <p:cNvPr id="55302" name="Text Placeholder 5"/>
          <p:cNvSpPr>
            <a:spLocks noGrp="1"/>
          </p:cNvSpPr>
          <p:nvPr>
            <p:ph type="body" sz="quarter" idx="18"/>
          </p:nvPr>
        </p:nvSpPr>
        <p:spPr>
          <a:xfrm>
            <a:off x="533400" y="5867400"/>
            <a:ext cx="1143000" cy="228600"/>
          </a:xfrm>
        </p:spPr>
        <p:txBody>
          <a:bodyPr>
            <a:normAutofit fontScale="92500" lnSpcReduction="20000"/>
          </a:bodyPr>
          <a:lstStyle/>
          <a:p>
            <a:pPr>
              <a:buFont typeface="Arial" charset="0"/>
              <a:buNone/>
            </a:pPr>
            <a:endParaRPr lang="en-US" dirty="0" smtClean="0"/>
          </a:p>
        </p:txBody>
      </p:sp>
      <p:sp>
        <p:nvSpPr>
          <p:cNvPr id="8" name="Title 7"/>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55304" name="Footer Placeholder 8"/>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55305" name="Slide Number Placeholder 9"/>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1B26FE4-314D-4FFD-9075-E5D0FD62AA77}" type="slidenum">
              <a:rPr lang="en-US" sz="1400">
                <a:solidFill>
                  <a:schemeClr val="bg1"/>
                </a:solidFill>
              </a:rPr>
              <a:pPr eaLnBrk="1" hangingPunct="1"/>
              <a:t>21</a:t>
            </a:fld>
            <a:endParaRPr lang="en-US" sz="1400">
              <a:solidFill>
                <a:schemeClr val="bg1"/>
              </a:solidFill>
            </a:endParaRPr>
          </a:p>
        </p:txBody>
      </p:sp>
    </p:spTree>
    <p:extLst>
      <p:ext uri="{BB962C8B-B14F-4D97-AF65-F5344CB8AC3E}">
        <p14:creationId xmlns:p14="http://schemas.microsoft.com/office/powerpoint/2010/main" val="3107154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1"/>
          <p:cNvSpPr>
            <a:spLocks noGrp="1"/>
          </p:cNvSpPr>
          <p:nvPr>
            <p:ph idx="1"/>
          </p:nvPr>
        </p:nvSpPr>
        <p:spPr/>
        <p:txBody>
          <a:bodyPr>
            <a:normAutofit lnSpcReduction="10000"/>
          </a:bodyPr>
          <a:lstStyle/>
          <a:p>
            <a:r>
              <a:rPr lang="en-US" smtClean="0">
                <a:solidFill>
                  <a:srgbClr val="0D0D0D"/>
                </a:solidFill>
              </a:rPr>
              <a:t>U.S. allows businesses to gather transaction information and use this for other marketing purposes</a:t>
            </a:r>
          </a:p>
          <a:p>
            <a:r>
              <a:rPr lang="en-US" smtClean="0">
                <a:solidFill>
                  <a:srgbClr val="0D0D0D"/>
                </a:solidFill>
              </a:rPr>
              <a:t>Online industry promotes self-regulation over privacy legislation</a:t>
            </a:r>
          </a:p>
          <a:p>
            <a:pPr>
              <a:spcAft>
                <a:spcPct val="0"/>
              </a:spcAft>
            </a:pPr>
            <a:r>
              <a:rPr lang="en-US" smtClean="0">
                <a:solidFill>
                  <a:srgbClr val="0D0D0D"/>
                </a:solidFill>
              </a:rPr>
              <a:t>However, extent of responsibility taken varies</a:t>
            </a:r>
          </a:p>
          <a:p>
            <a:pPr lvl="1">
              <a:spcBef>
                <a:spcPct val="0"/>
              </a:spcBef>
              <a:spcAft>
                <a:spcPct val="0"/>
              </a:spcAft>
            </a:pPr>
            <a:r>
              <a:rPr lang="en-US" sz="2400" b="0" smtClean="0"/>
              <a:t>Statements of information use</a:t>
            </a:r>
          </a:p>
          <a:p>
            <a:pPr lvl="1">
              <a:spcBef>
                <a:spcPct val="0"/>
              </a:spcBef>
              <a:spcAft>
                <a:spcPct val="0"/>
              </a:spcAft>
            </a:pPr>
            <a:r>
              <a:rPr lang="en-US" sz="2400" b="0" smtClean="0"/>
              <a:t>Opt-out selection boxes</a:t>
            </a:r>
          </a:p>
          <a:p>
            <a:pPr lvl="1"/>
            <a:r>
              <a:rPr lang="en-US" sz="2400" b="0" smtClean="0"/>
              <a:t>Online “seals” of privacy principles</a:t>
            </a:r>
          </a:p>
          <a:p>
            <a:r>
              <a:rPr lang="en-US" smtClean="0">
                <a:solidFill>
                  <a:srgbClr val="0D0D0D"/>
                </a:solidFill>
              </a:rPr>
              <a:t>Most Web sites do not have any privacy policies</a:t>
            </a:r>
          </a:p>
          <a:p>
            <a:endParaRPr lang="en-US" smtClean="0">
              <a:solidFill>
                <a:srgbClr val="0D0D0D"/>
              </a:solidFill>
            </a:endParaRPr>
          </a:p>
        </p:txBody>
      </p:sp>
      <p:sp>
        <p:nvSpPr>
          <p:cNvPr id="57347"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5734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5735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F4D4A202-F8CC-487F-B590-99682ABB92F6}" type="slidenum">
              <a:rPr lang="en-US" sz="1400">
                <a:solidFill>
                  <a:schemeClr val="bg1"/>
                </a:solidFill>
              </a:rPr>
              <a:pPr eaLnBrk="1" hangingPunct="1"/>
              <a:t>22</a:t>
            </a:fld>
            <a:endParaRPr lang="en-US" sz="1400">
              <a:solidFill>
                <a:schemeClr val="bg1"/>
              </a:solidFill>
            </a:endParaRPr>
          </a:p>
        </p:txBody>
      </p:sp>
    </p:spTree>
    <p:extLst>
      <p:ext uri="{BB962C8B-B14F-4D97-AF65-F5344CB8AC3E}">
        <p14:creationId xmlns:p14="http://schemas.microsoft.com/office/powerpoint/2010/main" val="580436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1"/>
          <p:cNvSpPr>
            <a:spLocks noGrp="1"/>
          </p:cNvSpPr>
          <p:nvPr>
            <p:ph idx="1"/>
          </p:nvPr>
        </p:nvSpPr>
        <p:spPr/>
        <p:txBody>
          <a:bodyPr/>
          <a:lstStyle/>
          <a:p>
            <a:r>
              <a:rPr lang="en-US" sz="3200" smtClean="0">
                <a:solidFill>
                  <a:srgbClr val="0D0D0D"/>
                </a:solidFill>
              </a:rPr>
              <a:t>Technical solutions</a:t>
            </a:r>
          </a:p>
          <a:p>
            <a:pPr lvl="1"/>
            <a:r>
              <a:rPr lang="en-US" sz="2800" smtClean="0"/>
              <a:t>The Platform for Privacy Preferences (P3P)</a:t>
            </a:r>
          </a:p>
          <a:p>
            <a:pPr lvl="2"/>
            <a:r>
              <a:rPr lang="en-US" sz="2600" smtClean="0"/>
              <a:t>Allows Web sites to communicate privacy policies to visitor’s Web browser – user</a:t>
            </a:r>
          </a:p>
          <a:p>
            <a:pPr lvl="2"/>
            <a:r>
              <a:rPr lang="en-US" sz="2600" smtClean="0"/>
              <a:t>User specifies privacy levels desired in browser settings</a:t>
            </a:r>
          </a:p>
          <a:p>
            <a:pPr lvl="2"/>
            <a:r>
              <a:rPr lang="en-US" sz="2600" smtClean="0"/>
              <a:t>E.g. “medium” level accepts cookies from first-party host sites that have opt-in or opt-out policies but rejects third-party cookies that use personally identifiable information without an opt-in policy</a:t>
            </a:r>
          </a:p>
          <a:p>
            <a:endParaRPr lang="en-US" smtClean="0">
              <a:solidFill>
                <a:srgbClr val="0D0D0D"/>
              </a:solidFill>
            </a:endParaRPr>
          </a:p>
        </p:txBody>
      </p:sp>
      <p:sp>
        <p:nvSpPr>
          <p:cNvPr id="59395"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5939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5939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49B2322-3BF6-408F-927C-E18C4B4A68C6}" type="slidenum">
              <a:rPr lang="en-US" sz="1400">
                <a:solidFill>
                  <a:schemeClr val="bg1"/>
                </a:solidFill>
              </a:rPr>
              <a:pPr eaLnBrk="1" hangingPunct="1"/>
              <a:t>23</a:t>
            </a:fld>
            <a:endParaRPr lang="en-US" sz="1400">
              <a:solidFill>
                <a:schemeClr val="bg1"/>
              </a:solidFill>
            </a:endParaRPr>
          </a:p>
        </p:txBody>
      </p:sp>
    </p:spTree>
    <p:extLst>
      <p:ext uri="{BB962C8B-B14F-4D97-AF65-F5344CB8AC3E}">
        <p14:creationId xmlns:p14="http://schemas.microsoft.com/office/powerpoint/2010/main" val="41596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Placeholder 1"/>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a:p>
            <a:endParaRPr lang="en-US" dirty="0" smtClean="0">
              <a:latin typeface="Cambria" pitchFamily="-111" charset="0"/>
            </a:endParaRPr>
          </a:p>
        </p:txBody>
      </p:sp>
      <p:pic>
        <p:nvPicPr>
          <p:cNvPr id="11" name="Picture Placeholder 10" descr="Fig-4-03.png"/>
          <p:cNvPicPr>
            <a:picLocks noGrp="1" noChangeAspect="1"/>
          </p:cNvPicPr>
          <p:nvPr>
            <p:ph type="pic" sz="quarter" idx="15"/>
          </p:nvPr>
        </p:nvPicPr>
        <p:blipFill>
          <a:blip r:embed="rId3"/>
          <a:stretch>
            <a:fillRect/>
          </a:stretch>
        </p:blipFill>
        <p:spPr>
          <a:xfrm>
            <a:off x="1390650" y="2057400"/>
            <a:ext cx="6305550" cy="3817938"/>
          </a:xfrm>
        </p:spPr>
      </p:pic>
      <p:sp>
        <p:nvSpPr>
          <p:cNvPr id="61444" name="Text Placeholder 3"/>
          <p:cNvSpPr>
            <a:spLocks noGrp="1"/>
          </p:cNvSpPr>
          <p:nvPr>
            <p:ph type="body" sz="quarter" idx="16"/>
          </p:nvPr>
        </p:nvSpPr>
        <p:spPr/>
        <p:txBody>
          <a:bodyPr/>
          <a:lstStyle/>
          <a:p>
            <a:pPr>
              <a:spcBef>
                <a:spcPct val="0"/>
              </a:spcBef>
              <a:buFont typeface="Arial" charset="0"/>
              <a:buNone/>
            </a:pPr>
            <a:r>
              <a:rPr lang="en-US" smtClean="0"/>
              <a:t>THE P3P STANDARD</a:t>
            </a:r>
          </a:p>
        </p:txBody>
      </p:sp>
      <p:sp>
        <p:nvSpPr>
          <p:cNvPr id="61445" name="Text Placeholder 4"/>
          <p:cNvSpPr>
            <a:spLocks noGrp="1"/>
          </p:cNvSpPr>
          <p:nvPr>
            <p:ph type="body" sz="quarter" idx="17"/>
          </p:nvPr>
        </p:nvSpPr>
        <p:spPr>
          <a:xfrm>
            <a:off x="1828800" y="5943600"/>
            <a:ext cx="6858000" cy="457200"/>
          </a:xfrm>
        </p:spPr>
        <p:txBody>
          <a:bodyPr>
            <a:normAutofit fontScale="85000" lnSpcReduction="20000"/>
          </a:bodyPr>
          <a:lstStyle/>
          <a:p>
            <a:pPr>
              <a:buFont typeface="Arial" charset="0"/>
              <a:buNone/>
            </a:pPr>
            <a:r>
              <a:rPr lang="en-US" smtClean="0"/>
              <a:t>P3P enables Web sites to translate their privacy policies into a standard format that can be read by the user’s Web browser software. The browser software evaluates the Web site’s privacy policy to determine whether it is compatible with the user’s privacy preferences.</a:t>
            </a:r>
          </a:p>
        </p:txBody>
      </p:sp>
      <p:sp>
        <p:nvSpPr>
          <p:cNvPr id="61446" name="Text Placeholder 5"/>
          <p:cNvSpPr>
            <a:spLocks noGrp="1"/>
          </p:cNvSpPr>
          <p:nvPr>
            <p:ph type="body" sz="quarter" idx="18"/>
          </p:nvPr>
        </p:nvSpPr>
        <p:spPr>
          <a:xfrm>
            <a:off x="533400" y="5943600"/>
            <a:ext cx="1143000" cy="228600"/>
          </a:xfrm>
        </p:spPr>
        <p:txBody>
          <a:bodyPr>
            <a:normAutofit fontScale="92500" lnSpcReduction="20000"/>
          </a:bodyPr>
          <a:lstStyle/>
          <a:p>
            <a:pPr>
              <a:buFont typeface="Arial" charset="0"/>
              <a:buNone/>
            </a:pPr>
            <a:endParaRPr lang="en-US" dirty="0" smtClean="0"/>
          </a:p>
        </p:txBody>
      </p:sp>
      <p:sp>
        <p:nvSpPr>
          <p:cNvPr id="8" name="Title 7"/>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61448" name="Footer Placeholder 8"/>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61449" name="Slide Number Placeholder 9"/>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8377D2B-E142-481D-9636-AB9206819371}" type="slidenum">
              <a:rPr lang="en-US" sz="1400">
                <a:solidFill>
                  <a:schemeClr val="bg1"/>
                </a:solidFill>
              </a:rPr>
              <a:pPr eaLnBrk="1" hangingPunct="1"/>
              <a:t>24</a:t>
            </a:fld>
            <a:endParaRPr lang="en-US" sz="1400">
              <a:solidFill>
                <a:schemeClr val="bg1"/>
              </a:solidFill>
            </a:endParaRPr>
          </a:p>
        </p:txBody>
      </p:sp>
    </p:spTree>
    <p:extLst>
      <p:ext uri="{BB962C8B-B14F-4D97-AF65-F5344CB8AC3E}">
        <p14:creationId xmlns:p14="http://schemas.microsoft.com/office/powerpoint/2010/main" val="548951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1"/>
          <p:cNvSpPr>
            <a:spLocks noGrp="1"/>
          </p:cNvSpPr>
          <p:nvPr>
            <p:ph idx="1"/>
          </p:nvPr>
        </p:nvSpPr>
        <p:spPr/>
        <p:txBody>
          <a:bodyPr/>
          <a:lstStyle/>
          <a:p>
            <a:r>
              <a:rPr lang="en-US" dirty="0" smtClean="0">
                <a:solidFill>
                  <a:srgbClr val="0D0D0D"/>
                </a:solidFill>
              </a:rPr>
              <a:t>Property </a:t>
            </a:r>
            <a:r>
              <a:rPr lang="en-US" dirty="0" smtClean="0">
                <a:solidFill>
                  <a:srgbClr val="0D0D0D"/>
                </a:solidFill>
              </a:rPr>
              <a:t>rights </a:t>
            </a:r>
            <a:r>
              <a:rPr lang="en-US" dirty="0" smtClean="0">
                <a:solidFill>
                  <a:srgbClr val="0D0D0D"/>
                </a:solidFill>
              </a:rPr>
              <a:t>Intellectual property</a:t>
            </a:r>
          </a:p>
          <a:p>
            <a:pPr lvl="1"/>
            <a:r>
              <a:rPr lang="en-US" dirty="0" smtClean="0"/>
              <a:t>Intellectual </a:t>
            </a:r>
            <a:r>
              <a:rPr lang="en-US" dirty="0" smtClean="0"/>
              <a:t>property </a:t>
            </a:r>
            <a:r>
              <a:rPr lang="en-US" dirty="0" smtClean="0"/>
              <a:t>Intangible property of any kind created by individuals or corporations</a:t>
            </a:r>
          </a:p>
          <a:p>
            <a:pPr lvl="1"/>
            <a:r>
              <a:rPr lang="en-US" dirty="0" smtClean="0"/>
              <a:t>Three main ways that protect intellectual property</a:t>
            </a:r>
          </a:p>
          <a:p>
            <a:pPr marL="1371600" lvl="2" indent="-457200">
              <a:buFont typeface="Cambria" pitchFamily="-111" charset="0"/>
              <a:buAutoNum type="arabicPeriod"/>
            </a:pPr>
            <a:r>
              <a:rPr lang="en-US" b="1" dirty="0" smtClean="0"/>
              <a:t>Trade </a:t>
            </a:r>
            <a:r>
              <a:rPr lang="en-US" b="1" dirty="0" smtClean="0"/>
              <a:t>secret </a:t>
            </a:r>
            <a:r>
              <a:rPr lang="en-US" dirty="0" smtClean="0"/>
              <a:t>Intellectual work or product belonging to business, not in the public domain</a:t>
            </a:r>
          </a:p>
          <a:p>
            <a:pPr marL="1371600" lvl="2" indent="-457200">
              <a:buFont typeface="Cambria" pitchFamily="-111" charset="0"/>
              <a:buAutoNum type="arabicPeriod"/>
            </a:pPr>
            <a:r>
              <a:rPr lang="en-US" b="1" dirty="0" smtClean="0"/>
              <a:t>Copyright </a:t>
            </a:r>
            <a:r>
              <a:rPr lang="en-US" dirty="0" smtClean="0"/>
              <a:t>Statutory grant protecting intellectual property from being copied for the life of the author, plus 70 years</a:t>
            </a:r>
          </a:p>
          <a:p>
            <a:pPr marL="1371600" lvl="2" indent="-457200">
              <a:buFont typeface="Cambria" pitchFamily="-111" charset="0"/>
              <a:buAutoNum type="arabicPeriod"/>
            </a:pPr>
            <a:r>
              <a:rPr lang="en-US" b="1" dirty="0" smtClean="0"/>
              <a:t>Patents </a:t>
            </a:r>
            <a:r>
              <a:rPr lang="en-US" dirty="0" smtClean="0"/>
              <a:t>Grants creator of invention an exclusive monopoly on ideas behind invention for 20 years</a:t>
            </a:r>
          </a:p>
          <a:p>
            <a:endParaRPr lang="en-US" dirty="0" smtClean="0">
              <a:solidFill>
                <a:srgbClr val="0D0D0D"/>
              </a:solidFill>
            </a:endParaRPr>
          </a:p>
        </p:txBody>
      </p:sp>
      <p:sp>
        <p:nvSpPr>
          <p:cNvPr id="63491"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63493"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63494"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FD4D4912-C18C-445A-A206-CFA646E94354}" type="slidenum">
              <a:rPr lang="en-US" sz="1400">
                <a:solidFill>
                  <a:schemeClr val="bg1"/>
                </a:solidFill>
              </a:rPr>
              <a:pPr eaLnBrk="1" hangingPunct="1"/>
              <a:t>25</a:t>
            </a:fld>
            <a:endParaRPr lang="en-US" sz="1400">
              <a:solidFill>
                <a:schemeClr val="bg1"/>
              </a:solidFill>
            </a:endParaRPr>
          </a:p>
        </p:txBody>
      </p:sp>
    </p:spTree>
    <p:extLst>
      <p:ext uri="{BB962C8B-B14F-4D97-AF65-F5344CB8AC3E}">
        <p14:creationId xmlns:p14="http://schemas.microsoft.com/office/powerpoint/2010/main" val="2363592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1"/>
          <p:cNvSpPr>
            <a:spLocks noGrp="1"/>
          </p:cNvSpPr>
          <p:nvPr>
            <p:ph idx="1"/>
          </p:nvPr>
        </p:nvSpPr>
        <p:spPr/>
        <p:txBody>
          <a:bodyPr>
            <a:normAutofit lnSpcReduction="10000"/>
          </a:bodyPr>
          <a:lstStyle/>
          <a:p>
            <a:pPr>
              <a:spcAft>
                <a:spcPct val="0"/>
              </a:spcAft>
            </a:pPr>
            <a:r>
              <a:rPr lang="en-US" smtClean="0">
                <a:solidFill>
                  <a:srgbClr val="0D0D0D"/>
                </a:solidFill>
              </a:rPr>
              <a:t>Challenges to intellectual property rights</a:t>
            </a:r>
          </a:p>
          <a:p>
            <a:pPr lvl="1">
              <a:spcAft>
                <a:spcPct val="0"/>
              </a:spcAft>
            </a:pPr>
            <a:r>
              <a:rPr lang="en-US" smtClean="0"/>
              <a:t>Digital media different from physical media (e.g. books)</a:t>
            </a:r>
          </a:p>
          <a:p>
            <a:pPr lvl="2"/>
            <a:r>
              <a:rPr lang="en-US" smtClean="0"/>
              <a:t>Ease of replication</a:t>
            </a:r>
          </a:p>
          <a:p>
            <a:pPr lvl="2"/>
            <a:r>
              <a:rPr lang="en-US" smtClean="0"/>
              <a:t>Ease of transmission (networks, Internet)</a:t>
            </a:r>
          </a:p>
          <a:p>
            <a:pPr lvl="2"/>
            <a:r>
              <a:rPr lang="en-US" smtClean="0"/>
              <a:t>Difficulty in classifying software</a:t>
            </a:r>
          </a:p>
          <a:p>
            <a:pPr lvl="2"/>
            <a:r>
              <a:rPr lang="en-US" smtClean="0"/>
              <a:t>Compactness</a:t>
            </a:r>
          </a:p>
          <a:p>
            <a:pPr lvl="2"/>
            <a:r>
              <a:rPr lang="en-US" smtClean="0"/>
              <a:t>Difficulties in establishing uniqueness</a:t>
            </a:r>
          </a:p>
          <a:p>
            <a:pPr>
              <a:spcAft>
                <a:spcPct val="0"/>
              </a:spcAft>
            </a:pPr>
            <a:r>
              <a:rPr lang="en-US" smtClean="0">
                <a:solidFill>
                  <a:srgbClr val="0D0D0D"/>
                </a:solidFill>
              </a:rPr>
              <a:t>Digital Millennium Copyright Act (DMCA)</a:t>
            </a:r>
          </a:p>
          <a:p>
            <a:pPr lvl="1"/>
            <a:r>
              <a:rPr lang="en-US" smtClean="0"/>
              <a:t>Makes it illegal to circumvent technology-based protections of copyrighted materials</a:t>
            </a:r>
          </a:p>
          <a:p>
            <a:endParaRPr lang="en-US" smtClean="0">
              <a:solidFill>
                <a:srgbClr val="0D0D0D"/>
              </a:solidFill>
            </a:endParaRPr>
          </a:p>
        </p:txBody>
      </p:sp>
      <p:sp>
        <p:nvSpPr>
          <p:cNvPr id="65539"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65541"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65542"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2F809A92-50DF-4028-AE90-65F3586FA15A}" type="slidenum">
              <a:rPr lang="en-US" sz="1400">
                <a:solidFill>
                  <a:schemeClr val="bg1"/>
                </a:solidFill>
              </a:rPr>
              <a:pPr eaLnBrk="1" hangingPunct="1"/>
              <a:t>26</a:t>
            </a:fld>
            <a:endParaRPr lang="en-US" sz="1400">
              <a:solidFill>
                <a:schemeClr val="bg1"/>
              </a:solidFill>
            </a:endParaRPr>
          </a:p>
        </p:txBody>
      </p:sp>
    </p:spTree>
    <p:extLst>
      <p:ext uri="{BB962C8B-B14F-4D97-AF65-F5344CB8AC3E}">
        <p14:creationId xmlns:p14="http://schemas.microsoft.com/office/powerpoint/2010/main" val="544265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1"/>
          <p:cNvSpPr>
            <a:spLocks noGrp="1"/>
          </p:cNvSpPr>
          <p:nvPr>
            <p:ph idx="1"/>
          </p:nvPr>
        </p:nvSpPr>
        <p:spPr/>
        <p:txBody>
          <a:bodyPr/>
          <a:lstStyle/>
          <a:p>
            <a:r>
              <a:rPr lang="en-US" sz="3200" smtClean="0">
                <a:solidFill>
                  <a:srgbClr val="0D0D0D"/>
                </a:solidFill>
              </a:rPr>
              <a:t>Accountability, Liability, Control</a:t>
            </a:r>
          </a:p>
          <a:p>
            <a:pPr lvl="1"/>
            <a:r>
              <a:rPr lang="en-US" sz="2800" smtClean="0"/>
              <a:t>Computer-related liability problems</a:t>
            </a:r>
          </a:p>
          <a:p>
            <a:pPr lvl="2"/>
            <a:r>
              <a:rPr lang="en-US" sz="2800" smtClean="0"/>
              <a:t>If software fails, who is responsible?</a:t>
            </a:r>
          </a:p>
          <a:p>
            <a:pPr lvl="3"/>
            <a:r>
              <a:rPr lang="en-US" sz="2400" smtClean="0"/>
              <a:t>If seen as part of machine that injures or harms, software producer and operator may be liable</a:t>
            </a:r>
          </a:p>
          <a:p>
            <a:pPr lvl="3"/>
            <a:r>
              <a:rPr lang="en-US" sz="2400" smtClean="0"/>
              <a:t>If seen as similar to book, difficult to hold author/publisher responsible</a:t>
            </a:r>
          </a:p>
          <a:p>
            <a:pPr lvl="3"/>
            <a:r>
              <a:rPr lang="en-US" sz="2400" smtClean="0"/>
              <a:t>What should liability be if software seen as service? Would this be similar to telephone systems not being liable for transmitted messages?</a:t>
            </a:r>
          </a:p>
          <a:p>
            <a:endParaRPr lang="en-US" sz="3200" smtClean="0">
              <a:solidFill>
                <a:srgbClr val="0D0D0D"/>
              </a:solidFill>
            </a:endParaRPr>
          </a:p>
        </p:txBody>
      </p:sp>
      <p:sp>
        <p:nvSpPr>
          <p:cNvPr id="67587"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6758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6759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309F12A2-9C96-495A-BC64-75511EB3DB2B}" type="slidenum">
              <a:rPr lang="en-US" sz="1400">
                <a:solidFill>
                  <a:schemeClr val="bg1"/>
                </a:solidFill>
              </a:rPr>
              <a:pPr eaLnBrk="1" hangingPunct="1"/>
              <a:t>27</a:t>
            </a:fld>
            <a:endParaRPr lang="en-US" sz="1400">
              <a:solidFill>
                <a:schemeClr val="bg1"/>
              </a:solidFill>
            </a:endParaRPr>
          </a:p>
        </p:txBody>
      </p:sp>
    </p:spTree>
    <p:extLst>
      <p:ext uri="{BB962C8B-B14F-4D97-AF65-F5344CB8AC3E}">
        <p14:creationId xmlns:p14="http://schemas.microsoft.com/office/powerpoint/2010/main" val="4270914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1"/>
          <p:cNvSpPr>
            <a:spLocks noGrp="1"/>
          </p:cNvSpPr>
          <p:nvPr>
            <p:ph idx="1"/>
          </p:nvPr>
        </p:nvSpPr>
        <p:spPr>
          <a:xfrm>
            <a:off x="533400" y="1828800"/>
            <a:ext cx="8229600" cy="4495800"/>
          </a:xfrm>
        </p:spPr>
        <p:txBody>
          <a:bodyPr/>
          <a:lstStyle/>
          <a:p>
            <a:r>
              <a:rPr lang="en-US" dirty="0" smtClean="0">
                <a:solidFill>
                  <a:srgbClr val="0D0D0D"/>
                </a:solidFill>
              </a:rPr>
              <a:t>System </a:t>
            </a:r>
            <a:r>
              <a:rPr lang="en-US" dirty="0" smtClean="0">
                <a:solidFill>
                  <a:srgbClr val="0D0D0D"/>
                </a:solidFill>
              </a:rPr>
              <a:t>Quality </a:t>
            </a:r>
            <a:r>
              <a:rPr lang="en-US" dirty="0" smtClean="0">
                <a:solidFill>
                  <a:srgbClr val="0D0D0D"/>
                </a:solidFill>
              </a:rPr>
              <a:t>Data Quality and System Errors</a:t>
            </a:r>
          </a:p>
          <a:p>
            <a:pPr lvl="1">
              <a:spcAft>
                <a:spcPts val="1200"/>
              </a:spcAft>
            </a:pPr>
            <a:r>
              <a:rPr lang="en-US" sz="2400" dirty="0" smtClean="0"/>
              <a:t>What is an acceptable, technologically feasible level of system quality?</a:t>
            </a:r>
          </a:p>
          <a:p>
            <a:pPr lvl="2">
              <a:spcAft>
                <a:spcPts val="1200"/>
              </a:spcAft>
            </a:pPr>
            <a:r>
              <a:rPr lang="en-US" dirty="0" smtClean="0"/>
              <a:t>Flawless software is economically unfeasible</a:t>
            </a:r>
          </a:p>
          <a:p>
            <a:pPr lvl="1">
              <a:spcAft>
                <a:spcPts val="1200"/>
              </a:spcAft>
            </a:pPr>
            <a:r>
              <a:rPr lang="en-US" sz="2400" dirty="0" smtClean="0"/>
              <a:t>Three principal sources of poor system </a:t>
            </a:r>
            <a:r>
              <a:rPr lang="en-US" sz="2400" dirty="0" smtClean="0"/>
              <a:t>performance</a:t>
            </a:r>
            <a:endParaRPr lang="en-US" sz="2400" dirty="0" smtClean="0"/>
          </a:p>
          <a:p>
            <a:pPr lvl="2">
              <a:spcAft>
                <a:spcPts val="1200"/>
              </a:spcAft>
            </a:pPr>
            <a:r>
              <a:rPr lang="en-US" dirty="0" smtClean="0"/>
              <a:t>Software bugs, errors</a:t>
            </a:r>
          </a:p>
          <a:p>
            <a:pPr lvl="2">
              <a:spcAft>
                <a:spcPts val="1200"/>
              </a:spcAft>
            </a:pPr>
            <a:r>
              <a:rPr lang="en-US" dirty="0" smtClean="0"/>
              <a:t>Hardware or facility failures</a:t>
            </a:r>
          </a:p>
          <a:p>
            <a:pPr lvl="2">
              <a:spcAft>
                <a:spcPts val="1200"/>
              </a:spcAft>
            </a:pPr>
            <a:r>
              <a:rPr lang="en-US" dirty="0" smtClean="0"/>
              <a:t>Poor input data quality (most common source of business system failure)</a:t>
            </a:r>
          </a:p>
          <a:p>
            <a:endParaRPr lang="en-US" dirty="0" smtClean="0">
              <a:solidFill>
                <a:srgbClr val="0D0D0D"/>
              </a:solidFill>
            </a:endParaRPr>
          </a:p>
        </p:txBody>
      </p:sp>
      <p:sp>
        <p:nvSpPr>
          <p:cNvPr id="69635"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6963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6963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AE7FEAC4-5DED-436C-9566-6B064B16F486}" type="slidenum">
              <a:rPr lang="en-US" sz="1400">
                <a:solidFill>
                  <a:schemeClr val="bg1"/>
                </a:solidFill>
              </a:rPr>
              <a:pPr eaLnBrk="1" hangingPunct="1"/>
              <a:t>28</a:t>
            </a:fld>
            <a:endParaRPr lang="en-US" sz="1400">
              <a:solidFill>
                <a:schemeClr val="bg1"/>
              </a:solidFill>
            </a:endParaRPr>
          </a:p>
        </p:txBody>
      </p:sp>
    </p:spTree>
    <p:extLst>
      <p:ext uri="{BB962C8B-B14F-4D97-AF65-F5344CB8AC3E}">
        <p14:creationId xmlns:p14="http://schemas.microsoft.com/office/powerpoint/2010/main" val="2611867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1"/>
          <p:cNvSpPr>
            <a:spLocks noGrp="1"/>
          </p:cNvSpPr>
          <p:nvPr>
            <p:ph idx="1"/>
          </p:nvPr>
        </p:nvSpPr>
        <p:spPr/>
        <p:txBody>
          <a:bodyPr>
            <a:normAutofit lnSpcReduction="10000"/>
          </a:bodyPr>
          <a:lstStyle/>
          <a:p>
            <a:r>
              <a:rPr lang="en-US" dirty="0" smtClean="0">
                <a:solidFill>
                  <a:srgbClr val="0D0D0D"/>
                </a:solidFill>
              </a:rPr>
              <a:t>Quality of </a:t>
            </a:r>
            <a:r>
              <a:rPr lang="en-US" dirty="0" smtClean="0">
                <a:solidFill>
                  <a:srgbClr val="0D0D0D"/>
                </a:solidFill>
              </a:rPr>
              <a:t>life </a:t>
            </a:r>
            <a:r>
              <a:rPr lang="en-US" dirty="0" smtClean="0">
                <a:solidFill>
                  <a:srgbClr val="0D0D0D"/>
                </a:solidFill>
              </a:rPr>
              <a:t>Equity, access, and boundaries</a:t>
            </a:r>
          </a:p>
          <a:p>
            <a:pPr lvl="1">
              <a:spcAft>
                <a:spcPts val="1200"/>
              </a:spcAft>
            </a:pPr>
            <a:r>
              <a:rPr lang="en-US" dirty="0" smtClean="0"/>
              <a:t>Negative social consequences of systems</a:t>
            </a:r>
          </a:p>
          <a:p>
            <a:pPr lvl="2">
              <a:spcAft>
                <a:spcPts val="1200"/>
              </a:spcAft>
            </a:pPr>
            <a:r>
              <a:rPr lang="en-US" b="1" dirty="0" smtClean="0"/>
              <a:t>Balancing </a:t>
            </a:r>
            <a:r>
              <a:rPr lang="en-US" b="1" dirty="0" smtClean="0"/>
              <a:t>power </a:t>
            </a:r>
            <a:r>
              <a:rPr lang="en-US" dirty="0" smtClean="0"/>
              <a:t>Although computing power decentralizing, key decision-making remains centralized</a:t>
            </a:r>
          </a:p>
          <a:p>
            <a:pPr lvl="2">
              <a:spcAft>
                <a:spcPts val="1200"/>
              </a:spcAft>
            </a:pPr>
            <a:r>
              <a:rPr lang="en-US" b="1" dirty="0" smtClean="0"/>
              <a:t>Rapidity of </a:t>
            </a:r>
            <a:r>
              <a:rPr lang="en-US" b="1" dirty="0" smtClean="0"/>
              <a:t>change </a:t>
            </a:r>
            <a:r>
              <a:rPr lang="en-US" dirty="0" smtClean="0"/>
              <a:t>Businesses may not have enough time to respond to global competition</a:t>
            </a:r>
          </a:p>
          <a:p>
            <a:pPr lvl="2">
              <a:spcAft>
                <a:spcPts val="1200"/>
              </a:spcAft>
            </a:pPr>
            <a:r>
              <a:rPr lang="en-US" b="1" dirty="0" smtClean="0"/>
              <a:t>Maintaining </a:t>
            </a:r>
            <a:r>
              <a:rPr lang="en-US" b="1" dirty="0" smtClean="0"/>
              <a:t>boundaries </a:t>
            </a:r>
            <a:r>
              <a:rPr lang="en-US" dirty="0" smtClean="0"/>
              <a:t>Computing, Internet use lengthens work-day, infringes on family, personal time</a:t>
            </a:r>
          </a:p>
          <a:p>
            <a:pPr lvl="2">
              <a:spcAft>
                <a:spcPts val="1200"/>
              </a:spcAft>
            </a:pPr>
            <a:r>
              <a:rPr lang="en-US" b="1" dirty="0" smtClean="0"/>
              <a:t>Dependence and </a:t>
            </a:r>
            <a:r>
              <a:rPr lang="en-US" b="1" dirty="0" smtClean="0"/>
              <a:t>vulnerability </a:t>
            </a:r>
            <a:r>
              <a:rPr lang="en-US" dirty="0" smtClean="0"/>
              <a:t>Public and private organizations ever more dependent on computer systems</a:t>
            </a:r>
          </a:p>
          <a:p>
            <a:endParaRPr lang="en-US" dirty="0" smtClean="0">
              <a:solidFill>
                <a:srgbClr val="0D0D0D"/>
              </a:solidFill>
            </a:endParaRPr>
          </a:p>
        </p:txBody>
      </p:sp>
      <p:sp>
        <p:nvSpPr>
          <p:cNvPr id="71683"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71685"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71686"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95FB53E-2F1F-441A-9D89-766587FDEAAC}" type="slidenum">
              <a:rPr lang="en-US" sz="1400">
                <a:solidFill>
                  <a:schemeClr val="bg1"/>
                </a:solidFill>
              </a:rPr>
              <a:pPr eaLnBrk="1" hangingPunct="1"/>
              <a:t>29</a:t>
            </a:fld>
            <a:endParaRPr lang="en-US" sz="1400">
              <a:solidFill>
                <a:schemeClr val="bg1"/>
              </a:solidFill>
            </a:endParaRPr>
          </a:p>
        </p:txBody>
      </p:sp>
    </p:spTree>
    <p:extLst>
      <p:ext uri="{BB962C8B-B14F-4D97-AF65-F5344CB8AC3E}">
        <p14:creationId xmlns:p14="http://schemas.microsoft.com/office/powerpoint/2010/main" val="2852796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1"/>
          <p:cNvSpPr>
            <a:spLocks noGrp="1"/>
          </p:cNvSpPr>
          <p:nvPr>
            <p:ph idx="1"/>
          </p:nvPr>
        </p:nvSpPr>
        <p:spPr/>
        <p:txBody>
          <a:bodyPr/>
          <a:lstStyle/>
          <a:p>
            <a:endParaRPr lang="tr-TR" sz="2000" dirty="0" smtClean="0">
              <a:solidFill>
                <a:srgbClr val="0D0D0D"/>
              </a:solidFill>
            </a:endParaRPr>
          </a:p>
          <a:p>
            <a:r>
              <a:rPr lang="en-US" sz="2000" dirty="0" smtClean="0">
                <a:solidFill>
                  <a:srgbClr val="0D0D0D"/>
                </a:solidFill>
              </a:rPr>
              <a:t>Recent cases of failed ethical judgment in business</a:t>
            </a:r>
          </a:p>
          <a:p>
            <a:pPr lvl="1"/>
            <a:r>
              <a:rPr lang="en-US" sz="2000" dirty="0" smtClean="0"/>
              <a:t>Lehman Brothers, Minerals Management Service, Pfizer</a:t>
            </a:r>
          </a:p>
          <a:p>
            <a:pPr lvl="1"/>
            <a:r>
              <a:rPr lang="en-US" sz="2000" dirty="0" smtClean="0"/>
              <a:t>In many, information systems used to bury decisions from public scrutiny</a:t>
            </a:r>
          </a:p>
          <a:p>
            <a:r>
              <a:rPr lang="en-US" sz="2000" dirty="0" smtClean="0">
                <a:solidFill>
                  <a:srgbClr val="0D0D0D"/>
                </a:solidFill>
              </a:rPr>
              <a:t>Ethics </a:t>
            </a:r>
          </a:p>
          <a:p>
            <a:pPr lvl="1"/>
            <a:r>
              <a:rPr lang="en-US" sz="2000" dirty="0" smtClean="0"/>
              <a:t>Principles of right and wrong that individuals, acting as free moral agents, use to make choices to guide their behaviors</a:t>
            </a:r>
          </a:p>
          <a:p>
            <a:endParaRPr lang="en-US" dirty="0" smtClean="0">
              <a:solidFill>
                <a:srgbClr val="0D0D0D"/>
              </a:solidFill>
            </a:endParaRPr>
          </a:p>
          <a:p>
            <a:endParaRPr lang="en-US" dirty="0" smtClean="0">
              <a:solidFill>
                <a:srgbClr val="0D0D0D"/>
              </a:solidFill>
            </a:endParaRPr>
          </a:p>
        </p:txBody>
      </p:sp>
      <p:sp>
        <p:nvSpPr>
          <p:cNvPr id="18435"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1843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1843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B64C107C-5584-4E58-BA8E-65768084042C}" type="slidenum">
              <a:rPr lang="en-US" sz="1400">
                <a:solidFill>
                  <a:schemeClr val="bg1"/>
                </a:solidFill>
              </a:rPr>
              <a:pPr eaLnBrk="1" hangingPunct="1"/>
              <a:t>3</a:t>
            </a:fld>
            <a:endParaRPr lang="en-US" sz="1400">
              <a:solidFill>
                <a:schemeClr val="bg1"/>
              </a:solidFill>
            </a:endParaRPr>
          </a:p>
        </p:txBody>
      </p:sp>
    </p:spTree>
    <p:extLst>
      <p:ext uri="{BB962C8B-B14F-4D97-AF65-F5344CB8AC3E}">
        <p14:creationId xmlns:p14="http://schemas.microsoft.com/office/powerpoint/2010/main" val="180811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1"/>
          <p:cNvSpPr>
            <a:spLocks noGrp="1"/>
          </p:cNvSpPr>
          <p:nvPr>
            <p:ph idx="1"/>
          </p:nvPr>
        </p:nvSpPr>
        <p:spPr/>
        <p:txBody>
          <a:bodyPr/>
          <a:lstStyle/>
          <a:p>
            <a:pPr>
              <a:spcAft>
                <a:spcPct val="0"/>
              </a:spcAft>
            </a:pPr>
            <a:r>
              <a:rPr lang="en-US" dirty="0" smtClean="0">
                <a:solidFill>
                  <a:srgbClr val="0D0D0D"/>
                </a:solidFill>
              </a:rPr>
              <a:t>Computer crime and abuse</a:t>
            </a:r>
          </a:p>
          <a:p>
            <a:pPr lvl="1">
              <a:spcAft>
                <a:spcPct val="0"/>
              </a:spcAft>
            </a:pPr>
            <a:r>
              <a:rPr lang="en-US" sz="2400" dirty="0" smtClean="0"/>
              <a:t>Computer </a:t>
            </a:r>
            <a:r>
              <a:rPr lang="en-US" sz="2400" dirty="0" smtClean="0"/>
              <a:t>crime </a:t>
            </a:r>
            <a:r>
              <a:rPr lang="en-US" sz="2400" dirty="0" smtClean="0"/>
              <a:t>Commission of illegal acts through use of compute or against a computer system – computer may be object or instrument of crime</a:t>
            </a:r>
          </a:p>
          <a:p>
            <a:pPr lvl="1">
              <a:spcAft>
                <a:spcPct val="0"/>
              </a:spcAft>
            </a:pPr>
            <a:r>
              <a:rPr lang="en-US" sz="2400" dirty="0" smtClean="0"/>
              <a:t>Computer </a:t>
            </a:r>
            <a:r>
              <a:rPr lang="en-US" sz="2400" dirty="0" smtClean="0"/>
              <a:t>abuse </a:t>
            </a:r>
            <a:r>
              <a:rPr lang="en-US" sz="2400" dirty="0" smtClean="0"/>
              <a:t>Unethical acts, not illegal</a:t>
            </a:r>
          </a:p>
          <a:p>
            <a:pPr lvl="2"/>
            <a:r>
              <a:rPr lang="en-US" sz="2000" dirty="0" smtClean="0"/>
              <a:t>Spam </a:t>
            </a:r>
            <a:r>
              <a:rPr lang="en-US" sz="2000" dirty="0" smtClean="0"/>
              <a:t>High costs for businesses in dealing with spam</a:t>
            </a:r>
          </a:p>
          <a:p>
            <a:pPr>
              <a:spcAft>
                <a:spcPct val="0"/>
              </a:spcAft>
            </a:pPr>
            <a:r>
              <a:rPr lang="en-US" dirty="0" smtClean="0">
                <a:solidFill>
                  <a:srgbClr val="0D0D0D"/>
                </a:solidFill>
              </a:rPr>
              <a:t>Employment </a:t>
            </a:r>
            <a:endParaRPr lang="en-US" dirty="0" smtClean="0">
              <a:solidFill>
                <a:srgbClr val="0D0D0D"/>
              </a:solidFill>
            </a:endParaRPr>
          </a:p>
          <a:p>
            <a:pPr lvl="1"/>
            <a:r>
              <a:rPr lang="en-US" sz="2400" dirty="0" smtClean="0"/>
              <a:t>Reengineering work resulting in lost jobs</a:t>
            </a:r>
          </a:p>
          <a:p>
            <a:pPr>
              <a:spcAft>
                <a:spcPct val="0"/>
              </a:spcAft>
            </a:pPr>
            <a:r>
              <a:rPr lang="en-US" dirty="0" smtClean="0">
                <a:solidFill>
                  <a:srgbClr val="0D0D0D"/>
                </a:solidFill>
              </a:rPr>
              <a:t>Equity and access – the digital </a:t>
            </a:r>
            <a:r>
              <a:rPr lang="en-US" dirty="0" smtClean="0">
                <a:solidFill>
                  <a:srgbClr val="0D0D0D"/>
                </a:solidFill>
              </a:rPr>
              <a:t>divide </a:t>
            </a:r>
            <a:endParaRPr lang="en-US" dirty="0" smtClean="0">
              <a:solidFill>
                <a:srgbClr val="0D0D0D"/>
              </a:solidFill>
            </a:endParaRPr>
          </a:p>
          <a:p>
            <a:pPr lvl="1"/>
            <a:r>
              <a:rPr lang="en-US" sz="2400" dirty="0" smtClean="0"/>
              <a:t>Certain ethnic and income groups in the United States less likely to have computers or Internet access</a:t>
            </a:r>
          </a:p>
          <a:p>
            <a:endParaRPr lang="en-US" dirty="0" smtClean="0">
              <a:solidFill>
                <a:srgbClr val="0D0D0D"/>
              </a:solidFill>
            </a:endParaRPr>
          </a:p>
          <a:p>
            <a:endParaRPr lang="en-US" dirty="0" smtClean="0">
              <a:solidFill>
                <a:srgbClr val="0D0D0D"/>
              </a:solidFill>
            </a:endParaRPr>
          </a:p>
          <a:p>
            <a:endParaRPr lang="en-US" dirty="0" smtClean="0">
              <a:solidFill>
                <a:srgbClr val="0D0D0D"/>
              </a:solidFill>
            </a:endParaRPr>
          </a:p>
        </p:txBody>
      </p:sp>
      <p:sp>
        <p:nvSpPr>
          <p:cNvPr id="73731"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73733"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73734"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30696EBD-2309-4CDB-BF78-DD5449F09B67}" type="slidenum">
              <a:rPr lang="en-US" sz="1400">
                <a:solidFill>
                  <a:schemeClr val="bg1"/>
                </a:solidFill>
              </a:rPr>
              <a:pPr eaLnBrk="1" hangingPunct="1"/>
              <a:t>30</a:t>
            </a:fld>
            <a:endParaRPr lang="en-US" sz="1400">
              <a:solidFill>
                <a:schemeClr val="bg1"/>
              </a:solidFill>
            </a:endParaRPr>
          </a:p>
        </p:txBody>
      </p:sp>
    </p:spTree>
    <p:extLst>
      <p:ext uri="{BB962C8B-B14F-4D97-AF65-F5344CB8AC3E}">
        <p14:creationId xmlns:p14="http://schemas.microsoft.com/office/powerpoint/2010/main" val="1099976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14600"/>
            <a:ext cx="8229600" cy="3962400"/>
          </a:xfrm>
        </p:spPr>
        <p:txBody>
          <a:bodyPr/>
          <a:lstStyle/>
          <a:p>
            <a:r>
              <a:rPr lang="en-US" dirty="0" smtClean="0"/>
              <a:t>Which of the five moral dimensions of </a:t>
            </a:r>
            <a:r>
              <a:rPr lang="en-US" dirty="0" smtClean="0"/>
              <a:t> </a:t>
            </a:r>
            <a:r>
              <a:rPr lang="en-US" dirty="0" smtClean="0"/>
              <a:t>identified in this text is involved in this case?</a:t>
            </a:r>
          </a:p>
          <a:p>
            <a:r>
              <a:rPr lang="en-US" dirty="0" smtClean="0"/>
              <a:t>What are the ethical, social, and political issues raised by this case?</a:t>
            </a:r>
          </a:p>
          <a:p>
            <a:r>
              <a:rPr lang="en-US" dirty="0" smtClean="0"/>
              <a:t>Which of the ethical principles described in the text are useful for decision making about texting while driving?</a:t>
            </a:r>
          </a:p>
        </p:txBody>
      </p:sp>
      <p:sp>
        <p:nvSpPr>
          <p:cNvPr id="75779" name="Text Placeholder 2"/>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a:p>
            <a:endParaRPr lang="en-US" dirty="0" smtClean="0">
              <a:latin typeface="Cambria" pitchFamily="-111" charset="0"/>
            </a:endParaRPr>
          </a:p>
        </p:txBody>
      </p:sp>
      <p:sp>
        <p:nvSpPr>
          <p:cNvPr id="75780" name="Text Placeholder 3"/>
          <p:cNvSpPr>
            <a:spLocks noGrp="1"/>
          </p:cNvSpPr>
          <p:nvPr>
            <p:ph type="body" sz="quarter" idx="15"/>
          </p:nvPr>
        </p:nvSpPr>
        <p:spPr/>
        <p:txBody>
          <a:bodyPr>
            <a:normAutofit fontScale="92500" lnSpcReduction="20000"/>
          </a:bodyPr>
          <a:lstStyle/>
          <a:p>
            <a:r>
              <a:rPr lang="en-US" smtClean="0">
                <a:solidFill>
                  <a:srgbClr val="534B38"/>
                </a:solidFill>
              </a:rPr>
              <a:t>THE PERILS OF TEXTING</a:t>
            </a:r>
          </a:p>
        </p:txBody>
      </p:sp>
      <p:sp>
        <p:nvSpPr>
          <p:cNvPr id="5" name="Title 4"/>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75782" name="Footer Placeholder 5"/>
          <p:cNvSpPr>
            <a:spLocks noGrp="1"/>
          </p:cNvSpPr>
          <p:nvPr>
            <p:ph type="ftr"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75783" name="Slide Number Placeholder 6"/>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CAD567EE-6A17-40D2-B7EC-2CBEA6BC1596}" type="slidenum">
              <a:rPr lang="en-US" sz="1400">
                <a:solidFill>
                  <a:schemeClr val="bg1"/>
                </a:solidFill>
              </a:rPr>
              <a:pPr eaLnBrk="1" hangingPunct="1"/>
              <a:t>31</a:t>
            </a:fld>
            <a:endParaRPr lang="en-US" sz="1400">
              <a:solidFill>
                <a:schemeClr val="bg1"/>
              </a:solidFill>
            </a:endParaRPr>
          </a:p>
        </p:txBody>
      </p:sp>
    </p:spTree>
    <p:extLst>
      <p:ext uri="{BB962C8B-B14F-4D97-AF65-F5344CB8AC3E}">
        <p14:creationId xmlns:p14="http://schemas.microsoft.com/office/powerpoint/2010/main" val="527467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1"/>
          <p:cNvSpPr>
            <a:spLocks noGrp="1"/>
          </p:cNvSpPr>
          <p:nvPr>
            <p:ph idx="1"/>
          </p:nvPr>
        </p:nvSpPr>
        <p:spPr/>
        <p:txBody>
          <a:bodyPr/>
          <a:lstStyle/>
          <a:p>
            <a:r>
              <a:rPr lang="en-US" sz="3200" dirty="0" smtClean="0">
                <a:solidFill>
                  <a:srgbClr val="0D0D0D"/>
                </a:solidFill>
              </a:rPr>
              <a:t>Health </a:t>
            </a:r>
            <a:r>
              <a:rPr lang="en-US" sz="3200" dirty="0" smtClean="0">
                <a:solidFill>
                  <a:srgbClr val="0D0D0D"/>
                </a:solidFill>
              </a:rPr>
              <a:t>risks</a:t>
            </a:r>
            <a:endParaRPr lang="en-US" sz="3200" dirty="0" smtClean="0">
              <a:solidFill>
                <a:srgbClr val="0D0D0D"/>
              </a:solidFill>
            </a:endParaRPr>
          </a:p>
          <a:p>
            <a:pPr lvl="1"/>
            <a:r>
              <a:rPr lang="en-US" sz="2800" dirty="0" smtClean="0"/>
              <a:t>Repetitive stress injury (RSI)</a:t>
            </a:r>
          </a:p>
          <a:p>
            <a:pPr lvl="2"/>
            <a:r>
              <a:rPr lang="en-US" sz="2800" dirty="0" smtClean="0"/>
              <a:t>Largest source is computer keyboards</a:t>
            </a:r>
          </a:p>
          <a:p>
            <a:pPr lvl="2"/>
            <a:r>
              <a:rPr lang="en-US" sz="2800" dirty="0" smtClean="0"/>
              <a:t>Carpal Tunnel Syndrome (CTS)</a:t>
            </a:r>
          </a:p>
          <a:p>
            <a:pPr lvl="1"/>
            <a:r>
              <a:rPr lang="en-US" sz="2800" dirty="0" smtClean="0"/>
              <a:t>Computer vision syndrome (CVS)</a:t>
            </a:r>
          </a:p>
          <a:p>
            <a:pPr lvl="1"/>
            <a:r>
              <a:rPr lang="en-US" sz="2800" dirty="0" err="1" smtClean="0"/>
              <a:t>Technostress</a:t>
            </a:r>
            <a:endParaRPr lang="en-US" sz="2800" dirty="0" smtClean="0"/>
          </a:p>
          <a:p>
            <a:pPr lvl="1"/>
            <a:r>
              <a:rPr lang="en-US" sz="2800" dirty="0" smtClean="0"/>
              <a:t>Role of radiation, screen emissions, low-level electromagnetic fields</a:t>
            </a:r>
          </a:p>
          <a:p>
            <a:endParaRPr lang="en-US" sz="3200" dirty="0" smtClean="0">
              <a:solidFill>
                <a:srgbClr val="0D0D0D"/>
              </a:solidFill>
            </a:endParaRPr>
          </a:p>
        </p:txBody>
      </p:sp>
      <p:sp>
        <p:nvSpPr>
          <p:cNvPr id="77827"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7782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7783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8F906617-F689-48D7-8D21-1F2A08E5D06B}" type="slidenum">
              <a:rPr lang="en-US" sz="1400">
                <a:solidFill>
                  <a:schemeClr val="bg1"/>
                </a:solidFill>
              </a:rPr>
              <a:pPr eaLnBrk="1" hangingPunct="1"/>
              <a:t>32</a:t>
            </a:fld>
            <a:endParaRPr lang="en-US" sz="1400">
              <a:solidFill>
                <a:schemeClr val="bg1"/>
              </a:solidFill>
            </a:endParaRPr>
          </a:p>
        </p:txBody>
      </p:sp>
    </p:spTree>
    <p:extLst>
      <p:ext uri="{BB962C8B-B14F-4D97-AF65-F5344CB8AC3E}">
        <p14:creationId xmlns:p14="http://schemas.microsoft.com/office/powerpoint/2010/main" val="178980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2514600"/>
            <a:ext cx="8229600" cy="3962400"/>
          </a:xfrm>
        </p:spPr>
        <p:txBody>
          <a:bodyPr/>
          <a:lstStyle/>
          <a:p>
            <a:pPr>
              <a:spcAft>
                <a:spcPts val="800"/>
              </a:spcAft>
            </a:pPr>
            <a:r>
              <a:rPr lang="en-US" sz="2400" smtClean="0"/>
              <a:t>What are some of the arguments for and against the use of digital media?</a:t>
            </a:r>
          </a:p>
          <a:p>
            <a:pPr>
              <a:spcAft>
                <a:spcPts val="800"/>
              </a:spcAft>
            </a:pPr>
            <a:r>
              <a:rPr lang="en-US" sz="2400" smtClean="0"/>
              <a:t>How might the brain be affected by constant digital media usage?</a:t>
            </a:r>
          </a:p>
          <a:p>
            <a:pPr>
              <a:spcAft>
                <a:spcPts val="800"/>
              </a:spcAft>
            </a:pPr>
            <a:r>
              <a:rPr lang="en-US" sz="2400" smtClean="0"/>
              <a:t>Do you think these arguments outweigh the positives of digital media usage? Why or why not?</a:t>
            </a:r>
          </a:p>
          <a:p>
            <a:pPr>
              <a:spcAft>
                <a:spcPts val="800"/>
              </a:spcAft>
            </a:pPr>
            <a:r>
              <a:rPr lang="en-US" sz="2400" smtClean="0"/>
              <a:t>What additional concerns are there for children using digital media? Should children under 8 use computers and cell phones? Why or why not?</a:t>
            </a:r>
          </a:p>
        </p:txBody>
      </p:sp>
      <p:sp>
        <p:nvSpPr>
          <p:cNvPr id="79875" name="Text Placeholder 5"/>
          <p:cNvSpPr>
            <a:spLocks noGrp="1"/>
          </p:cNvSpPr>
          <p:nvPr>
            <p:ph type="body" sz="quarter" idx="12"/>
          </p:nvPr>
        </p:nvSpPr>
        <p:spPr/>
        <p:txBody>
          <a:bodyPr>
            <a:normAutofit lnSpcReduction="10000"/>
          </a:bodyPr>
          <a:lstStyle/>
          <a:p>
            <a:r>
              <a:rPr lang="en-US" dirty="0" smtClean="0">
                <a:latin typeface="Cambria" pitchFamily="-111" charset="0"/>
              </a:rPr>
              <a:t>The Moral Dimensions of </a:t>
            </a:r>
          </a:p>
        </p:txBody>
      </p:sp>
      <p:sp>
        <p:nvSpPr>
          <p:cNvPr id="79876" name="Text Placeholder 7"/>
          <p:cNvSpPr>
            <a:spLocks noGrp="1"/>
          </p:cNvSpPr>
          <p:nvPr>
            <p:ph type="body" sz="quarter" idx="15"/>
          </p:nvPr>
        </p:nvSpPr>
        <p:spPr/>
        <p:txBody>
          <a:bodyPr>
            <a:normAutofit fontScale="92500" lnSpcReduction="20000"/>
          </a:bodyPr>
          <a:lstStyle/>
          <a:p>
            <a:r>
              <a:rPr lang="en-US" dirty="0" smtClean="0">
                <a:solidFill>
                  <a:srgbClr val="534B38"/>
                </a:solidFill>
              </a:rPr>
              <a:t>TOO MUCH TECHNOLOGY?</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79878" name="Footer Placeholder 6"/>
          <p:cNvSpPr>
            <a:spLocks noGrp="1"/>
          </p:cNvSpPr>
          <p:nvPr>
            <p:ph type="ftr"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79879" name="Slide Number Placeholder 5"/>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5D837125-BFB1-4038-965C-338127D4E78B}" type="slidenum">
              <a:rPr lang="en-US" sz="1400">
                <a:solidFill>
                  <a:schemeClr val="bg1"/>
                </a:solidFill>
              </a:rPr>
              <a:pPr eaLnBrk="1" hangingPunct="1"/>
              <a:t>33</a:t>
            </a:fld>
            <a:endParaRPr lang="en-US" sz="1400">
              <a:solidFill>
                <a:schemeClr val="bg1"/>
              </a:solidFill>
            </a:endParaRPr>
          </a:p>
        </p:txBody>
      </p:sp>
    </p:spTree>
    <p:extLst>
      <p:ext uri="{BB962C8B-B14F-4D97-AF65-F5344CB8AC3E}">
        <p14:creationId xmlns:p14="http://schemas.microsoft.com/office/powerpoint/2010/main" val="329188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1"/>
          <p:cNvSpPr>
            <a:spLocks noGrp="1"/>
          </p:cNvSpPr>
          <p:nvPr>
            <p:ph idx="1"/>
          </p:nvPr>
        </p:nvSpPr>
        <p:spPr/>
        <p:txBody>
          <a:bodyPr/>
          <a:lstStyle/>
          <a:p>
            <a:r>
              <a:rPr lang="en-US" sz="3600" dirty="0" smtClean="0">
                <a:solidFill>
                  <a:srgbClr val="0D0D0D"/>
                </a:solidFill>
              </a:rPr>
              <a:t> </a:t>
            </a:r>
            <a:r>
              <a:rPr lang="en-US" sz="3600" dirty="0" smtClean="0">
                <a:solidFill>
                  <a:srgbClr val="0D0D0D"/>
                </a:solidFill>
              </a:rPr>
              <a:t>and ethics</a:t>
            </a:r>
          </a:p>
          <a:p>
            <a:pPr lvl="1"/>
            <a:r>
              <a:rPr lang="en-US" sz="3200" dirty="0" smtClean="0"/>
              <a:t> </a:t>
            </a:r>
            <a:r>
              <a:rPr lang="en-US" sz="3200" dirty="0" smtClean="0"/>
              <a:t>raise new ethical questions because they create opportunities </a:t>
            </a:r>
            <a:r>
              <a:rPr lang="en-US" sz="3200" dirty="0" smtClean="0"/>
              <a:t>for</a:t>
            </a:r>
            <a:endParaRPr lang="en-US" sz="3200" dirty="0" smtClean="0"/>
          </a:p>
          <a:p>
            <a:pPr lvl="2"/>
            <a:r>
              <a:rPr lang="en-US" sz="3200" dirty="0" smtClean="0"/>
              <a:t>Intense social change, threatening existing distributions of power, money, rights, and obligations</a:t>
            </a:r>
          </a:p>
          <a:p>
            <a:pPr lvl="2"/>
            <a:r>
              <a:rPr lang="en-US" sz="3200" dirty="0" smtClean="0"/>
              <a:t>New kinds of crime</a:t>
            </a:r>
          </a:p>
        </p:txBody>
      </p:sp>
      <p:sp>
        <p:nvSpPr>
          <p:cNvPr id="20483"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20485"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20486"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9F19E6CB-B191-4AE3-8534-7C35E0618870}" type="slidenum">
              <a:rPr lang="en-US" sz="1400">
                <a:solidFill>
                  <a:schemeClr val="bg1"/>
                </a:solidFill>
              </a:rPr>
              <a:pPr eaLnBrk="1" hangingPunct="1"/>
              <a:t>4</a:t>
            </a:fld>
            <a:endParaRPr lang="en-US" sz="1400">
              <a:solidFill>
                <a:schemeClr val="bg1"/>
              </a:solidFill>
            </a:endParaRPr>
          </a:p>
        </p:txBody>
      </p:sp>
    </p:spTree>
    <p:extLst>
      <p:ext uri="{BB962C8B-B14F-4D97-AF65-F5344CB8AC3E}">
        <p14:creationId xmlns:p14="http://schemas.microsoft.com/office/powerpoint/2010/main" val="287275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1"/>
          <p:cNvSpPr>
            <a:spLocks noGrp="1"/>
          </p:cNvSpPr>
          <p:nvPr>
            <p:ph idx="1"/>
          </p:nvPr>
        </p:nvSpPr>
        <p:spPr/>
        <p:txBody>
          <a:bodyPr/>
          <a:lstStyle/>
          <a:p>
            <a:r>
              <a:rPr lang="en-US" dirty="0" smtClean="0">
                <a:solidFill>
                  <a:srgbClr val="0D0D0D"/>
                </a:solidFill>
              </a:rPr>
              <a:t>Model for thinking about ethical, social, political </a:t>
            </a:r>
            <a:r>
              <a:rPr lang="en-US" dirty="0" smtClean="0">
                <a:solidFill>
                  <a:srgbClr val="0D0D0D"/>
                </a:solidFill>
              </a:rPr>
              <a:t>issues</a:t>
            </a:r>
            <a:endParaRPr lang="en-US" dirty="0" smtClean="0">
              <a:solidFill>
                <a:srgbClr val="0D0D0D"/>
              </a:solidFill>
            </a:endParaRPr>
          </a:p>
          <a:p>
            <a:pPr lvl="1"/>
            <a:r>
              <a:rPr lang="en-US" dirty="0" smtClean="0"/>
              <a:t>Society as a calm pond</a:t>
            </a:r>
          </a:p>
          <a:p>
            <a:pPr lvl="1"/>
            <a:r>
              <a:rPr lang="en-US" dirty="0" smtClean="0"/>
              <a:t>IT as rock dropped in pond, creating ripples of new situations not covered by old rules</a:t>
            </a:r>
          </a:p>
          <a:p>
            <a:pPr lvl="1"/>
            <a:r>
              <a:rPr lang="en-US" dirty="0" smtClean="0"/>
              <a:t>Social and political institutions cannot respond overnight to these ripples—it may take years to develop etiquette, expectations, laws</a:t>
            </a:r>
          </a:p>
          <a:p>
            <a:pPr lvl="2"/>
            <a:r>
              <a:rPr lang="en-US" dirty="0" smtClean="0"/>
              <a:t>Requires understanding of ethics to make choices in legally gray areas</a:t>
            </a:r>
          </a:p>
          <a:p>
            <a:endParaRPr lang="en-US" dirty="0" smtClean="0">
              <a:solidFill>
                <a:srgbClr val="0D0D0D"/>
              </a:solidFill>
            </a:endParaRPr>
          </a:p>
        </p:txBody>
      </p:sp>
      <p:sp>
        <p:nvSpPr>
          <p:cNvPr id="22531"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22533"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22534"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EBD44381-C91E-431D-B5E4-91D3C1BE76F7}" type="slidenum">
              <a:rPr lang="en-US" sz="1400">
                <a:solidFill>
                  <a:schemeClr val="bg1"/>
                </a:solidFill>
              </a:rPr>
              <a:pPr eaLnBrk="1" hangingPunct="1"/>
              <a:t>5</a:t>
            </a:fld>
            <a:endParaRPr lang="en-US" sz="1400">
              <a:solidFill>
                <a:schemeClr val="bg1"/>
              </a:solidFill>
            </a:endParaRPr>
          </a:p>
        </p:txBody>
      </p:sp>
    </p:spTree>
    <p:extLst>
      <p:ext uri="{BB962C8B-B14F-4D97-AF65-F5344CB8AC3E}">
        <p14:creationId xmlns:p14="http://schemas.microsoft.com/office/powerpoint/2010/main" val="402865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1"/>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a:p>
            <a:endParaRPr lang="en-US" smtClean="0">
              <a:latin typeface="Cambria" pitchFamily="-111" charset="0"/>
            </a:endParaRPr>
          </a:p>
        </p:txBody>
      </p:sp>
      <p:pic>
        <p:nvPicPr>
          <p:cNvPr id="11" name="Picture Placeholder 10" descr="Fig-4-01.png"/>
          <p:cNvPicPr>
            <a:picLocks noGrp="1" noChangeAspect="1"/>
          </p:cNvPicPr>
          <p:nvPr>
            <p:ph type="pic" sz="quarter" idx="15"/>
          </p:nvPr>
        </p:nvPicPr>
        <p:blipFill>
          <a:blip r:embed="rId3"/>
          <a:srcRect l="3358" r="3358"/>
          <a:stretch>
            <a:fillRect/>
          </a:stretch>
        </p:blipFill>
        <p:spPr/>
      </p:pic>
      <p:sp>
        <p:nvSpPr>
          <p:cNvPr id="24580" name="Text Placeholder 3"/>
          <p:cNvSpPr>
            <a:spLocks noGrp="1"/>
          </p:cNvSpPr>
          <p:nvPr>
            <p:ph type="body" sz="quarter" idx="16"/>
          </p:nvPr>
        </p:nvSpPr>
        <p:spPr/>
        <p:txBody>
          <a:bodyPr>
            <a:normAutofit fontScale="85000" lnSpcReduction="10000"/>
          </a:bodyPr>
          <a:lstStyle/>
          <a:p>
            <a:pPr>
              <a:spcBef>
                <a:spcPct val="0"/>
              </a:spcBef>
              <a:buFont typeface="Arial" charset="0"/>
              <a:buNone/>
            </a:pPr>
            <a:r>
              <a:rPr lang="en-US" smtClean="0"/>
              <a:t>THE RELATIONSHIP BETWEEN ETHICAL, SOCIAL, AND  POLITICAL ISSUES IN AN INFORMATION SOCIETY</a:t>
            </a:r>
          </a:p>
        </p:txBody>
      </p:sp>
      <p:sp>
        <p:nvSpPr>
          <p:cNvPr id="24581" name="Text Placeholder 4"/>
          <p:cNvSpPr>
            <a:spLocks noGrp="1"/>
          </p:cNvSpPr>
          <p:nvPr>
            <p:ph type="body" sz="quarter" idx="17"/>
          </p:nvPr>
        </p:nvSpPr>
        <p:spPr>
          <a:xfrm>
            <a:off x="457200" y="3505200"/>
            <a:ext cx="2133600" cy="1524000"/>
          </a:xfrm>
        </p:spPr>
        <p:txBody>
          <a:bodyPr>
            <a:normAutofit fontScale="85000" lnSpcReduction="10000"/>
          </a:bodyPr>
          <a:lstStyle/>
          <a:p>
            <a:pPr>
              <a:buFont typeface="Arial" charset="0"/>
              <a:buNone/>
            </a:pPr>
            <a:r>
              <a:rPr lang="en-US" dirty="0" smtClean="0"/>
              <a:t>The introduction of new information technology has a ripple effect, raising new ethical, social, and political issues that must be dealt with on the individual, social, and political levels. These issues have five moral </a:t>
            </a:r>
            <a:r>
              <a:rPr lang="en-US" dirty="0" smtClean="0"/>
              <a:t>dimensions </a:t>
            </a:r>
            <a:r>
              <a:rPr lang="en-US" dirty="0" smtClean="0"/>
              <a:t>information rights and obligations, property rights and obligations, system quality, quality of life, and accountability and control.</a:t>
            </a:r>
          </a:p>
        </p:txBody>
      </p:sp>
      <p:sp>
        <p:nvSpPr>
          <p:cNvPr id="2" name="Metin Yer Tutucusu 1"/>
          <p:cNvSpPr>
            <a:spLocks noGrp="1"/>
          </p:cNvSpPr>
          <p:nvPr>
            <p:ph type="body" sz="quarter" idx="18"/>
          </p:nvPr>
        </p:nvSpPr>
        <p:spPr/>
        <p:txBody>
          <a:bodyPr>
            <a:normAutofit fontScale="92500" lnSpcReduction="20000"/>
          </a:bodyPr>
          <a:lstStyle/>
          <a:p>
            <a:endParaRPr lang="tr-TR"/>
          </a:p>
        </p:txBody>
      </p:sp>
      <p:sp>
        <p:nvSpPr>
          <p:cNvPr id="8" name="Title 7"/>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24584" name="Footer Placeholder 8"/>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24585" name="Slide Number Placeholder 9"/>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FE17B60B-F206-469F-B057-921E14D0CE61}" type="slidenum">
              <a:rPr lang="en-US" sz="1400">
                <a:solidFill>
                  <a:schemeClr val="bg1"/>
                </a:solidFill>
              </a:rPr>
              <a:pPr eaLnBrk="1" hangingPunct="1"/>
              <a:t>6</a:t>
            </a:fld>
            <a:endParaRPr lang="en-US" sz="1400">
              <a:solidFill>
                <a:schemeClr val="bg1"/>
              </a:solidFill>
            </a:endParaRPr>
          </a:p>
        </p:txBody>
      </p:sp>
    </p:spTree>
    <p:extLst>
      <p:ext uri="{BB962C8B-B14F-4D97-AF65-F5344CB8AC3E}">
        <p14:creationId xmlns:p14="http://schemas.microsoft.com/office/powerpoint/2010/main" val="1008634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1"/>
          <p:cNvSpPr>
            <a:spLocks noGrp="1"/>
          </p:cNvSpPr>
          <p:nvPr>
            <p:ph idx="1"/>
          </p:nvPr>
        </p:nvSpPr>
        <p:spPr/>
        <p:txBody>
          <a:bodyPr/>
          <a:lstStyle/>
          <a:p>
            <a:r>
              <a:rPr lang="en-US" sz="3600" smtClean="0">
                <a:solidFill>
                  <a:srgbClr val="0D0D0D"/>
                </a:solidFill>
              </a:rPr>
              <a:t>Five moral dimensions of the information age</a:t>
            </a:r>
          </a:p>
          <a:p>
            <a:pPr marL="971550" lvl="1" indent="-514350">
              <a:buFont typeface="Cambria" pitchFamily="-111" charset="0"/>
              <a:buAutoNum type="arabicPeriod"/>
            </a:pPr>
            <a:r>
              <a:rPr lang="en-US" sz="3200" smtClean="0"/>
              <a:t>Information rights and obligations</a:t>
            </a:r>
          </a:p>
          <a:p>
            <a:pPr marL="971550" lvl="1" indent="-514350">
              <a:buFont typeface="Cambria" pitchFamily="-111" charset="0"/>
              <a:buAutoNum type="arabicPeriod"/>
            </a:pPr>
            <a:r>
              <a:rPr lang="en-US" sz="3200" smtClean="0"/>
              <a:t>Property rights and obligations</a:t>
            </a:r>
          </a:p>
          <a:p>
            <a:pPr marL="971550" lvl="1" indent="-514350">
              <a:buFont typeface="Cambria" pitchFamily="-111" charset="0"/>
              <a:buAutoNum type="arabicPeriod"/>
            </a:pPr>
            <a:r>
              <a:rPr lang="en-US" sz="3200" smtClean="0"/>
              <a:t>Accountability and control</a:t>
            </a:r>
          </a:p>
          <a:p>
            <a:pPr marL="971550" lvl="1" indent="-514350">
              <a:buFont typeface="Cambria" pitchFamily="-111" charset="0"/>
              <a:buAutoNum type="arabicPeriod"/>
            </a:pPr>
            <a:r>
              <a:rPr lang="en-US" sz="3200" smtClean="0"/>
              <a:t>System quality</a:t>
            </a:r>
          </a:p>
          <a:p>
            <a:pPr marL="971550" lvl="1" indent="-514350">
              <a:buFont typeface="Cambria" pitchFamily="-111" charset="0"/>
              <a:buAutoNum type="arabicPeriod"/>
            </a:pPr>
            <a:r>
              <a:rPr lang="en-US" sz="3200" smtClean="0"/>
              <a:t>Quality of life</a:t>
            </a:r>
          </a:p>
        </p:txBody>
      </p:sp>
      <p:sp>
        <p:nvSpPr>
          <p:cNvPr id="26627"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t>
            </a:r>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26629"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26630"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AB479A42-BE14-44FD-9023-0A915A11C902}" type="slidenum">
              <a:rPr lang="en-US" sz="1400">
                <a:solidFill>
                  <a:schemeClr val="bg1"/>
                </a:solidFill>
              </a:rPr>
              <a:pPr eaLnBrk="1" hangingPunct="1"/>
              <a:t>7</a:t>
            </a:fld>
            <a:endParaRPr lang="en-US" sz="1400">
              <a:solidFill>
                <a:schemeClr val="bg1"/>
              </a:solidFill>
            </a:endParaRPr>
          </a:p>
        </p:txBody>
      </p:sp>
    </p:spTree>
    <p:extLst>
      <p:ext uri="{BB962C8B-B14F-4D97-AF65-F5344CB8AC3E}">
        <p14:creationId xmlns:p14="http://schemas.microsoft.com/office/powerpoint/2010/main" val="1384067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1"/>
          <p:cNvSpPr>
            <a:spLocks noGrp="1"/>
          </p:cNvSpPr>
          <p:nvPr>
            <p:ph idx="1"/>
          </p:nvPr>
        </p:nvSpPr>
        <p:spPr/>
        <p:txBody>
          <a:bodyPr>
            <a:normAutofit lnSpcReduction="10000"/>
          </a:bodyPr>
          <a:lstStyle/>
          <a:p>
            <a:r>
              <a:rPr lang="en-US" smtClean="0">
                <a:solidFill>
                  <a:srgbClr val="0D0D0D"/>
                </a:solidFill>
              </a:rPr>
              <a:t>Key technology trends that raise ethical issues</a:t>
            </a:r>
          </a:p>
          <a:p>
            <a:pPr marL="971550" lvl="1" indent="-514350">
              <a:buFont typeface="Cambria" pitchFamily="-111" charset="0"/>
              <a:buAutoNum type="arabicPeriod"/>
            </a:pPr>
            <a:r>
              <a:rPr lang="en-US" smtClean="0"/>
              <a:t>Doubling of computer power</a:t>
            </a:r>
          </a:p>
          <a:p>
            <a:pPr lvl="2"/>
            <a:r>
              <a:rPr lang="en-US" smtClean="0"/>
              <a:t>More organizations depend on computer systems for critical operations</a:t>
            </a:r>
          </a:p>
          <a:p>
            <a:pPr marL="971550" lvl="1" indent="-514350">
              <a:buFont typeface="Cambria" pitchFamily="-111" charset="0"/>
              <a:buAutoNum type="arabicPeriod"/>
            </a:pPr>
            <a:r>
              <a:rPr lang="en-US" smtClean="0"/>
              <a:t>Rapidly declining data storage costs</a:t>
            </a:r>
          </a:p>
          <a:p>
            <a:pPr lvl="2"/>
            <a:r>
              <a:rPr lang="en-US" smtClean="0"/>
              <a:t>Organizations can easily maintain detailed databases on individuals</a:t>
            </a:r>
          </a:p>
          <a:p>
            <a:pPr marL="971550" lvl="1" indent="-514350">
              <a:buFont typeface="Cambria" pitchFamily="-111" charset="0"/>
              <a:buAutoNum type="arabicPeriod"/>
            </a:pPr>
            <a:r>
              <a:rPr lang="en-US" smtClean="0"/>
              <a:t>Networking advances and the Internet</a:t>
            </a:r>
          </a:p>
          <a:p>
            <a:pPr lvl="2"/>
            <a:r>
              <a:rPr lang="en-US" smtClean="0"/>
              <a:t>Copying data from one location to another and accessing personal data from remote locations is much easier</a:t>
            </a:r>
          </a:p>
          <a:p>
            <a:endParaRPr lang="en-US" smtClean="0">
              <a:solidFill>
                <a:srgbClr val="0D0D0D"/>
              </a:solidFill>
            </a:endParaRPr>
          </a:p>
        </p:txBody>
      </p:sp>
      <p:sp>
        <p:nvSpPr>
          <p:cNvPr id="28675"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28677"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2867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01A0D45C-A5F0-488A-A474-597E9AF50750}" type="slidenum">
              <a:rPr lang="en-US" sz="1400">
                <a:solidFill>
                  <a:schemeClr val="bg1"/>
                </a:solidFill>
              </a:rPr>
              <a:pPr eaLnBrk="1" hangingPunct="1"/>
              <a:t>8</a:t>
            </a:fld>
            <a:endParaRPr lang="en-US" sz="1400">
              <a:solidFill>
                <a:schemeClr val="bg1"/>
              </a:solidFill>
            </a:endParaRPr>
          </a:p>
        </p:txBody>
      </p:sp>
    </p:spTree>
    <p:extLst>
      <p:ext uri="{BB962C8B-B14F-4D97-AF65-F5344CB8AC3E}">
        <p14:creationId xmlns:p14="http://schemas.microsoft.com/office/powerpoint/2010/main" val="312775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1"/>
          <p:cNvSpPr>
            <a:spLocks noGrp="1"/>
          </p:cNvSpPr>
          <p:nvPr>
            <p:ph idx="1"/>
          </p:nvPr>
        </p:nvSpPr>
        <p:spPr/>
        <p:txBody>
          <a:bodyPr/>
          <a:lstStyle/>
          <a:p>
            <a:r>
              <a:rPr lang="en-US" dirty="0" smtClean="0">
                <a:solidFill>
                  <a:srgbClr val="0D0D0D"/>
                </a:solidFill>
              </a:rPr>
              <a:t>Key technology trends that raise ethical issues </a:t>
            </a:r>
            <a:r>
              <a:rPr lang="en-US" sz="2000" dirty="0" smtClean="0">
                <a:solidFill>
                  <a:srgbClr val="0D0D0D"/>
                </a:solidFill>
              </a:rPr>
              <a:t>(</a:t>
            </a:r>
            <a:r>
              <a:rPr lang="en-US" sz="2000" i="1" dirty="0" smtClean="0">
                <a:solidFill>
                  <a:srgbClr val="0D0D0D"/>
                </a:solidFill>
              </a:rPr>
              <a:t>cont.</a:t>
            </a:r>
            <a:r>
              <a:rPr lang="en-US" sz="2000" dirty="0" smtClean="0">
                <a:solidFill>
                  <a:srgbClr val="0D0D0D"/>
                </a:solidFill>
              </a:rPr>
              <a:t>)</a:t>
            </a:r>
            <a:endParaRPr lang="en-US" dirty="0" smtClean="0">
              <a:solidFill>
                <a:srgbClr val="0D0D0D"/>
              </a:solidFill>
            </a:endParaRPr>
          </a:p>
          <a:p>
            <a:pPr marL="971550" lvl="1" indent="-514350">
              <a:buFont typeface="Cambria" pitchFamily="-111" charset="0"/>
              <a:buAutoNum type="arabicPeriod" startAt="4"/>
            </a:pPr>
            <a:r>
              <a:rPr lang="en-US" dirty="0" smtClean="0"/>
              <a:t>Advances in data analysis techniques</a:t>
            </a:r>
          </a:p>
          <a:p>
            <a:pPr lvl="2"/>
            <a:r>
              <a:rPr lang="en-US" dirty="0" smtClean="0"/>
              <a:t>Companies can analyze vast quantities of data gathered on individuals </a:t>
            </a:r>
            <a:r>
              <a:rPr lang="en-US" dirty="0" smtClean="0"/>
              <a:t>for</a:t>
            </a:r>
            <a:endParaRPr lang="en-US" dirty="0" smtClean="0"/>
          </a:p>
          <a:p>
            <a:pPr lvl="3"/>
            <a:r>
              <a:rPr lang="en-US" b="1" dirty="0" smtClean="0"/>
              <a:t>Profiling</a:t>
            </a:r>
          </a:p>
          <a:p>
            <a:pPr lvl="4"/>
            <a:r>
              <a:rPr lang="en-US" dirty="0" smtClean="0"/>
              <a:t>Combining data from multiple sources to create dossiers of detailed information on individuals</a:t>
            </a:r>
          </a:p>
          <a:p>
            <a:pPr lvl="3"/>
            <a:r>
              <a:rPr lang="en-US" b="1" dirty="0" smtClean="0"/>
              <a:t>Nonobvious relationship awareness (NORA)</a:t>
            </a:r>
          </a:p>
          <a:p>
            <a:pPr lvl="4"/>
            <a:r>
              <a:rPr lang="en-US" dirty="0" smtClean="0"/>
              <a:t>Combining data from multiple sources to find obscure hidden connections that might help identify criminals or terrorists </a:t>
            </a:r>
          </a:p>
        </p:txBody>
      </p:sp>
      <p:sp>
        <p:nvSpPr>
          <p:cNvPr id="30723" name="Text Placeholder 5"/>
          <p:cNvSpPr>
            <a:spLocks noGrp="1"/>
          </p:cNvSpPr>
          <p:nvPr>
            <p:ph type="body" sz="quarter" idx="12"/>
          </p:nvPr>
        </p:nvSpPr>
        <p:spPr/>
        <p:txBody>
          <a:bodyPr>
            <a:normAutofit lnSpcReduction="10000"/>
          </a:bodyPr>
          <a:lstStyle/>
          <a:p>
            <a:r>
              <a:rPr lang="en-US" smtClean="0">
                <a:latin typeface="Cambria" pitchFamily="-111" charset="0"/>
              </a:rPr>
              <a:t>Understanding Ethical and Social Issues Related to Systems</a:t>
            </a:r>
          </a:p>
        </p:txBody>
      </p:sp>
      <p:sp>
        <p:nvSpPr>
          <p:cNvPr id="2" name="Title 1"/>
          <p:cNvSpPr>
            <a:spLocks noGrp="1"/>
          </p:cNvSpPr>
          <p:nvPr>
            <p:ph type="title"/>
          </p:nvPr>
        </p:nvSpPr>
        <p:spPr/>
        <p:txBody>
          <a:bodyPr>
            <a:normAutofit fontScale="90000"/>
          </a:bodyPr>
          <a:lstStyle/>
          <a:p>
            <a:r>
              <a:rPr lang="en-US" dirty="0" smtClean="0">
                <a:solidFill>
                  <a:srgbClr val="7C4B3B"/>
                </a:solidFill>
              </a:rPr>
              <a:t/>
            </a:r>
            <a:br>
              <a:rPr lang="en-US" dirty="0" smtClean="0">
                <a:solidFill>
                  <a:srgbClr val="7C4B3B"/>
                </a:solidFill>
              </a:rPr>
            </a:br>
            <a:endParaRPr lang="en-US" dirty="0" smtClean="0">
              <a:solidFill>
                <a:srgbClr val="7C4B3B"/>
              </a:solidFill>
            </a:endParaRPr>
          </a:p>
        </p:txBody>
      </p:sp>
      <p:sp>
        <p:nvSpPr>
          <p:cNvPr id="30725" name="Footer Placeholder 6"/>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sz="1400">
                <a:solidFill>
                  <a:schemeClr val="bg1"/>
                </a:solidFill>
              </a:rPr>
              <a:t>©  Prentice Hall 2011</a:t>
            </a:r>
          </a:p>
        </p:txBody>
      </p:sp>
      <p:sp>
        <p:nvSpPr>
          <p:cNvPr id="30726"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15D2416A-1D08-47CF-B90F-CEC1AD04BAC5}" type="slidenum">
              <a:rPr lang="en-US" sz="1400">
                <a:solidFill>
                  <a:schemeClr val="bg1"/>
                </a:solidFill>
              </a:rPr>
              <a:pPr eaLnBrk="1" hangingPunct="1"/>
              <a:t>9</a:t>
            </a:fld>
            <a:endParaRPr lang="en-US" sz="1400">
              <a:solidFill>
                <a:schemeClr val="bg1"/>
              </a:solidFill>
            </a:endParaRPr>
          </a:p>
        </p:txBody>
      </p:sp>
    </p:spTree>
    <p:extLst>
      <p:ext uri="{BB962C8B-B14F-4D97-AF65-F5344CB8AC3E}">
        <p14:creationId xmlns:p14="http://schemas.microsoft.com/office/powerpoint/2010/main" val="1325586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Sıcaklık</Template>
  <TotalTime>19</TotalTime>
  <Words>4816</Words>
  <Application>Microsoft Office PowerPoint</Application>
  <PresentationFormat>Ekran Gösterisi (4:3)</PresentationFormat>
  <Paragraphs>394</Paragraphs>
  <Slides>33</Slides>
  <Notes>33</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Thermal</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AND SOCIAL ISSUES IN  INFORMATION SYSTEMS</dc:title>
  <dc:creator>ozgur</dc:creator>
  <cp:lastModifiedBy>ozgur</cp:lastModifiedBy>
  <cp:revision>3</cp:revision>
  <dcterms:created xsi:type="dcterms:W3CDTF">2012-09-28T07:34:56Z</dcterms:created>
  <dcterms:modified xsi:type="dcterms:W3CDTF">2012-09-28T10:43:49Z</dcterms:modified>
</cp:coreProperties>
</file>