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  <p:sldMasterId id="2147483669" r:id="rId2"/>
  </p:sldMasterIdLst>
  <p:notesMasterIdLst>
    <p:notesMasterId r:id="rId31"/>
  </p:notesMasterIdLst>
  <p:sldIdLst>
    <p:sldId id="709" r:id="rId3"/>
    <p:sldId id="712" r:id="rId4"/>
    <p:sldId id="713" r:id="rId5"/>
    <p:sldId id="738" r:id="rId6"/>
    <p:sldId id="739" r:id="rId7"/>
    <p:sldId id="750" r:id="rId8"/>
    <p:sldId id="761" r:id="rId9"/>
    <p:sldId id="745" r:id="rId10"/>
    <p:sldId id="757" r:id="rId11"/>
    <p:sldId id="740" r:id="rId12"/>
    <p:sldId id="752" r:id="rId13"/>
    <p:sldId id="741" r:id="rId14"/>
    <p:sldId id="742" r:id="rId15"/>
    <p:sldId id="744" r:id="rId16"/>
    <p:sldId id="747" r:id="rId17"/>
    <p:sldId id="743" r:id="rId18"/>
    <p:sldId id="760" r:id="rId19"/>
    <p:sldId id="762" r:id="rId20"/>
    <p:sldId id="758" r:id="rId21"/>
    <p:sldId id="753" r:id="rId22"/>
    <p:sldId id="754" r:id="rId23"/>
    <p:sldId id="756" r:id="rId24"/>
    <p:sldId id="748" r:id="rId25"/>
    <p:sldId id="759" r:id="rId26"/>
    <p:sldId id="765" r:id="rId27"/>
    <p:sldId id="767" r:id="rId28"/>
    <p:sldId id="763" r:id="rId29"/>
    <p:sldId id="764" r:id="rId30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90929" autoAdjust="0"/>
  </p:normalViewPr>
  <p:slideViewPr>
    <p:cSldViewPr>
      <p:cViewPr varScale="1">
        <p:scale>
          <a:sx n="61" d="100"/>
          <a:sy n="61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5/4/2017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0088"/>
            <a:ext cx="46545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5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3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2037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2037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7" y="85534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1227846"/>
            <a:ext cx="5111750" cy="54015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7" y="2135506"/>
            <a:ext cx="3008313" cy="41890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5105400"/>
            <a:ext cx="5486400" cy="5676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144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73090"/>
            <a:ext cx="5486400" cy="8039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6480"/>
            <a:ext cx="8229600" cy="39319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78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98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65960"/>
            <a:ext cx="403860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65960"/>
            <a:ext cx="403860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675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7" y="85534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27846"/>
            <a:ext cx="5111750" cy="54015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7" y="2135506"/>
            <a:ext cx="3008313" cy="41890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96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05400"/>
            <a:ext cx="5486400" cy="5676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144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73090"/>
            <a:ext cx="5486400" cy="8039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3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6637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40280"/>
            <a:ext cx="82296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18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7" r:id="rId5"/>
    <p:sldLayoutId id="2147483668" r:id="rId6"/>
  </p:sldLayoutIdLst>
  <p:hf sldNum="0"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39963"/>
            <a:ext cx="8229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hf sldNum="0"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47700" y="3505200"/>
            <a:ext cx="7772400" cy="914400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(EE382M-11 Verification of Digital Systems)</a:t>
            </a:r>
            <a:endParaRPr lang="en-US" sz="2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001000" cy="136815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+mj-lt"/>
              </a:rPr>
              <a:t> Verification of</a:t>
            </a:r>
          </a:p>
          <a:p>
            <a:r>
              <a:rPr lang="en-US" sz="4000" dirty="0">
                <a:solidFill>
                  <a:schemeClr val="tx1"/>
                </a:solidFill>
                <a:latin typeface="+mj-lt"/>
              </a:rPr>
              <a:t>MESI Cache Coherency Controller</a:t>
            </a:r>
          </a:p>
          <a:p>
            <a:pPr marL="571500" indent="-571500">
              <a:buFontTx/>
              <a:buChar char="-"/>
            </a:pPr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390650" y="4419600"/>
            <a:ext cx="628650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Team members  – 	Anisa Aziz Qazi (aq3289)</a:t>
            </a:r>
          </a:p>
          <a:p>
            <a:pPr algn="l" fontAlgn="auto">
              <a:spcAft>
                <a:spcPts val="0"/>
              </a:spcAft>
            </a:pP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		</a:t>
            </a:r>
            <a:r>
              <a:rPr lang="en-IN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Kamayani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Rai (kr28735)</a:t>
            </a:r>
          </a:p>
          <a:p>
            <a:pPr algn="l" fontAlgn="auto">
              <a:spcAft>
                <a:spcPts val="0"/>
              </a:spcAft>
            </a:pP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		</a:t>
            </a:r>
            <a:r>
              <a:rPr lang="en-IN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Sharukh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Shaikh (sss3726)</a:t>
            </a:r>
          </a:p>
          <a:p>
            <a:pPr algn="l" fontAlgn="auto">
              <a:spcAft>
                <a:spcPts val="0"/>
              </a:spcAft>
            </a:pP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		</a:t>
            </a:r>
            <a:r>
              <a:rPr lang="en-IN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Sruthi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IN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Somarouthu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(ss78279)</a:t>
            </a:r>
          </a:p>
          <a:p>
            <a:pPr algn="l" fontAlgn="auto">
              <a:spcAft>
                <a:spcPts val="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700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3736"/>
            <a:ext cx="8229600" cy="1143000"/>
          </a:xfrm>
        </p:spPr>
        <p:txBody>
          <a:bodyPr/>
          <a:lstStyle/>
          <a:p>
            <a:r>
              <a:rPr lang="en-US" dirty="0"/>
              <a:t>UVM </a:t>
            </a:r>
            <a:r>
              <a:rPr lang="en-US" dirty="0" err="1"/>
              <a:t>Testbench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828800"/>
            <a:ext cx="6934200" cy="43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54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Issues faced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3762920"/>
            <a:ext cx="4953000" cy="133515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2286000" y="5334000"/>
            <a:ext cx="4953000" cy="544960"/>
            <a:chOff x="2286000" y="5334000"/>
            <a:chExt cx="4953000" cy="54496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6000" y="5334000"/>
              <a:ext cx="4953000" cy="1819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86000" y="5714999"/>
              <a:ext cx="4953000" cy="1639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0" name="Content Placeholder 6"/>
          <p:cNvSpPr txBox="1">
            <a:spLocks/>
          </p:cNvSpPr>
          <p:nvPr/>
        </p:nvSpPr>
        <p:spPr>
          <a:xfrm>
            <a:off x="609600" y="1909916"/>
            <a:ext cx="8382000" cy="1519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Aft>
                <a:spcPts val="0"/>
              </a:spcAft>
            </a:pPr>
            <a:r>
              <a:rPr lang="en-US" sz="1600" dirty="0"/>
              <a:t>Driver has to drive as well as be responsive at the same time (to respond to snoops)</a:t>
            </a:r>
          </a:p>
          <a:p>
            <a:pPr algn="just" fontAlgn="auto">
              <a:spcAft>
                <a:spcPts val="0"/>
              </a:spcAft>
            </a:pPr>
            <a:endParaRPr lang="en-US" sz="1600" dirty="0"/>
          </a:p>
          <a:p>
            <a:pPr algn="just" fontAlgn="auto">
              <a:spcAft>
                <a:spcPts val="0"/>
              </a:spcAft>
            </a:pPr>
            <a:r>
              <a:rPr lang="en-US" sz="1600" dirty="0"/>
              <a:t>Subscriber has 4 analysis imports. So, needed to use 4 different write functions</a:t>
            </a:r>
          </a:p>
          <a:p>
            <a:pPr algn="just" fontAlgn="auto">
              <a:spcAft>
                <a:spcPts val="0"/>
              </a:spcAft>
            </a:pPr>
            <a:r>
              <a:rPr lang="en-US" sz="1600" dirty="0"/>
              <a:t>Since all 4 monitors write to the subscriber at each clock, we had to figure out a way to get the correct coverage data .</a:t>
            </a:r>
          </a:p>
          <a:p>
            <a:pPr marL="0" indent="0" algn="just" fontAlgn="auto">
              <a:spcAft>
                <a:spcPts val="0"/>
              </a:spcAft>
              <a:buNone/>
            </a:pPr>
            <a:endParaRPr lang="en-US" sz="1600" dirty="0"/>
          </a:p>
          <a:p>
            <a:pPr algn="just" fontAlgn="auto">
              <a:spcAft>
                <a:spcPts val="0"/>
              </a:spcAft>
            </a:pPr>
            <a:endParaRPr lang="en-US" sz="1600" dirty="0"/>
          </a:p>
          <a:p>
            <a:pPr algn="just" fontAlgn="auto">
              <a:spcAft>
                <a:spcPts val="0"/>
              </a:spcAft>
            </a:pPr>
            <a:endParaRPr lang="en-US" sz="1600" dirty="0"/>
          </a:p>
          <a:p>
            <a:pPr fontAlgn="auto">
              <a:spcAft>
                <a:spcPts val="0"/>
              </a:spcAft>
            </a:pPr>
            <a:endParaRPr lang="en-US" sz="1600" dirty="0"/>
          </a:p>
          <a:p>
            <a:pPr marL="457200" lvl="1" indent="0" fontAlgn="auto">
              <a:spcAft>
                <a:spcPts val="0"/>
              </a:spcAft>
              <a:buNone/>
            </a:pPr>
            <a:endParaRPr lang="en-US" sz="1400" dirty="0"/>
          </a:p>
          <a:p>
            <a:pPr marL="457200" lvl="1" indent="0" fontAlgn="auto">
              <a:spcAft>
                <a:spcPts val="0"/>
              </a:spcAft>
              <a:buNone/>
            </a:pPr>
            <a:endParaRPr lang="en-US" sz="1200" dirty="0"/>
          </a:p>
          <a:p>
            <a:pPr marL="457200" lvl="1" indent="0" fontAlgn="auto">
              <a:spcAft>
                <a:spcPts val="0"/>
              </a:spcAft>
              <a:buNone/>
            </a:pPr>
            <a:endParaRPr lang="en-US" sz="1200" dirty="0"/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endParaRPr lang="en-US" sz="2000" dirty="0"/>
          </a:p>
          <a:p>
            <a:pPr marL="803275" indent="-457200" fontAlgn="auto">
              <a:spcAft>
                <a:spcPts val="0"/>
              </a:spcAft>
              <a:buFont typeface="Calibri" panose="020F0502020204030204" pitchFamily="34" charset="0"/>
              <a:buChar char="−"/>
            </a:pPr>
            <a:endParaRPr lang="en-US" sz="1600" dirty="0"/>
          </a:p>
          <a:p>
            <a:pPr marL="457200" lvl="1" indent="0" fontAlgn="auto">
              <a:spcAft>
                <a:spcPts val="0"/>
              </a:spcAft>
              <a:buFont typeface="Arial"/>
              <a:buNone/>
            </a:pPr>
            <a:endParaRPr lang="en-US" sz="1600" dirty="0"/>
          </a:p>
          <a:p>
            <a:pPr lvl="1" fontAlgn="auto">
              <a:spcAft>
                <a:spcPts val="0"/>
              </a:spcAft>
            </a:pPr>
            <a:endParaRPr lang="en-US" sz="1600" dirty="0"/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endParaRPr lang="en-US" sz="1600" dirty="0"/>
          </a:p>
          <a:p>
            <a:pPr marL="346075" indent="0" fontAlgn="auto">
              <a:spcAft>
                <a:spcPts val="0"/>
              </a:spcAft>
              <a:buFont typeface="Arial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39419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071" y="317090"/>
            <a:ext cx="8229600" cy="1143000"/>
          </a:xfrm>
        </p:spPr>
        <p:txBody>
          <a:bodyPr/>
          <a:lstStyle/>
          <a:p>
            <a:r>
              <a:rPr lang="en-US" dirty="0"/>
              <a:t>Basic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Coherency controller will come into play when:</a:t>
            </a:r>
          </a:p>
          <a:p>
            <a:pPr lvl="1"/>
            <a:r>
              <a:rPr lang="en-US" sz="2600" dirty="0"/>
              <a:t>Write miss or Write hit to a shared location</a:t>
            </a:r>
          </a:p>
          <a:p>
            <a:pPr lvl="2"/>
            <a:r>
              <a:rPr lang="en-US" sz="2200" dirty="0"/>
              <a:t>Master gives </a:t>
            </a:r>
            <a:r>
              <a:rPr lang="en-US" sz="2200" b="1" dirty="0"/>
              <a:t>Write Broadcast</a:t>
            </a:r>
            <a:r>
              <a:rPr lang="en-US" sz="2200" dirty="0"/>
              <a:t> and wait for ISC to give ACK</a:t>
            </a:r>
          </a:p>
          <a:p>
            <a:pPr lvl="2"/>
            <a:r>
              <a:rPr lang="en-US" sz="2200" dirty="0"/>
              <a:t>ISC will give write snoop on all other masters and wait for them to invalidate their cache lines</a:t>
            </a:r>
          </a:p>
          <a:p>
            <a:pPr lvl="2"/>
            <a:r>
              <a:rPr lang="en-US" sz="2200" dirty="0"/>
              <a:t>ISC will enable to write from initiating master</a:t>
            </a:r>
          </a:p>
          <a:p>
            <a:pPr lvl="1"/>
            <a:r>
              <a:rPr lang="en-US" sz="2600" dirty="0"/>
              <a:t>Read miss</a:t>
            </a:r>
          </a:p>
          <a:p>
            <a:pPr lvl="2"/>
            <a:r>
              <a:rPr lang="en-US" sz="2200" dirty="0"/>
              <a:t>Master gives </a:t>
            </a:r>
            <a:r>
              <a:rPr lang="en-US" sz="2200" b="1" dirty="0"/>
              <a:t>Read Broadcast</a:t>
            </a:r>
            <a:r>
              <a:rPr lang="en-US" sz="2200" dirty="0"/>
              <a:t> and wait for ISC to give ACK</a:t>
            </a:r>
          </a:p>
          <a:p>
            <a:pPr lvl="2"/>
            <a:r>
              <a:rPr lang="en-US" sz="2200" dirty="0"/>
              <a:t>ISC will give read snoop on all other masters and wait for them to change their cache lines to shared / evict their cache lines</a:t>
            </a:r>
          </a:p>
          <a:p>
            <a:pPr lvl="2"/>
            <a:r>
              <a:rPr lang="en-US" sz="2200" dirty="0"/>
              <a:t>ISC will enable initiating master to read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357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/>
              <a:t>Test plan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8961083"/>
              </p:ext>
            </p:extLst>
          </p:nvPr>
        </p:nvGraphicFramePr>
        <p:xfrm>
          <a:off x="457200" y="1371600"/>
          <a:ext cx="8229600" cy="52798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3812158549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443214079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1481530342"/>
                    </a:ext>
                  </a:extLst>
                </a:gridCol>
              </a:tblGrid>
              <a:tr h="375497">
                <a:tc>
                  <a:txBody>
                    <a:bodyPr/>
                    <a:lstStyle/>
                    <a:p>
                      <a:r>
                        <a:rPr lang="en-US" dirty="0"/>
                        <a:t>Test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Checks (Assertions)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474464"/>
                  </a:ext>
                </a:extLst>
              </a:tr>
              <a:tr h="375497">
                <a:tc>
                  <a:txBody>
                    <a:bodyPr/>
                    <a:lstStyle/>
                    <a:p>
                      <a:r>
                        <a:rPr lang="en-US" sz="1400" dirty="0" err="1"/>
                        <a:t>base_test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Creates config objects, randomizes &amp; sets all the agent config handles via </a:t>
                      </a:r>
                      <a:r>
                        <a:rPr lang="en-US" sz="1400" dirty="0" err="1"/>
                        <a:t>config_db</a:t>
                      </a:r>
                      <a:endParaRPr 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Write/Read broadcast should be acknowledged.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ISC should not acknowledge non-broadcast commands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Write/Read burst from one master should be followed by write/read snoops on all other masters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ISC should give write/read enable only after receiving all 3 acknowledge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err="1"/>
                        <a:t>Seq</a:t>
                      </a:r>
                      <a:r>
                        <a:rPr lang="en-US" sz="1400" dirty="0"/>
                        <a:t> of snoop -&gt; Ack on 3 masters should be immediately followed by write/read enable on 4</a:t>
                      </a:r>
                      <a:r>
                        <a:rPr lang="en-US" sz="1400" baseline="30000" dirty="0"/>
                        <a:t>th</a:t>
                      </a:r>
                      <a:r>
                        <a:rPr lang="en-US" sz="1400" dirty="0"/>
                        <a:t> master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79152"/>
                  </a:ext>
                </a:extLst>
              </a:tr>
              <a:tr h="375497">
                <a:tc>
                  <a:txBody>
                    <a:bodyPr/>
                    <a:lstStyle/>
                    <a:p>
                      <a:r>
                        <a:rPr lang="en-US" sz="1400" dirty="0" err="1"/>
                        <a:t>multiple_req_by_all_masters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Each master gives multiple read/write broadcast before the ISC processes a single broadcast </a:t>
                      </a:r>
                      <a:r>
                        <a:rPr lang="en-US" sz="1400" dirty="0" err="1"/>
                        <a:t>req</a:t>
                      </a:r>
                      <a:r>
                        <a:rPr lang="en-US" dirty="0"/>
                        <a:t> .</a:t>
                      </a:r>
                      <a:r>
                        <a:rPr lang="en-US" sz="1400" dirty="0"/>
                        <a:t> Exercises FIFO full cases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104993"/>
                  </a:ext>
                </a:extLst>
              </a:tr>
              <a:tr h="375497">
                <a:tc>
                  <a:txBody>
                    <a:bodyPr/>
                    <a:lstStyle/>
                    <a:p>
                      <a:r>
                        <a:rPr lang="en-US" sz="1400" dirty="0" err="1"/>
                        <a:t>simultaneous_brdcst_req_test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Multiple masters give request at the same time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107159"/>
                  </a:ext>
                </a:extLst>
              </a:tr>
              <a:tr h="375497">
                <a:tc>
                  <a:txBody>
                    <a:bodyPr/>
                    <a:lstStyle/>
                    <a:p>
                      <a:r>
                        <a:rPr lang="en-US" sz="1400" dirty="0" err="1"/>
                        <a:t>single_master_read_write_brdcast_test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Basic test: randomly selected master gives write/read broadcast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061321"/>
                  </a:ext>
                </a:extLst>
              </a:tr>
              <a:tr h="375497">
                <a:tc>
                  <a:txBody>
                    <a:bodyPr/>
                    <a:lstStyle/>
                    <a:p>
                      <a:r>
                        <a:rPr lang="en-US" sz="1400" dirty="0" err="1"/>
                        <a:t>other_masters_req_when_one_master_sends_read_write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Self explanatory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409079"/>
                  </a:ext>
                </a:extLst>
              </a:tr>
              <a:tr h="1399113">
                <a:tc>
                  <a:txBody>
                    <a:bodyPr/>
                    <a:lstStyle/>
                    <a:p>
                      <a:r>
                        <a:rPr lang="en-US" sz="1400" dirty="0" err="1"/>
                        <a:t>invalid_read_write_seq_test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Exception scenario just to see how DUT behaves when another master randomly gives read/write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956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/>
              <a:t>UVM Results</a:t>
            </a:r>
          </a:p>
        </p:txBody>
      </p:sp>
    </p:spTree>
    <p:extLst>
      <p:ext uri="{BB962C8B-B14F-4D97-AF65-F5344CB8AC3E}">
        <p14:creationId xmlns:p14="http://schemas.microsoft.com/office/powerpoint/2010/main" val="128516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/>
              <a:t>Bugs/Limitations of DUT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662991"/>
            <a:ext cx="6172200" cy="1807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5715000"/>
            <a:ext cx="7010400" cy="8356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507481"/>
            <a:ext cx="5867400" cy="191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75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/>
              <a:t>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r>
              <a:rPr lang="en-US" dirty="0"/>
              <a:t>Covered points:</a:t>
            </a:r>
          </a:p>
          <a:p>
            <a:pPr lvl="1"/>
            <a:r>
              <a:rPr lang="en-US" sz="1800" dirty="0"/>
              <a:t>MBus0/1/2/3.MCmd</a:t>
            </a:r>
          </a:p>
          <a:p>
            <a:pPr lvl="1"/>
            <a:r>
              <a:rPr lang="en-US" sz="1800" dirty="0"/>
              <a:t>MBus0/1/2/3.Ack</a:t>
            </a:r>
          </a:p>
          <a:p>
            <a:pPr lvl="1"/>
            <a:r>
              <a:rPr lang="en-US" sz="1800" dirty="0"/>
              <a:t>CBus0/1/2/3.Ack</a:t>
            </a:r>
          </a:p>
          <a:p>
            <a:pPr lvl="1"/>
            <a:r>
              <a:rPr lang="en-US" sz="1800" dirty="0"/>
              <a:t>CBus0/1/2/3.Cmd</a:t>
            </a:r>
          </a:p>
          <a:p>
            <a:pPr lvl="1"/>
            <a:r>
              <a:rPr lang="en-US" sz="1800" dirty="0"/>
              <a:t>M0/1/2/3.snoop_delay</a:t>
            </a:r>
          </a:p>
          <a:p>
            <a:pPr lvl="1"/>
            <a:r>
              <a:rPr lang="en-US" sz="1800" dirty="0"/>
              <a:t>Cross of all commands other than (READ/WRITE)</a:t>
            </a:r>
          </a:p>
          <a:p>
            <a:pPr lvl="1"/>
            <a:r>
              <a:rPr lang="en-US" sz="1800" dirty="0" err="1"/>
              <a:t>Simulataneous_write_broadcast_to_same_location</a:t>
            </a:r>
            <a:endParaRPr lang="en-US" sz="1800" dirty="0"/>
          </a:p>
          <a:p>
            <a:pPr lvl="1"/>
            <a:r>
              <a:rPr lang="en-US" sz="1800" dirty="0"/>
              <a:t>Cross of broadcast with snoop delays</a:t>
            </a:r>
          </a:p>
          <a:p>
            <a:pPr lvl="1"/>
            <a:r>
              <a:rPr lang="en-US" sz="1800" dirty="0"/>
              <a:t>Cross of </a:t>
            </a:r>
            <a:r>
              <a:rPr lang="en-US" sz="1800" dirty="0" err="1"/>
              <a:t>MCmd</a:t>
            </a:r>
            <a:r>
              <a:rPr lang="en-US" sz="1800" dirty="0"/>
              <a:t> and Ack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383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29827"/>
            <a:ext cx="8229600" cy="1143000"/>
          </a:xfrm>
        </p:spPr>
        <p:txBody>
          <a:bodyPr/>
          <a:lstStyle/>
          <a:p>
            <a:r>
              <a:rPr lang="en-US" dirty="0"/>
              <a:t>Coverage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594373"/>
            <a:ext cx="4972745" cy="40350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579" y="1752600"/>
            <a:ext cx="323284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84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/>
              <a:t>Jasper Results</a:t>
            </a:r>
          </a:p>
        </p:txBody>
      </p:sp>
    </p:spTree>
    <p:extLst>
      <p:ext uri="{BB962C8B-B14F-4D97-AF65-F5344CB8AC3E}">
        <p14:creationId xmlns:p14="http://schemas.microsoft.com/office/powerpoint/2010/main" val="2285694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656303"/>
            <a:ext cx="3137322" cy="3089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954" y="685800"/>
            <a:ext cx="3363507" cy="30897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9" y="3886200"/>
            <a:ext cx="3100451" cy="28317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6954" y="3886200"/>
            <a:ext cx="3215573" cy="291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3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19600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  <a:p>
            <a:r>
              <a:rPr lang="en-US" dirty="0"/>
              <a:t>System requirements &amp; DUT</a:t>
            </a:r>
          </a:p>
          <a:p>
            <a:r>
              <a:rPr lang="en-US" dirty="0"/>
              <a:t>Implementation details</a:t>
            </a:r>
          </a:p>
          <a:p>
            <a:r>
              <a:rPr lang="en-US" dirty="0"/>
              <a:t>UVM Results</a:t>
            </a:r>
          </a:p>
          <a:p>
            <a:r>
              <a:rPr lang="en-US" dirty="0"/>
              <a:t>Formal Results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94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665" y="471948"/>
            <a:ext cx="8229600" cy="1143000"/>
          </a:xfrm>
        </p:spPr>
        <p:txBody>
          <a:bodyPr/>
          <a:lstStyle/>
          <a:p>
            <a:r>
              <a:rPr lang="en-US" dirty="0"/>
              <a:t>Jasper results(1)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665" y="1629696"/>
            <a:ext cx="8229600" cy="2485104"/>
          </a:xfrm>
        </p:spPr>
        <p:txBody>
          <a:bodyPr/>
          <a:lstStyle/>
          <a:p>
            <a:r>
              <a:rPr lang="en-US" sz="2800" dirty="0"/>
              <a:t>Limiting case: </a:t>
            </a:r>
            <a:r>
              <a:rPr lang="en-US" sz="2800" dirty="0" err="1"/>
              <a:t>Fifo</a:t>
            </a:r>
            <a:r>
              <a:rPr lang="en-US" sz="2800" dirty="0"/>
              <a:t> full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819400"/>
            <a:ext cx="7122865" cy="154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37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665" y="471948"/>
            <a:ext cx="8229600" cy="1143000"/>
          </a:xfrm>
        </p:spPr>
        <p:txBody>
          <a:bodyPr/>
          <a:lstStyle/>
          <a:p>
            <a:r>
              <a:rPr lang="en-US" dirty="0"/>
              <a:t>Jasper results(2)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665" y="1629696"/>
            <a:ext cx="8229600" cy="4161504"/>
          </a:xfrm>
        </p:spPr>
        <p:txBody>
          <a:bodyPr/>
          <a:lstStyle/>
          <a:p>
            <a:r>
              <a:rPr lang="en-US" sz="2400" dirty="0"/>
              <a:t>Cbus2 should have received </a:t>
            </a:r>
            <a:r>
              <a:rPr lang="en-US" sz="2400" dirty="0" err="1"/>
              <a:t>WSnoop</a:t>
            </a:r>
            <a:r>
              <a:rPr lang="en-US" sz="2400" dirty="0"/>
              <a:t>, not cbus3</a:t>
            </a:r>
          </a:p>
          <a:p>
            <a:pPr lvl="1"/>
            <a:r>
              <a:rPr lang="en-US" sz="1800" dirty="0"/>
              <a:t>Not a bug in the case that is apparent.</a:t>
            </a:r>
          </a:p>
          <a:p>
            <a:pPr lvl="1"/>
            <a:r>
              <a:rPr lang="en-US" sz="1800" dirty="0"/>
              <a:t>When observed closely, </a:t>
            </a:r>
            <a:r>
              <a:rPr lang="en-US" sz="1800" dirty="0" err="1"/>
              <a:t>mbus</a:t>
            </a:r>
            <a:r>
              <a:rPr lang="en-US" sz="1800" dirty="0"/>
              <a:t> also had write broadcast and its </a:t>
            </a:r>
            <a:r>
              <a:rPr lang="en-US" sz="1800" dirty="0" err="1"/>
              <a:t>addr</a:t>
            </a:r>
            <a:r>
              <a:rPr lang="en-US" sz="1800" dirty="0"/>
              <a:t> changed to same value as mbus_addr3. Hence this is not bug w.r.t snoop commands. But, ISC gave a snoop for wrong </a:t>
            </a:r>
            <a:r>
              <a:rPr lang="en-US" sz="1800" dirty="0" err="1"/>
              <a:t>addr</a:t>
            </a:r>
            <a:r>
              <a:rPr lang="en-US" sz="1800" dirty="0"/>
              <a:t>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431" y="3200400"/>
            <a:ext cx="5342067" cy="355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36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665" y="471948"/>
            <a:ext cx="8229600" cy="1143000"/>
          </a:xfrm>
        </p:spPr>
        <p:txBody>
          <a:bodyPr/>
          <a:lstStyle/>
          <a:p>
            <a:r>
              <a:rPr lang="en-US" dirty="0"/>
              <a:t>Jasper results(3)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665" y="1629696"/>
            <a:ext cx="8229600" cy="4390104"/>
          </a:xfrm>
        </p:spPr>
        <p:txBody>
          <a:bodyPr/>
          <a:lstStyle/>
          <a:p>
            <a:r>
              <a:rPr lang="en-US" sz="2800" dirty="0"/>
              <a:t>Cbus2 should have received </a:t>
            </a:r>
            <a:r>
              <a:rPr lang="en-US" sz="2800" dirty="0" err="1"/>
              <a:t>RSnoop</a:t>
            </a:r>
            <a:r>
              <a:rPr lang="en-US" sz="2800" dirty="0"/>
              <a:t>, not cbus3</a:t>
            </a:r>
          </a:p>
          <a:p>
            <a:pPr lvl="1"/>
            <a:r>
              <a:rPr lang="en-US" sz="2000" dirty="0"/>
              <a:t>A case similar to previous but read snoop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065" y="2667000"/>
            <a:ext cx="5638800" cy="366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15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972" y="533400"/>
            <a:ext cx="8229600" cy="1143000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495800"/>
          </a:xfrm>
        </p:spPr>
        <p:txBody>
          <a:bodyPr/>
          <a:lstStyle/>
          <a:p>
            <a:r>
              <a:rPr lang="en-US" sz="2800" dirty="0"/>
              <a:t>UVM: Driver can be updated to have cache lines implemented. That was the checks can be written for data instead of assertions on protocol level. </a:t>
            </a:r>
          </a:p>
          <a:p>
            <a:r>
              <a:rPr lang="en-US" sz="2800" dirty="0"/>
              <a:t>Formal verification: Update the assumptions to eliminate false failures (if the specification specifies that </a:t>
            </a:r>
            <a:r>
              <a:rPr lang="en-US" sz="2800" dirty="0" err="1"/>
              <a:t>addr</a:t>
            </a:r>
            <a:r>
              <a:rPr lang="en-US" sz="2800" dirty="0"/>
              <a:t> can change as soon as acknowledge comes).</a:t>
            </a:r>
          </a:p>
          <a:p>
            <a:r>
              <a:rPr lang="en-US" sz="2800" dirty="0"/>
              <a:t>Complete system level verification (with real masters):  Data consistency can be checked for.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260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/>
              <a:t>Additional slides</a:t>
            </a:r>
          </a:p>
        </p:txBody>
      </p:sp>
    </p:spTree>
    <p:extLst>
      <p:ext uri="{BB962C8B-B14F-4D97-AF65-F5344CB8AC3E}">
        <p14:creationId xmlns:p14="http://schemas.microsoft.com/office/powerpoint/2010/main" val="1940975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807" y="533400"/>
            <a:ext cx="8229600" cy="1143000"/>
          </a:xfrm>
        </p:spPr>
        <p:txBody>
          <a:bodyPr/>
          <a:lstStyle/>
          <a:p>
            <a:r>
              <a:rPr lang="en-US" dirty="0"/>
              <a:t>Directory structure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23622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Jasper_files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2667000" y="2593032"/>
            <a:ext cx="6096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/>
          <p:cNvCxnSpPr>
            <a:cxnSpLocks/>
            <a:stCxn id="6" idx="3"/>
          </p:cNvCxnSpPr>
          <p:nvPr/>
        </p:nvCxnSpPr>
        <p:spPr>
          <a:xfrm>
            <a:off x="2667000" y="2593033"/>
            <a:ext cx="609600" cy="37876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29000" y="2362200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rtl</a:t>
            </a:r>
            <a:r>
              <a:rPr lang="en-US" sz="1600" dirty="0"/>
              <a:t> (DUT files)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29000" y="2740967"/>
            <a:ext cx="487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tb</a:t>
            </a:r>
            <a:r>
              <a:rPr lang="en-US" sz="1600" dirty="0"/>
              <a:t> ( </a:t>
            </a:r>
            <a:r>
              <a:rPr lang="en-US" sz="1600" dirty="0" err="1"/>
              <a:t>tb</a:t>
            </a:r>
            <a:r>
              <a:rPr lang="en-US" sz="1600" dirty="0"/>
              <a:t>, assertion &amp; jasper </a:t>
            </a:r>
            <a:r>
              <a:rPr lang="en-US" sz="1600" dirty="0" err="1"/>
              <a:t>tcl</a:t>
            </a:r>
            <a:r>
              <a:rPr lang="en-US" sz="1600" dirty="0"/>
              <a:t> files)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8200" y="3864784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UVM_files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3"/>
          </p:cNvCxnSpPr>
          <p:nvPr/>
        </p:nvCxnSpPr>
        <p:spPr>
          <a:xfrm flipV="1">
            <a:off x="2667000" y="4095616"/>
            <a:ext cx="6096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cxnSpLocks/>
            <a:stCxn id="24" idx="3"/>
          </p:cNvCxnSpPr>
          <p:nvPr/>
        </p:nvCxnSpPr>
        <p:spPr>
          <a:xfrm>
            <a:off x="2667000" y="4095617"/>
            <a:ext cx="609600" cy="37876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28999" y="3864784"/>
            <a:ext cx="5239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sim (run simulations from here, contains README.txt</a:t>
            </a:r>
            <a:r>
              <a:rPr lang="en-US" sz="2000" dirty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29000" y="4243550"/>
            <a:ext cx="533400" cy="404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src</a:t>
            </a:r>
            <a:r>
              <a:rPr lang="en-US" sz="2000" dirty="0"/>
              <a:t> 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962400" y="4474383"/>
            <a:ext cx="6096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cxnSpLocks/>
          </p:cNvCxnSpPr>
          <p:nvPr/>
        </p:nvCxnSpPr>
        <p:spPr>
          <a:xfrm>
            <a:off x="3962400" y="4474384"/>
            <a:ext cx="609600" cy="37876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72000" y="4205644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rtl</a:t>
            </a:r>
            <a:r>
              <a:rPr lang="en-US" sz="1600" dirty="0"/>
              <a:t> (DUT files)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2000" y="4595083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tb</a:t>
            </a:r>
            <a:r>
              <a:rPr lang="en-US" sz="1600" dirty="0"/>
              <a:t> (</a:t>
            </a:r>
            <a:r>
              <a:rPr lang="en-US" sz="1600" dirty="0" err="1"/>
              <a:t>Testbench</a:t>
            </a:r>
            <a:r>
              <a:rPr lang="en-US" sz="1600" dirty="0"/>
              <a:t> files, UVM </a:t>
            </a:r>
            <a:r>
              <a:rPr lang="en-US" sz="1600" dirty="0" err="1"/>
              <a:t>env</a:t>
            </a:r>
            <a:r>
              <a:rPr lang="en-US" sz="1600" dirty="0"/>
              <a:t> files, assertion files)  </a:t>
            </a:r>
          </a:p>
        </p:txBody>
      </p:sp>
    </p:spTree>
    <p:extLst>
      <p:ext uri="{BB962C8B-B14F-4D97-AF65-F5344CB8AC3E}">
        <p14:creationId xmlns:p14="http://schemas.microsoft.com/office/powerpoint/2010/main" val="1578537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/>
              <a:t>Readme (Jasper)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810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cd </a:t>
            </a:r>
            <a:r>
              <a:rPr lang="en-US" sz="2400" dirty="0" err="1"/>
              <a:t>Jasper_files</a:t>
            </a:r>
            <a:r>
              <a:rPr lang="en-US" sz="2400" dirty="0"/>
              <a:t>/</a:t>
            </a:r>
            <a:r>
              <a:rPr lang="en-US" sz="2400" dirty="0" err="1"/>
              <a:t>tb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jaspergold</a:t>
            </a:r>
            <a:r>
              <a:rPr lang="en-US" sz="2400" dirty="0"/>
              <a:t> &amp;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Source </a:t>
            </a:r>
            <a:r>
              <a:rPr lang="en-US" sz="2400" dirty="0" err="1"/>
              <a:t>jasper_run.tcl</a:t>
            </a:r>
            <a:endParaRPr lang="en-US" sz="2400" dirty="0"/>
          </a:p>
          <a:p>
            <a:pPr marL="0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995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/>
              <a:t>Readme (UVM)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8100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cd </a:t>
            </a:r>
            <a:r>
              <a:rPr lang="en-US" sz="2400" dirty="0" err="1"/>
              <a:t>UVM_files</a:t>
            </a:r>
            <a:r>
              <a:rPr lang="en-US" sz="2400" dirty="0"/>
              <a:t>/sim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Update the path 'BASE_DIR' in </a:t>
            </a:r>
            <a:r>
              <a:rPr lang="en-US" sz="2400" dirty="0" err="1"/>
              <a:t>Makefile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make clean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To run test in </a:t>
            </a:r>
            <a:r>
              <a:rPr lang="en-US" sz="2400" dirty="0" err="1"/>
              <a:t>gui</a:t>
            </a:r>
            <a:r>
              <a:rPr lang="en-US" sz="2400" dirty="0"/>
              <a:t> mode:  </a:t>
            </a:r>
          </a:p>
          <a:p>
            <a:pPr marL="0" indent="0">
              <a:buNone/>
            </a:pPr>
            <a:r>
              <a:rPr lang="en-US" sz="1800" dirty="0"/>
              <a:t>	make </a:t>
            </a:r>
            <a:r>
              <a:rPr lang="en-US" sz="1800" dirty="0" err="1"/>
              <a:t>run_test_gui</a:t>
            </a:r>
            <a:r>
              <a:rPr lang="en-US" sz="1800" dirty="0"/>
              <a:t> TEST=&lt;</a:t>
            </a:r>
            <a:r>
              <a:rPr lang="en-US" sz="1800" dirty="0" err="1"/>
              <a:t>test_name</a:t>
            </a:r>
            <a:r>
              <a:rPr lang="en-US" sz="1800" dirty="0"/>
              <a:t>&gt;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400" dirty="0"/>
              <a:t>To run regression tests:</a:t>
            </a:r>
            <a:r>
              <a:rPr lang="en-US" sz="2000" dirty="0"/>
              <a:t>   </a:t>
            </a:r>
          </a:p>
          <a:p>
            <a:pPr marL="457200" lvl="1" indent="0">
              <a:buNone/>
            </a:pPr>
            <a:r>
              <a:rPr lang="en-US" sz="1800" dirty="0"/>
              <a:t> make run_regress_1</a:t>
            </a:r>
            <a:endParaRPr lang="en-US" sz="2000" dirty="0"/>
          </a:p>
          <a:p>
            <a:pPr marL="0" indent="0">
              <a:buNone/>
            </a:pPr>
            <a:r>
              <a:rPr lang="en-US" sz="2400" dirty="0"/>
              <a:t>5. 	Merging coverage:  </a:t>
            </a:r>
            <a:r>
              <a:rPr lang="en-US" sz="2400" dirty="0" err="1"/>
              <a:t>imc</a:t>
            </a:r>
            <a:r>
              <a:rPr lang="en-US" sz="2400" dirty="0"/>
              <a:t> -batch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merge * -out all</a:t>
            </a:r>
          </a:p>
          <a:p>
            <a:pPr marL="0" indent="0">
              <a:buNone/>
            </a:pPr>
            <a:r>
              <a:rPr lang="en-US" sz="2400" dirty="0"/>
              <a:t>6.    Viewing coverage:   </a:t>
            </a:r>
            <a:r>
              <a:rPr lang="en-US" sz="2400" dirty="0" err="1"/>
              <a:t>imc</a:t>
            </a:r>
            <a:r>
              <a:rPr lang="en-US" sz="2400" dirty="0"/>
              <a:t> &amp;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572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/>
              <a:t>List of UVM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886200"/>
          </a:xfrm>
        </p:spPr>
        <p:txBody>
          <a:bodyPr>
            <a:normAutofit/>
          </a:bodyPr>
          <a:lstStyle/>
          <a:p>
            <a:r>
              <a:rPr lang="en-US" sz="2400" dirty="0" err="1"/>
              <a:t>multiple_req_by_all_masters</a:t>
            </a:r>
            <a:endParaRPr lang="en-US" sz="2400" dirty="0"/>
          </a:p>
          <a:p>
            <a:r>
              <a:rPr lang="en-US" sz="2400" dirty="0" err="1"/>
              <a:t>other_masters_req_when_one_master_sends_read_write</a:t>
            </a:r>
            <a:endParaRPr lang="en-US" sz="2400" dirty="0"/>
          </a:p>
          <a:p>
            <a:r>
              <a:rPr lang="en-US" sz="2400" dirty="0" err="1"/>
              <a:t>simultaneous_brdcst_req_test</a:t>
            </a:r>
            <a:endParaRPr lang="en-US" sz="2400" dirty="0"/>
          </a:p>
          <a:p>
            <a:r>
              <a:rPr lang="en-US" sz="2400" dirty="0" err="1"/>
              <a:t>single_master_read_write_brdcst_test</a:t>
            </a:r>
            <a:endParaRPr lang="en-US" sz="2400" dirty="0"/>
          </a:p>
          <a:p>
            <a:r>
              <a:rPr lang="en-US" sz="2400" dirty="0" err="1"/>
              <a:t>invalid_read_write_seq_test</a:t>
            </a:r>
            <a:endParaRPr lang="en-US" sz="2400" dirty="0"/>
          </a:p>
          <a:p>
            <a:r>
              <a:rPr lang="en-US" sz="2400" dirty="0" err="1"/>
              <a:t>constrained_config_addr_test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537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86266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Motivation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981200"/>
            <a:ext cx="5181600" cy="4267200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Why is cache needed?</a:t>
            </a:r>
          </a:p>
          <a:p>
            <a:pPr marL="803275" indent="-457200">
              <a:buFont typeface="Calibri" panose="020F0502020204030204" pitchFamily="34" charset="0"/>
              <a:buChar char="−"/>
            </a:pPr>
            <a:r>
              <a:rPr lang="en-US" sz="1600" dirty="0"/>
              <a:t>Processor is much faster than memory</a:t>
            </a:r>
          </a:p>
          <a:p>
            <a:pPr marL="803275" indent="-457200">
              <a:buFont typeface="Calibri" panose="020F0502020204030204" pitchFamily="34" charset="0"/>
              <a:buChar char="−"/>
            </a:pPr>
            <a:r>
              <a:rPr lang="en-US" sz="1600" dirty="0"/>
              <a:t>Cache serves as a faster ( but smaller) memory which reduces the wastage of processor cycles</a:t>
            </a:r>
          </a:p>
          <a:p>
            <a:pPr marL="803275" indent="-457200">
              <a:buFont typeface="Calibri" panose="020F0502020204030204" pitchFamily="34" charset="0"/>
              <a:buChar char="−"/>
            </a:pPr>
            <a:endParaRPr lang="en-US" sz="1600" dirty="0"/>
          </a:p>
          <a:p>
            <a:r>
              <a:rPr lang="en-US" sz="2000" dirty="0"/>
              <a:t>Problems in a bigger system:</a:t>
            </a:r>
          </a:p>
          <a:p>
            <a:pPr lvl="1"/>
            <a:r>
              <a:rPr lang="en-US" sz="1600" dirty="0"/>
              <a:t>Am I reading the correct (latest) data?</a:t>
            </a:r>
          </a:p>
          <a:p>
            <a:pPr lvl="1"/>
            <a:r>
              <a:rPr lang="en-US" sz="1600" dirty="0"/>
              <a:t>Is everyone else reading what I wrote?</a:t>
            </a:r>
          </a:p>
          <a:p>
            <a:pPr lvl="1"/>
            <a:r>
              <a:rPr lang="en-US" sz="1600" dirty="0"/>
              <a:t>In short :  Is the data coherent !!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2000" dirty="0"/>
              <a:t>Solution:</a:t>
            </a:r>
          </a:p>
          <a:p>
            <a:pPr lvl="1"/>
            <a:r>
              <a:rPr lang="en-US" sz="1600" dirty="0"/>
              <a:t>Coherency protocols: MSI, </a:t>
            </a:r>
            <a:r>
              <a:rPr lang="en-US" sz="1600" b="1" dirty="0"/>
              <a:t>MESI</a:t>
            </a:r>
            <a:r>
              <a:rPr lang="en-US" sz="1600" dirty="0"/>
              <a:t>, MOSI, MOESI, MERSI, MESIF, etc.</a:t>
            </a:r>
          </a:p>
          <a:p>
            <a:pPr lvl="1"/>
            <a:r>
              <a:rPr lang="en-US" sz="1600" dirty="0"/>
              <a:t>Extensive verification needed to make sure that these protocols work correctly, else system is not reliable!</a:t>
            </a:r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346075" indent="0">
              <a:buNone/>
            </a:pP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555" y="1981200"/>
            <a:ext cx="3019425" cy="1123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555" y="3457083"/>
            <a:ext cx="3016045" cy="154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14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/>
              <a:t>MESI protocol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idx="1"/>
          </p:nvPr>
        </p:nvSpPr>
        <p:spPr>
          <a:xfrm>
            <a:off x="1295400" y="5181600"/>
            <a:ext cx="7391400" cy="1219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600" b="1" dirty="0"/>
              <a:t>Modified</a:t>
            </a:r>
            <a:r>
              <a:rPr lang="en-US" sz="1600" dirty="0"/>
              <a:t> :  I have modified the data and the copy in main memory is invalid  </a:t>
            </a:r>
          </a:p>
          <a:p>
            <a:pPr marL="0" indent="0">
              <a:buNone/>
            </a:pPr>
            <a:r>
              <a:rPr lang="en-US" sz="1600" b="1" dirty="0"/>
              <a:t>Exclusive</a:t>
            </a:r>
            <a:r>
              <a:rPr lang="en-US" sz="1600" dirty="0"/>
              <a:t> :  I am the sole owner of data and the copy in main memory is valid</a:t>
            </a:r>
          </a:p>
          <a:p>
            <a:pPr marL="0" indent="0">
              <a:buNone/>
            </a:pPr>
            <a:r>
              <a:rPr lang="en-US" sz="1600" b="1" dirty="0"/>
              <a:t>Shared</a:t>
            </a:r>
            <a:r>
              <a:rPr lang="en-US" sz="1600" dirty="0"/>
              <a:t>     :  Data is in cache of more than one processor and the one in main memory is valid</a:t>
            </a:r>
          </a:p>
          <a:p>
            <a:pPr marL="0" indent="0">
              <a:buNone/>
            </a:pPr>
            <a:r>
              <a:rPr lang="en-US" sz="1600" b="1" dirty="0"/>
              <a:t>Invalid</a:t>
            </a:r>
            <a:r>
              <a:rPr lang="en-US" sz="1600" dirty="0"/>
              <a:t>      :  Data in my cache is invalid</a:t>
            </a:r>
          </a:p>
          <a:p>
            <a:pPr marL="0" indent="0">
              <a:buNone/>
            </a:pPr>
            <a:endParaRPr lang="en-US" sz="2000" dirty="0"/>
          </a:p>
          <a:p>
            <a:pPr marL="803275" indent="-457200">
              <a:buFont typeface="Calibri" panose="020F0502020204030204" pitchFamily="34" charset="0"/>
              <a:buChar char="−"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346075" indent="0">
              <a:buNone/>
            </a:pP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628670"/>
            <a:ext cx="2514600" cy="16006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787" y="1703439"/>
            <a:ext cx="3352800" cy="307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83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13735"/>
            <a:ext cx="8229600" cy="1143000"/>
          </a:xfrm>
        </p:spPr>
        <p:txBody>
          <a:bodyPr/>
          <a:lstStyle/>
          <a:p>
            <a:r>
              <a:rPr lang="en-US" dirty="0"/>
              <a:t>System Specification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56735"/>
            <a:ext cx="2743200" cy="31736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867214"/>
            <a:ext cx="2362200" cy="1572042"/>
          </a:xfrm>
          <a:prstGeom prst="rect">
            <a:avLst/>
          </a:prstGeom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4376690" y="1620901"/>
            <a:ext cx="4386309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buNone/>
            </a:pPr>
            <a:endParaRPr lang="en-US" sz="1200" dirty="0"/>
          </a:p>
          <a:p>
            <a:pPr fontAlgn="auto">
              <a:spcAft>
                <a:spcPts val="0"/>
              </a:spcAft>
            </a:pPr>
            <a:r>
              <a:rPr lang="en-US" sz="1200" b="1" dirty="0">
                <a:solidFill>
                  <a:srgbClr val="FF0000"/>
                </a:solidFill>
              </a:rPr>
              <a:t>Main Bus: </a:t>
            </a:r>
            <a:r>
              <a:rPr lang="en-US" sz="1200" b="1" dirty="0"/>
              <a:t>	</a:t>
            </a:r>
            <a:r>
              <a:rPr lang="en-US" sz="1200" b="1" dirty="0" err="1"/>
              <a:t>i_</a:t>
            </a:r>
            <a:r>
              <a:rPr lang="en-US" sz="1200" dirty="0" err="1"/>
              <a:t>Addr</a:t>
            </a:r>
            <a:r>
              <a:rPr lang="en-US" sz="1200" dirty="0"/>
              <a:t>, </a:t>
            </a:r>
            <a:r>
              <a:rPr lang="en-US" sz="1200" dirty="0" err="1"/>
              <a:t>i_Cmd</a:t>
            </a:r>
            <a:r>
              <a:rPr lang="en-US" sz="1200" dirty="0"/>
              <a:t>, </a:t>
            </a:r>
            <a:r>
              <a:rPr lang="en-US" sz="1200" dirty="0" err="1"/>
              <a:t>Ack</a:t>
            </a:r>
            <a:r>
              <a:rPr lang="en-US" sz="1200" dirty="0"/>
              <a:t> </a:t>
            </a:r>
          </a:p>
          <a:p>
            <a:pPr fontAlgn="auto">
              <a:spcAft>
                <a:spcPts val="0"/>
              </a:spcAft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Coherency Bus: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200" dirty="0" err="1"/>
              <a:t>o_Addr</a:t>
            </a:r>
            <a:r>
              <a:rPr lang="en-US" sz="1200" dirty="0"/>
              <a:t>, </a:t>
            </a:r>
            <a:r>
              <a:rPr lang="en-US" sz="1200" dirty="0" err="1"/>
              <a:t>o_Cmd</a:t>
            </a:r>
            <a:r>
              <a:rPr lang="en-US" sz="1200" dirty="0"/>
              <a:t>, </a:t>
            </a:r>
            <a:r>
              <a:rPr lang="en-US" sz="1200" dirty="0" err="1"/>
              <a:t>i_Ack</a:t>
            </a:r>
            <a:endParaRPr lang="en-US" sz="900" dirty="0"/>
          </a:p>
          <a:p>
            <a:pPr lvl="1" fontAlgn="auto">
              <a:spcAft>
                <a:spcPts val="0"/>
              </a:spcAft>
            </a:pPr>
            <a:endParaRPr lang="en-US" sz="900" dirty="0"/>
          </a:p>
          <a:p>
            <a:pPr fontAlgn="auto">
              <a:spcAft>
                <a:spcPts val="0"/>
              </a:spcAft>
            </a:pPr>
            <a:r>
              <a:rPr lang="en-US" sz="1200" dirty="0" err="1"/>
              <a:t>Mbus_Cmd</a:t>
            </a:r>
            <a:r>
              <a:rPr lang="en-US" sz="1200" dirty="0"/>
              <a:t>:</a:t>
            </a:r>
          </a:p>
          <a:p>
            <a:pPr lvl="1" fontAlgn="auto">
              <a:spcAft>
                <a:spcPts val="0"/>
              </a:spcAft>
            </a:pPr>
            <a:r>
              <a:rPr lang="en-US" sz="1100" dirty="0"/>
              <a:t>0 : NOP</a:t>
            </a:r>
          </a:p>
          <a:p>
            <a:pPr lvl="1" fontAlgn="auto">
              <a:spcAft>
                <a:spcPts val="0"/>
              </a:spcAft>
            </a:pPr>
            <a:r>
              <a:rPr lang="en-US" sz="1100" dirty="0"/>
              <a:t>1 : Write  (Ack by main memory)</a:t>
            </a:r>
          </a:p>
          <a:p>
            <a:pPr lvl="1" fontAlgn="auto">
              <a:spcAft>
                <a:spcPts val="0"/>
              </a:spcAft>
            </a:pPr>
            <a:r>
              <a:rPr lang="en-US" sz="1100" dirty="0"/>
              <a:t>2 : Read   (Ack by main memory)</a:t>
            </a:r>
          </a:p>
          <a:p>
            <a:pPr lvl="1" fontAlgn="auto">
              <a:spcAft>
                <a:spcPts val="0"/>
              </a:spcAft>
            </a:pPr>
            <a:r>
              <a:rPr lang="en-US" sz="1100" dirty="0"/>
              <a:t>3 : </a:t>
            </a:r>
            <a:r>
              <a:rPr lang="en-US" sz="1100" b="1" dirty="0"/>
              <a:t>Write Broadcast </a:t>
            </a:r>
            <a:r>
              <a:rPr lang="en-US" sz="1100" dirty="0"/>
              <a:t>(Ack by </a:t>
            </a:r>
            <a:r>
              <a:rPr lang="en-US" sz="1100" dirty="0" err="1"/>
              <a:t>mesi_isc</a:t>
            </a:r>
            <a:r>
              <a:rPr lang="en-US" sz="1100" dirty="0"/>
              <a:t>)</a:t>
            </a:r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en-US" sz="1100" dirty="0"/>
              <a:t>	 -&gt; Others should Invalidate cache line</a:t>
            </a:r>
          </a:p>
          <a:p>
            <a:pPr lvl="1" fontAlgn="auto">
              <a:spcAft>
                <a:spcPts val="0"/>
              </a:spcAft>
            </a:pPr>
            <a:r>
              <a:rPr lang="en-US" sz="1100" dirty="0"/>
              <a:t>4 : </a:t>
            </a:r>
            <a:r>
              <a:rPr lang="en-US" sz="1100" b="1" dirty="0"/>
              <a:t>Read Broadcast </a:t>
            </a:r>
            <a:r>
              <a:rPr lang="en-US" sz="1100" dirty="0"/>
              <a:t>(Ack by </a:t>
            </a:r>
            <a:r>
              <a:rPr lang="en-US" sz="1100" dirty="0" err="1"/>
              <a:t>mesi_isc</a:t>
            </a:r>
            <a:r>
              <a:rPr lang="en-US" sz="1100" dirty="0"/>
              <a:t>)</a:t>
            </a:r>
          </a:p>
          <a:p>
            <a:pPr marL="457200" lvl="1" indent="0" fontAlgn="auto">
              <a:spcAft>
                <a:spcPts val="0"/>
              </a:spcAft>
              <a:buNone/>
            </a:pPr>
            <a:r>
              <a:rPr lang="en-US" sz="1100" dirty="0"/>
              <a:t>	 -&gt; Others should Evict the modified cache line or                        	      go to shared mode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sz="1200" dirty="0"/>
          </a:p>
          <a:p>
            <a:pPr fontAlgn="auto">
              <a:spcAft>
                <a:spcPts val="0"/>
              </a:spcAft>
            </a:pPr>
            <a:r>
              <a:rPr lang="en-US" sz="1200" dirty="0" err="1"/>
              <a:t>Cbus_Cmd</a:t>
            </a:r>
            <a:r>
              <a:rPr lang="en-US" sz="1200" dirty="0"/>
              <a:t>:</a:t>
            </a:r>
          </a:p>
          <a:p>
            <a:pPr lvl="1" fontAlgn="auto">
              <a:spcAft>
                <a:spcPts val="0"/>
              </a:spcAft>
            </a:pPr>
            <a:r>
              <a:rPr lang="en-US" sz="1100" dirty="0"/>
              <a:t>0 : NOP</a:t>
            </a:r>
          </a:p>
          <a:p>
            <a:pPr lvl="1" fontAlgn="auto">
              <a:spcAft>
                <a:spcPts val="0"/>
              </a:spcAft>
            </a:pPr>
            <a:r>
              <a:rPr lang="en-US" sz="1100" dirty="0"/>
              <a:t>1 : Write snoop</a:t>
            </a:r>
          </a:p>
          <a:p>
            <a:pPr lvl="1" fontAlgn="auto">
              <a:spcAft>
                <a:spcPts val="0"/>
              </a:spcAft>
            </a:pPr>
            <a:r>
              <a:rPr lang="en-US" sz="1100" dirty="0"/>
              <a:t>2 : Read snoop</a:t>
            </a:r>
          </a:p>
          <a:p>
            <a:pPr lvl="1" fontAlgn="auto">
              <a:spcAft>
                <a:spcPts val="0"/>
              </a:spcAft>
            </a:pPr>
            <a:r>
              <a:rPr lang="en-US" sz="1100" dirty="0"/>
              <a:t>3 : Enable Write </a:t>
            </a:r>
          </a:p>
          <a:p>
            <a:pPr lvl="1" fontAlgn="auto">
              <a:spcAft>
                <a:spcPts val="0"/>
              </a:spcAft>
            </a:pPr>
            <a:r>
              <a:rPr lang="en-US" sz="1100" dirty="0"/>
              <a:t>4 : Enable Read </a:t>
            </a:r>
          </a:p>
          <a:p>
            <a:pPr lvl="1" fontAlgn="auto">
              <a:spcAft>
                <a:spcPts val="0"/>
              </a:spcAft>
            </a:pPr>
            <a:endParaRPr lang="en-US" sz="1100" dirty="0"/>
          </a:p>
          <a:p>
            <a:pPr fontAlgn="auto">
              <a:spcAft>
                <a:spcPts val="0"/>
              </a:spcAft>
            </a:pPr>
            <a:r>
              <a:rPr lang="en-US" sz="1100" dirty="0"/>
              <a:t>Work to be done by MESI_ISC:</a:t>
            </a:r>
          </a:p>
          <a:p>
            <a:pPr lvl="1" fontAlgn="auto">
              <a:spcAft>
                <a:spcPts val="0"/>
              </a:spcAft>
            </a:pPr>
            <a:r>
              <a:rPr lang="en-US" sz="1100" dirty="0"/>
              <a:t>Convey the broadcast to other masters</a:t>
            </a:r>
          </a:p>
          <a:p>
            <a:pPr lvl="1" fontAlgn="auto">
              <a:spcAft>
                <a:spcPts val="0"/>
              </a:spcAft>
            </a:pPr>
            <a:r>
              <a:rPr lang="en-US" sz="1100" dirty="0"/>
              <a:t>Make sure caches are consistent</a:t>
            </a:r>
          </a:p>
          <a:p>
            <a:pPr lvl="1" fontAlgn="auto">
              <a:spcAft>
                <a:spcPts val="0"/>
              </a:spcAft>
            </a:pPr>
            <a:r>
              <a:rPr lang="en-US" sz="1100" dirty="0"/>
              <a:t>Enable the initiating master to Read/Write the memory</a:t>
            </a:r>
          </a:p>
          <a:p>
            <a:pPr lvl="1" fontAlgn="auto">
              <a:spcAft>
                <a:spcPts val="0"/>
              </a:spcAft>
            </a:pPr>
            <a:endParaRPr lang="en-US" sz="1400" dirty="0"/>
          </a:p>
          <a:p>
            <a:pPr marL="457200" lvl="1" indent="0" fontAlgn="auto">
              <a:spcAft>
                <a:spcPts val="0"/>
              </a:spcAft>
              <a:buNone/>
            </a:pPr>
            <a:endParaRPr lang="en-US" sz="1200" dirty="0"/>
          </a:p>
          <a:p>
            <a:pPr marL="457200" lvl="1" indent="0" fontAlgn="auto">
              <a:spcAft>
                <a:spcPts val="0"/>
              </a:spcAft>
              <a:buNone/>
            </a:pPr>
            <a:endParaRPr lang="en-US" sz="1200" dirty="0"/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endParaRPr lang="en-US" sz="2000" dirty="0"/>
          </a:p>
          <a:p>
            <a:pPr marL="803275" indent="-457200" fontAlgn="auto">
              <a:spcAft>
                <a:spcPts val="0"/>
              </a:spcAft>
              <a:buFont typeface="Calibri" panose="020F0502020204030204" pitchFamily="34" charset="0"/>
              <a:buChar char="−"/>
            </a:pPr>
            <a:endParaRPr lang="en-US" sz="1600" dirty="0"/>
          </a:p>
          <a:p>
            <a:pPr marL="457200" lvl="1" indent="0" fontAlgn="auto">
              <a:spcAft>
                <a:spcPts val="0"/>
              </a:spcAft>
              <a:buFont typeface="Arial"/>
              <a:buNone/>
            </a:pPr>
            <a:endParaRPr lang="en-US" sz="1600" dirty="0"/>
          </a:p>
          <a:p>
            <a:pPr lvl="1" fontAlgn="auto">
              <a:spcAft>
                <a:spcPts val="0"/>
              </a:spcAft>
            </a:pPr>
            <a:endParaRPr lang="en-US" sz="1600" dirty="0"/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endParaRPr lang="en-US" sz="1600" dirty="0"/>
          </a:p>
          <a:p>
            <a:pPr marL="346075" indent="0" fontAlgn="auto">
              <a:spcAft>
                <a:spcPts val="0"/>
              </a:spcAft>
              <a:buFont typeface="Arial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0152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r>
              <a:rPr lang="en-US" dirty="0"/>
              <a:t>DUT (MESI_ISC)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1524000"/>
            <a:ext cx="3013817" cy="4941826"/>
          </a:xfrm>
          <a:prstGeom prst="rect">
            <a:avLst/>
          </a:prstGeom>
        </p:spPr>
      </p:pic>
      <p:sp>
        <p:nvSpPr>
          <p:cNvPr id="5" name="Content Placeholder 6"/>
          <p:cNvSpPr txBox="1">
            <a:spLocks/>
          </p:cNvSpPr>
          <p:nvPr/>
        </p:nvSpPr>
        <p:spPr>
          <a:xfrm>
            <a:off x="6096000" y="5181600"/>
            <a:ext cx="23622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en-US" sz="1600" b="1" dirty="0"/>
              <a:t>Broad </a:t>
            </a:r>
            <a:r>
              <a:rPr lang="en-US" sz="1600" b="1" dirty="0" err="1"/>
              <a:t>fifo</a:t>
            </a:r>
            <a:r>
              <a:rPr lang="en-US" sz="1600" b="1" dirty="0"/>
              <a:t> size : </a:t>
            </a:r>
            <a:r>
              <a:rPr lang="en-US" sz="1600" dirty="0"/>
              <a:t>4</a:t>
            </a:r>
            <a:r>
              <a:rPr lang="en-US" sz="1600" b="1" dirty="0"/>
              <a:t> </a:t>
            </a:r>
            <a:endParaRPr lang="en-US" sz="2000" dirty="0"/>
          </a:p>
          <a:p>
            <a:pPr marL="803275" indent="-457200" fontAlgn="auto">
              <a:spcAft>
                <a:spcPts val="0"/>
              </a:spcAft>
              <a:buFont typeface="Calibri" panose="020F0502020204030204" pitchFamily="34" charset="0"/>
              <a:buChar char="−"/>
            </a:pPr>
            <a:endParaRPr lang="en-US" sz="1600" dirty="0"/>
          </a:p>
          <a:p>
            <a:pPr marL="457200" lvl="1" indent="0" fontAlgn="auto">
              <a:spcAft>
                <a:spcPts val="0"/>
              </a:spcAft>
              <a:buFont typeface="Arial"/>
              <a:buNone/>
            </a:pPr>
            <a:endParaRPr lang="en-US" sz="1600" dirty="0"/>
          </a:p>
          <a:p>
            <a:pPr lvl="1" fontAlgn="auto">
              <a:spcAft>
                <a:spcPts val="0"/>
              </a:spcAft>
            </a:pPr>
            <a:endParaRPr lang="en-US" sz="1600" dirty="0"/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endParaRPr lang="en-US" sz="1600" dirty="0"/>
          </a:p>
          <a:p>
            <a:pPr marL="346075" indent="0" fontAlgn="auto">
              <a:spcAft>
                <a:spcPts val="0"/>
              </a:spcAft>
              <a:buFont typeface="Arial"/>
              <a:buNone/>
            </a:pPr>
            <a:endParaRPr lang="en-US" sz="1600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6096000" y="2781300"/>
            <a:ext cx="23622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en-US" sz="1600" b="1" dirty="0" err="1"/>
              <a:t>BReq</a:t>
            </a:r>
            <a:r>
              <a:rPr lang="en-US" sz="1600" b="1" dirty="0"/>
              <a:t> </a:t>
            </a:r>
            <a:r>
              <a:rPr lang="en-US" sz="1600" b="1" dirty="0" err="1"/>
              <a:t>fifo</a:t>
            </a:r>
            <a:r>
              <a:rPr lang="en-US" sz="1600" b="1" dirty="0"/>
              <a:t> size : </a:t>
            </a:r>
            <a:r>
              <a:rPr lang="en-US" sz="1600" dirty="0"/>
              <a:t>2</a:t>
            </a:r>
            <a:r>
              <a:rPr lang="en-US" sz="1600" b="1" dirty="0"/>
              <a:t> </a:t>
            </a:r>
            <a:endParaRPr lang="en-US" sz="2000" dirty="0"/>
          </a:p>
          <a:p>
            <a:pPr marL="803275" indent="-457200" fontAlgn="auto">
              <a:spcAft>
                <a:spcPts val="0"/>
              </a:spcAft>
              <a:buFont typeface="Calibri" panose="020F0502020204030204" pitchFamily="34" charset="0"/>
              <a:buChar char="−"/>
            </a:pPr>
            <a:endParaRPr lang="en-US" sz="1600" dirty="0"/>
          </a:p>
          <a:p>
            <a:pPr marL="457200" lvl="1" indent="0" fontAlgn="auto">
              <a:spcAft>
                <a:spcPts val="0"/>
              </a:spcAft>
              <a:buFont typeface="Arial"/>
              <a:buNone/>
            </a:pPr>
            <a:endParaRPr lang="en-US" sz="1600" dirty="0"/>
          </a:p>
          <a:p>
            <a:pPr lvl="1" fontAlgn="auto">
              <a:spcAft>
                <a:spcPts val="0"/>
              </a:spcAft>
            </a:pPr>
            <a:endParaRPr lang="en-US" sz="1600" dirty="0"/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endParaRPr lang="en-US" sz="1600" dirty="0"/>
          </a:p>
          <a:p>
            <a:pPr marL="346075" indent="0" fontAlgn="auto">
              <a:spcAft>
                <a:spcPts val="0"/>
              </a:spcAft>
              <a:buFont typeface="Arial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7133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MESI ISC controller operation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003346"/>
            <a:ext cx="8229600" cy="4854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9245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187369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284" y="457200"/>
            <a:ext cx="8229600" cy="1143000"/>
          </a:xfrm>
        </p:spPr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828801"/>
            <a:ext cx="3733800" cy="3809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UVM (simulation):</a:t>
            </a:r>
          </a:p>
          <a:p>
            <a:pPr lvl="1"/>
            <a:r>
              <a:rPr lang="en-US" sz="2000" dirty="0"/>
              <a:t>Driver development to mimic the masters</a:t>
            </a:r>
          </a:p>
          <a:p>
            <a:pPr lvl="1"/>
            <a:r>
              <a:rPr lang="en-US" sz="2000" dirty="0"/>
              <a:t>Subscriber to collect coverage</a:t>
            </a:r>
          </a:p>
          <a:p>
            <a:pPr lvl="1"/>
            <a:r>
              <a:rPr lang="en-US" sz="2000" dirty="0"/>
              <a:t>Assertions as checks</a:t>
            </a:r>
          </a:p>
          <a:p>
            <a:pPr lvl="1"/>
            <a:r>
              <a:rPr lang="en-US" sz="2000" dirty="0"/>
              <a:t>Tools:</a:t>
            </a:r>
          </a:p>
          <a:p>
            <a:pPr lvl="2"/>
            <a:r>
              <a:rPr lang="en-US" sz="1800" dirty="0"/>
              <a:t>Cadence NCSIM (simulation)</a:t>
            </a:r>
          </a:p>
          <a:p>
            <a:pPr lvl="2"/>
            <a:r>
              <a:rPr lang="en-US" sz="1800" dirty="0"/>
              <a:t>Cadence IMC – Incisive Metrics Centre (coverage)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828801"/>
            <a:ext cx="4038600" cy="4648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Formal verification:</a:t>
            </a:r>
          </a:p>
          <a:p>
            <a:pPr lvl="1"/>
            <a:r>
              <a:rPr lang="en-US" sz="2000" dirty="0"/>
              <a:t>Assumptions to mimic masters</a:t>
            </a:r>
          </a:p>
          <a:p>
            <a:pPr lvl="1"/>
            <a:r>
              <a:rPr lang="en-US" sz="2000" dirty="0"/>
              <a:t>Cover points to get coverage</a:t>
            </a:r>
          </a:p>
          <a:p>
            <a:pPr lvl="1"/>
            <a:r>
              <a:rPr lang="en-US" sz="2000" dirty="0"/>
              <a:t>Assertions to check properties</a:t>
            </a:r>
          </a:p>
          <a:p>
            <a:pPr lvl="1"/>
            <a:r>
              <a:rPr lang="en-US" sz="2000" dirty="0"/>
              <a:t>Tools:</a:t>
            </a:r>
          </a:p>
          <a:p>
            <a:pPr lvl="2"/>
            <a:r>
              <a:rPr lang="en-US" sz="1800" dirty="0"/>
              <a:t>Jasper gold</a:t>
            </a:r>
          </a:p>
        </p:txBody>
      </p:sp>
    </p:spTree>
    <p:extLst>
      <p:ext uri="{BB962C8B-B14F-4D97-AF65-F5344CB8AC3E}">
        <p14:creationId xmlns:p14="http://schemas.microsoft.com/office/powerpoint/2010/main" val="339067268"/>
      </p:ext>
    </p:extLst>
  </p:cSld>
  <p:clrMapOvr>
    <a:masterClrMapping/>
  </p:clrMapOvr>
</p:sld>
</file>

<file path=ppt/theme/theme1.xml><?xml version="1.0" encoding="utf-8"?>
<a:theme xmlns:a="http://schemas.openxmlformats.org/drawingml/2006/main" name="4-3 Light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-3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4-3_UT_Formal_powerpoint</Template>
  <TotalTime>1450</TotalTime>
  <Words>1039</Words>
  <Application>Microsoft Office PowerPoint</Application>
  <PresentationFormat>On-screen Show (4:3)</PresentationFormat>
  <Paragraphs>212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ヒラギノ角ゴ Pro W3</vt:lpstr>
      <vt:lpstr>4-3 Light Background</vt:lpstr>
      <vt:lpstr>4-3 White Backgroud</vt:lpstr>
      <vt:lpstr>(EE382M-11 Verification of Digital Systems)</vt:lpstr>
      <vt:lpstr>Agenda</vt:lpstr>
      <vt:lpstr>Motivation</vt:lpstr>
      <vt:lpstr>MESI protocol</vt:lpstr>
      <vt:lpstr>System Specification </vt:lpstr>
      <vt:lpstr>DUT (MESI_ISC)</vt:lpstr>
      <vt:lpstr>MESI ISC controller operation</vt:lpstr>
      <vt:lpstr>Implementation</vt:lpstr>
      <vt:lpstr>Approaches</vt:lpstr>
      <vt:lpstr>UVM Testbench</vt:lpstr>
      <vt:lpstr>Issues faced</vt:lpstr>
      <vt:lpstr>Basic scenarios</vt:lpstr>
      <vt:lpstr>Test plan</vt:lpstr>
      <vt:lpstr>UVM Results</vt:lpstr>
      <vt:lpstr>Bugs/Limitations of DUT</vt:lpstr>
      <vt:lpstr>Coverage</vt:lpstr>
      <vt:lpstr>Coverage results</vt:lpstr>
      <vt:lpstr>Jasper Results</vt:lpstr>
      <vt:lpstr>PowerPoint Presentation</vt:lpstr>
      <vt:lpstr>Jasper results(1)</vt:lpstr>
      <vt:lpstr>Jasper results(2)</vt:lpstr>
      <vt:lpstr>Jasper results(3)</vt:lpstr>
      <vt:lpstr>Future work</vt:lpstr>
      <vt:lpstr>Additional slides</vt:lpstr>
      <vt:lpstr>Directory structure</vt:lpstr>
      <vt:lpstr>Readme (Jasper)</vt:lpstr>
      <vt:lpstr>Readme (UVM)</vt:lpstr>
      <vt:lpstr>List of UVM tests</vt:lpstr>
    </vt:vector>
  </TitlesOfParts>
  <Company>Hewlett-Packard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EE382M – VLSI2 Midsem Project Review Team 1</dc:title>
  <dc:creator>ssruthi</dc:creator>
  <cp:lastModifiedBy>Qazi, Anisa-Aziz</cp:lastModifiedBy>
  <cp:revision>339</cp:revision>
  <cp:lastPrinted>2017-03-08T01:56:21Z</cp:lastPrinted>
  <dcterms:created xsi:type="dcterms:W3CDTF">2017-03-07T03:13:20Z</dcterms:created>
  <dcterms:modified xsi:type="dcterms:W3CDTF">2017-05-05T03:50:11Z</dcterms:modified>
</cp:coreProperties>
</file>