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189fc190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189fc190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189fc190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189fc190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189fc190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189fc190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189fc190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189fc190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189fc190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189fc190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189fc190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189fc190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189fc190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189fc190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189fc19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189fc19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189fc190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189fc190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189fc190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189fc190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189fc190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189fc190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189fc190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189fc190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189fc190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189fc190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latin typeface="Times New Roman"/>
                <a:ea typeface="Times New Roman"/>
                <a:cs typeface="Times New Roman"/>
                <a:sym typeface="Times New Roman"/>
              </a:rPr>
              <a:t>IRREGULAR TRAFFIC MONITORING</a:t>
            </a:r>
            <a:endParaRPr>
              <a:latin typeface="Times New Roman"/>
              <a:ea typeface="Times New Roman"/>
              <a:cs typeface="Times New Roman"/>
              <a:sym typeface="Times New Roman"/>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latin typeface="Times New Roman"/>
                <a:ea typeface="Times New Roman"/>
                <a:cs typeface="Times New Roman"/>
                <a:sym typeface="Times New Roman"/>
              </a:rPr>
              <a:t>2023</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89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Line dan Stacked Chart untuk Membandingkan Vehicle Speed dan Total Recorded</a:t>
            </a:r>
            <a:endParaRPr/>
          </a:p>
        </p:txBody>
      </p:sp>
      <p:sp>
        <p:nvSpPr>
          <p:cNvPr id="146" name="Google Shape;146;p22"/>
          <p:cNvSpPr txBox="1"/>
          <p:nvPr>
            <p:ph idx="1" type="body"/>
          </p:nvPr>
        </p:nvSpPr>
        <p:spPr>
          <a:xfrm>
            <a:off x="4987625" y="2317050"/>
            <a:ext cx="4005300" cy="1887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Char char="●"/>
            </a:pPr>
            <a:r>
              <a:rPr lang="id" sz="1400">
                <a:latin typeface="Times New Roman"/>
                <a:ea typeface="Times New Roman"/>
                <a:cs typeface="Times New Roman"/>
                <a:sym typeface="Times New Roman"/>
              </a:rPr>
              <a:t>Data vehicle speed ditampilkan dengan line chart dan total recorded data dalam bentuk bar chart berdasarkan jamnya. Dipilih line chart untuk bisa menunjukkan perbedaan kecepatan kendaraan dalam 24 jam, dan mengetahui di jam-jam berapa saja irregularities terjadi berdasarkan data kecepatan kendaraan.</a:t>
            </a:r>
            <a:endParaRPr sz="1400">
              <a:latin typeface="Times New Roman"/>
              <a:ea typeface="Times New Roman"/>
              <a:cs typeface="Times New Roman"/>
              <a:sym typeface="Times New Roman"/>
            </a:endParaRPr>
          </a:p>
          <a:p>
            <a:pPr indent="0" lvl="0" marL="0" rtl="0" algn="just">
              <a:spcBef>
                <a:spcPts val="1200"/>
              </a:spcBef>
              <a:spcAft>
                <a:spcPts val="1200"/>
              </a:spcAft>
              <a:buNone/>
            </a:pPr>
            <a:r>
              <a:t/>
            </a:r>
            <a:endParaRPr sz="1400">
              <a:latin typeface="Times New Roman"/>
              <a:ea typeface="Times New Roman"/>
              <a:cs typeface="Times New Roman"/>
              <a:sym typeface="Times New Roman"/>
            </a:endParaRPr>
          </a:p>
        </p:txBody>
      </p:sp>
      <p:pic>
        <p:nvPicPr>
          <p:cNvPr id="147" name="Google Shape;147;p22"/>
          <p:cNvPicPr preferRelativeResize="0"/>
          <p:nvPr/>
        </p:nvPicPr>
        <p:blipFill>
          <a:blip r:embed="rId3">
            <a:alphaModFix/>
          </a:blip>
          <a:stretch>
            <a:fillRect/>
          </a:stretch>
        </p:blipFill>
        <p:spPr>
          <a:xfrm>
            <a:off x="1223500" y="2361175"/>
            <a:ext cx="3764124" cy="1387025"/>
          </a:xfrm>
          <a:prstGeom prst="rect">
            <a:avLst/>
          </a:prstGeom>
          <a:noFill/>
          <a:ln>
            <a:noFill/>
          </a:ln>
        </p:spPr>
      </p:pic>
      <p:sp>
        <p:nvSpPr>
          <p:cNvPr id="148" name="Google Shape;148;p22"/>
          <p:cNvSpPr txBox="1"/>
          <p:nvPr/>
        </p:nvSpPr>
        <p:spPr>
          <a:xfrm>
            <a:off x="729450" y="3894925"/>
            <a:ext cx="4214100" cy="11436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accent1"/>
              </a:buClr>
              <a:buSzPts val="1400"/>
              <a:buFont typeface="Times New Roman"/>
              <a:buChar char="●"/>
            </a:pPr>
            <a:r>
              <a:rPr lang="id">
                <a:solidFill>
                  <a:schemeClr val="accent1"/>
                </a:solidFill>
                <a:latin typeface="Times New Roman"/>
                <a:ea typeface="Times New Roman"/>
                <a:cs typeface="Times New Roman"/>
                <a:sym typeface="Times New Roman"/>
              </a:rPr>
              <a:t>Terdapat hubungan antara speed dengan recorded data secara linear di mana kecepatan kendaraan akan tinggi saat recorded datanya kecil karena artinya kendaraan di jalan itu relatif sedikit.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Membandingkan Length dan Historical Time dengan Line Chart</a:t>
            </a:r>
            <a:endParaRPr/>
          </a:p>
        </p:txBody>
      </p:sp>
      <p:sp>
        <p:nvSpPr>
          <p:cNvPr id="154" name="Google Shape;154;p23"/>
          <p:cNvSpPr txBox="1"/>
          <p:nvPr>
            <p:ph idx="1" type="body"/>
          </p:nvPr>
        </p:nvSpPr>
        <p:spPr>
          <a:xfrm>
            <a:off x="4572000" y="2361200"/>
            <a:ext cx="38463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400">
                <a:latin typeface="Times New Roman"/>
                <a:ea typeface="Times New Roman"/>
                <a:cs typeface="Times New Roman"/>
                <a:sym typeface="Times New Roman"/>
              </a:rPr>
              <a:t>Length adalah data panjang irregularities yang terjadi yang diplot berdasarkan data jam. Data historical time juga diplot berdasarkan jam dan disajikan dalam bentuk line chart. Hal ini agar kita sebagai pengguna dashboard dapat membandingkan dan menarik simpulan dari data length, speed dan historical time yang mempunyai hubungan satu sama lain.</a:t>
            </a:r>
            <a:endParaRPr sz="1400">
              <a:latin typeface="Times New Roman"/>
              <a:ea typeface="Times New Roman"/>
              <a:cs typeface="Times New Roman"/>
              <a:sym typeface="Times New Roman"/>
            </a:endParaRPr>
          </a:p>
        </p:txBody>
      </p:sp>
      <p:pic>
        <p:nvPicPr>
          <p:cNvPr id="155" name="Google Shape;155;p23"/>
          <p:cNvPicPr preferRelativeResize="0"/>
          <p:nvPr/>
        </p:nvPicPr>
        <p:blipFill rotWithShape="1">
          <a:blip r:embed="rId3">
            <a:alphaModFix/>
          </a:blip>
          <a:srcRect b="259" l="0" r="0" t="0"/>
          <a:stretch/>
        </p:blipFill>
        <p:spPr>
          <a:xfrm>
            <a:off x="729450" y="3603850"/>
            <a:ext cx="3746475" cy="1195400"/>
          </a:xfrm>
          <a:prstGeom prst="rect">
            <a:avLst/>
          </a:prstGeom>
          <a:noFill/>
          <a:ln>
            <a:noFill/>
          </a:ln>
        </p:spPr>
      </p:pic>
      <p:pic>
        <p:nvPicPr>
          <p:cNvPr id="156" name="Google Shape;156;p23"/>
          <p:cNvPicPr preferRelativeResize="0"/>
          <p:nvPr/>
        </p:nvPicPr>
        <p:blipFill>
          <a:blip r:embed="rId4">
            <a:alphaModFix/>
          </a:blip>
          <a:stretch>
            <a:fillRect/>
          </a:stretch>
        </p:blipFill>
        <p:spPr>
          <a:xfrm>
            <a:off x="729450" y="2303450"/>
            <a:ext cx="3746475" cy="119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Ratio antara Historical Time dan Delay dalam Line Chart</a:t>
            </a:r>
            <a:endParaRPr/>
          </a:p>
        </p:txBody>
      </p:sp>
      <p:sp>
        <p:nvSpPr>
          <p:cNvPr id="162" name="Google Shape;162;p24"/>
          <p:cNvSpPr txBox="1"/>
          <p:nvPr>
            <p:ph idx="1" type="body"/>
          </p:nvPr>
        </p:nvSpPr>
        <p:spPr>
          <a:xfrm>
            <a:off x="4501425" y="2308250"/>
            <a:ext cx="3846000" cy="2429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a:t>Median_seconds atau historical time untuk melalui kemacetan dan delay_seconds atau </a:t>
            </a:r>
            <a:r>
              <a:rPr lang="id" sz="1400">
                <a:solidFill>
                  <a:srgbClr val="695D46"/>
                </a:solidFill>
                <a:latin typeface="Times New Roman"/>
                <a:ea typeface="Times New Roman"/>
                <a:cs typeface="Times New Roman"/>
                <a:sym typeface="Times New Roman"/>
              </a:rPr>
              <a:t>delay dalam hitungan detik dari kecepatan biasa ditampilkan dalam line chart dengan dua y-axis. Hal ini dilakukan untuk mengetahui hubungan dari keduanya, dan terlihat keduanya mempunyai hubungan di mana ratio antara kedua data tersebut rata-rata tidak berbeda jauh dilihat dari jarak antar linenya.</a:t>
            </a:r>
            <a:endParaRPr/>
          </a:p>
        </p:txBody>
      </p:sp>
      <p:pic>
        <p:nvPicPr>
          <p:cNvPr id="163" name="Google Shape;163;p24"/>
          <p:cNvPicPr preferRelativeResize="0"/>
          <p:nvPr/>
        </p:nvPicPr>
        <p:blipFill>
          <a:blip r:embed="rId3">
            <a:alphaModFix/>
          </a:blip>
          <a:stretch>
            <a:fillRect/>
          </a:stretch>
        </p:blipFill>
        <p:spPr>
          <a:xfrm>
            <a:off x="729450" y="2308250"/>
            <a:ext cx="3711199" cy="142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Irregularity Length berdasarkan Tanggal dengan Line Chart</a:t>
            </a:r>
            <a:endParaRPr/>
          </a:p>
        </p:txBody>
      </p:sp>
      <p:sp>
        <p:nvSpPr>
          <p:cNvPr id="169" name="Google Shape;169;p25"/>
          <p:cNvSpPr txBox="1"/>
          <p:nvPr>
            <p:ph idx="1" type="body"/>
          </p:nvPr>
        </p:nvSpPr>
        <p:spPr>
          <a:xfrm>
            <a:off x="4493600" y="2378850"/>
            <a:ext cx="3889200" cy="2870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Font typeface="Times New Roman"/>
              <a:buChar char="●"/>
            </a:pPr>
            <a:r>
              <a:rPr lang="id" sz="1400">
                <a:latin typeface="Times New Roman"/>
                <a:ea typeface="Times New Roman"/>
                <a:cs typeface="Times New Roman"/>
                <a:sym typeface="Times New Roman"/>
              </a:rPr>
              <a:t>Panjang irregularity di jalanan Bekasi ditampilkan dalam bentuk line chart untuk mengetahui di tanggal berapa saja terjadi irregularities yang berkepanjangan dan apakah tanggal tertentu atau hari libur mempengaruhinya.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id" sz="1400">
                <a:latin typeface="Times New Roman"/>
                <a:ea typeface="Times New Roman"/>
                <a:cs typeface="Times New Roman"/>
                <a:sym typeface="Times New Roman"/>
              </a:rPr>
              <a:t>Didapatkan beberapa informasi menarik yaitu beberapa peak selain dihasilkan pada weekend, juga dihasilkan pada hari rabu.</a:t>
            </a:r>
            <a:endParaRPr sz="1400">
              <a:latin typeface="Times New Roman"/>
              <a:ea typeface="Times New Roman"/>
              <a:cs typeface="Times New Roman"/>
              <a:sym typeface="Times New Roman"/>
            </a:endParaRPr>
          </a:p>
        </p:txBody>
      </p:sp>
      <p:pic>
        <p:nvPicPr>
          <p:cNvPr id="170" name="Google Shape;170;p25"/>
          <p:cNvPicPr preferRelativeResize="0"/>
          <p:nvPr/>
        </p:nvPicPr>
        <p:blipFill>
          <a:blip r:embed="rId3">
            <a:alphaModFix/>
          </a:blip>
          <a:stretch>
            <a:fillRect/>
          </a:stretch>
        </p:blipFill>
        <p:spPr>
          <a:xfrm>
            <a:off x="729450" y="2378850"/>
            <a:ext cx="3658250" cy="149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Background</a:t>
            </a:r>
            <a:endParaRPr>
              <a:latin typeface="Times New Roman"/>
              <a:ea typeface="Times New Roman"/>
              <a:cs typeface="Times New Roman"/>
              <a:sym typeface="Times New Roman"/>
            </a:endParaRPr>
          </a:p>
        </p:txBody>
      </p:sp>
      <p:sp>
        <p:nvSpPr>
          <p:cNvPr id="93" name="Google Shape;93;p14"/>
          <p:cNvSpPr txBox="1"/>
          <p:nvPr>
            <p:ph idx="1" type="body"/>
          </p:nvPr>
        </p:nvSpPr>
        <p:spPr>
          <a:xfrm>
            <a:off x="729450" y="2078875"/>
            <a:ext cx="7688700" cy="22353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695D46"/>
              </a:buClr>
              <a:buSzPts val="1400"/>
              <a:buFont typeface="Times New Roman"/>
              <a:buChar char="●"/>
            </a:pPr>
            <a:r>
              <a:rPr lang="id" sz="1400">
                <a:solidFill>
                  <a:srgbClr val="695D46"/>
                </a:solidFill>
                <a:latin typeface="Times New Roman"/>
                <a:ea typeface="Times New Roman"/>
                <a:cs typeface="Times New Roman"/>
                <a:sym typeface="Times New Roman"/>
              </a:rPr>
              <a:t>Waze adalah aplikasi navigasi crowd-sources yang memudahkan driver untuk mencari jalan ke suatu tempat dan memberikan informasi terkini mengenai kondisi jalan. Waze mengumpulkan data penggunanya secara real time seperti kondisi lalu lintas yang dihasilkan dari waktu tempuh, kecepatan kendaraan, dan banyak pengguna dalam satu jalan yang bisa diakses secara publik. </a:t>
            </a:r>
            <a:endParaRPr sz="1400">
              <a:solidFill>
                <a:srgbClr val="695D46"/>
              </a:solidFill>
              <a:latin typeface="Times New Roman"/>
              <a:ea typeface="Times New Roman"/>
              <a:cs typeface="Times New Roman"/>
              <a:sym typeface="Times New Roman"/>
            </a:endParaRPr>
          </a:p>
          <a:p>
            <a:pPr indent="-317500" lvl="0" marL="457200" rtl="0" algn="just">
              <a:spcBef>
                <a:spcPts val="0"/>
              </a:spcBef>
              <a:spcAft>
                <a:spcPts val="0"/>
              </a:spcAft>
              <a:buClr>
                <a:srgbClr val="695D46"/>
              </a:buClr>
              <a:buSzPts val="1400"/>
              <a:buFont typeface="Times New Roman"/>
              <a:buChar char="●"/>
            </a:pPr>
            <a:r>
              <a:rPr lang="id" sz="1400">
                <a:solidFill>
                  <a:srgbClr val="695D46"/>
                </a:solidFill>
                <a:latin typeface="Times New Roman"/>
                <a:ea typeface="Times New Roman"/>
                <a:cs typeface="Times New Roman"/>
                <a:sym typeface="Times New Roman"/>
              </a:rPr>
              <a:t>Dari data waze yang ada di kota Bekasi dari 6 Juli 2022 sampai 6 September 2022, akan dibuat dashboard monitoring irregularities traffic yang akan digunakan oleh instansi sektor publik di Bekasi yang menangani pengaturan lalu lintas.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Business Goals</a:t>
            </a:r>
            <a:endParaRPr>
              <a:latin typeface="Times New Roman"/>
              <a:ea typeface="Times New Roman"/>
              <a:cs typeface="Times New Roman"/>
              <a:sym typeface="Times New Roman"/>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id" sz="1400">
                <a:latin typeface="Times New Roman"/>
                <a:ea typeface="Times New Roman"/>
                <a:cs typeface="Times New Roman"/>
                <a:sym typeface="Times New Roman"/>
              </a:rPr>
              <a:t>Memantau keadaan traffic di jalanan bekasi berdasarkan data real time.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id" sz="1400">
                <a:latin typeface="Times New Roman"/>
                <a:ea typeface="Times New Roman"/>
                <a:cs typeface="Times New Roman"/>
                <a:sym typeface="Times New Roman"/>
              </a:rPr>
              <a:t>Mengambil keputusan mengenai pengaturan lalu lintas berdasarkan data yang disajikan di dalam dashboard.</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id" sz="1400">
                <a:latin typeface="Times New Roman"/>
                <a:ea typeface="Times New Roman"/>
                <a:cs typeface="Times New Roman"/>
                <a:sym typeface="Times New Roman"/>
              </a:rPr>
              <a:t>Dapat mempelajari pola irregularities traffic yang ada di Bekasi.</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300">
                <a:latin typeface="Times New Roman"/>
                <a:ea typeface="Times New Roman"/>
                <a:cs typeface="Times New Roman"/>
                <a:sym typeface="Times New Roman"/>
              </a:rPr>
              <a:t>Data yang digunakan</a:t>
            </a:r>
            <a:endParaRPr sz="2300">
              <a:latin typeface="Times New Roman"/>
              <a:ea typeface="Times New Roman"/>
              <a:cs typeface="Times New Roman"/>
              <a:sym typeface="Times New Roman"/>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695D46"/>
              </a:buClr>
              <a:buSzPts val="1400"/>
              <a:buFont typeface="Times New Roman"/>
              <a:buChar char="●"/>
            </a:pPr>
            <a:r>
              <a:rPr i="1" lang="id" sz="1400">
                <a:solidFill>
                  <a:srgbClr val="695D46"/>
                </a:solidFill>
                <a:latin typeface="Times New Roman"/>
                <a:ea typeface="Times New Roman"/>
                <a:cs typeface="Times New Roman"/>
                <a:sym typeface="Times New Roman"/>
              </a:rPr>
              <a:t>jam_level</a:t>
            </a:r>
            <a:r>
              <a:rPr lang="id" sz="1400">
                <a:solidFill>
                  <a:srgbClr val="695D46"/>
                </a:solidFill>
                <a:latin typeface="Times New Roman"/>
                <a:ea typeface="Times New Roman"/>
                <a:cs typeface="Times New Roman"/>
                <a:sym typeface="Times New Roman"/>
              </a:rPr>
              <a:t>: tingkat kemacetan lalu lintas</a:t>
            </a:r>
            <a:endParaRPr sz="1400">
              <a:solidFill>
                <a:srgbClr val="695D46"/>
              </a:solidFill>
              <a:latin typeface="Times New Roman"/>
              <a:ea typeface="Times New Roman"/>
              <a:cs typeface="Times New Roman"/>
              <a:sym typeface="Times New Roman"/>
            </a:endParaRPr>
          </a:p>
          <a:p>
            <a:pPr indent="-317500" lvl="0" marL="457200" rtl="0" algn="just">
              <a:spcBef>
                <a:spcPts val="0"/>
              </a:spcBef>
              <a:spcAft>
                <a:spcPts val="0"/>
              </a:spcAft>
              <a:buClr>
                <a:srgbClr val="695D46"/>
              </a:buClr>
              <a:buSzPts val="1400"/>
              <a:buFont typeface="Times New Roman"/>
              <a:buChar char="●"/>
            </a:pPr>
            <a:r>
              <a:rPr i="1" lang="id" sz="1400">
                <a:solidFill>
                  <a:srgbClr val="695D46"/>
                </a:solidFill>
                <a:latin typeface="Times New Roman"/>
                <a:ea typeface="Times New Roman"/>
                <a:cs typeface="Times New Roman"/>
                <a:sym typeface="Times New Roman"/>
              </a:rPr>
              <a:t>median_length</a:t>
            </a:r>
            <a:r>
              <a:rPr lang="id" sz="1400">
                <a:solidFill>
                  <a:srgbClr val="695D46"/>
                </a:solidFill>
                <a:latin typeface="Times New Roman"/>
                <a:ea typeface="Times New Roman"/>
                <a:cs typeface="Times New Roman"/>
                <a:sym typeface="Times New Roman"/>
              </a:rPr>
              <a:t>: panjang </a:t>
            </a:r>
            <a:r>
              <a:rPr i="1" lang="id" sz="1400">
                <a:solidFill>
                  <a:srgbClr val="695D46"/>
                </a:solidFill>
                <a:latin typeface="Times New Roman"/>
                <a:ea typeface="Times New Roman"/>
                <a:cs typeface="Times New Roman"/>
                <a:sym typeface="Times New Roman"/>
              </a:rPr>
              <a:t>irregularity</a:t>
            </a:r>
            <a:endParaRPr i="1" sz="1400">
              <a:solidFill>
                <a:srgbClr val="695D46"/>
              </a:solidFill>
              <a:latin typeface="Times New Roman"/>
              <a:ea typeface="Times New Roman"/>
              <a:cs typeface="Times New Roman"/>
              <a:sym typeface="Times New Roman"/>
            </a:endParaRPr>
          </a:p>
          <a:p>
            <a:pPr indent="-317500" lvl="0" marL="457200" rtl="0" algn="just">
              <a:spcBef>
                <a:spcPts val="0"/>
              </a:spcBef>
              <a:spcAft>
                <a:spcPts val="0"/>
              </a:spcAft>
              <a:buClr>
                <a:srgbClr val="695D46"/>
              </a:buClr>
              <a:buSzPts val="1400"/>
              <a:buFont typeface="Times New Roman"/>
              <a:buChar char="●"/>
            </a:pPr>
            <a:r>
              <a:rPr i="1" lang="id" sz="1400">
                <a:solidFill>
                  <a:srgbClr val="695D46"/>
                </a:solidFill>
                <a:latin typeface="Times New Roman"/>
                <a:ea typeface="Times New Roman"/>
                <a:cs typeface="Times New Roman"/>
                <a:sym typeface="Times New Roman"/>
              </a:rPr>
              <a:t>median_delay_seconds</a:t>
            </a:r>
            <a:r>
              <a:rPr lang="id" sz="1400">
                <a:solidFill>
                  <a:srgbClr val="695D46"/>
                </a:solidFill>
                <a:latin typeface="Times New Roman"/>
                <a:ea typeface="Times New Roman"/>
                <a:cs typeface="Times New Roman"/>
                <a:sym typeface="Times New Roman"/>
              </a:rPr>
              <a:t>: delay dalam hitungan detik dari kecepatan biasa</a:t>
            </a:r>
            <a:endParaRPr sz="1400">
              <a:solidFill>
                <a:srgbClr val="695D46"/>
              </a:solidFill>
              <a:latin typeface="Times New Roman"/>
              <a:ea typeface="Times New Roman"/>
              <a:cs typeface="Times New Roman"/>
              <a:sym typeface="Times New Roman"/>
            </a:endParaRPr>
          </a:p>
          <a:p>
            <a:pPr indent="-317500" lvl="0" marL="457200" rtl="0" algn="just">
              <a:spcBef>
                <a:spcPts val="0"/>
              </a:spcBef>
              <a:spcAft>
                <a:spcPts val="0"/>
              </a:spcAft>
              <a:buClr>
                <a:srgbClr val="695D46"/>
              </a:buClr>
              <a:buSzPts val="1400"/>
              <a:buFont typeface="Times New Roman"/>
              <a:buChar char="●"/>
            </a:pPr>
            <a:r>
              <a:rPr i="1" lang="id" sz="1400">
                <a:solidFill>
                  <a:srgbClr val="695D46"/>
                </a:solidFill>
                <a:latin typeface="Times New Roman"/>
                <a:ea typeface="Times New Roman"/>
                <a:cs typeface="Times New Roman"/>
                <a:sym typeface="Times New Roman"/>
              </a:rPr>
              <a:t>median_regular_speed</a:t>
            </a:r>
            <a:r>
              <a:rPr lang="id" sz="1400">
                <a:solidFill>
                  <a:srgbClr val="695D46"/>
                </a:solidFill>
                <a:latin typeface="Times New Roman"/>
                <a:ea typeface="Times New Roman"/>
                <a:cs typeface="Times New Roman"/>
                <a:sym typeface="Times New Roman"/>
              </a:rPr>
              <a:t>: historis kecapatan reguler dalam kmh</a:t>
            </a:r>
            <a:endParaRPr sz="1400">
              <a:solidFill>
                <a:srgbClr val="695D46"/>
              </a:solidFill>
              <a:latin typeface="Times New Roman"/>
              <a:ea typeface="Times New Roman"/>
              <a:cs typeface="Times New Roman"/>
              <a:sym typeface="Times New Roman"/>
            </a:endParaRPr>
          </a:p>
          <a:p>
            <a:pPr indent="-317500" lvl="0" marL="457200" rtl="0" algn="just">
              <a:spcBef>
                <a:spcPts val="0"/>
              </a:spcBef>
              <a:spcAft>
                <a:spcPts val="0"/>
              </a:spcAft>
              <a:buClr>
                <a:srgbClr val="695D46"/>
              </a:buClr>
              <a:buSzPts val="1400"/>
              <a:buFont typeface="Times New Roman"/>
              <a:buChar char="●"/>
            </a:pPr>
            <a:r>
              <a:rPr i="1" lang="id" sz="1400">
                <a:solidFill>
                  <a:srgbClr val="695D46"/>
                </a:solidFill>
                <a:latin typeface="Times New Roman"/>
                <a:ea typeface="Times New Roman"/>
                <a:cs typeface="Times New Roman"/>
                <a:sym typeface="Times New Roman"/>
              </a:rPr>
              <a:t>median_total_records</a:t>
            </a:r>
            <a:r>
              <a:rPr lang="id" sz="1400">
                <a:solidFill>
                  <a:srgbClr val="695D46"/>
                </a:solidFill>
                <a:latin typeface="Times New Roman"/>
                <a:ea typeface="Times New Roman"/>
                <a:cs typeface="Times New Roman"/>
                <a:sym typeface="Times New Roman"/>
              </a:rPr>
              <a:t>: total data yang direkam dalam waktu tertentu</a:t>
            </a:r>
            <a:endParaRPr sz="1400">
              <a:solidFill>
                <a:srgbClr val="695D46"/>
              </a:solidFill>
              <a:latin typeface="Times New Roman"/>
              <a:ea typeface="Times New Roman"/>
              <a:cs typeface="Times New Roman"/>
              <a:sym typeface="Times New Roman"/>
            </a:endParaRPr>
          </a:p>
          <a:p>
            <a:pPr indent="-317500" lvl="0" marL="457200" rtl="0" algn="just">
              <a:spcBef>
                <a:spcPts val="0"/>
              </a:spcBef>
              <a:spcAft>
                <a:spcPts val="0"/>
              </a:spcAft>
              <a:buClr>
                <a:srgbClr val="695D46"/>
              </a:buClr>
              <a:buSzPts val="1400"/>
              <a:buFont typeface="Times New Roman"/>
              <a:buChar char="●"/>
            </a:pPr>
            <a:r>
              <a:rPr i="1" lang="id" sz="1400">
                <a:solidFill>
                  <a:srgbClr val="695D46"/>
                </a:solidFill>
                <a:latin typeface="Times New Roman"/>
                <a:ea typeface="Times New Roman"/>
                <a:cs typeface="Times New Roman"/>
                <a:sym typeface="Times New Roman"/>
              </a:rPr>
              <a:t>median_speed</a:t>
            </a:r>
            <a:r>
              <a:rPr lang="id" sz="1400">
                <a:solidFill>
                  <a:srgbClr val="695D46"/>
                </a:solidFill>
                <a:latin typeface="Times New Roman"/>
                <a:ea typeface="Times New Roman"/>
                <a:cs typeface="Times New Roman"/>
                <a:sym typeface="Times New Roman"/>
              </a:rPr>
              <a:t>: kecepatan lalu lintas dalam </a:t>
            </a:r>
            <a:r>
              <a:rPr i="1" lang="id" sz="1400">
                <a:solidFill>
                  <a:srgbClr val="695D46"/>
                </a:solidFill>
                <a:latin typeface="Times New Roman"/>
                <a:ea typeface="Times New Roman"/>
                <a:cs typeface="Times New Roman"/>
                <a:sym typeface="Times New Roman"/>
              </a:rPr>
              <a:t>irregularity</a:t>
            </a:r>
            <a:endParaRPr i="1" sz="1400">
              <a:solidFill>
                <a:srgbClr val="695D46"/>
              </a:solidFill>
              <a:latin typeface="Times New Roman"/>
              <a:ea typeface="Times New Roman"/>
              <a:cs typeface="Times New Roman"/>
              <a:sym typeface="Times New Roman"/>
            </a:endParaRPr>
          </a:p>
          <a:p>
            <a:pPr indent="-317500" lvl="0" marL="457200" rtl="0" algn="just">
              <a:spcBef>
                <a:spcPts val="0"/>
              </a:spcBef>
              <a:spcAft>
                <a:spcPts val="0"/>
              </a:spcAft>
              <a:buClr>
                <a:srgbClr val="695D46"/>
              </a:buClr>
              <a:buSzPts val="1400"/>
              <a:buFont typeface="Times New Roman"/>
              <a:buChar char="●"/>
            </a:pPr>
            <a:r>
              <a:rPr i="1" lang="id" sz="1400">
                <a:solidFill>
                  <a:srgbClr val="695D46"/>
                </a:solidFill>
                <a:latin typeface="Times New Roman"/>
                <a:ea typeface="Times New Roman"/>
                <a:cs typeface="Times New Roman"/>
                <a:sym typeface="Times New Roman"/>
              </a:rPr>
              <a:t>median_seconds</a:t>
            </a:r>
            <a:r>
              <a:rPr lang="id" sz="1400">
                <a:solidFill>
                  <a:srgbClr val="695D46"/>
                </a:solidFill>
                <a:latin typeface="Times New Roman"/>
                <a:ea typeface="Times New Roman"/>
                <a:cs typeface="Times New Roman"/>
                <a:sym typeface="Times New Roman"/>
              </a:rPr>
              <a:t>: waktu historis untuk menempuh panjang kemacetan dikurangi waktu </a:t>
            </a:r>
            <a:r>
              <a:rPr i="1" lang="id" sz="1400">
                <a:solidFill>
                  <a:srgbClr val="695D46"/>
                </a:solidFill>
                <a:latin typeface="Times New Roman"/>
                <a:ea typeface="Times New Roman"/>
                <a:cs typeface="Times New Roman"/>
                <a:sym typeface="Times New Roman"/>
              </a:rPr>
              <a:t>free flow</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Daily Monitoring Dashboard</a:t>
            </a:r>
            <a:endParaRPr>
              <a:latin typeface="Times New Roman"/>
              <a:ea typeface="Times New Roman"/>
              <a:cs typeface="Times New Roman"/>
              <a:sym typeface="Times New Roman"/>
            </a:endParaRPr>
          </a:p>
        </p:txBody>
      </p:sp>
      <p:sp>
        <p:nvSpPr>
          <p:cNvPr id="111" name="Google Shape;111;p17"/>
          <p:cNvSpPr txBox="1"/>
          <p:nvPr>
            <p:ph idx="1" type="body"/>
          </p:nvPr>
        </p:nvSpPr>
        <p:spPr>
          <a:xfrm>
            <a:off x="5093500" y="2078875"/>
            <a:ext cx="3324600" cy="2747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400">
                <a:latin typeface="Times New Roman"/>
                <a:ea typeface="Times New Roman"/>
                <a:cs typeface="Times New Roman"/>
                <a:sym typeface="Times New Roman"/>
              </a:rPr>
              <a:t>Daily monitoring dashboard digunakan untuk memonitor irregularities secara daily dan realtime untuk bisa memonitor keadaan traffic di jalanan Bekasi. Filter yang digunakan yaitu berapa datepicker untuk melihat data berdasarkan rentang waktunya dan filter street untuk melihat data berdasarkan jalannya. </a:t>
            </a:r>
            <a:endParaRPr sz="1400">
              <a:latin typeface="Times New Roman"/>
              <a:ea typeface="Times New Roman"/>
              <a:cs typeface="Times New Roman"/>
              <a:sym typeface="Times New Roman"/>
            </a:endParaRPr>
          </a:p>
        </p:txBody>
      </p:sp>
      <p:pic>
        <p:nvPicPr>
          <p:cNvPr id="112" name="Google Shape;112;p17"/>
          <p:cNvPicPr preferRelativeResize="0"/>
          <p:nvPr/>
        </p:nvPicPr>
        <p:blipFill>
          <a:blip r:embed="rId3">
            <a:alphaModFix/>
          </a:blip>
          <a:stretch>
            <a:fillRect/>
          </a:stretch>
        </p:blipFill>
        <p:spPr>
          <a:xfrm>
            <a:off x="729450" y="2078875"/>
            <a:ext cx="4284649" cy="240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Treemap Chart untuk Total Data Recorded</a:t>
            </a:r>
            <a:endParaRPr>
              <a:latin typeface="Times New Roman"/>
              <a:ea typeface="Times New Roman"/>
              <a:cs typeface="Times New Roman"/>
              <a:sym typeface="Times New Roman"/>
            </a:endParaRPr>
          </a:p>
        </p:txBody>
      </p:sp>
      <p:sp>
        <p:nvSpPr>
          <p:cNvPr id="118" name="Google Shape;118;p18"/>
          <p:cNvSpPr txBox="1"/>
          <p:nvPr>
            <p:ph idx="1" type="body"/>
          </p:nvPr>
        </p:nvSpPr>
        <p:spPr>
          <a:xfrm>
            <a:off x="3708375" y="2078875"/>
            <a:ext cx="4709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400">
                <a:latin typeface="Times New Roman"/>
                <a:ea typeface="Times New Roman"/>
                <a:cs typeface="Times New Roman"/>
                <a:sym typeface="Times New Roman"/>
              </a:rPr>
              <a:t>Recorded data berdasarkan data street dipilih karena untuk melihat tingkat kerapatan kendaraan berdasarkan area tertentu. Data ini ditampilkan dengan treemap untuk memperlihatkan street yang mempunyai recorded paling banyak mempunyai area paling besar dan sebaliknya, selain itu juga dipilih color schema continues untuk memperlihatkan area yang mempunyai data paling banyak akan berwarna lebih gelap daripada lainnya.</a:t>
            </a:r>
            <a:endParaRPr sz="1400">
              <a:latin typeface="Times New Roman"/>
              <a:ea typeface="Times New Roman"/>
              <a:cs typeface="Times New Roman"/>
              <a:sym typeface="Times New Roman"/>
            </a:endParaRPr>
          </a:p>
        </p:txBody>
      </p:sp>
      <p:pic>
        <p:nvPicPr>
          <p:cNvPr id="119" name="Google Shape;119;p18"/>
          <p:cNvPicPr preferRelativeResize="0"/>
          <p:nvPr/>
        </p:nvPicPr>
        <p:blipFill>
          <a:blip r:embed="rId3">
            <a:alphaModFix/>
          </a:blip>
          <a:stretch>
            <a:fillRect/>
          </a:stretch>
        </p:blipFill>
        <p:spPr>
          <a:xfrm>
            <a:off x="729451" y="1950850"/>
            <a:ext cx="2784825" cy="268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Pie Chart untuk Pembagian Congestion Level</a:t>
            </a:r>
            <a:endParaRPr/>
          </a:p>
        </p:txBody>
      </p:sp>
      <p:sp>
        <p:nvSpPr>
          <p:cNvPr id="125" name="Google Shape;125;p19"/>
          <p:cNvSpPr txBox="1"/>
          <p:nvPr>
            <p:ph idx="1" type="body"/>
          </p:nvPr>
        </p:nvSpPr>
        <p:spPr>
          <a:xfrm>
            <a:off x="3680950" y="2237700"/>
            <a:ext cx="4737300" cy="2208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400">
                <a:latin typeface="Times New Roman"/>
                <a:ea typeface="Times New Roman"/>
                <a:cs typeface="Times New Roman"/>
                <a:sym typeface="Times New Roman"/>
              </a:rPr>
              <a:t>C</a:t>
            </a:r>
            <a:r>
              <a:rPr lang="id" sz="1400">
                <a:latin typeface="Times New Roman"/>
                <a:ea typeface="Times New Roman"/>
                <a:cs typeface="Times New Roman"/>
                <a:sym typeface="Times New Roman"/>
              </a:rPr>
              <a:t>ongestion level ditampilkan dalam bentuk pie chart untuk memudahkan pemantauan congestion di setiap levelnya.</a:t>
            </a:r>
            <a:endParaRPr sz="1400">
              <a:latin typeface="Times New Roman"/>
              <a:ea typeface="Times New Roman"/>
              <a:cs typeface="Times New Roman"/>
              <a:sym typeface="Times New Roman"/>
            </a:endParaRPr>
          </a:p>
        </p:txBody>
      </p:sp>
      <p:pic>
        <p:nvPicPr>
          <p:cNvPr id="126" name="Google Shape;126;p19"/>
          <p:cNvPicPr preferRelativeResize="0"/>
          <p:nvPr/>
        </p:nvPicPr>
        <p:blipFill>
          <a:blip r:embed="rId3">
            <a:alphaModFix/>
          </a:blip>
          <a:stretch>
            <a:fillRect/>
          </a:stretch>
        </p:blipFill>
        <p:spPr>
          <a:xfrm>
            <a:off x="729450" y="2114025"/>
            <a:ext cx="2562325" cy="227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Card untuk Menampilkan Satu Data</a:t>
            </a:r>
            <a:endParaRPr/>
          </a:p>
        </p:txBody>
      </p:sp>
      <p:sp>
        <p:nvSpPr>
          <p:cNvPr id="132" name="Google Shape;132;p20"/>
          <p:cNvSpPr txBox="1"/>
          <p:nvPr>
            <p:ph idx="1" type="body"/>
          </p:nvPr>
        </p:nvSpPr>
        <p:spPr>
          <a:xfrm>
            <a:off x="4687675" y="2078875"/>
            <a:ext cx="37305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id" sz="1400">
                <a:latin typeface="Times New Roman"/>
                <a:ea typeface="Times New Roman"/>
                <a:cs typeface="Times New Roman"/>
                <a:sym typeface="Times New Roman"/>
              </a:rPr>
              <a:t>L</a:t>
            </a:r>
            <a:r>
              <a:rPr lang="id" sz="1400">
                <a:latin typeface="Times New Roman"/>
                <a:ea typeface="Times New Roman"/>
                <a:cs typeface="Times New Roman"/>
                <a:sym typeface="Times New Roman"/>
              </a:rPr>
              <a:t>ength, speed, regular speed, dan historical time data ditampilkan dalam bentuk card karena untuk daily monitoring lebih cocok untuk menghitung average dari data tersebut. Selain itu untuk menghindari informasi yang berulang di dashboard monitoring yang mengeluarkan data yang sama tapi berdasarkan timestamp dengan range tertentu.</a:t>
            </a:r>
            <a:endParaRPr sz="1400">
              <a:latin typeface="Times New Roman"/>
              <a:ea typeface="Times New Roman"/>
              <a:cs typeface="Times New Roman"/>
              <a:sym typeface="Times New Roman"/>
            </a:endParaRPr>
          </a:p>
        </p:txBody>
      </p:sp>
      <p:pic>
        <p:nvPicPr>
          <p:cNvPr id="133" name="Google Shape;133;p20"/>
          <p:cNvPicPr preferRelativeResize="0"/>
          <p:nvPr/>
        </p:nvPicPr>
        <p:blipFill>
          <a:blip r:embed="rId3">
            <a:alphaModFix/>
          </a:blip>
          <a:stretch>
            <a:fillRect/>
          </a:stretch>
        </p:blipFill>
        <p:spPr>
          <a:xfrm>
            <a:off x="729450" y="2006250"/>
            <a:ext cx="3805825" cy="20705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Times New Roman"/>
                <a:ea typeface="Times New Roman"/>
                <a:cs typeface="Times New Roman"/>
                <a:sym typeface="Times New Roman"/>
              </a:rPr>
              <a:t>Monitoring Dashboard</a:t>
            </a:r>
            <a:endParaRPr>
              <a:latin typeface="Times New Roman"/>
              <a:ea typeface="Times New Roman"/>
              <a:cs typeface="Times New Roman"/>
              <a:sym typeface="Times New Roman"/>
            </a:endParaRPr>
          </a:p>
        </p:txBody>
      </p:sp>
      <p:sp>
        <p:nvSpPr>
          <p:cNvPr id="139" name="Google Shape;139;p21"/>
          <p:cNvSpPr txBox="1"/>
          <p:nvPr>
            <p:ph idx="1" type="body"/>
          </p:nvPr>
        </p:nvSpPr>
        <p:spPr>
          <a:xfrm>
            <a:off x="5093500" y="2078875"/>
            <a:ext cx="3324600" cy="2835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sz="1400">
                <a:latin typeface="Times New Roman"/>
                <a:ea typeface="Times New Roman"/>
                <a:cs typeface="Times New Roman"/>
                <a:sym typeface="Times New Roman"/>
              </a:rPr>
              <a:t>Monitoring dashboard berisi data irregularities dalam range tertentu. Data yang ditampilkan kebanyakan dalam bentuk line chart dengan nilai x berupa timestamp dalam range sesuai filter. Hal ini dimaksudkan agar user dapat menangkap jika terjadi pola tertentu dari data dalam rentang waktu. Filter yang digunakan dalam dashboard berupa datepicker dan hour</a:t>
            </a:r>
            <a:endParaRPr sz="1400">
              <a:latin typeface="Times New Roman"/>
              <a:ea typeface="Times New Roman"/>
              <a:cs typeface="Times New Roman"/>
              <a:sym typeface="Times New Roman"/>
            </a:endParaRPr>
          </a:p>
        </p:txBody>
      </p:sp>
      <p:pic>
        <p:nvPicPr>
          <p:cNvPr id="140" name="Google Shape;140;p21"/>
          <p:cNvPicPr preferRelativeResize="0"/>
          <p:nvPr/>
        </p:nvPicPr>
        <p:blipFill>
          <a:blip r:embed="rId3">
            <a:alphaModFix/>
          </a:blip>
          <a:stretch>
            <a:fillRect/>
          </a:stretch>
        </p:blipFill>
        <p:spPr>
          <a:xfrm>
            <a:off x="729450" y="2015075"/>
            <a:ext cx="4319949" cy="242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