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14cf0f4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14cf0f4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14cf0f46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14cf0f46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14cf0f4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14cf0f4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14cf0f46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14cf0f46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14cf0f46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14cf0f46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14cf0f46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14cf0f46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14cf0f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14cf0f4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14cf0f4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14cf0f4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14cf0f4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14cf0f4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14cf0f46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14cf0f46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14cf0f46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14cf0f46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14cf0f46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14cf0f4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14cf0f4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14cf0f4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14cf0f46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14cf0f4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machinelearningmastery.com/xgboost-for-regression/" TargetMode="External"/><Relationship Id="rId4" Type="http://schemas.openxmlformats.org/officeDocument/2006/relationships/hyperlink" Target="https://machinelearningmastery.com/regression-metrics-for-machine-learning/" TargetMode="External"/><Relationship Id="rId5" Type="http://schemas.openxmlformats.org/officeDocument/2006/relationships/hyperlink" Target="https://www.kaggle.com/code/carlmcbrideellis/an-introduction-to-xgboost-regression" TargetMode="External"/><Relationship Id="rId6" Type="http://schemas.openxmlformats.org/officeDocument/2006/relationships/hyperlink" Target="https://towardsdatascience.com/a-journey-through-xgboost-milestone-3-a5569c72d72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d">
                <a:latin typeface="Times New Roman"/>
                <a:ea typeface="Times New Roman"/>
                <a:cs typeface="Times New Roman"/>
                <a:sym typeface="Times New Roman"/>
              </a:rPr>
              <a:t>Time Prediction to Travel Traffic Jam</a:t>
            </a:r>
            <a:endParaRPr>
              <a:latin typeface="Times New Roman"/>
              <a:ea typeface="Times New Roman"/>
              <a:cs typeface="Times New Roman"/>
              <a:sym typeface="Times New Roman"/>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Proses Modeling</a:t>
            </a:r>
            <a:endParaRPr sz="2600">
              <a:latin typeface="Times New Roman"/>
              <a:ea typeface="Times New Roman"/>
              <a:cs typeface="Times New Roman"/>
              <a:sym typeface="Times New Roman"/>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SzPts val="1600"/>
              <a:buFont typeface="Times New Roman"/>
              <a:buChar char="●"/>
            </a:pPr>
            <a:r>
              <a:rPr lang="id" sz="1600">
                <a:latin typeface="Times New Roman"/>
                <a:ea typeface="Times New Roman"/>
                <a:cs typeface="Times New Roman"/>
                <a:sym typeface="Times New Roman"/>
              </a:rPr>
              <a:t>Algoritma yang digunakan dalam membuat model regresi yaitu XGBoost Regressor, algoritma ini dipilih karena dalam beberapa tahun terakhir algoritma ini sangat terkenal karena mampu memenangkan banyak kompetisi ML.</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id" sz="1600">
                <a:latin typeface="Times New Roman"/>
                <a:ea typeface="Times New Roman"/>
                <a:cs typeface="Times New Roman"/>
                <a:sym typeface="Times New Roman"/>
              </a:rPr>
              <a:t>Melakukan hyperparameter tuning untuk mendapatkan parameter terbaik yang digunakan dalam train model. Parameter yang digunakan dalam </a:t>
            </a:r>
            <a:r>
              <a:rPr lang="id" sz="1600">
                <a:latin typeface="Times New Roman"/>
                <a:ea typeface="Times New Roman"/>
                <a:cs typeface="Times New Roman"/>
                <a:sym typeface="Times New Roman"/>
              </a:rPr>
              <a:t>hyperparameter tuning yaitu max_depth, n_estimator, dan learnig_rate.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id" sz="1600">
                <a:latin typeface="Times New Roman"/>
                <a:ea typeface="Times New Roman"/>
                <a:cs typeface="Times New Roman"/>
                <a:sym typeface="Times New Roman"/>
              </a:rPr>
              <a:t>Menggunakan pembagian test data dengan 5-fold cross-validation.</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Model Evaluation Metrics</a:t>
            </a:r>
            <a:endParaRPr sz="2600">
              <a:latin typeface="Times New Roman"/>
              <a:ea typeface="Times New Roman"/>
              <a:cs typeface="Times New Roman"/>
              <a:sym typeface="Times New Roman"/>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just">
              <a:spcBef>
                <a:spcPts val="1200"/>
              </a:spcBef>
              <a:spcAft>
                <a:spcPts val="0"/>
              </a:spcAft>
              <a:buSzPts val="1600"/>
              <a:buFont typeface="Times New Roman"/>
              <a:buChar char="●"/>
            </a:pPr>
            <a:r>
              <a:rPr lang="id" sz="1600">
                <a:latin typeface="Times New Roman"/>
                <a:ea typeface="Times New Roman"/>
                <a:cs typeface="Times New Roman"/>
                <a:sym typeface="Times New Roman"/>
              </a:rPr>
              <a:t>Evaluasi model menggunakan MAE (Mean Absolute Error) score karena MAE tidak memberi bobot lebih atau kurang untuk berbagai jenis kesalahan dan sebaliknya skor meningkat secara linier dengan peningkatan kesalahan, tidak seperti MSE dan RMSE. Nilai mean absolute error yang sempurna adalah 0, yang berarti bahwa semua prediksi sama persis dengan nilai yang diharapkan. </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id" sz="1600">
                <a:latin typeface="Times New Roman"/>
                <a:ea typeface="Times New Roman"/>
                <a:cs typeface="Times New Roman"/>
                <a:sym typeface="Times New Roman"/>
              </a:rPr>
              <a:t>Nilai MAE dari hasil train model terbaik pada project ini yaitu 18.749.</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10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Deployment dengan membuat API dan antar muka dengan Streamlit</a:t>
            </a:r>
            <a:endParaRPr sz="2600">
              <a:latin typeface="Times New Roman"/>
              <a:ea typeface="Times New Roman"/>
              <a:cs typeface="Times New Roman"/>
              <a:sym typeface="Times New Roman"/>
            </a:endParaRPr>
          </a:p>
        </p:txBody>
      </p:sp>
      <p:sp>
        <p:nvSpPr>
          <p:cNvPr id="133" name="Google Shape;133;p24"/>
          <p:cNvSpPr txBox="1"/>
          <p:nvPr>
            <p:ph idx="1" type="body"/>
          </p:nvPr>
        </p:nvSpPr>
        <p:spPr>
          <a:xfrm>
            <a:off x="541075" y="1583925"/>
            <a:ext cx="8520600" cy="23949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id" sz="1600">
                <a:latin typeface="Times New Roman"/>
                <a:ea typeface="Times New Roman"/>
                <a:cs typeface="Times New Roman"/>
                <a:sym typeface="Times New Roman"/>
              </a:rPr>
              <a:t>Hasil dari model terbaik kemudian digunakan untuk melakukan prediksi dengan membuat antarmuka dengan streamlit untuk melakukan input data yang akan diolah dan diprediksi menggunakan endpoint dari API. Nantinya user atau di sini adalah instansi yang berhubungan dengan lalu lintas akan melakukan input data yang berhubungan data lalu lintas pada saat itu, kemudian model akan melakukan prediksi dan memberikan output </a:t>
            </a:r>
            <a:r>
              <a:rPr lang="id" sz="1600">
                <a:latin typeface="Times New Roman"/>
                <a:ea typeface="Times New Roman"/>
                <a:cs typeface="Times New Roman"/>
                <a:sym typeface="Times New Roman"/>
              </a:rPr>
              <a:t>waktu yang harus ditempuh kendaraan untuk melewati kemacetan.</a:t>
            </a:r>
            <a:endParaRPr sz="1600">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a:p>
            <a:pPr indent="0" lvl="0" marL="0" rtl="0" algn="just">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6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Antarmuka dari Model Prediksi</a:t>
            </a:r>
            <a:endParaRPr sz="2600">
              <a:latin typeface="Times New Roman"/>
              <a:ea typeface="Times New Roman"/>
              <a:cs typeface="Times New Roman"/>
              <a:sym typeface="Times New Roman"/>
            </a:endParaRPr>
          </a:p>
        </p:txBody>
      </p:sp>
      <p:pic>
        <p:nvPicPr>
          <p:cNvPr id="139" name="Google Shape;139;p25"/>
          <p:cNvPicPr preferRelativeResize="0"/>
          <p:nvPr/>
        </p:nvPicPr>
        <p:blipFill rotWithShape="1">
          <a:blip r:embed="rId3">
            <a:alphaModFix/>
          </a:blip>
          <a:srcRect b="14535" l="24347" r="24608" t="6250"/>
          <a:stretch/>
        </p:blipFill>
        <p:spPr>
          <a:xfrm>
            <a:off x="2534975" y="1049825"/>
            <a:ext cx="3070223" cy="3938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References</a:t>
            </a:r>
            <a:endParaRPr sz="2600">
              <a:latin typeface="Times New Roman"/>
              <a:ea typeface="Times New Roman"/>
              <a:cs typeface="Times New Roman"/>
              <a:sym typeface="Times New Roman"/>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600" u="sng">
                <a:solidFill>
                  <a:schemeClr val="hlink"/>
                </a:solidFill>
                <a:latin typeface="Times New Roman"/>
                <a:ea typeface="Times New Roman"/>
                <a:cs typeface="Times New Roman"/>
                <a:sym typeface="Times New Roman"/>
                <a:hlinkClick r:id="rId3"/>
              </a:rPr>
              <a:t>https://machinelearningmastery.com/xgboost-for-regression/</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id" sz="1600" u="sng">
                <a:solidFill>
                  <a:schemeClr val="hlink"/>
                </a:solidFill>
                <a:latin typeface="Times New Roman"/>
                <a:ea typeface="Times New Roman"/>
                <a:cs typeface="Times New Roman"/>
                <a:sym typeface="Times New Roman"/>
                <a:hlinkClick r:id="rId4"/>
              </a:rPr>
              <a:t>https://machinelearningmastery.com/regression-metrics-for-machine-learning/</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id" sz="1600" u="sng">
                <a:solidFill>
                  <a:schemeClr val="hlink"/>
                </a:solidFill>
                <a:latin typeface="Times New Roman"/>
                <a:ea typeface="Times New Roman"/>
                <a:cs typeface="Times New Roman"/>
                <a:sym typeface="Times New Roman"/>
                <a:hlinkClick r:id="rId5"/>
              </a:rPr>
              <a:t>https://www.kaggle.com/code/carlmcbrideellis/an-introduction-to-xgboost-regression</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id" sz="1600" u="sng">
                <a:solidFill>
                  <a:schemeClr val="hlink"/>
                </a:solidFill>
                <a:latin typeface="Times New Roman"/>
                <a:ea typeface="Times New Roman"/>
                <a:cs typeface="Times New Roman"/>
                <a:sym typeface="Times New Roman"/>
                <a:hlinkClick r:id="rId6"/>
              </a:rPr>
              <a:t>https://towardsdatascience.com/a-journey-through-xgboost-milestone-3-a5569c72d72b</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19448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latin typeface="Times New Roman"/>
                <a:ea typeface="Times New Roman"/>
                <a:cs typeface="Times New Roman"/>
                <a:sym typeface="Times New Roman"/>
              </a:rPr>
              <a:t>TERIMA KASIH</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Tentang Data Waze</a:t>
            </a:r>
            <a:endParaRPr sz="2600">
              <a:latin typeface="Times New Roman"/>
              <a:ea typeface="Times New Roman"/>
              <a:cs typeface="Times New Roman"/>
              <a:sym typeface="Times New Roman"/>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600">
                <a:latin typeface="Times New Roman"/>
                <a:ea typeface="Times New Roman"/>
                <a:cs typeface="Times New Roman"/>
                <a:sym typeface="Times New Roman"/>
              </a:rPr>
              <a:t>Waze adalah aplikasi navigasi crowd-sources yang memudahkan driver untuk mencari jalan ke suatu tempat dan memberikan informasi terkini mengenai kondisi jalan. Waze mengumpulkan data penggunanya secara real time seperti kondisi lalu lintas yang dihasilkan dari waktu tempuh, kecepatan kendaraan, dan banyak pengguna dalam satu jalan yang bisa diakses secara publik. </a:t>
            </a:r>
            <a:r>
              <a:rPr lang="id" sz="1600">
                <a:latin typeface="Times New Roman"/>
                <a:ea typeface="Times New Roman"/>
                <a:cs typeface="Times New Roman"/>
                <a:sym typeface="Times New Roman"/>
              </a:rPr>
              <a:t>Waze bekerja dengan sekitar 3.000 mitra di seluruh dunia untuk mengurangi lalu lintas, menginformasikan keputusan infrastruktur, dan membantu membuat masyarakat lebih aman.</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Contoh Pengaplikasian Data Waze di Sektor Publik</a:t>
            </a:r>
            <a:endParaRPr sz="2600">
              <a:latin typeface="Times New Roman"/>
              <a:ea typeface="Times New Roman"/>
              <a:cs typeface="Times New Roman"/>
              <a:sym typeface="Times New Roman"/>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600">
                <a:latin typeface="Times New Roman"/>
                <a:ea typeface="Times New Roman"/>
                <a:cs typeface="Times New Roman"/>
                <a:sym typeface="Times New Roman"/>
              </a:rPr>
              <a:t>Banyak data lalu lintas di berbagai kota di Indonesia tersedia di waze, namun belum bisa dimanfaatkan secara maksimal. Data dari waze semestinya bisa digunakan oleh berbagai instansi di sektor publik, contohnya dalam pengambilan keputusan mengenai pengaturan lalu lintas, memprediksi berapa lama waktu untuk menempuh kemacetan dan lainnya.</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Data Waze dari Kota Bekasi pada Bulan Juli-September </a:t>
            </a:r>
            <a:endParaRPr sz="2600">
              <a:latin typeface="Times New Roman"/>
              <a:ea typeface="Times New Roman"/>
              <a:cs typeface="Times New Roman"/>
              <a:sym typeface="Times New Roman"/>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600">
                <a:latin typeface="Times New Roman"/>
                <a:ea typeface="Times New Roman"/>
                <a:cs typeface="Times New Roman"/>
                <a:sym typeface="Times New Roman"/>
              </a:rPr>
              <a:t>Dari data waze for cities yang ada di kota Bekasi dari </a:t>
            </a:r>
            <a:r>
              <a:rPr lang="id" sz="1600">
                <a:latin typeface="Times New Roman"/>
                <a:ea typeface="Times New Roman"/>
                <a:cs typeface="Times New Roman"/>
                <a:sym typeface="Times New Roman"/>
              </a:rPr>
              <a:t>6 Juli 2022 sampai 6 September 2022</a:t>
            </a:r>
            <a:r>
              <a:rPr lang="id" sz="1600">
                <a:latin typeface="Times New Roman"/>
                <a:ea typeface="Times New Roman"/>
                <a:cs typeface="Times New Roman"/>
                <a:sym typeface="Times New Roman"/>
              </a:rPr>
              <a:t>, akan dibuat sebuah prediksi berapa lama waktu yang harus ditempuh untuk melewati kemacetan. Waktu yang didapatkan dari hasil prediksi nantinya jika waktu yang dihabiskan untuk menempuh jalanan melebihi ambang batas tertentu dapat dilakukan pengaturan atau rekayasa lalu lintas yang dapat menyesuaikan dengan waktu tempuh dan kepadatan lalu lintas.</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Background</a:t>
            </a:r>
            <a:endParaRPr sz="2600">
              <a:latin typeface="Times New Roman"/>
              <a:ea typeface="Times New Roman"/>
              <a:cs typeface="Times New Roman"/>
              <a:sym typeface="Times New Roman"/>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Font typeface="Times New Roman"/>
              <a:buChar char="●"/>
            </a:pPr>
            <a:r>
              <a:rPr lang="id" sz="1600">
                <a:latin typeface="Times New Roman"/>
                <a:ea typeface="Times New Roman"/>
                <a:cs typeface="Times New Roman"/>
                <a:sym typeface="Times New Roman"/>
              </a:rPr>
              <a:t>Mengetahui adanya hubungan antara data yang tersedia dari waze dengan lamanya waktu tempuh kendaraan saat terjadi kemacetan lalu lintas.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id" sz="1600">
                <a:latin typeface="Times New Roman"/>
                <a:ea typeface="Times New Roman"/>
                <a:cs typeface="Times New Roman"/>
                <a:sym typeface="Times New Roman"/>
              </a:rPr>
              <a:t>Memprediksi </a:t>
            </a:r>
            <a:r>
              <a:rPr lang="id" sz="1600">
                <a:latin typeface="Times New Roman"/>
                <a:ea typeface="Times New Roman"/>
                <a:cs typeface="Times New Roman"/>
                <a:sym typeface="Times New Roman"/>
              </a:rPr>
              <a:t>lama waktu yang harus ditempuh kendaraan untuk melewati kemacetan.</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Object</a:t>
            </a:r>
            <a:endParaRPr sz="2600">
              <a:latin typeface="Times New Roman"/>
              <a:ea typeface="Times New Roman"/>
              <a:cs typeface="Times New Roman"/>
              <a:sym typeface="Times New Roman"/>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d" sz="1600">
                <a:latin typeface="Times New Roman"/>
                <a:ea typeface="Times New Roman"/>
                <a:cs typeface="Times New Roman"/>
                <a:sym typeface="Times New Roman"/>
              </a:rPr>
              <a:t>Dengan adanya model prediksi ini diharapkan:</a:t>
            </a:r>
            <a:endParaRPr sz="1600">
              <a:latin typeface="Times New Roman"/>
              <a:ea typeface="Times New Roman"/>
              <a:cs typeface="Times New Roman"/>
              <a:sym typeface="Times New Roman"/>
            </a:endParaRPr>
          </a:p>
          <a:p>
            <a:pPr indent="-330200" lvl="0" marL="457200" rtl="0" algn="just">
              <a:spcBef>
                <a:spcPts val="1200"/>
              </a:spcBef>
              <a:spcAft>
                <a:spcPts val="0"/>
              </a:spcAft>
              <a:buSzPts val="1600"/>
              <a:buFont typeface="Times New Roman"/>
              <a:buChar char="●"/>
            </a:pPr>
            <a:r>
              <a:rPr lang="id" sz="1600">
                <a:latin typeface="Times New Roman"/>
                <a:ea typeface="Times New Roman"/>
                <a:cs typeface="Times New Roman"/>
                <a:sym typeface="Times New Roman"/>
              </a:rPr>
              <a:t>Adanya pengambilan keputusan untuk melakukan pengaturan lalu lintas yang sesuai.</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id" sz="1600">
                <a:latin typeface="Times New Roman"/>
                <a:ea typeface="Times New Roman"/>
                <a:cs typeface="Times New Roman"/>
                <a:sym typeface="Times New Roman"/>
              </a:rPr>
              <a:t>Pengendara mendapatkan informasi tentang lalu lintas di jalan tersebut.</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id" sz="1600">
                <a:latin typeface="Times New Roman"/>
                <a:ea typeface="Times New Roman"/>
                <a:cs typeface="Times New Roman"/>
                <a:sym typeface="Times New Roman"/>
              </a:rPr>
              <a:t>Adanya sistem peringatan mengenai waktu tempuh di jalan tersebut jika terjadi kemacetan.</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Data untuk Train Model</a:t>
            </a:r>
            <a:endParaRPr sz="2600">
              <a:latin typeface="Times New Roman"/>
              <a:ea typeface="Times New Roman"/>
              <a:cs typeface="Times New Roman"/>
              <a:sym typeface="Times New Roman"/>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d" sz="1600">
                <a:latin typeface="Times New Roman"/>
                <a:ea typeface="Times New Roman"/>
                <a:cs typeface="Times New Roman"/>
                <a:sym typeface="Times New Roman"/>
              </a:rPr>
              <a:t>Data yang digunakan untuk membuat model prediksi:</a:t>
            </a:r>
            <a:endParaRPr sz="1600">
              <a:latin typeface="Times New Roman"/>
              <a:ea typeface="Times New Roman"/>
              <a:cs typeface="Times New Roman"/>
              <a:sym typeface="Times New Roman"/>
            </a:endParaRPr>
          </a:p>
          <a:p>
            <a:pPr indent="-330200" lvl="0" marL="457200" rtl="0" algn="just">
              <a:spcBef>
                <a:spcPts val="1200"/>
              </a:spcBef>
              <a:spcAft>
                <a:spcPts val="0"/>
              </a:spcAft>
              <a:buSzPts val="1600"/>
              <a:buFont typeface="Times New Roman"/>
              <a:buChar char="●"/>
            </a:pPr>
            <a:r>
              <a:rPr lang="id" sz="1600">
                <a:latin typeface="Times New Roman"/>
                <a:ea typeface="Times New Roman"/>
                <a:cs typeface="Times New Roman"/>
                <a:sym typeface="Times New Roman"/>
              </a:rPr>
              <a:t>Source: waze for cities dengan data irregularities kota Bekasi dari 6 Juli 2022 sampai 6 September 2022</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id" sz="1600">
                <a:latin typeface="Times New Roman"/>
                <a:ea typeface="Times New Roman"/>
                <a:cs typeface="Times New Roman"/>
                <a:sym typeface="Times New Roman"/>
              </a:rPr>
              <a:t>Dataset: 14473 baris dan 16 kolom</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id" sz="1600">
                <a:latin typeface="Times New Roman"/>
                <a:ea typeface="Times New Roman"/>
                <a:cs typeface="Times New Roman"/>
                <a:sym typeface="Times New Roman"/>
              </a:rPr>
              <a:t>Final dataset untuk train model: </a:t>
            </a:r>
            <a:r>
              <a:rPr lang="id" sz="1600">
                <a:latin typeface="Times New Roman"/>
                <a:ea typeface="Times New Roman"/>
                <a:cs typeface="Times New Roman"/>
                <a:sym typeface="Times New Roman"/>
              </a:rPr>
              <a:t>14473 baris dan 7 kolom</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Deskripsi setiap data yang digunakan</a:t>
            </a:r>
            <a:endParaRPr sz="2600">
              <a:latin typeface="Times New Roman"/>
              <a:ea typeface="Times New Roman"/>
              <a:cs typeface="Times New Roman"/>
              <a:sym typeface="Times New Roman"/>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d" sz="1600">
                <a:latin typeface="Times New Roman"/>
                <a:ea typeface="Times New Roman"/>
                <a:cs typeface="Times New Roman"/>
                <a:sym typeface="Times New Roman"/>
              </a:rPr>
              <a:t>Dataset terdiri 7 kolom dengan kolom </a:t>
            </a:r>
            <a:r>
              <a:rPr i="1" lang="id" sz="1600">
                <a:latin typeface="Times New Roman"/>
                <a:ea typeface="Times New Roman"/>
                <a:cs typeface="Times New Roman"/>
                <a:sym typeface="Times New Roman"/>
              </a:rPr>
              <a:t>median_seconds</a:t>
            </a:r>
            <a:r>
              <a:rPr lang="id" sz="1600">
                <a:latin typeface="Times New Roman"/>
                <a:ea typeface="Times New Roman"/>
                <a:cs typeface="Times New Roman"/>
                <a:sym typeface="Times New Roman"/>
              </a:rPr>
              <a:t> sebagai target dengan deskripsi sebagai berikut:</a:t>
            </a:r>
            <a:endParaRPr sz="1600">
              <a:latin typeface="Times New Roman"/>
              <a:ea typeface="Times New Roman"/>
              <a:cs typeface="Times New Roman"/>
              <a:sym typeface="Times New Roman"/>
            </a:endParaRPr>
          </a:p>
          <a:p>
            <a:pPr indent="-330200" lvl="0" marL="457200" rtl="0" algn="just">
              <a:spcBef>
                <a:spcPts val="1200"/>
              </a:spcBef>
              <a:spcAft>
                <a:spcPts val="0"/>
              </a:spcAft>
              <a:buSzPts val="1600"/>
              <a:buFont typeface="Times New Roman"/>
              <a:buChar char="●"/>
            </a:pPr>
            <a:r>
              <a:rPr i="1" lang="id" sz="1600">
                <a:latin typeface="Times New Roman"/>
                <a:ea typeface="Times New Roman"/>
                <a:cs typeface="Times New Roman"/>
                <a:sym typeface="Times New Roman"/>
              </a:rPr>
              <a:t>jam_level</a:t>
            </a:r>
            <a:r>
              <a:rPr lang="id" sz="1600">
                <a:latin typeface="Times New Roman"/>
                <a:ea typeface="Times New Roman"/>
                <a:cs typeface="Times New Roman"/>
                <a:sym typeface="Times New Roman"/>
              </a:rPr>
              <a:t>: tingkat kemacetan lalu lintas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i="1" lang="id" sz="1600">
                <a:latin typeface="Times New Roman"/>
                <a:ea typeface="Times New Roman"/>
                <a:cs typeface="Times New Roman"/>
                <a:sym typeface="Times New Roman"/>
              </a:rPr>
              <a:t>median_length</a:t>
            </a:r>
            <a:r>
              <a:rPr lang="id" sz="1600">
                <a:latin typeface="Times New Roman"/>
                <a:ea typeface="Times New Roman"/>
                <a:cs typeface="Times New Roman"/>
                <a:sym typeface="Times New Roman"/>
              </a:rPr>
              <a:t>: panjang </a:t>
            </a:r>
            <a:r>
              <a:rPr i="1" lang="id" sz="1600">
                <a:latin typeface="Times New Roman"/>
                <a:ea typeface="Times New Roman"/>
                <a:cs typeface="Times New Roman"/>
                <a:sym typeface="Times New Roman"/>
              </a:rPr>
              <a:t>iregularities</a:t>
            </a:r>
            <a:endParaRPr i="1"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i="1" lang="id" sz="1600">
                <a:latin typeface="Times New Roman"/>
                <a:ea typeface="Times New Roman"/>
                <a:cs typeface="Times New Roman"/>
                <a:sym typeface="Times New Roman"/>
              </a:rPr>
              <a:t>median_delay_seconds</a:t>
            </a:r>
            <a:r>
              <a:rPr lang="id" sz="1600">
                <a:latin typeface="Times New Roman"/>
                <a:ea typeface="Times New Roman"/>
                <a:cs typeface="Times New Roman"/>
                <a:sym typeface="Times New Roman"/>
              </a:rPr>
              <a:t>: delay dalam hitungan detik dari kecepatan biasa</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i="1" lang="id" sz="1600">
                <a:latin typeface="Times New Roman"/>
                <a:ea typeface="Times New Roman"/>
                <a:cs typeface="Times New Roman"/>
                <a:sym typeface="Times New Roman"/>
              </a:rPr>
              <a:t>median_regular_speed</a:t>
            </a:r>
            <a:r>
              <a:rPr lang="id" sz="1600">
                <a:latin typeface="Times New Roman"/>
                <a:ea typeface="Times New Roman"/>
                <a:cs typeface="Times New Roman"/>
                <a:sym typeface="Times New Roman"/>
              </a:rPr>
              <a:t>: historis kecapatan reguler dalam kmh</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i="1" lang="id" sz="1600">
                <a:latin typeface="Times New Roman"/>
                <a:ea typeface="Times New Roman"/>
                <a:cs typeface="Times New Roman"/>
                <a:sym typeface="Times New Roman"/>
              </a:rPr>
              <a:t>median_total_records</a:t>
            </a:r>
            <a:r>
              <a:rPr lang="id" sz="1600">
                <a:latin typeface="Times New Roman"/>
                <a:ea typeface="Times New Roman"/>
                <a:cs typeface="Times New Roman"/>
                <a:sym typeface="Times New Roman"/>
              </a:rPr>
              <a:t>: total data yang direkam dalam waktu tertentu</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i="1" lang="id" sz="1600">
                <a:latin typeface="Times New Roman"/>
                <a:ea typeface="Times New Roman"/>
                <a:cs typeface="Times New Roman"/>
                <a:sym typeface="Times New Roman"/>
              </a:rPr>
              <a:t>median_speed</a:t>
            </a:r>
            <a:r>
              <a:rPr lang="id" sz="1600">
                <a:latin typeface="Times New Roman"/>
                <a:ea typeface="Times New Roman"/>
                <a:cs typeface="Times New Roman"/>
                <a:sym typeface="Times New Roman"/>
              </a:rPr>
              <a:t>: kecepatan lalu lintas dalam </a:t>
            </a:r>
            <a:r>
              <a:rPr i="1" lang="id" sz="1600">
                <a:latin typeface="Times New Roman"/>
                <a:ea typeface="Times New Roman"/>
                <a:cs typeface="Times New Roman"/>
                <a:sym typeface="Times New Roman"/>
              </a:rPr>
              <a:t>irregularities</a:t>
            </a:r>
            <a:endParaRPr i="1"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i="1" lang="id" sz="1600">
                <a:latin typeface="Times New Roman"/>
                <a:ea typeface="Times New Roman"/>
                <a:cs typeface="Times New Roman"/>
                <a:sym typeface="Times New Roman"/>
              </a:rPr>
              <a:t>median_seconds</a:t>
            </a:r>
            <a:r>
              <a:rPr lang="id" sz="1600">
                <a:latin typeface="Times New Roman"/>
                <a:ea typeface="Times New Roman"/>
                <a:cs typeface="Times New Roman"/>
                <a:sym typeface="Times New Roman"/>
              </a:rPr>
              <a:t>: waktu historis untuk menempuh panjang kemacetan dikurangi waktu </a:t>
            </a:r>
            <a:r>
              <a:rPr i="1" lang="id" sz="1600">
                <a:latin typeface="Times New Roman"/>
                <a:ea typeface="Times New Roman"/>
                <a:cs typeface="Times New Roman"/>
                <a:sym typeface="Times New Roman"/>
              </a:rPr>
              <a:t>free flow</a:t>
            </a:r>
            <a:endParaRPr i="1"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latin typeface="Times New Roman"/>
                <a:ea typeface="Times New Roman"/>
                <a:cs typeface="Times New Roman"/>
                <a:sym typeface="Times New Roman"/>
              </a:rPr>
              <a:t>Data Cleansing dan Preprocessing</a:t>
            </a:r>
            <a:endParaRPr sz="2600">
              <a:latin typeface="Times New Roman"/>
              <a:ea typeface="Times New Roman"/>
              <a:cs typeface="Times New Roman"/>
              <a:sym typeface="Times New Roman"/>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d" sz="1600">
                <a:latin typeface="Times New Roman"/>
                <a:ea typeface="Times New Roman"/>
                <a:cs typeface="Times New Roman"/>
                <a:sym typeface="Times New Roman"/>
              </a:rPr>
              <a:t>Sebelum melakukan train model, terlebih dahulu dilakukan data cleansing dan preprocessing sebagai berikut:</a:t>
            </a:r>
            <a:endParaRPr sz="1600">
              <a:latin typeface="Times New Roman"/>
              <a:ea typeface="Times New Roman"/>
              <a:cs typeface="Times New Roman"/>
              <a:sym typeface="Times New Roman"/>
            </a:endParaRPr>
          </a:p>
          <a:p>
            <a:pPr indent="-330200" lvl="0" marL="457200" rtl="0" algn="just">
              <a:spcBef>
                <a:spcPts val="1200"/>
              </a:spcBef>
              <a:spcAft>
                <a:spcPts val="0"/>
              </a:spcAft>
              <a:buSzPts val="1600"/>
              <a:buFont typeface="Times New Roman"/>
              <a:buChar char="●"/>
            </a:pPr>
            <a:r>
              <a:rPr lang="id" sz="1600">
                <a:latin typeface="Times New Roman"/>
                <a:ea typeface="Times New Roman"/>
                <a:cs typeface="Times New Roman"/>
                <a:sym typeface="Times New Roman"/>
              </a:rPr>
              <a:t>Drop missing values: karena missing values di dalam dataset tidak banyak maka rows yang mempunyai missing values akan dihapus.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id" sz="1600">
                <a:latin typeface="Times New Roman"/>
                <a:ea typeface="Times New Roman"/>
                <a:cs typeface="Times New Roman"/>
                <a:sym typeface="Times New Roman"/>
              </a:rPr>
              <a:t>Data scaling: dilakukan standarisasi dengan menskalakan tiap variabel dengan mengurangkan mean dan membaginya dengan standar deviasi, untuk menggeser distribusi agar memiliki rata-rata nol dan standar deviasi 1.</a:t>
            </a:r>
            <a:endParaRPr sz="1600">
              <a:latin typeface="Times New Roman"/>
              <a:ea typeface="Times New Roman"/>
              <a:cs typeface="Times New Roman"/>
              <a:sym typeface="Times New Roman"/>
            </a:endParaRPr>
          </a:p>
          <a:p>
            <a:pPr indent="-330200" lvl="1" marL="914400" rtl="0" algn="just">
              <a:spcBef>
                <a:spcPts val="0"/>
              </a:spcBef>
              <a:spcAft>
                <a:spcPts val="0"/>
              </a:spcAft>
              <a:buSzPts val="1600"/>
              <a:buFont typeface="Times New Roman"/>
              <a:buChar char="○"/>
            </a:pPr>
            <a:r>
              <a:rPr lang="id" sz="1600">
                <a:latin typeface="Times New Roman"/>
                <a:ea typeface="Times New Roman"/>
                <a:cs typeface="Times New Roman"/>
                <a:sym typeface="Times New Roman"/>
              </a:rPr>
              <a:t>Rumus standarisasi: y = (x-mean)/std</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