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80" r:id="rId6"/>
    <p:sldId id="260" r:id="rId7"/>
    <p:sldId id="294" r:id="rId8"/>
    <p:sldId id="261" r:id="rId9"/>
    <p:sldId id="289" r:id="rId10"/>
    <p:sldId id="282" r:id="rId11"/>
    <p:sldId id="264" r:id="rId12"/>
    <p:sldId id="269" r:id="rId13"/>
    <p:sldId id="284" r:id="rId14"/>
    <p:sldId id="279" r:id="rId15"/>
    <p:sldId id="290" r:id="rId16"/>
    <p:sldId id="267" r:id="rId17"/>
    <p:sldId id="271" r:id="rId18"/>
    <p:sldId id="286" r:id="rId19"/>
    <p:sldId id="272" r:id="rId20"/>
    <p:sldId id="278" r:id="rId21"/>
    <p:sldId id="275" r:id="rId22"/>
    <p:sldId id="277" r:id="rId23"/>
    <p:sldId id="292" r:id="rId24"/>
    <p:sldId id="293" r:id="rId25"/>
    <p:sldId id="291"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ubuntu" panose="020B0504030602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26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512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0740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961876"/>
            <a:ext cx="8512500" cy="1710132"/>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180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effectLst>
                  <a:outerShdw blurRad="50800" dist="38100" dir="8100000" algn="tr" rotWithShape="0">
                    <a:prstClr val="black">
                      <a:alpha val="40000"/>
                    </a:prstClr>
                  </a:outerShdw>
                </a:effectLst>
                <a:latin typeface="Montserrat"/>
                <a:ea typeface="Montserrat"/>
                <a:cs typeface="Montserrat"/>
                <a:sym typeface="Montserrat"/>
              </a:rPr>
              <a:t>Capstone Project-3</a:t>
            </a:r>
            <a:br>
              <a:rPr lang="en-GB" sz="4200" b="1" dirty="0">
                <a:solidFill>
                  <a:srgbClr val="CC0000"/>
                </a:solidFill>
                <a:effectLst>
                  <a:outerShdw blurRad="50800" dist="38100" dir="8100000" algn="tr" rotWithShape="0">
                    <a:prstClr val="black">
                      <a:alpha val="40000"/>
                    </a:prstClr>
                  </a:outerShdw>
                </a:effectLst>
                <a:latin typeface="Montserrat"/>
                <a:ea typeface="Montserrat"/>
                <a:cs typeface="Montserrat"/>
                <a:sym typeface="Montserrat"/>
              </a:rPr>
            </a:br>
            <a:r>
              <a:rPr lang="en-GB" sz="3200" dirty="0">
                <a:solidFill>
                  <a:srgbClr val="CC0000"/>
                </a:solidFill>
                <a:latin typeface="Montserrat"/>
                <a:ea typeface="Montserrat"/>
                <a:cs typeface="Montserrat"/>
                <a:sym typeface="Montserrat"/>
              </a:rPr>
              <a:t>Presentation on</a:t>
            </a:r>
            <a:endParaRPr sz="4200"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effectLst>
                  <a:outerShdw blurRad="50800" dist="38100" dir="8100000" algn="tr" rotWithShape="0">
                    <a:prstClr val="black">
                      <a:alpha val="40000"/>
                    </a:prstClr>
                  </a:outerShdw>
                </a:effectLst>
                <a:latin typeface="Montserrat"/>
                <a:ea typeface="Montserrat"/>
                <a:cs typeface="Montserrat"/>
                <a:sym typeface="Montserrat"/>
              </a:rPr>
              <a:t>Mobile Price Range Prediction</a:t>
            </a:r>
            <a:br>
              <a:rPr lang="en-GB"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Google Shape;55;p13">
            <a:extLst>
              <a:ext uri="{FF2B5EF4-FFF2-40B4-BE49-F238E27FC236}">
                <a16:creationId xmlns:a16="http://schemas.microsoft.com/office/drawing/2014/main" id="{93AE5BC0-729F-45D9-8FCB-487FA2C26256}"/>
              </a:ext>
            </a:extLst>
          </p:cNvPr>
          <p:cNvSpPr txBox="1">
            <a:spLocks/>
          </p:cNvSpPr>
          <p:nvPr/>
        </p:nvSpPr>
        <p:spPr>
          <a:xfrm>
            <a:off x="315750" y="2816942"/>
            <a:ext cx="8512500" cy="10397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2400" dirty="0">
                <a:solidFill>
                  <a:schemeClr val="lt1"/>
                </a:solidFill>
                <a:latin typeface="Montserrat"/>
                <a:ea typeface="Montserrat"/>
                <a:cs typeface="Montserrat"/>
                <a:sym typeface="Montserrat"/>
              </a:rPr>
              <a:t>                   Presented By:  Ankit Rai</a:t>
            </a:r>
          </a:p>
          <a:p>
            <a:pPr algn="l"/>
            <a:r>
              <a:rPr lang="en-IN" sz="2400" dirty="0">
                <a:solidFill>
                  <a:schemeClr val="lt1"/>
                </a:solidFill>
                <a:latin typeface="Montserrat"/>
                <a:ea typeface="Montserrat"/>
                <a:cs typeface="Montserrat"/>
                <a:sym typeface="Montserrat"/>
              </a:rPr>
              <a:t>                                                Anis Bagwan</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FA3E65C-39E4-48D1-98F8-08F6FA4CAD54}"/>
              </a:ext>
            </a:extLst>
          </p:cNvPr>
          <p:cNvSpPr txBox="1">
            <a:spLocks/>
          </p:cNvSpPr>
          <p:nvPr/>
        </p:nvSpPr>
        <p:spPr>
          <a:xfrm>
            <a:off x="0" y="1"/>
            <a:ext cx="2920181" cy="2750574"/>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bg1"/>
              </a:buClr>
              <a:buNone/>
            </a:pPr>
            <a:r>
              <a:rPr lang="en-US" sz="1500" dirty="0">
                <a:solidFill>
                  <a:schemeClr val="bg1"/>
                </a:solidFill>
                <a:latin typeface="Montserrat" panose="00000500000000000000" pitchFamily="2" charset="0"/>
              </a:rPr>
              <a:t>There are four types of price ranges :       </a:t>
            </a:r>
          </a:p>
          <a:p>
            <a:pPr marL="114300" indent="0">
              <a:buClr>
                <a:schemeClr val="bg1"/>
              </a:buClr>
              <a:buNone/>
            </a:pPr>
            <a:r>
              <a:rPr lang="en-US" sz="1500" dirty="0">
                <a:solidFill>
                  <a:schemeClr val="bg1"/>
                </a:solidFill>
                <a:latin typeface="Montserrat" panose="00000500000000000000" pitchFamily="2" charset="0"/>
              </a:rPr>
              <a:t>    0 : Low Cost range </a:t>
            </a:r>
          </a:p>
          <a:p>
            <a:pPr marL="114300" indent="0">
              <a:buClr>
                <a:schemeClr val="bg1"/>
              </a:buClr>
              <a:buNone/>
            </a:pPr>
            <a:r>
              <a:rPr lang="en-US" sz="1500" dirty="0">
                <a:solidFill>
                  <a:schemeClr val="bg1"/>
                </a:solidFill>
                <a:latin typeface="Montserrat" panose="00000500000000000000" pitchFamily="2" charset="0"/>
              </a:rPr>
              <a:t>     1 : Medium Cost Range</a:t>
            </a:r>
          </a:p>
          <a:p>
            <a:pPr marL="114300" indent="0">
              <a:buClr>
                <a:schemeClr val="bg1"/>
              </a:buClr>
              <a:buNone/>
            </a:pPr>
            <a:r>
              <a:rPr lang="en-US" sz="1500" dirty="0">
                <a:solidFill>
                  <a:schemeClr val="bg1"/>
                </a:solidFill>
                <a:latin typeface="Montserrat" panose="00000500000000000000" pitchFamily="2" charset="0"/>
              </a:rPr>
              <a:t>    2 : High Cost Range</a:t>
            </a:r>
          </a:p>
          <a:p>
            <a:pPr marL="114300" indent="0">
              <a:buClr>
                <a:schemeClr val="bg1"/>
              </a:buClr>
              <a:buNone/>
            </a:pPr>
            <a:r>
              <a:rPr lang="en-US" sz="1500" dirty="0">
                <a:solidFill>
                  <a:schemeClr val="bg1"/>
                </a:solidFill>
                <a:latin typeface="Montserrat" panose="00000500000000000000" pitchFamily="2" charset="0"/>
              </a:rPr>
              <a:t>    3 : Very High Cost Range</a:t>
            </a:r>
            <a:endParaRPr lang="en-IN" sz="1500" dirty="0"/>
          </a:p>
          <a:p>
            <a:pPr marL="285750" indent="-285750">
              <a:buClr>
                <a:schemeClr val="bg1"/>
              </a:buClr>
              <a:buFont typeface="Arial" panose="020B0604020202020204" pitchFamily="34" charset="0"/>
              <a:buChar char="•"/>
            </a:pPr>
            <a:endParaRPr lang="en-IN" sz="1500" dirty="0"/>
          </a:p>
          <a:p>
            <a:pPr marL="0" indent="0">
              <a:buClr>
                <a:schemeClr val="bg1"/>
              </a:buClr>
              <a:buNone/>
            </a:pPr>
            <a:r>
              <a:rPr lang="en-IN" sz="1500" dirty="0">
                <a:solidFill>
                  <a:schemeClr val="bg1"/>
                </a:solidFill>
                <a:latin typeface="Montserrat" panose="00000500000000000000" pitchFamily="2" charset="0"/>
              </a:rPr>
              <a:t>All four classes are divided equally in our data.</a:t>
            </a:r>
          </a:p>
        </p:txBody>
      </p:sp>
      <p:sp>
        <p:nvSpPr>
          <p:cNvPr id="6" name="TextBox 5">
            <a:extLst>
              <a:ext uri="{FF2B5EF4-FFF2-40B4-BE49-F238E27FC236}">
                <a16:creationId xmlns:a16="http://schemas.microsoft.com/office/drawing/2014/main" id="{15204EB1-2AB1-4B34-B0E7-58C87B9B181F}"/>
              </a:ext>
            </a:extLst>
          </p:cNvPr>
          <p:cNvSpPr txBox="1"/>
          <p:nvPr/>
        </p:nvSpPr>
        <p:spPr>
          <a:xfrm>
            <a:off x="2920181" y="0"/>
            <a:ext cx="6223819" cy="954107"/>
          </a:xfrm>
          <a:prstGeom prst="rect">
            <a:avLst/>
          </a:prstGeom>
          <a:noFill/>
        </p:spPr>
        <p:txBody>
          <a:bodyPr wrap="square">
            <a:spAutoFit/>
          </a:bodyPr>
          <a:lstStyle/>
          <a:p>
            <a:pPr algn="ctr"/>
            <a:r>
              <a:rPr lang="en-IN" sz="2800"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Define Dependent </a:t>
            </a:r>
          </a:p>
          <a:p>
            <a:pPr algn="ctr"/>
            <a:r>
              <a:rPr lang="en-IN" sz="2800"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Variable</a:t>
            </a:r>
          </a:p>
        </p:txBody>
      </p:sp>
      <p:pic>
        <p:nvPicPr>
          <p:cNvPr id="2052" name="Picture 4">
            <a:extLst>
              <a:ext uri="{FF2B5EF4-FFF2-40B4-BE49-F238E27FC236}">
                <a16:creationId xmlns:a16="http://schemas.microsoft.com/office/drawing/2014/main" id="{61930FC5-4A92-4D02-92CB-41E16904D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71750"/>
            <a:ext cx="2920181" cy="25717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A7D3D3C-CE0E-43E7-959A-DB2570E04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180" y="954108"/>
            <a:ext cx="6223819" cy="418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1826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F3C0521-71EE-4701-9642-4845977B61D0}"/>
              </a:ext>
            </a:extLst>
          </p:cNvPr>
          <p:cNvSpPr txBox="1">
            <a:spLocks/>
          </p:cNvSpPr>
          <p:nvPr/>
        </p:nvSpPr>
        <p:spPr>
          <a:xfrm>
            <a:off x="-1" y="0"/>
            <a:ext cx="2839065" cy="514350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l">
              <a:spcBef>
                <a:spcPts val="1800"/>
              </a:spcBef>
              <a:spcAft>
                <a:spcPts val="600"/>
              </a:spcAft>
              <a:buClr>
                <a:schemeClr val="bg1"/>
              </a:buClr>
              <a:buFont typeface="Arial" panose="020B0604020202020204" pitchFamily="34" charset="0"/>
              <a:buChar char="•"/>
            </a:pPr>
            <a:r>
              <a:rPr lang="en-IN" sz="1400" b="0" i="0" dirty="0">
                <a:solidFill>
                  <a:schemeClr val="bg1"/>
                </a:solidFill>
                <a:effectLst/>
                <a:latin typeface="Montserrat" panose="00000500000000000000" pitchFamily="2" charset="0"/>
              </a:rPr>
              <a:t>For every price range, most of the phones have 3g support.</a:t>
            </a:r>
          </a:p>
          <a:p>
            <a:pPr algn="l">
              <a:spcBef>
                <a:spcPts val="1800"/>
              </a:spcBef>
              <a:spcAft>
                <a:spcPts val="600"/>
              </a:spcAft>
              <a:buClr>
                <a:schemeClr val="bg1"/>
              </a:buClr>
              <a:buFont typeface="Arial" panose="020B0604020202020204" pitchFamily="34" charset="0"/>
              <a:buChar char="•"/>
            </a:pPr>
            <a:r>
              <a:rPr lang="en-IN" sz="1400" dirty="0">
                <a:solidFill>
                  <a:schemeClr val="bg1"/>
                </a:solidFill>
                <a:latin typeface="Montserrat" panose="00000500000000000000" pitchFamily="2" charset="0"/>
              </a:rPr>
              <a:t>That means in the market there are less number of mobiles which do not have 3G support.</a:t>
            </a:r>
            <a:endParaRPr lang="en-IN" sz="1400" b="0" i="0" dirty="0">
              <a:solidFill>
                <a:schemeClr val="bg1"/>
              </a:solidFill>
              <a:effectLst/>
              <a:latin typeface="Montserrat" panose="00000500000000000000" pitchFamily="2" charset="0"/>
            </a:endParaRPr>
          </a:p>
        </p:txBody>
      </p:sp>
      <p:sp>
        <p:nvSpPr>
          <p:cNvPr id="5" name="Title 1">
            <a:extLst>
              <a:ext uri="{FF2B5EF4-FFF2-40B4-BE49-F238E27FC236}">
                <a16:creationId xmlns:a16="http://schemas.microsoft.com/office/drawing/2014/main" id="{5AE0C40B-ABF6-4806-89B5-85B6B6CFE308}"/>
              </a:ext>
            </a:extLst>
          </p:cNvPr>
          <p:cNvSpPr txBox="1">
            <a:spLocks/>
          </p:cNvSpPr>
          <p:nvPr/>
        </p:nvSpPr>
        <p:spPr>
          <a:xfrm>
            <a:off x="2839064" y="0"/>
            <a:ext cx="6304936"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Exploratory Data Analysis</a:t>
            </a:r>
          </a:p>
          <a:p>
            <a:pPr lvl="1" algn="ctr"/>
            <a:r>
              <a:rPr lang="en-IN" sz="1600" b="0" dirty="0">
                <a:solidFill>
                  <a:schemeClr val="bg1"/>
                </a:solidFill>
                <a:effectLst/>
                <a:latin typeface="Montserrat" panose="00000500000000000000" pitchFamily="2" charset="0"/>
              </a:rPr>
              <a:t>Three-G Support of mobiles</a:t>
            </a:r>
          </a:p>
        </p:txBody>
      </p:sp>
      <p:pic>
        <p:nvPicPr>
          <p:cNvPr id="2050" name="Picture 2">
            <a:extLst>
              <a:ext uri="{FF2B5EF4-FFF2-40B4-BE49-F238E27FC236}">
                <a16:creationId xmlns:a16="http://schemas.microsoft.com/office/drawing/2014/main" id="{640D6C76-6E4B-4FD2-8D6F-1C715C29E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064" y="1016256"/>
            <a:ext cx="6304936" cy="4134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3574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33D3B86-A43F-4DE8-94A1-08A007CF7714}"/>
              </a:ext>
            </a:extLst>
          </p:cNvPr>
          <p:cNvSpPr txBox="1">
            <a:spLocks/>
          </p:cNvSpPr>
          <p:nvPr/>
        </p:nvSpPr>
        <p:spPr>
          <a:xfrm>
            <a:off x="-1" y="0"/>
            <a:ext cx="2839065" cy="514350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l">
              <a:spcBef>
                <a:spcPts val="600"/>
              </a:spcBef>
              <a:spcAft>
                <a:spcPts val="600"/>
              </a:spcAft>
              <a:buClr>
                <a:schemeClr val="bg1"/>
              </a:buClr>
              <a:buSzPct val="115000"/>
              <a:buFont typeface="Arial" panose="020B0604020202020204" pitchFamily="34" charset="0"/>
              <a:buChar char="•"/>
            </a:pPr>
            <a:r>
              <a:rPr lang="en-IN" sz="1350" b="0" i="0" dirty="0">
                <a:solidFill>
                  <a:schemeClr val="bg1"/>
                </a:solidFill>
                <a:effectLst/>
                <a:latin typeface="Montserrat" panose="00000500000000000000" pitchFamily="2" charset="0"/>
              </a:rPr>
              <a:t>As the plot shows from 0 to 1 price range of mobiles increases as battery power increases.</a:t>
            </a:r>
          </a:p>
          <a:p>
            <a:pPr algn="l">
              <a:spcBef>
                <a:spcPts val="600"/>
              </a:spcBef>
              <a:spcAft>
                <a:spcPts val="600"/>
              </a:spcAft>
              <a:buClr>
                <a:schemeClr val="bg1"/>
              </a:buClr>
              <a:buSzPct val="115000"/>
              <a:buFont typeface="Arial" panose="020B0604020202020204" pitchFamily="34" charset="0"/>
              <a:buChar char="•"/>
            </a:pPr>
            <a:r>
              <a:rPr lang="en-IN" sz="1350" dirty="0">
                <a:solidFill>
                  <a:schemeClr val="bg1"/>
                </a:solidFill>
                <a:latin typeface="Montserrat" panose="00000500000000000000" pitchFamily="2" charset="0"/>
              </a:rPr>
              <a:t>The bars of </a:t>
            </a:r>
            <a:r>
              <a:rPr lang="en-IN" sz="1350" b="0" i="0" dirty="0">
                <a:solidFill>
                  <a:schemeClr val="bg1"/>
                </a:solidFill>
                <a:effectLst/>
                <a:latin typeface="Montserrat" panose="00000500000000000000" pitchFamily="2" charset="0"/>
              </a:rPr>
              <a:t>price range 1 </a:t>
            </a:r>
            <a:r>
              <a:rPr lang="en-IN" sz="1350" dirty="0">
                <a:solidFill>
                  <a:schemeClr val="bg1"/>
                </a:solidFill>
                <a:latin typeface="Montserrat" panose="00000500000000000000" pitchFamily="2" charset="0"/>
              </a:rPr>
              <a:t>and</a:t>
            </a:r>
            <a:r>
              <a:rPr lang="en-IN" sz="1350" b="0" i="0" dirty="0">
                <a:solidFill>
                  <a:schemeClr val="bg1"/>
                </a:solidFill>
                <a:effectLst/>
                <a:latin typeface="Montserrat" panose="00000500000000000000" pitchFamily="2" charset="0"/>
              </a:rPr>
              <a:t> 2 are equal that means the price range is constant.</a:t>
            </a:r>
          </a:p>
          <a:p>
            <a:pPr algn="l">
              <a:spcBef>
                <a:spcPts val="600"/>
              </a:spcBef>
              <a:spcAft>
                <a:spcPts val="600"/>
              </a:spcAft>
              <a:buClr>
                <a:schemeClr val="bg1"/>
              </a:buClr>
              <a:buSzPct val="115000"/>
              <a:buFont typeface="Arial" panose="020B0604020202020204" pitchFamily="34" charset="0"/>
              <a:buChar char="•"/>
            </a:pPr>
            <a:r>
              <a:rPr lang="en-IN" sz="1350" b="0" i="0" dirty="0">
                <a:solidFill>
                  <a:schemeClr val="bg1"/>
                </a:solidFill>
                <a:effectLst/>
                <a:latin typeface="Montserrat" panose="00000500000000000000" pitchFamily="2" charset="0"/>
              </a:rPr>
              <a:t>From price range 2 to 3 again it starts to increase as there is increase in battery power.</a:t>
            </a:r>
          </a:p>
          <a:p>
            <a:pPr algn="l">
              <a:spcBef>
                <a:spcPts val="600"/>
              </a:spcBef>
              <a:spcAft>
                <a:spcPts val="600"/>
              </a:spcAft>
              <a:buClr>
                <a:schemeClr val="bg1"/>
              </a:buClr>
              <a:buSzPct val="115000"/>
              <a:buFont typeface="Arial" panose="020B0604020202020204" pitchFamily="34" charset="0"/>
              <a:buChar char="•"/>
            </a:pPr>
            <a:r>
              <a:rPr lang="en-IN" sz="1350" dirty="0">
                <a:solidFill>
                  <a:schemeClr val="bg1"/>
                </a:solidFill>
                <a:latin typeface="Montserrat" panose="00000500000000000000" pitchFamily="2" charset="0"/>
              </a:rPr>
              <a:t>From this we can say that the phones which have higher battery power can be classified into higher price range.</a:t>
            </a:r>
            <a:endParaRPr lang="en-IN" sz="1400" dirty="0">
              <a:solidFill>
                <a:schemeClr val="bg1"/>
              </a:solidFill>
              <a:latin typeface="Montserrat" panose="00000500000000000000" pitchFamily="2" charset="0"/>
            </a:endParaRPr>
          </a:p>
        </p:txBody>
      </p:sp>
      <p:sp>
        <p:nvSpPr>
          <p:cNvPr id="3" name="Title 1">
            <a:extLst>
              <a:ext uri="{FF2B5EF4-FFF2-40B4-BE49-F238E27FC236}">
                <a16:creationId xmlns:a16="http://schemas.microsoft.com/office/drawing/2014/main" id="{660A6CBC-438D-4EE0-A5A9-642666FECF9A}"/>
              </a:ext>
            </a:extLst>
          </p:cNvPr>
          <p:cNvSpPr txBox="1">
            <a:spLocks/>
          </p:cNvSpPr>
          <p:nvPr/>
        </p:nvSpPr>
        <p:spPr>
          <a:xfrm>
            <a:off x="2839064" y="7374"/>
            <a:ext cx="6304936"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Exploratory Data Analysis</a:t>
            </a:r>
          </a:p>
          <a:p>
            <a:pPr algn="ctr"/>
            <a:r>
              <a:rPr lang="en-IN" sz="1500" b="0" dirty="0">
                <a:solidFill>
                  <a:schemeClr val="bg1"/>
                </a:solidFill>
                <a:effectLst/>
                <a:latin typeface="Montserrat" panose="00000500000000000000" pitchFamily="2" charset="0"/>
              </a:rPr>
              <a:t>Battery power with price ranges of mobiles</a:t>
            </a:r>
          </a:p>
        </p:txBody>
      </p:sp>
      <p:pic>
        <p:nvPicPr>
          <p:cNvPr id="4" name="Picture 2">
            <a:extLst>
              <a:ext uri="{FF2B5EF4-FFF2-40B4-BE49-F238E27FC236}">
                <a16:creationId xmlns:a16="http://schemas.microsoft.com/office/drawing/2014/main" id="{B7D2909E-F04E-477A-BF7B-F56C9E47C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064" y="884903"/>
            <a:ext cx="6304936" cy="425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6426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C9E1-BB3C-4AA3-AA03-E4A606F7324D}"/>
              </a:ext>
            </a:extLst>
          </p:cNvPr>
          <p:cNvSpPr txBox="1">
            <a:spLocks/>
          </p:cNvSpPr>
          <p:nvPr/>
        </p:nvSpPr>
        <p:spPr>
          <a:xfrm>
            <a:off x="2839064" y="0"/>
            <a:ext cx="6304936" cy="648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Exploratory Data Analysis</a:t>
            </a:r>
          </a:p>
          <a:p>
            <a:pPr algn="ctr">
              <a:spcAft>
                <a:spcPts val="600"/>
              </a:spcAft>
            </a:pPr>
            <a:r>
              <a:rPr lang="en-IN" sz="1500" dirty="0">
                <a:solidFill>
                  <a:schemeClr val="bg1"/>
                </a:solidFill>
                <a:latin typeface="Montserrat" panose="00000500000000000000" pitchFamily="2" charset="0"/>
                <a:cs typeface="Mongolian Baiti" panose="03000500000000000000" pitchFamily="66" charset="0"/>
              </a:rPr>
              <a:t>RAM of Mobiles with each Price Range</a:t>
            </a:r>
          </a:p>
        </p:txBody>
      </p:sp>
      <p:sp>
        <p:nvSpPr>
          <p:cNvPr id="5" name="Text Placeholder 2">
            <a:extLst>
              <a:ext uri="{FF2B5EF4-FFF2-40B4-BE49-F238E27FC236}">
                <a16:creationId xmlns:a16="http://schemas.microsoft.com/office/drawing/2014/main" id="{A810FCA5-6A87-4009-822C-7E18FA5C15B0}"/>
              </a:ext>
            </a:extLst>
          </p:cNvPr>
          <p:cNvSpPr txBox="1">
            <a:spLocks/>
          </p:cNvSpPr>
          <p:nvPr/>
        </p:nvSpPr>
        <p:spPr>
          <a:xfrm>
            <a:off x="-1" y="14748"/>
            <a:ext cx="2839065" cy="514350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l">
              <a:spcBef>
                <a:spcPts val="600"/>
              </a:spcBef>
              <a:spcAft>
                <a:spcPts val="600"/>
              </a:spcAft>
              <a:buClr>
                <a:schemeClr val="bg1"/>
              </a:buClr>
              <a:buSzPct val="115000"/>
              <a:buFont typeface="Arial" panose="020B0604020202020204" pitchFamily="34" charset="0"/>
              <a:buChar char="•"/>
            </a:pPr>
            <a:r>
              <a:rPr lang="en-IN" sz="1400" b="0" i="0" dirty="0">
                <a:solidFill>
                  <a:schemeClr val="bg1"/>
                </a:solidFill>
                <a:effectLst/>
                <a:latin typeface="Montserrat" panose="00000500000000000000" pitchFamily="2" charset="0"/>
              </a:rPr>
              <a:t>The mobile phones having high RAM are of high price range and the phones having low RAM are of low price range.</a:t>
            </a:r>
            <a:endParaRPr lang="en-IN" sz="1400" dirty="0">
              <a:solidFill>
                <a:schemeClr val="bg1"/>
              </a:solidFill>
              <a:latin typeface="Montserrat" panose="00000500000000000000" pitchFamily="2" charset="0"/>
            </a:endParaRPr>
          </a:p>
          <a:p>
            <a:pPr algn="l">
              <a:spcBef>
                <a:spcPts val="600"/>
              </a:spcBef>
              <a:spcAft>
                <a:spcPts val="600"/>
              </a:spcAft>
              <a:buClr>
                <a:schemeClr val="bg1"/>
              </a:buClr>
              <a:buSzPct val="115000"/>
              <a:buFont typeface="Arial" panose="020B0604020202020204" pitchFamily="34" charset="0"/>
              <a:buChar char="•"/>
            </a:pPr>
            <a:r>
              <a:rPr lang="en-IN" sz="1400" dirty="0">
                <a:solidFill>
                  <a:schemeClr val="bg1"/>
                </a:solidFill>
                <a:latin typeface="Montserrat" panose="00000500000000000000" pitchFamily="2" charset="0"/>
              </a:rPr>
              <a:t>As RAM increases Price Range also increases and as RAM decreases Price Range also decreases.</a:t>
            </a:r>
          </a:p>
          <a:p>
            <a:pPr algn="l">
              <a:spcBef>
                <a:spcPts val="600"/>
              </a:spcBef>
              <a:spcAft>
                <a:spcPts val="600"/>
              </a:spcAft>
              <a:buClr>
                <a:schemeClr val="bg1"/>
              </a:buClr>
              <a:buSzPct val="115000"/>
              <a:buFont typeface="Arial" panose="020B0604020202020204" pitchFamily="34" charset="0"/>
              <a:buChar char="•"/>
            </a:pPr>
            <a:r>
              <a:rPr lang="en-IN" sz="1400" dirty="0">
                <a:solidFill>
                  <a:schemeClr val="bg1"/>
                </a:solidFill>
                <a:latin typeface="Montserrat" panose="00000500000000000000" pitchFamily="2" charset="0"/>
              </a:rPr>
              <a:t>From this we can say that in cell phone market RAM is game changing feature which decides the price range of mobiles.</a:t>
            </a:r>
          </a:p>
        </p:txBody>
      </p:sp>
      <p:pic>
        <p:nvPicPr>
          <p:cNvPr id="4098" name="Picture 2">
            <a:extLst>
              <a:ext uri="{FF2B5EF4-FFF2-40B4-BE49-F238E27FC236}">
                <a16:creationId xmlns:a16="http://schemas.microsoft.com/office/drawing/2014/main" id="{33378C38-7B18-452B-A6AB-693B418C2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063" y="914401"/>
            <a:ext cx="6304935" cy="426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8672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C9E1-BB3C-4AA3-AA03-E4A606F7324D}"/>
              </a:ext>
            </a:extLst>
          </p:cNvPr>
          <p:cNvSpPr txBox="1">
            <a:spLocks/>
          </p:cNvSpPr>
          <p:nvPr/>
        </p:nvSpPr>
        <p:spPr>
          <a:xfrm>
            <a:off x="2824316" y="9526"/>
            <a:ext cx="6319684"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Exploratory Data Analysis</a:t>
            </a:r>
          </a:p>
          <a:p>
            <a:pPr algn="ctr"/>
            <a:r>
              <a:rPr lang="en-IN" sz="1600" b="0" dirty="0">
                <a:solidFill>
                  <a:schemeClr val="bg1"/>
                </a:solidFill>
                <a:effectLst/>
                <a:latin typeface="Montserrat" panose="00000500000000000000" pitchFamily="2" charset="0"/>
              </a:rPr>
              <a:t>Screen Size of mobiles with respect to Price Range</a:t>
            </a:r>
          </a:p>
        </p:txBody>
      </p:sp>
      <p:sp>
        <p:nvSpPr>
          <p:cNvPr id="3" name="Text Placeholder 2">
            <a:extLst>
              <a:ext uri="{FF2B5EF4-FFF2-40B4-BE49-F238E27FC236}">
                <a16:creationId xmlns:a16="http://schemas.microsoft.com/office/drawing/2014/main" id="{316B9967-C0AB-4EDD-B603-1CC84D089DF2}"/>
              </a:ext>
            </a:extLst>
          </p:cNvPr>
          <p:cNvSpPr txBox="1">
            <a:spLocks/>
          </p:cNvSpPr>
          <p:nvPr/>
        </p:nvSpPr>
        <p:spPr>
          <a:xfrm>
            <a:off x="0" y="0"/>
            <a:ext cx="2824316" cy="514350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50000"/>
              </a:lnSpc>
              <a:spcBef>
                <a:spcPts val="1800"/>
              </a:spcBef>
              <a:buClr>
                <a:schemeClr val="bg1"/>
              </a:buClr>
              <a:buFont typeface="Arial" panose="020B0604020202020204" pitchFamily="34" charset="0"/>
              <a:buChar char="•"/>
            </a:pPr>
            <a:r>
              <a:rPr lang="en-IN" sz="1400" b="0" i="0" dirty="0">
                <a:solidFill>
                  <a:schemeClr val="bg1"/>
                </a:solidFill>
                <a:effectLst/>
                <a:latin typeface="Montserrat" panose="00000500000000000000" pitchFamily="2" charset="0"/>
              </a:rPr>
              <a:t>Low , medium and high cost phones have nearly same screen size.</a:t>
            </a:r>
          </a:p>
          <a:p>
            <a:pPr>
              <a:lnSpc>
                <a:spcPct val="150000"/>
              </a:lnSpc>
              <a:spcBef>
                <a:spcPts val="1800"/>
              </a:spcBef>
              <a:buClr>
                <a:schemeClr val="bg1"/>
              </a:buClr>
              <a:buFont typeface="Arial" panose="020B0604020202020204" pitchFamily="34" charset="0"/>
              <a:buChar char="•"/>
            </a:pPr>
            <a:r>
              <a:rPr lang="en-IN" sz="1400" b="0" i="0" dirty="0">
                <a:solidFill>
                  <a:schemeClr val="bg1"/>
                </a:solidFill>
                <a:effectLst/>
                <a:latin typeface="Montserrat" panose="00000500000000000000" pitchFamily="2" charset="0"/>
              </a:rPr>
              <a:t>Mobile phones with larger screen area have very high cost.</a:t>
            </a:r>
            <a:endParaRPr lang="en-IN" sz="1400" dirty="0">
              <a:solidFill>
                <a:schemeClr val="bg1"/>
              </a:solidFill>
              <a:latin typeface="Montserrat" panose="00000500000000000000" pitchFamily="2" charset="0"/>
            </a:endParaRPr>
          </a:p>
        </p:txBody>
      </p:sp>
      <p:pic>
        <p:nvPicPr>
          <p:cNvPr id="10242" name="Picture 2">
            <a:extLst>
              <a:ext uri="{FF2B5EF4-FFF2-40B4-BE49-F238E27FC236}">
                <a16:creationId xmlns:a16="http://schemas.microsoft.com/office/drawing/2014/main" id="{65BA5EDD-211D-4B77-AD9D-34DB9067C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316" y="951272"/>
            <a:ext cx="6319684" cy="419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047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4B52D2B5-659A-4FC8-BAB4-C619863E5954}"/>
              </a:ext>
            </a:extLst>
          </p:cNvPr>
          <p:cNvSpPr txBox="1">
            <a:spLocks/>
          </p:cNvSpPr>
          <p:nvPr/>
        </p:nvSpPr>
        <p:spPr>
          <a:xfrm>
            <a:off x="7374" y="0"/>
            <a:ext cx="2728452" cy="514350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00000"/>
              </a:lnSpc>
              <a:spcBef>
                <a:spcPts val="600"/>
              </a:spcBef>
              <a:spcAft>
                <a:spcPts val="600"/>
              </a:spcAft>
              <a:buClr>
                <a:schemeClr val="bg1"/>
              </a:buClr>
              <a:buFont typeface="Arial" panose="020B0604020202020204" pitchFamily="34" charset="0"/>
              <a:buChar char="•"/>
            </a:pPr>
            <a:r>
              <a:rPr lang="en-IN" sz="1400" dirty="0">
                <a:solidFill>
                  <a:schemeClr val="bg1"/>
                </a:solidFill>
                <a:latin typeface="Montserrat" panose="00000500000000000000" pitchFamily="2" charset="0"/>
              </a:rPr>
              <a:t>For low price range phones pixel size does matter that means higher pixel size gives more price range.</a:t>
            </a:r>
          </a:p>
          <a:p>
            <a:pPr>
              <a:lnSpc>
                <a:spcPct val="100000"/>
              </a:lnSpc>
              <a:spcBef>
                <a:spcPts val="600"/>
              </a:spcBef>
              <a:spcAft>
                <a:spcPts val="600"/>
              </a:spcAft>
              <a:buClr>
                <a:schemeClr val="bg1"/>
              </a:buClr>
              <a:buFont typeface="Arial" panose="020B0604020202020204" pitchFamily="34" charset="0"/>
              <a:buChar char="•"/>
            </a:pPr>
            <a:r>
              <a:rPr lang="en-IN" sz="1400" dirty="0">
                <a:solidFill>
                  <a:schemeClr val="bg1"/>
                </a:solidFill>
                <a:latin typeface="Montserrat" panose="00000500000000000000" pitchFamily="2" charset="0"/>
              </a:rPr>
              <a:t>For medium price range it is not like that, for some medium price ranges pixel size does not matter that means some of medium range phones the pixel size is low compared to low price range.</a:t>
            </a:r>
          </a:p>
          <a:p>
            <a:pPr>
              <a:lnSpc>
                <a:spcPct val="100000"/>
              </a:lnSpc>
              <a:spcBef>
                <a:spcPts val="600"/>
              </a:spcBef>
              <a:spcAft>
                <a:spcPts val="600"/>
              </a:spcAft>
              <a:buClr>
                <a:schemeClr val="bg1"/>
              </a:buClr>
              <a:buFont typeface="Arial" panose="020B0604020202020204" pitchFamily="34" charset="0"/>
              <a:buChar char="•"/>
            </a:pPr>
            <a:r>
              <a:rPr lang="en-IN" sz="1400" dirty="0">
                <a:solidFill>
                  <a:schemeClr val="bg1"/>
                </a:solidFill>
                <a:latin typeface="Montserrat" panose="00000500000000000000" pitchFamily="2" charset="0"/>
              </a:rPr>
              <a:t>But in expensive price range the pixel is also high with respect to price range.</a:t>
            </a:r>
          </a:p>
          <a:p>
            <a:pPr>
              <a:lnSpc>
                <a:spcPct val="100000"/>
              </a:lnSpc>
              <a:spcBef>
                <a:spcPts val="600"/>
              </a:spcBef>
              <a:spcAft>
                <a:spcPts val="600"/>
              </a:spcAft>
              <a:buClr>
                <a:schemeClr val="bg1"/>
              </a:buClr>
              <a:buFont typeface="Arial" panose="020B0604020202020204" pitchFamily="34" charset="0"/>
              <a:buChar char="•"/>
            </a:pPr>
            <a:endParaRPr lang="en-IN" sz="1400" dirty="0">
              <a:solidFill>
                <a:schemeClr val="bg1"/>
              </a:solidFill>
              <a:latin typeface="Montserrat" panose="00000500000000000000" pitchFamily="2" charset="0"/>
            </a:endParaRPr>
          </a:p>
        </p:txBody>
      </p:sp>
      <p:sp>
        <p:nvSpPr>
          <p:cNvPr id="5" name="Title 1">
            <a:extLst>
              <a:ext uri="{FF2B5EF4-FFF2-40B4-BE49-F238E27FC236}">
                <a16:creationId xmlns:a16="http://schemas.microsoft.com/office/drawing/2014/main" id="{1B95AB35-87A2-4A23-A305-3854984B8E5C}"/>
              </a:ext>
            </a:extLst>
          </p:cNvPr>
          <p:cNvSpPr txBox="1">
            <a:spLocks/>
          </p:cNvSpPr>
          <p:nvPr/>
        </p:nvSpPr>
        <p:spPr>
          <a:xfrm>
            <a:off x="2735826" y="-7975"/>
            <a:ext cx="6400800"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Exploratory Data Analysis</a:t>
            </a:r>
          </a:p>
          <a:p>
            <a:pPr lvl="1" algn="ctr"/>
            <a:r>
              <a:rPr lang="en-IN" sz="1500" dirty="0">
                <a:solidFill>
                  <a:schemeClr val="bg1"/>
                </a:solidFill>
                <a:latin typeface="Montserrat" panose="00000500000000000000" pitchFamily="2" charset="0"/>
              </a:rPr>
              <a:t>PIXEL SIZE OVER DIFFERENT PRICE RANGE</a:t>
            </a:r>
          </a:p>
        </p:txBody>
      </p:sp>
      <p:pic>
        <p:nvPicPr>
          <p:cNvPr id="2" name="Picture 2">
            <a:extLst>
              <a:ext uri="{FF2B5EF4-FFF2-40B4-BE49-F238E27FC236}">
                <a16:creationId xmlns:a16="http://schemas.microsoft.com/office/drawing/2014/main" id="{F91AB095-5E85-424E-B45E-8FAA405B3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826" y="951271"/>
            <a:ext cx="6408174" cy="422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393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8EACA476-80D7-443E-87CD-30919CCAF23F}"/>
              </a:ext>
            </a:extLst>
          </p:cNvPr>
          <p:cNvSpPr txBox="1">
            <a:spLocks/>
          </p:cNvSpPr>
          <p:nvPr/>
        </p:nvSpPr>
        <p:spPr>
          <a:xfrm>
            <a:off x="7374" y="0"/>
            <a:ext cx="2662084" cy="514350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00000"/>
              </a:lnSpc>
              <a:spcBef>
                <a:spcPts val="600"/>
              </a:spcBef>
              <a:spcAft>
                <a:spcPts val="600"/>
              </a:spcAft>
              <a:buClr>
                <a:schemeClr val="bg1"/>
              </a:buClr>
              <a:buFont typeface="Arial" panose="020B0604020202020204" pitchFamily="34" charset="0"/>
              <a:buChar char="•"/>
            </a:pPr>
            <a:r>
              <a:rPr lang="en-IN" sz="1400" b="0" i="0" dirty="0">
                <a:solidFill>
                  <a:schemeClr val="bg1"/>
                </a:solidFill>
                <a:effectLst/>
                <a:latin typeface="Montserrat" panose="00000500000000000000" pitchFamily="2" charset="0"/>
              </a:rPr>
              <a:t>The scatter plot shows the relation of ram and battery power with respect to price range of mobiles.</a:t>
            </a:r>
          </a:p>
          <a:p>
            <a:pPr>
              <a:lnSpc>
                <a:spcPct val="100000"/>
              </a:lnSpc>
              <a:spcBef>
                <a:spcPts val="600"/>
              </a:spcBef>
              <a:spcAft>
                <a:spcPts val="600"/>
              </a:spcAft>
              <a:buClr>
                <a:schemeClr val="bg1"/>
              </a:buClr>
              <a:buFont typeface="Arial" panose="020B0604020202020204" pitchFamily="34" charset="0"/>
              <a:buChar char="•"/>
            </a:pPr>
            <a:r>
              <a:rPr lang="en-IN" sz="1400" b="0" i="0" dirty="0">
                <a:solidFill>
                  <a:schemeClr val="bg1"/>
                </a:solidFill>
                <a:effectLst/>
                <a:latin typeface="Montserrat" panose="00000500000000000000" pitchFamily="2" charset="0"/>
              </a:rPr>
              <a:t>As we can see when the ram and battery power are less at that time price of that particular mobile is also low.</a:t>
            </a:r>
          </a:p>
          <a:p>
            <a:pPr>
              <a:lnSpc>
                <a:spcPct val="100000"/>
              </a:lnSpc>
              <a:spcBef>
                <a:spcPts val="600"/>
              </a:spcBef>
              <a:spcAft>
                <a:spcPts val="1200"/>
              </a:spcAft>
              <a:buClr>
                <a:schemeClr val="bg1"/>
              </a:buClr>
              <a:buFont typeface="Arial" panose="020B0604020202020204" pitchFamily="34" charset="0"/>
              <a:buChar char="•"/>
            </a:pPr>
            <a:r>
              <a:rPr lang="en-IN" sz="1400" b="0" i="0" dirty="0">
                <a:solidFill>
                  <a:schemeClr val="bg1"/>
                </a:solidFill>
                <a:effectLst/>
                <a:latin typeface="Montserrat" panose="00000500000000000000" pitchFamily="2" charset="0"/>
              </a:rPr>
              <a:t>And when battery power and ram are high the price range is also high.</a:t>
            </a:r>
            <a:endParaRPr lang="en-IN" sz="1400" dirty="0">
              <a:solidFill>
                <a:schemeClr val="bg1"/>
              </a:solidFill>
              <a:latin typeface="Montserrat" panose="00000500000000000000" pitchFamily="2" charset="0"/>
            </a:endParaRPr>
          </a:p>
        </p:txBody>
      </p:sp>
      <p:sp>
        <p:nvSpPr>
          <p:cNvPr id="3" name="Title 1">
            <a:extLst>
              <a:ext uri="{FF2B5EF4-FFF2-40B4-BE49-F238E27FC236}">
                <a16:creationId xmlns:a16="http://schemas.microsoft.com/office/drawing/2014/main" id="{ECCD2D90-65E6-44ED-AF44-2DE8276C6E5C}"/>
              </a:ext>
            </a:extLst>
          </p:cNvPr>
          <p:cNvSpPr txBox="1">
            <a:spLocks/>
          </p:cNvSpPr>
          <p:nvPr/>
        </p:nvSpPr>
        <p:spPr>
          <a:xfrm>
            <a:off x="2669457" y="0"/>
            <a:ext cx="5994228"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Exploratory Data Analysis</a:t>
            </a:r>
          </a:p>
          <a:p>
            <a:pPr algn="ctr"/>
            <a:r>
              <a:rPr lang="en-IN" sz="1600" b="0" dirty="0">
                <a:solidFill>
                  <a:schemeClr val="bg1"/>
                </a:solidFill>
                <a:effectLst/>
                <a:latin typeface="Montserrat" panose="00000500000000000000" pitchFamily="2" charset="0"/>
              </a:rPr>
              <a:t>RAM and Battery Power of mobiles</a:t>
            </a:r>
          </a:p>
        </p:txBody>
      </p:sp>
      <p:pic>
        <p:nvPicPr>
          <p:cNvPr id="6146" name="Picture 2">
            <a:extLst>
              <a:ext uri="{FF2B5EF4-FFF2-40B4-BE49-F238E27FC236}">
                <a16:creationId xmlns:a16="http://schemas.microsoft.com/office/drawing/2014/main" id="{E44FD518-CEF7-4B2C-9BEC-8D6A8BCED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9457" y="884903"/>
            <a:ext cx="6467169" cy="426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9299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FB510B-C17A-43A8-847A-559934B93D28}"/>
              </a:ext>
            </a:extLst>
          </p:cNvPr>
          <p:cNvSpPr txBox="1">
            <a:spLocks/>
          </p:cNvSpPr>
          <p:nvPr/>
        </p:nvSpPr>
        <p:spPr>
          <a:xfrm>
            <a:off x="0" y="0"/>
            <a:ext cx="9144000"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Data Preparation for Modelling</a:t>
            </a:r>
            <a:br>
              <a:rPr lang="en-IN" sz="2800" dirty="0">
                <a:solidFill>
                  <a:schemeClr val="bg1"/>
                </a:solidFill>
                <a:latin typeface="Montserrat" panose="00000500000000000000" pitchFamily="2" charset="0"/>
              </a:rPr>
            </a:br>
            <a:r>
              <a:rPr lang="en-IN" sz="2800" dirty="0">
                <a:solidFill>
                  <a:schemeClr val="bg1"/>
                </a:solidFill>
                <a:latin typeface="Montserrat" panose="00000500000000000000" pitchFamily="2" charset="0"/>
              </a:rPr>
              <a:t> </a:t>
            </a:r>
            <a:endPar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endParaRPr>
          </a:p>
        </p:txBody>
      </p:sp>
      <p:pic>
        <p:nvPicPr>
          <p:cNvPr id="6" name="Picture 5">
            <a:extLst>
              <a:ext uri="{FF2B5EF4-FFF2-40B4-BE49-F238E27FC236}">
                <a16:creationId xmlns:a16="http://schemas.microsoft.com/office/drawing/2014/main" id="{3A6B07DC-1B32-40FC-AB13-C1DCF271E548}"/>
              </a:ext>
            </a:extLst>
          </p:cNvPr>
          <p:cNvPicPr>
            <a:picLocks noChangeAspect="1"/>
          </p:cNvPicPr>
          <p:nvPr/>
        </p:nvPicPr>
        <p:blipFill>
          <a:blip r:embed="rId2"/>
          <a:stretch>
            <a:fillRect/>
          </a:stretch>
        </p:blipFill>
        <p:spPr>
          <a:xfrm>
            <a:off x="4955458" y="966020"/>
            <a:ext cx="3709219" cy="3620728"/>
          </a:xfrm>
          <a:prstGeom prst="rect">
            <a:avLst/>
          </a:prstGeom>
        </p:spPr>
      </p:pic>
      <p:sp>
        <p:nvSpPr>
          <p:cNvPr id="7" name="Text Placeholder 2">
            <a:extLst>
              <a:ext uri="{FF2B5EF4-FFF2-40B4-BE49-F238E27FC236}">
                <a16:creationId xmlns:a16="http://schemas.microsoft.com/office/drawing/2014/main" id="{DE88E134-E759-4AD3-A3CB-F79AE490D780}"/>
              </a:ext>
            </a:extLst>
          </p:cNvPr>
          <p:cNvSpPr txBox="1">
            <a:spLocks/>
          </p:cNvSpPr>
          <p:nvPr/>
        </p:nvSpPr>
        <p:spPr>
          <a:xfrm>
            <a:off x="1" y="748481"/>
            <a:ext cx="4572000" cy="439502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50000"/>
              </a:lnSpc>
              <a:spcBef>
                <a:spcPts val="1800"/>
              </a:spcBef>
              <a:buClr>
                <a:schemeClr val="bg1"/>
              </a:buClr>
              <a:buNone/>
            </a:pPr>
            <a:r>
              <a:rPr lang="en-IN" sz="1400" b="1" dirty="0">
                <a:solidFill>
                  <a:schemeClr val="bg1"/>
                </a:solidFill>
                <a:latin typeface="Montserrat" panose="00000500000000000000" pitchFamily="2" charset="0"/>
              </a:rPr>
              <a:t>Splitting data for Training and Testing :</a:t>
            </a:r>
          </a:p>
          <a:p>
            <a:pPr>
              <a:lnSpc>
                <a:spcPct val="100000"/>
              </a:lnSpc>
              <a:spcBef>
                <a:spcPts val="600"/>
              </a:spcBef>
              <a:buClr>
                <a:schemeClr val="bg1"/>
              </a:buClr>
              <a:buFont typeface="Courier New" panose="02070309020205020404" pitchFamily="49" charset="0"/>
              <a:buChar char="o"/>
            </a:pPr>
            <a:r>
              <a:rPr lang="en-IN" sz="1400" dirty="0">
                <a:solidFill>
                  <a:schemeClr val="bg1"/>
                </a:solidFill>
                <a:latin typeface="Montserrat" panose="00000500000000000000" pitchFamily="2" charset="0"/>
              </a:rPr>
              <a:t>First we assigned our dependent and independent variable values to new variables X and y respectively.</a:t>
            </a:r>
          </a:p>
          <a:p>
            <a:pPr>
              <a:lnSpc>
                <a:spcPct val="100000"/>
              </a:lnSpc>
              <a:spcBef>
                <a:spcPts val="600"/>
              </a:spcBef>
              <a:buClr>
                <a:schemeClr val="bg1"/>
              </a:buClr>
              <a:buFont typeface="Courier New" panose="02070309020205020404" pitchFamily="49" charset="0"/>
              <a:buChar char="o"/>
            </a:pPr>
            <a:endParaRPr lang="en-IN" sz="1400" dirty="0">
              <a:solidFill>
                <a:schemeClr val="bg1"/>
              </a:solidFill>
              <a:latin typeface="Montserrat" panose="00000500000000000000" pitchFamily="2" charset="0"/>
            </a:endParaRPr>
          </a:p>
          <a:p>
            <a:pPr>
              <a:lnSpc>
                <a:spcPct val="100000"/>
              </a:lnSpc>
              <a:spcBef>
                <a:spcPts val="600"/>
              </a:spcBef>
              <a:buClr>
                <a:schemeClr val="bg1"/>
              </a:buClr>
              <a:buFont typeface="Courier New" panose="02070309020205020404" pitchFamily="49" charset="0"/>
              <a:buChar char="o"/>
            </a:pPr>
            <a:r>
              <a:rPr lang="en-IN" sz="1400" dirty="0">
                <a:solidFill>
                  <a:schemeClr val="bg1"/>
                </a:solidFill>
                <a:latin typeface="Montserrat" panose="00000500000000000000" pitchFamily="2" charset="0"/>
              </a:rPr>
              <a:t>We split 20% data for testing and rest for training.</a:t>
            </a:r>
          </a:p>
          <a:p>
            <a:pPr marL="114300" indent="0" algn="ctr">
              <a:lnSpc>
                <a:spcPct val="150000"/>
              </a:lnSpc>
              <a:buClr>
                <a:schemeClr val="bg1"/>
              </a:buClr>
              <a:buNone/>
            </a:pPr>
            <a:r>
              <a:rPr lang="en-IN" sz="1600" b="1" dirty="0">
                <a:solidFill>
                  <a:schemeClr val="bg1"/>
                </a:solidFill>
                <a:latin typeface="Montserrat" panose="00000500000000000000" pitchFamily="2" charset="0"/>
              </a:rPr>
              <a:t>Train Set: </a:t>
            </a:r>
            <a:r>
              <a:rPr lang="en-IN" sz="1600" b="1" i="0" dirty="0">
                <a:solidFill>
                  <a:schemeClr val="bg1"/>
                </a:solidFill>
                <a:effectLst/>
                <a:latin typeface="Montserrat" panose="00000500000000000000" pitchFamily="2" charset="0"/>
              </a:rPr>
              <a:t>(1600,21)</a:t>
            </a:r>
          </a:p>
          <a:p>
            <a:pPr marL="114300" indent="0" algn="ctr">
              <a:lnSpc>
                <a:spcPct val="150000"/>
              </a:lnSpc>
              <a:buClr>
                <a:schemeClr val="bg1"/>
              </a:buClr>
              <a:buNone/>
            </a:pPr>
            <a:r>
              <a:rPr lang="en-IN" sz="1600" b="1" dirty="0">
                <a:solidFill>
                  <a:schemeClr val="bg1"/>
                </a:solidFill>
                <a:latin typeface="Montserrat" panose="00000500000000000000" pitchFamily="2" charset="0"/>
              </a:rPr>
              <a:t>Test Set:   (400,21)</a:t>
            </a:r>
            <a:br>
              <a:rPr lang="en-IN" sz="1400" dirty="0">
                <a:solidFill>
                  <a:schemeClr val="bg1"/>
                </a:solidFill>
                <a:latin typeface="Montserrat" panose="00000500000000000000" pitchFamily="2" charset="0"/>
              </a:rPr>
            </a:br>
            <a:endParaRPr lang="en-IN" sz="1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76528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Effect transition="in" filter="fade">
                                      <p:cBhvr>
                                        <p:cTn id="14" dur="1000"/>
                                        <p:tgtEl>
                                          <p:spTgt spid="7">
                                            <p:txEl>
                                              <p:pRg st="4" end="4"/>
                                            </p:txEl>
                                          </p:spTgt>
                                        </p:tgtEl>
                                      </p:cBhvr>
                                    </p:animEffect>
                                    <p:anim calcmode="lin" valueType="num">
                                      <p:cBhvr>
                                        <p:cTn id="1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FB510B-C17A-43A8-847A-559934B93D28}"/>
              </a:ext>
            </a:extLst>
          </p:cNvPr>
          <p:cNvSpPr txBox="1">
            <a:spLocks/>
          </p:cNvSpPr>
          <p:nvPr/>
        </p:nvSpPr>
        <p:spPr>
          <a:xfrm>
            <a:off x="0" y="4340"/>
            <a:ext cx="9144000"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Data Preparation for Modelling</a:t>
            </a:r>
            <a:br>
              <a:rPr lang="en-IN" sz="2800" dirty="0">
                <a:solidFill>
                  <a:schemeClr val="bg1"/>
                </a:solidFill>
                <a:latin typeface="Montserrat" panose="00000500000000000000" pitchFamily="2" charset="0"/>
              </a:rPr>
            </a:br>
            <a:r>
              <a:rPr lang="en-IN" sz="2800" dirty="0">
                <a:solidFill>
                  <a:schemeClr val="bg1"/>
                </a:solidFill>
                <a:latin typeface="Montserrat" panose="00000500000000000000" pitchFamily="2" charset="0"/>
              </a:rPr>
              <a:t> </a:t>
            </a:r>
            <a:endPar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endParaRPr>
          </a:p>
        </p:txBody>
      </p:sp>
      <p:sp>
        <p:nvSpPr>
          <p:cNvPr id="7" name="Text Placeholder 2">
            <a:extLst>
              <a:ext uri="{FF2B5EF4-FFF2-40B4-BE49-F238E27FC236}">
                <a16:creationId xmlns:a16="http://schemas.microsoft.com/office/drawing/2014/main" id="{DE88E134-E759-4AD3-A3CB-F79AE490D780}"/>
              </a:ext>
            </a:extLst>
          </p:cNvPr>
          <p:cNvSpPr txBox="1">
            <a:spLocks/>
          </p:cNvSpPr>
          <p:nvPr/>
        </p:nvSpPr>
        <p:spPr>
          <a:xfrm>
            <a:off x="0" y="707506"/>
            <a:ext cx="9144000" cy="166075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50000"/>
              </a:lnSpc>
              <a:buClr>
                <a:schemeClr val="bg1"/>
              </a:buClr>
              <a:buNone/>
            </a:pPr>
            <a:r>
              <a:rPr lang="en-IN" sz="1400" b="1" dirty="0">
                <a:solidFill>
                  <a:schemeClr val="bg1"/>
                </a:solidFill>
                <a:latin typeface="Montserrat" panose="00000500000000000000" pitchFamily="2" charset="0"/>
              </a:rPr>
              <a:t>Rescaling Numeric Values– Standardization </a:t>
            </a:r>
          </a:p>
          <a:p>
            <a:pPr marL="114300" indent="0">
              <a:lnSpc>
                <a:spcPct val="150000"/>
              </a:lnSpc>
              <a:buClr>
                <a:schemeClr val="bg1"/>
              </a:buClr>
              <a:buNone/>
            </a:pPr>
            <a:r>
              <a:rPr lang="en-US" sz="1400" b="0" i="0" dirty="0">
                <a:solidFill>
                  <a:schemeClr val="bg1"/>
                </a:solidFill>
                <a:effectLst/>
                <a:latin typeface="Montserrat" panose="00000500000000000000" pitchFamily="2" charset="0"/>
              </a:rPr>
              <a:t>Before applying models, it is important to generalize our data. For this we will be using standardization method. Standardization gives all features the same influence on the distance metric. If one feature has very large values, it will dominate over other features when calculating the distance.</a:t>
            </a:r>
          </a:p>
          <a:p>
            <a:pPr marL="114300" indent="0">
              <a:lnSpc>
                <a:spcPct val="150000"/>
              </a:lnSpc>
              <a:spcBef>
                <a:spcPts val="1800"/>
              </a:spcBef>
              <a:buClr>
                <a:schemeClr val="bg1"/>
              </a:buClr>
              <a:buNone/>
            </a:pPr>
            <a:br>
              <a:rPr lang="en-IN" sz="1400" dirty="0">
                <a:solidFill>
                  <a:schemeClr val="bg1"/>
                </a:solidFill>
                <a:latin typeface="Montserrat" panose="00000500000000000000" pitchFamily="2" charset="0"/>
              </a:rPr>
            </a:br>
            <a:endParaRPr lang="en-IN" sz="1400" dirty="0">
              <a:solidFill>
                <a:schemeClr val="bg1"/>
              </a:solidFill>
              <a:latin typeface="Montserrat" panose="00000500000000000000" pitchFamily="2" charset="0"/>
            </a:endParaRPr>
          </a:p>
        </p:txBody>
      </p:sp>
      <p:pic>
        <p:nvPicPr>
          <p:cNvPr id="9" name="Picture 8">
            <a:extLst>
              <a:ext uri="{FF2B5EF4-FFF2-40B4-BE49-F238E27FC236}">
                <a16:creationId xmlns:a16="http://schemas.microsoft.com/office/drawing/2014/main" id="{0B9C0F74-7A7B-4EBA-BD90-693304E419BC}"/>
              </a:ext>
            </a:extLst>
          </p:cNvPr>
          <p:cNvPicPr>
            <a:picLocks noChangeAspect="1"/>
          </p:cNvPicPr>
          <p:nvPr/>
        </p:nvPicPr>
        <p:blipFill>
          <a:blip r:embed="rId2"/>
          <a:stretch>
            <a:fillRect/>
          </a:stretch>
        </p:blipFill>
        <p:spPr>
          <a:xfrm>
            <a:off x="3647632" y="3733800"/>
            <a:ext cx="5314950" cy="1333500"/>
          </a:xfrm>
          <a:prstGeom prst="rect">
            <a:avLst/>
          </a:prstGeom>
          <a:ln>
            <a:solidFill>
              <a:schemeClr val="accent2"/>
            </a:solidFill>
          </a:ln>
        </p:spPr>
      </p:pic>
      <p:pic>
        <p:nvPicPr>
          <p:cNvPr id="11" name="Picture 10">
            <a:extLst>
              <a:ext uri="{FF2B5EF4-FFF2-40B4-BE49-F238E27FC236}">
                <a16:creationId xmlns:a16="http://schemas.microsoft.com/office/drawing/2014/main" id="{3E6F091C-4766-4112-9B73-9203210FD8D9}"/>
              </a:ext>
            </a:extLst>
          </p:cNvPr>
          <p:cNvPicPr>
            <a:picLocks noChangeAspect="1"/>
          </p:cNvPicPr>
          <p:nvPr/>
        </p:nvPicPr>
        <p:blipFill>
          <a:blip r:embed="rId3"/>
          <a:stretch>
            <a:fillRect/>
          </a:stretch>
        </p:blipFill>
        <p:spPr>
          <a:xfrm>
            <a:off x="95693" y="2483442"/>
            <a:ext cx="5524500" cy="1219200"/>
          </a:xfrm>
          <a:prstGeom prst="rect">
            <a:avLst/>
          </a:prstGeom>
          <a:ln>
            <a:solidFill>
              <a:schemeClr val="accent2"/>
            </a:solidFill>
          </a:ln>
        </p:spPr>
      </p:pic>
      <p:sp>
        <p:nvSpPr>
          <p:cNvPr id="14" name="Arrow: Right 13">
            <a:extLst>
              <a:ext uri="{FF2B5EF4-FFF2-40B4-BE49-F238E27FC236}">
                <a16:creationId xmlns:a16="http://schemas.microsoft.com/office/drawing/2014/main" id="{5BE1F2DA-A9F0-4A02-A5BA-3F28460E80A0}"/>
              </a:ext>
            </a:extLst>
          </p:cNvPr>
          <p:cNvSpPr/>
          <p:nvPr/>
        </p:nvSpPr>
        <p:spPr>
          <a:xfrm>
            <a:off x="597915" y="4388548"/>
            <a:ext cx="2509284" cy="117084"/>
          </a:xfrm>
          <a:prstGeom prst="rightArrow">
            <a:avLst>
              <a:gd name="adj1" fmla="val 36658"/>
              <a:gd name="adj2" fmla="val 7179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B7AA30E-6175-4A6C-BBE2-D77410E67DF4}"/>
              </a:ext>
            </a:extLst>
          </p:cNvPr>
          <p:cNvSpPr txBox="1"/>
          <p:nvPr/>
        </p:nvSpPr>
        <p:spPr>
          <a:xfrm>
            <a:off x="6106709" y="2770063"/>
            <a:ext cx="2750212" cy="307777"/>
          </a:xfrm>
          <a:prstGeom prst="rect">
            <a:avLst/>
          </a:prstGeom>
          <a:noFill/>
        </p:spPr>
        <p:txBody>
          <a:bodyPr wrap="square" rtlCol="0">
            <a:spAutoFit/>
          </a:bodyPr>
          <a:lstStyle/>
          <a:p>
            <a:r>
              <a:rPr lang="en-IN" dirty="0"/>
              <a:t>Before Standardization ‘</a:t>
            </a:r>
            <a:r>
              <a:rPr lang="en-IN" dirty="0" err="1"/>
              <a:t>X_test</a:t>
            </a:r>
            <a:r>
              <a:rPr lang="en-IN" dirty="0"/>
              <a:t>’</a:t>
            </a:r>
          </a:p>
        </p:txBody>
      </p:sp>
      <p:sp>
        <p:nvSpPr>
          <p:cNvPr id="16" name="TextBox 15">
            <a:extLst>
              <a:ext uri="{FF2B5EF4-FFF2-40B4-BE49-F238E27FC236}">
                <a16:creationId xmlns:a16="http://schemas.microsoft.com/office/drawing/2014/main" id="{E561CE99-8DE6-4A2B-919E-CCDDA802C529}"/>
              </a:ext>
            </a:extLst>
          </p:cNvPr>
          <p:cNvSpPr txBox="1"/>
          <p:nvPr/>
        </p:nvSpPr>
        <p:spPr>
          <a:xfrm>
            <a:off x="562861" y="4082903"/>
            <a:ext cx="2579393" cy="307777"/>
          </a:xfrm>
          <a:prstGeom prst="rect">
            <a:avLst/>
          </a:prstGeom>
          <a:noFill/>
        </p:spPr>
        <p:txBody>
          <a:bodyPr wrap="square" rtlCol="0">
            <a:spAutoFit/>
          </a:bodyPr>
          <a:lstStyle/>
          <a:p>
            <a:r>
              <a:rPr lang="en-IN" dirty="0"/>
              <a:t>After Standardization ‘</a:t>
            </a:r>
            <a:r>
              <a:rPr lang="en-IN" dirty="0" err="1"/>
              <a:t>X_test</a:t>
            </a:r>
            <a:r>
              <a:rPr lang="en-IN" dirty="0"/>
              <a:t>’</a:t>
            </a:r>
          </a:p>
        </p:txBody>
      </p:sp>
      <p:sp>
        <p:nvSpPr>
          <p:cNvPr id="12" name="Arrow: Right 11">
            <a:extLst>
              <a:ext uri="{FF2B5EF4-FFF2-40B4-BE49-F238E27FC236}">
                <a16:creationId xmlns:a16="http://schemas.microsoft.com/office/drawing/2014/main" id="{2EDB7A97-73AF-4FE7-8436-5D24E875AE7E}"/>
              </a:ext>
            </a:extLst>
          </p:cNvPr>
          <p:cNvSpPr/>
          <p:nvPr/>
        </p:nvSpPr>
        <p:spPr>
          <a:xfrm rot="10800000">
            <a:off x="6227173" y="3060180"/>
            <a:ext cx="2509284" cy="132846"/>
          </a:xfrm>
          <a:prstGeom prst="rightArrow">
            <a:avLst>
              <a:gd name="adj1" fmla="val 36658"/>
              <a:gd name="adj2" fmla="val 7179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049729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8.33333E-7 3.95062E-6 L -0.05538 -0.0034 " pathEditMode="relative" rAng="0" ptsTypes="AA">
                                      <p:cBhvr>
                                        <p:cTn id="6" dur="2000" fill="hold"/>
                                        <p:tgtEl>
                                          <p:spTgt spid="12"/>
                                        </p:tgtEl>
                                        <p:attrNameLst>
                                          <p:attrName>ppt_x</p:attrName>
                                          <p:attrName>ppt_y</p:attrName>
                                        </p:attrNameLst>
                                      </p:cBhvr>
                                      <p:rCtr x="-2778" y="-185"/>
                                    </p:animMotion>
                                  </p:childTnLst>
                                </p:cTn>
                              </p:par>
                              <p:par>
                                <p:cTn id="7" presetID="35" presetClass="path" presetSubtype="0" accel="50000" decel="50000" fill="hold" grpId="0" nodeType="withEffect">
                                  <p:stCondLst>
                                    <p:cond delay="0"/>
                                  </p:stCondLst>
                                  <p:childTnLst>
                                    <p:animMotion origin="layout" path="M 8.33333E-7 1.48148E-6 L -0.05365 0.00401 " pathEditMode="relative" rAng="0" ptsTypes="AA">
                                      <p:cBhvr>
                                        <p:cTn id="8" dur="2000" fill="hold"/>
                                        <p:tgtEl>
                                          <p:spTgt spid="15"/>
                                        </p:tgtEl>
                                        <p:attrNameLst>
                                          <p:attrName>ppt_x</p:attrName>
                                          <p:attrName>ppt_y</p:attrName>
                                        </p:attrNameLst>
                                      </p:cBhvr>
                                      <p:rCtr x="-2691" y="185"/>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0" nodeType="clickEffect">
                                  <p:stCondLst>
                                    <p:cond delay="0"/>
                                  </p:stCondLst>
                                  <p:childTnLst>
                                    <p:animMotion origin="layout" path="M -4.16667E-6 4.5679E-6 L 0.04167 4.5679E-6 " pathEditMode="relative" rAng="0" ptsTypes="AA">
                                      <p:cBhvr>
                                        <p:cTn id="12" dur="2000" fill="hold"/>
                                        <p:tgtEl>
                                          <p:spTgt spid="16"/>
                                        </p:tgtEl>
                                        <p:attrNameLst>
                                          <p:attrName>ppt_x</p:attrName>
                                          <p:attrName>ppt_y</p:attrName>
                                        </p:attrNameLst>
                                      </p:cBhvr>
                                      <p:rCtr x="2083" y="0"/>
                                    </p:animMotion>
                                  </p:childTnLst>
                                </p:cTn>
                              </p:par>
                              <p:par>
                                <p:cTn id="13" presetID="63" presetClass="path" presetSubtype="0" accel="50000" decel="50000" fill="hold" grpId="0" nodeType="withEffect">
                                  <p:stCondLst>
                                    <p:cond delay="0"/>
                                  </p:stCondLst>
                                  <p:childTnLst>
                                    <p:animMotion origin="layout" path="M -4.16667E-6 3.82716E-6 L 0.04098 -0.00216 " pathEditMode="relative" rAng="0" ptsTypes="AA">
                                      <p:cBhvr>
                                        <p:cTn id="14" dur="2000" fill="hold"/>
                                        <p:tgtEl>
                                          <p:spTgt spid="14"/>
                                        </p:tgtEl>
                                        <p:attrNameLst>
                                          <p:attrName>ppt_x</p:attrName>
                                          <p:attrName>ppt_y</p:attrName>
                                        </p:attrNameLst>
                                      </p:cBhvr>
                                      <p:rCtr x="2049" y="-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A532DD28-BAF7-4970-9ABB-D079E61D7F8A}"/>
              </a:ext>
            </a:extLst>
          </p:cNvPr>
          <p:cNvSpPr txBox="1">
            <a:spLocks/>
          </p:cNvSpPr>
          <p:nvPr/>
        </p:nvSpPr>
        <p:spPr>
          <a:xfrm>
            <a:off x="-1" y="748480"/>
            <a:ext cx="3222524" cy="439502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50000"/>
              </a:lnSpc>
              <a:buClr>
                <a:schemeClr val="bg1"/>
              </a:buClr>
              <a:buNone/>
            </a:pPr>
            <a:r>
              <a:rPr lang="en-IN" sz="1600" dirty="0">
                <a:solidFill>
                  <a:schemeClr val="bg1"/>
                </a:solidFill>
                <a:latin typeface="Montserrat" panose="00000500000000000000" pitchFamily="2" charset="0"/>
              </a:rPr>
              <a:t>Since our dependent variable is a multiclass variable, we preferred to go and try following models :</a:t>
            </a:r>
          </a:p>
          <a:p>
            <a:pPr marL="114300" indent="0">
              <a:lnSpc>
                <a:spcPct val="150000"/>
              </a:lnSpc>
              <a:buClr>
                <a:schemeClr val="bg1"/>
              </a:buClr>
              <a:buNone/>
            </a:pPr>
            <a:endParaRPr lang="en-IN" sz="1600" dirty="0">
              <a:solidFill>
                <a:schemeClr val="bg1"/>
              </a:solidFill>
              <a:latin typeface="Montserrat" panose="00000500000000000000" pitchFamily="2" charset="0"/>
            </a:endParaRPr>
          </a:p>
          <a:p>
            <a:pPr>
              <a:lnSpc>
                <a:spcPct val="150000"/>
              </a:lnSpc>
              <a:buClr>
                <a:schemeClr val="bg1"/>
              </a:buClr>
              <a:buFont typeface="Arial" panose="020B0604020202020204" pitchFamily="34" charset="0"/>
              <a:buChar char="•"/>
            </a:pPr>
            <a:r>
              <a:rPr lang="en-IN" sz="1600" dirty="0">
                <a:solidFill>
                  <a:schemeClr val="bg1"/>
                </a:solidFill>
                <a:latin typeface="Montserrat" panose="00000500000000000000" pitchFamily="2" charset="0"/>
              </a:rPr>
              <a:t>Naive Bayes Classifier</a:t>
            </a:r>
          </a:p>
          <a:p>
            <a:pPr>
              <a:lnSpc>
                <a:spcPct val="150000"/>
              </a:lnSpc>
              <a:buClr>
                <a:schemeClr val="bg1"/>
              </a:buClr>
              <a:buFont typeface="Arial" panose="020B0604020202020204" pitchFamily="34" charset="0"/>
              <a:buChar char="•"/>
            </a:pPr>
            <a:r>
              <a:rPr lang="en-IN" sz="1600" dirty="0">
                <a:solidFill>
                  <a:schemeClr val="bg1"/>
                </a:solidFill>
                <a:latin typeface="Montserrat" panose="00000500000000000000" pitchFamily="2" charset="0"/>
              </a:rPr>
              <a:t>Decision Tree Algorithm</a:t>
            </a:r>
          </a:p>
          <a:p>
            <a:pPr>
              <a:lnSpc>
                <a:spcPct val="150000"/>
              </a:lnSpc>
              <a:buClr>
                <a:schemeClr val="bg1"/>
              </a:buClr>
              <a:buFont typeface="Arial" panose="020B0604020202020204" pitchFamily="34" charset="0"/>
              <a:buChar char="•"/>
            </a:pPr>
            <a:r>
              <a:rPr lang="en-IN" sz="1600" dirty="0">
                <a:solidFill>
                  <a:schemeClr val="bg1"/>
                </a:solidFill>
                <a:latin typeface="Montserrat" panose="00000500000000000000" pitchFamily="2" charset="0"/>
              </a:rPr>
              <a:t>Random Forest Classifier</a:t>
            </a:r>
          </a:p>
          <a:p>
            <a:pPr>
              <a:lnSpc>
                <a:spcPct val="150000"/>
              </a:lnSpc>
              <a:buClr>
                <a:schemeClr val="bg1"/>
              </a:buClr>
              <a:buFont typeface="Arial" panose="020B0604020202020204" pitchFamily="34" charset="0"/>
              <a:buChar char="•"/>
            </a:pPr>
            <a:r>
              <a:rPr lang="en-IN" sz="1600" dirty="0">
                <a:solidFill>
                  <a:schemeClr val="bg1"/>
                </a:solidFill>
                <a:latin typeface="Montserrat" panose="00000500000000000000" pitchFamily="2" charset="0"/>
              </a:rPr>
              <a:t>KNN Algorithm</a:t>
            </a:r>
          </a:p>
          <a:p>
            <a:pPr>
              <a:lnSpc>
                <a:spcPct val="150000"/>
              </a:lnSpc>
              <a:spcBef>
                <a:spcPts val="1800"/>
              </a:spcBef>
              <a:buClr>
                <a:schemeClr val="bg1"/>
              </a:buClr>
              <a:buFont typeface="Courier New" panose="02070309020205020404" pitchFamily="49" charset="0"/>
              <a:buChar char="o"/>
            </a:pPr>
            <a:endParaRPr lang="en-IN" sz="1600" dirty="0">
              <a:solidFill>
                <a:schemeClr val="bg1"/>
              </a:solidFill>
              <a:latin typeface="Montserrat" panose="00000500000000000000" pitchFamily="2" charset="0"/>
            </a:endParaRPr>
          </a:p>
        </p:txBody>
      </p:sp>
      <p:sp>
        <p:nvSpPr>
          <p:cNvPr id="3" name="Title 1">
            <a:extLst>
              <a:ext uri="{FF2B5EF4-FFF2-40B4-BE49-F238E27FC236}">
                <a16:creationId xmlns:a16="http://schemas.microsoft.com/office/drawing/2014/main" id="{6AA82717-0684-44AC-9BD8-172835046C70}"/>
              </a:ext>
            </a:extLst>
          </p:cNvPr>
          <p:cNvSpPr txBox="1">
            <a:spLocks/>
          </p:cNvSpPr>
          <p:nvPr/>
        </p:nvSpPr>
        <p:spPr>
          <a:xfrm>
            <a:off x="0" y="0"/>
            <a:ext cx="9144000"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Applying Model</a:t>
            </a:r>
          </a:p>
        </p:txBody>
      </p:sp>
      <p:pic>
        <p:nvPicPr>
          <p:cNvPr id="6" name="Picture 5">
            <a:extLst>
              <a:ext uri="{FF2B5EF4-FFF2-40B4-BE49-F238E27FC236}">
                <a16:creationId xmlns:a16="http://schemas.microsoft.com/office/drawing/2014/main" id="{EDBD984D-6E63-40E9-9148-0A81FF03E187}"/>
              </a:ext>
            </a:extLst>
          </p:cNvPr>
          <p:cNvPicPr>
            <a:picLocks noChangeAspect="1"/>
          </p:cNvPicPr>
          <p:nvPr/>
        </p:nvPicPr>
        <p:blipFill>
          <a:blip r:embed="rId2"/>
          <a:stretch>
            <a:fillRect/>
          </a:stretch>
        </p:blipFill>
        <p:spPr>
          <a:xfrm>
            <a:off x="3510116" y="1227803"/>
            <a:ext cx="5346290" cy="3436374"/>
          </a:xfrm>
          <a:prstGeom prst="round2DiagRect">
            <a:avLst>
              <a:gd name="adj1" fmla="val 9783"/>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7427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76316"/>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6600" dirty="0">
              <a:solidFill>
                <a:srgbClr val="BC261A"/>
              </a:solidFill>
              <a:effectLst>
                <a:outerShdw blurRad="38100" dist="38100" dir="2700000" algn="tl">
                  <a:srgbClr val="000000">
                    <a:alpha val="43137"/>
                  </a:srgbClr>
                </a:outerShdw>
              </a:effectLs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6600" dirty="0">
              <a:solidFill>
                <a:srgbClr val="BC261A"/>
              </a:solidFill>
              <a:effectLst>
                <a:outerShdw blurRad="38100" dist="38100" dir="2700000" algn="tl">
                  <a:srgbClr val="000000">
                    <a:alpha val="43137"/>
                  </a:srgbClr>
                </a:outerShdw>
              </a:effectLst>
              <a:latin typeface="Montserrat"/>
              <a:ea typeface="Montserrat"/>
              <a:cs typeface="Montserrat"/>
              <a:sym typeface="Montserrat"/>
            </a:endParaRPr>
          </a:p>
          <a:p>
            <a:pPr marL="0" lvl="0" indent="0" algn="ctr" rtl="0">
              <a:spcBef>
                <a:spcPts val="0"/>
              </a:spcBef>
              <a:spcAft>
                <a:spcPts val="0"/>
              </a:spcAft>
              <a:buSzPts val="5200"/>
              <a:buNone/>
            </a:pPr>
            <a:endParaRPr sz="3600" dirty="0">
              <a:solidFill>
                <a:srgbClr val="BC261A"/>
              </a:solidFill>
              <a:effectLst>
                <a:outerShdw blurRad="38100" dist="38100" dir="2700000" algn="tl">
                  <a:srgbClr val="000000">
                    <a:alpha val="43137"/>
                  </a:srgbClr>
                </a:outerShdw>
              </a:effectLst>
              <a:latin typeface="Montserrat"/>
              <a:ea typeface="Montserrat"/>
              <a:cs typeface="Montserrat"/>
              <a:sym typeface="Montserrat"/>
            </a:endParaRPr>
          </a:p>
          <a:p>
            <a:pPr marL="0" lvl="0" indent="0" algn="ctr" rtl="0">
              <a:spcBef>
                <a:spcPts val="0"/>
              </a:spcBef>
              <a:spcAft>
                <a:spcPts val="0"/>
              </a:spcAft>
              <a:buSzPts val="5200"/>
              <a:buNone/>
            </a:pPr>
            <a:r>
              <a:rPr lang="en-IN" dirty="0">
                <a:solidFill>
                  <a:srgbClr val="BC261A"/>
                </a:solidFill>
                <a:effectLst>
                  <a:outerShdw blurRad="38100" dist="38100" dir="2700000" algn="tl">
                    <a:srgbClr val="000000">
                      <a:alpha val="43137"/>
                    </a:srgbClr>
                  </a:outerShdw>
                </a:effectLst>
                <a:latin typeface="Montserrat"/>
                <a:ea typeface="Montserrat"/>
                <a:cs typeface="Montserrat"/>
                <a:sym typeface="Montserrat"/>
              </a:rPr>
              <a:t>TABLE OF CONTENT</a:t>
            </a:r>
            <a:endParaRPr dirty="0">
              <a:solidFill>
                <a:srgbClr val="BC261A"/>
              </a:solidFill>
              <a:effectLst>
                <a:outerShdw blurRad="38100" dist="38100" dir="2700000" algn="tl">
                  <a:srgbClr val="000000">
                    <a:alpha val="43137"/>
                  </a:srgbClr>
                </a:outerShdw>
              </a:effectLst>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AA977CB1-578B-44E9-A7A4-178D141165A0}"/>
              </a:ext>
            </a:extLst>
          </p:cNvPr>
          <p:cNvSpPr>
            <a:spLocks noGrp="1"/>
          </p:cNvSpPr>
          <p:nvPr>
            <p:ph type="body" idx="1"/>
          </p:nvPr>
        </p:nvSpPr>
        <p:spPr>
          <a:xfrm>
            <a:off x="0" y="649016"/>
            <a:ext cx="4431890" cy="4494484"/>
          </a:xfrm>
          <a:solidFill>
            <a:schemeClr val="tx2"/>
          </a:solidFill>
          <a:ln>
            <a:solidFill>
              <a:schemeClr val="tx2"/>
            </a:solidFill>
          </a:ln>
          <a:effectLst/>
        </p:spPr>
        <p:txBody>
          <a:bodyPr/>
          <a:lstStyle/>
          <a:p>
            <a:pPr marL="354330" indent="-342265">
              <a:lnSpc>
                <a:spcPct val="100000"/>
              </a:lnSpc>
              <a:spcBef>
                <a:spcPts val="1305"/>
              </a:spcBef>
              <a:buClr>
                <a:schemeClr val="bg1"/>
              </a:buClr>
              <a:buFont typeface="Arial" panose="020B0604020202020204" pitchFamily="34" charset="0"/>
              <a:buChar char="•"/>
              <a:tabLst>
                <a:tab pos="354965" algn="l"/>
              </a:tabLst>
            </a:pPr>
            <a:endParaRPr lang="en-IN" sz="1500" spc="40" dirty="0">
              <a:solidFill>
                <a:srgbClr val="124F5C"/>
              </a:solidFill>
              <a:latin typeface="Montserrat" panose="00000500000000000000" pitchFamily="2" charset="0"/>
              <a:cs typeface="Verdana"/>
            </a:endParaRPr>
          </a:p>
          <a:p>
            <a:pPr marL="354330" indent="-342265">
              <a:lnSpc>
                <a:spcPct val="100000"/>
              </a:lnSpc>
              <a:spcBef>
                <a:spcPts val="1305"/>
              </a:spcBef>
              <a:buClr>
                <a:schemeClr val="bg1"/>
              </a:buClr>
              <a:buFont typeface="Arial" panose="020B0604020202020204" pitchFamily="34" charset="0"/>
              <a:buChar char="•"/>
              <a:tabLst>
                <a:tab pos="354965" algn="l"/>
              </a:tabLst>
            </a:pPr>
            <a:r>
              <a:rPr lang="en-IN" sz="1500" spc="40" dirty="0">
                <a:solidFill>
                  <a:srgbClr val="124F5C"/>
                </a:solidFill>
                <a:latin typeface="Montserrat" panose="00000500000000000000" pitchFamily="2" charset="0"/>
                <a:cs typeface="Verdana"/>
              </a:rPr>
              <a:t>Defining </a:t>
            </a:r>
            <a:r>
              <a:rPr lang="en-IN" sz="1500" spc="60" dirty="0">
                <a:solidFill>
                  <a:srgbClr val="124F5C"/>
                </a:solidFill>
                <a:latin typeface="Montserrat" panose="00000500000000000000" pitchFamily="2" charset="0"/>
                <a:cs typeface="Verdana"/>
              </a:rPr>
              <a:t>Problem</a:t>
            </a:r>
            <a:r>
              <a:rPr lang="en-IN" sz="1500" spc="-355" dirty="0">
                <a:solidFill>
                  <a:srgbClr val="124F5C"/>
                </a:solidFill>
                <a:latin typeface="Montserrat" panose="00000500000000000000" pitchFamily="2" charset="0"/>
                <a:cs typeface="Verdana"/>
              </a:rPr>
              <a:t> </a:t>
            </a:r>
            <a:r>
              <a:rPr lang="en-IN" sz="1500" spc="15" dirty="0">
                <a:solidFill>
                  <a:srgbClr val="124F5C"/>
                </a:solidFill>
                <a:latin typeface="Montserrat" panose="00000500000000000000" pitchFamily="2" charset="0"/>
                <a:cs typeface="Verdana"/>
              </a:rPr>
              <a:t>Statement</a:t>
            </a:r>
            <a:endParaRPr lang="en-IN" sz="1500" dirty="0">
              <a:latin typeface="Montserrat" panose="00000500000000000000" pitchFamily="2" charset="0"/>
              <a:cs typeface="Verdana"/>
            </a:endParaRPr>
          </a:p>
          <a:p>
            <a:pPr marL="354330" indent="-342265">
              <a:lnSpc>
                <a:spcPct val="100000"/>
              </a:lnSpc>
              <a:spcBef>
                <a:spcPts val="1200"/>
              </a:spcBef>
              <a:buClr>
                <a:schemeClr val="bg1"/>
              </a:buClr>
              <a:buFont typeface="Arial" panose="020B0604020202020204" pitchFamily="34" charset="0"/>
              <a:buChar char="•"/>
              <a:tabLst>
                <a:tab pos="354965" algn="l"/>
              </a:tabLst>
            </a:pPr>
            <a:r>
              <a:rPr lang="en-IN" sz="1500" dirty="0">
                <a:solidFill>
                  <a:schemeClr val="bg1"/>
                </a:solidFill>
                <a:latin typeface="Montserrat" panose="00000500000000000000" pitchFamily="2" charset="0"/>
                <a:cs typeface="Verdana"/>
              </a:rPr>
              <a:t>EDA and Feature Engineering</a:t>
            </a:r>
          </a:p>
          <a:p>
            <a:pPr marL="354330" indent="-342265">
              <a:lnSpc>
                <a:spcPct val="100000"/>
              </a:lnSpc>
              <a:spcBef>
                <a:spcPts val="1205"/>
              </a:spcBef>
              <a:buClr>
                <a:schemeClr val="bg1"/>
              </a:buClr>
              <a:buFont typeface="Arial" panose="020B0604020202020204" pitchFamily="34" charset="0"/>
              <a:buChar char="•"/>
              <a:tabLst>
                <a:tab pos="354965" algn="l"/>
              </a:tabLst>
            </a:pPr>
            <a:r>
              <a:rPr lang="en-IN" sz="1500" spc="15" dirty="0">
                <a:solidFill>
                  <a:srgbClr val="124F5C"/>
                </a:solidFill>
                <a:latin typeface="Montserrat" panose="00000500000000000000" pitchFamily="2" charset="0"/>
                <a:cs typeface="Verdana"/>
              </a:rPr>
              <a:t>Feature Selection</a:t>
            </a:r>
            <a:endParaRPr lang="en-IN" sz="1500" dirty="0">
              <a:latin typeface="Montserrat" panose="00000500000000000000" pitchFamily="2" charset="0"/>
              <a:cs typeface="Verdana"/>
            </a:endParaRPr>
          </a:p>
          <a:p>
            <a:pPr marL="354330" indent="-342265">
              <a:lnSpc>
                <a:spcPct val="100000"/>
              </a:lnSpc>
              <a:spcBef>
                <a:spcPts val="1535"/>
              </a:spcBef>
              <a:spcAft>
                <a:spcPts val="1800"/>
              </a:spcAft>
              <a:buClr>
                <a:schemeClr val="bg1"/>
              </a:buClr>
              <a:buFont typeface="Arial" panose="020B0604020202020204" pitchFamily="34" charset="0"/>
              <a:buChar char="•"/>
              <a:tabLst>
                <a:tab pos="354965" algn="l"/>
              </a:tabLst>
            </a:pPr>
            <a:r>
              <a:rPr lang="en-IN" sz="1500" spc="75" dirty="0">
                <a:solidFill>
                  <a:srgbClr val="124F5C"/>
                </a:solidFill>
                <a:latin typeface="Montserrat" panose="00000500000000000000" pitchFamily="2" charset="0"/>
                <a:cs typeface="Verdana"/>
              </a:rPr>
              <a:t>Preparing Dataset for Modelling</a:t>
            </a:r>
            <a:endParaRPr lang="en-IN" sz="1500" dirty="0">
              <a:latin typeface="Montserrat" panose="00000500000000000000" pitchFamily="2" charset="0"/>
              <a:cs typeface="Verdana"/>
            </a:endParaRPr>
          </a:p>
          <a:p>
            <a:pPr marL="354330" indent="-342265">
              <a:lnSpc>
                <a:spcPct val="100000"/>
              </a:lnSpc>
              <a:buClr>
                <a:schemeClr val="bg1"/>
              </a:buClr>
              <a:buFont typeface="Arial" panose="020B0604020202020204" pitchFamily="34" charset="0"/>
              <a:buChar char="•"/>
              <a:tabLst>
                <a:tab pos="354965" algn="l"/>
              </a:tabLst>
            </a:pPr>
            <a:r>
              <a:rPr lang="en-IN" sz="1500" spc="40" dirty="0">
                <a:solidFill>
                  <a:srgbClr val="124F5C"/>
                </a:solidFill>
                <a:latin typeface="Montserrat" panose="00000500000000000000" pitchFamily="2" charset="0"/>
                <a:cs typeface="Verdana"/>
              </a:rPr>
              <a:t>Applying</a:t>
            </a:r>
            <a:r>
              <a:rPr lang="en-IN" sz="1500" spc="-170" dirty="0">
                <a:solidFill>
                  <a:srgbClr val="124F5C"/>
                </a:solidFill>
                <a:latin typeface="Montserrat" panose="00000500000000000000" pitchFamily="2" charset="0"/>
                <a:cs typeface="Verdana"/>
              </a:rPr>
              <a:t> </a:t>
            </a:r>
            <a:r>
              <a:rPr lang="en-IN" sz="1500" spc="65" dirty="0">
                <a:solidFill>
                  <a:srgbClr val="124F5C"/>
                </a:solidFill>
                <a:latin typeface="Montserrat" panose="00000500000000000000" pitchFamily="2" charset="0"/>
                <a:cs typeface="Verdana"/>
              </a:rPr>
              <a:t>Model</a:t>
            </a:r>
            <a:endParaRPr lang="en-IN" sz="1500" dirty="0">
              <a:latin typeface="Montserrat" panose="00000500000000000000" pitchFamily="2" charset="0"/>
              <a:cs typeface="Verdana"/>
            </a:endParaRPr>
          </a:p>
          <a:p>
            <a:pPr>
              <a:lnSpc>
                <a:spcPct val="100000"/>
              </a:lnSpc>
              <a:spcBef>
                <a:spcPts val="35"/>
              </a:spcBef>
              <a:buClr>
                <a:schemeClr val="bg1"/>
              </a:buClr>
              <a:buFont typeface="Arial" panose="020B0604020202020204" pitchFamily="34" charset="0"/>
              <a:buChar char="•"/>
            </a:pPr>
            <a:endParaRPr lang="en-IN" sz="1500" dirty="0">
              <a:latin typeface="Montserrat" panose="00000500000000000000" pitchFamily="2" charset="0"/>
              <a:cs typeface="Verdana"/>
            </a:endParaRPr>
          </a:p>
          <a:p>
            <a:pPr marL="354330" indent="-342265">
              <a:lnSpc>
                <a:spcPct val="100000"/>
              </a:lnSpc>
              <a:spcBef>
                <a:spcPts val="5"/>
              </a:spcBef>
              <a:buClr>
                <a:schemeClr val="bg1"/>
              </a:buClr>
              <a:buFont typeface="Arial" panose="020B0604020202020204" pitchFamily="34" charset="0"/>
              <a:buChar char="•"/>
              <a:tabLst>
                <a:tab pos="354965" algn="l"/>
              </a:tabLst>
            </a:pPr>
            <a:r>
              <a:rPr lang="en-IN" sz="1500" spc="65" dirty="0">
                <a:solidFill>
                  <a:srgbClr val="124F5C"/>
                </a:solidFill>
                <a:latin typeface="Montserrat" panose="00000500000000000000" pitchFamily="2" charset="0"/>
                <a:cs typeface="Verdana"/>
              </a:rPr>
              <a:t>Model</a:t>
            </a:r>
            <a:r>
              <a:rPr lang="en-IN" sz="1500" spc="-185" dirty="0">
                <a:solidFill>
                  <a:srgbClr val="124F5C"/>
                </a:solidFill>
                <a:latin typeface="Montserrat" panose="00000500000000000000" pitchFamily="2" charset="0"/>
                <a:cs typeface="Verdana"/>
              </a:rPr>
              <a:t> </a:t>
            </a:r>
            <a:r>
              <a:rPr lang="en-IN" sz="1500" spc="15" dirty="0">
                <a:solidFill>
                  <a:srgbClr val="124F5C"/>
                </a:solidFill>
                <a:latin typeface="Montserrat" panose="00000500000000000000" pitchFamily="2" charset="0"/>
                <a:cs typeface="Verdana"/>
              </a:rPr>
              <a:t>Validation</a:t>
            </a:r>
            <a:r>
              <a:rPr lang="en-IN" sz="1500" spc="-130" dirty="0">
                <a:solidFill>
                  <a:srgbClr val="124F5C"/>
                </a:solidFill>
                <a:latin typeface="Montserrat" panose="00000500000000000000" pitchFamily="2" charset="0"/>
                <a:cs typeface="Verdana"/>
              </a:rPr>
              <a:t> </a:t>
            </a:r>
            <a:r>
              <a:rPr lang="en-IN" sz="1500" spc="45" dirty="0">
                <a:solidFill>
                  <a:srgbClr val="124F5C"/>
                </a:solidFill>
                <a:latin typeface="Montserrat" panose="00000500000000000000" pitchFamily="2" charset="0"/>
                <a:cs typeface="Verdana"/>
              </a:rPr>
              <a:t>and</a:t>
            </a:r>
            <a:r>
              <a:rPr lang="en-IN" sz="1500" spc="-195" dirty="0">
                <a:solidFill>
                  <a:srgbClr val="124F5C"/>
                </a:solidFill>
                <a:latin typeface="Montserrat" panose="00000500000000000000" pitchFamily="2" charset="0"/>
                <a:cs typeface="Verdana"/>
              </a:rPr>
              <a:t> </a:t>
            </a:r>
            <a:r>
              <a:rPr lang="en-IN" sz="1500" spc="5" dirty="0">
                <a:solidFill>
                  <a:srgbClr val="124F5C"/>
                </a:solidFill>
                <a:latin typeface="Montserrat" panose="00000500000000000000" pitchFamily="2" charset="0"/>
                <a:cs typeface="Verdana"/>
              </a:rPr>
              <a:t>Selection</a:t>
            </a:r>
            <a:endParaRPr lang="en-IN" sz="1500" dirty="0">
              <a:latin typeface="Montserrat" panose="00000500000000000000" pitchFamily="2" charset="0"/>
              <a:cs typeface="Verdana"/>
            </a:endParaRPr>
          </a:p>
          <a:p>
            <a:pPr marL="114300" indent="0">
              <a:lnSpc>
                <a:spcPct val="100000"/>
              </a:lnSpc>
              <a:spcBef>
                <a:spcPts val="35"/>
              </a:spcBef>
              <a:buClr>
                <a:schemeClr val="bg1"/>
              </a:buClr>
              <a:buNone/>
            </a:pPr>
            <a:endParaRPr lang="en-IN" sz="1750" dirty="0">
              <a:latin typeface="Montserrat" panose="00000500000000000000" pitchFamily="2" charset="0"/>
              <a:cs typeface="Verdana"/>
            </a:endParaRPr>
          </a:p>
        </p:txBody>
      </p:sp>
      <p:pic>
        <p:nvPicPr>
          <p:cNvPr id="4" name="Picture 3">
            <a:extLst>
              <a:ext uri="{FF2B5EF4-FFF2-40B4-BE49-F238E27FC236}">
                <a16:creationId xmlns:a16="http://schemas.microsoft.com/office/drawing/2014/main" id="{CFC41078-4FEC-4555-A8A6-DBC009EB92EB}"/>
              </a:ext>
            </a:extLst>
          </p:cNvPr>
          <p:cNvPicPr>
            <a:picLocks noChangeAspect="1"/>
          </p:cNvPicPr>
          <p:nvPr/>
        </p:nvPicPr>
        <p:blipFill>
          <a:blip r:embed="rId3"/>
          <a:stretch>
            <a:fillRect/>
          </a:stretch>
        </p:blipFill>
        <p:spPr>
          <a:xfrm>
            <a:off x="4572000" y="1114833"/>
            <a:ext cx="4572000" cy="3562849"/>
          </a:xfrm>
          <a:prstGeom prst="rect">
            <a:avLst/>
          </a:prstGeom>
          <a:effectLst>
            <a:softEdge rad="1270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28893B-8233-4CC6-9768-0539ADA46BFF}"/>
              </a:ext>
            </a:extLst>
          </p:cNvPr>
          <p:cNvSpPr txBox="1">
            <a:spLocks/>
          </p:cNvSpPr>
          <p:nvPr/>
        </p:nvSpPr>
        <p:spPr>
          <a:xfrm>
            <a:off x="2" y="140109"/>
            <a:ext cx="9143998" cy="748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Model Validation and Selection</a:t>
            </a:r>
          </a:p>
          <a:p>
            <a:pPr algn="ctr">
              <a:spcAft>
                <a:spcPts val="600"/>
              </a:spcAft>
            </a:pPr>
            <a:endPar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endParaRPr>
          </a:p>
        </p:txBody>
      </p:sp>
      <p:sp>
        <p:nvSpPr>
          <p:cNvPr id="4" name="Text Placeholder 2">
            <a:extLst>
              <a:ext uri="{FF2B5EF4-FFF2-40B4-BE49-F238E27FC236}">
                <a16:creationId xmlns:a16="http://schemas.microsoft.com/office/drawing/2014/main" id="{73C515D4-BBB5-4503-8585-22F5A3127FC7}"/>
              </a:ext>
            </a:extLst>
          </p:cNvPr>
          <p:cNvSpPr txBox="1">
            <a:spLocks/>
          </p:cNvSpPr>
          <p:nvPr/>
        </p:nvSpPr>
        <p:spPr>
          <a:xfrm>
            <a:off x="0" y="969706"/>
            <a:ext cx="9144000" cy="1602044"/>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50000"/>
              </a:lnSpc>
              <a:spcBef>
                <a:spcPts val="1800"/>
              </a:spcBef>
              <a:buClr>
                <a:schemeClr val="bg1"/>
              </a:buClr>
              <a:buNone/>
            </a:pPr>
            <a:r>
              <a:rPr lang="en-IN" b="1" dirty="0">
                <a:solidFill>
                  <a:schemeClr val="bg1"/>
                </a:solidFill>
                <a:latin typeface="Montserrat" panose="00000500000000000000" pitchFamily="2" charset="0"/>
              </a:rPr>
              <a:t>Observation : </a:t>
            </a:r>
            <a:r>
              <a:rPr lang="en-IN" dirty="0">
                <a:solidFill>
                  <a:schemeClr val="bg1"/>
                </a:solidFill>
                <a:latin typeface="Montserrat" panose="00000500000000000000" pitchFamily="2" charset="0"/>
              </a:rPr>
              <a:t>Decision Tree and Random Forest are giving best results.  However, Random Forest has given slightly better results in ROC AUC score.</a:t>
            </a:r>
          </a:p>
        </p:txBody>
      </p:sp>
      <p:pic>
        <p:nvPicPr>
          <p:cNvPr id="5" name="Picture 4">
            <a:extLst>
              <a:ext uri="{FF2B5EF4-FFF2-40B4-BE49-F238E27FC236}">
                <a16:creationId xmlns:a16="http://schemas.microsoft.com/office/drawing/2014/main" id="{656EE21E-7383-41C3-8544-4503CE9918E1}"/>
              </a:ext>
            </a:extLst>
          </p:cNvPr>
          <p:cNvPicPr>
            <a:picLocks noChangeAspect="1"/>
          </p:cNvPicPr>
          <p:nvPr/>
        </p:nvPicPr>
        <p:blipFill>
          <a:blip r:embed="rId2">
            <a:duotone>
              <a:prstClr val="black"/>
              <a:schemeClr val="tx2">
                <a:tint val="45000"/>
                <a:satMod val="400000"/>
              </a:schemeClr>
            </a:duotone>
          </a:blip>
          <a:stretch>
            <a:fillRect/>
          </a:stretch>
        </p:blipFill>
        <p:spPr>
          <a:xfrm>
            <a:off x="980768" y="2571750"/>
            <a:ext cx="6902245" cy="1749528"/>
          </a:xfrm>
          <a:prstGeom prst="rect">
            <a:avLst/>
          </a:prstGeom>
          <a:ln>
            <a:solidFill>
              <a:schemeClr val="accent1">
                <a:lumMod val="50000"/>
              </a:schemeClr>
            </a:solidFill>
          </a:ln>
        </p:spPr>
      </p:pic>
    </p:spTree>
    <p:extLst>
      <p:ext uri="{BB962C8B-B14F-4D97-AF65-F5344CB8AC3E}">
        <p14:creationId xmlns:p14="http://schemas.microsoft.com/office/powerpoint/2010/main" val="180682808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2D768C4-EBA8-40DD-8D19-7A5293A40869}"/>
              </a:ext>
            </a:extLst>
          </p:cNvPr>
          <p:cNvSpPr txBox="1">
            <a:spLocks/>
          </p:cNvSpPr>
          <p:nvPr/>
        </p:nvSpPr>
        <p:spPr>
          <a:xfrm>
            <a:off x="1" y="73742"/>
            <a:ext cx="9143999" cy="567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Confusion Matrix</a:t>
            </a:r>
          </a:p>
        </p:txBody>
      </p:sp>
      <p:pic>
        <p:nvPicPr>
          <p:cNvPr id="6146" name="Picture 2">
            <a:extLst>
              <a:ext uri="{FF2B5EF4-FFF2-40B4-BE49-F238E27FC236}">
                <a16:creationId xmlns:a16="http://schemas.microsoft.com/office/drawing/2014/main" id="{4AF87998-E171-4F50-B46F-A16496BEF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1555"/>
            <a:ext cx="9144000" cy="450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11475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6A4295-36D0-453D-A49F-E67E1CD7F8A1}"/>
              </a:ext>
            </a:extLst>
          </p:cNvPr>
          <p:cNvSpPr txBox="1">
            <a:spLocks/>
          </p:cNvSpPr>
          <p:nvPr/>
        </p:nvSpPr>
        <p:spPr>
          <a:xfrm>
            <a:off x="3281515" y="103240"/>
            <a:ext cx="5393727" cy="637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Hyperparameter Tuning</a:t>
            </a:r>
          </a:p>
        </p:txBody>
      </p:sp>
      <p:sp>
        <p:nvSpPr>
          <p:cNvPr id="4" name="Text Placeholder 2">
            <a:extLst>
              <a:ext uri="{FF2B5EF4-FFF2-40B4-BE49-F238E27FC236}">
                <a16:creationId xmlns:a16="http://schemas.microsoft.com/office/drawing/2014/main" id="{CF07394A-2DC3-4F80-BE6F-45D7074BC149}"/>
              </a:ext>
            </a:extLst>
          </p:cNvPr>
          <p:cNvSpPr txBox="1">
            <a:spLocks/>
          </p:cNvSpPr>
          <p:nvPr/>
        </p:nvSpPr>
        <p:spPr>
          <a:xfrm>
            <a:off x="-1" y="0"/>
            <a:ext cx="3619499" cy="249555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50000"/>
              </a:lnSpc>
              <a:spcBef>
                <a:spcPts val="1800"/>
              </a:spcBef>
              <a:buClr>
                <a:schemeClr val="bg1"/>
              </a:buClr>
              <a:buNone/>
            </a:pPr>
            <a:r>
              <a:rPr lang="en-IN" sz="1350" dirty="0">
                <a:solidFill>
                  <a:schemeClr val="bg1"/>
                </a:solidFill>
                <a:latin typeface="Montserrat" panose="00000500000000000000" pitchFamily="2" charset="0"/>
              </a:rPr>
              <a:t>We had chosen Random Forest Classifier for our prediction and the best Hyperparameters obtained are as below.</a:t>
            </a:r>
          </a:p>
          <a:p>
            <a:pPr>
              <a:lnSpc>
                <a:spcPct val="100000"/>
              </a:lnSpc>
              <a:buClr>
                <a:schemeClr val="bg1"/>
              </a:buClr>
              <a:buFont typeface="Arial" panose="020B0604020202020204" pitchFamily="34" charset="0"/>
              <a:buChar char="•"/>
            </a:pPr>
            <a:r>
              <a:rPr lang="en-IN" sz="1350" dirty="0">
                <a:solidFill>
                  <a:schemeClr val="bg1"/>
                </a:solidFill>
                <a:latin typeface="Montserrat" panose="00000500000000000000" pitchFamily="2" charset="0"/>
              </a:rPr>
              <a:t>criterion = ‘entropy’</a:t>
            </a:r>
          </a:p>
          <a:p>
            <a:pPr>
              <a:lnSpc>
                <a:spcPct val="100000"/>
              </a:lnSpc>
              <a:buClr>
                <a:schemeClr val="bg1"/>
              </a:buClr>
              <a:buFont typeface="Arial" panose="020B0604020202020204" pitchFamily="34" charset="0"/>
              <a:buChar char="•"/>
            </a:pPr>
            <a:r>
              <a:rPr lang="en-IN" sz="1350" dirty="0" err="1">
                <a:solidFill>
                  <a:schemeClr val="bg1"/>
                </a:solidFill>
                <a:latin typeface="Montserrat" panose="00000500000000000000" pitchFamily="2" charset="0"/>
              </a:rPr>
              <a:t>max_depth</a:t>
            </a:r>
            <a:r>
              <a:rPr lang="en-IN" sz="1350" dirty="0">
                <a:solidFill>
                  <a:schemeClr val="bg1"/>
                </a:solidFill>
                <a:latin typeface="Montserrat" panose="00000500000000000000" pitchFamily="2" charset="0"/>
              </a:rPr>
              <a:t> = 8</a:t>
            </a:r>
          </a:p>
          <a:p>
            <a:pPr>
              <a:lnSpc>
                <a:spcPct val="100000"/>
              </a:lnSpc>
              <a:buClr>
                <a:schemeClr val="bg1"/>
              </a:buClr>
              <a:buFont typeface="Arial" panose="020B0604020202020204" pitchFamily="34" charset="0"/>
              <a:buChar char="•"/>
            </a:pPr>
            <a:r>
              <a:rPr lang="en-IN" sz="1350" dirty="0" err="1">
                <a:solidFill>
                  <a:schemeClr val="bg1"/>
                </a:solidFill>
                <a:latin typeface="Montserrat" panose="00000500000000000000" pitchFamily="2" charset="0"/>
              </a:rPr>
              <a:t>max_features</a:t>
            </a:r>
            <a:r>
              <a:rPr lang="en-IN" sz="1350" dirty="0">
                <a:solidFill>
                  <a:schemeClr val="bg1"/>
                </a:solidFill>
                <a:latin typeface="Montserrat" panose="00000500000000000000" pitchFamily="2" charset="0"/>
              </a:rPr>
              <a:t> = ‘log2’</a:t>
            </a:r>
          </a:p>
          <a:p>
            <a:pPr>
              <a:lnSpc>
                <a:spcPct val="100000"/>
              </a:lnSpc>
              <a:buClr>
                <a:schemeClr val="bg1"/>
              </a:buClr>
              <a:buFont typeface="Arial" panose="020B0604020202020204" pitchFamily="34" charset="0"/>
              <a:buChar char="•"/>
            </a:pPr>
            <a:r>
              <a:rPr lang="en-IN" sz="1350" dirty="0" err="1">
                <a:solidFill>
                  <a:schemeClr val="bg1"/>
                </a:solidFill>
                <a:latin typeface="Montserrat" panose="00000500000000000000" pitchFamily="2" charset="0"/>
              </a:rPr>
              <a:t>N_estimators</a:t>
            </a:r>
            <a:r>
              <a:rPr lang="en-IN" sz="1350" dirty="0">
                <a:solidFill>
                  <a:schemeClr val="bg1"/>
                </a:solidFill>
                <a:latin typeface="Montserrat" panose="00000500000000000000" pitchFamily="2" charset="0"/>
              </a:rPr>
              <a:t> = 200</a:t>
            </a:r>
          </a:p>
        </p:txBody>
      </p:sp>
      <p:pic>
        <p:nvPicPr>
          <p:cNvPr id="6" name="Picture 5">
            <a:extLst>
              <a:ext uri="{FF2B5EF4-FFF2-40B4-BE49-F238E27FC236}">
                <a16:creationId xmlns:a16="http://schemas.microsoft.com/office/drawing/2014/main" id="{BCAF3DA4-2141-4919-915F-08C17047819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5900"/>
                    </a14:imgEffect>
                  </a14:imgLayer>
                </a14:imgProps>
              </a:ext>
            </a:extLst>
          </a:blip>
          <a:stretch>
            <a:fillRect/>
          </a:stretch>
        </p:blipFill>
        <p:spPr>
          <a:xfrm>
            <a:off x="3666393" y="741106"/>
            <a:ext cx="5393727" cy="1830644"/>
          </a:xfrm>
          <a:prstGeom prst="rect">
            <a:avLst/>
          </a:prstGeom>
        </p:spPr>
      </p:pic>
      <p:pic>
        <p:nvPicPr>
          <p:cNvPr id="7170" name="Picture 2">
            <a:extLst>
              <a:ext uri="{FF2B5EF4-FFF2-40B4-BE49-F238E27FC236}">
                <a16:creationId xmlns:a16="http://schemas.microsoft.com/office/drawing/2014/main" id="{C9F663E4-C740-4723-BF69-99CD6AFCA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5550"/>
            <a:ext cx="36195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6557071-F5A1-4F4B-9835-9CBB460292F7}"/>
              </a:ext>
            </a:extLst>
          </p:cNvPr>
          <p:cNvPicPr>
            <a:picLocks noChangeAspect="1"/>
          </p:cNvPicPr>
          <p:nvPr/>
        </p:nvPicPr>
        <p:blipFill rotWithShape="1">
          <a:blip r:embed="rId5"/>
          <a:srcRect l="10645" t="38136" r="57338" b="37073"/>
          <a:stretch/>
        </p:blipFill>
        <p:spPr>
          <a:xfrm>
            <a:off x="3834581" y="2706327"/>
            <a:ext cx="4911211" cy="2227007"/>
          </a:xfrm>
          <a:prstGeom prst="rect">
            <a:avLst/>
          </a:prstGeom>
        </p:spPr>
      </p:pic>
    </p:spTree>
    <p:extLst>
      <p:ext uri="{BB962C8B-B14F-4D97-AF65-F5344CB8AC3E}">
        <p14:creationId xmlns:p14="http://schemas.microsoft.com/office/powerpoint/2010/main" val="1661589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6A4295-36D0-453D-A49F-E67E1CD7F8A1}"/>
              </a:ext>
            </a:extLst>
          </p:cNvPr>
          <p:cNvSpPr txBox="1">
            <a:spLocks/>
          </p:cNvSpPr>
          <p:nvPr/>
        </p:nvSpPr>
        <p:spPr>
          <a:xfrm>
            <a:off x="0" y="0"/>
            <a:ext cx="9144000" cy="637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Feature Importance</a:t>
            </a:r>
          </a:p>
        </p:txBody>
      </p:sp>
      <p:sp>
        <p:nvSpPr>
          <p:cNvPr id="4" name="Text Placeholder 2">
            <a:extLst>
              <a:ext uri="{FF2B5EF4-FFF2-40B4-BE49-F238E27FC236}">
                <a16:creationId xmlns:a16="http://schemas.microsoft.com/office/drawing/2014/main" id="{CF07394A-2DC3-4F80-BE6F-45D7074BC149}"/>
              </a:ext>
            </a:extLst>
          </p:cNvPr>
          <p:cNvSpPr txBox="1">
            <a:spLocks/>
          </p:cNvSpPr>
          <p:nvPr/>
        </p:nvSpPr>
        <p:spPr>
          <a:xfrm>
            <a:off x="0" y="637866"/>
            <a:ext cx="3040912" cy="4505634"/>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50000"/>
              </a:lnSpc>
              <a:spcBef>
                <a:spcPts val="1800"/>
              </a:spcBef>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The feature importance (variable importance) describes which features are relevant.</a:t>
            </a:r>
          </a:p>
          <a:p>
            <a:pPr>
              <a:lnSpc>
                <a:spcPct val="150000"/>
              </a:lnSpc>
              <a:spcBef>
                <a:spcPts val="1800"/>
              </a:spcBef>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 It can help with better understanding of the solved problem and sometimes lead to model improvements by employing the feature selection.</a:t>
            </a:r>
          </a:p>
          <a:p>
            <a:pPr marL="114300" indent="0">
              <a:lnSpc>
                <a:spcPct val="150000"/>
              </a:lnSpc>
              <a:spcBef>
                <a:spcPts val="1800"/>
              </a:spcBef>
              <a:buClr>
                <a:schemeClr val="bg1"/>
              </a:buClr>
              <a:buNone/>
            </a:pPr>
            <a:endParaRPr lang="en-US" sz="1400" dirty="0">
              <a:solidFill>
                <a:srgbClr val="212529"/>
              </a:solidFill>
              <a:latin typeface="ubuntu"/>
            </a:endParaRPr>
          </a:p>
        </p:txBody>
      </p:sp>
      <p:pic>
        <p:nvPicPr>
          <p:cNvPr id="8194" name="Picture 2">
            <a:extLst>
              <a:ext uri="{FF2B5EF4-FFF2-40B4-BE49-F238E27FC236}">
                <a16:creationId xmlns:a16="http://schemas.microsoft.com/office/drawing/2014/main" id="{6F239F4D-6050-4C7E-AC97-42CB3F8AF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912" y="637865"/>
            <a:ext cx="6103088" cy="4505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4194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6A4295-36D0-453D-A49F-E67E1CD7F8A1}"/>
              </a:ext>
            </a:extLst>
          </p:cNvPr>
          <p:cNvSpPr txBox="1">
            <a:spLocks/>
          </p:cNvSpPr>
          <p:nvPr/>
        </p:nvSpPr>
        <p:spPr>
          <a:xfrm>
            <a:off x="468757" y="-24438"/>
            <a:ext cx="8206486" cy="637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spcAft>
                <a:spcPts val="600"/>
              </a:spcAft>
            </a:pP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Conclusion</a:t>
            </a:r>
          </a:p>
        </p:txBody>
      </p:sp>
      <p:sp>
        <p:nvSpPr>
          <p:cNvPr id="4" name="Text Placeholder 2">
            <a:extLst>
              <a:ext uri="{FF2B5EF4-FFF2-40B4-BE49-F238E27FC236}">
                <a16:creationId xmlns:a16="http://schemas.microsoft.com/office/drawing/2014/main" id="{CF07394A-2DC3-4F80-BE6F-45D7074BC149}"/>
              </a:ext>
            </a:extLst>
          </p:cNvPr>
          <p:cNvSpPr txBox="1">
            <a:spLocks/>
          </p:cNvSpPr>
          <p:nvPr/>
        </p:nvSpPr>
        <p:spPr>
          <a:xfrm>
            <a:off x="0" y="613428"/>
            <a:ext cx="9144000" cy="4530072"/>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00000"/>
              </a:lnSpc>
              <a:spcAft>
                <a:spcPts val="600"/>
              </a:spcAft>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We started this project with the intention to identify the useful variables/factors which drives phone price and to build a predictive model which can give phone price range depending on its feature. </a:t>
            </a:r>
          </a:p>
          <a:p>
            <a:pPr>
              <a:lnSpc>
                <a:spcPct val="100000"/>
              </a:lnSpc>
              <a:spcAft>
                <a:spcPts val="600"/>
              </a:spcAft>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For this, we performed exploratory data analysis on our data after cleaning and making it easy to analyze. This analysis helped us to identify variables which directly impacts Mobile Phone Prices. </a:t>
            </a:r>
          </a:p>
          <a:p>
            <a:pPr>
              <a:lnSpc>
                <a:spcPct val="100000"/>
              </a:lnSpc>
              <a:spcAft>
                <a:spcPts val="600"/>
              </a:spcAft>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We found that 'RAM' of a phone linearly affects the phone prices. Other variables like battery life and </a:t>
            </a:r>
            <a:r>
              <a:rPr lang="en-US" sz="1400" dirty="0" err="1">
                <a:solidFill>
                  <a:schemeClr val="bg1"/>
                </a:solidFill>
                <a:latin typeface="Montserrat" panose="00000500000000000000" pitchFamily="2" charset="0"/>
              </a:rPr>
              <a:t>p</a:t>
            </a:r>
            <a:r>
              <a:rPr lang="en-US" sz="1400" b="0" i="0" dirty="0" err="1">
                <a:solidFill>
                  <a:schemeClr val="bg1"/>
                </a:solidFill>
                <a:effectLst/>
                <a:latin typeface="Montserrat" panose="00000500000000000000" pitchFamily="2" charset="0"/>
              </a:rPr>
              <a:t>x_size</a:t>
            </a:r>
            <a:r>
              <a:rPr lang="en-US" sz="1400" b="0" i="0" dirty="0">
                <a:solidFill>
                  <a:schemeClr val="bg1"/>
                </a:solidFill>
                <a:effectLst/>
                <a:latin typeface="Montserrat" panose="00000500000000000000" pitchFamily="2" charset="0"/>
              </a:rPr>
              <a:t> also shows linearity (up to  extent only) with the phone prices. </a:t>
            </a:r>
          </a:p>
          <a:p>
            <a:pPr>
              <a:lnSpc>
                <a:spcPct val="100000"/>
              </a:lnSpc>
              <a:spcAft>
                <a:spcPts val="600"/>
              </a:spcAft>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We found that most very high-cost phones have low handset weight, high Internal Memory, high pixel and screen size. </a:t>
            </a:r>
          </a:p>
          <a:p>
            <a:pPr>
              <a:lnSpc>
                <a:spcPct val="100000"/>
              </a:lnSpc>
              <a:spcAft>
                <a:spcPts val="600"/>
              </a:spcAft>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Our next job was to make a price range predictive model. For this, we processed our data, split it for training and testing and finally applied four different models. </a:t>
            </a:r>
          </a:p>
          <a:p>
            <a:pPr>
              <a:lnSpc>
                <a:spcPct val="100000"/>
              </a:lnSpc>
              <a:spcAft>
                <a:spcPts val="600"/>
              </a:spcAft>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Both Random Forest and Decision tree classifiers gave some good accuracy scores, however on cross validation scores Random Forest performed much better. </a:t>
            </a:r>
          </a:p>
          <a:p>
            <a:pPr>
              <a:lnSpc>
                <a:spcPct val="100000"/>
              </a:lnSpc>
              <a:spcAft>
                <a:spcPts val="600"/>
              </a:spcAft>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This gave us confidence to perform hyperparameter tuning on our Random Forest model.</a:t>
            </a:r>
          </a:p>
          <a:p>
            <a:pPr>
              <a:lnSpc>
                <a:spcPct val="100000"/>
              </a:lnSpc>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 Finally, we optimized our model, which increased the accuracy score of our model to 0.86,which is pretty decent.</a:t>
            </a:r>
          </a:p>
          <a:p>
            <a:pPr marL="114300" indent="0">
              <a:lnSpc>
                <a:spcPct val="150000"/>
              </a:lnSpc>
              <a:spcBef>
                <a:spcPts val="1800"/>
              </a:spcBef>
              <a:buClr>
                <a:schemeClr val="bg1"/>
              </a:buClr>
              <a:buNone/>
            </a:pPr>
            <a:endParaRPr lang="en-US" sz="1400" b="0" i="0" dirty="0">
              <a:solidFill>
                <a:srgbClr val="212529"/>
              </a:solidFill>
              <a:effectLst/>
              <a:latin typeface="ubuntu"/>
            </a:endParaRPr>
          </a:p>
        </p:txBody>
      </p:sp>
    </p:spTree>
    <p:extLst>
      <p:ext uri="{BB962C8B-B14F-4D97-AF65-F5344CB8AC3E}">
        <p14:creationId xmlns:p14="http://schemas.microsoft.com/office/powerpoint/2010/main" val="66866215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FE7DC5-12CA-4C8D-B59B-53F160B7597A}"/>
              </a:ext>
            </a:extLst>
          </p:cNvPr>
          <p:cNvSpPr txBox="1"/>
          <p:nvPr/>
        </p:nvSpPr>
        <p:spPr>
          <a:xfrm>
            <a:off x="1" y="1977656"/>
            <a:ext cx="9005776" cy="784830"/>
          </a:xfrm>
          <a:prstGeom prst="rect">
            <a:avLst/>
          </a:prstGeom>
          <a:noFill/>
        </p:spPr>
        <p:txBody>
          <a:bodyPr wrap="square" rtlCol="0">
            <a:spAutoFit/>
          </a:bodyPr>
          <a:lstStyle/>
          <a:p>
            <a:pPr algn="ctr"/>
            <a:r>
              <a:rPr lang="en-IN" sz="4500" dirty="0">
                <a:solidFill>
                  <a:schemeClr val="tx1"/>
                </a:solidFill>
                <a:effectLst>
                  <a:outerShdw blurRad="38100" dist="38100" dir="2700000" algn="tl">
                    <a:srgbClr val="000000">
                      <a:alpha val="43137"/>
                    </a:srgbClr>
                  </a:outerShdw>
                </a:effectLst>
                <a:latin typeface="Montserrat" panose="00000500000000000000" pitchFamily="2" charset="0"/>
              </a:rPr>
              <a:t>THANK</a:t>
            </a:r>
            <a:r>
              <a:rPr lang="en-IN" sz="4500" dirty="0">
                <a:solidFill>
                  <a:schemeClr val="tx1"/>
                </a:solidFill>
                <a:effectLst>
                  <a:outerShdw blurRad="38100" dist="38100" dir="2700000" algn="tl">
                    <a:srgbClr val="000000">
                      <a:alpha val="43137"/>
                    </a:srgbClr>
                  </a:outerShdw>
                </a:effectLst>
              </a:rPr>
              <a:t> YOU</a:t>
            </a:r>
          </a:p>
        </p:txBody>
      </p:sp>
    </p:spTree>
    <p:extLst>
      <p:ext uri="{BB962C8B-B14F-4D97-AF65-F5344CB8AC3E}">
        <p14:creationId xmlns:p14="http://schemas.microsoft.com/office/powerpoint/2010/main" val="320601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879A-2434-4B87-B4D0-9173D66AC125}"/>
              </a:ext>
            </a:extLst>
          </p:cNvPr>
          <p:cNvSpPr>
            <a:spLocks noGrp="1"/>
          </p:cNvSpPr>
          <p:nvPr>
            <p:ph type="title"/>
          </p:nvPr>
        </p:nvSpPr>
        <p:spPr>
          <a:xfrm>
            <a:off x="1" y="0"/>
            <a:ext cx="8765932" cy="572700"/>
          </a:xfrm>
        </p:spPr>
        <p:txBody>
          <a:bodyPr/>
          <a:lstStyle/>
          <a:p>
            <a:pPr algn="ct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PROBLEM STATEMENT</a:t>
            </a:r>
          </a:p>
        </p:txBody>
      </p:sp>
      <p:sp>
        <p:nvSpPr>
          <p:cNvPr id="3" name="Text Placeholder 2">
            <a:extLst>
              <a:ext uri="{FF2B5EF4-FFF2-40B4-BE49-F238E27FC236}">
                <a16:creationId xmlns:a16="http://schemas.microsoft.com/office/drawing/2014/main" id="{A41C8AA8-F158-4E72-9C31-8CC10A1DA2EC}"/>
              </a:ext>
            </a:extLst>
          </p:cNvPr>
          <p:cNvSpPr>
            <a:spLocks noGrp="1"/>
          </p:cNvSpPr>
          <p:nvPr>
            <p:ph type="body" idx="1"/>
          </p:nvPr>
        </p:nvSpPr>
        <p:spPr>
          <a:xfrm>
            <a:off x="0" y="572700"/>
            <a:ext cx="4100052" cy="4570799"/>
          </a:xfrm>
          <a:solidFill>
            <a:schemeClr val="tx2"/>
          </a:solidFill>
          <a:effectLst/>
        </p:spPr>
        <p:txBody>
          <a:bodyPr/>
          <a:lstStyle/>
          <a:p>
            <a:pPr>
              <a:buClr>
                <a:schemeClr val="bg1"/>
              </a:buClr>
              <a:buFont typeface="Arial" panose="020B0604020202020204" pitchFamily="34" charset="0"/>
              <a:buChar char="•"/>
            </a:pPr>
            <a:endParaRPr lang="en-US" sz="14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r>
              <a:rPr lang="en-US" sz="1400" b="0" i="0" dirty="0">
                <a:solidFill>
                  <a:schemeClr val="bg1"/>
                </a:solidFill>
                <a:effectLst/>
                <a:latin typeface="Montserrat" panose="00000500000000000000" pitchFamily="2" charset="0"/>
              </a:rPr>
              <a:t>Today, phone market is considered as highly competitive, and one must do adequate research before entering or launching their new product.</a:t>
            </a:r>
            <a:r>
              <a:rPr lang="en-US" sz="1400" b="1" i="0" dirty="0">
                <a:solidFill>
                  <a:schemeClr val="bg1"/>
                </a:solidFill>
                <a:effectLst/>
                <a:latin typeface="Montserrat" panose="00000500000000000000" pitchFamily="2" charset="0"/>
              </a:rPr>
              <a:t> </a:t>
            </a:r>
            <a:r>
              <a:rPr lang="en-US" sz="1400" dirty="0">
                <a:solidFill>
                  <a:schemeClr val="bg1"/>
                </a:solidFill>
                <a:latin typeface="Montserrat" panose="00000500000000000000" pitchFamily="2" charset="0"/>
              </a:rPr>
              <a:t>Cell phone market companies want to understand sales data of mobile phones and factors which drive the prices.</a:t>
            </a:r>
          </a:p>
          <a:p>
            <a:pPr>
              <a:buClr>
                <a:schemeClr val="bg1"/>
              </a:buClr>
              <a:buFont typeface="Arial" panose="020B0604020202020204" pitchFamily="34" charset="0"/>
              <a:buChar char="•"/>
            </a:pPr>
            <a:endParaRPr lang="en-US" sz="1400"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400" dirty="0">
                <a:solidFill>
                  <a:schemeClr val="bg1"/>
                </a:solidFill>
                <a:latin typeface="Montserrat" panose="00000500000000000000" pitchFamily="2" charset="0"/>
              </a:rPr>
              <a:t>Our objective is to find out some relation between given features of a mobile phone(e.g.:- RAM, Internal Memory, etc.) and its selling price. Further , we will create a predictive model which could predict the range indicating how high the price is.</a:t>
            </a:r>
          </a:p>
          <a:p>
            <a:pPr>
              <a:buClr>
                <a:schemeClr val="bg1"/>
              </a:buClr>
              <a:buFont typeface="Arial" panose="020B0604020202020204" pitchFamily="34" charset="0"/>
              <a:buChar char="•"/>
            </a:pPr>
            <a:endParaRPr lang="en-IN" sz="2000" dirty="0">
              <a:solidFill>
                <a:schemeClr val="bg1"/>
              </a:solidFill>
              <a:latin typeface="Montserrat" panose="00000500000000000000" pitchFamily="2" charset="0"/>
            </a:endParaRPr>
          </a:p>
        </p:txBody>
      </p:sp>
      <p:pic>
        <p:nvPicPr>
          <p:cNvPr id="1026" name="Picture 2" descr="Mobile Price Prediction Using Machine Learning | by Nivitus | Medium">
            <a:extLst>
              <a:ext uri="{FF2B5EF4-FFF2-40B4-BE49-F238E27FC236}">
                <a16:creationId xmlns:a16="http://schemas.microsoft.com/office/drawing/2014/main" id="{5EFBC44A-37E9-4FC6-9322-8A0F8737F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052" y="995516"/>
            <a:ext cx="5043948" cy="373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93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049E8A-3C41-4706-BAD2-0B33B7644092}"/>
              </a:ext>
            </a:extLst>
          </p:cNvPr>
          <p:cNvSpPr txBox="1">
            <a:spLocks/>
          </p:cNvSpPr>
          <p:nvPr/>
        </p:nvSpPr>
        <p:spPr>
          <a:xfrm>
            <a:off x="162844" y="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DATA PIPELINE</a:t>
            </a:r>
          </a:p>
        </p:txBody>
      </p:sp>
      <p:sp>
        <p:nvSpPr>
          <p:cNvPr id="5" name="Text Placeholder 2">
            <a:extLst>
              <a:ext uri="{FF2B5EF4-FFF2-40B4-BE49-F238E27FC236}">
                <a16:creationId xmlns:a16="http://schemas.microsoft.com/office/drawing/2014/main" id="{DD154CAF-F9EE-46FC-9AB2-2CACC498EC92}"/>
              </a:ext>
            </a:extLst>
          </p:cNvPr>
          <p:cNvSpPr txBox="1">
            <a:spLocks/>
          </p:cNvSpPr>
          <p:nvPr/>
        </p:nvSpPr>
        <p:spPr>
          <a:xfrm>
            <a:off x="0" y="656303"/>
            <a:ext cx="9144000" cy="4487197"/>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54330" indent="-342265">
              <a:lnSpc>
                <a:spcPct val="100000"/>
              </a:lnSpc>
              <a:spcBef>
                <a:spcPts val="1200"/>
              </a:spcBef>
              <a:spcAft>
                <a:spcPts val="1200"/>
              </a:spcAft>
              <a:buClr>
                <a:schemeClr val="bg1"/>
              </a:buClr>
              <a:buSzPct val="112500"/>
              <a:buFont typeface="Arial" panose="020B0604020202020204" pitchFamily="34" charset="0"/>
              <a:buChar char="•"/>
              <a:tabLst>
                <a:tab pos="354965" algn="l"/>
              </a:tabLst>
            </a:pPr>
            <a:r>
              <a:rPr lang="en-IN" sz="1600" b="1" spc="-55" dirty="0">
                <a:solidFill>
                  <a:srgbClr val="124F5C"/>
                </a:solidFill>
                <a:latin typeface="Montserrat" panose="00000500000000000000" pitchFamily="2" charset="0"/>
                <a:cs typeface="Verdana"/>
              </a:rPr>
              <a:t>Data</a:t>
            </a:r>
            <a:r>
              <a:rPr lang="en-IN" sz="1600" b="1" spc="-100" dirty="0">
                <a:solidFill>
                  <a:srgbClr val="124F5C"/>
                </a:solidFill>
                <a:latin typeface="Montserrat" panose="00000500000000000000" pitchFamily="2" charset="0"/>
                <a:cs typeface="Verdana"/>
              </a:rPr>
              <a:t> </a:t>
            </a:r>
            <a:r>
              <a:rPr lang="en-IN" sz="1600" b="1" spc="-60" dirty="0">
                <a:solidFill>
                  <a:srgbClr val="124F5C"/>
                </a:solidFill>
                <a:latin typeface="Montserrat" panose="00000500000000000000" pitchFamily="2" charset="0"/>
                <a:cs typeface="Verdana"/>
              </a:rPr>
              <a:t>Processing</a:t>
            </a:r>
            <a:r>
              <a:rPr lang="en-IN" sz="1600" b="1" spc="-160" dirty="0">
                <a:solidFill>
                  <a:srgbClr val="124F5C"/>
                </a:solidFill>
                <a:latin typeface="Montserrat" panose="00000500000000000000" pitchFamily="2" charset="0"/>
                <a:cs typeface="Verdana"/>
              </a:rPr>
              <a:t> </a:t>
            </a:r>
            <a:r>
              <a:rPr lang="en-IN" sz="1600" b="1" spc="-225" dirty="0">
                <a:solidFill>
                  <a:srgbClr val="124F5C"/>
                </a:solidFill>
                <a:latin typeface="Montserrat" panose="00000500000000000000" pitchFamily="2" charset="0"/>
                <a:cs typeface="Verdana"/>
              </a:rPr>
              <a:t>:  </a:t>
            </a:r>
            <a:r>
              <a:rPr lang="en-IN" sz="1600" spc="-20" dirty="0">
                <a:solidFill>
                  <a:srgbClr val="124F5C"/>
                </a:solidFill>
                <a:latin typeface="Montserrat" panose="00000500000000000000" pitchFamily="2" charset="0"/>
                <a:cs typeface="Verdana"/>
              </a:rPr>
              <a:t>First we checked for null values, duplicate values and outliers in our data. Then we derived new variables from the existing variables and also dropped the variables which were not further required.</a:t>
            </a:r>
          </a:p>
          <a:p>
            <a:pPr marL="354330" indent="-342265">
              <a:lnSpc>
                <a:spcPct val="100000"/>
              </a:lnSpc>
              <a:spcBef>
                <a:spcPts val="1200"/>
              </a:spcBef>
              <a:spcAft>
                <a:spcPts val="1200"/>
              </a:spcAft>
              <a:buClr>
                <a:schemeClr val="bg1"/>
              </a:buClr>
              <a:buSzPct val="112500"/>
              <a:buFont typeface="Arial" panose="020B0604020202020204" pitchFamily="34" charset="0"/>
              <a:buChar char="•"/>
              <a:tabLst>
                <a:tab pos="354965" algn="l"/>
              </a:tabLst>
            </a:pPr>
            <a:r>
              <a:rPr lang="en-IN" sz="1600" b="1" spc="-15" dirty="0">
                <a:solidFill>
                  <a:srgbClr val="124F5C"/>
                </a:solidFill>
                <a:latin typeface="Montserrat" panose="00000500000000000000" pitchFamily="2" charset="0"/>
                <a:cs typeface="Verdana"/>
              </a:rPr>
              <a:t>EDA</a:t>
            </a:r>
            <a:r>
              <a:rPr lang="en-IN" sz="1600" b="1" spc="-105" dirty="0">
                <a:solidFill>
                  <a:srgbClr val="124F5C"/>
                </a:solidFill>
                <a:latin typeface="Montserrat" panose="00000500000000000000" pitchFamily="2" charset="0"/>
                <a:cs typeface="Verdana"/>
              </a:rPr>
              <a:t> </a:t>
            </a:r>
            <a:r>
              <a:rPr lang="en-IN" sz="1600" b="1" spc="-225" dirty="0">
                <a:solidFill>
                  <a:srgbClr val="124F5C"/>
                </a:solidFill>
                <a:latin typeface="Montserrat" panose="00000500000000000000" pitchFamily="2" charset="0"/>
                <a:cs typeface="Verdana"/>
              </a:rPr>
              <a:t>:</a:t>
            </a:r>
            <a:r>
              <a:rPr lang="en-IN" sz="1600" b="1" spc="-100" dirty="0">
                <a:solidFill>
                  <a:srgbClr val="124F5C"/>
                </a:solidFill>
                <a:latin typeface="Montserrat" panose="00000500000000000000" pitchFamily="2" charset="0"/>
                <a:cs typeface="Verdana"/>
              </a:rPr>
              <a:t> </a:t>
            </a:r>
            <a:r>
              <a:rPr lang="en-IN" sz="1600" b="1" spc="105" dirty="0">
                <a:solidFill>
                  <a:srgbClr val="124F5C"/>
                </a:solidFill>
                <a:latin typeface="Montserrat" panose="00000500000000000000" pitchFamily="2" charset="0"/>
                <a:cs typeface="Verdana"/>
              </a:rPr>
              <a:t> </a:t>
            </a:r>
            <a:r>
              <a:rPr lang="en-IN" sz="1600" spc="25" dirty="0">
                <a:solidFill>
                  <a:srgbClr val="124F5C"/>
                </a:solidFill>
                <a:latin typeface="Montserrat" panose="00000500000000000000" pitchFamily="2" charset="0"/>
                <a:cs typeface="Verdana"/>
              </a:rPr>
              <a:t>In this part we performed exploratory data analysis on the given data. We started with univariate analysis of our dependent feature and then performed multivariate analysis of binary and numeric independent variables.</a:t>
            </a:r>
          </a:p>
          <a:p>
            <a:pPr marL="354330" indent="-342265">
              <a:lnSpc>
                <a:spcPct val="100000"/>
              </a:lnSpc>
              <a:spcBef>
                <a:spcPts val="725"/>
              </a:spcBef>
              <a:buClr>
                <a:schemeClr val="bg1"/>
              </a:buClr>
              <a:buSzPct val="112500"/>
              <a:buFont typeface="Arial" panose="020B0604020202020204" pitchFamily="34" charset="0"/>
              <a:buChar char="•"/>
              <a:tabLst>
                <a:tab pos="354965" algn="l"/>
              </a:tabLst>
            </a:pPr>
            <a:r>
              <a:rPr lang="en-IN" sz="1600" b="1" spc="-45" dirty="0">
                <a:solidFill>
                  <a:srgbClr val="124F5C"/>
                </a:solidFill>
                <a:latin typeface="Montserrat" panose="00000500000000000000" pitchFamily="2" charset="0"/>
                <a:cs typeface="Verdana"/>
              </a:rPr>
              <a:t>Create</a:t>
            </a:r>
            <a:r>
              <a:rPr lang="en-IN" sz="1600" b="1" spc="-95" dirty="0">
                <a:solidFill>
                  <a:srgbClr val="124F5C"/>
                </a:solidFill>
                <a:latin typeface="Montserrat" panose="00000500000000000000" pitchFamily="2" charset="0"/>
                <a:cs typeface="Verdana"/>
              </a:rPr>
              <a:t> </a:t>
            </a:r>
            <a:r>
              <a:rPr lang="en-IN" sz="1600" b="1" spc="-80" dirty="0">
                <a:solidFill>
                  <a:srgbClr val="124F5C"/>
                </a:solidFill>
                <a:latin typeface="Montserrat" panose="00000500000000000000" pitchFamily="2" charset="0"/>
                <a:cs typeface="Verdana"/>
              </a:rPr>
              <a:t>a</a:t>
            </a:r>
            <a:r>
              <a:rPr lang="en-IN" sz="1600" b="1" spc="-95" dirty="0">
                <a:solidFill>
                  <a:srgbClr val="124F5C"/>
                </a:solidFill>
                <a:latin typeface="Montserrat" panose="00000500000000000000" pitchFamily="2" charset="0"/>
                <a:cs typeface="Verdana"/>
              </a:rPr>
              <a:t> </a:t>
            </a:r>
            <a:r>
              <a:rPr lang="en-IN" sz="1600" b="1" spc="-45" dirty="0">
                <a:solidFill>
                  <a:srgbClr val="124F5C"/>
                </a:solidFill>
                <a:latin typeface="Montserrat" panose="00000500000000000000" pitchFamily="2" charset="0"/>
                <a:cs typeface="Verdana"/>
              </a:rPr>
              <a:t>model</a:t>
            </a:r>
            <a:r>
              <a:rPr lang="en-IN" sz="1600" b="1" spc="-95" dirty="0">
                <a:solidFill>
                  <a:srgbClr val="124F5C"/>
                </a:solidFill>
                <a:latin typeface="Montserrat" panose="00000500000000000000" pitchFamily="2" charset="0"/>
                <a:cs typeface="Verdana"/>
              </a:rPr>
              <a:t> </a:t>
            </a:r>
            <a:r>
              <a:rPr lang="en-IN" sz="1600" b="1" spc="-225" dirty="0">
                <a:solidFill>
                  <a:srgbClr val="124F5C"/>
                </a:solidFill>
                <a:latin typeface="Montserrat" panose="00000500000000000000" pitchFamily="2" charset="0"/>
                <a:cs typeface="Verdana"/>
              </a:rPr>
              <a:t>:  </a:t>
            </a:r>
            <a:r>
              <a:rPr lang="en-IN" sz="1600" spc="25" dirty="0">
                <a:solidFill>
                  <a:srgbClr val="124F5C"/>
                </a:solidFill>
                <a:latin typeface="Montserrat" panose="00000500000000000000" pitchFamily="2" charset="0"/>
                <a:cs typeface="Verdana"/>
              </a:rPr>
              <a:t>Finally after splitting our data and then rescaling training data values, we started creating classifier models. After training our data, we also evaluated our different models on the basis of their accuracy.</a:t>
            </a:r>
          </a:p>
          <a:p>
            <a:pPr marL="354330" indent="-342265">
              <a:lnSpc>
                <a:spcPct val="100000"/>
              </a:lnSpc>
              <a:spcBef>
                <a:spcPts val="725"/>
              </a:spcBef>
              <a:buClr>
                <a:schemeClr val="bg1"/>
              </a:buClr>
              <a:buSzPct val="112500"/>
              <a:buFont typeface="Arial" panose="020B0604020202020204" pitchFamily="34" charset="0"/>
              <a:buChar char="•"/>
              <a:tabLst>
                <a:tab pos="354965" algn="l"/>
              </a:tabLst>
            </a:pPr>
            <a:r>
              <a:rPr lang="en-IN" sz="1600" b="1" spc="-45" dirty="0">
                <a:solidFill>
                  <a:srgbClr val="124F5C"/>
                </a:solidFill>
                <a:latin typeface="Montserrat" panose="00000500000000000000" pitchFamily="2" charset="0"/>
                <a:cs typeface="Verdana"/>
              </a:rPr>
              <a:t>Hyperparameter tuning : </a:t>
            </a:r>
            <a:r>
              <a:rPr lang="en-IN" sz="1600" spc="25" dirty="0">
                <a:solidFill>
                  <a:srgbClr val="124F5C"/>
                </a:solidFill>
                <a:latin typeface="Montserrat" panose="00000500000000000000" pitchFamily="2" charset="0"/>
                <a:cs typeface="Verdana"/>
              </a:rPr>
              <a:t>After selecting our best model on the basis of their accuracy and CV score, we optimized our models tuning its hyperparameter.</a:t>
            </a:r>
          </a:p>
        </p:txBody>
      </p:sp>
    </p:spTree>
    <p:extLst>
      <p:ext uri="{BB962C8B-B14F-4D97-AF65-F5344CB8AC3E}">
        <p14:creationId xmlns:p14="http://schemas.microsoft.com/office/powerpoint/2010/main" val="41929574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D65B15-D7FF-4DFF-B5A0-3364EF83DF60}"/>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51D706A9-A51A-4AAE-802F-A78D2686B6E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 y="457200"/>
            <a:ext cx="9143999" cy="4686300"/>
          </a:xfrm>
          <a:prstGeom prst="rect">
            <a:avLst/>
          </a:prstGeom>
        </p:spPr>
      </p:pic>
      <p:sp>
        <p:nvSpPr>
          <p:cNvPr id="8" name="TextBox 7">
            <a:extLst>
              <a:ext uri="{FF2B5EF4-FFF2-40B4-BE49-F238E27FC236}">
                <a16:creationId xmlns:a16="http://schemas.microsoft.com/office/drawing/2014/main" id="{BE6F78D5-8BEB-4201-B83B-1CDA639BE7EF}"/>
              </a:ext>
            </a:extLst>
          </p:cNvPr>
          <p:cNvSpPr txBox="1"/>
          <p:nvPr/>
        </p:nvSpPr>
        <p:spPr>
          <a:xfrm>
            <a:off x="0" y="0"/>
            <a:ext cx="8509818" cy="523220"/>
          </a:xfrm>
          <a:prstGeom prst="rect">
            <a:avLst/>
          </a:prstGeom>
          <a:noFill/>
        </p:spPr>
        <p:txBody>
          <a:bodyPr wrap="square" rtlCol="0">
            <a:spAutoFit/>
          </a:bodyPr>
          <a:lstStyle/>
          <a:p>
            <a:pPr algn="ctr"/>
            <a:r>
              <a:rPr lang="en-IN" sz="2800" dirty="0">
                <a:solidFill>
                  <a:schemeClr val="tx1">
                    <a:lumMod val="75000"/>
                  </a:schemeClr>
                </a:solidFill>
                <a:effectLst>
                  <a:outerShdw blurRad="38100" dist="38100" dir="2700000" algn="tl">
                    <a:srgbClr val="000000">
                      <a:alpha val="43137"/>
                    </a:srgbClr>
                  </a:outerShdw>
                </a:effectLst>
                <a:latin typeface="Montserrat" panose="00000500000000000000" pitchFamily="2" charset="0"/>
              </a:rPr>
              <a:t>DATA SUMMARY</a:t>
            </a:r>
          </a:p>
        </p:txBody>
      </p:sp>
    </p:spTree>
    <p:extLst>
      <p:ext uri="{BB962C8B-B14F-4D97-AF65-F5344CB8AC3E}">
        <p14:creationId xmlns:p14="http://schemas.microsoft.com/office/powerpoint/2010/main" val="34475195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02CDF3-4D55-4320-8908-FE738CD86159}"/>
              </a:ext>
            </a:extLst>
          </p:cNvPr>
          <p:cNvSpPr txBox="1">
            <a:spLocks/>
          </p:cNvSpPr>
          <p:nvPr/>
        </p:nvSpPr>
        <p:spPr>
          <a:xfrm>
            <a:off x="0" y="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Data summary</a:t>
            </a:r>
          </a:p>
          <a:p>
            <a:pPr algn="ctr"/>
            <a:r>
              <a:rPr lang="en-IN" sz="1500" dirty="0">
                <a:solidFill>
                  <a:schemeClr val="bg1"/>
                </a:solidFill>
                <a:latin typeface="Montserrat" panose="00000500000000000000" pitchFamily="2" charset="0"/>
                <a:cs typeface="Mongolian Baiti" panose="03000500000000000000" pitchFamily="66" charset="0"/>
              </a:rPr>
              <a:t>Binary Independent Variable</a:t>
            </a:r>
            <a:endParaRPr lang="en-IN" sz="1500"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endParaRPr>
          </a:p>
        </p:txBody>
      </p:sp>
      <p:sp>
        <p:nvSpPr>
          <p:cNvPr id="5" name="Text Placeholder 2">
            <a:extLst>
              <a:ext uri="{FF2B5EF4-FFF2-40B4-BE49-F238E27FC236}">
                <a16:creationId xmlns:a16="http://schemas.microsoft.com/office/drawing/2014/main" id="{F2C5210F-66CA-47AE-9B3D-239643D5200F}"/>
              </a:ext>
            </a:extLst>
          </p:cNvPr>
          <p:cNvSpPr txBox="1">
            <a:spLocks/>
          </p:cNvSpPr>
          <p:nvPr/>
        </p:nvSpPr>
        <p:spPr>
          <a:xfrm>
            <a:off x="0" y="766916"/>
            <a:ext cx="9144000" cy="2647336"/>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spcAft>
                <a:spcPts val="1200"/>
              </a:spcAft>
              <a:buClr>
                <a:schemeClr val="bg1"/>
              </a:buClr>
              <a:buFont typeface="Arial" panose="020B0604020202020204" pitchFamily="34" charset="0"/>
              <a:buChar char="•"/>
            </a:pPr>
            <a:r>
              <a:rPr lang="en-US" sz="1600" b="1" dirty="0">
                <a:solidFill>
                  <a:schemeClr val="bg1"/>
                </a:solidFill>
                <a:latin typeface="Montserrat" panose="00000500000000000000" pitchFamily="2" charset="0"/>
              </a:rPr>
              <a:t>Blue – </a:t>
            </a:r>
            <a:r>
              <a:rPr lang="en-US" sz="1600" dirty="0">
                <a:solidFill>
                  <a:schemeClr val="bg1"/>
                </a:solidFill>
                <a:latin typeface="Montserrat" panose="00000500000000000000" pitchFamily="2" charset="0"/>
              </a:rPr>
              <a:t>Tells whether given phone Has Bluetooth </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or not</a:t>
            </a:r>
          </a:p>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Dual_sim</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Has dual sim support or not</a:t>
            </a:r>
          </a:p>
          <a:p>
            <a:pPr>
              <a:spcAft>
                <a:spcPts val="1200"/>
              </a:spcAft>
              <a:buClr>
                <a:schemeClr val="bg1"/>
              </a:buClr>
              <a:buFont typeface="Arial" panose="020B0604020202020204" pitchFamily="34" charset="0"/>
              <a:buChar char="•"/>
            </a:pPr>
            <a:r>
              <a:rPr lang="en-IN" sz="1600" b="1" i="0" dirty="0" err="1">
                <a:solidFill>
                  <a:schemeClr val="bg1"/>
                </a:solidFill>
                <a:effectLst/>
                <a:latin typeface="Montserrat" panose="00000500000000000000" pitchFamily="2" charset="0"/>
              </a:rPr>
              <a:t>Four_g</a:t>
            </a:r>
            <a:r>
              <a:rPr lang="en-IN" sz="1600" b="1" i="0" dirty="0">
                <a:solidFill>
                  <a:schemeClr val="bg1"/>
                </a:solidFill>
                <a:effectLst/>
                <a:latin typeface="Montserrat" panose="00000500000000000000" pitchFamily="2" charset="0"/>
              </a:rPr>
              <a:t> – </a:t>
            </a:r>
            <a:r>
              <a:rPr lang="en-IN" sz="1600" b="0" i="0" dirty="0">
                <a:solidFill>
                  <a:schemeClr val="bg1"/>
                </a:solidFill>
                <a:effectLst/>
                <a:latin typeface="Montserrat" panose="00000500000000000000" pitchFamily="2" charset="0"/>
              </a:rPr>
              <a:t>The feature shows that a particular mobile has 4G support or not.</a:t>
            </a:r>
          </a:p>
          <a:p>
            <a:pPr>
              <a:spcAft>
                <a:spcPts val="1200"/>
              </a:spcAft>
              <a:buClr>
                <a:schemeClr val="bg1"/>
              </a:buClr>
              <a:buFont typeface="Arial" panose="020B0604020202020204" pitchFamily="34" charset="0"/>
              <a:buChar char="•"/>
            </a:pPr>
            <a:r>
              <a:rPr lang="en-IN" sz="1600" b="1" dirty="0" err="1">
                <a:solidFill>
                  <a:schemeClr val="bg1"/>
                </a:solidFill>
                <a:latin typeface="Montserrat" panose="00000500000000000000" pitchFamily="2" charset="0"/>
              </a:rPr>
              <a:t>Touch_screen</a:t>
            </a:r>
            <a:r>
              <a:rPr lang="en-IN" sz="1600" b="1" dirty="0">
                <a:solidFill>
                  <a:schemeClr val="bg1"/>
                </a:solidFill>
                <a:latin typeface="Montserrat" panose="00000500000000000000" pitchFamily="2" charset="0"/>
              </a:rPr>
              <a:t> – </a:t>
            </a:r>
            <a:r>
              <a:rPr lang="en-IN" sz="1600" dirty="0">
                <a:solidFill>
                  <a:schemeClr val="bg1"/>
                </a:solidFill>
                <a:latin typeface="Montserrat" panose="00000500000000000000" pitchFamily="2" charset="0"/>
              </a:rPr>
              <a:t>Tells whether given phone has touch screen feature or not</a:t>
            </a:r>
          </a:p>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Wifi</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Tells whether the given phone has </a:t>
            </a:r>
            <a:r>
              <a:rPr lang="en-US" sz="1600" dirty="0" err="1">
                <a:solidFill>
                  <a:schemeClr val="bg1"/>
                </a:solidFill>
                <a:latin typeface="Montserrat" panose="00000500000000000000" pitchFamily="2" charset="0"/>
              </a:rPr>
              <a:t>Wifi</a:t>
            </a:r>
            <a:r>
              <a:rPr lang="en-US" sz="1600" dirty="0">
                <a:solidFill>
                  <a:schemeClr val="bg1"/>
                </a:solidFill>
                <a:latin typeface="Montserrat" panose="00000500000000000000" pitchFamily="2" charset="0"/>
              </a:rPr>
              <a:t> or not</a:t>
            </a:r>
          </a:p>
          <a:p>
            <a:pPr>
              <a:spcAft>
                <a:spcPts val="1200"/>
              </a:spcAft>
              <a:buClr>
                <a:schemeClr val="bg1"/>
              </a:buClr>
              <a:buFont typeface="Arial" panose="020B0604020202020204" pitchFamily="34" charset="0"/>
              <a:buChar char="•"/>
            </a:pPr>
            <a:r>
              <a:rPr lang="en-IN" sz="1600" b="1" dirty="0" err="1">
                <a:solidFill>
                  <a:schemeClr val="bg1"/>
                </a:solidFill>
                <a:latin typeface="Montserrat" panose="00000500000000000000" pitchFamily="2" charset="0"/>
              </a:rPr>
              <a:t>Three_g</a:t>
            </a:r>
            <a:r>
              <a:rPr lang="en-IN" sz="1600" b="1" dirty="0">
                <a:solidFill>
                  <a:schemeClr val="bg1"/>
                </a:solidFill>
                <a:latin typeface="Montserrat" panose="00000500000000000000" pitchFamily="2" charset="0"/>
              </a:rPr>
              <a:t> -</a:t>
            </a:r>
            <a:r>
              <a:rPr lang="en-IN" sz="1600" dirty="0">
                <a:solidFill>
                  <a:schemeClr val="bg1"/>
                </a:solidFill>
                <a:latin typeface="Montserrat" panose="00000500000000000000" pitchFamily="2" charset="0"/>
              </a:rPr>
              <a:t>The feature shows that a particular mobile has 3G support or not.</a:t>
            </a:r>
          </a:p>
          <a:p>
            <a:pPr marL="114300" indent="0">
              <a:spcAft>
                <a:spcPts val="1200"/>
              </a:spcAft>
              <a:buClr>
                <a:schemeClr val="bg1"/>
              </a:buClr>
              <a:buNone/>
            </a:pPr>
            <a:endParaRPr lang="en-IN" sz="1600" b="0" i="0" dirty="0">
              <a:solidFill>
                <a:schemeClr val="bg1"/>
              </a:solidFill>
              <a:effectLst/>
              <a:latin typeface="Montserrat" panose="00000500000000000000" pitchFamily="2" charset="0"/>
            </a:endParaRPr>
          </a:p>
        </p:txBody>
      </p:sp>
    </p:spTree>
    <p:extLst>
      <p:ext uri="{BB962C8B-B14F-4D97-AF65-F5344CB8AC3E}">
        <p14:creationId xmlns:p14="http://schemas.microsoft.com/office/powerpoint/2010/main" val="38318647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BDA5FA-BE4D-49EB-91B9-4F22EDAB3287}"/>
              </a:ext>
            </a:extLst>
          </p:cNvPr>
          <p:cNvSpPr txBox="1">
            <a:spLocks/>
          </p:cNvSpPr>
          <p:nvPr/>
        </p:nvSpPr>
        <p:spPr>
          <a:xfrm>
            <a:off x="0" y="-95863"/>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Data summary</a:t>
            </a:r>
          </a:p>
          <a:p>
            <a:pPr algn="ctr"/>
            <a:r>
              <a:rPr lang="en-IN" sz="1500" dirty="0">
                <a:solidFill>
                  <a:schemeClr val="bg1"/>
                </a:solidFill>
                <a:latin typeface="Montserrat" panose="00000500000000000000" pitchFamily="2" charset="0"/>
                <a:cs typeface="Mongolian Baiti" panose="03000500000000000000" pitchFamily="66" charset="0"/>
              </a:rPr>
              <a:t>Numeric Independent Variables</a:t>
            </a:r>
          </a:p>
        </p:txBody>
      </p:sp>
      <p:sp>
        <p:nvSpPr>
          <p:cNvPr id="5" name="Text Placeholder 2">
            <a:extLst>
              <a:ext uri="{FF2B5EF4-FFF2-40B4-BE49-F238E27FC236}">
                <a16:creationId xmlns:a16="http://schemas.microsoft.com/office/drawing/2014/main" id="{127C97FA-6EBF-4EF3-95AF-530F96933014}"/>
              </a:ext>
            </a:extLst>
          </p:cNvPr>
          <p:cNvSpPr txBox="1">
            <a:spLocks/>
          </p:cNvSpPr>
          <p:nvPr/>
        </p:nvSpPr>
        <p:spPr>
          <a:xfrm>
            <a:off x="0" y="671052"/>
            <a:ext cx="9144000" cy="4472448"/>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spcAft>
                <a:spcPts val="1200"/>
              </a:spcAft>
              <a:buClr>
                <a:schemeClr val="bg1"/>
              </a:buClr>
              <a:buFont typeface="Arial" panose="020B0604020202020204" pitchFamily="34" charset="0"/>
              <a:buChar char="•"/>
            </a:pPr>
            <a:r>
              <a:rPr lang="en-IN" sz="1600" b="1" i="0" dirty="0" err="1">
                <a:solidFill>
                  <a:schemeClr val="bg1"/>
                </a:solidFill>
                <a:effectLst/>
                <a:latin typeface="Montserrat" panose="00000500000000000000" pitchFamily="2" charset="0"/>
              </a:rPr>
              <a:t>Battery_power</a:t>
            </a:r>
            <a:r>
              <a:rPr lang="en-IN" sz="1600" b="1" i="0" dirty="0">
                <a:solidFill>
                  <a:schemeClr val="bg1"/>
                </a:solidFill>
                <a:effectLst/>
                <a:latin typeface="Montserrat" panose="00000500000000000000" pitchFamily="2" charset="0"/>
              </a:rPr>
              <a:t> - </a:t>
            </a:r>
            <a:r>
              <a:rPr lang="en-IN" sz="1600" b="0" i="0" dirty="0">
                <a:solidFill>
                  <a:schemeClr val="bg1"/>
                </a:solidFill>
                <a:effectLst/>
                <a:latin typeface="Montserrat" panose="00000500000000000000" pitchFamily="2" charset="0"/>
              </a:rPr>
              <a:t>Total energy a battery can store in one time measured in </a:t>
            </a:r>
            <a:r>
              <a:rPr lang="en-IN" sz="1600" b="0" i="0" dirty="0" err="1">
                <a:solidFill>
                  <a:schemeClr val="bg1"/>
                </a:solidFill>
                <a:effectLst/>
                <a:latin typeface="Montserrat" panose="00000500000000000000" pitchFamily="2" charset="0"/>
              </a:rPr>
              <a:t>mAh</a:t>
            </a:r>
            <a:endParaRPr lang="en-IN" sz="1600" b="0" i="0" dirty="0">
              <a:solidFill>
                <a:schemeClr val="bg1"/>
              </a:solidFill>
              <a:effectLst/>
              <a:latin typeface="Montserrat" panose="00000500000000000000" pitchFamily="2" charset="0"/>
            </a:endParaRPr>
          </a:p>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Clock_speed</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speed at which microprocessor executes instructions</a:t>
            </a:r>
          </a:p>
          <a:p>
            <a:pPr>
              <a:spcAft>
                <a:spcPts val="1200"/>
              </a:spcAft>
              <a:buClr>
                <a:schemeClr val="bg1"/>
              </a:buClr>
              <a:buFont typeface="Arial" panose="020B0604020202020204" pitchFamily="34" charset="0"/>
              <a:buChar char="•"/>
            </a:pPr>
            <a:r>
              <a:rPr lang="en-IN" sz="1600" b="1" i="0" dirty="0">
                <a:solidFill>
                  <a:schemeClr val="bg1"/>
                </a:solidFill>
                <a:effectLst/>
                <a:latin typeface="Montserrat" panose="00000500000000000000" pitchFamily="2" charset="0"/>
              </a:rPr>
              <a:t>RAM – </a:t>
            </a:r>
            <a:r>
              <a:rPr lang="en-IN" sz="1600" b="0" i="0" dirty="0">
                <a:solidFill>
                  <a:schemeClr val="bg1"/>
                </a:solidFill>
                <a:effectLst/>
                <a:latin typeface="Montserrat" panose="00000500000000000000" pitchFamily="2" charset="0"/>
              </a:rPr>
              <a:t>It is </a:t>
            </a:r>
            <a:r>
              <a:rPr lang="en-IN" sz="1600" dirty="0">
                <a:solidFill>
                  <a:schemeClr val="bg1"/>
                </a:solidFill>
                <a:latin typeface="Montserrat" panose="00000500000000000000" pitchFamily="2" charset="0"/>
              </a:rPr>
              <a:t>the </a:t>
            </a:r>
            <a:r>
              <a:rPr lang="en-IN" sz="1600" b="0" i="0" dirty="0">
                <a:solidFill>
                  <a:schemeClr val="bg1"/>
                </a:solidFill>
                <a:effectLst/>
                <a:latin typeface="Montserrat" panose="00000500000000000000" pitchFamily="2" charset="0"/>
              </a:rPr>
              <a:t>Random Access Memory measured in Mega Bytes.</a:t>
            </a:r>
          </a:p>
          <a:p>
            <a:pPr>
              <a:spcAft>
                <a:spcPts val="1200"/>
              </a:spcAft>
              <a:buClr>
                <a:schemeClr val="bg1"/>
              </a:buClr>
              <a:buFont typeface="Arial" panose="020B0604020202020204" pitchFamily="34" charset="0"/>
              <a:buChar char="•"/>
            </a:pPr>
            <a:r>
              <a:rPr lang="en-IN" sz="1600" b="1" i="0" dirty="0" err="1">
                <a:solidFill>
                  <a:schemeClr val="bg1"/>
                </a:solidFill>
                <a:effectLst/>
                <a:latin typeface="Montserrat" panose="00000500000000000000" pitchFamily="2" charset="0"/>
              </a:rPr>
              <a:t>Int_memory</a:t>
            </a:r>
            <a:r>
              <a:rPr lang="en-IN" sz="1600" b="1" i="0" dirty="0">
                <a:solidFill>
                  <a:schemeClr val="bg1"/>
                </a:solidFill>
                <a:effectLst/>
                <a:latin typeface="Montserrat" panose="00000500000000000000" pitchFamily="2" charset="0"/>
              </a:rPr>
              <a:t> – </a:t>
            </a:r>
            <a:r>
              <a:rPr lang="en-IN" sz="1600" b="0" i="0" dirty="0">
                <a:solidFill>
                  <a:schemeClr val="bg1"/>
                </a:solidFill>
                <a:effectLst/>
                <a:latin typeface="Montserrat" panose="00000500000000000000" pitchFamily="2" charset="0"/>
              </a:rPr>
              <a:t>This feature gives the Internal Memory of mobiles in Gigabytes.</a:t>
            </a:r>
          </a:p>
          <a:p>
            <a:pPr>
              <a:spcAft>
                <a:spcPts val="1200"/>
              </a:spcAft>
              <a:buClr>
                <a:schemeClr val="bg1"/>
              </a:buClr>
              <a:buFont typeface="Arial" panose="020B0604020202020204" pitchFamily="34" charset="0"/>
              <a:buChar char="•"/>
            </a:pPr>
            <a:r>
              <a:rPr lang="en-IN" sz="1600" b="1" i="0" dirty="0" err="1">
                <a:solidFill>
                  <a:schemeClr val="bg1"/>
                </a:solidFill>
                <a:effectLst/>
                <a:latin typeface="Montserrat" panose="00000500000000000000" pitchFamily="2" charset="0"/>
              </a:rPr>
              <a:t>Mobile_wt</a:t>
            </a:r>
            <a:r>
              <a:rPr lang="en-IN" sz="1600" b="1" i="0" dirty="0">
                <a:solidFill>
                  <a:schemeClr val="bg1"/>
                </a:solidFill>
                <a:effectLst/>
                <a:latin typeface="Montserrat" panose="00000500000000000000" pitchFamily="2" charset="0"/>
              </a:rPr>
              <a:t> – </a:t>
            </a:r>
            <a:r>
              <a:rPr lang="en-IN" sz="1600" b="0" i="0" dirty="0">
                <a:solidFill>
                  <a:schemeClr val="bg1"/>
                </a:solidFill>
                <a:effectLst/>
                <a:latin typeface="Montserrat" panose="00000500000000000000" pitchFamily="2" charset="0"/>
              </a:rPr>
              <a:t>This variable tells about the Weight of mobile phones.</a:t>
            </a:r>
          </a:p>
          <a:p>
            <a:pPr>
              <a:spcAft>
                <a:spcPts val="1200"/>
              </a:spcAft>
              <a:buClr>
                <a:schemeClr val="bg1"/>
              </a:buClr>
              <a:buFont typeface="Arial" panose="020B0604020202020204" pitchFamily="34" charset="0"/>
              <a:buChar char="•"/>
            </a:pPr>
            <a:r>
              <a:rPr lang="en-IN" sz="1600" b="1" dirty="0">
                <a:solidFill>
                  <a:schemeClr val="bg1"/>
                </a:solidFill>
                <a:latin typeface="Montserrat" panose="00000500000000000000" pitchFamily="2" charset="0"/>
              </a:rPr>
              <a:t>Fc – </a:t>
            </a:r>
            <a:r>
              <a:rPr lang="en-IN" sz="1600" dirty="0">
                <a:solidFill>
                  <a:schemeClr val="bg1"/>
                </a:solidFill>
                <a:latin typeface="Montserrat" panose="00000500000000000000" pitchFamily="2" charset="0"/>
              </a:rPr>
              <a:t>Tells number of front camera megapixels </a:t>
            </a:r>
          </a:p>
          <a:p>
            <a:pPr>
              <a:spcAft>
                <a:spcPts val="1200"/>
              </a:spcAft>
              <a:buClr>
                <a:schemeClr val="bg1"/>
              </a:buClr>
              <a:buFont typeface="Arial" panose="020B0604020202020204" pitchFamily="34" charset="0"/>
              <a:buChar char="•"/>
            </a:pPr>
            <a:r>
              <a:rPr lang="it-IT" sz="1600" b="1" dirty="0">
                <a:solidFill>
                  <a:schemeClr val="bg1"/>
                </a:solidFill>
                <a:latin typeface="Montserrat" panose="00000500000000000000" pitchFamily="2" charset="0"/>
              </a:rPr>
              <a:t>Pc – </a:t>
            </a:r>
            <a:r>
              <a:rPr lang="it-IT" sz="1600" dirty="0">
                <a:solidFill>
                  <a:schemeClr val="bg1"/>
                </a:solidFill>
                <a:latin typeface="Montserrat" panose="00000500000000000000" pitchFamily="2" charset="0"/>
              </a:rPr>
              <a:t>Tells megapixels of Primary Camera</a:t>
            </a:r>
          </a:p>
          <a:p>
            <a:pPr>
              <a:spcAft>
                <a:spcPts val="1200"/>
              </a:spcAft>
              <a:buClr>
                <a:schemeClr val="bg1"/>
              </a:buClr>
              <a:buFont typeface="Arial" panose="020B0604020202020204" pitchFamily="34" charset="0"/>
              <a:buChar char="•"/>
            </a:pPr>
            <a:r>
              <a:rPr lang="en-IN" sz="1600" b="1" dirty="0" err="1">
                <a:solidFill>
                  <a:schemeClr val="bg1"/>
                </a:solidFill>
                <a:latin typeface="Montserrat" panose="00000500000000000000" pitchFamily="2" charset="0"/>
              </a:rPr>
              <a:t>N_cores</a:t>
            </a:r>
            <a:r>
              <a:rPr lang="en-IN" sz="1600" b="1" dirty="0">
                <a:solidFill>
                  <a:schemeClr val="bg1"/>
                </a:solidFill>
                <a:latin typeface="Montserrat" panose="00000500000000000000" pitchFamily="2" charset="0"/>
              </a:rPr>
              <a:t> – </a:t>
            </a:r>
            <a:r>
              <a:rPr lang="en-IN" sz="1600" dirty="0">
                <a:solidFill>
                  <a:schemeClr val="bg1"/>
                </a:solidFill>
                <a:latin typeface="Montserrat" panose="00000500000000000000" pitchFamily="2" charset="0"/>
              </a:rPr>
              <a:t>Shows the number of cores present in a given phone</a:t>
            </a:r>
          </a:p>
          <a:p>
            <a:pPr>
              <a:spcAft>
                <a:spcPts val="1200"/>
              </a:spcAft>
              <a:buClr>
                <a:schemeClr val="bg1"/>
              </a:buClr>
              <a:buFont typeface="Arial" panose="020B0604020202020204" pitchFamily="34" charset="0"/>
              <a:buChar char="•"/>
            </a:pPr>
            <a:r>
              <a:rPr lang="en-IN" sz="1600" b="1" dirty="0" err="1">
                <a:solidFill>
                  <a:schemeClr val="bg1"/>
                </a:solidFill>
                <a:latin typeface="Montserrat" panose="00000500000000000000" pitchFamily="2" charset="0"/>
              </a:rPr>
              <a:t>M_dep</a:t>
            </a:r>
            <a:r>
              <a:rPr lang="en-IN" sz="1600" b="1" dirty="0">
                <a:solidFill>
                  <a:schemeClr val="bg1"/>
                </a:solidFill>
                <a:latin typeface="Montserrat" panose="00000500000000000000" pitchFamily="2" charset="0"/>
              </a:rPr>
              <a:t> - </a:t>
            </a:r>
            <a:r>
              <a:rPr lang="en-IN" sz="1600" dirty="0">
                <a:solidFill>
                  <a:schemeClr val="bg1"/>
                </a:solidFill>
                <a:latin typeface="Montserrat" panose="00000500000000000000" pitchFamily="2" charset="0"/>
              </a:rPr>
              <a:t>Mobile Depth in cm</a:t>
            </a:r>
          </a:p>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Px_height</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Pixel Resolution Height</a:t>
            </a:r>
          </a:p>
          <a:p>
            <a:pPr marL="114300" indent="0">
              <a:spcAft>
                <a:spcPts val="1200"/>
              </a:spcAft>
              <a:buClr>
                <a:schemeClr val="bg1"/>
              </a:buClr>
              <a:buNone/>
            </a:pPr>
            <a:endParaRPr lang="en-IN" sz="1600" b="0" i="0" dirty="0">
              <a:solidFill>
                <a:schemeClr val="bg1"/>
              </a:solidFill>
              <a:effectLst/>
              <a:latin typeface="Montserrat" panose="00000500000000000000" pitchFamily="2" charset="0"/>
            </a:endParaRPr>
          </a:p>
        </p:txBody>
      </p:sp>
    </p:spTree>
    <p:extLst>
      <p:ext uri="{BB962C8B-B14F-4D97-AF65-F5344CB8AC3E}">
        <p14:creationId xmlns:p14="http://schemas.microsoft.com/office/powerpoint/2010/main" val="2312091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825D8-D5E8-43A9-AD68-C8413C7355D3}"/>
              </a:ext>
            </a:extLst>
          </p:cNvPr>
          <p:cNvSpPr txBox="1">
            <a:spLocks/>
          </p:cNvSpPr>
          <p:nvPr/>
        </p:nvSpPr>
        <p:spPr>
          <a:xfrm>
            <a:off x="0" y="-29497"/>
            <a:ext cx="91439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Data summary</a:t>
            </a:r>
          </a:p>
          <a:p>
            <a:pPr algn="ctr"/>
            <a:r>
              <a:rPr lang="en-IN" sz="1500" dirty="0">
                <a:solidFill>
                  <a:schemeClr val="bg1"/>
                </a:solidFill>
                <a:latin typeface="Montserrat" panose="00000500000000000000" pitchFamily="2" charset="0"/>
                <a:cs typeface="Mongolian Baiti" panose="03000500000000000000" pitchFamily="66" charset="0"/>
              </a:rPr>
              <a:t>Numeric Independent Variables</a:t>
            </a:r>
          </a:p>
        </p:txBody>
      </p:sp>
      <p:sp>
        <p:nvSpPr>
          <p:cNvPr id="5" name="Text Placeholder 2">
            <a:extLst>
              <a:ext uri="{FF2B5EF4-FFF2-40B4-BE49-F238E27FC236}">
                <a16:creationId xmlns:a16="http://schemas.microsoft.com/office/drawing/2014/main" id="{9B6B806E-39DF-4A16-9ED9-D72B30DF7AB1}"/>
              </a:ext>
            </a:extLst>
          </p:cNvPr>
          <p:cNvSpPr txBox="1">
            <a:spLocks/>
          </p:cNvSpPr>
          <p:nvPr/>
        </p:nvSpPr>
        <p:spPr>
          <a:xfrm>
            <a:off x="0" y="701748"/>
            <a:ext cx="9144000" cy="1775981"/>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Sc_h</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Screen Height of mobile in cm</a:t>
            </a:r>
          </a:p>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Sc_w</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Screen Width of mobile in cm</a:t>
            </a:r>
          </a:p>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Px_width</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Pixel Resolution Width</a:t>
            </a:r>
          </a:p>
          <a:p>
            <a:pPr>
              <a:spcAft>
                <a:spcPts val="1200"/>
              </a:spcAft>
              <a:buClr>
                <a:schemeClr val="bg1"/>
              </a:buClr>
              <a:buFont typeface="Arial" panose="020B0604020202020204" pitchFamily="34" charset="0"/>
              <a:buChar char="•"/>
            </a:pPr>
            <a:r>
              <a:rPr lang="en-IN" sz="1600" b="1" i="0" dirty="0">
                <a:solidFill>
                  <a:schemeClr val="bg1"/>
                </a:solidFill>
                <a:effectLst/>
                <a:latin typeface="Montserrat" panose="00000500000000000000" pitchFamily="2" charset="0"/>
              </a:rPr>
              <a:t>Talk Time- </a:t>
            </a:r>
            <a:r>
              <a:rPr lang="en-US" sz="1600" b="0" i="0" dirty="0">
                <a:solidFill>
                  <a:schemeClr val="bg1"/>
                </a:solidFill>
                <a:effectLst/>
                <a:latin typeface="Montserrat" panose="00000500000000000000" pitchFamily="2" charset="0"/>
              </a:rPr>
              <a:t>longest time that a single battery charge will last</a:t>
            </a:r>
          </a:p>
          <a:p>
            <a:pPr marL="114300" indent="0">
              <a:spcAft>
                <a:spcPts val="1200"/>
              </a:spcAft>
              <a:buClr>
                <a:schemeClr val="bg1"/>
              </a:buClr>
              <a:buNone/>
            </a:pPr>
            <a:endParaRPr lang="en-IN" sz="1600" dirty="0">
              <a:solidFill>
                <a:schemeClr val="bg1"/>
              </a:solidFill>
              <a:latin typeface="Montserrat" panose="00000500000000000000" pitchFamily="2" charset="0"/>
            </a:endParaRPr>
          </a:p>
        </p:txBody>
      </p:sp>
      <p:sp>
        <p:nvSpPr>
          <p:cNvPr id="8" name="Text Placeholder 2">
            <a:extLst>
              <a:ext uri="{FF2B5EF4-FFF2-40B4-BE49-F238E27FC236}">
                <a16:creationId xmlns:a16="http://schemas.microsoft.com/office/drawing/2014/main" id="{F140CAAD-BBC0-4C60-B24D-97F14D8A98AD}"/>
              </a:ext>
            </a:extLst>
          </p:cNvPr>
          <p:cNvSpPr txBox="1">
            <a:spLocks/>
          </p:cNvSpPr>
          <p:nvPr/>
        </p:nvSpPr>
        <p:spPr>
          <a:xfrm>
            <a:off x="-1" y="3073781"/>
            <a:ext cx="9144000" cy="797672"/>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spcAft>
                <a:spcPts val="1200"/>
              </a:spcAft>
              <a:buClr>
                <a:schemeClr val="bg1"/>
              </a:buClr>
              <a:buFont typeface="Arial" panose="020B0604020202020204" pitchFamily="34" charset="0"/>
              <a:buChar char="•"/>
            </a:pPr>
            <a:r>
              <a:rPr lang="en-US" sz="1600" b="1" dirty="0" err="1">
                <a:solidFill>
                  <a:schemeClr val="bg1"/>
                </a:solidFill>
                <a:latin typeface="Montserrat" panose="00000500000000000000" pitchFamily="2" charset="0"/>
              </a:rPr>
              <a:t>Price_range</a:t>
            </a:r>
            <a:r>
              <a:rPr lang="en-US" sz="1600" b="1" dirty="0">
                <a:solidFill>
                  <a:schemeClr val="bg1"/>
                </a:solidFill>
                <a:latin typeface="Montserrat" panose="00000500000000000000" pitchFamily="2" charset="0"/>
              </a:rPr>
              <a:t> – </a:t>
            </a:r>
            <a:r>
              <a:rPr lang="en-US" sz="1600" dirty="0">
                <a:solidFill>
                  <a:schemeClr val="bg1"/>
                </a:solidFill>
                <a:latin typeface="Montserrat" panose="00000500000000000000" pitchFamily="2" charset="0"/>
              </a:rPr>
              <a:t>This is our dependent/target variable  , which tells about the price range to which the given phone belongs. </a:t>
            </a:r>
          </a:p>
          <a:p>
            <a:pPr>
              <a:spcAft>
                <a:spcPts val="1200"/>
              </a:spcAft>
              <a:buClr>
                <a:schemeClr val="bg1"/>
              </a:buClr>
              <a:buFont typeface="Arial" panose="020B0604020202020204" pitchFamily="34" charset="0"/>
              <a:buChar char="•"/>
            </a:pPr>
            <a:endParaRPr lang="en-IN" sz="1600" dirty="0">
              <a:solidFill>
                <a:schemeClr val="bg1"/>
              </a:solidFill>
              <a:latin typeface="Montserrat" panose="00000500000000000000" pitchFamily="2" charset="0"/>
            </a:endParaRPr>
          </a:p>
        </p:txBody>
      </p:sp>
      <p:sp>
        <p:nvSpPr>
          <p:cNvPr id="9" name="Title 1">
            <a:extLst>
              <a:ext uri="{FF2B5EF4-FFF2-40B4-BE49-F238E27FC236}">
                <a16:creationId xmlns:a16="http://schemas.microsoft.com/office/drawing/2014/main" id="{19EA6B72-85D3-4496-BD71-D5F5CB0FAE9B}"/>
              </a:ext>
            </a:extLst>
          </p:cNvPr>
          <p:cNvSpPr txBox="1">
            <a:spLocks/>
          </p:cNvSpPr>
          <p:nvPr/>
        </p:nvSpPr>
        <p:spPr>
          <a:xfrm>
            <a:off x="-2" y="2636274"/>
            <a:ext cx="9143999" cy="350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500" dirty="0">
                <a:solidFill>
                  <a:schemeClr val="bg1"/>
                </a:solidFill>
                <a:latin typeface="Montserrat" panose="00000500000000000000" pitchFamily="2" charset="0"/>
                <a:cs typeface="Mongolian Baiti" panose="03000500000000000000" pitchFamily="66" charset="0"/>
              </a:rPr>
              <a:t>Dependent Variable</a:t>
            </a:r>
          </a:p>
        </p:txBody>
      </p:sp>
    </p:spTree>
    <p:extLst>
      <p:ext uri="{BB962C8B-B14F-4D97-AF65-F5344CB8AC3E}">
        <p14:creationId xmlns:p14="http://schemas.microsoft.com/office/powerpoint/2010/main" val="27213061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049E8A-3C41-4706-BAD2-0B33B7644092}"/>
              </a:ext>
            </a:extLst>
          </p:cNvPr>
          <p:cNvSpPr txBox="1">
            <a:spLocks/>
          </p:cNvSpPr>
          <p:nvPr/>
        </p:nvSpPr>
        <p:spPr>
          <a:xfrm>
            <a:off x="74428" y="8497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dirty="0">
                <a:solidFill>
                  <a:srgbClr val="BC261A"/>
                </a:solidFill>
                <a:effectLst>
                  <a:outerShdw blurRad="38100" dist="38100" dir="2700000" algn="tl">
                    <a:srgbClr val="000000">
                      <a:alpha val="43137"/>
                    </a:srgbClr>
                  </a:outerShdw>
                </a:effectLst>
                <a:latin typeface="Montserrat" panose="00000500000000000000" pitchFamily="2" charset="0"/>
                <a:cs typeface="Mongolian Baiti" panose="03000500000000000000" pitchFamily="66" charset="0"/>
              </a:rPr>
              <a:t>New Derived Features</a:t>
            </a:r>
          </a:p>
        </p:txBody>
      </p:sp>
      <p:sp>
        <p:nvSpPr>
          <p:cNvPr id="5" name="Text Placeholder 2">
            <a:extLst>
              <a:ext uri="{FF2B5EF4-FFF2-40B4-BE49-F238E27FC236}">
                <a16:creationId xmlns:a16="http://schemas.microsoft.com/office/drawing/2014/main" id="{DD154CAF-F9EE-46FC-9AB2-2CACC498EC92}"/>
              </a:ext>
            </a:extLst>
          </p:cNvPr>
          <p:cNvSpPr txBox="1">
            <a:spLocks/>
          </p:cNvSpPr>
          <p:nvPr/>
        </p:nvSpPr>
        <p:spPr>
          <a:xfrm>
            <a:off x="74428" y="790240"/>
            <a:ext cx="4195230" cy="4260910"/>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2065" indent="0" algn="ctr">
              <a:lnSpc>
                <a:spcPct val="100000"/>
              </a:lnSpc>
              <a:spcBef>
                <a:spcPts val="1200"/>
              </a:spcBef>
              <a:spcAft>
                <a:spcPts val="1200"/>
              </a:spcAft>
              <a:buClr>
                <a:schemeClr val="bg1"/>
              </a:buClr>
              <a:buSzPct val="112500"/>
              <a:buNone/>
              <a:tabLst>
                <a:tab pos="354965" algn="l"/>
              </a:tabLst>
            </a:pPr>
            <a:r>
              <a:rPr lang="en-IN" sz="1600" b="1" spc="25" dirty="0" err="1">
                <a:solidFill>
                  <a:srgbClr val="124F5C"/>
                </a:solidFill>
                <a:latin typeface="Montserrat" panose="00000500000000000000" pitchFamily="2" charset="0"/>
                <a:cs typeface="Verdana"/>
              </a:rPr>
              <a:t>sc_area</a:t>
            </a:r>
            <a:r>
              <a:rPr lang="en-IN" sz="1600" b="1" spc="25" dirty="0">
                <a:solidFill>
                  <a:srgbClr val="124F5C"/>
                </a:solidFill>
                <a:latin typeface="Montserrat" panose="00000500000000000000" pitchFamily="2" charset="0"/>
                <a:cs typeface="Verdana"/>
              </a:rPr>
              <a:t> (Screen Area) </a:t>
            </a:r>
          </a:p>
          <a:p>
            <a:pPr marL="12065" indent="0" algn="just">
              <a:lnSpc>
                <a:spcPct val="100000"/>
              </a:lnSpc>
              <a:spcAft>
                <a:spcPts val="1200"/>
              </a:spcAft>
              <a:buClr>
                <a:schemeClr val="bg1"/>
              </a:buClr>
              <a:buSzPct val="112500"/>
              <a:buNone/>
              <a:tabLst>
                <a:tab pos="354965" algn="l"/>
              </a:tabLst>
            </a:pPr>
            <a:r>
              <a:rPr lang="en-IN" sz="1600" spc="25" dirty="0">
                <a:solidFill>
                  <a:srgbClr val="124F5C"/>
                </a:solidFill>
                <a:latin typeface="Montserrat" panose="00000500000000000000" pitchFamily="2" charset="0"/>
                <a:cs typeface="Verdana"/>
              </a:rPr>
              <a:t>This area tells about the screen size or it’s area to be precise. We have derived this new variable from two other variables : </a:t>
            </a:r>
          </a:p>
          <a:p>
            <a:pPr marL="12065" indent="0" algn="ctr">
              <a:lnSpc>
                <a:spcPct val="100000"/>
              </a:lnSpc>
              <a:buClr>
                <a:schemeClr val="bg1"/>
              </a:buClr>
              <a:buSzPct val="112500"/>
              <a:buNone/>
              <a:tabLst>
                <a:tab pos="354965" algn="l"/>
              </a:tabLst>
            </a:pPr>
            <a:r>
              <a:rPr lang="en-IN" sz="1600" spc="25" dirty="0">
                <a:solidFill>
                  <a:srgbClr val="124F5C"/>
                </a:solidFill>
                <a:latin typeface="Montserrat" panose="00000500000000000000" pitchFamily="2" charset="0"/>
                <a:cs typeface="Verdana"/>
              </a:rPr>
              <a:t> </a:t>
            </a:r>
            <a:r>
              <a:rPr lang="en-IN" sz="1600" spc="25" dirty="0" err="1">
                <a:solidFill>
                  <a:srgbClr val="124F5C"/>
                </a:solidFill>
                <a:latin typeface="Montserrat" panose="00000500000000000000" pitchFamily="2" charset="0"/>
                <a:cs typeface="Verdana"/>
              </a:rPr>
              <a:t>sc_h</a:t>
            </a:r>
            <a:r>
              <a:rPr lang="en-IN" sz="1600" spc="25" dirty="0">
                <a:solidFill>
                  <a:srgbClr val="124F5C"/>
                </a:solidFill>
                <a:latin typeface="Montserrat" panose="00000500000000000000" pitchFamily="2" charset="0"/>
                <a:cs typeface="Verdana"/>
              </a:rPr>
              <a:t> (Screen Height)</a:t>
            </a:r>
          </a:p>
          <a:p>
            <a:pPr marL="12065" indent="0" algn="ctr">
              <a:lnSpc>
                <a:spcPct val="100000"/>
              </a:lnSpc>
              <a:buClr>
                <a:schemeClr val="bg1"/>
              </a:buClr>
              <a:buSzPct val="112500"/>
              <a:buNone/>
              <a:tabLst>
                <a:tab pos="354965" algn="l"/>
              </a:tabLst>
            </a:pPr>
            <a:r>
              <a:rPr lang="en-IN" sz="1600" spc="25" dirty="0">
                <a:solidFill>
                  <a:srgbClr val="124F5C"/>
                </a:solidFill>
                <a:latin typeface="Montserrat" panose="00000500000000000000" pitchFamily="2" charset="0"/>
                <a:cs typeface="Verdana"/>
              </a:rPr>
              <a:t> </a:t>
            </a:r>
            <a:r>
              <a:rPr lang="en-IN" sz="1600" spc="25" dirty="0" err="1">
                <a:solidFill>
                  <a:srgbClr val="124F5C"/>
                </a:solidFill>
                <a:latin typeface="Montserrat" panose="00000500000000000000" pitchFamily="2" charset="0"/>
                <a:cs typeface="Verdana"/>
              </a:rPr>
              <a:t>sc_w</a:t>
            </a:r>
            <a:r>
              <a:rPr lang="en-IN" sz="1600" spc="25" dirty="0">
                <a:solidFill>
                  <a:srgbClr val="124F5C"/>
                </a:solidFill>
                <a:latin typeface="Montserrat" panose="00000500000000000000" pitchFamily="2" charset="0"/>
                <a:cs typeface="Verdana"/>
              </a:rPr>
              <a:t>(Screen Width)</a:t>
            </a:r>
          </a:p>
          <a:p>
            <a:pPr marL="12065" indent="0" algn="ctr">
              <a:lnSpc>
                <a:spcPct val="100000"/>
              </a:lnSpc>
              <a:buClr>
                <a:schemeClr val="bg1"/>
              </a:buClr>
              <a:buSzPct val="112500"/>
              <a:buNone/>
              <a:tabLst>
                <a:tab pos="354965" algn="l"/>
              </a:tabLst>
            </a:pPr>
            <a:endParaRPr lang="en-IN" sz="1600" spc="25" dirty="0">
              <a:solidFill>
                <a:srgbClr val="124F5C"/>
              </a:solidFill>
              <a:latin typeface="Montserrat" panose="00000500000000000000" pitchFamily="2" charset="0"/>
              <a:cs typeface="Verdana"/>
            </a:endParaRPr>
          </a:p>
          <a:p>
            <a:pPr marL="12065" indent="0" algn="ctr">
              <a:lnSpc>
                <a:spcPct val="100000"/>
              </a:lnSpc>
              <a:buClr>
                <a:schemeClr val="bg1"/>
              </a:buClr>
              <a:buSzPct val="112500"/>
              <a:buNone/>
              <a:tabLst>
                <a:tab pos="354965" algn="l"/>
              </a:tabLst>
            </a:pPr>
            <a:endParaRPr lang="en-IN" sz="1600" spc="25" dirty="0">
              <a:solidFill>
                <a:srgbClr val="124F5C"/>
              </a:solidFill>
              <a:latin typeface="Montserrat" panose="00000500000000000000" pitchFamily="2" charset="0"/>
              <a:cs typeface="Verdana"/>
            </a:endParaRPr>
          </a:p>
          <a:p>
            <a:pPr marL="12065" indent="0" algn="ctr">
              <a:lnSpc>
                <a:spcPct val="100000"/>
              </a:lnSpc>
              <a:buClr>
                <a:schemeClr val="bg1"/>
              </a:buClr>
              <a:buSzPct val="112500"/>
              <a:buNone/>
              <a:tabLst>
                <a:tab pos="354965" algn="l"/>
              </a:tabLst>
            </a:pPr>
            <a:r>
              <a:rPr lang="en-IN" sz="1600" b="1" spc="25" dirty="0" err="1">
                <a:solidFill>
                  <a:srgbClr val="124F5C"/>
                </a:solidFill>
                <a:latin typeface="Montserrat" panose="00000500000000000000" pitchFamily="2" charset="0"/>
                <a:cs typeface="Verdana"/>
              </a:rPr>
              <a:t>sc_area</a:t>
            </a:r>
            <a:r>
              <a:rPr lang="en-IN" sz="1600" b="1" spc="25" dirty="0">
                <a:solidFill>
                  <a:srgbClr val="124F5C"/>
                </a:solidFill>
                <a:latin typeface="Montserrat" panose="00000500000000000000" pitchFamily="2" charset="0"/>
                <a:cs typeface="Verdana"/>
              </a:rPr>
              <a:t> </a:t>
            </a:r>
            <a:r>
              <a:rPr lang="en-IN" sz="1600" spc="25" dirty="0">
                <a:solidFill>
                  <a:srgbClr val="124F5C"/>
                </a:solidFill>
                <a:latin typeface="Montserrat" panose="00000500000000000000" pitchFamily="2" charset="0"/>
                <a:cs typeface="Verdana"/>
              </a:rPr>
              <a:t>= </a:t>
            </a:r>
            <a:r>
              <a:rPr lang="en-IN" sz="1600" spc="25" dirty="0" err="1">
                <a:solidFill>
                  <a:srgbClr val="124F5C"/>
                </a:solidFill>
                <a:latin typeface="Montserrat" panose="00000500000000000000" pitchFamily="2" charset="0"/>
                <a:cs typeface="Verdana"/>
              </a:rPr>
              <a:t>sc_h</a:t>
            </a:r>
            <a:r>
              <a:rPr lang="en-IN" sz="1600" spc="25" dirty="0">
                <a:solidFill>
                  <a:srgbClr val="124F5C"/>
                </a:solidFill>
                <a:latin typeface="Montserrat" panose="00000500000000000000" pitchFamily="2" charset="0"/>
                <a:cs typeface="Verdana"/>
              </a:rPr>
              <a:t> * </a:t>
            </a:r>
            <a:r>
              <a:rPr lang="en-IN" sz="1600" spc="25" dirty="0" err="1">
                <a:solidFill>
                  <a:srgbClr val="124F5C"/>
                </a:solidFill>
                <a:latin typeface="Montserrat" panose="00000500000000000000" pitchFamily="2" charset="0"/>
                <a:cs typeface="Verdana"/>
              </a:rPr>
              <a:t>sc_w</a:t>
            </a:r>
            <a:endParaRPr lang="en-IN" sz="1600" spc="25" dirty="0">
              <a:solidFill>
                <a:srgbClr val="124F5C"/>
              </a:solidFill>
              <a:latin typeface="Montserrat" panose="00000500000000000000" pitchFamily="2" charset="0"/>
              <a:cs typeface="Verdana"/>
            </a:endParaRPr>
          </a:p>
        </p:txBody>
      </p:sp>
      <p:sp>
        <p:nvSpPr>
          <p:cNvPr id="7" name="Text Placeholder 2">
            <a:extLst>
              <a:ext uri="{FF2B5EF4-FFF2-40B4-BE49-F238E27FC236}">
                <a16:creationId xmlns:a16="http://schemas.microsoft.com/office/drawing/2014/main" id="{49281679-4A83-4A13-AF53-4A09F359B9D0}"/>
              </a:ext>
            </a:extLst>
          </p:cNvPr>
          <p:cNvSpPr txBox="1">
            <a:spLocks/>
          </p:cNvSpPr>
          <p:nvPr/>
        </p:nvSpPr>
        <p:spPr>
          <a:xfrm>
            <a:off x="4874342" y="790238"/>
            <a:ext cx="4195230" cy="4260911"/>
          </a:xfrm>
          <a:prstGeom prst="rect">
            <a:avLst/>
          </a:prstGeom>
          <a:solidFill>
            <a:schemeClr val="tx2"/>
          </a:solidFill>
          <a:ln>
            <a:noFill/>
          </a:ln>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2065" indent="0" algn="ctr">
              <a:lnSpc>
                <a:spcPct val="100000"/>
              </a:lnSpc>
              <a:spcBef>
                <a:spcPts val="1200"/>
              </a:spcBef>
              <a:spcAft>
                <a:spcPts val="1200"/>
              </a:spcAft>
              <a:buClr>
                <a:schemeClr val="bg1"/>
              </a:buClr>
              <a:buSzPct val="112500"/>
              <a:buNone/>
              <a:tabLst>
                <a:tab pos="354965" algn="l"/>
              </a:tabLst>
            </a:pPr>
            <a:r>
              <a:rPr lang="en-IN" sz="1600" b="1" spc="25" dirty="0" err="1">
                <a:solidFill>
                  <a:srgbClr val="124F5C"/>
                </a:solidFill>
                <a:latin typeface="Montserrat" panose="00000500000000000000" pitchFamily="2" charset="0"/>
                <a:cs typeface="Verdana"/>
              </a:rPr>
              <a:t>px_size</a:t>
            </a:r>
            <a:r>
              <a:rPr lang="en-IN" sz="1600" b="1" spc="25" dirty="0">
                <a:solidFill>
                  <a:srgbClr val="124F5C"/>
                </a:solidFill>
                <a:latin typeface="Montserrat" panose="00000500000000000000" pitchFamily="2" charset="0"/>
                <a:cs typeface="Verdana"/>
              </a:rPr>
              <a:t> (Pixel Size) </a:t>
            </a:r>
          </a:p>
          <a:p>
            <a:pPr marL="12065" indent="0" algn="just">
              <a:lnSpc>
                <a:spcPct val="100000"/>
              </a:lnSpc>
              <a:spcBef>
                <a:spcPts val="1200"/>
              </a:spcBef>
              <a:spcAft>
                <a:spcPts val="1200"/>
              </a:spcAft>
              <a:buClr>
                <a:schemeClr val="bg1"/>
              </a:buClr>
              <a:buSzPct val="112500"/>
              <a:buNone/>
              <a:tabLst>
                <a:tab pos="354965" algn="l"/>
              </a:tabLst>
            </a:pPr>
            <a:r>
              <a:rPr lang="en-IN" sz="1600" b="1" spc="25" dirty="0">
                <a:solidFill>
                  <a:srgbClr val="124F5C"/>
                </a:solidFill>
                <a:latin typeface="Montserrat" panose="00000500000000000000" pitchFamily="2" charset="0"/>
                <a:cs typeface="Verdana"/>
              </a:rPr>
              <a:t> </a:t>
            </a:r>
            <a:r>
              <a:rPr lang="en-IN" sz="1600" spc="25" dirty="0">
                <a:solidFill>
                  <a:srgbClr val="124F5C"/>
                </a:solidFill>
                <a:latin typeface="Montserrat" panose="00000500000000000000" pitchFamily="2" charset="0"/>
                <a:cs typeface="Verdana"/>
              </a:rPr>
              <a:t>This new variables talks about display pixels size. We derived this new variable from other two variables : </a:t>
            </a:r>
          </a:p>
          <a:p>
            <a:pPr marL="12065" indent="0" algn="ctr">
              <a:lnSpc>
                <a:spcPct val="100000"/>
              </a:lnSpc>
              <a:buClr>
                <a:schemeClr val="bg1"/>
              </a:buClr>
              <a:buSzPct val="112500"/>
              <a:buNone/>
              <a:tabLst>
                <a:tab pos="354965" algn="l"/>
              </a:tabLst>
            </a:pPr>
            <a:r>
              <a:rPr lang="en-IN" sz="1600" spc="25" dirty="0" err="1">
                <a:solidFill>
                  <a:srgbClr val="124F5C"/>
                </a:solidFill>
                <a:latin typeface="Montserrat" panose="00000500000000000000" pitchFamily="2" charset="0"/>
                <a:cs typeface="Verdana"/>
              </a:rPr>
              <a:t>px_height</a:t>
            </a:r>
            <a:r>
              <a:rPr lang="en-IN" sz="1600" spc="25" dirty="0">
                <a:solidFill>
                  <a:srgbClr val="124F5C"/>
                </a:solidFill>
                <a:latin typeface="Montserrat" panose="00000500000000000000" pitchFamily="2" charset="0"/>
                <a:cs typeface="Verdana"/>
              </a:rPr>
              <a:t> (Pixel Height)</a:t>
            </a:r>
          </a:p>
          <a:p>
            <a:pPr marL="12065" indent="0" algn="ctr">
              <a:lnSpc>
                <a:spcPct val="100000"/>
              </a:lnSpc>
              <a:buClr>
                <a:schemeClr val="bg1"/>
              </a:buClr>
              <a:buSzPct val="112500"/>
              <a:buNone/>
              <a:tabLst>
                <a:tab pos="354965" algn="l"/>
              </a:tabLst>
            </a:pPr>
            <a:r>
              <a:rPr lang="en-IN" sz="1600" spc="25" dirty="0" err="1">
                <a:solidFill>
                  <a:srgbClr val="124F5C"/>
                </a:solidFill>
                <a:latin typeface="Montserrat" panose="00000500000000000000" pitchFamily="2" charset="0"/>
                <a:cs typeface="Verdana"/>
              </a:rPr>
              <a:t>px_width</a:t>
            </a:r>
            <a:r>
              <a:rPr lang="en-IN" sz="1600" spc="25" dirty="0">
                <a:solidFill>
                  <a:srgbClr val="124F5C"/>
                </a:solidFill>
                <a:latin typeface="Montserrat" panose="00000500000000000000" pitchFamily="2" charset="0"/>
                <a:cs typeface="Verdana"/>
              </a:rPr>
              <a:t> (Pixel Width</a:t>
            </a:r>
          </a:p>
          <a:p>
            <a:pPr marL="469265" lvl="1" indent="0" algn="ctr">
              <a:lnSpc>
                <a:spcPct val="100000"/>
              </a:lnSpc>
              <a:spcBef>
                <a:spcPts val="1200"/>
              </a:spcBef>
              <a:spcAft>
                <a:spcPts val="1200"/>
              </a:spcAft>
              <a:buClr>
                <a:schemeClr val="bg1"/>
              </a:buClr>
              <a:buSzPct val="112500"/>
              <a:buNone/>
              <a:tabLst>
                <a:tab pos="354965" algn="l"/>
              </a:tabLst>
            </a:pPr>
            <a:endParaRPr lang="en-IN" sz="1600" spc="25" dirty="0">
              <a:solidFill>
                <a:srgbClr val="124F5C"/>
              </a:solidFill>
              <a:latin typeface="Montserrat" panose="00000500000000000000" pitchFamily="2" charset="0"/>
              <a:cs typeface="Verdana"/>
            </a:endParaRPr>
          </a:p>
          <a:p>
            <a:pPr marL="469265" lvl="1" indent="0" algn="ctr">
              <a:lnSpc>
                <a:spcPct val="100000"/>
              </a:lnSpc>
              <a:spcBef>
                <a:spcPts val="1200"/>
              </a:spcBef>
              <a:spcAft>
                <a:spcPts val="1200"/>
              </a:spcAft>
              <a:buClr>
                <a:schemeClr val="bg1"/>
              </a:buClr>
              <a:buSzPct val="112500"/>
              <a:buNone/>
              <a:tabLst>
                <a:tab pos="354965" algn="l"/>
              </a:tabLst>
            </a:pPr>
            <a:r>
              <a:rPr lang="en-IN" sz="1600" b="1" spc="25" dirty="0" err="1">
                <a:solidFill>
                  <a:srgbClr val="124F5C"/>
                </a:solidFill>
                <a:latin typeface="Montserrat" panose="00000500000000000000" pitchFamily="2" charset="0"/>
                <a:cs typeface="Verdana"/>
              </a:rPr>
              <a:t>px_size</a:t>
            </a:r>
            <a:r>
              <a:rPr lang="en-IN" sz="1600" b="1" spc="25" dirty="0">
                <a:solidFill>
                  <a:srgbClr val="124F5C"/>
                </a:solidFill>
                <a:latin typeface="Montserrat" panose="00000500000000000000" pitchFamily="2" charset="0"/>
                <a:cs typeface="Verdana"/>
              </a:rPr>
              <a:t> </a:t>
            </a:r>
            <a:r>
              <a:rPr lang="en-IN" sz="1600" spc="25" dirty="0">
                <a:solidFill>
                  <a:srgbClr val="124F5C"/>
                </a:solidFill>
                <a:latin typeface="Montserrat" panose="00000500000000000000" pitchFamily="2" charset="0"/>
                <a:cs typeface="Verdana"/>
              </a:rPr>
              <a:t>= </a:t>
            </a:r>
            <a:r>
              <a:rPr lang="en-IN" sz="1600" spc="25" dirty="0" err="1">
                <a:solidFill>
                  <a:srgbClr val="124F5C"/>
                </a:solidFill>
                <a:latin typeface="Montserrat" panose="00000500000000000000" pitchFamily="2" charset="0"/>
                <a:cs typeface="Verdana"/>
              </a:rPr>
              <a:t>px_height</a:t>
            </a:r>
            <a:r>
              <a:rPr lang="en-IN" sz="1600" spc="25" dirty="0">
                <a:solidFill>
                  <a:srgbClr val="124F5C"/>
                </a:solidFill>
                <a:latin typeface="Montserrat" panose="00000500000000000000" pitchFamily="2" charset="0"/>
                <a:cs typeface="Verdana"/>
              </a:rPr>
              <a:t> * </a:t>
            </a:r>
            <a:r>
              <a:rPr lang="en-IN" sz="1600" spc="25" dirty="0" err="1">
                <a:solidFill>
                  <a:srgbClr val="124F5C"/>
                </a:solidFill>
                <a:latin typeface="Montserrat" panose="00000500000000000000" pitchFamily="2" charset="0"/>
                <a:cs typeface="Verdana"/>
              </a:rPr>
              <a:t>px_width</a:t>
            </a:r>
            <a:endParaRPr lang="en-IN" sz="1600" spc="25" dirty="0">
              <a:solidFill>
                <a:srgbClr val="124F5C"/>
              </a:solidFill>
              <a:latin typeface="Montserrat" panose="00000500000000000000" pitchFamily="2" charset="0"/>
              <a:cs typeface="Verdana"/>
            </a:endParaRPr>
          </a:p>
        </p:txBody>
      </p:sp>
    </p:spTree>
    <p:extLst>
      <p:ext uri="{BB962C8B-B14F-4D97-AF65-F5344CB8AC3E}">
        <p14:creationId xmlns:p14="http://schemas.microsoft.com/office/powerpoint/2010/main" val="2280945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5400</TotalTime>
  <Words>1606</Words>
  <Application>Microsoft Office PowerPoint</Application>
  <PresentationFormat>On-screen Show (16:9)</PresentationFormat>
  <Paragraphs>149</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Courier New</vt:lpstr>
      <vt:lpstr>Montserrat</vt:lpstr>
      <vt:lpstr>ubuntu</vt:lpstr>
      <vt:lpstr>Arial</vt:lpstr>
      <vt:lpstr>Simple Light</vt:lpstr>
      <vt:lpstr>                     Capstone Project-3 Presentation on Mobile Price Range Prediction   </vt:lpstr>
      <vt:lpstr>   TABLE OF CONTENT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Presentation on Bike Sharing Demand Prediction</dc:title>
  <dc:creator>Anis Bagwan</dc:creator>
  <cp:lastModifiedBy>Anis Bagwan</cp:lastModifiedBy>
  <cp:revision>17</cp:revision>
  <dcterms:modified xsi:type="dcterms:W3CDTF">2022-04-29T16:36:59Z</dcterms:modified>
</cp:coreProperties>
</file>