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70" r:id="rId13"/>
    <p:sldId id="267" r:id="rId14"/>
    <p:sldId id="268" r:id="rId15"/>
    <p:sldId id="269" r:id="rId16"/>
  </p:sldIdLst>
  <p:sldSz cx="9144000" cy="5143500"/>
  <p:notesSz cx="9144000" cy="51435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23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23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9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464653"/>
                </a:solidFill>
                <a:latin typeface="Times New Roman" panose="02020603050405020304"/>
                <a:cs typeface="Times New Roman" panose="02020603050405020304"/>
              </a:defRPr>
            </a:lvl1p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rgbClr val="464653"/>
                </a:solidFill>
                <a:latin typeface="Times New Roman" panose="02020603050405020304"/>
                <a:cs typeface="Times New Roman" panose="02020603050405020304"/>
              </a:defRPr>
            </a:lvl1pPr>
          </a:lstStyle>
          <a:p>
            <a:pPr marL="38100">
              <a:lnSpc>
                <a:spcPct val="100000"/>
              </a:lnSpc>
              <a:spcBef>
                <a:spcPts val="165"/>
              </a:spcBef>
            </a:pPr>
            <a:fld id="{81D60167-4931-47E6-BA6A-407CBD079E47}" type="slidenum">
              <a:rPr spc="-50" dirty="0"/>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defRPr sz="1200" b="0" i="0">
                <a:solidFill>
                  <a:srgbClr val="464653"/>
                </a:solidFill>
                <a:latin typeface="Times New Roman" panose="02020603050405020304"/>
                <a:cs typeface="Times New Roman" panose="02020603050405020304"/>
              </a:defRPr>
            </a:lvl1p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400" b="0" i="0">
                <a:solidFill>
                  <a:srgbClr val="464653"/>
                </a:solidFill>
                <a:latin typeface="Times New Roman" panose="02020603050405020304"/>
                <a:cs typeface="Times New Roman" panose="02020603050405020304"/>
              </a:defRPr>
            </a:lvl1pPr>
          </a:lstStyle>
          <a:p>
            <a:pPr marL="38100">
              <a:lnSpc>
                <a:spcPct val="100000"/>
              </a:lnSpc>
              <a:spcBef>
                <a:spcPts val="165"/>
              </a:spcBef>
            </a:pPr>
            <a:fld id="{81D60167-4931-47E6-BA6A-407CBD079E47}" type="slidenum">
              <a:rPr spc="-50" dirty="0"/>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200" b="0" i="0">
                <a:solidFill>
                  <a:srgbClr val="464653"/>
                </a:solidFill>
                <a:latin typeface="Times New Roman" panose="02020603050405020304"/>
                <a:cs typeface="Times New Roman" panose="02020603050405020304"/>
              </a:defRPr>
            </a:lvl1p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400" b="0" i="0">
                <a:solidFill>
                  <a:srgbClr val="464653"/>
                </a:solidFill>
                <a:latin typeface="Times New Roman" panose="02020603050405020304"/>
                <a:cs typeface="Times New Roman" panose="02020603050405020304"/>
              </a:defRPr>
            </a:lvl1pPr>
          </a:lstStyle>
          <a:p>
            <a:pPr marL="38100">
              <a:lnSpc>
                <a:spcPct val="100000"/>
              </a:lnSpc>
              <a:spcBef>
                <a:spcPts val="165"/>
              </a:spcBef>
            </a:pPr>
            <a:fld id="{81D60167-4931-47E6-BA6A-407CBD079E47}" type="slidenum">
              <a:rPr spc="-50" dirty="0"/>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defRPr sz="1200" b="0" i="0">
                <a:solidFill>
                  <a:srgbClr val="464653"/>
                </a:solidFill>
                <a:latin typeface="Times New Roman" panose="02020603050405020304"/>
                <a:cs typeface="Times New Roman" panose="02020603050405020304"/>
              </a:defRPr>
            </a:lvl1p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400" b="0" i="0">
                <a:solidFill>
                  <a:srgbClr val="464653"/>
                </a:solidFill>
                <a:latin typeface="Times New Roman" panose="02020603050405020304"/>
                <a:cs typeface="Times New Roman" panose="02020603050405020304"/>
              </a:defRPr>
            </a:lvl1pPr>
          </a:lstStyle>
          <a:p>
            <a:pPr marL="38100">
              <a:lnSpc>
                <a:spcPct val="100000"/>
              </a:lnSpc>
              <a:spcBef>
                <a:spcPts val="165"/>
              </a:spcBef>
            </a:pPr>
            <a:fld id="{81D60167-4931-47E6-BA6A-407CBD079E47}" type="slidenum">
              <a:rPr spc="-50" dirty="0"/>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464653"/>
                </a:solidFill>
                <a:latin typeface="Times New Roman" panose="02020603050405020304"/>
                <a:cs typeface="Times New Roman" panose="02020603050405020304"/>
              </a:defRPr>
            </a:lvl1p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400" b="0" i="0">
                <a:solidFill>
                  <a:srgbClr val="464653"/>
                </a:solidFill>
                <a:latin typeface="Times New Roman" panose="02020603050405020304"/>
                <a:cs typeface="Times New Roman" panose="02020603050405020304"/>
              </a:defRPr>
            </a:lvl1pPr>
          </a:lstStyle>
          <a:p>
            <a:pPr marL="38100">
              <a:lnSpc>
                <a:spcPct val="100000"/>
              </a:lnSpc>
              <a:spcBef>
                <a:spcPts val="165"/>
              </a:spcBef>
            </a:pPr>
            <a:fld id="{81D60167-4931-47E6-BA6A-407CBD079E47}" type="slidenum">
              <a:rPr spc="-50" dirty="0"/>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4000" cy="5143500"/>
          </a:xfrm>
          <a:prstGeom prst="rect">
            <a:avLst/>
          </a:prstGeom>
        </p:spPr>
      </p:pic>
      <p:sp>
        <p:nvSpPr>
          <p:cNvPr id="17" name="bg object 17"/>
          <p:cNvSpPr/>
          <p:nvPr/>
        </p:nvSpPr>
        <p:spPr>
          <a:xfrm>
            <a:off x="457200" y="4764880"/>
            <a:ext cx="8229600" cy="0"/>
          </a:xfrm>
          <a:custGeom>
            <a:avLst/>
            <a:gdLst/>
            <a:ahLst/>
            <a:cxnLst/>
            <a:rect l="l" t="t" r="r" b="b"/>
            <a:pathLst>
              <a:path w="8229600">
                <a:moveTo>
                  <a:pt x="0" y="0"/>
                </a:moveTo>
                <a:lnTo>
                  <a:pt x="8229599" y="0"/>
                </a:lnTo>
              </a:path>
            </a:pathLst>
          </a:custGeom>
          <a:ln w="9524">
            <a:solidFill>
              <a:srgbClr val="9FB8CD"/>
            </a:solidFill>
          </a:ln>
        </p:spPr>
        <p:txBody>
          <a:bodyPr wrap="square" lIns="0" tIns="0" rIns="0" bIns="0" rtlCol="0"/>
          <a:lstStyle/>
          <a:p/>
        </p:txBody>
      </p:sp>
      <p:sp>
        <p:nvSpPr>
          <p:cNvPr id="18" name="bg object 18"/>
          <p:cNvSpPr/>
          <p:nvPr/>
        </p:nvSpPr>
        <p:spPr>
          <a:xfrm>
            <a:off x="457200" y="857250"/>
            <a:ext cx="8229600" cy="0"/>
          </a:xfrm>
          <a:custGeom>
            <a:avLst/>
            <a:gdLst/>
            <a:ahLst/>
            <a:cxnLst/>
            <a:rect l="l" t="t" r="r" b="b"/>
            <a:pathLst>
              <a:path w="8229600">
                <a:moveTo>
                  <a:pt x="0" y="0"/>
                </a:moveTo>
                <a:lnTo>
                  <a:pt x="8229599" y="0"/>
                </a:lnTo>
              </a:path>
            </a:pathLst>
          </a:custGeom>
          <a:ln w="9524">
            <a:solidFill>
              <a:srgbClr val="9FB8CD"/>
            </a:solidFill>
          </a:ln>
        </p:spPr>
        <p:txBody>
          <a:bodyPr wrap="square" lIns="0" tIns="0" rIns="0" bIns="0" rtlCol="0"/>
          <a:lstStyle/>
          <a:p/>
        </p:txBody>
      </p:sp>
      <p:sp>
        <p:nvSpPr>
          <p:cNvPr id="19" name="bg object 19"/>
          <p:cNvSpPr/>
          <p:nvPr/>
        </p:nvSpPr>
        <p:spPr>
          <a:xfrm>
            <a:off x="454368" y="4824155"/>
            <a:ext cx="120650" cy="143510"/>
          </a:xfrm>
          <a:custGeom>
            <a:avLst/>
            <a:gdLst/>
            <a:ahLst/>
            <a:cxnLst/>
            <a:rect l="l" t="t" r="r" b="b"/>
            <a:pathLst>
              <a:path w="120650" h="143510">
                <a:moveTo>
                  <a:pt x="0" y="143136"/>
                </a:moveTo>
                <a:lnTo>
                  <a:pt x="0" y="0"/>
                </a:lnTo>
                <a:lnTo>
                  <a:pt x="120313" y="71568"/>
                </a:lnTo>
                <a:lnTo>
                  <a:pt x="0" y="143136"/>
                </a:lnTo>
                <a:close/>
              </a:path>
            </a:pathLst>
          </a:custGeom>
          <a:solidFill>
            <a:srgbClr val="9FB8CD"/>
          </a:solidFill>
        </p:spPr>
        <p:txBody>
          <a:bodyPr wrap="square" lIns="0" tIns="0" rIns="0" bIns="0" rtlCol="0"/>
          <a:lstStyle/>
          <a:p/>
        </p:txBody>
      </p:sp>
      <p:sp>
        <p:nvSpPr>
          <p:cNvPr id="2" name="Holder 2"/>
          <p:cNvSpPr>
            <a:spLocks noGrp="1"/>
          </p:cNvSpPr>
          <p:nvPr>
            <p:ph type="title"/>
          </p:nvPr>
        </p:nvSpPr>
        <p:spPr>
          <a:xfrm>
            <a:off x="457200" y="182829"/>
            <a:ext cx="8229600" cy="629285"/>
          </a:xfrm>
          <a:prstGeom prst="rect">
            <a:avLst/>
          </a:prstGeom>
        </p:spPr>
        <p:txBody>
          <a:bodyPr wrap="square" lIns="0" tIns="0" rIns="0" bIns="0">
            <a:spAutoFit/>
          </a:bodyPr>
          <a:lstStyle>
            <a:lvl1pPr>
              <a:defRPr sz="39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488950" y="1117600"/>
            <a:ext cx="8242300" cy="3237865"/>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2601840" y="4803161"/>
            <a:ext cx="4333748" cy="194310"/>
          </a:xfrm>
          <a:prstGeom prst="rect">
            <a:avLst/>
          </a:prstGeom>
        </p:spPr>
        <p:txBody>
          <a:bodyPr wrap="square" lIns="0" tIns="0" rIns="0" bIns="0">
            <a:spAutoFit/>
          </a:bodyPr>
          <a:lstStyle>
            <a:lvl1pPr>
              <a:defRPr sz="1200" b="0" i="0">
                <a:solidFill>
                  <a:srgbClr val="464653"/>
                </a:solidFill>
                <a:latin typeface="Times New Roman" panose="02020603050405020304"/>
                <a:cs typeface="Times New Roman" panose="02020603050405020304"/>
              </a:defRPr>
            </a:lvl1p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60273" y="4777303"/>
            <a:ext cx="228600" cy="270510"/>
          </a:xfrm>
          <a:prstGeom prst="rect">
            <a:avLst/>
          </a:prstGeom>
        </p:spPr>
        <p:txBody>
          <a:bodyPr wrap="square" lIns="0" tIns="0" rIns="0" bIns="0">
            <a:spAutoFit/>
          </a:bodyPr>
          <a:lstStyle>
            <a:lvl1pPr>
              <a:defRPr sz="1400" b="0" i="0">
                <a:solidFill>
                  <a:srgbClr val="464653"/>
                </a:solidFill>
                <a:latin typeface="Times New Roman" panose="02020603050405020304"/>
                <a:cs typeface="Times New Roman" panose="02020603050405020304"/>
              </a:defRPr>
            </a:lvl1pPr>
          </a:lstStyle>
          <a:p>
            <a:pPr marL="38100">
              <a:lnSpc>
                <a:spcPct val="100000"/>
              </a:lnSpc>
              <a:spcBef>
                <a:spcPts val="165"/>
              </a:spcBef>
            </a:pPr>
            <a:fld id="{81D60167-4931-47E6-BA6A-407CBD079E47}" type="slidenum">
              <a:rPr spc="-50" dirty="0"/>
            </a:fld>
            <a:endParaRPr spc="-5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80"/>
              <a:ext cx="8229600" cy="0"/>
            </a:xfrm>
            <a:custGeom>
              <a:avLst/>
              <a:gdLst/>
              <a:ahLst/>
              <a:cxnLst/>
              <a:rect l="l" t="t" r="r" b="b"/>
              <a:pathLst>
                <a:path w="8229600">
                  <a:moveTo>
                    <a:pt x="0" y="0"/>
                  </a:moveTo>
                  <a:lnTo>
                    <a:pt x="8229599" y="0"/>
                  </a:lnTo>
                </a:path>
              </a:pathLst>
            </a:custGeom>
            <a:ln w="9524">
              <a:solidFill>
                <a:srgbClr val="9FB8CD"/>
              </a:solidFill>
            </a:ln>
          </p:spPr>
          <p:txBody>
            <a:bodyPr wrap="square" lIns="0" tIns="0" rIns="0" bIns="0" rtlCol="0"/>
            <a:lstStyle/>
            <a:p/>
          </p:txBody>
        </p:sp>
      </p:grpSp>
      <p:sp>
        <p:nvSpPr>
          <p:cNvPr id="5" name="object 5"/>
          <p:cNvSpPr/>
          <p:nvPr/>
        </p:nvSpPr>
        <p:spPr>
          <a:xfrm>
            <a:off x="454368" y="4824155"/>
            <a:ext cx="120650" cy="143510"/>
          </a:xfrm>
          <a:custGeom>
            <a:avLst/>
            <a:gdLst/>
            <a:ahLst/>
            <a:cxnLst/>
            <a:rect l="l" t="t" r="r" b="b"/>
            <a:pathLst>
              <a:path w="120650" h="143510">
                <a:moveTo>
                  <a:pt x="0" y="143136"/>
                </a:moveTo>
                <a:lnTo>
                  <a:pt x="0" y="0"/>
                </a:lnTo>
                <a:lnTo>
                  <a:pt x="120313" y="71568"/>
                </a:lnTo>
                <a:lnTo>
                  <a:pt x="0" y="143136"/>
                </a:lnTo>
                <a:close/>
              </a:path>
            </a:pathLst>
          </a:custGeom>
          <a:solidFill>
            <a:srgbClr val="9FB8CD"/>
          </a:solidFill>
        </p:spPr>
        <p:txBody>
          <a:bodyPr wrap="square" lIns="0" tIns="0" rIns="0" bIns="0" rtlCol="0"/>
          <a:lstStyle/>
          <a:p/>
        </p:txBody>
      </p:sp>
      <p:grpSp>
        <p:nvGrpSpPr>
          <p:cNvPr id="6" name="object 6"/>
          <p:cNvGrpSpPr/>
          <p:nvPr/>
        </p:nvGrpSpPr>
        <p:grpSpPr>
          <a:xfrm>
            <a:off x="-4762" y="-4761"/>
            <a:ext cx="9153525" cy="1062355"/>
            <a:chOff x="-4762" y="-4761"/>
            <a:chExt cx="9153525" cy="1062355"/>
          </a:xfrm>
        </p:grpSpPr>
        <p:sp>
          <p:nvSpPr>
            <p:cNvPr id="7" name="object 7"/>
            <p:cNvSpPr/>
            <p:nvPr/>
          </p:nvSpPr>
          <p:spPr>
            <a:xfrm>
              <a:off x="0" y="0"/>
              <a:ext cx="9144000" cy="1052830"/>
            </a:xfrm>
            <a:custGeom>
              <a:avLst/>
              <a:gdLst/>
              <a:ahLst/>
              <a:cxnLst/>
              <a:rect l="l" t="t" r="r" b="b"/>
              <a:pathLst>
                <a:path w="9144000" h="1052830">
                  <a:moveTo>
                    <a:pt x="9143999" y="1052512"/>
                  </a:moveTo>
                  <a:lnTo>
                    <a:pt x="0" y="1052512"/>
                  </a:lnTo>
                  <a:lnTo>
                    <a:pt x="0" y="0"/>
                  </a:lnTo>
                  <a:lnTo>
                    <a:pt x="9143999" y="0"/>
                  </a:lnTo>
                  <a:lnTo>
                    <a:pt x="9143999" y="1052512"/>
                  </a:lnTo>
                  <a:close/>
                </a:path>
              </a:pathLst>
            </a:custGeom>
            <a:solidFill>
              <a:srgbClr val="93B9C3"/>
            </a:solidFill>
          </p:spPr>
          <p:txBody>
            <a:bodyPr wrap="square" lIns="0" tIns="0" rIns="0" bIns="0" rtlCol="0"/>
            <a:lstStyle/>
            <a:p/>
          </p:txBody>
        </p:sp>
        <p:sp>
          <p:nvSpPr>
            <p:cNvPr id="8" name="object 8"/>
            <p:cNvSpPr/>
            <p:nvPr/>
          </p:nvSpPr>
          <p:spPr>
            <a:xfrm>
              <a:off x="0" y="0"/>
              <a:ext cx="9144000" cy="1052830"/>
            </a:xfrm>
            <a:custGeom>
              <a:avLst/>
              <a:gdLst/>
              <a:ahLst/>
              <a:cxnLst/>
              <a:rect l="l" t="t" r="r" b="b"/>
              <a:pathLst>
                <a:path w="9144000" h="1052830">
                  <a:moveTo>
                    <a:pt x="0" y="0"/>
                  </a:moveTo>
                  <a:lnTo>
                    <a:pt x="9143999" y="0"/>
                  </a:lnTo>
                  <a:lnTo>
                    <a:pt x="9143999" y="1052512"/>
                  </a:lnTo>
                  <a:lnTo>
                    <a:pt x="0" y="1052512"/>
                  </a:lnTo>
                  <a:lnTo>
                    <a:pt x="0" y="0"/>
                  </a:lnTo>
                  <a:close/>
                </a:path>
              </a:pathLst>
            </a:custGeom>
            <a:ln w="9524">
              <a:solidFill>
                <a:srgbClr val="000000"/>
              </a:solidFill>
            </a:ln>
          </p:spPr>
          <p:txBody>
            <a:bodyPr wrap="square" lIns="0" tIns="0" rIns="0" bIns="0" rtlCol="0"/>
            <a:lstStyle/>
            <a:p/>
          </p:txBody>
        </p:sp>
      </p:grpSp>
      <p:sp>
        <p:nvSpPr>
          <p:cNvPr id="9" name="object 9"/>
          <p:cNvSpPr txBox="1">
            <a:spLocks noGrp="1"/>
          </p:cNvSpPr>
          <p:nvPr>
            <p:ph type="title"/>
          </p:nvPr>
        </p:nvSpPr>
        <p:spPr>
          <a:xfrm>
            <a:off x="1403877" y="134049"/>
            <a:ext cx="6334125" cy="878840"/>
          </a:xfrm>
          <a:prstGeom prst="rect">
            <a:avLst/>
          </a:prstGeom>
        </p:spPr>
        <p:txBody>
          <a:bodyPr vert="horz" wrap="square" lIns="0" tIns="12700" rIns="0" bIns="0" rtlCol="0">
            <a:spAutoFit/>
          </a:bodyPr>
          <a:lstStyle/>
          <a:p>
            <a:pPr marL="1414780" marR="5080" indent="-1402715">
              <a:lnSpc>
                <a:spcPct val="100000"/>
              </a:lnSpc>
              <a:spcBef>
                <a:spcPts val="100"/>
              </a:spcBef>
            </a:pPr>
            <a:r>
              <a:rPr sz="2800" dirty="0"/>
              <a:t>CGB1121</a:t>
            </a:r>
            <a:r>
              <a:rPr sz="2800" spc="-65" dirty="0"/>
              <a:t> </a:t>
            </a:r>
            <a:r>
              <a:rPr sz="2800" dirty="0"/>
              <a:t>–</a:t>
            </a:r>
            <a:r>
              <a:rPr sz="2800" spc="-60" dirty="0"/>
              <a:t> </a:t>
            </a:r>
            <a:r>
              <a:rPr sz="2800" dirty="0"/>
              <a:t>PYTHON</a:t>
            </a:r>
            <a:r>
              <a:rPr sz="2800" spc="-60" dirty="0"/>
              <a:t> </a:t>
            </a:r>
            <a:r>
              <a:rPr sz="2800" spc="-10" dirty="0"/>
              <a:t>PROGRAMMING </a:t>
            </a:r>
            <a:r>
              <a:rPr sz="2800" dirty="0"/>
              <a:t>PROJECT</a:t>
            </a:r>
            <a:r>
              <a:rPr sz="2800" spc="-25" dirty="0"/>
              <a:t> REVIEW-</a:t>
            </a:r>
            <a:r>
              <a:rPr sz="2800" spc="-50" dirty="0"/>
              <a:t>2</a:t>
            </a:r>
            <a:endParaRPr sz="2800"/>
          </a:p>
        </p:txBody>
      </p:sp>
      <p:sp>
        <p:nvSpPr>
          <p:cNvPr id="10" name="object 10"/>
          <p:cNvSpPr txBox="1"/>
          <p:nvPr/>
        </p:nvSpPr>
        <p:spPr>
          <a:xfrm>
            <a:off x="1576093" y="1250950"/>
            <a:ext cx="6130925" cy="787400"/>
          </a:xfrm>
          <a:prstGeom prst="rect">
            <a:avLst/>
          </a:prstGeom>
        </p:spPr>
        <p:txBody>
          <a:bodyPr vert="horz" wrap="square" lIns="0" tIns="12700" rIns="0" bIns="0" rtlCol="0">
            <a:spAutoFit/>
          </a:bodyPr>
          <a:lstStyle/>
          <a:p>
            <a:pPr marL="12700" marR="5080" indent="385445">
              <a:lnSpc>
                <a:spcPct val="100000"/>
              </a:lnSpc>
              <a:spcBef>
                <a:spcPts val="100"/>
              </a:spcBef>
            </a:pPr>
            <a:r>
              <a:rPr sz="2500" b="1" dirty="0">
                <a:latin typeface="Times New Roman" panose="02020603050405020304"/>
                <a:cs typeface="Times New Roman" panose="02020603050405020304"/>
              </a:rPr>
              <a:t>Department</a:t>
            </a:r>
            <a:r>
              <a:rPr sz="2500" b="1" spc="-80"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of</a:t>
            </a:r>
            <a:r>
              <a:rPr sz="2500" b="1" spc="-75" dirty="0">
                <a:latin typeface="Times New Roman" panose="02020603050405020304"/>
                <a:cs typeface="Times New Roman" panose="02020603050405020304"/>
              </a:rPr>
              <a:t> </a:t>
            </a:r>
            <a:r>
              <a:rPr sz="2500" b="1" spc="-10" dirty="0">
                <a:latin typeface="Times New Roman" panose="02020603050405020304"/>
                <a:cs typeface="Times New Roman" panose="02020603050405020304"/>
              </a:rPr>
              <a:t>Information</a:t>
            </a:r>
            <a:r>
              <a:rPr sz="2500" b="1" spc="-120" dirty="0">
                <a:latin typeface="Times New Roman" panose="02020603050405020304"/>
                <a:cs typeface="Times New Roman" panose="02020603050405020304"/>
              </a:rPr>
              <a:t> </a:t>
            </a:r>
            <a:r>
              <a:rPr sz="2500" b="1" spc="-10" dirty="0">
                <a:latin typeface="Times New Roman" panose="02020603050405020304"/>
                <a:cs typeface="Times New Roman" panose="02020603050405020304"/>
              </a:rPr>
              <a:t>Technology </a:t>
            </a:r>
            <a:r>
              <a:rPr sz="2500" b="1" spc="-20" dirty="0">
                <a:latin typeface="Times New Roman" panose="02020603050405020304"/>
                <a:cs typeface="Times New Roman" panose="02020603050405020304"/>
              </a:rPr>
              <a:t>Academic</a:t>
            </a:r>
            <a:r>
              <a:rPr sz="2500" b="1" spc="-110" dirty="0">
                <a:latin typeface="Times New Roman" panose="02020603050405020304"/>
                <a:cs typeface="Times New Roman" panose="02020603050405020304"/>
              </a:rPr>
              <a:t> </a:t>
            </a:r>
            <a:r>
              <a:rPr sz="2500" b="1" spc="-50" dirty="0">
                <a:latin typeface="Times New Roman" panose="02020603050405020304"/>
                <a:cs typeface="Times New Roman" panose="02020603050405020304"/>
              </a:rPr>
              <a:t>Year:</a:t>
            </a:r>
            <a:r>
              <a:rPr sz="2500" b="1" spc="-10"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2024</a:t>
            </a:r>
            <a:r>
              <a:rPr sz="2500" b="1" spc="-15"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a:t>
            </a:r>
            <a:r>
              <a:rPr sz="2500" b="1" spc="-10"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2025</a:t>
            </a:r>
            <a:r>
              <a:rPr sz="2500" b="1" spc="-15"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(Even</a:t>
            </a:r>
            <a:r>
              <a:rPr sz="2500" b="1" spc="-15" dirty="0">
                <a:latin typeface="Times New Roman" panose="02020603050405020304"/>
                <a:cs typeface="Times New Roman" panose="02020603050405020304"/>
              </a:rPr>
              <a:t> </a:t>
            </a:r>
            <a:r>
              <a:rPr sz="2500" b="1" spc="-10" dirty="0">
                <a:latin typeface="Times New Roman" panose="02020603050405020304"/>
                <a:cs typeface="Times New Roman" panose="02020603050405020304"/>
              </a:rPr>
              <a:t>Semester)</a:t>
            </a:r>
            <a:endParaRPr sz="2500">
              <a:latin typeface="Times New Roman" panose="02020603050405020304"/>
              <a:cs typeface="Times New Roman" panose="02020603050405020304"/>
            </a:endParaRPr>
          </a:p>
        </p:txBody>
      </p:sp>
      <p:graphicFrame>
        <p:nvGraphicFramePr>
          <p:cNvPr id="11" name="object 11"/>
          <p:cNvGraphicFramePr>
            <a:graphicFrameLocks noGrp="1"/>
          </p:cNvGraphicFramePr>
          <p:nvPr/>
        </p:nvGraphicFramePr>
        <p:xfrm>
          <a:off x="457200" y="2441221"/>
          <a:ext cx="8305800" cy="2322830"/>
        </p:xfrm>
        <a:graphic>
          <a:graphicData uri="http://schemas.openxmlformats.org/drawingml/2006/table">
            <a:tbl>
              <a:tblPr firstRow="1" bandRow="1">
                <a:tableStyleId>{2D5ABB26-0587-4C30-8999-92F81FD0307C}</a:tableStyleId>
              </a:tblPr>
              <a:tblGrid>
                <a:gridCol w="2871470"/>
                <a:gridCol w="5357495"/>
              </a:tblGrid>
              <a:tr h="365760">
                <a:tc>
                  <a:txBody>
                    <a:bodyPr/>
                    <a:lstStyle/>
                    <a:p>
                      <a:pPr marL="336550">
                        <a:lnSpc>
                          <a:spcPts val="2730"/>
                        </a:lnSpc>
                      </a:pPr>
                      <a:r>
                        <a:rPr sz="2500" b="1" spc="-10" dirty="0">
                          <a:latin typeface="Times New Roman" panose="02020603050405020304"/>
                          <a:cs typeface="Times New Roman" panose="02020603050405020304"/>
                        </a:rPr>
                        <a:t>Register</a:t>
                      </a:r>
                      <a:r>
                        <a:rPr sz="2500" b="1" spc="-95" dirty="0">
                          <a:latin typeface="Times New Roman" panose="02020603050405020304"/>
                          <a:cs typeface="Times New Roman" panose="02020603050405020304"/>
                        </a:rPr>
                        <a:t> </a:t>
                      </a:r>
                      <a:r>
                        <a:rPr sz="2500" b="1" spc="-10" dirty="0">
                          <a:latin typeface="Times New Roman" panose="02020603050405020304"/>
                          <a:cs typeface="Times New Roman" panose="02020603050405020304"/>
                        </a:rPr>
                        <a:t>Number</a:t>
                      </a:r>
                      <a:endParaRPr sz="2500">
                        <a:latin typeface="Times New Roman" panose="02020603050405020304"/>
                        <a:cs typeface="Times New Roman" panose="02020603050405020304"/>
                      </a:endParaRPr>
                    </a:p>
                  </a:txBody>
                  <a:tcPr marL="0" marR="0" marT="0" marB="0"/>
                </a:tc>
                <a:tc>
                  <a:txBody>
                    <a:bodyPr/>
                    <a:lstStyle/>
                    <a:p>
                      <a:pPr marL="207645">
                        <a:lnSpc>
                          <a:spcPts val="2730"/>
                        </a:lnSpc>
                      </a:pPr>
                      <a:r>
                        <a:rPr sz="2500" b="1" spc="-50" dirty="0">
                          <a:latin typeface="Times New Roman" panose="02020603050405020304"/>
                          <a:cs typeface="Times New Roman" panose="02020603050405020304"/>
                        </a:rPr>
                        <a:t>:</a:t>
                      </a:r>
                      <a:r>
                        <a:rPr lang="en-IN" sz="2500" b="1" spc="-50" dirty="0">
                          <a:latin typeface="Times New Roman" panose="02020603050405020304"/>
                          <a:cs typeface="Times New Roman" panose="02020603050405020304"/>
                        </a:rPr>
                        <a:t>927624BIT010</a:t>
                      </a:r>
                      <a:endParaRPr lang="en-IN" sz="2500" b="1" spc="-50" dirty="0">
                        <a:latin typeface="Times New Roman" panose="02020603050405020304"/>
                        <a:cs typeface="Times New Roman" panose="02020603050405020304"/>
                      </a:endParaRPr>
                    </a:p>
                  </a:txBody>
                  <a:tcPr marL="0" marR="0" marT="0" marB="0"/>
                </a:tc>
              </a:tr>
              <a:tr h="381000">
                <a:tc>
                  <a:txBody>
                    <a:bodyPr/>
                    <a:lstStyle/>
                    <a:p>
                      <a:pPr marL="336550">
                        <a:lnSpc>
                          <a:spcPts val="2845"/>
                        </a:lnSpc>
                      </a:pPr>
                      <a:r>
                        <a:rPr sz="2500" b="1" spc="-20" dirty="0">
                          <a:latin typeface="Times New Roman" panose="02020603050405020304"/>
                          <a:cs typeface="Times New Roman" panose="02020603050405020304"/>
                        </a:rPr>
                        <a:t>Name</a:t>
                      </a:r>
                      <a:endParaRPr sz="2500">
                        <a:latin typeface="Times New Roman" panose="02020603050405020304"/>
                        <a:cs typeface="Times New Roman" panose="02020603050405020304"/>
                      </a:endParaRPr>
                    </a:p>
                  </a:txBody>
                  <a:tcPr marL="0" marR="0" marT="0" marB="0"/>
                </a:tc>
                <a:tc>
                  <a:txBody>
                    <a:bodyPr/>
                    <a:lstStyle/>
                    <a:p>
                      <a:pPr marL="207645">
                        <a:lnSpc>
                          <a:spcPts val="2845"/>
                        </a:lnSpc>
                      </a:pPr>
                      <a:r>
                        <a:rPr sz="2500" b="1" spc="-50" dirty="0">
                          <a:latin typeface="Times New Roman" panose="02020603050405020304"/>
                          <a:cs typeface="Times New Roman" panose="02020603050405020304"/>
                        </a:rPr>
                        <a:t>:</a:t>
                      </a:r>
                      <a:r>
                        <a:rPr lang="en-IN" sz="2500" b="1" spc="-50" dirty="0">
                          <a:latin typeface="Times New Roman" panose="02020603050405020304"/>
                          <a:cs typeface="Times New Roman" panose="02020603050405020304"/>
                        </a:rPr>
                        <a:t>ANISHA S</a:t>
                      </a:r>
                      <a:endParaRPr lang="en-IN" sz="2500" b="1" spc="-50" dirty="0">
                        <a:latin typeface="Times New Roman" panose="02020603050405020304"/>
                        <a:cs typeface="Times New Roman" panose="02020603050405020304"/>
                      </a:endParaRPr>
                    </a:p>
                  </a:txBody>
                  <a:tcPr marL="0" marR="0" marT="0" marB="0"/>
                </a:tc>
              </a:tr>
              <a:tr h="381000">
                <a:tc>
                  <a:txBody>
                    <a:bodyPr/>
                    <a:lstStyle/>
                    <a:p>
                      <a:pPr marL="336550">
                        <a:lnSpc>
                          <a:spcPts val="2845"/>
                        </a:lnSpc>
                      </a:pPr>
                      <a:r>
                        <a:rPr sz="2500" b="1" spc="-20" dirty="0">
                          <a:latin typeface="Times New Roman" panose="02020603050405020304"/>
                          <a:cs typeface="Times New Roman" panose="02020603050405020304"/>
                        </a:rPr>
                        <a:t>Year</a:t>
                      </a:r>
                      <a:endParaRPr sz="2500">
                        <a:latin typeface="Times New Roman" panose="02020603050405020304"/>
                        <a:cs typeface="Times New Roman" panose="02020603050405020304"/>
                      </a:endParaRPr>
                    </a:p>
                  </a:txBody>
                  <a:tcPr marL="0" marR="0" marT="0" marB="0"/>
                </a:tc>
                <a:tc>
                  <a:txBody>
                    <a:bodyPr/>
                    <a:lstStyle/>
                    <a:p>
                      <a:pPr marL="207645">
                        <a:lnSpc>
                          <a:spcPts val="2845"/>
                        </a:lnSpc>
                      </a:pPr>
                      <a:r>
                        <a:rPr sz="2500" b="1" dirty="0">
                          <a:latin typeface="Times New Roman" panose="02020603050405020304"/>
                          <a:cs typeface="Times New Roman" panose="02020603050405020304"/>
                        </a:rPr>
                        <a:t>:</a:t>
                      </a:r>
                      <a:r>
                        <a:rPr sz="2500" b="1" spc="-10" dirty="0">
                          <a:latin typeface="Times New Roman" panose="02020603050405020304"/>
                          <a:cs typeface="Times New Roman" panose="02020603050405020304"/>
                        </a:rPr>
                        <a:t> </a:t>
                      </a:r>
                      <a:r>
                        <a:rPr sz="2500" b="1" spc="-50" dirty="0">
                          <a:latin typeface="Times New Roman" panose="02020603050405020304"/>
                          <a:cs typeface="Times New Roman" panose="02020603050405020304"/>
                        </a:rPr>
                        <a:t>I</a:t>
                      </a:r>
                      <a:endParaRPr sz="2500">
                        <a:latin typeface="Times New Roman" panose="02020603050405020304"/>
                        <a:cs typeface="Times New Roman" panose="02020603050405020304"/>
                      </a:endParaRPr>
                    </a:p>
                  </a:txBody>
                  <a:tcPr marL="0" marR="0" marT="0" marB="0"/>
                </a:tc>
              </a:tr>
              <a:tr h="381000">
                <a:tc>
                  <a:txBody>
                    <a:bodyPr/>
                    <a:lstStyle/>
                    <a:p>
                      <a:pPr marL="336550">
                        <a:lnSpc>
                          <a:spcPts val="2845"/>
                        </a:lnSpc>
                      </a:pPr>
                      <a:r>
                        <a:rPr sz="2500" b="1" spc="-10" dirty="0">
                          <a:latin typeface="Times New Roman" panose="02020603050405020304"/>
                          <a:cs typeface="Times New Roman" panose="02020603050405020304"/>
                        </a:rPr>
                        <a:t>Semester</a:t>
                      </a:r>
                      <a:endParaRPr sz="2500">
                        <a:latin typeface="Times New Roman" panose="02020603050405020304"/>
                        <a:cs typeface="Times New Roman" panose="02020603050405020304"/>
                      </a:endParaRPr>
                    </a:p>
                  </a:txBody>
                  <a:tcPr marL="0" marR="0" marT="0" marB="0"/>
                </a:tc>
                <a:tc>
                  <a:txBody>
                    <a:bodyPr/>
                    <a:lstStyle/>
                    <a:p>
                      <a:pPr marL="207645">
                        <a:lnSpc>
                          <a:spcPts val="2845"/>
                        </a:lnSpc>
                      </a:pPr>
                      <a:r>
                        <a:rPr sz="2500" b="1" dirty="0">
                          <a:latin typeface="Times New Roman" panose="02020603050405020304"/>
                          <a:cs typeface="Times New Roman" panose="02020603050405020304"/>
                        </a:rPr>
                        <a:t>:</a:t>
                      </a:r>
                      <a:r>
                        <a:rPr sz="2500" b="1" spc="-10" dirty="0">
                          <a:latin typeface="Times New Roman" panose="02020603050405020304"/>
                          <a:cs typeface="Times New Roman" panose="02020603050405020304"/>
                        </a:rPr>
                        <a:t> </a:t>
                      </a:r>
                      <a:r>
                        <a:rPr sz="2500" b="1" spc="-25" dirty="0">
                          <a:latin typeface="Times New Roman" panose="02020603050405020304"/>
                          <a:cs typeface="Times New Roman" panose="02020603050405020304"/>
                        </a:rPr>
                        <a:t>II</a:t>
                      </a:r>
                      <a:endParaRPr sz="2500">
                        <a:latin typeface="Times New Roman" panose="02020603050405020304"/>
                        <a:cs typeface="Times New Roman" panose="02020603050405020304"/>
                      </a:endParaRPr>
                    </a:p>
                  </a:txBody>
                  <a:tcPr marL="0" marR="0" marT="0" marB="0"/>
                </a:tc>
              </a:tr>
              <a:tr h="381000">
                <a:tc>
                  <a:txBody>
                    <a:bodyPr/>
                    <a:lstStyle/>
                    <a:p>
                      <a:pPr marL="336550">
                        <a:lnSpc>
                          <a:spcPts val="2845"/>
                        </a:lnSpc>
                      </a:pPr>
                      <a:r>
                        <a:rPr sz="2500" b="1" spc="-10" dirty="0">
                          <a:latin typeface="Times New Roman" panose="02020603050405020304"/>
                          <a:cs typeface="Times New Roman" panose="02020603050405020304"/>
                        </a:rPr>
                        <a:t>Section</a:t>
                      </a:r>
                      <a:endParaRPr sz="2500">
                        <a:latin typeface="Times New Roman" panose="02020603050405020304"/>
                        <a:cs typeface="Times New Roman" panose="02020603050405020304"/>
                      </a:endParaRPr>
                    </a:p>
                  </a:txBody>
                  <a:tcPr marL="0" marR="0" marT="0" marB="0"/>
                </a:tc>
                <a:tc>
                  <a:txBody>
                    <a:bodyPr/>
                    <a:lstStyle/>
                    <a:p>
                      <a:pPr marL="207645">
                        <a:lnSpc>
                          <a:spcPts val="2845"/>
                        </a:lnSpc>
                      </a:pPr>
                      <a:r>
                        <a:rPr sz="2500" b="1" dirty="0">
                          <a:latin typeface="Times New Roman" panose="02020603050405020304"/>
                          <a:cs typeface="Times New Roman" panose="02020603050405020304"/>
                        </a:rPr>
                        <a:t>:</a:t>
                      </a:r>
                      <a:r>
                        <a:rPr sz="2500" b="1" spc="-150" dirty="0">
                          <a:latin typeface="Times New Roman" panose="02020603050405020304"/>
                          <a:cs typeface="Times New Roman" panose="02020603050405020304"/>
                        </a:rPr>
                        <a:t> </a:t>
                      </a:r>
                      <a:r>
                        <a:rPr sz="2500" b="1" spc="-50" dirty="0">
                          <a:latin typeface="Times New Roman" panose="02020603050405020304"/>
                          <a:cs typeface="Times New Roman" panose="02020603050405020304"/>
                        </a:rPr>
                        <a:t>A</a:t>
                      </a:r>
                      <a:endParaRPr sz="2500">
                        <a:latin typeface="Times New Roman" panose="02020603050405020304"/>
                        <a:cs typeface="Times New Roman" panose="02020603050405020304"/>
                      </a:endParaRPr>
                    </a:p>
                  </a:txBody>
                  <a:tcPr marL="0" marR="0" marT="0" marB="0"/>
                </a:tc>
              </a:tr>
              <a:tr h="433070">
                <a:tc>
                  <a:txBody>
                    <a:bodyPr/>
                    <a:lstStyle/>
                    <a:p>
                      <a:pPr marL="336550">
                        <a:lnSpc>
                          <a:spcPts val="2845"/>
                        </a:lnSpc>
                      </a:pPr>
                      <a:r>
                        <a:rPr sz="2500" b="1" spc="-20" dirty="0">
                          <a:latin typeface="Times New Roman" panose="02020603050405020304"/>
                          <a:cs typeface="Times New Roman" panose="02020603050405020304"/>
                        </a:rPr>
                        <a:t>Date</a:t>
                      </a:r>
                      <a:endParaRPr sz="2500">
                        <a:latin typeface="Times New Roman" panose="02020603050405020304"/>
                        <a:cs typeface="Times New Roman" panose="02020603050405020304"/>
                      </a:endParaRPr>
                    </a:p>
                  </a:txBody>
                  <a:tcPr marL="0" marR="0" marT="0" marB="0">
                    <a:lnB w="9525">
                      <a:solidFill>
                        <a:srgbClr val="9FB8CD"/>
                      </a:solidFill>
                      <a:prstDash val="sysDash"/>
                    </a:lnB>
                  </a:tcPr>
                </a:tc>
                <a:tc>
                  <a:txBody>
                    <a:bodyPr/>
                    <a:lstStyle/>
                    <a:p>
                      <a:pPr marL="207645">
                        <a:lnSpc>
                          <a:spcPts val="2845"/>
                        </a:lnSpc>
                      </a:pPr>
                      <a:r>
                        <a:rPr sz="2500" b="1" spc="-50" dirty="0">
                          <a:latin typeface="Times New Roman" panose="02020603050405020304"/>
                          <a:cs typeface="Times New Roman" panose="02020603050405020304"/>
                        </a:rPr>
                        <a:t>:</a:t>
                      </a:r>
                      <a:endParaRPr sz="2500">
                        <a:latin typeface="Times New Roman" panose="02020603050405020304"/>
                        <a:cs typeface="Times New Roman" panose="02020603050405020304"/>
                      </a:endParaRPr>
                    </a:p>
                  </a:txBody>
                  <a:tcPr marL="0" marR="0" marT="0" marB="0">
                    <a:lnB w="9525">
                      <a:solidFill>
                        <a:srgbClr val="9FB8CD"/>
                      </a:solidFill>
                      <a:prstDash val="sysDash"/>
                    </a:lnB>
                  </a:tcPr>
                </a:tc>
              </a:tr>
            </a:tbl>
          </a:graphicData>
        </a:graphic>
      </p:graphicFrame>
      <p:sp>
        <p:nvSpPr>
          <p:cNvPr id="12" name="object 12"/>
          <p:cNvSpPr txBox="1"/>
          <p:nvPr/>
        </p:nvSpPr>
        <p:spPr>
          <a:xfrm>
            <a:off x="685673" y="4785551"/>
            <a:ext cx="114300" cy="238760"/>
          </a:xfrm>
          <a:prstGeom prst="rect">
            <a:avLst/>
          </a:prstGeom>
        </p:spPr>
        <p:txBody>
          <a:bodyPr vert="horz" wrap="square" lIns="0" tIns="12700" rIns="0" bIns="0" rtlCol="0">
            <a:spAutoFit/>
          </a:bodyPr>
          <a:lstStyle/>
          <a:p>
            <a:pPr marL="12700">
              <a:lnSpc>
                <a:spcPct val="100000"/>
              </a:lnSpc>
              <a:spcBef>
                <a:spcPts val="100"/>
              </a:spcBef>
            </a:pPr>
            <a:r>
              <a:rPr sz="1400" spc="-50" dirty="0">
                <a:solidFill>
                  <a:srgbClr val="464653"/>
                </a:solidFill>
                <a:latin typeface="Times New Roman" panose="02020603050405020304"/>
                <a:cs typeface="Times New Roman" panose="02020603050405020304"/>
              </a:rPr>
              <a:t>1</a:t>
            </a:r>
            <a:endParaRPr sz="140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599" y="742949"/>
                </a:moveTo>
                <a:lnTo>
                  <a:pt x="0" y="742949"/>
                </a:lnTo>
                <a:lnTo>
                  <a:pt x="0" y="0"/>
                </a:lnTo>
                <a:lnTo>
                  <a:pt x="8229599" y="0"/>
                </a:lnTo>
                <a:lnTo>
                  <a:pt x="8229599" y="74294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algn="ctr">
              <a:lnSpc>
                <a:spcPct val="100000"/>
              </a:lnSpc>
              <a:spcBef>
                <a:spcPts val="100"/>
              </a:spcBef>
            </a:pPr>
            <a:r>
              <a:rPr sz="3200" spc="-10" dirty="0"/>
              <a:t>Description</a:t>
            </a:r>
            <a:r>
              <a:rPr sz="3200" spc="-55" dirty="0"/>
              <a:t> </a:t>
            </a:r>
            <a:r>
              <a:rPr sz="3200" dirty="0"/>
              <a:t>of</a:t>
            </a:r>
            <a:r>
              <a:rPr sz="3200" spc="-50" dirty="0"/>
              <a:t> </a:t>
            </a:r>
            <a:r>
              <a:rPr sz="3200" spc="-10" dirty="0"/>
              <a:t>Modules</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Text Box 5"/>
          <p:cNvSpPr txBox="1"/>
          <p:nvPr/>
        </p:nvSpPr>
        <p:spPr>
          <a:xfrm>
            <a:off x="466725" y="925195"/>
            <a:ext cx="8041005" cy="3740150"/>
          </a:xfrm>
          <a:prstGeom prst="rect">
            <a:avLst/>
          </a:prstGeom>
          <a:noFill/>
        </p:spPr>
        <p:txBody>
          <a:bodyPr wrap="square" rtlCol="0">
            <a:noAutofit/>
          </a:bodyPr>
          <a:p>
            <a:pPr marL="0" indent="0">
              <a:buNone/>
            </a:pPr>
            <a:r>
              <a:rPr lang="en-IN" altLang="en-US" sz="2000" b="1" dirty="0">
                <a:sym typeface="+mn-ea"/>
              </a:rPr>
              <a:t>Back</a:t>
            </a:r>
            <a:r>
              <a:rPr lang="en-US" altLang="en-US" sz="2000" b="1" dirty="0">
                <a:sym typeface="+mn-ea"/>
              </a:rPr>
              <a:t>-End Modules (Python):</a:t>
            </a:r>
            <a:endParaRPr lang="en-US" altLang="en-US" sz="2000" b="1" dirty="0"/>
          </a:p>
          <a:p>
            <a:r>
              <a:rPr lang="en-US" altLang="en-US" sz="2000" dirty="0">
                <a:sym typeface="+mn-ea"/>
              </a:rPr>
              <a:t>PyQt: These are popular libraries for creating graphical user interfaces (GUIs).  while PyQt offers more advanced features for complex GUIs.</a:t>
            </a:r>
            <a:endParaRPr lang="en-US" altLang="en-US" sz="2000" dirty="0"/>
          </a:p>
          <a:p>
            <a:pPr marL="0" indent="0">
              <a:buNone/>
            </a:pPr>
            <a:endParaRPr lang="en-US" altLang="en-US" sz="2000" b="1" dirty="0">
              <a:sym typeface="+mn-ea"/>
            </a:endParaRPr>
          </a:p>
          <a:p>
            <a:pPr marL="0" indent="0">
              <a:buNone/>
            </a:pPr>
            <a:r>
              <a:rPr lang="en-US" altLang="en-US" sz="2000" b="1" dirty="0">
                <a:sym typeface="+mn-ea"/>
              </a:rPr>
              <a:t>Frontend (HTML, CSS, JSON)</a:t>
            </a:r>
            <a:endParaRPr lang="en-US" altLang="en-US" sz="2000" b="1" dirty="0"/>
          </a:p>
          <a:p>
            <a:pPr marL="0" indent="0">
              <a:buNone/>
            </a:pPr>
            <a:r>
              <a:rPr lang="en-US" altLang="en-US" sz="2000" dirty="0">
                <a:sym typeface="+mn-ea"/>
              </a:rPr>
              <a:t>1. HTML5 &amp; CSS3</a:t>
            </a:r>
            <a:endParaRPr lang="en-US" altLang="en-US" sz="2000" dirty="0"/>
          </a:p>
          <a:p>
            <a:pPr marL="0" indent="0">
              <a:buNone/>
            </a:pPr>
            <a:r>
              <a:rPr lang="en-US" altLang="en-US" sz="2000" dirty="0">
                <a:sym typeface="+mn-ea"/>
              </a:rPr>
              <a:t>HTML5: Structure and style your web pages.</a:t>
            </a:r>
            <a:endParaRPr lang="en-US" altLang="en-US" sz="2000" dirty="0"/>
          </a:p>
          <a:p>
            <a:pPr marL="0" indent="0">
              <a:buNone/>
            </a:pPr>
            <a:r>
              <a:rPr lang="en-US" altLang="en-US" sz="2000" dirty="0">
                <a:sym typeface="+mn-ea"/>
              </a:rPr>
              <a:t>CSS3: Style your application with modern CSS features.</a:t>
            </a:r>
            <a:endParaRPr lang="en-US" altLang="en-US" sz="2000" dirty="0"/>
          </a:p>
          <a:p>
            <a:pPr marL="0" indent="0">
              <a:buNone/>
            </a:pPr>
            <a:r>
              <a:rPr lang="en-IN" altLang="en-US" sz="2000" dirty="0">
                <a:sym typeface="+mn-ea"/>
              </a:rPr>
              <a:t>2.</a:t>
            </a:r>
            <a:r>
              <a:rPr lang="en-US" altLang="en-US" sz="2000" dirty="0">
                <a:sym typeface="+mn-ea"/>
              </a:rPr>
              <a:t>JSON</a:t>
            </a:r>
            <a:r>
              <a:rPr lang="en-IN" altLang="en-US" sz="2000" dirty="0">
                <a:sym typeface="+mn-ea"/>
              </a:rPr>
              <a:t>:</a:t>
            </a:r>
            <a:endParaRPr lang="en-US" altLang="en-US" sz="2000" dirty="0"/>
          </a:p>
          <a:p>
            <a:pPr marL="0" indent="0">
              <a:buNone/>
            </a:pPr>
            <a:r>
              <a:rPr lang="en-US" altLang="en-US" sz="2000" dirty="0">
                <a:sym typeface="+mn-ea"/>
              </a:rPr>
              <a:t>Utilized for data interchange between the frontend and backend, especially in API communications.</a:t>
            </a:r>
            <a:endParaRPr lang="en-US" altLang="en-US" sz="2000" dirty="0"/>
          </a:p>
          <a:p>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Text Placeholder 2"/>
          <p:cNvSpPr>
            <a:spLocks noGrp="1"/>
          </p:cNvSpPr>
          <p:nvPr>
            <p:ph type="body" idx="1"/>
          </p:nvPr>
        </p:nvSpPr>
        <p:spPr/>
        <p:txBody>
          <a:bodyPr/>
          <a:p>
            <a:endParaRPr lang="en-US"/>
          </a:p>
        </p:txBody>
      </p:sp>
      <p:pic>
        <p:nvPicPr>
          <p:cNvPr id="4" name="Picture 3" descr="mukiyam'"/>
          <p:cNvPicPr>
            <a:picLocks noChangeAspect="1"/>
          </p:cNvPicPr>
          <p:nvPr/>
        </p:nvPicPr>
        <p:blipFill>
          <a:blip r:embed="rId1"/>
          <a:stretch>
            <a:fillRect/>
          </a:stretch>
        </p:blipFill>
        <p:spPr>
          <a:xfrm>
            <a:off x="0" y="67945"/>
            <a:ext cx="9144000" cy="5022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599" y="742949"/>
                </a:moveTo>
                <a:lnTo>
                  <a:pt x="0" y="742949"/>
                </a:lnTo>
                <a:lnTo>
                  <a:pt x="0" y="0"/>
                </a:lnTo>
                <a:lnTo>
                  <a:pt x="8229599" y="0"/>
                </a:lnTo>
                <a:lnTo>
                  <a:pt x="8229599" y="74294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algn="ctr">
              <a:lnSpc>
                <a:spcPct val="100000"/>
              </a:lnSpc>
              <a:spcBef>
                <a:spcPts val="100"/>
              </a:spcBef>
            </a:pPr>
            <a:r>
              <a:rPr sz="3200" dirty="0"/>
              <a:t>Results</a:t>
            </a:r>
            <a:r>
              <a:rPr sz="3200" spc="-75" dirty="0"/>
              <a:t> </a:t>
            </a:r>
            <a:r>
              <a:rPr sz="3200" dirty="0"/>
              <a:t>and</a:t>
            </a:r>
            <a:r>
              <a:rPr sz="3200" spc="-75" dirty="0"/>
              <a:t> </a:t>
            </a:r>
            <a:r>
              <a:rPr sz="3200" spc="-10" dirty="0"/>
              <a:t>Discussion(Cont..)</a:t>
            </a:r>
            <a:endParaRPr sz="3200"/>
          </a:p>
        </p:txBody>
      </p:sp>
      <p:sp>
        <p:nvSpPr>
          <p:cNvPr id="6" name="object 6"/>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4" name="object 4"/>
          <p:cNvSpPr txBox="1"/>
          <p:nvPr/>
        </p:nvSpPr>
        <p:spPr>
          <a:xfrm>
            <a:off x="454025" y="907541"/>
            <a:ext cx="2780030" cy="421640"/>
          </a:xfrm>
          <a:prstGeom prst="rect">
            <a:avLst/>
          </a:prstGeom>
        </p:spPr>
        <p:txBody>
          <a:bodyPr vert="horz" wrap="square" lIns="0" tIns="12700" rIns="0" bIns="0" rtlCol="0">
            <a:spAutoFit/>
          </a:bodyPr>
          <a:lstStyle/>
          <a:p>
            <a:pPr marL="12700">
              <a:lnSpc>
                <a:spcPct val="100000"/>
              </a:lnSpc>
              <a:spcBef>
                <a:spcPts val="100"/>
              </a:spcBef>
            </a:pPr>
            <a:r>
              <a:rPr sz="2600" b="1" dirty="0">
                <a:latin typeface="Times New Roman" panose="02020603050405020304"/>
                <a:cs typeface="Times New Roman" panose="02020603050405020304"/>
              </a:rPr>
              <a:t>Output</a:t>
            </a:r>
            <a:r>
              <a:rPr sz="2600" b="1" spc="-85" dirty="0">
                <a:latin typeface="Times New Roman" panose="02020603050405020304"/>
                <a:cs typeface="Times New Roman" panose="02020603050405020304"/>
              </a:rPr>
              <a:t> </a:t>
            </a:r>
            <a:r>
              <a:rPr sz="2600" b="1" spc="-10" dirty="0">
                <a:latin typeface="Times New Roman" panose="02020603050405020304"/>
                <a:cs typeface="Times New Roman" panose="02020603050405020304"/>
              </a:rPr>
              <a:t>Screenshot:</a:t>
            </a:r>
            <a:endParaRPr sz="2600">
              <a:latin typeface="Times New Roman" panose="02020603050405020304"/>
              <a:cs typeface="Times New Roman" panose="02020603050405020304"/>
            </a:endParaRPr>
          </a:p>
        </p:txBody>
      </p:sp>
      <p:sp>
        <p:nvSpPr>
          <p:cNvPr id="5" name="object 5"/>
          <p:cNvSpPr txBox="1"/>
          <p:nvPr/>
        </p:nvSpPr>
        <p:spPr>
          <a:xfrm>
            <a:off x="4797425" y="983741"/>
            <a:ext cx="1767839" cy="421640"/>
          </a:xfrm>
          <a:prstGeom prst="rect">
            <a:avLst/>
          </a:prstGeom>
        </p:spPr>
        <p:txBody>
          <a:bodyPr vert="horz" wrap="square" lIns="0" tIns="12700" rIns="0" bIns="0" rtlCol="0">
            <a:spAutoFit/>
          </a:bodyPr>
          <a:lstStyle/>
          <a:p>
            <a:pPr marL="12700">
              <a:lnSpc>
                <a:spcPct val="100000"/>
              </a:lnSpc>
              <a:spcBef>
                <a:spcPts val="100"/>
              </a:spcBef>
            </a:pPr>
            <a:r>
              <a:rPr sz="2600" b="1" spc="-10" dirty="0">
                <a:latin typeface="Times New Roman" panose="02020603050405020304"/>
                <a:cs typeface="Times New Roman" panose="02020603050405020304"/>
              </a:rPr>
              <a:t>Description:</a:t>
            </a:r>
            <a:endParaRPr sz="2600">
              <a:latin typeface="Times New Roman" panose="02020603050405020304"/>
              <a:cs typeface="Times New Roman" panose="02020603050405020304"/>
            </a:endParaRPr>
          </a:p>
        </p:txBody>
      </p:sp>
      <p:pic>
        <p:nvPicPr>
          <p:cNvPr id="8" name="Picture 7" descr="Screenshot 2025-05-18 222303.proooo"/>
          <p:cNvPicPr>
            <a:picLocks noChangeAspect="1"/>
          </p:cNvPicPr>
          <p:nvPr/>
        </p:nvPicPr>
        <p:blipFill>
          <a:blip r:embed="rId1"/>
          <a:stretch>
            <a:fillRect/>
          </a:stretch>
        </p:blipFill>
        <p:spPr>
          <a:xfrm>
            <a:off x="454025" y="1409700"/>
            <a:ext cx="3253740" cy="2933700"/>
          </a:xfrm>
          <a:prstGeom prst="rect">
            <a:avLst/>
          </a:prstGeom>
        </p:spPr>
      </p:pic>
      <p:sp>
        <p:nvSpPr>
          <p:cNvPr id="9" name="Text Box 8"/>
          <p:cNvSpPr txBox="1"/>
          <p:nvPr/>
        </p:nvSpPr>
        <p:spPr>
          <a:xfrm>
            <a:off x="4894580" y="1604645"/>
            <a:ext cx="2814320" cy="2385695"/>
          </a:xfrm>
          <a:prstGeom prst="rect">
            <a:avLst/>
          </a:prstGeom>
          <a:noFill/>
        </p:spPr>
        <p:txBody>
          <a:bodyPr wrap="square" rtlCol="0">
            <a:noAutofit/>
          </a:bodyPr>
          <a:p>
            <a:r>
              <a:rPr lang="en-US" altLang="en-US" sz="1400"/>
              <a:t>The Library Management System (LMS) is a simple, console-based project developed using Python as the programming language and </a:t>
            </a:r>
            <a:r>
              <a:rPr lang="en-IN" altLang="en-US" sz="1400"/>
              <a:t>html ,css</a:t>
            </a:r>
            <a:r>
              <a:rPr lang="en-US" altLang="en-US" sz="1400"/>
              <a:t> as the backend database. It helps manage the daily operations of a library, such as maintaining records of books, members, issuing and returning of books.</a:t>
            </a:r>
            <a:endParaRPr lang="en-US" altLang="en-US" sz="1400"/>
          </a:p>
          <a:p>
            <a:endParaRPr lang="en-US" altLang="en-US"/>
          </a:p>
          <a:p>
            <a:endParaRPr lang="en-US" altLang="en-US"/>
          </a:p>
        </p:txBody>
      </p:sp>
      <p:pic>
        <p:nvPicPr>
          <p:cNvPr id="10" name="Picture 9" descr="namba tha"/>
          <p:cNvPicPr>
            <a:picLocks noChangeAspect="1"/>
          </p:cNvPicPr>
          <p:nvPr/>
        </p:nvPicPr>
        <p:blipFill>
          <a:blip r:embed="rId2"/>
          <a:stretch>
            <a:fillRect/>
          </a:stretch>
        </p:blipFill>
        <p:spPr>
          <a:xfrm>
            <a:off x="271145" y="1360805"/>
            <a:ext cx="4379595" cy="3116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599" y="742949"/>
                </a:moveTo>
                <a:lnTo>
                  <a:pt x="0" y="742949"/>
                </a:lnTo>
                <a:lnTo>
                  <a:pt x="0" y="0"/>
                </a:lnTo>
                <a:lnTo>
                  <a:pt x="8229599" y="0"/>
                </a:lnTo>
                <a:lnTo>
                  <a:pt x="8229599" y="74294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algn="ctr">
              <a:lnSpc>
                <a:spcPct val="100000"/>
              </a:lnSpc>
              <a:spcBef>
                <a:spcPts val="100"/>
              </a:spcBef>
            </a:pPr>
            <a:r>
              <a:rPr sz="3200" spc="-10" dirty="0"/>
              <a:t>Conclusion</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Text Box 5"/>
          <p:cNvSpPr txBox="1"/>
          <p:nvPr/>
        </p:nvSpPr>
        <p:spPr>
          <a:xfrm>
            <a:off x="487045" y="1153795"/>
            <a:ext cx="8200390" cy="2590165"/>
          </a:xfrm>
          <a:prstGeom prst="rect">
            <a:avLst/>
          </a:prstGeom>
          <a:noFill/>
        </p:spPr>
        <p:txBody>
          <a:bodyPr wrap="square" rtlCol="0">
            <a:noAutofit/>
          </a:bodyPr>
          <a:p>
            <a:r>
              <a:rPr lang="en-US" altLang="en-US" sz="2400"/>
              <a:t>The Library Management System in Python provides an efficient and automated solution for managing library operations, such as book issuing, member management, fine calculation, and search. Using object-oriented programming (OOP) ensures a clean, maintainable, and scalable system. </a:t>
            </a: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pic>
          <p:nvPicPr>
            <p:cNvPr id="3" name="object 3"/>
            <p:cNvPicPr/>
            <p:nvPr/>
          </p:nvPicPr>
          <p:blipFill>
            <a:blip r:embed="rId1" cstate="print"/>
            <a:stretch>
              <a:fillRect/>
            </a:stretch>
          </p:blipFill>
          <p:spPr>
            <a:xfrm>
              <a:off x="0" y="0"/>
              <a:ext cx="9144000" cy="5143500"/>
            </a:xfrm>
            <a:prstGeom prst="rect">
              <a:avLst/>
            </a:prstGeom>
          </p:spPr>
        </p:pic>
        <p:sp>
          <p:nvSpPr>
            <p:cNvPr id="4" name="object 4"/>
            <p:cNvSpPr/>
            <p:nvPr/>
          </p:nvSpPr>
          <p:spPr>
            <a:xfrm>
              <a:off x="457200" y="4764880"/>
              <a:ext cx="8229600" cy="0"/>
            </a:xfrm>
            <a:custGeom>
              <a:avLst/>
              <a:gdLst/>
              <a:ahLst/>
              <a:cxnLst/>
              <a:rect l="l" t="t" r="r" b="b"/>
              <a:pathLst>
                <a:path w="8229600">
                  <a:moveTo>
                    <a:pt x="0" y="0"/>
                  </a:moveTo>
                  <a:lnTo>
                    <a:pt x="8229599" y="0"/>
                  </a:lnTo>
                </a:path>
              </a:pathLst>
            </a:custGeom>
            <a:ln w="9524">
              <a:solidFill>
                <a:srgbClr val="9FB8CD"/>
              </a:solidFill>
            </a:ln>
          </p:spPr>
          <p:txBody>
            <a:bodyPr wrap="square" lIns="0" tIns="0" rIns="0" bIns="0" rtlCol="0"/>
            <a:lstStyle/>
            <a:p/>
          </p:txBody>
        </p:sp>
      </p:grpSp>
      <p:sp>
        <p:nvSpPr>
          <p:cNvPr id="5" name="object 5"/>
          <p:cNvSpPr/>
          <p:nvPr/>
        </p:nvSpPr>
        <p:spPr>
          <a:xfrm>
            <a:off x="457200" y="857250"/>
            <a:ext cx="8229600" cy="0"/>
          </a:xfrm>
          <a:custGeom>
            <a:avLst/>
            <a:gdLst/>
            <a:ahLst/>
            <a:cxnLst/>
            <a:rect l="l" t="t" r="r" b="b"/>
            <a:pathLst>
              <a:path w="8229600">
                <a:moveTo>
                  <a:pt x="0" y="0"/>
                </a:moveTo>
                <a:lnTo>
                  <a:pt x="8229599" y="0"/>
                </a:lnTo>
              </a:path>
            </a:pathLst>
          </a:custGeom>
          <a:ln w="9524">
            <a:solidFill>
              <a:srgbClr val="9FB8CD"/>
            </a:solidFill>
          </a:ln>
        </p:spPr>
        <p:txBody>
          <a:bodyPr wrap="square" lIns="0" tIns="0" rIns="0" bIns="0" rtlCol="0"/>
          <a:lstStyle/>
          <a:p/>
        </p:txBody>
      </p:sp>
      <p:pic>
        <p:nvPicPr>
          <p:cNvPr id="6" name="object 6"/>
          <p:cNvPicPr/>
          <p:nvPr/>
        </p:nvPicPr>
        <p:blipFill>
          <a:blip r:embed="rId2" cstate="print"/>
          <a:stretch>
            <a:fillRect/>
          </a:stretch>
        </p:blipFill>
        <p:spPr>
          <a:xfrm>
            <a:off x="454368" y="4824155"/>
            <a:ext cx="120313" cy="143136"/>
          </a:xfrm>
          <a:prstGeom prst="rect">
            <a:avLst/>
          </a:prstGeom>
        </p:spPr>
      </p:pic>
      <p:sp>
        <p:nvSpPr>
          <p:cNvPr id="7" name="object 7"/>
          <p:cNvSpPr/>
          <p:nvPr/>
        </p:nvSpPr>
        <p:spPr>
          <a:xfrm>
            <a:off x="457200" y="171450"/>
            <a:ext cx="8229600" cy="685800"/>
          </a:xfrm>
          <a:custGeom>
            <a:avLst/>
            <a:gdLst/>
            <a:ahLst/>
            <a:cxnLst/>
            <a:rect l="l" t="t" r="r" b="b"/>
            <a:pathLst>
              <a:path w="8229600" h="685800">
                <a:moveTo>
                  <a:pt x="8229599" y="685799"/>
                </a:moveTo>
                <a:lnTo>
                  <a:pt x="0" y="685799"/>
                </a:lnTo>
                <a:lnTo>
                  <a:pt x="0" y="0"/>
                </a:lnTo>
                <a:lnTo>
                  <a:pt x="8229599" y="0"/>
                </a:lnTo>
                <a:lnTo>
                  <a:pt x="8229599" y="685799"/>
                </a:lnTo>
                <a:close/>
              </a:path>
            </a:pathLst>
          </a:custGeom>
          <a:solidFill>
            <a:srgbClr val="93B9C3"/>
          </a:solidFill>
        </p:spPr>
        <p:txBody>
          <a:bodyPr wrap="square" lIns="0" tIns="0" rIns="0" bIns="0" rtlCol="0"/>
          <a:lstStyle/>
          <a:p/>
        </p:txBody>
      </p:sp>
      <p:sp>
        <p:nvSpPr>
          <p:cNvPr id="8" name="object 8"/>
          <p:cNvSpPr txBox="1">
            <a:spLocks noGrp="1"/>
          </p:cNvSpPr>
          <p:nvPr>
            <p:ph type="title"/>
          </p:nvPr>
        </p:nvSpPr>
        <p:spPr>
          <a:prstGeom prst="rect">
            <a:avLst/>
          </a:prstGeom>
        </p:spPr>
        <p:txBody>
          <a:bodyPr vert="horz" wrap="square" lIns="0" tIns="13970" rIns="0" bIns="0" rtlCol="0">
            <a:spAutoFit/>
          </a:bodyPr>
          <a:lstStyle/>
          <a:p>
            <a:pPr algn="ctr">
              <a:lnSpc>
                <a:spcPct val="100000"/>
              </a:lnSpc>
              <a:spcBef>
                <a:spcPts val="110"/>
              </a:spcBef>
              <a:tabLst>
                <a:tab pos="1657985" algn="l"/>
              </a:tabLst>
            </a:pPr>
            <a:r>
              <a:rPr spc="-10" dirty="0"/>
              <a:t>Thank</a:t>
            </a:r>
            <a:r>
              <a:rPr dirty="0"/>
              <a:t>	</a:t>
            </a:r>
            <a:r>
              <a:rPr spc="-25" dirty="0"/>
              <a:t>You</a:t>
            </a:r>
            <a:endParaRPr spc="-25" dirty="0"/>
          </a:p>
        </p:txBody>
      </p:sp>
      <p:sp>
        <p:nvSpPr>
          <p:cNvPr id="9" name="object 9"/>
          <p:cNvSpPr/>
          <p:nvPr/>
        </p:nvSpPr>
        <p:spPr>
          <a:xfrm>
            <a:off x="0" y="2099871"/>
            <a:ext cx="9144000" cy="1664335"/>
          </a:xfrm>
          <a:custGeom>
            <a:avLst/>
            <a:gdLst/>
            <a:ahLst/>
            <a:cxnLst/>
            <a:rect l="l" t="t" r="r" b="b"/>
            <a:pathLst>
              <a:path w="9144000" h="1664335">
                <a:moveTo>
                  <a:pt x="9143999" y="1664257"/>
                </a:moveTo>
                <a:lnTo>
                  <a:pt x="0" y="1664257"/>
                </a:lnTo>
                <a:lnTo>
                  <a:pt x="0" y="0"/>
                </a:lnTo>
                <a:lnTo>
                  <a:pt x="9143999" y="0"/>
                </a:lnTo>
                <a:lnTo>
                  <a:pt x="9143999" y="1664257"/>
                </a:lnTo>
                <a:close/>
              </a:path>
            </a:pathLst>
          </a:custGeom>
          <a:solidFill>
            <a:srgbClr val="EDF0C8"/>
          </a:solidFill>
        </p:spPr>
        <p:txBody>
          <a:bodyPr wrap="square" lIns="0" tIns="0" rIns="0" bIns="0" rtlCol="0"/>
          <a:lstStyle/>
          <a:p/>
        </p:txBody>
      </p:sp>
      <p:sp>
        <p:nvSpPr>
          <p:cNvPr id="10" name="object 10"/>
          <p:cNvSpPr txBox="1"/>
          <p:nvPr/>
        </p:nvSpPr>
        <p:spPr>
          <a:xfrm>
            <a:off x="2643435" y="2655622"/>
            <a:ext cx="3856990" cy="574040"/>
          </a:xfrm>
          <a:prstGeom prst="rect">
            <a:avLst/>
          </a:prstGeom>
        </p:spPr>
        <p:txBody>
          <a:bodyPr vert="horz" wrap="square" lIns="0" tIns="12700" rIns="0" bIns="0" rtlCol="0">
            <a:spAutoFit/>
          </a:bodyPr>
          <a:lstStyle/>
          <a:p>
            <a:pPr marL="12700">
              <a:lnSpc>
                <a:spcPct val="100000"/>
              </a:lnSpc>
              <a:spcBef>
                <a:spcPts val="100"/>
              </a:spcBef>
            </a:pPr>
            <a:r>
              <a:rPr sz="3600" b="1" spc="-10" dirty="0">
                <a:latin typeface="Times New Roman" panose="02020603050405020304"/>
                <a:cs typeface="Times New Roman" panose="02020603050405020304"/>
              </a:rPr>
              <a:t>ANY</a:t>
            </a:r>
            <a:r>
              <a:rPr sz="3600" b="1" spc="-204" dirty="0">
                <a:latin typeface="Times New Roman" panose="02020603050405020304"/>
                <a:cs typeface="Times New Roman" panose="02020603050405020304"/>
              </a:rPr>
              <a:t> </a:t>
            </a:r>
            <a:r>
              <a:rPr sz="3600" b="1" spc="-10" dirty="0">
                <a:latin typeface="Times New Roman" panose="02020603050405020304"/>
                <a:cs typeface="Times New Roman" panose="02020603050405020304"/>
              </a:rPr>
              <a:t>QUERIES???</a:t>
            </a:r>
            <a:endParaRPr sz="3600">
              <a:latin typeface="Times New Roman" panose="02020603050405020304"/>
              <a:cs typeface="Times New Roman" panose="02020603050405020304"/>
            </a:endParaRPr>
          </a:p>
        </p:txBody>
      </p:sp>
      <p:sp>
        <p:nvSpPr>
          <p:cNvPr id="11" name="object 11"/>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71450"/>
            <a:ext cx="8229600" cy="685800"/>
          </a:xfrm>
          <a:custGeom>
            <a:avLst/>
            <a:gdLst/>
            <a:ahLst/>
            <a:cxnLst/>
            <a:rect l="l" t="t" r="r" b="b"/>
            <a:pathLst>
              <a:path w="8229600" h="685800">
                <a:moveTo>
                  <a:pt x="8229599" y="685799"/>
                </a:moveTo>
                <a:lnTo>
                  <a:pt x="0" y="685799"/>
                </a:lnTo>
                <a:lnTo>
                  <a:pt x="0" y="0"/>
                </a:lnTo>
                <a:lnTo>
                  <a:pt x="8229599" y="0"/>
                </a:lnTo>
                <a:lnTo>
                  <a:pt x="8229599" y="68579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algn="ctr">
              <a:lnSpc>
                <a:spcPct val="100000"/>
              </a:lnSpc>
              <a:spcBef>
                <a:spcPts val="100"/>
              </a:spcBef>
            </a:pPr>
            <a:r>
              <a:rPr sz="3200" dirty="0"/>
              <a:t>Title</a:t>
            </a:r>
            <a:r>
              <a:rPr sz="3200" spc="-45" dirty="0"/>
              <a:t> </a:t>
            </a:r>
            <a:r>
              <a:rPr sz="3200" dirty="0"/>
              <a:t>of</a:t>
            </a:r>
            <a:r>
              <a:rPr sz="3200" spc="-35" dirty="0"/>
              <a:t> </a:t>
            </a:r>
            <a:r>
              <a:rPr sz="3200" dirty="0"/>
              <a:t>the</a:t>
            </a:r>
            <a:r>
              <a:rPr sz="3200" spc="-45" dirty="0"/>
              <a:t> </a:t>
            </a:r>
            <a:r>
              <a:rPr sz="3200" spc="-10" dirty="0"/>
              <a:t>Project</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50" dirty="0"/>
            </a:fld>
            <a:endParaRPr spc="-5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Text Box 5"/>
          <p:cNvSpPr txBox="1"/>
          <p:nvPr/>
        </p:nvSpPr>
        <p:spPr>
          <a:xfrm>
            <a:off x="488315" y="1530350"/>
            <a:ext cx="7178040" cy="2113915"/>
          </a:xfrm>
          <a:prstGeom prst="rect">
            <a:avLst/>
          </a:prstGeom>
          <a:noFill/>
        </p:spPr>
        <p:txBody>
          <a:bodyPr wrap="square" rtlCol="0" anchor="t">
            <a:noAutofit/>
            <a:scene3d>
              <a:camera prst="orthographicFront"/>
              <a:lightRig rig="threePt" dir="t"/>
            </a:scene3d>
          </a:bodyPr>
          <a:p>
            <a:pPr marL="2011680" lvl="8" indent="0" algn="l">
              <a:buNone/>
            </a:pPr>
            <a:r>
              <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ngravers MT" panose="02090707080505020304" charset="0"/>
                <a:cs typeface="Engravers MT" panose="02090707080505020304" charset="0"/>
                <a:sym typeface="+mn-ea"/>
              </a:rPr>
              <a:t>Library  management</a:t>
            </a:r>
            <a:endPar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ngravers MT" panose="02090707080505020304" charset="0"/>
              <a:cs typeface="Engravers MT" panose="02090707080505020304" charset="0"/>
            </a:endParaRPr>
          </a:p>
          <a:p>
            <a:pPr marL="2011680" lvl="8" indent="0" algn="l">
              <a:buNone/>
            </a:pPr>
            <a:r>
              <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ngravers MT" panose="02090707080505020304" charset="0"/>
                <a:cs typeface="Engravers MT" panose="02090707080505020304" charset="0"/>
                <a:sym typeface="+mn-ea"/>
              </a:rPr>
              <a:t>         system </a:t>
            </a:r>
            <a:endParaRPr lang="en-IN" sz="3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Engravers MT" panose="02090707080505020304" charset="0"/>
              <a:cs typeface="Engravers MT" panose="020907070805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9550"/>
            <a:ext cx="8229600" cy="609600"/>
          </a:xfrm>
          <a:custGeom>
            <a:avLst/>
            <a:gdLst/>
            <a:ahLst/>
            <a:cxnLst/>
            <a:rect l="l" t="t" r="r" b="b"/>
            <a:pathLst>
              <a:path w="8229600" h="609600">
                <a:moveTo>
                  <a:pt x="8229599" y="609599"/>
                </a:moveTo>
                <a:lnTo>
                  <a:pt x="0" y="609599"/>
                </a:lnTo>
                <a:lnTo>
                  <a:pt x="0" y="0"/>
                </a:lnTo>
                <a:lnTo>
                  <a:pt x="8229599" y="0"/>
                </a:lnTo>
                <a:lnTo>
                  <a:pt x="8229599" y="60959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94284" rIns="0" bIns="0" rtlCol="0">
            <a:spAutoFit/>
          </a:bodyPr>
          <a:lstStyle/>
          <a:p>
            <a:pPr marL="3358515">
              <a:lnSpc>
                <a:spcPct val="100000"/>
              </a:lnSpc>
              <a:spcBef>
                <a:spcPts val="100"/>
              </a:spcBef>
            </a:pPr>
            <a:r>
              <a:rPr sz="3200" spc="-10" dirty="0"/>
              <a:t>Abstract</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50" dirty="0"/>
            </a:fld>
            <a:endParaRPr spc="-5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Text Box 5"/>
          <p:cNvSpPr txBox="1"/>
          <p:nvPr/>
        </p:nvSpPr>
        <p:spPr>
          <a:xfrm>
            <a:off x="382270" y="1057910"/>
            <a:ext cx="8292465" cy="3407410"/>
          </a:xfrm>
          <a:prstGeom prst="rect">
            <a:avLst/>
          </a:prstGeom>
          <a:noFill/>
        </p:spPr>
        <p:txBody>
          <a:bodyPr wrap="square" rtlCol="0">
            <a:noAutofit/>
          </a:bodyPr>
          <a:p>
            <a:r>
              <a:rPr lang="en-US" altLang="en-US" sz="2400" dirty="0">
                <a:latin typeface="Times New Roman" panose="02020603050405020304" pitchFamily="18" charset="0"/>
                <a:cs typeface="Times New Roman" panose="02020603050405020304" pitchFamily="18" charset="0"/>
                <a:sym typeface="+mn-ea"/>
              </a:rPr>
              <a:t>Library Management Systems are used to manage information about contents in a library. They are used to manage information relating to books, their names, codes, author names, whether they have been issued or not and if so, who has issued them and what their card’s ID is; a library management system is used to store and manage all this information.</a:t>
            </a:r>
            <a:endParaRPr lang="en-US" altLang="en-US" sz="2400" dirty="0">
              <a:latin typeface="Times New Roman" panose="02020603050405020304" pitchFamily="18" charset="0"/>
              <a:cs typeface="Times New Roman" panose="02020603050405020304" pitchFamily="18" charset="0"/>
            </a:endParaRPr>
          </a:p>
          <a:p>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171450"/>
            <a:ext cx="8001000" cy="495300"/>
          </a:xfrm>
          <a:prstGeom prst="rect">
            <a:avLst/>
          </a:prstGeom>
          <a:solidFill>
            <a:srgbClr val="93B9C3"/>
          </a:solidFill>
        </p:spPr>
        <p:txBody>
          <a:bodyPr vert="horz" wrap="square" lIns="0" tIns="0" rIns="0" bIns="0" rtlCol="0">
            <a:spAutoFit/>
          </a:bodyPr>
          <a:lstStyle/>
          <a:p>
            <a:pPr algn="ctr">
              <a:lnSpc>
                <a:spcPts val="3470"/>
              </a:lnSpc>
            </a:pPr>
            <a:r>
              <a:rPr sz="3200" dirty="0"/>
              <a:t>Abstract</a:t>
            </a:r>
            <a:r>
              <a:rPr sz="3200" spc="-55" dirty="0"/>
              <a:t> </a:t>
            </a:r>
            <a:r>
              <a:rPr sz="3200" dirty="0"/>
              <a:t>with</a:t>
            </a:r>
            <a:r>
              <a:rPr sz="3200" spc="-55" dirty="0"/>
              <a:t> </a:t>
            </a:r>
            <a:r>
              <a:rPr sz="3200" dirty="0"/>
              <a:t>CO/PO</a:t>
            </a:r>
            <a:r>
              <a:rPr sz="3200" spc="-55" dirty="0"/>
              <a:t> </a:t>
            </a:r>
            <a:r>
              <a:rPr sz="3200" spc="-10" dirty="0"/>
              <a:t>Mapping</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50" dirty="0"/>
            </a:fld>
            <a:endParaRPr spc="-5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graphicFrame>
        <p:nvGraphicFramePr>
          <p:cNvPr id="3" name="object 3"/>
          <p:cNvGraphicFramePr>
            <a:graphicFrameLocks noGrp="1"/>
          </p:cNvGraphicFramePr>
          <p:nvPr/>
        </p:nvGraphicFramePr>
        <p:xfrm>
          <a:off x="527050" y="1117600"/>
          <a:ext cx="8242300" cy="3237865"/>
        </p:xfrm>
        <a:graphic>
          <a:graphicData uri="http://schemas.openxmlformats.org/drawingml/2006/table">
            <a:tbl>
              <a:tblPr firstRow="1" bandRow="1">
                <a:tableStyleId>{2D5ABB26-0587-4C30-8999-92F81FD0307C}</a:tableStyleId>
              </a:tblPr>
              <a:tblGrid>
                <a:gridCol w="5715000"/>
                <a:gridCol w="838200"/>
                <a:gridCol w="914400"/>
                <a:gridCol w="685800"/>
              </a:tblGrid>
              <a:tr h="438150">
                <a:tc>
                  <a:txBody>
                    <a:bodyPr/>
                    <a:lstStyle/>
                    <a:p>
                      <a:pPr algn="ctr">
                        <a:lnSpc>
                          <a:spcPct val="100000"/>
                        </a:lnSpc>
                        <a:spcBef>
                          <a:spcPts val="225"/>
                        </a:spcBef>
                      </a:pPr>
                      <a:r>
                        <a:rPr sz="1800" b="1" spc="-10" dirty="0">
                          <a:latin typeface="Times New Roman" panose="02020603050405020304"/>
                          <a:cs typeface="Times New Roman" panose="02020603050405020304"/>
                        </a:rPr>
                        <a:t>Abstract</a:t>
                      </a:r>
                      <a:endParaRPr sz="1800">
                        <a:latin typeface="Times New Roman" panose="02020603050405020304"/>
                        <a:cs typeface="Times New Roman" panose="020206030504050203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C"/>
                    </a:solidFill>
                  </a:tcPr>
                </a:tc>
                <a:tc>
                  <a:txBody>
                    <a:bodyPr/>
                    <a:lstStyle/>
                    <a:p>
                      <a:pPr marL="247650">
                        <a:lnSpc>
                          <a:spcPct val="100000"/>
                        </a:lnSpc>
                        <a:spcBef>
                          <a:spcPts val="225"/>
                        </a:spcBef>
                      </a:pPr>
                      <a:r>
                        <a:rPr sz="1800" b="1" spc="-25" dirty="0">
                          <a:latin typeface="Times New Roman" panose="02020603050405020304"/>
                          <a:cs typeface="Times New Roman" panose="02020603050405020304"/>
                        </a:rPr>
                        <a:t>CO</a:t>
                      </a:r>
                      <a:endParaRPr sz="1800">
                        <a:latin typeface="Times New Roman" panose="02020603050405020304"/>
                        <a:cs typeface="Times New Roman" panose="020206030504050203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C"/>
                    </a:solidFill>
                  </a:tcPr>
                </a:tc>
                <a:tc>
                  <a:txBody>
                    <a:bodyPr/>
                    <a:lstStyle/>
                    <a:p>
                      <a:pPr marL="253365">
                        <a:lnSpc>
                          <a:spcPct val="100000"/>
                        </a:lnSpc>
                        <a:spcBef>
                          <a:spcPts val="225"/>
                        </a:spcBef>
                      </a:pPr>
                      <a:r>
                        <a:rPr sz="1800" b="1" spc="-25" dirty="0">
                          <a:latin typeface="Times New Roman" panose="02020603050405020304"/>
                          <a:cs typeface="Times New Roman" panose="02020603050405020304"/>
                        </a:rPr>
                        <a:t>POs</a:t>
                      </a:r>
                      <a:endParaRPr sz="1800">
                        <a:latin typeface="Times New Roman" panose="02020603050405020304"/>
                        <a:cs typeface="Times New Roman" panose="020206030504050203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C"/>
                    </a:solidFill>
                  </a:tcPr>
                </a:tc>
                <a:tc>
                  <a:txBody>
                    <a:bodyPr/>
                    <a:lstStyle/>
                    <a:p>
                      <a:pPr marL="120015">
                        <a:lnSpc>
                          <a:spcPct val="100000"/>
                        </a:lnSpc>
                        <a:spcBef>
                          <a:spcPts val="225"/>
                        </a:spcBef>
                      </a:pPr>
                      <a:r>
                        <a:rPr sz="1800" b="1" spc="-25" dirty="0">
                          <a:latin typeface="Times New Roman" panose="02020603050405020304"/>
                          <a:cs typeface="Times New Roman" panose="02020603050405020304"/>
                        </a:rPr>
                        <a:t>PSO</a:t>
                      </a:r>
                      <a:endParaRPr sz="1800">
                        <a:latin typeface="Times New Roman" panose="02020603050405020304"/>
                        <a:cs typeface="Times New Roman" panose="02020603050405020304"/>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DE9EC"/>
                    </a:solidFill>
                  </a:tcPr>
                </a:tc>
              </a:tr>
              <a:tr h="2799715">
                <a:tc>
                  <a:txBody>
                    <a:bodyPr/>
                    <a:lstStyle/>
                    <a:p>
                      <a:pPr>
                        <a:lnSpc>
                          <a:spcPct val="100000"/>
                        </a:lnSpc>
                      </a:pPr>
                      <a:r>
                        <a:rPr lang="en-US" altLang="en-US" sz="1600">
                          <a:latin typeface="Times New Roman" panose="02020603050405020304"/>
                          <a:cs typeface="Times New Roman" panose="02020603050405020304"/>
                        </a:rPr>
                        <a:t>The Library Management System (LMS) is a digital solution designed to automate and streamline library operations, replacing traditional manual methods. By integrating an intuitive HTML frontend with a Python backend, the LMS enhances the efficiency of managing library resources, including books, members, and transactions. Key features encompass user registration, book catalog management, loan tracking, and administrative reporting. Utilizing frameworks like Flask or Django for the backend and MySQL or SQLite for database management, the system ensures secure and efficient data handling. This integration results in a comprehensive solution that simplifies library management and improves user satisfaction.</a:t>
                      </a:r>
                      <a:endParaRPr lang="en-US" altLang="en-US" sz="1600">
                        <a:latin typeface="Times New Roman" panose="02020603050405020304"/>
                        <a:cs typeface="Times New Roman" panose="02020603050405020304"/>
                      </a:endParaRPr>
                    </a:p>
                    <a:p>
                      <a:pPr>
                        <a:lnSpc>
                          <a:spcPct val="100000"/>
                        </a:lnSpc>
                      </a:pPr>
                      <a:endParaRPr lang="en-US" altLang="en-US" sz="1600">
                        <a:latin typeface="Times New Roman" panose="02020603050405020304"/>
                        <a:cs typeface="Times New Roman" panose="02020603050405020304"/>
                      </a:endParaRPr>
                    </a:p>
                    <a:p>
                      <a:pPr>
                        <a:lnSpc>
                          <a:spcPct val="100000"/>
                        </a:lnSpc>
                      </a:pPr>
                      <a:endParaRPr lang="en-US" altLang="en-US" sz="1900">
                        <a:latin typeface="Times New Roman" panose="02020603050405020304"/>
                        <a:cs typeface="Times New Roman" panose="02020603050405020304"/>
                      </a:endParaRPr>
                    </a:p>
                    <a:p>
                      <a:pPr>
                        <a:lnSpc>
                          <a:spcPct val="100000"/>
                        </a:lnSpc>
                      </a:pPr>
                      <a:endParaRPr lang="en-US" altLang="en-US" sz="1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C"/>
                    </a:solidFill>
                  </a:tcPr>
                </a:tc>
                <a:tc>
                  <a:txBody>
                    <a:bodyPr/>
                    <a:lstStyle/>
                    <a:p>
                      <a:pPr>
                        <a:lnSpc>
                          <a:spcPct val="100000"/>
                        </a:lnSpc>
                      </a:pPr>
                      <a:r>
                        <a:rPr lang="en-IN" sz="1900">
                          <a:latin typeface="Times New Roman" panose="02020603050405020304"/>
                          <a:cs typeface="Times New Roman" panose="02020603050405020304"/>
                        </a:rPr>
                        <a:t>co1,co2</a:t>
                      </a:r>
                      <a:endParaRPr lang="en-IN" sz="1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C"/>
                    </a:solidFill>
                  </a:tcPr>
                </a:tc>
                <a:tc>
                  <a:txBody>
                    <a:bodyPr/>
                    <a:lstStyle/>
                    <a:p>
                      <a:pPr>
                        <a:lnSpc>
                          <a:spcPct val="100000"/>
                        </a:lnSpc>
                      </a:pPr>
                      <a:r>
                        <a:rPr lang="en-US" altLang="en-US" sz="1900">
                          <a:latin typeface="+mj-lt"/>
                          <a:cs typeface="+mj-lt"/>
                        </a:rPr>
                        <a:t>PO1</a:t>
                      </a:r>
                      <a:endParaRPr lang="en-US" altLang="en-US" sz="1900">
                        <a:latin typeface="+mj-lt"/>
                        <a:cs typeface="+mj-lt"/>
                      </a:endParaRPr>
                    </a:p>
                    <a:p>
                      <a:pPr>
                        <a:lnSpc>
                          <a:spcPct val="100000"/>
                        </a:lnSpc>
                      </a:pPr>
                      <a:r>
                        <a:rPr lang="en-US" altLang="en-US" sz="1900">
                          <a:latin typeface="+mj-lt"/>
                          <a:cs typeface="+mj-lt"/>
                        </a:rPr>
                        <a:t>PO2</a:t>
                      </a:r>
                      <a:endParaRPr lang="en-US" altLang="en-US" sz="1900">
                        <a:latin typeface="+mj-lt"/>
                        <a:cs typeface="+mj-lt"/>
                      </a:endParaRPr>
                    </a:p>
                    <a:p>
                      <a:pPr>
                        <a:lnSpc>
                          <a:spcPct val="100000"/>
                        </a:lnSpc>
                      </a:pPr>
                      <a:r>
                        <a:rPr lang="en-US" altLang="en-US" sz="1900">
                          <a:latin typeface="+mj-lt"/>
                          <a:cs typeface="+mj-lt"/>
                        </a:rPr>
                        <a:t>PO3</a:t>
                      </a:r>
                      <a:endParaRPr lang="en-US" altLang="en-US" sz="1900">
                        <a:latin typeface="+mj-lt"/>
                        <a:cs typeface="+mj-lt"/>
                      </a:endParaRPr>
                    </a:p>
                    <a:p>
                      <a:pPr>
                        <a:lnSpc>
                          <a:spcPct val="100000"/>
                        </a:lnSpc>
                      </a:pPr>
                      <a:r>
                        <a:rPr lang="en-US" altLang="en-US" sz="1900">
                          <a:latin typeface="+mj-lt"/>
                          <a:cs typeface="+mj-lt"/>
                        </a:rPr>
                        <a:t>PO4</a:t>
                      </a:r>
                      <a:endParaRPr lang="en-US" altLang="en-US" sz="1900">
                        <a:latin typeface="+mj-lt"/>
                        <a:cs typeface="+mj-lt"/>
                      </a:endParaRPr>
                    </a:p>
                    <a:p>
                      <a:pPr>
                        <a:lnSpc>
                          <a:spcPct val="100000"/>
                        </a:lnSpc>
                      </a:pPr>
                      <a:r>
                        <a:rPr lang="en-US" altLang="en-US" sz="1900">
                          <a:latin typeface="+mj-lt"/>
                          <a:cs typeface="+mj-lt"/>
                        </a:rPr>
                        <a:t>PO5</a:t>
                      </a:r>
                      <a:endParaRPr lang="en-US" altLang="en-US" sz="1900">
                        <a:latin typeface="+mj-lt"/>
                        <a:cs typeface="+mj-lt"/>
                      </a:endParaRPr>
                    </a:p>
                    <a:p>
                      <a:pPr>
                        <a:lnSpc>
                          <a:spcPct val="100000"/>
                        </a:lnSpc>
                      </a:pPr>
                      <a:r>
                        <a:rPr lang="en-US" altLang="en-US" sz="1900">
                          <a:latin typeface="+mj-lt"/>
                          <a:cs typeface="+mj-lt"/>
                        </a:rPr>
                        <a:t>PO6</a:t>
                      </a:r>
                      <a:endParaRPr lang="en-US" altLang="en-US" sz="1900">
                        <a:latin typeface="+mj-lt"/>
                        <a:cs typeface="+mj-lt"/>
                      </a:endParaRPr>
                    </a:p>
                    <a:p>
                      <a:pPr>
                        <a:lnSpc>
                          <a:spcPct val="100000"/>
                        </a:lnSpc>
                      </a:pPr>
                      <a:r>
                        <a:rPr lang="en-US" altLang="en-US" sz="1900">
                          <a:latin typeface="+mj-lt"/>
                          <a:cs typeface="+mj-lt"/>
                        </a:rPr>
                        <a:t>PO7</a:t>
                      </a:r>
                      <a:endParaRPr lang="en-US" altLang="en-US" sz="1900">
                        <a:latin typeface="+mj-lt"/>
                        <a:cs typeface="+mj-lt"/>
                      </a:endParaRPr>
                    </a:p>
                    <a:p>
                      <a:pPr>
                        <a:lnSpc>
                          <a:spcPct val="100000"/>
                        </a:lnSpc>
                      </a:pPr>
                      <a:r>
                        <a:rPr lang="en-US" altLang="en-US" sz="1900">
                          <a:latin typeface="+mj-lt"/>
                          <a:cs typeface="+mj-lt"/>
                        </a:rPr>
                        <a:t>PO8</a:t>
                      </a:r>
                      <a:endParaRPr lang="en-US" altLang="en-US" sz="1900">
                        <a:latin typeface="+mj-lt"/>
                        <a:cs typeface="+mj-lt"/>
                      </a:endParaRPr>
                    </a:p>
                    <a:p>
                      <a:pPr>
                        <a:lnSpc>
                          <a:spcPct val="100000"/>
                        </a:lnSpc>
                      </a:pPr>
                      <a:r>
                        <a:rPr lang="en-US" altLang="en-US" sz="1900">
                          <a:latin typeface="+mj-lt"/>
                          <a:cs typeface="+mj-lt"/>
                        </a:rPr>
                        <a:t>PO9</a:t>
                      </a:r>
                      <a:endParaRPr lang="en-US" altLang="en-US" sz="1900">
                        <a:latin typeface="+mj-lt"/>
                        <a:cs typeface="+mj-lt"/>
                      </a:endParaRPr>
                    </a:p>
                    <a:p>
                      <a:pPr>
                        <a:lnSpc>
                          <a:spcPct val="100000"/>
                        </a:lnSpc>
                      </a:pPr>
                      <a:r>
                        <a:rPr lang="en-US" altLang="en-US" sz="1900">
                          <a:latin typeface="+mj-lt"/>
                          <a:cs typeface="+mj-lt"/>
                        </a:rPr>
                        <a:t>PO10</a:t>
                      </a:r>
                      <a:endParaRPr lang="en-US" altLang="en-US" sz="1900">
                        <a:latin typeface="+mj-lt"/>
                        <a:cs typeface="+mj-lt"/>
                      </a:endParaRPr>
                    </a:p>
                    <a:p>
                      <a:pPr>
                        <a:lnSpc>
                          <a:spcPct val="100000"/>
                        </a:lnSpc>
                      </a:pPr>
                      <a:r>
                        <a:rPr lang="en-US" altLang="en-US" sz="1900">
                          <a:latin typeface="+mj-lt"/>
                          <a:cs typeface="+mj-lt"/>
                        </a:rPr>
                        <a:t>PO11</a:t>
                      </a:r>
                      <a:endParaRPr lang="en-US" altLang="en-US" sz="1900">
                        <a:latin typeface="+mj-lt"/>
                        <a:cs typeface="+mj-lt"/>
                      </a:endParaRPr>
                    </a:p>
                    <a:p>
                      <a:pPr>
                        <a:lnSpc>
                          <a:spcPct val="100000"/>
                        </a:lnSpc>
                      </a:pPr>
                      <a:r>
                        <a:rPr lang="en-US" altLang="en-US" sz="1900">
                          <a:latin typeface="+mj-lt"/>
                          <a:cs typeface="+mj-lt"/>
                        </a:rPr>
                        <a:t>PO12</a:t>
                      </a:r>
                      <a:endParaRPr lang="en-US" altLang="en-US" sz="1900">
                        <a:latin typeface="+mj-lt"/>
                        <a:cs typeface="+mj-lt"/>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C"/>
                    </a:solidFill>
                  </a:tcPr>
                </a:tc>
                <a:tc>
                  <a:txBody>
                    <a:bodyPr/>
                    <a:lstStyle/>
                    <a:p>
                      <a:pPr>
                        <a:lnSpc>
                          <a:spcPct val="100000"/>
                        </a:lnSpc>
                      </a:pPr>
                      <a:r>
                        <a:rPr lang="en-IN" sz="1900">
                          <a:latin typeface="Times New Roman" panose="02020603050405020304"/>
                          <a:cs typeface="Times New Roman" panose="02020603050405020304"/>
                        </a:rPr>
                        <a:t>PSO1</a:t>
                      </a:r>
                      <a:endParaRPr lang="en-IN" sz="1900">
                        <a:latin typeface="Times New Roman" panose="02020603050405020304"/>
                        <a:cs typeface="Times New Roman" panose="02020603050405020304"/>
                      </a:endParaRPr>
                    </a:p>
                    <a:p>
                      <a:pPr>
                        <a:lnSpc>
                          <a:spcPct val="100000"/>
                        </a:lnSpc>
                      </a:pPr>
                      <a:r>
                        <a:rPr lang="en-IN" sz="1900">
                          <a:latin typeface="Times New Roman" panose="02020603050405020304"/>
                          <a:cs typeface="Times New Roman" panose="02020603050405020304"/>
                        </a:rPr>
                        <a:t>PSO2</a:t>
                      </a:r>
                      <a:endParaRPr lang="en-IN" sz="1900">
                        <a:latin typeface="Times New Roman" panose="02020603050405020304"/>
                        <a:cs typeface="Times New Roman" panose="02020603050405020304"/>
                      </a:endParaRPr>
                    </a:p>
                    <a:p>
                      <a:pPr>
                        <a:lnSpc>
                          <a:spcPct val="100000"/>
                        </a:lnSpc>
                      </a:pPr>
                      <a:r>
                        <a:rPr lang="en-IN" sz="1900">
                          <a:latin typeface="Times New Roman" panose="02020603050405020304"/>
                          <a:cs typeface="Times New Roman" panose="02020603050405020304"/>
                        </a:rPr>
                        <a:t>PSO3</a:t>
                      </a:r>
                      <a:endParaRPr lang="en-IN" sz="1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DE9E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85750"/>
            <a:ext cx="8229600" cy="457200"/>
          </a:xfrm>
          <a:custGeom>
            <a:avLst/>
            <a:gdLst/>
            <a:ahLst/>
            <a:cxnLst/>
            <a:rect l="l" t="t" r="r" b="b"/>
            <a:pathLst>
              <a:path w="8229600" h="457200">
                <a:moveTo>
                  <a:pt x="8229599" y="457199"/>
                </a:moveTo>
                <a:lnTo>
                  <a:pt x="0" y="457199"/>
                </a:lnTo>
                <a:lnTo>
                  <a:pt x="0" y="0"/>
                </a:lnTo>
                <a:lnTo>
                  <a:pt x="8229599" y="0"/>
                </a:lnTo>
                <a:lnTo>
                  <a:pt x="8229599" y="45719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3011805">
              <a:lnSpc>
                <a:spcPct val="100000"/>
              </a:lnSpc>
              <a:spcBef>
                <a:spcPts val="100"/>
              </a:spcBef>
            </a:pPr>
            <a:r>
              <a:rPr sz="3200" spc="-10" dirty="0"/>
              <a:t>Introduction</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50" dirty="0"/>
            </a:fld>
            <a:endParaRPr spc="-50"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Text Box 5"/>
          <p:cNvSpPr txBox="1"/>
          <p:nvPr/>
        </p:nvSpPr>
        <p:spPr>
          <a:xfrm>
            <a:off x="457200" y="895350"/>
            <a:ext cx="8727440" cy="4041140"/>
          </a:xfrm>
          <a:prstGeom prst="rect">
            <a:avLst/>
          </a:prstGeom>
          <a:noFill/>
        </p:spPr>
        <p:txBody>
          <a:bodyPr wrap="square" rtlCol="0">
            <a:noAutofit/>
          </a:bodyPr>
          <a:p>
            <a:r>
              <a:rPr lang="en-US" altLang="en-US" sz="1600"/>
              <a:t>A Library Management System (LMS) is a digital solution designed to automate and streamline the operations of a library. By integrating a user-friendly HTML frontend with a robust Python backend, such a system enhances the efficiency of managing library resources, including books, members, and transactions.</a:t>
            </a:r>
            <a:endParaRPr lang="en-US" altLang="en-US" sz="1600"/>
          </a:p>
          <a:p>
            <a:endParaRPr lang="en-US" altLang="en-US" sz="1600"/>
          </a:p>
          <a:p>
            <a:r>
              <a:rPr lang="en-US" altLang="en-US" sz="1600"/>
              <a:t>The frontend, built using HTML, CSS, and JavaScript, provides an intuitive interface for users to interact with the system. HTML structures the content, CSS styles the pages for a pleasant user experience, and JavaScript adds interactivity, such as form validations and dynamic content updates. Frameworks like Bootstrap can be utilized to ensure the frontend is responsive and visually appealing.</a:t>
            </a:r>
            <a:endParaRPr lang="en-US" altLang="en-US" sz="1600"/>
          </a:p>
          <a:p>
            <a:endParaRPr lang="en-US" altLang="en-US" sz="1600"/>
          </a:p>
          <a:p>
            <a:r>
              <a:rPr lang="en-US" altLang="en-US" sz="1600"/>
              <a:t>On the backend, Python serves as the core programming language, offering simplicity and flexibility. Frameworks like Flask or Django can be employed to handle server-side logic, manage user authentication, and interact with databases. These frameworks facilitate the development of RESTful APIs, enabling seamless communication between the frontend and backend.</a:t>
            </a:r>
            <a:endParaRPr lang="en-US" altLang="en-US"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599" y="742949"/>
                </a:moveTo>
                <a:lnTo>
                  <a:pt x="0" y="742949"/>
                </a:lnTo>
                <a:lnTo>
                  <a:pt x="0" y="0"/>
                </a:lnTo>
                <a:lnTo>
                  <a:pt x="8229599" y="0"/>
                </a:lnTo>
                <a:lnTo>
                  <a:pt x="8229599" y="74294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marL="727075">
              <a:lnSpc>
                <a:spcPct val="100000"/>
              </a:lnSpc>
              <a:spcBef>
                <a:spcPts val="100"/>
              </a:spcBef>
              <a:tabLst>
                <a:tab pos="4702810" algn="l"/>
              </a:tabLst>
            </a:pPr>
            <a:r>
              <a:rPr sz="3200" dirty="0"/>
              <a:t>Python</a:t>
            </a:r>
            <a:r>
              <a:rPr sz="3200" spc="-30" dirty="0"/>
              <a:t> </a:t>
            </a:r>
            <a:r>
              <a:rPr sz="3200" spc="-10" dirty="0"/>
              <a:t>Programming</a:t>
            </a:r>
            <a:r>
              <a:rPr sz="3200" dirty="0"/>
              <a:t>	-</a:t>
            </a:r>
            <a:r>
              <a:rPr sz="3200" spc="-85" dirty="0"/>
              <a:t> </a:t>
            </a:r>
            <a:r>
              <a:rPr sz="3200" dirty="0"/>
              <a:t>Concepts</a:t>
            </a:r>
            <a:r>
              <a:rPr sz="3200" spc="-85" dirty="0"/>
              <a:t> </a:t>
            </a:r>
            <a:r>
              <a:rPr sz="3200" spc="-20" dirty="0"/>
              <a:t>Used</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8" name="Text Box 7"/>
          <p:cNvSpPr txBox="1"/>
          <p:nvPr/>
        </p:nvSpPr>
        <p:spPr>
          <a:xfrm>
            <a:off x="529590" y="1050290"/>
            <a:ext cx="5718810" cy="2665730"/>
          </a:xfrm>
          <a:prstGeom prst="rect">
            <a:avLst/>
          </a:prstGeom>
          <a:noFill/>
        </p:spPr>
        <p:txBody>
          <a:bodyPr wrap="square" rtlCol="0">
            <a:noAutofit/>
          </a:bodyPr>
          <a:p>
            <a:r>
              <a:rPr lang="en-US" altLang="en-US" b="1">
                <a:latin typeface="Bodoni MT Black" panose="02070A03080606020203" charset="0"/>
                <a:cs typeface="Bodoni MT Black" panose="02070A03080606020203" charset="0"/>
              </a:rPr>
              <a:t>Object-Oriented Programming (OOP)</a:t>
            </a:r>
            <a:endParaRPr lang="en-US" altLang="en-US" b="1">
              <a:latin typeface="Bodoni MT Black" panose="02070A03080606020203" charset="0"/>
              <a:cs typeface="Bodoni MT Black" panose="02070A03080606020203" charset="0"/>
            </a:endParaRPr>
          </a:p>
          <a:p>
            <a:endParaRPr lang="en-US" altLang="en-US"/>
          </a:p>
          <a:p>
            <a:r>
              <a:rPr lang="en-US" altLang="en-US"/>
              <a:t>Classes for Book, Member, etc.</a:t>
            </a:r>
            <a:endParaRPr lang="en-US" altLang="en-US"/>
          </a:p>
          <a:p>
            <a:endParaRPr lang="en-US" altLang="en-US"/>
          </a:p>
          <a:p>
            <a:r>
              <a:rPr lang="en-US" altLang="en-US">
                <a:latin typeface="Bodoni MT Black" panose="02070A03080606020203" charset="0"/>
                <a:cs typeface="Bodoni MT Black" panose="02070A03080606020203" charset="0"/>
              </a:rPr>
              <a:t>File Handling / Database </a:t>
            </a:r>
            <a:endParaRPr lang="en-US" altLang="en-US">
              <a:latin typeface="Bodoni MT Black" panose="02070A03080606020203" charset="0"/>
              <a:cs typeface="Bodoni MT Black" panose="02070A03080606020203" charset="0"/>
            </a:endParaRPr>
          </a:p>
          <a:p>
            <a:endParaRPr lang="en-US" altLang="en-US"/>
          </a:p>
          <a:p>
            <a:r>
              <a:rPr lang="en-US" altLang="en-US"/>
              <a:t>Store book and member data.</a:t>
            </a:r>
            <a:endParaRPr lang="en-US" altLang="en-US"/>
          </a:p>
          <a:p>
            <a:endParaRPr lang="en-US" altLang="en-US"/>
          </a:p>
          <a:p>
            <a:r>
              <a:rPr lang="en-US" altLang="en-US">
                <a:latin typeface="Bodoni MT Black" panose="02070A03080606020203" charset="0"/>
                <a:cs typeface="Bodoni MT Black" panose="02070A03080606020203" charset="0"/>
              </a:rPr>
              <a:t>Functions &amp; Modular Programming</a:t>
            </a:r>
            <a:endParaRPr lang="en-US" altLang="en-US">
              <a:latin typeface="Bodoni MT Black" panose="02070A03080606020203" charset="0"/>
              <a:cs typeface="Bodoni MT Black" panose="02070A03080606020203" charset="0"/>
            </a:endParaRPr>
          </a:p>
          <a:p>
            <a:endParaRPr lang="en-US" altLang="en-US"/>
          </a:p>
          <a:p>
            <a:r>
              <a:rPr lang="en-US" altLang="en-US"/>
              <a:t>Reusable functions like add_book(), issue_book().</a:t>
            </a: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8229600" cy="742950"/>
          </a:xfrm>
          <a:prstGeom prst="rect">
            <a:avLst/>
          </a:prstGeom>
          <a:solidFill>
            <a:srgbClr val="93B9C3"/>
          </a:solidFill>
        </p:spPr>
        <p:txBody>
          <a:bodyPr vert="horz" wrap="square" lIns="0" tIns="200660" rIns="0" bIns="0" rtlCol="0">
            <a:spAutoFit/>
          </a:bodyPr>
          <a:lstStyle/>
          <a:p>
            <a:pPr algn="ctr">
              <a:lnSpc>
                <a:spcPct val="100000"/>
              </a:lnSpc>
              <a:spcBef>
                <a:spcPts val="1580"/>
              </a:spcBef>
            </a:pPr>
            <a:r>
              <a:rPr sz="3200" spc="-20" dirty="0"/>
              <a:t>Proposed</a:t>
            </a:r>
            <a:r>
              <a:rPr sz="3200" spc="-125" dirty="0"/>
              <a:t> </a:t>
            </a:r>
            <a:r>
              <a:rPr sz="3200" spc="-10" dirty="0"/>
              <a:t>Architecture</a:t>
            </a:r>
            <a:endParaRPr sz="3200"/>
          </a:p>
        </p:txBody>
      </p:sp>
      <p:sp>
        <p:nvSpPr>
          <p:cNvPr id="3" name="object 3"/>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graphicFrame>
        <p:nvGraphicFramePr>
          <p:cNvPr id="5" name="Table 4"/>
          <p:cNvGraphicFramePr/>
          <p:nvPr>
            <p:custDataLst>
              <p:tags r:id="rId1"/>
            </p:custDataLst>
          </p:nvPr>
        </p:nvGraphicFramePr>
        <p:xfrm>
          <a:off x="480060" y="1017270"/>
          <a:ext cx="3769995" cy="2884805"/>
        </p:xfrm>
        <a:graphic>
          <a:graphicData uri="http://schemas.openxmlformats.org/drawingml/2006/table">
            <a:tbl>
              <a:tblPr/>
              <a:tblGrid>
                <a:gridCol w="1515110"/>
                <a:gridCol w="2254885"/>
              </a:tblGrid>
              <a:tr h="451485">
                <a:tc>
                  <a:txBody>
                    <a:bodyPr/>
                    <a:p>
                      <a:r>
                        <a:rPr lang="en-US" altLang="zh-CN" sz="1600">
                          <a:latin typeface="Broadway" panose="04040905080B02020502" charset="0"/>
                          <a:cs typeface="Broadway" panose="04040905080B02020502" charset="0"/>
                        </a:rPr>
                        <a:t>Class Name</a:t>
                      </a:r>
                      <a:endParaRPr lang="en-US" altLang="zh-CN" sz="1600">
                        <a:latin typeface="Broadway" panose="04040905080B02020502" charset="0"/>
                        <a:cs typeface="Broadway" panose="04040905080B02020502" charset="0"/>
                      </a:endParaRPr>
                    </a:p>
                  </a:txBody>
                  <a:tcPr marL="0" marR="0" marT="0" marB="0" anchor="ctr" anchorCtr="0">
                    <a:lnL>
                      <a:noFill/>
                    </a:lnL>
                    <a:lnR>
                      <a:noFill/>
                    </a:lnR>
                    <a:lnT>
                      <a:noFill/>
                    </a:lnT>
                    <a:lnB>
                      <a:noFill/>
                    </a:lnB>
                    <a:noFill/>
                  </a:tcPr>
                </a:tc>
                <a:tc>
                  <a:txBody>
                    <a:bodyPr/>
                    <a:p>
                      <a:r>
                        <a:rPr lang="en-US" altLang="zh-CN" sz="1600">
                          <a:latin typeface="Bodoni MT Black" panose="02070A03080606020203" charset="0"/>
                          <a:cs typeface="Bodoni MT Black" panose="02070A03080606020203" charset="0"/>
                        </a:rPr>
                        <a:t>Responsibility</a:t>
                      </a:r>
                      <a:endParaRPr lang="en-US" altLang="zh-CN" sz="1600">
                        <a:latin typeface="Bodoni MT Black" panose="02070A03080606020203" charset="0"/>
                        <a:cs typeface="Bodoni MT Black" panose="02070A03080606020203" charset="0"/>
                      </a:endParaRPr>
                    </a:p>
                  </a:txBody>
                  <a:tcPr marL="0" marR="0" marT="0" marB="0" anchor="ctr" anchorCtr="0">
                    <a:lnL>
                      <a:noFill/>
                    </a:lnL>
                    <a:lnR>
                      <a:noFill/>
                    </a:lnR>
                    <a:lnT>
                      <a:noFill/>
                    </a:lnT>
                    <a:lnB>
                      <a:noFill/>
                    </a:lnB>
                    <a:noFill/>
                  </a:tcPr>
                </a:tc>
              </a:tr>
              <a:tr h="509905">
                <a:tc>
                  <a:txBody>
                    <a:bodyPr/>
                    <a:p>
                      <a:r>
                        <a:rPr lang="en-US" altLang="zh-CN" sz="1100" b="1"/>
                        <a:t>Book</a:t>
                      </a:r>
                      <a:endParaRPr lang="en-US" altLang="zh-CN" sz="1100" b="1"/>
                    </a:p>
                  </a:txBody>
                  <a:tcPr marL="0" marR="0" marT="0" marB="0" anchor="ctr" anchorCtr="0">
                    <a:lnL>
                      <a:noFill/>
                    </a:lnL>
                    <a:lnR>
                      <a:noFill/>
                    </a:lnR>
                    <a:lnT>
                      <a:noFill/>
                    </a:lnT>
                    <a:lnB>
                      <a:noFill/>
                    </a:lnB>
                    <a:noFill/>
                  </a:tcPr>
                </a:tc>
                <a:tc>
                  <a:txBody>
                    <a:bodyPr/>
                    <a:p>
                      <a:r>
                        <a:rPr lang="en-US" altLang="zh-CN" sz="1100" b="1"/>
                        <a:t>Store book details (title, author, etc.)</a:t>
                      </a:r>
                      <a:endParaRPr lang="en-US" altLang="zh-CN" sz="1100" b="1"/>
                    </a:p>
                  </a:txBody>
                  <a:tcPr marL="0" marR="0" marT="0" marB="0" anchor="ctr" anchorCtr="0">
                    <a:lnL>
                      <a:noFill/>
                    </a:lnL>
                    <a:lnR>
                      <a:noFill/>
                    </a:lnR>
                    <a:lnT>
                      <a:noFill/>
                    </a:lnT>
                    <a:lnB>
                      <a:noFill/>
                    </a:lnB>
                    <a:noFill/>
                  </a:tcPr>
                </a:tc>
              </a:tr>
              <a:tr h="510540">
                <a:tc>
                  <a:txBody>
                    <a:bodyPr/>
                    <a:p>
                      <a:r>
                        <a:rPr lang="en-US" altLang="zh-CN" sz="1100" b="1"/>
                        <a:t>Member</a:t>
                      </a:r>
                      <a:endParaRPr lang="en-US" altLang="zh-CN" sz="1100" b="1"/>
                    </a:p>
                  </a:txBody>
                  <a:tcPr marL="0" marR="0" marT="0" marB="0" anchor="ctr" anchorCtr="0">
                    <a:lnL>
                      <a:noFill/>
                    </a:lnL>
                    <a:lnR>
                      <a:noFill/>
                    </a:lnR>
                    <a:lnT>
                      <a:noFill/>
                    </a:lnT>
                    <a:lnB>
                      <a:noFill/>
                    </a:lnB>
                    <a:noFill/>
                  </a:tcPr>
                </a:tc>
                <a:tc>
                  <a:txBody>
                    <a:bodyPr/>
                    <a:p>
                      <a:r>
                        <a:rPr lang="en-US" altLang="zh-CN" sz="1100" b="1"/>
                        <a:t>Info about members (name, ID, books issued)</a:t>
                      </a:r>
                      <a:endParaRPr lang="en-US" altLang="zh-CN" sz="1100" b="1"/>
                    </a:p>
                  </a:txBody>
                  <a:tcPr marL="0" marR="0" marT="0" marB="0" anchor="ctr" anchorCtr="0">
                    <a:lnL>
                      <a:noFill/>
                    </a:lnL>
                    <a:lnR>
                      <a:noFill/>
                    </a:lnR>
                    <a:lnT>
                      <a:noFill/>
                    </a:lnT>
                    <a:lnB>
                      <a:noFill/>
                    </a:lnB>
                    <a:noFill/>
                  </a:tcPr>
                </a:tc>
              </a:tr>
              <a:tr h="510540">
                <a:tc>
                  <a:txBody>
                    <a:bodyPr/>
                    <a:p>
                      <a:r>
                        <a:rPr lang="en-US" altLang="zh-CN" sz="1100" b="1"/>
                        <a:t>LibrarySystem</a:t>
                      </a:r>
                      <a:endParaRPr lang="en-US" altLang="zh-CN" sz="1100" b="1"/>
                    </a:p>
                  </a:txBody>
                  <a:tcPr marL="0" marR="0" marT="0" marB="0" anchor="ctr" anchorCtr="0">
                    <a:lnL>
                      <a:noFill/>
                    </a:lnL>
                    <a:lnR>
                      <a:noFill/>
                    </a:lnR>
                    <a:lnT>
                      <a:noFill/>
                    </a:lnT>
                    <a:lnB>
                      <a:noFill/>
                    </a:lnB>
                    <a:noFill/>
                  </a:tcPr>
                </a:tc>
                <a:tc>
                  <a:txBody>
                    <a:bodyPr/>
                    <a:p>
                      <a:r>
                        <a:rPr lang="en-US" altLang="zh-CN" sz="1100" b="1"/>
                        <a:t>Core functions (add/issue/return/search)</a:t>
                      </a:r>
                      <a:endParaRPr lang="en-US" altLang="zh-CN" sz="1100" b="1"/>
                    </a:p>
                  </a:txBody>
                  <a:tcPr marL="0" marR="0" marT="0" marB="0" anchor="ctr" anchorCtr="0">
                    <a:lnL>
                      <a:noFill/>
                    </a:lnL>
                    <a:lnR>
                      <a:noFill/>
                    </a:lnR>
                    <a:lnT>
                      <a:noFill/>
                    </a:lnT>
                    <a:lnB>
                      <a:noFill/>
                    </a:lnB>
                    <a:noFill/>
                  </a:tcPr>
                </a:tc>
              </a:tr>
              <a:tr h="450850">
                <a:tc>
                  <a:txBody>
                    <a:bodyPr/>
                    <a:p>
                      <a:r>
                        <a:rPr lang="en-US" altLang="zh-CN" sz="1100" b="1"/>
                        <a:t>DatabaseHandler</a:t>
                      </a:r>
                      <a:endParaRPr lang="en-US" altLang="zh-CN" sz="1100" b="1"/>
                    </a:p>
                  </a:txBody>
                  <a:tcPr marL="0" marR="0" marT="0" marB="0" anchor="ctr" anchorCtr="0">
                    <a:lnL>
                      <a:noFill/>
                    </a:lnL>
                    <a:lnR>
                      <a:noFill/>
                    </a:lnR>
                    <a:lnT>
                      <a:noFill/>
                    </a:lnT>
                    <a:lnB>
                      <a:noFill/>
                    </a:lnB>
                    <a:noFill/>
                  </a:tcPr>
                </a:tc>
                <a:tc>
                  <a:txBody>
                    <a:bodyPr/>
                    <a:p>
                      <a:r>
                        <a:rPr lang="en-IN" sz="1100" b="1"/>
                        <a:t>Handle files</a:t>
                      </a:r>
                      <a:endParaRPr lang="en-IN" sz="1100" b="1"/>
                    </a:p>
                  </a:txBody>
                  <a:tcPr marL="0" marR="0" marT="0" marB="0" anchor="ctr" anchorCtr="0">
                    <a:lnL>
                      <a:noFill/>
                    </a:lnL>
                    <a:lnR>
                      <a:noFill/>
                    </a:lnR>
                    <a:lnT>
                      <a:noFill/>
                    </a:lnT>
                    <a:lnB>
                      <a:noFill/>
                    </a:lnB>
                    <a:noFill/>
                  </a:tcPr>
                </a:tc>
              </a:tr>
              <a:tr h="451485">
                <a:tc>
                  <a:txBody>
                    <a:bodyPr/>
                    <a:p>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bl>
          </a:graphicData>
        </a:graphic>
      </p:graphicFrame>
      <p:sp>
        <p:nvSpPr>
          <p:cNvPr id="6" name="Text Box 5"/>
          <p:cNvSpPr txBox="1"/>
          <p:nvPr/>
        </p:nvSpPr>
        <p:spPr>
          <a:xfrm>
            <a:off x="4359275" y="1061720"/>
            <a:ext cx="4373880" cy="3636010"/>
          </a:xfrm>
          <a:prstGeom prst="rect">
            <a:avLst/>
          </a:prstGeom>
          <a:noFill/>
        </p:spPr>
        <p:txBody>
          <a:bodyPr wrap="square" rtlCol="0" anchor="t">
            <a:noAutofit/>
          </a:bodyPr>
          <a:p>
            <a:r>
              <a:rPr lang="en-US" altLang="en-US" sz="1200"/>
              <a:t>+------------------------+</a:t>
            </a:r>
            <a:endParaRPr lang="en-US" altLang="en-US" sz="1200"/>
          </a:p>
          <a:p>
            <a:r>
              <a:rPr lang="en-US" altLang="en-US" sz="1200"/>
              <a:t>|     User Interface     |  </a:t>
            </a:r>
            <a:r>
              <a:rPr lang="zh-CN" altLang="en-US" sz="1200"/>
              <a:t>👤</a:t>
            </a:r>
            <a:r>
              <a:rPr lang="en-US" altLang="en-US" sz="1200"/>
              <a:t> (Console / GUI with Tkinter)</a:t>
            </a:r>
            <a:endParaRPr lang="en-US" altLang="en-US" sz="1200"/>
          </a:p>
          <a:p>
            <a:r>
              <a:rPr lang="en-US" altLang="en-US" sz="1200"/>
              <a:t>+------------------------+</a:t>
            </a:r>
            <a:endParaRPr lang="en-US" altLang="en-US" sz="1200"/>
          </a:p>
          <a:p>
            <a:r>
              <a:rPr lang="en-US" altLang="en-US" sz="1200"/>
              <a:t>           ↓</a:t>
            </a:r>
            <a:endParaRPr lang="en-US" altLang="en-US" sz="1200"/>
          </a:p>
          <a:p>
            <a:r>
              <a:rPr lang="en-US" altLang="en-US" sz="1200"/>
              <a:t>+------------------------+</a:t>
            </a:r>
            <a:endParaRPr lang="en-US" altLang="en-US" sz="1200"/>
          </a:p>
          <a:p>
            <a:r>
              <a:rPr lang="en-US" altLang="en-US" sz="1200"/>
              <a:t>|     Application Logic  |  </a:t>
            </a:r>
            <a:r>
              <a:rPr lang="zh-CN" altLang="en-US" sz="1200"/>
              <a:t>🧠</a:t>
            </a:r>
            <a:r>
              <a:rPr lang="en-US" altLang="en-US" sz="1200"/>
              <a:t> (Functions &amp; Classes)</a:t>
            </a:r>
            <a:endParaRPr lang="en-US" altLang="en-US" sz="1200"/>
          </a:p>
          <a:p>
            <a:r>
              <a:rPr lang="en-US" altLang="en-US" sz="1200"/>
              <a:t>+------------------------+</a:t>
            </a:r>
            <a:endParaRPr lang="en-US" altLang="en-US" sz="1200"/>
          </a:p>
          <a:p>
            <a:r>
              <a:rPr lang="en-US" altLang="en-US" sz="1200"/>
              <a:t>           ↓</a:t>
            </a:r>
            <a:endParaRPr lang="en-US" altLang="en-US" sz="1200"/>
          </a:p>
          <a:p>
            <a:r>
              <a:rPr lang="en-US" altLang="en-US" sz="1200"/>
              <a:t>+------------------------+</a:t>
            </a:r>
            <a:endParaRPr lang="en-US" altLang="en-US" sz="1200"/>
          </a:p>
          <a:p>
            <a:r>
              <a:rPr lang="en-US" altLang="en-US" sz="1200"/>
              <a:t>|     Data Access Layer  |  </a:t>
            </a:r>
            <a:r>
              <a:rPr lang="zh-CN" altLang="en-US" sz="1200"/>
              <a:t>🗂</a:t>
            </a:r>
            <a:r>
              <a:rPr lang="en-US" altLang="en-US" sz="1200"/>
              <a:t>️</a:t>
            </a:r>
            <a:r>
              <a:rPr lang="en-US" altLang="en-US" sz="1200"/>
              <a:t> (File or Database Handling)</a:t>
            </a:r>
            <a:endParaRPr lang="en-US" altLang="en-US" sz="1200"/>
          </a:p>
          <a:p>
            <a:r>
              <a:rPr lang="en-US" altLang="en-US" sz="1200"/>
              <a:t>+------------------------+</a:t>
            </a:r>
            <a:endParaRPr lang="en-US" altLang="en-US" sz="1200"/>
          </a:p>
          <a:p>
            <a:r>
              <a:rPr lang="en-US" altLang="en-US" sz="1200"/>
              <a:t>           ↓</a:t>
            </a:r>
            <a:endParaRPr lang="en-US" altLang="en-US" sz="1200"/>
          </a:p>
          <a:p>
            <a:r>
              <a:rPr lang="en-US" altLang="en-US" sz="1200"/>
              <a:t>+------------------------+</a:t>
            </a:r>
            <a:endParaRPr lang="en-US" altLang="en-US" sz="1200"/>
          </a:p>
          <a:p>
            <a:r>
              <a:rPr lang="en-US" altLang="en-US" sz="1200"/>
              <a:t>|      Data Storage      |  </a:t>
            </a:r>
            <a:r>
              <a:rPr lang="zh-CN" altLang="en-US" sz="1200"/>
              <a:t>💾</a:t>
            </a:r>
            <a:r>
              <a:rPr lang="en-US" altLang="en-US" sz="1200"/>
              <a:t> (JSON / CSV )</a:t>
            </a:r>
            <a:endParaRPr lang="en-US" altLang="en-US" sz="1200"/>
          </a:p>
          <a:p>
            <a:r>
              <a:rPr lang="en-US" altLang="en-US" sz="1200"/>
              <a:t>+------------------------+</a:t>
            </a:r>
            <a:endParaRPr lang="en-US" altLang="en-US" sz="1200"/>
          </a:p>
          <a:p>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599" y="742949"/>
                </a:moveTo>
                <a:lnTo>
                  <a:pt x="0" y="742949"/>
                </a:lnTo>
                <a:lnTo>
                  <a:pt x="0" y="0"/>
                </a:lnTo>
                <a:lnTo>
                  <a:pt x="8229599" y="0"/>
                </a:lnTo>
                <a:lnTo>
                  <a:pt x="8229599" y="74294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algn="ctr">
              <a:lnSpc>
                <a:spcPct val="100000"/>
              </a:lnSpc>
              <a:spcBef>
                <a:spcPts val="100"/>
              </a:spcBef>
            </a:pPr>
            <a:r>
              <a:rPr sz="3200" spc="-20" dirty="0"/>
              <a:t>Proposed</a:t>
            </a:r>
            <a:r>
              <a:rPr sz="3200" spc="-180" dirty="0"/>
              <a:t> </a:t>
            </a:r>
            <a:r>
              <a:rPr sz="3200" spc="-20" dirty="0"/>
              <a:t>Architecture</a:t>
            </a:r>
            <a:r>
              <a:rPr sz="3200" spc="-35" dirty="0"/>
              <a:t> </a:t>
            </a:r>
            <a:r>
              <a:rPr sz="3200" dirty="0"/>
              <a:t>-</a:t>
            </a:r>
            <a:r>
              <a:rPr sz="3200" spc="-15" dirty="0"/>
              <a:t> </a:t>
            </a:r>
            <a:r>
              <a:rPr sz="3200" spc="-10" dirty="0"/>
              <a:t>Description</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6" name="Text Box 5"/>
          <p:cNvSpPr txBox="1"/>
          <p:nvPr/>
        </p:nvSpPr>
        <p:spPr>
          <a:xfrm>
            <a:off x="499110" y="995045"/>
            <a:ext cx="8516620" cy="2215515"/>
          </a:xfrm>
          <a:prstGeom prst="rect">
            <a:avLst/>
          </a:prstGeom>
          <a:noFill/>
        </p:spPr>
        <p:txBody>
          <a:bodyPr wrap="square" rtlCol="0">
            <a:noAutofit/>
          </a:bodyPr>
          <a:p>
            <a:r>
              <a:rPr lang="en-IN" altLang="en-US" sz="2800"/>
              <a:t>T</a:t>
            </a:r>
            <a:r>
              <a:rPr lang="en-US" altLang="en-US" sz="2800"/>
              <a:t>he Library Management System is a software application designed to manage the daily operations of a library. It helps track books, members, issued/returned books, and fines. The system follows a layered architecture for better structure and maintainability.</a:t>
            </a:r>
            <a:endParaRPr lang="en-US" altLang="en-US" sz="2800"/>
          </a:p>
          <a:p>
            <a:endParaRPr lang="en-US" altLang="en-US"/>
          </a:p>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114300"/>
            <a:ext cx="8229600" cy="742950"/>
          </a:xfrm>
          <a:custGeom>
            <a:avLst/>
            <a:gdLst/>
            <a:ahLst/>
            <a:cxnLst/>
            <a:rect l="l" t="t" r="r" b="b"/>
            <a:pathLst>
              <a:path w="8229600" h="742950">
                <a:moveTo>
                  <a:pt x="8229599" y="742949"/>
                </a:moveTo>
                <a:lnTo>
                  <a:pt x="0" y="742949"/>
                </a:lnTo>
                <a:lnTo>
                  <a:pt x="0" y="0"/>
                </a:lnTo>
                <a:lnTo>
                  <a:pt x="8229599" y="0"/>
                </a:lnTo>
                <a:lnTo>
                  <a:pt x="8229599" y="742949"/>
                </a:lnTo>
                <a:close/>
              </a:path>
            </a:pathLst>
          </a:custGeom>
          <a:solidFill>
            <a:srgbClr val="93B9C3"/>
          </a:solidFill>
        </p:spPr>
        <p:txBody>
          <a:bodyPr wrap="square" lIns="0" tIns="0" rIns="0" bIns="0" rtlCol="0"/>
          <a:lstStyle/>
          <a:p/>
        </p:txBody>
      </p:sp>
      <p:sp>
        <p:nvSpPr>
          <p:cNvPr id="3" name="object 3"/>
          <p:cNvSpPr txBox="1">
            <a:spLocks noGrp="1"/>
          </p:cNvSpPr>
          <p:nvPr>
            <p:ph type="title"/>
          </p:nvPr>
        </p:nvSpPr>
        <p:spPr>
          <a:prstGeom prst="rect">
            <a:avLst/>
          </a:prstGeom>
        </p:spPr>
        <p:txBody>
          <a:bodyPr vert="horz" wrap="square" lIns="0" tIns="132384" rIns="0" bIns="0" rtlCol="0">
            <a:spAutoFit/>
          </a:bodyPr>
          <a:lstStyle/>
          <a:p>
            <a:pPr algn="ctr">
              <a:lnSpc>
                <a:spcPct val="100000"/>
              </a:lnSpc>
              <a:spcBef>
                <a:spcPts val="100"/>
              </a:spcBef>
            </a:pPr>
            <a:r>
              <a:rPr sz="3200" dirty="0"/>
              <a:t>List</a:t>
            </a:r>
            <a:r>
              <a:rPr sz="3200" spc="-30" dirty="0"/>
              <a:t> </a:t>
            </a:r>
            <a:r>
              <a:rPr sz="3200" dirty="0"/>
              <a:t>of</a:t>
            </a:r>
            <a:r>
              <a:rPr sz="3200" spc="-25" dirty="0"/>
              <a:t> </a:t>
            </a:r>
            <a:r>
              <a:rPr sz="3200" spc="-10" dirty="0"/>
              <a:t>Modules</a:t>
            </a:r>
            <a:endParaRPr sz="3200"/>
          </a:p>
        </p:txBody>
      </p:sp>
      <p:sp>
        <p:nvSpPr>
          <p:cNvPr id="4" name="object 4"/>
          <p:cNvSpPr txBox="1">
            <a:spLocks noGrp="1"/>
          </p:cNvSpPr>
          <p:nvPr>
            <p:ph type="sldNum" sz="quarter" idx="7"/>
          </p:nvPr>
        </p:nvSpPr>
        <p:spPr>
          <a:prstGeom prst="rect">
            <a:avLst/>
          </a:prstGeom>
        </p:spPr>
        <p:txBody>
          <a:bodyPr vert="horz" wrap="square" lIns="0" tIns="20955" rIns="0" bIns="0" rtlCol="0">
            <a:spAutoFit/>
          </a:bodyPr>
          <a:lstStyle/>
          <a:p>
            <a:pPr marL="38100">
              <a:lnSpc>
                <a:spcPct val="100000"/>
              </a:lnSpc>
              <a:spcBef>
                <a:spcPts val="165"/>
              </a:spcBef>
            </a:pPr>
            <a:fld id="{81D60167-4931-47E6-BA6A-407CBD079E47}" type="slidenum">
              <a:rPr spc="-25" dirty="0"/>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243840">
              <a:lnSpc>
                <a:spcPts val="1410"/>
              </a:lnSpc>
            </a:pPr>
            <a:r>
              <a:rPr dirty="0"/>
              <a:t>CGB1121</a:t>
            </a:r>
            <a:r>
              <a:rPr spc="-30" dirty="0"/>
              <a:t> </a:t>
            </a:r>
            <a:r>
              <a:rPr dirty="0"/>
              <a:t>–</a:t>
            </a:r>
            <a:r>
              <a:rPr spc="-30" dirty="0"/>
              <a:t> </a:t>
            </a:r>
            <a:r>
              <a:rPr dirty="0"/>
              <a:t>PYTHON</a:t>
            </a:r>
            <a:r>
              <a:rPr spc="-35" dirty="0"/>
              <a:t> </a:t>
            </a:r>
            <a:r>
              <a:rPr dirty="0"/>
              <a:t>PROGRAMMING</a:t>
            </a:r>
            <a:r>
              <a:rPr spc="-30" dirty="0"/>
              <a:t> </a:t>
            </a:r>
            <a:r>
              <a:rPr dirty="0"/>
              <a:t>–PROJECT</a:t>
            </a:r>
            <a:r>
              <a:rPr spc="-55" dirty="0"/>
              <a:t> </a:t>
            </a:r>
            <a:r>
              <a:rPr spc="-10" dirty="0"/>
              <a:t>REVIEW</a:t>
            </a:r>
            <a:r>
              <a:rPr spc="-50" dirty="0"/>
              <a:t> 2</a:t>
            </a:r>
            <a:endParaRPr spc="-50" dirty="0"/>
          </a:p>
        </p:txBody>
      </p:sp>
      <p:sp>
        <p:nvSpPr>
          <p:cNvPr id="11" name="Text Box 10"/>
          <p:cNvSpPr txBox="1"/>
          <p:nvPr/>
        </p:nvSpPr>
        <p:spPr>
          <a:xfrm>
            <a:off x="499110" y="989330"/>
            <a:ext cx="3048000" cy="368300"/>
          </a:xfrm>
          <a:prstGeom prst="rect">
            <a:avLst/>
          </a:prstGeom>
          <a:noFill/>
        </p:spPr>
        <p:txBody>
          <a:bodyPr wrap="square" rtlCol="0">
            <a:spAutoFit/>
          </a:bodyPr>
          <a:p>
            <a:endParaRPr lang="en-US"/>
          </a:p>
        </p:txBody>
      </p:sp>
      <p:graphicFrame>
        <p:nvGraphicFramePr>
          <p:cNvPr id="16" name="Table 15"/>
          <p:cNvGraphicFramePr/>
          <p:nvPr>
            <p:custDataLst>
              <p:tags r:id="rId1"/>
            </p:custDataLst>
          </p:nvPr>
        </p:nvGraphicFramePr>
        <p:xfrm>
          <a:off x="457200" y="996315"/>
          <a:ext cx="7863840" cy="4784725"/>
        </p:xfrm>
        <a:graphic>
          <a:graphicData uri="http://schemas.openxmlformats.org/drawingml/2006/table">
            <a:tbl>
              <a:tblPr/>
              <a:tblGrid>
                <a:gridCol w="3048635"/>
                <a:gridCol w="4815205"/>
              </a:tblGrid>
              <a:tr h="434975">
                <a:tc>
                  <a:txBody>
                    <a:bodyPr/>
                    <a:p>
                      <a:r>
                        <a:rPr lang="en-US" altLang="zh-CN" sz="1800">
                          <a:latin typeface="Bodoni MT Black" panose="02070A03080606020203" charset="0"/>
                          <a:cs typeface="Bodoni MT Black" panose="02070A03080606020203" charset="0"/>
                        </a:rPr>
                        <a:t>Module Name</a:t>
                      </a:r>
                      <a:endParaRPr lang="en-US" altLang="zh-CN" sz="1800">
                        <a:latin typeface="Bodoni MT Black" panose="02070A03080606020203" charset="0"/>
                        <a:cs typeface="Bodoni MT Black" panose="02070A03080606020203" charset="0"/>
                      </a:endParaRPr>
                    </a:p>
                  </a:txBody>
                  <a:tcPr marL="0" marR="0" marT="0" marB="0" anchor="ctr" anchorCtr="0">
                    <a:lnL>
                      <a:noFill/>
                    </a:lnL>
                    <a:lnR>
                      <a:noFill/>
                    </a:lnR>
                    <a:lnT>
                      <a:noFill/>
                    </a:lnT>
                    <a:lnB>
                      <a:noFill/>
                    </a:lnB>
                    <a:noFill/>
                  </a:tcPr>
                </a:tc>
                <a:tc>
                  <a:txBody>
                    <a:bodyPr/>
                    <a:p>
                      <a:r>
                        <a:rPr lang="en-US" altLang="zh-CN" sz="1800">
                          <a:latin typeface="Bodoni MT Black" panose="02070A03080606020203" charset="0"/>
                          <a:cs typeface="Bodoni MT Black" panose="02070A03080606020203" charset="0"/>
                        </a:rPr>
                        <a:t>Purpose</a:t>
                      </a:r>
                      <a:endParaRPr lang="en-US" altLang="zh-CN" sz="1800">
                        <a:latin typeface="Bodoni MT Black" panose="02070A03080606020203" charset="0"/>
                        <a:cs typeface="Bodoni MT Black" panose="02070A03080606020203" charset="0"/>
                      </a:endParaRPr>
                    </a:p>
                  </a:txBody>
                  <a:tcPr marL="0" marR="0" marT="0" marB="0" anchor="ctr" anchorCtr="0">
                    <a:lnL>
                      <a:noFill/>
                    </a:lnL>
                    <a:lnR>
                      <a:noFill/>
                    </a:lnR>
                    <a:lnT>
                      <a:noFill/>
                    </a:lnT>
                    <a:lnB>
                      <a:noFill/>
                    </a:lnB>
                    <a:noFill/>
                  </a:tcPr>
                </a:tc>
              </a:tr>
              <a:tr h="434975">
                <a:tc>
                  <a:txBody>
                    <a:bodyPr/>
                    <a:p>
                      <a:r>
                        <a:rPr lang="en-US" altLang="zh-CN" sz="1400" b="1"/>
                        <a:t>1. Book Management</a:t>
                      </a:r>
                      <a:endParaRPr lang="en-US" altLang="zh-CN" sz="1400" b="1"/>
                    </a:p>
                  </a:txBody>
                  <a:tcPr marL="0" marR="0" marT="0" marB="0" anchor="ctr" anchorCtr="0">
                    <a:lnL>
                      <a:noFill/>
                    </a:lnL>
                    <a:lnR>
                      <a:noFill/>
                    </a:lnR>
                    <a:lnT>
                      <a:noFill/>
                    </a:lnT>
                    <a:lnB>
                      <a:noFill/>
                    </a:lnB>
                    <a:noFill/>
                  </a:tcPr>
                </a:tc>
                <a:tc>
                  <a:txBody>
                    <a:bodyPr/>
                    <a:p>
                      <a:r>
                        <a:rPr lang="en-US" altLang="zh-CN" sz="1400" b="1" i="1"/>
                        <a:t>Add, update, delete, and search books</a:t>
                      </a:r>
                      <a:endParaRPr lang="en-US" altLang="zh-CN" sz="1400" b="1" i="1"/>
                    </a:p>
                  </a:txBody>
                  <a:tcPr marL="0" marR="0" marT="0" marB="0" anchor="ctr" anchorCtr="0">
                    <a:lnL>
                      <a:noFill/>
                    </a:lnL>
                    <a:lnR>
                      <a:noFill/>
                    </a:lnR>
                    <a:lnT>
                      <a:noFill/>
                    </a:lnT>
                    <a:lnB>
                      <a:noFill/>
                    </a:lnB>
                    <a:noFill/>
                  </a:tcPr>
                </a:tc>
              </a:tr>
              <a:tr h="434975">
                <a:tc>
                  <a:txBody>
                    <a:bodyPr/>
                    <a:p>
                      <a:r>
                        <a:rPr lang="en-US" altLang="zh-CN" sz="1400" b="1"/>
                        <a:t>2. Member Management</a:t>
                      </a:r>
                      <a:endParaRPr lang="en-US" altLang="zh-CN" sz="1400" b="1"/>
                    </a:p>
                  </a:txBody>
                  <a:tcPr marL="0" marR="0" marT="0" marB="0" anchor="ctr" anchorCtr="0">
                    <a:lnL>
                      <a:noFill/>
                    </a:lnL>
                    <a:lnR>
                      <a:noFill/>
                    </a:lnR>
                    <a:lnT>
                      <a:noFill/>
                    </a:lnT>
                    <a:lnB>
                      <a:noFill/>
                    </a:lnB>
                    <a:noFill/>
                  </a:tcPr>
                </a:tc>
                <a:tc>
                  <a:txBody>
                    <a:bodyPr/>
                    <a:p>
                      <a:r>
                        <a:rPr lang="en-US" altLang="zh-CN" sz="1400" b="1" i="1"/>
                        <a:t>Add, update, delete member records</a:t>
                      </a:r>
                      <a:endParaRPr lang="en-US" altLang="zh-CN" sz="1400" b="1" i="1"/>
                    </a:p>
                  </a:txBody>
                  <a:tcPr marL="0" marR="0" marT="0" marB="0" anchor="ctr" anchorCtr="0">
                    <a:lnL>
                      <a:noFill/>
                    </a:lnL>
                    <a:lnR>
                      <a:noFill/>
                    </a:lnR>
                    <a:lnT>
                      <a:noFill/>
                    </a:lnT>
                    <a:lnB>
                      <a:noFill/>
                    </a:lnB>
                    <a:noFill/>
                  </a:tcPr>
                </a:tc>
              </a:tr>
              <a:tr h="434975">
                <a:tc>
                  <a:txBody>
                    <a:bodyPr/>
                    <a:p>
                      <a:r>
                        <a:rPr lang="en-US" altLang="zh-CN" sz="1400" b="1"/>
                        <a:t>3. Issue Book</a:t>
                      </a:r>
                      <a:endParaRPr lang="en-US" altLang="zh-CN" sz="1400" b="1"/>
                    </a:p>
                  </a:txBody>
                  <a:tcPr marL="0" marR="0" marT="0" marB="0" anchor="ctr" anchorCtr="0">
                    <a:lnL>
                      <a:noFill/>
                    </a:lnL>
                    <a:lnR>
                      <a:noFill/>
                    </a:lnR>
                    <a:lnT>
                      <a:noFill/>
                    </a:lnT>
                    <a:lnB>
                      <a:noFill/>
                    </a:lnB>
                    <a:noFill/>
                  </a:tcPr>
                </a:tc>
                <a:tc>
                  <a:txBody>
                    <a:bodyPr/>
                    <a:p>
                      <a:r>
                        <a:rPr lang="en-US" altLang="zh-CN" sz="1400" b="1" i="1"/>
                        <a:t>Issue books to members and update availability</a:t>
                      </a:r>
                      <a:endParaRPr lang="en-US" altLang="zh-CN" sz="1400" b="1" i="1"/>
                    </a:p>
                  </a:txBody>
                  <a:tcPr marL="0" marR="0" marT="0" marB="0" anchor="ctr" anchorCtr="0">
                    <a:lnL>
                      <a:noFill/>
                    </a:lnL>
                    <a:lnR>
                      <a:noFill/>
                    </a:lnR>
                    <a:lnT>
                      <a:noFill/>
                    </a:lnT>
                    <a:lnB>
                      <a:noFill/>
                    </a:lnB>
                    <a:noFill/>
                  </a:tcPr>
                </a:tc>
              </a:tr>
              <a:tr h="434975">
                <a:tc>
                  <a:txBody>
                    <a:bodyPr/>
                    <a:p>
                      <a:r>
                        <a:rPr lang="en-US" altLang="zh-CN" sz="1400" b="1"/>
                        <a:t>4. Return Book</a:t>
                      </a:r>
                      <a:endParaRPr lang="en-US" altLang="zh-CN" sz="1400" b="1"/>
                    </a:p>
                  </a:txBody>
                  <a:tcPr marL="0" marR="0" marT="0" marB="0" anchor="ctr" anchorCtr="0">
                    <a:lnL>
                      <a:noFill/>
                    </a:lnL>
                    <a:lnR>
                      <a:noFill/>
                    </a:lnR>
                    <a:lnT>
                      <a:noFill/>
                    </a:lnT>
                    <a:lnB>
                      <a:noFill/>
                    </a:lnB>
                    <a:noFill/>
                  </a:tcPr>
                </a:tc>
                <a:tc>
                  <a:txBody>
                    <a:bodyPr/>
                    <a:p>
                      <a:r>
                        <a:rPr lang="en-US" altLang="zh-CN" sz="1400" b="1" i="1"/>
                        <a:t>Accept returned books and update records</a:t>
                      </a:r>
                      <a:endParaRPr lang="en-US" altLang="zh-CN" sz="1400" b="1" i="1"/>
                    </a:p>
                  </a:txBody>
                  <a:tcPr marL="0" marR="0" marT="0" marB="0" anchor="ctr" anchorCtr="0">
                    <a:lnL>
                      <a:noFill/>
                    </a:lnL>
                    <a:lnR>
                      <a:noFill/>
                    </a:lnR>
                    <a:lnT>
                      <a:noFill/>
                    </a:lnT>
                    <a:lnB>
                      <a:noFill/>
                    </a:lnB>
                    <a:noFill/>
                  </a:tcPr>
                </a:tc>
              </a:tr>
              <a:tr h="434975">
                <a:tc>
                  <a:txBody>
                    <a:bodyPr/>
                    <a:p>
                      <a:r>
                        <a:rPr lang="en-IN" altLang="en-US" sz="1400" b="1"/>
                        <a:t>5.</a:t>
                      </a:r>
                      <a:r>
                        <a:rPr lang="en-US" altLang="en-US" sz="1400" b="1"/>
                        <a:t>Data Storage</a:t>
                      </a:r>
                      <a:endParaRPr lang="en-US" altLang="en-US" sz="1400" b="1"/>
                    </a:p>
                  </a:txBody>
                  <a:tcPr marL="0" marR="0" marT="0" marB="0" anchor="ctr" anchorCtr="0">
                    <a:lnL>
                      <a:noFill/>
                    </a:lnL>
                    <a:lnR>
                      <a:noFill/>
                    </a:lnR>
                    <a:lnT>
                      <a:noFill/>
                    </a:lnT>
                    <a:lnB>
                      <a:noFill/>
                    </a:lnB>
                    <a:noFill/>
                  </a:tcPr>
                </a:tc>
                <a:tc>
                  <a:txBody>
                    <a:bodyPr/>
                    <a:p>
                      <a:r>
                        <a:rPr lang="en-US" altLang="en-US" sz="1400" b="1" i="1"/>
                        <a:t>Handle saving and loading of data (via files or databases)</a:t>
                      </a:r>
                      <a:endParaRPr lang="en-US" altLang="en-US" sz="1400" b="1" i="1"/>
                    </a:p>
                  </a:txBody>
                  <a:tcPr marL="0" marR="0" marT="0" marB="0" anchor="ctr" anchorCtr="0">
                    <a:lnL>
                      <a:noFill/>
                    </a:lnL>
                    <a:lnR>
                      <a:noFill/>
                    </a:lnR>
                    <a:lnT>
                      <a:noFill/>
                    </a:lnT>
                    <a:lnB>
                      <a:noFill/>
                    </a:lnB>
                    <a:noFill/>
                  </a:tcPr>
                </a:tc>
              </a:tr>
              <a:tr h="434975">
                <a:tc>
                  <a:txBody>
                    <a:bodyPr/>
                    <a:p>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434975">
                <a:tc>
                  <a:txBody>
                    <a:bodyPr/>
                    <a:p>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434975">
                <a:tc>
                  <a:txBody>
                    <a:bodyPr/>
                    <a:p>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434975">
                <a:tc>
                  <a:txBody>
                    <a:bodyPr/>
                    <a:p>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r h="434975">
                <a:tc>
                  <a:txBody>
                    <a:bodyPr/>
                    <a:p>
                      <a:endParaRPr lang="en-US" altLang="zh-CN" sz="1100"/>
                    </a:p>
                  </a:txBody>
                  <a:tcPr marL="0" marR="0" marT="0" marB="0" anchor="ctr" anchorCtr="0">
                    <a:lnL>
                      <a:noFill/>
                    </a:lnL>
                    <a:lnR>
                      <a:noFill/>
                    </a:lnR>
                    <a:lnT>
                      <a:noFill/>
                    </a:lnT>
                    <a:lnB>
                      <a:noFill/>
                    </a:lnB>
                    <a:noFill/>
                  </a:tcPr>
                </a:tc>
                <a:tc>
                  <a:txBody>
                    <a:bodyPr/>
                    <a:p>
                      <a:endParaRPr lang="en-US" altLang="zh-CN" sz="1100"/>
                    </a:p>
                  </a:txBody>
                  <a:tcPr marL="0" marR="0" marT="0" marB="0" anchor="ctr" anchorCtr="0">
                    <a:lnL>
                      <a:noFill/>
                    </a:lnL>
                    <a:lnR>
                      <a:noFill/>
                    </a:lnR>
                    <a:lnT>
                      <a:noFill/>
                    </a:lnT>
                    <a:lnB>
                      <a:noFill/>
                    </a:lnB>
                    <a:noFill/>
                  </a:tcPr>
                </a:tc>
              </a:tr>
            </a:tbl>
          </a:graphicData>
        </a:graphic>
      </p:graphicFrame>
    </p:spTree>
  </p:cSld>
  <p:clrMapOvr>
    <a:masterClrMapping/>
  </p:clrMapOvr>
</p:sld>
</file>

<file path=ppt/tags/tag1.xml><?xml version="1.0" encoding="utf-8"?>
<p:tagLst xmlns:p="http://schemas.openxmlformats.org/presentationml/2006/main">
  <p:tag name="TABLE_ENDDRAG_ORIGIN_RECT" val="296*227"/>
  <p:tag name="TABLE_ENDDRAG_RECT" val="37*80*296*227"/>
</p:tagLst>
</file>

<file path=ppt/tags/tag2.xml><?xml version="1.0" encoding="utf-8"?>
<p:tagLst xmlns:p="http://schemas.openxmlformats.org/presentationml/2006/main">
  <p:tag name="TABLE_ENDDRAG_ORIGIN_RECT" val="619*376"/>
  <p:tag name="TABLE_ENDDRAG_RECT" val="36*78*619*37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5687</Words>
  <Application>WPS Presentation</Application>
  <PresentationFormat>On-screen Show (4:3)</PresentationFormat>
  <Paragraphs>246</Paragraphs>
  <Slides>14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Times New Roman</vt:lpstr>
      <vt:lpstr>Engravers MT</vt:lpstr>
      <vt:lpstr>Times New Roman</vt:lpstr>
      <vt:lpstr>Bodoni MT Black</vt:lpstr>
      <vt:lpstr>Broadway</vt:lpstr>
      <vt:lpstr>Microsoft YaHei</vt:lpstr>
      <vt:lpstr>Arial Unicode MS</vt:lpstr>
      <vt:lpstr>Calibri</vt:lpstr>
      <vt:lpstr>Trebuchet MS</vt:lpstr>
      <vt:lpstr>Bahnschrift Condensed</vt:lpstr>
      <vt:lpstr>Office Theme</vt:lpstr>
      <vt:lpstr>CGB1121 – PYTHON PROGRAMMING PROJECT REVIEW-2</vt:lpstr>
      <vt:lpstr>Title of the Project</vt:lpstr>
      <vt:lpstr>Abstract</vt:lpstr>
      <vt:lpstr>Abstract with CO/PO Mapping</vt:lpstr>
      <vt:lpstr>Introduction</vt:lpstr>
      <vt:lpstr>Python Programming	- Concepts Used</vt:lpstr>
      <vt:lpstr>Proposed Architecture</vt:lpstr>
      <vt:lpstr>Proposed Architecture - Description</vt:lpstr>
      <vt:lpstr>List of Modules</vt:lpstr>
      <vt:lpstr>Description of Modules</vt:lpstr>
      <vt:lpstr>PowerPoint 演示文稿</vt:lpstr>
      <vt:lpstr>Results and Discussion(Cont..)</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CGB1121 – PYTHON PROGRAMMING PROJECT REVIEW-2</dc:title>
  <dc:creator/>
  <cp:lastModifiedBy>anis baskar228</cp:lastModifiedBy>
  <cp:revision>7</cp:revision>
  <dcterms:created xsi:type="dcterms:W3CDTF">2025-05-18T16:55:00Z</dcterms:created>
  <dcterms:modified xsi:type="dcterms:W3CDTF">2025-05-24T09:49:41Z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2025-05-18T22:00:00Z</vt:filetime>
  </property>
  <property fmtid="{D5CDD505-2E9C-101B-9397-08002B2CF9AE}" pid="3" name="Creator">
    <vt:lpwstr>Google</vt:lpwstr>
  </property>
  <property fmtid="{D5CDD505-2E9C-101B-9397-08002B2CF9AE}" pid="4" name="LastSaved">
    <vt:filetime>2025-05-18T22:00:00Z</vt:filetime>
  </property>
  <property fmtid="{D5CDD505-2E9C-101B-9397-08002B2CF9AE}" pid="5" name="ICV">
    <vt:lpwstr>6D14A94493CC4F6F9D6BAE95B84891B9_12</vt:lpwstr>
  </property>
  <property fmtid="{D5CDD505-2E9C-101B-9397-08002B2CF9AE}" pid="6" name="KSOProductBuildVer">
    <vt:lpwstr>1033-12.2.0.21179</vt:lpwstr>
  </property>
</Properties>
</file>