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300" r:id="rId2"/>
    <p:sldId id="271" r:id="rId3"/>
    <p:sldId id="273" r:id="rId4"/>
    <p:sldId id="274" r:id="rId5"/>
    <p:sldId id="275" r:id="rId6"/>
    <p:sldId id="276" r:id="rId7"/>
    <p:sldId id="264" r:id="rId8"/>
    <p:sldId id="265" r:id="rId9"/>
    <p:sldId id="266" r:id="rId10"/>
    <p:sldId id="267" r:id="rId11"/>
    <p:sldId id="268" r:id="rId12"/>
    <p:sldId id="277" r:id="rId13"/>
    <p:sldId id="293" r:id="rId14"/>
    <p:sldId id="295" r:id="rId15"/>
    <p:sldId id="292" r:id="rId16"/>
    <p:sldId id="279" r:id="rId17"/>
    <p:sldId id="281" r:id="rId18"/>
    <p:sldId id="283" r:id="rId19"/>
    <p:sldId id="286" r:id="rId20"/>
    <p:sldId id="287" r:id="rId21"/>
    <p:sldId id="269" r:id="rId22"/>
    <p:sldId id="296" r:id="rId23"/>
    <p:sldId id="297" r:id="rId24"/>
    <p:sldId id="257" r:id="rId25"/>
    <p:sldId id="258" r:id="rId26"/>
    <p:sldId id="259" r:id="rId27"/>
    <p:sldId id="260" r:id="rId28"/>
    <p:sldId id="261" r:id="rId29"/>
    <p:sldId id="262" r:id="rId30"/>
    <p:sldId id="284" r:id="rId31"/>
    <p:sldId id="285" r:id="rId32"/>
    <p:sldId id="288" r:id="rId33"/>
    <p:sldId id="289" r:id="rId34"/>
    <p:sldId id="290" r:id="rId35"/>
    <p:sldId id="263" r:id="rId3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08e04f4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08e04f4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08e04f4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08e04f4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08e04f4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08e04f4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08e04f41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08e04f41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08e04f41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08e04f41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08e04f41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08e04f41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08e04f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08e04f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D639B4-3704-497F-B00F-A07D493E7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60" t="6928" r="5019" b="5761"/>
          <a:stretch/>
        </p:blipFill>
        <p:spPr>
          <a:xfrm>
            <a:off x="95692" y="2984827"/>
            <a:ext cx="1771998" cy="1682282"/>
          </a:xfrm>
          <a:prstGeom prst="rect">
            <a:avLst/>
          </a:prstGeom>
        </p:spPr>
      </p:pic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38478F90-3461-4327-8C68-CEA37519D56A}"/>
              </a:ext>
            </a:extLst>
          </p:cNvPr>
          <p:cNvSpPr txBox="1">
            <a:spLocks/>
          </p:cNvSpPr>
          <p:nvPr/>
        </p:nvSpPr>
        <p:spPr>
          <a:xfrm>
            <a:off x="470383" y="938678"/>
            <a:ext cx="7852522" cy="18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/>
              <a:t>DATA Mining – Mini Project</a:t>
            </a:r>
          </a:p>
          <a:p>
            <a:endParaRPr lang="en-US" sz="1800" dirty="0"/>
          </a:p>
          <a:p>
            <a:r>
              <a:rPr lang="en-US" sz="2400" dirty="0"/>
              <a:t>TC - Naive-Bayes | SVM | DBSCAN</a:t>
            </a: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7DEB9F5C-3E6A-456E-8808-83E62143C086}"/>
              </a:ext>
            </a:extLst>
          </p:cNvPr>
          <p:cNvSpPr txBox="1">
            <a:spLocks/>
          </p:cNvSpPr>
          <p:nvPr/>
        </p:nvSpPr>
        <p:spPr>
          <a:xfrm>
            <a:off x="2491293" y="2809344"/>
            <a:ext cx="3935470" cy="135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700" dirty="0"/>
              <a:t>Anish </a:t>
            </a:r>
            <a:r>
              <a:rPr lang="en-US" sz="1700" dirty="0" err="1"/>
              <a:t>Bhusal</a:t>
            </a:r>
            <a:r>
              <a:rPr lang="en-US" sz="1700" dirty="0"/>
              <a:t>	 072/BCT/505</a:t>
            </a:r>
          </a:p>
          <a:p>
            <a:pPr marL="0" indent="0">
              <a:buFont typeface="Roboto"/>
              <a:buNone/>
            </a:pPr>
            <a:r>
              <a:rPr lang="en-US" sz="1700" dirty="0"/>
              <a:t>Avishekh Shrestha	 072/BCT/507</a:t>
            </a:r>
          </a:p>
          <a:p>
            <a:pPr marL="0" indent="0">
              <a:buFont typeface="Roboto"/>
              <a:buNone/>
            </a:pPr>
            <a:r>
              <a:rPr lang="en-US" sz="1700" dirty="0"/>
              <a:t>Ramesh Pathak 	 072/BCT/527</a:t>
            </a:r>
          </a:p>
          <a:p>
            <a:pPr marL="0" indent="0">
              <a:buFont typeface="Roboto"/>
              <a:buNone/>
            </a:pPr>
            <a:r>
              <a:rPr lang="en-US" sz="1700" dirty="0" err="1"/>
              <a:t>Saramsha</a:t>
            </a:r>
            <a:r>
              <a:rPr lang="en-US" sz="1700" dirty="0"/>
              <a:t> </a:t>
            </a:r>
            <a:r>
              <a:rPr lang="en-US" sz="1700" dirty="0" err="1"/>
              <a:t>Dotel</a:t>
            </a:r>
            <a:r>
              <a:rPr lang="en-US" sz="1700" dirty="0"/>
              <a:t> 	 072/BCT/534</a:t>
            </a:r>
          </a:p>
          <a:p>
            <a:pPr marL="0" indent="0">
              <a:buFont typeface="Roboto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C1960-E880-4EF5-BB9C-1CEDA2653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" t="6928" r="47944" b="5761"/>
          <a:stretch/>
        </p:blipFill>
        <p:spPr>
          <a:xfrm>
            <a:off x="7050366" y="2055017"/>
            <a:ext cx="1897552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BC8CEC-03D1-4507-9332-03A3B4C5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370"/>
            <a:ext cx="9144000" cy="2984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89C80-FE2F-49AB-B9AF-36D8189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- Setting</a:t>
            </a:r>
          </a:p>
        </p:txBody>
      </p:sp>
    </p:spTree>
    <p:extLst>
      <p:ext uri="{BB962C8B-B14F-4D97-AF65-F5344CB8AC3E}">
        <p14:creationId xmlns:p14="http://schemas.microsoft.com/office/powerpoint/2010/main" val="179125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B36B-2DFD-46B9-8CCF-9244D2F6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0491"/>
            <a:ext cx="8520600" cy="607800"/>
          </a:xfrm>
        </p:spPr>
        <p:txBody>
          <a:bodyPr/>
          <a:lstStyle/>
          <a:p>
            <a:r>
              <a:rPr lang="en-US" dirty="0"/>
              <a:t>Naïve Bayes -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5C400-E4E3-4736-BA3E-FF674A34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"/>
          <a:stretch/>
        </p:blipFill>
        <p:spPr>
          <a:xfrm>
            <a:off x="386129" y="996534"/>
            <a:ext cx="6514401" cy="311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C73E9-19B1-4745-AFE5-1CBC4669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4111644"/>
            <a:ext cx="4853213" cy="7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75E2-5C87-4486-B912-42A8CEAA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1791"/>
            <a:ext cx="8520600" cy="607800"/>
          </a:xfrm>
        </p:spPr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AF4D2-259E-433D-A2AA-F92607D8B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	0.98</a:t>
            </a:r>
          </a:p>
          <a:p>
            <a:r>
              <a:rPr lang="en-US" dirty="0"/>
              <a:t>Precision	0.99</a:t>
            </a:r>
          </a:p>
          <a:p>
            <a:r>
              <a:rPr lang="en-US" dirty="0"/>
              <a:t>Recall	0.98</a:t>
            </a:r>
          </a:p>
          <a:p>
            <a:r>
              <a:rPr lang="en-US" dirty="0"/>
              <a:t>F1-score	0.99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D4DE9-43F0-4D3C-B1C8-1D8C70F7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74553"/>
              </p:ext>
            </p:extLst>
          </p:nvPr>
        </p:nvGraphicFramePr>
        <p:xfrm>
          <a:off x="4029739" y="1490443"/>
          <a:ext cx="48025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960">
                  <a:extLst>
                    <a:ext uri="{9D8B030D-6E8A-4147-A177-3AD203B41FA5}">
                      <a16:colId xmlns:a16="http://schemas.microsoft.com/office/drawing/2014/main" val="4010768448"/>
                    </a:ext>
                  </a:extLst>
                </a:gridCol>
                <a:gridCol w="1418747">
                  <a:extLst>
                    <a:ext uri="{9D8B030D-6E8A-4147-A177-3AD203B41FA5}">
                      <a16:colId xmlns:a16="http://schemas.microsoft.com/office/drawing/2014/main" val="3974458921"/>
                    </a:ext>
                  </a:extLst>
                </a:gridCol>
                <a:gridCol w="1600854">
                  <a:extLst>
                    <a:ext uri="{9D8B030D-6E8A-4147-A177-3AD203B41FA5}">
                      <a16:colId xmlns:a16="http://schemas.microsoft.com/office/drawing/2014/main" val="23119921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9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783E536-94B7-45FE-A35C-D538D5AC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20655"/>
            <a:ext cx="8520600" cy="607800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026CFA-4AB8-447B-947F-9F171220EBD4}"/>
              </a:ext>
            </a:extLst>
          </p:cNvPr>
          <p:cNvGrpSpPr/>
          <p:nvPr/>
        </p:nvGrpSpPr>
        <p:grpSpPr>
          <a:xfrm>
            <a:off x="21260" y="1144329"/>
            <a:ext cx="4010468" cy="3609640"/>
            <a:chOff x="21260" y="676496"/>
            <a:chExt cx="4010468" cy="36096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F05D88-0F7B-4BAA-9370-4181B4DD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60" y="986060"/>
              <a:ext cx="4010468" cy="2793809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EA908B-5DFF-4ED5-B53D-4C533A705333}"/>
                </a:ext>
              </a:extLst>
            </p:cNvPr>
            <p:cNvGrpSpPr/>
            <p:nvPr/>
          </p:nvGrpSpPr>
          <p:grpSpPr>
            <a:xfrm>
              <a:off x="2477386" y="3189768"/>
              <a:ext cx="499730" cy="818706"/>
              <a:chOff x="2477386" y="3189768"/>
              <a:chExt cx="499730" cy="81870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8810A4B-2C73-4789-9CC2-579F698FF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7116" y="3189768"/>
                <a:ext cx="0" cy="818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7F08F07-919E-42B7-93CD-0511A04CA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7386" y="3306724"/>
                <a:ext cx="499730" cy="701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755821-BB49-482F-A408-973807EC41EB}"/>
                </a:ext>
              </a:extLst>
            </p:cNvPr>
            <p:cNvSpPr txBox="1"/>
            <p:nvPr/>
          </p:nvSpPr>
          <p:spPr>
            <a:xfrm>
              <a:off x="2434852" y="4009137"/>
              <a:ext cx="1297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Roboto" panose="02000000000000000000" pitchFamily="2" charset="0"/>
                  <a:ea typeface="Roboto" panose="02000000000000000000" pitchFamily="2" charset="0"/>
                </a:rPr>
                <a:t>Support Vectors</a:t>
              </a:r>
              <a:endParaRPr lang="en-US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71D38DA-72B0-4998-A25F-302FC19C2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842" y="942984"/>
              <a:ext cx="238240" cy="592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F9B83A-6FC2-44C0-90B6-B3EAD2DE1E71}"/>
                </a:ext>
              </a:extLst>
            </p:cNvPr>
            <p:cNvSpPr txBox="1"/>
            <p:nvPr/>
          </p:nvSpPr>
          <p:spPr>
            <a:xfrm>
              <a:off x="1381234" y="676496"/>
              <a:ext cx="2107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Roboto" panose="02000000000000000000" pitchFamily="2" charset="0"/>
                  <a:ea typeface="Roboto" panose="02000000000000000000" pitchFamily="2" charset="0"/>
                </a:rPr>
                <a:t>Separating Hyperplane</a:t>
              </a: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BA2DAA-B734-49B9-B207-74CDE73B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6788" y="1535925"/>
            <a:ext cx="4715512" cy="2629744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The main essence of classifying data using SVM is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define a hyperplane </a:t>
            </a:r>
            <a:r>
              <a:rPr lang="en-US" dirty="0"/>
              <a:t>in the feature space that divides the data with positive label from the data with negative label.</a:t>
            </a:r>
          </a:p>
        </p:txBody>
      </p:sp>
    </p:spTree>
    <p:extLst>
      <p:ext uri="{BB962C8B-B14F-4D97-AF65-F5344CB8AC3E}">
        <p14:creationId xmlns:p14="http://schemas.microsoft.com/office/powerpoint/2010/main" val="89015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4249D-C8FF-4EF0-98C1-509D45D6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1" t="1431" r="5307" b="4725"/>
          <a:stretch/>
        </p:blipFill>
        <p:spPr>
          <a:xfrm>
            <a:off x="404037" y="0"/>
            <a:ext cx="5590002" cy="2534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BBFE1-1432-4A6A-8DA7-0B059E34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26" y="2624915"/>
            <a:ext cx="2963271" cy="2511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DFD23-BADD-4022-9B0E-45C8A5E2A8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4" t="1141" b="7580"/>
          <a:stretch/>
        </p:blipFill>
        <p:spPr>
          <a:xfrm>
            <a:off x="393404" y="2583706"/>
            <a:ext cx="2873522" cy="2553012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10831815-9B44-4707-9D71-8286547D13D2}"/>
              </a:ext>
            </a:extLst>
          </p:cNvPr>
          <p:cNvSpPr/>
          <p:nvPr/>
        </p:nvSpPr>
        <p:spPr>
          <a:xfrm>
            <a:off x="6198298" y="1765007"/>
            <a:ext cx="521479" cy="1552357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0A2BC-49FD-467A-A99D-9EBBC55EB89D}"/>
              </a:ext>
            </a:extLst>
          </p:cNvPr>
          <p:cNvSpPr txBox="1"/>
          <p:nvPr/>
        </p:nvSpPr>
        <p:spPr>
          <a:xfrm>
            <a:off x="6820159" y="1995783"/>
            <a:ext cx="2147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Can also used for non-linearly separable data using </a:t>
            </a:r>
            <a:r>
              <a:rPr lang="en-US" sz="1600" i="1" dirty="0">
                <a:solidFill>
                  <a:schemeClr val="bg2"/>
                </a:solidFill>
              </a:rPr>
              <a:t>“Kernel”</a:t>
            </a:r>
          </a:p>
        </p:txBody>
      </p:sp>
    </p:spTree>
    <p:extLst>
      <p:ext uri="{BB962C8B-B14F-4D97-AF65-F5344CB8AC3E}">
        <p14:creationId xmlns:p14="http://schemas.microsoft.com/office/powerpoint/2010/main" val="395664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179C-85FC-4DD2-AFC7-0658B820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SMO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DC28-82A5-468F-87CE-463114C0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97976"/>
            <a:ext cx="8520600" cy="33390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SMO works by breaking the dual form into many smaller optimization problems which can be solved easily. The algorithm works as follows:</a:t>
            </a:r>
          </a:p>
          <a:p>
            <a:pPr marL="114300" indent="0" algn="just">
              <a:buNone/>
            </a:pPr>
            <a:endParaRPr lang="en-US" sz="800" dirty="0"/>
          </a:p>
          <a:p>
            <a:pPr algn="just">
              <a:lnSpc>
                <a:spcPct val="100000"/>
              </a:lnSpc>
            </a:pPr>
            <a:r>
              <a:rPr lang="en-US" dirty="0"/>
              <a:t>Two multiplier values ( α</a:t>
            </a:r>
            <a:r>
              <a:rPr lang="en-US" baseline="-25000" dirty="0" err="1"/>
              <a:t>i</a:t>
            </a:r>
            <a:r>
              <a:rPr lang="en-US" dirty="0"/>
              <a:t> and α</a:t>
            </a:r>
            <a:r>
              <a:rPr lang="en-US" baseline="-25000" dirty="0"/>
              <a:t>j</a:t>
            </a:r>
            <a:r>
              <a:rPr lang="en-US" dirty="0"/>
              <a:t> ) are selected out and their values are optimized while holding all other α values constant.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Once these two are optimized, another two are chosen and optimized over.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Choosing and optimizing repeats until the convergence, which is determined based on the problem constraints. Heuristics can be used to select the two α values to optimize over.</a:t>
            </a:r>
          </a:p>
          <a:p>
            <a:pPr marL="11430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1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0812-C18A-4678-BAA9-1F2A1E4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Regularization Parameter : (C=1.0)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7DE3-B5BF-4D26-9553-749B05F3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5447"/>
            <a:ext cx="8520600" cy="3339000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Classification Report</a:t>
            </a:r>
          </a:p>
          <a:p>
            <a:pPr lvl="0" indent="-311150">
              <a:spcBef>
                <a:spcPts val="1600"/>
              </a:spcBef>
              <a:buSzPts val="1300"/>
            </a:pPr>
            <a:r>
              <a:rPr lang="en-US" dirty="0"/>
              <a:t>Accuracy 	95.609%</a:t>
            </a:r>
          </a:p>
          <a:p>
            <a:pPr lvl="0" indent="-311150">
              <a:buSzPts val="1300"/>
            </a:pPr>
            <a:r>
              <a:rPr lang="en-US" dirty="0"/>
              <a:t>Precision 	96%</a:t>
            </a:r>
          </a:p>
          <a:p>
            <a:pPr lvl="0" indent="-311150">
              <a:buSzPts val="1300"/>
            </a:pPr>
            <a:r>
              <a:rPr lang="en-US" dirty="0"/>
              <a:t>Recall 	96%</a:t>
            </a:r>
          </a:p>
          <a:p>
            <a:pPr lvl="0" indent="-311150">
              <a:buSzPts val="1300"/>
            </a:pPr>
            <a:r>
              <a:rPr lang="en-US" dirty="0"/>
              <a:t>F1-Score 	96%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C4BBE9-90B1-4B8D-9AA8-E28B722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0965"/>
              </p:ext>
            </p:extLst>
          </p:nvPr>
        </p:nvGraphicFramePr>
        <p:xfrm>
          <a:off x="4029740" y="1564256"/>
          <a:ext cx="48025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960">
                  <a:extLst>
                    <a:ext uri="{9D8B030D-6E8A-4147-A177-3AD203B41FA5}">
                      <a16:colId xmlns:a16="http://schemas.microsoft.com/office/drawing/2014/main" val="4010768448"/>
                    </a:ext>
                  </a:extLst>
                </a:gridCol>
                <a:gridCol w="1418747">
                  <a:extLst>
                    <a:ext uri="{9D8B030D-6E8A-4147-A177-3AD203B41FA5}">
                      <a16:colId xmlns:a16="http://schemas.microsoft.com/office/drawing/2014/main" val="3974458921"/>
                    </a:ext>
                  </a:extLst>
                </a:gridCol>
                <a:gridCol w="1600854">
                  <a:extLst>
                    <a:ext uri="{9D8B030D-6E8A-4147-A177-3AD203B41FA5}">
                      <a16:colId xmlns:a16="http://schemas.microsoft.com/office/drawing/2014/main" val="23119921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6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118A-676E-4446-A4F2-F4BF737D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Regularization Parameter : (C=2.0)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2BCC-B4BF-4E16-BA46-A970D728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4180"/>
            <a:ext cx="8520600" cy="3339000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Classification Report</a:t>
            </a:r>
          </a:p>
          <a:p>
            <a:pPr lvl="0" indent="-311150">
              <a:spcBef>
                <a:spcPts val="1600"/>
              </a:spcBef>
              <a:buSzPts val="1300"/>
            </a:pPr>
            <a:r>
              <a:rPr lang="en-US" dirty="0"/>
              <a:t>Accuracy	96.0975%</a:t>
            </a:r>
          </a:p>
          <a:p>
            <a:pPr lvl="0" indent="-311150">
              <a:buSzPts val="1300"/>
            </a:pPr>
            <a:r>
              <a:rPr lang="en-US" dirty="0"/>
              <a:t>Precision	96%</a:t>
            </a:r>
          </a:p>
          <a:p>
            <a:pPr lvl="0" indent="-311150">
              <a:buSzPts val="1300"/>
            </a:pPr>
            <a:r>
              <a:rPr lang="en-US" dirty="0"/>
              <a:t>Recall	96%</a:t>
            </a:r>
          </a:p>
          <a:p>
            <a:pPr lvl="0" indent="-311150">
              <a:buSzPts val="1300"/>
            </a:pPr>
            <a:r>
              <a:rPr lang="en-US" dirty="0"/>
              <a:t>F1-Score	96%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8A437E-CECA-45A6-B15E-E37295CB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72610"/>
              </p:ext>
            </p:extLst>
          </p:nvPr>
        </p:nvGraphicFramePr>
        <p:xfrm>
          <a:off x="4029740" y="1564256"/>
          <a:ext cx="48025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960">
                  <a:extLst>
                    <a:ext uri="{9D8B030D-6E8A-4147-A177-3AD203B41FA5}">
                      <a16:colId xmlns:a16="http://schemas.microsoft.com/office/drawing/2014/main" val="4010768448"/>
                    </a:ext>
                  </a:extLst>
                </a:gridCol>
                <a:gridCol w="1418747">
                  <a:extLst>
                    <a:ext uri="{9D8B030D-6E8A-4147-A177-3AD203B41FA5}">
                      <a16:colId xmlns:a16="http://schemas.microsoft.com/office/drawing/2014/main" val="3974458921"/>
                    </a:ext>
                  </a:extLst>
                </a:gridCol>
                <a:gridCol w="1600854">
                  <a:extLst>
                    <a:ext uri="{9D8B030D-6E8A-4147-A177-3AD203B41FA5}">
                      <a16:colId xmlns:a16="http://schemas.microsoft.com/office/drawing/2014/main" val="23119921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24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66E7-480E-4BFF-8E21-8005C4A3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Regularization Parameter : (C=10.0)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6606-BEDF-470C-966D-6BC4EFA5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5444"/>
            <a:ext cx="8520600" cy="3339000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Classification Report</a:t>
            </a:r>
          </a:p>
          <a:p>
            <a:pPr lvl="0" indent="-311150">
              <a:spcBef>
                <a:spcPts val="1600"/>
              </a:spcBef>
              <a:buSzPts val="1300"/>
            </a:pPr>
            <a:r>
              <a:rPr lang="en-US" dirty="0"/>
              <a:t>Accuracy	94.634%</a:t>
            </a:r>
          </a:p>
          <a:p>
            <a:pPr lvl="0" indent="-311150">
              <a:buSzPts val="1300"/>
            </a:pPr>
            <a:r>
              <a:rPr lang="en-US" dirty="0"/>
              <a:t>Precision	95%</a:t>
            </a:r>
          </a:p>
          <a:p>
            <a:pPr lvl="0" indent="-311150">
              <a:buSzPts val="1300"/>
            </a:pPr>
            <a:r>
              <a:rPr lang="en-US" dirty="0"/>
              <a:t>Recall	95%</a:t>
            </a:r>
          </a:p>
          <a:p>
            <a:pPr lvl="0" indent="-311150">
              <a:buSzPts val="1300"/>
            </a:pPr>
            <a:r>
              <a:rPr lang="en-US" dirty="0"/>
              <a:t>F1-Score	95%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89232D-6EAC-4F87-A02C-837CDEB9E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43307"/>
              </p:ext>
            </p:extLst>
          </p:nvPr>
        </p:nvGraphicFramePr>
        <p:xfrm>
          <a:off x="4029740" y="1564256"/>
          <a:ext cx="48025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960">
                  <a:extLst>
                    <a:ext uri="{9D8B030D-6E8A-4147-A177-3AD203B41FA5}">
                      <a16:colId xmlns:a16="http://schemas.microsoft.com/office/drawing/2014/main" val="4010768448"/>
                    </a:ext>
                  </a:extLst>
                </a:gridCol>
                <a:gridCol w="1418747">
                  <a:extLst>
                    <a:ext uri="{9D8B030D-6E8A-4147-A177-3AD203B41FA5}">
                      <a16:colId xmlns:a16="http://schemas.microsoft.com/office/drawing/2014/main" val="3974458921"/>
                    </a:ext>
                  </a:extLst>
                </a:gridCol>
                <a:gridCol w="1600854">
                  <a:extLst>
                    <a:ext uri="{9D8B030D-6E8A-4147-A177-3AD203B41FA5}">
                      <a16:colId xmlns:a16="http://schemas.microsoft.com/office/drawing/2014/main" val="23119921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1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9F3C-F173-45ED-B522-B5CF753E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1B1B-D6C2-4451-A190-F6122BCBE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Training Algorithm</a:t>
            </a:r>
          </a:p>
          <a:p>
            <a:pPr marL="628650" indent="-514350">
              <a:buFont typeface="+mj-lt"/>
              <a:buAutoNum type="romanLcPeriod"/>
            </a:pPr>
            <a:r>
              <a:rPr lang="en-US" sz="2000" dirty="0"/>
              <a:t>Store all the Data (lazy learning/ instance based learning)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Prediction Algorithm</a:t>
            </a:r>
          </a:p>
          <a:p>
            <a:pPr marL="628650" indent="-514350">
              <a:buFont typeface="+mj-lt"/>
              <a:buAutoNum type="romanLcPeriod"/>
            </a:pPr>
            <a:r>
              <a:rPr lang="en-US" sz="2000" dirty="0"/>
              <a:t>Calculate the distance from x to all points in your data</a:t>
            </a:r>
          </a:p>
          <a:p>
            <a:pPr marL="628650" indent="-514350">
              <a:buFont typeface="+mj-lt"/>
              <a:buAutoNum type="romanLcPeriod"/>
            </a:pPr>
            <a:r>
              <a:rPr lang="en-US" sz="2000" dirty="0"/>
              <a:t>Sort the points in your data by increasing distance from x</a:t>
            </a:r>
          </a:p>
          <a:p>
            <a:pPr marL="628650" indent="-514350">
              <a:buFont typeface="+mj-lt"/>
              <a:buAutoNum type="romanLcPeriod"/>
            </a:pPr>
            <a:r>
              <a:rPr lang="en-US" sz="2000" dirty="0"/>
              <a:t>Predict the majority label of the “k” closest points</a:t>
            </a:r>
          </a:p>
        </p:txBody>
      </p:sp>
    </p:spTree>
    <p:extLst>
      <p:ext uri="{BB962C8B-B14F-4D97-AF65-F5344CB8AC3E}">
        <p14:creationId xmlns:p14="http://schemas.microsoft.com/office/powerpoint/2010/main" val="189886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EBC97F7A-BB82-4121-8BFF-CBCA19B30AEC}"/>
              </a:ext>
            </a:extLst>
          </p:cNvPr>
          <p:cNvSpPr txBox="1">
            <a:spLocks/>
          </p:cNvSpPr>
          <p:nvPr/>
        </p:nvSpPr>
        <p:spPr>
          <a:xfrm>
            <a:off x="727950" y="1152329"/>
            <a:ext cx="7852522" cy="18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Classification Algorithms</a:t>
            </a:r>
          </a:p>
          <a:p>
            <a:endParaRPr lang="en-US" sz="2900" dirty="0"/>
          </a:p>
          <a:p>
            <a:r>
              <a:rPr lang="en-US" sz="2900" dirty="0"/>
              <a:t>TC1 - Naive-Bayes | SVM | KNN</a:t>
            </a:r>
          </a:p>
        </p:txBody>
      </p:sp>
    </p:spTree>
    <p:extLst>
      <p:ext uri="{BB962C8B-B14F-4D97-AF65-F5344CB8AC3E}">
        <p14:creationId xmlns:p14="http://schemas.microsoft.com/office/powerpoint/2010/main" val="16003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DD8A0-D63D-4E7E-9A6F-73EC2310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8" t="32862" r="27094" b="6954"/>
          <a:stretch/>
        </p:blipFill>
        <p:spPr>
          <a:xfrm>
            <a:off x="1222744" y="1467295"/>
            <a:ext cx="4433777" cy="309407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3D0D-7ED9-49F8-A9D7-19033BFA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773518"/>
            <a:ext cx="7772402" cy="661878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Choosing K will effect what class the new point is assigned to.</a:t>
            </a:r>
          </a:p>
        </p:txBody>
      </p:sp>
    </p:spTree>
    <p:extLst>
      <p:ext uri="{BB962C8B-B14F-4D97-AF65-F5344CB8AC3E}">
        <p14:creationId xmlns:p14="http://schemas.microsoft.com/office/powerpoint/2010/main" val="273310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1680-4460-4874-9349-DE74D553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– Elbow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6723-1AE0-43AB-AB87-D1CCB069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8" y="1017800"/>
            <a:ext cx="60968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79B0-CB07-4594-9A5E-552B67A9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A03FA-F4F0-4E8E-9B56-0509A0634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Accuracy	0.99</a:t>
            </a:r>
          </a:p>
          <a:p>
            <a:r>
              <a:rPr lang="en-US" dirty="0"/>
              <a:t>Precision	0.98</a:t>
            </a:r>
          </a:p>
          <a:p>
            <a:r>
              <a:rPr lang="en-US" dirty="0"/>
              <a:t>Recall	1.00</a:t>
            </a:r>
          </a:p>
          <a:p>
            <a:r>
              <a:rPr lang="en-US" dirty="0"/>
              <a:t>F1-score	0.99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18C821-7CF3-4955-9C35-5C6768FA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78130"/>
              </p:ext>
            </p:extLst>
          </p:nvPr>
        </p:nvGraphicFramePr>
        <p:xfrm>
          <a:off x="4029739" y="1490443"/>
          <a:ext cx="48025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960">
                  <a:extLst>
                    <a:ext uri="{9D8B030D-6E8A-4147-A177-3AD203B41FA5}">
                      <a16:colId xmlns:a16="http://schemas.microsoft.com/office/drawing/2014/main" val="4010768448"/>
                    </a:ext>
                  </a:extLst>
                </a:gridCol>
                <a:gridCol w="1418747">
                  <a:extLst>
                    <a:ext uri="{9D8B030D-6E8A-4147-A177-3AD203B41FA5}">
                      <a16:colId xmlns:a16="http://schemas.microsoft.com/office/drawing/2014/main" val="3974458921"/>
                    </a:ext>
                  </a:extLst>
                </a:gridCol>
                <a:gridCol w="1600854">
                  <a:extLst>
                    <a:ext uri="{9D8B030D-6E8A-4147-A177-3AD203B41FA5}">
                      <a16:colId xmlns:a16="http://schemas.microsoft.com/office/drawing/2014/main" val="23119921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/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4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3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9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;p13">
            <a:extLst>
              <a:ext uri="{FF2B5EF4-FFF2-40B4-BE49-F238E27FC236}">
                <a16:creationId xmlns:a16="http://schemas.microsoft.com/office/drawing/2014/main" id="{FE76E1A8-59C1-4FC9-B6B7-7B59717E5B41}"/>
              </a:ext>
            </a:extLst>
          </p:cNvPr>
          <p:cNvSpPr txBox="1">
            <a:spLocks/>
          </p:cNvSpPr>
          <p:nvPr/>
        </p:nvSpPr>
        <p:spPr>
          <a:xfrm>
            <a:off x="727950" y="1152329"/>
            <a:ext cx="7852522" cy="18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Clustering Algorithms</a:t>
            </a:r>
          </a:p>
          <a:p>
            <a:endParaRPr lang="en-US" sz="2900" dirty="0"/>
          </a:p>
          <a:p>
            <a:r>
              <a:rPr lang="en-US" sz="2900" dirty="0"/>
              <a:t>TC2 – DBSCAN | K Means</a:t>
            </a:r>
          </a:p>
        </p:txBody>
      </p:sp>
    </p:spTree>
    <p:extLst>
      <p:ext uri="{BB962C8B-B14F-4D97-AF65-F5344CB8AC3E}">
        <p14:creationId xmlns:p14="http://schemas.microsoft.com/office/powerpoint/2010/main" val="265663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Density Based?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Partitioning and hierarchical methods have difficulty finding clusters of arbitrary shape, and are likely to include to noise in clusters</a:t>
            </a:r>
            <a:r>
              <a:rPr lang="en" sz="2500" b="1" dirty="0"/>
              <a:t>.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	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Three types of points: core, boundary, noise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Eps: radius parameter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MinPts: neighbourhood density threshold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1664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	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983522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point is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core point </a:t>
            </a:r>
            <a:r>
              <a:rPr lang="en" dirty="0"/>
              <a:t>if it has more than specified number of MinPts with Eps.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boundary point </a:t>
            </a:r>
            <a:r>
              <a:rPr lang="en" dirty="0"/>
              <a:t>is in the neighbourhood of core point.</a:t>
            </a:r>
            <a:endParaRPr dirty="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l="6112" b="13735"/>
          <a:stretch/>
        </p:blipFill>
        <p:spPr>
          <a:xfrm>
            <a:off x="2099788" y="2118176"/>
            <a:ext cx="3832603" cy="277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80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Algorithm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632271"/>
            <a:ext cx="8520600" cy="4072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2875" lvl="0" indent="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do</a:t>
            </a:r>
            <a:endParaRPr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randomly select an unvisited object p;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mark p as visited;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if the eps-neighborhood of p has at least MinPts objects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create a new cluster C, and add p to C;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let N be the set of objects in the eps-neighborhood of p;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for each point p' in N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if p' is unvisited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2257425" lvl="4" indent="-285750">
              <a:spcBef>
                <a:spcPts val="0"/>
              </a:spcBef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mark p' as visited;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2257425" lvl="4" indent="-285750">
              <a:spcBef>
                <a:spcPts val="0"/>
              </a:spcBef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if the eps-neighborhood of p' has at least MinPts points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2257425" lvl="4" indent="-285750">
              <a:spcBef>
                <a:spcPts val="0"/>
              </a:spcBef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add those points to N;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828800" lvl="3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if p' is not yet a member of any cluster, add p' to C;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end for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371600" lvl="2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output C;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else mark p as noise;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142875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until no object is unvisited;</a:t>
            </a:r>
            <a:endParaRPr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DBSCAN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Implementation on UCI ML: IRIS Dataset</a:t>
            </a:r>
            <a:endParaRPr dirty="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r="2756" b="521"/>
          <a:stretch/>
        </p:blipFill>
        <p:spPr>
          <a:xfrm>
            <a:off x="152213" y="1564219"/>
            <a:ext cx="6216690" cy="288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610094" y="1856139"/>
            <a:ext cx="2381693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Eps:  0.5</a:t>
            </a:r>
            <a:endParaRPr sz="16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MinPts:  2</a:t>
            </a:r>
            <a:endParaRPr sz="16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Silhouette Score: 0.3193</a:t>
            </a:r>
            <a:endParaRPr sz="1600" i="1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Scikit Learn Implementation of this algorithm achieved Silhouette score of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50" b="1" i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0.1858</a:t>
            </a:r>
            <a:r>
              <a:rPr lang="en" sz="205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5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205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50" b="1" i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Eps=0.5 </a:t>
            </a:r>
            <a:r>
              <a:rPr lang="en" sz="205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2050" b="1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50" b="1" i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MinPts=2</a:t>
            </a:r>
            <a:endParaRPr sz="2050" b="1" i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CDAD-E933-4FDA-879D-6E48BE7B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Dataset Used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9C888-5653-4BFE-BB5B-31245B8AD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434343"/>
                </a:solidFill>
              </a:rPr>
              <a:t>Wisconsin Breast Cancer Diagnostic Dataset</a:t>
            </a:r>
          </a:p>
          <a:p>
            <a:pPr marL="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https://archive.ics.uci.edu/ml/machine-learning-databases/breast-cancer-wisconsin/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6932-6A97-46F6-AFD2-3F2D5B36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 Means 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6666-C208-427B-87E3-21ADC8A31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Choose a number of Clusters "k"</a:t>
            </a:r>
          </a:p>
          <a:p>
            <a:pPr>
              <a:buFont typeface="+mj-lt"/>
              <a:buAutoNum type="arabicPeriod"/>
            </a:pPr>
            <a:r>
              <a:rPr lang="en-US" dirty="0"/>
              <a:t>Randomly assign each point to a cluster.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Until Cluster stops changing, repeat the following:</a:t>
            </a:r>
          </a:p>
          <a:p>
            <a:pPr marL="996950" lvl="1" indent="-400050">
              <a:buFont typeface="+mj-lt"/>
              <a:buAutoNum type="romanLcPeriod"/>
            </a:pPr>
            <a:r>
              <a:rPr lang="en-US" sz="1800" dirty="0"/>
              <a:t>For each cluster, compute  the cluster centroid by taking mean vector of points in the cluster.</a:t>
            </a:r>
          </a:p>
          <a:p>
            <a:pPr marL="996950" lvl="1" indent="-400050">
              <a:buFont typeface="+mj-lt"/>
              <a:buAutoNum type="romanLcPeriod"/>
            </a:pPr>
            <a:r>
              <a:rPr lang="en-US" sz="1800" dirty="0"/>
              <a:t>Assign each data point to the cluster for which the centroid is the closest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83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DF3DE1F-0990-4641-8873-B9C41EECB9F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23685" t="18709" r="24066" b="2478"/>
          <a:stretch/>
        </p:blipFill>
        <p:spPr>
          <a:xfrm>
            <a:off x="425304" y="42532"/>
            <a:ext cx="5701709" cy="48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8C16D-B6B3-44BF-9229-DE302E55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5" y="1101799"/>
            <a:ext cx="5600700" cy="3429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64FFA0-076B-4660-9F65-401114EA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en-US" dirty="0"/>
              <a:t>K Means Clustering – Elbow Method</a:t>
            </a:r>
          </a:p>
        </p:txBody>
      </p:sp>
    </p:spTree>
    <p:extLst>
      <p:ext uri="{BB962C8B-B14F-4D97-AF65-F5344CB8AC3E}">
        <p14:creationId xmlns:p14="http://schemas.microsoft.com/office/powerpoint/2010/main" val="3880366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E317-CA87-4AFB-9771-99199F00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29767-B649-4302-8B74-9D615DE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5" y="1297172"/>
            <a:ext cx="6068652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747A-4104-41BF-858A-2E956250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58F7-AD9D-4B8C-A271-8F0216D8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Implemented Algorithm :  0.4217</a:t>
            </a:r>
          </a:p>
          <a:p>
            <a:r>
              <a:rPr lang="en-US" dirty="0" err="1"/>
              <a:t>Sklearn</a:t>
            </a:r>
            <a:r>
              <a:rPr lang="en-US" dirty="0"/>
              <a:t> : 0.55259</a:t>
            </a:r>
          </a:p>
        </p:txBody>
      </p:sp>
    </p:spTree>
    <p:extLst>
      <p:ext uri="{BB962C8B-B14F-4D97-AF65-F5344CB8AC3E}">
        <p14:creationId xmlns:p14="http://schemas.microsoft.com/office/powerpoint/2010/main" val="269378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Desktop\Hult\pictures\thank-you-lettering_1262-6963.jpg">
            <a:extLst>
              <a:ext uri="{FF2B5EF4-FFF2-40B4-BE49-F238E27FC236}">
                <a16:creationId xmlns:a16="http://schemas.microsoft.com/office/drawing/2014/main" id="{63E518BD-CF7C-449C-9430-B6A219F7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50" y="1153973"/>
            <a:ext cx="4006900" cy="28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F79-EE53-48DF-9ECD-0E4C3920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Dataset Description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5AFA-024C-4AEE-A8FE-135AB1306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Number of Instances: 	</a:t>
            </a:r>
            <a:r>
              <a:rPr lang="en-US" b="1" dirty="0"/>
              <a:t>699</a:t>
            </a:r>
          </a:p>
          <a:p>
            <a:pPr marL="0" lvl="0" indent="0">
              <a:buNone/>
            </a:pPr>
            <a:r>
              <a:rPr lang="en-US" dirty="0"/>
              <a:t>Number of Attributes: 	</a:t>
            </a:r>
            <a:r>
              <a:rPr lang="en-US" b="1" dirty="0"/>
              <a:t>10</a:t>
            </a:r>
          </a:p>
          <a:p>
            <a:pPr marL="0" lvl="0" indent="0">
              <a:buNone/>
            </a:pPr>
            <a:r>
              <a:rPr lang="en-US" dirty="0"/>
              <a:t>Data type of Attributes: 	</a:t>
            </a:r>
            <a:r>
              <a:rPr lang="en-US" b="1" dirty="0"/>
              <a:t>Integer</a:t>
            </a:r>
          </a:p>
          <a:p>
            <a:pPr marL="0" lvl="0" indent="0">
              <a:buNone/>
            </a:pPr>
            <a:r>
              <a:rPr lang="en-US" dirty="0"/>
              <a:t>Classification type: 	</a:t>
            </a:r>
            <a:r>
              <a:rPr lang="en-US" b="1" dirty="0"/>
              <a:t>Binary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9C48-7AD1-43FA-8F3A-29874873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Attribute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E814-7380-4663-98C2-1102C143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4180"/>
            <a:ext cx="8520600" cy="3599319"/>
          </a:xfrm>
        </p:spPr>
        <p:txBody>
          <a:bodyPr/>
          <a:lstStyle/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1. Sample code number	id number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2. Clump Thickness	 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3. Uniformity of Cell Size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4. Uniformity of Cell Shape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5. Marginal Adhesion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6. Single Epithelial Cell Size 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7. Bare Nuclei	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8. Bland Chromatin	 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9. Normal Nucleoli	 	1 - 10 </a:t>
            </a: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10. Mitoses		1 - 10 </a:t>
            </a:r>
          </a:p>
          <a:p>
            <a:pPr marL="0" lvl="0" indent="0">
              <a:buNone/>
            </a:pPr>
            <a:r>
              <a:rPr lang="en-US" sz="16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11. Class (2 for benign, 4 for malignant)</a:t>
            </a:r>
            <a:endParaRPr lang="en-US" sz="1600" b="1" dirty="0"/>
          </a:p>
          <a:p>
            <a:pPr marL="0" lv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ED1C-A6BB-4BFC-B52A-2EA40441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"/>
          <a:stretch/>
        </p:blipFill>
        <p:spPr>
          <a:xfrm>
            <a:off x="6049166" y="781830"/>
            <a:ext cx="2783134" cy="1881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390DF-5549-4B13-822A-F277F7316BD8}"/>
              </a:ext>
            </a:extLst>
          </p:cNvPr>
          <p:cNvSpPr txBox="1"/>
          <p:nvPr/>
        </p:nvSpPr>
        <p:spPr>
          <a:xfrm>
            <a:off x="6804457" y="2684347"/>
            <a:ext cx="1272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Biopsy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D66D7-F20A-4478-8E28-DD71B7FA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11" y="3283726"/>
            <a:ext cx="1968540" cy="16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2EBECF1E-70AD-4B9C-9F69-8B0F97F47D8E}"/>
              </a:ext>
            </a:extLst>
          </p:cNvPr>
          <p:cNvSpPr txBox="1">
            <a:spLocks/>
          </p:cNvSpPr>
          <p:nvPr/>
        </p:nvSpPr>
        <p:spPr>
          <a:xfrm>
            <a:off x="472768" y="2012276"/>
            <a:ext cx="7437855" cy="111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/>
              <a:t>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9270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83E8BD-EB39-4020-80A7-F8A3306E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67" y="1591959"/>
            <a:ext cx="4353533" cy="329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5634E-C801-444C-9F74-70522F7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9253F-EE56-44FF-B3BB-126E8FF6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9" y="1647297"/>
            <a:ext cx="386769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0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8C16-0FCD-4507-99B8-F958F9B5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9307-3946-440B-B6F9-C8B627BD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348"/>
            <a:ext cx="9144000" cy="13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3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1C0-A1D4-436E-8DFF-95766179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BE53-E571-47E2-AD77-A2D2B16B7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Z-score Normalization (Optional*)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F6087-F531-4EB4-B34D-749FB90D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8" y="1827249"/>
            <a:ext cx="5247698" cy="4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663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727</Words>
  <Application>Microsoft Office PowerPoint</Application>
  <PresentationFormat>On-screen Show (16:9)</PresentationFormat>
  <Paragraphs>195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Roboto</vt:lpstr>
      <vt:lpstr>Wingdings</vt:lpstr>
      <vt:lpstr>Courier New</vt:lpstr>
      <vt:lpstr>Geometric</vt:lpstr>
      <vt:lpstr>PowerPoint Presentation</vt:lpstr>
      <vt:lpstr>PowerPoint Presentation</vt:lpstr>
      <vt:lpstr>Dataset Used</vt:lpstr>
      <vt:lpstr>Dataset Description </vt:lpstr>
      <vt:lpstr>Attribute Information</vt:lpstr>
      <vt:lpstr>PowerPoint Presentation</vt:lpstr>
      <vt:lpstr>Exploratory Data Analysis</vt:lpstr>
      <vt:lpstr>Data Cleaning</vt:lpstr>
      <vt:lpstr>Data Normalization</vt:lpstr>
      <vt:lpstr>Naïve Bayes - Setting</vt:lpstr>
      <vt:lpstr>Naïve Bayes - Algorithm</vt:lpstr>
      <vt:lpstr>Classification Report</vt:lpstr>
      <vt:lpstr>Support Vector Machines</vt:lpstr>
      <vt:lpstr>PowerPoint Presentation</vt:lpstr>
      <vt:lpstr>The SMO Algorithm </vt:lpstr>
      <vt:lpstr>Regularization Parameter : (C=1.0)</vt:lpstr>
      <vt:lpstr>Regularization Parameter : (C=2.0)</vt:lpstr>
      <vt:lpstr>Regularization Parameter : (C=10.0)</vt:lpstr>
      <vt:lpstr>K Nearest Neighbor </vt:lpstr>
      <vt:lpstr>PowerPoint Presentation</vt:lpstr>
      <vt:lpstr>KNN – Elbow Method</vt:lpstr>
      <vt:lpstr>Classification Report</vt:lpstr>
      <vt:lpstr>PowerPoint Presentation</vt:lpstr>
      <vt:lpstr>Why Density Based?</vt:lpstr>
      <vt:lpstr>DBSCAN Algorithm </vt:lpstr>
      <vt:lpstr>DBSCAN Algorithm </vt:lpstr>
      <vt:lpstr>DBSCAN Algorithm</vt:lpstr>
      <vt:lpstr>DBSCAN Our Implementation on UCI ML: IRIS Dataset</vt:lpstr>
      <vt:lpstr>DBSCAN </vt:lpstr>
      <vt:lpstr>The K Means Algorithm</vt:lpstr>
      <vt:lpstr>PowerPoint Presentation</vt:lpstr>
      <vt:lpstr>K Means Clustering – Elbow Method</vt:lpstr>
      <vt:lpstr>Scatter Plot </vt:lpstr>
      <vt:lpstr>Silhouette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fhi</dc:creator>
  <cp:lastModifiedBy>Avishekh Shrestha</cp:lastModifiedBy>
  <cp:revision>25</cp:revision>
  <dcterms:modified xsi:type="dcterms:W3CDTF">2019-03-06T19:16:08Z</dcterms:modified>
</cp:coreProperties>
</file>