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96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904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38E5-AE23-4B56-9A3E-58FE3C2BAD4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C96F8-8A7A-4E9E-A4BD-EAB31990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Clinical</a:t>
            </a:r>
            <a:r>
              <a:rPr lang="fr-FR" dirty="0" smtClean="0"/>
              <a:t> Trials : Phase </a:t>
            </a:r>
            <a:r>
              <a:rPr lang="fr-FR" dirty="0"/>
              <a:t>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: Anis Bourbia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1) The objectif of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err="1" smtClean="0"/>
              <a:t>It’s</a:t>
            </a:r>
            <a:r>
              <a:rPr lang="fr-FR" sz="3200" dirty="0" smtClean="0"/>
              <a:t> to </a:t>
            </a:r>
            <a:r>
              <a:rPr lang="fr-FR" sz="3200" dirty="0" err="1" smtClean="0"/>
              <a:t>find</a:t>
            </a:r>
            <a:r>
              <a:rPr lang="fr-FR" sz="3200" dirty="0" smtClean="0"/>
              <a:t> the </a:t>
            </a:r>
            <a:r>
              <a:rPr lang="fr-FR" sz="3200" dirty="0" err="1" smtClean="0"/>
              <a:t>most</a:t>
            </a:r>
            <a:r>
              <a:rPr lang="fr-FR" sz="3200" dirty="0" smtClean="0"/>
              <a:t>  affective dose </a:t>
            </a:r>
            <a:r>
              <a:rPr lang="en-US" sz="3200" dirty="0"/>
              <a:t>with  an estimated toxicity probability the closest to the toxicity target (P(DLT) </a:t>
            </a:r>
            <a:r>
              <a:rPr lang="en-US" sz="3200" dirty="0" smtClean="0"/>
              <a:t>)so we can move on to the next phase </a:t>
            </a:r>
          </a:p>
          <a:p>
            <a:r>
              <a:rPr lang="fr-FR" sz="3200" dirty="0" smtClean="0"/>
              <a:t>The </a:t>
            </a:r>
            <a:r>
              <a:rPr lang="en-US" sz="3200" dirty="0"/>
              <a:t>P(DLT</a:t>
            </a:r>
            <a:r>
              <a:rPr lang="en-US" sz="3200" dirty="0" smtClean="0"/>
              <a:t>) is always</a:t>
            </a:r>
            <a:r>
              <a:rPr lang="fr-FR" sz="3200" dirty="0" smtClean="0"/>
              <a:t> </a:t>
            </a:r>
            <a:r>
              <a:rPr lang="en-US" sz="3200" dirty="0" smtClean="0"/>
              <a:t>defined </a:t>
            </a:r>
            <a:r>
              <a:rPr lang="en-US" sz="3200" dirty="0"/>
              <a:t>by clinicians for each clinical trial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2) CRM </a:t>
            </a:r>
            <a:r>
              <a:rPr lang="fr-FR" dirty="0" err="1" smtClean="0"/>
              <a:t>methode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dirty="0" err="1" smtClean="0"/>
              <a:t>We</a:t>
            </a:r>
            <a:r>
              <a:rPr lang="fr-FR" sz="3600" dirty="0" smtClean="0"/>
              <a:t> </a:t>
            </a:r>
            <a:r>
              <a:rPr lang="fr-FR" sz="3600" dirty="0" err="1" smtClean="0"/>
              <a:t>take</a:t>
            </a:r>
            <a:r>
              <a:rPr lang="fr-FR" sz="3600" dirty="0" smtClean="0"/>
              <a:t> 25 to 30 patients and </a:t>
            </a:r>
            <a:r>
              <a:rPr lang="fr-FR" sz="3600" dirty="0" err="1" smtClean="0"/>
              <a:t>we</a:t>
            </a:r>
            <a:r>
              <a:rPr lang="fr-FR" sz="3600" dirty="0" smtClean="0"/>
              <a:t> </a:t>
            </a:r>
            <a:r>
              <a:rPr lang="fr-FR" sz="3600" b="1" u="sng" dirty="0" smtClean="0"/>
              <a:t>fixe</a:t>
            </a:r>
            <a:r>
              <a:rPr lang="fr-FR" sz="3600" dirty="0" smtClean="0"/>
              <a:t> the P(DLT) </a:t>
            </a:r>
            <a:r>
              <a:rPr lang="fr-FR" sz="3600" dirty="0" err="1" smtClean="0"/>
              <a:t>that</a:t>
            </a:r>
            <a:r>
              <a:rPr lang="fr-FR" sz="3600" dirty="0" smtClean="0"/>
              <a:t> </a:t>
            </a:r>
            <a:r>
              <a:rPr lang="fr-FR" sz="3600" dirty="0" err="1" smtClean="0"/>
              <a:t>we</a:t>
            </a:r>
            <a:r>
              <a:rPr lang="fr-FR" sz="3600" dirty="0" smtClean="0"/>
              <a:t> </a:t>
            </a:r>
            <a:r>
              <a:rPr lang="fr-FR" sz="3600" dirty="0" err="1" smtClean="0"/>
              <a:t>aim</a:t>
            </a:r>
            <a:r>
              <a:rPr lang="fr-FR" sz="3600" dirty="0" smtClean="0"/>
              <a:t> for ( </a:t>
            </a:r>
            <a:r>
              <a:rPr lang="fr-FR" sz="3600" dirty="0" err="1" smtClean="0"/>
              <a:t>we</a:t>
            </a:r>
            <a:r>
              <a:rPr lang="fr-FR" sz="3600" dirty="0" smtClean="0"/>
              <a:t> </a:t>
            </a:r>
            <a:r>
              <a:rPr lang="fr-FR" sz="3600" dirty="0" err="1" smtClean="0"/>
              <a:t>took</a:t>
            </a:r>
            <a:r>
              <a:rPr lang="fr-FR" sz="3600" dirty="0" smtClean="0"/>
              <a:t> 20% in </a:t>
            </a:r>
            <a:r>
              <a:rPr lang="fr-FR" sz="3600" dirty="0" err="1" smtClean="0"/>
              <a:t>our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</a:t>
            </a:r>
            <a:r>
              <a:rPr lang="fr-FR" sz="3600" dirty="0" smtClean="0"/>
              <a:t> ) and the </a:t>
            </a:r>
            <a:r>
              <a:rPr lang="fr-FR" sz="3600" dirty="0" err="1" smtClean="0"/>
              <a:t>number</a:t>
            </a:r>
            <a:r>
              <a:rPr lang="fr-FR" sz="3600" dirty="0" smtClean="0"/>
              <a:t> of doses </a:t>
            </a:r>
            <a:r>
              <a:rPr lang="fr-FR" sz="3600" dirty="0" err="1" smtClean="0"/>
              <a:t>that</a:t>
            </a:r>
            <a:r>
              <a:rPr lang="fr-FR" sz="3600" dirty="0" smtClean="0"/>
              <a:t> </a:t>
            </a:r>
            <a:r>
              <a:rPr lang="fr-FR" sz="3600" dirty="0" err="1" smtClean="0"/>
              <a:t>we</a:t>
            </a:r>
            <a:r>
              <a:rPr lang="fr-FR" sz="3600" dirty="0" smtClean="0"/>
              <a:t> are </a:t>
            </a:r>
            <a:r>
              <a:rPr lang="fr-FR" sz="3600" dirty="0" err="1" smtClean="0"/>
              <a:t>going</a:t>
            </a:r>
            <a:r>
              <a:rPr lang="fr-FR" sz="3600" dirty="0" smtClean="0"/>
              <a:t> to explore  ( </a:t>
            </a:r>
            <a:r>
              <a:rPr lang="fr-FR" sz="3600" dirty="0" err="1" smtClean="0"/>
              <a:t>we</a:t>
            </a:r>
            <a:r>
              <a:rPr lang="fr-FR" sz="3600" dirty="0" smtClean="0"/>
              <a:t> have 6 doses in </a:t>
            </a:r>
            <a:r>
              <a:rPr lang="fr-FR" sz="3600" dirty="0" err="1" smtClean="0"/>
              <a:t>this</a:t>
            </a:r>
            <a:r>
              <a:rPr lang="fr-FR" sz="3600" dirty="0" smtClean="0"/>
              <a:t> </a:t>
            </a:r>
            <a:r>
              <a:rPr lang="fr-FR" sz="3600" dirty="0" err="1" smtClean="0"/>
              <a:t>example</a:t>
            </a:r>
            <a:r>
              <a:rPr lang="fr-FR" sz="3600" dirty="0" smtClean="0"/>
              <a:t> 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23304" cy="1320800"/>
          </a:xfrm>
        </p:spPr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453347"/>
            <a:ext cx="11009841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2 Patients </a:t>
            </a:r>
            <a:r>
              <a:rPr lang="fr-FR" sz="3200" dirty="0" err="1" smtClean="0"/>
              <a:t>treated</a:t>
            </a:r>
            <a:r>
              <a:rPr lang="fr-FR" sz="3200" dirty="0" smtClean="0"/>
              <a:t> at dose </a:t>
            </a:r>
            <a:r>
              <a:rPr lang="en-US" altLang="fr-FR" sz="3200" dirty="0" smtClean="0">
                <a:cs typeface="Times New Roman" panose="02020603050405020304" pitchFamily="18" charset="0"/>
              </a:rPr>
              <a:t>d</a:t>
            </a:r>
            <a:r>
              <a:rPr lang="en-US" altLang="fr-FR" sz="3200" baseline="-25000" dirty="0" smtClean="0">
                <a:cs typeface="Times New Roman" panose="02020603050405020304" pitchFamily="18" charset="0"/>
              </a:rPr>
              <a:t>i </a:t>
            </a:r>
          </a:p>
          <a:p>
            <a:pPr>
              <a:buFont typeface="+mj-lt"/>
              <a:buAutoNum type="arabicPeriod"/>
            </a:pPr>
            <a:r>
              <a:rPr lang="fr-FR" altLang="fr-FR" sz="3200" dirty="0" smtClean="0">
                <a:cs typeface="Times New Roman" panose="02020603050405020304" pitchFamily="18" charset="0"/>
              </a:rPr>
              <a:t>Observe the DLT (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yes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/ no ) (if one of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them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is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yes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we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test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with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another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2 patients and if one of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those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two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also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has DLT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then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we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reject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</a:t>
            </a:r>
            <a:r>
              <a:rPr lang="fr-FR" altLang="fr-FR" sz="3200" dirty="0" err="1" smtClean="0">
                <a:cs typeface="Times New Roman" panose="02020603050405020304" pitchFamily="18" charset="0"/>
              </a:rPr>
              <a:t>that</a:t>
            </a:r>
            <a:r>
              <a:rPr lang="fr-FR" altLang="fr-FR" sz="3200" dirty="0" smtClean="0">
                <a:cs typeface="Times New Roman" panose="02020603050405020304" pitchFamily="18" charset="0"/>
              </a:rPr>
              <a:t> dose )</a:t>
            </a:r>
          </a:p>
          <a:p>
            <a:pPr>
              <a:buFont typeface="+mj-lt"/>
              <a:buAutoNum type="arabicPeriod"/>
            </a:pPr>
            <a:r>
              <a:rPr lang="en-US" altLang="fr-FR" sz="3200" dirty="0">
                <a:cs typeface="Times New Roman" panose="02020603050405020304" pitchFamily="18" charset="0"/>
              </a:rPr>
              <a:t>Re-evaluate the </a:t>
            </a:r>
            <a:r>
              <a:rPr lang="en-US" altLang="fr-FR" sz="3200" dirty="0" err="1">
                <a:cs typeface="Times New Roman" panose="02020603050405020304" pitchFamily="18" charset="0"/>
              </a:rPr>
              <a:t>proba</a:t>
            </a:r>
            <a:r>
              <a:rPr lang="en-US" altLang="fr-FR" sz="3200" dirty="0">
                <a:cs typeface="Times New Roman" panose="02020603050405020304" pitchFamily="18" charset="0"/>
              </a:rPr>
              <a:t> of DLT at each dose level with Bayesian or frequentist </a:t>
            </a:r>
            <a:r>
              <a:rPr lang="en-US" altLang="fr-FR" sz="3200" dirty="0" smtClean="0">
                <a:cs typeface="Times New Roman" panose="02020603050405020304" pitchFamily="18" charset="0"/>
              </a:rPr>
              <a:t>estimation</a:t>
            </a:r>
            <a:endParaRPr lang="en-US" altLang="fr-FR" sz="3200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9" y="4857066"/>
            <a:ext cx="10269692" cy="20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8639"/>
            <a:ext cx="8596668" cy="5512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chemeClr val="accent1"/>
                </a:solidFill>
              </a:rPr>
              <a:t>4) </a:t>
            </a:r>
            <a:r>
              <a:rPr lang="en-US" altLang="fr-FR" sz="3600" dirty="0" smtClean="0">
                <a:cs typeface="Times New Roman" panose="02020603050405020304" pitchFamily="18" charset="0"/>
              </a:rPr>
              <a:t>The </a:t>
            </a:r>
            <a:r>
              <a:rPr lang="en-US" altLang="fr-FR" sz="3600" dirty="0">
                <a:cs typeface="Times New Roman" panose="02020603050405020304" pitchFamily="18" charset="0"/>
              </a:rPr>
              <a:t>dose level to be allocated to the next patient is that associated with an estimated toxicity probability the closest to the toxicity target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8" y="2752590"/>
            <a:ext cx="10724091" cy="38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3)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the CRM </a:t>
            </a:r>
            <a:r>
              <a:rPr lang="fr-FR" dirty="0" err="1" smtClean="0"/>
              <a:t>methode</a:t>
            </a:r>
            <a:r>
              <a:rPr lang="fr-FR" dirty="0" smtClean="0"/>
              <a:t> 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Power (Empiric)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483" y="2178840"/>
            <a:ext cx="4185618" cy="5762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2. Logistic model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Obje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9165999"/>
              </p:ext>
            </p:extLst>
          </p:nvPr>
        </p:nvGraphicFramePr>
        <p:xfrm>
          <a:off x="542925" y="2967828"/>
          <a:ext cx="4881111" cy="256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Équation" r:id="rId3" imgW="4610100" imgH="2260600" progId="Equation.3">
                  <p:embed/>
                </p:oleObj>
              </mc:Choice>
              <mc:Fallback>
                <p:oleObj name="Équation" r:id="rId3" imgW="4610100" imgH="226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967828"/>
                        <a:ext cx="4881111" cy="2561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31356356"/>
              </p:ext>
            </p:extLst>
          </p:nvPr>
        </p:nvGraphicFramePr>
        <p:xfrm>
          <a:off x="5888483" y="2967828"/>
          <a:ext cx="4884292" cy="315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Équation" r:id="rId5" imgW="3683000" imgH="2108200" progId="Equation.3">
                  <p:embed/>
                </p:oleObj>
              </mc:Choice>
              <mc:Fallback>
                <p:oleObj name="Équation" r:id="rId5" imgW="3683000" imgH="210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483" y="2967828"/>
                        <a:ext cx="4884292" cy="3150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8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4) The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In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procedure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had</a:t>
            </a:r>
            <a:r>
              <a:rPr lang="fr-FR" sz="2400" dirty="0" smtClean="0"/>
              <a:t> 2 patients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the doses 1,2 and 3 </a:t>
            </a:r>
            <a:r>
              <a:rPr lang="fr-FR" sz="2400" dirty="0" err="1" smtClean="0"/>
              <a:t>with</a:t>
            </a:r>
            <a:r>
              <a:rPr lang="fr-FR" sz="2400" dirty="0" smtClean="0"/>
              <a:t> 0 DLT </a:t>
            </a:r>
            <a:r>
              <a:rPr lang="fr-FR" sz="2400" dirty="0" err="1" smtClean="0"/>
              <a:t>observed</a:t>
            </a:r>
            <a:r>
              <a:rPr lang="fr-FR" sz="2400" dirty="0" smtClean="0"/>
              <a:t> and 4 patients for the doses 4 and 6 </a:t>
            </a:r>
            <a:r>
              <a:rPr lang="fr-FR" sz="2400" dirty="0" err="1" smtClean="0"/>
              <a:t>with</a:t>
            </a:r>
            <a:r>
              <a:rPr lang="fr-FR" sz="2400" dirty="0" smtClean="0"/>
              <a:t> 1 DLT </a:t>
            </a:r>
            <a:r>
              <a:rPr lang="fr-FR" sz="2400" dirty="0" err="1" smtClean="0"/>
              <a:t>observed</a:t>
            </a:r>
            <a:r>
              <a:rPr lang="fr-FR" sz="2400" dirty="0" smtClean="0"/>
              <a:t> in dose 4 and 2 DLT </a:t>
            </a:r>
            <a:r>
              <a:rPr lang="fr-FR" sz="2400" dirty="0" err="1" smtClean="0"/>
              <a:t>observed</a:t>
            </a:r>
            <a:r>
              <a:rPr lang="fr-FR" sz="2400" dirty="0" smtClean="0"/>
              <a:t> in dose 6 and 11 patients for dose 5 </a:t>
            </a:r>
            <a:r>
              <a:rPr lang="fr-FR" sz="2400" dirty="0" err="1" smtClean="0"/>
              <a:t>with</a:t>
            </a:r>
            <a:r>
              <a:rPr lang="fr-FR" sz="2400" dirty="0" smtClean="0"/>
              <a:t> 1 DLT </a:t>
            </a:r>
            <a:r>
              <a:rPr lang="fr-FR" sz="2400" dirty="0" err="1" smtClean="0"/>
              <a:t>observed</a:t>
            </a:r>
            <a:endParaRPr lang="fr-FR" sz="2400" dirty="0"/>
          </a:p>
          <a:p>
            <a:r>
              <a:rPr lang="en-US" sz="2400" dirty="0" smtClean="0"/>
              <a:t>Recommended </a:t>
            </a:r>
            <a:r>
              <a:rPr lang="fr-FR" sz="2400" dirty="0" smtClean="0"/>
              <a:t>dose </a:t>
            </a:r>
            <a:r>
              <a:rPr lang="fr-FR" sz="2400" dirty="0" err="1" smtClean="0"/>
              <a:t>is</a:t>
            </a:r>
            <a:r>
              <a:rPr lang="fr-FR" sz="2400" dirty="0" smtClean="0"/>
              <a:t> : </a:t>
            </a:r>
            <a:r>
              <a:rPr lang="fr-FR" sz="2400" dirty="0" smtClean="0"/>
              <a:t>D5</a:t>
            </a:r>
          </a:p>
          <a:p>
            <a:r>
              <a:rPr lang="fr-FR" sz="2400" dirty="0" smtClean="0"/>
              <a:t>It has p(DLT)=0,193 the </a:t>
            </a:r>
            <a:r>
              <a:rPr lang="fr-FR" sz="2400" dirty="0" err="1" smtClean="0"/>
              <a:t>closest</a:t>
            </a:r>
            <a:r>
              <a:rPr lang="fr-FR" sz="2400" dirty="0" smtClean="0"/>
              <a:t> one to 0,2 (the p(DLT)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aim</a:t>
            </a:r>
            <a:r>
              <a:rPr lang="fr-FR" sz="2400" dirty="0" smtClean="0"/>
              <a:t> for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)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/>
              <a:t>a confidence </a:t>
            </a:r>
            <a:r>
              <a:rPr lang="fr-FR" sz="2400" dirty="0" err="1" smtClean="0"/>
              <a:t>interval</a:t>
            </a:r>
            <a:r>
              <a:rPr lang="fr-FR" sz="2400" dirty="0" smtClean="0"/>
              <a:t> of (0,373-0,064)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78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5)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escalation</a:t>
            </a:r>
            <a:r>
              <a:rPr lang="fr-FR" dirty="0" smtClean="0"/>
              <a:t> dose </a:t>
            </a:r>
            <a:r>
              <a:rPr lang="fr-FR" dirty="0" err="1" smtClean="0"/>
              <a:t>methode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We</a:t>
            </a:r>
            <a:r>
              <a:rPr lang="fr-FR" sz="2400" dirty="0" smtClean="0"/>
              <a:t> have 3+3 </a:t>
            </a:r>
            <a:r>
              <a:rPr lang="fr-FR" sz="2400" dirty="0" err="1" smtClean="0"/>
              <a:t>methode</a:t>
            </a:r>
            <a:r>
              <a:rPr lang="fr-FR" sz="2400" dirty="0" smtClean="0"/>
              <a:t>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doesnt</a:t>
            </a:r>
            <a:r>
              <a:rPr lang="fr-FR" sz="2400" dirty="0" smtClean="0"/>
              <a:t> </a:t>
            </a:r>
            <a:r>
              <a:rPr lang="fr-FR" sz="2400" dirty="0" err="1" smtClean="0"/>
              <a:t>require</a:t>
            </a:r>
            <a:r>
              <a:rPr lang="fr-FR" sz="2400" dirty="0" smtClean="0"/>
              <a:t> </a:t>
            </a:r>
            <a:r>
              <a:rPr lang="fr-FR" sz="2400" dirty="0" err="1" smtClean="0"/>
              <a:t>any</a:t>
            </a:r>
            <a:r>
              <a:rPr lang="fr-FR" sz="2400" dirty="0" smtClean="0"/>
              <a:t> </a:t>
            </a:r>
            <a:r>
              <a:rPr lang="fr-FR" sz="2400" dirty="0" err="1" smtClean="0"/>
              <a:t>statistics</a:t>
            </a:r>
            <a:r>
              <a:rPr lang="fr-FR" sz="2400" dirty="0" smtClean="0"/>
              <a:t> , </a:t>
            </a:r>
            <a:r>
              <a:rPr lang="en-US" sz="2400" dirty="0"/>
              <a:t>easy to Implement , easy to understand , </a:t>
            </a:r>
            <a:r>
              <a:rPr lang="en-US" sz="2400" dirty="0" smtClean="0"/>
              <a:t>and we can stop </a:t>
            </a:r>
            <a:r>
              <a:rPr lang="en-US" sz="2400" dirty="0"/>
              <a:t>the trial relatively quickly</a:t>
            </a:r>
          </a:p>
          <a:p>
            <a:r>
              <a:rPr lang="fr-FR" sz="2400" dirty="0" smtClean="0"/>
              <a:t>But </a:t>
            </a:r>
            <a:r>
              <a:rPr lang="fr-FR" sz="2400" dirty="0" err="1" smtClean="0"/>
              <a:t>does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give</a:t>
            </a:r>
            <a:r>
              <a:rPr lang="fr-FR" sz="2400" dirty="0" smtClean="0"/>
              <a:t> the </a:t>
            </a:r>
            <a:r>
              <a:rPr lang="fr-FR" sz="2400" dirty="0" err="1" smtClean="0"/>
              <a:t>same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as the CRM  </a:t>
            </a:r>
            <a:r>
              <a:rPr lang="fr-FR" sz="2400" dirty="0" err="1" smtClean="0"/>
              <a:t>methode</a:t>
            </a:r>
            <a:r>
              <a:rPr lang="fr-FR" sz="2400" dirty="0" smtClean="0"/>
              <a:t> : </a:t>
            </a:r>
            <a:r>
              <a:rPr lang="fr-FR" sz="2800" b="1" u="sng" dirty="0" smtClean="0"/>
              <a:t>NO </a:t>
            </a:r>
            <a:endParaRPr lang="en-US" sz="2800" b="1" u="sng" dirty="0" smtClean="0"/>
          </a:p>
          <a:p>
            <a:r>
              <a:rPr lang="en-US" sz="2400" dirty="0"/>
              <a:t>Why :  because it ignores most of the data and it gives </a:t>
            </a:r>
            <a:r>
              <a:rPr lang="en-US" sz="2400" dirty="0" smtClean="0"/>
              <a:t>imprecise </a:t>
            </a:r>
            <a:r>
              <a:rPr lang="en-US" sz="2400" dirty="0"/>
              <a:t>estimate of the recommended </a:t>
            </a:r>
            <a:r>
              <a:rPr lang="en-US" sz="2400" dirty="0" smtClean="0"/>
              <a:t>dose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7374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373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Équation</vt:lpstr>
      <vt:lpstr>Clinical Trials : Phase I </vt:lpstr>
      <vt:lpstr>1) The objectif of phase I</vt:lpstr>
      <vt:lpstr>2) CRM methode :</vt:lpstr>
      <vt:lpstr>The steps followed :</vt:lpstr>
      <vt:lpstr>PowerPoint Presentation</vt:lpstr>
      <vt:lpstr>3) The two models used in the CRM methode : </vt:lpstr>
      <vt:lpstr>4) The results</vt:lpstr>
      <vt:lpstr>5) Other escalation dose methode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Trials : Phase I </dc:title>
  <dc:creator>bourbia anis</dc:creator>
  <cp:lastModifiedBy>bourbia anis</cp:lastModifiedBy>
  <cp:revision>11</cp:revision>
  <dcterms:created xsi:type="dcterms:W3CDTF">2021-05-30T15:03:13Z</dcterms:created>
  <dcterms:modified xsi:type="dcterms:W3CDTF">2021-06-05T06:59:39Z</dcterms:modified>
</cp:coreProperties>
</file>