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362680"/>
            <a:ext cx="9717120" cy="943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906740F5-5E5B-4947-B203-70D4A57F83D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" y="135000"/>
            <a:ext cx="9717840" cy="94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7559280" y="5130000"/>
            <a:ext cx="2518560" cy="40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899640" y="5130000"/>
            <a:ext cx="6478200" cy="403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179640" y="5130000"/>
            <a:ext cx="538560" cy="403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1A9CD6F-F403-4046-ABD5-19022F73F9A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59640" y="249768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539640" y="3537000"/>
            <a:ext cx="3633480" cy="13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Présentée par 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087640" y="216000"/>
            <a:ext cx="590148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Paris-Saclay University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047280" y="3537000"/>
            <a:ext cx="3165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2020 February 03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81640" y="942840"/>
            <a:ext cx="831312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A2 : Embedded  Electronic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182880" y="2378160"/>
            <a:ext cx="95094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Heterogeneous architecture for Big Data algorithms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Final presentation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7" name="Image 4" descr=""/>
          <p:cNvPicPr/>
          <p:nvPr/>
        </p:nvPicPr>
        <p:blipFill>
          <a:blip r:embed="rId1"/>
          <a:stretch/>
        </p:blipFill>
        <p:spPr>
          <a:xfrm>
            <a:off x="273240" y="1415160"/>
            <a:ext cx="4903200" cy="2117880"/>
          </a:xfrm>
          <a:prstGeom prst="rect">
            <a:avLst/>
          </a:prstGeom>
          <a:ln>
            <a:noFill/>
          </a:ln>
        </p:spPr>
      </p:pic>
      <p:pic>
        <p:nvPicPr>
          <p:cNvPr id="258" name="Image 6" descr=""/>
          <p:cNvPicPr/>
          <p:nvPr/>
        </p:nvPicPr>
        <p:blipFill>
          <a:blip r:embed="rId2"/>
          <a:stretch/>
        </p:blipFill>
        <p:spPr>
          <a:xfrm>
            <a:off x="6084000" y="1202040"/>
            <a:ext cx="2604240" cy="2542680"/>
          </a:xfrm>
          <a:prstGeom prst="rect">
            <a:avLst/>
          </a:prstGeom>
          <a:ln>
            <a:noFill/>
          </a:ln>
        </p:spPr>
      </p:pic>
      <p:pic>
        <p:nvPicPr>
          <p:cNvPr id="259" name="Image 8" descr=""/>
          <p:cNvPicPr/>
          <p:nvPr/>
        </p:nvPicPr>
        <p:blipFill>
          <a:blip r:embed="rId3"/>
          <a:stretch/>
        </p:blipFill>
        <p:spPr>
          <a:xfrm>
            <a:off x="4995720" y="3898800"/>
            <a:ext cx="4428360" cy="1082520"/>
          </a:xfrm>
          <a:prstGeom prst="rect">
            <a:avLst/>
          </a:prstGeom>
          <a:ln>
            <a:noFill/>
          </a:ln>
        </p:spPr>
      </p:pic>
      <p:pic>
        <p:nvPicPr>
          <p:cNvPr id="260" name="Image 10" descr=""/>
          <p:cNvPicPr/>
          <p:nvPr/>
        </p:nvPicPr>
        <p:blipFill>
          <a:blip r:embed="rId4"/>
          <a:stretch/>
        </p:blipFill>
        <p:spPr>
          <a:xfrm>
            <a:off x="353880" y="3972960"/>
            <a:ext cx="3562920" cy="11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59640" y="17712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Changes in libraries and functions used for timing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xtime_l.h for ARM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xtmrctr.h for Microblaze Implementation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2/ Several bugs launching FPGA programming..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63" name="Image 2" descr=""/>
          <p:cNvPicPr/>
          <p:nvPr/>
        </p:nvPicPr>
        <p:blipFill>
          <a:blip r:embed="rId1"/>
          <a:srcRect l="0" t="0" r="3729" b="0"/>
          <a:stretch/>
        </p:blipFill>
        <p:spPr>
          <a:xfrm>
            <a:off x="5787720" y="1217520"/>
            <a:ext cx="3375000" cy="3176640"/>
          </a:xfrm>
          <a:prstGeom prst="rect">
            <a:avLst/>
          </a:prstGeom>
          <a:ln>
            <a:noFill/>
          </a:ln>
        </p:spPr>
      </p:pic>
      <p:pic>
        <p:nvPicPr>
          <p:cNvPr id="264" name="Image 6" descr=""/>
          <p:cNvPicPr/>
          <p:nvPr/>
        </p:nvPicPr>
        <p:blipFill>
          <a:blip r:embed="rId2"/>
          <a:stretch/>
        </p:blipFill>
        <p:spPr>
          <a:xfrm>
            <a:off x="291960" y="3223080"/>
            <a:ext cx="2658960" cy="1392120"/>
          </a:xfrm>
          <a:prstGeom prst="rect">
            <a:avLst/>
          </a:prstGeom>
          <a:ln>
            <a:noFill/>
          </a:ln>
        </p:spPr>
      </p:pic>
      <p:pic>
        <p:nvPicPr>
          <p:cNvPr id="265" name="Image 8" descr=""/>
          <p:cNvPicPr/>
          <p:nvPr/>
        </p:nvPicPr>
        <p:blipFill>
          <a:blip r:embed="rId3"/>
          <a:stretch/>
        </p:blipFill>
        <p:spPr>
          <a:xfrm>
            <a:off x="3005280" y="3224520"/>
            <a:ext cx="2025360" cy="613440"/>
          </a:xfrm>
          <a:prstGeom prst="rect">
            <a:avLst/>
          </a:prstGeom>
          <a:ln>
            <a:noFill/>
          </a:ln>
        </p:spPr>
      </p:pic>
      <p:pic>
        <p:nvPicPr>
          <p:cNvPr id="266" name="Image 10" descr=""/>
          <p:cNvPicPr/>
          <p:nvPr/>
        </p:nvPicPr>
        <p:blipFill>
          <a:blip r:embed="rId4"/>
          <a:stretch/>
        </p:blipFill>
        <p:spPr>
          <a:xfrm>
            <a:off x="3005280" y="3921120"/>
            <a:ext cx="2034360" cy="7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59640" y="1485000"/>
            <a:ext cx="917712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Réanalyse des algorithmes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Traduction des mécanismes logiciels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Implémenation des interfaces Axilite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Gestion/redimensionnement des accès mémoires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Optimisations matérielles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59640" y="1485000"/>
            <a:ext cx="917712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Adaptation :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Intégration des implémentations logicielles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Correction et modification des programmes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Exploration des limites du trans-compilateur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Analyse de la « qualité » du code VHDL produit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Évaluation des critères de synthèse : surface et fréquence sur le FPGA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59640" y="1782000"/>
            <a:ext cx="917712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Difficultés autour des environnements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Efforts pour un concept fonctionnel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Processus de développement en pipeline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Parallélisation des travaux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Solutions non évidentes</a:t>
            </a:r>
            <a:endParaRPr b="0" lang="en-US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Projet en direction non précise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TEAM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59640" y="1485000"/>
            <a:ext cx="917712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b="0" lang="en-US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b="0" lang="en-US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b="0" lang="en-US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</a:t>
            </a: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Anis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Our approach and algorithms chosen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Image 4" descr=""/>
          <p:cNvPicPr/>
          <p:nvPr/>
        </p:nvPicPr>
        <p:blipFill>
          <a:blip r:embed="rId1"/>
          <a:stretch/>
        </p:blipFill>
        <p:spPr>
          <a:xfrm>
            <a:off x="254880" y="1263960"/>
            <a:ext cx="2742840" cy="1394280"/>
          </a:xfrm>
          <a:prstGeom prst="rect">
            <a:avLst/>
          </a:prstGeom>
          <a:ln>
            <a:noFill/>
          </a:ln>
        </p:spPr>
      </p:pic>
      <p:pic>
        <p:nvPicPr>
          <p:cNvPr id="221" name="Image 6" descr=""/>
          <p:cNvPicPr/>
          <p:nvPr/>
        </p:nvPicPr>
        <p:blipFill>
          <a:blip r:embed="rId2"/>
          <a:stretch/>
        </p:blipFill>
        <p:spPr>
          <a:xfrm>
            <a:off x="3658320" y="1386000"/>
            <a:ext cx="3616920" cy="1137600"/>
          </a:xfrm>
          <a:prstGeom prst="rect">
            <a:avLst/>
          </a:prstGeom>
          <a:ln>
            <a:noFill/>
          </a:ln>
        </p:spPr>
      </p:pic>
      <p:pic>
        <p:nvPicPr>
          <p:cNvPr id="222" name="Image 8" descr=""/>
          <p:cNvPicPr/>
          <p:nvPr/>
        </p:nvPicPr>
        <p:blipFill>
          <a:blip r:embed="rId3"/>
          <a:stretch/>
        </p:blipFill>
        <p:spPr>
          <a:xfrm>
            <a:off x="357840" y="3531960"/>
            <a:ext cx="2742840" cy="94860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1218240" y="462096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BMM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24" name="Image 11" descr=""/>
          <p:cNvPicPr/>
          <p:nvPr/>
        </p:nvPicPr>
        <p:blipFill>
          <a:blip r:embed="rId4"/>
          <a:stretch/>
        </p:blipFill>
        <p:spPr>
          <a:xfrm>
            <a:off x="3856320" y="3161880"/>
            <a:ext cx="1915200" cy="146016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4155120" y="465516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Pi Estimator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1064160" y="277740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K-Means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5033880" y="277740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PCA/SVD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28" name="Image 13" descr=""/>
          <p:cNvPicPr/>
          <p:nvPr/>
        </p:nvPicPr>
        <p:blipFill>
          <a:blip r:embed="rId5"/>
          <a:stretch/>
        </p:blipFill>
        <p:spPr>
          <a:xfrm>
            <a:off x="6452280" y="2956680"/>
            <a:ext cx="2742840" cy="1515240"/>
          </a:xfrm>
          <a:prstGeom prst="rect">
            <a:avLst/>
          </a:prstGeom>
          <a:ln>
            <a:noFill/>
          </a:ln>
        </p:spPr>
      </p:pic>
      <p:sp>
        <p:nvSpPr>
          <p:cNvPr id="229" name="CustomShape 7"/>
          <p:cNvSpPr/>
          <p:nvPr/>
        </p:nvSpPr>
        <p:spPr>
          <a:xfrm>
            <a:off x="6894360" y="4620960"/>
            <a:ext cx="2742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Pearson correlation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PC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5033880" y="2777400"/>
            <a:ext cx="27428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640080" y="1005840"/>
            <a:ext cx="6766560" cy="45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图片 1" descr=""/>
          <p:cNvPicPr/>
          <p:nvPr/>
        </p:nvPicPr>
        <p:blipFill>
          <a:blip r:embed="rId1"/>
          <a:stretch/>
        </p:blipFill>
        <p:spPr>
          <a:xfrm>
            <a:off x="359280" y="1153800"/>
            <a:ext cx="5843520" cy="263880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7" name="图片 2" descr=""/>
          <p:cNvPicPr/>
          <p:nvPr/>
        </p:nvPicPr>
        <p:blipFill>
          <a:blip r:embed="rId2"/>
          <a:stretch/>
        </p:blipFill>
        <p:spPr>
          <a:xfrm>
            <a:off x="6873840" y="1287000"/>
            <a:ext cx="2261520" cy="2188440"/>
          </a:xfrm>
          <a:prstGeom prst="rect">
            <a:avLst/>
          </a:prstGeom>
          <a:ln>
            <a:noFill/>
          </a:ln>
        </p:spPr>
      </p:pic>
      <p:pic>
        <p:nvPicPr>
          <p:cNvPr id="238" name="图片 4" descr=""/>
          <p:cNvPicPr/>
          <p:nvPr/>
        </p:nvPicPr>
        <p:blipFill>
          <a:blip r:embed="rId3"/>
          <a:srcRect l="1259" t="2173" r="0" b="38029"/>
          <a:stretch/>
        </p:blipFill>
        <p:spPr>
          <a:xfrm>
            <a:off x="359280" y="3971880"/>
            <a:ext cx="4230000" cy="1120320"/>
          </a:xfrm>
          <a:prstGeom prst="rect">
            <a:avLst/>
          </a:prstGeom>
          <a:ln>
            <a:noFill/>
          </a:ln>
        </p:spPr>
      </p:pic>
      <p:pic>
        <p:nvPicPr>
          <p:cNvPr id="239" name="图片 1" descr=""/>
          <p:cNvPicPr/>
          <p:nvPr/>
        </p:nvPicPr>
        <p:blipFill>
          <a:blip r:embed="rId4"/>
          <a:stretch/>
        </p:blipFill>
        <p:spPr>
          <a:xfrm>
            <a:off x="4749120" y="3650760"/>
            <a:ext cx="4968000" cy="14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Tools Chain : Xilinx ARM v7 GNU Toolchain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Generator : GNU make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Modification of heap and stack sizes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 KB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宋体"/>
              </a:rPr>
              <a:t>(default) → 250 MB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42" name="Group 3"/>
          <p:cNvGrpSpPr/>
          <p:nvPr/>
        </p:nvGrpSpPr>
        <p:grpSpPr>
          <a:xfrm>
            <a:off x="4534560" y="1598400"/>
            <a:ext cx="5182560" cy="2782800"/>
            <a:chOff x="4534560" y="1598400"/>
            <a:chExt cx="5182560" cy="2782800"/>
          </a:xfrm>
        </p:grpSpPr>
        <p:pic>
          <p:nvPicPr>
            <p:cNvPr id="243" name="图片 14" descr=""/>
            <p:cNvPicPr/>
            <p:nvPr/>
          </p:nvPicPr>
          <p:blipFill>
            <a:blip r:embed="rId1"/>
            <a:srcRect l="0" t="0" r="324" b="33128"/>
            <a:stretch/>
          </p:blipFill>
          <p:spPr>
            <a:xfrm>
              <a:off x="4534560" y="1598400"/>
              <a:ext cx="5182560" cy="2782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4" name="CustomShape 4"/>
            <p:cNvSpPr/>
            <p:nvPr/>
          </p:nvSpPr>
          <p:spPr>
            <a:xfrm>
              <a:off x="7008120" y="3122640"/>
              <a:ext cx="2132280" cy="450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图片 1" descr=""/>
          <p:cNvPicPr/>
          <p:nvPr/>
        </p:nvPicPr>
        <p:blipFill>
          <a:blip r:embed="rId1"/>
          <a:stretch/>
        </p:blipFill>
        <p:spPr>
          <a:xfrm>
            <a:off x="1118880" y="1113120"/>
            <a:ext cx="7393680" cy="3917520"/>
          </a:xfrm>
          <a:prstGeom prst="rect">
            <a:avLst/>
          </a:prstGeom>
          <a:ln>
            <a:noFill/>
          </a:ln>
        </p:spPr>
      </p:pic>
      <p:sp>
        <p:nvSpPr>
          <p:cNvPr id="246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58920" y="110808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图片 21" descr=""/>
          <p:cNvPicPr/>
          <p:nvPr/>
        </p:nvPicPr>
        <p:blipFill>
          <a:blip r:embed="rId1"/>
          <a:stretch/>
        </p:blipFill>
        <p:spPr>
          <a:xfrm>
            <a:off x="3601440" y="1099800"/>
            <a:ext cx="6116040" cy="294876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Software optimization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Three main aspects :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1/ branches delays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2/ use of cache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3/ data dependencies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Noto Sans SemiBold"/>
                <a:ea typeface="DejaVu Sans"/>
              </a:rPr>
              <a:t>Optimization options for GNU 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O0 : no optimization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O1 : optimization on branches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O2 : optimization at the registers and instruction level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O3 : optimization at the highest level (eSIMD vectorization , “inline”...)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 </a:t>
            </a:r>
            <a:r>
              <a:rPr b="1" lang="en-US" sz="12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- Os : optimization on code size 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59280" y="1099800"/>
            <a:ext cx="917784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   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Code size (segmentation “text”)                                         Execution times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3" name="图片 2" descr=""/>
          <p:cNvPicPr/>
          <p:nvPr/>
        </p:nvPicPr>
        <p:blipFill>
          <a:blip r:embed="rId1"/>
          <a:stretch/>
        </p:blipFill>
        <p:spPr>
          <a:xfrm>
            <a:off x="4272120" y="1496520"/>
            <a:ext cx="5377320" cy="3021120"/>
          </a:xfrm>
          <a:prstGeom prst="rect">
            <a:avLst/>
          </a:prstGeom>
          <a:ln>
            <a:noFill/>
          </a:ln>
        </p:spPr>
      </p:pic>
      <p:pic>
        <p:nvPicPr>
          <p:cNvPr id="254" name="图片 9" descr=""/>
          <p:cNvPicPr/>
          <p:nvPr/>
        </p:nvPicPr>
        <p:blipFill>
          <a:blip r:embed="rId2"/>
          <a:stretch/>
        </p:blipFill>
        <p:spPr>
          <a:xfrm>
            <a:off x="565200" y="1546920"/>
            <a:ext cx="339372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LibreOffice/6.0.7.3$Linux_X86_64 LibreOffice_project/00m0$Build-3</Application>
  <Words>1381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2020-01-24T16:01:00Z</dcterms:created>
  <dc:creator/>
  <dc:description/>
  <dc:language>fr-FR</dc:language>
  <cp:lastModifiedBy/>
  <dcterms:modified xsi:type="dcterms:W3CDTF">2020-03-01T15:12:11Z</dcterms:modified>
  <cp:revision>104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2052-11.1.0.9339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