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sldIdLst>
    <p:sldId id="276" r:id="rId4"/>
    <p:sldId id="275" r:id="rId5"/>
    <p:sldId id="273" r:id="rId6"/>
    <p:sldId id="274" r:id="rId7"/>
    <p:sldId id="278" r:id="rId8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06740F5-5E5B-4947-B203-70D4A57F83DE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Architecture exploration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7" y="1526675"/>
            <a:ext cx="496452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First design use by the SW team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2nd design using BRAM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3rd design with BRAM and HLS IP  </a:t>
            </a:r>
            <a:br>
              <a:rPr lang="en-US" sz="2400" spc="-1" dirty="0">
                <a:latin typeface="Arial"/>
              </a:rPr>
            </a:br>
            <a:r>
              <a:rPr lang="en-US" sz="2400" spc="-1" dirty="0">
                <a:latin typeface="Arial"/>
              </a:rPr>
              <a:t>(still in development)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34BB59-B47B-4006-B2F2-3A19DC50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43" y="1176081"/>
            <a:ext cx="314845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94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Interfacing Zynq 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to 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HLS IP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454793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Using ACP port =&gt; Cache coherency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Having different clock domain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BC4A47-4818-470B-BEA8-DFC0286A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5" y="1187244"/>
            <a:ext cx="3866725" cy="1751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9CFC37-E072-4756-BC3F-40BD5053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94" y="2768908"/>
            <a:ext cx="5040311" cy="21241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D67D31-B5BB-4441-B50B-0C9606A1F5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9" b="34671"/>
          <a:stretch/>
        </p:blipFill>
        <p:spPr>
          <a:xfrm>
            <a:off x="359640" y="3690141"/>
            <a:ext cx="5729748" cy="8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8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Timings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-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guided clock improvement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3091483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Arial"/>
              </a:rPr>
              <a:t>Using Timing report to increase HLS clock frequency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latin typeface="Arial"/>
              </a:rPr>
              <a:t>Using more performance-oriented placement and synthesis strategies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7F9982-D159-483F-AC46-9473CE82C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4" t="6448" r="23849" b="3020"/>
          <a:stretch/>
        </p:blipFill>
        <p:spPr>
          <a:xfrm>
            <a:off x="4566066" y="1228582"/>
            <a:ext cx="2210921" cy="20786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2AE5C9-A9E9-4587-8826-863E120A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8" y="3653563"/>
            <a:ext cx="6142787" cy="7884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528252-9E11-4DFD-AFDE-331EF82A9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72" t="8070" r="24287" b="3019"/>
          <a:stretch/>
        </p:blipFill>
        <p:spPr>
          <a:xfrm>
            <a:off x="7380469" y="1228582"/>
            <a:ext cx="2194387" cy="20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Perfo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rmances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5067766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First time @ 100MHZ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Test on MUL64: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AXI@180MHZ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HLS@131MHZ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Acceleration : </a:t>
            </a:r>
            <a:r>
              <a:rPr lang="en-US" sz="2800" b="1" spc="-1" dirty="0">
                <a:solidFill>
                  <a:srgbClr val="00B050"/>
                </a:solidFill>
                <a:latin typeface="Arial"/>
              </a:rPr>
              <a:t>320%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4B49EEC-FC75-4B88-A508-D53AECEF2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29336"/>
              </p:ext>
            </p:extLst>
          </p:nvPr>
        </p:nvGraphicFramePr>
        <p:xfrm>
          <a:off x="4090518" y="3211936"/>
          <a:ext cx="5777951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2121">
                  <a:extLst>
                    <a:ext uri="{9D8B030D-6E8A-4147-A177-3AD203B41FA5}">
                      <a16:colId xmlns:a16="http://schemas.microsoft.com/office/drawing/2014/main" val="2485947568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374155457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2408139523"/>
                    </a:ext>
                  </a:extLst>
                </a:gridCol>
                <a:gridCol w="901147">
                  <a:extLst>
                    <a:ext uri="{9D8B030D-6E8A-4147-A177-3AD203B41FA5}">
                      <a16:colId xmlns:a16="http://schemas.microsoft.com/office/drawing/2014/main" val="755331016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3585828647"/>
                    </a:ext>
                  </a:extLst>
                </a:gridCol>
                <a:gridCol w="1113186">
                  <a:extLst>
                    <a:ext uri="{9D8B030D-6E8A-4147-A177-3AD203B41FA5}">
                      <a16:colId xmlns:a16="http://schemas.microsoft.com/office/drawing/2014/main" val="717830338"/>
                    </a:ext>
                  </a:extLst>
                </a:gridCol>
              </a:tblGrid>
              <a:tr h="235735">
                <a:tc>
                  <a:txBody>
                    <a:bodyPr/>
                    <a:lstStyle/>
                    <a:p>
                      <a:r>
                        <a:rPr lang="fr-FR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HW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Improved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clock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</a:t>
                      </a:r>
                      <a:r>
                        <a:rPr lang="fr-FR" sz="1200" dirty="0"/>
                        <a:t> HW times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Best</a:t>
                      </a:r>
                    </a:p>
                    <a:p>
                      <a:r>
                        <a:rPr lang="fr-FR" sz="1200" dirty="0" err="1"/>
                        <a:t>acceleration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9290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/>
                        <a:t>mul64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26132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130MHZ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33859"/>
                  </a:ext>
                </a:extLst>
              </a:tr>
              <a:tr h="138668">
                <a:tc>
                  <a:txBody>
                    <a:bodyPr/>
                    <a:lstStyle/>
                    <a:p>
                      <a:r>
                        <a:rPr lang="fr-FR" sz="1200" dirty="0"/>
                        <a:t>mul32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6002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pearson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-74%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03417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kmeans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3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316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Future improvement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33831"/>
            <a:ext cx="3725663" cy="2521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Using interruption instead of polling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 µblaze handle every task involving IP</a:t>
            </a:r>
          </a:p>
          <a:p>
            <a:pPr marL="21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118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147</Words>
  <Application>Microsoft Office PowerPoint</Application>
  <PresentationFormat>Personnalisé</PresentationFormat>
  <Paragraphs>50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Noto Sans Black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Qlala</dc:creator>
  <dc:description/>
  <cp:lastModifiedBy>Quentin Forcioli</cp:lastModifiedBy>
  <cp:revision>117</cp:revision>
  <dcterms:created xsi:type="dcterms:W3CDTF">2020-01-24T16:01:00Z</dcterms:created>
  <dcterms:modified xsi:type="dcterms:W3CDTF">2020-03-01T19:08:04Z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2052-11.1.0.9339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