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6400" cy="942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F2019D0-4B21-436E-A43B-17A29531D5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5000"/>
            <a:ext cx="9716400" cy="94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59280" y="5130000"/>
            <a:ext cx="2517120" cy="40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99640" y="5130000"/>
            <a:ext cx="6476760" cy="402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79640" y="5130000"/>
            <a:ext cx="537120" cy="402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46B46AF-6C83-4C80-8686-142B90802F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4C0EA05-8B5C-46C7-9E89-7BFC4627F2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" y="135000"/>
            <a:ext cx="9716760" cy="942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559280" y="5130000"/>
            <a:ext cx="2517480" cy="402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899640" y="5130000"/>
            <a:ext cx="6477120" cy="402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79640" y="5130000"/>
            <a:ext cx="537480" cy="402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A2858BC-7AC8-4760-B746-EAA43197E5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59640" y="249768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39640" y="3537000"/>
            <a:ext cx="3632760" cy="13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Presented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87640" y="216000"/>
            <a:ext cx="59007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47280" y="3537000"/>
            <a:ext cx="31647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81640" y="942840"/>
            <a:ext cx="831240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82880" y="2378160"/>
            <a:ext cx="9508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Heterogeneous architecture for Big Data algorithms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6" name="Image 4" descr=""/>
          <p:cNvPicPr/>
          <p:nvPr/>
        </p:nvPicPr>
        <p:blipFill>
          <a:blip r:embed="rId1"/>
          <a:stretch/>
        </p:blipFill>
        <p:spPr>
          <a:xfrm>
            <a:off x="273240" y="1415160"/>
            <a:ext cx="4902480" cy="2117160"/>
          </a:xfrm>
          <a:prstGeom prst="rect">
            <a:avLst/>
          </a:prstGeom>
          <a:ln>
            <a:noFill/>
          </a:ln>
        </p:spPr>
      </p:pic>
      <p:pic>
        <p:nvPicPr>
          <p:cNvPr id="217" name="Image 6" descr=""/>
          <p:cNvPicPr/>
          <p:nvPr/>
        </p:nvPicPr>
        <p:blipFill>
          <a:blip r:embed="rId2"/>
          <a:stretch/>
        </p:blipFill>
        <p:spPr>
          <a:xfrm>
            <a:off x="6084000" y="1202040"/>
            <a:ext cx="2603520" cy="2541960"/>
          </a:xfrm>
          <a:prstGeom prst="rect">
            <a:avLst/>
          </a:prstGeom>
          <a:ln>
            <a:noFill/>
          </a:ln>
        </p:spPr>
      </p:pic>
      <p:pic>
        <p:nvPicPr>
          <p:cNvPr id="218" name="Image 8" descr=""/>
          <p:cNvPicPr/>
          <p:nvPr/>
        </p:nvPicPr>
        <p:blipFill>
          <a:blip r:embed="rId3"/>
          <a:stretch/>
        </p:blipFill>
        <p:spPr>
          <a:xfrm>
            <a:off x="4995720" y="3898800"/>
            <a:ext cx="4427640" cy="1081800"/>
          </a:xfrm>
          <a:prstGeom prst="rect">
            <a:avLst/>
          </a:prstGeom>
          <a:ln>
            <a:noFill/>
          </a:ln>
        </p:spPr>
      </p:pic>
      <p:pic>
        <p:nvPicPr>
          <p:cNvPr id="219" name="Image 10" descr=""/>
          <p:cNvPicPr/>
          <p:nvPr/>
        </p:nvPicPr>
        <p:blipFill>
          <a:blip r:embed="rId4"/>
          <a:stretch/>
        </p:blipFill>
        <p:spPr>
          <a:xfrm>
            <a:off x="353880" y="3972960"/>
            <a:ext cx="3562200" cy="11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59640" y="17712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Changes in libraries and functions used for timing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programming..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2" name="Image 2" descr=""/>
          <p:cNvPicPr/>
          <p:nvPr/>
        </p:nvPicPr>
        <p:blipFill>
          <a:blip r:embed="rId1"/>
          <a:srcRect l="0" t="0" r="3729" b="0"/>
          <a:stretch/>
        </p:blipFill>
        <p:spPr>
          <a:xfrm>
            <a:off x="5787720" y="1217520"/>
            <a:ext cx="3374280" cy="3175920"/>
          </a:xfrm>
          <a:prstGeom prst="rect">
            <a:avLst/>
          </a:prstGeom>
          <a:ln>
            <a:noFill/>
          </a:ln>
        </p:spPr>
      </p:pic>
      <p:pic>
        <p:nvPicPr>
          <p:cNvPr id="223" name="Image 6" descr=""/>
          <p:cNvPicPr/>
          <p:nvPr/>
        </p:nvPicPr>
        <p:blipFill>
          <a:blip r:embed="rId2"/>
          <a:stretch/>
        </p:blipFill>
        <p:spPr>
          <a:xfrm>
            <a:off x="291960" y="3223080"/>
            <a:ext cx="2658240" cy="1391400"/>
          </a:xfrm>
          <a:prstGeom prst="rect">
            <a:avLst/>
          </a:prstGeom>
          <a:ln>
            <a:noFill/>
          </a:ln>
        </p:spPr>
      </p:pic>
      <p:pic>
        <p:nvPicPr>
          <p:cNvPr id="224" name="Image 8" descr=""/>
          <p:cNvPicPr/>
          <p:nvPr/>
        </p:nvPicPr>
        <p:blipFill>
          <a:blip r:embed="rId3"/>
          <a:stretch/>
        </p:blipFill>
        <p:spPr>
          <a:xfrm>
            <a:off x="3005280" y="3224520"/>
            <a:ext cx="2024640" cy="612720"/>
          </a:xfrm>
          <a:prstGeom prst="rect">
            <a:avLst/>
          </a:prstGeom>
          <a:ln>
            <a:noFill/>
          </a:ln>
        </p:spPr>
      </p:pic>
      <p:pic>
        <p:nvPicPr>
          <p:cNvPr id="225" name="Image 10" descr=""/>
          <p:cNvPicPr/>
          <p:nvPr/>
        </p:nvPicPr>
        <p:blipFill>
          <a:blip r:embed="rId4"/>
          <a:stretch/>
        </p:blipFill>
        <p:spPr>
          <a:xfrm>
            <a:off x="3005280" y="3921120"/>
            <a:ext cx="2033640" cy="78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59640" y="1809000"/>
            <a:ext cx="917640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Reanalyse the algorithms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Translate software mechanisms to material ones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Implement Axi/Axilite interfaces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Manage and reshape memory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Automated material optimisations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59640" y="1809000"/>
            <a:ext cx="917640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59640" y="1485000"/>
            <a:ext cx="917640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Architecture exploration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12040" y="1526760"/>
            <a:ext cx="496404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First design used by the SW team</a:t>
            </a:r>
            <a:endParaRPr b="0" lang="en-US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2nd design using BRAM</a:t>
            </a:r>
            <a:endParaRPr b="0" lang="en-US" sz="24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3rd design with BRAM and HLS IP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(still in development)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4" name="Image 2" descr=""/>
          <p:cNvPicPr/>
          <p:nvPr/>
        </p:nvPicPr>
        <p:blipFill>
          <a:blip r:embed="rId1"/>
          <a:stretch/>
        </p:blipFill>
        <p:spPr>
          <a:xfrm>
            <a:off x="5995800" y="1575360"/>
            <a:ext cx="3148200" cy="19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Interfacing Zynq to HLS IP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12040" y="1526760"/>
            <a:ext cx="454752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ACP port =&gt; Cache coherency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Having different clock domains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7" name="Image 4" descr=""/>
          <p:cNvPicPr/>
          <p:nvPr/>
        </p:nvPicPr>
        <p:blipFill>
          <a:blip r:embed="rId1"/>
          <a:stretch/>
        </p:blipFill>
        <p:spPr>
          <a:xfrm>
            <a:off x="5850000" y="1187280"/>
            <a:ext cx="3866400" cy="1750680"/>
          </a:xfrm>
          <a:prstGeom prst="rect">
            <a:avLst/>
          </a:prstGeom>
          <a:ln>
            <a:noFill/>
          </a:ln>
        </p:spPr>
      </p:pic>
      <p:pic>
        <p:nvPicPr>
          <p:cNvPr id="238" name="Image 7" descr=""/>
          <p:cNvPicPr/>
          <p:nvPr/>
        </p:nvPicPr>
        <p:blipFill>
          <a:blip r:embed="rId2"/>
          <a:stretch/>
        </p:blipFill>
        <p:spPr>
          <a:xfrm>
            <a:off x="4759920" y="2768760"/>
            <a:ext cx="5040000" cy="2123640"/>
          </a:xfrm>
          <a:prstGeom prst="rect">
            <a:avLst/>
          </a:prstGeom>
          <a:ln>
            <a:noFill/>
          </a:ln>
        </p:spPr>
      </p:pic>
      <p:pic>
        <p:nvPicPr>
          <p:cNvPr id="239" name="Image 9" descr=""/>
          <p:cNvPicPr/>
          <p:nvPr/>
        </p:nvPicPr>
        <p:blipFill>
          <a:blip r:embed="rId3"/>
          <a:srcRect l="0" t="46478" r="0" b="34672"/>
          <a:stretch/>
        </p:blipFill>
        <p:spPr>
          <a:xfrm>
            <a:off x="359640" y="3690000"/>
            <a:ext cx="5729400" cy="82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Improving clock with timing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12040" y="1526760"/>
            <a:ext cx="430236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Timing report to increase HLS clock frequency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more performance-oriented placement and synthesis strategies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2" name="Image 1" descr=""/>
          <p:cNvPicPr/>
          <p:nvPr/>
        </p:nvPicPr>
        <p:blipFill>
          <a:blip r:embed="rId1"/>
          <a:srcRect l="25773" t="9861" r="22725" b="2428"/>
          <a:stretch/>
        </p:blipFill>
        <p:spPr>
          <a:xfrm>
            <a:off x="7372440" y="1313280"/>
            <a:ext cx="2483640" cy="2273400"/>
          </a:xfrm>
          <a:prstGeom prst="rect">
            <a:avLst/>
          </a:prstGeom>
          <a:ln>
            <a:noFill/>
          </a:ln>
        </p:spPr>
      </p:pic>
      <p:pic>
        <p:nvPicPr>
          <p:cNvPr id="243" name="Image 2" descr=""/>
          <p:cNvPicPr/>
          <p:nvPr/>
        </p:nvPicPr>
        <p:blipFill>
          <a:blip r:embed="rId2"/>
          <a:srcRect l="23995" t="6446" r="23849" b="3020"/>
          <a:stretch/>
        </p:blipFill>
        <p:spPr>
          <a:xfrm>
            <a:off x="4734360" y="1313280"/>
            <a:ext cx="2418120" cy="22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212040" y="1526760"/>
            <a:ext cx="399420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First time @ 100MHZ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Test on MUL64:</a:t>
            </a:r>
            <a:endParaRPr b="0" lang="en-US" sz="2800" spc="-1" strike="noStrike">
              <a:latin typeface="Arial"/>
            </a:endParaRPr>
          </a:p>
          <a:p>
            <a:pPr lvl="1" marL="6732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AXI@180MHZ</a:t>
            </a:r>
            <a:endParaRPr b="0" lang="en-US" sz="2800" spc="-1" strike="noStrike">
              <a:latin typeface="Arial"/>
            </a:endParaRPr>
          </a:p>
          <a:p>
            <a:pPr lvl="1" marL="6732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HLS@131MHZ</a:t>
            </a:r>
            <a:endParaRPr b="0" lang="en-US" sz="2800" spc="-1" strike="noStrike">
              <a:latin typeface="Arial"/>
            </a:endParaRPr>
          </a:p>
          <a:p>
            <a:pPr lvl="1" marL="6732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Acceleration : </a:t>
            </a:r>
            <a:r>
              <a:rPr b="1" lang="en-US" sz="2800" spc="-1" strike="noStrike">
                <a:solidFill>
                  <a:srgbClr val="00b050"/>
                </a:solidFill>
                <a:latin typeface="Arial"/>
                <a:ea typeface="DejaVu Sans"/>
              </a:rPr>
              <a:t>320%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46" name="Table 3"/>
          <p:cNvGraphicFramePr/>
          <p:nvPr/>
        </p:nvGraphicFramePr>
        <p:xfrm>
          <a:off x="3908160" y="1863360"/>
          <a:ext cx="5777280" cy="2342520"/>
        </p:xfrm>
        <a:graphic>
          <a:graphicData uri="http://schemas.openxmlformats.org/drawingml/2006/table">
            <a:tbl>
              <a:tblPr/>
              <a:tblGrid>
                <a:gridCol w="741960"/>
                <a:gridCol w="834840"/>
                <a:gridCol w="1006920"/>
                <a:gridCol w="901080"/>
                <a:gridCol w="1179360"/>
                <a:gridCol w="1113480"/>
              </a:tblGrid>
              <a:tr h="684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HW time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SW time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Improved clock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Improve HW times (µs)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Best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acceleration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mul64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10280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26132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130MHZ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7042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b050"/>
                          </a:solidFill>
                          <a:latin typeface="Arial"/>
                          <a:ea typeface="DejaVu Sans"/>
                        </a:rPr>
                        <a:t>271%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mul32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125 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b0f0"/>
                          </a:solidFill>
                          <a:latin typeface="Arial"/>
                          <a:ea typeface="DejaVu Sans"/>
                        </a:rPr>
                        <a:t>81%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4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pearson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115 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-74%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41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kmeans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1527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120MHZ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b0f0"/>
                          </a:solidFill>
                          <a:latin typeface="Arial"/>
                          <a:ea typeface="DejaVu Sans"/>
                        </a:rPr>
                        <a:t>41%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59640" y="270000"/>
            <a:ext cx="935676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Future improvement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12040" y="1533960"/>
            <a:ext cx="9389160" cy="23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interruption instead of polling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microblaze handle every task involving IP</a:t>
            </a:r>
            <a:endParaRPr b="0" lang="en-US" sz="2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Multi-microblazes multi-IPs.</a:t>
            </a:r>
            <a:endParaRPr b="0" lang="en-US" sz="2800" spc="-1" strike="noStrike">
              <a:latin typeface="Arial"/>
            </a:endParaRPr>
          </a:p>
          <a:p>
            <a:pPr marL="2160">
              <a:lnSpc>
                <a:spcPct val="100000"/>
              </a:lnSpc>
              <a:spcAft>
                <a:spcPts val="1140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59640" y="1485000"/>
            <a:ext cx="917640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59640" y="1782000"/>
            <a:ext cx="9176400" cy="26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Image 4" descr=""/>
          <p:cNvPicPr/>
          <p:nvPr/>
        </p:nvPicPr>
        <p:blipFill>
          <a:blip r:embed="rId1"/>
          <a:stretch/>
        </p:blipFill>
        <p:spPr>
          <a:xfrm>
            <a:off x="254880" y="1263960"/>
            <a:ext cx="2742120" cy="1393560"/>
          </a:xfrm>
          <a:prstGeom prst="rect">
            <a:avLst/>
          </a:prstGeom>
          <a:ln>
            <a:noFill/>
          </a:ln>
        </p:spPr>
      </p:pic>
      <p:pic>
        <p:nvPicPr>
          <p:cNvPr id="180" name="Image 6" descr=""/>
          <p:cNvPicPr/>
          <p:nvPr/>
        </p:nvPicPr>
        <p:blipFill>
          <a:blip r:embed="rId2"/>
          <a:stretch/>
        </p:blipFill>
        <p:spPr>
          <a:xfrm>
            <a:off x="3658320" y="1386000"/>
            <a:ext cx="3616200" cy="1136880"/>
          </a:xfrm>
          <a:prstGeom prst="rect">
            <a:avLst/>
          </a:prstGeom>
          <a:ln>
            <a:noFill/>
          </a:ln>
        </p:spPr>
      </p:pic>
      <p:pic>
        <p:nvPicPr>
          <p:cNvPr id="181" name="Image 8" descr=""/>
          <p:cNvPicPr/>
          <p:nvPr/>
        </p:nvPicPr>
        <p:blipFill>
          <a:blip r:embed="rId3"/>
          <a:stretch/>
        </p:blipFill>
        <p:spPr>
          <a:xfrm>
            <a:off x="357840" y="3531960"/>
            <a:ext cx="2742120" cy="947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1218240" y="4620960"/>
            <a:ext cx="2742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3" name="Image 11" descr=""/>
          <p:cNvPicPr/>
          <p:nvPr/>
        </p:nvPicPr>
        <p:blipFill>
          <a:blip r:embed="rId4"/>
          <a:stretch/>
        </p:blipFill>
        <p:spPr>
          <a:xfrm>
            <a:off x="3856320" y="3161880"/>
            <a:ext cx="1914480" cy="145944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4155120" y="4655160"/>
            <a:ext cx="2742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064160" y="2777400"/>
            <a:ext cx="2742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5033880" y="2777400"/>
            <a:ext cx="2742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7" name="Image 13" descr=""/>
          <p:cNvPicPr/>
          <p:nvPr/>
        </p:nvPicPr>
        <p:blipFill>
          <a:blip r:embed="rId5"/>
          <a:stretch/>
        </p:blipFill>
        <p:spPr>
          <a:xfrm>
            <a:off x="6452280" y="2956680"/>
            <a:ext cx="2742120" cy="1514520"/>
          </a:xfrm>
          <a:prstGeom prst="rect">
            <a:avLst/>
          </a:prstGeom>
          <a:ln>
            <a:noFill/>
          </a:ln>
        </p:spPr>
      </p:pic>
      <p:sp>
        <p:nvSpPr>
          <p:cNvPr id="188" name="CustomShape 7"/>
          <p:cNvSpPr/>
          <p:nvPr/>
        </p:nvSpPr>
        <p:spPr>
          <a:xfrm>
            <a:off x="6894360" y="4620960"/>
            <a:ext cx="2742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PC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033880" y="2777400"/>
            <a:ext cx="274212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6765840" cy="45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" descr=""/>
          <p:cNvPicPr/>
          <p:nvPr/>
        </p:nvPicPr>
        <p:blipFill>
          <a:blip r:embed="rId1"/>
          <a:stretch/>
        </p:blipFill>
        <p:spPr>
          <a:xfrm>
            <a:off x="359280" y="1153800"/>
            <a:ext cx="5842800" cy="26380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图片 2" descr=""/>
          <p:cNvPicPr/>
          <p:nvPr/>
        </p:nvPicPr>
        <p:blipFill>
          <a:blip r:embed="rId2"/>
          <a:stretch/>
        </p:blipFill>
        <p:spPr>
          <a:xfrm>
            <a:off x="6873840" y="1287000"/>
            <a:ext cx="2260800" cy="2187720"/>
          </a:xfrm>
          <a:prstGeom prst="rect">
            <a:avLst/>
          </a:prstGeom>
          <a:ln>
            <a:noFill/>
          </a:ln>
        </p:spPr>
      </p:pic>
      <p:pic>
        <p:nvPicPr>
          <p:cNvPr id="197" name="图片 4" descr=""/>
          <p:cNvPicPr/>
          <p:nvPr/>
        </p:nvPicPr>
        <p:blipFill>
          <a:blip r:embed="rId3"/>
          <a:srcRect l="1259" t="2173" r="0" b="38029"/>
          <a:stretch/>
        </p:blipFill>
        <p:spPr>
          <a:xfrm>
            <a:off x="359280" y="3971880"/>
            <a:ext cx="4229280" cy="1119600"/>
          </a:xfrm>
          <a:prstGeom prst="rect">
            <a:avLst/>
          </a:prstGeom>
          <a:ln>
            <a:noFill/>
          </a:ln>
        </p:spPr>
      </p:pic>
      <p:pic>
        <p:nvPicPr>
          <p:cNvPr id="198" name="图片 1" descr=""/>
          <p:cNvPicPr/>
          <p:nvPr/>
        </p:nvPicPr>
        <p:blipFill>
          <a:blip r:embed="rId4"/>
          <a:stretch/>
        </p:blipFill>
        <p:spPr>
          <a:xfrm>
            <a:off x="4749120" y="3650760"/>
            <a:ext cx="4967280" cy="144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Generator : GNU make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 KB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(default) → 250 MB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4534560" y="1598400"/>
            <a:ext cx="5181840" cy="2782080"/>
            <a:chOff x="4534560" y="1598400"/>
            <a:chExt cx="5181840" cy="2782080"/>
          </a:xfrm>
        </p:grpSpPr>
        <p:pic>
          <p:nvPicPr>
            <p:cNvPr id="202" name="图片 14" descr=""/>
            <p:cNvPicPr/>
            <p:nvPr/>
          </p:nvPicPr>
          <p:blipFill>
            <a:blip r:embed="rId1"/>
            <a:srcRect l="0" t="0" r="324" b="33128"/>
            <a:stretch/>
          </p:blipFill>
          <p:spPr>
            <a:xfrm>
              <a:off x="4534560" y="1598400"/>
              <a:ext cx="5181840" cy="278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3" name="CustomShape 4"/>
            <p:cNvSpPr/>
            <p:nvPr/>
          </p:nvSpPr>
          <p:spPr>
            <a:xfrm>
              <a:off x="7008120" y="3122640"/>
              <a:ext cx="2131560" cy="449640"/>
            </a:xfrm>
            <a:prstGeom prst="ellipse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 1" descr=""/>
          <p:cNvPicPr/>
          <p:nvPr/>
        </p:nvPicPr>
        <p:blipFill>
          <a:blip r:embed="rId1"/>
          <a:stretch/>
        </p:blipFill>
        <p:spPr>
          <a:xfrm>
            <a:off x="1118880" y="1113120"/>
            <a:ext cx="7392960" cy="391680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58920" y="110808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21" descr=""/>
          <p:cNvPicPr/>
          <p:nvPr/>
        </p:nvPicPr>
        <p:blipFill>
          <a:blip r:embed="rId1"/>
          <a:stretch/>
        </p:blipFill>
        <p:spPr>
          <a:xfrm>
            <a:off x="3601440" y="1099800"/>
            <a:ext cx="6115320" cy="2948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branches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use of cache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3/ data dependencies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O0 : no optimization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O1 : optimization on branches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O2 : optimization at the registers and instruction level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O3 : optimization at the highest level (eSIMD vectorization , “inline”...)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Os : optimization on code size 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59280" y="1099800"/>
            <a:ext cx="9177120" cy="40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  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Code size (segmentation “text”)                                         Execution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2" name="图片 2" descr=""/>
          <p:cNvPicPr/>
          <p:nvPr/>
        </p:nvPicPr>
        <p:blipFill>
          <a:blip r:embed="rId1"/>
          <a:stretch/>
        </p:blipFill>
        <p:spPr>
          <a:xfrm>
            <a:off x="4272120" y="1496520"/>
            <a:ext cx="5376600" cy="3020400"/>
          </a:xfrm>
          <a:prstGeom prst="rect">
            <a:avLst/>
          </a:prstGeom>
          <a:ln>
            <a:noFill/>
          </a:ln>
        </p:spPr>
      </p:pic>
      <p:pic>
        <p:nvPicPr>
          <p:cNvPr id="213" name="图片 9" descr=""/>
          <p:cNvPicPr/>
          <p:nvPr/>
        </p:nvPicPr>
        <p:blipFill>
          <a:blip r:embed="rId2"/>
          <a:stretch/>
        </p:blipFill>
        <p:spPr>
          <a:xfrm>
            <a:off x="565200" y="1546920"/>
            <a:ext cx="3393000" cy="29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2020-03-01T20:22:42Z</dcterms:modified>
  <cp:revision>114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